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0" r:id="rId4"/>
    <p:sldId id="274" r:id="rId5"/>
    <p:sldId id="279" r:id="rId6"/>
    <p:sldId id="273" r:id="rId7"/>
    <p:sldId id="261" r:id="rId8"/>
    <p:sldId id="262" r:id="rId9"/>
    <p:sldId id="263" r:id="rId10"/>
    <p:sldId id="276" r:id="rId11"/>
    <p:sldId id="277" r:id="rId12"/>
    <p:sldId id="278" r:id="rId13"/>
    <p:sldId id="258" r:id="rId14"/>
    <p:sldId id="271" r:id="rId15"/>
    <p:sldId id="272" r:id="rId16"/>
    <p:sldId id="264" r:id="rId17"/>
    <p:sldId id="265" r:id="rId18"/>
    <p:sldId id="266" r:id="rId19"/>
    <p:sldId id="267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686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9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27-Jul-15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27-Jul-15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27-Jul-15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27-Jul-15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27-Jul-15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5561012" y="152400"/>
            <a:ext cx="2215587" cy="84639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第１１課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2970212" y="1219200"/>
            <a:ext cx="8976168" cy="1905000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地域社会の中で</a:t>
            </a:r>
            <a:endParaRPr lang="en-US" sz="9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8535">
            <a:off x="117760" y="46572"/>
            <a:ext cx="5095836" cy="12952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22" y="6309614"/>
            <a:ext cx="4539325" cy="54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ounded Rectangle 5"/>
          <p:cNvSpPr/>
          <p:nvPr/>
        </p:nvSpPr>
        <p:spPr>
          <a:xfrm>
            <a:off x="0" y="6387563"/>
            <a:ext cx="3275012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Kristen ITC" panose="03050502040202030202" pitchFamily="66" charset="0"/>
              </a:rPr>
              <a:t>NGUYEN CUONG</a:t>
            </a:r>
            <a:endParaRPr lang="en-US" dirty="0">
              <a:latin typeface="Kristen ITC" panose="03050502040202030202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46" y="3494481"/>
            <a:ext cx="3429000" cy="2619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719" y="3526407"/>
            <a:ext cx="3960381" cy="2587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4679" y="3526407"/>
            <a:ext cx="3371850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93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779964" y="4737101"/>
            <a:ext cx="550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Arial" panose="020B0604020202020204" pitchFamily="34" charset="0"/>
              </a:rPr>
              <a:t>Người này </a:t>
            </a:r>
            <a:r>
              <a:rPr lang="en-US" altLang="en-US" sz="2400">
                <a:solidFill>
                  <a:srgbClr val="FFFF00"/>
                </a:solidFill>
                <a:cs typeface="Arial" panose="020B0604020202020204" pitchFamily="34" charset="0"/>
              </a:rPr>
              <a:t>vừa</a:t>
            </a:r>
            <a:r>
              <a:rPr lang="en-US" altLang="en-US" sz="2400">
                <a:cs typeface="Arial" panose="020B0604020202020204" pitchFamily="34" charset="0"/>
              </a:rPr>
              <a:t> ăn cơm </a:t>
            </a:r>
            <a:r>
              <a:rPr lang="en-US" altLang="en-US" sz="2400">
                <a:solidFill>
                  <a:srgbClr val="FFFF00"/>
                </a:solidFill>
                <a:cs typeface="Arial" panose="020B0604020202020204" pitchFamily="34" charset="0"/>
              </a:rPr>
              <a:t>vừa</a:t>
            </a:r>
            <a:r>
              <a:rPr lang="en-US" altLang="en-US" sz="2400">
                <a:cs typeface="Arial" panose="020B0604020202020204" pitchFamily="34" charset="0"/>
              </a:rPr>
              <a:t> xem ti vi.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905126" y="2492376"/>
            <a:ext cx="6689725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この人は　</a:t>
            </a: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8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時に　テレビを　見ます。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936875" y="3357564"/>
            <a:ext cx="6688138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この人は　</a:t>
            </a: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8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時に　ごはんを　食べます。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49414" y="5526089"/>
            <a:ext cx="8910637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この人は　テレビを　見ながら　ごはんを　食べます。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 rot="20948052">
            <a:off x="1905000" y="344488"/>
            <a:ext cx="3905250" cy="1752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MẪU CÂU THỂ HIỆN </a:t>
            </a:r>
          </a:p>
          <a:p>
            <a:pPr algn="ctr">
              <a:defRPr/>
            </a:pP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2 HÀNH ĐỘNG XẢY RA ĐỒNG THỜI</a:t>
            </a:r>
          </a:p>
        </p:txBody>
      </p:sp>
      <p:sp>
        <p:nvSpPr>
          <p:cNvPr id="7" name="Rounded Rectangle 6"/>
          <p:cNvSpPr/>
          <p:nvPr/>
        </p:nvSpPr>
        <p:spPr>
          <a:xfrm rot="215318">
            <a:off x="5855177" y="362465"/>
            <a:ext cx="4591401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V1</a:t>
            </a:r>
            <a:r>
              <a:rPr lang="ja-JP" altLang="en-US" sz="3600" dirty="0">
                <a:latin typeface="NtMotoyaKyotai" pitchFamily="18" charset="-128"/>
                <a:ea typeface="NtMotoyaKyotai" pitchFamily="18" charset="-128"/>
                <a:cs typeface="Tahoma" pitchFamily="34" charset="0"/>
              </a:rPr>
              <a:t>ながら、Ｖ２</a:t>
            </a:r>
            <a:endParaRPr lang="en-US" sz="3600" dirty="0">
              <a:solidFill>
                <a:srgbClr val="FF0000"/>
              </a:solidFill>
              <a:latin typeface="NtMotoyaKyotai" pitchFamily="18" charset="-128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7" name="Snip Diagonal Corner Rectangle 16"/>
          <p:cNvSpPr/>
          <p:nvPr/>
        </p:nvSpPr>
        <p:spPr>
          <a:xfrm>
            <a:off x="2246314" y="2492376"/>
            <a:ext cx="536575" cy="523875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1</a:t>
            </a:r>
          </a:p>
        </p:txBody>
      </p:sp>
      <p:sp>
        <p:nvSpPr>
          <p:cNvPr id="18" name="Snip Diagonal Corner Rectangle 17"/>
          <p:cNvSpPr/>
          <p:nvPr/>
        </p:nvSpPr>
        <p:spPr>
          <a:xfrm>
            <a:off x="2246314" y="3355976"/>
            <a:ext cx="536575" cy="523875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2</a:t>
            </a:r>
          </a:p>
        </p:txBody>
      </p:sp>
      <p:sp>
        <p:nvSpPr>
          <p:cNvPr id="19" name="Striped Right Arrow 18"/>
          <p:cNvSpPr/>
          <p:nvPr/>
        </p:nvSpPr>
        <p:spPr>
          <a:xfrm rot="442402">
            <a:off x="1774825" y="3879850"/>
            <a:ext cx="2952750" cy="1447800"/>
          </a:xfrm>
          <a:prstGeom prst="striped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Snip Diagonal Corner Rectangle 19"/>
          <p:cNvSpPr/>
          <p:nvPr/>
        </p:nvSpPr>
        <p:spPr>
          <a:xfrm rot="838135">
            <a:off x="2214563" y="4213226"/>
            <a:ext cx="538162" cy="523875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1</a:t>
            </a:r>
          </a:p>
        </p:txBody>
      </p:sp>
      <p:sp>
        <p:nvSpPr>
          <p:cNvPr id="21" name="Snip Diagonal Corner Rectangle 20"/>
          <p:cNvSpPr/>
          <p:nvPr/>
        </p:nvSpPr>
        <p:spPr>
          <a:xfrm rot="838135">
            <a:off x="3251201" y="4341814"/>
            <a:ext cx="538163" cy="523875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2</a:t>
            </a:r>
          </a:p>
        </p:txBody>
      </p:sp>
      <p:sp>
        <p:nvSpPr>
          <p:cNvPr id="22" name="Plus 21"/>
          <p:cNvSpPr/>
          <p:nvPr/>
        </p:nvSpPr>
        <p:spPr>
          <a:xfrm rot="778650">
            <a:off x="2783633" y="4284543"/>
            <a:ext cx="398549" cy="509846"/>
          </a:xfrm>
          <a:prstGeom prst="mathPlu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649914" y="5456238"/>
            <a:ext cx="1285875" cy="66675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43088" y="2609851"/>
            <a:ext cx="8712200" cy="2828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8000" dirty="0">
                <a:latin typeface="NtMotoyaKyotai" pitchFamily="18" charset="-128"/>
                <a:ea typeface="NtMotoyaKyotai" pitchFamily="18" charset="-128"/>
              </a:rPr>
              <a:t>Ｖ</a:t>
            </a:r>
            <a:endParaRPr lang="en-US" altLang="ja-JP" sz="8000" dirty="0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63850" y="4083050"/>
            <a:ext cx="7064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Plus 9"/>
          <p:cNvSpPr/>
          <p:nvPr/>
        </p:nvSpPr>
        <p:spPr>
          <a:xfrm>
            <a:off x="7026275" y="3811588"/>
            <a:ext cx="381000" cy="423862"/>
          </a:xfrm>
          <a:prstGeom prst="mathPlu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714751" y="3321051"/>
            <a:ext cx="3133725" cy="1406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8000" dirty="0">
                <a:latin typeface="NtMotoyaKyotai" pitchFamily="18" charset="-128"/>
                <a:ea typeface="NtMotoyaKyotai" pitchFamily="18" charset="-128"/>
              </a:rPr>
              <a:t>Ｖ</a:t>
            </a: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ます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73975" y="3309939"/>
            <a:ext cx="2622550" cy="14049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6000" dirty="0">
                <a:latin typeface="NtMotoyaKyotai" pitchFamily="18" charset="-128"/>
                <a:ea typeface="NtMotoyaKyotai" pitchFamily="18" charset="-128"/>
              </a:rPr>
              <a:t>ながら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94262" y="1988319"/>
            <a:ext cx="2613248" cy="504056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CÁCH KẾT HỢP</a:t>
            </a:r>
          </a:p>
        </p:txBody>
      </p:sp>
      <p:sp>
        <p:nvSpPr>
          <p:cNvPr id="12" name="Multiply 11"/>
          <p:cNvSpPr/>
          <p:nvPr/>
        </p:nvSpPr>
        <p:spPr>
          <a:xfrm>
            <a:off x="5281613" y="3259300"/>
            <a:ext cx="977900" cy="1835150"/>
          </a:xfrm>
          <a:prstGeom prst="mathMultiply">
            <a:avLst>
              <a:gd name="adj1" fmla="val 1313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15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8" grpId="0" animBg="1"/>
      <p:bldP spid="11" grpId="0" animBg="1"/>
      <p:bldP spid="13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469279">
            <a:off x="8861784" y="38614"/>
            <a:ext cx="2859512" cy="826403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LUYỆN TẬP</a:t>
            </a:r>
            <a:endParaRPr lang="en-US" sz="36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0314" y="1255713"/>
            <a:ext cx="3208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Vừa ăn cơm vừa nói chuyện.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55825" y="1614488"/>
            <a:ext cx="5205412" cy="5222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ご飯を食べながら、話します。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16189" y="2444750"/>
            <a:ext cx="3233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Vừa nghe nhạc vừa lái ô tô.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155825" y="2844801"/>
            <a:ext cx="6243638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音楽を聞きながら、車を運転します。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16189" y="3705225"/>
            <a:ext cx="3233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Vừa đánh ghita vừa hát.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55826" y="4105276"/>
            <a:ext cx="6505575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ギターをひきながら、歌を歌います。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16189" y="5000625"/>
            <a:ext cx="394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Vừa nói chuyện vừa qua đường.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155826" y="5484814"/>
            <a:ext cx="5235575" cy="523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話しながら、道をわたります。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590800" y="2444750"/>
            <a:ext cx="3738563" cy="3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>
                <a:cs typeface="Arial" charset="0"/>
              </a:rPr>
              <a:t>Đừng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vừa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nghe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nhạc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vừa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lái</a:t>
            </a:r>
            <a:r>
              <a:rPr lang="en-US" dirty="0">
                <a:cs typeface="Arial" charset="0"/>
              </a:rPr>
              <a:t> ô </a:t>
            </a:r>
            <a:r>
              <a:rPr lang="en-US" dirty="0" err="1">
                <a:cs typeface="Arial" charset="0"/>
              </a:rPr>
              <a:t>tô</a:t>
            </a:r>
            <a:r>
              <a:rPr lang="en-US" dirty="0">
                <a:cs typeface="Arial" charset="0"/>
              </a:rPr>
              <a:t>.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155824" y="2820920"/>
            <a:ext cx="8747126" cy="584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音楽を聞きながら　車を運</a:t>
            </a:r>
            <a:r>
              <a:rPr lang="ja-JP" altLang="en-US" sz="3200">
                <a:latin typeface="mikachan-P" panose="02000600000000000000" pitchFamily="2" charset="-128"/>
                <a:ea typeface="mikachan-P" panose="02000600000000000000" pitchFamily="2" charset="-128"/>
              </a:rPr>
              <a:t>転しな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いでください。</a:t>
            </a:r>
            <a:endParaRPr lang="en-US" sz="32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44763" y="3700463"/>
            <a:ext cx="3443287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>
                <a:cs typeface="Arial" charset="0"/>
              </a:rPr>
              <a:t>Có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thể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vừa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đánh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ghita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vừa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hát</a:t>
            </a:r>
            <a:r>
              <a:rPr lang="en-US" dirty="0">
                <a:cs typeface="Arial" charset="0"/>
              </a:rPr>
              <a:t>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119314" y="4055254"/>
            <a:ext cx="8828086" cy="584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ギターをひきながら　歌</a:t>
            </a:r>
            <a:r>
              <a:rPr lang="ja-JP" altLang="en-US" sz="3200">
                <a:latin typeface="mikachan-P" panose="02000600000000000000" pitchFamily="2" charset="-128"/>
                <a:ea typeface="mikachan-P" panose="02000600000000000000" pitchFamily="2" charset="-128"/>
              </a:rPr>
              <a:t>を歌うこ</a:t>
            </a: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とが　できます。</a:t>
            </a:r>
            <a:endParaRPr lang="en-US" sz="32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463799" y="5000625"/>
            <a:ext cx="5951538" cy="3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vi-VN" dirty="0">
                <a:cs typeface="Arial" charset="0"/>
              </a:rPr>
              <a:t>Nếu vừa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nói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chuyện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vừa</a:t>
            </a:r>
            <a:r>
              <a:rPr lang="en-US" dirty="0">
                <a:cs typeface="Arial" charset="0"/>
              </a:rPr>
              <a:t> qua </a:t>
            </a:r>
            <a:r>
              <a:rPr lang="en-US" dirty="0" err="1">
                <a:cs typeface="Arial" charset="0"/>
              </a:rPr>
              <a:t>đường</a:t>
            </a:r>
            <a:r>
              <a:rPr lang="vi-VN" dirty="0">
                <a:cs typeface="Arial" charset="0"/>
              </a:rPr>
              <a:t> thì nguy hiểm lắm</a:t>
            </a:r>
            <a:r>
              <a:rPr lang="en-US" dirty="0">
                <a:cs typeface="Arial" charset="0"/>
              </a:rPr>
              <a:t>.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119314" y="5438721"/>
            <a:ext cx="8308388" cy="584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話しながら　道をわたると、あぶないですよ。</a:t>
            </a:r>
            <a:endParaRPr lang="en-US" sz="32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01750" y="2317750"/>
            <a:ext cx="9626600" cy="152400"/>
          </a:xfrm>
          <a:prstGeom prst="round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570162" y="1228725"/>
            <a:ext cx="5651500" cy="369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 err="1">
                <a:cs typeface="Arial" charset="0"/>
              </a:rPr>
              <a:t>Vừa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ăn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cơm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vừa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nói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chuyện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không</a:t>
            </a:r>
            <a:r>
              <a:rPr lang="en-US" dirty="0">
                <a:cs typeface="Arial" charset="0"/>
              </a:rPr>
              <a:t>? </a:t>
            </a:r>
            <a:r>
              <a:rPr lang="en-US" i="1" dirty="0">
                <a:cs typeface="Arial" charset="0"/>
              </a:rPr>
              <a:t>(</a:t>
            </a:r>
            <a:r>
              <a:rPr lang="en-US" i="1" dirty="0" err="1">
                <a:cs typeface="Arial" charset="0"/>
              </a:rPr>
              <a:t>mời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moc</a:t>
            </a:r>
            <a:r>
              <a:rPr lang="en-US" i="1" dirty="0">
                <a:cs typeface="Arial" charset="0"/>
              </a:rPr>
              <a:t>, </a:t>
            </a:r>
            <a:r>
              <a:rPr lang="en-US" i="1" dirty="0" err="1">
                <a:cs typeface="Arial" charset="0"/>
              </a:rPr>
              <a:t>rủ</a:t>
            </a:r>
            <a:r>
              <a:rPr lang="en-US" i="1" dirty="0">
                <a:cs typeface="Arial" charset="0"/>
              </a:rPr>
              <a:t> </a:t>
            </a:r>
            <a:r>
              <a:rPr lang="en-US" i="1" dirty="0" err="1">
                <a:cs typeface="Arial" charset="0"/>
              </a:rPr>
              <a:t>rê</a:t>
            </a:r>
            <a:r>
              <a:rPr lang="en-US" i="1" dirty="0">
                <a:cs typeface="Arial" charset="0"/>
              </a:rPr>
              <a:t>)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155824" y="1608138"/>
            <a:ext cx="6416675" cy="58477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ja-JP" altLang="en-US" sz="3200" dirty="0">
                <a:latin typeface="mikachan-P" panose="02000600000000000000" pitchFamily="2" charset="-128"/>
                <a:ea typeface="mikachan-P" panose="02000600000000000000" pitchFamily="2" charset="-128"/>
              </a:rPr>
              <a:t>ご飯を食べながら　話しませんか。</a:t>
            </a:r>
            <a:endParaRPr lang="en-US" sz="32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883963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4" grpId="1" animBg="1"/>
      <p:bldP spid="5" grpId="0"/>
      <p:bldP spid="5" grpId="1"/>
      <p:bldP spid="6" grpId="0" animBg="1"/>
      <p:bldP spid="6" grpId="1" animBg="1"/>
      <p:bldP spid="7" grpId="0"/>
      <p:bldP spid="7" grpId="1"/>
      <p:bldP spid="8" grpId="0" animBg="1"/>
      <p:bldP spid="8" grpId="1" animBg="1"/>
      <p:bldP spid="9" grpId="0"/>
      <p:bldP spid="9" grpId="1"/>
      <p:bldP spid="10" grpId="0" animBg="1"/>
      <p:bldP spid="10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301750" y="2317750"/>
            <a:ext cx="9626600" cy="152400"/>
          </a:xfrm>
          <a:prstGeom prst="round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1304165">
            <a:off x="-128006" y="207329"/>
            <a:ext cx="2859512" cy="826403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50800" dir="5400000" sy="-100000" algn="bl" rotWithShape="0"/>
            <a:softEdge rad="1270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3600" dirty="0">
                <a:latin typeface="Tahoma" pitchFamily="34" charset="0"/>
                <a:ea typeface="Tahoma" pitchFamily="34" charset="0"/>
                <a:cs typeface="Tahoma" pitchFamily="34" charset="0"/>
              </a:rPr>
              <a:t>CHÚ Ý</a:t>
            </a:r>
            <a:endParaRPr lang="en-US" sz="36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324101" y="738189"/>
            <a:ext cx="7993063" cy="935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Chỉ dùng với ĐỘNG TỪ CHỈ HÀNH ĐỘNG, </a:t>
            </a:r>
          </a:p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không dùng với ĐỘNG TỪ DI CHUYỂN hay </a:t>
            </a:r>
          </a:p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ĐỘNG TỪ DIỄN TẢ TRẠNG THÁI, KHẢ NĂNG</a:t>
            </a:r>
          </a:p>
        </p:txBody>
      </p:sp>
      <p:sp>
        <p:nvSpPr>
          <p:cNvPr id="4" name="Cloud 3"/>
          <p:cNvSpPr/>
          <p:nvPr/>
        </p:nvSpPr>
        <p:spPr>
          <a:xfrm rot="21039694">
            <a:off x="2108002" y="629568"/>
            <a:ext cx="648072" cy="468052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24101" y="1817689"/>
            <a:ext cx="7993063" cy="9366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Nhất thiết phải là 2 hành động của cùng 1 chủ thể</a:t>
            </a:r>
          </a:p>
        </p:txBody>
      </p:sp>
      <p:sp>
        <p:nvSpPr>
          <p:cNvPr id="6" name="Cloud 5"/>
          <p:cNvSpPr/>
          <p:nvPr/>
        </p:nvSpPr>
        <p:spPr>
          <a:xfrm rot="21039694">
            <a:off x="2108002" y="1709688"/>
            <a:ext cx="648072" cy="468052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17751" y="2897189"/>
            <a:ext cx="7993063" cy="93662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Không dùng được cho trường hợp nhiều hơn 2 hành động</a:t>
            </a:r>
          </a:p>
        </p:txBody>
      </p:sp>
      <p:sp>
        <p:nvSpPr>
          <p:cNvPr id="8" name="Cloud 7"/>
          <p:cNvSpPr/>
          <p:nvPr/>
        </p:nvSpPr>
        <p:spPr>
          <a:xfrm rot="21039694">
            <a:off x="2101222" y="2789808"/>
            <a:ext cx="648072" cy="468052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3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17751" y="4022725"/>
            <a:ext cx="7993063" cy="9350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Hành động được nêu trước (vế trước) là hành động phụ, </a:t>
            </a:r>
          </a:p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hành động được nêu sau (vế sau) là hành động chính</a:t>
            </a:r>
          </a:p>
        </p:txBody>
      </p:sp>
      <p:sp>
        <p:nvSpPr>
          <p:cNvPr id="10" name="Cloud 9"/>
          <p:cNvSpPr/>
          <p:nvPr/>
        </p:nvSpPr>
        <p:spPr>
          <a:xfrm rot="21039694">
            <a:off x="2101222" y="3914226"/>
            <a:ext cx="648072" cy="468052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24101" y="5094289"/>
            <a:ext cx="7993063" cy="9366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Vế sau (động từ ở vế sau) có thể được chia ở nhiều dạng khác nhau</a:t>
            </a:r>
          </a:p>
        </p:txBody>
      </p:sp>
      <p:sp>
        <p:nvSpPr>
          <p:cNvPr id="12" name="Cloud 11"/>
          <p:cNvSpPr/>
          <p:nvPr/>
        </p:nvSpPr>
        <p:spPr>
          <a:xfrm rot="21039694">
            <a:off x="2108002" y="4986052"/>
            <a:ext cx="648072" cy="468052"/>
          </a:xfrm>
          <a:prstGeom prst="cloud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93090837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2"/>
          <p:cNvSpPr/>
          <p:nvPr/>
        </p:nvSpPr>
        <p:spPr>
          <a:xfrm>
            <a:off x="1531806" y="381320"/>
            <a:ext cx="2903316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第１１課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96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ound Diagonal Corner Rectangle 4"/>
          <p:cNvSpPr/>
          <p:nvPr/>
        </p:nvSpPr>
        <p:spPr>
          <a:xfrm>
            <a:off x="532895" y="1374627"/>
            <a:ext cx="11566797" cy="1339149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スポーツチームに入って</a:t>
            </a:r>
            <a:endParaRPr lang="en-US" sz="8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7093">
            <a:off x="1441253" y="45355"/>
            <a:ext cx="842962" cy="842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850" y="2854063"/>
            <a:ext cx="2324100" cy="3419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237" y="2854063"/>
            <a:ext cx="5457825" cy="3667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94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1301750" y="2317750"/>
            <a:ext cx="9626600" cy="152400"/>
          </a:xfrm>
          <a:prstGeom prst="round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57400" y="2682875"/>
            <a:ext cx="525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Bạn A </a:t>
            </a:r>
            <a:r>
              <a:rPr lang="en-US" altLang="ja-JP" sz="2000">
                <a:solidFill>
                  <a:srgbClr val="FF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đã nói rằng </a:t>
            </a:r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ngày mai đi Hải Phòng?.</a:t>
            </a:r>
            <a:endParaRPr lang="en-US" alt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2600" y="2214563"/>
            <a:ext cx="7239000" cy="4619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Ａさんは　明日　ＨＰへ　行くと　言いました。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038350" y="4781550"/>
            <a:ext cx="525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Bạn B </a:t>
            </a:r>
            <a:r>
              <a:rPr lang="en-US" altLang="ja-JP" sz="2000">
                <a:solidFill>
                  <a:srgbClr val="FF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đã nói rằng </a:t>
            </a:r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năm ngoái đã ở Nhật 2 tuần?.</a:t>
            </a:r>
            <a:endParaRPr lang="en-US" alt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3550" y="4313238"/>
            <a:ext cx="8553450" cy="4619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400" dirty="0">
                <a:latin typeface="NtMotoyaKyotai" pitchFamily="18" charset="-128"/>
                <a:ea typeface="NtMotoyaKyotai" pitchFamily="18" charset="-128"/>
              </a:rPr>
              <a:t>Ｂさんは　きょねん　日本に　２週間　いたと　言いました。</a:t>
            </a:r>
            <a:endParaRPr lang="en-US" sz="24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3550" y="3200400"/>
            <a:ext cx="8705850" cy="522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Ａさんは　明日　ＨＰへ　行くと　言っていました。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4150" y="5211764"/>
            <a:ext cx="9137650" cy="522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Ｂさんは きょねん 日本に ２週間いたと言っていました。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324600" y="2214563"/>
            <a:ext cx="2133600" cy="4619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894638" y="4359276"/>
            <a:ext cx="2133600" cy="4619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827838" y="3082925"/>
            <a:ext cx="3306762" cy="75723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391400" y="5094289"/>
            <a:ext cx="3048000" cy="7572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1006708">
            <a:off x="1843088" y="376238"/>
            <a:ext cx="3060700" cy="13128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solidFill>
                  <a:srgbClr val="000000"/>
                </a:solidFill>
                <a:latin typeface="Tahoma" charset="0"/>
                <a:cs typeface="Tahoma" charset="0"/>
              </a:rPr>
              <a:t>Mẫu</a:t>
            </a:r>
            <a:r>
              <a:rPr lang="en-US" sz="2800" dirty="0">
                <a:solidFill>
                  <a:srgbClr val="000000"/>
                </a:solidFill>
                <a:latin typeface="Tahoma" charset="0"/>
                <a:cs typeface="Tahoma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charset="0"/>
                <a:cs typeface="Tahoma" charset="0"/>
              </a:rPr>
              <a:t>câu</a:t>
            </a:r>
            <a:endParaRPr lang="en-US" sz="2800" dirty="0">
              <a:solidFill>
                <a:srgbClr val="000000"/>
              </a:solidFill>
              <a:latin typeface="Tahoma" charset="0"/>
              <a:cs typeface="Tahoma" charset="0"/>
            </a:endParaRPr>
          </a:p>
          <a:p>
            <a:pPr algn="ctr">
              <a:defRPr/>
            </a:pPr>
            <a:r>
              <a:rPr lang="en-US" sz="2800" dirty="0">
                <a:solidFill>
                  <a:srgbClr val="000000"/>
                </a:solidFill>
                <a:latin typeface="Tahoma" charset="0"/>
                <a:cs typeface="Tahoma" charset="0"/>
              </a:rPr>
              <a:t>TRUYỀN ĐẠT</a:t>
            </a:r>
          </a:p>
          <a:p>
            <a:pPr algn="ctr">
              <a:defRPr/>
            </a:pPr>
            <a:r>
              <a:rPr lang="en-US" sz="2000" dirty="0">
                <a:solidFill>
                  <a:srgbClr val="FF0000"/>
                </a:solidFill>
                <a:latin typeface="Tahoma" charset="0"/>
                <a:cs typeface="Tahoma" charset="0"/>
              </a:rPr>
              <a:t>“…</a:t>
            </a:r>
            <a:r>
              <a:rPr lang="en-US" sz="2000" dirty="0" err="1">
                <a:solidFill>
                  <a:srgbClr val="FF0000"/>
                </a:solidFill>
                <a:latin typeface="Tahoma" charset="0"/>
                <a:cs typeface="Tahoma" charset="0"/>
              </a:rPr>
              <a:t>đã</a:t>
            </a:r>
            <a:r>
              <a:rPr lang="en-US" sz="2000" dirty="0">
                <a:solidFill>
                  <a:srgbClr val="FF0000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charset="0"/>
                <a:cs typeface="Tahoma" charset="0"/>
              </a:rPr>
              <a:t>nói</a:t>
            </a:r>
            <a:r>
              <a:rPr lang="en-US" sz="2000" dirty="0">
                <a:solidFill>
                  <a:srgbClr val="FF0000"/>
                </a:solidFill>
                <a:latin typeface="Tahoma" charset="0"/>
                <a:cs typeface="Tahoma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charset="0"/>
                <a:cs typeface="Tahoma" charset="0"/>
              </a:rPr>
              <a:t>rằng</a:t>
            </a:r>
            <a:r>
              <a:rPr lang="en-US" sz="2000" dirty="0">
                <a:solidFill>
                  <a:srgbClr val="FF0000"/>
                </a:solidFill>
                <a:latin typeface="Tahoma" charset="0"/>
                <a:cs typeface="Tahoma" charset="0"/>
              </a:rPr>
              <a:t> ‘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037138" y="228601"/>
            <a:ext cx="4006850" cy="6715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mikachan-PB" panose="02000600000000000000" pitchFamily="2" charset="-128"/>
                <a:ea typeface="mikachan-PB" panose="02000600000000000000" pitchFamily="2" charset="-128"/>
              </a:rPr>
              <a:t>～と　言いました</a:t>
            </a:r>
            <a:endParaRPr lang="en-US" sz="24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29200" y="990601"/>
            <a:ext cx="4006850" cy="6715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>
                <a:latin typeface="mikachan-PB" panose="02000600000000000000" pitchFamily="2" charset="-128"/>
                <a:ea typeface="mikachan-PB" panose="02000600000000000000" pitchFamily="2" charset="-128"/>
              </a:rPr>
              <a:t>～と　言っていました</a:t>
            </a:r>
            <a:endParaRPr lang="en-US" sz="32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sp>
        <p:nvSpPr>
          <p:cNvPr id="4" name="Oval Callout 3"/>
          <p:cNvSpPr/>
          <p:nvPr/>
        </p:nvSpPr>
        <p:spPr>
          <a:xfrm rot="744834">
            <a:off x="8245238" y="1162687"/>
            <a:ext cx="3263697" cy="1558925"/>
          </a:xfrm>
          <a:prstGeom prst="wedgeEllipseCallout">
            <a:avLst>
              <a:gd name="adj1" fmla="val -41460"/>
              <a:gd name="adj2" fmla="val -8092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tâm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rằng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Oval Callout 21"/>
          <p:cNvSpPr/>
          <p:nvPr/>
        </p:nvSpPr>
        <p:spPr>
          <a:xfrm rot="20878925">
            <a:off x="2297221" y="2079478"/>
            <a:ext cx="3303861" cy="1558925"/>
          </a:xfrm>
          <a:prstGeom prst="wedgeEllipseCallout">
            <a:avLst>
              <a:gd name="adj1" fmla="val 42599"/>
              <a:gd name="adj2" fmla="val -748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tâm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229634594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2" grpId="0" animBg="1"/>
      <p:bldP spid="17" grpId="0" animBg="1"/>
      <p:bldP spid="18" grpId="0" animBg="1"/>
      <p:bldP spid="19" grpId="0" animBg="1"/>
      <p:bldP spid="20" grpId="0" animBg="1"/>
      <p:bldP spid="3" grpId="0" animBg="1"/>
      <p:bldP spid="21" grpId="0" animBg="1"/>
      <p:bldP spid="4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301750" y="2317750"/>
            <a:ext cx="9626600" cy="152400"/>
          </a:xfrm>
          <a:prstGeom prst="round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438653">
            <a:off x="1747838" y="1525589"/>
            <a:ext cx="1924050" cy="7588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err="1"/>
              <a:t>Tryền</a:t>
            </a:r>
            <a:r>
              <a:rPr lang="en-US" i="1" dirty="0"/>
              <a:t> </a:t>
            </a:r>
            <a:r>
              <a:rPr lang="en-US" i="1" dirty="0" err="1"/>
              <a:t>đạt</a:t>
            </a:r>
            <a:r>
              <a:rPr lang="en-US" i="1" dirty="0"/>
              <a:t> </a:t>
            </a:r>
            <a:r>
              <a:rPr lang="en-US" i="1" dirty="0" err="1"/>
              <a:t>lại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 rot="414564">
            <a:off x="8961018" y="132927"/>
            <a:ext cx="3109164" cy="11079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6600" b="1" dirty="0">
                <a:solidFill>
                  <a:schemeClr val="bg2"/>
                </a:solidFill>
                <a:latin typeface="Playbill" panose="040506030A0602020202" pitchFamily="82" charset="0"/>
                <a:ea typeface="NtMotoyaKyotai" pitchFamily="18" charset="-128"/>
              </a:rPr>
              <a:t>PRACTICE</a:t>
            </a:r>
            <a:endParaRPr lang="en-US" sz="6600" b="1" dirty="0">
              <a:solidFill>
                <a:schemeClr val="bg2"/>
              </a:solidFill>
              <a:latin typeface="Playbill" panose="040506030A0602020202" pitchFamily="82" charset="0"/>
              <a:ea typeface="NtMotoyaKyotai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81200" y="1123950"/>
            <a:ext cx="3352800" cy="400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Tahoma" panose="020B0604030504040204" pitchFamily="34" charset="0"/>
                <a:cs typeface="Tahoma" panose="020B0604030504040204" pitchFamily="34" charset="0"/>
              </a:rPr>
              <a:t>Ly</a:t>
            </a:r>
            <a:r>
              <a:rPr lang="vi-VN" altLang="ja-JP" sz="200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ja-JP" sz="2000">
                <a:latin typeface="Tahoma" panose="020B0604030504040204" pitchFamily="34" charset="0"/>
                <a:cs typeface="Tahoma" panose="020B0604030504040204" pitchFamily="34" charset="0"/>
              </a:rPr>
              <a:t>“Tôi không biết lái xe.”</a:t>
            </a:r>
            <a:endParaRPr lang="en-US" altLang="en-US" sz="2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4600" y="1676401"/>
            <a:ext cx="7112000" cy="10779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リーさんは　車の運転ができない</a:t>
            </a:r>
            <a:endParaRPr lang="en-US" altLang="ja-JP" sz="32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と言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っていました。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46276" y="1062039"/>
            <a:ext cx="7091363" cy="523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「わたしは　車の運転が　できません。」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1" name="Right Arrow 20"/>
          <p:cNvSpPr/>
          <p:nvPr/>
        </p:nvSpPr>
        <p:spPr>
          <a:xfrm rot="438653">
            <a:off x="1844675" y="3548063"/>
            <a:ext cx="1924050" cy="76041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err="1"/>
              <a:t>Tryền</a:t>
            </a:r>
            <a:r>
              <a:rPr lang="en-US" i="1" dirty="0"/>
              <a:t> </a:t>
            </a:r>
            <a:r>
              <a:rPr lang="en-US" i="1" dirty="0" err="1"/>
              <a:t>đạt</a:t>
            </a:r>
            <a:r>
              <a:rPr lang="en-US" i="1" dirty="0"/>
              <a:t> </a:t>
            </a:r>
            <a:r>
              <a:rPr lang="en-US" i="1" dirty="0" err="1"/>
              <a:t>lại</a:t>
            </a:r>
            <a:endParaRPr lang="en-US" i="1" dirty="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078038" y="3148013"/>
            <a:ext cx="3789362" cy="400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Tahoma" panose="020B0604030504040204" pitchFamily="34" charset="0"/>
                <a:cs typeface="Tahoma" panose="020B0604030504040204" pitchFamily="34" charset="0"/>
              </a:rPr>
              <a:t>Ly</a:t>
            </a:r>
            <a:r>
              <a:rPr lang="vi-VN" altLang="ja-JP" sz="200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ja-JP" sz="2000">
                <a:latin typeface="Tahoma" panose="020B0604030504040204" pitchFamily="34" charset="0"/>
                <a:cs typeface="Tahoma" panose="020B0604030504040204" pitchFamily="34" charset="0"/>
              </a:rPr>
              <a:t>“Tôi đã từng đi Nhật Bản.”</a:t>
            </a:r>
            <a:endParaRPr lang="en-US" altLang="en-US" sz="2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0" y="3700464"/>
            <a:ext cx="8077200" cy="1076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リーさんは　日本へ　行ったことが　ある</a:t>
            </a:r>
            <a:endParaRPr lang="en-US" altLang="ja-JP" sz="32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と言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っていました。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00226" y="3086100"/>
            <a:ext cx="8562975" cy="522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「わたしは　日本へ　行ったことが　あります。」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6" name="Right Arrow 25"/>
          <p:cNvSpPr/>
          <p:nvPr/>
        </p:nvSpPr>
        <p:spPr>
          <a:xfrm rot="438653">
            <a:off x="1844675" y="5487989"/>
            <a:ext cx="1924050" cy="7588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err="1"/>
              <a:t>Tryền</a:t>
            </a:r>
            <a:r>
              <a:rPr lang="en-US" i="1" dirty="0"/>
              <a:t> </a:t>
            </a:r>
            <a:r>
              <a:rPr lang="en-US" i="1" dirty="0" err="1"/>
              <a:t>đạt</a:t>
            </a:r>
            <a:r>
              <a:rPr lang="en-US" i="1" dirty="0"/>
              <a:t> </a:t>
            </a:r>
            <a:r>
              <a:rPr lang="en-US" i="1" dirty="0" err="1"/>
              <a:t>lại</a:t>
            </a:r>
            <a:endParaRPr lang="en-US" i="1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078038" y="5086350"/>
            <a:ext cx="3789362" cy="400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Tahoma" panose="020B0604030504040204" pitchFamily="34" charset="0"/>
                <a:cs typeface="Tahoma" panose="020B0604030504040204" pitchFamily="34" charset="0"/>
              </a:rPr>
              <a:t>Ly</a:t>
            </a:r>
            <a:r>
              <a:rPr lang="vi-VN" altLang="ja-JP" sz="200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ja-JP" sz="2000">
                <a:latin typeface="Tahoma" panose="020B0604030504040204" pitchFamily="34" charset="0"/>
                <a:cs typeface="Tahoma" panose="020B0604030504040204" pitchFamily="34" charset="0"/>
              </a:rPr>
              <a:t>“Tôi quên ví ở nhà mất rồi.”</a:t>
            </a:r>
            <a:endParaRPr lang="en-US" altLang="en-US" sz="20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8038" y="5638801"/>
            <a:ext cx="8437562" cy="10779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リーさんは　財布を　家に　忘れてしまった</a:t>
            </a:r>
            <a:endParaRPr lang="en-US" altLang="ja-JP" sz="3200" dirty="0"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3200" dirty="0" smtClean="0">
                <a:latin typeface="NtMotoyaKyotai" pitchFamily="18" charset="-128"/>
                <a:ea typeface="NtMotoyaKyotai" pitchFamily="18" charset="-128"/>
              </a:rPr>
              <a:t>と言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っていました。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39901" y="5024439"/>
            <a:ext cx="8812213" cy="523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「わたしは　財布を　家に　忘れてしまいました。」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012829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5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71800" y="2468564"/>
            <a:ext cx="594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300000000000000" pitchFamily="18" charset="-128"/>
                <a:ea typeface="NtMotoyaKyotai" panose="02020300000000000000" pitchFamily="18" charset="-128"/>
              </a:rPr>
              <a:t>外へ　出て　ください。</a:t>
            </a:r>
            <a:endParaRPr lang="en-US" altLang="en-US" sz="2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52750" y="3432176"/>
            <a:ext cx="502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300000000000000" pitchFamily="18" charset="-128"/>
                <a:ea typeface="NtMotoyaKyotai" panose="02020300000000000000" pitchFamily="18" charset="-128"/>
              </a:rPr>
              <a:t>すぐ　来て　ください。</a:t>
            </a:r>
            <a:endParaRPr lang="en-US" altLang="en-US" sz="2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52750" y="4398964"/>
            <a:ext cx="502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300000000000000" pitchFamily="18" charset="-128"/>
                <a:ea typeface="NtMotoyaKyotai" panose="02020300000000000000" pitchFamily="18" charset="-128"/>
              </a:rPr>
              <a:t>立って　ください。</a:t>
            </a:r>
            <a:endParaRPr lang="en-US" altLang="en-US" sz="2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352800" y="2965450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(Xin) Hãy đi ra ngoài.</a:t>
            </a:r>
            <a:endParaRPr lang="en-US" alt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52800" y="3937000"/>
            <a:ext cx="294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(Xin) Hãy đến đây ngay.</a:t>
            </a:r>
            <a:endParaRPr lang="en-US" alt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43275" y="4927600"/>
            <a:ext cx="2514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(Xin) Hãy đứng dậy.</a:t>
            </a:r>
            <a:endParaRPr lang="en-US" alt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62275" y="5408614"/>
            <a:ext cx="502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300000000000000" pitchFamily="18" charset="-128"/>
                <a:ea typeface="NtMotoyaKyotai" panose="02020300000000000000" pitchFamily="18" charset="-128"/>
              </a:rPr>
              <a:t>べんきょうして　ください。</a:t>
            </a:r>
            <a:endParaRPr lang="en-US" altLang="en-US" sz="2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352800" y="5937250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(Xin) Hãy học bài.</a:t>
            </a:r>
            <a:endParaRPr lang="en-US" alt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495800" y="2468564"/>
            <a:ext cx="2362200" cy="5238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94213" y="3432176"/>
            <a:ext cx="2362200" cy="5238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751263" y="4422776"/>
            <a:ext cx="2362200" cy="5238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143500" y="5413376"/>
            <a:ext cx="2362200" cy="5238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Flowchart: Preparation 16"/>
          <p:cNvSpPr/>
          <p:nvPr/>
        </p:nvSpPr>
        <p:spPr>
          <a:xfrm rot="824982">
            <a:off x="7522538" y="3246663"/>
            <a:ext cx="3438206" cy="1660525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algn="ctr">
              <a:defRPr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lịch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21006708">
            <a:off x="2067496" y="550453"/>
            <a:ext cx="2684463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000000"/>
                </a:solidFill>
                <a:latin typeface="Tahoma" charset="0"/>
                <a:cs typeface="Tahoma" charset="0"/>
              </a:rPr>
              <a:t>MỆNH LỆNH (mạnh mẽ)</a:t>
            </a:r>
          </a:p>
        </p:txBody>
      </p:sp>
      <p:sp>
        <p:nvSpPr>
          <p:cNvPr id="19" name="TextBox 18"/>
          <p:cNvSpPr txBox="1"/>
          <p:nvPr/>
        </p:nvSpPr>
        <p:spPr>
          <a:xfrm rot="414564">
            <a:off x="6757565" y="496076"/>
            <a:ext cx="5301276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命令形（めいれいけい）</a:t>
            </a:r>
            <a:endParaRPr lang="en-US" sz="3600" b="1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71800" y="2466976"/>
            <a:ext cx="4191000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外へ　出ろ！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851401" y="2432051"/>
            <a:ext cx="1262063" cy="62071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971800" y="3432176"/>
            <a:ext cx="4191000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すぐ　来い！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71800" y="4422776"/>
            <a:ext cx="4191000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立て！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971800" y="5413376"/>
            <a:ext cx="4648200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べんきょうしろ！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932363" y="3382963"/>
            <a:ext cx="1262062" cy="6223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300538" y="4373563"/>
            <a:ext cx="1262062" cy="6223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5595938" y="5365751"/>
            <a:ext cx="1262062" cy="62071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Oval Callout 1"/>
          <p:cNvSpPr/>
          <p:nvPr/>
        </p:nvSpPr>
        <p:spPr>
          <a:xfrm rot="323594">
            <a:off x="6194426" y="1377950"/>
            <a:ext cx="2111375" cy="1054100"/>
          </a:xfrm>
          <a:prstGeom prst="wedgeEllipseCallout">
            <a:avLst>
              <a:gd name="adj1" fmla="val -62157"/>
              <a:gd name="adj2" fmla="val 595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ngoài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sp>
        <p:nvSpPr>
          <p:cNvPr id="26" name="Oval Callout 25"/>
          <p:cNvSpPr/>
          <p:nvPr/>
        </p:nvSpPr>
        <p:spPr>
          <a:xfrm rot="323594">
            <a:off x="7517728" y="2452678"/>
            <a:ext cx="2415197" cy="1054100"/>
          </a:xfrm>
          <a:prstGeom prst="wedgeEllipseCallout">
            <a:avLst>
              <a:gd name="adj1" fmla="val -109446"/>
              <a:gd name="adj2" fmla="val 6845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sp>
        <p:nvSpPr>
          <p:cNvPr id="4" name="Cloud Callout 3"/>
          <p:cNvSpPr/>
          <p:nvPr/>
        </p:nvSpPr>
        <p:spPr>
          <a:xfrm rot="555883">
            <a:off x="7967663" y="4432301"/>
            <a:ext cx="2514600" cy="1190625"/>
          </a:xfrm>
          <a:prstGeom prst="cloudCallout">
            <a:avLst>
              <a:gd name="adj1" fmla="val -87661"/>
              <a:gd name="adj2" fmla="val 6669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  <p:sp>
        <p:nvSpPr>
          <p:cNvPr id="20" name="Rounded Rectangular Callout 19"/>
          <p:cNvSpPr/>
          <p:nvPr/>
        </p:nvSpPr>
        <p:spPr>
          <a:xfrm rot="21041579">
            <a:off x="1436688" y="3449639"/>
            <a:ext cx="1676400" cy="941387"/>
          </a:xfrm>
          <a:prstGeom prst="wedgeRoundRectCallout">
            <a:avLst>
              <a:gd name="adj1" fmla="val 112696"/>
              <a:gd name="adj2" fmla="val 8399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Đứng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026142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2" grpId="0"/>
      <p:bldP spid="12" grpId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24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2" grpId="0" animBg="1"/>
      <p:bldP spid="26" grpId="0" animBg="1"/>
      <p:bldP spid="4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301750" y="2317750"/>
            <a:ext cx="9626600" cy="152400"/>
          </a:xfrm>
          <a:prstGeom prst="round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90800" y="2590801"/>
            <a:ext cx="20574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/>
              <a:t>Group 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0800" y="3322639"/>
            <a:ext cx="20574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/>
              <a:t>Group II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4038601"/>
            <a:ext cx="20574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/>
              <a:t>Group III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2603500"/>
            <a:ext cx="5302250" cy="5222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Bỏ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[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masu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],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chuyển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[-i]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thành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[-e]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3335339"/>
            <a:ext cx="530225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Bỏ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[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masu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],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cộng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thêm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[-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200" y="4051300"/>
            <a:ext cx="5302250" cy="954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します（する）　　　しろ　</a:t>
            </a:r>
            <a:endParaRPr lang="en-US" altLang="ja-JP" sz="2800" dirty="0">
              <a:solidFill>
                <a:schemeClr val="tx1">
                  <a:lumMod val="95000"/>
                  <a:lumOff val="5000"/>
                </a:schemeClr>
              </a:solidFill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NtMotoyaKyotai" pitchFamily="18" charset="-128"/>
                <a:ea typeface="NtMotoyaKyotai" pitchFamily="18" charset="-128"/>
              </a:rPr>
              <a:t>きます（くる）　　　こい</a:t>
            </a:r>
            <a:r>
              <a:rPr lang="ja-JP" altLang="en-US" sz="2800" dirty="0"/>
              <a:t>　</a:t>
            </a:r>
            <a:endParaRPr lang="en-US" sz="2800" dirty="0"/>
          </a:p>
        </p:txBody>
      </p:sp>
      <p:sp>
        <p:nvSpPr>
          <p:cNvPr id="2" name="Rounded Rectangle 1"/>
          <p:cNvSpPr/>
          <p:nvPr/>
        </p:nvSpPr>
        <p:spPr>
          <a:xfrm rot="21006708">
            <a:off x="2009776" y="222250"/>
            <a:ext cx="2684463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000000"/>
                </a:solidFill>
                <a:latin typeface="Tahoma" charset="0"/>
                <a:cs typeface="Tahoma" charset="0"/>
              </a:rPr>
              <a:t>MỆNH LỆNH (mạnh mẽ)</a:t>
            </a:r>
          </a:p>
        </p:txBody>
      </p:sp>
      <p:sp>
        <p:nvSpPr>
          <p:cNvPr id="3" name="TextBox 2"/>
          <p:cNvSpPr txBox="1"/>
          <p:nvPr/>
        </p:nvSpPr>
        <p:spPr>
          <a:xfrm rot="414564">
            <a:off x="6255915" y="464382"/>
            <a:ext cx="5301276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命令形（めいれいけい）</a:t>
            </a:r>
            <a:endParaRPr lang="en-US" sz="3600" b="1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8626" y="1327151"/>
            <a:ext cx="2847975" cy="523875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 CHIA</a:t>
            </a:r>
          </a:p>
        </p:txBody>
      </p:sp>
      <p:pic>
        <p:nvPicPr>
          <p:cNvPr id="51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600326"/>
            <a:ext cx="85026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498726"/>
            <a:ext cx="85026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71688"/>
            <a:ext cx="88074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481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2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59245" y="2453258"/>
            <a:ext cx="594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300000000000000" pitchFamily="18" charset="-128"/>
                <a:ea typeface="NtMotoyaKyotai" panose="02020300000000000000" pitchFamily="18" charset="-128"/>
              </a:rPr>
              <a:t>タバコを　吸わないで　ください。</a:t>
            </a:r>
            <a:endParaRPr lang="en-US" altLang="en-US" sz="2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40195" y="3416870"/>
            <a:ext cx="502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300000000000000" pitchFamily="18" charset="-128"/>
                <a:ea typeface="NtMotoyaKyotai" panose="02020300000000000000" pitchFamily="18" charset="-128"/>
              </a:rPr>
              <a:t>ここへ　来ないで　ください。</a:t>
            </a:r>
            <a:endParaRPr lang="en-US" altLang="en-US" sz="2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140195" y="4383658"/>
            <a:ext cx="502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300000000000000" pitchFamily="18" charset="-128"/>
                <a:ea typeface="NtMotoyaKyotai" panose="02020300000000000000" pitchFamily="18" charset="-128"/>
              </a:rPr>
              <a:t>とめないで　ください。</a:t>
            </a:r>
            <a:endParaRPr lang="en-US" altLang="en-US" sz="2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40245" y="2950144"/>
            <a:ext cx="402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(Xin) Hãy đừng hút thuốc.</a:t>
            </a:r>
            <a:endParaRPr lang="en-US" alt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40245" y="3921694"/>
            <a:ext cx="294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(Xin) Hãy đừng đến.</a:t>
            </a:r>
            <a:endParaRPr lang="en-US" alt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530721" y="4912294"/>
            <a:ext cx="313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(Xin) Hãy đừng dừng lại.</a:t>
            </a:r>
            <a:endParaRPr lang="en-US" alt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83045" y="5398070"/>
            <a:ext cx="5029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ja-JP" altLang="en-US" sz="2800">
                <a:latin typeface="NtMotoyaKyotai" panose="02020300000000000000" pitchFamily="18" charset="-128"/>
                <a:ea typeface="NtMotoyaKyotai" panose="02020300000000000000" pitchFamily="18" charset="-128"/>
              </a:rPr>
              <a:t>うんてんしないで　ください。</a:t>
            </a:r>
            <a:endParaRPr lang="en-US" altLang="en-US" sz="280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40245" y="5921944"/>
            <a:ext cx="2590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ja-JP" sz="2000">
                <a:latin typeface="Calibri" panose="020F0502020204030204" pitchFamily="34" charset="0"/>
                <a:cs typeface="Tahoma" panose="020B0604030504040204" pitchFamily="34" charset="0"/>
              </a:rPr>
              <a:t>(Xin) Hãy đừng lái xe.</a:t>
            </a:r>
            <a:endParaRPr lang="en-US" altLang="en-US" sz="2000">
              <a:latin typeface="Calibri" panose="020F0502020204030204" pitchFamily="34" charset="0"/>
              <a:ea typeface="ＭＳ Ｐゴシック" panose="020B0600070205080204" pitchFamily="34" charset="-128"/>
              <a:cs typeface="Tahoma" panose="020B060403050404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50045" y="2453258"/>
            <a:ext cx="2895600" cy="5238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988045" y="3416870"/>
            <a:ext cx="2819400" cy="5238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38709" y="4407470"/>
            <a:ext cx="2878137" cy="5238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911845" y="5398070"/>
            <a:ext cx="2895600" cy="52387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Flowchart: Preparation 16"/>
          <p:cNvSpPr/>
          <p:nvPr/>
        </p:nvSpPr>
        <p:spPr>
          <a:xfrm rot="824982">
            <a:off x="8224838" y="2856199"/>
            <a:ext cx="3009900" cy="2160587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  <a:p>
            <a:pPr algn="ctr">
              <a:defRPr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defRPr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lịch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 rot="21006708">
            <a:off x="2009776" y="476250"/>
            <a:ext cx="2684463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>
                <a:solidFill>
                  <a:srgbClr val="000000"/>
                </a:solidFill>
                <a:latin typeface="Tahoma" charset="0"/>
                <a:cs typeface="Tahoma" charset="0"/>
              </a:rPr>
              <a:t>MỆNH LỆNH (mạnh mẽ)</a:t>
            </a:r>
          </a:p>
        </p:txBody>
      </p:sp>
      <p:sp>
        <p:nvSpPr>
          <p:cNvPr id="19" name="TextBox 18"/>
          <p:cNvSpPr txBox="1"/>
          <p:nvPr/>
        </p:nvSpPr>
        <p:spPr>
          <a:xfrm rot="414564">
            <a:off x="5011315" y="601036"/>
            <a:ext cx="530127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禁止形（きんしけい）</a:t>
            </a:r>
            <a:endParaRPr lang="en-US" sz="3600" b="1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75121" y="2440558"/>
            <a:ext cx="5622925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タバコを　すうな！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192959" y="2416745"/>
            <a:ext cx="1082675" cy="62071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75121" y="3405758"/>
            <a:ext cx="5622925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ここへ　来るな！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75121" y="4396358"/>
            <a:ext cx="5622925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止めるな！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59245" y="5399658"/>
            <a:ext cx="5638800" cy="52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うんてんするな！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905621" y="3350194"/>
            <a:ext cx="1262063" cy="6223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097583" y="4323332"/>
            <a:ext cx="1439862" cy="6223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530845" y="5350445"/>
            <a:ext cx="2636838" cy="62071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rot="21006708">
            <a:off x="2235201" y="1570039"/>
            <a:ext cx="2671763" cy="7651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Tahoma" charset="0"/>
                <a:cs typeface="Tahoma" charset="0"/>
              </a:rPr>
              <a:t>DẠNG PHỦ ĐỊNH</a:t>
            </a:r>
          </a:p>
        </p:txBody>
      </p:sp>
      <p:sp>
        <p:nvSpPr>
          <p:cNvPr id="2" name="Right Arrow 1"/>
          <p:cNvSpPr/>
          <p:nvPr/>
        </p:nvSpPr>
        <p:spPr>
          <a:xfrm rot="553513">
            <a:off x="4876800" y="1143000"/>
            <a:ext cx="1066800" cy="6223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rot="482865">
            <a:off x="6114791" y="1315270"/>
            <a:ext cx="2684463" cy="7495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ahoma" charset="0"/>
                <a:cs typeface="Tahoma" charset="0"/>
              </a:rPr>
              <a:t>THỂ </a:t>
            </a:r>
            <a:r>
              <a:rPr lang="en-US" altLang="ja-JP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ahoma" charset="0"/>
                <a:cs typeface="Tahoma" charset="0"/>
              </a:rPr>
              <a:t>CẤM CHỈ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ahoma" charset="0"/>
              <a:cs typeface="Tahoma" charset="0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797795" y="2249015"/>
            <a:ext cx="8698756" cy="3970337"/>
            <a:chOff x="94036" y="2659082"/>
            <a:chExt cx="8698755" cy="3970318"/>
          </a:xfrm>
        </p:grpSpPr>
        <p:sp>
          <p:nvSpPr>
            <p:cNvPr id="29" name="TextBox 28"/>
            <p:cNvSpPr txBox="1"/>
            <p:nvPr/>
          </p:nvSpPr>
          <p:spPr>
            <a:xfrm>
              <a:off x="94036" y="2659082"/>
              <a:ext cx="8698755" cy="397031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sz="2800" b="1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CÁCH CHIA</a:t>
              </a:r>
            </a:p>
            <a:p>
              <a:pPr algn="ctr">
                <a:defRPr/>
              </a:pPr>
              <a:endPara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 algn="ctr">
                <a:defRPr/>
              </a:pPr>
              <a:endPara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 algn="ctr">
                <a:defRPr/>
              </a:pPr>
              <a:endPara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 algn="ctr">
                <a:defRPr/>
              </a:pPr>
              <a:endPara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 algn="ctr">
                <a:defRPr/>
              </a:pPr>
              <a:endPara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 algn="ctr">
                <a:defRPr/>
              </a:pPr>
              <a:endPara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 algn="ctr">
                <a:defRPr/>
              </a:pPr>
              <a:endPara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  <a:p>
              <a:pPr algn="ctr">
                <a:defRPr/>
              </a:pPr>
              <a:endParaRPr lang="en-US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3541" y="3819538"/>
              <a:ext cx="7420719" cy="156965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ja-JP" sz="9600" dirty="0">
                  <a:latin typeface="NtMotoyaKyotai" pitchFamily="18" charset="-128"/>
                  <a:ea typeface="NtMotoyaKyotai" pitchFamily="18" charset="-128"/>
                </a:rPr>
                <a:t>V-</a:t>
              </a:r>
              <a:r>
                <a:rPr lang="en-US" altLang="ja-JP" sz="9600" dirty="0" err="1">
                  <a:latin typeface="NtMotoyaKyotai" pitchFamily="18" charset="-128"/>
                  <a:ea typeface="NtMotoyaKyotai" pitchFamily="18" charset="-128"/>
                </a:rPr>
                <a:t>dict</a:t>
              </a:r>
              <a:r>
                <a:rPr lang="en-US" altLang="ja-JP" sz="9600" dirty="0">
                  <a:latin typeface="NtMotoyaKyotai" pitchFamily="18" charset="-128"/>
                  <a:ea typeface="NtMotoyaKyotai" pitchFamily="18" charset="-128"/>
                </a:rPr>
                <a:t> </a:t>
              </a:r>
              <a:r>
                <a:rPr lang="ja-JP" altLang="en-US" sz="9600" dirty="0">
                  <a:latin typeface="NtMotoyaKyotai" pitchFamily="18" charset="-128"/>
                  <a:ea typeface="NtMotoyaKyotai" pitchFamily="18" charset="-128"/>
                </a:rPr>
                <a:t>＋な</a:t>
              </a:r>
              <a:endParaRPr lang="en-US" sz="9600" dirty="0">
                <a:latin typeface="NtMotoyaKyotai" pitchFamily="18" charset="-128"/>
                <a:ea typeface="NtMotoyaKyotai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2751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8" grpId="1"/>
      <p:bldP spid="9" grpId="0"/>
      <p:bldP spid="9" grpId="1"/>
      <p:bldP spid="10" grpId="0"/>
      <p:bldP spid="10" grpId="1"/>
      <p:bldP spid="11" grpId="0"/>
      <p:bldP spid="12" grpId="0"/>
      <p:bldP spid="12" grpId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24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25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301750" y="2317750"/>
            <a:ext cx="9626600" cy="152400"/>
          </a:xfrm>
          <a:prstGeom prst="round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1006708">
            <a:off x="2009776" y="527050"/>
            <a:ext cx="2684463" cy="1066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rgbClr val="000000"/>
                </a:solidFill>
                <a:latin typeface="Tahoma" charset="0"/>
                <a:cs typeface="Tahoma" charset="0"/>
              </a:rPr>
              <a:t>MỆNH LỆNH (</a:t>
            </a:r>
            <a:r>
              <a:rPr lang="en-US" sz="2800" dirty="0" err="1">
                <a:solidFill>
                  <a:srgbClr val="000000"/>
                </a:solidFill>
                <a:latin typeface="Tahoma" charset="0"/>
                <a:cs typeface="Tahoma" charset="0"/>
              </a:rPr>
              <a:t>mạnh</a:t>
            </a:r>
            <a:r>
              <a:rPr lang="en-US" sz="2800" dirty="0">
                <a:solidFill>
                  <a:srgbClr val="000000"/>
                </a:solidFill>
                <a:latin typeface="Tahoma" charset="0"/>
                <a:cs typeface="Tahoma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ahoma" charset="0"/>
                <a:cs typeface="Tahoma" charset="0"/>
              </a:rPr>
              <a:t>mẽ</a:t>
            </a:r>
            <a:r>
              <a:rPr lang="en-US" sz="2800" dirty="0">
                <a:solidFill>
                  <a:srgbClr val="000000"/>
                </a:solidFill>
                <a:latin typeface="Tahoma" charset="0"/>
                <a:cs typeface="Tahoma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 rot="414564">
            <a:off x="5011315" y="347258"/>
            <a:ext cx="5301276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命令形（めいれいけい）</a:t>
            </a:r>
            <a:endParaRPr lang="en-US" sz="3600" b="1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6100" y="1765301"/>
            <a:ext cx="544125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 CHÚ Ý KHI SỬ DỤNG</a:t>
            </a:r>
          </a:p>
        </p:txBody>
      </p:sp>
      <p:sp>
        <p:nvSpPr>
          <p:cNvPr id="14" name="TextBox 13"/>
          <p:cNvSpPr txBox="1"/>
          <p:nvPr/>
        </p:nvSpPr>
        <p:spPr>
          <a:xfrm rot="414564">
            <a:off x="4813697" y="1137914"/>
            <a:ext cx="530127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3600" b="1" dirty="0">
                <a:solidFill>
                  <a:schemeClr val="bg2"/>
                </a:solidFill>
                <a:latin typeface="NtMotoyaKyotai" pitchFamily="18" charset="-128"/>
                <a:ea typeface="NtMotoyaKyotai" pitchFamily="18" charset="-128"/>
              </a:rPr>
              <a:t>禁止形（きんしけい）</a:t>
            </a:r>
            <a:endParaRPr lang="en-US" sz="3600" b="1" dirty="0">
              <a:solidFill>
                <a:schemeClr val="bg2"/>
              </a:solidFill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12951" y="2451101"/>
            <a:ext cx="474798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đàn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53897" y="2444693"/>
            <a:ext cx="47498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dưới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92312" y="3027363"/>
            <a:ext cx="6707733" cy="8318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11364" y="3940175"/>
            <a:ext cx="972978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ngữ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mức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mệnh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ấn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11365" y="4482802"/>
            <a:ext cx="7650860" cy="8302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mệnh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ja-JP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「できる」・「わかる」・「ある」</a:t>
            </a:r>
            <a:endParaRPr lang="en-US" altLang="ja-JP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9355" y="5374977"/>
            <a:ext cx="7436745" cy="8302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ja-JP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「よ」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nhờ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vả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endParaRPr lang="en-US" altLang="ja-JP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9154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9"/>
          <p:cNvSpPr/>
          <p:nvPr/>
        </p:nvSpPr>
        <p:spPr>
          <a:xfrm>
            <a:off x="1552458" y="394989"/>
            <a:ext cx="2179754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第１１課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08" y="117197"/>
            <a:ext cx="433387" cy="747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896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ound Diagonal Corner Rectangle 12"/>
          <p:cNvSpPr/>
          <p:nvPr/>
        </p:nvSpPr>
        <p:spPr>
          <a:xfrm>
            <a:off x="1942521" y="1300951"/>
            <a:ext cx="9144000" cy="145041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6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慣れてくること</a:t>
            </a:r>
            <a:endParaRPr lang="en-US" sz="66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838" y="3100829"/>
            <a:ext cx="3486150" cy="3381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392" y="3578877"/>
            <a:ext cx="4117232" cy="2543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9624" y="3100829"/>
            <a:ext cx="2962275" cy="30218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84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2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/>
        </p:nvSpPr>
        <p:spPr>
          <a:xfrm rot="21383083">
            <a:off x="700411" y="430488"/>
            <a:ext cx="4765780" cy="85990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Miêu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sang “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Pentagon 27"/>
          <p:cNvSpPr/>
          <p:nvPr/>
        </p:nvSpPr>
        <p:spPr>
          <a:xfrm rot="21383083">
            <a:off x="749026" y="1362634"/>
            <a:ext cx="4765780" cy="859900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Miêu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sang “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70" y="2632841"/>
            <a:ext cx="3533775" cy="1495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00" y="4696109"/>
            <a:ext cx="3448050" cy="1438275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4633914" y="3136816"/>
            <a:ext cx="6108772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マンガが読めるようになりました。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33914" y="4786974"/>
            <a:ext cx="649027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NtMotoyaKyotai" pitchFamily="18" charset="-128"/>
                <a:ea typeface="NtMotoyaKyotai" pitchFamily="18" charset="-128"/>
              </a:rPr>
              <a:t>魚料理が食べられるようになりました。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0" y="29196"/>
            <a:ext cx="12192000" cy="21526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312948" y="60454"/>
            <a:ext cx="6392583" cy="8688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Ｖ「可能形</a:t>
            </a:r>
            <a:r>
              <a:rPr lang="en-US" altLang="ja-JP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】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＋ようになりました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361561" y="935236"/>
            <a:ext cx="6802347" cy="8688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mikachan" panose="02000609000000000000" pitchFamily="49" charset="-128"/>
                <a:ea typeface="mikachan" panose="02000609000000000000" pitchFamily="49" charset="-128"/>
              </a:rPr>
              <a:t>Ｖ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「意志動詞</a:t>
            </a:r>
            <a:r>
              <a:rPr lang="en-US" altLang="ja-JP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】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＋ようになりました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70" y="2717716"/>
            <a:ext cx="1619250" cy="1447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35" y="4691346"/>
            <a:ext cx="1628775" cy="1447800"/>
          </a:xfrm>
          <a:prstGeom prst="rect">
            <a:avLst/>
          </a:prstGeom>
        </p:spPr>
      </p:pic>
      <p:sp>
        <p:nvSpPr>
          <p:cNvPr id="20" name="Multiply 19"/>
          <p:cNvSpPr/>
          <p:nvPr/>
        </p:nvSpPr>
        <p:spPr>
          <a:xfrm>
            <a:off x="800001" y="2619022"/>
            <a:ext cx="1920130" cy="1790784"/>
          </a:xfrm>
          <a:prstGeom prst="mathMultiply">
            <a:avLst>
              <a:gd name="adj1" fmla="val 15719"/>
            </a:avLst>
          </a:prstGeom>
          <a:solidFill>
            <a:srgbClr val="68635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678041" y="4494681"/>
            <a:ext cx="1920130" cy="1790784"/>
          </a:xfrm>
          <a:prstGeom prst="mathMultiply">
            <a:avLst>
              <a:gd name="adj1" fmla="val 15719"/>
            </a:avLst>
          </a:prstGeom>
          <a:solidFill>
            <a:srgbClr val="68635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633914" y="3803566"/>
            <a:ext cx="6108772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マンガを読むようになりました。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633914" y="5453724"/>
            <a:ext cx="649027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魚料理を食べるようになりました。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2561" y="399790"/>
            <a:ext cx="4678098" cy="12111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Ｖる</a:t>
            </a:r>
            <a:endParaRPr lang="en-US" altLang="ja-JP" sz="40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 algn="ctr"/>
            <a:r>
              <a:rPr lang="ja-JP" altLang="en-US" sz="40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よ</a:t>
            </a:r>
            <a:r>
              <a:rPr lang="ja-JP" altLang="en-US" sz="4000" dirty="0">
                <a:latin typeface="mikachan" panose="02000609000000000000" pitchFamily="49" charset="-128"/>
                <a:ea typeface="mikachan" panose="02000609000000000000" pitchFamily="49" charset="-128"/>
              </a:rPr>
              <a:t>うになりまし</a:t>
            </a:r>
            <a:r>
              <a:rPr lang="ja-JP" altLang="en-US" sz="40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た</a:t>
            </a:r>
            <a:endParaRPr lang="en-US" sz="4000" dirty="0"/>
          </a:p>
        </p:txBody>
      </p:sp>
      <p:cxnSp>
        <p:nvCxnSpPr>
          <p:cNvPr id="23" name="Straight Arrow Connector 22"/>
          <p:cNvCxnSpPr>
            <a:stCxn id="21" idx="3"/>
            <a:endCxn id="11" idx="1"/>
          </p:cNvCxnSpPr>
          <p:nvPr/>
        </p:nvCxnSpPr>
        <p:spPr>
          <a:xfrm flipV="1">
            <a:off x="4810659" y="494883"/>
            <a:ext cx="502289" cy="510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3"/>
            <a:endCxn id="29" idx="1"/>
          </p:cNvCxnSpPr>
          <p:nvPr/>
        </p:nvCxnSpPr>
        <p:spPr>
          <a:xfrm>
            <a:off x="4810659" y="1005372"/>
            <a:ext cx="550902" cy="36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0213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 animBg="1"/>
      <p:bldP spid="24" grpId="0" animBg="1"/>
      <p:bldP spid="25" grpId="0" animBg="1"/>
      <p:bldP spid="30" grpId="0" animBg="1"/>
      <p:bldP spid="11" grpId="0" animBg="1"/>
      <p:bldP spid="29" grpId="0" animBg="1"/>
      <p:bldP spid="20" grpId="0" animBg="1"/>
      <p:bldP spid="36" grpId="0" animBg="1"/>
      <p:bldP spid="37" grpId="0" animBg="1"/>
      <p:bldP spid="38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65" y="2582694"/>
            <a:ext cx="1762125" cy="1438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65" y="4397375"/>
            <a:ext cx="1676400" cy="1543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070" y="2582694"/>
            <a:ext cx="1762125" cy="1438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070" y="4397375"/>
            <a:ext cx="1676400" cy="1543050"/>
          </a:xfrm>
          <a:prstGeom prst="rect">
            <a:avLst/>
          </a:prstGeom>
        </p:spPr>
      </p:pic>
      <p:sp>
        <p:nvSpPr>
          <p:cNvPr id="6" name="Chevron 5"/>
          <p:cNvSpPr/>
          <p:nvPr/>
        </p:nvSpPr>
        <p:spPr>
          <a:xfrm>
            <a:off x="2736850" y="3149600"/>
            <a:ext cx="340945" cy="31750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2726725" y="5110120"/>
            <a:ext cx="340945" cy="317500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110164" y="2752345"/>
            <a:ext cx="6108772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自転車に乗るようになりました。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059364" y="4760870"/>
            <a:ext cx="6478586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ニュースを見るようになりました。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1157665" y="2345972"/>
            <a:ext cx="1920130" cy="1790784"/>
          </a:xfrm>
          <a:prstGeom prst="mathMultiply">
            <a:avLst>
              <a:gd name="adj1" fmla="val 15719"/>
            </a:avLst>
          </a:prstGeom>
          <a:solidFill>
            <a:srgbClr val="68635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999660" y="4373478"/>
            <a:ext cx="1920130" cy="1790784"/>
          </a:xfrm>
          <a:prstGeom prst="mathMultiply">
            <a:avLst>
              <a:gd name="adj1" fmla="val 15719"/>
            </a:avLst>
          </a:prstGeom>
          <a:solidFill>
            <a:srgbClr val="68635C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110164" y="3423900"/>
            <a:ext cx="6108772" cy="609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自転車に乗らなくなりました。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59364" y="5432425"/>
            <a:ext cx="5992766" cy="609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ニュースを見なくなりました。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3" name="Pentagon 22"/>
          <p:cNvSpPr/>
          <p:nvPr/>
        </p:nvSpPr>
        <p:spPr>
          <a:xfrm rot="21383083">
            <a:off x="807835" y="1251087"/>
            <a:ext cx="4765780" cy="859900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Miêu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 sang “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595984" y="715885"/>
            <a:ext cx="5506946" cy="15952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Ｖなくなりました</a:t>
            </a:r>
            <a:endParaRPr lang="en-US" sz="4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3462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0.15443 -0.0032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-16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539 0.00671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5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20" grpId="0" animBg="1"/>
      <p:bldP spid="13" grpId="0" animBg="1"/>
      <p:bldP spid="13" grpId="1" animBg="1"/>
      <p:bldP spid="14" grpId="0" animBg="1"/>
      <p:bldP spid="14" grpId="1" animBg="1"/>
      <p:bldP spid="21" grpId="0" animBg="1"/>
      <p:bldP spid="22" grpId="0" animBg="1"/>
      <p:bldP spid="23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4343" y="2528374"/>
            <a:ext cx="9828332" cy="5847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3200" dirty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子供は</a:t>
            </a:r>
            <a:r>
              <a:rPr lang="en-US" altLang="ja-JP" sz="3200" dirty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, </a:t>
            </a:r>
            <a:r>
              <a:rPr lang="ja-JP" altLang="en-US" sz="3200" dirty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自分で部屋を片付けるようになりました。 </a:t>
            </a:r>
            <a:endParaRPr lang="en-US" sz="3200" dirty="0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01750" y="2317750"/>
            <a:ext cx="9626600" cy="152400"/>
          </a:xfrm>
          <a:prstGeom prst="round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9990" y="752653"/>
            <a:ext cx="9828332" cy="5847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3200" dirty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日本に来てから、豆腐を食べるようになりました。 </a:t>
            </a:r>
            <a:endParaRPr lang="en-US" sz="3200" dirty="0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34343" y="1606277"/>
            <a:ext cx="8706054" cy="5847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3200" dirty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間も無く彼女</a:t>
            </a:r>
            <a:r>
              <a:rPr lang="ja-JP" altLang="en-US" sz="32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のことを</a:t>
            </a:r>
            <a:r>
              <a:rPr lang="ja-JP" altLang="en-US" sz="3200" dirty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思わなくなるでしょう。</a:t>
            </a:r>
            <a:endParaRPr lang="en-US" sz="3200" dirty="0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4950" y="3392248"/>
            <a:ext cx="10867914" cy="10772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3200" dirty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昔はたばこを吸いませんでしたが、２１さいになってから、たくさん吸うようになりました。</a:t>
            </a:r>
            <a:endParaRPr lang="en-US" sz="3200" dirty="0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4950" y="4797572"/>
            <a:ext cx="8984662" cy="10772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3200" dirty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タバコが体にすごく悪いことが分かったら</a:t>
            </a:r>
            <a:r>
              <a:rPr lang="ja-JP" altLang="en-US" sz="32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、</a:t>
            </a:r>
            <a:endParaRPr lang="en-US" altLang="ja-JP" sz="3200" dirty="0" smtClean="0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r>
              <a:rPr lang="ja-JP" altLang="en-US" sz="32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吸</a:t>
            </a:r>
            <a:r>
              <a:rPr lang="ja-JP" altLang="en-US" sz="3200" dirty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わなくなりました。</a:t>
            </a:r>
            <a:endParaRPr lang="en-US" sz="3200" dirty="0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5455" y="1395652"/>
            <a:ext cx="2783650" cy="44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4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ま　　　な　　　　かのじょ</a:t>
            </a:r>
            <a:endParaRPr lang="en-US" sz="3200" dirty="0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19439" y="563174"/>
            <a:ext cx="2783650" cy="44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4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とうふ</a:t>
            </a:r>
            <a:endParaRPr lang="en-US" sz="3200" dirty="0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7009" y="2343640"/>
            <a:ext cx="5702463" cy="44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4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こども　　　　　　　　　　　　　　　　　　　　かたづ</a:t>
            </a:r>
            <a:endParaRPr lang="en-US" sz="3200" dirty="0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5783" y="3171373"/>
            <a:ext cx="5702463" cy="442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4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むかし　　　　　　　　　　　す</a:t>
            </a:r>
            <a:endParaRPr lang="en-US" sz="3200" dirty="0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607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 rot="21246593">
            <a:off x="1780033" y="173661"/>
            <a:ext cx="4191000" cy="13508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CÁC MẪU CÂU THỂ HIỆN Ý</a:t>
            </a:r>
            <a:br>
              <a:rPr lang="en-US" sz="20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</a:br>
            <a:r>
              <a:rPr lang="en-US" sz="28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HÀNH ĐỘNG XẢY RA CHƯA ĐƯỢC BAO LÂU</a:t>
            </a:r>
          </a:p>
        </p:txBody>
      </p:sp>
      <p:sp>
        <p:nvSpPr>
          <p:cNvPr id="35" name="Rounded Rectangle 34"/>
          <p:cNvSpPr/>
          <p:nvPr/>
        </p:nvSpPr>
        <p:spPr>
          <a:xfrm rot="224693">
            <a:off x="6855727" y="282589"/>
            <a:ext cx="3508200" cy="9906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4800" dirty="0">
                <a:latin typeface="NtMotoyaKyotai" pitchFamily="18" charset="-128"/>
                <a:ea typeface="NtMotoyaKyotai" pitchFamily="18" charset="-128"/>
              </a:rPr>
              <a:t>V</a:t>
            </a: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たばかり</a:t>
            </a:r>
            <a:endParaRPr lang="en-US" sz="4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 rot="452849">
            <a:off x="5400698" y="97151"/>
            <a:ext cx="1257174" cy="6096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NEW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600201" y="2590800"/>
            <a:ext cx="8945563" cy="762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私はこのシャツを　きのう　買ったばかりです。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62114" y="5715000"/>
            <a:ext cx="8624887" cy="762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田中さんは　先月　結</a:t>
            </a:r>
            <a:r>
              <a:rPr lang="ja-JP" altLang="en-US" sz="3200" dirty="0">
                <a:latin typeface="HGSeikaishotaiPRO" pitchFamily="65" charset="-128"/>
                <a:ea typeface="HGSeikaishotaiPRO" pitchFamily="65" charset="-128"/>
              </a:rPr>
              <a:t>婚し</a:t>
            </a: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たばかりです。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616076" y="3886200"/>
            <a:ext cx="8945563" cy="7620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このシャツを　きのう　買ったばかりです。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27838" y="2722563"/>
            <a:ext cx="2392362" cy="53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477001" y="4000500"/>
            <a:ext cx="2392363" cy="53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651500" y="5829300"/>
            <a:ext cx="2959100" cy="53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73489" y="1981200"/>
            <a:ext cx="4402137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Tôi đã mua cái áo này hôm qua.</a:t>
            </a:r>
            <a:endParaRPr lang="en-U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35189" y="1828800"/>
            <a:ext cx="7558087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私は　きのう　このシャツを　買いました。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49675" y="5024438"/>
            <a:ext cx="4400550" cy="60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Anh Tanaka đã kết hôn tháng trước.</a:t>
            </a:r>
            <a:endParaRPr lang="en-U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714625" y="5029200"/>
            <a:ext cx="66294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田中さんは　先月　結</a:t>
            </a:r>
            <a:r>
              <a:rPr lang="ja-JP" altLang="en-US" sz="2800" dirty="0">
                <a:latin typeface="HGSeikaishotaiPRO" pitchFamily="65" charset="-128"/>
                <a:ea typeface="HGSeikaishotaiPRO" pitchFamily="65" charset="-128"/>
              </a:rPr>
              <a:t>婚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しました。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51225" y="3429000"/>
            <a:ext cx="47244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Tôi</a:t>
            </a:r>
            <a:r>
              <a:rPr lang="en-US" altLang="ja-JP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</a:t>
            </a:r>
            <a:r>
              <a:rPr lang="en-US" altLang="ja-JP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đã</a:t>
            </a:r>
            <a:r>
              <a:rPr lang="en-US" altLang="ja-JP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) </a:t>
            </a:r>
            <a:r>
              <a:rPr lang="en-US" altLang="ja-JP" sz="20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vừa</a:t>
            </a:r>
            <a:r>
              <a:rPr lang="en-US" altLang="ja-JP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mua</a:t>
            </a:r>
            <a:r>
              <a:rPr lang="en-US" altLang="ja-JP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cái</a:t>
            </a:r>
            <a:r>
              <a:rPr lang="en-US" altLang="ja-JP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áo</a:t>
            </a:r>
            <a:r>
              <a:rPr lang="en-US" altLang="ja-JP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này</a:t>
            </a:r>
            <a:r>
              <a:rPr lang="en-US" altLang="ja-JP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hôm</a:t>
            </a:r>
            <a:r>
              <a:rPr lang="en-US" altLang="ja-JP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qua.</a:t>
            </a:r>
            <a:endParaRPr lang="en-US" sz="2000" dirty="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51225" y="4648200"/>
            <a:ext cx="47244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Cái áo này (thì) </a:t>
            </a:r>
            <a:r>
              <a:rPr lang="en-US" altLang="ja-JP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vừa</a:t>
            </a:r>
            <a:r>
              <a:rPr lang="en-US" altLang="ja-JP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mua hôm qua.</a:t>
            </a:r>
            <a:endParaRPr lang="en-U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309938" y="6553200"/>
            <a:ext cx="472281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Anh Tanaka </a:t>
            </a:r>
            <a:r>
              <a:rPr lang="en-US" altLang="ja-JP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vừa</a:t>
            </a:r>
            <a:r>
              <a:rPr lang="en-US" altLang="ja-JP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kết hôn tháng trước.</a:t>
            </a:r>
            <a:endParaRPr lang="en-U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962400" y="3962400"/>
            <a:ext cx="647700" cy="647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962400" y="3886200"/>
            <a:ext cx="647700" cy="7239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962400" y="3924300"/>
            <a:ext cx="6858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ja-JP" altLang="en-US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は</a:t>
            </a:r>
            <a:endParaRPr 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75550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" grpId="0" animBg="1"/>
      <p:bldP spid="44" grpId="0" animBg="1"/>
      <p:bldP spid="45" grpId="0" animBg="1"/>
      <p:bldP spid="13" grpId="0"/>
      <p:bldP spid="2" grpId="0" animBg="1"/>
      <p:bldP spid="14" grpId="0"/>
      <p:bldP spid="40" grpId="0" animBg="1"/>
      <p:bldP spid="15" grpId="0"/>
      <p:bldP spid="16" grpId="0"/>
      <p:bldP spid="17" grpId="0"/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6400" y="647700"/>
            <a:ext cx="8763000" cy="381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981200" y="1104900"/>
            <a:ext cx="1981200" cy="2667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9900" dirty="0">
                <a:latin typeface="NtMotoyaKyotai" pitchFamily="18" charset="-128"/>
                <a:ea typeface="NtMotoyaKyotai" pitchFamily="18" charset="-128"/>
              </a:rPr>
              <a:t>V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0" y="2019301"/>
            <a:ext cx="2362200" cy="11160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6600" dirty="0">
                <a:latin typeface="NtMotoyaKyotai" pitchFamily="18" charset="-128"/>
                <a:ea typeface="NtMotoyaKyotai" pitchFamily="18" charset="-128"/>
              </a:rPr>
              <a:t>V</a:t>
            </a:r>
            <a:r>
              <a:rPr lang="ja-JP" altLang="en-US" sz="6600" dirty="0">
                <a:latin typeface="NtMotoyaKyotai" pitchFamily="18" charset="-128"/>
                <a:ea typeface="NtMotoyaKyotai" pitchFamily="18" charset="-128"/>
              </a:rPr>
              <a:t>た</a:t>
            </a:r>
            <a:endParaRPr lang="en-US" sz="66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534400" y="724569"/>
            <a:ext cx="1752600" cy="3581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ば</a:t>
            </a:r>
            <a:endParaRPr lang="en-US" altLang="ja-JP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か</a:t>
            </a:r>
            <a:endParaRPr lang="en-US" altLang="ja-JP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  <a:p>
            <a:pPr algn="ctr">
              <a:defRPr/>
            </a:pPr>
            <a:r>
              <a:rPr lang="ja-JP" alt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り</a:t>
            </a:r>
            <a:endParaRPr lang="en-US" altLang="ja-JP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Plus 13"/>
          <p:cNvSpPr/>
          <p:nvPr/>
        </p:nvSpPr>
        <p:spPr>
          <a:xfrm>
            <a:off x="7924800" y="1714500"/>
            <a:ext cx="457200" cy="1676400"/>
          </a:xfrm>
          <a:prstGeom prst="math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Down Arrow Callout 14"/>
          <p:cNvSpPr/>
          <p:nvPr/>
        </p:nvSpPr>
        <p:spPr>
          <a:xfrm rot="21352447">
            <a:off x="2965835" y="113701"/>
            <a:ext cx="5922570" cy="1984664"/>
          </a:xfrm>
          <a:prstGeom prst="downArrowCallout">
            <a:avLst/>
          </a:prstGeom>
          <a:solidFill>
            <a:schemeClr val="bg1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xảy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lâu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Dịch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vừa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…/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vừa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”. </a:t>
            </a:r>
          </a:p>
          <a:p>
            <a:pPr algn="ctr">
              <a:defRPr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phó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QUÁ KHỨ</a:t>
            </a:r>
          </a:p>
        </p:txBody>
      </p:sp>
      <p:sp>
        <p:nvSpPr>
          <p:cNvPr id="16" name="Striped Right Arrow 15"/>
          <p:cNvSpPr/>
          <p:nvPr/>
        </p:nvSpPr>
        <p:spPr>
          <a:xfrm>
            <a:off x="4267200" y="2248569"/>
            <a:ext cx="1066800" cy="762000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Up Arrow Callout 1"/>
          <p:cNvSpPr/>
          <p:nvPr/>
        </p:nvSpPr>
        <p:spPr>
          <a:xfrm rot="343985">
            <a:off x="2797175" y="2927351"/>
            <a:ext cx="6916738" cy="3560763"/>
          </a:xfrm>
          <a:prstGeom prst="upArrowCallout">
            <a:avLst/>
          </a:prstGeom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Những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:</a:t>
            </a:r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 rot="323795">
            <a:off x="2974976" y="4845050"/>
            <a:ext cx="6589713" cy="4889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かれは　１年前に　大学を　出たばかりです。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323795">
            <a:off x="2838451" y="5410201"/>
            <a:ext cx="6589713" cy="5302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itchFamily="18" charset="-128"/>
                <a:ea typeface="NtMotoyaKyotai" pitchFamily="18" charset="-128"/>
              </a:rPr>
              <a:t>私は　半年前に　この町へ　来たばかりです。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282" name="TextBox 4"/>
          <p:cNvSpPr txBox="1">
            <a:spLocks noChangeArrowheads="1"/>
          </p:cNvSpPr>
          <p:nvPr/>
        </p:nvSpPr>
        <p:spPr bwMode="auto">
          <a:xfrm rot="253985">
            <a:off x="2968626" y="5951538"/>
            <a:ext cx="6113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chemeClr val="bg1"/>
                </a:solidFill>
              </a:rPr>
              <a:t>(</a:t>
            </a:r>
            <a:r>
              <a:rPr lang="en-US" altLang="en-US" i="1" dirty="0" err="1">
                <a:solidFill>
                  <a:schemeClr val="bg1"/>
                </a:solidFill>
              </a:rPr>
              <a:t>vừa</a:t>
            </a:r>
            <a:r>
              <a:rPr lang="en-US" altLang="en-US" i="1" dirty="0">
                <a:solidFill>
                  <a:schemeClr val="bg1"/>
                </a:solidFill>
              </a:rPr>
              <a:t> </a:t>
            </a:r>
            <a:r>
              <a:rPr lang="en-US" altLang="en-US" i="1" dirty="0" err="1">
                <a:solidFill>
                  <a:schemeClr val="bg1"/>
                </a:solidFill>
              </a:rPr>
              <a:t>mới</a:t>
            </a:r>
            <a:r>
              <a:rPr lang="en-US" altLang="en-US" i="1" dirty="0">
                <a:solidFill>
                  <a:schemeClr val="bg1"/>
                </a:solidFill>
              </a:rPr>
              <a:t>… </a:t>
            </a:r>
            <a:r>
              <a:rPr lang="en-US" altLang="en-US" i="1" dirty="0" err="1">
                <a:solidFill>
                  <a:schemeClr val="bg1"/>
                </a:solidFill>
              </a:rPr>
              <a:t>nên</a:t>
            </a:r>
            <a:r>
              <a:rPr lang="en-US" altLang="en-US" i="1" dirty="0">
                <a:solidFill>
                  <a:schemeClr val="bg1"/>
                </a:solidFill>
              </a:rPr>
              <a:t> </a:t>
            </a:r>
            <a:r>
              <a:rPr lang="en-US" altLang="en-US" i="1" dirty="0" err="1">
                <a:solidFill>
                  <a:schemeClr val="bg1"/>
                </a:solidFill>
              </a:rPr>
              <a:t>còn</a:t>
            </a:r>
            <a:r>
              <a:rPr lang="en-US" altLang="en-US" i="1" dirty="0">
                <a:solidFill>
                  <a:schemeClr val="bg1"/>
                </a:solidFill>
              </a:rPr>
              <a:t> </a:t>
            </a:r>
            <a:r>
              <a:rPr lang="en-US" altLang="en-US" i="1" dirty="0" err="1">
                <a:solidFill>
                  <a:schemeClr val="bg1"/>
                </a:solidFill>
              </a:rPr>
              <a:t>nhiều</a:t>
            </a:r>
            <a:r>
              <a:rPr lang="en-US" altLang="en-US" i="1" dirty="0">
                <a:solidFill>
                  <a:schemeClr val="bg1"/>
                </a:solidFill>
              </a:rPr>
              <a:t> </a:t>
            </a:r>
            <a:r>
              <a:rPr lang="en-US" altLang="en-US" i="1" dirty="0" err="1">
                <a:solidFill>
                  <a:schemeClr val="bg1"/>
                </a:solidFill>
              </a:rPr>
              <a:t>bỡ</a:t>
            </a:r>
            <a:r>
              <a:rPr lang="en-US" altLang="en-US" i="1" dirty="0">
                <a:solidFill>
                  <a:schemeClr val="bg1"/>
                </a:solidFill>
              </a:rPr>
              <a:t> </a:t>
            </a:r>
            <a:r>
              <a:rPr lang="en-US" altLang="en-US" i="1" dirty="0" err="1">
                <a:solidFill>
                  <a:schemeClr val="bg1"/>
                </a:solidFill>
              </a:rPr>
              <a:t>ngỡ</a:t>
            </a:r>
            <a:r>
              <a:rPr lang="en-US" altLang="en-US" i="1" dirty="0">
                <a:solidFill>
                  <a:schemeClr val="bg1"/>
                </a:solidFill>
              </a:rPr>
              <a:t> /  </a:t>
            </a:r>
            <a:r>
              <a:rPr lang="en-US" altLang="en-US" i="1" dirty="0" err="1">
                <a:solidFill>
                  <a:schemeClr val="bg1"/>
                </a:solidFill>
              </a:rPr>
              <a:t>chưa</a:t>
            </a:r>
            <a:r>
              <a:rPr lang="en-US" altLang="en-US" i="1" dirty="0">
                <a:solidFill>
                  <a:schemeClr val="bg1"/>
                </a:solidFill>
              </a:rPr>
              <a:t> </a:t>
            </a:r>
            <a:r>
              <a:rPr lang="en-US" altLang="en-US" i="1" dirty="0" err="1">
                <a:solidFill>
                  <a:schemeClr val="bg1"/>
                </a:solidFill>
              </a:rPr>
              <a:t>biết</a:t>
            </a:r>
            <a:r>
              <a:rPr lang="en-US" altLang="en-US" i="1" dirty="0">
                <a:solidFill>
                  <a:schemeClr val="bg1"/>
                </a:solidFill>
              </a:rPr>
              <a:t> </a:t>
            </a:r>
            <a:r>
              <a:rPr lang="en-US" altLang="en-US" i="1" dirty="0" err="1">
                <a:solidFill>
                  <a:schemeClr val="bg1"/>
                </a:solidFill>
              </a:rPr>
              <a:t>nhiều</a:t>
            </a:r>
            <a:r>
              <a:rPr lang="en-US" altLang="en-US" i="1" dirty="0">
                <a:solidFill>
                  <a:schemeClr val="bg1"/>
                </a:solidFill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81164661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3" grpId="0" animBg="1"/>
      <p:bldP spid="17" grpId="0" animBg="1"/>
      <p:bldP spid="112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 rot="267845">
            <a:off x="9723045" y="86022"/>
            <a:ext cx="2306401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 ESSENCE" pitchFamily="2" charset="0"/>
              </a:rPr>
              <a:t>PRACTICE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28800" y="787400"/>
            <a:ext cx="47244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Tôi vừa đi Nhật về tuần trước.</a:t>
            </a:r>
            <a:endParaRPr lang="en-U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41500" y="2514600"/>
            <a:ext cx="51689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Anh ấy vừa vào công ty này tháng trước.</a:t>
            </a:r>
            <a:endParaRPr lang="en-U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41500" y="4267200"/>
            <a:ext cx="51689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Cái máy ảnh này vừa mua sáng nay.</a:t>
            </a:r>
            <a:endParaRPr lang="en-U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62113" y="1219200"/>
            <a:ext cx="8824912" cy="6429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私は　先週　日本へ　行ってきたばかりです。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00200" y="2938464"/>
            <a:ext cx="9005888" cy="64293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かれは　先月　この会社に　入ったばかりです。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62114" y="4764089"/>
            <a:ext cx="8886825" cy="64293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このカメラは　今朝　買ったばかりです。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41500" y="4286250"/>
            <a:ext cx="77597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Cái máy ảnh này vừa mua sáng nay vậy mà đã hỏng mất rồi</a:t>
            </a:r>
            <a:endParaRPr lang="en-U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28800" y="2514600"/>
            <a:ext cx="80772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Anh ấy vừa vào công ty này tháng trước nhưng cái gì cũng biết.</a:t>
            </a:r>
            <a:endParaRPr lang="en-U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44675" y="784225"/>
            <a:ext cx="59436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Tôi vừa đi Nhật về tuần trước nên vẫn còn mệt.</a:t>
            </a:r>
            <a:endParaRPr lang="en-U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41500" y="5791200"/>
            <a:ext cx="5168900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Đây là cái máy ảnh vừa mua sáng nay.</a:t>
            </a:r>
            <a:endParaRPr lang="en-US" sz="2000">
              <a:solidFill>
                <a:srgbClr val="000000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600200" y="1143000"/>
            <a:ext cx="8928100" cy="9794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私は　先週　日本へ　行ってきたばかりなので、まだ　つかれています。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25600" y="2906714"/>
            <a:ext cx="9005888" cy="97948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かれは　先月　この会社に入ったばかりですが、何でも知っています。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704976" y="6096000"/>
            <a:ext cx="8886825" cy="6429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これは　今朝　買ったばかりの　カメラです。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76401" y="4733926"/>
            <a:ext cx="8886825" cy="9810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>
                <a:latin typeface="NtMotoyaKyotai" pitchFamily="18" charset="-128"/>
                <a:ea typeface="NtMotoyaKyotai" pitchFamily="18" charset="-128"/>
              </a:rPr>
              <a:t>このカメラは　今朝　買ったばかりなのに、　もう　こわれてしまいました。</a:t>
            </a:r>
            <a:endParaRPr lang="en-US" sz="32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7620000" y="1089026"/>
            <a:ext cx="2667000" cy="66357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707313" y="2819401"/>
            <a:ext cx="2667000" cy="6635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315200" y="4625976"/>
            <a:ext cx="2667000" cy="66357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461001" y="6084889"/>
            <a:ext cx="2246313" cy="663575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 rot="21113809">
            <a:off x="3706153" y="253387"/>
            <a:ext cx="4618499" cy="1216136"/>
          </a:xfrm>
          <a:prstGeom prst="wedgeRectCallout">
            <a:avLst>
              <a:gd name="adj1" fmla="val 47572"/>
              <a:gd name="adj2" fmla="val 95181"/>
            </a:avLst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softEdge rad="1270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DANH TỪ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nghĩa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301750" y="2317750"/>
            <a:ext cx="9626600" cy="152400"/>
          </a:xfrm>
          <a:prstGeom prst="round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44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2" grpId="0" animBg="1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81400" y="167390"/>
            <a:ext cx="50292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0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 JULIAN" pitchFamily="2" charset="0"/>
              </a:rPr>
              <a:t>OTHER USINGS of</a:t>
            </a:r>
          </a:p>
        </p:txBody>
      </p:sp>
      <p:sp>
        <p:nvSpPr>
          <p:cNvPr id="3" name="Rounded Rectangle 2"/>
          <p:cNvSpPr/>
          <p:nvPr/>
        </p:nvSpPr>
        <p:spPr>
          <a:xfrm rot="21235914">
            <a:off x="7123800" y="722334"/>
            <a:ext cx="3508200" cy="9906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800" dirty="0" smtClean="0">
                <a:latin typeface="NtMotoyaKyotai" pitchFamily="18" charset="-128"/>
                <a:ea typeface="NtMotoyaKyotai" pitchFamily="18" charset="-128"/>
              </a:rPr>
              <a:t>ば</a:t>
            </a:r>
            <a:r>
              <a:rPr lang="ja-JP" altLang="en-US" sz="4800" dirty="0">
                <a:latin typeface="NtMotoyaKyotai" pitchFamily="18" charset="-128"/>
                <a:ea typeface="NtMotoyaKyotai" pitchFamily="18" charset="-128"/>
              </a:rPr>
              <a:t>かり</a:t>
            </a:r>
            <a:endParaRPr lang="en-US" sz="4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66900" y="1689100"/>
            <a:ext cx="14478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V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て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67100" y="1689100"/>
            <a:ext cx="4114800" cy="685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食べてばかりいる。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84363" y="2451100"/>
            <a:ext cx="14478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V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る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84563" y="2451100"/>
            <a:ext cx="41148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ただ食べるばかりだ。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84363" y="3213100"/>
            <a:ext cx="1447800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V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る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84564" y="3213100"/>
            <a:ext cx="4783137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食べるばかりになっている。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84363" y="3975100"/>
            <a:ext cx="14478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N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84564" y="3975100"/>
            <a:ext cx="4021137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かれは肉ばかり食べる。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84363" y="4737100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A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84564" y="4737100"/>
            <a:ext cx="5392737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大きいばかりがいいと限らない。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84363" y="5486400"/>
            <a:ext cx="1447800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Adj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484564" y="5486400"/>
            <a:ext cx="4630737" cy="685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少しばかりですが、どうぞ。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21588" y="1765301"/>
            <a:ext cx="3008312" cy="5381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(Lúc nào cũng ăn)</a:t>
            </a:r>
            <a:endParaRPr lang="en-US">
              <a:solidFill>
                <a:srgbClr val="FFFFFF"/>
              </a:solidFill>
              <a:latin typeface="Tahoma" pitchFamily="34" charset="0"/>
              <a:ea typeface="ＭＳ Ｐゴシック" pitchFamily="34" charset="-128"/>
              <a:cs typeface="Tahom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34288" y="2525714"/>
            <a:ext cx="3008312" cy="536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(Không làm gì khác)</a:t>
            </a:r>
            <a:endParaRPr lang="en-US">
              <a:solidFill>
                <a:srgbClr val="FFFFFF"/>
              </a:solidFill>
              <a:latin typeface="Tahoma" pitchFamily="34" charset="0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43900" y="3287714"/>
            <a:ext cx="2438400" cy="5365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(</a:t>
            </a:r>
            <a:r>
              <a:rPr lang="en-US" altLang="ja-JP" dirty="0" err="1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Sẵn</a:t>
            </a:r>
            <a:r>
              <a:rPr lang="en-US" altLang="ja-JP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 </a:t>
            </a:r>
            <a:r>
              <a:rPr lang="en-US" altLang="ja-JP" dirty="0" err="1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sàng</a:t>
            </a:r>
            <a:r>
              <a:rPr lang="en-US" altLang="ja-JP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 </a:t>
            </a:r>
            <a:br>
              <a:rPr lang="en-US" altLang="ja-JP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</a:br>
            <a:r>
              <a:rPr lang="en-US" altLang="ja-JP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  <a:sym typeface="Wingdings" pitchFamily="2" charset="2"/>
              </a:rPr>
              <a:t> </a:t>
            </a:r>
            <a:r>
              <a:rPr lang="en-US" altLang="ja-JP" dirty="0" err="1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chỉ</a:t>
            </a:r>
            <a:r>
              <a:rPr lang="en-US" altLang="ja-JP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 </a:t>
            </a:r>
            <a:r>
              <a:rPr lang="en-US" altLang="ja-JP" dirty="0" err="1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việc</a:t>
            </a:r>
            <a:r>
              <a:rPr lang="en-US" altLang="ja-JP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 </a:t>
            </a:r>
            <a:r>
              <a:rPr lang="en-US" altLang="ja-JP" dirty="0" err="1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ăn</a:t>
            </a:r>
            <a:r>
              <a:rPr lang="en-US" altLang="ja-JP" dirty="0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)</a:t>
            </a:r>
            <a:endParaRPr lang="en-US" dirty="0">
              <a:solidFill>
                <a:srgbClr val="FFFFFF"/>
              </a:solidFill>
              <a:latin typeface="Tahoma" pitchFamily="34" charset="0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573963" y="4049714"/>
            <a:ext cx="3008312" cy="5365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(Không ăn gì ngoài thịt)</a:t>
            </a:r>
            <a:endParaRPr lang="en-US">
              <a:solidFill>
                <a:srgbClr val="FFFFFF"/>
              </a:solidFill>
              <a:latin typeface="Tahoma" pitchFamily="34" charset="0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964613" y="4811714"/>
            <a:ext cx="1617662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(= </a:t>
            </a:r>
            <a:r>
              <a:rPr lang="ja-JP" altLang="en-US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だけ</a:t>
            </a:r>
            <a:r>
              <a:rPr lang="en-US" altLang="ja-JP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)</a:t>
            </a:r>
            <a:endParaRPr lang="en-US">
              <a:solidFill>
                <a:srgbClr val="FFFFFF"/>
              </a:solidFill>
              <a:latin typeface="Tahoma" pitchFamily="34" charset="0"/>
              <a:ea typeface="NtMotoyaKyotai" pitchFamily="18" charset="-128"/>
              <a:cs typeface="Tahoma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267701" y="5561013"/>
            <a:ext cx="1617663" cy="5381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(= </a:t>
            </a:r>
            <a:r>
              <a:rPr lang="ja-JP" altLang="en-US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だけ</a:t>
            </a:r>
            <a:r>
              <a:rPr lang="en-US" altLang="ja-JP">
                <a:solidFill>
                  <a:srgbClr val="FFFFFF"/>
                </a:solidFill>
                <a:latin typeface="Tahoma" pitchFamily="34" charset="0"/>
                <a:ea typeface="NtMotoyaKyotai" pitchFamily="18" charset="-128"/>
                <a:cs typeface="Tahoma" pitchFamily="34" charset="0"/>
              </a:rPr>
              <a:t>)</a:t>
            </a:r>
            <a:endParaRPr lang="en-US">
              <a:solidFill>
                <a:srgbClr val="FFFFFF"/>
              </a:solidFill>
              <a:latin typeface="Tahoma" pitchFamily="34" charset="0"/>
              <a:ea typeface="NtMotoyaKyotai" pitchFamily="18" charset="-128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844950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214</TotalTime>
  <Words>1695</Words>
  <Application>Microsoft Office PowerPoint</Application>
  <PresentationFormat>Widescreen</PresentationFormat>
  <Paragraphs>242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8" baseType="lpstr">
      <vt:lpstr>HGPSoeiKakugothicUB</vt:lpstr>
      <vt:lpstr>HGSeikaishotaiPRO</vt:lpstr>
      <vt:lpstr>mikachan</vt:lpstr>
      <vt:lpstr>mikachan-P</vt:lpstr>
      <vt:lpstr>mikachan-PB</vt:lpstr>
      <vt:lpstr>ＭＳ Ｐゴシック</vt:lpstr>
      <vt:lpstr>ＭＳ Ｐ明朝</vt:lpstr>
      <vt:lpstr>NtMotoyaKyotai</vt:lpstr>
      <vt:lpstr>AR ESSENCE</vt:lpstr>
      <vt:lpstr>AR JULIAN</vt:lpstr>
      <vt:lpstr>Arial</vt:lpstr>
      <vt:lpstr>Calibri</vt:lpstr>
      <vt:lpstr>Garamond</vt:lpstr>
      <vt:lpstr>Kristen ITC</vt:lpstr>
      <vt:lpstr>Playbill</vt:lpstr>
      <vt:lpstr>Tahoma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Nguyen Cuong</cp:lastModifiedBy>
  <cp:revision>28</cp:revision>
  <dcterms:created xsi:type="dcterms:W3CDTF">2015-04-20T08:03:08Z</dcterms:created>
  <dcterms:modified xsi:type="dcterms:W3CDTF">2015-07-27T00:25:48Z</dcterms:modified>
</cp:coreProperties>
</file>