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9" r:id="rId3"/>
  </p:sldMasterIdLst>
  <p:notesMasterIdLst>
    <p:notesMasterId r:id="rId25"/>
  </p:notesMasterIdLst>
  <p:sldIdLst>
    <p:sldId id="261" r:id="rId4"/>
    <p:sldId id="256" r:id="rId5"/>
    <p:sldId id="258" r:id="rId6"/>
    <p:sldId id="269" r:id="rId7"/>
    <p:sldId id="274" r:id="rId8"/>
    <p:sldId id="266" r:id="rId9"/>
    <p:sldId id="267" r:id="rId10"/>
    <p:sldId id="268" r:id="rId11"/>
    <p:sldId id="259" r:id="rId12"/>
    <p:sldId id="260" r:id="rId13"/>
    <p:sldId id="257" r:id="rId14"/>
    <p:sldId id="275" r:id="rId15"/>
    <p:sldId id="276" r:id="rId16"/>
    <p:sldId id="262" r:id="rId17"/>
    <p:sldId id="263" r:id="rId18"/>
    <p:sldId id="264" r:id="rId19"/>
    <p:sldId id="265" r:id="rId20"/>
    <p:sldId id="270" r:id="rId21"/>
    <p:sldId id="272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A9DF1-CBED-4503-96CD-357E0ECBC163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07C96-7645-4D39-834D-F935042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FAEC7B-225E-479E-BD7D-07A917B80E1D}" type="slidenum">
              <a:rPr lang="fr-CA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5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FAEC7B-225E-479E-BD7D-07A917B80E1D}" type="slidenum">
              <a:rPr lang="fr-CA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9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FAEC7B-225E-479E-BD7D-07A917B80E1D}" type="slidenum">
              <a:rPr lang="fr-CA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FAEC7B-225E-479E-BD7D-07A917B80E1D}" type="slidenum">
              <a:rPr lang="fr-CA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2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en-US"/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FAEC7B-225E-479E-BD7D-07A917B80E1D}" type="slidenum">
              <a:rPr lang="fr-CA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fr-CA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5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63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05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92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2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2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56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87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41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39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68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27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9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28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68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74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11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75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06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413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167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0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4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42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43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824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5632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765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09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6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8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3/29/21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5561012" y="152400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第１２課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970212" y="1219200"/>
            <a:ext cx="8976168" cy="19050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dirty="0">
                <a:latin typeface="mikachan-PB" panose="02000600000000000000" pitchFamily="2" charset="-128"/>
                <a:ea typeface="mikachan-PB" panose="02000600000000000000" pitchFamily="2" charset="-128"/>
              </a:rPr>
              <a:t>私の健康法</a:t>
            </a:r>
            <a:endParaRPr lang="en-US" sz="115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17760" y="46572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22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0" y="6387563"/>
            <a:ext cx="3275012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4" y="3281772"/>
            <a:ext cx="3669411" cy="2798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23" y="3281772"/>
            <a:ext cx="4819650" cy="292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971" y="3281772"/>
            <a:ext cx="3206503" cy="2337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499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18997" y="3831737"/>
            <a:ext cx="10784910" cy="27131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8997" y="701458"/>
            <a:ext cx="9369469" cy="23987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5453" y="1206740"/>
            <a:ext cx="1019288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道路が濡れているね。きのう、雨が降ったらしい。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005" y="4013787"/>
            <a:ext cx="1069933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先生の話によると、ラム君は花子さんと結婚したらしい。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453" y="1937278"/>
            <a:ext cx="577594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その話は、どうやら事実らしい。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005" y="4883678"/>
            <a:ext cx="1055769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天気予報によると、今日は雨が降るらしい。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005" y="5734578"/>
            <a:ext cx="1014733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手紙によると、鈴木さんは元気らしい。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05" y="1073890"/>
            <a:ext cx="1019288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どうろ　　　　　　　　　　　　　　　　　　　　　　　　　　　ぬ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ふ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8085" y="2394820"/>
            <a:ext cx="93028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じじつ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2277" y="3851754"/>
            <a:ext cx="390521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くん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けっこん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05" y="4714401"/>
            <a:ext cx="390521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てん　　き　　　　　　　　　　よ　　　　　　ほう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3788" y="5584292"/>
            <a:ext cx="390521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すずき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Left Arrow Callout 12"/>
          <p:cNvSpPr/>
          <p:nvPr/>
        </p:nvSpPr>
        <p:spPr>
          <a:xfrm>
            <a:off x="9474025" y="746309"/>
            <a:ext cx="2356808" cy="2381937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よ</a:t>
            </a:r>
            <a:endParaRPr lang="en-US" altLang="ja-JP" sz="3600" dirty="0"/>
          </a:p>
          <a:p>
            <a:pPr algn="ctr"/>
            <a:r>
              <a:rPr lang="ja-JP" altLang="en-US" sz="3600" dirty="0"/>
              <a:t>う</a:t>
            </a:r>
            <a:endParaRPr lang="en-US" altLang="ja-JP" sz="3600" dirty="0"/>
          </a:p>
          <a:p>
            <a:pPr algn="ctr"/>
            <a:r>
              <a:rPr lang="ja-JP" altLang="en-US" sz="3600" dirty="0"/>
              <a:t>だ</a:t>
            </a:r>
            <a:endParaRPr lang="en-US" sz="3600" dirty="0"/>
          </a:p>
        </p:txBody>
      </p:sp>
      <p:sp>
        <p:nvSpPr>
          <p:cNvPr id="15" name="Left Arrow Callout 14"/>
          <p:cNvSpPr/>
          <p:nvPr/>
        </p:nvSpPr>
        <p:spPr>
          <a:xfrm>
            <a:off x="9989507" y="3851754"/>
            <a:ext cx="2199084" cy="2693094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そ</a:t>
            </a:r>
            <a:endParaRPr lang="en-US" altLang="ja-JP" sz="4000" dirty="0"/>
          </a:p>
          <a:p>
            <a:pPr algn="ctr"/>
            <a:r>
              <a:rPr lang="ja-JP" altLang="en-US" sz="4000" dirty="0"/>
              <a:t>う</a:t>
            </a:r>
            <a:endParaRPr lang="en-US" altLang="ja-JP" sz="4000" dirty="0"/>
          </a:p>
          <a:p>
            <a:pPr algn="ctr"/>
            <a:r>
              <a:rPr lang="ja-JP" altLang="en-US" sz="4000" dirty="0"/>
              <a:t>だ</a:t>
            </a:r>
            <a:endParaRPr lang="en-US" sz="4000" dirty="0"/>
          </a:p>
        </p:txBody>
      </p:sp>
      <p:sp>
        <p:nvSpPr>
          <p:cNvPr id="16" name="Rounded Rectangle 15"/>
          <p:cNvSpPr/>
          <p:nvPr/>
        </p:nvSpPr>
        <p:spPr>
          <a:xfrm>
            <a:off x="7331676" y="1224567"/>
            <a:ext cx="1590805" cy="60124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ようだ。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99751" y="1981199"/>
            <a:ext cx="1882260" cy="60124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のようだ。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48377" y="4021031"/>
            <a:ext cx="1479749" cy="60124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そうだ。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47329" y="4911783"/>
            <a:ext cx="1479749" cy="60124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そうだ。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08085" y="5738060"/>
            <a:ext cx="1826529" cy="60124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だそうだ。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29736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3" y="323850"/>
            <a:ext cx="11820476" cy="302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50" y="3459385"/>
            <a:ext cx="9618662" cy="30446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2689" y="3951962"/>
            <a:ext cx="3413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cảnh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7139" y="3951962"/>
            <a:ext cx="3413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endParaRPr lang="en-US" sz="16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509" y="4728575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endParaRPr lang="en-US" sz="16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6509" y="5505188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Gián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465" y="6196395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Hơi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gián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3710" y="4724877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sz="16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3710" y="5501490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hơi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sz="16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2666" y="6192697"/>
            <a:ext cx="31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hơi</a:t>
            </a:r>
            <a:r>
              <a:rPr lang="en-US" sz="16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endParaRPr lang="en-US" sz="16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0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9558" y="2736317"/>
            <a:ext cx="1169004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宝くじが当たった。＿＿＿、うれしいなあ。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2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A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）夢らしい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B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）夢のようだ　</a:t>
            </a:r>
            <a:endParaRPr lang="en-US" altLang="ja-JP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C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）夢そうだ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D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）夢だそうだ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764" y="-94685"/>
            <a:ext cx="2688236" cy="1395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" y="70851"/>
            <a:ext cx="2886660" cy="824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ectangle 19"/>
          <p:cNvSpPr/>
          <p:nvPr/>
        </p:nvSpPr>
        <p:spPr>
          <a:xfrm>
            <a:off x="3163700" y="336153"/>
            <a:ext cx="6237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「よう」、「みたい」、「そう」、「らしい」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5644677" y="3766448"/>
            <a:ext cx="2804128" cy="781176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96249" y="2607745"/>
            <a:ext cx="25423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たから　　　　　　　　　　　　　　　　　　　　　　　　　　　　　　　　　　　　　　　　　　　　　　　　　　　　　　　　　　　　　　　　　　　　　　　　　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9372" y="3644257"/>
            <a:ext cx="25423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ゆめ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558" y="2761634"/>
            <a:ext cx="1169004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子供達が＿＿＿＿＿＿＿遊んでいます。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2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A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）楽しそうに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B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）楽しいよう</a:t>
            </a:r>
            <a:endParaRPr lang="en-US" altLang="ja-JP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C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）楽しいらしく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D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）楽しいそうに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488118" y="3804034"/>
            <a:ext cx="2804128" cy="781176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12888" y="2633062"/>
            <a:ext cx="25423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こ　　　　　　　　　　　　　ども　　　　　　　　たち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575" y="2180558"/>
            <a:ext cx="116900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風邪を引いて熱があるので、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私は今日会社に＿＿＿＿＿。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A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）行けるらしくないです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B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）行けそうもありません</a:t>
            </a:r>
            <a:endParaRPr lang="en-US" altLang="ja-JP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C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）行けないらしいです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D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）行けるようではありません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543767" y="4112306"/>
            <a:ext cx="4677488" cy="781176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033873" y="2011723"/>
            <a:ext cx="4137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か　　　　　　　　　　　　　　　ぜ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ねつ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" grpId="0" animBg="1"/>
      <p:bldP spid="2" grpId="1" animBg="1"/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/>
      <p:bldP spid="15" grpId="1"/>
      <p:bldP spid="21" grpId="0"/>
      <p:bldP spid="21" grpId="1"/>
      <p:bldP spid="22" grpId="0" animBg="1"/>
      <p:bldP spid="22" grpId="1" animBg="1"/>
      <p:bldP spid="23" grpId="0"/>
      <p:bldP spid="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9558" y="2736317"/>
            <a:ext cx="116900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デミさんの話では、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オーストラリアの一月は夏＿＿＿。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2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A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）そうです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B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）だそうです　</a:t>
            </a:r>
            <a:endParaRPr lang="en-US" altLang="ja-JP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C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）のようです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D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）らしいそうです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764" y="-94685"/>
            <a:ext cx="2688236" cy="1395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5" y="70851"/>
            <a:ext cx="2886660" cy="824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ectangle 19"/>
          <p:cNvSpPr/>
          <p:nvPr/>
        </p:nvSpPr>
        <p:spPr>
          <a:xfrm>
            <a:off x="3163700" y="336153"/>
            <a:ext cx="6237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「よう」、「みたい」、「そう」、「らしい」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5619625" y="5056629"/>
            <a:ext cx="3512264" cy="781176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793" y="2711000"/>
            <a:ext cx="1169004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latin typeface="mikachan-P" panose="02000600000000000000" pitchFamily="2" charset="-128"/>
                <a:ea typeface="mikachan-P" panose="02000600000000000000" pitchFamily="2" charset="-128"/>
              </a:rPr>
              <a:t>あの建物はおもしろいね。小鳥＿＿＿。</a:t>
            </a:r>
            <a:endParaRPr lang="en-US" altLang="ja-JP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lnSpc>
                <a:spcPct val="250000"/>
              </a:lnSpc>
            </a:pP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A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）なようだね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B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）ならしいね　</a:t>
            </a:r>
            <a:endParaRPr lang="en-US" altLang="ja-JP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		C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）みたいだね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			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　</a:t>
            </a:r>
            <a:r>
              <a:rPr lang="en-US" altLang="ja-JP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D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）だそうだね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144784" y="4408467"/>
            <a:ext cx="3512264" cy="781176"/>
          </a:xfrm>
          <a:prstGeom prst="round2Diag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20" grpId="0"/>
      <p:bldP spid="2" grpId="0" animBg="1"/>
      <p:bldP spid="2" grpId="1" animBg="1"/>
      <p:bldP spid="2" grpId="2" animBg="1"/>
      <p:bldP spid="7" grpId="0"/>
      <p:bldP spid="7" grpId="1"/>
      <p:bldP spid="7" grpId="2"/>
      <p:bldP spid="8" grpId="0" animBg="1"/>
      <p:bldP spid="8" grpId="1" animBg="1"/>
      <p:bldP spid="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1531806" y="381320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第１２課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1441253" y="45355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806" y="1200031"/>
            <a:ext cx="9751630" cy="5657969"/>
          </a:xfrm>
          <a:prstGeom prst="rect">
            <a:avLst/>
          </a:prstGeom>
        </p:spPr>
      </p:pic>
      <p:sp>
        <p:nvSpPr>
          <p:cNvPr id="4" name="Round Diagonal Corner Rectangle 3"/>
          <p:cNvSpPr/>
          <p:nvPr/>
        </p:nvSpPr>
        <p:spPr>
          <a:xfrm>
            <a:off x="4384275" y="5278245"/>
            <a:ext cx="7673028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latin typeface="mikachan-PB" panose="02000600000000000000" pitchFamily="2" charset="-128"/>
                <a:ea typeface="mikachan-PB" panose="02000600000000000000" pitchFamily="2" charset="-128"/>
              </a:rPr>
              <a:t>毎日、元気に！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44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72050"/>
            <a:ext cx="1371600" cy="171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">
            <a:off x="2076451" y="1276351"/>
            <a:ext cx="1077913" cy="1774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3657601" y="1363664"/>
            <a:ext cx="306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Kéo dùng để làm gì?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1820863"/>
            <a:ext cx="7239000" cy="685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はさみは　なにをするために　使いますか。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3654425" y="25146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Kéo dùng để cắt giấy.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2971800"/>
            <a:ext cx="7239000" cy="685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はさみは　紙を切るために　使います。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89626">
            <a:off x="1704976" y="3186113"/>
            <a:ext cx="1724025" cy="19351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3635376" y="3878264"/>
            <a:ext cx="573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Cái kim từ điển này có ích cho việc học tiếng Nhật.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35463"/>
            <a:ext cx="8458200" cy="685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この電子辞書は　日本語の勉強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に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役に立ちます。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3633788" y="5334000"/>
            <a:ext cx="413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Hộ chiếu cần thiết để đi nước ngoài.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0" y="5791200"/>
            <a:ext cx="7239000" cy="685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パスポートは　外国へ行くの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に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必要です。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1814513"/>
            <a:ext cx="72390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はさみは　なにをするの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に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使いますか。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2978150"/>
            <a:ext cx="72390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はさみは　紙を切るの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に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使います。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 rot="21366437">
            <a:off x="1904627" y="293824"/>
            <a:ext cx="4704875" cy="10588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MỤC ĐÍCH, TÁC DỤNG với trợ từ [</a:t>
            </a:r>
            <a:r>
              <a:rPr lang="ja-JP" alt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に</a:t>
            </a: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86500" y="1892300"/>
            <a:ext cx="1104900" cy="5334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43650" y="3054350"/>
            <a:ext cx="1104900" cy="5334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73875" y="5867400"/>
            <a:ext cx="1104900" cy="5334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315200" y="1892300"/>
            <a:ext cx="5334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4888" y="3054350"/>
            <a:ext cx="5334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89775" y="4411663"/>
            <a:ext cx="5334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1150" y="5867400"/>
            <a:ext cx="533400" cy="533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363514">
            <a:off x="6711398" y="337501"/>
            <a:ext cx="3729062" cy="93145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Ｎ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ja-JP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Danh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altLang="ja-JP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＋ に</a:t>
            </a:r>
            <a:endParaRPr lang="en-US" altLang="ja-JP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</a:t>
            </a:r>
            <a:r>
              <a:rPr lang="en-US" altLang="ja-JP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ja-JP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Danh</a:t>
            </a:r>
            <a:r>
              <a:rPr lang="en-US" altLang="ja-JP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altLang="ja-JP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hóa</a:t>
            </a:r>
            <a:r>
              <a:rPr lang="en-US" altLang="ja-JP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ja-JP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 ＋ に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61020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7" grpId="0" animBg="1"/>
      <p:bldP spid="11270" grpId="0"/>
      <p:bldP spid="9" grpId="0" animBg="1"/>
      <p:bldP spid="11273" grpId="0"/>
      <p:bldP spid="12" grpId="0" animBg="1"/>
      <p:bldP spid="11275" grpId="0"/>
      <p:bldP spid="14" grpId="0" animBg="1"/>
      <p:bldP spid="13" grpId="0" animBg="1"/>
      <p:bldP spid="15" grpId="0" animBg="1"/>
      <p:bldP spid="3" grpId="0" animBg="1"/>
      <p:bldP spid="17" grpId="0" animBg="1"/>
      <p:bldP spid="18" grpId="0" animBg="1"/>
      <p:bldP spid="4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66437">
            <a:off x="1904627" y="293824"/>
            <a:ext cx="4704875" cy="10588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MỤC ĐÍCH, TÁC DỤNG với trợ từ [</a:t>
            </a:r>
            <a:r>
              <a:rPr lang="ja-JP" alt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に</a:t>
            </a: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7845" y="1511168"/>
            <a:ext cx="3505200" cy="7748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ĐẶC ĐIỂM &amp; LƯU Ý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4838" y="2514600"/>
            <a:ext cx="8069262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DT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mục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đích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tác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dụng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874838" y="4191000"/>
            <a:ext cx="8069262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 trước thể hiện mục đích với động từ ý chí</a:t>
            </a:r>
            <a:b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 sau có thể là TÍNH TỪ, ĐỘNG TỪ TRẠNG THÁI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74838" y="3352800"/>
            <a:ext cx="806926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Mức độ thể hiện mục đích nhẹ hơn </a:t>
            </a: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「ために」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74838" y="5181600"/>
            <a:ext cx="8069262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ĐỘNG TỪ, TÍNH TỪ hay được dùng ở vế sau:</a:t>
            </a:r>
          </a:p>
          <a:p>
            <a:pPr algn="ctr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使う、役に立つ、かかる、要る</a:t>
            </a:r>
            <a:endParaRPr lang="en-US" altLang="ja-JP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いい、便利、必要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81828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569914" y="741364"/>
            <a:ext cx="5646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 dao to này dùng để cắt thịt.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5114" y="1111250"/>
            <a:ext cx="8923337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この大きいナイフは　肉を切るのに　使います。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646114" y="2341564"/>
            <a:ext cx="793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Chữ Hán học ở kỳ học này rất cần thiết cho việc học chuyên môn.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3213" y="2694250"/>
            <a:ext cx="8847137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今学期で習う漢字は　専門の勉強に　必要です。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674689" y="3833813"/>
            <a:ext cx="5646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nghĩ cái đồng hồ này mất 1 tuần để sửa.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1016" y="4174821"/>
            <a:ext cx="8818562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この時計は直すのに　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1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週間かかると思います。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321" name="TextBox 1"/>
          <p:cNvSpPr txBox="1">
            <a:spLocks noChangeArrowheads="1"/>
          </p:cNvSpPr>
          <p:nvPr/>
        </p:nvSpPr>
        <p:spPr bwMode="auto">
          <a:xfrm>
            <a:off x="677864" y="5313364"/>
            <a:ext cx="698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Quán giải khát này yên tĩnh nên rất tốt/ thích hợp để nói chuyện.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064" y="5683250"/>
            <a:ext cx="8815387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</a:t>
            </a:r>
            <a:r>
              <a:rPr lang="ja-JP" altLang="en-US" sz="3200" dirty="0">
                <a:latin typeface="HGSeikaishotaiPRO" pitchFamily="65" charset="-128"/>
                <a:ea typeface="HGSeikaishotaiPRO" pitchFamily="65" charset="-128"/>
              </a:rPr>
              <a:t>喫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茶店は静かなので、話すのに　いいです。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323" name="TextBox 10"/>
          <p:cNvSpPr txBox="1">
            <a:spLocks noChangeArrowheads="1"/>
          </p:cNvSpPr>
          <p:nvPr/>
        </p:nvSpPr>
        <p:spPr bwMode="auto">
          <a:xfrm>
            <a:off x="1263650" y="6262689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きっさてん</a:t>
            </a:r>
            <a:endParaRPr lang="en-US" altLang="en-US" dirty="0">
              <a:solidFill>
                <a:sysClr val="windowText" lastClr="0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2787650" y="6262689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しず</a:t>
            </a:r>
            <a:endParaRPr lang="en-US" altLang="en-US" dirty="0">
              <a:solidFill>
                <a:sysClr val="windowText" lastClr="0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5250" y="1214438"/>
            <a:ext cx="26670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21450" y="2825750"/>
            <a:ext cx="26670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56026" y="4316413"/>
            <a:ext cx="3146425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43675" y="5797550"/>
            <a:ext cx="26670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0661" y="2695575"/>
            <a:ext cx="8907462" cy="350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こんがっき　　　　なら　　　かんじ　　　　　せんもん　　　　　　　　　　　　ひつよう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06650" y="4257676"/>
            <a:ext cx="984502" cy="3508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なお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7920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4" grpId="0" animBg="1"/>
      <p:bldP spid="13317" grpId="0"/>
      <p:bldP spid="6" grpId="0" animBg="1"/>
      <p:bldP spid="13319" grpId="0"/>
      <p:bldP spid="8" grpId="0" animBg="1"/>
      <p:bldP spid="13321" grpId="0"/>
      <p:bldP spid="10" grpId="0" animBg="1"/>
      <p:bldP spid="13323" grpId="0"/>
      <p:bldP spid="13324" grpId="0"/>
      <p:bldP spid="3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-12700" y="5348864"/>
            <a:ext cx="12192000" cy="1515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12700" y="3795489"/>
            <a:ext cx="12192000" cy="15152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-12700" y="2243925"/>
            <a:ext cx="12192000" cy="1515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8264" y="2281814"/>
            <a:ext cx="663098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マンガが読めるようになりました。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0" y="44450"/>
            <a:ext cx="12192000" cy="2152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264" y="3069214"/>
            <a:ext cx="645953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マンガを読むようになりました。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 rot="21334863">
            <a:off x="513560" y="154679"/>
            <a:ext cx="4979189" cy="1800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mikachan" panose="02000609000000000000" pitchFamily="49" charset="-128"/>
                <a:ea typeface="mikachan" panose="02000609000000000000" pitchFamily="49" charset="-128"/>
              </a:rPr>
              <a:t>Ｖる／Ｖない</a:t>
            </a:r>
            <a:endParaRPr lang="en-US" altLang="ja-JP" sz="4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4800" dirty="0">
                <a:latin typeface="mikachan" panose="02000609000000000000" pitchFamily="49" charset="-128"/>
                <a:ea typeface="mikachan" panose="02000609000000000000" pitchFamily="49" charset="-128"/>
              </a:rPr>
              <a:t>ようにする</a:t>
            </a:r>
            <a:endParaRPr lang="en-US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68264" y="3856614"/>
            <a:ext cx="686593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マンガを読むようにしてください。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264" y="4644014"/>
            <a:ext cx="742473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マンガを読まないようにしてください。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64" y="5399664"/>
            <a:ext cx="686593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マンガを読むようにしています。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8264" y="6187064"/>
            <a:ext cx="742473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マンガを読まないようにしています。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" name="Left Arrow Callout 1"/>
          <p:cNvSpPr/>
          <p:nvPr/>
        </p:nvSpPr>
        <p:spPr>
          <a:xfrm rot="21178816">
            <a:off x="6699250" y="2444750"/>
            <a:ext cx="5010150" cy="117293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23"/>
            </a:avLst>
          </a:prstGeom>
          <a:scene3d>
            <a:camera prst="isometricOffAxis2Left"/>
            <a:lightRig rig="threePt" dir="tl"/>
          </a:scene3d>
          <a:sp3d prstMaterial="plastic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Left Arrow Callout 28"/>
          <p:cNvSpPr/>
          <p:nvPr/>
        </p:nvSpPr>
        <p:spPr>
          <a:xfrm rot="21178816">
            <a:off x="6901435" y="3966656"/>
            <a:ext cx="5010150" cy="117293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23"/>
            </a:avLst>
          </a:prstGeom>
          <a:scene3d>
            <a:camera prst="isometricOffAxis2Left"/>
            <a:lightRig rig="threePt" dir="tl"/>
          </a:scene3d>
          <a:sp3d prstMaterial="plastic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nhở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Left Arrow Callout 29"/>
          <p:cNvSpPr/>
          <p:nvPr/>
        </p:nvSpPr>
        <p:spPr>
          <a:xfrm rot="21178816">
            <a:off x="6901436" y="5520030"/>
            <a:ext cx="5010150" cy="117293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23"/>
            </a:avLst>
          </a:prstGeom>
          <a:scene3d>
            <a:camera prst="isometricOffAxis2Left"/>
            <a:lightRig rig="threePt" dir="tl"/>
          </a:scene3d>
          <a:sp3d prstMaterial="plastic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gắng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thói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Pentagon 2"/>
          <p:cNvSpPr/>
          <p:nvPr/>
        </p:nvSpPr>
        <p:spPr>
          <a:xfrm rot="21337502">
            <a:off x="5561379" y="257350"/>
            <a:ext cx="6520219" cy="1019184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nỗ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,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, lo </a:t>
            </a:r>
            <a:r>
              <a:rPr lang="en-US" sz="2000" dirty="0" err="1"/>
              <a:t>nghĩ</a:t>
            </a:r>
            <a:r>
              <a:rPr lang="en-US" sz="2000" dirty="0"/>
              <a:t>,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gắng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(ở </a:t>
            </a:r>
            <a:r>
              <a:rPr lang="en-US" sz="2000" dirty="0" err="1"/>
              <a:t>vế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)</a:t>
            </a:r>
          </a:p>
        </p:txBody>
      </p:sp>
      <p:sp>
        <p:nvSpPr>
          <p:cNvPr id="31" name="Pentagon 30"/>
          <p:cNvSpPr/>
          <p:nvPr/>
        </p:nvSpPr>
        <p:spPr>
          <a:xfrm rot="21337502">
            <a:off x="5737464" y="1285373"/>
            <a:ext cx="6520219" cy="1721652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Động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từ</a:t>
            </a:r>
            <a:r>
              <a:rPr lang="ja-JP" altLang="en-US" sz="2000" dirty="0"/>
              <a:t>「する」</a:t>
            </a:r>
            <a:r>
              <a:rPr lang="en-US" altLang="ja-JP" sz="2000" dirty="0" err="1"/>
              <a:t>có</a:t>
            </a:r>
            <a:r>
              <a:rPr lang="en-US" altLang="ja-JP" sz="2000" dirty="0"/>
              <a:t> </a:t>
            </a:r>
            <a:r>
              <a:rPr lang="en-US" altLang="ja-JP" sz="2000" dirty="0" err="1"/>
              <a:t>thể</a:t>
            </a:r>
            <a:r>
              <a:rPr lang="en-US" altLang="ja-JP" sz="2000" dirty="0"/>
              <a:t> </a:t>
            </a:r>
            <a:r>
              <a:rPr lang="en-US" altLang="ja-JP" sz="2000" dirty="0" err="1"/>
              <a:t>biến</a:t>
            </a:r>
            <a:r>
              <a:rPr lang="en-US" altLang="ja-JP" sz="2000" dirty="0"/>
              <a:t> </a:t>
            </a:r>
            <a:r>
              <a:rPr lang="en-US" altLang="ja-JP" sz="2000" dirty="0" err="1"/>
              <a:t>đổi</a:t>
            </a:r>
            <a:r>
              <a:rPr lang="en-US" altLang="ja-JP" sz="2000" dirty="0"/>
              <a:t> ở </a:t>
            </a:r>
            <a:r>
              <a:rPr lang="en-US" altLang="ja-JP" sz="2000" dirty="0" err="1"/>
              <a:t>nhiều</a:t>
            </a:r>
            <a:r>
              <a:rPr lang="en-US" altLang="ja-JP" sz="2000" dirty="0"/>
              <a:t> </a:t>
            </a:r>
            <a:r>
              <a:rPr lang="en-US" altLang="ja-JP" sz="2000" dirty="0" err="1"/>
              <a:t>dạng</a:t>
            </a:r>
            <a:r>
              <a:rPr lang="en-US" altLang="ja-JP" sz="2000" dirty="0"/>
              <a:t> </a:t>
            </a:r>
            <a:r>
              <a:rPr lang="en-US" altLang="ja-JP" sz="2000" dirty="0" err="1"/>
              <a:t>với</a:t>
            </a:r>
            <a:r>
              <a:rPr lang="en-US" altLang="ja-JP" sz="2000" dirty="0"/>
              <a:t> ý </a:t>
            </a:r>
            <a:r>
              <a:rPr lang="en-US" altLang="ja-JP" sz="2000" dirty="0" err="1"/>
              <a:t>nghĩa</a:t>
            </a:r>
            <a:r>
              <a:rPr lang="en-US" altLang="ja-JP" sz="2000" dirty="0"/>
              <a:t> </a:t>
            </a:r>
            <a:r>
              <a:rPr lang="en-US" altLang="ja-JP" sz="2000" dirty="0" err="1"/>
              <a:t>khác</a:t>
            </a:r>
            <a:r>
              <a:rPr lang="en-US" altLang="ja-JP" sz="2000" dirty="0"/>
              <a:t> </a:t>
            </a:r>
            <a:r>
              <a:rPr lang="en-US" altLang="ja-JP" sz="2000" dirty="0" err="1"/>
              <a:t>nhau</a:t>
            </a:r>
            <a:r>
              <a:rPr lang="en-US" altLang="ja-JP" sz="2000" dirty="0"/>
              <a:t>:</a:t>
            </a:r>
          </a:p>
          <a:p>
            <a:pPr algn="ctr"/>
            <a:r>
              <a:rPr lang="ja-JP" altLang="en-US" sz="2000" dirty="0"/>
              <a:t>「する」</a:t>
            </a:r>
            <a:r>
              <a:rPr lang="en-US" altLang="ja-JP" sz="2000" dirty="0">
                <a:sym typeface="Wingdings" panose="05000000000000000000" pitchFamily="2" charset="2"/>
              </a:rPr>
              <a:t> </a:t>
            </a:r>
            <a:r>
              <a:rPr lang="en-US" altLang="ja-JP" sz="2000" dirty="0" err="1">
                <a:sym typeface="Wingdings" panose="05000000000000000000" pitchFamily="2" charset="2"/>
              </a:rPr>
              <a:t>sẽ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làm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như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thế</a:t>
            </a:r>
            <a:endParaRPr lang="en-US" altLang="ja-JP" sz="2000" dirty="0">
              <a:sym typeface="Wingdings" panose="05000000000000000000" pitchFamily="2" charset="2"/>
            </a:endParaRPr>
          </a:p>
          <a:p>
            <a:pPr algn="ctr"/>
            <a:r>
              <a:rPr lang="ja-JP" altLang="en-US" sz="2000" dirty="0"/>
              <a:t>「した」</a:t>
            </a:r>
            <a:r>
              <a:rPr lang="en-US" altLang="ja-JP" sz="2000" dirty="0">
                <a:sym typeface="Wingdings" panose="05000000000000000000" pitchFamily="2" charset="2"/>
              </a:rPr>
              <a:t>  </a:t>
            </a:r>
            <a:r>
              <a:rPr lang="en-US" altLang="ja-JP" sz="2000" dirty="0" err="1">
                <a:sym typeface="Wingdings" panose="05000000000000000000" pitchFamily="2" charset="2"/>
              </a:rPr>
              <a:t>đã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làm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như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thế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ja-JP" altLang="en-US" sz="2000" dirty="0"/>
              <a:t>「している」</a:t>
            </a:r>
            <a:r>
              <a:rPr lang="en-US" altLang="ja-JP" sz="2000" dirty="0">
                <a:sym typeface="Wingdings" panose="05000000000000000000" pitchFamily="2" charset="2"/>
              </a:rPr>
              <a:t> </a:t>
            </a:r>
            <a:r>
              <a:rPr lang="en-US" altLang="ja-JP" sz="2000" dirty="0" err="1">
                <a:sym typeface="Wingdings" panose="05000000000000000000" pitchFamily="2" charset="2"/>
              </a:rPr>
              <a:t>làm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như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thế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thành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thói</a:t>
            </a:r>
            <a:r>
              <a:rPr lang="en-US" altLang="ja-JP" sz="2000" dirty="0">
                <a:sym typeface="Wingdings" panose="05000000000000000000" pitchFamily="2" charset="2"/>
              </a:rPr>
              <a:t> </a:t>
            </a:r>
            <a:r>
              <a:rPr lang="en-US" altLang="ja-JP" sz="2000" dirty="0" err="1">
                <a:sym typeface="Wingdings" panose="05000000000000000000" pitchFamily="2" charset="2"/>
              </a:rPr>
              <a:t>quen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0750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4" grpId="0" animBg="1"/>
      <p:bldP spid="21" grpId="0" animBg="1"/>
      <p:bldP spid="22" grpId="0" animBg="1"/>
      <p:bldP spid="25" grpId="0" animBg="1"/>
      <p:bldP spid="26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9" grpId="0" animBg="1"/>
      <p:bldP spid="30" grpId="0" animBg="1"/>
      <p:bldP spid="3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69914" y="741364"/>
            <a:ext cx="791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gắng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TV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Anh.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114" y="1110696"/>
            <a:ext cx="10018754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できるだけ英会話のテレビを見るようにしています。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9914" y="2290764"/>
            <a:ext cx="8370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2 </a:t>
            </a:r>
            <a:r>
              <a:rPr lang="en-US" altLang="en-US" dirty="0" err="1"/>
              <a:t>cái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hồ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,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gắng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ngủ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5114" y="2660650"/>
            <a:ext cx="10018754" cy="12849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試験日には、目覚まし時計を２台セットして、</a:t>
            </a:r>
            <a:endParaRPr lang="en-US" altLang="ja-JP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寝坊しないようにしました。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914" y="3946128"/>
            <a:ext cx="6764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gắng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món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mỡ</a:t>
            </a:r>
            <a:r>
              <a:rPr lang="en-US" altLang="en-US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114" y="4316014"/>
            <a:ext cx="10018754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油っぽい料理は食べないようにしています。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114" y="5455442"/>
            <a:ext cx="7519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cắt</a:t>
            </a:r>
            <a:r>
              <a:rPr lang="en-US" altLang="en-US" dirty="0"/>
              <a:t> </a:t>
            </a:r>
            <a:r>
              <a:rPr lang="en-US" altLang="en-US" dirty="0" err="1"/>
              <a:t>thịt</a:t>
            </a:r>
            <a:r>
              <a:rPr lang="en-US" altLang="en-US" dirty="0"/>
              <a:t>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,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gắng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bọn</a:t>
            </a:r>
            <a:r>
              <a:rPr lang="en-US" altLang="en-US" dirty="0"/>
              <a:t>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thẻ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314" y="5825328"/>
            <a:ext cx="11069636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肉を小さく切って、子供でも食べられるようにしています。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850225" y="2587667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め　ざ</a:t>
            </a:r>
            <a:endParaRPr lang="en-US" altLang="en-US" dirty="0">
              <a:solidFill>
                <a:sysClr val="windowText" lastClr="0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7973" y="3648670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ねぼう</a:t>
            </a:r>
            <a:endParaRPr lang="en-US" altLang="en-US" dirty="0">
              <a:solidFill>
                <a:sysClr val="windowText" lastClr="0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3328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1552458" y="394989"/>
            <a:ext cx="2179754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第１２課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08" y="117197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 Diagonal Corner Rectangle 12"/>
          <p:cNvSpPr/>
          <p:nvPr/>
        </p:nvSpPr>
        <p:spPr>
          <a:xfrm>
            <a:off x="2093912" y="5334000"/>
            <a:ext cx="9144000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>
                <a:latin typeface="mikachan-PB" panose="02000600000000000000" pitchFamily="2" charset="-128"/>
                <a:ea typeface="mikachan-PB" panose="02000600000000000000" pitchFamily="2" charset="-128"/>
              </a:rPr>
              <a:t>体調不良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069" y="1210767"/>
            <a:ext cx="7959462" cy="399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678" y="1223543"/>
            <a:ext cx="2513418" cy="39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1312" y="832425"/>
            <a:ext cx="839628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中国の支社に転勤することになります。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12" y="247650"/>
            <a:ext cx="7100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1312" y="1568450"/>
            <a:ext cx="862488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中国の支社に転勤することになりました。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1312" y="2279075"/>
            <a:ext cx="908208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中国の支社に転勤することになっています。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46500" y="1781852"/>
            <a:ext cx="8104188" cy="139506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Ｖ</a:t>
            </a:r>
            <a:r>
              <a:rPr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る／Ｖない</a:t>
            </a: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ことになる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94000" y="4597975"/>
            <a:ext cx="920194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明日から、毎日ジョギングすることにします。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3856" y="4013200"/>
            <a:ext cx="7100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14600" y="5334000"/>
            <a:ext cx="948134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明日から、毎日ジョギングすることにしました。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7550" y="6044625"/>
            <a:ext cx="1000839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明日から、毎日ジョギングすることにしています。</a:t>
            </a:r>
            <a:endParaRPr lang="en-US" sz="3600" dirty="0">
              <a:solidFill>
                <a:sysClr val="windowText" lastClr="00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0012" y="4830864"/>
            <a:ext cx="8104188" cy="163449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Ｖ</a:t>
            </a:r>
            <a:r>
              <a:rPr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る／Ｖない</a:t>
            </a:r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ことにする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" name="Left Arrow Callout 1"/>
          <p:cNvSpPr/>
          <p:nvPr/>
        </p:nvSpPr>
        <p:spPr>
          <a:xfrm>
            <a:off x="8204200" y="4597975"/>
            <a:ext cx="3860800" cy="203142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503"/>
            </a:avLst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QUYẾT TÂM</a:t>
            </a:r>
          </a:p>
          <a:p>
            <a:pPr algn="ctr"/>
            <a:r>
              <a:rPr lang="en-US" sz="3600" dirty="0"/>
              <a:t>QUYẾT Ý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130572" y="2382762"/>
            <a:ext cx="3713956" cy="228405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355"/>
            </a:avLst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KẾ HOẠCH</a:t>
            </a:r>
          </a:p>
          <a:p>
            <a:pPr algn="ctr"/>
            <a:r>
              <a:rPr lang="en-US" sz="3200" dirty="0"/>
              <a:t>QUY ĐỊNH</a:t>
            </a:r>
          </a:p>
        </p:txBody>
      </p:sp>
    </p:spTree>
    <p:extLst>
      <p:ext uri="{BB962C8B-B14F-4D97-AF65-F5344CB8AC3E}">
        <p14:creationId xmlns:p14="http://schemas.microsoft.com/office/powerpoint/2010/main" val="29148108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 animBg="1"/>
      <p:bldP spid="8" grpId="0" animBg="1"/>
      <p:bldP spid="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69914" y="741364"/>
            <a:ext cx="5646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nhật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114" y="1111250"/>
            <a:ext cx="11069636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私は毎日必ず日記を書くことにしています。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9914" y="2290764"/>
            <a:ext cx="5646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uống</a:t>
            </a:r>
            <a:r>
              <a:rPr lang="en-US" altLang="en-US" dirty="0"/>
              <a:t> </a:t>
            </a:r>
            <a:r>
              <a:rPr lang="en-US" altLang="en-US" dirty="0" err="1"/>
              <a:t>cà-phê</a:t>
            </a:r>
            <a:r>
              <a:rPr lang="en-US" altLang="en-US" dirty="0"/>
              <a:t> </a:t>
            </a:r>
            <a:r>
              <a:rPr lang="en-US" altLang="en-US" dirty="0" err="1"/>
              <a:t>buổi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5114" y="2660650"/>
            <a:ext cx="11069636" cy="10604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夜はコーヒーを飲まないことにしています。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914" y="3946128"/>
            <a:ext cx="5646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ngọt</a:t>
            </a:r>
            <a:r>
              <a:rPr lang="en-US" altLang="en-US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114" y="4316014"/>
            <a:ext cx="11069636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これからあまい物を食べないことにしましょう。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114" y="5455442"/>
            <a:ext cx="7196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hôm</a:t>
            </a:r>
            <a:r>
              <a:rPr lang="en-US" altLang="en-US" dirty="0"/>
              <a:t> nay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ở </a:t>
            </a:r>
            <a:r>
              <a:rPr lang="en-US" altLang="en-US" dirty="0" err="1"/>
              <a:t>nhà</a:t>
            </a:r>
            <a:r>
              <a:rPr lang="en-US" altLang="en-US" dirty="0"/>
              <a:t> học </a:t>
            </a:r>
            <a:r>
              <a:rPr lang="en-US" altLang="en-US" dirty="0" err="1"/>
              <a:t>bài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4314" y="5825328"/>
            <a:ext cx="11069636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今日はどこへも行かないで、勉強することにしました。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869281" y="1110696"/>
            <a:ext cx="206687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かなら　にっき</a:t>
            </a:r>
            <a:endParaRPr lang="en-US" altLang="en-US" dirty="0">
              <a:solidFill>
                <a:sysClr val="windowText" lastClr="0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36318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11200" y="295205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err="1"/>
              <a:t>Tôi</a:t>
            </a:r>
            <a:r>
              <a:rPr lang="en-US" altLang="en-US" i="1" dirty="0"/>
              <a:t> </a:t>
            </a:r>
            <a:r>
              <a:rPr lang="en-US" altLang="en-US" i="1" dirty="0" err="1"/>
              <a:t>muốn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 </a:t>
            </a:r>
            <a:r>
              <a:rPr lang="en-US" altLang="en-US" i="1" dirty="0" err="1"/>
              <a:t>đến</a:t>
            </a:r>
            <a:r>
              <a:rPr lang="en-US" altLang="en-US" i="1" dirty="0"/>
              <a:t> Đại </a:t>
            </a:r>
            <a:r>
              <a:rPr lang="en-US" altLang="en-US" i="1" dirty="0" err="1"/>
              <a:t>sứ</a:t>
            </a:r>
            <a:r>
              <a:rPr lang="en-US" altLang="en-US" i="1" dirty="0"/>
              <a:t> </a:t>
            </a:r>
            <a:r>
              <a:rPr lang="en-US" altLang="en-US" i="1" dirty="0" err="1"/>
              <a:t>quán</a:t>
            </a:r>
            <a:r>
              <a:rPr lang="en-US" altLang="en-US" i="1" dirty="0"/>
              <a:t> </a:t>
            </a:r>
            <a:r>
              <a:rPr lang="en-US" altLang="en-US" i="1" dirty="0" err="1"/>
              <a:t>ấy</a:t>
            </a:r>
            <a:r>
              <a:rPr lang="en-US" altLang="en-US" i="1" dirty="0"/>
              <a:t> </a:t>
            </a:r>
            <a:r>
              <a:rPr lang="en-US" altLang="en-US" i="1" dirty="0" err="1"/>
              <a:t>mà</a:t>
            </a:r>
            <a:r>
              <a:rPr lang="en-US" altLang="en-US" i="1" dirty="0"/>
              <a:t>, </a:t>
            </a:r>
            <a:r>
              <a:rPr lang="en-US" altLang="en-US" i="1" dirty="0" err="1"/>
              <a:t>vậy</a:t>
            </a:r>
            <a:r>
              <a:rPr lang="en-US" altLang="en-US" i="1" dirty="0"/>
              <a:t> </a:t>
            </a:r>
            <a:r>
              <a:rPr lang="en-US" altLang="en-US" i="1" dirty="0" err="1"/>
              <a:t>tôi</a:t>
            </a:r>
            <a:r>
              <a:rPr lang="en-US" altLang="en-US" i="1" dirty="0"/>
              <a:t> </a:t>
            </a:r>
            <a:r>
              <a:rPr lang="en-US" altLang="en-US" i="1" dirty="0" err="1"/>
              <a:t>nên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 </a:t>
            </a:r>
            <a:r>
              <a:rPr lang="en-US" altLang="en-US" i="1" dirty="0" err="1"/>
              <a:t>như</a:t>
            </a:r>
            <a:r>
              <a:rPr lang="en-US" altLang="en-US" i="1" dirty="0"/>
              <a:t> </a:t>
            </a:r>
            <a:r>
              <a:rPr lang="en-US" altLang="en-US" i="1" dirty="0" err="1"/>
              <a:t>thế</a:t>
            </a:r>
            <a:r>
              <a:rPr lang="en-US" altLang="en-US" i="1" dirty="0"/>
              <a:t> </a:t>
            </a:r>
            <a:r>
              <a:rPr lang="en-US" altLang="en-US" i="1" dirty="0" err="1"/>
              <a:t>nào</a:t>
            </a:r>
            <a:r>
              <a:rPr lang="en-US" altLang="en-US" i="1" dirty="0"/>
              <a:t> ạ?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60349" y="685731"/>
            <a:ext cx="1073785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大使館へ行きたいんですが、どうやって行ったらいいですか。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11200" y="1291144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err="1"/>
              <a:t>Nước</a:t>
            </a:r>
            <a:r>
              <a:rPr lang="en-US" altLang="en-US" i="1" dirty="0"/>
              <a:t> </a:t>
            </a:r>
            <a:r>
              <a:rPr lang="en-US" altLang="en-US" i="1" dirty="0" err="1"/>
              <a:t>máy</a:t>
            </a:r>
            <a:r>
              <a:rPr lang="en-US" altLang="en-US" i="1" dirty="0"/>
              <a:t> </a:t>
            </a:r>
            <a:r>
              <a:rPr lang="en-US" altLang="en-US" i="1" dirty="0" err="1"/>
              <a:t>không</a:t>
            </a:r>
            <a:r>
              <a:rPr lang="en-US" altLang="en-US" i="1" dirty="0"/>
              <a:t> </a:t>
            </a:r>
            <a:r>
              <a:rPr lang="en-US" altLang="en-US" i="1" dirty="0" err="1"/>
              <a:t>chảy</a:t>
            </a:r>
            <a:r>
              <a:rPr lang="en-US" altLang="en-US" i="1" dirty="0"/>
              <a:t> </a:t>
            </a:r>
            <a:r>
              <a:rPr lang="en-US" altLang="en-US" i="1" dirty="0" err="1"/>
              <a:t>ra</a:t>
            </a:r>
            <a:r>
              <a:rPr lang="en-US" altLang="en-US" i="1" dirty="0"/>
              <a:t> </a:t>
            </a:r>
            <a:r>
              <a:rPr lang="en-US" altLang="en-US" i="1" dirty="0" err="1"/>
              <a:t>ấy</a:t>
            </a:r>
            <a:r>
              <a:rPr lang="en-US" altLang="en-US" i="1" dirty="0"/>
              <a:t> </a:t>
            </a:r>
            <a:r>
              <a:rPr lang="en-US" altLang="en-US" i="1" dirty="0" err="1"/>
              <a:t>mà</a:t>
            </a:r>
            <a:r>
              <a:rPr lang="en-US" altLang="en-US" i="1" dirty="0"/>
              <a:t>, </a:t>
            </a:r>
            <a:r>
              <a:rPr lang="en-US" altLang="en-US" i="1" dirty="0" err="1"/>
              <a:t>tôi</a:t>
            </a:r>
            <a:r>
              <a:rPr lang="en-US" altLang="en-US" i="1" dirty="0"/>
              <a:t> </a:t>
            </a:r>
            <a:r>
              <a:rPr lang="en-US" altLang="en-US" i="1" dirty="0" err="1"/>
              <a:t>nên</a:t>
            </a:r>
            <a:r>
              <a:rPr lang="en-US" altLang="en-US" i="1" dirty="0"/>
              <a:t> </a:t>
            </a:r>
            <a:r>
              <a:rPr lang="en-US" altLang="en-US" i="1" dirty="0" err="1"/>
              <a:t>làm</a:t>
            </a:r>
            <a:r>
              <a:rPr lang="en-US" altLang="en-US" i="1" dirty="0"/>
              <a:t> </a:t>
            </a:r>
            <a:r>
              <a:rPr lang="en-US" altLang="en-US" i="1" dirty="0" err="1"/>
              <a:t>thế</a:t>
            </a:r>
            <a:r>
              <a:rPr lang="en-US" altLang="en-US" i="1" dirty="0"/>
              <a:t> </a:t>
            </a:r>
            <a:r>
              <a:rPr lang="en-US" altLang="en-US" i="1" dirty="0" err="1"/>
              <a:t>nào</a:t>
            </a:r>
            <a:r>
              <a:rPr lang="en-US" altLang="en-US" i="1" dirty="0"/>
              <a:t> </a:t>
            </a:r>
            <a:r>
              <a:rPr lang="en-US" altLang="en-US" i="1" dirty="0" err="1"/>
              <a:t>bây</a:t>
            </a:r>
            <a:r>
              <a:rPr lang="en-US" altLang="en-US" i="1" dirty="0"/>
              <a:t> </a:t>
            </a:r>
            <a:r>
              <a:rPr lang="en-US" altLang="en-US" i="1" dirty="0" err="1"/>
              <a:t>giờ</a:t>
            </a:r>
            <a:r>
              <a:rPr lang="en-US" altLang="en-US" i="1" dirty="0"/>
              <a:t>?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60349" y="1681670"/>
            <a:ext cx="1073785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水道の水が出ないんですが、どうしたらいいですか。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31799" y="4702176"/>
            <a:ext cx="65659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Ａ：「Ｂさん、どうしたんですか。」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31798" y="5407026"/>
            <a:ext cx="852170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Ｂ：「ビールを飲みすぎて、今、頭が痛いんです。」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31798" y="6111876"/>
            <a:ext cx="40068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Ａ：「そうですか。</a:t>
            </a:r>
            <a:r>
              <a:rPr lang="en-US" altLang="ja-JP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……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473448" y="6111876"/>
            <a:ext cx="40068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早く帰ってください。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9950" y="2440023"/>
            <a:ext cx="5581650" cy="98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Ｖたらいいですか。</a:t>
            </a:r>
            <a:endParaRPr lang="en-US" sz="48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473448" y="6111876"/>
            <a:ext cx="552450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早く帰ったほうがいいですよ。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473448" y="6121722"/>
            <a:ext cx="552450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早く帰ったらどう（ですか）。</a:t>
            </a:r>
            <a:endParaRPr lang="en-US" sz="32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69950" y="3526274"/>
            <a:ext cx="5581650" cy="984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Ｖたらどうですか。</a:t>
            </a:r>
            <a:endParaRPr lang="en-US" sz="48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9023350" y="6219319"/>
            <a:ext cx="241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hãy</a:t>
            </a:r>
            <a:r>
              <a:rPr lang="en-US" altLang="en-US" i="1" dirty="0"/>
              <a:t> </a:t>
            </a:r>
            <a:r>
              <a:rPr lang="en-US" altLang="en-US" i="1" dirty="0" err="1"/>
              <a:t>về</a:t>
            </a:r>
            <a:r>
              <a:rPr lang="en-US" altLang="en-US" i="1" dirty="0"/>
              <a:t> </a:t>
            </a:r>
            <a:r>
              <a:rPr lang="en-US" altLang="en-US" i="1" dirty="0" err="1"/>
              <a:t>sớm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.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023350" y="6229165"/>
            <a:ext cx="241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nên</a:t>
            </a:r>
            <a:r>
              <a:rPr lang="en-US" altLang="en-US" i="1" dirty="0"/>
              <a:t> </a:t>
            </a:r>
            <a:r>
              <a:rPr lang="en-US" altLang="en-US" i="1" dirty="0" err="1"/>
              <a:t>về</a:t>
            </a:r>
            <a:r>
              <a:rPr lang="en-US" altLang="en-US" i="1" dirty="0"/>
              <a:t> </a:t>
            </a:r>
            <a:r>
              <a:rPr lang="en-US" altLang="en-US" i="1" dirty="0" err="1"/>
              <a:t>sớm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.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023350" y="6404263"/>
            <a:ext cx="2730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/>
              <a:t>Hay </a:t>
            </a:r>
            <a:r>
              <a:rPr lang="en-US" altLang="en-US" i="1" dirty="0" err="1"/>
              <a:t>là</a:t>
            </a:r>
            <a:r>
              <a:rPr lang="en-US" altLang="en-US" i="1" dirty="0"/>
              <a:t> </a:t>
            </a:r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về</a:t>
            </a:r>
            <a:r>
              <a:rPr lang="en-US" altLang="en-US" i="1" dirty="0"/>
              <a:t> </a:t>
            </a:r>
            <a:r>
              <a:rPr lang="en-US" altLang="en-US" i="1" dirty="0" err="1"/>
              <a:t>sớm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?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9023350" y="6054623"/>
            <a:ext cx="2959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/>
              <a:t>Sao </a:t>
            </a:r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không</a:t>
            </a:r>
            <a:r>
              <a:rPr lang="en-US" altLang="en-US" i="1" dirty="0"/>
              <a:t> </a:t>
            </a:r>
            <a:r>
              <a:rPr lang="en-US" altLang="en-US" i="1" dirty="0" err="1"/>
              <a:t>về</a:t>
            </a:r>
            <a:r>
              <a:rPr lang="en-US" altLang="en-US" i="1" dirty="0"/>
              <a:t> </a:t>
            </a:r>
            <a:r>
              <a:rPr lang="en-US" altLang="en-US" i="1" dirty="0" err="1"/>
              <a:t>sớm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?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451600" y="2570669"/>
            <a:ext cx="4343400" cy="711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19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XIN LỜI KHUYÊN 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”</a:t>
            </a:r>
          </a:p>
        </p:txBody>
      </p:sp>
      <p:sp>
        <p:nvSpPr>
          <p:cNvPr id="61" name="Left Arrow Callout 60"/>
          <p:cNvSpPr/>
          <p:nvPr/>
        </p:nvSpPr>
        <p:spPr>
          <a:xfrm>
            <a:off x="6451600" y="3636422"/>
            <a:ext cx="4343400" cy="711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19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ĐƯA RA LỜI KHUYÊN, ĐỀ XUẤT </a:t>
            </a:r>
          </a:p>
          <a:p>
            <a:pPr algn="ctr"/>
            <a:r>
              <a:rPr lang="en-US" dirty="0"/>
              <a:t>“hay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45795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/>
      <p:bldP spid="45" grpId="0" animBg="1"/>
      <p:bldP spid="46" grpId="0" animBg="1"/>
      <p:bldP spid="48" grpId="0" animBg="1"/>
      <p:bldP spid="49" grpId="0" animBg="1"/>
      <p:bldP spid="50" grpId="0" animBg="1"/>
      <p:bldP spid="6" grpId="0" animBg="1"/>
      <p:bldP spid="52" grpId="0" animBg="1"/>
      <p:bldP spid="53" grpId="0" animBg="1"/>
      <p:bldP spid="55" grpId="0" animBg="1"/>
      <p:bldP spid="56" grpId="0"/>
      <p:bldP spid="56" grpId="1"/>
      <p:bldP spid="57" grpId="0"/>
      <p:bldP spid="57" grpId="1"/>
      <p:bldP spid="58" grpId="0"/>
      <p:bldP spid="59" grpId="0"/>
      <p:bldP spid="7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15949" y="5087074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i="1" dirty="0"/>
              <a:t>Sáng nay tôi ăn những 5 bát cơm. Bây giờ đau bụng quá.</a:t>
            </a:r>
            <a:endParaRPr lang="en-US" altLang="en-US" i="1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327148" y="5509349"/>
            <a:ext cx="962025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今朝ご飯を５杯も食べました。今、おなかが痛いです。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7498" y="5509350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Ａ：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27148" y="6201499"/>
            <a:ext cx="21082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……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7498" y="6201500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Ｂ：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5949" y="1044007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i="1" dirty="0"/>
              <a:t>Hôm qua tôi ngủ có 3 tiếng. Bây giờ rất mệt.</a:t>
            </a:r>
            <a:endParaRPr lang="en-US" altLang="en-US" i="1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27148" y="1466282"/>
            <a:ext cx="962025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きのう３時間だけ寝ました。今、とても疲れています。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17498" y="1466283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Ａ：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27148" y="2158432"/>
            <a:ext cx="19875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……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7498" y="2158433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Ｂ：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15949" y="3169233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i="1" dirty="0"/>
              <a:t>Kỳ thi tuần trước tổi chỉ làm được có một tý. Buồn quá.</a:t>
            </a:r>
            <a:endParaRPr lang="en-US" altLang="en-US" i="1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327148" y="3591508"/>
            <a:ext cx="105283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先週の試験は少ししかできなかったんです。さびしいです。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17498" y="3591509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Ａ：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27148" y="4283658"/>
            <a:ext cx="21082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……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7498" y="4283659"/>
            <a:ext cx="8953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Ｂ：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35349" y="5456962"/>
            <a:ext cx="1130300" cy="63716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730623" y="1459862"/>
            <a:ext cx="2676526" cy="63716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19523" y="3591508"/>
            <a:ext cx="4422776" cy="6371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27148" y="2158432"/>
            <a:ext cx="69786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すぐ部屋に帰って、寝たらどうですか。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327148" y="4274714"/>
            <a:ext cx="765810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もう一度試験を受けてみたらどうですか。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54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2" grpId="0" animBg="1"/>
      <p:bldP spid="34" grpId="0" animBg="1"/>
      <p:bldP spid="35" grpId="0" animBg="1"/>
      <p:bldP spid="33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530349" y="1031307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/>
              <a:t>Hay </a:t>
            </a:r>
            <a:r>
              <a:rPr lang="en-US" altLang="en-US" i="1" dirty="0" err="1"/>
              <a:t>là</a:t>
            </a:r>
            <a:r>
              <a:rPr lang="en-US" altLang="en-US" i="1" dirty="0"/>
              <a:t> </a:t>
            </a:r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thử</a:t>
            </a:r>
            <a:r>
              <a:rPr lang="en-US" altLang="en-US" i="1" dirty="0"/>
              <a:t> thí </a:t>
            </a:r>
            <a:r>
              <a:rPr lang="en-US" altLang="en-US" i="1" dirty="0" err="1"/>
              <a:t>nghiệm</a:t>
            </a:r>
            <a:r>
              <a:rPr lang="en-US" altLang="en-US" i="1" dirty="0"/>
              <a:t> </a:t>
            </a:r>
            <a:r>
              <a:rPr lang="en-US" altLang="en-US" i="1" dirty="0" err="1"/>
              <a:t>với</a:t>
            </a:r>
            <a:r>
              <a:rPr lang="en-US" altLang="en-US" i="1" dirty="0"/>
              <a:t> </a:t>
            </a:r>
            <a:r>
              <a:rPr lang="en-US" altLang="en-US" i="1" dirty="0" err="1"/>
              <a:t>phương</a:t>
            </a:r>
            <a:r>
              <a:rPr lang="en-US" altLang="en-US" i="1" dirty="0"/>
              <a:t> </a:t>
            </a:r>
            <a:r>
              <a:rPr lang="en-US" altLang="en-US" i="1" dirty="0" err="1"/>
              <a:t>pháp</a:t>
            </a:r>
            <a:r>
              <a:rPr lang="en-US" altLang="en-US" i="1" dirty="0"/>
              <a:t> </a:t>
            </a:r>
            <a:r>
              <a:rPr lang="en-US" altLang="en-US" i="1" dirty="0" err="1"/>
              <a:t>khác</a:t>
            </a:r>
            <a:r>
              <a:rPr lang="en-US" altLang="en-US" i="1" dirty="0"/>
              <a:t> </a:t>
            </a:r>
            <a:r>
              <a:rPr lang="en-US" altLang="en-US" i="1" dirty="0" err="1"/>
              <a:t>xem</a:t>
            </a:r>
            <a:r>
              <a:rPr lang="en-US" altLang="en-US" i="1" dirty="0"/>
              <a:t>?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27149" y="1466282"/>
            <a:ext cx="836295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別の方法で実験してみたらどうでしょうか。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30348" y="2390207"/>
            <a:ext cx="8297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/>
              <a:t>Hay </a:t>
            </a:r>
            <a:r>
              <a:rPr lang="en-US" altLang="en-US" i="1" dirty="0" err="1"/>
              <a:t>là</a:t>
            </a:r>
            <a:r>
              <a:rPr lang="en-US" altLang="en-US" i="1" dirty="0"/>
              <a:t> </a:t>
            </a:r>
            <a:r>
              <a:rPr lang="en-US" altLang="en-US" i="1" dirty="0" err="1"/>
              <a:t>bạn</a:t>
            </a:r>
            <a:r>
              <a:rPr lang="en-US" altLang="en-US" i="1" dirty="0"/>
              <a:t> </a:t>
            </a:r>
            <a:r>
              <a:rPr lang="en-US" altLang="en-US" i="1" dirty="0" err="1"/>
              <a:t>thử</a:t>
            </a:r>
            <a:r>
              <a:rPr lang="en-US" altLang="en-US" i="1" dirty="0"/>
              <a:t> </a:t>
            </a:r>
            <a:r>
              <a:rPr lang="en-US" altLang="en-US" i="1" dirty="0" err="1"/>
              <a:t>uống</a:t>
            </a:r>
            <a:r>
              <a:rPr lang="en-US" altLang="en-US" i="1" dirty="0"/>
              <a:t> </a:t>
            </a:r>
            <a:r>
              <a:rPr lang="en-US" altLang="en-US" i="1" dirty="0" err="1"/>
              <a:t>một</a:t>
            </a:r>
            <a:r>
              <a:rPr lang="en-US" altLang="en-US" i="1" dirty="0"/>
              <a:t> </a:t>
            </a:r>
            <a:r>
              <a:rPr lang="en-US" altLang="en-US" i="1" dirty="0" err="1"/>
              <a:t>chút</a:t>
            </a:r>
            <a:r>
              <a:rPr lang="en-US" altLang="en-US" i="1" dirty="0"/>
              <a:t> </a:t>
            </a:r>
            <a:r>
              <a:rPr lang="en-US" altLang="en-US" i="1" dirty="0" err="1"/>
              <a:t>rượu</a:t>
            </a:r>
            <a:r>
              <a:rPr lang="en-US" altLang="en-US" i="1" dirty="0"/>
              <a:t> </a:t>
            </a:r>
            <a:r>
              <a:rPr lang="en-US" altLang="en-US" i="1" dirty="0" err="1"/>
              <a:t>xem</a:t>
            </a:r>
            <a:r>
              <a:rPr lang="en-US" altLang="en-US" i="1" dirty="0"/>
              <a:t>. </a:t>
            </a:r>
            <a:r>
              <a:rPr lang="en-US" altLang="en-US" i="1" dirty="0" err="1"/>
              <a:t>Cảm</a:t>
            </a:r>
            <a:r>
              <a:rPr lang="en-US" altLang="en-US" i="1" dirty="0"/>
              <a:t> </a:t>
            </a:r>
            <a:r>
              <a:rPr lang="en-US" altLang="en-US" i="1" dirty="0" err="1"/>
              <a:t>giác</a:t>
            </a:r>
            <a:r>
              <a:rPr lang="en-US" altLang="en-US" i="1" dirty="0"/>
              <a:t> </a:t>
            </a:r>
            <a:r>
              <a:rPr lang="en-US" altLang="en-US" i="1" dirty="0" err="1"/>
              <a:t>trong</a:t>
            </a:r>
            <a:r>
              <a:rPr lang="en-US" altLang="en-US" i="1" dirty="0"/>
              <a:t> </a:t>
            </a:r>
            <a:r>
              <a:rPr lang="en-US" altLang="en-US" i="1" dirty="0" err="1"/>
              <a:t>người</a:t>
            </a:r>
            <a:r>
              <a:rPr lang="en-US" altLang="en-US" i="1" dirty="0"/>
              <a:t> </a:t>
            </a:r>
            <a:r>
              <a:rPr lang="en-US" altLang="en-US" i="1" dirty="0" err="1"/>
              <a:t>sẽ</a:t>
            </a:r>
            <a:r>
              <a:rPr lang="en-US" altLang="en-US" i="1" dirty="0"/>
              <a:t> </a:t>
            </a:r>
            <a:r>
              <a:rPr lang="en-US" altLang="en-US" i="1" dirty="0" err="1"/>
              <a:t>khá</a:t>
            </a:r>
            <a:r>
              <a:rPr lang="en-US" altLang="en-US" i="1" dirty="0"/>
              <a:t> </a:t>
            </a:r>
            <a:r>
              <a:rPr lang="en-US" altLang="en-US" i="1" dirty="0" err="1"/>
              <a:t>hơn</a:t>
            </a:r>
            <a:r>
              <a:rPr lang="en-US" altLang="en-US" i="1" dirty="0"/>
              <a:t> </a:t>
            </a:r>
            <a:r>
              <a:rPr lang="en-US" altLang="en-US" i="1" dirty="0" err="1"/>
              <a:t>đấy</a:t>
            </a:r>
            <a:r>
              <a:rPr lang="en-US" altLang="en-US" i="1" dirty="0"/>
              <a:t>.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327149" y="2825182"/>
            <a:ext cx="8362952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少しお酒を飲んでみたらいかがですか。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eaLnBrk="1" hangingPunct="1">
              <a:defRPr/>
            </a:pP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気分がよくなりますよ。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530349" y="4561907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 err="1"/>
              <a:t>Tôi</a:t>
            </a:r>
            <a:r>
              <a:rPr lang="en-US" altLang="en-US" i="1" dirty="0"/>
              <a:t> </a:t>
            </a:r>
            <a:r>
              <a:rPr lang="en-US" altLang="en-US" i="1" dirty="0" err="1"/>
              <a:t>đã</a:t>
            </a:r>
            <a:r>
              <a:rPr lang="en-US" altLang="en-US" i="1" dirty="0"/>
              <a:t> </a:t>
            </a:r>
            <a:r>
              <a:rPr lang="en-US" altLang="en-US" i="1" dirty="0" err="1"/>
              <a:t>được</a:t>
            </a:r>
            <a:r>
              <a:rPr lang="en-US" altLang="en-US" i="1" dirty="0"/>
              <a:t> </a:t>
            </a:r>
            <a:r>
              <a:rPr lang="en-US" altLang="en-US" i="1" dirty="0" err="1"/>
              <a:t>thầy</a:t>
            </a:r>
            <a:r>
              <a:rPr lang="en-US" altLang="en-US" i="1" dirty="0"/>
              <a:t> </a:t>
            </a:r>
            <a:r>
              <a:rPr lang="en-US" altLang="en-US" i="1" dirty="0" err="1"/>
              <a:t>khuyên</a:t>
            </a:r>
            <a:r>
              <a:rPr lang="en-US" altLang="en-US" i="1" dirty="0"/>
              <a:t> </a:t>
            </a:r>
            <a:r>
              <a:rPr lang="en-US" altLang="en-US" i="1" dirty="0" err="1"/>
              <a:t>rằng</a:t>
            </a:r>
            <a:r>
              <a:rPr lang="en-US" altLang="en-US" i="1" dirty="0"/>
              <a:t> hay </a:t>
            </a:r>
            <a:r>
              <a:rPr lang="en-US" altLang="en-US" i="1" dirty="0" err="1"/>
              <a:t>là</a:t>
            </a:r>
            <a:r>
              <a:rPr lang="en-US" altLang="en-US" i="1" dirty="0"/>
              <a:t> </a:t>
            </a:r>
            <a:r>
              <a:rPr lang="en-US" altLang="en-US" i="1" dirty="0" err="1"/>
              <a:t>thử</a:t>
            </a:r>
            <a:r>
              <a:rPr lang="en-US" altLang="en-US" i="1" dirty="0"/>
              <a:t> </a:t>
            </a:r>
            <a:r>
              <a:rPr lang="en-US" altLang="en-US" i="1" dirty="0" err="1"/>
              <a:t>đi</a:t>
            </a:r>
            <a:r>
              <a:rPr lang="en-US" altLang="en-US" i="1" dirty="0"/>
              <a:t> du học Mỹ </a:t>
            </a:r>
            <a:r>
              <a:rPr lang="en-US" altLang="en-US" i="1" dirty="0" err="1"/>
              <a:t>xem</a:t>
            </a:r>
            <a:r>
              <a:rPr lang="en-US" altLang="en-US" i="1" dirty="0"/>
              <a:t> </a:t>
            </a:r>
            <a:r>
              <a:rPr lang="en-US" altLang="en-US" i="1" dirty="0" err="1"/>
              <a:t>thế</a:t>
            </a:r>
            <a:r>
              <a:rPr lang="en-US" altLang="en-US" i="1" dirty="0"/>
              <a:t> </a:t>
            </a:r>
            <a:r>
              <a:rPr lang="en-US" altLang="en-US" i="1" dirty="0" err="1"/>
              <a:t>nào</a:t>
            </a:r>
            <a:r>
              <a:rPr lang="en-US" altLang="en-US" i="1" dirty="0"/>
              <a:t>.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27148" y="4996882"/>
            <a:ext cx="1045845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アメリカに留学してみたらどうかと先生に勧められた。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35493" y="1350405"/>
            <a:ext cx="25423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ほうほう　　　　　　　　　　　　　　　　　　　　　　　じっけん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099756" y="4842993"/>
            <a:ext cx="25423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" panose="02000600000000000000" pitchFamily="2" charset="-128"/>
                <a:ea typeface="mikachan-P" panose="02000600000000000000" pitchFamily="2" charset="-128"/>
              </a:rPr>
              <a:t>すす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28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7" grpId="0"/>
      <p:bldP spid="38" grpId="0"/>
      <p:bldP spid="39" grpId="0"/>
      <p:bldP spid="40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4"/>
          <p:cNvSpPr txBox="1">
            <a:spLocks noChangeArrowheads="1"/>
          </p:cNvSpPr>
          <p:nvPr/>
        </p:nvSpPr>
        <p:spPr bwMode="auto">
          <a:xfrm>
            <a:off x="1893888" y="2008189"/>
            <a:ext cx="435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わたしは　立っています。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219" name="TextBox 41"/>
          <p:cNvSpPr txBox="1">
            <a:spLocks noChangeArrowheads="1"/>
          </p:cNvSpPr>
          <p:nvPr/>
        </p:nvSpPr>
        <p:spPr bwMode="auto">
          <a:xfrm>
            <a:off x="2209800" y="17526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(1) Tôi đang đứng.</a:t>
            </a:r>
          </a:p>
        </p:txBody>
      </p:sp>
      <p:sp>
        <p:nvSpPr>
          <p:cNvPr id="9220" name="TextBox 45"/>
          <p:cNvSpPr txBox="1">
            <a:spLocks noChangeArrowheads="1"/>
          </p:cNvSpPr>
          <p:nvPr/>
        </p:nvSpPr>
        <p:spPr bwMode="auto">
          <a:xfrm>
            <a:off x="6248400" y="17526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(2) Tôi đang nói chuyện.</a:t>
            </a:r>
          </a:p>
        </p:txBody>
      </p:sp>
      <p:sp>
        <p:nvSpPr>
          <p:cNvPr id="2" name="Striped Right Arrow 1"/>
          <p:cNvSpPr/>
          <p:nvPr/>
        </p:nvSpPr>
        <p:spPr>
          <a:xfrm rot="677886">
            <a:off x="1905000" y="2420938"/>
            <a:ext cx="1447800" cy="7620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(1) + (2)</a:t>
            </a:r>
          </a:p>
        </p:txBody>
      </p:sp>
      <p:sp>
        <p:nvSpPr>
          <p:cNvPr id="9222" name="TextBox 48"/>
          <p:cNvSpPr txBox="1">
            <a:spLocks noChangeArrowheads="1"/>
          </p:cNvSpPr>
          <p:nvPr/>
        </p:nvSpPr>
        <p:spPr bwMode="auto">
          <a:xfrm>
            <a:off x="3413125" y="2616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Tôi đang ???</a:t>
            </a:r>
          </a:p>
        </p:txBody>
      </p:sp>
      <p:sp>
        <p:nvSpPr>
          <p:cNvPr id="9223" name="TextBox 57"/>
          <p:cNvSpPr txBox="1">
            <a:spLocks noChangeArrowheads="1"/>
          </p:cNvSpPr>
          <p:nvPr/>
        </p:nvSpPr>
        <p:spPr bwMode="auto">
          <a:xfrm>
            <a:off x="3455988" y="2609850"/>
            <a:ext cx="3009900" cy="36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Tôi đang đứng nói chuyện.</a:t>
            </a:r>
          </a:p>
        </p:txBody>
      </p:sp>
      <p:sp>
        <p:nvSpPr>
          <p:cNvPr id="9224" name="TextBox 58"/>
          <p:cNvSpPr txBox="1">
            <a:spLocks noChangeArrowheads="1"/>
          </p:cNvSpPr>
          <p:nvPr/>
        </p:nvSpPr>
        <p:spPr bwMode="auto">
          <a:xfrm>
            <a:off x="6248401" y="2008189"/>
            <a:ext cx="435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わたしは　話しています。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5988" y="2971801"/>
            <a:ext cx="6526212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立って、話しています。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226" name="TextBox 60"/>
          <p:cNvSpPr txBox="1">
            <a:spLocks noChangeArrowheads="1"/>
          </p:cNvSpPr>
          <p:nvPr/>
        </p:nvSpPr>
        <p:spPr bwMode="auto">
          <a:xfrm>
            <a:off x="1787526" y="3989389"/>
            <a:ext cx="435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眼鏡を　かけています。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227" name="TextBox 61"/>
          <p:cNvSpPr txBox="1">
            <a:spLocks noChangeArrowheads="1"/>
          </p:cNvSpPr>
          <p:nvPr/>
        </p:nvSpPr>
        <p:spPr bwMode="auto">
          <a:xfrm>
            <a:off x="2101850" y="3733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(1) Tôi đang đeo kính.</a:t>
            </a:r>
          </a:p>
        </p:txBody>
      </p:sp>
      <p:sp>
        <p:nvSpPr>
          <p:cNvPr id="9228" name="TextBox 62"/>
          <p:cNvSpPr txBox="1">
            <a:spLocks noChangeArrowheads="1"/>
          </p:cNvSpPr>
          <p:nvPr/>
        </p:nvSpPr>
        <p:spPr bwMode="auto">
          <a:xfrm>
            <a:off x="6140450" y="3733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(2) Tôi đang đọc báo.</a:t>
            </a:r>
          </a:p>
        </p:txBody>
      </p:sp>
      <p:sp>
        <p:nvSpPr>
          <p:cNvPr id="9229" name="TextBox 63"/>
          <p:cNvSpPr txBox="1">
            <a:spLocks noChangeArrowheads="1"/>
          </p:cNvSpPr>
          <p:nvPr/>
        </p:nvSpPr>
        <p:spPr bwMode="auto">
          <a:xfrm>
            <a:off x="6140451" y="3989389"/>
            <a:ext cx="435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新聞を　読んでいます。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5" name="Striped Right Arrow 64"/>
          <p:cNvSpPr/>
          <p:nvPr/>
        </p:nvSpPr>
        <p:spPr>
          <a:xfrm rot="431410">
            <a:off x="1766888" y="4583113"/>
            <a:ext cx="1447800" cy="7620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(1) + (2)</a:t>
            </a:r>
          </a:p>
        </p:txBody>
      </p:sp>
      <p:sp>
        <p:nvSpPr>
          <p:cNvPr id="9231" name="TextBox 65"/>
          <p:cNvSpPr txBox="1">
            <a:spLocks noChangeArrowheads="1"/>
          </p:cNvSpPr>
          <p:nvPr/>
        </p:nvSpPr>
        <p:spPr bwMode="auto">
          <a:xfrm>
            <a:off x="3352801" y="4779964"/>
            <a:ext cx="3113087" cy="3698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Tôi đang đeo kính đọc sách.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7676" y="5302250"/>
            <a:ext cx="8812213" cy="52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眼鏡を　かけて、新聞を　読んでいます。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8" name="Rounded Rectangle 67"/>
          <p:cNvSpPr/>
          <p:nvPr/>
        </p:nvSpPr>
        <p:spPr>
          <a:xfrm rot="21222161">
            <a:off x="755732" y="436109"/>
            <a:ext cx="4967603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rgbClr val="FFFF00"/>
                </a:solidFill>
              </a:rPr>
              <a:t>“</a:t>
            </a:r>
            <a:r>
              <a:rPr lang="en-US" sz="2400" dirty="0" err="1">
                <a:solidFill>
                  <a:srgbClr val="FFFF00"/>
                </a:solidFill>
              </a:rPr>
              <a:t>làm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gì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trong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trạng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thái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ntn</a:t>
            </a:r>
            <a:r>
              <a:rPr lang="en-US" sz="2400" dirty="0">
                <a:solidFill>
                  <a:srgbClr val="FFFF00"/>
                </a:solidFill>
              </a:rPr>
              <a:t>”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36227" y="76200"/>
            <a:ext cx="4145974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Ｖて、Ｖ</a:t>
            </a:r>
            <a:endParaRPr lang="en-US" sz="36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836227" y="942110"/>
            <a:ext cx="4145974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Ｖないで、Ｖ</a:t>
            </a:r>
            <a:endParaRPr lang="en-US" sz="36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00688" y="2979739"/>
            <a:ext cx="1357312" cy="5302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978400" y="5294314"/>
            <a:ext cx="1358900" cy="5302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1269769" y="2622404"/>
            <a:ext cx="5195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マニュアルを見ませんでした。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TextBox 41"/>
          <p:cNvSpPr txBox="1">
            <a:spLocks noChangeArrowheads="1"/>
          </p:cNvSpPr>
          <p:nvPr/>
        </p:nvSpPr>
        <p:spPr bwMode="auto">
          <a:xfrm>
            <a:off x="2133600" y="2405064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(1)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hướng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.</a:t>
            </a:r>
          </a:p>
        </p:txBody>
      </p: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6172200" y="2405064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(2) Tôi đã lắp ráp linh kiện.</a:t>
            </a:r>
          </a:p>
        </p:txBody>
      </p:sp>
      <p:sp>
        <p:nvSpPr>
          <p:cNvPr id="25" name="TextBox 57"/>
          <p:cNvSpPr txBox="1">
            <a:spLocks noChangeArrowheads="1"/>
          </p:cNvSpPr>
          <p:nvPr/>
        </p:nvSpPr>
        <p:spPr bwMode="auto">
          <a:xfrm>
            <a:off x="3152776" y="3311525"/>
            <a:ext cx="594042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Tôi đã lắp ráp linh kiện mà không xem sách hướng dẫn.</a:t>
            </a:r>
          </a:p>
        </p:txBody>
      </p:sp>
      <p:sp>
        <p:nvSpPr>
          <p:cNvPr id="26" name="TextBox 58"/>
          <p:cNvSpPr txBox="1">
            <a:spLocks noChangeArrowheads="1"/>
          </p:cNvSpPr>
          <p:nvPr/>
        </p:nvSpPr>
        <p:spPr bwMode="auto">
          <a:xfrm>
            <a:off x="6629110" y="2664621"/>
            <a:ext cx="4125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部品を　組み立てました。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8476" y="3638551"/>
            <a:ext cx="8685213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マニュアルを　見ないで、部品を　組み立てました。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TextBox 60"/>
          <p:cNvSpPr txBox="1">
            <a:spLocks noChangeArrowheads="1"/>
          </p:cNvSpPr>
          <p:nvPr/>
        </p:nvSpPr>
        <p:spPr bwMode="auto">
          <a:xfrm>
            <a:off x="1711326" y="4641851"/>
            <a:ext cx="435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朝ご飯を　食べません。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TextBox 61"/>
          <p:cNvSpPr txBox="1">
            <a:spLocks noChangeArrowheads="1"/>
          </p:cNvSpPr>
          <p:nvPr/>
        </p:nvSpPr>
        <p:spPr bwMode="auto">
          <a:xfrm>
            <a:off x="2025650" y="4386264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(1) Tôi không ăn sáng.</a:t>
            </a:r>
          </a:p>
        </p:txBody>
      </p:sp>
      <p:sp>
        <p:nvSpPr>
          <p:cNvPr id="30" name="TextBox 62"/>
          <p:cNvSpPr txBox="1">
            <a:spLocks noChangeArrowheads="1"/>
          </p:cNvSpPr>
          <p:nvPr/>
        </p:nvSpPr>
        <p:spPr bwMode="auto">
          <a:xfrm>
            <a:off x="6064250" y="4386264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(2) Tôi (sẽ) đi làm.</a:t>
            </a:r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6071468" y="4691061"/>
            <a:ext cx="435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会社へ　行きます。</a:t>
            </a:r>
            <a:endParaRPr lang="en-US" alt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Striped Right Arrow 31"/>
          <p:cNvSpPr/>
          <p:nvPr/>
        </p:nvSpPr>
        <p:spPr>
          <a:xfrm rot="431410">
            <a:off x="1690688" y="5235575"/>
            <a:ext cx="1447800" cy="7620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(1) + (2)</a:t>
            </a:r>
          </a:p>
        </p:txBody>
      </p:sp>
      <p:sp>
        <p:nvSpPr>
          <p:cNvPr id="33" name="TextBox 65"/>
          <p:cNvSpPr txBox="1">
            <a:spLocks noChangeArrowheads="1"/>
          </p:cNvSpPr>
          <p:nvPr/>
        </p:nvSpPr>
        <p:spPr bwMode="auto">
          <a:xfrm>
            <a:off x="3276601" y="5432425"/>
            <a:ext cx="3189287" cy="36988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Tôi đi làm mà không ăn sáng.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1564" y="5954714"/>
            <a:ext cx="7412037" cy="52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朝ご飯を　食べないで、会社へ　行きます。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67200" y="3632201"/>
            <a:ext cx="1676400" cy="5302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14800" y="5946776"/>
            <a:ext cx="2146300" cy="5302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 rot="677886">
            <a:off x="1828800" y="3073400"/>
            <a:ext cx="1447800" cy="762000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(1) + (2)</a:t>
            </a:r>
          </a:p>
        </p:txBody>
      </p:sp>
      <p:sp>
        <p:nvSpPr>
          <p:cNvPr id="5" name="Oval Callout 4"/>
          <p:cNvSpPr/>
          <p:nvPr/>
        </p:nvSpPr>
        <p:spPr>
          <a:xfrm rot="21075892">
            <a:off x="1649414" y="1752601"/>
            <a:ext cx="3328987" cy="1558925"/>
          </a:xfrm>
          <a:prstGeom prst="wedgeEllipseCallout">
            <a:avLst>
              <a:gd name="adj1" fmla="val 64879"/>
              <a:gd name="adj2" fmla="val 384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Callout 38"/>
          <p:cNvSpPr/>
          <p:nvPr/>
        </p:nvSpPr>
        <p:spPr>
          <a:xfrm rot="21075892">
            <a:off x="1622426" y="1768475"/>
            <a:ext cx="3330575" cy="1557338"/>
          </a:xfrm>
          <a:prstGeom prst="wedgeEllipseCallout">
            <a:avLst>
              <a:gd name="adj1" fmla="val 62385"/>
              <a:gd name="adj2" fmla="val 907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Callout 39"/>
          <p:cNvSpPr/>
          <p:nvPr/>
        </p:nvSpPr>
        <p:spPr>
          <a:xfrm rot="21075892">
            <a:off x="1622426" y="1779589"/>
            <a:ext cx="3330575" cy="1557337"/>
          </a:xfrm>
          <a:prstGeom prst="wedgeEllipseCallout">
            <a:avLst>
              <a:gd name="adj1" fmla="val 38953"/>
              <a:gd name="adj2" fmla="val 188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Callout 40"/>
          <p:cNvSpPr/>
          <p:nvPr/>
        </p:nvSpPr>
        <p:spPr>
          <a:xfrm rot="21075892">
            <a:off x="1298857" y="1778781"/>
            <a:ext cx="3654435" cy="1557337"/>
          </a:xfrm>
          <a:prstGeom prst="wedgeEllipseCallout">
            <a:avLst>
              <a:gd name="adj1" fmla="val 10233"/>
              <a:gd name="adj2" fmla="val 224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ở </a:t>
            </a:r>
            <a:r>
              <a:rPr lang="en-US" sz="2000" dirty="0" err="1"/>
              <a:t>vế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35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8" grpId="1"/>
      <p:bldP spid="9219" grpId="0"/>
      <p:bldP spid="9219" grpId="1"/>
      <p:bldP spid="9220" grpId="0"/>
      <p:bldP spid="9220" grpId="1"/>
      <p:bldP spid="2" grpId="0" animBg="1"/>
      <p:bldP spid="2" grpId="1" animBg="1"/>
      <p:bldP spid="9222" grpId="0"/>
      <p:bldP spid="9222" grpId="1"/>
      <p:bldP spid="9223" grpId="0" animBg="1"/>
      <p:bldP spid="9223" grpId="1" animBg="1"/>
      <p:bldP spid="9224" grpId="0"/>
      <p:bldP spid="9224" grpId="1"/>
      <p:bldP spid="60" grpId="0" animBg="1"/>
      <p:bldP spid="60" grpId="1" animBg="1"/>
      <p:bldP spid="60" grpId="2" animBg="1"/>
      <p:bldP spid="9226" grpId="0"/>
      <p:bldP spid="9226" grpId="1"/>
      <p:bldP spid="9227" grpId="0"/>
      <p:bldP spid="9227" grpId="1"/>
      <p:bldP spid="9228" grpId="0"/>
      <p:bldP spid="9228" grpId="1"/>
      <p:bldP spid="9229" grpId="0"/>
      <p:bldP spid="9229" grpId="1"/>
      <p:bldP spid="65" grpId="0" animBg="1"/>
      <p:bldP spid="65" grpId="1" animBg="1"/>
      <p:bldP spid="9231" grpId="0" animBg="1"/>
      <p:bldP spid="9231" grpId="1" animBg="1"/>
      <p:bldP spid="67" grpId="0" animBg="1"/>
      <p:bldP spid="67" grpId="1" animBg="1"/>
      <p:bldP spid="67" grpId="2" animBg="1"/>
      <p:bldP spid="68" grpId="0" animBg="1"/>
      <p:bldP spid="4" grpId="0" animBg="1"/>
      <p:bldP spid="4" grpId="1" animBg="1"/>
      <p:bldP spid="4" grpId="2" animBg="1"/>
      <p:bldP spid="21" grpId="0" animBg="1"/>
      <p:bldP spid="21" grpId="1" animBg="1"/>
      <p:bldP spid="21" grpId="2" animBg="1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5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52500" y="1054100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Bạn có biết người đang ngồi đọc báo ở đằng kia không?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1649" y="1444626"/>
            <a:ext cx="101346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あそこで　座って、新聞を　読んでいる人を　知っていますか。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8214" y="2501900"/>
            <a:ext cx="771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Bạn đã bao giờ ngủ lại nhà bạn bè mà không liên lạc với bố mẹ chưa?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1649" y="2892426"/>
            <a:ext cx="10120125" cy="10772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両親に　れんらくしないで、友だちの家に　とまったことが　ありますか。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1650" y="4127500"/>
            <a:ext cx="8878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Từ tháng 1 năm 2009, khi tham gia giao thông, phải đội mũ bảo hiểm (khi) lái xe máy.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8176" y="4559300"/>
            <a:ext cx="996451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２００９年１月から、交通に　参加する時、</a:t>
            </a:r>
            <a:endParaRPr lang="en-US" altLang="ja-JP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ヘルメットを　かぶって、</a:t>
            </a:r>
            <a:endParaRPr lang="en-US" altLang="ja-JP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バイクを　運転しなければ　ならなく　なりました。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2182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93850" y="1079500"/>
            <a:ext cx="732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Chủ</a:t>
            </a:r>
            <a:r>
              <a:rPr lang="en-US" altLang="en-US" dirty="0"/>
              <a:t> Nhật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ở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tivi</a:t>
            </a:r>
            <a:r>
              <a:rPr lang="en-US" altLang="en-US" dirty="0"/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1470026"/>
            <a:ext cx="9283700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日曜日、どこも　行かないで、家で　テレビを　見ます。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79564" y="2527300"/>
            <a:ext cx="7716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không về ký túc xá mà ngủ lại tại nhà bạn bè.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3000" y="2917826"/>
            <a:ext cx="9270440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りょうへ　帰らないで、友だちの　家に　とまりました。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4152900"/>
            <a:ext cx="8878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không đi xe buýt mà đi bộ đến công ty.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79526" y="4584701"/>
            <a:ext cx="912789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バスに　乗らないで、歩いて　会社へ　行きます。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62401" y="1470026"/>
            <a:ext cx="223519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32100" y="2919414"/>
            <a:ext cx="2208214" cy="583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38500" y="4586289"/>
            <a:ext cx="2120899" cy="583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Callout 10"/>
          <p:cNvSpPr/>
          <p:nvPr/>
        </p:nvSpPr>
        <p:spPr>
          <a:xfrm rot="611373">
            <a:off x="5791200" y="5194300"/>
            <a:ext cx="4038600" cy="1447800"/>
          </a:xfrm>
          <a:prstGeom prst="wedgeEllipseCallout">
            <a:avLst>
              <a:gd name="adj1" fmla="val -85530"/>
              <a:gd name="adj2" fmla="val -152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Callout 11"/>
          <p:cNvSpPr/>
          <p:nvPr/>
        </p:nvSpPr>
        <p:spPr>
          <a:xfrm rot="611373">
            <a:off x="5794375" y="5167313"/>
            <a:ext cx="4038600" cy="1447800"/>
          </a:xfrm>
          <a:prstGeom prst="wedgeEllipseCallout">
            <a:avLst>
              <a:gd name="adj1" fmla="val -72257"/>
              <a:gd name="adj2" fmla="val -326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Callout 14"/>
          <p:cNvSpPr/>
          <p:nvPr/>
        </p:nvSpPr>
        <p:spPr>
          <a:xfrm rot="611373">
            <a:off x="5788515" y="5197415"/>
            <a:ext cx="4378919" cy="1447800"/>
          </a:xfrm>
          <a:prstGeom prst="wedgeEllipseCallout">
            <a:avLst>
              <a:gd name="adj1" fmla="val -70893"/>
              <a:gd name="adj2" fmla="val -2476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/>
              <a:t>Chọn</a:t>
            </a:r>
            <a:r>
              <a:rPr lang="en-US" sz="3200" dirty="0"/>
              <a:t> 1 </a:t>
            </a:r>
            <a:r>
              <a:rPr lang="en-US" sz="3200" dirty="0" err="1"/>
              <a:t>trong</a:t>
            </a:r>
            <a:r>
              <a:rPr lang="en-US" sz="3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451593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0399" y="1047182"/>
            <a:ext cx="5988052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この店の料理はおいしいです。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64623" y="1948882"/>
            <a:ext cx="6286501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この店の料理はおいしそうです。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564622" y="2960119"/>
            <a:ext cx="6470653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この店の料理はおいしいそうです。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64621" y="4045969"/>
            <a:ext cx="6470653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この店の料理はおいしいようです。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64621" y="5087369"/>
            <a:ext cx="692150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</a:t>
            </a:r>
            <a:r>
              <a:rPr lang="ja-JP" altLang="en-US" sz="320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しいみたいで</a:t>
            </a: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64621" y="6052569"/>
            <a:ext cx="702945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solidFill>
                  <a:schemeClr val="bg1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この店の料理はおいしいらしいです。</a:t>
            </a:r>
            <a:endParaRPr lang="en-US" sz="3200" dirty="0">
              <a:solidFill>
                <a:schemeClr val="bg1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11947" y="1948883"/>
            <a:ext cx="1352674" cy="595512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Trông </a:t>
            </a:r>
          </a:p>
          <a:p>
            <a:pPr algn="ctr"/>
            <a:r>
              <a:rPr lang="vi-VN" dirty="0"/>
              <a:t>có vẻ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211947" y="2954750"/>
            <a:ext cx="1352674" cy="59551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Nghe nói</a:t>
            </a:r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11947" y="4018375"/>
            <a:ext cx="1352674" cy="595512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Hinh như</a:t>
            </a:r>
            <a:r>
              <a:rPr lang="en-US" dirty="0"/>
              <a:t> #1</a:t>
            </a:r>
          </a:p>
        </p:txBody>
      </p:sp>
      <p:sp>
        <p:nvSpPr>
          <p:cNvPr id="17" name="Pentagon 16"/>
          <p:cNvSpPr/>
          <p:nvPr/>
        </p:nvSpPr>
        <p:spPr>
          <a:xfrm>
            <a:off x="211947" y="5057206"/>
            <a:ext cx="1352674" cy="595512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Hinh như</a:t>
            </a:r>
            <a:endParaRPr lang="en-US" dirty="0"/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18" name="Pentagon 17"/>
          <p:cNvSpPr/>
          <p:nvPr/>
        </p:nvSpPr>
        <p:spPr>
          <a:xfrm>
            <a:off x="211947" y="6017087"/>
            <a:ext cx="1352674" cy="595512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Nghe như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85907" y="5958739"/>
            <a:ext cx="1380684" cy="775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 rot="227389">
            <a:off x="7379228" y="162386"/>
            <a:ext cx="4803613" cy="6155522"/>
          </a:xfrm>
          <a:prstGeom prst="wedgeRectCallout">
            <a:avLst>
              <a:gd name="adj1" fmla="val -51716"/>
              <a:gd name="adj2" fmla="val 56026"/>
            </a:avLst>
          </a:prstGeom>
          <a:scene3d>
            <a:camera prst="isometricOffAxis2Left"/>
            <a:lightRig rig="threePt" dir="tl"/>
          </a:scene3d>
          <a:sp3d prstMaterial="plastic">
            <a:bevelT w="0" h="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Ý </a:t>
            </a:r>
            <a:r>
              <a:rPr lang="en-US" sz="2400" b="1" i="1" dirty="0" err="1"/>
              <a:t>nghĩa</a:t>
            </a:r>
            <a:r>
              <a:rPr lang="en-US" sz="2400" b="1" i="1" dirty="0"/>
              <a:t>: </a:t>
            </a:r>
          </a:p>
          <a:p>
            <a:r>
              <a:rPr lang="en-US" sz="2400" dirty="0" err="1"/>
              <a:t>Phán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,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. </a:t>
            </a:r>
            <a:r>
              <a:rPr lang="en-US" sz="2400" dirty="0" err="1"/>
              <a:t>Rằng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căn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. </a:t>
            </a:r>
            <a:r>
              <a:rPr lang="en-US" sz="2400" dirty="0" err="1"/>
              <a:t>Độ</a:t>
            </a:r>
            <a:r>
              <a:rPr lang="en-US" sz="2400" dirty="0"/>
              <a:t> chính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i="1" dirty="0" err="1"/>
              <a:t>Kết</a:t>
            </a:r>
            <a:r>
              <a:rPr lang="en-US" sz="2400" b="1" i="1" dirty="0"/>
              <a:t> </a:t>
            </a:r>
            <a:r>
              <a:rPr lang="en-US" sz="2400" b="1" i="1" dirty="0" err="1"/>
              <a:t>hợp</a:t>
            </a:r>
            <a:r>
              <a:rPr lang="en-US" sz="2400" b="1" i="1" dirty="0"/>
              <a:t>: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. </a:t>
            </a:r>
            <a:r>
              <a:rPr lang="en-US" sz="2400" dirty="0" err="1"/>
              <a:t>Riêng</a:t>
            </a:r>
            <a:r>
              <a:rPr lang="en-US" sz="2400" dirty="0"/>
              <a:t> DANH TỪ </a:t>
            </a:r>
            <a:r>
              <a:rPr lang="en-US" sz="2400" dirty="0" err="1"/>
              <a:t>và</a:t>
            </a:r>
            <a:r>
              <a:rPr lang="en-US" sz="2400" dirty="0"/>
              <a:t> TÍNH TỪ ĐUÔI Na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ja-JP" altLang="en-US" sz="2400" dirty="0"/>
              <a:t>だ</a:t>
            </a:r>
            <a:endParaRPr lang="en-US" altLang="ja-JP" sz="2400" dirty="0"/>
          </a:p>
          <a:p>
            <a:endParaRPr lang="en-US" sz="2400" dirty="0"/>
          </a:p>
          <a:p>
            <a:r>
              <a:rPr lang="en-US" sz="2400" b="1" i="1" dirty="0" err="1"/>
              <a:t>Dạng</a:t>
            </a:r>
            <a:r>
              <a:rPr lang="en-US" sz="2400" b="1" i="1" dirty="0"/>
              <a:t> </a:t>
            </a:r>
            <a:r>
              <a:rPr lang="en-US" sz="2400" b="1" i="1" dirty="0" err="1"/>
              <a:t>từ</a:t>
            </a:r>
            <a:r>
              <a:rPr lang="en-US" sz="2400" b="1" i="1" dirty="0"/>
              <a:t>: 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đuôi</a:t>
            </a:r>
            <a:r>
              <a:rPr lang="en-US" sz="2400" dirty="0"/>
              <a:t> 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0039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5392</TotalTime>
  <Words>2273</Words>
  <Application>Microsoft Macintosh PowerPoint</Application>
  <PresentationFormat>Widescreen</PresentationFormat>
  <Paragraphs>267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HGPSoeiKakugothicUB</vt:lpstr>
      <vt:lpstr>HGSeikaishotaiPRO</vt:lpstr>
      <vt:lpstr>mikachan</vt:lpstr>
      <vt:lpstr>mikachan-P</vt:lpstr>
      <vt:lpstr>mikachan-PB</vt:lpstr>
      <vt:lpstr>NtMotoyaKyotai</vt:lpstr>
      <vt:lpstr>Arial</vt:lpstr>
      <vt:lpstr>Calibri</vt:lpstr>
      <vt:lpstr>Century Gothic</vt:lpstr>
      <vt:lpstr>Kristen ITC</vt:lpstr>
      <vt:lpstr>Tahoma</vt:lpstr>
      <vt:lpstr>Times New Roman</vt:lpstr>
      <vt:lpstr>Wingdings 3</vt:lpstr>
      <vt:lpstr>Ion</vt:lpstr>
      <vt:lpstr>1_Ion</vt:lpstr>
      <vt:lpstr>2_Ion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Microsoft Office User</cp:lastModifiedBy>
  <cp:revision>54</cp:revision>
  <dcterms:created xsi:type="dcterms:W3CDTF">2015-04-20T08:33:26Z</dcterms:created>
  <dcterms:modified xsi:type="dcterms:W3CDTF">2021-03-29T09:57:23Z</dcterms:modified>
</cp:coreProperties>
</file>