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7"/>
  </p:notesMasterIdLst>
  <p:handoutMasterIdLst>
    <p:handoutMasterId r:id="rId18"/>
  </p:handoutMasterIdLst>
  <p:sldIdLst>
    <p:sldId id="256" r:id="rId3"/>
    <p:sldId id="262" r:id="rId4"/>
    <p:sldId id="268" r:id="rId5"/>
    <p:sldId id="273" r:id="rId6"/>
    <p:sldId id="275" r:id="rId7"/>
    <p:sldId id="269" r:id="rId8"/>
    <p:sldId id="274" r:id="rId9"/>
    <p:sldId id="270" r:id="rId10"/>
    <p:sldId id="276" r:id="rId11"/>
    <p:sldId id="267" r:id="rId12"/>
    <p:sldId id="271" r:id="rId13"/>
    <p:sldId id="277" r:id="rId14"/>
    <p:sldId id="257" r:id="rId15"/>
    <p:sldId id="272" r:id="rId1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5274" autoAdjust="0"/>
  </p:normalViewPr>
  <p:slideViewPr>
    <p:cSldViewPr>
      <p:cViewPr varScale="1">
        <p:scale>
          <a:sx n="63" d="100"/>
          <a:sy n="63" d="100"/>
        </p:scale>
        <p:origin x="192" y="2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12-Aug-15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12-Aug-15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12-Aug-15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12-Aug-15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12-Aug-15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12-Aug-15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12-Aug-15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12-Aug-15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12-Aug-15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12-Aug-15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12-Aug-15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12-Aug-15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/>
              <a:pPr/>
              <a:t>12-Aug-15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ame Side Corner Rectangle 5"/>
          <p:cNvSpPr/>
          <p:nvPr/>
        </p:nvSpPr>
        <p:spPr>
          <a:xfrm>
            <a:off x="9910481" y="0"/>
            <a:ext cx="2215587" cy="846399"/>
          </a:xfrm>
          <a:prstGeom prst="round2Same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 smtClean="0">
                <a:latin typeface="HGPSoeiKakugothicUB" panose="020B0900000000000000" pitchFamily="50" charset="-128"/>
                <a:ea typeface="HGPSoeiKakugothicUB" panose="020B0900000000000000" pitchFamily="50" charset="-128"/>
              </a:rPr>
              <a:t>第１４課</a:t>
            </a:r>
            <a:endParaRPr lang="en-US" sz="4000" dirty="0">
              <a:latin typeface="HGPSoeiKakugothicUB" panose="020B0900000000000000" pitchFamily="50" charset="-128"/>
              <a:ea typeface="HGPSoeiKakugothicUB" panose="020B0900000000000000" pitchFamily="50" charset="-128"/>
            </a:endParaRPr>
          </a:p>
        </p:txBody>
      </p:sp>
      <p:sp>
        <p:nvSpPr>
          <p:cNvPr id="7" name="Round Diagonal Corner Rectangle 6"/>
          <p:cNvSpPr/>
          <p:nvPr/>
        </p:nvSpPr>
        <p:spPr>
          <a:xfrm>
            <a:off x="3157838" y="762000"/>
            <a:ext cx="8976168" cy="1905000"/>
          </a:xfrm>
          <a:prstGeom prst="round2Diag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600" dirty="0" smtClean="0">
                <a:latin typeface="mikachan-PB" panose="02000600000000000000" pitchFamily="2" charset="-128"/>
                <a:ea typeface="mikachan-PB" panose="02000600000000000000" pitchFamily="2" charset="-128"/>
              </a:rPr>
              <a:t>イベント・行事</a:t>
            </a:r>
            <a:endParaRPr lang="en-US" sz="9600" dirty="0">
              <a:latin typeface="mikachan-PB" panose="02000600000000000000" pitchFamily="2" charset="-128"/>
              <a:ea typeface="mikachan-PB" panose="02000600000000000000" pitchFamily="2" charset="-12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28535">
            <a:off x="117760" y="46572"/>
            <a:ext cx="5095836" cy="12952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922" y="6309614"/>
            <a:ext cx="4539325" cy="5483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Rounded Rectangle 9"/>
          <p:cNvSpPr/>
          <p:nvPr/>
        </p:nvSpPr>
        <p:spPr>
          <a:xfrm>
            <a:off x="0" y="6387563"/>
            <a:ext cx="3275012" cy="381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atin typeface="Kristen ITC" panose="03050502040202030202" pitchFamily="66" charset="0"/>
              </a:rPr>
              <a:t>NGUYEN CUONG</a:t>
            </a:r>
            <a:endParaRPr lang="en-US" dirty="0">
              <a:latin typeface="Kristen ITC" panose="03050502040202030202" pitchFamily="66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239" y="2799475"/>
            <a:ext cx="4357661" cy="32203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6744" y="2855727"/>
            <a:ext cx="3111150" cy="31640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63718" y="2895600"/>
            <a:ext cx="3548062" cy="268318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212" y="658793"/>
            <a:ext cx="2757542" cy="49828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Round Same Side Corner Rectangle 1"/>
          <p:cNvSpPr/>
          <p:nvPr/>
        </p:nvSpPr>
        <p:spPr>
          <a:xfrm>
            <a:off x="1531806" y="434462"/>
            <a:ext cx="2903316" cy="828554"/>
          </a:xfrm>
          <a:prstGeom prst="round2Same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dirty="0" smtClean="0">
                <a:latin typeface="HGPSoeiKakugothicUB" panose="020B0900000000000000" pitchFamily="50" charset="-128"/>
                <a:ea typeface="HGPSoeiKakugothicUB" panose="020B0900000000000000" pitchFamily="50" charset="-128"/>
              </a:rPr>
              <a:t>第１４課</a:t>
            </a:r>
            <a:endParaRPr lang="en-US" sz="4000" dirty="0">
              <a:latin typeface="HGPSoeiKakugothicUB" panose="020B0900000000000000" pitchFamily="50" charset="-128"/>
              <a:ea typeface="HGPSoeiKakugothicUB" panose="020B0900000000000000" pitchFamily="50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360" y="647158"/>
            <a:ext cx="1535374" cy="61346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Round Diagonal Corner Rectangle 3"/>
          <p:cNvSpPr/>
          <p:nvPr/>
        </p:nvSpPr>
        <p:spPr>
          <a:xfrm>
            <a:off x="2208212" y="5331387"/>
            <a:ext cx="9753599" cy="1450413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800" dirty="0" smtClean="0">
                <a:latin typeface="mikachan-PB" panose="02000600000000000000" pitchFamily="2" charset="-128"/>
                <a:ea typeface="mikachan-PB" panose="02000600000000000000" pitchFamily="2" charset="-128"/>
              </a:rPr>
              <a:t>贈り物の習慣</a:t>
            </a:r>
            <a:endParaRPr lang="en-US" sz="8800" dirty="0">
              <a:latin typeface="mikachan-PB" panose="02000600000000000000" pitchFamily="2" charset="-128"/>
              <a:ea typeface="mikachan-PB" panose="02000600000000000000" pitchFamily="2" charset="-12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67093">
            <a:off x="1441253" y="98497"/>
            <a:ext cx="842962" cy="8429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6612" y="658793"/>
            <a:ext cx="7412084" cy="48276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8238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27012" y="2670393"/>
            <a:ext cx="137160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Mua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cái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gì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en-US" i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225424" y="3496713"/>
            <a:ext cx="325519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i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/>
              <a:t>Anh Kim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?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230186" y="4283705"/>
            <a:ext cx="325519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i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gặp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ở </a:t>
            </a:r>
            <a:r>
              <a:rPr lang="en-US" dirty="0" err="1"/>
              <a:t>đâu</a:t>
            </a:r>
            <a:r>
              <a:rPr lang="en-US" dirty="0"/>
              <a:t>?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232908" y="5131145"/>
            <a:ext cx="348422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i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thầy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rảnh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?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225424" y="5841939"/>
            <a:ext cx="403869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i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err="1"/>
              <a:t>Việc</a:t>
            </a:r>
            <a:r>
              <a:rPr lang="en-US" dirty="0"/>
              <a:t> học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suôn</a:t>
            </a:r>
            <a:r>
              <a:rPr lang="en-US" dirty="0"/>
              <a:t> </a:t>
            </a:r>
            <a:r>
              <a:rPr lang="en-US" dirty="0" err="1"/>
              <a:t>sẻ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?</a:t>
            </a:r>
          </a:p>
        </p:txBody>
      </p:sp>
      <p:sp>
        <p:nvSpPr>
          <p:cNvPr id="2" name="Pentagon 1"/>
          <p:cNvSpPr/>
          <p:nvPr/>
        </p:nvSpPr>
        <p:spPr>
          <a:xfrm rot="21390700">
            <a:off x="101854" y="280637"/>
            <a:ext cx="6595462" cy="1096287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Trợ</a:t>
            </a:r>
            <a:r>
              <a:rPr lang="en-US" sz="2400" dirty="0" smtClean="0"/>
              <a:t> </a:t>
            </a:r>
            <a:r>
              <a:rPr lang="en-US" sz="2400" dirty="0" err="1" smtClean="0"/>
              <a:t>từ</a:t>
            </a:r>
            <a:r>
              <a:rPr lang="en-US" sz="2400" dirty="0" smtClean="0"/>
              <a:t> </a:t>
            </a:r>
            <a:r>
              <a:rPr lang="en-US" sz="2400" dirty="0" err="1" smtClean="0"/>
              <a:t>đuôi</a:t>
            </a:r>
            <a:r>
              <a:rPr lang="en-US" sz="2400" dirty="0" smtClean="0"/>
              <a:t> </a:t>
            </a:r>
            <a:r>
              <a:rPr lang="en-US" sz="2400" dirty="0" err="1" smtClean="0"/>
              <a:t>cảm</a:t>
            </a:r>
            <a:r>
              <a:rPr lang="en-US" sz="2400" dirty="0" smtClean="0"/>
              <a:t> </a:t>
            </a:r>
            <a:r>
              <a:rPr lang="en-US" sz="2400" dirty="0" err="1" smtClean="0"/>
              <a:t>thán</a:t>
            </a:r>
            <a:r>
              <a:rPr lang="en-US" sz="2400" dirty="0" smtClean="0"/>
              <a:t> </a:t>
            </a:r>
            <a:r>
              <a:rPr lang="en-US" sz="2400" dirty="0" err="1" smtClean="0"/>
              <a:t>dùng</a:t>
            </a:r>
            <a:r>
              <a:rPr lang="en-US" sz="2400" dirty="0" smtClean="0"/>
              <a:t> </a:t>
            </a:r>
            <a:r>
              <a:rPr lang="en-US" sz="2400" dirty="0" err="1" smtClean="0"/>
              <a:t>khi</a:t>
            </a:r>
            <a:r>
              <a:rPr lang="en-US" sz="2400" dirty="0" smtClean="0"/>
              <a:t> </a:t>
            </a:r>
            <a:r>
              <a:rPr lang="en-US" sz="2400" dirty="0" err="1" smtClean="0"/>
              <a:t>muốn</a:t>
            </a:r>
            <a:r>
              <a:rPr lang="en-US" sz="2400" dirty="0" smtClean="0"/>
              <a:t> </a:t>
            </a:r>
            <a:r>
              <a:rPr lang="en-US" sz="2400" dirty="0" err="1" smtClean="0"/>
              <a:t>diễn</a:t>
            </a:r>
            <a:r>
              <a:rPr lang="en-US" sz="2400" dirty="0" smtClean="0"/>
              <a:t> </a:t>
            </a:r>
            <a:r>
              <a:rPr lang="en-US" sz="2400" dirty="0" err="1" smtClean="0"/>
              <a:t>tả</a:t>
            </a:r>
            <a:r>
              <a:rPr lang="en-US" sz="2400" dirty="0" smtClean="0"/>
              <a:t> </a:t>
            </a:r>
            <a:r>
              <a:rPr lang="en-US" sz="2400" dirty="0" err="1" smtClean="0"/>
              <a:t>sự</a:t>
            </a:r>
            <a:r>
              <a:rPr lang="en-US" sz="2400" dirty="0" smtClean="0"/>
              <a:t> </a:t>
            </a:r>
          </a:p>
          <a:p>
            <a:pPr algn="ctr"/>
            <a:r>
              <a:rPr lang="en-US" sz="2400" dirty="0" err="1" smtClean="0"/>
              <a:t>băn</a:t>
            </a:r>
            <a:r>
              <a:rPr lang="en-US" sz="2400" dirty="0" smtClean="0"/>
              <a:t> </a:t>
            </a:r>
            <a:r>
              <a:rPr lang="en-US" sz="2400" dirty="0" err="1" smtClean="0"/>
              <a:t>khoăn</a:t>
            </a:r>
            <a:r>
              <a:rPr lang="en-US" sz="2400" dirty="0" smtClean="0"/>
              <a:t>, lo </a:t>
            </a:r>
            <a:r>
              <a:rPr lang="en-US" sz="2400" dirty="0" err="1" smtClean="0"/>
              <a:t>lắng</a:t>
            </a:r>
            <a:r>
              <a:rPr lang="en-US" sz="2400" dirty="0" smtClean="0"/>
              <a:t> </a:t>
            </a:r>
            <a:r>
              <a:rPr lang="en-US" sz="2400" dirty="0" err="1" smtClean="0"/>
              <a:t>theo</a:t>
            </a:r>
            <a:r>
              <a:rPr lang="en-US" sz="2400" dirty="0" smtClean="0"/>
              <a:t> </a:t>
            </a:r>
            <a:r>
              <a:rPr lang="en-US" sz="2400" dirty="0" err="1" smtClean="0"/>
              <a:t>kiểu</a:t>
            </a:r>
            <a:r>
              <a:rPr lang="en-US" sz="2400" dirty="0" smtClean="0"/>
              <a:t> </a:t>
            </a:r>
            <a:r>
              <a:rPr lang="en-US" sz="2400" dirty="0" err="1" smtClean="0"/>
              <a:t>tự</a:t>
            </a:r>
            <a:r>
              <a:rPr lang="en-US" sz="2400" dirty="0" smtClean="0"/>
              <a:t> </a:t>
            </a:r>
            <a:r>
              <a:rPr lang="en-US" sz="2400" dirty="0" err="1" smtClean="0"/>
              <a:t>hỏi</a:t>
            </a:r>
            <a:r>
              <a:rPr lang="en-US" sz="2400" dirty="0" smtClean="0"/>
              <a:t> </a:t>
            </a:r>
            <a:r>
              <a:rPr lang="en-US" sz="2400" dirty="0" err="1" smtClean="0"/>
              <a:t>mình</a:t>
            </a:r>
            <a:endParaRPr lang="en-US" sz="2400" dirty="0" smtClean="0"/>
          </a:p>
          <a:p>
            <a:pPr algn="ctr"/>
            <a:r>
              <a:rPr lang="en-US" sz="2400" dirty="0" smtClean="0"/>
              <a:t>“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biết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…hay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nhỉ</a:t>
            </a:r>
            <a:r>
              <a:rPr lang="en-US" sz="2400" dirty="0" smtClean="0"/>
              <a:t>???”</a:t>
            </a:r>
            <a:endParaRPr lang="en-US" sz="2400" dirty="0"/>
          </a:p>
        </p:txBody>
      </p:sp>
      <p:sp>
        <p:nvSpPr>
          <p:cNvPr id="4" name="Rounded Rectangle 3"/>
          <p:cNvSpPr/>
          <p:nvPr/>
        </p:nvSpPr>
        <p:spPr>
          <a:xfrm>
            <a:off x="232908" y="2562746"/>
            <a:ext cx="4584185" cy="609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32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何を買いますか。</a:t>
            </a:r>
            <a:endParaRPr lang="en-US" sz="3200" dirty="0"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747742" y="152400"/>
            <a:ext cx="4648829" cy="92064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54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～かな（あ）</a:t>
            </a:r>
            <a:endParaRPr lang="en-US" sz="5400" dirty="0"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20723" y="3441494"/>
            <a:ext cx="5041386" cy="609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32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キムさんは来られますか。</a:t>
            </a:r>
            <a:endParaRPr lang="en-US" sz="3200" dirty="0"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20723" y="4215162"/>
            <a:ext cx="4736586" cy="609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32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どこで会いましょうか。</a:t>
            </a:r>
            <a:endParaRPr lang="en-US" sz="3200" dirty="0"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08538" y="5000941"/>
            <a:ext cx="4608555" cy="609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32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先生は明日ひまですか。</a:t>
            </a:r>
            <a:endParaRPr lang="en-US" sz="3200" dirty="0"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05941" y="5786720"/>
            <a:ext cx="5741968" cy="609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32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勉強がうまく行っていますか。</a:t>
            </a:r>
            <a:endParaRPr lang="en-US" sz="3200" dirty="0"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499486" y="2590800"/>
            <a:ext cx="4584185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32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何を買</a:t>
            </a:r>
            <a:r>
              <a:rPr lang="ja-JP" altLang="en-US" sz="3200" dirty="0" smtClean="0">
                <a:solidFill>
                  <a:srgbClr val="FFFF00"/>
                </a:solidFill>
                <a:latin typeface="mikachan" panose="02000609000000000000" pitchFamily="49" charset="-128"/>
                <a:ea typeface="mikachan" panose="02000609000000000000" pitchFamily="49" charset="-128"/>
              </a:rPr>
              <a:t>かな（あ</a:t>
            </a:r>
            <a:r>
              <a:rPr lang="ja-JP" altLang="en-US" sz="3200" dirty="0">
                <a:solidFill>
                  <a:srgbClr val="FFFF00"/>
                </a:solidFill>
                <a:latin typeface="mikachan" panose="02000609000000000000" pitchFamily="49" charset="-128"/>
                <a:ea typeface="mikachan" panose="02000609000000000000" pitchFamily="49" charset="-128"/>
              </a:rPr>
              <a:t>）</a:t>
            </a:r>
            <a:r>
              <a:rPr lang="ja-JP" altLang="en-US" sz="32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。</a:t>
            </a:r>
            <a:endParaRPr lang="en-US" sz="3200" dirty="0"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487301" y="3376579"/>
            <a:ext cx="5169712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32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キムさんは来</a:t>
            </a:r>
            <a:r>
              <a:rPr lang="ja-JP" altLang="en-US" sz="3200" dirty="0">
                <a:latin typeface="mikachan" panose="02000609000000000000" pitchFamily="49" charset="-128"/>
                <a:ea typeface="mikachan" panose="02000609000000000000" pitchFamily="49" charset="-128"/>
              </a:rPr>
              <a:t>られる</a:t>
            </a:r>
            <a:r>
              <a:rPr lang="ja-JP" altLang="en-US" sz="3200" dirty="0">
                <a:solidFill>
                  <a:srgbClr val="FFFF00"/>
                </a:solidFill>
                <a:latin typeface="mikachan" panose="02000609000000000000" pitchFamily="49" charset="-128"/>
                <a:ea typeface="mikachan" panose="02000609000000000000" pitchFamily="49" charset="-128"/>
              </a:rPr>
              <a:t>か</a:t>
            </a:r>
            <a:r>
              <a:rPr lang="ja-JP" altLang="en-US" sz="3200" dirty="0" smtClean="0">
                <a:solidFill>
                  <a:srgbClr val="FFFF00"/>
                </a:solidFill>
                <a:latin typeface="mikachan" panose="02000609000000000000" pitchFamily="49" charset="-128"/>
                <a:ea typeface="mikachan" panose="02000609000000000000" pitchFamily="49" charset="-128"/>
              </a:rPr>
              <a:t>な</a:t>
            </a:r>
            <a:r>
              <a:rPr lang="ja-JP" altLang="en-US" sz="32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。</a:t>
            </a:r>
            <a:endParaRPr lang="en-US" sz="3200" dirty="0"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487300" y="4150247"/>
            <a:ext cx="5017311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32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どこ</a:t>
            </a:r>
            <a:r>
              <a:rPr lang="ja-JP" altLang="en-US" sz="3200" dirty="0">
                <a:latin typeface="mikachan" panose="02000609000000000000" pitchFamily="49" charset="-128"/>
                <a:ea typeface="mikachan" panose="02000609000000000000" pitchFamily="49" charset="-128"/>
              </a:rPr>
              <a:t>で会おう</a:t>
            </a:r>
            <a:r>
              <a:rPr lang="ja-JP" altLang="en-US" sz="3200" dirty="0">
                <a:solidFill>
                  <a:srgbClr val="FFFF00"/>
                </a:solidFill>
                <a:latin typeface="mikachan" panose="02000609000000000000" pitchFamily="49" charset="-128"/>
                <a:ea typeface="mikachan" panose="02000609000000000000" pitchFamily="49" charset="-128"/>
              </a:rPr>
              <a:t>かな（あ）</a:t>
            </a:r>
            <a:r>
              <a:rPr lang="ja-JP" altLang="en-US" sz="3200" dirty="0">
                <a:latin typeface="mikachan" panose="02000609000000000000" pitchFamily="49" charset="-128"/>
                <a:ea typeface="mikachan" panose="02000609000000000000" pitchFamily="49" charset="-128"/>
              </a:rPr>
              <a:t>。</a:t>
            </a:r>
            <a:endParaRPr lang="en-US" sz="3200" dirty="0"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475116" y="4936026"/>
            <a:ext cx="5334296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32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先生は明日</a:t>
            </a:r>
            <a:r>
              <a:rPr lang="ja-JP" altLang="en-US" sz="3200" dirty="0">
                <a:latin typeface="mikachan" panose="02000609000000000000" pitchFamily="49" charset="-128"/>
                <a:ea typeface="mikachan" panose="02000609000000000000" pitchFamily="49" charset="-128"/>
              </a:rPr>
              <a:t>ひま</a:t>
            </a:r>
            <a:r>
              <a:rPr lang="ja-JP" altLang="en-US" sz="3200" dirty="0">
                <a:solidFill>
                  <a:srgbClr val="FFFF00"/>
                </a:solidFill>
                <a:latin typeface="mikachan" panose="02000609000000000000" pitchFamily="49" charset="-128"/>
                <a:ea typeface="mikachan" panose="02000609000000000000" pitchFamily="49" charset="-128"/>
              </a:rPr>
              <a:t>かな（あ）</a:t>
            </a:r>
            <a:r>
              <a:rPr lang="ja-JP" altLang="en-US" sz="3200" dirty="0">
                <a:latin typeface="mikachan" panose="02000609000000000000" pitchFamily="49" charset="-128"/>
                <a:ea typeface="mikachan" panose="02000609000000000000" pitchFamily="49" charset="-128"/>
              </a:rPr>
              <a:t>。</a:t>
            </a:r>
            <a:endParaRPr lang="en-US" sz="3200" dirty="0"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472519" y="5721805"/>
            <a:ext cx="5741968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32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勉強がうまく行っている</a:t>
            </a:r>
            <a:r>
              <a:rPr lang="ja-JP" altLang="en-US" sz="3200" dirty="0" smtClean="0">
                <a:solidFill>
                  <a:srgbClr val="FFFF00"/>
                </a:solidFill>
                <a:latin typeface="mikachan" panose="02000609000000000000" pitchFamily="49" charset="-128"/>
                <a:ea typeface="mikachan" panose="02000609000000000000" pitchFamily="49" charset="-128"/>
              </a:rPr>
              <a:t>かな</a:t>
            </a:r>
            <a:r>
              <a:rPr lang="ja-JP" altLang="en-US" sz="32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。</a:t>
            </a:r>
            <a:endParaRPr lang="en-US" sz="3200" dirty="0"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16" name="Striped Right Arrow 15"/>
          <p:cNvSpPr/>
          <p:nvPr/>
        </p:nvSpPr>
        <p:spPr>
          <a:xfrm>
            <a:off x="4722812" y="3276600"/>
            <a:ext cx="1749707" cy="2445205"/>
          </a:xfrm>
          <a:prstGeom prst="stripedRightArrow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+mj-lt"/>
              </a:rPr>
              <a:t>NEW WAY</a:t>
            </a:r>
            <a:endParaRPr lang="en-US" sz="2800" dirty="0">
              <a:latin typeface="+mj-lt"/>
            </a:endParaRPr>
          </a:p>
        </p:txBody>
      </p:sp>
      <p:sp>
        <p:nvSpPr>
          <p:cNvPr id="21" name="Rounded Rectangle 20"/>
          <p:cNvSpPr/>
          <p:nvPr/>
        </p:nvSpPr>
        <p:spPr>
          <a:xfrm rot="21410275">
            <a:off x="3798652" y="1081012"/>
            <a:ext cx="5851813" cy="7620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Ghép</a:t>
            </a:r>
            <a:r>
              <a:rPr lang="en-US" sz="2000" dirty="0" smtClean="0"/>
              <a:t> </a:t>
            </a:r>
            <a:r>
              <a:rPr lang="en-US" sz="2000" dirty="0" err="1" smtClean="0"/>
              <a:t>thẳng</a:t>
            </a:r>
            <a:r>
              <a:rPr lang="en-US" sz="2000" dirty="0" smtClean="0"/>
              <a:t> </a:t>
            </a:r>
            <a:r>
              <a:rPr lang="en-US" sz="2000" dirty="0" err="1" smtClean="0"/>
              <a:t>với</a:t>
            </a:r>
            <a:r>
              <a:rPr lang="en-US" sz="2000" dirty="0" smtClean="0"/>
              <a:t> DẠNG THƯỜNG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loại</a:t>
            </a:r>
            <a:r>
              <a:rPr lang="en-US" sz="2000" dirty="0" smtClean="0"/>
              <a:t> </a:t>
            </a:r>
            <a:r>
              <a:rPr lang="en-US" sz="2000" dirty="0" err="1" smtClean="0"/>
              <a:t>từ</a:t>
            </a:r>
            <a:r>
              <a:rPr lang="en-US" sz="2000" dirty="0" smtClean="0"/>
              <a:t>. </a:t>
            </a:r>
            <a:r>
              <a:rPr lang="en-US" sz="2000" dirty="0" err="1" smtClean="0"/>
              <a:t>Riêng</a:t>
            </a:r>
            <a:r>
              <a:rPr lang="en-US" sz="2000" dirty="0" smtClean="0"/>
              <a:t> DANH TỪ </a:t>
            </a:r>
            <a:r>
              <a:rPr lang="en-US" sz="2000" dirty="0" err="1" smtClean="0"/>
              <a:t>và</a:t>
            </a:r>
            <a:r>
              <a:rPr lang="en-US" sz="2000" dirty="0" smtClean="0"/>
              <a:t> TÍNH TỪ ĐUÔI Na </a:t>
            </a:r>
            <a:r>
              <a:rPr lang="en-US" sz="2000" dirty="0" err="1" smtClean="0"/>
              <a:t>bỏ</a:t>
            </a:r>
            <a:r>
              <a:rPr lang="en-US" sz="2000" dirty="0" smtClean="0"/>
              <a:t> </a:t>
            </a:r>
            <a:r>
              <a:rPr lang="ja-JP" altLang="en-US" sz="2000" dirty="0" smtClean="0"/>
              <a:t>だ</a:t>
            </a:r>
            <a:endParaRPr lang="en-US" sz="2000" dirty="0"/>
          </a:p>
        </p:txBody>
      </p:sp>
      <p:sp>
        <p:nvSpPr>
          <p:cNvPr id="22" name="Rounded Rectangle 21"/>
          <p:cNvSpPr/>
          <p:nvPr/>
        </p:nvSpPr>
        <p:spPr>
          <a:xfrm rot="21410275">
            <a:off x="4504548" y="1848980"/>
            <a:ext cx="5851813" cy="536342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Đây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cách</a:t>
            </a:r>
            <a:r>
              <a:rPr lang="en-US" sz="2000" dirty="0" smtClean="0"/>
              <a:t> </a:t>
            </a:r>
            <a:r>
              <a:rPr lang="en-US" sz="2000" dirty="0" err="1" smtClean="0"/>
              <a:t>nói</a:t>
            </a:r>
            <a:r>
              <a:rPr lang="en-US" sz="2000" dirty="0" smtClean="0"/>
              <a:t> </a:t>
            </a:r>
            <a:r>
              <a:rPr lang="en-US" sz="2000" dirty="0" err="1" smtClean="0"/>
              <a:t>suồng</a:t>
            </a:r>
            <a:r>
              <a:rPr lang="en-US" sz="2000" dirty="0" smtClean="0"/>
              <a:t> </a:t>
            </a:r>
            <a:r>
              <a:rPr lang="en-US" sz="2000" dirty="0" err="1" smtClean="0"/>
              <a:t>sã</a:t>
            </a:r>
            <a:r>
              <a:rPr lang="en-US" sz="2000" dirty="0" smtClean="0"/>
              <a:t>, </a:t>
            </a:r>
            <a:r>
              <a:rPr lang="en-US" sz="2000" dirty="0" err="1" smtClean="0"/>
              <a:t>không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lịch</a:t>
            </a:r>
            <a:r>
              <a:rPr lang="en-US" sz="2000" dirty="0" smtClean="0"/>
              <a:t> </a:t>
            </a:r>
            <a:r>
              <a:rPr lang="en-US" sz="2000" dirty="0" err="1" smtClean="0"/>
              <a:t>sự</a:t>
            </a:r>
            <a:r>
              <a:rPr lang="en-US" sz="2000" dirty="0" smtClean="0"/>
              <a:t> </a:t>
            </a:r>
            <a:r>
              <a:rPr lang="en-US" sz="2000" dirty="0" err="1" smtClean="0"/>
              <a:t>cho</a:t>
            </a:r>
            <a:r>
              <a:rPr lang="en-US" sz="2000" dirty="0" smtClean="0"/>
              <a:t> </a:t>
            </a:r>
            <a:r>
              <a:rPr lang="en-US" sz="2000" dirty="0" err="1" smtClean="0"/>
              <a:t>lắm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9304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1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1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7" grpId="0" animBg="1"/>
      <p:bldP spid="18" grpId="0" animBg="1"/>
      <p:bldP spid="19" grpId="0" animBg="1"/>
      <p:bldP spid="20" grpId="0" animBg="1"/>
      <p:bldP spid="2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21" grpId="0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393700" y="1613844"/>
            <a:ext cx="5243512" cy="7184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ja-JP" altLang="en-US" sz="32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山田さんは今日来る</a:t>
            </a:r>
            <a:r>
              <a:rPr lang="ja-JP" altLang="en-US" sz="3200" dirty="0" smtClean="0">
                <a:solidFill>
                  <a:srgbClr val="FF0000"/>
                </a:solidFill>
                <a:latin typeface="mikachan" panose="02000609000000000000" pitchFamily="49" charset="-128"/>
                <a:ea typeface="mikachan" panose="02000609000000000000" pitchFamily="49" charset="-128"/>
              </a:rPr>
              <a:t>かな</a:t>
            </a:r>
            <a:r>
              <a:rPr lang="ja-JP" altLang="en-US" sz="32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。</a:t>
            </a:r>
            <a:endParaRPr lang="en-US" sz="3200" dirty="0"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408260" y="2560936"/>
            <a:ext cx="4695552" cy="6096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2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これ、おいしいの</a:t>
            </a:r>
            <a:r>
              <a:rPr lang="ja-JP" altLang="en-US" sz="3200" dirty="0" smtClean="0">
                <a:solidFill>
                  <a:srgbClr val="FF0000"/>
                </a:solidFill>
                <a:latin typeface="mikachan" panose="02000609000000000000" pitchFamily="49" charset="-128"/>
                <a:ea typeface="mikachan" panose="02000609000000000000" pitchFamily="49" charset="-128"/>
              </a:rPr>
              <a:t>かな</a:t>
            </a:r>
            <a:r>
              <a:rPr lang="ja-JP" altLang="en-US" sz="32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。</a:t>
            </a:r>
            <a:endParaRPr lang="en-US" sz="3200" dirty="0"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93700" y="3352800"/>
            <a:ext cx="7148512" cy="6096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ja-JP" altLang="en-US" sz="32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これ、もらって帰ってもいいの</a:t>
            </a:r>
            <a:r>
              <a:rPr lang="ja-JP" altLang="en-US" sz="3200" dirty="0" smtClean="0">
                <a:solidFill>
                  <a:srgbClr val="FF0000"/>
                </a:solidFill>
                <a:latin typeface="mikachan" panose="02000609000000000000" pitchFamily="49" charset="-128"/>
                <a:ea typeface="mikachan" panose="02000609000000000000" pitchFamily="49" charset="-128"/>
              </a:rPr>
              <a:t>かな</a:t>
            </a:r>
            <a:r>
              <a:rPr lang="ja-JP" altLang="en-US" sz="32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。</a:t>
            </a:r>
            <a:endParaRPr lang="en-US" sz="3200" dirty="0"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393700" y="4203700"/>
            <a:ext cx="6462712" cy="6096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32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ちょっと手伝ってくれない</a:t>
            </a:r>
            <a:r>
              <a:rPr lang="ja-JP" altLang="en-US" sz="3200" dirty="0" smtClean="0">
                <a:solidFill>
                  <a:srgbClr val="FF0000"/>
                </a:solidFill>
                <a:latin typeface="mikachan" panose="02000609000000000000" pitchFamily="49" charset="-128"/>
                <a:ea typeface="mikachan" panose="02000609000000000000" pitchFamily="49" charset="-128"/>
              </a:rPr>
              <a:t>かな</a:t>
            </a:r>
            <a:r>
              <a:rPr lang="ja-JP" altLang="en-US" sz="32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。</a:t>
            </a:r>
            <a:endParaRPr lang="en-US" sz="3200" dirty="0"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4412" y="127673"/>
            <a:ext cx="2200275" cy="13492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12" y="104775"/>
            <a:ext cx="2362200" cy="135666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Rounded Rectangle 8"/>
          <p:cNvSpPr/>
          <p:nvPr/>
        </p:nvSpPr>
        <p:spPr>
          <a:xfrm>
            <a:off x="393700" y="5022850"/>
            <a:ext cx="6386512" cy="6096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ja-JP" altLang="en-US" sz="32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今度の旅行はどこへ行こう</a:t>
            </a:r>
            <a:r>
              <a:rPr lang="ja-JP" altLang="en-US" sz="3200" dirty="0" smtClean="0">
                <a:solidFill>
                  <a:srgbClr val="FF0000"/>
                </a:solidFill>
                <a:latin typeface="mikachan" panose="02000609000000000000" pitchFamily="49" charset="-128"/>
                <a:ea typeface="mikachan" panose="02000609000000000000" pitchFamily="49" charset="-128"/>
              </a:rPr>
              <a:t>かな</a:t>
            </a:r>
            <a:r>
              <a:rPr lang="ja-JP" altLang="en-US" sz="32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。</a:t>
            </a:r>
            <a:endParaRPr lang="en-US" sz="3200" dirty="0"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93700" y="5873750"/>
            <a:ext cx="7529512" cy="6096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32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最近なんでこんなに疲れやすいの</a:t>
            </a:r>
            <a:r>
              <a:rPr lang="ja-JP" altLang="en-US" sz="3200" dirty="0" smtClean="0">
                <a:solidFill>
                  <a:srgbClr val="FF0000"/>
                </a:solidFill>
                <a:latin typeface="mikachan" panose="02000609000000000000" pitchFamily="49" charset="-128"/>
                <a:ea typeface="mikachan" panose="02000609000000000000" pitchFamily="49" charset="-128"/>
              </a:rPr>
              <a:t>かな</a:t>
            </a:r>
            <a:r>
              <a:rPr lang="ja-JP" altLang="en-US" sz="32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。</a:t>
            </a:r>
            <a:endParaRPr lang="en-US" sz="3200" dirty="0"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38464" y="5764651"/>
            <a:ext cx="5046348" cy="3769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1400" dirty="0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kachan" panose="02000609000000000000" pitchFamily="49" charset="-128"/>
                <a:ea typeface="mikachan" panose="02000609000000000000" pitchFamily="49" charset="-128"/>
              </a:rPr>
              <a:t>さいきん　　　　　　　　　　　　　　　　　つか</a:t>
            </a:r>
            <a:endParaRPr lang="en-US" sz="140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7547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9" grpId="0" animBg="1"/>
      <p:bldP spid="10" grpId="0" animBg="1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25915" y="2012647"/>
            <a:ext cx="655909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 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là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sinh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nhật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thầy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Mình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mua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tặng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thầy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cái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gì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bây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giờ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nhỉ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en-US" i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25916" y="2388329"/>
            <a:ext cx="5263696" cy="119307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32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明日は先生の誕生日だね。</a:t>
            </a:r>
            <a:endParaRPr lang="en-US" altLang="ja-JP" sz="3200" dirty="0" smtClean="0">
              <a:latin typeface="mikachan" panose="02000609000000000000" pitchFamily="49" charset="-128"/>
              <a:ea typeface="mikachan" panose="02000609000000000000" pitchFamily="49" charset="-128"/>
            </a:endParaRPr>
          </a:p>
          <a:p>
            <a:pPr>
              <a:defRPr/>
            </a:pPr>
            <a:r>
              <a:rPr lang="ja-JP" altLang="en-US" sz="32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何を買ってあげようかな。</a:t>
            </a:r>
            <a:endParaRPr lang="en-US" sz="3200" dirty="0"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8" name="Pentagon 7"/>
          <p:cNvSpPr/>
          <p:nvPr/>
        </p:nvSpPr>
        <p:spPr>
          <a:xfrm rot="21390700">
            <a:off x="749837" y="260905"/>
            <a:ext cx="5946877" cy="1096287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Phó</a:t>
            </a:r>
            <a:r>
              <a:rPr lang="en-US" sz="2400" dirty="0" smtClean="0"/>
              <a:t> </a:t>
            </a:r>
            <a:r>
              <a:rPr lang="en-US" sz="2400" dirty="0" err="1" smtClean="0"/>
              <a:t>từ</a:t>
            </a:r>
            <a:r>
              <a:rPr lang="en-US" sz="2400" dirty="0" smtClean="0"/>
              <a:t> </a:t>
            </a:r>
            <a:r>
              <a:rPr lang="en-US" sz="2400" dirty="0" err="1" smtClean="0"/>
              <a:t>ghép</a:t>
            </a:r>
            <a:r>
              <a:rPr lang="en-US" sz="2400" dirty="0" smtClean="0"/>
              <a:t> </a:t>
            </a:r>
            <a:r>
              <a:rPr lang="en-US" sz="2400" dirty="0" err="1" smtClean="0"/>
              <a:t>trực</a:t>
            </a:r>
            <a:r>
              <a:rPr lang="en-US" sz="2400" dirty="0" smtClean="0"/>
              <a:t> </a:t>
            </a:r>
            <a:r>
              <a:rPr lang="en-US" sz="2400" dirty="0" err="1" smtClean="0"/>
              <a:t>tiếp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DANH TỪ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công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nêu</a:t>
            </a:r>
            <a:r>
              <a:rPr lang="en-US" sz="2400" dirty="0" smtClean="0"/>
              <a:t> </a:t>
            </a:r>
            <a:r>
              <a:rPr lang="en-US" sz="2400" dirty="0" err="1" smtClean="0"/>
              <a:t>ra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ví</a:t>
            </a:r>
            <a:r>
              <a:rPr lang="en-US" sz="2400" dirty="0" smtClean="0"/>
              <a:t> </a:t>
            </a:r>
            <a:r>
              <a:rPr lang="en-US" sz="2400" dirty="0" err="1" smtClean="0"/>
              <a:t>dụ</a:t>
            </a:r>
            <a:r>
              <a:rPr lang="en-US" sz="2400" dirty="0" smtClean="0"/>
              <a:t> </a:t>
            </a:r>
            <a:r>
              <a:rPr lang="en-US" sz="2400" dirty="0" err="1" smtClean="0"/>
              <a:t>để</a:t>
            </a:r>
            <a:r>
              <a:rPr lang="en-US" sz="2400" dirty="0" smtClean="0"/>
              <a:t> minh họa</a:t>
            </a:r>
          </a:p>
          <a:p>
            <a:pPr algn="ctr"/>
            <a:r>
              <a:rPr lang="en-US" sz="2400" dirty="0" smtClean="0"/>
              <a:t>“</a:t>
            </a:r>
            <a:r>
              <a:rPr lang="en-US" sz="2400" dirty="0" err="1" smtClean="0"/>
              <a:t>Kiểu</a:t>
            </a:r>
            <a:r>
              <a:rPr lang="en-US" sz="2400" dirty="0" smtClean="0"/>
              <a:t> </a:t>
            </a:r>
            <a:r>
              <a:rPr lang="en-US" sz="2400" dirty="0" err="1" smtClean="0"/>
              <a:t>như</a:t>
            </a:r>
            <a:r>
              <a:rPr lang="en-US" sz="2400" dirty="0" smtClean="0"/>
              <a:t>… / </a:t>
            </a:r>
            <a:r>
              <a:rPr lang="en-US" sz="2400" dirty="0" err="1" smtClean="0"/>
              <a:t>Ví</a:t>
            </a:r>
            <a:r>
              <a:rPr lang="en-US" sz="2400" dirty="0" smtClean="0"/>
              <a:t> </a:t>
            </a:r>
            <a:r>
              <a:rPr lang="en-US" sz="2400" dirty="0" err="1" smtClean="0"/>
              <a:t>dụ</a:t>
            </a:r>
            <a:r>
              <a:rPr lang="en-US" sz="2400" dirty="0" smtClean="0"/>
              <a:t> </a:t>
            </a:r>
            <a:r>
              <a:rPr lang="en-US" sz="2400" dirty="0" err="1" smtClean="0"/>
              <a:t>như</a:t>
            </a:r>
            <a:r>
              <a:rPr lang="en-US" sz="2400" dirty="0" smtClean="0"/>
              <a:t>…”</a:t>
            </a:r>
            <a:endParaRPr lang="en-US" sz="2400" dirty="0"/>
          </a:p>
        </p:txBody>
      </p:sp>
      <p:sp>
        <p:nvSpPr>
          <p:cNvPr id="9" name="Rounded Rectangle 8"/>
          <p:cNvSpPr/>
          <p:nvPr/>
        </p:nvSpPr>
        <p:spPr>
          <a:xfrm>
            <a:off x="6747742" y="152400"/>
            <a:ext cx="4648829" cy="92064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54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Ｎなんか</a:t>
            </a:r>
            <a:endParaRPr lang="en-US" sz="5400" dirty="0"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293812" y="4116099"/>
            <a:ext cx="4343400" cy="73590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32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腕時計はどうですか。</a:t>
            </a:r>
            <a:endParaRPr lang="en-US" sz="3200" dirty="0"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323012" y="4116099"/>
            <a:ext cx="5105400" cy="73590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32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腕時計</a:t>
            </a:r>
            <a:r>
              <a:rPr lang="ja-JP" altLang="en-US" sz="3200" dirty="0" smtClean="0">
                <a:solidFill>
                  <a:srgbClr val="0070C0"/>
                </a:solidFill>
                <a:latin typeface="mikachan" panose="02000609000000000000" pitchFamily="49" charset="-128"/>
                <a:ea typeface="mikachan" panose="02000609000000000000" pitchFamily="49" charset="-128"/>
              </a:rPr>
              <a:t>なんか</a:t>
            </a:r>
            <a:r>
              <a:rPr lang="ja-JP" altLang="en-US" sz="32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どうですか。</a:t>
            </a:r>
            <a:endParaRPr lang="en-US" sz="3200" dirty="0"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4" name="Up Arrow Callout 3"/>
          <p:cNvSpPr/>
          <p:nvPr/>
        </p:nvSpPr>
        <p:spPr>
          <a:xfrm rot="295163">
            <a:off x="1269202" y="4849041"/>
            <a:ext cx="4267200" cy="1524000"/>
          </a:xfrm>
          <a:prstGeom prst="upArrowCallou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Đề</a:t>
            </a:r>
            <a:r>
              <a:rPr lang="en-US" sz="3200" dirty="0" smtClean="0"/>
              <a:t> </a:t>
            </a:r>
            <a:r>
              <a:rPr lang="en-US" sz="3200" dirty="0" err="1" smtClean="0"/>
              <a:t>xuất</a:t>
            </a:r>
            <a:r>
              <a:rPr lang="en-US" sz="3200" dirty="0" smtClean="0"/>
              <a:t> </a:t>
            </a:r>
            <a:r>
              <a:rPr lang="en-US" sz="3200" dirty="0" err="1" smtClean="0"/>
              <a:t>trực</a:t>
            </a:r>
            <a:r>
              <a:rPr lang="en-US" sz="3200" dirty="0" smtClean="0"/>
              <a:t> </a:t>
            </a:r>
            <a:r>
              <a:rPr lang="en-US" sz="3200" dirty="0" err="1" smtClean="0"/>
              <a:t>tiếp</a:t>
            </a:r>
            <a:r>
              <a:rPr lang="en-US" sz="3200" dirty="0" smtClean="0"/>
              <a:t> </a:t>
            </a:r>
          </a:p>
          <a:p>
            <a:pPr algn="ctr"/>
            <a:r>
              <a:rPr lang="en-US" sz="3200" dirty="0" err="1" smtClean="0"/>
              <a:t>vào</a:t>
            </a:r>
            <a:r>
              <a:rPr lang="en-US" sz="3200" dirty="0" smtClean="0"/>
              <a:t> 1 </a:t>
            </a:r>
            <a:r>
              <a:rPr lang="en-US" sz="3200" dirty="0" err="1" smtClean="0"/>
              <a:t>thứ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15" name="Up Arrow Callout 14"/>
          <p:cNvSpPr/>
          <p:nvPr/>
        </p:nvSpPr>
        <p:spPr>
          <a:xfrm rot="21421932">
            <a:off x="6588202" y="4919755"/>
            <a:ext cx="4267200" cy="1524000"/>
          </a:xfrm>
          <a:prstGeom prst="upArrowCallou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Đề</a:t>
            </a:r>
            <a:r>
              <a:rPr lang="en-US" sz="3200" dirty="0" smtClean="0"/>
              <a:t> </a:t>
            </a:r>
            <a:r>
              <a:rPr lang="en-US" sz="3200" dirty="0" err="1" smtClean="0"/>
              <a:t>xuất</a:t>
            </a:r>
            <a:r>
              <a:rPr lang="en-US" sz="3200" dirty="0" smtClean="0"/>
              <a:t> </a:t>
            </a:r>
            <a:r>
              <a:rPr lang="en-US" sz="3200" dirty="0" err="1" smtClean="0"/>
              <a:t>với</a:t>
            </a:r>
            <a:r>
              <a:rPr lang="en-US" sz="3200" dirty="0" smtClean="0"/>
              <a:t> </a:t>
            </a:r>
          </a:p>
          <a:p>
            <a:pPr algn="ctr"/>
            <a:r>
              <a:rPr lang="en-US" sz="3200" dirty="0" smtClean="0"/>
              <a:t>1 </a:t>
            </a:r>
            <a:r>
              <a:rPr lang="en-US" sz="3200" dirty="0" err="1" smtClean="0"/>
              <a:t>ví</a:t>
            </a:r>
            <a:r>
              <a:rPr lang="en-US" sz="3200" dirty="0" smtClean="0"/>
              <a:t> </a:t>
            </a:r>
            <a:r>
              <a:rPr lang="en-US" sz="3200" dirty="0" err="1" smtClean="0"/>
              <a:t>dụ</a:t>
            </a:r>
            <a:r>
              <a:rPr lang="en-US" sz="3200" dirty="0" smtClean="0"/>
              <a:t> minh họa</a:t>
            </a:r>
            <a:endParaRPr lang="en-US" sz="3200" dirty="0"/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522412" y="3746767"/>
            <a:ext cx="342900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Đồng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hồ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đeo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tay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thì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thế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nào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en-US" i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6627812" y="3708667"/>
            <a:ext cx="434340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Ví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dụ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như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ồng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hồ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đeo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tay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thì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thế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nào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en-US" i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970212" y="2305426"/>
            <a:ext cx="1447800" cy="3769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1400" dirty="0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kachan" panose="02000609000000000000" pitchFamily="49" charset="-128"/>
                <a:ea typeface="mikachan" panose="02000609000000000000" pitchFamily="49" charset="-128"/>
              </a:rPr>
              <a:t>たんじょうび</a:t>
            </a:r>
            <a:endParaRPr lang="en-US" sz="140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293812" y="4055036"/>
            <a:ext cx="1143000" cy="3769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1400" dirty="0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kachan" panose="02000609000000000000" pitchFamily="49" charset="-128"/>
                <a:ea typeface="mikachan" panose="02000609000000000000" pitchFamily="49" charset="-128"/>
              </a:rPr>
              <a:t>うでどけい</a:t>
            </a:r>
            <a:endParaRPr lang="en-US" sz="140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4" grpId="0" animBg="1"/>
      <p:bldP spid="15" grpId="0" animBg="1"/>
      <p:bldP spid="16" grpId="0"/>
      <p:bldP spid="17" grpId="0"/>
      <p:bldP spid="12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3412" y="1905000"/>
            <a:ext cx="5715000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ja-JP" altLang="en-US" sz="3200" dirty="0">
                <a:solidFill>
                  <a:schemeClr val="dk1"/>
                </a:solidFill>
                <a:latin typeface="mikachan" panose="02000609000000000000" pitchFamily="49" charset="-128"/>
                <a:ea typeface="mikachan" panose="02000609000000000000" pitchFamily="49" charset="-128"/>
              </a:rPr>
              <a:t>この着</a:t>
            </a:r>
            <a:r>
              <a:rPr lang="ja-JP" altLang="en-US" sz="3200" dirty="0" smtClean="0">
                <a:solidFill>
                  <a:schemeClr val="dk1"/>
                </a:solidFill>
                <a:latin typeface="mikachan" panose="02000609000000000000" pitchFamily="49" charset="-128"/>
                <a:ea typeface="mikachan" panose="02000609000000000000" pitchFamily="49" charset="-128"/>
              </a:rPr>
              <a:t>物</a:t>
            </a:r>
            <a:r>
              <a:rPr lang="ja-JP" altLang="en-US" sz="3200" dirty="0">
                <a:solidFill>
                  <a:srgbClr val="0070C0"/>
                </a:solidFill>
                <a:latin typeface="mikachan" panose="02000609000000000000" pitchFamily="49" charset="-128"/>
                <a:ea typeface="mikachan" panose="02000609000000000000" pitchFamily="49" charset="-128"/>
              </a:rPr>
              <a:t>なんか</a:t>
            </a:r>
            <a:r>
              <a:rPr lang="ja-JP" altLang="en-US" sz="3200" dirty="0" smtClean="0">
                <a:solidFill>
                  <a:schemeClr val="dk1"/>
                </a:solidFill>
                <a:latin typeface="mikachan" panose="02000609000000000000" pitchFamily="49" charset="-128"/>
                <a:ea typeface="mikachan" panose="02000609000000000000" pitchFamily="49" charset="-128"/>
              </a:rPr>
              <a:t>お似合</a:t>
            </a:r>
            <a:r>
              <a:rPr lang="ja-JP" altLang="en-US" sz="3200" dirty="0">
                <a:solidFill>
                  <a:schemeClr val="dk1"/>
                </a:solidFill>
                <a:latin typeface="mikachan" panose="02000609000000000000" pitchFamily="49" charset="-128"/>
                <a:ea typeface="mikachan" panose="02000609000000000000" pitchFamily="49" charset="-128"/>
              </a:rPr>
              <a:t>いで</a:t>
            </a:r>
            <a:r>
              <a:rPr lang="ja-JP" altLang="en-US" sz="3200" dirty="0" smtClean="0">
                <a:solidFill>
                  <a:schemeClr val="dk1"/>
                </a:solidFill>
                <a:latin typeface="mikachan" panose="02000609000000000000" pitchFamily="49" charset="-128"/>
                <a:ea typeface="mikachan" panose="02000609000000000000" pitchFamily="49" charset="-128"/>
              </a:rPr>
              <a:t>す。</a:t>
            </a:r>
            <a:endParaRPr lang="en-US" sz="3200" dirty="0">
              <a:solidFill>
                <a:schemeClr val="dk1"/>
              </a:solidFill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20874" y="2819400"/>
            <a:ext cx="4249738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ja-JP" altLang="en-US" sz="3200" dirty="0">
                <a:solidFill>
                  <a:schemeClr val="dk1"/>
                </a:solidFill>
                <a:latin typeface="mikachan" panose="02000609000000000000" pitchFamily="49" charset="-128"/>
                <a:ea typeface="mikachan" panose="02000609000000000000" pitchFamily="49" charset="-128"/>
              </a:rPr>
              <a:t>映</a:t>
            </a:r>
            <a:r>
              <a:rPr lang="ja-JP" altLang="en-US" sz="3200" dirty="0" smtClean="0">
                <a:solidFill>
                  <a:schemeClr val="dk1"/>
                </a:solidFill>
                <a:latin typeface="mikachan" panose="02000609000000000000" pitchFamily="49" charset="-128"/>
                <a:ea typeface="mikachan" panose="02000609000000000000" pitchFamily="49" charset="-128"/>
              </a:rPr>
              <a:t>画</a:t>
            </a:r>
            <a:r>
              <a:rPr lang="ja-JP" altLang="en-US" sz="3200" dirty="0">
                <a:solidFill>
                  <a:srgbClr val="0070C0"/>
                </a:solidFill>
                <a:latin typeface="mikachan" panose="02000609000000000000" pitchFamily="49" charset="-128"/>
                <a:ea typeface="mikachan" panose="02000609000000000000" pitchFamily="49" charset="-128"/>
              </a:rPr>
              <a:t>なんか</a:t>
            </a:r>
            <a:r>
              <a:rPr lang="ja-JP" altLang="en-US" sz="3200" dirty="0" smtClean="0">
                <a:solidFill>
                  <a:schemeClr val="dk1"/>
                </a:solidFill>
                <a:latin typeface="mikachan" panose="02000609000000000000" pitchFamily="49" charset="-128"/>
                <a:ea typeface="mikachan" panose="02000609000000000000" pitchFamily="49" charset="-128"/>
              </a:rPr>
              <a:t>よ</a:t>
            </a:r>
            <a:r>
              <a:rPr lang="ja-JP" altLang="en-US" sz="3200" dirty="0">
                <a:solidFill>
                  <a:schemeClr val="dk1"/>
                </a:solidFill>
                <a:latin typeface="mikachan" panose="02000609000000000000" pitchFamily="49" charset="-128"/>
                <a:ea typeface="mikachan" panose="02000609000000000000" pitchFamily="49" charset="-128"/>
              </a:rPr>
              <a:t>く行</a:t>
            </a:r>
            <a:r>
              <a:rPr lang="ja-JP" altLang="en-US" sz="3200" dirty="0" smtClean="0">
                <a:solidFill>
                  <a:schemeClr val="dk1"/>
                </a:solidFill>
                <a:latin typeface="mikachan" panose="02000609000000000000" pitchFamily="49" charset="-128"/>
                <a:ea typeface="mikachan" panose="02000609000000000000" pitchFamily="49" charset="-128"/>
              </a:rPr>
              <a:t>く。</a:t>
            </a:r>
            <a:endParaRPr lang="en-US" sz="3200" dirty="0">
              <a:solidFill>
                <a:schemeClr val="dk1"/>
              </a:solidFill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20874" y="3657600"/>
            <a:ext cx="4097338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ja-JP" altLang="en-US" sz="3200" dirty="0" smtClean="0">
                <a:solidFill>
                  <a:schemeClr val="dk1"/>
                </a:solidFill>
                <a:latin typeface="mikachan" panose="02000609000000000000" pitchFamily="49" charset="-128"/>
                <a:ea typeface="mikachan" panose="02000609000000000000" pitchFamily="49" charset="-128"/>
              </a:rPr>
              <a:t>助言</a:t>
            </a:r>
            <a:r>
              <a:rPr lang="ja-JP" altLang="en-US" sz="3200" dirty="0" smtClean="0">
                <a:solidFill>
                  <a:srgbClr val="0070C0"/>
                </a:solidFill>
                <a:latin typeface="mikachan" panose="02000609000000000000" pitchFamily="49" charset="-128"/>
                <a:ea typeface="mikachan" panose="02000609000000000000" pitchFamily="49" charset="-128"/>
              </a:rPr>
              <a:t>なんか</a:t>
            </a:r>
            <a:r>
              <a:rPr lang="ja-JP" altLang="en-US" sz="3200" dirty="0" smtClean="0">
                <a:solidFill>
                  <a:schemeClr val="dk1"/>
                </a:solidFill>
                <a:latin typeface="mikachan" panose="02000609000000000000" pitchFamily="49" charset="-128"/>
                <a:ea typeface="mikachan" panose="02000609000000000000" pitchFamily="49" charset="-128"/>
              </a:rPr>
              <a:t>要らない。</a:t>
            </a:r>
            <a:endParaRPr lang="en-US" sz="3200" dirty="0">
              <a:solidFill>
                <a:schemeClr val="dk1"/>
              </a:solidFill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37404" y="4495800"/>
            <a:ext cx="5452408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ja-JP" altLang="en-US" sz="3200" dirty="0" smtClean="0">
                <a:solidFill>
                  <a:schemeClr val="dk1"/>
                </a:solidFill>
                <a:latin typeface="mikachan" panose="02000609000000000000" pitchFamily="49" charset="-128"/>
                <a:ea typeface="mikachan" panose="02000609000000000000" pitchFamily="49" charset="-128"/>
              </a:rPr>
              <a:t>お化け物</a:t>
            </a:r>
            <a:r>
              <a:rPr lang="ja-JP" altLang="en-US" sz="3200" dirty="0" smtClean="0">
                <a:solidFill>
                  <a:srgbClr val="0070C0"/>
                </a:solidFill>
                <a:latin typeface="mikachan" panose="02000609000000000000" pitchFamily="49" charset="-128"/>
                <a:ea typeface="mikachan" panose="02000609000000000000" pitchFamily="49" charset="-128"/>
              </a:rPr>
              <a:t>なんか</a:t>
            </a:r>
            <a:r>
              <a:rPr lang="ja-JP" altLang="en-US" sz="3200" dirty="0" smtClean="0">
                <a:solidFill>
                  <a:schemeClr val="dk1"/>
                </a:solidFill>
                <a:latin typeface="mikachan" panose="02000609000000000000" pitchFamily="49" charset="-128"/>
                <a:ea typeface="mikachan" panose="02000609000000000000" pitchFamily="49" charset="-128"/>
              </a:rPr>
              <a:t>こわくない。</a:t>
            </a:r>
            <a:endParaRPr lang="en-US" sz="3200" dirty="0">
              <a:solidFill>
                <a:schemeClr val="dk1"/>
              </a:solidFill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44686" y="5321300"/>
            <a:ext cx="4302126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ja-JP" altLang="en-US" sz="3200" dirty="0" smtClean="0">
                <a:solidFill>
                  <a:schemeClr val="dk1"/>
                </a:solidFill>
                <a:latin typeface="mikachan" panose="02000609000000000000" pitchFamily="49" charset="-128"/>
                <a:ea typeface="mikachan" panose="02000609000000000000" pitchFamily="49" charset="-128"/>
              </a:rPr>
              <a:t>泳ぐ</a:t>
            </a:r>
            <a:r>
              <a:rPr lang="ja-JP" altLang="en-US" sz="3200" dirty="0" smtClean="0">
                <a:solidFill>
                  <a:srgbClr val="0070C0"/>
                </a:solidFill>
                <a:latin typeface="mikachan" panose="02000609000000000000" pitchFamily="49" charset="-128"/>
                <a:ea typeface="mikachan" panose="02000609000000000000" pitchFamily="49" charset="-128"/>
              </a:rPr>
              <a:t>なんか</a:t>
            </a:r>
            <a:r>
              <a:rPr lang="ja-JP" altLang="en-US" sz="3200" dirty="0" smtClean="0">
                <a:solidFill>
                  <a:schemeClr val="dk1"/>
                </a:solidFill>
                <a:latin typeface="mikachan" panose="02000609000000000000" pitchFamily="49" charset="-128"/>
                <a:ea typeface="mikachan" panose="02000609000000000000" pitchFamily="49" charset="-128"/>
              </a:rPr>
              <a:t>できない。</a:t>
            </a:r>
            <a:endParaRPr lang="en-US" sz="3200" dirty="0">
              <a:solidFill>
                <a:schemeClr val="dk1"/>
              </a:solidFill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44686" y="6108700"/>
            <a:ext cx="6969126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ja-JP" altLang="en-US" sz="3200" dirty="0" smtClean="0">
                <a:solidFill>
                  <a:schemeClr val="dk1"/>
                </a:solidFill>
                <a:latin typeface="mikachan" panose="02000609000000000000" pitchFamily="49" charset="-128"/>
                <a:ea typeface="mikachan" panose="02000609000000000000" pitchFamily="49" charset="-128"/>
              </a:rPr>
              <a:t>大きく</a:t>
            </a:r>
            <a:r>
              <a:rPr lang="ja-JP" altLang="en-US" sz="3200" dirty="0" smtClean="0">
                <a:solidFill>
                  <a:srgbClr val="0070C0"/>
                </a:solidFill>
                <a:latin typeface="mikachan" panose="02000609000000000000" pitchFamily="49" charset="-128"/>
                <a:ea typeface="mikachan" panose="02000609000000000000" pitchFamily="49" charset="-128"/>
              </a:rPr>
              <a:t>なんか</a:t>
            </a:r>
            <a:r>
              <a:rPr lang="ja-JP" altLang="en-US" sz="3200" dirty="0" smtClean="0">
                <a:solidFill>
                  <a:schemeClr val="dk1"/>
                </a:solidFill>
                <a:latin typeface="mikachan" panose="02000609000000000000" pitchFamily="49" charset="-128"/>
                <a:ea typeface="mikachan" panose="02000609000000000000" pitchFamily="49" charset="-128"/>
              </a:rPr>
              <a:t>ないけど、きれいだ。</a:t>
            </a:r>
            <a:endParaRPr lang="en-US" sz="3200" dirty="0">
              <a:solidFill>
                <a:schemeClr val="dk1"/>
              </a:solidFill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4412" y="76200"/>
            <a:ext cx="2276475" cy="13960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Oval Callout 9"/>
          <p:cNvSpPr/>
          <p:nvPr/>
        </p:nvSpPr>
        <p:spPr>
          <a:xfrm>
            <a:off x="7375524" y="4114800"/>
            <a:ext cx="3962400" cy="1143000"/>
          </a:xfrm>
          <a:prstGeom prst="wedgeEllipseCallout">
            <a:avLst>
              <a:gd name="adj1" fmla="val -80609"/>
              <a:gd name="adj2" fmla="val 80277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Callout 10"/>
          <p:cNvSpPr/>
          <p:nvPr/>
        </p:nvSpPr>
        <p:spPr>
          <a:xfrm>
            <a:off x="7389812" y="4140775"/>
            <a:ext cx="3962400" cy="1143000"/>
          </a:xfrm>
          <a:prstGeom prst="wedgeEllipseCallout">
            <a:avLst>
              <a:gd name="adj1" fmla="val -77404"/>
              <a:gd name="adj2" fmla="val 138055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dùng</a:t>
            </a:r>
            <a:r>
              <a:rPr lang="en-US" sz="2400" dirty="0" smtClean="0"/>
              <a:t> </a:t>
            </a:r>
          </a:p>
          <a:p>
            <a:pPr algn="ctr"/>
            <a:r>
              <a:rPr lang="en-US" sz="2400" dirty="0" err="1" smtClean="0"/>
              <a:t>rộng</a:t>
            </a:r>
            <a:r>
              <a:rPr lang="en-US" sz="2400" dirty="0" smtClean="0"/>
              <a:t> </a:t>
            </a:r>
            <a:r>
              <a:rPr lang="en-US" sz="2400" dirty="0" err="1" smtClean="0"/>
              <a:t>hơn</a:t>
            </a:r>
            <a:r>
              <a:rPr lang="en-US" sz="2400" dirty="0" smtClean="0"/>
              <a:t> </a:t>
            </a:r>
            <a:r>
              <a:rPr lang="en-US" sz="2400" dirty="0" err="1" smtClean="0"/>
              <a:t>như</a:t>
            </a:r>
            <a:r>
              <a:rPr lang="en-US" sz="2400" dirty="0" smtClean="0"/>
              <a:t> 2 </a:t>
            </a:r>
            <a:r>
              <a:rPr lang="en-US" sz="2400" dirty="0" err="1" smtClean="0"/>
              <a:t>trường</a:t>
            </a:r>
            <a:r>
              <a:rPr lang="en-US" sz="2400" dirty="0" smtClean="0"/>
              <a:t> </a:t>
            </a:r>
            <a:r>
              <a:rPr lang="en-US" sz="2400" dirty="0" err="1" smtClean="0"/>
              <a:t>hợp</a:t>
            </a:r>
            <a:r>
              <a:rPr lang="en-US" sz="2400" dirty="0" smtClean="0"/>
              <a:t> </a:t>
            </a:r>
            <a:r>
              <a:rPr lang="en-US" sz="2400" dirty="0" err="1" smtClean="0"/>
              <a:t>này</a:t>
            </a:r>
            <a:endParaRPr lang="en-US" sz="2400" dirty="0"/>
          </a:p>
        </p:txBody>
      </p:sp>
      <p:sp>
        <p:nvSpPr>
          <p:cNvPr id="8" name="Pentagon 7"/>
          <p:cNvSpPr/>
          <p:nvPr/>
        </p:nvSpPr>
        <p:spPr>
          <a:xfrm rot="21425390">
            <a:off x="569441" y="320982"/>
            <a:ext cx="9111615" cy="1015026"/>
          </a:xfrm>
          <a:prstGeom prst="homePlat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solidFill>
                  <a:schemeClr val="dk1"/>
                </a:solidFill>
                <a:latin typeface="mikachan" panose="02000609000000000000" pitchFamily="49" charset="-128"/>
                <a:ea typeface="mikachan" panose="02000609000000000000" pitchFamily="49" charset="-128"/>
              </a:rPr>
              <a:t>「なんて」</a:t>
            </a:r>
            <a:r>
              <a:rPr lang="en-US" altLang="ja-JP" sz="2400" dirty="0" err="1" smtClean="0"/>
              <a:t>cũng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là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một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từ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cùng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loại</a:t>
            </a:r>
            <a:r>
              <a:rPr lang="en-US" altLang="ja-JP" sz="2400" dirty="0" smtClean="0"/>
              <a:t>, </a:t>
            </a:r>
            <a:r>
              <a:rPr lang="en-US" altLang="ja-JP" sz="2400" dirty="0" err="1" smtClean="0"/>
              <a:t>nhiều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khi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có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thể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thay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thế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cho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nhau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được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nhưng</a:t>
            </a:r>
            <a:r>
              <a:rPr lang="en-US" altLang="ja-JP" sz="2400" dirty="0" smtClean="0"/>
              <a:t> hay </a:t>
            </a:r>
            <a:r>
              <a:rPr lang="en-US" altLang="ja-JP" sz="2400" dirty="0" err="1" smtClean="0"/>
              <a:t>dùng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với</a:t>
            </a:r>
            <a:r>
              <a:rPr lang="en-US" altLang="ja-JP" sz="2400" dirty="0" smtClean="0"/>
              <a:t> ý “</a:t>
            </a:r>
            <a:r>
              <a:rPr lang="en-US" altLang="ja-JP" sz="2400" dirty="0" err="1" smtClean="0"/>
              <a:t>coi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thường</a:t>
            </a:r>
            <a:r>
              <a:rPr lang="en-US" altLang="ja-JP" sz="2400" dirty="0" smtClean="0"/>
              <a:t>, </a:t>
            </a:r>
            <a:r>
              <a:rPr lang="en-US" altLang="ja-JP" sz="2400" dirty="0" err="1" smtClean="0"/>
              <a:t>khinh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miệt</a:t>
            </a:r>
            <a:r>
              <a:rPr lang="en-US" altLang="ja-JP" sz="2400" dirty="0" smtClean="0"/>
              <a:t>” </a:t>
            </a:r>
            <a:r>
              <a:rPr lang="en-US" altLang="ja-JP" sz="2400" dirty="0" err="1" smtClean="0"/>
              <a:t>hơn</a:t>
            </a:r>
            <a:r>
              <a:rPr lang="en-US" altLang="ja-JP" sz="2400" dirty="0" smtClean="0"/>
              <a:t>. </a:t>
            </a:r>
            <a:endParaRPr lang="en-US" sz="2400" dirty="0"/>
          </a:p>
        </p:txBody>
      </p:sp>
      <p:sp>
        <p:nvSpPr>
          <p:cNvPr id="12" name="Rounded Rectangle 11"/>
          <p:cNvSpPr/>
          <p:nvPr/>
        </p:nvSpPr>
        <p:spPr>
          <a:xfrm>
            <a:off x="5180012" y="1799812"/>
            <a:ext cx="1143000" cy="3769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1400" dirty="0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kachan" panose="02000609000000000000" pitchFamily="49" charset="-128"/>
                <a:ea typeface="mikachan" panose="02000609000000000000" pitchFamily="49" charset="-128"/>
              </a:rPr>
              <a:t>に　　あ</a:t>
            </a:r>
            <a:endParaRPr lang="en-US" sz="140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908384" y="3523949"/>
            <a:ext cx="2890628" cy="3769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1400" dirty="0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kachan" panose="02000609000000000000" pitchFamily="49" charset="-128"/>
                <a:ea typeface="mikachan" panose="02000609000000000000" pitchFamily="49" charset="-128"/>
              </a:rPr>
              <a:t>じょげん　　　　　　　　い</a:t>
            </a:r>
            <a:endParaRPr lang="en-US" sz="140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436812" y="4376026"/>
            <a:ext cx="1295400" cy="3769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1400" dirty="0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kachan" panose="02000609000000000000" pitchFamily="49" charset="-128"/>
                <a:ea typeface="mikachan" panose="02000609000000000000" pitchFamily="49" charset="-128"/>
              </a:rPr>
              <a:t>ば　　　もの</a:t>
            </a:r>
            <a:endParaRPr lang="en-US" sz="140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2512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10" grpId="0" animBg="1"/>
      <p:bldP spid="11" grpId="0" animBg="1"/>
      <p:bldP spid="8" grpId="0" animBg="1"/>
      <p:bldP spid="12" grpId="0"/>
      <p:bldP spid="1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412" y="762000"/>
            <a:ext cx="6615965" cy="5763179"/>
          </a:xfrm>
          <a:prstGeom prst="rect">
            <a:avLst/>
          </a:prstGeom>
        </p:spPr>
      </p:pic>
      <p:sp>
        <p:nvSpPr>
          <p:cNvPr id="2" name="Round Same Side Corner Rectangle 1"/>
          <p:cNvSpPr/>
          <p:nvPr/>
        </p:nvSpPr>
        <p:spPr>
          <a:xfrm>
            <a:off x="1552458" y="394989"/>
            <a:ext cx="2179754" cy="828554"/>
          </a:xfrm>
          <a:prstGeom prst="round2Same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dirty="0" smtClean="0">
                <a:latin typeface="HGPSoeiKakugothicUB" panose="020B0900000000000000" pitchFamily="50" charset="-128"/>
                <a:ea typeface="HGPSoeiKakugothicUB" panose="020B0900000000000000" pitchFamily="50" charset="-128"/>
              </a:rPr>
              <a:t>第１</a:t>
            </a:r>
            <a:r>
              <a:rPr lang="ja-JP" altLang="en-US" sz="4000" dirty="0">
                <a:latin typeface="HGPSoeiKakugothicUB" panose="020B0900000000000000" pitchFamily="50" charset="-128"/>
                <a:ea typeface="HGPSoeiKakugothicUB" panose="020B0900000000000000" pitchFamily="50" charset="-128"/>
              </a:rPr>
              <a:t>４</a:t>
            </a:r>
            <a:r>
              <a:rPr lang="ja-JP" altLang="en-US" sz="4000" dirty="0" smtClean="0">
                <a:latin typeface="HGPSoeiKakugothicUB" panose="020B0900000000000000" pitchFamily="50" charset="-128"/>
                <a:ea typeface="HGPSoeiKakugothicUB" panose="020B0900000000000000" pitchFamily="50" charset="-128"/>
              </a:rPr>
              <a:t>課</a:t>
            </a:r>
            <a:endParaRPr lang="en-US" sz="4000" dirty="0">
              <a:latin typeface="HGPSoeiKakugothicUB" panose="020B0900000000000000" pitchFamily="50" charset="-128"/>
              <a:ea typeface="HGPSoeiKakugothicUB" panose="020B0900000000000000" pitchFamily="50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608" y="117197"/>
            <a:ext cx="433387" cy="7476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8896"/>
            <a:ext cx="1535374" cy="61346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Round Diagonal Corner Rectangle 4"/>
          <p:cNvSpPr/>
          <p:nvPr/>
        </p:nvSpPr>
        <p:spPr>
          <a:xfrm>
            <a:off x="2093912" y="5334000"/>
            <a:ext cx="9144000" cy="1450413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0" dirty="0" smtClean="0">
                <a:latin typeface="mikachan-PB" panose="02000600000000000000" pitchFamily="2" charset="-128"/>
                <a:ea typeface="mikachan-PB" panose="02000600000000000000" pitchFamily="2" charset="-128"/>
              </a:rPr>
              <a:t>私の国の行事</a:t>
            </a:r>
            <a:endParaRPr lang="en-US" sz="8000" dirty="0">
              <a:latin typeface="mikachan-PB" panose="02000600000000000000" pitchFamily="2" charset="-128"/>
              <a:ea typeface="mikachan-PB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98297" y="1874761"/>
            <a:ext cx="1701798" cy="6096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2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成人式</a:t>
            </a:r>
            <a:endParaRPr lang="en-US" sz="3200" dirty="0"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0002837" y="2079624"/>
            <a:ext cx="1701798" cy="6096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2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七五三</a:t>
            </a:r>
            <a:endParaRPr lang="en-US" sz="3200" dirty="0"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385621" y="2905931"/>
            <a:ext cx="4174328" cy="6096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2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成人式は何ですか。</a:t>
            </a:r>
            <a:endParaRPr lang="en-US" sz="3200" dirty="0"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403123" y="2905931"/>
            <a:ext cx="4575607" cy="6096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2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成人式</a:t>
            </a:r>
            <a:r>
              <a:rPr lang="ja-JP" altLang="en-US" sz="3200" dirty="0" smtClean="0">
                <a:solidFill>
                  <a:srgbClr val="FF0000"/>
                </a:solidFill>
                <a:latin typeface="mikachan" panose="02000609000000000000" pitchFamily="49" charset="-128"/>
                <a:ea typeface="mikachan" panose="02000609000000000000" pitchFamily="49" charset="-128"/>
              </a:rPr>
              <a:t>って</a:t>
            </a:r>
            <a:r>
              <a:rPr lang="ja-JP" altLang="en-US" sz="32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何ですか。</a:t>
            </a:r>
            <a:endParaRPr lang="en-US" sz="3200" dirty="0"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385621" y="4959998"/>
            <a:ext cx="4174328" cy="6096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2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七五三は何ですか。</a:t>
            </a:r>
            <a:endParaRPr lang="en-US" sz="3200" dirty="0"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368229" y="4962219"/>
            <a:ext cx="4575607" cy="6096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200" dirty="0">
                <a:latin typeface="mikachan" panose="02000609000000000000" pitchFamily="49" charset="-128"/>
                <a:ea typeface="mikachan" panose="02000609000000000000" pitchFamily="49" charset="-128"/>
              </a:rPr>
              <a:t>七五三</a:t>
            </a:r>
            <a:r>
              <a:rPr lang="ja-JP" altLang="en-US" sz="3200" dirty="0">
                <a:solidFill>
                  <a:srgbClr val="FF0000"/>
                </a:solidFill>
                <a:latin typeface="mikachan" panose="02000609000000000000" pitchFamily="49" charset="-128"/>
                <a:ea typeface="mikachan" panose="02000609000000000000" pitchFamily="49" charset="-128"/>
              </a:rPr>
              <a:t>っ</a:t>
            </a:r>
            <a:r>
              <a:rPr lang="ja-JP" altLang="en-US" sz="3200" dirty="0" smtClean="0">
                <a:solidFill>
                  <a:srgbClr val="FF0000"/>
                </a:solidFill>
                <a:latin typeface="mikachan" panose="02000609000000000000" pitchFamily="49" charset="-128"/>
                <a:ea typeface="mikachan" panose="02000609000000000000" pitchFamily="49" charset="-128"/>
              </a:rPr>
              <a:t>て</a:t>
            </a:r>
            <a:r>
              <a:rPr lang="ja-JP" altLang="en-US" sz="32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何ですか。</a:t>
            </a:r>
            <a:endParaRPr lang="en-US" sz="3200" dirty="0"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9" name="Notched Right Arrow 8"/>
          <p:cNvSpPr/>
          <p:nvPr/>
        </p:nvSpPr>
        <p:spPr>
          <a:xfrm>
            <a:off x="531812" y="3664913"/>
            <a:ext cx="1449192" cy="838200"/>
          </a:xfrm>
          <a:prstGeom prst="notchedRightArrow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latin typeface="mikachan" panose="02000609000000000000" pitchFamily="49" charset="-128"/>
                <a:ea typeface="mikachan" panose="02000609000000000000" pitchFamily="49" charset="-128"/>
              </a:rPr>
              <a:t>説明</a:t>
            </a:r>
            <a:endParaRPr lang="en-US" sz="2000" dirty="0"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11" name="Notched Right Arrow 10"/>
          <p:cNvSpPr/>
          <p:nvPr/>
        </p:nvSpPr>
        <p:spPr>
          <a:xfrm>
            <a:off x="550903" y="5715000"/>
            <a:ext cx="1449192" cy="838200"/>
          </a:xfrm>
          <a:prstGeom prst="notchedRightArrow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latin typeface="mikachan" panose="02000609000000000000" pitchFamily="49" charset="-128"/>
                <a:ea typeface="mikachan" panose="02000609000000000000" pitchFamily="49" charset="-128"/>
              </a:rPr>
              <a:t>説明</a:t>
            </a:r>
            <a:endParaRPr lang="en-US" sz="2000" dirty="0"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025104" y="3744912"/>
            <a:ext cx="10114117" cy="6096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2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成人式</a:t>
            </a:r>
            <a:r>
              <a:rPr lang="ja-JP" altLang="en-US" sz="3200" dirty="0" smtClean="0">
                <a:solidFill>
                  <a:srgbClr val="FF0000"/>
                </a:solidFill>
                <a:latin typeface="mikachan" panose="02000609000000000000" pitchFamily="49" charset="-128"/>
                <a:ea typeface="mikachan" panose="02000609000000000000" pitchFamily="49" charset="-128"/>
              </a:rPr>
              <a:t>というのは</a:t>
            </a:r>
            <a:r>
              <a:rPr lang="ja-JP" altLang="en-US" sz="32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２０歳になったことを祝う行事です。</a:t>
            </a:r>
            <a:endParaRPr lang="en-US" sz="3200" dirty="0"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000095" y="5833073"/>
            <a:ext cx="9123517" cy="6096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2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七</a:t>
            </a:r>
            <a:r>
              <a:rPr lang="ja-JP" altLang="en-US" sz="3200" dirty="0">
                <a:latin typeface="mikachan" panose="02000609000000000000" pitchFamily="49" charset="-128"/>
                <a:ea typeface="mikachan" panose="02000609000000000000" pitchFamily="49" charset="-128"/>
              </a:rPr>
              <a:t>五三</a:t>
            </a:r>
            <a:r>
              <a:rPr lang="ja-JP" altLang="en-US" sz="3200" dirty="0">
                <a:solidFill>
                  <a:srgbClr val="FF0000"/>
                </a:solidFill>
                <a:latin typeface="mikachan" panose="02000609000000000000" pitchFamily="49" charset="-128"/>
                <a:ea typeface="mikachan" panose="02000609000000000000" pitchFamily="49" charset="-128"/>
              </a:rPr>
              <a:t>というの</a:t>
            </a:r>
            <a:r>
              <a:rPr lang="ja-JP" altLang="en-US" sz="3200" dirty="0" smtClean="0">
                <a:solidFill>
                  <a:srgbClr val="FF0000"/>
                </a:solidFill>
                <a:latin typeface="mikachan" panose="02000609000000000000" pitchFamily="49" charset="-128"/>
                <a:ea typeface="mikachan" panose="02000609000000000000" pitchFamily="49" charset="-128"/>
              </a:rPr>
              <a:t>は</a:t>
            </a:r>
            <a:r>
              <a:rPr lang="ja-JP" altLang="en-US" sz="32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子どもの健康を祈る行事です。</a:t>
            </a:r>
            <a:endParaRPr lang="en-US" sz="3200" dirty="0"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624" y="-32878"/>
            <a:ext cx="1800225" cy="209661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6" y="-9834"/>
            <a:ext cx="2466975" cy="18573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8287" y="137735"/>
            <a:ext cx="1790700" cy="23241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18" name="Straight Arrow Connector 17"/>
          <p:cNvCxnSpPr>
            <a:stCxn id="16" idx="3"/>
            <a:endCxn id="4" idx="1"/>
          </p:cNvCxnSpPr>
          <p:nvPr/>
        </p:nvCxnSpPr>
        <p:spPr>
          <a:xfrm>
            <a:off x="7138987" y="1299785"/>
            <a:ext cx="2863850" cy="108463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1"/>
            <a:endCxn id="3" idx="3"/>
          </p:cNvCxnSpPr>
          <p:nvPr/>
        </p:nvCxnSpPr>
        <p:spPr>
          <a:xfrm flipH="1">
            <a:off x="2000095" y="1299785"/>
            <a:ext cx="3348192" cy="87977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Notched Right Arrow 21"/>
          <p:cNvSpPr/>
          <p:nvPr/>
        </p:nvSpPr>
        <p:spPr>
          <a:xfrm>
            <a:off x="915791" y="2816149"/>
            <a:ext cx="1449192" cy="838200"/>
          </a:xfrm>
          <a:prstGeom prst="notchedRightArrow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質問</a:t>
            </a:r>
            <a:endParaRPr lang="en-US" sz="2000" dirty="0"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23" name="Notched Right Arrow 22"/>
          <p:cNvSpPr/>
          <p:nvPr/>
        </p:nvSpPr>
        <p:spPr>
          <a:xfrm>
            <a:off x="831460" y="4884346"/>
            <a:ext cx="1449192" cy="838200"/>
          </a:xfrm>
          <a:prstGeom prst="notchedRightArrow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質問</a:t>
            </a:r>
            <a:endParaRPr lang="en-US" sz="2000" dirty="0"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533651" y="2905931"/>
            <a:ext cx="2139773" cy="6096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580300" y="4959998"/>
            <a:ext cx="2139773" cy="6096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entagon 25"/>
          <p:cNvSpPr/>
          <p:nvPr/>
        </p:nvSpPr>
        <p:spPr>
          <a:xfrm>
            <a:off x="2000095" y="3744912"/>
            <a:ext cx="3408517" cy="609600"/>
          </a:xfrm>
          <a:prstGeom prst="homePlate">
            <a:avLst/>
          </a:prstGeom>
          <a:noFill/>
          <a:ln w="28575">
            <a:solidFill>
              <a:srgbClr val="92D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entagon 26"/>
          <p:cNvSpPr/>
          <p:nvPr/>
        </p:nvSpPr>
        <p:spPr>
          <a:xfrm>
            <a:off x="2014341" y="5833073"/>
            <a:ext cx="3408517" cy="609600"/>
          </a:xfrm>
          <a:prstGeom prst="homePlate">
            <a:avLst/>
          </a:prstGeom>
          <a:noFill/>
          <a:ln w="28575">
            <a:solidFill>
              <a:srgbClr val="92D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own Arrow Callout 1"/>
          <p:cNvSpPr/>
          <p:nvPr/>
        </p:nvSpPr>
        <p:spPr>
          <a:xfrm rot="377421">
            <a:off x="1370012" y="685800"/>
            <a:ext cx="5638800" cy="2286000"/>
          </a:xfrm>
          <a:prstGeom prst="downArrowCallou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Dùng</a:t>
            </a:r>
            <a:r>
              <a:rPr lang="en-US" sz="2400" dirty="0" smtClean="0"/>
              <a:t> </a:t>
            </a:r>
            <a:r>
              <a:rPr lang="en-US" sz="2400" dirty="0" err="1" smtClean="0"/>
              <a:t>khi</a:t>
            </a:r>
            <a:r>
              <a:rPr lang="en-US" sz="2400" dirty="0" smtClean="0"/>
              <a:t> </a:t>
            </a:r>
            <a:r>
              <a:rPr lang="en-US" sz="2400" dirty="0" err="1" smtClean="0"/>
              <a:t>nêu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chuyện</a:t>
            </a:r>
            <a:r>
              <a:rPr lang="en-US" sz="2400" dirty="0" smtClean="0"/>
              <a:t> </a:t>
            </a:r>
            <a:r>
              <a:rPr lang="en-US" sz="2400" dirty="0" err="1" smtClean="0"/>
              <a:t>gì</a:t>
            </a:r>
            <a:r>
              <a:rPr lang="en-US" sz="2400" dirty="0" smtClean="0"/>
              <a:t> </a:t>
            </a:r>
            <a:r>
              <a:rPr lang="en-US" sz="2400" dirty="0" err="1" smtClean="0"/>
              <a:t>đó</a:t>
            </a:r>
            <a:r>
              <a:rPr lang="en-US" sz="2400" dirty="0" smtClean="0"/>
              <a:t> </a:t>
            </a:r>
            <a:r>
              <a:rPr lang="en-US" sz="2400" dirty="0" err="1" smtClean="0"/>
              <a:t>lên</a:t>
            </a:r>
            <a:r>
              <a:rPr lang="en-US" sz="2400" dirty="0" smtClean="0"/>
              <a:t> </a:t>
            </a:r>
          </a:p>
          <a:p>
            <a:pPr algn="ctr"/>
            <a:r>
              <a:rPr lang="en-US" sz="2400" dirty="0" err="1" smtClean="0"/>
              <a:t>làm</a:t>
            </a:r>
            <a:r>
              <a:rPr lang="en-US" sz="2400" dirty="0" smtClean="0"/>
              <a:t> </a:t>
            </a:r>
            <a:r>
              <a:rPr lang="en-US" sz="2400" dirty="0" err="1" smtClean="0"/>
              <a:t>đề</a:t>
            </a:r>
            <a:r>
              <a:rPr lang="en-US" sz="2400" dirty="0" smtClean="0"/>
              <a:t> </a:t>
            </a:r>
            <a:r>
              <a:rPr lang="en-US" sz="2400" dirty="0" err="1" smtClean="0"/>
              <a:t>tài</a:t>
            </a:r>
            <a:r>
              <a:rPr lang="en-US" sz="2400" dirty="0" smtClean="0"/>
              <a:t> </a:t>
            </a:r>
            <a:r>
              <a:rPr lang="en-US" sz="2400" dirty="0" err="1" smtClean="0"/>
              <a:t>rồi</a:t>
            </a:r>
            <a:r>
              <a:rPr lang="en-US" sz="2400" dirty="0" smtClean="0"/>
              <a:t> </a:t>
            </a:r>
            <a:r>
              <a:rPr lang="en-US" sz="2400" dirty="0" err="1" smtClean="0"/>
              <a:t>từ</a:t>
            </a:r>
            <a:r>
              <a:rPr lang="en-US" sz="2400" dirty="0" smtClean="0"/>
              <a:t> </a:t>
            </a:r>
            <a:r>
              <a:rPr lang="en-US" sz="2400" dirty="0" err="1" smtClean="0"/>
              <a:t>đó</a:t>
            </a:r>
            <a:r>
              <a:rPr lang="en-US" sz="2400" dirty="0" smtClean="0"/>
              <a:t> </a:t>
            </a:r>
            <a:r>
              <a:rPr lang="en-US" sz="2400" dirty="0" err="1" smtClean="0"/>
              <a:t>hỏi</a:t>
            </a:r>
            <a:r>
              <a:rPr lang="en-US" sz="2400" dirty="0" smtClean="0"/>
              <a:t> </a:t>
            </a:r>
            <a:r>
              <a:rPr lang="en-US" sz="2400" dirty="0" err="1" smtClean="0"/>
              <a:t>han</a:t>
            </a:r>
            <a:r>
              <a:rPr lang="en-US" sz="2400" dirty="0" smtClean="0"/>
              <a:t>, </a:t>
            </a:r>
            <a:r>
              <a:rPr lang="en-US" sz="2400" dirty="0" err="1" smtClean="0"/>
              <a:t>nói</a:t>
            </a:r>
            <a:r>
              <a:rPr lang="en-US" sz="2400" dirty="0" smtClean="0"/>
              <a:t> </a:t>
            </a:r>
            <a:r>
              <a:rPr lang="en-US" sz="2400" dirty="0" err="1" smtClean="0"/>
              <a:t>lên</a:t>
            </a:r>
            <a:r>
              <a:rPr lang="en-US" sz="2400" dirty="0" smtClean="0"/>
              <a:t> ý </a:t>
            </a:r>
            <a:r>
              <a:rPr lang="en-US" sz="2400" dirty="0" err="1" smtClean="0"/>
              <a:t>nghĩa</a:t>
            </a:r>
            <a:r>
              <a:rPr lang="en-US" sz="2400" dirty="0" smtClean="0"/>
              <a:t>, </a:t>
            </a:r>
            <a:r>
              <a:rPr lang="en-US" sz="2400" dirty="0" err="1" smtClean="0"/>
              <a:t>định</a:t>
            </a:r>
            <a:r>
              <a:rPr lang="en-US" sz="2400" dirty="0" smtClean="0"/>
              <a:t> </a:t>
            </a:r>
            <a:r>
              <a:rPr lang="en-US" sz="2400" dirty="0" err="1" smtClean="0"/>
              <a:t>nghĩa</a:t>
            </a:r>
            <a:r>
              <a:rPr lang="en-US" sz="2400" dirty="0" smtClean="0"/>
              <a:t> </a:t>
            </a:r>
            <a:r>
              <a:rPr lang="en-US" sz="2400" dirty="0" err="1" smtClean="0"/>
              <a:t>hoặc</a:t>
            </a:r>
            <a:r>
              <a:rPr lang="en-US" sz="2400" dirty="0" smtClean="0"/>
              <a:t> </a:t>
            </a:r>
            <a:r>
              <a:rPr lang="en-US" sz="2400" dirty="0" err="1" smtClean="0"/>
              <a:t>đưa</a:t>
            </a:r>
            <a:r>
              <a:rPr lang="en-US" sz="2400" dirty="0" smtClean="0"/>
              <a:t> </a:t>
            </a:r>
            <a:r>
              <a:rPr lang="en-US" sz="2400" dirty="0" err="1" smtClean="0"/>
              <a:t>ra</a:t>
            </a:r>
            <a:r>
              <a:rPr lang="en-US" sz="2400" dirty="0" smtClean="0"/>
              <a:t> </a:t>
            </a:r>
            <a:r>
              <a:rPr lang="en-US" sz="2400" dirty="0" err="1" smtClean="0"/>
              <a:t>đánh</a:t>
            </a:r>
            <a:r>
              <a:rPr lang="en-US" sz="2400" dirty="0" smtClean="0"/>
              <a:t> </a:t>
            </a:r>
            <a:r>
              <a:rPr lang="en-US" sz="2400" dirty="0" err="1" smtClean="0"/>
              <a:t>giá</a:t>
            </a:r>
            <a:r>
              <a:rPr lang="en-US" sz="2400" dirty="0" smtClean="0"/>
              <a:t>.</a:t>
            </a:r>
          </a:p>
          <a:p>
            <a:pPr algn="ctr"/>
            <a:r>
              <a:rPr lang="en-US" sz="2400" dirty="0" smtClean="0"/>
              <a:t>Hay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dùng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hội</a:t>
            </a:r>
            <a:r>
              <a:rPr lang="en-US" sz="2400" dirty="0" smtClean="0"/>
              <a:t> </a:t>
            </a:r>
            <a:r>
              <a:rPr lang="en-US" sz="2400" dirty="0" err="1" smtClean="0"/>
              <a:t>thoại</a:t>
            </a:r>
            <a:r>
              <a:rPr lang="en-US" sz="2400" dirty="0" smtClean="0"/>
              <a:t> </a:t>
            </a:r>
            <a:r>
              <a:rPr lang="en-US" sz="2400" dirty="0" err="1" smtClean="0"/>
              <a:t>thân</a:t>
            </a:r>
            <a:r>
              <a:rPr lang="en-US" sz="2400" dirty="0" smtClean="0"/>
              <a:t> </a:t>
            </a:r>
            <a:r>
              <a:rPr lang="en-US" sz="2400" dirty="0" err="1" smtClean="0"/>
              <a:t>mật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28" name="Rounded Rectangle 27"/>
          <p:cNvSpPr/>
          <p:nvPr/>
        </p:nvSpPr>
        <p:spPr>
          <a:xfrm>
            <a:off x="10133012" y="2004651"/>
            <a:ext cx="1447800" cy="28846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400" dirty="0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kachan" panose="02000609000000000000" pitchFamily="49" charset="-128"/>
                <a:ea typeface="mikachan" panose="02000609000000000000" pitchFamily="49" charset="-128"/>
              </a:rPr>
              <a:t>しち</a:t>
            </a:r>
            <a:r>
              <a:rPr lang="en-US" altLang="ja-JP" sz="1400" dirty="0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kachan" panose="02000609000000000000" pitchFamily="49" charset="-128"/>
                <a:ea typeface="mikachan" panose="02000609000000000000" pitchFamily="49" charset="-128"/>
              </a:rPr>
              <a:t>  </a:t>
            </a:r>
            <a:r>
              <a:rPr lang="ja-JP" altLang="en-US" sz="1400" dirty="0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kachan" panose="02000609000000000000" pitchFamily="49" charset="-128"/>
                <a:ea typeface="mikachan" panose="02000609000000000000" pitchFamily="49" charset="-128"/>
              </a:rPr>
              <a:t>ご さん</a:t>
            </a:r>
            <a:endParaRPr lang="en-US" sz="140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480188" y="1813591"/>
            <a:ext cx="1447800" cy="28846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400" dirty="0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kachan" panose="02000609000000000000" pitchFamily="49" charset="-128"/>
                <a:ea typeface="mikachan" panose="02000609000000000000" pitchFamily="49" charset="-128"/>
              </a:rPr>
              <a:t>せいじんしき</a:t>
            </a:r>
            <a:endParaRPr lang="en-US" sz="140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9142412" y="3717087"/>
            <a:ext cx="1905000" cy="25521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400" dirty="0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kachan" panose="02000609000000000000" pitchFamily="49" charset="-128"/>
                <a:ea typeface="mikachan" panose="02000609000000000000" pitchFamily="49" charset="-128"/>
              </a:rPr>
              <a:t>いわ　　ぎょうじ</a:t>
            </a:r>
            <a:endParaRPr lang="en-US" sz="140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895180" y="5791199"/>
            <a:ext cx="3161632" cy="24448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1400" dirty="0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kachan" panose="02000609000000000000" pitchFamily="49" charset="-128"/>
                <a:ea typeface="mikachan" panose="02000609000000000000" pitchFamily="49" charset="-128"/>
              </a:rPr>
              <a:t>けんこう　　　いの　　ぎょうじ</a:t>
            </a:r>
            <a:endParaRPr lang="en-US" sz="140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10" name="Left Arrow Callout 9"/>
          <p:cNvSpPr/>
          <p:nvPr/>
        </p:nvSpPr>
        <p:spPr>
          <a:xfrm rot="21042954">
            <a:off x="5305875" y="4775357"/>
            <a:ext cx="4925995" cy="1794473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0271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dk1"/>
                </a:solidFill>
              </a:rPr>
              <a:t>Dùng</a:t>
            </a:r>
            <a:r>
              <a:rPr lang="en-US" sz="2400" dirty="0">
                <a:solidFill>
                  <a:schemeClr val="dk1"/>
                </a:solidFill>
              </a:rPr>
              <a:t> </a:t>
            </a:r>
            <a:r>
              <a:rPr lang="en-US" sz="2400" dirty="0" err="1">
                <a:solidFill>
                  <a:schemeClr val="dk1"/>
                </a:solidFill>
              </a:rPr>
              <a:t>để</a:t>
            </a:r>
            <a:r>
              <a:rPr lang="en-US" sz="2400" dirty="0">
                <a:solidFill>
                  <a:schemeClr val="dk1"/>
                </a:solidFill>
              </a:rPr>
              <a:t> </a:t>
            </a:r>
            <a:r>
              <a:rPr lang="en-US" sz="2400" dirty="0" err="1">
                <a:solidFill>
                  <a:schemeClr val="dk1"/>
                </a:solidFill>
              </a:rPr>
              <a:t>giải</a:t>
            </a:r>
            <a:r>
              <a:rPr lang="en-US" sz="2400" dirty="0">
                <a:solidFill>
                  <a:schemeClr val="dk1"/>
                </a:solidFill>
              </a:rPr>
              <a:t> </a:t>
            </a:r>
            <a:r>
              <a:rPr lang="en-US" sz="2400" dirty="0" err="1">
                <a:solidFill>
                  <a:schemeClr val="dk1"/>
                </a:solidFill>
              </a:rPr>
              <a:t>thích</a:t>
            </a:r>
            <a:r>
              <a:rPr lang="en-US" sz="2400" dirty="0">
                <a:solidFill>
                  <a:schemeClr val="dk1"/>
                </a:solidFill>
              </a:rPr>
              <a:t>, </a:t>
            </a:r>
            <a:endParaRPr lang="en-US" sz="2400" dirty="0" smtClean="0">
              <a:solidFill>
                <a:schemeClr val="dk1"/>
              </a:solidFill>
            </a:endParaRPr>
          </a:p>
          <a:p>
            <a:pPr algn="ctr"/>
            <a:r>
              <a:rPr lang="en-US" sz="2400" dirty="0" err="1" smtClean="0">
                <a:solidFill>
                  <a:schemeClr val="dk1"/>
                </a:solidFill>
              </a:rPr>
              <a:t>định</a:t>
            </a:r>
            <a:r>
              <a:rPr lang="en-US" sz="2400" dirty="0" smtClean="0">
                <a:solidFill>
                  <a:schemeClr val="dk1"/>
                </a:solidFill>
              </a:rPr>
              <a:t> </a:t>
            </a:r>
            <a:r>
              <a:rPr lang="en-US" sz="2400" dirty="0" err="1">
                <a:solidFill>
                  <a:schemeClr val="dk1"/>
                </a:solidFill>
              </a:rPr>
              <a:t>nghĩa</a:t>
            </a:r>
            <a:r>
              <a:rPr lang="en-US" sz="2400" dirty="0">
                <a:solidFill>
                  <a:schemeClr val="dk1"/>
                </a:solidFill>
              </a:rPr>
              <a:t> </a:t>
            </a:r>
            <a:r>
              <a:rPr lang="en-US" sz="2400" dirty="0" err="1">
                <a:solidFill>
                  <a:schemeClr val="dk1"/>
                </a:solidFill>
              </a:rPr>
              <a:t>một</a:t>
            </a:r>
            <a:r>
              <a:rPr lang="en-US" sz="2400" dirty="0">
                <a:solidFill>
                  <a:schemeClr val="dk1"/>
                </a:solidFill>
              </a:rPr>
              <a:t> </a:t>
            </a:r>
            <a:r>
              <a:rPr lang="en-US" sz="2400" dirty="0" err="1">
                <a:solidFill>
                  <a:schemeClr val="dk1"/>
                </a:solidFill>
              </a:rPr>
              <a:t>từ</a:t>
            </a:r>
            <a:r>
              <a:rPr lang="en-US" sz="2400" dirty="0">
                <a:solidFill>
                  <a:schemeClr val="dk1"/>
                </a:solidFill>
              </a:rPr>
              <a:t>, </a:t>
            </a:r>
            <a:r>
              <a:rPr lang="en-US" sz="2400" dirty="0" err="1">
                <a:solidFill>
                  <a:schemeClr val="dk1"/>
                </a:solidFill>
              </a:rPr>
              <a:t>một</a:t>
            </a:r>
            <a:r>
              <a:rPr lang="en-US" sz="2400" dirty="0">
                <a:solidFill>
                  <a:schemeClr val="dk1"/>
                </a:solidFill>
              </a:rPr>
              <a:t> </a:t>
            </a:r>
            <a:r>
              <a:rPr lang="en-US" sz="2400" dirty="0" err="1">
                <a:solidFill>
                  <a:schemeClr val="dk1"/>
                </a:solidFill>
              </a:rPr>
              <a:t>câu</a:t>
            </a:r>
            <a:r>
              <a:rPr lang="en-US" sz="2400" dirty="0">
                <a:solidFill>
                  <a:schemeClr val="dk1"/>
                </a:solidFill>
              </a:rPr>
              <a:t> hay </a:t>
            </a:r>
            <a:r>
              <a:rPr lang="en-US" sz="2400" dirty="0" err="1">
                <a:solidFill>
                  <a:schemeClr val="dk1"/>
                </a:solidFill>
              </a:rPr>
              <a:t>một</a:t>
            </a:r>
            <a:r>
              <a:rPr lang="en-US" sz="2400" dirty="0">
                <a:solidFill>
                  <a:schemeClr val="dk1"/>
                </a:solidFill>
              </a:rPr>
              <a:t> ý </a:t>
            </a:r>
            <a:r>
              <a:rPr lang="en-US" sz="2400" dirty="0" err="1">
                <a:solidFill>
                  <a:schemeClr val="dk1"/>
                </a:solidFill>
              </a:rPr>
              <a:t>nói</a:t>
            </a:r>
            <a:r>
              <a:rPr lang="en-US" sz="2400" dirty="0">
                <a:solidFill>
                  <a:schemeClr val="dk1"/>
                </a:solidFill>
              </a:rPr>
              <a:t> </a:t>
            </a:r>
            <a:r>
              <a:rPr lang="en-US" sz="2400" dirty="0" err="1">
                <a:solidFill>
                  <a:schemeClr val="dk1"/>
                </a:solidFill>
              </a:rPr>
              <a:t>nào</a:t>
            </a:r>
            <a:r>
              <a:rPr lang="en-US" sz="2400" dirty="0">
                <a:solidFill>
                  <a:schemeClr val="dk1"/>
                </a:solidFill>
              </a:rPr>
              <a:t> </a:t>
            </a:r>
            <a:r>
              <a:rPr lang="en-US" sz="2400" dirty="0" err="1">
                <a:solidFill>
                  <a:schemeClr val="dk1"/>
                </a:solidFill>
              </a:rPr>
              <a:t>đó</a:t>
            </a:r>
            <a:endParaRPr lang="en-US" sz="2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80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" grpId="0" animBg="1"/>
      <p:bldP spid="28" grpId="0"/>
      <p:bldP spid="29" grpId="0"/>
      <p:bldP spid="30" grpId="0"/>
      <p:bldP spid="31" grpId="0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760412" y="1981200"/>
            <a:ext cx="5410200" cy="6096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2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ＷＴＯ</a:t>
            </a:r>
            <a:r>
              <a:rPr lang="ja-JP" altLang="en-US" sz="3200" dirty="0" smtClean="0">
                <a:solidFill>
                  <a:srgbClr val="FF0000"/>
                </a:solidFill>
                <a:latin typeface="mikachan" panose="02000609000000000000" pitchFamily="49" charset="-128"/>
                <a:ea typeface="mikachan" panose="02000609000000000000" pitchFamily="49" charset="-128"/>
              </a:rPr>
              <a:t>って</a:t>
            </a:r>
            <a:r>
              <a:rPr lang="ja-JP" altLang="en-US" sz="32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何のことですか。</a:t>
            </a:r>
            <a:endParaRPr lang="en-US" sz="3200" dirty="0"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74972" y="2819400"/>
            <a:ext cx="8062640" cy="6096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2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ゲートボール</a:t>
            </a:r>
            <a:r>
              <a:rPr lang="ja-JP" altLang="en-US" sz="3200" dirty="0" smtClean="0">
                <a:solidFill>
                  <a:srgbClr val="FF0000"/>
                </a:solidFill>
                <a:latin typeface="mikachan" panose="02000609000000000000" pitchFamily="49" charset="-128"/>
                <a:ea typeface="mikachan" panose="02000609000000000000" pitchFamily="49" charset="-128"/>
              </a:rPr>
              <a:t>って</a:t>
            </a:r>
            <a:r>
              <a:rPr lang="ja-JP" altLang="en-US" sz="32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どんなスポーツですか。</a:t>
            </a:r>
            <a:endParaRPr lang="en-US" sz="3200" dirty="0"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74972" y="3657600"/>
            <a:ext cx="11110640" cy="6096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2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田中さん</a:t>
            </a:r>
            <a:r>
              <a:rPr lang="ja-JP" altLang="en-US" sz="3200" dirty="0" smtClean="0">
                <a:solidFill>
                  <a:srgbClr val="FF0000"/>
                </a:solidFill>
                <a:latin typeface="mikachan" panose="02000609000000000000" pitchFamily="49" charset="-128"/>
                <a:ea typeface="mikachan" panose="02000609000000000000" pitchFamily="49" charset="-128"/>
              </a:rPr>
              <a:t>って</a:t>
            </a:r>
            <a:r>
              <a:rPr lang="ja-JP" altLang="en-US" sz="32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、ＦＰＴソフトウェアで働いているんですよ。</a:t>
            </a:r>
            <a:endParaRPr lang="en-US" sz="3200" dirty="0"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60412" y="4499837"/>
            <a:ext cx="8001000" cy="6096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32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ラムさん</a:t>
            </a:r>
            <a:r>
              <a:rPr lang="ja-JP" altLang="en-US" sz="3200" dirty="0" smtClean="0">
                <a:solidFill>
                  <a:srgbClr val="FF0000"/>
                </a:solidFill>
                <a:latin typeface="mikachan" panose="02000609000000000000" pitchFamily="49" charset="-128"/>
                <a:ea typeface="mikachan" panose="02000609000000000000" pitchFamily="49" charset="-128"/>
              </a:rPr>
              <a:t>って</a:t>
            </a:r>
            <a:r>
              <a:rPr lang="ja-JP" altLang="en-US" sz="32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、本当にやさしい人ですね。</a:t>
            </a:r>
            <a:endParaRPr lang="en-US" sz="3200" dirty="0"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74972" y="5338037"/>
            <a:ext cx="6005240" cy="6096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32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うわさ</a:t>
            </a:r>
            <a:r>
              <a:rPr lang="ja-JP" altLang="en-US" sz="3200" dirty="0" smtClean="0">
                <a:solidFill>
                  <a:srgbClr val="FF0000"/>
                </a:solidFill>
                <a:latin typeface="mikachan" panose="02000609000000000000" pitchFamily="49" charset="-128"/>
                <a:ea typeface="mikachan" panose="02000609000000000000" pitchFamily="49" charset="-128"/>
              </a:rPr>
              <a:t>って</a:t>
            </a:r>
            <a:r>
              <a:rPr lang="ja-JP" altLang="en-US" sz="32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、こわいものです。</a:t>
            </a:r>
            <a:endParaRPr lang="en-US" sz="3200" dirty="0"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74972" y="6096000"/>
            <a:ext cx="8824640" cy="6096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3200" dirty="0">
                <a:latin typeface="mikachan" panose="02000609000000000000" pitchFamily="49" charset="-128"/>
                <a:ea typeface="mikachan" panose="02000609000000000000" pitchFamily="49" charset="-128"/>
              </a:rPr>
              <a:t>都会</a:t>
            </a:r>
            <a:r>
              <a:rPr lang="ja-JP" altLang="en-US" sz="32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で</a:t>
            </a:r>
            <a:r>
              <a:rPr lang="ja-JP" altLang="en-US" sz="3200" dirty="0">
                <a:latin typeface="mikachan" panose="02000609000000000000" pitchFamily="49" charset="-128"/>
                <a:ea typeface="mikachan" panose="02000609000000000000" pitchFamily="49" charset="-128"/>
              </a:rPr>
              <a:t>一人</a:t>
            </a:r>
            <a:r>
              <a:rPr lang="ja-JP" altLang="en-US" sz="32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で</a:t>
            </a:r>
            <a:r>
              <a:rPr lang="ja-JP" altLang="en-US" sz="3200" dirty="0">
                <a:latin typeface="mikachan" panose="02000609000000000000" pitchFamily="49" charset="-128"/>
                <a:ea typeface="mikachan" panose="02000609000000000000" pitchFamily="49" charset="-128"/>
              </a:rPr>
              <a:t>暮</a:t>
            </a:r>
            <a:r>
              <a:rPr lang="ja-JP" altLang="en-US" sz="32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らす（の）</a:t>
            </a:r>
            <a:r>
              <a:rPr lang="ja-JP" altLang="en-US" sz="3200" dirty="0" smtClean="0">
                <a:solidFill>
                  <a:srgbClr val="FF0000"/>
                </a:solidFill>
                <a:latin typeface="mikachan" panose="02000609000000000000" pitchFamily="49" charset="-128"/>
                <a:ea typeface="mikachan" panose="02000609000000000000" pitchFamily="49" charset="-128"/>
              </a:rPr>
              <a:t>って</a:t>
            </a:r>
            <a:r>
              <a:rPr lang="ja-JP" altLang="en-US" sz="32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すごく大変だ。</a:t>
            </a:r>
            <a:endParaRPr lang="en-US" sz="3200" dirty="0"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4412" y="127673"/>
            <a:ext cx="2200275" cy="13492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13" y="152400"/>
            <a:ext cx="2133600" cy="12845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Rounded Rectangle 9"/>
          <p:cNvSpPr/>
          <p:nvPr/>
        </p:nvSpPr>
        <p:spPr>
          <a:xfrm>
            <a:off x="836612" y="5947637"/>
            <a:ext cx="3581400" cy="3769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1400" dirty="0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kachan" panose="02000609000000000000" pitchFamily="49" charset="-128"/>
                <a:ea typeface="mikachan" panose="02000609000000000000" pitchFamily="49" charset="-128"/>
              </a:rPr>
              <a:t>と　かい　　　　　　　　　　く</a:t>
            </a:r>
            <a:endParaRPr lang="en-US" sz="140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0752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760412" y="1981200"/>
            <a:ext cx="11049000" cy="6096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2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パソコンというのはパーソナルコンピューターのことだ。</a:t>
            </a:r>
            <a:endParaRPr lang="en-US" sz="3200" dirty="0"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74972" y="2819400"/>
            <a:ext cx="8519840" cy="6096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2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十五夜というのは、満月の出る夜のことだ。</a:t>
            </a:r>
            <a:endParaRPr lang="en-US" sz="3200" dirty="0"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74972" y="3657600"/>
            <a:ext cx="7681640" cy="10668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2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Ａさんが「少し遅くなる」というのは、</a:t>
            </a:r>
            <a:endParaRPr lang="en-US" altLang="ja-JP" sz="3200" dirty="0" smtClean="0">
              <a:latin typeface="mikachan" panose="02000609000000000000" pitchFamily="49" charset="-128"/>
              <a:ea typeface="mikachan" panose="02000609000000000000" pitchFamily="49" charset="-128"/>
            </a:endParaRPr>
          </a:p>
          <a:p>
            <a:pPr algn="ctr">
              <a:defRPr/>
            </a:pPr>
            <a:r>
              <a:rPr lang="ja-JP" altLang="en-US" sz="32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１時間遅れるということだ。</a:t>
            </a:r>
            <a:endParaRPr lang="en-US" sz="3200" dirty="0"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52474" y="5257800"/>
            <a:ext cx="10523538" cy="11430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32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この</a:t>
            </a:r>
            <a:r>
              <a:rPr lang="ja-JP" altLang="en-US" sz="3200" dirty="0">
                <a:latin typeface="mikachan" panose="02000609000000000000" pitchFamily="49" charset="-128"/>
                <a:ea typeface="mikachan" panose="02000609000000000000" pitchFamily="49" charset="-128"/>
              </a:rPr>
              <a:t>地</a:t>
            </a:r>
            <a:r>
              <a:rPr lang="ja-JP" altLang="en-US" sz="32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方</a:t>
            </a:r>
            <a:r>
              <a:rPr lang="ja-JP" altLang="en-US" sz="3200" dirty="0">
                <a:latin typeface="mikachan" panose="02000609000000000000" pitchFamily="49" charset="-128"/>
                <a:ea typeface="mikachan" panose="02000609000000000000" pitchFamily="49" charset="-128"/>
              </a:rPr>
              <a:t>全</a:t>
            </a:r>
            <a:r>
              <a:rPr lang="ja-JP" altLang="en-US" sz="32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体で雨が１時間に１０センチ降るというのは洪水が起こるということだ。</a:t>
            </a:r>
            <a:endParaRPr lang="en-US" sz="3200" dirty="0"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4412" y="127673"/>
            <a:ext cx="2200275" cy="13492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13" y="152400"/>
            <a:ext cx="2133600" cy="12845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Rectangle 3"/>
          <p:cNvSpPr/>
          <p:nvPr/>
        </p:nvSpPr>
        <p:spPr>
          <a:xfrm>
            <a:off x="4615792" y="2700465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615792" y="2700465"/>
            <a:ext cx="3581400" cy="3769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1400" dirty="0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kachan" panose="02000609000000000000" pitchFamily="49" charset="-128"/>
                <a:ea typeface="mikachan" panose="02000609000000000000" pitchFamily="49" charset="-128"/>
              </a:rPr>
              <a:t>まんげつ</a:t>
            </a:r>
            <a:endParaRPr lang="en-US" sz="140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197192" y="5163432"/>
            <a:ext cx="640420" cy="3769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1400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kachan" panose="02000609000000000000" pitchFamily="49" charset="-128"/>
                <a:ea typeface="mikachan" panose="02000609000000000000" pitchFamily="49" charset="-128"/>
              </a:rPr>
              <a:t>ふ</a:t>
            </a:r>
            <a:endParaRPr lang="en-US" sz="140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36612" y="6124260"/>
            <a:ext cx="2438400" cy="3769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1400" dirty="0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kachan" panose="02000609000000000000" pitchFamily="49" charset="-128"/>
                <a:ea typeface="mikachan" panose="02000609000000000000" pitchFamily="49" charset="-128"/>
              </a:rPr>
              <a:t>こうずい　　　お</a:t>
            </a:r>
            <a:endParaRPr lang="en-US" sz="140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0371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9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608012" y="1784866"/>
            <a:ext cx="6629400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i="1" dirty="0" smtClean="0"/>
              <a:t>Anh Kim </a:t>
            </a:r>
            <a:r>
              <a:rPr lang="en-US" i="1" dirty="0" err="1" smtClean="0"/>
              <a:t>nói</a:t>
            </a:r>
            <a:r>
              <a:rPr lang="en-US" i="1" dirty="0" smtClean="0"/>
              <a:t> </a:t>
            </a:r>
            <a:r>
              <a:rPr lang="en-US" i="1" dirty="0" err="1" smtClean="0"/>
              <a:t>rằng</a:t>
            </a:r>
            <a:r>
              <a:rPr lang="en-US" i="1" dirty="0" smtClean="0"/>
              <a:t> </a:t>
            </a:r>
            <a:r>
              <a:rPr lang="en-US" i="1" dirty="0" err="1" smtClean="0"/>
              <a:t>tuần</a:t>
            </a:r>
            <a:r>
              <a:rPr lang="en-US" i="1" dirty="0" smtClean="0"/>
              <a:t> </a:t>
            </a:r>
            <a:r>
              <a:rPr lang="en-US" i="1" dirty="0" err="1" smtClean="0"/>
              <a:t>sau</a:t>
            </a:r>
            <a:r>
              <a:rPr lang="en-US" i="1" dirty="0" smtClean="0"/>
              <a:t> </a:t>
            </a:r>
            <a:r>
              <a:rPr lang="en-US" i="1" dirty="0" err="1" smtClean="0"/>
              <a:t>sẽ</a:t>
            </a:r>
            <a:r>
              <a:rPr lang="en-US" i="1" dirty="0" smtClean="0"/>
              <a:t> </a:t>
            </a:r>
            <a:r>
              <a:rPr lang="en-US" i="1" dirty="0" err="1" smtClean="0"/>
              <a:t>có</a:t>
            </a:r>
            <a:r>
              <a:rPr lang="en-US" i="1" dirty="0" smtClean="0"/>
              <a:t> </a:t>
            </a:r>
            <a:r>
              <a:rPr lang="en-US" i="1" dirty="0" err="1" smtClean="0"/>
              <a:t>bài</a:t>
            </a:r>
            <a:r>
              <a:rPr lang="en-US" i="1" dirty="0" smtClean="0"/>
              <a:t> test </a:t>
            </a:r>
            <a:r>
              <a:rPr lang="en-US" i="1" dirty="0" err="1" smtClean="0"/>
              <a:t>quan</a:t>
            </a:r>
            <a:r>
              <a:rPr lang="en-US" i="1" dirty="0" smtClean="0"/>
              <a:t> </a:t>
            </a:r>
            <a:r>
              <a:rPr lang="en-US" i="1" dirty="0" err="1" smtClean="0"/>
              <a:t>trọng</a:t>
            </a:r>
            <a:r>
              <a:rPr lang="en-US" i="1" dirty="0" smtClean="0"/>
              <a:t>.</a:t>
            </a:r>
            <a:endParaRPr lang="en-US" i="1" dirty="0"/>
          </a:p>
        </p:txBody>
      </p:sp>
      <p:sp>
        <p:nvSpPr>
          <p:cNvPr id="3" name="Rounded Rectangle 2"/>
          <p:cNvSpPr/>
          <p:nvPr/>
        </p:nvSpPr>
        <p:spPr>
          <a:xfrm>
            <a:off x="608012" y="2133600"/>
            <a:ext cx="9753600" cy="6096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2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キムさんは来週大事なテストがあると言いました。</a:t>
            </a:r>
            <a:endParaRPr lang="en-US" sz="3200" dirty="0"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08012" y="2907268"/>
            <a:ext cx="10591800" cy="6096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2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キムさんは来週大事なテストがあると言っていました。</a:t>
            </a:r>
            <a:endParaRPr lang="en-US" sz="3200" dirty="0"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08012" y="4031218"/>
            <a:ext cx="6629400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i="1" dirty="0" err="1" smtClean="0"/>
              <a:t>Mọi</a:t>
            </a:r>
            <a:r>
              <a:rPr lang="en-US" i="1" dirty="0" smtClean="0"/>
              <a:t> </a:t>
            </a:r>
            <a:r>
              <a:rPr lang="en-US" i="1" dirty="0" err="1" smtClean="0"/>
              <a:t>người</a:t>
            </a:r>
            <a:r>
              <a:rPr lang="en-US" i="1" dirty="0" smtClean="0"/>
              <a:t> </a:t>
            </a:r>
            <a:r>
              <a:rPr lang="en-US" i="1" dirty="0" err="1" smtClean="0"/>
              <a:t>nói</a:t>
            </a:r>
            <a:r>
              <a:rPr lang="en-US" i="1" dirty="0" smtClean="0"/>
              <a:t> </a:t>
            </a:r>
            <a:r>
              <a:rPr lang="en-US" i="1" dirty="0" err="1" smtClean="0"/>
              <a:t>rằng</a:t>
            </a:r>
            <a:r>
              <a:rPr lang="en-US" i="1" dirty="0" smtClean="0"/>
              <a:t> ở Nhật </a:t>
            </a:r>
            <a:r>
              <a:rPr lang="en-US" i="1" dirty="0" err="1" smtClean="0"/>
              <a:t>mùa</a:t>
            </a:r>
            <a:r>
              <a:rPr lang="en-US" i="1" dirty="0" smtClean="0"/>
              <a:t> </a:t>
            </a:r>
            <a:r>
              <a:rPr lang="en-US" i="1" dirty="0" err="1" smtClean="0"/>
              <a:t>thu</a:t>
            </a:r>
            <a:r>
              <a:rPr lang="en-US" i="1" dirty="0" smtClean="0"/>
              <a:t> </a:t>
            </a:r>
            <a:r>
              <a:rPr lang="en-US" i="1" dirty="0" err="1" smtClean="0"/>
              <a:t>là</a:t>
            </a:r>
            <a:r>
              <a:rPr lang="en-US" i="1" dirty="0" smtClean="0"/>
              <a:t> </a:t>
            </a:r>
            <a:r>
              <a:rPr lang="en-US" i="1" dirty="0" err="1" smtClean="0"/>
              <a:t>tốt</a:t>
            </a:r>
            <a:r>
              <a:rPr lang="en-US" i="1" dirty="0" smtClean="0"/>
              <a:t> </a:t>
            </a:r>
            <a:r>
              <a:rPr lang="en-US" i="1" dirty="0" err="1" smtClean="0"/>
              <a:t>nhất</a:t>
            </a:r>
            <a:r>
              <a:rPr lang="en-US" i="1" dirty="0" smtClean="0"/>
              <a:t> </a:t>
            </a:r>
            <a:r>
              <a:rPr lang="en-US" i="1" dirty="0" err="1" smtClean="0"/>
              <a:t>cho</a:t>
            </a:r>
            <a:r>
              <a:rPr lang="en-US" i="1" dirty="0" smtClean="0"/>
              <a:t> du </a:t>
            </a:r>
            <a:r>
              <a:rPr lang="en-US" i="1" dirty="0" err="1" smtClean="0"/>
              <a:t>lịch</a:t>
            </a:r>
            <a:r>
              <a:rPr lang="en-US" i="1" dirty="0" smtClean="0"/>
              <a:t>.</a:t>
            </a:r>
            <a:endParaRPr lang="en-US" i="1" dirty="0"/>
          </a:p>
        </p:txBody>
      </p:sp>
      <p:sp>
        <p:nvSpPr>
          <p:cNvPr id="9" name="Rounded Rectangle 8"/>
          <p:cNvSpPr/>
          <p:nvPr/>
        </p:nvSpPr>
        <p:spPr>
          <a:xfrm>
            <a:off x="608012" y="4419600"/>
            <a:ext cx="10210800" cy="6096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2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人々は日本では秋は旅行に一番いいと言っています。</a:t>
            </a:r>
            <a:endParaRPr lang="en-US" sz="3200" dirty="0"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08012" y="5919316"/>
            <a:ext cx="9753600" cy="6096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2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日本では秋は旅行に一番いいと言われています。</a:t>
            </a:r>
            <a:endParaRPr lang="en-US" sz="3200" dirty="0"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84212" y="5530766"/>
            <a:ext cx="6629400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i="1" dirty="0" err="1" smtClean="0"/>
              <a:t>Người</a:t>
            </a:r>
            <a:r>
              <a:rPr lang="en-US" i="1" dirty="0" smtClean="0"/>
              <a:t> ta </a:t>
            </a:r>
            <a:r>
              <a:rPr lang="en-US" i="1" dirty="0" err="1" smtClean="0"/>
              <a:t>nói</a:t>
            </a:r>
            <a:r>
              <a:rPr lang="en-US" i="1" dirty="0" smtClean="0"/>
              <a:t> </a:t>
            </a:r>
            <a:r>
              <a:rPr lang="en-US" i="1" dirty="0" err="1" smtClean="0"/>
              <a:t>rằng</a:t>
            </a:r>
            <a:r>
              <a:rPr lang="en-US" i="1" dirty="0" smtClean="0"/>
              <a:t> ở Nhật </a:t>
            </a:r>
            <a:r>
              <a:rPr lang="en-US" i="1" dirty="0" err="1" smtClean="0"/>
              <a:t>mùa</a:t>
            </a:r>
            <a:r>
              <a:rPr lang="en-US" i="1" dirty="0" smtClean="0"/>
              <a:t> </a:t>
            </a:r>
            <a:r>
              <a:rPr lang="en-US" i="1" dirty="0" err="1" smtClean="0"/>
              <a:t>thu</a:t>
            </a:r>
            <a:r>
              <a:rPr lang="en-US" i="1" dirty="0" smtClean="0"/>
              <a:t> </a:t>
            </a:r>
            <a:r>
              <a:rPr lang="en-US" i="1" dirty="0" err="1" smtClean="0"/>
              <a:t>là</a:t>
            </a:r>
            <a:r>
              <a:rPr lang="en-US" i="1" dirty="0" smtClean="0"/>
              <a:t> </a:t>
            </a:r>
            <a:r>
              <a:rPr lang="en-US" i="1" dirty="0" err="1" smtClean="0"/>
              <a:t>tốt</a:t>
            </a:r>
            <a:r>
              <a:rPr lang="en-US" i="1" dirty="0" smtClean="0"/>
              <a:t> </a:t>
            </a:r>
            <a:r>
              <a:rPr lang="en-US" i="1" dirty="0" err="1" smtClean="0"/>
              <a:t>nhất</a:t>
            </a:r>
            <a:r>
              <a:rPr lang="en-US" i="1" dirty="0" smtClean="0"/>
              <a:t> </a:t>
            </a:r>
            <a:r>
              <a:rPr lang="en-US" i="1" dirty="0" err="1" smtClean="0"/>
              <a:t>cho</a:t>
            </a:r>
            <a:r>
              <a:rPr lang="en-US" i="1" dirty="0" smtClean="0"/>
              <a:t> du </a:t>
            </a:r>
            <a:r>
              <a:rPr lang="en-US" i="1" dirty="0" err="1" smtClean="0"/>
              <a:t>lịch</a:t>
            </a:r>
            <a:r>
              <a:rPr lang="en-US" i="1" dirty="0" smtClean="0"/>
              <a:t>.</a:t>
            </a:r>
            <a:endParaRPr lang="en-US" i="1" dirty="0"/>
          </a:p>
        </p:txBody>
      </p:sp>
      <p:sp>
        <p:nvSpPr>
          <p:cNvPr id="12" name="Pentagon 11"/>
          <p:cNvSpPr/>
          <p:nvPr/>
        </p:nvSpPr>
        <p:spPr>
          <a:xfrm rot="21390700">
            <a:off x="1617347" y="490442"/>
            <a:ext cx="3619500" cy="726048"/>
          </a:xfrm>
          <a:prstGeom prst="homePlat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“</a:t>
            </a:r>
            <a:r>
              <a:rPr lang="en-US" sz="2400" dirty="0" err="1" smtClean="0"/>
              <a:t>Người</a:t>
            </a:r>
            <a:r>
              <a:rPr lang="en-US" sz="2400" dirty="0" smtClean="0"/>
              <a:t> ta </a:t>
            </a:r>
            <a:r>
              <a:rPr lang="en-US" sz="2400" dirty="0" err="1" smtClean="0"/>
              <a:t>nói</a:t>
            </a:r>
            <a:r>
              <a:rPr lang="en-US" sz="2400" dirty="0" smtClean="0"/>
              <a:t> </a:t>
            </a:r>
            <a:r>
              <a:rPr lang="en-US" sz="2400" dirty="0" err="1" smtClean="0"/>
              <a:t>rằng</a:t>
            </a:r>
            <a:r>
              <a:rPr lang="en-US" sz="2400" dirty="0" smtClean="0"/>
              <a:t>…”</a:t>
            </a:r>
          </a:p>
          <a:p>
            <a:pPr algn="ctr"/>
            <a:r>
              <a:rPr lang="en-US" sz="2400" b="1" dirty="0" smtClean="0"/>
              <a:t>“It is said that…”</a:t>
            </a:r>
            <a:endParaRPr lang="en-US" sz="24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5255583" y="301579"/>
            <a:ext cx="6400800" cy="92064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40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～と言われています。</a:t>
            </a:r>
            <a:endParaRPr lang="en-US" sz="4000" dirty="0"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316210" y="5912882"/>
            <a:ext cx="3512002" cy="6096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entagon 4"/>
          <p:cNvSpPr/>
          <p:nvPr/>
        </p:nvSpPr>
        <p:spPr>
          <a:xfrm rot="21349711">
            <a:off x="3198812" y="1425833"/>
            <a:ext cx="7315200" cy="854928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Dùng</a:t>
            </a:r>
            <a:r>
              <a:rPr lang="en-US" sz="2800" dirty="0" smtClean="0"/>
              <a:t> </a:t>
            </a:r>
            <a:r>
              <a:rPr lang="en-US" sz="2800" dirty="0" err="1" smtClean="0"/>
              <a:t>để</a:t>
            </a:r>
            <a:r>
              <a:rPr lang="en-US" sz="2800" dirty="0" smtClean="0"/>
              <a:t> </a:t>
            </a:r>
            <a:r>
              <a:rPr lang="en-US" sz="2800" dirty="0" err="1" smtClean="0"/>
              <a:t>diễn</a:t>
            </a:r>
            <a:r>
              <a:rPr lang="en-US" sz="2800" dirty="0" smtClean="0"/>
              <a:t> </a:t>
            </a:r>
            <a:r>
              <a:rPr lang="en-US" sz="2800" dirty="0" err="1" smtClean="0"/>
              <a:t>tả</a:t>
            </a:r>
            <a:r>
              <a:rPr lang="en-US" sz="2800" dirty="0" smtClean="0"/>
              <a:t> </a:t>
            </a:r>
            <a:r>
              <a:rPr lang="en-US" sz="2800" dirty="0" err="1" smtClean="0"/>
              <a:t>những</a:t>
            </a:r>
            <a:r>
              <a:rPr lang="en-US" sz="2800" dirty="0" smtClean="0"/>
              <a:t> </a:t>
            </a:r>
            <a:r>
              <a:rPr lang="en-US" sz="2800" dirty="0" err="1" smtClean="0"/>
              <a:t>bình</a:t>
            </a:r>
            <a:r>
              <a:rPr lang="en-US" sz="2800" dirty="0" smtClean="0"/>
              <a:t> </a:t>
            </a:r>
            <a:r>
              <a:rPr lang="en-US" sz="2800" dirty="0" err="1" smtClean="0"/>
              <a:t>luận</a:t>
            </a:r>
            <a:r>
              <a:rPr lang="en-US" sz="2800" dirty="0" smtClean="0"/>
              <a:t>, học </a:t>
            </a:r>
            <a:r>
              <a:rPr lang="en-US" sz="2800" dirty="0" err="1" smtClean="0"/>
              <a:t>thuyết</a:t>
            </a:r>
            <a:r>
              <a:rPr lang="en-US" sz="2800" dirty="0" smtClean="0"/>
              <a:t> </a:t>
            </a:r>
            <a:r>
              <a:rPr lang="en-US" sz="2800" dirty="0" err="1" smtClean="0"/>
              <a:t>đang</a:t>
            </a:r>
            <a:r>
              <a:rPr lang="en-US" sz="2800" dirty="0" smtClean="0"/>
              <a:t> </a:t>
            </a:r>
            <a:r>
              <a:rPr lang="en-US" sz="2800" dirty="0" err="1" smtClean="0"/>
              <a:t>phổ</a:t>
            </a:r>
            <a:r>
              <a:rPr lang="en-US" sz="2800" dirty="0" smtClean="0"/>
              <a:t> </a:t>
            </a:r>
            <a:r>
              <a:rPr lang="en-US" sz="2800" dirty="0" err="1" smtClean="0"/>
              <a:t>biến</a:t>
            </a:r>
            <a:r>
              <a:rPr lang="en-US" sz="2800" dirty="0" smtClean="0"/>
              <a:t> </a:t>
            </a:r>
            <a:r>
              <a:rPr lang="en-US" sz="2800" dirty="0" err="1" smtClean="0"/>
              <a:t>rộng</a:t>
            </a:r>
            <a:r>
              <a:rPr lang="en-US" sz="2800" dirty="0" smtClean="0"/>
              <a:t> </a:t>
            </a:r>
            <a:r>
              <a:rPr lang="en-US" sz="2800" dirty="0" err="1" smtClean="0"/>
              <a:t>rãi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701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8" grpId="0"/>
      <p:bldP spid="9" grpId="0" animBg="1"/>
      <p:bldP spid="10" grpId="0" animBg="1"/>
      <p:bldP spid="11" grpId="0"/>
      <p:bldP spid="12" grpId="0" animBg="1"/>
      <p:bldP spid="13" grpId="0" animBg="1"/>
      <p:bldP spid="1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760412" y="1371601"/>
            <a:ext cx="9372600" cy="1219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ja-JP" altLang="en-US" sz="3200" dirty="0">
                <a:latin typeface="mikachan" panose="02000609000000000000" pitchFamily="49" charset="-128"/>
                <a:ea typeface="mikachan" panose="02000609000000000000" pitchFamily="49" charset="-128"/>
              </a:rPr>
              <a:t>すべての癌のうち</a:t>
            </a:r>
            <a:r>
              <a:rPr lang="en-US" altLang="ja-JP" sz="3200" dirty="0">
                <a:latin typeface="mikachan" panose="02000609000000000000" pitchFamily="49" charset="-128"/>
                <a:ea typeface="mikachan" panose="02000609000000000000" pitchFamily="49" charset="-128"/>
              </a:rPr>
              <a:t>20</a:t>
            </a:r>
            <a:r>
              <a:rPr lang="ja-JP" altLang="en-US" sz="3200" dirty="0">
                <a:latin typeface="mikachan" panose="02000609000000000000" pitchFamily="49" charset="-128"/>
                <a:ea typeface="mikachan" panose="02000609000000000000" pitchFamily="49" charset="-128"/>
              </a:rPr>
              <a:t>％は正しい食事で予防で</a:t>
            </a:r>
            <a:r>
              <a:rPr lang="ja-JP" altLang="en-US" sz="32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きる</a:t>
            </a:r>
            <a:endParaRPr lang="en-US" altLang="ja-JP" sz="3200" dirty="0" smtClean="0">
              <a:latin typeface="mikachan" panose="02000609000000000000" pitchFamily="49" charset="-128"/>
              <a:ea typeface="mikachan" panose="02000609000000000000" pitchFamily="49" charset="-128"/>
            </a:endParaRPr>
          </a:p>
          <a:p>
            <a:pPr algn="ctr"/>
            <a:r>
              <a:rPr lang="ja-JP" altLang="en-US" sz="32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だ</a:t>
            </a:r>
            <a:r>
              <a:rPr lang="ja-JP" altLang="en-US" sz="3200" dirty="0">
                <a:latin typeface="mikachan" panose="02000609000000000000" pitchFamily="49" charset="-128"/>
                <a:ea typeface="mikachan" panose="02000609000000000000" pitchFamily="49" charset="-128"/>
              </a:rPr>
              <a:t>ろうと言われている</a:t>
            </a:r>
            <a:r>
              <a:rPr lang="ja-JP" altLang="en-US" sz="32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。</a:t>
            </a:r>
            <a:endParaRPr lang="en-US" sz="3200" dirty="0"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74972" y="2819400"/>
            <a:ext cx="9662840" cy="6096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200" dirty="0">
                <a:latin typeface="mikachan" panose="02000609000000000000" pitchFamily="49" charset="-128"/>
                <a:ea typeface="mikachan" panose="02000609000000000000" pitchFamily="49" charset="-128"/>
              </a:rPr>
              <a:t>日本人学生の道徳が低下していると言われている</a:t>
            </a:r>
            <a:r>
              <a:rPr lang="ja-JP" altLang="en-US" sz="32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。</a:t>
            </a:r>
            <a:endParaRPr lang="en-US" sz="3200" dirty="0"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60412" y="3839864"/>
            <a:ext cx="10272440" cy="6096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ja-JP" altLang="en-US" sz="3200" dirty="0">
                <a:latin typeface="mikachan" panose="02000609000000000000" pitchFamily="49" charset="-128"/>
                <a:ea typeface="mikachan" panose="02000609000000000000" pitchFamily="49" charset="-128"/>
              </a:rPr>
              <a:t>彼はこのような建物を</a:t>
            </a:r>
            <a:r>
              <a:rPr lang="en-US" altLang="ja-JP" sz="3200" dirty="0">
                <a:latin typeface="mikachan" panose="02000609000000000000" pitchFamily="49" charset="-128"/>
                <a:ea typeface="mikachan" panose="02000609000000000000" pitchFamily="49" charset="-128"/>
              </a:rPr>
              <a:t>98</a:t>
            </a:r>
            <a:r>
              <a:rPr lang="ja-JP" altLang="en-US" sz="3200" dirty="0">
                <a:latin typeface="mikachan" panose="02000609000000000000" pitchFamily="49" charset="-128"/>
                <a:ea typeface="mikachan" panose="02000609000000000000" pitchFamily="49" charset="-128"/>
              </a:rPr>
              <a:t>件設計したと言われてい</a:t>
            </a:r>
            <a:r>
              <a:rPr lang="ja-JP" altLang="en-US" sz="32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る。</a:t>
            </a:r>
            <a:endParaRPr lang="en-US" sz="3200" dirty="0"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46124" y="4796829"/>
            <a:ext cx="8991600" cy="6096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32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この泉の水を飲めば、若</a:t>
            </a:r>
            <a:r>
              <a:rPr lang="ja-JP" altLang="en-US" sz="3200" dirty="0">
                <a:latin typeface="mikachan" panose="02000609000000000000" pitchFamily="49" charset="-128"/>
                <a:ea typeface="mikachan" panose="02000609000000000000" pitchFamily="49" charset="-128"/>
              </a:rPr>
              <a:t>返ると言われている。</a:t>
            </a:r>
            <a:endParaRPr lang="en-US" sz="3200" dirty="0"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74972" y="5715000"/>
            <a:ext cx="10348640" cy="68176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3200" dirty="0">
                <a:latin typeface="mikachan" panose="02000609000000000000" pitchFamily="49" charset="-128"/>
                <a:ea typeface="mikachan" panose="02000609000000000000" pitchFamily="49" charset="-128"/>
              </a:rPr>
              <a:t>現</a:t>
            </a:r>
            <a:r>
              <a:rPr lang="ja-JP" altLang="en-US" sz="32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在、世界に数千万人の難民がいると言われている。</a:t>
            </a:r>
            <a:endParaRPr lang="en-US" sz="3200" dirty="0"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4412" y="127673"/>
            <a:ext cx="2200275" cy="13492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12" y="104775"/>
            <a:ext cx="2362200" cy="135666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Rounded Rectangle 8"/>
          <p:cNvSpPr/>
          <p:nvPr/>
        </p:nvSpPr>
        <p:spPr>
          <a:xfrm>
            <a:off x="2629508" y="1315117"/>
            <a:ext cx="6284303" cy="3769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1400" dirty="0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kachan" panose="02000609000000000000" pitchFamily="49" charset="-128"/>
                <a:ea typeface="mikachan" panose="02000609000000000000" pitchFamily="49" charset="-128"/>
              </a:rPr>
              <a:t>がん　　　　　　　　　　　　　ただ　　　　　　　　　　　　　よぼう　　　　　　　　　　　　</a:t>
            </a:r>
            <a:endParaRPr lang="en-US" sz="140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351212" y="2710890"/>
            <a:ext cx="6284303" cy="3769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1400" dirty="0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kachan" panose="02000609000000000000" pitchFamily="49" charset="-128"/>
                <a:ea typeface="mikachan" panose="02000609000000000000" pitchFamily="49" charset="-128"/>
              </a:rPr>
              <a:t>どうとく　　　ていか</a:t>
            </a:r>
            <a:endParaRPr lang="en-US" sz="140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598612" y="4705268"/>
            <a:ext cx="6284303" cy="3769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1400" dirty="0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kachan" panose="02000609000000000000" pitchFamily="49" charset="-128"/>
                <a:ea typeface="mikachan" panose="02000609000000000000" pitchFamily="49" charset="-128"/>
              </a:rPr>
              <a:t>いずみ　　　　　　　　　　　　　　　　わかがえ</a:t>
            </a:r>
            <a:endParaRPr lang="en-US" sz="140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413332" y="3737571"/>
            <a:ext cx="6284303" cy="3769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1400" dirty="0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kachan" panose="02000609000000000000" pitchFamily="49" charset="-128"/>
                <a:ea typeface="mikachan" panose="02000609000000000000" pitchFamily="49" charset="-128"/>
              </a:rPr>
              <a:t>けんせっけい</a:t>
            </a:r>
            <a:endParaRPr lang="en-US" sz="140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36612" y="5629017"/>
            <a:ext cx="6284303" cy="3769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1400" dirty="0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kachan" panose="02000609000000000000" pitchFamily="49" charset="-128"/>
                <a:ea typeface="mikachan" panose="02000609000000000000" pitchFamily="49" charset="-128"/>
              </a:rPr>
              <a:t>げんざい　　　　　　　　　　すう　　　　　　　　　なんみん</a:t>
            </a:r>
            <a:endParaRPr lang="en-US" sz="140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62511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9" grpId="0"/>
      <p:bldP spid="10" grpId="0"/>
      <p:bldP spid="11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409574" y="1585564"/>
            <a:ext cx="220980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Tôi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muốn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đi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chơi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endParaRPr lang="en-US" i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07987" y="1945892"/>
            <a:ext cx="3582988" cy="609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32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遊びに行きたい。</a:t>
            </a:r>
            <a:endParaRPr lang="en-US" sz="3200" dirty="0"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27036" y="2825436"/>
            <a:ext cx="310673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Tôi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muốn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có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thêm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thời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gian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endParaRPr lang="en-US" i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25448" y="3185764"/>
            <a:ext cx="4584185" cy="609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32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もっと時間がほしい。</a:t>
            </a:r>
            <a:endParaRPr lang="en-US" sz="3200" dirty="0"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07986" y="4162042"/>
            <a:ext cx="365918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Tôi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đau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buồn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vì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con 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chó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bị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chết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i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06398" y="4522370"/>
            <a:ext cx="4584185" cy="609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32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犬が死んで、悲しい。</a:t>
            </a:r>
            <a:endParaRPr lang="en-US" sz="3200" dirty="0"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31798" y="5431462"/>
            <a:ext cx="310673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Tôi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thấy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tiếc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vì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không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thể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đỗ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i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30210" y="5791790"/>
            <a:ext cx="5084764" cy="609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32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合格できなくて、残念だ。</a:t>
            </a:r>
            <a:endParaRPr lang="en-US" sz="3200" dirty="0"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6048374" y="1576560"/>
            <a:ext cx="281940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i="1" dirty="0" err="1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</a:t>
            </a:r>
            <a:r>
              <a:rPr lang="en-US" i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en-US" i="1" dirty="0" err="1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trai</a:t>
            </a:r>
            <a:r>
              <a:rPr lang="en-US" i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i="1" dirty="0" err="1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tôi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muốn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đi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chơi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endParaRPr lang="en-US" i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743574" y="1936888"/>
            <a:ext cx="6324599" cy="609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32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弟は遊びに行きたがっている。</a:t>
            </a:r>
            <a:endParaRPr lang="en-US" sz="3200" dirty="0"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065836" y="2816432"/>
            <a:ext cx="386873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i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Anh Kim 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muốn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có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thêm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thời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gian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endParaRPr lang="en-US" i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743574" y="3176760"/>
            <a:ext cx="6475413" cy="97627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32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キムさんはもっと時間を</a:t>
            </a:r>
            <a:endParaRPr lang="en-US" altLang="ja-JP" sz="3200" dirty="0" smtClean="0">
              <a:latin typeface="mikachan" panose="02000609000000000000" pitchFamily="49" charset="-128"/>
              <a:ea typeface="mikachan" panose="02000609000000000000" pitchFamily="49" charset="-128"/>
            </a:endParaRPr>
          </a:p>
          <a:p>
            <a:pPr>
              <a:defRPr/>
            </a:pPr>
            <a:r>
              <a:rPr lang="ja-JP" altLang="en-US" sz="3200" dirty="0">
                <a:latin typeface="mikachan" panose="02000609000000000000" pitchFamily="49" charset="-128"/>
                <a:ea typeface="mikachan" panose="02000609000000000000" pitchFamily="49" charset="-128"/>
              </a:rPr>
              <a:t>　</a:t>
            </a:r>
            <a:r>
              <a:rPr lang="ja-JP" altLang="en-US" sz="32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　　　　　　ほしがっている。</a:t>
            </a:r>
            <a:endParaRPr lang="en-US" sz="3200" dirty="0"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6046786" y="4153038"/>
            <a:ext cx="419258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i="1" dirty="0" err="1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Cô</a:t>
            </a:r>
            <a:r>
              <a:rPr lang="en-US" i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i="1" dirty="0" err="1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ấy</a:t>
            </a:r>
            <a:r>
              <a:rPr lang="en-US" i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đau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buồn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vì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con 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chó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bị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chết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i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743574" y="4513366"/>
            <a:ext cx="6248400" cy="97627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32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彼女は犬が死んで、</a:t>
            </a:r>
            <a:endParaRPr lang="en-US" altLang="ja-JP" sz="3200" dirty="0" smtClean="0">
              <a:latin typeface="mikachan" panose="02000609000000000000" pitchFamily="49" charset="-128"/>
              <a:ea typeface="mikachan" panose="02000609000000000000" pitchFamily="49" charset="-128"/>
            </a:endParaRPr>
          </a:p>
          <a:p>
            <a:pPr>
              <a:defRPr/>
            </a:pPr>
            <a:r>
              <a:rPr lang="ja-JP" altLang="en-US" sz="3200" dirty="0">
                <a:latin typeface="mikachan" panose="02000609000000000000" pitchFamily="49" charset="-128"/>
                <a:ea typeface="mikachan" panose="02000609000000000000" pitchFamily="49" charset="-128"/>
              </a:rPr>
              <a:t>　</a:t>
            </a:r>
            <a:r>
              <a:rPr lang="ja-JP" altLang="en-US" sz="32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　　　　　　悲しがっている。</a:t>
            </a:r>
            <a:endParaRPr lang="en-US" sz="3200" dirty="0"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6070598" y="5422458"/>
            <a:ext cx="439737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i="1" dirty="0" err="1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Người</a:t>
            </a:r>
            <a:r>
              <a:rPr lang="en-US" i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i="1" dirty="0" err="1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yêu</a:t>
            </a:r>
            <a:r>
              <a:rPr lang="en-US" i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i="1" dirty="0" err="1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tôi</a:t>
            </a:r>
            <a:r>
              <a:rPr lang="en-US" i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thấy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tiếc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vì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không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thể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đỗ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i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743574" y="5782786"/>
            <a:ext cx="6400800" cy="9990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32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恋人は合格できなくて、</a:t>
            </a:r>
            <a:endParaRPr lang="en-US" altLang="ja-JP" sz="3200" dirty="0" smtClean="0">
              <a:latin typeface="mikachan" panose="02000609000000000000" pitchFamily="49" charset="-128"/>
              <a:ea typeface="mikachan" panose="02000609000000000000" pitchFamily="49" charset="-128"/>
            </a:endParaRPr>
          </a:p>
          <a:p>
            <a:pPr>
              <a:defRPr/>
            </a:pPr>
            <a:r>
              <a:rPr lang="ja-JP" altLang="en-US" sz="3200" dirty="0">
                <a:latin typeface="mikachan" panose="02000609000000000000" pitchFamily="49" charset="-128"/>
                <a:ea typeface="mikachan" panose="02000609000000000000" pitchFamily="49" charset="-128"/>
              </a:rPr>
              <a:t>　</a:t>
            </a:r>
            <a:r>
              <a:rPr lang="ja-JP" altLang="en-US" sz="32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　　　　　　　残念がっている。</a:t>
            </a:r>
            <a:endParaRPr lang="en-US" sz="3200" dirty="0"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18" name="Pentagon 17"/>
          <p:cNvSpPr/>
          <p:nvPr/>
        </p:nvSpPr>
        <p:spPr>
          <a:xfrm rot="21390700">
            <a:off x="1053792" y="251650"/>
            <a:ext cx="5642641" cy="1096287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Hậu</a:t>
            </a:r>
            <a:r>
              <a:rPr lang="en-US" sz="2400" dirty="0" smtClean="0"/>
              <a:t> </a:t>
            </a:r>
            <a:r>
              <a:rPr lang="en-US" sz="2400" dirty="0" err="1" smtClean="0"/>
              <a:t>tố</a:t>
            </a:r>
            <a:r>
              <a:rPr lang="en-US" sz="2400" dirty="0" smtClean="0"/>
              <a:t> (</a:t>
            </a:r>
            <a:r>
              <a:rPr lang="en-US" sz="2400" dirty="0" err="1" smtClean="0"/>
              <a:t>Tiếp</a:t>
            </a:r>
            <a:r>
              <a:rPr lang="en-US" sz="2400" dirty="0" smtClean="0"/>
              <a:t> </a:t>
            </a:r>
            <a:r>
              <a:rPr lang="en-US" sz="2400" dirty="0" err="1" smtClean="0"/>
              <a:t>vĩ</a:t>
            </a:r>
            <a:r>
              <a:rPr lang="en-US" sz="2400" dirty="0" smtClean="0"/>
              <a:t> </a:t>
            </a:r>
            <a:r>
              <a:rPr lang="en-US" sz="2400" dirty="0" err="1" smtClean="0"/>
              <a:t>ngữ</a:t>
            </a:r>
            <a:r>
              <a:rPr lang="en-US" sz="2400" dirty="0" smtClean="0"/>
              <a:t>) </a:t>
            </a:r>
            <a:r>
              <a:rPr lang="en-US" sz="2400" dirty="0" err="1" smtClean="0"/>
              <a:t>dùng</a:t>
            </a:r>
            <a:r>
              <a:rPr lang="en-US" sz="2400" dirty="0" smtClean="0"/>
              <a:t>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diễn</a:t>
            </a:r>
            <a:r>
              <a:rPr lang="en-US" sz="2400" dirty="0" smtClean="0"/>
              <a:t> </a:t>
            </a:r>
            <a:r>
              <a:rPr lang="en-US" sz="2400" dirty="0" err="1" smtClean="0"/>
              <a:t>đạt</a:t>
            </a:r>
            <a:r>
              <a:rPr lang="en-US" sz="2400" dirty="0" smtClean="0"/>
              <a:t> </a:t>
            </a:r>
          </a:p>
          <a:p>
            <a:pPr algn="ctr"/>
            <a:r>
              <a:rPr lang="en-US" sz="2400" dirty="0" err="1" smtClean="0"/>
              <a:t>mong</a:t>
            </a:r>
            <a:r>
              <a:rPr lang="en-US" sz="2400" dirty="0" smtClean="0"/>
              <a:t> </a:t>
            </a:r>
            <a:r>
              <a:rPr lang="en-US" sz="2400" dirty="0" err="1" smtClean="0"/>
              <a:t>muốn</a:t>
            </a:r>
            <a:r>
              <a:rPr lang="en-US" sz="2400" dirty="0" smtClean="0"/>
              <a:t>, </a:t>
            </a:r>
            <a:r>
              <a:rPr lang="en-US" sz="2400" dirty="0" err="1" smtClean="0"/>
              <a:t>cảm</a:t>
            </a:r>
            <a:r>
              <a:rPr lang="en-US" sz="2400" dirty="0" smtClean="0"/>
              <a:t> </a:t>
            </a:r>
            <a:r>
              <a:rPr lang="en-US" sz="2400" dirty="0" err="1" smtClean="0"/>
              <a:t>giác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người</a:t>
            </a:r>
            <a:r>
              <a:rPr lang="en-US" sz="2400" dirty="0" smtClean="0"/>
              <a:t> </a:t>
            </a:r>
            <a:r>
              <a:rPr lang="en-US" sz="2400" dirty="0" err="1" smtClean="0"/>
              <a:t>thứ</a:t>
            </a:r>
            <a:r>
              <a:rPr lang="en-US" sz="2400" dirty="0" smtClean="0"/>
              <a:t> 3</a:t>
            </a:r>
            <a:endParaRPr lang="en-US" sz="2400" dirty="0"/>
          </a:p>
        </p:txBody>
      </p:sp>
      <p:sp>
        <p:nvSpPr>
          <p:cNvPr id="19" name="Rounded Rectangle 18"/>
          <p:cNvSpPr/>
          <p:nvPr/>
        </p:nvSpPr>
        <p:spPr>
          <a:xfrm>
            <a:off x="6747743" y="152400"/>
            <a:ext cx="3613870" cy="92064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54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～がる</a:t>
            </a:r>
            <a:endParaRPr lang="en-US" sz="5400" dirty="0"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20" name="Right Arrow Callout 19"/>
          <p:cNvSpPr/>
          <p:nvPr/>
        </p:nvSpPr>
        <p:spPr>
          <a:xfrm>
            <a:off x="227012" y="1585564"/>
            <a:ext cx="5287962" cy="5196236"/>
          </a:xfrm>
          <a:prstGeom prst="rightArrowCallout">
            <a:avLst>
              <a:gd name="adj1" fmla="val 18705"/>
              <a:gd name="adj2" fmla="val 25000"/>
              <a:gd name="adj3" fmla="val 9767"/>
              <a:gd name="adj4" fmla="val 84190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709481" y="1824482"/>
            <a:ext cx="3706370" cy="92064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54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Ｖたがる</a:t>
            </a:r>
            <a:endParaRPr lang="en-US" sz="5400" dirty="0"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93349" y="2830191"/>
            <a:ext cx="3706370" cy="92064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54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ほしがる</a:t>
            </a:r>
            <a:endParaRPr lang="en-US" sz="5400" dirty="0"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31798" y="3859500"/>
            <a:ext cx="3984053" cy="92064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4000" dirty="0" err="1" smtClean="0">
                <a:latin typeface="mikachan" panose="02000609000000000000" pitchFamily="49" charset="-128"/>
                <a:ea typeface="mikachan" panose="02000609000000000000" pitchFamily="49" charset="-128"/>
              </a:rPr>
              <a:t>Adj</a:t>
            </a:r>
            <a:r>
              <a:rPr lang="ja-JP" altLang="en-US" sz="40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い／な</a:t>
            </a:r>
            <a:r>
              <a:rPr lang="ja-JP" altLang="en-US" sz="54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がる</a:t>
            </a:r>
            <a:endParaRPr lang="en-US" sz="5400" dirty="0"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26" name="Multiply 25"/>
          <p:cNvSpPr/>
          <p:nvPr/>
        </p:nvSpPr>
        <p:spPr>
          <a:xfrm>
            <a:off x="1218405" y="3860441"/>
            <a:ext cx="762000" cy="1219200"/>
          </a:xfrm>
          <a:prstGeom prst="mathMultiply">
            <a:avLst>
              <a:gd name="adj1" fmla="val 12687"/>
            </a:avLst>
          </a:prstGeom>
          <a:solidFill>
            <a:srgbClr val="FF0000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ultiply 26"/>
          <p:cNvSpPr/>
          <p:nvPr/>
        </p:nvSpPr>
        <p:spPr>
          <a:xfrm>
            <a:off x="2185191" y="3789102"/>
            <a:ext cx="762000" cy="1219200"/>
          </a:xfrm>
          <a:prstGeom prst="mathMultiply">
            <a:avLst>
              <a:gd name="adj1" fmla="val 12687"/>
            </a:avLst>
          </a:prstGeom>
          <a:solidFill>
            <a:srgbClr val="FF0000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 rot="21296762">
            <a:off x="601817" y="5164444"/>
            <a:ext cx="3677398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Chỉ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kết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hợp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với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tính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từ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chỉ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b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cảm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giác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mong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muốn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i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 rot="21296762">
            <a:off x="702229" y="4835900"/>
            <a:ext cx="380050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Biến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thành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 ĐỘNG TỪ (</a:t>
            </a:r>
            <a:r>
              <a:rPr lang="ja-JP" alt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が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</a:t>
            </a:r>
            <a:r>
              <a:rPr lang="ja-JP" alt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を</a:t>
            </a:r>
            <a:r>
              <a:rPr lang="en-US" altLang="ja-JP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)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 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i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 rot="21296762">
            <a:off x="594078" y="5805363"/>
            <a:ext cx="3822215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Cuối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câu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biến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đổi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đa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dạng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hiện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tại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tiếp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diễn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quá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khứ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tiếp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diễn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để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diễn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tả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nhiều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ý 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nghĩa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khác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nhau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i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189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  <p:bldP spid="5" grpId="0" animBg="1"/>
      <p:bldP spid="6" grpId="0"/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5" grpId="0" animBg="1"/>
      <p:bldP spid="26" grpId="0" animBg="1"/>
      <p:bldP spid="27" grpId="0" animBg="1"/>
      <p:bldP spid="28" grpId="0"/>
      <p:bldP spid="29" grpId="0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393700" y="1613844"/>
            <a:ext cx="11506200" cy="7184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ja-JP" altLang="en-US" sz="32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その</a:t>
            </a:r>
            <a:r>
              <a:rPr lang="ja-JP" altLang="en-US" sz="3200" dirty="0">
                <a:latin typeface="mikachan" panose="02000609000000000000" pitchFamily="49" charset="-128"/>
                <a:ea typeface="mikachan" panose="02000609000000000000" pitchFamily="49" charset="-128"/>
              </a:rPr>
              <a:t>子</a:t>
            </a:r>
            <a:r>
              <a:rPr lang="ja-JP" altLang="en-US" sz="32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は</a:t>
            </a:r>
            <a:r>
              <a:rPr lang="ja-JP" altLang="en-US" sz="3200" dirty="0">
                <a:latin typeface="mikachan" panose="02000609000000000000" pitchFamily="49" charset="-128"/>
                <a:ea typeface="mikachan" panose="02000609000000000000" pitchFamily="49" charset="-128"/>
              </a:rPr>
              <a:t>自分</a:t>
            </a:r>
            <a:r>
              <a:rPr lang="ja-JP" altLang="en-US" sz="32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と</a:t>
            </a:r>
            <a:r>
              <a:rPr lang="ja-JP" altLang="en-US" sz="3200" dirty="0">
                <a:latin typeface="mikachan" panose="02000609000000000000" pitchFamily="49" charset="-128"/>
                <a:ea typeface="mikachan" panose="02000609000000000000" pitchFamily="49" charset="-128"/>
              </a:rPr>
              <a:t>同</a:t>
            </a:r>
            <a:r>
              <a:rPr lang="ja-JP" altLang="en-US" sz="32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じぐらいの</a:t>
            </a:r>
            <a:r>
              <a:rPr lang="ja-JP" altLang="en-US" sz="3200" dirty="0">
                <a:latin typeface="mikachan" panose="02000609000000000000" pitchFamily="49" charset="-128"/>
                <a:ea typeface="mikachan" panose="02000609000000000000" pitchFamily="49" charset="-128"/>
              </a:rPr>
              <a:t>大</a:t>
            </a:r>
            <a:r>
              <a:rPr lang="ja-JP" altLang="en-US" sz="32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きさの犬をかわいがっている。</a:t>
            </a:r>
            <a:endParaRPr lang="en-US" sz="3200" dirty="0"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408260" y="2560936"/>
            <a:ext cx="5090840" cy="6096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200" dirty="0">
                <a:latin typeface="mikachan" panose="02000609000000000000" pitchFamily="49" charset="-128"/>
                <a:ea typeface="mikachan" panose="02000609000000000000" pitchFamily="49" charset="-128"/>
              </a:rPr>
              <a:t>注</a:t>
            </a:r>
            <a:r>
              <a:rPr lang="ja-JP" altLang="en-US" sz="32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射を嫌がる子供は多い。</a:t>
            </a:r>
            <a:endParaRPr lang="en-US" sz="3200" dirty="0"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93700" y="3352800"/>
            <a:ext cx="11491912" cy="6096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ja-JP" altLang="en-US" sz="32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子どもはおもちゃをほしがって、地べたに座って泣いていた。</a:t>
            </a:r>
            <a:endParaRPr lang="en-US" sz="3200" dirty="0"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408260" y="4191000"/>
            <a:ext cx="10287000" cy="6096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32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怖がらなくてもいいよ。この人はお母さんの友達なの。</a:t>
            </a:r>
            <a:endParaRPr lang="en-US" sz="3200" dirty="0"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4412" y="127673"/>
            <a:ext cx="2200275" cy="13492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12" y="104775"/>
            <a:ext cx="2362200" cy="135666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Pentagon 2"/>
          <p:cNvSpPr/>
          <p:nvPr/>
        </p:nvSpPr>
        <p:spPr>
          <a:xfrm rot="21337529">
            <a:off x="667569" y="4756151"/>
            <a:ext cx="10886643" cy="1676400"/>
          </a:xfrm>
          <a:prstGeom prst="homePlat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err="1" smtClean="0"/>
              <a:t>Ngoài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ra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còn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có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một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số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từ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kiểu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này</a:t>
            </a:r>
            <a:r>
              <a:rPr lang="en-US" sz="2400" i="1" dirty="0" smtClean="0"/>
              <a:t> hay </a:t>
            </a:r>
            <a:r>
              <a:rPr lang="en-US" sz="2400" i="1" dirty="0" err="1" smtClean="0"/>
              <a:t>được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sử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dụng</a:t>
            </a:r>
            <a:r>
              <a:rPr lang="en-US" sz="2400" i="1" dirty="0" smtClean="0"/>
              <a:t>:</a:t>
            </a:r>
          </a:p>
          <a:p>
            <a:pPr algn="ctr"/>
            <a:r>
              <a:rPr lang="ja-JP" altLang="en-US" sz="3600" dirty="0" smtClean="0">
                <a:latin typeface="mikachan-P" panose="02000600000000000000" pitchFamily="2" charset="-128"/>
                <a:ea typeface="mikachan-P" panose="02000600000000000000" pitchFamily="2" charset="-128"/>
              </a:rPr>
              <a:t>「はずかしがる」　／「さびしがる」／「なつかしがる」</a:t>
            </a:r>
            <a:endParaRPr lang="en-US" altLang="ja-JP" sz="3600" dirty="0" smtClean="0">
              <a:latin typeface="mikachan-P" panose="02000600000000000000" pitchFamily="2" charset="-128"/>
              <a:ea typeface="mikachan-P" panose="02000600000000000000" pitchFamily="2" charset="-128"/>
            </a:endParaRPr>
          </a:p>
          <a:p>
            <a:pPr algn="ctr"/>
            <a:r>
              <a:rPr lang="ja-JP" altLang="en-US" sz="3600" dirty="0" smtClean="0">
                <a:latin typeface="mikachan-P" panose="02000600000000000000" pitchFamily="2" charset="-128"/>
                <a:ea typeface="mikachan-P" panose="02000600000000000000" pitchFamily="2" charset="-128"/>
              </a:rPr>
              <a:t>「つよがる」／「いたがる」／「とくいがる」</a:t>
            </a:r>
            <a:endParaRPr lang="en-US" sz="3600" dirty="0"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275012" y="1511888"/>
            <a:ext cx="1143000" cy="3769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1400" dirty="0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kachan" panose="02000609000000000000" pitchFamily="49" charset="-128"/>
                <a:ea typeface="mikachan" panose="02000609000000000000" pitchFamily="49" charset="-128"/>
              </a:rPr>
              <a:t>おな</a:t>
            </a:r>
            <a:endParaRPr lang="en-US" sz="140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11792" y="2460552"/>
            <a:ext cx="4082419" cy="3769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1400" dirty="0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kachan" panose="02000609000000000000" pitchFamily="49" charset="-128"/>
                <a:ea typeface="mikachan" panose="02000609000000000000" pitchFamily="49" charset="-128"/>
              </a:rPr>
              <a:t>ちゅうしゃ　　いや</a:t>
            </a:r>
            <a:endParaRPr lang="en-US" sz="140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475412" y="3278618"/>
            <a:ext cx="4082419" cy="3769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1400" dirty="0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kachan" panose="02000609000000000000" pitchFamily="49" charset="-128"/>
                <a:ea typeface="mikachan" panose="02000609000000000000" pitchFamily="49" charset="-128"/>
              </a:rPr>
              <a:t>じ　　　　　　　　すわ</a:t>
            </a:r>
            <a:endParaRPr lang="en-US" sz="140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30389" y="4100722"/>
            <a:ext cx="4082419" cy="3769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1400" dirty="0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kachan" panose="02000609000000000000" pitchFamily="49" charset="-128"/>
                <a:ea typeface="mikachan" panose="02000609000000000000" pitchFamily="49" charset="-128"/>
              </a:rPr>
              <a:t>こわ</a:t>
            </a:r>
            <a:endParaRPr lang="en-US" sz="140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58450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" grpId="0" animBg="1"/>
      <p:bldP spid="9" grpId="0"/>
      <p:bldP spid="10" grpId="0"/>
      <p:bldP spid="11" grpId="0"/>
      <p:bldP spid="1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09A44C-857D-42FD-9219-94A36248C2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0</TotalTime>
  <Words>1681</Words>
  <Application>Microsoft Office PowerPoint</Application>
  <PresentationFormat>Custom</PresentationFormat>
  <Paragraphs>161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HGｺﾞｼｯｸM</vt:lpstr>
      <vt:lpstr>HGPSoeiKakugothicUB</vt:lpstr>
      <vt:lpstr>mikachan</vt:lpstr>
      <vt:lpstr>mikachan-P</vt:lpstr>
      <vt:lpstr>mikachan-PB</vt:lpstr>
      <vt:lpstr>Arial</vt:lpstr>
      <vt:lpstr>Consolas</vt:lpstr>
      <vt:lpstr>Corbel</vt:lpstr>
      <vt:lpstr>Kristen ITC</vt:lpstr>
      <vt:lpstr>Wingdings</vt:lpstr>
      <vt:lpstr>Chalkboard 16x9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2015-07-01T13:54:20Z</dcterms:created>
  <dcterms:modified xsi:type="dcterms:W3CDTF">2015-08-12T15:41:32Z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