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85" r:id="rId3"/>
    <p:sldId id="280" r:id="rId4"/>
    <p:sldId id="281" r:id="rId5"/>
    <p:sldId id="282" r:id="rId6"/>
    <p:sldId id="283" r:id="rId7"/>
    <p:sldId id="284" r:id="rId8"/>
    <p:sldId id="257" r:id="rId9"/>
    <p:sldId id="287" r:id="rId10"/>
    <p:sldId id="25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86" r:id="rId30"/>
    <p:sldId id="288" r:id="rId31"/>
    <p:sldId id="259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4995401" y="1123258"/>
            <a:ext cx="2215587" cy="84639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第８課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1427385" y="5407676"/>
            <a:ext cx="8976168" cy="145032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>
                <a:latin typeface="mikachan-PB" panose="02000600000000000000" pitchFamily="2" charset="-128"/>
                <a:ea typeface="mikachan-PB" panose="02000600000000000000" pitchFamily="2" charset="-128"/>
              </a:rPr>
              <a:t>ありがとう</a:t>
            </a:r>
            <a:endParaRPr lang="en-US" sz="9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8535">
            <a:off x="6970541" y="52224"/>
            <a:ext cx="5095836" cy="1295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542"/>
            <a:ext cx="4539325" cy="54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-109001" y="71542"/>
            <a:ext cx="25908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Kristen ITC" panose="03050502040202030202" pitchFamily="66" charset="0"/>
              </a:rPr>
              <a:t>NGUYEN CUONG</a:t>
            </a:r>
            <a:endParaRPr lang="en-US" dirty="0">
              <a:latin typeface="Kristen ITC" panose="03050502040202030202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344" y="1846597"/>
            <a:ext cx="2936981" cy="3072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620" y="2311835"/>
            <a:ext cx="2839952" cy="2142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572" y="2311835"/>
            <a:ext cx="3113348" cy="238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336" y="1457334"/>
            <a:ext cx="2419350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55" y="1456515"/>
            <a:ext cx="5651920" cy="3915594"/>
          </a:xfrm>
          <a:prstGeom prst="rect">
            <a:avLst/>
          </a:prstGeom>
        </p:spPr>
      </p:pic>
      <p:sp>
        <p:nvSpPr>
          <p:cNvPr id="2" name="Round Same Side Corner Rectangle 1"/>
          <p:cNvSpPr/>
          <p:nvPr/>
        </p:nvSpPr>
        <p:spPr>
          <a:xfrm>
            <a:off x="5104895" y="1192153"/>
            <a:ext cx="2063270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第８課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80" y="544624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 Diagonal Corner Rectangle 3"/>
          <p:cNvSpPr/>
          <p:nvPr/>
        </p:nvSpPr>
        <p:spPr>
          <a:xfrm>
            <a:off x="329046" y="5372109"/>
            <a:ext cx="11140316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dirty="0">
                <a:latin typeface="mikachan-PB" panose="02000600000000000000" pitchFamily="2" charset="-128"/>
                <a:ea typeface="mikachan-PB" panose="02000600000000000000" pitchFamily="2" charset="-128"/>
              </a:rPr>
              <a:t>お世話になりました</a:t>
            </a:r>
            <a:endParaRPr lang="en-US" sz="88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018" y="544624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67093">
            <a:off x="4614466" y="770672"/>
            <a:ext cx="842962" cy="842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184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52600" y="1981200"/>
            <a:ext cx="2209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Ｉ　＝　わたし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52600" y="2590800"/>
            <a:ext cx="2209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latin typeface="NtMotoyaKyotai" pitchFamily="18" charset="-128"/>
                <a:ea typeface="NtMotoyaKyotai" pitchFamily="18" charset="-128"/>
              </a:rPr>
              <a:t>II</a:t>
            </a: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　＝　あなた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43075" y="3200400"/>
            <a:ext cx="2209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latin typeface="NtMotoyaKyotai" pitchFamily="18" charset="-128"/>
                <a:ea typeface="NtMotoyaKyotai" pitchFamily="18" charset="-128"/>
              </a:rPr>
              <a:t>III</a:t>
            </a: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　＝　あのひと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05325" y="1866900"/>
            <a:ext cx="4267200" cy="129540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95801" y="2514600"/>
            <a:ext cx="5114925" cy="64770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08501" y="3162300"/>
            <a:ext cx="5102225" cy="152400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08501" y="3149600"/>
            <a:ext cx="4276725" cy="76200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72525" y="3911600"/>
            <a:ext cx="838200" cy="774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758238" y="1866900"/>
            <a:ext cx="12700" cy="20447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9588500" y="2514600"/>
            <a:ext cx="0" cy="21717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8786813" y="1866900"/>
            <a:ext cx="823912" cy="647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508500" y="3149600"/>
            <a:ext cx="5080000" cy="127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ot"/>
            <a:headEnd type="stealth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530725" y="2889250"/>
            <a:ext cx="4254500" cy="26035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ot"/>
            <a:headEnd type="stealth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758238" y="2890838"/>
            <a:ext cx="830262" cy="27146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257368" y="2909118"/>
            <a:ext cx="476864" cy="48178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33" name="Oval 32"/>
          <p:cNvSpPr/>
          <p:nvPr/>
        </p:nvSpPr>
        <p:spPr>
          <a:xfrm>
            <a:off x="8549148" y="1623550"/>
            <a:ext cx="476864" cy="48178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II</a:t>
            </a:r>
          </a:p>
        </p:txBody>
      </p:sp>
      <p:sp>
        <p:nvSpPr>
          <p:cNvPr id="36" name="Oval 35"/>
          <p:cNvSpPr/>
          <p:nvPr/>
        </p:nvSpPr>
        <p:spPr>
          <a:xfrm>
            <a:off x="9350476" y="2273709"/>
            <a:ext cx="631724" cy="56474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III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193403" y="4445000"/>
            <a:ext cx="3410675" cy="482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TRONG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638800" y="4445000"/>
            <a:ext cx="3048000" cy="482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NGOÀI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193403" y="4957763"/>
            <a:ext cx="3410675" cy="482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38800" y="4957763"/>
            <a:ext cx="30480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2193403" y="5440363"/>
            <a:ext cx="3410675" cy="481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, </a:t>
            </a:r>
            <a:r>
              <a:rPr lang="en-US" dirty="0" err="1"/>
              <a:t>trường</a:t>
            </a:r>
            <a:r>
              <a:rPr lang="en-US" dirty="0"/>
              <a:t>…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638800" y="5440363"/>
            <a:ext cx="3048000" cy="481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biết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193403" y="5921375"/>
            <a:ext cx="3410675" cy="482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nước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638800" y="5921375"/>
            <a:ext cx="30480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549148" y="2590800"/>
            <a:ext cx="476864" cy="48178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II</a:t>
            </a:r>
          </a:p>
        </p:txBody>
      </p:sp>
      <p:sp>
        <p:nvSpPr>
          <p:cNvPr id="48" name="Oval 47"/>
          <p:cNvSpPr/>
          <p:nvPr/>
        </p:nvSpPr>
        <p:spPr>
          <a:xfrm>
            <a:off x="8534400" y="3683409"/>
            <a:ext cx="476864" cy="48178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II</a:t>
            </a:r>
          </a:p>
        </p:txBody>
      </p:sp>
      <p:sp>
        <p:nvSpPr>
          <p:cNvPr id="49" name="Oval 48"/>
          <p:cNvSpPr/>
          <p:nvPr/>
        </p:nvSpPr>
        <p:spPr>
          <a:xfrm>
            <a:off x="9367682" y="2918030"/>
            <a:ext cx="631724" cy="56474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III</a:t>
            </a:r>
          </a:p>
        </p:txBody>
      </p:sp>
      <p:sp>
        <p:nvSpPr>
          <p:cNvPr id="50" name="Oval 49"/>
          <p:cNvSpPr/>
          <p:nvPr/>
        </p:nvSpPr>
        <p:spPr>
          <a:xfrm>
            <a:off x="9338186" y="4362452"/>
            <a:ext cx="631724" cy="56474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III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119284" y="228600"/>
            <a:ext cx="563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KHÁI QUÁT </a:t>
            </a:r>
            <a:r>
              <a:rPr lang="en-US" sz="28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>
              <a:rPr lang="en-U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QUAN HỆ CHO NHẬN</a:t>
            </a:r>
          </a:p>
        </p:txBody>
      </p:sp>
    </p:spTree>
    <p:extLst>
      <p:ext uri="{BB962C8B-B14F-4D97-AF65-F5344CB8AC3E}">
        <p14:creationId xmlns:p14="http://schemas.microsoft.com/office/powerpoint/2010/main" val="343713134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52600" y="917576"/>
            <a:ext cx="8686800" cy="5864225"/>
            <a:chOff x="1752600" y="917576"/>
            <a:chExt cx="8686800" cy="5864225"/>
          </a:xfrm>
        </p:grpSpPr>
        <p:pic>
          <p:nvPicPr>
            <p:cNvPr id="5122" name="Picture 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917576"/>
              <a:ext cx="8686800" cy="5864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4419600" y="1854200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19600" y="2378075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62450" y="3619500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3725" y="4102100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62450" y="5327650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62450" y="6032500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97675" y="1863725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70675" y="3613150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70675" y="4102100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59600" y="5353050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978650" y="5851525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451975" y="5851525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428163" y="5353050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301163" y="4111625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301163" y="3622675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237663" y="2378075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237663" y="1854200"/>
              <a:ext cx="615950" cy="1460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743200" y="152400"/>
            <a:ext cx="69342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AR ESSENCE" pitchFamily="2" charset="0"/>
              </a:rPr>
              <a:t>LIST OF [GIVE &amp; RECECIVE] RELATIONSHIP</a:t>
            </a:r>
          </a:p>
        </p:txBody>
      </p:sp>
      <p:sp>
        <p:nvSpPr>
          <p:cNvPr id="2" name="Oval 1"/>
          <p:cNvSpPr/>
          <p:nvPr/>
        </p:nvSpPr>
        <p:spPr>
          <a:xfrm>
            <a:off x="3048000" y="1219200"/>
            <a:ext cx="27813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10200" y="4724400"/>
            <a:ext cx="27813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96200" y="4724400"/>
            <a:ext cx="27813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0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65786">
            <a:off x="1522412" y="2674938"/>
            <a:ext cx="2873376" cy="1371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わたし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 rot="199532">
            <a:off x="7162800" y="934065"/>
            <a:ext cx="2642420" cy="1371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上の人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21308604">
            <a:off x="7162800" y="2642420"/>
            <a:ext cx="2642420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友だち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185299">
            <a:off x="7162800" y="4572000"/>
            <a:ext cx="2642420" cy="1371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下の人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38650" y="1543050"/>
            <a:ext cx="2725738" cy="154305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38650" y="3505201"/>
            <a:ext cx="2725738" cy="1681163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76738" y="3313114"/>
            <a:ext cx="2709862" cy="39687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 rot="21324191">
            <a:off x="3581401" y="2971800"/>
            <a:ext cx="811213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は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19634469">
            <a:off x="3629287" y="1820190"/>
            <a:ext cx="3594219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いただきます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 rot="1975996">
            <a:off x="3825189" y="4033895"/>
            <a:ext cx="3594219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もらいます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330945" y="2679288"/>
            <a:ext cx="3594219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もらいます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 rot="21265919">
            <a:off x="1752600" y="304800"/>
            <a:ext cx="2362200" cy="762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 JULIAN" pitchFamily="2" charset="0"/>
              </a:rPr>
              <a:t>CASE 1</a:t>
            </a:r>
          </a:p>
        </p:txBody>
      </p:sp>
      <p:sp>
        <p:nvSpPr>
          <p:cNvPr id="27" name="Rounded Rectangle 26"/>
          <p:cNvSpPr/>
          <p:nvPr/>
        </p:nvSpPr>
        <p:spPr>
          <a:xfrm rot="263618">
            <a:off x="9248776" y="1401763"/>
            <a:ext cx="809625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に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 rot="21262823">
            <a:off x="9248776" y="2947988"/>
            <a:ext cx="809625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に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 rot="193779">
            <a:off x="9290051" y="4981575"/>
            <a:ext cx="811213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に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19634469">
            <a:off x="3662869" y="1761480"/>
            <a:ext cx="3594219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もらいます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47383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65786">
            <a:off x="1522412" y="2674938"/>
            <a:ext cx="2873376" cy="1371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わたし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 rot="199532">
            <a:off x="6225518" y="934065"/>
            <a:ext cx="2642420" cy="1371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上の人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21308604">
            <a:off x="6225518" y="2642420"/>
            <a:ext cx="2642420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友だち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185299">
            <a:off x="6225518" y="4572000"/>
            <a:ext cx="2642420" cy="1371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下の人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38651" y="2057400"/>
            <a:ext cx="1749425" cy="10287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38651" y="3505200"/>
            <a:ext cx="1812925" cy="11430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3"/>
          </p:cNvCxnSpPr>
          <p:nvPr/>
        </p:nvCxnSpPr>
        <p:spPr>
          <a:xfrm>
            <a:off x="4392614" y="3262313"/>
            <a:ext cx="1838325" cy="1778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 rot="21324191">
            <a:off x="3581401" y="2971800"/>
            <a:ext cx="811213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に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19634469">
            <a:off x="3446085" y="1913880"/>
            <a:ext cx="3594219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くださいます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 rot="1975996">
            <a:off x="4181663" y="3753673"/>
            <a:ext cx="2002708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くれます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644782" y="2667270"/>
            <a:ext cx="3594219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くれます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265919">
            <a:off x="1752600" y="304800"/>
            <a:ext cx="23622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 JULIAN" pitchFamily="2" charset="0"/>
              </a:rPr>
              <a:t>CASE 2</a:t>
            </a:r>
          </a:p>
        </p:txBody>
      </p:sp>
      <p:sp>
        <p:nvSpPr>
          <p:cNvPr id="14" name="Rounded Rectangle 13"/>
          <p:cNvSpPr/>
          <p:nvPr/>
        </p:nvSpPr>
        <p:spPr>
          <a:xfrm rot="263618">
            <a:off x="8308975" y="1454150"/>
            <a:ext cx="2179638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は／が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1262823">
            <a:off x="8307388" y="2878138"/>
            <a:ext cx="2214562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は／が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193779">
            <a:off x="8351839" y="5021263"/>
            <a:ext cx="2200275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は／が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808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65786">
            <a:off x="1522412" y="2674938"/>
            <a:ext cx="2873376" cy="1371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わたし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 rot="199532">
            <a:off x="7162800" y="934065"/>
            <a:ext cx="2642420" cy="1371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上の人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21308604">
            <a:off x="7162800" y="2642420"/>
            <a:ext cx="2642420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友だち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185299">
            <a:off x="7162800" y="4572000"/>
            <a:ext cx="2642420" cy="1371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下の人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38650" y="1543051"/>
            <a:ext cx="2725738" cy="1719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9" idx="3"/>
          </p:cNvCxnSpPr>
          <p:nvPr/>
        </p:nvCxnSpPr>
        <p:spPr>
          <a:xfrm>
            <a:off x="4391026" y="3321051"/>
            <a:ext cx="2773363" cy="1865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38651" y="3328989"/>
            <a:ext cx="2709863" cy="14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 rot="21324191">
            <a:off x="3581401" y="2971800"/>
            <a:ext cx="811213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は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19634469">
            <a:off x="3715093" y="1835220"/>
            <a:ext cx="3594219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あげます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 rot="1975996">
            <a:off x="3825189" y="4033895"/>
            <a:ext cx="3594219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やります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330945" y="2667270"/>
            <a:ext cx="3594219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あげます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265919">
            <a:off x="1752600" y="304800"/>
            <a:ext cx="23622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 JULIAN" pitchFamily="2" charset="0"/>
              </a:rPr>
              <a:t>CASE 3</a:t>
            </a:r>
          </a:p>
        </p:txBody>
      </p:sp>
      <p:sp>
        <p:nvSpPr>
          <p:cNvPr id="14" name="Rounded Rectangle 13"/>
          <p:cNvSpPr/>
          <p:nvPr/>
        </p:nvSpPr>
        <p:spPr>
          <a:xfrm rot="263618">
            <a:off x="9248776" y="1401763"/>
            <a:ext cx="809625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に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1262823">
            <a:off x="9248776" y="2947988"/>
            <a:ext cx="809625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に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193779">
            <a:off x="9290051" y="4981575"/>
            <a:ext cx="811213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に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19634469">
            <a:off x="3493053" y="1456680"/>
            <a:ext cx="3594219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（さし）あげます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1975996">
            <a:off x="3713196" y="3957695"/>
            <a:ext cx="3594219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あげます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8419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07397">
            <a:off x="9299770" y="193580"/>
            <a:ext cx="2633457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hiller" pitchFamily="82" charset="0"/>
              </a:rPr>
              <a:t>PRACTICE</a:t>
            </a:r>
          </a:p>
        </p:txBody>
      </p:sp>
      <p:sp>
        <p:nvSpPr>
          <p:cNvPr id="3" name="Rounded Rectangle 2"/>
          <p:cNvSpPr/>
          <p:nvPr/>
        </p:nvSpPr>
        <p:spPr>
          <a:xfrm rot="21327141">
            <a:off x="1676400" y="1678858"/>
            <a:ext cx="22860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わたし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264735">
            <a:off x="4876800" y="1676400"/>
            <a:ext cx="2286000" cy="685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部長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274195">
            <a:off x="4877494" y="1673339"/>
            <a:ext cx="2286000" cy="685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妹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92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4497">
            <a:off x="7836949" y="1186086"/>
            <a:ext cx="2773256" cy="20913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35" name="Freeform 8"/>
          <p:cNvSpPr>
            <a:spLocks/>
          </p:cNvSpPr>
          <p:nvPr/>
        </p:nvSpPr>
        <p:spPr bwMode="gray">
          <a:xfrm rot="-9522166">
            <a:off x="3305175" y="665164"/>
            <a:ext cx="2046288" cy="1241425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Freeform 10"/>
          <p:cNvSpPr>
            <a:spLocks/>
          </p:cNvSpPr>
          <p:nvPr/>
        </p:nvSpPr>
        <p:spPr bwMode="gray">
          <a:xfrm rot="1437796">
            <a:off x="3257550" y="2103439"/>
            <a:ext cx="1803400" cy="1241425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05000" y="3657600"/>
            <a:ext cx="86106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部長に　人形を　（さし）あげました。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05000" y="4648200"/>
            <a:ext cx="86106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部長に　人形を　いただきました。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05000" y="5638800"/>
            <a:ext cx="86106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部長は　わたしに　人形を　くださいました。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33800" y="3657600"/>
            <a:ext cx="8382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妹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81800" y="3657600"/>
            <a:ext cx="37338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やりました。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44964" y="4641850"/>
            <a:ext cx="808037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妹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1988" y="4641850"/>
            <a:ext cx="35052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もらいました。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365375" y="5638800"/>
            <a:ext cx="808038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妹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5632450"/>
            <a:ext cx="35052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くれました。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21140574">
            <a:off x="4876800" y="1678858"/>
            <a:ext cx="22860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友だち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54413" y="3671888"/>
            <a:ext cx="17526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友だちに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81800" y="3671888"/>
            <a:ext cx="37338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あげました。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929063" y="4641850"/>
            <a:ext cx="17526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友だちに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34200" y="4641850"/>
            <a:ext cx="37338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もらいました。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947863" y="5638800"/>
            <a:ext cx="17526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友だちは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761163" y="5638800"/>
            <a:ext cx="37338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くれました。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36367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1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1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5" grpId="0" animBg="1"/>
      <p:bldP spid="9236" grpId="0" animBg="1"/>
      <p:bldP spid="10" grpId="0" animBg="1"/>
      <p:bldP spid="15" grpId="0" animBg="1"/>
      <p:bldP spid="16" grpId="0" animBg="1"/>
      <p:bldP spid="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35833">
            <a:off x="9535524" y="134937"/>
            <a:ext cx="2633457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hiller" pitchFamily="82" charset="0"/>
              </a:rPr>
              <a:t>PRACTICE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676400" y="1139825"/>
            <a:ext cx="4572000" cy="6810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弟に　写真を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48400" y="981076"/>
            <a:ext cx="2971800" cy="4603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もらいました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48400" y="1455739"/>
            <a:ext cx="2971800" cy="46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いただきました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76400" y="2265364"/>
            <a:ext cx="4572000" cy="681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先生に　辞書を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48400" y="2122489"/>
            <a:ext cx="2971800" cy="4587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もらいました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48400" y="2597150"/>
            <a:ext cx="2971800" cy="4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いただきました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39888" y="3419475"/>
            <a:ext cx="4572000" cy="6810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部長に　本を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11888" y="3276600"/>
            <a:ext cx="2971800" cy="4587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もらいました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11888" y="3749676"/>
            <a:ext cx="2971800" cy="46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いただきました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84338" y="4638675"/>
            <a:ext cx="4572000" cy="6810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友達に　時計を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56338" y="4495800"/>
            <a:ext cx="2971800" cy="4587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もらいました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56338" y="4968876"/>
            <a:ext cx="2971800" cy="46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いただきました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08150" y="5915025"/>
            <a:ext cx="4572000" cy="6810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父に　お金を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0150" y="5772150"/>
            <a:ext cx="2971800" cy="4587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もらいました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80150" y="6245226"/>
            <a:ext cx="2971800" cy="46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いただきました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19">
            <a:off x="9253539" y="812800"/>
            <a:ext cx="674687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19">
            <a:off x="9253539" y="2482850"/>
            <a:ext cx="674687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19">
            <a:off x="9253539" y="3570288"/>
            <a:ext cx="674687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19">
            <a:off x="9253539" y="4368801"/>
            <a:ext cx="674687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19">
            <a:off x="9253539" y="5657850"/>
            <a:ext cx="674687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1600200" y="271464"/>
            <a:ext cx="2590800" cy="4603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もらいます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76800" y="271464"/>
            <a:ext cx="2971800" cy="46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いただきます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265" name="TextBox 4"/>
          <p:cNvSpPr txBox="1">
            <a:spLocks noChangeArrowheads="1"/>
          </p:cNvSpPr>
          <p:nvPr/>
        </p:nvSpPr>
        <p:spPr bwMode="auto">
          <a:xfrm>
            <a:off x="4343400" y="271463"/>
            <a:ext cx="45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 sz="2400"/>
              <a:t>or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2667826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35833">
            <a:off x="9206481" y="167064"/>
            <a:ext cx="2825742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hiller" pitchFamily="82" charset="0"/>
              </a:rPr>
              <a:t>PRACTICE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676400" y="1139825"/>
            <a:ext cx="4572000" cy="6810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課長に　本を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48400" y="981076"/>
            <a:ext cx="2971800" cy="4603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あげました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48400" y="1455739"/>
            <a:ext cx="2971800" cy="46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やりました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76400" y="2265364"/>
            <a:ext cx="4572000" cy="6810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犬に　ご飯を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48400" y="2122489"/>
            <a:ext cx="2971800" cy="4587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あげました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48400" y="2597150"/>
            <a:ext cx="2971800" cy="4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やりました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39888" y="3419475"/>
            <a:ext cx="4572000" cy="6810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花に　水を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11888" y="3276600"/>
            <a:ext cx="2971800" cy="4587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あげました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11888" y="3749676"/>
            <a:ext cx="2971800" cy="46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やりました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84338" y="4638675"/>
            <a:ext cx="4572000" cy="6810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友達に　辞書を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56338" y="4495800"/>
            <a:ext cx="2971800" cy="4587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あげました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56338" y="4968876"/>
            <a:ext cx="2971800" cy="46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やりました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08150" y="5915025"/>
            <a:ext cx="4572000" cy="6810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子供に　お金を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0150" y="5772150"/>
            <a:ext cx="2971800" cy="4587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あげました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80150" y="6245226"/>
            <a:ext cx="2971800" cy="46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やりました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1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19">
            <a:off x="9253539" y="812800"/>
            <a:ext cx="674687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19">
            <a:off x="9253539" y="2482850"/>
            <a:ext cx="674687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19">
            <a:off x="9177339" y="3570288"/>
            <a:ext cx="674687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19">
            <a:off x="9177339" y="4365626"/>
            <a:ext cx="674687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19">
            <a:off x="9253539" y="6208713"/>
            <a:ext cx="674687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1639888" y="188914"/>
            <a:ext cx="2551112" cy="4603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あげます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105400" y="188914"/>
            <a:ext cx="2592388" cy="46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やります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289" name="TextBox 24"/>
          <p:cNvSpPr txBox="1">
            <a:spLocks noChangeArrowheads="1"/>
          </p:cNvSpPr>
          <p:nvPr/>
        </p:nvSpPr>
        <p:spPr bwMode="auto">
          <a:xfrm>
            <a:off x="4384675" y="203201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 sz="2400"/>
              <a:t>or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47259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35833">
            <a:off x="9436894" y="148217"/>
            <a:ext cx="2633457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hiller" pitchFamily="82" charset="0"/>
              </a:rPr>
              <a:t>PRACTICE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676400" y="1139825"/>
            <a:ext cx="4572000" cy="6810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妹は　わたしに　お土産を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48400" y="981076"/>
            <a:ext cx="2971800" cy="460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くれました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48400" y="1455739"/>
            <a:ext cx="2971800" cy="46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くださいました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76400" y="2265364"/>
            <a:ext cx="4572000" cy="681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友達は　わたしに　ＣＤを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48400" y="2122489"/>
            <a:ext cx="2971800" cy="4587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くれました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48400" y="2597150"/>
            <a:ext cx="2971800" cy="458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くださいました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39888" y="3419475"/>
            <a:ext cx="4572000" cy="6810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部長は　わたしに　手紙を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11888" y="3276600"/>
            <a:ext cx="2971800" cy="458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くれました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11888" y="3749676"/>
            <a:ext cx="2971800" cy="46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くださいました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84338" y="4638675"/>
            <a:ext cx="4572000" cy="6810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母は　わたしに　カメラを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56338" y="4495800"/>
            <a:ext cx="2971800" cy="458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くれました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56338" y="4968876"/>
            <a:ext cx="2971800" cy="46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くださいました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08150" y="5915025"/>
            <a:ext cx="4572000" cy="6810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田中さんは　私に　時計を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0150" y="5772150"/>
            <a:ext cx="2971800" cy="4587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くれました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80150" y="6245226"/>
            <a:ext cx="2971800" cy="46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くださいました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2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19">
            <a:off x="9253539" y="812800"/>
            <a:ext cx="674687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19">
            <a:off x="9229725" y="2022475"/>
            <a:ext cx="6731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19">
            <a:off x="9224963" y="3570288"/>
            <a:ext cx="6731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19">
            <a:off x="9239250" y="4341813"/>
            <a:ext cx="67468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19">
            <a:off x="9253539" y="6116638"/>
            <a:ext cx="674687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195513" y="1139825"/>
            <a:ext cx="533400" cy="681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が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20950" y="2265364"/>
            <a:ext cx="533400" cy="6810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が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462213" y="3419475"/>
            <a:ext cx="533400" cy="681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が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195513" y="4643439"/>
            <a:ext cx="533400" cy="6810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が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76600" y="5915025"/>
            <a:ext cx="533400" cy="6810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が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790700" y="271464"/>
            <a:ext cx="2476500" cy="460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くれました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940300" y="271464"/>
            <a:ext cx="2825750" cy="4603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くださいました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318" name="TextBox 24"/>
          <p:cNvSpPr txBox="1">
            <a:spLocks noChangeArrowheads="1"/>
          </p:cNvSpPr>
          <p:nvPr/>
        </p:nvSpPr>
        <p:spPr bwMode="auto">
          <a:xfrm>
            <a:off x="4384675" y="301626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 sz="2400"/>
              <a:t>or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807184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58" y="1453066"/>
            <a:ext cx="6767195" cy="3963085"/>
          </a:xfrm>
          <a:prstGeom prst="rect">
            <a:avLst/>
          </a:prstGeom>
        </p:spPr>
      </p:pic>
      <p:sp>
        <p:nvSpPr>
          <p:cNvPr id="2" name="Round Same Side Corner Rectangle 1"/>
          <p:cNvSpPr/>
          <p:nvPr/>
        </p:nvSpPr>
        <p:spPr>
          <a:xfrm>
            <a:off x="5104895" y="1192153"/>
            <a:ext cx="2063270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第８課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201" y="1011251"/>
            <a:ext cx="433387" cy="747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80" y="544624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 Diagonal Corner Rectangle 4"/>
          <p:cNvSpPr/>
          <p:nvPr/>
        </p:nvSpPr>
        <p:spPr>
          <a:xfrm>
            <a:off x="1661284" y="5372109"/>
            <a:ext cx="8475840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dirty="0">
                <a:latin typeface="mikachan-PB" panose="02000600000000000000" pitchFamily="2" charset="-128"/>
                <a:ea typeface="mikachan-PB" panose="02000600000000000000" pitchFamily="2" charset="-128"/>
              </a:rPr>
              <a:t>うれしい出来事</a:t>
            </a:r>
            <a:endParaRPr lang="en-US" sz="88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018" y="544624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32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1327141">
            <a:off x="1676400" y="1133402"/>
            <a:ext cx="22860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わたし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99793" y="1085353"/>
            <a:ext cx="2286000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社長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4497">
            <a:off x="7840832" y="505191"/>
            <a:ext cx="2346015" cy="17691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1" name="Freeform 8"/>
          <p:cNvSpPr>
            <a:spLocks/>
          </p:cNvSpPr>
          <p:nvPr/>
        </p:nvSpPr>
        <p:spPr bwMode="gray">
          <a:xfrm rot="-9522166">
            <a:off x="3432175" y="100014"/>
            <a:ext cx="2046288" cy="1241425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Freeform 10"/>
          <p:cNvSpPr>
            <a:spLocks/>
          </p:cNvSpPr>
          <p:nvPr/>
        </p:nvSpPr>
        <p:spPr bwMode="gray">
          <a:xfrm rot="1437796">
            <a:off x="3460751" y="1639889"/>
            <a:ext cx="1801813" cy="1241425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905000" y="3657600"/>
            <a:ext cx="86106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部長に　人形を　（さし）あげました。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05000" y="4648200"/>
            <a:ext cx="86106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部長に　人形を　いただきました。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905000" y="5638800"/>
            <a:ext cx="86106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部長は　わたしに　人形を　くださいました。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96200" y="2438400"/>
            <a:ext cx="1905000" cy="609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買います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92275" y="3670300"/>
            <a:ext cx="8953500" cy="838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部長に　人形を　買って　あげました。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692275" y="4660900"/>
            <a:ext cx="8953500" cy="838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部長に　人形を　買って　いただきました。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92275" y="5651500"/>
            <a:ext cx="8953500" cy="838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部長は　わたしに　人形を　買って　くださいました。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324600" y="3810000"/>
            <a:ext cx="3581400" cy="6096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338888" y="4779963"/>
            <a:ext cx="4176712" cy="6096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324601" y="5765800"/>
            <a:ext cx="4176713" cy="6096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1861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  <p:bldP spid="133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2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65786">
            <a:off x="1522412" y="2674938"/>
            <a:ext cx="2873376" cy="1371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わたし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 rot="199532">
            <a:off x="7162800" y="934065"/>
            <a:ext cx="2642420" cy="1371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上の人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21308604">
            <a:off x="7162800" y="2642420"/>
            <a:ext cx="2642420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友だち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185299">
            <a:off x="7162800" y="4572000"/>
            <a:ext cx="2642420" cy="1371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下の人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38650" y="1543050"/>
            <a:ext cx="2725738" cy="154305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38650" y="3505201"/>
            <a:ext cx="2725738" cy="1681163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38651" y="3303589"/>
            <a:ext cx="2709863" cy="39687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 rot="21324191">
            <a:off x="3581401" y="2971800"/>
            <a:ext cx="811213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は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19634469">
            <a:off x="3856298" y="1667790"/>
            <a:ext cx="3594219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Ｖていただきます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 rot="1975996">
            <a:off x="3825189" y="4033895"/>
            <a:ext cx="3594219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Ｖてもらいます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114801" y="2667270"/>
            <a:ext cx="3594219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Ｖてもらいます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 rot="21265919">
            <a:off x="1752600" y="304800"/>
            <a:ext cx="23622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 JULIAN" pitchFamily="2" charset="0"/>
              </a:rPr>
              <a:t>CASE 1</a:t>
            </a:r>
          </a:p>
        </p:txBody>
      </p:sp>
      <p:sp>
        <p:nvSpPr>
          <p:cNvPr id="27" name="Rounded Rectangle 26"/>
          <p:cNvSpPr/>
          <p:nvPr/>
        </p:nvSpPr>
        <p:spPr>
          <a:xfrm rot="263618">
            <a:off x="9248776" y="1401763"/>
            <a:ext cx="809625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に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 rot="21262823">
            <a:off x="9248776" y="2947988"/>
            <a:ext cx="809625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に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 rot="193779">
            <a:off x="9290051" y="4981575"/>
            <a:ext cx="811213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に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263107">
            <a:off x="4414029" y="191724"/>
            <a:ext cx="1827213" cy="9858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HGPSoeiKakupoptai" pitchFamily="50" charset="-128"/>
                <a:ea typeface="HGPSoeiKakupoptai" pitchFamily="50" charset="-128"/>
              </a:rPr>
              <a:t>with VERBS</a:t>
            </a:r>
          </a:p>
        </p:txBody>
      </p:sp>
    </p:spTree>
    <p:extLst>
      <p:ext uri="{BB962C8B-B14F-4D97-AF65-F5344CB8AC3E}">
        <p14:creationId xmlns:p14="http://schemas.microsoft.com/office/powerpoint/2010/main" val="153098126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7" grpId="0" animBg="1"/>
      <p:bldP spid="28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65786">
            <a:off x="1522412" y="2674938"/>
            <a:ext cx="2873376" cy="1371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わたし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 rot="199532">
            <a:off x="6630846" y="943039"/>
            <a:ext cx="2333000" cy="1371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上の人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21308604">
            <a:off x="6698814" y="2626428"/>
            <a:ext cx="2264615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友だち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185299">
            <a:off x="6594354" y="4579350"/>
            <a:ext cx="2369555" cy="1371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下の人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38650" y="1835150"/>
            <a:ext cx="2120900" cy="125095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38650" y="3505200"/>
            <a:ext cx="2154238" cy="1563688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3"/>
          </p:cNvCxnSpPr>
          <p:nvPr/>
        </p:nvCxnSpPr>
        <p:spPr>
          <a:xfrm>
            <a:off x="4392613" y="3262313"/>
            <a:ext cx="2252662" cy="17780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 rot="21324191">
            <a:off x="3581401" y="2971800"/>
            <a:ext cx="811213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に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19634469">
            <a:off x="4022035" y="1670363"/>
            <a:ext cx="3199244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Ｖてくださいます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 rot="1975996">
            <a:off x="4146129" y="4073580"/>
            <a:ext cx="2617402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Ｖてくれます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21844" y="2667270"/>
            <a:ext cx="2817157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Ｖてくれます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265919">
            <a:off x="1752600" y="304800"/>
            <a:ext cx="23622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 JULIAN" pitchFamily="2" charset="0"/>
              </a:rPr>
              <a:t>CASE 2</a:t>
            </a:r>
          </a:p>
        </p:txBody>
      </p:sp>
      <p:sp>
        <p:nvSpPr>
          <p:cNvPr id="14" name="Rounded Rectangle 13"/>
          <p:cNvSpPr/>
          <p:nvPr/>
        </p:nvSpPr>
        <p:spPr>
          <a:xfrm rot="263618">
            <a:off x="8405814" y="1454150"/>
            <a:ext cx="2179637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は／が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1262823">
            <a:off x="8404226" y="2878138"/>
            <a:ext cx="2214563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は／が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193779">
            <a:off x="8448676" y="5021263"/>
            <a:ext cx="2200275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は／が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263107">
            <a:off x="4414029" y="191724"/>
            <a:ext cx="1827213" cy="9858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HGPSoeiKakupoptai" pitchFamily="50" charset="-128"/>
                <a:ea typeface="HGPSoeiKakupoptai" pitchFamily="50" charset="-128"/>
              </a:rPr>
              <a:t>with VERBS</a:t>
            </a:r>
          </a:p>
        </p:txBody>
      </p:sp>
    </p:spTree>
    <p:extLst>
      <p:ext uri="{BB962C8B-B14F-4D97-AF65-F5344CB8AC3E}">
        <p14:creationId xmlns:p14="http://schemas.microsoft.com/office/powerpoint/2010/main" val="33089965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65786">
            <a:off x="1522412" y="2674938"/>
            <a:ext cx="2873376" cy="1371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わたし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 rot="199532">
            <a:off x="7464602" y="942826"/>
            <a:ext cx="2340364" cy="1371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上の人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21308604">
            <a:off x="7427356" y="2631201"/>
            <a:ext cx="2377388" cy="137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友だち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185299">
            <a:off x="7424286" y="4579048"/>
            <a:ext cx="2380744" cy="1371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下の人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7" name="Straight Arrow Connector 6"/>
          <p:cNvCxnSpPr>
            <a:stCxn id="2" idx="3"/>
          </p:cNvCxnSpPr>
          <p:nvPr/>
        </p:nvCxnSpPr>
        <p:spPr>
          <a:xfrm flipV="1">
            <a:off x="4392613" y="1543051"/>
            <a:ext cx="3033712" cy="1719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4392614" y="3262314"/>
            <a:ext cx="2981325" cy="2001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3"/>
          </p:cNvCxnSpPr>
          <p:nvPr/>
        </p:nvCxnSpPr>
        <p:spPr>
          <a:xfrm>
            <a:off x="4392613" y="3262314"/>
            <a:ext cx="2997200" cy="98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 rot="21324191">
            <a:off x="3581401" y="2971800"/>
            <a:ext cx="811213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は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19634469">
            <a:off x="3870989" y="1623058"/>
            <a:ext cx="3992175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Ｖて（さし）あげます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 rot="1975996">
            <a:off x="3825189" y="4033895"/>
            <a:ext cx="3594219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Ｖてやります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48200" y="2667270"/>
            <a:ext cx="2654906" cy="837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Ｖてあげます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265919">
            <a:off x="1752600" y="304800"/>
            <a:ext cx="23622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 JULIAN" pitchFamily="2" charset="0"/>
              </a:rPr>
              <a:t>CASE 3</a:t>
            </a:r>
          </a:p>
        </p:txBody>
      </p:sp>
      <p:sp>
        <p:nvSpPr>
          <p:cNvPr id="14" name="Rounded Rectangle 13"/>
          <p:cNvSpPr/>
          <p:nvPr/>
        </p:nvSpPr>
        <p:spPr>
          <a:xfrm rot="263618">
            <a:off x="9248776" y="1401763"/>
            <a:ext cx="809625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に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1262823">
            <a:off x="9248776" y="2947988"/>
            <a:ext cx="809625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に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193779">
            <a:off x="9290051" y="4981575"/>
            <a:ext cx="811213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に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263107">
            <a:off x="4414029" y="191724"/>
            <a:ext cx="1827213" cy="9858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HGPSoeiKakupoptai" pitchFamily="50" charset="-128"/>
                <a:ea typeface="HGPSoeiKakupoptai" pitchFamily="50" charset="-128"/>
              </a:rPr>
              <a:t>with VERBS</a:t>
            </a:r>
          </a:p>
        </p:txBody>
      </p:sp>
    </p:spTree>
    <p:extLst>
      <p:ext uri="{BB962C8B-B14F-4D97-AF65-F5344CB8AC3E}">
        <p14:creationId xmlns:p14="http://schemas.microsoft.com/office/powerpoint/2010/main" val="389223186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6401" y="3886200"/>
            <a:ext cx="2532063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これは　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…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52588" y="4800600"/>
            <a:ext cx="2532062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これは　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…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828800" y="1143000"/>
            <a:ext cx="16002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わたし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95800" y="1143000"/>
            <a:ext cx="1600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先生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05600" y="1143000"/>
            <a:ext cx="27749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じしょを貸す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Striped Right Arrow 5"/>
          <p:cNvSpPr/>
          <p:nvPr/>
        </p:nvSpPr>
        <p:spPr>
          <a:xfrm flipH="1">
            <a:off x="3505200" y="1295400"/>
            <a:ext cx="838200" cy="45720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76400" y="2057400"/>
            <a:ext cx="89154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先生に　じしょを貸して　いただきました。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58938" y="2971800"/>
            <a:ext cx="8932862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先生は　わたしに　じしょを貸して　くださいました。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76400" y="3886200"/>
            <a:ext cx="87630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これは　先生に　貸して　いただいた　じしょです。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58938" y="4800600"/>
            <a:ext cx="87630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これは　先生が　貸して　くださった　じしょです。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134279"/>
            <a:ext cx="2489200" cy="1161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572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665288" y="5162550"/>
            <a:ext cx="2532062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これは　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…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65288" y="4248150"/>
            <a:ext cx="2532062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これは　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…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835150" y="1504950"/>
            <a:ext cx="16002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わたし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02150" y="1504950"/>
            <a:ext cx="1600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友だち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11950" y="1504950"/>
            <a:ext cx="3716338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カメラを修理する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Striped Right Arrow 5"/>
          <p:cNvSpPr/>
          <p:nvPr/>
        </p:nvSpPr>
        <p:spPr>
          <a:xfrm flipH="1">
            <a:off x="3511550" y="1657350"/>
            <a:ext cx="838200" cy="45720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82750" y="2419350"/>
            <a:ext cx="87630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私は　友だちに　カメラを修理して　もらいました。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65288" y="3333750"/>
            <a:ext cx="87630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友だちは　私に　カメラを修理して　くれました。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82750" y="4248150"/>
            <a:ext cx="87630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これは　友だちに　修理してもらった　カメラです。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65288" y="5162550"/>
            <a:ext cx="87630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これは　友だちが　修理して　くれた　カメラです。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134279"/>
            <a:ext cx="2489200" cy="1161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63800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28800" y="1143000"/>
            <a:ext cx="16002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わたし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00600" y="1143000"/>
            <a:ext cx="1600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弟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05600" y="1143000"/>
            <a:ext cx="3716338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えいごを教える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3581400" y="1295400"/>
            <a:ext cx="1066800" cy="45720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76400" y="2057400"/>
            <a:ext cx="87630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atin typeface="NtMotoyaKyotai" pitchFamily="18" charset="-128"/>
                <a:ea typeface="NtMotoyaKyotai" pitchFamily="18" charset="-128"/>
              </a:rPr>
              <a:t>私は　弟に　えいごを　教えて　やりました。</a:t>
            </a:r>
            <a:endParaRPr lang="en-US" sz="28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76425" y="3124200"/>
            <a:ext cx="16002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わたし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48226" y="3124200"/>
            <a:ext cx="1166813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部長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49975" y="3124200"/>
            <a:ext cx="4319588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しりょうをコピーする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Striped Right Arrow 13"/>
          <p:cNvSpPr/>
          <p:nvPr/>
        </p:nvSpPr>
        <p:spPr>
          <a:xfrm>
            <a:off x="3629025" y="3276600"/>
            <a:ext cx="1066800" cy="45720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24026" y="4038600"/>
            <a:ext cx="8943975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atin typeface="NtMotoyaKyotai" pitchFamily="18" charset="-128"/>
                <a:ea typeface="NtMotoyaKyotai" pitchFamily="18" charset="-128"/>
              </a:rPr>
              <a:t>私は　部長に　しりょうを　コピーして　あげました。</a:t>
            </a:r>
            <a:endParaRPr lang="en-US" sz="28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5029200"/>
            <a:ext cx="16002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わたし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00600" y="5029200"/>
            <a:ext cx="1600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犬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05600" y="5029200"/>
            <a:ext cx="3716338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肉を買ってくる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Striped Right Arrow 18"/>
          <p:cNvSpPr/>
          <p:nvPr/>
        </p:nvSpPr>
        <p:spPr>
          <a:xfrm>
            <a:off x="3581400" y="5181600"/>
            <a:ext cx="1066800" cy="45720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676400" y="5943600"/>
            <a:ext cx="87630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b="1" dirty="0">
                <a:latin typeface="NtMotoyaKyotai" pitchFamily="18" charset="-128"/>
                <a:ea typeface="NtMotoyaKyotai" pitchFamily="18" charset="-128"/>
              </a:rPr>
              <a:t>私は　犬に　肉を　買ってきて　やりました。</a:t>
            </a:r>
            <a:endParaRPr lang="en-US" sz="2800" b="1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0" y="134279"/>
            <a:ext cx="2489200" cy="1161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33948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35833">
            <a:off x="7396413" y="102519"/>
            <a:ext cx="3173107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 DELANEY" pitchFamily="2" charset="0"/>
              </a:rPr>
              <a:t>DIFFERENCE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676400" y="2590800"/>
            <a:ext cx="87630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先生に　辞書を貸して　いただきました。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58938" y="3505200"/>
            <a:ext cx="87630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先生は　わたしに　辞書を貸して　くださいました。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58938" y="5029200"/>
            <a:ext cx="87630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私は　友だちに　カメラを修理して　もらいました。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41475" y="5943600"/>
            <a:ext cx="87630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友だちは　私に　カメラを修理して　くれました。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73938" y="2590800"/>
            <a:ext cx="2836862" cy="6858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54938" y="5029200"/>
            <a:ext cx="2455862" cy="6858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373938" y="3505200"/>
            <a:ext cx="2836862" cy="6858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924800" y="5943600"/>
            <a:ext cx="2133600" cy="6858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loud Callout 10"/>
          <p:cNvSpPr/>
          <p:nvPr/>
        </p:nvSpPr>
        <p:spPr>
          <a:xfrm rot="21339069">
            <a:off x="1592263" y="3321050"/>
            <a:ext cx="4665662" cy="2438400"/>
          </a:xfrm>
          <a:prstGeom prst="cloudCallout">
            <a:avLst>
              <a:gd name="adj1" fmla="val 7776"/>
              <a:gd name="adj2" fmla="val -878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 err="1"/>
              <a:t>Tôi</a:t>
            </a:r>
            <a:r>
              <a:rPr lang="en-US" sz="2400" i="1" dirty="0"/>
              <a:t> </a:t>
            </a:r>
            <a:r>
              <a:rPr lang="en-US" sz="2400" i="1" dirty="0" err="1"/>
              <a:t>có</a:t>
            </a:r>
            <a:r>
              <a:rPr lang="en-US" sz="2400" i="1" dirty="0"/>
              <a:t> </a:t>
            </a:r>
            <a:r>
              <a:rPr lang="en-US" sz="2400" i="1" dirty="0" err="1"/>
              <a:t>nhờ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br>
              <a:rPr lang="en-US" sz="2400" i="1" dirty="0"/>
            </a:br>
            <a:r>
              <a:rPr lang="en-US" sz="2400" i="1" dirty="0" err="1"/>
              <a:t>đối</a:t>
            </a:r>
            <a:r>
              <a:rPr lang="en-US" sz="2400" i="1" dirty="0"/>
              <a:t> </a:t>
            </a:r>
            <a:r>
              <a:rPr lang="en-US" sz="2400" i="1" dirty="0" err="1"/>
              <a:t>phương</a:t>
            </a:r>
            <a:r>
              <a:rPr lang="en-US" sz="2400" i="1" dirty="0"/>
              <a:t> </a:t>
            </a:r>
            <a:r>
              <a:rPr lang="en-US" sz="2400" i="1" dirty="0" err="1"/>
              <a:t>thực</a:t>
            </a:r>
            <a:r>
              <a:rPr lang="en-US" sz="2400" i="1" dirty="0"/>
              <a:t> </a:t>
            </a:r>
            <a:r>
              <a:rPr lang="en-US" sz="2400" i="1" dirty="0" err="1"/>
              <a:t>hiện</a:t>
            </a:r>
            <a:r>
              <a:rPr lang="en-US" sz="2400" i="1" dirty="0"/>
              <a:t> </a:t>
            </a:r>
            <a:r>
              <a:rPr lang="en-US" sz="2400" i="1" dirty="0" err="1"/>
              <a:t>hành</a:t>
            </a:r>
            <a:r>
              <a:rPr lang="en-US" sz="2400" i="1" dirty="0"/>
              <a:t> </a:t>
            </a:r>
            <a:r>
              <a:rPr lang="en-US" sz="2400" i="1" dirty="0" err="1"/>
              <a:t>động</a:t>
            </a:r>
            <a:r>
              <a:rPr lang="en-US" sz="2400" i="1" dirty="0"/>
              <a:t> </a:t>
            </a:r>
            <a:r>
              <a:rPr lang="en-US" sz="2400" i="1" dirty="0" err="1"/>
              <a:t>đó</a:t>
            </a:r>
            <a:r>
              <a:rPr lang="en-US" sz="2400" i="1" dirty="0"/>
              <a:t> </a:t>
            </a:r>
            <a:r>
              <a:rPr lang="en-US" sz="2400" i="1" dirty="0" err="1"/>
              <a:t>cho</a:t>
            </a:r>
            <a:r>
              <a:rPr lang="en-US" sz="2400" i="1" dirty="0"/>
              <a:t> </a:t>
            </a:r>
            <a:r>
              <a:rPr lang="en-US" sz="2400" i="1" dirty="0" err="1"/>
              <a:t>tôi</a:t>
            </a:r>
            <a:r>
              <a:rPr lang="en-US" sz="2400" i="1" dirty="0"/>
              <a:t>, </a:t>
            </a:r>
            <a:r>
              <a:rPr lang="en-US" sz="2400" i="1" dirty="0" err="1"/>
              <a:t>vì</a:t>
            </a:r>
            <a:r>
              <a:rPr lang="en-US" sz="2400" i="1" dirty="0"/>
              <a:t> </a:t>
            </a:r>
            <a:r>
              <a:rPr lang="en-US" sz="2400" i="1" dirty="0" err="1"/>
              <a:t>tôi</a:t>
            </a:r>
            <a:endParaRPr lang="en-US" sz="2400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2180387" y="864520"/>
            <a:ext cx="3200400" cy="142148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32787" y="1277177"/>
            <a:ext cx="990600" cy="7040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Ｖて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04388" y="1077565"/>
            <a:ext cx="1591597" cy="5516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いただく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04387" y="1629189"/>
            <a:ext cx="1591597" cy="5516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もらう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322638" y="1077913"/>
            <a:ext cx="304800" cy="1103312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248400" y="864520"/>
            <a:ext cx="3200400" cy="142148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400800" y="1277177"/>
            <a:ext cx="990600" cy="7040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Ｖて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772401" y="1077565"/>
            <a:ext cx="1591597" cy="5516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くださる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772400" y="1629189"/>
            <a:ext cx="1591597" cy="5516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くれる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7391400" y="1077913"/>
            <a:ext cx="304800" cy="1103312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Not Equal 21"/>
          <p:cNvSpPr/>
          <p:nvPr/>
        </p:nvSpPr>
        <p:spPr>
          <a:xfrm>
            <a:off x="5410200" y="1354138"/>
            <a:ext cx="762000" cy="550862"/>
          </a:xfrm>
          <a:prstGeom prst="mathNot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Cloud Callout 22"/>
          <p:cNvSpPr/>
          <p:nvPr/>
        </p:nvSpPr>
        <p:spPr>
          <a:xfrm rot="522123">
            <a:off x="5989455" y="3414625"/>
            <a:ext cx="5504263" cy="2438400"/>
          </a:xfrm>
          <a:prstGeom prst="cloudCallout">
            <a:avLst>
              <a:gd name="adj1" fmla="val -15769"/>
              <a:gd name="adj2" fmla="val -8966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 err="1"/>
              <a:t>Tôi</a:t>
            </a:r>
            <a:r>
              <a:rPr lang="en-US" sz="2400" i="1" dirty="0"/>
              <a:t> </a:t>
            </a:r>
            <a:r>
              <a:rPr lang="en-US" sz="2400" i="1" dirty="0" err="1"/>
              <a:t>không</a:t>
            </a:r>
            <a:r>
              <a:rPr lang="en-US" sz="2400" i="1" dirty="0"/>
              <a:t> </a:t>
            </a:r>
            <a:r>
              <a:rPr lang="en-US" sz="2400" i="1" dirty="0" err="1"/>
              <a:t>nhờ</a:t>
            </a:r>
            <a:r>
              <a:rPr lang="en-US" sz="2400" i="1" dirty="0"/>
              <a:t> </a:t>
            </a:r>
            <a:r>
              <a:rPr lang="en-US" sz="2400" i="1" dirty="0" err="1"/>
              <a:t>nhưng</a:t>
            </a:r>
            <a:r>
              <a:rPr lang="en-US" sz="2400" i="1" dirty="0"/>
              <a:t> </a:t>
            </a:r>
            <a:r>
              <a:rPr lang="en-US" sz="2400" i="1" dirty="0" err="1"/>
              <a:t>đối</a:t>
            </a:r>
            <a:r>
              <a:rPr lang="en-US" sz="2400" i="1" dirty="0"/>
              <a:t> </a:t>
            </a:r>
            <a:r>
              <a:rPr lang="en-US" sz="2400" i="1" dirty="0" err="1"/>
              <a:t>phương</a:t>
            </a:r>
            <a:r>
              <a:rPr lang="en-US" sz="2400" i="1" dirty="0"/>
              <a:t> </a:t>
            </a:r>
            <a:r>
              <a:rPr lang="en-US" sz="2400" i="1" dirty="0" err="1"/>
              <a:t>thực</a:t>
            </a:r>
            <a:r>
              <a:rPr lang="en-US" sz="2400" i="1" dirty="0"/>
              <a:t> </a:t>
            </a:r>
            <a:r>
              <a:rPr lang="en-US" sz="2400" i="1" dirty="0" err="1"/>
              <a:t>hiện</a:t>
            </a:r>
            <a:r>
              <a:rPr lang="en-US" sz="2400" i="1" dirty="0"/>
              <a:t> </a:t>
            </a:r>
            <a:r>
              <a:rPr lang="en-US" sz="2400" i="1" dirty="0" err="1"/>
              <a:t>hành</a:t>
            </a:r>
            <a:r>
              <a:rPr lang="en-US" sz="2400" i="1" dirty="0"/>
              <a:t> </a:t>
            </a:r>
            <a:r>
              <a:rPr lang="en-US" sz="2400" i="1" dirty="0" err="1"/>
              <a:t>động</a:t>
            </a:r>
            <a:r>
              <a:rPr lang="en-US" sz="2400" i="1" dirty="0"/>
              <a:t> </a:t>
            </a:r>
            <a:r>
              <a:rPr lang="en-US" sz="2400" i="1" dirty="0" err="1"/>
              <a:t>đó</a:t>
            </a:r>
            <a:r>
              <a:rPr lang="en-US" sz="2400" i="1" dirty="0"/>
              <a:t> </a:t>
            </a:r>
            <a:r>
              <a:rPr lang="en-US" sz="2400" i="1" dirty="0" err="1"/>
              <a:t>cho</a:t>
            </a:r>
            <a:r>
              <a:rPr lang="en-US" sz="2400" i="1" dirty="0"/>
              <a:t> </a:t>
            </a:r>
            <a:r>
              <a:rPr lang="en-US" sz="2400" i="1" dirty="0" err="1"/>
              <a:t>tôi</a:t>
            </a:r>
            <a:r>
              <a:rPr lang="en-US" sz="2400" i="1" dirty="0"/>
              <a:t>, </a:t>
            </a:r>
            <a:r>
              <a:rPr lang="en-US" sz="2400" i="1" dirty="0" err="1"/>
              <a:t>vì</a:t>
            </a:r>
            <a:r>
              <a:rPr lang="en-US" sz="2400" i="1" dirty="0"/>
              <a:t> </a:t>
            </a:r>
            <a:r>
              <a:rPr lang="en-US" sz="2400" i="1" dirty="0" err="1"/>
              <a:t>tôi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tôi</a:t>
            </a:r>
            <a:r>
              <a:rPr lang="en-US" sz="2400" i="1" dirty="0"/>
              <a:t> </a:t>
            </a:r>
            <a:r>
              <a:rPr lang="en-US" sz="2400" i="1" dirty="0" err="1"/>
              <a:t>cảm</a:t>
            </a:r>
            <a:r>
              <a:rPr lang="en-US" sz="2400" i="1" dirty="0"/>
              <a:t> </a:t>
            </a:r>
            <a:r>
              <a:rPr lang="en-US" sz="2400" i="1" dirty="0" err="1"/>
              <a:t>thấy</a:t>
            </a:r>
            <a:r>
              <a:rPr lang="en-US" sz="2400" i="1" dirty="0"/>
              <a:t> </a:t>
            </a:r>
            <a:r>
              <a:rPr lang="en-US" sz="2400" i="1" dirty="0" err="1"/>
              <a:t>biết</a:t>
            </a:r>
            <a:r>
              <a:rPr lang="en-US" sz="2400" i="1" dirty="0"/>
              <a:t> </a:t>
            </a:r>
            <a:r>
              <a:rPr lang="en-US" sz="2400" i="1" dirty="0" err="1"/>
              <a:t>ơn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7163380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21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7764"/>
            <a:ext cx="9144000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2895600" y="88488"/>
            <a:ext cx="59436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TỔNG HỢP VỀ MẪU CÂU</a:t>
            </a:r>
            <a:b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“QUAN HỆ CHO NHẬN”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3322638" y="1325563"/>
            <a:ext cx="76200" cy="457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3308350" y="2178050"/>
            <a:ext cx="76200" cy="457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3340100" y="3168650"/>
            <a:ext cx="76200" cy="457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3325813" y="4068763"/>
            <a:ext cx="76200" cy="457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3313113" y="5073650"/>
            <a:ext cx="76200" cy="457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3322638" y="5911850"/>
            <a:ext cx="76200" cy="457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10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15" y="145682"/>
            <a:ext cx="2915184" cy="15377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Pentagon 2"/>
          <p:cNvSpPr/>
          <p:nvPr/>
        </p:nvSpPr>
        <p:spPr>
          <a:xfrm rot="21420103">
            <a:off x="519446" y="536282"/>
            <a:ext cx="7560998" cy="10386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Trường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nói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bề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ja-JP" altLang="en-US" sz="2400" dirty="0"/>
              <a:t>「～てあげます」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mà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chuyển</a:t>
            </a:r>
            <a:r>
              <a:rPr lang="en-US" altLang="ja-JP" sz="2400" dirty="0"/>
              <a:t> sang </a:t>
            </a:r>
            <a:r>
              <a:rPr lang="en-US" altLang="ja-JP" sz="2400" dirty="0" err="1"/>
              <a:t>dùng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kiểu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câu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đề</a:t>
            </a:r>
            <a:r>
              <a:rPr lang="en-US" altLang="ja-JP" sz="2400" dirty="0"/>
              <a:t> </a:t>
            </a:r>
            <a:r>
              <a:rPr lang="en-US" altLang="ja-JP" sz="2400" dirty="0" err="1"/>
              <a:t>xuất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khiêm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nhường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ngữ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13472" y="1897653"/>
            <a:ext cx="8330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先生、ペンを貸して（さし）あげましょうか。</a:t>
            </a:r>
            <a:endParaRPr lang="en-US" sz="28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77406" y="2635061"/>
            <a:ext cx="9144593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先生、ペンをお貸ししましょうか。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3472" y="3936003"/>
            <a:ext cx="8330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社長、お荷物を持って（さし）あげましょうか。</a:t>
            </a:r>
            <a:endParaRPr lang="en-US" sz="28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7406" y="4673411"/>
            <a:ext cx="9144593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社長、お荷物をお持ちしましょうか。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2923" y="1677441"/>
            <a:ext cx="1212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か</a:t>
            </a:r>
            <a:endParaRPr lang="en-US" sz="20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43216" y="3712119"/>
            <a:ext cx="1212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にもつ</a:t>
            </a:r>
            <a:endParaRPr lang="en-US" sz="20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03766" y="4519522"/>
            <a:ext cx="1212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にもつ</a:t>
            </a:r>
            <a:endParaRPr lang="en-US" sz="20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72266" y="2455162"/>
            <a:ext cx="1212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か</a:t>
            </a:r>
            <a:endParaRPr lang="en-US" sz="20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871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9" grpId="0" animBg="1"/>
      <p:bldP spid="6" grpId="0"/>
      <p:bldP spid="7" grpId="0" animBg="1"/>
      <p:bldP spid="8" grpId="0"/>
      <p:bldP spid="10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 rot="21172513">
            <a:off x="1651001" y="5219701"/>
            <a:ext cx="1558925" cy="1547813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わたし</a:t>
            </a:r>
            <a:endParaRPr lang="en-US" sz="24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Smiley Face 4"/>
          <p:cNvSpPr/>
          <p:nvPr/>
        </p:nvSpPr>
        <p:spPr>
          <a:xfrm rot="364614">
            <a:off x="3859214" y="1898651"/>
            <a:ext cx="1558925" cy="1547813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あなた</a:t>
            </a:r>
            <a:endParaRPr lang="en-US" sz="24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Smiley Face 5"/>
          <p:cNvSpPr/>
          <p:nvPr/>
        </p:nvSpPr>
        <p:spPr>
          <a:xfrm rot="20915012">
            <a:off x="6534151" y="4506913"/>
            <a:ext cx="1558925" cy="1547812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Ｃさん</a:t>
            </a:r>
            <a:endParaRPr lang="en-US" sz="24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ight Arrow 6"/>
          <p:cNvSpPr/>
          <p:nvPr/>
        </p:nvSpPr>
        <p:spPr>
          <a:xfrm rot="18688857">
            <a:off x="2135981" y="3798094"/>
            <a:ext cx="2338388" cy="7302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あげます</a:t>
            </a:r>
            <a:endParaRPr lang="en-US" sz="24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3446">
            <a:off x="1662113" y="1808164"/>
            <a:ext cx="1689100" cy="16906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20731836">
            <a:off x="3460750" y="5486400"/>
            <a:ext cx="2947988" cy="7302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あげます</a:t>
            </a:r>
            <a:endParaRPr lang="en-US" sz="24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ight Arrow 10"/>
          <p:cNvSpPr/>
          <p:nvPr/>
        </p:nvSpPr>
        <p:spPr>
          <a:xfrm rot="2704426">
            <a:off x="4926807" y="3733007"/>
            <a:ext cx="2044700" cy="7318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あげます</a:t>
            </a:r>
            <a:endParaRPr lang="en-US" sz="24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ight Arrow 12"/>
          <p:cNvSpPr/>
          <p:nvPr/>
        </p:nvSpPr>
        <p:spPr>
          <a:xfrm rot="13457339">
            <a:off x="5391150" y="3362325"/>
            <a:ext cx="2044700" cy="7318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あげます</a:t>
            </a:r>
            <a:endParaRPr lang="en-US" sz="24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Left Arrow 11"/>
          <p:cNvSpPr/>
          <p:nvPr/>
        </p:nvSpPr>
        <p:spPr>
          <a:xfrm rot="18704973">
            <a:off x="2612233" y="4055270"/>
            <a:ext cx="2287587" cy="78422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002060"/>
                </a:solidFill>
                <a:latin typeface="NtMotoyaKyotai" pitchFamily="18" charset="-128"/>
                <a:ea typeface="NtMotoyaKyotai" pitchFamily="18" charset="-128"/>
              </a:rPr>
              <a:t>もらいます</a:t>
            </a:r>
            <a:endParaRPr lang="en-US" sz="2400" dirty="0">
              <a:solidFill>
                <a:srgbClr val="00206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Left Arrow 15"/>
          <p:cNvSpPr/>
          <p:nvPr/>
        </p:nvSpPr>
        <p:spPr>
          <a:xfrm rot="20994636">
            <a:off x="3182939" y="5027614"/>
            <a:ext cx="3311525" cy="78422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002060"/>
                </a:solidFill>
                <a:latin typeface="NtMotoyaKyotai" pitchFamily="18" charset="-128"/>
                <a:ea typeface="NtMotoyaKyotai" pitchFamily="18" charset="-128"/>
              </a:rPr>
              <a:t>もらいます</a:t>
            </a:r>
            <a:endParaRPr lang="en-US" sz="2400" dirty="0">
              <a:solidFill>
                <a:srgbClr val="00206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Left Arrow 17"/>
          <p:cNvSpPr/>
          <p:nvPr/>
        </p:nvSpPr>
        <p:spPr>
          <a:xfrm rot="18704973">
            <a:off x="1963739" y="3671889"/>
            <a:ext cx="2505075" cy="784225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002060"/>
                </a:solidFill>
                <a:latin typeface="NtMotoyaKyotai" pitchFamily="18" charset="-128"/>
                <a:ea typeface="NtMotoyaKyotai" pitchFamily="18" charset="-128"/>
              </a:rPr>
              <a:t>くれます</a:t>
            </a:r>
            <a:endParaRPr lang="en-US" sz="2400" dirty="0">
              <a:solidFill>
                <a:srgbClr val="00206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52800" y="990600"/>
            <a:ext cx="64008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わたしは　Ｃさんに　お金を　あげました。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810000" y="1558925"/>
            <a:ext cx="6400800" cy="4191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わたしは　Ｃさんに　お金を　もらいました。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267200" y="2133600"/>
            <a:ext cx="6400800" cy="4191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Ｃさんは　わたしに　お金を　くれました。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667001" y="3467100"/>
            <a:ext cx="1516063" cy="1714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352801" y="5592763"/>
            <a:ext cx="3186113" cy="400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Left Arrow 18"/>
          <p:cNvSpPr/>
          <p:nvPr/>
        </p:nvSpPr>
        <p:spPr>
          <a:xfrm rot="21116087">
            <a:off x="3181351" y="5759451"/>
            <a:ext cx="3457575" cy="784225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002060"/>
                </a:solidFill>
                <a:latin typeface="NtMotoyaKyotai" pitchFamily="18" charset="-128"/>
                <a:ea typeface="NtMotoyaKyotai" pitchFamily="18" charset="-128"/>
              </a:rPr>
              <a:t>くれます</a:t>
            </a:r>
            <a:endParaRPr lang="en-US" sz="2400" dirty="0">
              <a:solidFill>
                <a:srgbClr val="00206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67401" y="990600"/>
            <a:ext cx="447675" cy="4191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329364" y="1558925"/>
            <a:ext cx="447675" cy="419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777039" y="2133600"/>
            <a:ext cx="447675" cy="4191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Callout 14"/>
          <p:cNvSpPr/>
          <p:nvPr/>
        </p:nvSpPr>
        <p:spPr>
          <a:xfrm rot="21049428">
            <a:off x="3424238" y="152400"/>
            <a:ext cx="1757362" cy="838200"/>
          </a:xfrm>
          <a:prstGeom prst="wedgeEllipseCallout">
            <a:avLst>
              <a:gd name="adj1" fmla="val 85853"/>
              <a:gd name="adj2" fmla="val 8139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Callout 28"/>
          <p:cNvSpPr/>
          <p:nvPr/>
        </p:nvSpPr>
        <p:spPr>
          <a:xfrm rot="21049428">
            <a:off x="3422651" y="149225"/>
            <a:ext cx="1757363" cy="838200"/>
          </a:xfrm>
          <a:prstGeom prst="wedgeEllipseCallout">
            <a:avLst>
              <a:gd name="adj1" fmla="val 121331"/>
              <a:gd name="adj2" fmla="val 2609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TO</a:t>
            </a:r>
          </a:p>
        </p:txBody>
      </p:sp>
      <p:sp>
        <p:nvSpPr>
          <p:cNvPr id="30" name="Oval Callout 29"/>
          <p:cNvSpPr/>
          <p:nvPr/>
        </p:nvSpPr>
        <p:spPr>
          <a:xfrm rot="739332">
            <a:off x="8666163" y="247650"/>
            <a:ext cx="1757362" cy="838200"/>
          </a:xfrm>
          <a:prstGeom prst="wedgeEllipseCallout">
            <a:avLst>
              <a:gd name="adj1" fmla="val -142120"/>
              <a:gd name="adj2" fmla="val 17528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FROM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089150" y="1084263"/>
            <a:ext cx="8510588" cy="50847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598738" y="1905000"/>
            <a:ext cx="23622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あげます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90800" y="3254375"/>
            <a:ext cx="2370138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もらいます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00325" y="4557713"/>
            <a:ext cx="23622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くれます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33975" y="1905000"/>
            <a:ext cx="23622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>
                <a:solidFill>
                  <a:srgbClr val="000000"/>
                </a:solidFill>
                <a:latin typeface="Tahoma" charset="0"/>
                <a:cs typeface="Tahoma" charset="0"/>
              </a:rPr>
              <a:t>Biếu, tặng</a:t>
            </a:r>
            <a:endParaRPr lang="en-US" sz="2800">
              <a:solidFill>
                <a:srgbClr val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121275" y="3254375"/>
            <a:ext cx="23622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>
                <a:solidFill>
                  <a:srgbClr val="000000"/>
                </a:solidFill>
                <a:latin typeface="Tahoma" charset="0"/>
                <a:cs typeface="Tahoma" charset="0"/>
              </a:rPr>
              <a:t>Nhận</a:t>
            </a:r>
            <a:endParaRPr lang="en-US" sz="2800">
              <a:solidFill>
                <a:srgbClr val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138738" y="4573588"/>
            <a:ext cx="23622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>
                <a:solidFill>
                  <a:srgbClr val="000000"/>
                </a:solidFill>
                <a:latin typeface="Tahoma" charset="0"/>
                <a:cs typeface="Tahoma" charset="0"/>
              </a:rPr>
              <a:t>Cho</a:t>
            </a:r>
            <a:endParaRPr lang="en-US" sz="2800">
              <a:solidFill>
                <a:srgbClr val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9850" y="1890713"/>
            <a:ext cx="267335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>
                <a:solidFill>
                  <a:srgbClr val="000000"/>
                </a:solidFill>
                <a:latin typeface="Tahoma" charset="0"/>
                <a:cs typeface="Tahoma" charset="0"/>
              </a:rPr>
              <a:t>Ngôi I </a:t>
            </a:r>
            <a:r>
              <a:rPr lang="en-US" altLang="ja-JP" sz="2000">
                <a:solidFill>
                  <a:srgbClr val="000000"/>
                </a:solidFill>
                <a:latin typeface="Tahoma" charset="0"/>
                <a:cs typeface="Tahoma" charset="0"/>
                <a:sym typeface="Wingdings" pitchFamily="2" charset="2"/>
              </a:rPr>
              <a:t> Ngôi II, III</a:t>
            </a:r>
          </a:p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Tahoma" charset="0"/>
                <a:ea typeface="ＭＳ Ｐゴシック" pitchFamily="34" charset="-128"/>
                <a:cs typeface="Tahoma" charset="0"/>
                <a:sym typeface="Wingdings" pitchFamily="2" charset="2"/>
              </a:rPr>
              <a:t>Ngôi II </a:t>
            </a:r>
            <a:r>
              <a:rPr lang="en-US" sz="2000">
                <a:solidFill>
                  <a:srgbClr val="000000"/>
                </a:solidFill>
                <a:latin typeface="Tahoma" charset="0"/>
                <a:ea typeface="ＭＳ Ｐゴシック" pitchFamily="34" charset="-128"/>
                <a:cs typeface="Tahoma" charset="0"/>
                <a:sym typeface="Wingdings 3" pitchFamily="18" charset="2"/>
              </a:rPr>
              <a:t></a:t>
            </a:r>
            <a:r>
              <a:rPr lang="en-US" sz="2000">
                <a:solidFill>
                  <a:srgbClr val="000000"/>
                </a:solidFill>
                <a:latin typeface="Tahoma" charset="0"/>
                <a:ea typeface="ＭＳ Ｐゴシック" pitchFamily="34" charset="-128"/>
                <a:cs typeface="Tahoma" charset="0"/>
                <a:sym typeface="Wingdings" pitchFamily="2" charset="2"/>
              </a:rPr>
              <a:t> III </a:t>
            </a:r>
            <a:endParaRPr lang="en-US" sz="2000">
              <a:solidFill>
                <a:srgbClr val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9850" y="3240088"/>
            <a:ext cx="267335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>
                <a:solidFill>
                  <a:srgbClr val="000000"/>
                </a:solidFill>
                <a:latin typeface="Tahoma" charset="0"/>
                <a:cs typeface="Tahoma" charset="0"/>
              </a:rPr>
              <a:t>Ngôi I </a:t>
            </a:r>
            <a:r>
              <a:rPr lang="en-US" altLang="ja-JP" sz="2000">
                <a:solidFill>
                  <a:srgbClr val="000000"/>
                </a:solidFill>
                <a:latin typeface="Tahoma" charset="0"/>
                <a:cs typeface="Tahoma" charset="0"/>
                <a:sym typeface="Wingdings" pitchFamily="2" charset="2"/>
              </a:rPr>
              <a:t> Ngôi II, III</a:t>
            </a:r>
          </a:p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Tahoma" charset="0"/>
                <a:ea typeface="ＭＳ Ｐゴシック" pitchFamily="34" charset="-128"/>
                <a:cs typeface="Tahoma" charset="0"/>
                <a:sym typeface="Wingdings" pitchFamily="2" charset="2"/>
              </a:rPr>
              <a:t>Ngôi II </a:t>
            </a:r>
            <a:r>
              <a:rPr lang="en-US" sz="2000">
                <a:solidFill>
                  <a:srgbClr val="000000"/>
                </a:solidFill>
                <a:latin typeface="Tahoma" charset="0"/>
                <a:ea typeface="ＭＳ Ｐゴシック" pitchFamily="34" charset="-128"/>
                <a:cs typeface="Tahoma" charset="0"/>
                <a:sym typeface="Wingdings 3" pitchFamily="18" charset="2"/>
              </a:rPr>
              <a:t></a:t>
            </a:r>
            <a:r>
              <a:rPr lang="en-US" sz="2000">
                <a:solidFill>
                  <a:srgbClr val="000000"/>
                </a:solidFill>
                <a:latin typeface="Tahoma" charset="0"/>
                <a:ea typeface="ＭＳ Ｐゴシック" pitchFamily="34" charset="-128"/>
                <a:cs typeface="Tahoma" charset="0"/>
                <a:sym typeface="Wingdings" pitchFamily="2" charset="2"/>
              </a:rPr>
              <a:t> III</a:t>
            </a:r>
            <a:endParaRPr lang="en-US" sz="2000">
              <a:solidFill>
                <a:srgbClr val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707314" y="4560888"/>
            <a:ext cx="2655887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>
                <a:solidFill>
                  <a:srgbClr val="000000"/>
                </a:solidFill>
                <a:latin typeface="Tahoma" charset="0"/>
                <a:cs typeface="Tahoma" charset="0"/>
              </a:rPr>
              <a:t>Ngôi II, III </a:t>
            </a:r>
            <a:r>
              <a:rPr lang="en-US" altLang="ja-JP" sz="2000">
                <a:solidFill>
                  <a:srgbClr val="000000"/>
                </a:solidFill>
                <a:latin typeface="Tahoma" charset="0"/>
                <a:cs typeface="Tahoma" charset="0"/>
                <a:sym typeface="Wingdings" pitchFamily="2" charset="2"/>
              </a:rPr>
              <a:t> Ngôi I</a:t>
            </a:r>
            <a:endParaRPr lang="en-US" sz="2000">
              <a:solidFill>
                <a:srgbClr val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952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2" grpId="0" animBg="1"/>
      <p:bldP spid="16" grpId="0" animBg="1"/>
      <p:bldP spid="18" grpId="0" animBg="1"/>
      <p:bldP spid="17" grpId="0" animBg="1"/>
      <p:bldP spid="21" grpId="0" animBg="1"/>
      <p:bldP spid="22" grpId="0" animBg="1"/>
      <p:bldP spid="19" grpId="0" animBg="1"/>
      <p:bldP spid="14" grpId="0" animBg="1"/>
      <p:bldP spid="26" grpId="0" animBg="1"/>
      <p:bldP spid="27" grpId="0" animBg="1"/>
      <p:bldP spid="15" grpId="0" animBg="1"/>
      <p:bldP spid="29" grpId="0" animBg="1"/>
      <p:bldP spid="30" grpId="0" animBg="1"/>
      <p:bldP spid="28" grpId="0" animBg="1"/>
      <p:bldP spid="20" grpId="0" animBg="1"/>
      <p:bldP spid="23" grpId="0" animBg="1"/>
      <p:bldP spid="2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15" y="145682"/>
            <a:ext cx="2915184" cy="15377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Pentagon 2"/>
          <p:cNvSpPr/>
          <p:nvPr/>
        </p:nvSpPr>
        <p:spPr>
          <a:xfrm rot="21420103">
            <a:off x="519139" y="372161"/>
            <a:ext cx="8009174" cy="1038608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Đây</a:t>
            </a:r>
            <a:r>
              <a:rPr lang="en-US" sz="2400" dirty="0"/>
              <a:t> chính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ai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“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”, </a:t>
            </a:r>
            <a:r>
              <a:rPr lang="en-US" sz="2400" dirty="0" err="1"/>
              <a:t>kể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nói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, </a:t>
            </a:r>
            <a:r>
              <a:rPr lang="en-US" sz="2400" dirty="0" err="1"/>
              <a:t>trang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lẫn</a:t>
            </a:r>
            <a:r>
              <a:rPr lang="en-US" sz="2400" dirty="0"/>
              <a:t> </a:t>
            </a:r>
            <a:r>
              <a:rPr lang="en-US" sz="2400" dirty="0" err="1"/>
              <a:t>suồng</a:t>
            </a:r>
            <a:r>
              <a:rPr lang="en-US" sz="2400" dirty="0"/>
              <a:t> </a:t>
            </a:r>
            <a:r>
              <a:rPr lang="en-US" sz="2400" dirty="0" err="1"/>
              <a:t>sã</a:t>
            </a:r>
            <a:r>
              <a:rPr lang="en-US" sz="2400" dirty="0"/>
              <a:t>, </a:t>
            </a:r>
            <a:r>
              <a:rPr lang="en-US" sz="2400" dirty="0" err="1"/>
              <a:t>thân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813472" y="2640603"/>
            <a:ext cx="8330527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すみませんが、大使館への道を教えてください。</a:t>
            </a:r>
            <a:endParaRPr lang="en-US" sz="28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31523" y="3289553"/>
            <a:ext cx="4152228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教えてくださいませんか。</a:t>
            </a:r>
            <a:endParaRPr lang="en-US" sz="28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31523" y="3962286"/>
            <a:ext cx="4152228" cy="4756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教えてもらえませんか。</a:t>
            </a:r>
            <a:endParaRPr lang="en-US" sz="28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31522" y="4673584"/>
            <a:ext cx="4895177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教えてもらえないでしょうか。</a:t>
            </a:r>
            <a:endParaRPr lang="en-US" sz="28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31522" y="5410992"/>
            <a:ext cx="4895176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教えてくいただけませんか。</a:t>
            </a:r>
            <a:endParaRPr lang="en-US" sz="28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31522" y="6083725"/>
            <a:ext cx="5352378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教えていただけないでしょうか。</a:t>
            </a:r>
            <a:endParaRPr lang="en-US" sz="28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1522" y="1357759"/>
            <a:ext cx="4152228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教えてくれ。</a:t>
            </a:r>
            <a:endParaRPr lang="en-US" sz="28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31522" y="2030492"/>
            <a:ext cx="4152228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教えてくれませんか。</a:t>
            </a:r>
            <a:endParaRPr lang="en-US" sz="28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9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82986"/>
            <a:ext cx="11049002" cy="62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86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77" y="571499"/>
            <a:ext cx="11395046" cy="571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3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iley Face 4"/>
          <p:cNvSpPr/>
          <p:nvPr/>
        </p:nvSpPr>
        <p:spPr>
          <a:xfrm rot="21172513">
            <a:off x="2376489" y="4600576"/>
            <a:ext cx="1558925" cy="1547813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わたし</a:t>
            </a:r>
            <a:endParaRPr lang="en-US" sz="24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Smiley Face 5"/>
          <p:cNvSpPr/>
          <p:nvPr/>
        </p:nvSpPr>
        <p:spPr>
          <a:xfrm rot="20915012">
            <a:off x="7605714" y="4675188"/>
            <a:ext cx="1558925" cy="1547812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Ｃさん</a:t>
            </a:r>
            <a:endParaRPr lang="en-US" sz="24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ight Arrow 6"/>
          <p:cNvSpPr/>
          <p:nvPr/>
        </p:nvSpPr>
        <p:spPr>
          <a:xfrm rot="21385185">
            <a:off x="4044951" y="5038725"/>
            <a:ext cx="3497263" cy="7318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あげます</a:t>
            </a:r>
            <a:endParaRPr lang="en-US" sz="24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-239435">
            <a:off x="4724400" y="4699001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300000000000000" pitchFamily="18" charset="-128"/>
                <a:ea typeface="NtMotoyaKyotai" panose="02020300000000000000" pitchFamily="18" charset="-128"/>
              </a:rPr>
              <a:t>はな</a:t>
            </a:r>
            <a:endParaRPr lang="en-US" altLang="en-US" sz="24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-239435">
            <a:off x="4298951" y="5648326"/>
            <a:ext cx="2555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300000000000000" pitchFamily="18" charset="-128"/>
                <a:ea typeface="NtMotoyaKyotai" panose="02020300000000000000" pitchFamily="18" charset="-128"/>
              </a:rPr>
              <a:t>はなをかいます</a:t>
            </a:r>
            <a:endParaRPr lang="en-US" altLang="en-US" sz="24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57400" y="2374900"/>
            <a:ext cx="8020050" cy="723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私は　Ｃさんに　花を　あげました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49413" y="2374900"/>
            <a:ext cx="8972550" cy="723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私は　Ｃさんに　花を買って　あげました。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22425" y="3154363"/>
            <a:ext cx="8972550" cy="7239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私は　Ｃさんに　英語を教えて　もらいました。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11314" y="3952875"/>
            <a:ext cx="8974137" cy="7239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Ｃさんは　私に　英語を教えて　くれました。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 rot="20948052">
            <a:off x="2092326" y="658813"/>
            <a:ext cx="3706813" cy="13017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/>
              <a:t>Mẫu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</a:p>
          <a:p>
            <a:pPr algn="ctr">
              <a:defRPr/>
            </a:pPr>
            <a:r>
              <a:rPr lang="en-US" sz="2800" dirty="0"/>
              <a:t>(</a:t>
            </a:r>
            <a:r>
              <a:rPr lang="en-US" sz="2800" dirty="0" err="1">
                <a:solidFill>
                  <a:srgbClr val="FF0000"/>
                </a:solidFill>
              </a:rPr>
              <a:t>hành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động</a:t>
            </a:r>
            <a:r>
              <a:rPr lang="en-US" sz="2800" dirty="0"/>
              <a:t>):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72201" y="76200"/>
            <a:ext cx="3567113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Ｖ－て　あげる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181726" y="838200"/>
            <a:ext cx="3567113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Ｖ－て　もらう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181726" y="1592263"/>
            <a:ext cx="3567113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Ｖ－て　くれる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Cloud Callout 22"/>
          <p:cNvSpPr/>
          <p:nvPr/>
        </p:nvSpPr>
        <p:spPr>
          <a:xfrm rot="664976">
            <a:off x="7384101" y="5950728"/>
            <a:ext cx="1447800" cy="838200"/>
          </a:xfrm>
          <a:prstGeom prst="cloudCallout">
            <a:avLst>
              <a:gd name="adj1" fmla="val -109339"/>
              <a:gd name="adj2" fmla="val -1537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7" idx="1"/>
          </p:cNvCxnSpPr>
          <p:nvPr/>
        </p:nvCxnSpPr>
        <p:spPr>
          <a:xfrm flipH="1">
            <a:off x="4048125" y="5449888"/>
            <a:ext cx="3513138" cy="63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Left Arrow 11"/>
          <p:cNvSpPr/>
          <p:nvPr/>
        </p:nvSpPr>
        <p:spPr>
          <a:xfrm rot="21280664">
            <a:off x="4092575" y="4708526"/>
            <a:ext cx="3621088" cy="78422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002060"/>
                </a:solidFill>
                <a:latin typeface="NtMotoyaKyotai" pitchFamily="18" charset="-128"/>
                <a:ea typeface="NtMotoyaKyotai" pitchFamily="18" charset="-128"/>
              </a:rPr>
              <a:t>もらいます</a:t>
            </a:r>
            <a:endParaRPr lang="en-US" sz="2400" dirty="0">
              <a:solidFill>
                <a:srgbClr val="00206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Left Arrow 12"/>
          <p:cNvSpPr/>
          <p:nvPr/>
        </p:nvSpPr>
        <p:spPr>
          <a:xfrm rot="408599">
            <a:off x="4059239" y="5588001"/>
            <a:ext cx="3659187" cy="784225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002060"/>
                </a:solidFill>
                <a:latin typeface="NtMotoyaKyotai" pitchFamily="18" charset="-128"/>
                <a:ea typeface="NtMotoyaKyotai" pitchFamily="18" charset="-128"/>
              </a:rPr>
              <a:t>くれます</a:t>
            </a:r>
            <a:endParaRPr lang="en-US" sz="2400" dirty="0">
              <a:solidFill>
                <a:srgbClr val="00206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 rot="190412">
            <a:off x="4354514" y="6167438"/>
            <a:ext cx="2782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300000000000000" pitchFamily="18" charset="-128"/>
                <a:ea typeface="NtMotoyaKyotai" panose="02020300000000000000" pitchFamily="18" charset="-128"/>
              </a:rPr>
              <a:t>日本語を教えます</a:t>
            </a:r>
            <a:endParaRPr lang="en-US" altLang="en-US" sz="24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705600" y="2374900"/>
            <a:ext cx="3043238" cy="723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019926" y="3154363"/>
            <a:ext cx="3419475" cy="723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045326" y="3952875"/>
            <a:ext cx="3032125" cy="723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552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8" grpId="0"/>
      <p:bldP spid="8" grpId="1"/>
      <p:bldP spid="8" grpId="2"/>
      <p:bldP spid="9" grpId="0"/>
      <p:bldP spid="9" grpId="1"/>
      <p:bldP spid="10" grpId="0" animBg="1"/>
      <p:bldP spid="10" grpId="1" animBg="1"/>
      <p:bldP spid="11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12" grpId="0" animBg="1"/>
      <p:bldP spid="13" grpId="0" animBg="1"/>
      <p:bldP spid="14" grpId="0"/>
      <p:bldP spid="26" grpId="0" animBg="1"/>
      <p:bldP spid="29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iley Face 4"/>
          <p:cNvSpPr/>
          <p:nvPr/>
        </p:nvSpPr>
        <p:spPr>
          <a:xfrm rot="21172513">
            <a:off x="1768475" y="117476"/>
            <a:ext cx="2008188" cy="1800225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わたし</a:t>
            </a:r>
            <a:endParaRPr lang="en-US" sz="24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Smiley Face 5"/>
          <p:cNvSpPr/>
          <p:nvPr/>
        </p:nvSpPr>
        <p:spPr>
          <a:xfrm rot="20915012">
            <a:off x="2139950" y="4889501"/>
            <a:ext cx="2044700" cy="1808163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りーさん</a:t>
            </a:r>
            <a:endParaRPr lang="en-US" sz="24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600598" y="2106614"/>
            <a:ext cx="615553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工場を案内しました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362200" y="2017713"/>
            <a:ext cx="203200" cy="281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590800" y="2035175"/>
            <a:ext cx="217488" cy="2801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057401" y="1866900"/>
            <a:ext cx="8448675" cy="723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私は　りーさんに　工場を案内して　あげました。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981201" y="2933700"/>
            <a:ext cx="8601075" cy="7239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私は　りーさんに　工場を案内して　もらいました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057400" y="4344988"/>
            <a:ext cx="8458200" cy="7239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りーさんは　私に　工場を案内して　くれました。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Equal 27"/>
          <p:cNvSpPr/>
          <p:nvPr/>
        </p:nvSpPr>
        <p:spPr>
          <a:xfrm>
            <a:off x="5654676" y="3756026"/>
            <a:ext cx="517525" cy="473075"/>
          </a:xfrm>
          <a:prstGeom prst="mathEqual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317876" y="3684588"/>
            <a:ext cx="2320925" cy="646112"/>
            <a:chOff x="2362200" y="3700773"/>
            <a:chExt cx="1310147" cy="560485"/>
          </a:xfrm>
        </p:grpSpPr>
        <p:sp>
          <p:nvSpPr>
            <p:cNvPr id="34" name="TextBox 33"/>
            <p:cNvSpPr txBox="1"/>
            <p:nvPr/>
          </p:nvSpPr>
          <p:spPr>
            <a:xfrm>
              <a:off x="2362200" y="3700773"/>
              <a:ext cx="1142570" cy="56048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NGHĨA &amp; </a:t>
              </a:r>
            </a:p>
            <a:p>
              <a:pPr algn="ctr">
                <a:defRPr/>
              </a:pPr>
              <a:r>
                <a:rPr lang="en-US" dirty="0" err="1"/>
                <a:t>Đối</a:t>
              </a:r>
              <a:r>
                <a:rPr lang="en-US" dirty="0"/>
                <a:t> </a:t>
              </a:r>
              <a:r>
                <a:rPr lang="en-US" dirty="0" err="1"/>
                <a:t>tượng</a:t>
              </a:r>
              <a:r>
                <a:rPr lang="en-US" dirty="0"/>
                <a:t> </a:t>
              </a:r>
              <a:r>
                <a:rPr lang="en-US" dirty="0" err="1"/>
                <a:t>nhận</a:t>
              </a:r>
              <a:endParaRPr lang="en-US" dirty="0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3520004" y="3897700"/>
              <a:ext cx="152343" cy="184533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7148514" y="3803650"/>
            <a:ext cx="1462087" cy="368300"/>
            <a:chOff x="2362200" y="3803085"/>
            <a:chExt cx="1462547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2362200" y="3803085"/>
              <a:ext cx="114336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HƯỚNG</a:t>
              </a:r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3519851" y="3898602"/>
              <a:ext cx="304896" cy="184666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1" name="Not Equal 40"/>
          <p:cNvSpPr/>
          <p:nvPr/>
        </p:nvSpPr>
        <p:spPr>
          <a:xfrm>
            <a:off x="8628063" y="3748089"/>
            <a:ext cx="533400" cy="447675"/>
          </a:xfrm>
          <a:prstGeom prst="mathNotEqual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Callout 41"/>
          <p:cNvSpPr/>
          <p:nvPr/>
        </p:nvSpPr>
        <p:spPr>
          <a:xfrm rot="507105">
            <a:off x="4300798" y="5325842"/>
            <a:ext cx="4178773" cy="1371600"/>
          </a:xfrm>
          <a:prstGeom prst="wedgeEllipseCallout">
            <a:avLst>
              <a:gd name="adj1" fmla="val 57100"/>
              <a:gd name="adj2" fmla="val -9681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algn="ctr">
              <a:buFontTx/>
              <a:buChar char="-"/>
              <a:defRPr/>
            </a:pPr>
            <a:r>
              <a:rPr lang="en-US" dirty="0"/>
              <a:t>“Anh Ly </a:t>
            </a:r>
            <a:r>
              <a:rPr lang="en-US" dirty="0" err="1"/>
              <a:t>cho</a:t>
            </a:r>
            <a:r>
              <a:rPr lang="en-US" dirty="0"/>
              <a:t>”</a:t>
            </a:r>
          </a:p>
          <a:p>
            <a:pPr marL="285750" indent="-285750" algn="ctr">
              <a:buFontTx/>
              <a:buChar char="-"/>
              <a:defRPr/>
            </a:pP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</a:p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)</a:t>
            </a:r>
          </a:p>
        </p:txBody>
      </p:sp>
      <p:sp>
        <p:nvSpPr>
          <p:cNvPr id="43" name="Oval Callout 42"/>
          <p:cNvSpPr/>
          <p:nvPr/>
        </p:nvSpPr>
        <p:spPr>
          <a:xfrm rot="21443075">
            <a:off x="3649475" y="1004533"/>
            <a:ext cx="3579741" cy="1371600"/>
          </a:xfrm>
          <a:prstGeom prst="wedgeEllipseCallout">
            <a:avLst>
              <a:gd name="adj1" fmla="val 79688"/>
              <a:gd name="adj2" fmla="val 1078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algn="ctr">
              <a:buFontTx/>
              <a:buChar char="-"/>
              <a:defRPr/>
            </a:pPr>
            <a:r>
              <a:rPr lang="en-US" dirty="0"/>
              <a:t>“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”</a:t>
            </a:r>
          </a:p>
          <a:p>
            <a:pPr marL="285750" indent="-285750" algn="ctr">
              <a:buFontTx/>
              <a:buChar char="-"/>
              <a:defRPr/>
            </a:pP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ấy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</a:p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biết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ơn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4944" y="2035175"/>
            <a:ext cx="304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こうじょう</a:t>
            </a:r>
            <a:endParaRPr lang="en-US" sz="1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413" y="3140929"/>
            <a:ext cx="304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あんない</a:t>
            </a:r>
            <a:endParaRPr lang="en-US" sz="1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081499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  <p:bldP spid="30" grpId="0" animBg="1"/>
      <p:bldP spid="30" grpId="1" animBg="1"/>
      <p:bldP spid="31" grpId="0" animBg="1"/>
      <p:bldP spid="33" grpId="0" animBg="1"/>
      <p:bldP spid="42" grpId="0" animBg="1"/>
      <p:bldP spid="43" grpId="0" animBg="1"/>
      <p:bldP spid="3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127250" y="914400"/>
            <a:ext cx="732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Đây là bức ảnh mà hôm qua (tôi đã nhận được) anh Tanaka gửi.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76400" y="1381126"/>
            <a:ext cx="8891588" cy="10779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これは　きのう　田中さんに　送ってもらった　写真です。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12964" y="2743200"/>
            <a:ext cx="7716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Hãy nói “Cảm ơn” với người đã giúp đỡ (cho) mình.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400" y="3217863"/>
            <a:ext cx="8878888" cy="107791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手伝ってくれる人に　「ありがとう」を　</a:t>
            </a:r>
            <a:endParaRPr lang="en-US" altLang="ja-JP" sz="32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言ってください。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76400" y="4452939"/>
            <a:ext cx="906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Tôi muốn trao đổi về món quà mà (tôi) muốn mua tặng giám đốc trong ngày sinh nhật.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76401" y="4953001"/>
            <a:ext cx="8742363" cy="10779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誕生日に　社長に　買って　あげたい</a:t>
            </a:r>
            <a:endParaRPr lang="en-US" altLang="ja-JP" sz="32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プレゼントについて　相談したいです。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235833">
            <a:off x="9165321" y="139389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mic Sans MS" pitchFamily="66" charset="0"/>
              </a:rPr>
              <a:t>PRACTICE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mic Sans MS" pitchFamily="66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40475" y="5859464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そうだん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622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たんじょうび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362200" y="3033713"/>
            <a:ext cx="1066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てつだ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29200" y="2297114"/>
            <a:ext cx="1284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しゃしん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431088" y="1230314"/>
            <a:ext cx="641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おく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9401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 rot="235833">
            <a:off x="7615921" y="110052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mic Sans MS" pitchFamily="66" charset="0"/>
              </a:rPr>
              <a:t>PRACTICE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mic Sans MS" pitchFamily="66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127251" y="420688"/>
            <a:ext cx="54657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Tại buổi họp, tôi đã nói là muốn nhờ viết báo cáo </a:t>
            </a:r>
          </a:p>
          <a:p>
            <a:pPr eaLnBrk="1" hangingPunct="1"/>
            <a:r>
              <a:rPr lang="en-US" altLang="en-US"/>
              <a:t>bằng tiếng Anh nhưng anh Ly đã không làm cho.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76400" y="1228725"/>
            <a:ext cx="8891588" cy="15700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かいぎで　英語でレポートを書いてもらいたいと言いましたが、リーさんは　</a:t>
            </a:r>
            <a:endParaRPr lang="en-US" altLang="ja-JP" sz="32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やってくれませんでした。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12964" y="2982914"/>
            <a:ext cx="7716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Đây là bài hát mới tôi muốn viết tặng người yêu.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400" y="3417888"/>
            <a:ext cx="8878888" cy="107791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これは　わたしが　こいびとに　</a:t>
            </a:r>
            <a:endParaRPr lang="en-US" altLang="ja-JP" sz="32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書いてあげたい　新しい　歌です。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46314" y="4800600"/>
            <a:ext cx="7583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Người đã chỉ đường đi đến Đại sứ quán Nhật (cho tôi) là anh Tanaka.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12926" y="5322888"/>
            <a:ext cx="8742363" cy="107791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日本大使館へ　行く　道を　</a:t>
            </a:r>
            <a:endParaRPr lang="en-US" altLang="ja-JP" sz="32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教えてくれた人は　田中さんです。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33801" y="5170489"/>
            <a:ext cx="2054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にほんたいしかん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96201" y="5192714"/>
            <a:ext cx="758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みち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596189" y="4311650"/>
            <a:ext cx="758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うた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86200" y="1044575"/>
            <a:ext cx="1066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>
                <a:latin typeface="NtMotoyaKyotai" panose="02020300000000000000" pitchFamily="18" charset="-128"/>
                <a:ea typeface="NtMotoyaKyotai" panose="02020300000000000000" pitchFamily="18" charset="-128"/>
              </a:rPr>
              <a:t>えいご</a:t>
            </a:r>
            <a:endParaRPr lang="en-US" alt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307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15" y="145682"/>
            <a:ext cx="2915184" cy="15377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Pentagon 2"/>
          <p:cNvSpPr/>
          <p:nvPr/>
        </p:nvSpPr>
        <p:spPr>
          <a:xfrm rot="21420103">
            <a:off x="511801" y="546383"/>
            <a:ext cx="7182674" cy="736379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ý “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ơn</a:t>
            </a:r>
            <a:r>
              <a:rPr lang="en-US" sz="2400" dirty="0"/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429" y="1578363"/>
            <a:ext cx="5422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木村さんに本を貸してもらいました。　</a:t>
            </a:r>
            <a:endParaRPr lang="en-US" sz="2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428" y="2123370"/>
            <a:ext cx="4715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母に料理を教えてもらいました。　</a:t>
            </a:r>
            <a:endParaRPr lang="en-US" sz="2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428" y="2668377"/>
            <a:ext cx="6590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私は小林さんにノートを貸してあげました。</a:t>
            </a:r>
            <a:endParaRPr lang="en-US" sz="24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428" y="3279214"/>
            <a:ext cx="6457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小林さんは私に友だちを紹介してくらました。</a:t>
            </a:r>
            <a:endParaRPr lang="en-US" sz="2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8" name="Pentagon 7"/>
          <p:cNvSpPr/>
          <p:nvPr/>
        </p:nvSpPr>
        <p:spPr>
          <a:xfrm rot="21420103">
            <a:off x="893163" y="3931019"/>
            <a:ext cx="11083104" cy="1253237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ja-JP" altLang="en-US" sz="2400" dirty="0"/>
              <a:t>「～てあげる／～てくれる」</a:t>
            </a:r>
            <a:r>
              <a:rPr lang="en-US" altLang="ja-JP" sz="2400" dirty="0"/>
              <a:t>, </a:t>
            </a:r>
            <a:r>
              <a:rPr lang="en-US" sz="2400" b="1" u="sng" dirty="0" err="1"/>
              <a:t>không</a:t>
            </a:r>
            <a:r>
              <a:rPr lang="en-US" sz="2400" b="1" u="sng" dirty="0"/>
              <a:t> </a:t>
            </a:r>
            <a:r>
              <a:rPr lang="en-US" sz="2400" b="1" u="sng" dirty="0" err="1"/>
              <a:t>dùng</a:t>
            </a:r>
            <a:r>
              <a:rPr lang="en-US" sz="2400" b="1" u="sng" dirty="0"/>
              <a:t> </a:t>
            </a:r>
            <a:r>
              <a:rPr lang="ja-JP" altLang="en-US" sz="2400" b="1" u="sng" dirty="0"/>
              <a:t>に</a:t>
            </a:r>
            <a:r>
              <a:rPr lang="en-US" altLang="ja-JP" sz="2400" b="1" u="sng" dirty="0"/>
              <a:t> </a:t>
            </a:r>
          </a:p>
          <a:p>
            <a:pPr algn="ctr"/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tân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/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phận</a:t>
            </a:r>
            <a:r>
              <a:rPr lang="en-US" sz="2400" dirty="0"/>
              <a:t>,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(</a:t>
            </a:r>
            <a:r>
              <a:rPr lang="en-US" altLang="ja-JP" sz="2400" dirty="0" err="1"/>
              <a:t>mà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dùng</a:t>
            </a:r>
            <a:r>
              <a:rPr lang="en-US" altLang="ja-JP" sz="2400" dirty="0"/>
              <a:t> </a:t>
            </a:r>
            <a:r>
              <a:rPr lang="ja-JP" altLang="en-US" sz="2400" dirty="0"/>
              <a:t>の</a:t>
            </a:r>
            <a:r>
              <a:rPr lang="en-US" altLang="ja-JP" sz="2400" dirty="0"/>
              <a:t>) </a:t>
            </a:r>
            <a:r>
              <a:rPr lang="en-US" altLang="ja-JP" sz="2400" dirty="0" err="1"/>
              <a:t>hoặc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việc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đó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tác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động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trực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tiếp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tới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người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nhận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67974" y="5473254"/>
            <a:ext cx="4666872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おばあさん</a:t>
            </a:r>
            <a:r>
              <a:rPr lang="ja-JP" altLang="en-US" sz="2400" dirty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に</a:t>
            </a:r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手を引いてあげた。</a:t>
            </a:r>
            <a:endParaRPr lang="en-US" sz="2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53538" y="5473253"/>
            <a:ext cx="3081305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の</a:t>
            </a:r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手を引いてあげた。</a:t>
            </a:r>
            <a:endParaRPr lang="en-US" sz="2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7972" y="6060650"/>
            <a:ext cx="4666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友だち</a:t>
            </a:r>
            <a:r>
              <a:rPr lang="ja-JP" altLang="en-US" sz="2400" dirty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に</a:t>
            </a:r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荷物を持ってあげた。</a:t>
            </a:r>
            <a:endParaRPr lang="en-US" sz="2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2203" y="6060649"/>
            <a:ext cx="3353805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の</a:t>
            </a:r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荷物を持ってあげた。</a:t>
            </a:r>
            <a:endParaRPr lang="en-US" sz="2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0209" y="5397057"/>
            <a:ext cx="5405659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林さんは私</a:t>
            </a:r>
            <a:r>
              <a:rPr lang="ja-JP" altLang="en-US" sz="2400" dirty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に</a:t>
            </a:r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荷物を運んでくれた。</a:t>
            </a:r>
            <a:endParaRPr lang="en-US" sz="2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76271" y="5405281"/>
            <a:ext cx="3638426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の</a:t>
            </a:r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荷物を運んでくれた。</a:t>
            </a:r>
            <a:endParaRPr lang="en-US" sz="2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70209" y="6060649"/>
            <a:ext cx="4666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キムさん</a:t>
            </a:r>
            <a:r>
              <a:rPr lang="ja-JP" altLang="en-US" sz="2400" dirty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に</a:t>
            </a:r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手伝ってあげた。</a:t>
            </a:r>
            <a:endParaRPr lang="en-US" sz="2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55322" y="6050364"/>
            <a:ext cx="3638426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を</a:t>
            </a:r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手伝ってあげた。</a:t>
            </a:r>
            <a:endParaRPr lang="en-US" sz="2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3999" y="1627212"/>
            <a:ext cx="4711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→　木村さんに本を借りました。</a:t>
            </a:r>
            <a:endParaRPr lang="en-US" sz="2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03999" y="2131302"/>
            <a:ext cx="4715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→　母に料理を教わりました。</a:t>
            </a:r>
            <a:endParaRPr lang="en-US" sz="2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03999" y="2651254"/>
            <a:ext cx="5422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→私は小林さんにノートを貸しました。</a:t>
            </a:r>
            <a:endParaRPr lang="en-US" sz="24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03998" y="3262091"/>
            <a:ext cx="5918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→小林さんは私に友だちを紹介しました。</a:t>
            </a:r>
            <a:endParaRPr lang="en-US" sz="2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45693" y="1446314"/>
            <a:ext cx="7213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か</a:t>
            </a:r>
            <a:endParaRPr lang="en-US" sz="1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02419" y="1494739"/>
            <a:ext cx="7213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か</a:t>
            </a:r>
            <a:endParaRPr lang="en-US" sz="1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481062" y="1993275"/>
            <a:ext cx="7213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おそ</a:t>
            </a:r>
            <a:endParaRPr lang="en-US" sz="1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61995" y="2541365"/>
            <a:ext cx="7213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か</a:t>
            </a:r>
            <a:endParaRPr lang="en-US" sz="1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315724" y="2541365"/>
            <a:ext cx="7213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か</a:t>
            </a:r>
            <a:endParaRPr lang="en-US" sz="1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41326" y="3143444"/>
            <a:ext cx="11052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しょうかい</a:t>
            </a:r>
            <a:endParaRPr lang="en-US" sz="1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23765" y="3091079"/>
            <a:ext cx="11052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しょうかい</a:t>
            </a:r>
            <a:endParaRPr lang="en-US" sz="1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96871" y="5938801"/>
            <a:ext cx="11052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にもつ</a:t>
            </a:r>
            <a:endParaRPr lang="en-US" sz="1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369261" y="5261299"/>
            <a:ext cx="11052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にもつ</a:t>
            </a:r>
            <a:endParaRPr lang="en-US" sz="14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90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 animBg="1"/>
      <p:bldP spid="9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9" grpId="0"/>
      <p:bldP spid="31" grpId="0"/>
      <p:bldP spid="32" grpId="0"/>
      <p:bldP spid="33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15" y="145682"/>
            <a:ext cx="2915184" cy="15377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786221" y="3319184"/>
            <a:ext cx="80610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友だち</a:t>
            </a:r>
            <a:r>
              <a:rPr lang="ja-JP" altLang="en-US" sz="3200" dirty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に</a:t>
            </a:r>
            <a:r>
              <a:rPr lang="ja-JP" altLang="en-US" sz="32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タイ料理を送ってもらいました。</a:t>
            </a:r>
            <a:endParaRPr lang="en-US" sz="32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8" name="Pentagon 7"/>
          <p:cNvSpPr/>
          <p:nvPr/>
        </p:nvSpPr>
        <p:spPr>
          <a:xfrm rot="21420103">
            <a:off x="476377" y="807940"/>
            <a:ext cx="10445957" cy="1971478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ja-JP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「</a:t>
            </a:r>
            <a:r>
              <a:rPr lang="ja-JP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～てもらう</a:t>
            </a:r>
            <a:r>
              <a:rPr lang="ja-JP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」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ja-JP" alt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に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trừu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ctr"/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ja-JP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「送る・届ける・教える・ほめる・話しかける」</a:t>
            </a:r>
            <a:endParaRPr lang="en-US" altLang="ja-JP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ja-JP" alt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から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70014" y="3319184"/>
            <a:ext cx="677726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chemeClr val="accent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から</a:t>
            </a:r>
            <a:r>
              <a:rPr lang="ja-JP" altLang="en-US" sz="32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タイ料理を送ってもらいました。</a:t>
            </a:r>
            <a:endParaRPr lang="en-US" sz="32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6220" y="4336530"/>
            <a:ext cx="97747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その知らせは田中さん</a:t>
            </a:r>
            <a:r>
              <a:rPr lang="ja-JP" altLang="en-US" sz="3200" dirty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に</a:t>
            </a:r>
            <a:r>
              <a:rPr lang="ja-JP" altLang="en-US" sz="32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教えてもらいました。</a:t>
            </a:r>
            <a:endParaRPr lang="en-US" sz="32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01528" y="4336530"/>
            <a:ext cx="485261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chemeClr val="accent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から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教えてもらいました。</a:t>
            </a:r>
            <a:endParaRPr lang="en-US" sz="32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220" y="5430416"/>
            <a:ext cx="6890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東京</a:t>
            </a:r>
            <a:r>
              <a:rPr lang="ja-JP" altLang="en-US" sz="3200" dirty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に</a:t>
            </a:r>
            <a:r>
              <a:rPr lang="ja-JP" altLang="en-US" sz="32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おかしを送ってもらいました。</a:t>
            </a:r>
            <a:endParaRPr lang="en-US" sz="32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02259" y="5430416"/>
            <a:ext cx="6547146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chemeClr val="accent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から</a:t>
            </a:r>
            <a:r>
              <a:rPr lang="ja-JP" altLang="en-US" sz="3200" dirty="0">
                <a:solidFill>
                  <a:srgbClr val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おかしを送ってもらいました。</a:t>
            </a:r>
            <a:endParaRPr lang="en-US" sz="3200" dirty="0">
              <a:solidFill>
                <a:srgbClr val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0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0" grpId="0" animBg="1"/>
      <p:bldP spid="21" grpId="0"/>
      <p:bldP spid="13" grpId="0" animBg="1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1628</TotalTime>
  <Words>1620</Words>
  <Application>Microsoft Macintosh PowerPoint</Application>
  <PresentationFormat>Widescreen</PresentationFormat>
  <Paragraphs>389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AR DELANEY</vt:lpstr>
      <vt:lpstr>AR ESSENCE</vt:lpstr>
      <vt:lpstr>AR JULIAN</vt:lpstr>
      <vt:lpstr>HGPSoeiKakugothicUB</vt:lpstr>
      <vt:lpstr>HGPSoeiKakupoptai</vt:lpstr>
      <vt:lpstr>mikachan-P</vt:lpstr>
      <vt:lpstr>mikachan-PB</vt:lpstr>
      <vt:lpstr>NtMotoyaKyotai</vt:lpstr>
      <vt:lpstr>Arial</vt:lpstr>
      <vt:lpstr>Century Gothic</vt:lpstr>
      <vt:lpstr>Chiller</vt:lpstr>
      <vt:lpstr>Comic Sans MS</vt:lpstr>
      <vt:lpstr>Garamond</vt:lpstr>
      <vt:lpstr>Kristen ITC</vt:lpstr>
      <vt:lpstr>Tahoma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Microsoft Office User</cp:lastModifiedBy>
  <cp:revision>26</cp:revision>
  <dcterms:created xsi:type="dcterms:W3CDTF">2015-04-20T08:24:40Z</dcterms:created>
  <dcterms:modified xsi:type="dcterms:W3CDTF">2021-09-07T07:06:51Z</dcterms:modified>
</cp:coreProperties>
</file>