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809" r:id="rId2"/>
    <p:sldId id="848" r:id="rId3"/>
    <p:sldId id="1816" r:id="rId4"/>
    <p:sldId id="1810" r:id="rId5"/>
    <p:sldId id="1811" r:id="rId6"/>
    <p:sldId id="1812" r:id="rId7"/>
    <p:sldId id="1813" r:id="rId8"/>
    <p:sldId id="1814" r:id="rId9"/>
    <p:sldId id="1815" r:id="rId10"/>
    <p:sldId id="1817" r:id="rId11"/>
    <p:sldId id="1818" r:id="rId12"/>
    <p:sldId id="1819" r:id="rId13"/>
    <p:sldId id="1822" r:id="rId14"/>
    <p:sldId id="1823" r:id="rId15"/>
    <p:sldId id="1828" r:id="rId16"/>
    <p:sldId id="1824" r:id="rId17"/>
    <p:sldId id="1825" r:id="rId18"/>
    <p:sldId id="1826" r:id="rId19"/>
    <p:sldId id="182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664" autoAdjust="0"/>
  </p:normalViewPr>
  <p:slideViewPr>
    <p:cSldViewPr snapToGrid="0">
      <p:cViewPr varScale="1">
        <p:scale>
          <a:sx n="53" d="100"/>
          <a:sy n="53" d="100"/>
        </p:scale>
        <p:origin x="-1140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96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）可能会覆盖当前的同名函数。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默认源：</a:t>
            </a:r>
            <a:r>
              <a:rPr lang="en-US" altLang="zh-CN" dirty="0" smtClean="0"/>
              <a:t>https://pypi.org/simple/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国内的</a:t>
            </a:r>
            <a:r>
              <a:rPr lang="en-US" altLang="zh-CN" dirty="0" smtClean="0"/>
              <a:t>pip</a:t>
            </a:r>
            <a:r>
              <a:rPr lang="zh-CN" altLang="en-US" dirty="0" smtClean="0"/>
              <a:t>源：</a:t>
            </a:r>
          </a:p>
          <a:p>
            <a:r>
              <a:rPr lang="zh-CN" altLang="en-US" dirty="0" smtClean="0"/>
              <a:t>阿里云：</a:t>
            </a:r>
          </a:p>
          <a:p>
            <a:r>
              <a:rPr lang="en-US" altLang="zh-CN" dirty="0" smtClean="0"/>
              <a:t>http://mirrors.aliyun.com/pypi/simple/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中国科技大学：</a:t>
            </a:r>
          </a:p>
          <a:p>
            <a:r>
              <a:rPr lang="en-US" altLang="zh-CN" dirty="0" smtClean="0"/>
              <a:t>https://pypi.mirrors.ustc.edu.cn/simple/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豆瓣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</a:p>
          <a:p>
            <a:r>
              <a:rPr lang="en-US" altLang="zh-CN" dirty="0" smtClean="0"/>
              <a:t>http://pypi.douban.com/simple/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清华大学：</a:t>
            </a:r>
          </a:p>
          <a:p>
            <a:r>
              <a:rPr lang="en-US" altLang="zh-CN" dirty="0" smtClean="0"/>
              <a:t>https://pypi.tuna.tsinghua.edu.cn/simple/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中国科学技术大学：</a:t>
            </a:r>
          </a:p>
          <a:p>
            <a:r>
              <a:rPr lang="en-US" altLang="zh-CN" dirty="0" smtClean="0"/>
              <a:t>http://pypi.mirrors.ustc.edu.cn/simple/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https://blog.csdn.net/weixin_43158056/article/details/92798114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douban.com/si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上次课程回顾。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你想造一辆车，通过什么方式最便捷？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zh-CN" dirty="0"/>
              <a:t>库</a:t>
            </a:r>
            <a:r>
              <a:rPr lang="zh-CN" altLang="en-US" dirty="0"/>
              <a:t>的导入和使用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import </a:t>
            </a:r>
            <a:r>
              <a:rPr lang="en-US" altLang="zh-CN" dirty="0" smtClean="0"/>
              <a:t>x as y </a:t>
            </a:r>
            <a:r>
              <a:rPr lang="zh-CN" altLang="zh-CN" dirty="0" smtClean="0"/>
              <a:t>先</a:t>
            </a:r>
            <a:r>
              <a:rPr lang="zh-CN" altLang="zh-CN" dirty="0"/>
              <a:t>将模块导入，并重命名</a:t>
            </a:r>
            <a:r>
              <a:rPr lang="zh-CN" altLang="zh-CN" dirty="0" smtClean="0"/>
              <a:t>。</a:t>
            </a:r>
            <a:r>
              <a:rPr lang="en-US" altLang="zh-CN" dirty="0" smtClean="0"/>
              <a:t>as  y </a:t>
            </a:r>
            <a:r>
              <a:rPr lang="zh-CN" altLang="en-US" dirty="0" smtClean="0"/>
              <a:t>可以省略。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          import time as </a:t>
            </a:r>
            <a:r>
              <a:rPr lang="en-US" altLang="zh-CN" dirty="0" smtClean="0"/>
              <a:t>x 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          s = </a:t>
            </a:r>
            <a:r>
              <a:rPr lang="en-US" altLang="zh-CN" dirty="0" err="1"/>
              <a:t>x.ctime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smtClean="0"/>
              <a:t>from x </a:t>
            </a:r>
            <a:r>
              <a:rPr lang="en-US" altLang="zh-CN" dirty="0"/>
              <a:t>import </a:t>
            </a:r>
            <a:r>
              <a:rPr lang="en-US" altLang="zh-CN" dirty="0" smtClean="0"/>
              <a:t>y </a:t>
            </a:r>
            <a:r>
              <a:rPr lang="zh-CN" altLang="zh-CN" dirty="0"/>
              <a:t>直接把模块内的函数或者变量的名称导入。</a:t>
            </a:r>
          </a:p>
          <a:p>
            <a:pPr>
              <a:buNone/>
            </a:pPr>
            <a:r>
              <a:rPr lang="en-US" altLang="zh-CN" dirty="0"/>
              <a:t>           from time import </a:t>
            </a:r>
            <a:r>
              <a:rPr lang="en-US" altLang="zh-CN" dirty="0" err="1"/>
              <a:t>ctime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         s = </a:t>
            </a:r>
            <a:r>
              <a:rPr lang="en-US" altLang="zh-CN" dirty="0" err="1"/>
              <a:t>ctime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         print(</a:t>
            </a:r>
            <a:r>
              <a:rPr lang="en-US" altLang="zh-CN" dirty="0" err="1"/>
              <a:t>time.time</a:t>
            </a:r>
            <a:r>
              <a:rPr lang="en-US" altLang="zh-CN" dirty="0"/>
              <a:t>())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zh-CN" dirty="0"/>
              <a:t>库</a:t>
            </a:r>
            <a:r>
              <a:rPr lang="zh-CN" altLang="en-US" dirty="0"/>
              <a:t>的导入和使用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from </a:t>
            </a:r>
            <a:r>
              <a:rPr lang="en-US" altLang="zh-CN" dirty="0" smtClean="0"/>
              <a:t> x  </a:t>
            </a:r>
            <a:r>
              <a:rPr lang="en-US" altLang="zh-CN" dirty="0"/>
              <a:t>import *  </a:t>
            </a:r>
            <a:r>
              <a:rPr lang="zh-CN" altLang="zh-CN" dirty="0"/>
              <a:t>导入某个模块的所有</a:t>
            </a:r>
            <a:r>
              <a:rPr lang="zh-CN" altLang="en-US" dirty="0"/>
              <a:t>内容</a:t>
            </a:r>
            <a:r>
              <a:rPr lang="zh-CN" altLang="zh-CN" dirty="0"/>
              <a:t>。</a:t>
            </a:r>
          </a:p>
          <a:p>
            <a:pPr>
              <a:buNone/>
            </a:pPr>
            <a:r>
              <a:rPr lang="en-US" altLang="zh-CN" dirty="0"/>
              <a:t>              from time import *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            s = </a:t>
            </a:r>
            <a:r>
              <a:rPr lang="en-US" altLang="zh-CN" dirty="0" err="1"/>
              <a:t>ctime</a:t>
            </a:r>
            <a:endParaRPr lang="zh-CN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en-US" altLang="zh-CN" dirty="0"/>
              <a:t>import math                 #</a:t>
            </a:r>
            <a:r>
              <a:rPr lang="zh-CN" altLang="zh-CN" dirty="0"/>
              <a:t>导入标准库</a:t>
            </a:r>
            <a:r>
              <a:rPr lang="en-US" altLang="zh-CN" dirty="0"/>
              <a:t>math</a:t>
            </a:r>
            <a:endParaRPr lang="zh-CN" altLang="zh-CN" dirty="0"/>
          </a:p>
          <a:p>
            <a:r>
              <a:rPr lang="en-US" altLang="zh-CN" dirty="0" err="1"/>
              <a:t>math.sin</a:t>
            </a:r>
            <a:r>
              <a:rPr lang="en-US" altLang="zh-CN" dirty="0"/>
              <a:t>(0.5)               #</a:t>
            </a:r>
            <a:r>
              <a:rPr lang="zh-CN" altLang="zh-CN" dirty="0"/>
              <a:t>求</a:t>
            </a:r>
            <a:r>
              <a:rPr lang="en-US" altLang="zh-CN" dirty="0"/>
              <a:t>0.5</a:t>
            </a:r>
            <a:r>
              <a:rPr lang="zh-CN" altLang="zh-CN" dirty="0"/>
              <a:t>（单位是弧度）的正弦</a:t>
            </a:r>
          </a:p>
          <a:p>
            <a:r>
              <a:rPr lang="en-US" altLang="zh-CN" dirty="0"/>
              <a:t>0.479425538604203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</a:t>
            </a:r>
            <a:r>
              <a:rPr lang="zh-CN" altLang="zh-CN" dirty="0"/>
              <a:t>库</a:t>
            </a:r>
            <a:r>
              <a:rPr lang="zh-CN" altLang="en-US" dirty="0"/>
              <a:t>的导入和使用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random                  #</a:t>
            </a:r>
            <a:r>
              <a:rPr lang="zh-CN" altLang="zh-CN" dirty="0"/>
              <a:t>导入标准库</a:t>
            </a:r>
            <a:r>
              <a:rPr lang="en-US" altLang="zh-CN" dirty="0"/>
              <a:t>random</a:t>
            </a:r>
            <a:endParaRPr lang="zh-CN" altLang="zh-CN" dirty="0"/>
          </a:p>
          <a:p>
            <a:r>
              <a:rPr lang="en-US" altLang="zh-CN" dirty="0"/>
              <a:t>n = </a:t>
            </a:r>
            <a:r>
              <a:rPr lang="en-US" altLang="zh-CN" dirty="0" err="1"/>
              <a:t>random.random</a:t>
            </a:r>
            <a:r>
              <a:rPr lang="en-US" altLang="zh-CN" dirty="0"/>
              <a:t>()           #</a:t>
            </a:r>
            <a:r>
              <a:rPr lang="zh-CN" altLang="zh-CN" dirty="0"/>
              <a:t>获得</a:t>
            </a:r>
            <a:r>
              <a:rPr lang="en-US" altLang="zh-CN" dirty="0"/>
              <a:t>[0,1) </a:t>
            </a:r>
            <a:r>
              <a:rPr lang="zh-CN" altLang="zh-CN" dirty="0"/>
              <a:t>内的随机小数</a:t>
            </a:r>
          </a:p>
          <a:p>
            <a:r>
              <a:rPr lang="en-US" altLang="zh-CN" dirty="0"/>
              <a:t>n = </a:t>
            </a:r>
            <a:r>
              <a:rPr lang="en-US" altLang="zh-CN" dirty="0" err="1"/>
              <a:t>random.randint</a:t>
            </a:r>
            <a:r>
              <a:rPr lang="en-US" altLang="zh-CN" dirty="0"/>
              <a:t>(1,100)     #</a:t>
            </a:r>
            <a:r>
              <a:rPr lang="zh-CN" altLang="zh-CN" dirty="0"/>
              <a:t>获得</a:t>
            </a:r>
            <a:r>
              <a:rPr lang="en-US" altLang="zh-CN" dirty="0"/>
              <a:t>[1,100]</a:t>
            </a:r>
            <a:r>
              <a:rPr lang="zh-CN" altLang="zh-CN" dirty="0"/>
              <a:t>区间上的随机整数</a:t>
            </a:r>
          </a:p>
          <a:p>
            <a:r>
              <a:rPr lang="en-US" altLang="zh-CN" dirty="0"/>
              <a:t>n = </a:t>
            </a:r>
            <a:r>
              <a:rPr lang="en-US" altLang="zh-CN" dirty="0" err="1"/>
              <a:t>random.randrange</a:t>
            </a:r>
            <a:r>
              <a:rPr lang="en-US" altLang="zh-CN" dirty="0"/>
              <a:t>(1, 100)  #</a:t>
            </a:r>
            <a:r>
              <a:rPr lang="zh-CN" altLang="zh-CN" dirty="0"/>
              <a:t>返回</a:t>
            </a:r>
            <a:r>
              <a:rPr lang="en-US" altLang="zh-CN" dirty="0"/>
              <a:t>[1, 100)</a:t>
            </a:r>
            <a:r>
              <a:rPr lang="zh-CN" altLang="zh-CN" dirty="0"/>
              <a:t>区间中的随机整数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官网标准库：</a:t>
            </a:r>
          </a:p>
          <a:p>
            <a:r>
              <a:rPr lang="en-US" altLang="zh-CN" u="sng" dirty="0">
                <a:hlinkClick r:id="rId2"/>
              </a:rPr>
              <a:t>https://docs.python.org/zh-cn/3/library/index.html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四、安装第三方库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456" y="1224951"/>
          <a:ext cx="10110159" cy="5598126"/>
        </p:xfrm>
        <a:graphic>
          <a:graphicData uri="http://schemas.openxmlformats.org/drawingml/2006/table">
            <a:tbl>
              <a:tblPr/>
              <a:tblGrid>
                <a:gridCol w="472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2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7298">
                <a:tc>
                  <a:txBody>
                    <a:bodyPr/>
                    <a:lstStyle/>
                    <a:p>
                      <a:pPr indent="255270"/>
                      <a:r>
                        <a:rPr lang="en-US" sz="1600" b="1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命令示例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5270"/>
                      <a:r>
                        <a:rPr lang="zh-CN" sz="1600" b="1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说明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download 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[==version]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下载扩展库的指定版本，不安装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freeze [&gt; 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requirements.txt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以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requirements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的格式列出已安装模块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list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列出当前已安装的所有模块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8566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install 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[==version]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在线安装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模块的指定版本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install 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SomePackage.whl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通过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whl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文件离线安装扩展库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8566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install package1 package2 ...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依次（在线）安装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package1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package2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等扩展模块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88566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install -r requirements.txt</a:t>
                      </a:r>
                      <a:endParaRPr lang="zh-CN" sz="20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安装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requirements.txt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文件中指定的扩展库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install --upgrade SomePackage</a:t>
                      </a:r>
                      <a:endParaRPr lang="zh-CN" sz="20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升级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模块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indent="254000"/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 uninstall 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[==version]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卸载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SomePackage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模块的指定版本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55" marR="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四、安装第三方库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r>
              <a:rPr lang="zh-CN" altLang="en-US" dirty="0"/>
              <a:t>默认安装失败，可以尝试如下方式：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smtClean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pypi.douban.com/simple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包</a:t>
            </a:r>
            <a:r>
              <a:rPr lang="zh-CN" altLang="en-US" dirty="0"/>
              <a:t>名</a:t>
            </a:r>
            <a:endParaRPr lang="en-US" altLang="zh-CN" dirty="0"/>
          </a:p>
          <a:p>
            <a:r>
              <a:rPr lang="sv-SE" altLang="zh-CN" dirty="0"/>
              <a:t>pip install -i https://</a:t>
            </a:r>
            <a:r>
              <a:rPr lang="sv-SE" altLang="zh-CN" dirty="0" smtClean="0"/>
              <a:t>pypi.tuna.tsinghua.edu.cn/simple python-docx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四、安装第三方库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默认源：</a:t>
            </a:r>
            <a:r>
              <a:rPr lang="en-US" altLang="zh-CN" sz="2400" dirty="0"/>
              <a:t>https://pypi.org/simple/</a:t>
            </a:r>
          </a:p>
          <a:p>
            <a:pPr marL="0" indent="0">
              <a:buNone/>
            </a:pPr>
            <a:r>
              <a:rPr lang="zh-CN" altLang="en-US" sz="2400" dirty="0" smtClean="0"/>
              <a:t>阿</a:t>
            </a:r>
            <a:r>
              <a:rPr lang="zh-CN" altLang="en-US" sz="2400" dirty="0"/>
              <a:t>里云：</a:t>
            </a:r>
          </a:p>
          <a:p>
            <a:r>
              <a:rPr lang="en-US" altLang="zh-CN" sz="2400" dirty="0"/>
              <a:t>http://mirrors.aliyun.com/pypi/simple</a:t>
            </a:r>
            <a:r>
              <a:rPr lang="en-US" altLang="zh-CN" sz="2400" dirty="0" smtClean="0"/>
              <a:t>/</a:t>
            </a:r>
            <a:endParaRPr lang="en-US" altLang="zh-CN" sz="2400" dirty="0"/>
          </a:p>
          <a:p>
            <a:r>
              <a:rPr lang="zh-CN" altLang="en-US" sz="2400" dirty="0"/>
              <a:t>中国科技大学：</a:t>
            </a:r>
          </a:p>
          <a:p>
            <a:r>
              <a:rPr lang="en-US" altLang="zh-CN" sz="2400" dirty="0"/>
              <a:t>https://pypi.mirrors.ustc.edu.cn/simple</a:t>
            </a:r>
            <a:r>
              <a:rPr lang="en-US" altLang="zh-CN" sz="2400" dirty="0" smtClean="0"/>
              <a:t>/</a:t>
            </a:r>
            <a:endParaRPr lang="en-US" altLang="zh-CN" sz="2400" dirty="0"/>
          </a:p>
          <a:p>
            <a:r>
              <a:rPr lang="zh-CN" altLang="en-US" sz="2400" dirty="0"/>
              <a:t>豆瓣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douban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http://pypi.douban.com/simple</a:t>
            </a:r>
            <a:r>
              <a:rPr lang="en-US" altLang="zh-CN" sz="2400" dirty="0" smtClean="0"/>
              <a:t>/</a:t>
            </a:r>
            <a:endParaRPr lang="en-US" altLang="zh-CN" sz="2400" dirty="0"/>
          </a:p>
          <a:p>
            <a:r>
              <a:rPr lang="zh-CN" altLang="en-US" sz="2400" dirty="0"/>
              <a:t>清华大学：</a:t>
            </a:r>
          </a:p>
          <a:p>
            <a:r>
              <a:rPr lang="en-US" altLang="zh-CN" sz="2400" dirty="0"/>
              <a:t>https://pypi.tuna.tsinghua.edu.cn/simple</a:t>
            </a:r>
            <a:r>
              <a:rPr lang="en-US" altLang="zh-CN" sz="2400" dirty="0" smtClean="0"/>
              <a:t>/</a:t>
            </a:r>
            <a:endParaRPr lang="en-US" altLang="zh-CN" sz="2400" dirty="0"/>
          </a:p>
          <a:p>
            <a:r>
              <a:rPr lang="zh-CN" altLang="en-US" sz="2400" dirty="0"/>
              <a:t>中国科学技术大学：</a:t>
            </a:r>
          </a:p>
          <a:p>
            <a:r>
              <a:rPr lang="en-US" altLang="zh-CN" sz="2400" dirty="0"/>
              <a:t>http://pypi.mirrors.ustc.edu.cn/simple/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18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五、基础语法练习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字符串</a:t>
            </a:r>
            <a:endParaRPr lang="en-US" altLang="zh-CN" dirty="0"/>
          </a:p>
          <a:p>
            <a:r>
              <a:rPr lang="en-US" altLang="zh-CN" dirty="0"/>
              <a:t>print</a:t>
            </a:r>
            <a:r>
              <a:rPr lang="zh-CN" altLang="en-US" dirty="0"/>
              <a:t>（</a:t>
            </a:r>
            <a:r>
              <a:rPr lang="en-US" altLang="zh-CN" dirty="0"/>
              <a:t>type(x)</a:t>
            </a:r>
            <a:r>
              <a:rPr lang="zh-CN" altLang="en-US" dirty="0"/>
              <a:t>）</a:t>
            </a:r>
            <a:r>
              <a:rPr lang="en-US" altLang="zh-CN" dirty="0"/>
              <a:t>#</a:t>
            </a:r>
            <a:r>
              <a:rPr lang="zh-CN" altLang="en-US" dirty="0"/>
              <a:t>查看</a:t>
            </a:r>
            <a:r>
              <a:rPr lang="en-US" altLang="zh-CN" dirty="0"/>
              <a:t>x</a:t>
            </a:r>
            <a:r>
              <a:rPr lang="zh-CN" altLang="en-US" dirty="0"/>
              <a:t>的类型。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“</a:t>
            </a:r>
            <a:r>
              <a:rPr lang="en-US" altLang="zh-CN" dirty="0" err="1"/>
              <a:t>xxeee</a:t>
            </a:r>
            <a:r>
              <a:rPr lang="en-US" altLang="zh-CN" dirty="0"/>
              <a:t>”,</a:t>
            </a:r>
            <a:r>
              <a:rPr lang="zh-CN" altLang="en-US" dirty="0"/>
              <a:t>或者</a:t>
            </a:r>
            <a:r>
              <a:rPr lang="en-US" altLang="zh-CN" dirty="0"/>
              <a:t>’</a:t>
            </a:r>
            <a:r>
              <a:rPr lang="en-US" altLang="zh-CN" dirty="0" err="1"/>
              <a:t>xxxeee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常见的应用：网址，文件目录</a:t>
            </a:r>
            <a:endParaRPr lang="en-US" altLang="zh-CN" dirty="0"/>
          </a:p>
          <a:p>
            <a:r>
              <a:rPr lang="zh-CN" altLang="en-US" dirty="0"/>
              <a:t>需要掌握的方法：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.strip()</a:t>
            </a:r>
          </a:p>
          <a:p>
            <a:pPr>
              <a:buNone/>
            </a:pPr>
            <a:r>
              <a:rPr lang="en-US" altLang="zh-CN" dirty="0"/>
              <a:t> .split(“/”)  </a:t>
            </a:r>
            <a:r>
              <a:rPr lang="zh-CN" altLang="en-US" dirty="0"/>
              <a:t>分割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+  </a:t>
            </a:r>
            <a:r>
              <a:rPr lang="zh-CN" altLang="en-US" dirty="0"/>
              <a:t>连接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五、基础语法练习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346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）列表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 [‘</a:t>
            </a:r>
            <a:r>
              <a:rPr lang="en-US" altLang="zh-CN" dirty="0" err="1"/>
              <a:t>http’,‘ssh’,‘ftp</a:t>
            </a:r>
            <a:r>
              <a:rPr lang="en-US" altLang="zh-CN" dirty="0"/>
              <a:t>’],[4,3,5]</a:t>
            </a:r>
          </a:p>
          <a:p>
            <a:r>
              <a:rPr lang="zh-CN" altLang="en-US" dirty="0"/>
              <a:t>常见的应用：遍历，数据处理。</a:t>
            </a:r>
            <a:endParaRPr lang="en-US" altLang="zh-CN" dirty="0"/>
          </a:p>
          <a:p>
            <a:r>
              <a:rPr lang="zh-CN" altLang="en-US" dirty="0"/>
              <a:t>需要掌握的常用方法：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list_name</a:t>
            </a:r>
            <a:r>
              <a:rPr lang="en-US" altLang="zh-CN" dirty="0"/>
              <a:t>)  </a:t>
            </a:r>
            <a:r>
              <a:rPr lang="zh-CN" altLang="en-US" dirty="0"/>
              <a:t>列表长度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append(item)   </a:t>
            </a:r>
            <a:r>
              <a:rPr lang="zh-CN" altLang="en-US" dirty="0"/>
              <a:t>添加元素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insert(</a:t>
            </a:r>
            <a:r>
              <a:rPr lang="en-US" altLang="zh-CN" dirty="0" err="1"/>
              <a:t>index,item</a:t>
            </a:r>
            <a:r>
              <a:rPr lang="en-US" altLang="zh-CN" dirty="0"/>
              <a:t>)  </a:t>
            </a:r>
            <a:r>
              <a:rPr lang="zh-CN" altLang="en-US" dirty="0"/>
              <a:t>插入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pop(index)  </a:t>
            </a:r>
            <a:r>
              <a:rPr lang="zh-CN" altLang="en-US" dirty="0"/>
              <a:t>删除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range(start=0,stop[,step=1])   </a:t>
            </a:r>
            <a:r>
              <a:rPr lang="zh-CN" altLang="en-US" dirty="0"/>
              <a:t>生成列表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a.extend</a:t>
            </a:r>
            <a:r>
              <a:rPr lang="en-US" altLang="zh-CN" dirty="0"/>
              <a:t>(b)  </a:t>
            </a:r>
            <a:r>
              <a:rPr lang="zh-CN" altLang="en-US" dirty="0"/>
              <a:t>合并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Temp=m[A:B] </a:t>
            </a:r>
            <a:r>
              <a:rPr lang="zh-CN" altLang="en-US" dirty="0"/>
              <a:t>将</a:t>
            </a:r>
            <a:r>
              <a:rPr lang="en-US" altLang="zh-CN" dirty="0"/>
              <a:t>m</a:t>
            </a:r>
            <a:r>
              <a:rPr lang="zh-CN" altLang="en-US" dirty="0"/>
              <a:t>列表里从索引号位置为</a:t>
            </a:r>
            <a:r>
              <a:rPr lang="en-US" altLang="zh-CN" dirty="0"/>
              <a:t>A</a:t>
            </a:r>
            <a:r>
              <a:rPr lang="zh-CN" altLang="en-US" dirty="0"/>
              <a:t>开始的元素到</a:t>
            </a:r>
            <a:r>
              <a:rPr lang="en-US" altLang="zh-CN" dirty="0"/>
              <a:t>B-1</a:t>
            </a:r>
            <a:r>
              <a:rPr lang="zh-CN" altLang="en-US" dirty="0"/>
              <a:t>处元素之间的列表获取赋给</a:t>
            </a:r>
            <a:r>
              <a:rPr lang="en-US" altLang="zh-CN" dirty="0"/>
              <a:t>temp.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五、基础语法练习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3464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）字典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 d = {key1 : value1, key2 : value2 }    </a:t>
            </a:r>
            <a:r>
              <a:rPr lang="zh-CN" altLang="en-US" dirty="0"/>
              <a:t>键必须是唯一的，但值则不必。</a:t>
            </a:r>
            <a:br>
              <a:rPr lang="zh-CN" altLang="en-US" dirty="0"/>
            </a:br>
            <a:r>
              <a:rPr lang="zh-CN" altLang="en-US" dirty="0"/>
              <a:t>值可以取任何数据类型，但键必须是不可变的，如字符串，数字或元组。</a:t>
            </a:r>
            <a:endParaRPr lang="en-US" altLang="zh-CN" dirty="0"/>
          </a:p>
          <a:p>
            <a:r>
              <a:rPr lang="en-US" altLang="zh-CN" dirty="0" err="1"/>
              <a:t>dict</a:t>
            </a:r>
            <a:r>
              <a:rPr lang="en-US" altLang="zh-CN" dirty="0"/>
              <a:t> = {'A': '2341', 'B': 9102, 1: 555}</a:t>
            </a:r>
          </a:p>
          <a:p>
            <a:r>
              <a:rPr lang="zh-CN" altLang="en-US" dirty="0"/>
              <a:t>需要掌握的常用方法：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len</a:t>
            </a:r>
            <a:r>
              <a:rPr lang="en-US" altLang="zh-CN" dirty="0"/>
              <a:t>()  </a:t>
            </a:r>
            <a:r>
              <a:rPr lang="zh-CN" altLang="en-US" dirty="0"/>
              <a:t>字典长度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d[key]  </a:t>
            </a:r>
            <a:r>
              <a:rPr lang="zh-CN" altLang="en-US" dirty="0"/>
              <a:t>取值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dict</a:t>
            </a:r>
            <a:r>
              <a:rPr lang="en-US" altLang="zh-CN" dirty="0"/>
              <a:t>[‘xx’] = 4  #</a:t>
            </a:r>
            <a:r>
              <a:rPr lang="zh-CN" altLang="en-US" dirty="0"/>
              <a:t>添加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pop(key)  </a:t>
            </a:r>
            <a:r>
              <a:rPr lang="zh-CN" altLang="en-US" dirty="0"/>
              <a:t>删除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dict.keys</a:t>
            </a:r>
            <a:r>
              <a:rPr lang="en-US" altLang="zh-CN" dirty="0"/>
              <a:t>()   </a:t>
            </a:r>
            <a:r>
              <a:rPr lang="zh-CN" altLang="en-US" dirty="0"/>
              <a:t>所有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五、基础语法练习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34640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）元组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 tup1 = (‘physics’, ‘chemistry’, 1997, 2000)</a:t>
            </a:r>
            <a:r>
              <a:rPr lang="zh-CN" altLang="en-US" dirty="0"/>
              <a:t>  与列表区别，元组的元素不能修改。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需要掌握的常用方法：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tup1[0] </a:t>
            </a:r>
            <a:r>
              <a:rPr lang="zh-CN" altLang="en-US" dirty="0"/>
              <a:t>取第一个元素的值。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tup3 = tup1 + tup2</a:t>
            </a:r>
          </a:p>
          <a:p>
            <a:pPr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第二章</a:t>
            </a:r>
            <a:r>
              <a:rPr lang="en-US" altLang="zh-CN" dirty="0"/>
              <a:t>  Python</a:t>
            </a:r>
            <a:r>
              <a:rPr lang="zh-CN" altLang="en-US" dirty="0"/>
              <a:t>基础与规范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82882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一、</a:t>
            </a:r>
            <a:r>
              <a:rPr lang="en-US" altLang="zh-CN" sz="3000" dirty="0"/>
              <a:t>Python</a:t>
            </a:r>
            <a:r>
              <a:rPr lang="zh-CN" altLang="en-US" sz="3000" dirty="0"/>
              <a:t>编程规范。</a:t>
            </a:r>
            <a:endParaRPr lang="en-US" altLang="zh-CN" sz="3000" dirty="0"/>
          </a:p>
          <a:p>
            <a:endParaRPr lang="en-US" altLang="zh-CN" sz="3000" dirty="0"/>
          </a:p>
          <a:p>
            <a:r>
              <a:rPr lang="zh-CN" altLang="en-US" sz="3000" dirty="0"/>
              <a:t>二、</a:t>
            </a:r>
            <a:r>
              <a:rPr lang="zh-CN" altLang="zh-CN" sz="3000" dirty="0"/>
              <a:t>库</a:t>
            </a:r>
            <a:r>
              <a:rPr lang="zh-CN" altLang="en-US" sz="3000" dirty="0"/>
              <a:t>的导入和使用。</a:t>
            </a:r>
            <a:endParaRPr lang="en-US" altLang="zh-CN" sz="3000" dirty="0"/>
          </a:p>
          <a:p>
            <a:endParaRPr lang="en-US" altLang="zh-CN" sz="3000" dirty="0"/>
          </a:p>
          <a:p>
            <a:r>
              <a:rPr lang="zh-CN" altLang="en-US" sz="3000" dirty="0"/>
              <a:t>三</a:t>
            </a:r>
            <a:r>
              <a:rPr lang="zh-CN" altLang="en-US" sz="3000" dirty="0"/>
              <a:t>、安装第三方库。</a:t>
            </a:r>
            <a:endParaRPr lang="en-US" altLang="zh-CN" sz="3000" dirty="0"/>
          </a:p>
          <a:p>
            <a:endParaRPr lang="en-US" altLang="zh-CN" sz="3000" dirty="0"/>
          </a:p>
          <a:p>
            <a:r>
              <a:rPr lang="zh-CN" altLang="en-US" sz="3000" dirty="0"/>
              <a:t>四</a:t>
            </a:r>
            <a:r>
              <a:rPr lang="zh-CN" altLang="en-US" sz="3000" dirty="0"/>
              <a:t>、基础语法练习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endParaRPr lang="en-US" altLang="zh-CN" sz="3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 Python编程规范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fontAlgn="auto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x-none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）缩进</a:t>
            </a:r>
            <a:endParaRPr lang="en-US" altLang="x-none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类定义、函数定义、选择结构、循环结构、</a:t>
            </a:r>
            <a:r>
              <a:rPr lang="en-US" altLang="zh-CN" sz="2400" dirty="0">
                <a:sym typeface="+mn-ea"/>
              </a:rPr>
              <a:t>with</a:t>
            </a:r>
            <a:r>
              <a:rPr lang="zh-CN" altLang="en-US" sz="2400" dirty="0">
                <a:sym typeface="+mn-ea"/>
              </a:rPr>
              <a:t>块，行尾的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冒号</a:t>
            </a:r>
            <a:r>
              <a:rPr lang="zh-CN" altLang="en-US" sz="2400" dirty="0">
                <a:sym typeface="+mn-ea"/>
              </a:rPr>
              <a:t>表示缩进的开始。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en-US" altLang="x-none" sz="2400" dirty="0">
                <a:sym typeface="+mn-ea"/>
              </a:rPr>
              <a:t> python</a:t>
            </a:r>
            <a:r>
              <a:rPr lang="zh-CN" altLang="en-US" sz="2400" dirty="0">
                <a:sym typeface="+mn-ea"/>
              </a:rPr>
              <a:t>程序是依靠代码块的缩进来体现代码之间的逻辑关系的，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缩进结束就表示一个代码块结束了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en-US" altLang="x-none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同一个级别的代码块的缩进量必须相同。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一般而言，以</a:t>
            </a:r>
            <a:r>
              <a:rPr lang="en-US" altLang="x-none" sz="2400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个空格</a:t>
            </a:r>
            <a:r>
              <a:rPr lang="zh-CN" altLang="en-US" sz="2400" dirty="0">
                <a:sym typeface="+mn-ea"/>
              </a:rPr>
              <a:t>为基本缩进单位。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 Python编程规范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（2）每个import语句只导入一个模块，最好按</a:t>
            </a:r>
            <a:r>
              <a:rPr lang="zh-CN" altLang="en-US" sz="2400">
                <a:solidFill>
                  <a:srgbClr val="FF0000"/>
                </a:solidFill>
              </a:rPr>
              <a:t>标准库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扩展库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自定义库</a:t>
            </a:r>
            <a:r>
              <a:rPr lang="zh-CN" altLang="en-US" sz="2400"/>
              <a:t>的顺序依次导入。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090" y="2885440"/>
            <a:ext cx="4561205" cy="14611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 Python编程规范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（3）最好在每个类、函数定义和一段完整的功能代码之后增加一个</a:t>
            </a:r>
            <a:r>
              <a:rPr lang="zh-CN" altLang="en-US" sz="2400">
                <a:solidFill>
                  <a:srgbClr val="FF0000"/>
                </a:solidFill>
              </a:rPr>
              <a:t>空行</a:t>
            </a:r>
            <a:r>
              <a:rPr lang="zh-CN" altLang="en-US" sz="2400"/>
              <a:t>，在</a:t>
            </a:r>
            <a:r>
              <a:rPr lang="zh-CN" altLang="en-US" sz="2400">
                <a:solidFill>
                  <a:srgbClr val="FF0000"/>
                </a:solidFill>
              </a:rPr>
              <a:t>运算符两侧</a:t>
            </a:r>
            <a:r>
              <a:rPr lang="zh-CN" altLang="en-US" sz="2400"/>
              <a:t>各增加一个</a:t>
            </a:r>
            <a:r>
              <a:rPr lang="zh-CN" altLang="en-US" sz="2400">
                <a:solidFill>
                  <a:srgbClr val="FF0000"/>
                </a:solidFill>
              </a:rPr>
              <a:t>空格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FF0000"/>
                </a:solidFill>
              </a:rPr>
              <a:t>逗号后面</a:t>
            </a:r>
            <a:r>
              <a:rPr lang="zh-CN" altLang="en-US" sz="2400"/>
              <a:t>增加一个空格。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8095" y="2458720"/>
            <a:ext cx="617156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 Python编程规范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（4）尽量不要写过长的语句。如果语句过长，可以考虑拆分成多个短一些的语句，以保证代码具有较好的</a:t>
            </a:r>
            <a:r>
              <a:rPr lang="zh-CN" altLang="en-US" sz="2400">
                <a:solidFill>
                  <a:srgbClr val="FF0000"/>
                </a:solidFill>
              </a:rPr>
              <a:t>可读性</a:t>
            </a:r>
            <a:r>
              <a:rPr lang="zh-CN" altLang="en-US" sz="2400"/>
              <a:t>。如果语句确实太长而超过屏幕宽度，最好使用</a:t>
            </a:r>
            <a:r>
              <a:rPr lang="zh-CN" altLang="en-US" sz="2400">
                <a:solidFill>
                  <a:srgbClr val="FF0000"/>
                </a:solidFill>
              </a:rPr>
              <a:t>续行符</a:t>
            </a:r>
            <a:r>
              <a:rPr lang="zh-CN" altLang="en-US" sz="2400"/>
              <a:t>（line continuation character）“\”，或者使用圆括号将多行代码括起来表示是一条语句。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4820" y="3728720"/>
            <a:ext cx="2721610" cy="234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 Python编程规范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（5）虽然Python运算符有明确的优先级，但对于复杂的表达式建议在适当的位置使用</a:t>
            </a:r>
            <a:r>
              <a:rPr lang="zh-CN" altLang="en-US" sz="2400">
                <a:solidFill>
                  <a:srgbClr val="FF0000"/>
                </a:solidFill>
              </a:rPr>
              <a:t>括号</a:t>
            </a:r>
            <a:r>
              <a:rPr lang="zh-CN" altLang="en-US" sz="2400"/>
              <a:t>使得各种运算的隶属关系和顺序更加明确、清晰。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 Python编程规范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fontAlgn="base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x-none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）注释</a:t>
            </a:r>
            <a:endParaRPr lang="zh-CN" altLang="en-US" sz="2400" strike="noStrike" noProof="1"/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"/>
            </a:pPr>
            <a:r>
              <a:rPr lang="zh-CN" altLang="en-US" sz="2400" dirty="0">
                <a:sym typeface="+mn-ea"/>
              </a:rPr>
              <a:t> 以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符号#</a:t>
            </a:r>
            <a:r>
              <a:rPr lang="zh-CN" altLang="en-US" sz="2400" dirty="0">
                <a:sym typeface="+mn-ea"/>
              </a:rPr>
              <a:t>开始，表示本行#之后的内容为注释。</a:t>
            </a:r>
            <a:endParaRPr lang="zh-CN" altLang="en-US" sz="2400" strike="noStrike" noProof="1"/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 包含在一对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三引号</a:t>
            </a:r>
            <a:r>
              <a:rPr lang="zh-CN" altLang="en-US" sz="2400" dirty="0">
                <a:sym typeface="+mn-ea"/>
              </a:rPr>
              <a:t>'''...'''或"""..."""之间且不属于任何语句的内容将被解释器认为是注释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>
              <a:sym typeface="+mn-ea"/>
            </a:endParaRPr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endParaRPr lang="en-US" altLang="zh-CN" sz="2400" dirty="0">
              <a:sym typeface="+mn-ea"/>
            </a:endParaRPr>
          </a:p>
          <a:p>
            <a:pPr marL="0" indent="0"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7</a:t>
            </a:r>
            <a:r>
              <a:rPr lang="zh-CN" altLang="en-US" sz="2400" dirty="0" smtClean="0">
                <a:sym typeface="+mn-ea"/>
              </a:rPr>
              <a:t>）在英文输入法下输入代码和符号，切记！！！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1068</Words>
  <Application>Microsoft Office PowerPoint</Application>
  <PresentationFormat>自定义</PresentationFormat>
  <Paragraphs>178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回顾与思考</vt:lpstr>
      <vt:lpstr>第二章  Python基础与规范</vt:lpstr>
      <vt:lpstr>目录</vt:lpstr>
      <vt:lpstr>一、  Python编程规范</vt:lpstr>
      <vt:lpstr>一、  Python编程规范</vt:lpstr>
      <vt:lpstr>一、  Python编程规范</vt:lpstr>
      <vt:lpstr>一、  Python编程规范</vt:lpstr>
      <vt:lpstr>一、  Python编程规范</vt:lpstr>
      <vt:lpstr>一、  Python编程规范</vt:lpstr>
      <vt:lpstr>二、库的导入和使用</vt:lpstr>
      <vt:lpstr>二、库的导入和使用</vt:lpstr>
      <vt:lpstr>二、库的导入和使用</vt:lpstr>
      <vt:lpstr>四、安装第三方库</vt:lpstr>
      <vt:lpstr>四、安装第三方库</vt:lpstr>
      <vt:lpstr>四、安装第三方库</vt:lpstr>
      <vt:lpstr>五、基础语法练习</vt:lpstr>
      <vt:lpstr>五、基础语法练习</vt:lpstr>
      <vt:lpstr>五、基础语法练习</vt:lpstr>
      <vt:lpstr>五、基础语法练习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项目1  认识Python</dc:title>
  <dc:creator>Dong</dc:creator>
  <cp:lastModifiedBy>Lenovo</cp:lastModifiedBy>
  <cp:revision>509</cp:revision>
  <dcterms:created xsi:type="dcterms:W3CDTF">2015-05-05T08:02:00Z</dcterms:created>
  <dcterms:modified xsi:type="dcterms:W3CDTF">2020-11-07T05:10:19Z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</Properties>
</file>