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4666" autoAdjust="0"/>
  </p:normalViewPr>
  <p:slideViewPr>
    <p:cSldViewPr snapToGrid="0">
      <p:cViewPr>
        <p:scale>
          <a:sx n="100" d="100"/>
          <a:sy n="100" d="100"/>
        </p:scale>
        <p:origin x="72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7EA01-2105-48BE-B23C-06939A4BB827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2FB04-53BE-461F-A8B5-38688559CF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8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6F4D5-6A93-93C5-C6EF-40D9212B7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88D843-66AA-A703-14F5-BE5B56C16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A280A833-AEA2-C963-2D69-1B92517B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8FDF-697D-49F8-B19D-D84CB92E18AD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AA0C6C6-5E49-0DAD-4E1A-7D74FD7D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E251C959-5794-F646-FB0E-5765438B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6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D02F6-7F7B-1C5C-CD4E-BF275B94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5521B3-64F5-12D1-7B4D-83FFCF164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3C639-32CA-0AD9-208E-954FC334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B342-6C10-4558-946B-0D3EF908FDEE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DA79C-63DE-6195-48F7-9BADF605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F3693-AD0A-3171-3BD3-434B2D1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6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DA8C77-77C9-14D1-6EF1-AA5820608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F86245-C10F-6FD5-BFEC-F26F9E15D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A94E0-B753-B9D9-A986-9F77A155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9A9-891D-4FD1-AAF7-C9171886D51D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4E803-5258-D167-A44E-DF6245C5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C88F6-3501-7030-2D56-4799A95C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52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DB13C-2965-78C4-FFFA-38046231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7112A-8C39-3170-2261-C216A4CC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52472-282C-480B-96DE-E6289954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E-51ED-4BB9-91D3-589AD141BF55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90476-E8A0-1086-6417-BFBA5546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DACB9-A706-AF47-C09E-7C74D2C2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8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D3E95-A58E-C1B5-5717-36F8C524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CF761-40A4-537F-1128-562F64326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CD7DF-55D4-7972-DDE1-D34892F4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F40A-9E63-430C-94FC-C6CF251FE2F8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5ACD6-39A3-A9C0-9644-9ED689D8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95DBF-0874-A7FB-ADDF-ED1FE72C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C4C67-AE80-DC1C-9BD4-0F902424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71444-3FCF-3D94-3441-1046C0CBB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91545-8720-7276-B2A3-3F93AADF1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0F2A0-D253-8B6F-0071-7500F199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6BB5-594E-4F04-8D34-32526CE3F8C7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0FD7D-D017-AF95-CE4D-A68DB8BA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B192B-9BF1-2AB8-D537-76B8B839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4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E8D40-3B03-DE0E-F99F-DBCDD2AE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AB1A1-88B2-59DF-5D95-064AA37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6FE7DB-77A4-0C6D-14C8-8BED7B6F7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8B06E4-CB83-189A-1BDF-B16965B6C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5409EB-C970-E7A9-7AA6-72C137927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6B887E-6334-A4CC-7072-4FA2BE96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9BDC-F76B-4C74-A8AD-0E353BE41744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9C5C43-D381-7BDD-04A8-0AFAD8CA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97C056-51A1-A596-84D3-2E3BF548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62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9598B-7AA1-E2D2-D37F-F6EC5C5C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78051B-4E2E-94BD-9AC2-5821B081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D5729-E65B-4C0B-9A1B-433E972A1DB1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23D4F9-A609-AC04-D431-86041218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A1B3FE-F40F-82B5-B6DD-CA187220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3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AFC07-BE2F-2798-F3D3-6144F9AA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05D-4089-439E-A1F9-1E43F08F6128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09340E-7252-EDF9-2A9C-FDDB5B68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C0BBE-DD01-0683-B2B0-9C7E4FB6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7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498CD-395A-FBB4-9207-5A4720D8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6716B-F4C7-8CBA-8254-3F002FE7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29C0B-DAEB-FB7B-D792-1CE223651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AC030-CF04-71A0-3353-544B3D69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04E91-1A87-4278-A331-A2E9D121EBC6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A67C13-B879-F0A9-6B58-BB7F35C5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F7E5CF-A7F4-6846-3AD8-50D1156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6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A392C-6AF6-CF3B-41AF-7975CF40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9ACDB1-0090-32C0-A448-99C4C4041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9FFE46-C70D-3E33-A946-2C2891935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DA74B6-D18B-E811-87D0-8F5F000B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960E-C58E-4FBD-A8BB-E9A0C1A8F7F2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1B8E0D-BD8A-F7FA-B13B-72009B6D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AF2BD7-268D-120E-AC1C-F7EEA02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8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229A0E-999D-EA40-4507-C9748F42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B9C99-6BEA-7E15-701C-E4C510CD2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5EBEC-2575-AF9C-DA6F-10D39B044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C0AA-BDF6-4FC4-ADFB-0EE45A5B7C29}" type="datetime1">
              <a:rPr lang="zh-CN" altLang="en-US" smtClean="0"/>
              <a:t>2023/7/26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78BF1-F1CA-170E-2235-C2CA62ED0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英才计划 中期汇报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98DBC-8335-3CB7-89E5-06169C2E2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496C-9BDF-4D04-924E-B2B713D06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7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43215-9847-9070-0E84-2F07A43D1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英才计划 中期汇报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929524-2B61-0981-E3E0-A2434CBCA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800"/>
            <a:ext cx="9144000" cy="1143000"/>
          </a:xfrm>
        </p:spPr>
        <p:txBody>
          <a:bodyPr/>
          <a:lstStyle/>
          <a:p>
            <a:r>
              <a:rPr lang="zh-CN" altLang="en-US" dirty="0"/>
              <a:t>江苏省苏州中学 唐麒至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857F2F-BB8B-A25A-294F-47A64B31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E1AF2-48DB-ADAF-FB6C-198F9D5E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04F0-00C5-4314-B144-7112F64088E1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54D1A6-8AC1-BA1E-40C6-4A5E3F10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4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7F38F-41D7-6C95-065F-802B5E1C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CF5FE-0DBC-2711-A2C8-CA9B8D4DA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3456"/>
            <a:ext cx="9610725" cy="21641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方案二：</a:t>
            </a:r>
            <a:r>
              <a:rPr lang="en-US" altLang="zh-CN" sz="2400" dirty="0"/>
              <a:t>Faster R-CNN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97054-402E-C2F0-42FF-0903F45F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E-51ED-4BB9-91D3-589AD141BF55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AD2DF-2C29-5246-9EAC-B7106B9B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E20FD-B16F-5159-D3EF-388C935D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A64293-C385-CFC7-E2A1-CDF7DDF8C18B}"/>
              </a:ext>
            </a:extLst>
          </p:cNvPr>
          <p:cNvSpPr txBox="1"/>
          <p:nvPr/>
        </p:nvSpPr>
        <p:spPr>
          <a:xfrm>
            <a:off x="2209800" y="894526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利用计算机视觉对书本侧面进行计数</a:t>
            </a:r>
          </a:p>
        </p:txBody>
      </p:sp>
      <p:sp>
        <p:nvSpPr>
          <p:cNvPr id="9" name="AutoShape 2" descr="Alt text">
            <a:extLst>
              <a:ext uri="{FF2B5EF4-FFF2-40B4-BE49-F238E27FC236}">
                <a16:creationId xmlns:a16="http://schemas.microsoft.com/office/drawing/2014/main" id="{9000DFE9-4000-28F0-A46A-D9A28BCC16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375" y="3276599"/>
            <a:ext cx="2486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4" name="Picture 2" descr="label">
            <a:extLst>
              <a:ext uri="{FF2B5EF4-FFF2-40B4-BE49-F238E27FC236}">
                <a16:creationId xmlns:a16="http://schemas.microsoft.com/office/drawing/2014/main" id="{4FFF7DA9-7DC5-DC79-528F-DFD5FFA79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708" y="2422967"/>
            <a:ext cx="6019800" cy="342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8FD65A2-126C-8525-1A01-4E132E0A0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92" y="2369922"/>
            <a:ext cx="3460632" cy="376280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0A89066-9316-F1F3-25FA-6190D64AEE56}"/>
              </a:ext>
            </a:extLst>
          </p:cNvPr>
          <p:cNvSpPr txBox="1"/>
          <p:nvPr/>
        </p:nvSpPr>
        <p:spPr>
          <a:xfrm>
            <a:off x="5409569" y="1915483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→</a:t>
            </a:r>
            <a:r>
              <a:rPr lang="zh-CN" altLang="en-US" sz="2000" dirty="0">
                <a:highlight>
                  <a:srgbClr val="000000"/>
                </a:highlight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标注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DD0A37-5CC2-31C9-A4CB-4FE3A4D09D15}"/>
              </a:ext>
            </a:extLst>
          </p:cNvPr>
          <p:cNvSpPr txBox="1"/>
          <p:nvPr/>
        </p:nvSpPr>
        <p:spPr>
          <a:xfrm>
            <a:off x="986536" y="1914495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→</a:t>
            </a:r>
            <a:r>
              <a:rPr lang="zh-CN" altLang="en-US" sz="2000" dirty="0">
                <a:highlight>
                  <a:srgbClr val="000000"/>
                </a:highlight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5302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7F38F-41D7-6C95-065F-802B5E1C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CF5FE-0DBC-2711-A2C8-CA9B8D4DA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3456"/>
            <a:ext cx="9610725" cy="21641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方案二：</a:t>
            </a:r>
            <a:r>
              <a:rPr lang="en-US" altLang="zh-CN" sz="2400" dirty="0"/>
              <a:t>Faster R-CNN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97054-402E-C2F0-42FF-0903F45F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E-51ED-4BB9-91D3-589AD141BF55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AD2DF-2C29-5246-9EAC-B7106B9B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E20FD-B16F-5159-D3EF-388C935D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A64293-C385-CFC7-E2A1-CDF7DDF8C18B}"/>
              </a:ext>
            </a:extLst>
          </p:cNvPr>
          <p:cNvSpPr txBox="1"/>
          <p:nvPr/>
        </p:nvSpPr>
        <p:spPr>
          <a:xfrm>
            <a:off x="2209800" y="894526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利用计算机视觉对书本侧面进行计数</a:t>
            </a:r>
          </a:p>
        </p:txBody>
      </p:sp>
      <p:sp>
        <p:nvSpPr>
          <p:cNvPr id="9" name="AutoShape 2" descr="Alt text">
            <a:extLst>
              <a:ext uri="{FF2B5EF4-FFF2-40B4-BE49-F238E27FC236}">
                <a16:creationId xmlns:a16="http://schemas.microsoft.com/office/drawing/2014/main" id="{9000DFE9-4000-28F0-A46A-D9A28BCC16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375" y="3276599"/>
            <a:ext cx="2486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DD0A37-5CC2-31C9-A4CB-4FE3A4D09D15}"/>
              </a:ext>
            </a:extLst>
          </p:cNvPr>
          <p:cNvSpPr txBox="1"/>
          <p:nvPr/>
        </p:nvSpPr>
        <p:spPr>
          <a:xfrm>
            <a:off x="986536" y="2009745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→</a:t>
            </a:r>
            <a:r>
              <a:rPr lang="zh-CN" altLang="en-US" sz="2000" dirty="0">
                <a:highlight>
                  <a:srgbClr val="000000"/>
                </a:highlight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训练参数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AFA851-F29D-722D-1315-81C8B03CE17D}"/>
              </a:ext>
            </a:extLst>
          </p:cNvPr>
          <p:cNvSpPr txBox="1"/>
          <p:nvPr/>
        </p:nvSpPr>
        <p:spPr>
          <a:xfrm>
            <a:off x="986536" y="2495853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BASE_LR =  0.0008</a:t>
            </a:r>
          </a:p>
          <a:p>
            <a:r>
              <a:rPr lang="en-US" altLang="zh-CN" dirty="0"/>
              <a:t>Steps      =  20000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ABDFB3-7FC6-B8D5-4FA4-B799BD38364F}"/>
              </a:ext>
            </a:extLst>
          </p:cNvPr>
          <p:cNvSpPr txBox="1"/>
          <p:nvPr/>
        </p:nvSpPr>
        <p:spPr>
          <a:xfrm>
            <a:off x="986536" y="325749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→</a:t>
            </a:r>
            <a:r>
              <a:rPr lang="zh-CN" altLang="en-US" sz="2000" dirty="0">
                <a:highlight>
                  <a:srgbClr val="000000"/>
                </a:highlight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结果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731A86-9228-0539-086A-7F716BC32AEA}"/>
              </a:ext>
            </a:extLst>
          </p:cNvPr>
          <p:cNvSpPr txBox="1"/>
          <p:nvPr/>
        </p:nvSpPr>
        <p:spPr>
          <a:xfrm>
            <a:off x="986535" y="3740615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total_loss</a:t>
            </a:r>
            <a:r>
              <a:rPr lang="en-US" altLang="zh-CN" dirty="0"/>
              <a:t>=  0.028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B5182B-F1CD-9AAC-5845-D15E6F78CD2E}"/>
              </a:ext>
            </a:extLst>
          </p:cNvPr>
          <p:cNvSpPr txBox="1"/>
          <p:nvPr/>
        </p:nvSpPr>
        <p:spPr>
          <a:xfrm>
            <a:off x="978361" y="4192962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→</a:t>
            </a:r>
            <a:r>
              <a:rPr lang="zh-CN" altLang="en-US" sz="2000" dirty="0">
                <a:highlight>
                  <a:srgbClr val="000000"/>
                </a:highlight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预测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7A64BC3-6395-1C71-4A13-98142189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35" y="4714134"/>
            <a:ext cx="8057143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6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7F38F-41D7-6C95-065F-802B5E1C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CF5FE-0DBC-2711-A2C8-CA9B8D4DA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3456"/>
            <a:ext cx="9610725" cy="21641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方案二：</a:t>
            </a:r>
            <a:r>
              <a:rPr lang="en-US" altLang="zh-CN" sz="2400" dirty="0"/>
              <a:t>Faster R-CNN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97054-402E-C2F0-42FF-0903F45F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E-51ED-4BB9-91D3-589AD141BF55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AD2DF-2C29-5246-9EAC-B7106B9B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E20FD-B16F-5159-D3EF-388C935D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A64293-C385-CFC7-E2A1-CDF7DDF8C18B}"/>
              </a:ext>
            </a:extLst>
          </p:cNvPr>
          <p:cNvSpPr txBox="1"/>
          <p:nvPr/>
        </p:nvSpPr>
        <p:spPr>
          <a:xfrm>
            <a:off x="2209800" y="894526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利用计算机视觉对书本侧面进行计数</a:t>
            </a:r>
          </a:p>
        </p:txBody>
      </p:sp>
      <p:sp>
        <p:nvSpPr>
          <p:cNvPr id="9" name="AutoShape 2" descr="Alt text">
            <a:extLst>
              <a:ext uri="{FF2B5EF4-FFF2-40B4-BE49-F238E27FC236}">
                <a16:creationId xmlns:a16="http://schemas.microsoft.com/office/drawing/2014/main" id="{9000DFE9-4000-28F0-A46A-D9A28BCC16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375" y="3276599"/>
            <a:ext cx="2486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DD0A37-5CC2-31C9-A4CB-4FE3A4D09D15}"/>
              </a:ext>
            </a:extLst>
          </p:cNvPr>
          <p:cNvSpPr txBox="1"/>
          <p:nvPr/>
        </p:nvSpPr>
        <p:spPr>
          <a:xfrm>
            <a:off x="986536" y="2009745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→</a:t>
            </a:r>
            <a:r>
              <a:rPr lang="zh-CN" altLang="en-US" sz="2000" dirty="0">
                <a:highlight>
                  <a:srgbClr val="000000"/>
                </a:highlight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排查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EE9AB87-60DF-5118-A2D8-F1E2BB56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5" y="2793196"/>
            <a:ext cx="11733333" cy="108571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598D83B-FCEC-1B96-8D16-786FF4CB770E}"/>
              </a:ext>
            </a:extLst>
          </p:cNvPr>
          <p:cNvSpPr/>
          <p:nvPr/>
        </p:nvSpPr>
        <p:spPr>
          <a:xfrm>
            <a:off x="6705600" y="2740675"/>
            <a:ext cx="1114425" cy="955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271BE-5E63-A188-B704-62331051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书本阅读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FC0E7-A4CA-B690-7A75-B35A4C639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章 绪论</a:t>
            </a:r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章 模型评估与选择</a:t>
            </a:r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章 线性模型</a:t>
            </a:r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章 决策树</a:t>
            </a:r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5 </a:t>
            </a:r>
            <a:r>
              <a:rPr lang="zh-CN" altLang="en-US" dirty="0"/>
              <a:t>章 神经网络</a:t>
            </a:r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7 </a:t>
            </a:r>
            <a:r>
              <a:rPr lang="zh-CN" altLang="en-US" dirty="0"/>
              <a:t>章 贝叶斯分类器</a:t>
            </a:r>
            <a:endParaRPr lang="en-US" altLang="zh-CN" dirty="0"/>
          </a:p>
          <a:p>
            <a:r>
              <a:rPr lang="zh-CN" altLang="en-US" dirty="0"/>
              <a:t>第 </a:t>
            </a:r>
            <a:r>
              <a:rPr lang="en-US" altLang="zh-CN" dirty="0"/>
              <a:t>8 </a:t>
            </a:r>
            <a:r>
              <a:rPr lang="zh-CN" altLang="en-US" dirty="0"/>
              <a:t>章 集成学习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5C3F6-F4B8-4E38-EA57-AC78156B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3457-CC1F-4B2A-BA2F-F978B05B218D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99E574-D60C-CB1D-F0A0-CD447AAF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2244B5-F1EC-87C2-D60C-36D97293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FD36A1-5347-5A8B-E09F-8736AC6BAA6B}"/>
              </a:ext>
            </a:extLst>
          </p:cNvPr>
          <p:cNvSpPr txBox="1"/>
          <p:nvPr/>
        </p:nvSpPr>
        <p:spPr>
          <a:xfrm>
            <a:off x="3348681" y="892667"/>
            <a:ext cx="266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周志华</a:t>
            </a:r>
            <a:r>
              <a:rPr lang="en-US" altLang="zh-CN" sz="2400" dirty="0"/>
              <a:t>《</a:t>
            </a:r>
            <a:r>
              <a:rPr lang="zh-CN" altLang="en-US" sz="2400" dirty="0"/>
              <a:t>机器学习</a:t>
            </a:r>
            <a:r>
              <a:rPr lang="en-US" altLang="zh-CN" sz="2400" dirty="0"/>
              <a:t>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047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41AFE-1CF6-EF22-4A7F-E7045B89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论文阅读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5040F-5DEA-F04D-7A09-4EDFE687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E-51ED-4BB9-91D3-589AD141BF55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07F36-2C2C-EAA6-2349-760F2057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025F0-DC01-0983-1A15-D7C7350A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2DCD0C-8E34-F286-6B01-9BFDB1F54107}"/>
              </a:ext>
            </a:extLst>
          </p:cNvPr>
          <p:cNvSpPr txBox="1"/>
          <p:nvPr/>
        </p:nvSpPr>
        <p:spPr>
          <a:xfrm>
            <a:off x="837575" y="1388825"/>
            <a:ext cx="1040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 3</a:t>
            </a:r>
            <a:r>
              <a:rPr lang="zh-CN" alt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月 </a:t>
            </a:r>
            <a:r>
              <a:rPr lang="zh-CN" altLang="en-US" sz="2400" b="1" dirty="0"/>
              <a:t>  </a:t>
            </a:r>
            <a:r>
              <a:rPr lang="en-US" altLang="zh-CN" sz="2400" b="0" i="0" dirty="0" err="1">
                <a:solidFill>
                  <a:srgbClr val="1F2328"/>
                </a:solidFill>
                <a:effectLst/>
                <a:latin typeface="ui-monospace"/>
              </a:rPr>
              <a:t>DouZero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: Mastering </a:t>
            </a:r>
            <a:r>
              <a:rPr lang="en-US" altLang="zh-CN" sz="2400" b="0" i="0" dirty="0" err="1">
                <a:solidFill>
                  <a:srgbClr val="1F2328"/>
                </a:solidFill>
                <a:effectLst/>
                <a:latin typeface="ui-monospace"/>
              </a:rPr>
              <a:t>DouDizhu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 with Self-Play Deep Reinforcement Learning</a:t>
            </a:r>
            <a:endParaRPr lang="zh-CN" altLang="en-US" sz="2400" dirty="0"/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F57A94D4-49B0-B88C-B0EE-EA246B10D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575" y="1850490"/>
            <a:ext cx="5982325" cy="2469543"/>
          </a:xfr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82AA94D-FCF3-AB70-FF86-344F4F66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75" y="4339405"/>
            <a:ext cx="5982325" cy="1604613"/>
          </a:xfrm>
          <a:prstGeom prst="rect">
            <a:avLst/>
          </a:prstGeom>
        </p:spPr>
      </p:pic>
      <p:pic>
        <p:nvPicPr>
          <p:cNvPr id="1027" name="Picture 3" descr="Alt text">
            <a:extLst>
              <a:ext uri="{FF2B5EF4-FFF2-40B4-BE49-F238E27FC236}">
                <a16:creationId xmlns:a16="http://schemas.microsoft.com/office/drawing/2014/main" id="{18314D81-84D6-567F-F921-D55CF4581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7"/>
          <a:stretch/>
        </p:blipFill>
        <p:spPr bwMode="auto">
          <a:xfrm>
            <a:off x="6833042" y="2198911"/>
            <a:ext cx="4739834" cy="318690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3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41AFE-1CF6-EF22-4A7F-E7045B89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论文阅读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5040F-5DEA-F04D-7A09-4EDFE687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E-51ED-4BB9-91D3-589AD141BF55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07F36-2C2C-EAA6-2349-760F2057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025F0-DC01-0983-1A15-D7C7350A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2DCD0C-8E34-F286-6B01-9BFDB1F54107}"/>
              </a:ext>
            </a:extLst>
          </p:cNvPr>
          <p:cNvSpPr txBox="1"/>
          <p:nvPr/>
        </p:nvSpPr>
        <p:spPr>
          <a:xfrm>
            <a:off x="837575" y="1388825"/>
            <a:ext cx="409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 4</a:t>
            </a:r>
            <a:r>
              <a:rPr lang="zh-CN" alt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月 </a:t>
            </a:r>
            <a:r>
              <a:rPr lang="zh-CN" altLang="en-US" sz="2400" b="1" dirty="0"/>
              <a:t>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Attention Is All You Need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0A7CC2-BCCE-6D3C-F340-31C52333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44" y="2818737"/>
            <a:ext cx="7104762" cy="2095238"/>
          </a:xfrm>
          <a:prstGeom prst="rect">
            <a:avLst/>
          </a:prstGeom>
        </p:spPr>
      </p:pic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A7B26320-1B80-2827-7C93-07DFC7084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06" y="815974"/>
            <a:ext cx="3776790" cy="522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15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41AFE-1CF6-EF22-4A7F-E7045B89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论文阅读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5040F-5DEA-F04D-7A09-4EDFE687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E-51ED-4BB9-91D3-589AD141BF55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07F36-2C2C-EAA6-2349-760F2057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025F0-DC01-0983-1A15-D7C7350A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2DCD0C-8E34-F286-6B01-9BFDB1F54107}"/>
              </a:ext>
            </a:extLst>
          </p:cNvPr>
          <p:cNvSpPr txBox="1"/>
          <p:nvPr/>
        </p:nvSpPr>
        <p:spPr>
          <a:xfrm>
            <a:off x="837575" y="1388825"/>
            <a:ext cx="1043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 5</a:t>
            </a:r>
            <a:r>
              <a:rPr lang="zh-CN" alt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月 </a:t>
            </a:r>
            <a:r>
              <a:rPr lang="zh-CN" altLang="en-US" sz="2400" b="1" dirty="0"/>
              <a:t>  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ui-monospace"/>
              </a:rPr>
              <a:t>AN IMAGE IS WORTH 16X16 WORDS: TRANSFORMERS FOR IMAGE RECOGNITION AT SCALE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B4570B9-16F6-8C4F-F877-B221CAED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05" y="2053142"/>
            <a:ext cx="5038095" cy="37809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753B3B8-17EF-E97D-532F-352C4DF75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86" y="2636082"/>
            <a:ext cx="5238095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41AFE-1CF6-EF22-4A7F-E7045B89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论文阅读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5040F-5DEA-F04D-7A09-4EDFE687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E-51ED-4BB9-91D3-589AD141BF55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07F36-2C2C-EAA6-2349-760F2057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025F0-DC01-0983-1A15-D7C7350A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2DCD0C-8E34-F286-6B01-9BFDB1F54107}"/>
              </a:ext>
            </a:extLst>
          </p:cNvPr>
          <p:cNvSpPr txBox="1"/>
          <p:nvPr/>
        </p:nvSpPr>
        <p:spPr>
          <a:xfrm>
            <a:off x="837575" y="1388825"/>
            <a:ext cx="480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 6</a:t>
            </a:r>
            <a:r>
              <a:rPr lang="zh-CN" altLang="en-U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月 </a:t>
            </a:r>
            <a:r>
              <a:rPr lang="zh-CN" altLang="en-US" sz="2400" b="1" dirty="0"/>
              <a:t>  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ui-monospace"/>
              </a:rPr>
              <a:t>R-CNN     Fast R-CNN     Faster R-CNN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DBED0D-5BF8-8DDF-2325-3BDAF9A93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3625"/>
            <a:ext cx="5325100" cy="19045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CCA89B3-7258-385E-481C-51A5EC3EE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25" y="2508024"/>
            <a:ext cx="4407423" cy="31907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B10277C-B0F0-A4E3-46F0-68B3921A5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748" y="2788936"/>
            <a:ext cx="6790152" cy="26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4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7F38F-41D7-6C95-065F-802B5E1C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CF5FE-0DBC-2711-A2C8-CA9B8D4DA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3456"/>
            <a:ext cx="9610725" cy="2164144"/>
          </a:xfrm>
        </p:spPr>
        <p:txBody>
          <a:bodyPr>
            <a:normAutofit/>
          </a:bodyPr>
          <a:lstStyle/>
          <a:p>
            <a:r>
              <a:rPr lang="zh-CN" altLang="en-US" dirty="0"/>
              <a:t>项目动机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b="0" i="0" dirty="0">
                <a:solidFill>
                  <a:srgbClr val="1F2328"/>
                </a:solidFill>
                <a:effectLst/>
                <a:latin typeface="-apple-system"/>
              </a:rPr>
              <a:t>在图书馆或者学校中，如果需要分发大量书本，人工对其进行计数是一件非常耗时耗力的事情，因此，可以使用计算机视觉技术对其进行计数。</a:t>
            </a:r>
            <a:endParaRPr lang="en-US" altLang="zh-CN" sz="18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预期效果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endParaRPr lang="zh-CN" altLang="en-US" sz="4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97054-402E-C2F0-42FF-0903F45F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E-51ED-4BB9-91D3-589AD141BF55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AD2DF-2C29-5246-9EAC-B7106B9B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E20FD-B16F-5159-D3EF-388C935D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A64293-C385-CFC7-E2A1-CDF7DDF8C18B}"/>
              </a:ext>
            </a:extLst>
          </p:cNvPr>
          <p:cNvSpPr txBox="1"/>
          <p:nvPr/>
        </p:nvSpPr>
        <p:spPr>
          <a:xfrm>
            <a:off x="2209800" y="894526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利用计算机视觉对书本侧面进行计数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845A96-F739-65F9-3CC8-0AA73DF247C6}"/>
              </a:ext>
            </a:extLst>
          </p:cNvPr>
          <p:cNvSpPr txBox="1"/>
          <p:nvPr/>
        </p:nvSpPr>
        <p:spPr>
          <a:xfrm>
            <a:off x="1962148" y="3228945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→</a:t>
            </a:r>
            <a:r>
              <a:rPr lang="zh-CN" altLang="en-US" sz="2000" dirty="0">
                <a:highlight>
                  <a:srgbClr val="000000"/>
                </a:highlight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输入</a:t>
            </a:r>
          </a:p>
        </p:txBody>
      </p:sp>
      <p:sp>
        <p:nvSpPr>
          <p:cNvPr id="9" name="AutoShape 2" descr="Alt text">
            <a:extLst>
              <a:ext uri="{FF2B5EF4-FFF2-40B4-BE49-F238E27FC236}">
                <a16:creationId xmlns:a16="http://schemas.microsoft.com/office/drawing/2014/main" id="{9000DFE9-4000-28F0-A46A-D9A28BCC16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375" y="3276599"/>
            <a:ext cx="2486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8" descr="Alt text">
            <a:extLst>
              <a:ext uri="{FF2B5EF4-FFF2-40B4-BE49-F238E27FC236}">
                <a16:creationId xmlns:a16="http://schemas.microsoft.com/office/drawing/2014/main" id="{6E37DEF5-3714-D75C-86AB-C3E86517D0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C9822EC-6790-3FCE-BEA8-F3F233361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"/>
          <a:stretch/>
        </p:blipFill>
        <p:spPr>
          <a:xfrm>
            <a:off x="1996214" y="3871415"/>
            <a:ext cx="3166336" cy="209205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2CC991C-44E7-6EE3-792E-39B7DF51427C}"/>
              </a:ext>
            </a:extLst>
          </p:cNvPr>
          <p:cNvSpPr txBox="1"/>
          <p:nvPr/>
        </p:nvSpPr>
        <p:spPr>
          <a:xfrm>
            <a:off x="6919106" y="3228915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→</a:t>
            </a:r>
            <a:r>
              <a:rPr lang="zh-CN" altLang="en-US" sz="2000" dirty="0">
                <a:highlight>
                  <a:srgbClr val="000000"/>
                </a:highlight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输出</a:t>
            </a:r>
          </a:p>
        </p:txBody>
      </p:sp>
      <p:pic>
        <p:nvPicPr>
          <p:cNvPr id="5136" name="Picture 16" descr="Alt text">
            <a:extLst>
              <a:ext uri="{FF2B5EF4-FFF2-40B4-BE49-F238E27FC236}">
                <a16:creationId xmlns:a16="http://schemas.microsoft.com/office/drawing/2014/main" id="{0E3E3352-D83E-0483-3F11-055959F96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06" y="3856420"/>
            <a:ext cx="3166336" cy="210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28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7F38F-41D7-6C95-065F-802B5E1C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CF5FE-0DBC-2711-A2C8-CA9B8D4DA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3456"/>
            <a:ext cx="9610725" cy="21641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方案一：</a:t>
            </a:r>
            <a:r>
              <a:rPr lang="en-US" altLang="zh-CN" sz="2400" dirty="0"/>
              <a:t>SAM + CNN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97054-402E-C2F0-42FF-0903F45F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E-51ED-4BB9-91D3-589AD141BF55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AD2DF-2C29-5246-9EAC-B7106B9B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E20FD-B16F-5159-D3EF-388C935D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A64293-C385-CFC7-E2A1-CDF7DDF8C18B}"/>
              </a:ext>
            </a:extLst>
          </p:cNvPr>
          <p:cNvSpPr txBox="1"/>
          <p:nvPr/>
        </p:nvSpPr>
        <p:spPr>
          <a:xfrm>
            <a:off x="2209800" y="894526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利用计算机视觉对书本侧面进行计数</a:t>
            </a:r>
          </a:p>
        </p:txBody>
      </p:sp>
      <p:sp>
        <p:nvSpPr>
          <p:cNvPr id="9" name="AutoShape 2" descr="Alt text">
            <a:extLst>
              <a:ext uri="{FF2B5EF4-FFF2-40B4-BE49-F238E27FC236}">
                <a16:creationId xmlns:a16="http://schemas.microsoft.com/office/drawing/2014/main" id="{9000DFE9-4000-28F0-A46A-D9A28BCC16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375" y="3276599"/>
            <a:ext cx="2486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5EA2BF-3D4D-43EE-B485-66AC465990EF}"/>
              </a:ext>
            </a:extLst>
          </p:cNvPr>
          <p:cNvSpPr txBox="1"/>
          <p:nvPr/>
        </p:nvSpPr>
        <p:spPr>
          <a:xfrm>
            <a:off x="8460229" y="2466945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→</a:t>
            </a:r>
            <a:r>
              <a:rPr lang="zh-CN" altLang="en-US" sz="2000" dirty="0">
                <a:highlight>
                  <a:srgbClr val="000000"/>
                </a:highlight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000000"/>
                </a:highlight>
              </a:rPr>
              <a:t>SAM 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分割</a:t>
            </a:r>
          </a:p>
        </p:txBody>
      </p:sp>
      <p:pic>
        <p:nvPicPr>
          <p:cNvPr id="13" name="Picture 14" descr="Alt text">
            <a:extLst>
              <a:ext uri="{FF2B5EF4-FFF2-40B4-BE49-F238E27FC236}">
                <a16:creationId xmlns:a16="http://schemas.microsoft.com/office/drawing/2014/main" id="{FE121C52-AB83-86FC-749A-890DEA48D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889" y="3109415"/>
            <a:ext cx="3166336" cy="21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CD757A8-D548-23BB-2AEE-7606D00B6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72" y="1889508"/>
            <a:ext cx="2743200" cy="427831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DEC4447-A5FD-EDEC-A9B5-25EDACF6F96B}"/>
              </a:ext>
            </a:extLst>
          </p:cNvPr>
          <p:cNvSpPr txBox="1"/>
          <p:nvPr/>
        </p:nvSpPr>
        <p:spPr>
          <a:xfrm>
            <a:off x="4467223" y="2466945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→</a:t>
            </a:r>
            <a:r>
              <a:rPr lang="zh-CN" altLang="en-US" sz="2000" dirty="0">
                <a:highlight>
                  <a:srgbClr val="000000"/>
                </a:highlight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输入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79E5A5A-ED59-A86E-0B04-59DDC91E7F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8"/>
          <a:stretch/>
        </p:blipFill>
        <p:spPr>
          <a:xfrm>
            <a:off x="4501289" y="3109415"/>
            <a:ext cx="3166336" cy="20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5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7F38F-41D7-6C95-065F-802B5E1C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CF5FE-0DBC-2711-A2C8-CA9B8D4DA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3456"/>
            <a:ext cx="9610725" cy="21641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方案一：</a:t>
            </a:r>
            <a:r>
              <a:rPr lang="en-US" altLang="zh-CN" sz="2400" dirty="0"/>
              <a:t>SAM + CNN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97054-402E-C2F0-42FF-0903F45F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F826E-51ED-4BB9-91D3-589AD141BF55}" type="datetime1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AD2DF-2C29-5246-9EAC-B7106B9B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英才计划 中期汇报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E20FD-B16F-5159-D3EF-388C935D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496C-9BDF-4D04-924E-B2B713D0660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A64293-C385-CFC7-E2A1-CDF7DDF8C18B}"/>
              </a:ext>
            </a:extLst>
          </p:cNvPr>
          <p:cNvSpPr txBox="1"/>
          <p:nvPr/>
        </p:nvSpPr>
        <p:spPr>
          <a:xfrm>
            <a:off x="2209800" y="894526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利用计算机视觉对书本侧面进行计数</a:t>
            </a:r>
          </a:p>
        </p:txBody>
      </p:sp>
      <p:sp>
        <p:nvSpPr>
          <p:cNvPr id="9" name="AutoShape 2" descr="Alt text">
            <a:extLst>
              <a:ext uri="{FF2B5EF4-FFF2-40B4-BE49-F238E27FC236}">
                <a16:creationId xmlns:a16="http://schemas.microsoft.com/office/drawing/2014/main" id="{9000DFE9-4000-28F0-A46A-D9A28BCC16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375" y="3276599"/>
            <a:ext cx="2486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CD757A8-D548-23BB-2AEE-7606D00B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72" y="2257730"/>
            <a:ext cx="2507100" cy="3910091"/>
          </a:xfrm>
          <a:prstGeom prst="rect">
            <a:avLst/>
          </a:prstGeom>
        </p:spPr>
      </p:pic>
      <p:pic>
        <p:nvPicPr>
          <p:cNvPr id="6146" name="Picture 2" descr="Alt text">
            <a:extLst>
              <a:ext uri="{FF2B5EF4-FFF2-40B4-BE49-F238E27FC236}">
                <a16:creationId xmlns:a16="http://schemas.microsoft.com/office/drawing/2014/main" id="{84B000AD-1A0C-3026-48F9-97115233B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151" y="2505074"/>
            <a:ext cx="3941029" cy="202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lt text">
            <a:extLst>
              <a:ext uri="{FF2B5EF4-FFF2-40B4-BE49-F238E27FC236}">
                <a16:creationId xmlns:a16="http://schemas.microsoft.com/office/drawing/2014/main" id="{005F93BE-212E-1FFC-56C1-A8BDD946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396739"/>
            <a:ext cx="2507100" cy="243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C24063C-D84A-27F0-4EA9-FC165F7551DD}"/>
              </a:ext>
            </a:extLst>
          </p:cNvPr>
          <p:cNvSpPr txBox="1"/>
          <p:nvPr/>
        </p:nvSpPr>
        <p:spPr>
          <a:xfrm>
            <a:off x="8460229" y="1914495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→</a:t>
            </a:r>
            <a:r>
              <a:rPr lang="zh-CN" altLang="en-US" sz="2000" dirty="0">
                <a:highlight>
                  <a:srgbClr val="000000"/>
                </a:highlight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highlight>
                  <a:srgbClr val="000000"/>
                </a:highlight>
              </a:rPr>
              <a:t>SAM 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分割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480386-24AF-BDE3-2ADD-294DBCFD86CF}"/>
              </a:ext>
            </a:extLst>
          </p:cNvPr>
          <p:cNvSpPr txBox="1"/>
          <p:nvPr/>
        </p:nvSpPr>
        <p:spPr>
          <a:xfrm>
            <a:off x="4467223" y="1914495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→</a:t>
            </a:r>
            <a:r>
              <a:rPr lang="zh-CN" altLang="en-US" sz="2000" dirty="0">
                <a:highlight>
                  <a:srgbClr val="000000"/>
                </a:highlight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输入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59B0D97-B5C4-CF10-F179-27393A509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320" y="4795772"/>
            <a:ext cx="8276190" cy="145714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834201A-6DED-2636-8B2D-213AFC957C14}"/>
              </a:ext>
            </a:extLst>
          </p:cNvPr>
          <p:cNvSpPr txBox="1"/>
          <p:nvPr/>
        </p:nvSpPr>
        <p:spPr>
          <a:xfrm>
            <a:off x="986536" y="1914495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→</a:t>
            </a:r>
            <a:r>
              <a:rPr lang="zh-CN" altLang="en-US" sz="2000" dirty="0">
                <a:highlight>
                  <a:srgbClr val="000000"/>
                </a:highlight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339413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330</Words>
  <Application>Microsoft Office PowerPoint</Application>
  <PresentationFormat>宽屏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-apple-system</vt:lpstr>
      <vt:lpstr>ui-monospace</vt:lpstr>
      <vt:lpstr>等线</vt:lpstr>
      <vt:lpstr>等线 Light</vt:lpstr>
      <vt:lpstr>Arial</vt:lpstr>
      <vt:lpstr>Office 主题​​</vt:lpstr>
      <vt:lpstr>英才计划 中期汇报</vt:lpstr>
      <vt:lpstr>书本阅读</vt:lpstr>
      <vt:lpstr>论文阅读</vt:lpstr>
      <vt:lpstr>论文阅读</vt:lpstr>
      <vt:lpstr>论文阅读</vt:lpstr>
      <vt:lpstr>论文阅读</vt:lpstr>
      <vt:lpstr>项目</vt:lpstr>
      <vt:lpstr>项目</vt:lpstr>
      <vt:lpstr>项目</vt:lpstr>
      <vt:lpstr>项目</vt:lpstr>
      <vt:lpstr>项目</vt:lpstr>
      <vt:lpstr>项目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7</dc:creator>
  <cp:lastModifiedBy>z 7</cp:lastModifiedBy>
  <cp:revision>11</cp:revision>
  <dcterms:created xsi:type="dcterms:W3CDTF">2023-07-25T15:16:09Z</dcterms:created>
  <dcterms:modified xsi:type="dcterms:W3CDTF">2023-07-26T14:22:40Z</dcterms:modified>
</cp:coreProperties>
</file>