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D91574-45D8-4E3C-BAB2-0AE4EBB32B94}">
  <a:tblStyle styleId="{38D91574-45D8-4E3C-BAB2-0AE4EBB32B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fa4037a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a4037a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dacaa0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dacaa0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a4037a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a4037a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11111"/>
              </a:buClr>
              <a:buSzPts val="1200"/>
              <a:buChar char="●"/>
            </a:pPr>
            <a:r>
              <a:rPr lang="en" sz="1200">
                <a:solidFill>
                  <a:srgbClr val="111111"/>
                </a:solidFill>
                <a:highlight>
                  <a:srgbClr val="FDFDFD"/>
                </a:highlight>
              </a:rPr>
              <a:t>The first dataset will provide Seattle Fire Department 911 dispatch information. </a:t>
            </a:r>
            <a:endParaRPr sz="1200">
              <a:solidFill>
                <a:srgbClr val="111111"/>
              </a:solidFill>
              <a:highlight>
                <a:srgbClr val="FDFDFD"/>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3d3cd243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3d3cd243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11111"/>
              </a:buClr>
              <a:buSzPts val="1200"/>
              <a:buChar char="●"/>
            </a:pPr>
            <a:r>
              <a:rPr lang="en" sz="1200">
                <a:solidFill>
                  <a:srgbClr val="111111"/>
                </a:solidFill>
                <a:highlight>
                  <a:srgbClr val="FDFDFD"/>
                </a:highlight>
              </a:rPr>
              <a:t>This dataset is updated every 5 minutes and has information about the address, the type of 911 call, the date, and exact location the incident occurred (longitude and latitude). </a:t>
            </a:r>
            <a:endParaRPr sz="1200">
              <a:solidFill>
                <a:srgbClr val="111111"/>
              </a:solidFill>
              <a:highlight>
                <a:srgbClr val="FDFDFD"/>
              </a:highlight>
            </a:endParaRPr>
          </a:p>
          <a:p>
            <a:pPr indent="-304800" lvl="0" marL="457200" rtl="0" algn="l">
              <a:lnSpc>
                <a:spcPct val="115000"/>
              </a:lnSpc>
              <a:spcBef>
                <a:spcPts val="0"/>
              </a:spcBef>
              <a:spcAft>
                <a:spcPts val="0"/>
              </a:spcAft>
              <a:buClr>
                <a:srgbClr val="111111"/>
              </a:buClr>
              <a:buSzPts val="1200"/>
              <a:buChar char="●"/>
            </a:pPr>
            <a:r>
              <a:rPr lang="en" sz="1200">
                <a:solidFill>
                  <a:srgbClr val="111111"/>
                </a:solidFill>
                <a:highlight>
                  <a:srgbClr val="FDFDFD"/>
                </a:highlight>
              </a:rPr>
              <a:t>This data set will give us the road and weather temperature in the environment around the city of Seattle.</a:t>
            </a:r>
            <a:endParaRPr sz="1200">
              <a:solidFill>
                <a:srgbClr val="111111"/>
              </a:solidFill>
              <a:highlight>
                <a:srgbClr val="FDFDFD"/>
              </a:highlight>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a4037a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a4037a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create many option tools where the users can choose specific information they are interested in to show in the visualization and hide those unrelated data. We believe such interactive freedom can improve the </a:t>
            </a:r>
            <a:r>
              <a:rPr lang="en"/>
              <a:t>versatility of the data which makes them useful to different people from different fields. For example, users can choose to show only fire alarm 911 calls which might be more interesting to people in the firefighting department. Officials from hospitals might be more curious on the 911 medic response data for medic response to try to redistribute their forces according to the geographical patterns in seattle.   </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d3cd243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d3cd243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will be able to move the plot. Click each data point and obtain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fa4037a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fa4037a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1371600" rtl="0" algn="l">
              <a:lnSpc>
                <a:spcPct val="115000"/>
              </a:lnSpc>
              <a:spcBef>
                <a:spcPts val="0"/>
              </a:spcBef>
              <a:spcAft>
                <a:spcPts val="0"/>
              </a:spcAft>
              <a:buClr>
                <a:srgbClr val="111111"/>
              </a:buClr>
              <a:buSzPts val="1200"/>
              <a:buChar char="○"/>
            </a:pPr>
            <a:r>
              <a:rPr lang="en" sz="1200">
                <a:solidFill>
                  <a:srgbClr val="111111"/>
                </a:solidFill>
              </a:rPr>
              <a:t>(Can be viewed, moved around, and zoomed-in and out.) </a:t>
            </a:r>
            <a:endParaRPr sz="1200">
              <a:solidFill>
                <a:srgbClr val="111111"/>
              </a:solidFill>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3d3cd243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d3cd243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Plotly supports over 40 chart types of both static and interactive graphs.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fa4037a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fa4037a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some implement test of both libraries with our dataset. Plotly is better at map visulization. In general there are 3 types is map layer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fa4037a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fa4037a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implement test of altair, we are trying to show different types of 911 calls and their number of records trends from April to October. </a:t>
            </a:r>
            <a:r>
              <a:rPr lang="en"/>
              <a:t>Top panel is , the bottom panel is doing.</a:t>
            </a:r>
            <a:endParaRPr/>
          </a:p>
          <a:p>
            <a:pPr indent="0" lvl="0" marL="0" rtl="0" algn="l">
              <a:spcBef>
                <a:spcPts val="0"/>
              </a:spcBef>
              <a:spcAft>
                <a:spcPts val="0"/>
              </a:spcAft>
              <a:buNone/>
            </a:pPr>
            <a:r>
              <a:rPr lang="en"/>
              <a:t>The interactive tool here give you an option to study the specific pattern of the records in the selected time periods. In the future, we also want to create the freedom for the users to choose the specific type of calls of interest to appear on the graph. This will make the data versatile to different types of users as indicated above in the introduction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CSE 583 Technology Review</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911 Fire Calls</a:t>
            </a:r>
            <a:endParaRPr sz="3600"/>
          </a:p>
        </p:txBody>
      </p:sp>
      <p:sp>
        <p:nvSpPr>
          <p:cNvPr id="55" name="Google Shape;55;p13"/>
          <p:cNvSpPr txBox="1"/>
          <p:nvPr/>
        </p:nvSpPr>
        <p:spPr>
          <a:xfrm>
            <a:off x="3592800" y="2937825"/>
            <a:ext cx="5551200" cy="19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Xiaojing Xia</a:t>
            </a:r>
            <a:endParaRPr/>
          </a:p>
          <a:p>
            <a:pPr indent="0" lvl="0" marL="0" rtl="0" algn="l">
              <a:spcBef>
                <a:spcPts val="0"/>
              </a:spcBef>
              <a:spcAft>
                <a:spcPts val="0"/>
              </a:spcAft>
              <a:buNone/>
            </a:pPr>
            <a:r>
              <a:rPr lang="en"/>
              <a:t>Nicolas Cardozo</a:t>
            </a:r>
            <a:endParaRPr/>
          </a:p>
          <a:p>
            <a:pPr indent="0" lvl="0" marL="0" rtl="0" algn="l">
              <a:spcBef>
                <a:spcPts val="0"/>
              </a:spcBef>
              <a:spcAft>
                <a:spcPts val="0"/>
              </a:spcAft>
              <a:buNone/>
            </a:pPr>
            <a:r>
              <a:rPr lang="en"/>
              <a:t>Runbang Tang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the two libraries</a:t>
            </a:r>
            <a:endParaRPr/>
          </a:p>
        </p:txBody>
      </p:sp>
      <p:graphicFrame>
        <p:nvGraphicFramePr>
          <p:cNvPr id="128" name="Google Shape;128;p22"/>
          <p:cNvGraphicFramePr/>
          <p:nvPr/>
        </p:nvGraphicFramePr>
        <p:xfrm>
          <a:off x="952500" y="1809750"/>
          <a:ext cx="3000000" cy="3000000"/>
        </p:xfrm>
        <a:graphic>
          <a:graphicData uri="http://schemas.openxmlformats.org/drawingml/2006/table">
            <a:tbl>
              <a:tblPr>
                <a:noFill/>
                <a:tableStyleId>{38D91574-45D8-4E3C-BAB2-0AE4EBB32B94}</a:tableStyleId>
              </a:tblPr>
              <a:tblGrid>
                <a:gridCol w="3619500"/>
                <a:gridCol w="3619500"/>
              </a:tblGrid>
              <a:tr h="381000">
                <a:tc>
                  <a:txBody>
                    <a:bodyPr/>
                    <a:lstStyle/>
                    <a:p>
                      <a:pPr indent="0" lvl="0" marL="0" rtl="0" algn="l">
                        <a:spcBef>
                          <a:spcPts val="0"/>
                        </a:spcBef>
                        <a:spcAft>
                          <a:spcPts val="0"/>
                        </a:spcAft>
                        <a:buNone/>
                      </a:pPr>
                      <a:r>
                        <a:rPr lang="en"/>
                        <a:t>Plotly</a:t>
                      </a:r>
                      <a:endParaRPr/>
                    </a:p>
                  </a:txBody>
                  <a:tcPr marT="91425" marB="91425" marR="91425" marL="91425"/>
                </a:tc>
                <a:tc>
                  <a:txBody>
                    <a:bodyPr/>
                    <a:lstStyle/>
                    <a:p>
                      <a:pPr indent="0" lvl="0" marL="0" rtl="0" algn="l">
                        <a:spcBef>
                          <a:spcPts val="0"/>
                        </a:spcBef>
                        <a:spcAft>
                          <a:spcPts val="0"/>
                        </a:spcAft>
                        <a:buNone/>
                      </a:pPr>
                      <a:r>
                        <a:rPr lang="en"/>
                        <a:t>Altair</a:t>
                      </a:r>
                      <a:endParaRPr/>
                    </a:p>
                  </a:txBody>
                  <a:tcPr marT="91425" marB="91425" marR="91425" marL="91425"/>
                </a:tc>
              </a:tr>
              <a:tr h="381000">
                <a:tc>
                  <a:txBody>
                    <a:bodyPr/>
                    <a:lstStyle/>
                    <a:p>
                      <a:pPr indent="0" lvl="0" marL="0" rtl="0" algn="l">
                        <a:spcBef>
                          <a:spcPts val="0"/>
                        </a:spcBef>
                        <a:spcAft>
                          <a:spcPts val="0"/>
                        </a:spcAft>
                        <a:buNone/>
                      </a:pPr>
                      <a:r>
                        <a:rPr lang="en"/>
                        <a:t>Easy to implement </a:t>
                      </a:r>
                      <a:endParaRPr/>
                    </a:p>
                  </a:txBody>
                  <a:tcPr marT="91425" marB="91425" marR="91425" marL="91425"/>
                </a:tc>
                <a:tc>
                  <a:txBody>
                    <a:bodyPr/>
                    <a:lstStyle/>
                    <a:p>
                      <a:pPr indent="0" lvl="0" marL="0" rtl="0" algn="l">
                        <a:spcBef>
                          <a:spcPts val="0"/>
                        </a:spcBef>
                        <a:spcAft>
                          <a:spcPts val="0"/>
                        </a:spcAft>
                        <a:buNone/>
                      </a:pPr>
                      <a:r>
                        <a:rPr lang="en"/>
                        <a:t>Easy to implement</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interactive</a:t>
                      </a:r>
                      <a:endParaRPr/>
                    </a:p>
                  </a:txBody>
                  <a:tcPr marT="91425" marB="91425" marR="91425" marL="91425"/>
                </a:tc>
                <a:tc>
                  <a:txBody>
                    <a:bodyPr/>
                    <a:lstStyle/>
                    <a:p>
                      <a:pPr indent="0" lvl="0" marL="0" rtl="0" algn="l">
                        <a:spcBef>
                          <a:spcPts val="0"/>
                        </a:spcBef>
                        <a:spcAft>
                          <a:spcPts val="0"/>
                        </a:spcAft>
                        <a:buNone/>
                      </a:pPr>
                      <a:r>
                        <a:rPr lang="en"/>
                        <a:t>Easy for interactive graphs</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Many map layer options</a:t>
                      </a:r>
                      <a:endParaRPr/>
                    </a:p>
                  </a:txBody>
                  <a:tcPr marT="91425" marB="91425" marR="91425" marL="91425"/>
                </a:tc>
                <a:tc>
                  <a:txBody>
                    <a:bodyPr/>
                    <a:lstStyle/>
                    <a:p>
                      <a:pPr indent="0" lvl="0" marL="0" rtl="0" algn="l">
                        <a:spcBef>
                          <a:spcPts val="0"/>
                        </a:spcBef>
                        <a:spcAft>
                          <a:spcPts val="0"/>
                        </a:spcAft>
                        <a:buNone/>
                      </a:pPr>
                      <a:r>
                        <a:rPr lang="en"/>
                        <a:t>Not easy for map implementation</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Thanks for your attention!</a:t>
            </a:r>
            <a:endParaRPr sz="3000"/>
          </a:p>
          <a:p>
            <a:pPr indent="0" lvl="0" marL="0" rtl="0" algn="ctr">
              <a:spcBef>
                <a:spcPts val="1600"/>
              </a:spcBef>
              <a:spcAft>
                <a:spcPts val="1600"/>
              </a:spcAft>
              <a:buNone/>
            </a:pPr>
            <a:r>
              <a:rPr lang="en" sz="3000"/>
              <a:t>Questions?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5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11111"/>
              </a:buClr>
              <a:buSzPts val="1200"/>
              <a:buChar char="●"/>
            </a:pPr>
            <a:r>
              <a:rPr lang="en" sz="1200">
                <a:solidFill>
                  <a:srgbClr val="111111"/>
                </a:solidFill>
                <a:highlight>
                  <a:srgbClr val="FDFDFD"/>
                </a:highlight>
              </a:rPr>
              <a:t>The problem we are trying to solve is to see how weather patterns in various parts of the city affect the type of 911 calls that are made. </a:t>
            </a:r>
            <a:endParaRPr sz="1200">
              <a:solidFill>
                <a:srgbClr val="111111"/>
              </a:solidFill>
              <a:highlight>
                <a:srgbClr val="FDFDFD"/>
              </a:highlight>
            </a:endParaRPr>
          </a:p>
          <a:p>
            <a:pPr indent="0" lvl="0" marL="457200" rtl="0" algn="l">
              <a:spcBef>
                <a:spcPts val="1600"/>
              </a:spcBef>
              <a:spcAft>
                <a:spcPts val="0"/>
              </a:spcAft>
              <a:buNone/>
            </a:pPr>
            <a:r>
              <a:t/>
            </a:r>
            <a:endParaRPr sz="1200">
              <a:solidFill>
                <a:srgbClr val="111111"/>
              </a:solidFill>
              <a:highlight>
                <a:srgbClr val="FDFDFD"/>
              </a:highlight>
            </a:endParaRPr>
          </a:p>
          <a:p>
            <a:pPr indent="-304800" lvl="0" marL="457200" rtl="0" algn="l">
              <a:spcBef>
                <a:spcPts val="1600"/>
              </a:spcBef>
              <a:spcAft>
                <a:spcPts val="0"/>
              </a:spcAft>
              <a:buClr>
                <a:srgbClr val="111111"/>
              </a:buClr>
              <a:buSzPts val="1200"/>
              <a:buChar char="●"/>
            </a:pPr>
            <a:r>
              <a:rPr lang="en" sz="1200">
                <a:solidFill>
                  <a:srgbClr val="111111"/>
                </a:solidFill>
                <a:highlight>
                  <a:srgbClr val="FDFDFD"/>
                </a:highlight>
              </a:rPr>
              <a:t>We are going to study 2 different data sets. </a:t>
            </a:r>
            <a:endParaRPr sz="1200">
              <a:solidFill>
                <a:srgbClr val="111111"/>
              </a:solidFill>
              <a:highlight>
                <a:srgbClr val="FDFDFD"/>
              </a:highlight>
            </a:endParaRPr>
          </a:p>
          <a:p>
            <a:pPr indent="-304800" lvl="1" marL="914400" rtl="0" algn="l">
              <a:spcBef>
                <a:spcPts val="0"/>
              </a:spcBef>
              <a:spcAft>
                <a:spcPts val="0"/>
              </a:spcAft>
              <a:buClr>
                <a:srgbClr val="111111"/>
              </a:buClr>
              <a:buSzPts val="1200"/>
              <a:buChar char="○"/>
            </a:pPr>
            <a:r>
              <a:rPr lang="en" sz="1200">
                <a:solidFill>
                  <a:srgbClr val="111111"/>
                </a:solidFill>
                <a:highlight>
                  <a:srgbClr val="FDFDFD"/>
                </a:highlight>
              </a:rPr>
              <a:t>Seattle Fire Department 911 dispatch information</a:t>
            </a:r>
            <a:endParaRPr sz="1200">
              <a:solidFill>
                <a:srgbClr val="111111"/>
              </a:solidFill>
              <a:highlight>
                <a:srgbClr val="FDFDFD"/>
              </a:highlight>
            </a:endParaRPr>
          </a:p>
          <a:p>
            <a:pPr indent="-304800" lvl="1" marL="914400" rtl="0" algn="l">
              <a:spcBef>
                <a:spcPts val="0"/>
              </a:spcBef>
              <a:spcAft>
                <a:spcPts val="0"/>
              </a:spcAft>
              <a:buClr>
                <a:srgbClr val="111111"/>
              </a:buClr>
              <a:buSzPts val="1200"/>
              <a:buChar char="○"/>
            </a:pPr>
            <a:r>
              <a:rPr lang="en" sz="1200">
                <a:solidFill>
                  <a:srgbClr val="111111"/>
                </a:solidFill>
                <a:highlight>
                  <a:srgbClr val="FDFDFD"/>
                </a:highlight>
              </a:rPr>
              <a:t>Road Weather Information. </a:t>
            </a:r>
            <a:endParaRPr sz="1200">
              <a:solidFill>
                <a:srgbClr val="111111"/>
              </a:solidFill>
              <a:highlight>
                <a:srgbClr val="FDFDFD"/>
              </a:highlight>
            </a:endParaRPr>
          </a:p>
          <a:p>
            <a:pPr indent="0" lvl="0" marL="914400" rtl="0" algn="l">
              <a:spcBef>
                <a:spcPts val="1600"/>
              </a:spcBef>
              <a:spcAft>
                <a:spcPts val="0"/>
              </a:spcAft>
              <a:buNone/>
            </a:pPr>
            <a:r>
              <a:t/>
            </a:r>
            <a:endParaRPr sz="1200">
              <a:solidFill>
                <a:srgbClr val="111111"/>
              </a:solidFill>
              <a:highlight>
                <a:srgbClr val="FDFDFD"/>
              </a:highlight>
            </a:endParaRPr>
          </a:p>
          <a:p>
            <a:pPr indent="-304800" lvl="0" marL="457200" rtl="0" algn="l">
              <a:spcBef>
                <a:spcPts val="1600"/>
              </a:spcBef>
              <a:spcAft>
                <a:spcPts val="0"/>
              </a:spcAft>
              <a:buClr>
                <a:srgbClr val="111111"/>
              </a:buClr>
              <a:buSzPts val="1200"/>
              <a:buChar char="●"/>
            </a:pPr>
            <a:r>
              <a:rPr lang="en" sz="1200">
                <a:solidFill>
                  <a:srgbClr val="111111"/>
                </a:solidFill>
                <a:highlight>
                  <a:srgbClr val="FDFDFD"/>
                </a:highlight>
              </a:rPr>
              <a:t>What we want to accomplish to solve this problem is to create interactive plots that will give us data points with both the weather information and the type of 911 call made in that area of the city. </a:t>
            </a:r>
            <a:endParaRPr sz="1200">
              <a:solidFill>
                <a:srgbClr val="111111"/>
              </a:solidFill>
              <a:highlight>
                <a:srgbClr val="FDFDFD"/>
              </a:highlight>
            </a:endParaRPr>
          </a:p>
          <a:p>
            <a:pPr indent="0" lvl="0" marL="0" rtl="0" algn="l">
              <a:spcBef>
                <a:spcPts val="1600"/>
              </a:spcBef>
              <a:spcAft>
                <a:spcPts val="1600"/>
              </a:spcAft>
              <a:buNone/>
            </a:pPr>
            <a:r>
              <a:t/>
            </a:r>
            <a:endParaRPr sz="1200">
              <a:solidFill>
                <a:srgbClr val="111111"/>
              </a:solidFill>
              <a:highlight>
                <a:srgbClr val="FDFDFD"/>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42775" y="3562550"/>
            <a:ext cx="6080276" cy="1400350"/>
          </a:xfrm>
          <a:prstGeom prst="rect">
            <a:avLst/>
          </a:prstGeom>
          <a:noFill/>
          <a:ln>
            <a:noFill/>
          </a:ln>
        </p:spPr>
      </p:pic>
      <p:sp>
        <p:nvSpPr>
          <p:cNvPr id="67" name="Google Shape;67;p15"/>
          <p:cNvSpPr txBox="1"/>
          <p:nvPr/>
        </p:nvSpPr>
        <p:spPr>
          <a:xfrm>
            <a:off x="442775" y="1086375"/>
            <a:ext cx="23910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1:</a:t>
            </a:r>
            <a:endParaRPr/>
          </a:p>
        </p:txBody>
      </p:sp>
      <p:sp>
        <p:nvSpPr>
          <p:cNvPr id="68" name="Google Shape;68;p15"/>
          <p:cNvSpPr txBox="1"/>
          <p:nvPr/>
        </p:nvSpPr>
        <p:spPr>
          <a:xfrm>
            <a:off x="422200" y="3056250"/>
            <a:ext cx="16311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2:</a:t>
            </a:r>
            <a:endParaRPr/>
          </a:p>
        </p:txBody>
      </p:sp>
      <p:pic>
        <p:nvPicPr>
          <p:cNvPr id="69" name="Google Shape;69;p15"/>
          <p:cNvPicPr preferRelativeResize="0"/>
          <p:nvPr/>
        </p:nvPicPr>
        <p:blipFill>
          <a:blip r:embed="rId4">
            <a:alphaModFix/>
          </a:blip>
          <a:stretch>
            <a:fillRect/>
          </a:stretch>
        </p:blipFill>
        <p:spPr>
          <a:xfrm>
            <a:off x="442775" y="1542875"/>
            <a:ext cx="6080276" cy="1260875"/>
          </a:xfrm>
          <a:prstGeom prst="rect">
            <a:avLst/>
          </a:prstGeom>
          <a:noFill/>
          <a:ln>
            <a:noFill/>
          </a:ln>
        </p:spPr>
      </p:pic>
      <p:sp>
        <p:nvSpPr>
          <p:cNvPr id="70" name="Google Shape;70;p15"/>
          <p:cNvSpPr txBox="1"/>
          <p:nvPr>
            <p:ph type="title"/>
          </p:nvPr>
        </p:nvSpPr>
        <p:spPr>
          <a:xfrm>
            <a:off x="387900" y="35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11111"/>
              </a:buClr>
              <a:buSzPts val="1200"/>
              <a:buChar char="●"/>
            </a:pPr>
            <a:r>
              <a:rPr lang="en" sz="1200">
                <a:solidFill>
                  <a:srgbClr val="111111"/>
                </a:solidFill>
                <a:highlight>
                  <a:srgbClr val="FDFDFD"/>
                </a:highlight>
              </a:rPr>
              <a:t>The technology we are going to be using is an interactive map visualization tool. </a:t>
            </a:r>
            <a:endParaRPr sz="1200">
              <a:solidFill>
                <a:srgbClr val="111111"/>
              </a:solidFill>
              <a:highlight>
                <a:srgbClr val="FDFDFD"/>
              </a:highlight>
            </a:endParaRPr>
          </a:p>
          <a:p>
            <a:pPr indent="-304800" lvl="0" marL="457200" rtl="0" algn="l">
              <a:spcBef>
                <a:spcPts val="0"/>
              </a:spcBef>
              <a:spcAft>
                <a:spcPts val="0"/>
              </a:spcAft>
              <a:buClr>
                <a:srgbClr val="111111"/>
              </a:buClr>
              <a:buSzPts val="1200"/>
              <a:buChar char="●"/>
            </a:pPr>
            <a:r>
              <a:rPr lang="en" sz="1200">
                <a:solidFill>
                  <a:srgbClr val="111111"/>
                </a:solidFill>
                <a:highlight>
                  <a:srgbClr val="FDFDFD"/>
                </a:highlight>
              </a:rPr>
              <a:t>The main reason is that we want to be able to group our two libraries together and pull significant information from them to be able to correlate the weather patterns to the type of 911 call. </a:t>
            </a:r>
            <a:endParaRPr sz="1200">
              <a:solidFill>
                <a:srgbClr val="111111"/>
              </a:solidFill>
              <a:highlight>
                <a:srgbClr val="FDFDFD"/>
              </a:highlight>
            </a:endParaRPr>
          </a:p>
          <a:p>
            <a:pPr indent="0" lvl="0" marL="0" rtl="0" algn="l">
              <a:spcBef>
                <a:spcPts val="1600"/>
              </a:spcBef>
              <a:spcAft>
                <a:spcPts val="0"/>
              </a:spcAft>
              <a:buNone/>
            </a:pPr>
            <a:r>
              <a:t/>
            </a:r>
            <a:endParaRPr sz="1200">
              <a:solidFill>
                <a:srgbClr val="111111"/>
              </a:solidFill>
              <a:highlight>
                <a:srgbClr val="FDFDFD"/>
              </a:highlight>
            </a:endParaRPr>
          </a:p>
          <a:p>
            <a:pPr indent="0" lvl="0" marL="0" rtl="0" algn="l">
              <a:spcBef>
                <a:spcPts val="1600"/>
              </a:spcBef>
              <a:spcAft>
                <a:spcPts val="0"/>
              </a:spcAft>
              <a:buNone/>
            </a:pPr>
            <a:r>
              <a:rPr lang="en" sz="1200">
                <a:solidFill>
                  <a:srgbClr val="111111"/>
                </a:solidFill>
                <a:highlight>
                  <a:srgbClr val="FDFDFD"/>
                </a:highlight>
              </a:rPr>
              <a:t>   Example of plot we would like to create: </a:t>
            </a:r>
            <a:endParaRPr sz="1200">
              <a:solidFill>
                <a:srgbClr val="111111"/>
              </a:solidFill>
              <a:highlight>
                <a:srgbClr val="FDFDFD"/>
              </a:highlight>
            </a:endParaRPr>
          </a:p>
          <a:p>
            <a:pPr indent="0" lvl="0" marL="0" rtl="0" algn="l">
              <a:spcBef>
                <a:spcPts val="1600"/>
              </a:spcBef>
              <a:spcAft>
                <a:spcPts val="0"/>
              </a:spcAft>
              <a:buNone/>
            </a:pPr>
            <a:r>
              <a:t/>
            </a:r>
            <a:endParaRPr sz="1200">
              <a:solidFill>
                <a:srgbClr val="111111"/>
              </a:solidFill>
              <a:highlight>
                <a:srgbClr val="FDFDFD"/>
              </a:highlight>
            </a:endParaRPr>
          </a:p>
          <a:p>
            <a:pPr indent="0" lvl="0" marL="0" rtl="0" algn="l">
              <a:spcBef>
                <a:spcPts val="1600"/>
              </a:spcBef>
              <a:spcAft>
                <a:spcPts val="1600"/>
              </a:spcAft>
              <a:buNone/>
            </a:pPr>
            <a:r>
              <a:t/>
            </a:r>
            <a:endParaRPr sz="1200">
              <a:solidFill>
                <a:srgbClr val="111111"/>
              </a:solidFill>
              <a:highlight>
                <a:srgbClr val="FDFDFD"/>
              </a:highlight>
            </a:endParaRPr>
          </a:p>
        </p:txBody>
      </p:sp>
      <p:pic>
        <p:nvPicPr>
          <p:cNvPr id="77" name="Google Shape;77;p16"/>
          <p:cNvPicPr preferRelativeResize="0"/>
          <p:nvPr/>
        </p:nvPicPr>
        <p:blipFill>
          <a:blip r:embed="rId3">
            <a:alphaModFix/>
          </a:blip>
          <a:stretch>
            <a:fillRect/>
          </a:stretch>
        </p:blipFill>
        <p:spPr>
          <a:xfrm>
            <a:off x="3409950" y="2386400"/>
            <a:ext cx="3784888" cy="199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11111"/>
              </a:buClr>
              <a:buSzPts val="1200"/>
              <a:buChar char="●"/>
            </a:pPr>
            <a:r>
              <a:rPr lang="en" sz="1200">
                <a:solidFill>
                  <a:srgbClr val="111111"/>
                </a:solidFill>
                <a:highlight>
                  <a:srgbClr val="FDFDFD"/>
                </a:highlight>
              </a:rPr>
              <a:t>The plots we want to create will have 3 features:</a:t>
            </a:r>
            <a:endParaRPr sz="1200">
              <a:solidFill>
                <a:srgbClr val="111111"/>
              </a:solidFill>
              <a:highlight>
                <a:srgbClr val="FDFDFD"/>
              </a:highlight>
            </a:endParaRPr>
          </a:p>
          <a:p>
            <a:pPr indent="-304800" lvl="0" marL="1371600" rtl="0" algn="l">
              <a:lnSpc>
                <a:spcPct val="150000"/>
              </a:lnSpc>
              <a:spcBef>
                <a:spcPts val="0"/>
              </a:spcBef>
              <a:spcAft>
                <a:spcPts val="0"/>
              </a:spcAft>
              <a:buClr>
                <a:srgbClr val="111111"/>
              </a:buClr>
              <a:buSzPts val="1200"/>
              <a:buAutoNum type="arabicPeriod"/>
            </a:pPr>
            <a:r>
              <a:rPr lang="en" sz="1200">
                <a:solidFill>
                  <a:srgbClr val="111111"/>
                </a:solidFill>
                <a:highlight>
                  <a:srgbClr val="FDFDFD"/>
                </a:highlight>
              </a:rPr>
              <a:t>Weather </a:t>
            </a:r>
            <a:endParaRPr sz="1200">
              <a:solidFill>
                <a:srgbClr val="111111"/>
              </a:solidFill>
              <a:highlight>
                <a:srgbClr val="FDFDFD"/>
              </a:highlight>
            </a:endParaRPr>
          </a:p>
          <a:p>
            <a:pPr indent="-304800" lvl="0" marL="1371600" rtl="0" algn="l">
              <a:lnSpc>
                <a:spcPct val="150000"/>
              </a:lnSpc>
              <a:spcBef>
                <a:spcPts val="0"/>
              </a:spcBef>
              <a:spcAft>
                <a:spcPts val="0"/>
              </a:spcAft>
              <a:buClr>
                <a:srgbClr val="111111"/>
              </a:buClr>
              <a:buSzPts val="1200"/>
              <a:buAutoNum type="arabicPeriod"/>
            </a:pPr>
            <a:r>
              <a:rPr lang="en" sz="1200">
                <a:solidFill>
                  <a:srgbClr val="111111"/>
                </a:solidFill>
                <a:highlight>
                  <a:srgbClr val="FDFDFD"/>
                </a:highlight>
              </a:rPr>
              <a:t>Location</a:t>
            </a:r>
            <a:endParaRPr sz="1200">
              <a:solidFill>
                <a:srgbClr val="111111"/>
              </a:solidFill>
              <a:highlight>
                <a:srgbClr val="FDFDFD"/>
              </a:highlight>
            </a:endParaRPr>
          </a:p>
          <a:p>
            <a:pPr indent="-304800" lvl="0" marL="1371600" rtl="0" algn="l">
              <a:lnSpc>
                <a:spcPct val="150000"/>
              </a:lnSpc>
              <a:spcBef>
                <a:spcPts val="0"/>
              </a:spcBef>
              <a:spcAft>
                <a:spcPts val="0"/>
              </a:spcAft>
              <a:buClr>
                <a:srgbClr val="111111"/>
              </a:buClr>
              <a:buSzPts val="1200"/>
              <a:buAutoNum type="arabicPeriod"/>
            </a:pPr>
            <a:r>
              <a:rPr lang="en" sz="1200">
                <a:solidFill>
                  <a:srgbClr val="111111"/>
                </a:solidFill>
                <a:highlight>
                  <a:srgbClr val="FDFDFD"/>
                </a:highlight>
              </a:rPr>
              <a:t>Each plot will give information on the type of 911 call</a:t>
            </a:r>
            <a:endParaRPr sz="1200">
              <a:solidFill>
                <a:srgbClr val="111111"/>
              </a:solidFill>
              <a:highlight>
                <a:srgbClr val="FDFDFD"/>
              </a:highlight>
            </a:endParaRPr>
          </a:p>
          <a:p>
            <a:pPr indent="0" lvl="0" marL="0" rtl="0" algn="l">
              <a:spcBef>
                <a:spcPts val="1600"/>
              </a:spcBef>
              <a:spcAft>
                <a:spcPts val="0"/>
              </a:spcAft>
              <a:buNone/>
            </a:pPr>
            <a:r>
              <a:t/>
            </a:r>
            <a:endParaRPr sz="1200">
              <a:solidFill>
                <a:srgbClr val="111111"/>
              </a:solidFill>
              <a:highlight>
                <a:srgbClr val="FDFDFD"/>
              </a:highlight>
            </a:endParaRPr>
          </a:p>
          <a:p>
            <a:pPr indent="-304800" lvl="0" marL="457200" rtl="0" algn="l">
              <a:spcBef>
                <a:spcPts val="1600"/>
              </a:spcBef>
              <a:spcAft>
                <a:spcPts val="0"/>
              </a:spcAft>
              <a:buClr>
                <a:srgbClr val="111111"/>
              </a:buClr>
              <a:buSzPts val="1200"/>
              <a:buChar char="●"/>
            </a:pPr>
            <a:r>
              <a:rPr lang="en" sz="1200">
                <a:solidFill>
                  <a:srgbClr val="111111"/>
                </a:solidFill>
                <a:highlight>
                  <a:srgbClr val="FDFDFD"/>
                </a:highlight>
              </a:rPr>
              <a:t>Using the plots we create, we will get a better idea about the areas in the city that had more aid reponses, MVI-motor vehicle accidents, or any other of the possible 911 call types. </a:t>
            </a:r>
            <a:endParaRPr sz="1200">
              <a:solidFill>
                <a:srgbClr val="111111"/>
              </a:solidFill>
              <a:highlight>
                <a:srgbClr val="FDFDFD"/>
              </a:highlight>
            </a:endParaRPr>
          </a:p>
        </p:txBody>
      </p:sp>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python libraries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11111"/>
              </a:buClr>
              <a:buSzPts val="1200"/>
              <a:buChar char="●"/>
            </a:pPr>
            <a:r>
              <a:rPr lang="en" sz="1200">
                <a:solidFill>
                  <a:srgbClr val="111111"/>
                </a:solidFill>
              </a:rPr>
              <a:t>The potential python libraries that we are thinking about using to address our technology requirements are:</a:t>
            </a:r>
            <a:endParaRPr sz="1200">
              <a:solidFill>
                <a:srgbClr val="111111"/>
              </a:solidFill>
            </a:endParaRPr>
          </a:p>
          <a:p>
            <a:pPr indent="-304800" lvl="0" marL="1371600" rtl="0" algn="l">
              <a:lnSpc>
                <a:spcPct val="150000"/>
              </a:lnSpc>
              <a:spcBef>
                <a:spcPts val="0"/>
              </a:spcBef>
              <a:spcAft>
                <a:spcPts val="0"/>
              </a:spcAft>
              <a:buClr>
                <a:srgbClr val="111111"/>
              </a:buClr>
              <a:buSzPts val="1200"/>
              <a:buAutoNum type="arabicPeriod"/>
            </a:pPr>
            <a:r>
              <a:rPr lang="en" sz="1200">
                <a:solidFill>
                  <a:srgbClr val="111111"/>
                </a:solidFill>
              </a:rPr>
              <a:t>Plotly </a:t>
            </a:r>
            <a:endParaRPr sz="1200">
              <a:solidFill>
                <a:srgbClr val="111111"/>
              </a:solidFill>
            </a:endParaRPr>
          </a:p>
          <a:p>
            <a:pPr indent="-304800" lvl="0" marL="1371600" rtl="0" algn="l">
              <a:lnSpc>
                <a:spcPct val="150000"/>
              </a:lnSpc>
              <a:spcBef>
                <a:spcPts val="0"/>
              </a:spcBef>
              <a:spcAft>
                <a:spcPts val="0"/>
              </a:spcAft>
              <a:buClr>
                <a:srgbClr val="111111"/>
              </a:buClr>
              <a:buSzPts val="1200"/>
              <a:buAutoNum type="arabicPeriod"/>
            </a:pPr>
            <a:r>
              <a:rPr lang="en" sz="1200">
                <a:solidFill>
                  <a:srgbClr val="111111"/>
                </a:solidFill>
              </a:rPr>
              <a:t>Altair-viz</a:t>
            </a:r>
            <a:endParaRPr sz="1200">
              <a:solidFill>
                <a:srgbClr val="111111"/>
              </a:solidFill>
            </a:endParaRPr>
          </a:p>
          <a:p>
            <a:pPr indent="-304800" lvl="0" marL="457200" rtl="0" algn="l">
              <a:lnSpc>
                <a:spcPct val="115000"/>
              </a:lnSpc>
              <a:spcBef>
                <a:spcPts val="0"/>
              </a:spcBef>
              <a:spcAft>
                <a:spcPts val="0"/>
              </a:spcAft>
              <a:buClr>
                <a:srgbClr val="111111"/>
              </a:buClr>
              <a:buSzPts val="1200"/>
              <a:buChar char="●"/>
            </a:pPr>
            <a:r>
              <a:rPr lang="en" sz="1200">
                <a:solidFill>
                  <a:srgbClr val="111111"/>
                </a:solidFill>
              </a:rPr>
              <a:t>These two libraries have been chosen because they provide:</a:t>
            </a:r>
            <a:endParaRPr sz="1200">
              <a:solidFill>
                <a:srgbClr val="111111"/>
              </a:solidFill>
            </a:endParaRPr>
          </a:p>
          <a:p>
            <a:pPr indent="-304800" lvl="1" marL="1371600" rtl="0" algn="l">
              <a:lnSpc>
                <a:spcPct val="115000"/>
              </a:lnSpc>
              <a:spcBef>
                <a:spcPts val="0"/>
              </a:spcBef>
              <a:spcAft>
                <a:spcPts val="0"/>
              </a:spcAft>
              <a:buClr>
                <a:srgbClr val="111111"/>
              </a:buClr>
              <a:buSzPts val="1200"/>
              <a:buChar char="○"/>
            </a:pPr>
            <a:r>
              <a:rPr lang="en" sz="1200">
                <a:solidFill>
                  <a:srgbClr val="111111"/>
                </a:solidFill>
              </a:rPr>
              <a:t>Interactive user experience </a:t>
            </a:r>
            <a:endParaRPr sz="1200">
              <a:solidFill>
                <a:srgbClr val="111111"/>
              </a:solidFill>
            </a:endParaRPr>
          </a:p>
          <a:p>
            <a:pPr indent="-304800" lvl="1" marL="1371600" rtl="0" algn="l">
              <a:lnSpc>
                <a:spcPct val="115000"/>
              </a:lnSpc>
              <a:spcBef>
                <a:spcPts val="0"/>
              </a:spcBef>
              <a:spcAft>
                <a:spcPts val="0"/>
              </a:spcAft>
              <a:buClr>
                <a:srgbClr val="111111"/>
              </a:buClr>
              <a:buSzPts val="1200"/>
              <a:buChar char="○"/>
            </a:pPr>
            <a:r>
              <a:rPr lang="en" sz="1200">
                <a:solidFill>
                  <a:srgbClr val="111111"/>
                </a:solidFill>
              </a:rPr>
              <a:t>Simple to use and implement in Python</a:t>
            </a:r>
            <a:endParaRPr sz="1200">
              <a:solidFill>
                <a:srgbClr val="111111"/>
              </a:solidFill>
            </a:endParaRPr>
          </a:p>
        </p:txBody>
      </p:sp>
      <p:pic>
        <p:nvPicPr>
          <p:cNvPr id="90" name="Google Shape;90;p18"/>
          <p:cNvPicPr preferRelativeResize="0"/>
          <p:nvPr/>
        </p:nvPicPr>
        <p:blipFill>
          <a:blip r:embed="rId3">
            <a:alphaModFix/>
          </a:blip>
          <a:stretch>
            <a:fillRect/>
          </a:stretch>
        </p:blipFill>
        <p:spPr>
          <a:xfrm>
            <a:off x="1110538" y="3293500"/>
            <a:ext cx="1438275" cy="1390650"/>
          </a:xfrm>
          <a:prstGeom prst="rect">
            <a:avLst/>
          </a:prstGeom>
          <a:noFill/>
          <a:ln>
            <a:noFill/>
          </a:ln>
        </p:spPr>
      </p:pic>
      <p:pic>
        <p:nvPicPr>
          <p:cNvPr id="91" name="Google Shape;91;p18"/>
          <p:cNvPicPr preferRelativeResize="0"/>
          <p:nvPr/>
        </p:nvPicPr>
        <p:blipFill>
          <a:blip r:embed="rId4">
            <a:alphaModFix/>
          </a:blip>
          <a:stretch>
            <a:fillRect/>
          </a:stretch>
        </p:blipFill>
        <p:spPr>
          <a:xfrm>
            <a:off x="4894200" y="2960025"/>
            <a:ext cx="1438275" cy="1438275"/>
          </a:xfrm>
          <a:prstGeom prst="rect">
            <a:avLst/>
          </a:prstGeom>
          <a:noFill/>
          <a:ln>
            <a:noFill/>
          </a:ln>
        </p:spPr>
      </p:pic>
      <p:sp>
        <p:nvSpPr>
          <p:cNvPr id="92" name="Google Shape;92;p18"/>
          <p:cNvSpPr txBox="1"/>
          <p:nvPr/>
        </p:nvSpPr>
        <p:spPr>
          <a:xfrm>
            <a:off x="5256550" y="4245900"/>
            <a:ext cx="18501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Altair</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nvSpPr>
        <p:spPr>
          <a:xfrm>
            <a:off x="311700" y="308875"/>
            <a:ext cx="86910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Potential python libraries</a:t>
            </a:r>
            <a:endParaRPr sz="2800">
              <a:solidFill>
                <a:schemeClr val="dk1"/>
              </a:solidFill>
            </a:endParaRPr>
          </a:p>
        </p:txBody>
      </p:sp>
      <p:pic>
        <p:nvPicPr>
          <p:cNvPr id="98" name="Google Shape;98;p19"/>
          <p:cNvPicPr preferRelativeResize="0"/>
          <p:nvPr/>
        </p:nvPicPr>
        <p:blipFill>
          <a:blip r:embed="rId3">
            <a:alphaModFix/>
          </a:blip>
          <a:stretch>
            <a:fillRect/>
          </a:stretch>
        </p:blipFill>
        <p:spPr>
          <a:xfrm>
            <a:off x="721725" y="1575725"/>
            <a:ext cx="3852175" cy="2751550"/>
          </a:xfrm>
          <a:prstGeom prst="rect">
            <a:avLst/>
          </a:prstGeom>
          <a:noFill/>
          <a:ln>
            <a:noFill/>
          </a:ln>
        </p:spPr>
      </p:pic>
      <p:sp>
        <p:nvSpPr>
          <p:cNvPr id="99" name="Google Shape;99;p19"/>
          <p:cNvSpPr txBox="1"/>
          <p:nvPr/>
        </p:nvSpPr>
        <p:spPr>
          <a:xfrm>
            <a:off x="645525" y="1097825"/>
            <a:ext cx="26529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Plotly</a:t>
            </a:r>
            <a:endParaRPr/>
          </a:p>
        </p:txBody>
      </p:sp>
      <p:sp>
        <p:nvSpPr>
          <p:cNvPr id="100" name="Google Shape;100;p19"/>
          <p:cNvSpPr txBox="1"/>
          <p:nvPr/>
        </p:nvSpPr>
        <p:spPr>
          <a:xfrm>
            <a:off x="5367125" y="1057225"/>
            <a:ext cx="30189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Altair-viz</a:t>
            </a:r>
            <a:endParaRPr/>
          </a:p>
        </p:txBody>
      </p:sp>
      <p:pic>
        <p:nvPicPr>
          <p:cNvPr id="101" name="Google Shape;101;p19"/>
          <p:cNvPicPr preferRelativeResize="0"/>
          <p:nvPr/>
        </p:nvPicPr>
        <p:blipFill>
          <a:blip r:embed="rId4">
            <a:alphaModFix/>
          </a:blip>
          <a:stretch>
            <a:fillRect/>
          </a:stretch>
        </p:blipFill>
        <p:spPr>
          <a:xfrm>
            <a:off x="4899125" y="1687525"/>
            <a:ext cx="3636075" cy="312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Test - Plotly</a:t>
            </a:r>
            <a:endParaRPr/>
          </a:p>
        </p:txBody>
      </p:sp>
      <p:pic>
        <p:nvPicPr>
          <p:cNvPr id="107" name="Google Shape;107;p20"/>
          <p:cNvPicPr preferRelativeResize="0"/>
          <p:nvPr/>
        </p:nvPicPr>
        <p:blipFill>
          <a:blip r:embed="rId3">
            <a:alphaModFix/>
          </a:blip>
          <a:stretch>
            <a:fillRect/>
          </a:stretch>
        </p:blipFill>
        <p:spPr>
          <a:xfrm>
            <a:off x="5320950" y="1072050"/>
            <a:ext cx="3457551" cy="3736249"/>
          </a:xfrm>
          <a:prstGeom prst="rect">
            <a:avLst/>
          </a:prstGeom>
          <a:noFill/>
          <a:ln>
            <a:noFill/>
          </a:ln>
        </p:spPr>
      </p:pic>
      <p:pic>
        <p:nvPicPr>
          <p:cNvPr id="108" name="Google Shape;108;p20"/>
          <p:cNvPicPr preferRelativeResize="0"/>
          <p:nvPr/>
        </p:nvPicPr>
        <p:blipFill>
          <a:blip r:embed="rId4">
            <a:alphaModFix/>
          </a:blip>
          <a:stretch>
            <a:fillRect/>
          </a:stretch>
        </p:blipFill>
        <p:spPr>
          <a:xfrm>
            <a:off x="430400" y="4079275"/>
            <a:ext cx="4890551" cy="810525"/>
          </a:xfrm>
          <a:prstGeom prst="rect">
            <a:avLst/>
          </a:prstGeom>
          <a:noFill/>
          <a:ln>
            <a:noFill/>
          </a:ln>
        </p:spPr>
      </p:pic>
      <p:sp>
        <p:nvSpPr>
          <p:cNvPr id="109" name="Google Shape;109;p20"/>
          <p:cNvSpPr txBox="1"/>
          <p:nvPr/>
        </p:nvSpPr>
        <p:spPr>
          <a:xfrm>
            <a:off x="364675" y="3167913"/>
            <a:ext cx="5586000" cy="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Data inputs:</a:t>
            </a:r>
            <a:endParaRPr b="1"/>
          </a:p>
          <a:p>
            <a:pPr indent="0" lvl="0" marL="0" rtl="0" algn="l">
              <a:spcBef>
                <a:spcPts val="0"/>
              </a:spcBef>
              <a:spcAft>
                <a:spcPts val="0"/>
              </a:spcAft>
              <a:buNone/>
            </a:pPr>
            <a:r>
              <a:rPr lang="en" sz="1200"/>
              <a:t>911 calls with location information (e.g. latitude and longitude)</a:t>
            </a:r>
            <a:endParaRPr sz="1200"/>
          </a:p>
        </p:txBody>
      </p:sp>
      <p:sp>
        <p:nvSpPr>
          <p:cNvPr id="110" name="Google Shape;110;p20"/>
          <p:cNvSpPr txBox="1"/>
          <p:nvPr/>
        </p:nvSpPr>
        <p:spPr>
          <a:xfrm>
            <a:off x="311700" y="1141825"/>
            <a:ext cx="4818000" cy="19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rPr>
              <a:t>Map composition - 3 types of map layers</a:t>
            </a:r>
            <a:endParaRPr b="1">
              <a:solidFill>
                <a:schemeClr val="dk2"/>
              </a:solidFill>
            </a:endParaRPr>
          </a:p>
          <a:p>
            <a:pPr indent="-304800" lvl="0" marL="457200" rtl="0" algn="l">
              <a:lnSpc>
                <a:spcPct val="115000"/>
              </a:lnSpc>
              <a:spcBef>
                <a:spcPts val="1600"/>
              </a:spcBef>
              <a:spcAft>
                <a:spcPts val="0"/>
              </a:spcAft>
              <a:buClr>
                <a:schemeClr val="dk2"/>
              </a:buClr>
              <a:buSzPts val="1200"/>
              <a:buAutoNum type="arabicPeriod"/>
            </a:pPr>
            <a:r>
              <a:rPr lang="en" sz="1200">
                <a:solidFill>
                  <a:schemeClr val="dk2"/>
                </a:solidFill>
              </a:rPr>
              <a:t>"base map", e.g. city maps</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Data layer, rendered above the base map</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Top layer (optional) rendered above the data layer</a:t>
            </a:r>
            <a:endParaRPr sz="1200">
              <a:solidFill>
                <a:schemeClr val="dk2"/>
              </a:solidFill>
            </a:endParaRPr>
          </a:p>
          <a:p>
            <a:pPr indent="0" lvl="0" marL="0" rtl="0" algn="l">
              <a:lnSpc>
                <a:spcPct val="115000"/>
              </a:lnSpc>
              <a:spcBef>
                <a:spcPts val="1600"/>
              </a:spcBef>
              <a:spcAft>
                <a:spcPts val="1600"/>
              </a:spcAft>
              <a:buNone/>
            </a:pPr>
            <a:r>
              <a:rPr lang="en">
                <a:solidFill>
                  <a:schemeClr val="dk2"/>
                </a:solidFill>
              </a:rPr>
              <a:t>Mapbox.js library is integrated into Plotly.py. Mapbox can add the base map easily to the figure.</a:t>
            </a:r>
            <a:endParaRPr/>
          </a:p>
        </p:txBody>
      </p:sp>
      <p:sp>
        <p:nvSpPr>
          <p:cNvPr id="111" name="Google Shape;111;p20"/>
          <p:cNvSpPr txBox="1"/>
          <p:nvPr/>
        </p:nvSpPr>
        <p:spPr>
          <a:xfrm>
            <a:off x="364675" y="37350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Code:</a:t>
            </a:r>
            <a:endParaRPr b="1">
              <a:solidFill>
                <a:schemeClr val="dk1"/>
              </a:solidFill>
            </a:endParaRPr>
          </a:p>
        </p:txBody>
      </p:sp>
      <p:sp>
        <p:nvSpPr>
          <p:cNvPr id="112" name="Google Shape;112;p20"/>
          <p:cNvSpPr txBox="1"/>
          <p:nvPr/>
        </p:nvSpPr>
        <p:spPr>
          <a:xfrm>
            <a:off x="5320950" y="7350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Output</a:t>
            </a:r>
            <a:r>
              <a:rPr b="1" lang="en">
                <a:solidFill>
                  <a:schemeClr val="dk1"/>
                </a:solidFill>
              </a:rPr>
              <a:t>:</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423225" y="48150"/>
            <a:ext cx="786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Implement Test - Altair</a:t>
            </a:r>
            <a:endParaRPr sz="2800">
              <a:solidFill>
                <a:schemeClr val="dk1"/>
              </a:solidFill>
            </a:endParaRPr>
          </a:p>
        </p:txBody>
      </p:sp>
      <p:pic>
        <p:nvPicPr>
          <p:cNvPr id="118" name="Google Shape;118;p21"/>
          <p:cNvPicPr preferRelativeResize="0"/>
          <p:nvPr/>
        </p:nvPicPr>
        <p:blipFill>
          <a:blip r:embed="rId3">
            <a:alphaModFix/>
          </a:blip>
          <a:stretch>
            <a:fillRect/>
          </a:stretch>
        </p:blipFill>
        <p:spPr>
          <a:xfrm>
            <a:off x="4357574" y="1332325"/>
            <a:ext cx="4900824" cy="3112173"/>
          </a:xfrm>
          <a:prstGeom prst="rect">
            <a:avLst/>
          </a:prstGeom>
          <a:noFill/>
          <a:ln>
            <a:noFill/>
          </a:ln>
        </p:spPr>
      </p:pic>
      <p:sp>
        <p:nvSpPr>
          <p:cNvPr id="119" name="Google Shape;119;p21"/>
          <p:cNvSpPr txBox="1"/>
          <p:nvPr/>
        </p:nvSpPr>
        <p:spPr>
          <a:xfrm>
            <a:off x="185825" y="1152475"/>
            <a:ext cx="4562100" cy="19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rPr>
              <a:t>Graph</a:t>
            </a:r>
            <a:r>
              <a:rPr b="1" lang="en">
                <a:solidFill>
                  <a:schemeClr val="dk2"/>
                </a:solidFill>
              </a:rPr>
              <a:t> composition - 2 types of charts</a:t>
            </a:r>
            <a:endParaRPr b="1">
              <a:solidFill>
                <a:schemeClr val="dk2"/>
              </a:solidFill>
            </a:endParaRPr>
          </a:p>
          <a:p>
            <a:pPr indent="-304800" lvl="0" marL="457200" rtl="0" algn="l">
              <a:lnSpc>
                <a:spcPct val="115000"/>
              </a:lnSpc>
              <a:spcBef>
                <a:spcPts val="1600"/>
              </a:spcBef>
              <a:spcAft>
                <a:spcPts val="0"/>
              </a:spcAft>
              <a:buClr>
                <a:schemeClr val="dk2"/>
              </a:buClr>
              <a:buSzPts val="1200"/>
              <a:buAutoNum type="arabicPeriod"/>
            </a:pPr>
            <a:r>
              <a:rPr lang="en" sz="1200">
                <a:solidFill>
                  <a:schemeClr val="dk2"/>
                </a:solidFill>
              </a:rPr>
              <a:t>Top panel is a scatter plots of 911 call types vs dates</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eriod"/>
            </a:pPr>
            <a:r>
              <a:rPr lang="en" sz="1200">
                <a:solidFill>
                  <a:schemeClr val="dk2"/>
                </a:solidFill>
              </a:rPr>
              <a:t>Bottom panel is a bar chart of counts of call types of the selected period of time</a:t>
            </a:r>
            <a:endParaRPr sz="1200">
              <a:solidFill>
                <a:schemeClr val="dk2"/>
              </a:solidFill>
            </a:endParaRPr>
          </a:p>
          <a:p>
            <a:pPr indent="0" lvl="0" marL="0" rtl="0" algn="l">
              <a:lnSpc>
                <a:spcPct val="115000"/>
              </a:lnSpc>
              <a:spcBef>
                <a:spcPts val="1600"/>
              </a:spcBef>
              <a:spcAft>
                <a:spcPts val="1600"/>
              </a:spcAft>
              <a:buNone/>
            </a:pPr>
            <a:r>
              <a:rPr lang="en">
                <a:solidFill>
                  <a:schemeClr val="dk2"/>
                </a:solidFill>
              </a:rPr>
              <a:t>Altair-vz library is a very powerful python package to make interactive graphs that might provide clear visualization of insights among different variables</a:t>
            </a:r>
            <a:endParaRPr/>
          </a:p>
        </p:txBody>
      </p:sp>
      <p:sp>
        <p:nvSpPr>
          <p:cNvPr id="120" name="Google Shape;120;p21"/>
          <p:cNvSpPr txBox="1"/>
          <p:nvPr/>
        </p:nvSpPr>
        <p:spPr>
          <a:xfrm>
            <a:off x="185825" y="3167913"/>
            <a:ext cx="5586000" cy="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Data inputs:</a:t>
            </a:r>
            <a:endParaRPr b="1"/>
          </a:p>
          <a:p>
            <a:pPr indent="0" lvl="0" marL="0" rtl="0" algn="l">
              <a:spcBef>
                <a:spcPts val="0"/>
              </a:spcBef>
              <a:spcAft>
                <a:spcPts val="0"/>
              </a:spcAft>
              <a:buNone/>
            </a:pPr>
            <a:r>
              <a:rPr lang="en" sz="1200"/>
              <a:t>First 3000 </a:t>
            </a:r>
            <a:r>
              <a:rPr lang="en" sz="1200"/>
              <a:t>911 calls with their date and call type information</a:t>
            </a:r>
            <a:endParaRPr sz="1200"/>
          </a:p>
        </p:txBody>
      </p:sp>
      <p:sp>
        <p:nvSpPr>
          <p:cNvPr id="121" name="Google Shape;121;p21"/>
          <p:cNvSpPr txBox="1"/>
          <p:nvPr/>
        </p:nvSpPr>
        <p:spPr>
          <a:xfrm>
            <a:off x="185825" y="37710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Code:</a:t>
            </a:r>
            <a:endParaRPr b="1">
              <a:solidFill>
                <a:schemeClr val="dk1"/>
              </a:solidFill>
            </a:endParaRPr>
          </a:p>
        </p:txBody>
      </p:sp>
      <p:pic>
        <p:nvPicPr>
          <p:cNvPr id="122" name="Google Shape;122;p21"/>
          <p:cNvPicPr preferRelativeResize="0"/>
          <p:nvPr/>
        </p:nvPicPr>
        <p:blipFill>
          <a:blip r:embed="rId4">
            <a:alphaModFix/>
          </a:blip>
          <a:stretch>
            <a:fillRect/>
          </a:stretch>
        </p:blipFill>
        <p:spPr>
          <a:xfrm>
            <a:off x="347675" y="4142025"/>
            <a:ext cx="4146842" cy="88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