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8"/>
  </p:notesMasterIdLst>
  <p:sldIdLst>
    <p:sldId id="256" r:id="rId3"/>
    <p:sldId id="295" r:id="rId4"/>
    <p:sldId id="258" r:id="rId5"/>
    <p:sldId id="678" r:id="rId6"/>
    <p:sldId id="262" r:id="rId7"/>
    <p:sldId id="333" r:id="rId8"/>
    <p:sldId id="296" r:id="rId9"/>
    <p:sldId id="335" r:id="rId10"/>
    <p:sldId id="334" r:id="rId11"/>
    <p:sldId id="1039" r:id="rId12"/>
    <p:sldId id="1082" r:id="rId13"/>
    <p:sldId id="605" r:id="rId14"/>
    <p:sldId id="1083" r:id="rId15"/>
    <p:sldId id="1084" r:id="rId16"/>
    <p:sldId id="707" r:id="rId17"/>
    <p:sldId id="763" r:id="rId18"/>
    <p:sldId id="300" r:id="rId19"/>
    <p:sldId id="301" r:id="rId20"/>
    <p:sldId id="302" r:id="rId21"/>
    <p:sldId id="817" r:id="rId22"/>
    <p:sldId id="816" r:id="rId23"/>
    <p:sldId id="336" r:id="rId24"/>
    <p:sldId id="705" r:id="rId25"/>
    <p:sldId id="753" r:id="rId26"/>
    <p:sldId id="754" r:id="rId27"/>
    <p:sldId id="764" r:id="rId28"/>
    <p:sldId id="755" r:id="rId29"/>
    <p:sldId id="756" r:id="rId30"/>
    <p:sldId id="757" r:id="rId31"/>
    <p:sldId id="818" r:id="rId32"/>
    <p:sldId id="819" r:id="rId33"/>
    <p:sldId id="1087" r:id="rId34"/>
    <p:sldId id="820" r:id="rId35"/>
    <p:sldId id="1042" r:id="rId36"/>
    <p:sldId id="713" r:id="rId37"/>
    <p:sldId id="1043" r:id="rId38"/>
    <p:sldId id="760" r:id="rId39"/>
    <p:sldId id="421" r:id="rId40"/>
    <p:sldId id="821" r:id="rId41"/>
    <p:sldId id="767" r:id="rId42"/>
    <p:sldId id="322" r:id="rId43"/>
    <p:sldId id="716" r:id="rId44"/>
    <p:sldId id="323" r:id="rId45"/>
    <p:sldId id="822" r:id="rId46"/>
    <p:sldId id="1086" r:id="rId47"/>
    <p:sldId id="1044" r:id="rId48"/>
    <p:sldId id="423" r:id="rId49"/>
    <p:sldId id="823" r:id="rId50"/>
    <p:sldId id="762" r:id="rId51"/>
    <p:sldId id="1088" r:id="rId52"/>
    <p:sldId id="424" r:id="rId53"/>
    <p:sldId id="425" r:id="rId54"/>
    <p:sldId id="426" r:id="rId55"/>
    <p:sldId id="824" r:id="rId56"/>
    <p:sldId id="1089" r:id="rId57"/>
    <p:sldId id="1090" r:id="rId58"/>
    <p:sldId id="1091" r:id="rId59"/>
    <p:sldId id="1092" r:id="rId60"/>
    <p:sldId id="1093" r:id="rId61"/>
    <p:sldId id="765" r:id="rId62"/>
    <p:sldId id="787" r:id="rId63"/>
    <p:sldId id="807" r:id="rId64"/>
    <p:sldId id="1045" r:id="rId65"/>
    <p:sldId id="1046" r:id="rId66"/>
    <p:sldId id="790" r:id="rId67"/>
    <p:sldId id="825" r:id="rId68"/>
    <p:sldId id="808" r:id="rId69"/>
    <p:sldId id="804" r:id="rId70"/>
    <p:sldId id="792" r:id="rId71"/>
    <p:sldId id="793" r:id="rId72"/>
    <p:sldId id="826" r:id="rId73"/>
    <p:sldId id="811" r:id="rId74"/>
    <p:sldId id="805" r:id="rId75"/>
    <p:sldId id="795" r:id="rId76"/>
    <p:sldId id="796" r:id="rId77"/>
    <p:sldId id="827" r:id="rId78"/>
    <p:sldId id="813" r:id="rId79"/>
    <p:sldId id="806" r:id="rId80"/>
    <p:sldId id="798" r:id="rId81"/>
    <p:sldId id="799" r:id="rId82"/>
    <p:sldId id="800" r:id="rId83"/>
    <p:sldId id="801" r:id="rId84"/>
    <p:sldId id="786" r:id="rId85"/>
    <p:sldId id="828" r:id="rId86"/>
    <p:sldId id="768" r:id="rId87"/>
    <p:sldId id="706" r:id="rId88"/>
    <p:sldId id="711" r:id="rId89"/>
    <p:sldId id="712" r:id="rId90"/>
    <p:sldId id="714" r:id="rId91"/>
    <p:sldId id="715" r:id="rId92"/>
    <p:sldId id="717" r:id="rId93"/>
    <p:sldId id="719" r:id="rId94"/>
    <p:sldId id="720" r:id="rId95"/>
    <p:sldId id="815" r:id="rId96"/>
    <p:sldId id="747" r:id="rId9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60"/>
  </p:normalViewPr>
  <p:slideViewPr>
    <p:cSldViewPr snapToGrid="0">
      <p:cViewPr varScale="1">
        <p:scale>
          <a:sx n="63" d="100"/>
          <a:sy n="63" d="100"/>
        </p:scale>
        <p:origin x="8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DD06C-697F-4118-BFA5-B7E2D26D4B9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52E854A9-13AA-4A4D-B40D-7616B71FC250}"/>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933C1985-CC60-4502-8ECC-8A39609F1E28}" type="datetime1">
              <a:rPr lang="nl-NL"/>
              <a:pPr lvl="0"/>
              <a:t>7-9-2022</a:t>
            </a:fld>
            <a:endParaRPr lang="nl-NL"/>
          </a:p>
        </p:txBody>
      </p:sp>
      <p:sp>
        <p:nvSpPr>
          <p:cNvPr id="4" name="Slide Image Placeholder 3">
            <a:extLst>
              <a:ext uri="{FF2B5EF4-FFF2-40B4-BE49-F238E27FC236}">
                <a16:creationId xmlns:a16="http://schemas.microsoft.com/office/drawing/2014/main" id="{E1CC4B1C-9E60-4C2C-8FD0-BCD32293F5F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40942271-5D12-4D79-B3C7-A60CB359A34E}"/>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F0D0BEAE-9010-45AC-A6A3-DB2628B6D301}"/>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6BB0E352-1F1D-4173-B2B0-88C97324BE9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881E8342-45B4-4497-80BE-B34EA510ECB9}" type="slidenum">
              <a:t>‹nr.›</a:t>
            </a:fld>
            <a:endParaRPr lang="nl-NL"/>
          </a:p>
        </p:txBody>
      </p:sp>
    </p:spTree>
    <p:extLst>
      <p:ext uri="{BB962C8B-B14F-4D97-AF65-F5344CB8AC3E}">
        <p14:creationId xmlns:p14="http://schemas.microsoft.com/office/powerpoint/2010/main" val="393274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1ABA2-C6C6-4D8B-8109-F4B4F193CC0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7C22CFA-9E71-4450-B16C-9592F4250C62}"/>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a:p>
            <a:pPr lvl="0"/>
            <a:endParaRPr lang="nl-NL"/>
          </a:p>
        </p:txBody>
      </p:sp>
      <p:sp>
        <p:nvSpPr>
          <p:cNvPr id="4" name="Slide Number Placeholder 3">
            <a:extLst>
              <a:ext uri="{FF2B5EF4-FFF2-40B4-BE49-F238E27FC236}">
                <a16:creationId xmlns:a16="http://schemas.microsoft.com/office/drawing/2014/main" id="{FE296359-33A9-4301-9B7D-6EFF0D1D7EC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570078-9956-47F0-8EE6-8D9DD476585A}"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0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13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lvl="0"/>
            <a:fld id="{881E8342-45B4-4497-80BE-B34EA510ECB9}" type="slidenum">
              <a:rPr lang="en-US" smtClean="0"/>
              <a:t>25</a:t>
            </a:fld>
            <a:endParaRPr lang="en-US"/>
          </a:p>
        </p:txBody>
      </p:sp>
    </p:spTree>
    <p:extLst>
      <p:ext uri="{BB962C8B-B14F-4D97-AF65-F5344CB8AC3E}">
        <p14:creationId xmlns:p14="http://schemas.microsoft.com/office/powerpoint/2010/main" val="88587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36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640594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9320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22327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4032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744715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712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28D629-E961-4528-8E72-2A5A3AF4BA2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427CE98-369F-413C-9F8D-B97FA1B5142F}"/>
              </a:ext>
            </a:extLst>
          </p:cNvPr>
          <p:cNvSpPr txBox="1">
            <a:spLocks noGrp="1"/>
          </p:cNvSpPr>
          <p:nvPr>
            <p:ph type="body" sz="quarter" idx="1"/>
          </p:nvPr>
        </p:nvSpPr>
        <p:spPr/>
        <p:txBody>
          <a:bodyPr/>
          <a:lstStyle/>
          <a:p>
            <a:pPr lvl="0"/>
            <a:r>
              <a:rPr lang="nl-NL"/>
              <a:t>The workshop starts with a background on how stubbing, mocking and service virtualization can help you remove bottlenecks in your test environment. Then, we’re going to take a look at how WireMock enables you to write mocks in Java using a powerful and intuitive API. And of course, most importantly, the participants are going to do the hard work..</a:t>
            </a:r>
          </a:p>
        </p:txBody>
      </p:sp>
      <p:sp>
        <p:nvSpPr>
          <p:cNvPr id="4" name="Slide Number Placeholder 3">
            <a:extLst>
              <a:ext uri="{FF2B5EF4-FFF2-40B4-BE49-F238E27FC236}">
                <a16:creationId xmlns:a16="http://schemas.microsoft.com/office/drawing/2014/main" id="{8B72E2B2-D2D0-4741-AC8D-C45C5042751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78355D-E14E-4CDE-AAAD-548EFBB397CE}"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57533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8732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066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62716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7750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00188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651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732482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689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568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94B943-1286-4DFF-AC6B-FFC104E0B9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27AEE5D-FC58-4EAE-A4E6-2169D0C70691}"/>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a:p>
            <a:pPr lvl="0"/>
            <a:endParaRPr lang="nl-NL"/>
          </a:p>
        </p:txBody>
      </p:sp>
      <p:sp>
        <p:nvSpPr>
          <p:cNvPr id="4" name="Slide Number Placeholder 3">
            <a:extLst>
              <a:ext uri="{FF2B5EF4-FFF2-40B4-BE49-F238E27FC236}">
                <a16:creationId xmlns:a16="http://schemas.microsoft.com/office/drawing/2014/main" id="{24BCAB39-727E-4D4C-9AF7-5A6B82E825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927BB0-20EF-4C0B-921E-07E341103270}"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401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156710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8114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64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09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8151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12</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457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166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0276-6471-4787-8B73-D69497EC94B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4B6CF23-9170-4D3E-B6F6-017B42023EF2}"/>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ABB05B6-CEFB-4A00-88A6-768DB2A4D0EE}"/>
              </a:ext>
            </a:extLst>
          </p:cNvPr>
          <p:cNvSpPr txBox="1">
            <a:spLocks noGrp="1"/>
          </p:cNvSpPr>
          <p:nvPr>
            <p:ph type="dt" sz="half" idx="7"/>
          </p:nvPr>
        </p:nvSpPr>
        <p:spPr/>
        <p:txBody>
          <a:bodyPr/>
          <a:lstStyle>
            <a:lvl1pPr>
              <a:defRPr/>
            </a:lvl1pPr>
          </a:lstStyle>
          <a:p>
            <a:pPr lvl="0"/>
            <a:fld id="{19D221E3-8E68-4F1C-A103-A0B6C8B9662E}" type="datetime1">
              <a:rPr lang="nl-NL"/>
              <a:pPr lvl="0"/>
              <a:t>7-9-2022</a:t>
            </a:fld>
            <a:endParaRPr lang="nl-NL"/>
          </a:p>
        </p:txBody>
      </p:sp>
      <p:sp>
        <p:nvSpPr>
          <p:cNvPr id="5" name="Footer Placeholder 4">
            <a:extLst>
              <a:ext uri="{FF2B5EF4-FFF2-40B4-BE49-F238E27FC236}">
                <a16:creationId xmlns:a16="http://schemas.microsoft.com/office/drawing/2014/main" id="{B763DB29-BC25-4815-A0F0-6ABC7D5788E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41FF2D8-9C44-4826-90B3-B082372D135D}"/>
              </a:ext>
            </a:extLst>
          </p:cNvPr>
          <p:cNvSpPr txBox="1">
            <a:spLocks noGrp="1"/>
          </p:cNvSpPr>
          <p:nvPr>
            <p:ph type="sldNum" sz="quarter" idx="8"/>
          </p:nvPr>
        </p:nvSpPr>
        <p:spPr/>
        <p:txBody>
          <a:bodyPr/>
          <a:lstStyle>
            <a:lvl1pPr>
              <a:defRPr/>
            </a:lvl1pPr>
          </a:lstStyle>
          <a:p>
            <a:pPr lvl="0"/>
            <a:fld id="{497B2DC2-63DD-4743-8273-B2F65320565B}" type="slidenum">
              <a:t>‹nr.›</a:t>
            </a:fld>
            <a:endParaRPr lang="nl-NL"/>
          </a:p>
        </p:txBody>
      </p:sp>
    </p:spTree>
    <p:extLst>
      <p:ext uri="{BB962C8B-B14F-4D97-AF65-F5344CB8AC3E}">
        <p14:creationId xmlns:p14="http://schemas.microsoft.com/office/powerpoint/2010/main" val="38255524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9312-99A5-4AE5-9922-7D6846507267}"/>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E14661C2-8A1A-41E5-A258-E143E98234E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A9BDCBB-44D3-4B0D-A7EF-9E497982517E}"/>
              </a:ext>
            </a:extLst>
          </p:cNvPr>
          <p:cNvSpPr txBox="1">
            <a:spLocks noGrp="1"/>
          </p:cNvSpPr>
          <p:nvPr>
            <p:ph type="dt" sz="half" idx="7"/>
          </p:nvPr>
        </p:nvSpPr>
        <p:spPr/>
        <p:txBody>
          <a:bodyPr/>
          <a:lstStyle>
            <a:lvl1pPr>
              <a:defRPr/>
            </a:lvl1pPr>
          </a:lstStyle>
          <a:p>
            <a:pPr lvl="0"/>
            <a:fld id="{822E0BF5-BE88-44A4-BA94-982271F97C3D}" type="datetime1">
              <a:rPr lang="nl-NL"/>
              <a:pPr lvl="0"/>
              <a:t>7-9-2022</a:t>
            </a:fld>
            <a:endParaRPr lang="nl-NL"/>
          </a:p>
        </p:txBody>
      </p:sp>
      <p:sp>
        <p:nvSpPr>
          <p:cNvPr id="5" name="Footer Placeholder 4">
            <a:extLst>
              <a:ext uri="{FF2B5EF4-FFF2-40B4-BE49-F238E27FC236}">
                <a16:creationId xmlns:a16="http://schemas.microsoft.com/office/drawing/2014/main" id="{B1A963F3-4048-40CF-9462-35E4D1C41BF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44C61F-509E-440A-9851-59DA9E5172CC}"/>
              </a:ext>
            </a:extLst>
          </p:cNvPr>
          <p:cNvSpPr txBox="1">
            <a:spLocks noGrp="1"/>
          </p:cNvSpPr>
          <p:nvPr>
            <p:ph type="sldNum" sz="quarter" idx="8"/>
          </p:nvPr>
        </p:nvSpPr>
        <p:spPr/>
        <p:txBody>
          <a:bodyPr/>
          <a:lstStyle>
            <a:lvl1pPr>
              <a:defRPr/>
            </a:lvl1pPr>
          </a:lstStyle>
          <a:p>
            <a:pPr lvl="0"/>
            <a:fld id="{A8019D94-B13A-4BB3-828D-597A5AE09447}" type="slidenum">
              <a:t>‹nr.›</a:t>
            </a:fld>
            <a:endParaRPr lang="nl-NL"/>
          </a:p>
        </p:txBody>
      </p:sp>
    </p:spTree>
    <p:extLst>
      <p:ext uri="{BB962C8B-B14F-4D97-AF65-F5344CB8AC3E}">
        <p14:creationId xmlns:p14="http://schemas.microsoft.com/office/powerpoint/2010/main" val="294098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38410-8AB0-490B-9E30-51AA52421AC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A359D57-3935-4CF9-8006-9A3B93624D1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28298D5-9ADE-4061-A3F0-EB6B9E3301F8}"/>
              </a:ext>
            </a:extLst>
          </p:cNvPr>
          <p:cNvSpPr txBox="1">
            <a:spLocks noGrp="1"/>
          </p:cNvSpPr>
          <p:nvPr>
            <p:ph type="dt" sz="half" idx="7"/>
          </p:nvPr>
        </p:nvSpPr>
        <p:spPr/>
        <p:txBody>
          <a:bodyPr/>
          <a:lstStyle>
            <a:lvl1pPr>
              <a:defRPr/>
            </a:lvl1pPr>
          </a:lstStyle>
          <a:p>
            <a:pPr lvl="0"/>
            <a:fld id="{B9232680-D045-46AA-BEF7-C3F631B40446}" type="datetime1">
              <a:rPr lang="nl-NL"/>
              <a:pPr lvl="0"/>
              <a:t>7-9-2022</a:t>
            </a:fld>
            <a:endParaRPr lang="nl-NL"/>
          </a:p>
        </p:txBody>
      </p:sp>
      <p:sp>
        <p:nvSpPr>
          <p:cNvPr id="5" name="Footer Placeholder 4">
            <a:extLst>
              <a:ext uri="{FF2B5EF4-FFF2-40B4-BE49-F238E27FC236}">
                <a16:creationId xmlns:a16="http://schemas.microsoft.com/office/drawing/2014/main" id="{9D91A492-ECA1-4910-8332-2840B42BF023}"/>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28109C-0919-40F3-BABA-001FBA988B8B}"/>
              </a:ext>
            </a:extLst>
          </p:cNvPr>
          <p:cNvSpPr txBox="1">
            <a:spLocks noGrp="1"/>
          </p:cNvSpPr>
          <p:nvPr>
            <p:ph type="sldNum" sz="quarter" idx="8"/>
          </p:nvPr>
        </p:nvSpPr>
        <p:spPr/>
        <p:txBody>
          <a:bodyPr/>
          <a:lstStyle>
            <a:lvl1pPr>
              <a:defRPr/>
            </a:lvl1pPr>
          </a:lstStyle>
          <a:p>
            <a:pPr lvl="0"/>
            <a:fld id="{A3724BF4-F8C9-4BCF-8AC7-F4FB629664C6}" type="slidenum">
              <a:t>‹nr.›</a:t>
            </a:fld>
            <a:endParaRPr lang="nl-NL"/>
          </a:p>
        </p:txBody>
      </p:sp>
    </p:spTree>
    <p:extLst>
      <p:ext uri="{BB962C8B-B14F-4D97-AF65-F5344CB8AC3E}">
        <p14:creationId xmlns:p14="http://schemas.microsoft.com/office/powerpoint/2010/main" val="34346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7-9-2022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5499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7-9-2022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4404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7-9-2022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50500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7-9-2022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73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7-9-2022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1815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7-9-2022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128821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7-9-2022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0217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7-9-2022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226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9C8F-6455-4594-A67F-55916248167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C55B901-F283-4C55-BFB3-72E4F355437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D9AF16D-6969-45D0-8F95-225C26CBBFE7}"/>
              </a:ext>
            </a:extLst>
          </p:cNvPr>
          <p:cNvSpPr txBox="1">
            <a:spLocks noGrp="1"/>
          </p:cNvSpPr>
          <p:nvPr>
            <p:ph type="dt" sz="half" idx="7"/>
          </p:nvPr>
        </p:nvSpPr>
        <p:spPr/>
        <p:txBody>
          <a:bodyPr/>
          <a:lstStyle>
            <a:lvl1pPr>
              <a:defRPr/>
            </a:lvl1pPr>
          </a:lstStyle>
          <a:p>
            <a:pPr lvl="0"/>
            <a:fld id="{74E63D54-33BC-47E5-ADB1-BB0B7298DA8F}" type="datetime1">
              <a:rPr lang="nl-NL"/>
              <a:pPr lvl="0"/>
              <a:t>7-9-2022</a:t>
            </a:fld>
            <a:endParaRPr lang="nl-NL"/>
          </a:p>
        </p:txBody>
      </p:sp>
      <p:sp>
        <p:nvSpPr>
          <p:cNvPr id="5" name="Footer Placeholder 4">
            <a:extLst>
              <a:ext uri="{FF2B5EF4-FFF2-40B4-BE49-F238E27FC236}">
                <a16:creationId xmlns:a16="http://schemas.microsoft.com/office/drawing/2014/main" id="{8E3089CF-3649-4C74-9558-3CBF7BE7C615}"/>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49C502FC-3434-4607-8DF7-AC523B13C119}"/>
              </a:ext>
            </a:extLst>
          </p:cNvPr>
          <p:cNvSpPr txBox="1">
            <a:spLocks noGrp="1"/>
          </p:cNvSpPr>
          <p:nvPr>
            <p:ph type="sldNum" sz="quarter" idx="8"/>
          </p:nvPr>
        </p:nvSpPr>
        <p:spPr/>
        <p:txBody>
          <a:bodyPr/>
          <a:lstStyle>
            <a:lvl1pPr>
              <a:defRPr/>
            </a:lvl1pPr>
          </a:lstStyle>
          <a:p>
            <a:pPr lvl="0"/>
            <a:fld id="{0D63ADCF-C51E-43FE-853C-BEAD040432EC}" type="slidenum">
              <a:t>‹nr.›</a:t>
            </a:fld>
            <a:endParaRPr lang="nl-NL"/>
          </a:p>
        </p:txBody>
      </p:sp>
    </p:spTree>
    <p:extLst>
      <p:ext uri="{BB962C8B-B14F-4D97-AF65-F5344CB8AC3E}">
        <p14:creationId xmlns:p14="http://schemas.microsoft.com/office/powerpoint/2010/main" val="189138270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7-9-2022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59757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7-9-2022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931364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7-9-2022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1347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E0F-3818-4C76-BA12-DA196FE2F49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03F0FB6E-AF9D-4EA6-9275-201BCE1B2B8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56EBE1-4E34-4EC9-88AB-A2344713E6B4}"/>
              </a:ext>
            </a:extLst>
          </p:cNvPr>
          <p:cNvSpPr txBox="1">
            <a:spLocks noGrp="1"/>
          </p:cNvSpPr>
          <p:nvPr>
            <p:ph type="dt" sz="half" idx="7"/>
          </p:nvPr>
        </p:nvSpPr>
        <p:spPr/>
        <p:txBody>
          <a:bodyPr/>
          <a:lstStyle>
            <a:lvl1pPr>
              <a:defRPr/>
            </a:lvl1pPr>
          </a:lstStyle>
          <a:p>
            <a:pPr lvl="0"/>
            <a:fld id="{30925ABE-D3D0-404A-A142-4AD3A33711F1}" type="datetime1">
              <a:rPr lang="nl-NL"/>
              <a:pPr lvl="0"/>
              <a:t>7-9-2022</a:t>
            </a:fld>
            <a:endParaRPr lang="nl-NL"/>
          </a:p>
        </p:txBody>
      </p:sp>
      <p:sp>
        <p:nvSpPr>
          <p:cNvPr id="5" name="Footer Placeholder 4">
            <a:extLst>
              <a:ext uri="{FF2B5EF4-FFF2-40B4-BE49-F238E27FC236}">
                <a16:creationId xmlns:a16="http://schemas.microsoft.com/office/drawing/2014/main" id="{102ECAD9-8AA1-4881-B843-F46E463B42A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1B6D6FD-5F4E-4A6F-B62A-7FEE87D48779}"/>
              </a:ext>
            </a:extLst>
          </p:cNvPr>
          <p:cNvSpPr txBox="1">
            <a:spLocks noGrp="1"/>
          </p:cNvSpPr>
          <p:nvPr>
            <p:ph type="sldNum" sz="quarter" idx="8"/>
          </p:nvPr>
        </p:nvSpPr>
        <p:spPr/>
        <p:txBody>
          <a:bodyPr/>
          <a:lstStyle>
            <a:lvl1pPr>
              <a:defRPr/>
            </a:lvl1pPr>
          </a:lstStyle>
          <a:p>
            <a:pPr lvl="0"/>
            <a:fld id="{EDA92F5B-D71E-4A43-A596-B99F4D414DEE}" type="slidenum">
              <a:t>‹nr.›</a:t>
            </a:fld>
            <a:endParaRPr lang="nl-NL"/>
          </a:p>
        </p:txBody>
      </p:sp>
    </p:spTree>
    <p:extLst>
      <p:ext uri="{BB962C8B-B14F-4D97-AF65-F5344CB8AC3E}">
        <p14:creationId xmlns:p14="http://schemas.microsoft.com/office/powerpoint/2010/main" val="180549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CD99-9B87-4C9C-A00A-A99FFFD7C2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DDC01E6D-69DE-4B2A-837E-872C46612BF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634FF50-33B8-4ACB-8903-FA820B3E67F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76B204D-AB6F-488A-879C-3BBC4D2DFA3B}"/>
              </a:ext>
            </a:extLst>
          </p:cNvPr>
          <p:cNvSpPr txBox="1">
            <a:spLocks noGrp="1"/>
          </p:cNvSpPr>
          <p:nvPr>
            <p:ph type="dt" sz="half" idx="7"/>
          </p:nvPr>
        </p:nvSpPr>
        <p:spPr/>
        <p:txBody>
          <a:bodyPr/>
          <a:lstStyle>
            <a:lvl1pPr>
              <a:defRPr/>
            </a:lvl1pPr>
          </a:lstStyle>
          <a:p>
            <a:pPr lvl="0"/>
            <a:fld id="{CF7C870A-C5CE-4B9C-8879-AA59D721C7B0}" type="datetime1">
              <a:rPr lang="nl-NL"/>
              <a:pPr lvl="0"/>
              <a:t>7-9-2022</a:t>
            </a:fld>
            <a:endParaRPr lang="nl-NL"/>
          </a:p>
        </p:txBody>
      </p:sp>
      <p:sp>
        <p:nvSpPr>
          <p:cNvPr id="6" name="Footer Placeholder 5">
            <a:extLst>
              <a:ext uri="{FF2B5EF4-FFF2-40B4-BE49-F238E27FC236}">
                <a16:creationId xmlns:a16="http://schemas.microsoft.com/office/drawing/2014/main" id="{2A105986-51F8-4299-968D-23778A97AE1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497D9B2-8C67-4FD4-9512-45AC8C2C4ED8}"/>
              </a:ext>
            </a:extLst>
          </p:cNvPr>
          <p:cNvSpPr txBox="1">
            <a:spLocks noGrp="1"/>
          </p:cNvSpPr>
          <p:nvPr>
            <p:ph type="sldNum" sz="quarter" idx="8"/>
          </p:nvPr>
        </p:nvSpPr>
        <p:spPr/>
        <p:txBody>
          <a:bodyPr/>
          <a:lstStyle>
            <a:lvl1pPr>
              <a:defRPr/>
            </a:lvl1pPr>
          </a:lstStyle>
          <a:p>
            <a:pPr lvl="0"/>
            <a:fld id="{006FED3D-09E8-4456-9A39-381C02E8DA2F}" type="slidenum">
              <a:t>‹nr.›</a:t>
            </a:fld>
            <a:endParaRPr lang="nl-NL"/>
          </a:p>
        </p:txBody>
      </p:sp>
    </p:spTree>
    <p:extLst>
      <p:ext uri="{BB962C8B-B14F-4D97-AF65-F5344CB8AC3E}">
        <p14:creationId xmlns:p14="http://schemas.microsoft.com/office/powerpoint/2010/main" val="3184394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51AE-2D87-4E40-8D3C-52C5EA19063C}"/>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ABE1409D-264D-4D10-BC80-046AE7E73FC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95B19D3-2D9C-424A-84E9-F0870A966BCC}"/>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5C662C0-7933-4555-B754-C7A69636BE7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A9C311A5-3DFB-4389-99F9-A83FED75076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72EA582C-0A52-400B-8A5E-A4D225CCA2CE}"/>
              </a:ext>
            </a:extLst>
          </p:cNvPr>
          <p:cNvSpPr txBox="1">
            <a:spLocks noGrp="1"/>
          </p:cNvSpPr>
          <p:nvPr>
            <p:ph type="dt" sz="half" idx="7"/>
          </p:nvPr>
        </p:nvSpPr>
        <p:spPr/>
        <p:txBody>
          <a:bodyPr/>
          <a:lstStyle>
            <a:lvl1pPr>
              <a:defRPr/>
            </a:lvl1pPr>
          </a:lstStyle>
          <a:p>
            <a:pPr lvl="0"/>
            <a:fld id="{9B8CBA01-D750-4027-AD4F-F8BBD96EFE00}" type="datetime1">
              <a:rPr lang="nl-NL"/>
              <a:pPr lvl="0"/>
              <a:t>7-9-2022</a:t>
            </a:fld>
            <a:endParaRPr lang="nl-NL"/>
          </a:p>
        </p:txBody>
      </p:sp>
      <p:sp>
        <p:nvSpPr>
          <p:cNvPr id="8" name="Footer Placeholder 7">
            <a:extLst>
              <a:ext uri="{FF2B5EF4-FFF2-40B4-BE49-F238E27FC236}">
                <a16:creationId xmlns:a16="http://schemas.microsoft.com/office/drawing/2014/main" id="{E69A3E07-9D3A-42E1-84E3-F947396B05B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579E306-0BB0-4A9F-8C2F-1E79A0BF4AA0}"/>
              </a:ext>
            </a:extLst>
          </p:cNvPr>
          <p:cNvSpPr txBox="1">
            <a:spLocks noGrp="1"/>
          </p:cNvSpPr>
          <p:nvPr>
            <p:ph type="sldNum" sz="quarter" idx="8"/>
          </p:nvPr>
        </p:nvSpPr>
        <p:spPr/>
        <p:txBody>
          <a:bodyPr/>
          <a:lstStyle>
            <a:lvl1pPr>
              <a:defRPr/>
            </a:lvl1pPr>
          </a:lstStyle>
          <a:p>
            <a:pPr lvl="0"/>
            <a:fld id="{600C8236-733A-4D19-BD65-71EC7EF4BCD9}" type="slidenum">
              <a:t>‹nr.›</a:t>
            </a:fld>
            <a:endParaRPr lang="nl-NL"/>
          </a:p>
        </p:txBody>
      </p:sp>
    </p:spTree>
    <p:extLst>
      <p:ext uri="{BB962C8B-B14F-4D97-AF65-F5344CB8AC3E}">
        <p14:creationId xmlns:p14="http://schemas.microsoft.com/office/powerpoint/2010/main" val="3578715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9EDA-CE58-4BC5-B465-327C909BB5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995A411C-9463-42E2-A44C-6E7D36861A6C}"/>
              </a:ext>
            </a:extLst>
          </p:cNvPr>
          <p:cNvSpPr txBox="1">
            <a:spLocks noGrp="1"/>
          </p:cNvSpPr>
          <p:nvPr>
            <p:ph type="dt" sz="half" idx="7"/>
          </p:nvPr>
        </p:nvSpPr>
        <p:spPr/>
        <p:txBody>
          <a:bodyPr/>
          <a:lstStyle>
            <a:lvl1pPr>
              <a:defRPr/>
            </a:lvl1pPr>
          </a:lstStyle>
          <a:p>
            <a:pPr lvl="0"/>
            <a:fld id="{F094EFB8-CC71-4E7E-9D6F-4AF06728B1E2}" type="datetime1">
              <a:rPr lang="nl-NL"/>
              <a:pPr lvl="0"/>
              <a:t>7-9-2022</a:t>
            </a:fld>
            <a:endParaRPr lang="nl-NL"/>
          </a:p>
        </p:txBody>
      </p:sp>
      <p:sp>
        <p:nvSpPr>
          <p:cNvPr id="4" name="Footer Placeholder 3">
            <a:extLst>
              <a:ext uri="{FF2B5EF4-FFF2-40B4-BE49-F238E27FC236}">
                <a16:creationId xmlns:a16="http://schemas.microsoft.com/office/drawing/2014/main" id="{41CEAAD7-D94F-4075-A56F-FC438E4D73D8}"/>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0F5AE01-4594-49FA-9F85-E80E00E1C8E8}"/>
              </a:ext>
            </a:extLst>
          </p:cNvPr>
          <p:cNvSpPr txBox="1">
            <a:spLocks noGrp="1"/>
          </p:cNvSpPr>
          <p:nvPr>
            <p:ph type="sldNum" sz="quarter" idx="8"/>
          </p:nvPr>
        </p:nvSpPr>
        <p:spPr/>
        <p:txBody>
          <a:bodyPr/>
          <a:lstStyle>
            <a:lvl1pPr>
              <a:defRPr/>
            </a:lvl1pPr>
          </a:lstStyle>
          <a:p>
            <a:pPr lvl="0"/>
            <a:fld id="{992CA7C1-2F70-4426-80C5-7C44846B5086}" type="slidenum">
              <a:t>‹nr.›</a:t>
            </a:fld>
            <a:endParaRPr lang="nl-NL"/>
          </a:p>
        </p:txBody>
      </p:sp>
    </p:spTree>
    <p:extLst>
      <p:ext uri="{BB962C8B-B14F-4D97-AF65-F5344CB8AC3E}">
        <p14:creationId xmlns:p14="http://schemas.microsoft.com/office/powerpoint/2010/main" val="279779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D54DE-AEDF-4AF6-AF91-9DE5F33270FC}"/>
              </a:ext>
            </a:extLst>
          </p:cNvPr>
          <p:cNvSpPr txBox="1">
            <a:spLocks noGrp="1"/>
          </p:cNvSpPr>
          <p:nvPr>
            <p:ph type="dt" sz="half" idx="7"/>
          </p:nvPr>
        </p:nvSpPr>
        <p:spPr/>
        <p:txBody>
          <a:bodyPr/>
          <a:lstStyle>
            <a:lvl1pPr>
              <a:defRPr/>
            </a:lvl1pPr>
          </a:lstStyle>
          <a:p>
            <a:pPr lvl="0"/>
            <a:fld id="{8B2D0485-9F03-42A6-AEAF-640E1E801316}" type="datetime1">
              <a:rPr lang="nl-NL"/>
              <a:pPr lvl="0"/>
              <a:t>7-9-2022</a:t>
            </a:fld>
            <a:endParaRPr lang="nl-NL"/>
          </a:p>
        </p:txBody>
      </p:sp>
      <p:sp>
        <p:nvSpPr>
          <p:cNvPr id="3" name="Footer Placeholder 2">
            <a:extLst>
              <a:ext uri="{FF2B5EF4-FFF2-40B4-BE49-F238E27FC236}">
                <a16:creationId xmlns:a16="http://schemas.microsoft.com/office/drawing/2014/main" id="{798EC54D-33F6-4531-BE44-2A21CFC2BFB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2706322-765A-42EF-8389-953AF3FFF8C6}"/>
              </a:ext>
            </a:extLst>
          </p:cNvPr>
          <p:cNvSpPr txBox="1">
            <a:spLocks noGrp="1"/>
          </p:cNvSpPr>
          <p:nvPr>
            <p:ph type="sldNum" sz="quarter" idx="8"/>
          </p:nvPr>
        </p:nvSpPr>
        <p:spPr/>
        <p:txBody>
          <a:bodyPr/>
          <a:lstStyle>
            <a:lvl1pPr>
              <a:defRPr/>
            </a:lvl1pPr>
          </a:lstStyle>
          <a:p>
            <a:pPr lvl="0"/>
            <a:fld id="{2F530081-5E4D-4BCA-8CE0-A89C3C31F764}" type="slidenum">
              <a:t>‹nr.›</a:t>
            </a:fld>
            <a:endParaRPr lang="nl-NL"/>
          </a:p>
        </p:txBody>
      </p:sp>
    </p:spTree>
    <p:extLst>
      <p:ext uri="{BB962C8B-B14F-4D97-AF65-F5344CB8AC3E}">
        <p14:creationId xmlns:p14="http://schemas.microsoft.com/office/powerpoint/2010/main" val="39860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E736-9165-4123-B14D-B3E06625E35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07AFB467-EB9E-4BCA-B7F6-94096E66C11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109DEF7-E4AC-40C6-8B73-D444C37A27E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FD59043-B6A7-4B99-8794-31978FB0A84D}"/>
              </a:ext>
            </a:extLst>
          </p:cNvPr>
          <p:cNvSpPr txBox="1">
            <a:spLocks noGrp="1"/>
          </p:cNvSpPr>
          <p:nvPr>
            <p:ph type="dt" sz="half" idx="7"/>
          </p:nvPr>
        </p:nvSpPr>
        <p:spPr/>
        <p:txBody>
          <a:bodyPr/>
          <a:lstStyle>
            <a:lvl1pPr>
              <a:defRPr/>
            </a:lvl1pPr>
          </a:lstStyle>
          <a:p>
            <a:pPr lvl="0"/>
            <a:fld id="{7E16F5C2-4DDC-41E9-9E83-12B283FFD3EC}" type="datetime1">
              <a:rPr lang="nl-NL"/>
              <a:pPr lvl="0"/>
              <a:t>7-9-2022</a:t>
            </a:fld>
            <a:endParaRPr lang="nl-NL"/>
          </a:p>
        </p:txBody>
      </p:sp>
      <p:sp>
        <p:nvSpPr>
          <p:cNvPr id="6" name="Footer Placeholder 5">
            <a:extLst>
              <a:ext uri="{FF2B5EF4-FFF2-40B4-BE49-F238E27FC236}">
                <a16:creationId xmlns:a16="http://schemas.microsoft.com/office/drawing/2014/main" id="{29582119-A384-4CA5-AACA-4E6918D41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D74396D5-8DC6-4509-8F0F-11E8CA50C914}"/>
              </a:ext>
            </a:extLst>
          </p:cNvPr>
          <p:cNvSpPr txBox="1">
            <a:spLocks noGrp="1"/>
          </p:cNvSpPr>
          <p:nvPr>
            <p:ph type="sldNum" sz="quarter" idx="8"/>
          </p:nvPr>
        </p:nvSpPr>
        <p:spPr/>
        <p:txBody>
          <a:bodyPr/>
          <a:lstStyle>
            <a:lvl1pPr>
              <a:defRPr/>
            </a:lvl1pPr>
          </a:lstStyle>
          <a:p>
            <a:pPr lvl="0"/>
            <a:fld id="{5B69D4FA-8647-4754-9B15-9B617F1BEF2A}" type="slidenum">
              <a:t>‹nr.›</a:t>
            </a:fld>
            <a:endParaRPr lang="nl-NL"/>
          </a:p>
        </p:txBody>
      </p:sp>
    </p:spTree>
    <p:extLst>
      <p:ext uri="{BB962C8B-B14F-4D97-AF65-F5344CB8AC3E}">
        <p14:creationId xmlns:p14="http://schemas.microsoft.com/office/powerpoint/2010/main" val="325838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67B-739F-418B-8227-EDD9E52584D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D386A419-EBBE-42C6-8E99-443C8146EAB8}"/>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6F918F58-5281-4BA9-BA0A-7C5B47378AD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D067A2A-79CA-4D4A-B3DD-45AF87FB8E84}"/>
              </a:ext>
            </a:extLst>
          </p:cNvPr>
          <p:cNvSpPr txBox="1">
            <a:spLocks noGrp="1"/>
          </p:cNvSpPr>
          <p:nvPr>
            <p:ph type="dt" sz="half" idx="7"/>
          </p:nvPr>
        </p:nvSpPr>
        <p:spPr/>
        <p:txBody>
          <a:bodyPr/>
          <a:lstStyle>
            <a:lvl1pPr>
              <a:defRPr/>
            </a:lvl1pPr>
          </a:lstStyle>
          <a:p>
            <a:pPr lvl="0"/>
            <a:fld id="{787BCDFB-3AD3-4B04-8CEB-D3DE0C540ABF}" type="datetime1">
              <a:rPr lang="nl-NL"/>
              <a:pPr lvl="0"/>
              <a:t>7-9-2022</a:t>
            </a:fld>
            <a:endParaRPr lang="nl-NL"/>
          </a:p>
        </p:txBody>
      </p:sp>
      <p:sp>
        <p:nvSpPr>
          <p:cNvPr id="6" name="Footer Placeholder 5">
            <a:extLst>
              <a:ext uri="{FF2B5EF4-FFF2-40B4-BE49-F238E27FC236}">
                <a16:creationId xmlns:a16="http://schemas.microsoft.com/office/drawing/2014/main" id="{D07FD046-1163-49FE-9423-745B5BEB0CA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B40EE4D-0F6A-4160-A661-EA2B22236DD8}"/>
              </a:ext>
            </a:extLst>
          </p:cNvPr>
          <p:cNvSpPr txBox="1">
            <a:spLocks noGrp="1"/>
          </p:cNvSpPr>
          <p:nvPr>
            <p:ph type="sldNum" sz="quarter" idx="8"/>
          </p:nvPr>
        </p:nvSpPr>
        <p:spPr/>
        <p:txBody>
          <a:bodyPr/>
          <a:lstStyle>
            <a:lvl1pPr>
              <a:defRPr/>
            </a:lvl1pPr>
          </a:lstStyle>
          <a:p>
            <a:pPr lvl="0"/>
            <a:fld id="{244A5848-914A-40A4-805F-7FBAC2AB3261}" type="slidenum">
              <a:t>‹nr.›</a:t>
            </a:fld>
            <a:endParaRPr lang="nl-NL"/>
          </a:p>
        </p:txBody>
      </p:sp>
    </p:spTree>
    <p:extLst>
      <p:ext uri="{BB962C8B-B14F-4D97-AF65-F5344CB8AC3E}">
        <p14:creationId xmlns:p14="http://schemas.microsoft.com/office/powerpoint/2010/main" val="70660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FDD54B-8BEF-4D75-AA17-81FA78B13485}"/>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5A30F8-E9F0-4E2C-B6BA-48E0D92EA33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7261FA8-84F9-4A82-83A9-1B58DB1444B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DE0E4D8D-E244-449F-9212-68A908B9804D}" type="datetime1">
              <a:rPr lang="nl-NL"/>
              <a:pPr lvl="0"/>
              <a:t>7-9-2022</a:t>
            </a:fld>
            <a:endParaRPr lang="nl-NL"/>
          </a:p>
        </p:txBody>
      </p:sp>
      <p:sp>
        <p:nvSpPr>
          <p:cNvPr id="5" name="Footer Placeholder 4">
            <a:extLst>
              <a:ext uri="{FF2B5EF4-FFF2-40B4-BE49-F238E27FC236}">
                <a16:creationId xmlns:a16="http://schemas.microsoft.com/office/drawing/2014/main" id="{EFB1164B-4D3E-47FF-9D83-4CE4C2F377C1}"/>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F0B06262-5438-4AEC-9B16-6B6798EF9E13}"/>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4DBC5E99-B3BD-4C40-9665-0BEAEA85E8D1}"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7-9-2022</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24681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2561-CC9F-407D-A82A-1FEEEE54E4D0}"/>
              </a:ext>
            </a:extLst>
          </p:cNvPr>
          <p:cNvSpPr txBox="1">
            <a:spLocks noGrp="1"/>
          </p:cNvSpPr>
          <p:nvPr>
            <p:ph type="ctrTitle"/>
          </p:nvPr>
        </p:nvSpPr>
        <p:spPr>
          <a:xfrm>
            <a:off x="1524003" y="251103"/>
            <a:ext cx="9144000" cy="1750225"/>
          </a:xfrm>
        </p:spPr>
        <p:txBody>
          <a:bodyPr/>
          <a:lstStyle/>
          <a:p>
            <a:pPr lvl="0"/>
            <a:r>
              <a:rPr lang="nl-NL">
                <a:solidFill>
                  <a:srgbClr val="00FF00"/>
                </a:solidFill>
                <a:latin typeface="Courier New" pitchFamily="49"/>
                <a:cs typeface="Courier New" pitchFamily="49"/>
              </a:rPr>
              <a:t>No API? No problem!</a:t>
            </a:r>
          </a:p>
        </p:txBody>
      </p:sp>
      <p:sp>
        <p:nvSpPr>
          <p:cNvPr id="3" name="Subtitle 2">
            <a:extLst>
              <a:ext uri="{FF2B5EF4-FFF2-40B4-BE49-F238E27FC236}">
                <a16:creationId xmlns:a16="http://schemas.microsoft.com/office/drawing/2014/main" id="{489EE25E-72AE-4F4B-913A-775AFD86E6E8}"/>
              </a:ext>
            </a:extLst>
          </p:cNvPr>
          <p:cNvSpPr txBox="1">
            <a:spLocks noGrp="1"/>
          </p:cNvSpPr>
          <p:nvPr>
            <p:ph type="subTitle" idx="1"/>
          </p:nvPr>
        </p:nvSpPr>
        <p:spPr>
          <a:xfrm>
            <a:off x="238128" y="2165235"/>
            <a:ext cx="11706221" cy="4692765"/>
          </a:xfrm>
        </p:spPr>
        <p:txBody>
          <a:bodyPr anchorCtr="0">
            <a:normAutofit lnSpcReduction="10000"/>
          </a:bodyPr>
          <a:lstStyle/>
          <a:p>
            <a:pPr lvl="0"/>
            <a:r>
              <a:rPr lang="nl-NL">
                <a:solidFill>
                  <a:srgbClr val="00FF00"/>
                </a:solidFill>
                <a:latin typeface="Courier New" pitchFamily="49"/>
                <a:cs typeface="Courier New" pitchFamily="49"/>
              </a:rPr>
              <a:t>API mocking with WireMock</a:t>
            </a:r>
          </a:p>
          <a:p>
            <a:pPr lvl="0" algn="r"/>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r>
              <a:rPr lang="nl-NL" sz="1300">
                <a:solidFill>
                  <a:srgbClr val="00FF00"/>
                </a:solidFill>
                <a:latin typeface="Courier New" pitchFamily="49"/>
                <a:cs typeface="Courier New" pitchFamily="49"/>
              </a:rPr>
              <a:t>Originally created by Bas Dijkstra – bas@ontestautomation.com – https://www.ontestautomation.com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08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1125876"/>
          </a:xfrm>
          <a:prstGeom prst="roundRect">
            <a:avLst/>
          </a:prstGeom>
          <a:noFill/>
          <a:ln w="38100">
            <a:solidFill>
              <a:srgbClr val="66CC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srgbClr val="66CCFF"/>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srgbClr val="66CCFF"/>
              </a:solidFill>
              <a:effectLst/>
              <a:uLnTx/>
              <a:uFillTx/>
              <a:latin typeface="Calibri" panose="020F0502020204030204"/>
              <a:ea typeface="+mn-ea"/>
              <a:cs typeface="+mn-cs"/>
            </a:endParaRPr>
          </a:p>
        </p:txBody>
      </p:sp>
      <p:sp>
        <p:nvSpPr>
          <p:cNvPr id="17" name="Title 1"/>
          <p:cNvSpPr>
            <a:spLocks noGrp="1"/>
          </p:cNvSpPr>
          <p:nvPr>
            <p:ph type="title"/>
          </p:nvPr>
        </p:nvSpPr>
        <p:spPr>
          <a:xfrm>
            <a:off x="729542" y="3932534"/>
            <a:ext cx="6158853" cy="2369662"/>
          </a:xfrm>
        </p:spPr>
        <p:txBody>
          <a:bodyPr>
            <a:noAutofit/>
          </a:bodyPr>
          <a:lstStyle/>
          <a:p>
            <a:pPr algn="ctr"/>
            <a:r>
              <a:rPr lang="nl-NL" i="1">
                <a:solidFill>
                  <a:srgbClr val="00FF00"/>
                </a:solidFill>
                <a:latin typeface="Courier New" panose="02070309020205020404" pitchFamily="49" charset="0"/>
                <a:cs typeface="Courier New" panose="02070309020205020404" pitchFamily="49" charset="0"/>
              </a:rPr>
              <a:t>Simulating APIs for more efficient testing and automation</a:t>
            </a:r>
            <a:endParaRPr lang="nl-NL" i="1" dirty="0">
              <a:solidFill>
                <a:srgbClr val="00FF00"/>
              </a:solidFill>
              <a:latin typeface="Courier New" panose="02070309020205020404" pitchFamily="49" charset="0"/>
              <a:cs typeface="Courier New" panose="02070309020205020404" pitchFamily="49" charset="0"/>
            </a:endParaRPr>
          </a:p>
        </p:txBody>
      </p:sp>
      <p:sp>
        <p:nvSpPr>
          <p:cNvPr id="18" name="Rechthoek: afgeronde hoeken 11">
            <a:extLst>
              <a:ext uri="{FF2B5EF4-FFF2-40B4-BE49-F238E27FC236}">
                <a16:creationId xmlns:a16="http://schemas.microsoft.com/office/drawing/2014/main" id="{1F5ABE9D-1358-4D6A-92CE-3833E4EECE7F}"/>
              </a:ext>
            </a:extLst>
          </p:cNvPr>
          <p:cNvSpPr/>
          <p:nvPr/>
        </p:nvSpPr>
        <p:spPr>
          <a:xfrm>
            <a:off x="8203226" y="477826"/>
            <a:ext cx="3002488" cy="6259404"/>
          </a:xfrm>
          <a:prstGeom prst="roundRect">
            <a:avLst/>
          </a:prstGeom>
          <a:noFill/>
          <a:ln w="38100">
            <a:solidFill>
              <a:srgbClr val="66CC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rPr>
              <a:t>Simulation</a:t>
            </a:r>
            <a:endParaRPr kumimoji="0" lang="aa-ET" sz="3200" b="0" i="1" u="none" strike="noStrike" kern="1200" cap="none" spc="0" normalizeH="0" baseline="0" noProof="0">
              <a:ln>
                <a:noFill/>
              </a:ln>
              <a:solidFill>
                <a:srgbClr val="66CCFF"/>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18188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system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ParaBank</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 world’s least safe</a:t>
            </a:r>
          </a:p>
          <a:p>
            <a:pPr marL="0" lvl="0" indent="0">
              <a:buNone/>
            </a:pPr>
            <a:r>
              <a:rPr lang="nl-NL">
                <a:solidFill>
                  <a:srgbClr val="00FF00"/>
                </a:solidFill>
                <a:latin typeface="Courier New" pitchFamily="49"/>
                <a:cs typeface="Courier New" pitchFamily="49"/>
              </a:rPr>
              <a:t> online bank</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 Loan process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Loan application is processed by 3rd party loan provider component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Afbeelding 3">
            <a:extLst>
              <a:ext uri="{FF2B5EF4-FFF2-40B4-BE49-F238E27FC236}">
                <a16:creationId xmlns:a16="http://schemas.microsoft.com/office/drawing/2014/main" id="{6F8B6CD0-98B0-4AE7-AE6A-01C967A0B0C0}"/>
              </a:ext>
            </a:extLst>
          </p:cNvPr>
          <p:cNvPicPr>
            <a:picLocks noChangeAspect="1"/>
          </p:cNvPicPr>
          <p:nvPr/>
        </p:nvPicPr>
        <p:blipFill>
          <a:blip r:embed="rId3"/>
          <a:stretch>
            <a:fillRect/>
          </a:stretch>
        </p:blipFill>
        <p:spPr>
          <a:xfrm>
            <a:off x="6124575" y="1690688"/>
            <a:ext cx="6067425" cy="2505075"/>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hoek: afgeronde hoeken 5">
            <a:extLst>
              <a:ext uri="{FF2B5EF4-FFF2-40B4-BE49-F238E27FC236}">
                <a16:creationId xmlns:a16="http://schemas.microsoft.com/office/drawing/2014/main" id="{45B31714-79D5-4F9A-8CDB-E0FC8AE00BA5}"/>
              </a:ext>
            </a:extLst>
          </p:cNvPr>
          <p:cNvSpPr/>
          <p:nvPr/>
        </p:nvSpPr>
        <p:spPr>
          <a:xfrm>
            <a:off x="9406310" y="1936142"/>
            <a:ext cx="2214189"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Loan Processor service</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7615611"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hthoek: afgeronde hoeken 1">
            <a:extLst>
              <a:ext uri="{FF2B5EF4-FFF2-40B4-BE49-F238E27FC236}">
                <a16:creationId xmlns:a16="http://schemas.microsoft.com/office/drawing/2014/main" id="{286DAB1A-5827-3AA4-F747-CCEC6B9B9501}"/>
              </a:ext>
            </a:extLst>
          </p:cNvPr>
          <p:cNvSpPr/>
          <p:nvPr/>
        </p:nvSpPr>
        <p:spPr>
          <a:xfrm>
            <a:off x="8748337" y="1936142"/>
            <a:ext cx="657973"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Pijl: rechts 2">
            <a:extLst>
              <a:ext uri="{FF2B5EF4-FFF2-40B4-BE49-F238E27FC236}">
                <a16:creationId xmlns:a16="http://schemas.microsoft.com/office/drawing/2014/main" id="{D8632A38-5D75-B2C4-CB71-C0E6DA92808D}"/>
              </a:ext>
            </a:extLst>
          </p:cNvPr>
          <p:cNvSpPr/>
          <p:nvPr/>
        </p:nvSpPr>
        <p:spPr>
          <a:xfrm rot="10800000">
            <a:off x="7620000"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hthoek: afgeronde hoeken 3">
            <a:extLst>
              <a:ext uri="{FF2B5EF4-FFF2-40B4-BE49-F238E27FC236}">
                <a16:creationId xmlns:a16="http://schemas.microsoft.com/office/drawing/2014/main" id="{FF2D65B7-BA28-A08A-1211-31D10F55B292}"/>
              </a:ext>
            </a:extLst>
          </p:cNvPr>
          <p:cNvSpPr/>
          <p:nvPr/>
        </p:nvSpPr>
        <p:spPr>
          <a:xfrm>
            <a:off x="4700962" y="1936142"/>
            <a:ext cx="2790076"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middleware</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7" name="Pijl: rechts 16">
            <a:extLst>
              <a:ext uri="{FF2B5EF4-FFF2-40B4-BE49-F238E27FC236}">
                <a16:creationId xmlns:a16="http://schemas.microsoft.com/office/drawing/2014/main" id="{033C8729-0487-8FD0-8E89-DFB6F3293A26}"/>
              </a:ext>
            </a:extLst>
          </p:cNvPr>
          <p:cNvSpPr/>
          <p:nvPr/>
        </p:nvSpPr>
        <p:spPr>
          <a:xfrm>
            <a:off x="2910264"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Pijl: rechts 17">
            <a:extLst>
              <a:ext uri="{FF2B5EF4-FFF2-40B4-BE49-F238E27FC236}">
                <a16:creationId xmlns:a16="http://schemas.microsoft.com/office/drawing/2014/main" id="{D159F41C-DD31-7F7D-4B2C-BC454C1C6DFB}"/>
              </a:ext>
            </a:extLst>
          </p:cNvPr>
          <p:cNvSpPr/>
          <p:nvPr/>
        </p:nvSpPr>
        <p:spPr>
          <a:xfrm rot="10800000">
            <a:off x="2914653"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hthoek: afgeronde hoeken 18">
            <a:extLst>
              <a:ext uri="{FF2B5EF4-FFF2-40B4-BE49-F238E27FC236}">
                <a16:creationId xmlns:a16="http://schemas.microsoft.com/office/drawing/2014/main" id="{40CD6EF4-BFD4-4447-3D1E-7DFED2A323C4}"/>
              </a:ext>
            </a:extLst>
          </p:cNvPr>
          <p:cNvSpPr/>
          <p:nvPr/>
        </p:nvSpPr>
        <p:spPr>
          <a:xfrm>
            <a:off x="4047378" y="1936142"/>
            <a:ext cx="657973"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Rechthoek: afgeronde hoeken 19">
            <a:extLst>
              <a:ext uri="{FF2B5EF4-FFF2-40B4-BE49-F238E27FC236}">
                <a16:creationId xmlns:a16="http://schemas.microsoft.com/office/drawing/2014/main" id="{1F5909E0-8295-DD97-AB32-EC38F2FEB7FF}"/>
              </a:ext>
            </a:extLst>
          </p:cNvPr>
          <p:cNvSpPr/>
          <p:nvPr/>
        </p:nvSpPr>
        <p:spPr>
          <a:xfrm>
            <a:off x="571501" y="1936142"/>
            <a:ext cx="2209802"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client</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1" name="Rechthoek: afgeronde hoeken 20">
            <a:extLst>
              <a:ext uri="{FF2B5EF4-FFF2-40B4-BE49-F238E27FC236}">
                <a16:creationId xmlns:a16="http://schemas.microsoft.com/office/drawing/2014/main" id="{6B4F1862-FBE4-B9DA-FC29-0BCE3F1ADFF8}"/>
              </a:ext>
            </a:extLst>
          </p:cNvPr>
          <p:cNvSpPr/>
          <p:nvPr/>
        </p:nvSpPr>
        <p:spPr>
          <a:xfrm>
            <a:off x="8297024" y="1711021"/>
            <a:ext cx="3609226" cy="34099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3</a:t>
            </a:r>
            <a:r>
              <a:rPr kumimoji="0" lang="en-US" sz="2000" b="0" i="0" u="none" strike="noStrike" kern="1200" cap="none" spc="0" normalizeH="0" baseline="30000" noProof="0">
                <a:ln>
                  <a:noFill/>
                </a:ln>
                <a:solidFill>
                  <a:srgbClr val="00FF00"/>
                </a:solidFill>
                <a:effectLst/>
                <a:uLnTx/>
                <a:uFillTx/>
                <a:latin typeface="Courier New" panose="02070309020205020404" pitchFamily="49" charset="0"/>
                <a:ea typeface="+mn-ea"/>
                <a:cs typeface="Courier New" panose="02070309020205020404" pitchFamily="49" charset="0"/>
              </a:rPr>
              <a:t>rd</a:t>
            </a: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party development team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2" name="Rechthoek: afgeronde hoeken 21">
            <a:extLst>
              <a:ext uri="{FF2B5EF4-FFF2-40B4-BE49-F238E27FC236}">
                <a16:creationId xmlns:a16="http://schemas.microsoft.com/office/drawing/2014/main" id="{3D771FE0-C3F8-DA62-98AB-875AAA957F69}"/>
              </a:ext>
            </a:extLst>
          </p:cNvPr>
          <p:cNvSpPr/>
          <p:nvPr/>
        </p:nvSpPr>
        <p:spPr>
          <a:xfrm>
            <a:off x="285749" y="1724025"/>
            <a:ext cx="7648575" cy="34099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development team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7112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hoek: afgeronde hoeken 5">
            <a:extLst>
              <a:ext uri="{FF2B5EF4-FFF2-40B4-BE49-F238E27FC236}">
                <a16:creationId xmlns:a16="http://schemas.microsoft.com/office/drawing/2014/main" id="{45B31714-79D5-4F9A-8CDB-E0FC8AE00BA5}"/>
              </a:ext>
            </a:extLst>
          </p:cNvPr>
          <p:cNvSpPr/>
          <p:nvPr/>
        </p:nvSpPr>
        <p:spPr>
          <a:xfrm>
            <a:off x="9406310" y="1936142"/>
            <a:ext cx="2214189" cy="1847850"/>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rPr>
              <a:t>Simulated Loan Processor service</a:t>
            </a:r>
            <a:endParaRPr kumimoji="0" lang="en-NL" sz="24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7615611"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hthoek: afgeronde hoeken 1">
            <a:extLst>
              <a:ext uri="{FF2B5EF4-FFF2-40B4-BE49-F238E27FC236}">
                <a16:creationId xmlns:a16="http://schemas.microsoft.com/office/drawing/2014/main" id="{286DAB1A-5827-3AA4-F747-CCEC6B9B9501}"/>
              </a:ext>
            </a:extLst>
          </p:cNvPr>
          <p:cNvSpPr/>
          <p:nvPr/>
        </p:nvSpPr>
        <p:spPr>
          <a:xfrm>
            <a:off x="8748337" y="1936142"/>
            <a:ext cx="657973" cy="1847850"/>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endParaRPr>
          </a:p>
        </p:txBody>
      </p:sp>
      <p:sp>
        <p:nvSpPr>
          <p:cNvPr id="3" name="Pijl: rechts 2">
            <a:extLst>
              <a:ext uri="{FF2B5EF4-FFF2-40B4-BE49-F238E27FC236}">
                <a16:creationId xmlns:a16="http://schemas.microsoft.com/office/drawing/2014/main" id="{D8632A38-5D75-B2C4-CB71-C0E6DA92808D}"/>
              </a:ext>
            </a:extLst>
          </p:cNvPr>
          <p:cNvSpPr/>
          <p:nvPr/>
        </p:nvSpPr>
        <p:spPr>
          <a:xfrm rot="10800000">
            <a:off x="7620000"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hthoek: afgeronde hoeken 3">
            <a:extLst>
              <a:ext uri="{FF2B5EF4-FFF2-40B4-BE49-F238E27FC236}">
                <a16:creationId xmlns:a16="http://schemas.microsoft.com/office/drawing/2014/main" id="{FF2D65B7-BA28-A08A-1211-31D10F55B292}"/>
              </a:ext>
            </a:extLst>
          </p:cNvPr>
          <p:cNvSpPr/>
          <p:nvPr/>
        </p:nvSpPr>
        <p:spPr>
          <a:xfrm>
            <a:off x="4700962" y="1936142"/>
            <a:ext cx="2790076"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middleware</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7" name="Pijl: rechts 16">
            <a:extLst>
              <a:ext uri="{FF2B5EF4-FFF2-40B4-BE49-F238E27FC236}">
                <a16:creationId xmlns:a16="http://schemas.microsoft.com/office/drawing/2014/main" id="{033C8729-0487-8FD0-8E89-DFB6F3293A26}"/>
              </a:ext>
            </a:extLst>
          </p:cNvPr>
          <p:cNvSpPr/>
          <p:nvPr/>
        </p:nvSpPr>
        <p:spPr>
          <a:xfrm>
            <a:off x="2910264" y="22669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Pijl: rechts 17">
            <a:extLst>
              <a:ext uri="{FF2B5EF4-FFF2-40B4-BE49-F238E27FC236}">
                <a16:creationId xmlns:a16="http://schemas.microsoft.com/office/drawing/2014/main" id="{D159F41C-DD31-7F7D-4B2C-BC454C1C6DFB}"/>
              </a:ext>
            </a:extLst>
          </p:cNvPr>
          <p:cNvSpPr/>
          <p:nvPr/>
        </p:nvSpPr>
        <p:spPr>
          <a:xfrm rot="10800000">
            <a:off x="2914653" y="3295651"/>
            <a:ext cx="1008152" cy="240691"/>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hthoek: afgeronde hoeken 18">
            <a:extLst>
              <a:ext uri="{FF2B5EF4-FFF2-40B4-BE49-F238E27FC236}">
                <a16:creationId xmlns:a16="http://schemas.microsoft.com/office/drawing/2014/main" id="{40CD6EF4-BFD4-4447-3D1E-7DFED2A323C4}"/>
              </a:ext>
            </a:extLst>
          </p:cNvPr>
          <p:cNvSpPr/>
          <p:nvPr/>
        </p:nvSpPr>
        <p:spPr>
          <a:xfrm>
            <a:off x="4047378" y="1936142"/>
            <a:ext cx="657973"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Rechthoek: afgeronde hoeken 19">
            <a:extLst>
              <a:ext uri="{FF2B5EF4-FFF2-40B4-BE49-F238E27FC236}">
                <a16:creationId xmlns:a16="http://schemas.microsoft.com/office/drawing/2014/main" id="{1F5909E0-8295-DD97-AB32-EC38F2FEB7FF}"/>
              </a:ext>
            </a:extLst>
          </p:cNvPr>
          <p:cNvSpPr/>
          <p:nvPr/>
        </p:nvSpPr>
        <p:spPr>
          <a:xfrm>
            <a:off x="571501" y="1936142"/>
            <a:ext cx="2209802" cy="18478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Frontend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client</a:t>
            </a:r>
            <a:endParaRPr kumimoji="0" lang="en-NL"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1" name="Rechthoek: afgeronde hoeken 20">
            <a:extLst>
              <a:ext uri="{FF2B5EF4-FFF2-40B4-BE49-F238E27FC236}">
                <a16:creationId xmlns:a16="http://schemas.microsoft.com/office/drawing/2014/main" id="{6B4F1862-FBE4-B9DA-FC29-0BCE3F1ADFF8}"/>
              </a:ext>
            </a:extLst>
          </p:cNvPr>
          <p:cNvSpPr/>
          <p:nvPr/>
        </p:nvSpPr>
        <p:spPr>
          <a:xfrm>
            <a:off x="8297024" y="1711021"/>
            <a:ext cx="3609226" cy="3409950"/>
          </a:xfrm>
          <a:prstGeom prst="roundRect">
            <a:avLst/>
          </a:prstGeom>
          <a:noFill/>
          <a:ln w="381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rPr>
              <a:t>WireMock</a:t>
            </a:r>
            <a:endParaRPr kumimoji="0" lang="en-NL" sz="3200" b="0" i="0" u="none" strike="noStrike" kern="1200" cap="none" spc="0" normalizeH="0" baseline="0" noProof="0">
              <a:ln>
                <a:noFill/>
              </a:ln>
              <a:solidFill>
                <a:srgbClr val="5B9BD5">
                  <a:lumMod val="60000"/>
                  <a:lumOff val="40000"/>
                </a:srgbClr>
              </a:solidFill>
              <a:effectLst/>
              <a:uLnTx/>
              <a:uFillTx/>
              <a:latin typeface="Courier New" panose="02070309020205020404" pitchFamily="49" charset="0"/>
              <a:ea typeface="+mn-ea"/>
              <a:cs typeface="Courier New" panose="02070309020205020404" pitchFamily="49" charset="0"/>
            </a:endParaRPr>
          </a:p>
        </p:txBody>
      </p:sp>
      <p:sp>
        <p:nvSpPr>
          <p:cNvPr id="22" name="Rechthoek: afgeronde hoeken 21">
            <a:extLst>
              <a:ext uri="{FF2B5EF4-FFF2-40B4-BE49-F238E27FC236}">
                <a16:creationId xmlns:a16="http://schemas.microsoft.com/office/drawing/2014/main" id="{3D771FE0-C3F8-DA62-98AB-875AAA957F69}"/>
              </a:ext>
            </a:extLst>
          </p:cNvPr>
          <p:cNvSpPr/>
          <p:nvPr/>
        </p:nvSpPr>
        <p:spPr>
          <a:xfrm>
            <a:off x="285749" y="1724025"/>
            <a:ext cx="7648575" cy="34099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ParaBank development team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01195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What might we</a:t>
            </a:r>
            <a:br>
              <a:rPr lang="nl-NL" sz="7200">
                <a:solidFill>
                  <a:srgbClr val="00FF00"/>
                </a:solidFill>
                <a:latin typeface="Courier New" panose="02070309020205020404" pitchFamily="49" charset="0"/>
                <a:cs typeface="Courier New" panose="02070309020205020404" pitchFamily="49" charset="0"/>
              </a:rPr>
            </a:br>
            <a:r>
              <a:rPr lang="nl-NL" sz="7200">
                <a:solidFill>
                  <a:srgbClr val="00FF00"/>
                </a:solidFill>
                <a:latin typeface="Courier New" panose="02070309020205020404" pitchFamily="49" charset="0"/>
                <a:cs typeface="Courier New" panose="02070309020205020404" pitchFamily="49" charset="0"/>
              </a:rPr>
              <a:t>want to simulate?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628650" y="455256"/>
            <a:ext cx="106215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Start testing against features under development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4388" y="4711614"/>
            <a:ext cx="115276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Delays, fault status codes, malformatted responses,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TextBox 11">
            <a:extLst>
              <a:ext uri="{FF2B5EF4-FFF2-40B4-BE49-F238E27FC236}">
                <a16:creationId xmlns:a16="http://schemas.microsoft.com/office/drawing/2014/main" id="{A0E470ED-4B46-4639-8CE5-302E8196581A}"/>
              </a:ext>
            </a:extLst>
          </p:cNvPr>
          <p:cNvSpPr txBox="1"/>
          <p:nvPr/>
        </p:nvSpPr>
        <p:spPr>
          <a:xfrm>
            <a:off x="3144799" y="5577568"/>
            <a:ext cx="70779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Easy setup of state for edge cases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361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1:</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Getting started with WireMock</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626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4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7090-FBA7-4815-B8AC-CBEABD7EC9E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WireMock</a:t>
            </a:r>
          </a:p>
        </p:txBody>
      </p:sp>
      <p:sp>
        <p:nvSpPr>
          <p:cNvPr id="3" name="Content Placeholder 2">
            <a:extLst>
              <a:ext uri="{FF2B5EF4-FFF2-40B4-BE49-F238E27FC236}">
                <a16:creationId xmlns:a16="http://schemas.microsoft.com/office/drawing/2014/main" id="{F794BC94-074D-4DB1-9F69-EDAE2A9C8EF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http://wiremock.org</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HTTP mock server</a:t>
            </a:r>
          </a:p>
          <a:p>
            <a:pPr lvl="1">
              <a:buFont typeface="Courier New" pitchFamily="49"/>
              <a:buChar char="_"/>
            </a:pPr>
            <a:r>
              <a:rPr lang="nl-NL">
                <a:solidFill>
                  <a:srgbClr val="00FF00"/>
                </a:solidFill>
                <a:latin typeface="Courier New" pitchFamily="49"/>
                <a:cs typeface="Courier New" pitchFamily="49"/>
              </a:rPr>
              <a:t>only supports HTTP(S)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a:t>
            </a:r>
          </a:p>
          <a:p>
            <a:pPr lvl="1">
              <a:buFont typeface="Courier New" pitchFamily="49"/>
              <a:buChar char="_"/>
            </a:pPr>
            <a:r>
              <a:rPr lang="nl-NL">
                <a:solidFill>
                  <a:srgbClr val="00FF00"/>
                </a:solidFill>
                <a:latin typeface="Courier New" pitchFamily="49"/>
                <a:cs typeface="Courier New" pitchFamily="49"/>
              </a:rPr>
              <a:t>developed and maintained by Tom Akehurst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4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1744-081D-425B-86B9-076A0A85C28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Install WireMock</a:t>
            </a:r>
          </a:p>
        </p:txBody>
      </p:sp>
      <p:sp>
        <p:nvSpPr>
          <p:cNvPr id="3" name="Content Placeholder 2">
            <a:extLst>
              <a:ext uri="{FF2B5EF4-FFF2-40B4-BE49-F238E27FC236}">
                <a16:creationId xmlns:a16="http://schemas.microsoft.com/office/drawing/2014/main" id="{79D513BE-F1D3-4551-A7FA-361BC0CA904C}"/>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Maven</a:t>
            </a:r>
          </a:p>
          <a:p>
            <a:pPr lvl="0">
              <a:buFont typeface="Courier New" pitchFamily="49"/>
              <a:buChar char="_"/>
            </a:pPr>
            <a:endParaRPr lang="nl-NL">
              <a:solidFill>
                <a:srgbClr val="00FF00"/>
              </a:solidFill>
              <a:latin typeface="Courier New" pitchFamily="49"/>
              <a:cs typeface="Courier New" pitchFamily="49"/>
            </a:endParaRP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			&lt;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&gt;com.github.tomakehurst&lt;/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&gt;wiremock-jre8&lt;/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&gt;2.33.2&lt;/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scope</a:t>
            </a:r>
            <a:r>
              <a:rPr lang="nl-NL">
                <a:solidFill>
                  <a:srgbClr val="00FF00"/>
                </a:solidFill>
                <a:latin typeface="Courier New" pitchFamily="49"/>
                <a:cs typeface="Courier New" pitchFamily="49"/>
              </a:rPr>
              <a:t>&gt;test&lt;/</a:t>
            </a:r>
            <a:r>
              <a:rPr lang="nl-NL" b="1">
                <a:solidFill>
                  <a:srgbClr val="00FF00"/>
                </a:solidFill>
                <a:latin typeface="Courier New" pitchFamily="49"/>
                <a:cs typeface="Courier New" pitchFamily="49"/>
              </a:rPr>
              <a:t>test</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
        <p:nvSpPr>
          <p:cNvPr id="4" name="Ovaal 3">
            <a:extLst>
              <a:ext uri="{FF2B5EF4-FFF2-40B4-BE49-F238E27FC236}">
                <a16:creationId xmlns:a16="http://schemas.microsoft.com/office/drawing/2014/main" id="{156F0278-F961-490F-A111-27E0307D2EA1}"/>
              </a:ext>
            </a:extLst>
          </p:cNvPr>
          <p:cNvSpPr/>
          <p:nvPr/>
        </p:nvSpPr>
        <p:spPr>
          <a:xfrm>
            <a:off x="4084320" y="3627119"/>
            <a:ext cx="3474720" cy="6535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838200" y="1"/>
            <a:ext cx="10515600" cy="944880"/>
          </a:xfrm>
        </p:spPr>
        <p:txBody>
          <a:bodyPr/>
          <a:lstStyle/>
          <a:p>
            <a:pPr lvl="0"/>
            <a:r>
              <a:rPr lang="nl-NL">
                <a:solidFill>
                  <a:srgbClr val="00FF00"/>
                </a:solidFill>
                <a:latin typeface="Courier New" pitchFamily="49"/>
                <a:cs typeface="Courier New" pitchFamily="49"/>
              </a:rPr>
              <a:t>Starting WireMock (JUnit 4)</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1717040"/>
            <a:ext cx="11143893" cy="4917440"/>
          </a:xfrm>
        </p:spPr>
        <p:txBody>
          <a:bodyPr>
            <a:normAutofit/>
          </a:bodyPr>
          <a:lstStyle/>
          <a:p>
            <a:pPr lvl="0">
              <a:buFont typeface="Courier New" pitchFamily="49"/>
              <a:buChar char="_"/>
            </a:pPr>
            <a:r>
              <a:rPr lang="nl-NL">
                <a:solidFill>
                  <a:srgbClr val="00FF00"/>
                </a:solidFill>
                <a:latin typeface="Courier New" pitchFamily="49"/>
                <a:cs typeface="Courier New" pitchFamily="49"/>
              </a:rPr>
              <a:t>Via JUnit 4 @Rule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Without </a:t>
            </a:r>
            <a:r>
              <a:rPr lang="nl-NL" err="1">
                <a:solidFill>
                  <a:srgbClr val="00FF00"/>
                </a:solidFill>
                <a:latin typeface="Courier New" pitchFamily="49"/>
                <a:cs typeface="Courier New" pitchFamily="49"/>
              </a:rPr>
              <a:t>using</a:t>
            </a:r>
            <a:r>
              <a:rPr lang="nl-NL">
                <a:solidFill>
                  <a:srgbClr val="00FF00"/>
                </a:solidFill>
                <a:latin typeface="Courier New" pitchFamily="49"/>
                <a:cs typeface="Courier New" pitchFamily="49"/>
              </a:rPr>
              <a:t> JUnit 4 @Rule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88D86CED-870D-47A6-9F12-F9FB9990EFC8}"/>
              </a:ext>
            </a:extLst>
          </p:cNvPr>
          <p:cNvPicPr>
            <a:picLocks noChangeAspect="1"/>
          </p:cNvPicPr>
          <p:nvPr/>
        </p:nvPicPr>
        <p:blipFill>
          <a:blip r:embed="rId2"/>
          <a:stretch>
            <a:fillRect/>
          </a:stretch>
        </p:blipFill>
        <p:spPr>
          <a:xfrm>
            <a:off x="838193" y="2424272"/>
            <a:ext cx="10515600" cy="825047"/>
          </a:xfrm>
          <a:prstGeom prst="rect">
            <a:avLst/>
          </a:prstGeom>
        </p:spPr>
      </p:pic>
      <p:pic>
        <p:nvPicPr>
          <p:cNvPr id="7" name="Afbeelding 6">
            <a:extLst>
              <a:ext uri="{FF2B5EF4-FFF2-40B4-BE49-F238E27FC236}">
                <a16:creationId xmlns:a16="http://schemas.microsoft.com/office/drawing/2014/main" id="{90D89DF1-2EFF-4EDC-9CAA-56BB3DE767F3}"/>
              </a:ext>
            </a:extLst>
          </p:cNvPr>
          <p:cNvPicPr>
            <a:picLocks noChangeAspect="1"/>
          </p:cNvPicPr>
          <p:nvPr/>
        </p:nvPicPr>
        <p:blipFill>
          <a:blip r:embed="rId3"/>
          <a:stretch>
            <a:fillRect/>
          </a:stretch>
        </p:blipFill>
        <p:spPr>
          <a:xfrm>
            <a:off x="838193" y="4486959"/>
            <a:ext cx="10515600" cy="14640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D688-895F-4E7F-ADF3-9F4A188DF6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E06677D9-A65F-4992-A35D-6AE97DA49BB9}"/>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Stubbing, mocking and service virtualization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Exercises, examples,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838200" y="1"/>
            <a:ext cx="10515600" cy="944880"/>
          </a:xfrm>
        </p:spPr>
        <p:txBody>
          <a:bodyPr/>
          <a:lstStyle/>
          <a:p>
            <a:pPr lvl="0"/>
            <a:r>
              <a:rPr lang="nl-NL">
                <a:solidFill>
                  <a:srgbClr val="00FF00"/>
                </a:solidFill>
                <a:latin typeface="Courier New" pitchFamily="49"/>
                <a:cs typeface="Courier New" pitchFamily="49"/>
              </a:rPr>
              <a:t>Starting WireMock (JUnit 5)</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944881"/>
            <a:ext cx="11143893" cy="5689599"/>
          </a:xfrm>
        </p:spPr>
        <p:txBody>
          <a:bodyPr>
            <a:normAutofit/>
          </a:bodyPr>
          <a:lstStyle/>
          <a:p>
            <a:pPr lvl="0">
              <a:buFont typeface="Courier New" pitchFamily="49"/>
              <a:buChar char="_"/>
            </a:pPr>
            <a:r>
              <a:rPr lang="nl-NL" sz="2400">
                <a:solidFill>
                  <a:srgbClr val="00FF00"/>
                </a:solidFill>
                <a:latin typeface="Courier New" pitchFamily="49"/>
                <a:cs typeface="Courier New" pitchFamily="49"/>
              </a:rPr>
              <a:t>Uses the JUnit 5 Jupiter extension mechanism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sz="2400">
                <a:solidFill>
                  <a:srgbClr val="00FF00"/>
                </a:solidFill>
                <a:latin typeface="Courier New" pitchFamily="49"/>
                <a:cs typeface="Courier New" pitchFamily="49"/>
              </a:rPr>
              <a:t>Via @WireMockTest class annotation (basic configuration)</a:t>
            </a:r>
            <a:endParaRPr lang="nl-NL" sz="2400"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sz="2400">
                <a:solidFill>
                  <a:srgbClr val="00FF00"/>
                </a:solidFill>
                <a:latin typeface="Courier New" pitchFamily="49"/>
                <a:cs typeface="Courier New" pitchFamily="49"/>
              </a:rPr>
              <a:t>Programmatically using @RegisterExtension (full control)</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1356D514-098F-49A6-8F75-99FA7ED12745}"/>
              </a:ext>
            </a:extLst>
          </p:cNvPr>
          <p:cNvPicPr>
            <a:picLocks noChangeAspect="1"/>
          </p:cNvPicPr>
          <p:nvPr/>
        </p:nvPicPr>
        <p:blipFill>
          <a:blip r:embed="rId2"/>
          <a:stretch>
            <a:fillRect/>
          </a:stretch>
        </p:blipFill>
        <p:spPr>
          <a:xfrm>
            <a:off x="838192" y="2593974"/>
            <a:ext cx="6243327" cy="900779"/>
          </a:xfrm>
          <a:prstGeom prst="rect">
            <a:avLst/>
          </a:prstGeom>
        </p:spPr>
      </p:pic>
      <p:pic>
        <p:nvPicPr>
          <p:cNvPr id="9" name="Afbeelding 8">
            <a:extLst>
              <a:ext uri="{FF2B5EF4-FFF2-40B4-BE49-F238E27FC236}">
                <a16:creationId xmlns:a16="http://schemas.microsoft.com/office/drawing/2014/main" id="{91D92803-6048-40D7-B4CC-A138A19EB746}"/>
              </a:ext>
            </a:extLst>
          </p:cNvPr>
          <p:cNvPicPr>
            <a:picLocks noChangeAspect="1"/>
          </p:cNvPicPr>
          <p:nvPr/>
        </p:nvPicPr>
        <p:blipFill>
          <a:blip r:embed="rId3"/>
          <a:stretch>
            <a:fillRect/>
          </a:stretch>
        </p:blipFill>
        <p:spPr>
          <a:xfrm>
            <a:off x="838191" y="4459666"/>
            <a:ext cx="10515599" cy="2111086"/>
          </a:xfrm>
          <a:prstGeom prst="rect">
            <a:avLst/>
          </a:prstGeom>
        </p:spPr>
      </p:pic>
    </p:spTree>
    <p:extLst>
      <p:ext uri="{BB962C8B-B14F-4D97-AF65-F5344CB8AC3E}">
        <p14:creationId xmlns:p14="http://schemas.microsoft.com/office/powerpoint/2010/main" val="393413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838200" y="1"/>
            <a:ext cx="10515600" cy="944880"/>
          </a:xfrm>
        </p:spPr>
        <p:txBody>
          <a:bodyPr/>
          <a:lstStyle/>
          <a:p>
            <a:pPr lvl="0"/>
            <a:r>
              <a:rPr lang="nl-NL">
                <a:solidFill>
                  <a:srgbClr val="00FF00"/>
                </a:solidFill>
                <a:latin typeface="Courier New" pitchFamily="49"/>
                <a:cs typeface="Courier New" pitchFamily="49"/>
              </a:rPr>
              <a:t>Starting WireMock (standalone)</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1046480"/>
            <a:ext cx="11143893" cy="5588000"/>
          </a:xfrm>
        </p:spPr>
        <p:txBody>
          <a:bodyPr>
            <a:normAutofit/>
          </a:bodyPr>
          <a:lstStyle/>
          <a:p>
            <a:pPr lvl="0">
              <a:buFont typeface="Courier New" pitchFamily="49"/>
              <a:buChar char="_"/>
            </a:pPr>
            <a:r>
              <a:rPr lang="nl-NL">
                <a:solidFill>
                  <a:srgbClr val="00FF00"/>
                </a:solidFill>
                <a:latin typeface="Courier New" pitchFamily="49"/>
                <a:cs typeface="Courier New" pitchFamily="49"/>
              </a:rPr>
              <a:t>Useful for exploratory testing purposes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Allows you to share WireMock instances between teams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Long-running instances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Download the .jar first</a:t>
            </a:r>
            <a:endParaRPr lang="nl-NL" dirty="0">
              <a:solidFill>
                <a:srgbClr val="00FF00"/>
              </a:solidFill>
              <a:latin typeface="Courier New" pitchFamily="49"/>
              <a:cs typeface="Courier New" pitchFamily="49"/>
            </a:endParaRPr>
          </a:p>
          <a:p>
            <a:pPr marL="0" lvl="0" indent="0">
              <a:buNone/>
            </a:pPr>
            <a:endParaRPr lang="nl-NL" sz="2400" i="1" dirty="0">
              <a:solidFill>
                <a:srgbClr val="00FF00"/>
              </a:solidFill>
              <a:latin typeface="Courier New" pitchFamily="49"/>
              <a:cs typeface="Courier New" pitchFamily="49"/>
            </a:endParaRPr>
          </a:p>
          <a:p>
            <a:pPr marL="0" lvl="0" indent="0">
              <a:buNone/>
            </a:pPr>
            <a:r>
              <a:rPr lang="nl-NL" sz="2400" i="1" dirty="0" err="1">
                <a:solidFill>
                  <a:srgbClr val="00FF00"/>
                </a:solidFill>
                <a:latin typeface="Courier New" pitchFamily="49"/>
                <a:cs typeface="Courier New" pitchFamily="49"/>
              </a:rPr>
              <a:t>java</a:t>
            </a:r>
            <a:r>
              <a:rPr lang="nl-NL" sz="2400" i="1" dirty="0">
                <a:solidFill>
                  <a:srgbClr val="00FF00"/>
                </a:solidFill>
                <a:latin typeface="Courier New" pitchFamily="49"/>
                <a:cs typeface="Courier New" pitchFamily="49"/>
              </a:rPr>
              <a:t> -</a:t>
            </a:r>
            <a:r>
              <a:rPr lang="nl-NL" sz="2400" i="1" err="1">
                <a:solidFill>
                  <a:srgbClr val="00FF00"/>
                </a:solidFill>
                <a:latin typeface="Courier New" pitchFamily="49"/>
                <a:cs typeface="Courier New" pitchFamily="49"/>
              </a:rPr>
              <a:t>jar</a:t>
            </a:r>
            <a:r>
              <a:rPr lang="nl-NL" sz="2400" i="1">
                <a:solidFill>
                  <a:srgbClr val="00FF00"/>
                </a:solidFill>
                <a:latin typeface="Courier New" pitchFamily="49"/>
                <a:cs typeface="Courier New" pitchFamily="49"/>
              </a:rPr>
              <a:t> wiremock-standalone-2.33.2.</a:t>
            </a:r>
            <a:r>
              <a:rPr lang="nl-NL" sz="2400" i="1" dirty="0">
                <a:solidFill>
                  <a:srgbClr val="00FF00"/>
                </a:solidFill>
                <a:latin typeface="Courier New" pitchFamily="49"/>
                <a:cs typeface="Courier New" pitchFamily="49"/>
              </a:rPr>
              <a:t>jar --port 9876</a:t>
            </a:r>
          </a:p>
        </p:txBody>
      </p:sp>
    </p:spTree>
    <p:extLst>
      <p:ext uri="{BB962C8B-B14F-4D97-AF65-F5344CB8AC3E}">
        <p14:creationId xmlns:p14="http://schemas.microsoft.com/office/powerpoint/2010/main" val="2770235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8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157-EA6A-4DBA-A3FB-AC3868D3651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Configure responses</a:t>
            </a:r>
          </a:p>
        </p:txBody>
      </p:sp>
      <p:sp>
        <p:nvSpPr>
          <p:cNvPr id="3" name="Content Placeholder 2">
            <a:extLst>
              <a:ext uri="{FF2B5EF4-FFF2-40B4-BE49-F238E27FC236}">
                <a16:creationId xmlns:a16="http://schemas.microsoft.com/office/drawing/2014/main" id="{36D8D685-060E-45DC-AA26-B7730372EBC7}"/>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In (Java) code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Using JSON mapping files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An example mock defined in Java</a:t>
            </a:r>
          </a:p>
        </p:txBody>
      </p:sp>
      <p:pic>
        <p:nvPicPr>
          <p:cNvPr id="11" name="Afbeelding 10">
            <a:extLst>
              <a:ext uri="{FF2B5EF4-FFF2-40B4-BE49-F238E27FC236}">
                <a16:creationId xmlns:a16="http://schemas.microsoft.com/office/drawing/2014/main" id="{7771857A-B5CE-470F-8A26-86DA1C992378}"/>
              </a:ext>
            </a:extLst>
          </p:cNvPr>
          <p:cNvPicPr>
            <a:picLocks noChangeAspect="1"/>
          </p:cNvPicPr>
          <p:nvPr/>
        </p:nvPicPr>
        <p:blipFill>
          <a:blip r:embed="rId2"/>
          <a:stretch>
            <a:fillRect/>
          </a:stretch>
        </p:blipFill>
        <p:spPr>
          <a:xfrm>
            <a:off x="633769" y="1690688"/>
            <a:ext cx="10924461" cy="4150224"/>
          </a:xfrm>
          <a:prstGeom prst="rect">
            <a:avLst/>
          </a:prstGeom>
        </p:spPr>
      </p:pic>
      <p:sp>
        <p:nvSpPr>
          <p:cNvPr id="12" name="Oval 4">
            <a:extLst>
              <a:ext uri="{FF2B5EF4-FFF2-40B4-BE49-F238E27FC236}">
                <a16:creationId xmlns:a16="http://schemas.microsoft.com/office/drawing/2014/main" id="{0BB973A6-7D9B-4054-85DD-B96910652BE5}"/>
              </a:ext>
            </a:extLst>
          </p:cNvPr>
          <p:cNvSpPr/>
          <p:nvPr/>
        </p:nvSpPr>
        <p:spPr>
          <a:xfrm flipV="1">
            <a:off x="1823573" y="2717418"/>
            <a:ext cx="82715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4">
            <a:extLst>
              <a:ext uri="{FF2B5EF4-FFF2-40B4-BE49-F238E27FC236}">
                <a16:creationId xmlns:a16="http://schemas.microsoft.com/office/drawing/2014/main" id="{DA343E81-4EEB-4451-A3BD-4B6CDB5CD56E}"/>
              </a:ext>
            </a:extLst>
          </p:cNvPr>
          <p:cNvSpPr/>
          <p:nvPr/>
        </p:nvSpPr>
        <p:spPr>
          <a:xfrm flipV="1">
            <a:off x="2399123" y="3016247"/>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0D691605-F462-4D32-8000-53BD63A54A2D}"/>
              </a:ext>
            </a:extLst>
          </p:cNvPr>
          <p:cNvSpPr/>
          <p:nvPr/>
        </p:nvSpPr>
        <p:spPr>
          <a:xfrm flipV="1">
            <a:off x="3599289" y="440173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3556AE7D-0804-4BF4-ADAE-EA95BF2E4246}"/>
              </a:ext>
            </a:extLst>
          </p:cNvPr>
          <p:cNvSpPr/>
          <p:nvPr/>
        </p:nvSpPr>
        <p:spPr>
          <a:xfrm flipV="1">
            <a:off x="3599288" y="4733593"/>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76218689-0999-412A-ACCD-A053874CC536}"/>
              </a:ext>
            </a:extLst>
          </p:cNvPr>
          <p:cNvSpPr/>
          <p:nvPr/>
        </p:nvSpPr>
        <p:spPr>
          <a:xfrm flipV="1">
            <a:off x="3599287" y="506887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0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40D9-78FA-4C53-86ED-567EF776A96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Some useful WireMock features</a:t>
            </a:r>
          </a:p>
        </p:txBody>
      </p:sp>
      <p:sp>
        <p:nvSpPr>
          <p:cNvPr id="3" name="Content Placeholder 2">
            <a:extLst>
              <a:ext uri="{FF2B5EF4-FFF2-40B4-BE49-F238E27FC236}">
                <a16:creationId xmlns:a16="http://schemas.microsoft.com/office/drawing/2014/main" id="{B85BDE85-D3A7-4363-BC3A-C4624B7A8C0A}"/>
              </a:ext>
            </a:extLst>
          </p:cNvPr>
          <p:cNvSpPr txBox="1">
            <a:spLocks noGrp="1"/>
          </p:cNvSpPr>
          <p:nvPr>
            <p:ph idx="1"/>
          </p:nvPr>
        </p:nvSpPr>
        <p:spPr>
          <a:xfrm>
            <a:off x="838203" y="1825627"/>
            <a:ext cx="11353803" cy="4351336"/>
          </a:xfrm>
        </p:spPr>
        <p:txBody>
          <a:bodyPr/>
          <a:lstStyle/>
          <a:p>
            <a:pPr lvl="0">
              <a:lnSpc>
                <a:spcPct val="70000"/>
              </a:lnSpc>
              <a:buFont typeface="Courier New" pitchFamily="49"/>
              <a:buChar char="_"/>
            </a:pPr>
            <a:r>
              <a:rPr lang="nl-NL" sz="2400">
                <a:solidFill>
                  <a:srgbClr val="00FF00"/>
                </a:solidFill>
                <a:latin typeface="Courier New" pitchFamily="49"/>
                <a:cs typeface="Courier New" pitchFamily="49"/>
              </a:rPr>
              <a:t>Verification</a:t>
            </a:r>
          </a:p>
          <a:p>
            <a:pPr lvl="1">
              <a:lnSpc>
                <a:spcPct val="70000"/>
              </a:lnSpc>
              <a:buFont typeface="Courier New" pitchFamily="49"/>
              <a:buChar char="_"/>
            </a:pPr>
            <a:r>
              <a:rPr lang="nl-NL" sz="2000">
                <a:solidFill>
                  <a:srgbClr val="00FF00"/>
                </a:solidFill>
                <a:latin typeface="Courier New" pitchFamily="49"/>
                <a:cs typeface="Courier New" pitchFamily="49"/>
              </a:rPr>
              <a:t>Verify that certain requests are sent by application under test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Record and playback</a:t>
            </a:r>
          </a:p>
          <a:p>
            <a:pPr lvl="1">
              <a:lnSpc>
                <a:spcPct val="70000"/>
              </a:lnSpc>
              <a:buFont typeface="Courier New" pitchFamily="49"/>
              <a:buChar char="_"/>
            </a:pPr>
            <a:r>
              <a:rPr lang="nl-NL" sz="2000">
                <a:solidFill>
                  <a:srgbClr val="00FF00"/>
                </a:solidFill>
                <a:latin typeface="Courier New" pitchFamily="49"/>
                <a:cs typeface="Courier New" pitchFamily="49"/>
              </a:rPr>
              <a:t>Generate mocks based on request-response pairs (traffic)</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Fault simulation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Full documentation at http://wiremock.org/docs/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WireMockExercises1Test.</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Create</a:t>
            </a:r>
            <a:r>
              <a:rPr lang="nl-NL" dirty="0">
                <a:solidFill>
                  <a:srgbClr val="00FF00"/>
                </a:solidFill>
                <a:latin typeface="Courier New" pitchFamily="49"/>
                <a:cs typeface="Courier New" pitchFamily="49"/>
              </a:rPr>
              <a:t> </a:t>
            </a:r>
            <a:r>
              <a:rPr lang="nl-NL">
                <a:solidFill>
                  <a:srgbClr val="00FF00"/>
                </a:solidFill>
                <a:latin typeface="Courier New" pitchFamily="49"/>
                <a:cs typeface="Courier New" pitchFamily="49"/>
              </a:rPr>
              <a:t>a couple of basic mocks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WireMockAnswers1Test.java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WireMockExamplesTest.java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2:</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Request matching strategies and fault simulation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3950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E4B0-503A-4E98-8FD1-6946BA90EBF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matching</a:t>
            </a:r>
          </a:p>
        </p:txBody>
      </p:sp>
      <p:sp>
        <p:nvSpPr>
          <p:cNvPr id="3" name="Content Placeholder 2">
            <a:extLst>
              <a:ext uri="{FF2B5EF4-FFF2-40B4-BE49-F238E27FC236}">
                <a16:creationId xmlns:a16="http://schemas.microsoft.com/office/drawing/2014/main" id="{BED04E85-A65D-498E-AD36-52DB30FC1F7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Send</a:t>
            </a:r>
            <a:r>
              <a:rPr lang="nl-NL" dirty="0">
                <a:solidFill>
                  <a:srgbClr val="00FF00"/>
                </a:solidFill>
                <a:latin typeface="Courier New" pitchFamily="49"/>
                <a:cs typeface="Courier New" pitchFamily="49"/>
              </a:rPr>
              <a:t> a response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certain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properties</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are </a:t>
            </a:r>
            <a:r>
              <a:rPr lang="nl-NL" dirty="0" err="1">
                <a:solidFill>
                  <a:srgbClr val="00FF00"/>
                </a:solidFill>
                <a:latin typeface="Courier New" pitchFamily="49"/>
                <a:cs typeface="Courier New" pitchFamily="49"/>
              </a:rPr>
              <a:t>matched</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Options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matching:</a:t>
            </a:r>
          </a:p>
          <a:p>
            <a:pPr lvl="1">
              <a:buFont typeface="Courier New" pitchFamily="49"/>
              <a:buChar char="_"/>
            </a:pPr>
            <a:r>
              <a:rPr lang="nl-NL" dirty="0">
                <a:solidFill>
                  <a:srgbClr val="00FF00"/>
                </a:solidFill>
                <a:latin typeface="Courier New" pitchFamily="49"/>
                <a:cs typeface="Courier New" pitchFamily="49"/>
              </a:rPr>
              <a:t>URL</a:t>
            </a:r>
          </a:p>
          <a:p>
            <a:pPr lvl="1">
              <a:buFont typeface="Courier New" pitchFamily="49"/>
              <a:buChar char="_"/>
            </a:pP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Query parameters</a:t>
            </a:r>
          </a:p>
          <a:p>
            <a:pPr lvl="1">
              <a:buFont typeface="Courier New" pitchFamily="49"/>
              <a:buChar char="_"/>
            </a:pPr>
            <a:r>
              <a:rPr lang="nl-NL" dirty="0">
                <a:solidFill>
                  <a:srgbClr val="00FF00"/>
                </a:solidFill>
                <a:latin typeface="Courier New" pitchFamily="49"/>
                <a:cs typeface="Courier New" pitchFamily="49"/>
              </a:rPr>
              <a:t>Headers</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URL matching (Java)</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URL options:</a:t>
            </a:r>
          </a:p>
          <a:p>
            <a:pPr lvl="1">
              <a:buFont typeface="Courier New" pitchFamily="49"/>
              <a:buChar char="_"/>
            </a:pPr>
            <a:r>
              <a:rPr lang="nl-NL" dirty="0" err="1">
                <a:solidFill>
                  <a:srgbClr val="00FF00"/>
                </a:solidFill>
                <a:latin typeface="Courier New" pitchFamily="49"/>
                <a:cs typeface="Courier New" pitchFamily="49"/>
              </a:rPr>
              <a:t>urlPathEqualTo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exact </a:t>
            </a:r>
            <a:r>
              <a:rPr lang="nl-NL" dirty="0" err="1">
                <a:solidFill>
                  <a:srgbClr val="00FF00"/>
                </a:solidFill>
                <a:latin typeface="Courier New" pitchFamily="49"/>
                <a:cs typeface="Courier New" pitchFamily="49"/>
              </a:rPr>
              <a:t>values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urlPathMatching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p:txBody>
      </p:sp>
      <p:pic>
        <p:nvPicPr>
          <p:cNvPr id="4" name="Picture 5">
            <a:extLst>
              <a:ext uri="{FF2B5EF4-FFF2-40B4-BE49-F238E27FC236}">
                <a16:creationId xmlns:a16="http://schemas.microsoft.com/office/drawing/2014/main" id="{3F16CFBD-B9A0-447B-B774-7D161498EEF7}"/>
              </a:ext>
            </a:extLst>
          </p:cNvPr>
          <p:cNvPicPr>
            <a:picLocks noChangeAspect="1"/>
          </p:cNvPicPr>
          <p:nvPr/>
        </p:nvPicPr>
        <p:blipFill>
          <a:blip r:embed="rId2"/>
          <a:stretch>
            <a:fillRect/>
          </a:stretch>
        </p:blipFill>
        <p:spPr>
          <a:xfrm>
            <a:off x="838203" y="1825627"/>
            <a:ext cx="8245419" cy="2494410"/>
          </a:xfrm>
          <a:prstGeom prst="rect">
            <a:avLst/>
          </a:prstGeom>
          <a:noFill/>
          <a:ln cap="flat">
            <a:noFill/>
          </a:ln>
        </p:spPr>
      </p:pic>
      <p:sp>
        <p:nvSpPr>
          <p:cNvPr id="5" name="Oval 4">
            <a:extLst>
              <a:ext uri="{FF2B5EF4-FFF2-40B4-BE49-F238E27FC236}">
                <a16:creationId xmlns:a16="http://schemas.microsoft.com/office/drawing/2014/main" id="{E7950A95-FC7E-4882-9F66-9A0668BD0E71}"/>
              </a:ext>
            </a:extLst>
          </p:cNvPr>
          <p:cNvSpPr/>
          <p:nvPr/>
        </p:nvSpPr>
        <p:spPr>
          <a:xfrm flipV="1">
            <a:off x="3652373" y="2493898"/>
            <a:ext cx="2352187"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Example: header matching (Java)</a:t>
            </a:r>
          </a:p>
        </p:txBody>
      </p:sp>
      <p:sp>
        <p:nvSpPr>
          <p:cNvPr id="3" name="Content Placeholder 2">
            <a:extLst>
              <a:ext uri="{FF2B5EF4-FFF2-40B4-BE49-F238E27FC236}">
                <a16:creationId xmlns:a16="http://schemas.microsoft.com/office/drawing/2014/main" id="{330578F9-B7DC-4AF6-B95A-34D89D1CCAA1}"/>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absent(): check </a:t>
            </a:r>
            <a:r>
              <a:rPr lang="nl-NL" dirty="0" err="1">
                <a:solidFill>
                  <a:srgbClr val="00FF00"/>
                </a:solidFill>
                <a:latin typeface="Courier New" pitchFamily="49"/>
                <a:cs typeface="Courier New" pitchFamily="49"/>
              </a:rPr>
              <a:t>that</a:t>
            </a:r>
            <a:r>
              <a:rPr lang="nl-NL" dirty="0">
                <a:solidFill>
                  <a:srgbClr val="00FF00"/>
                </a:solidFill>
                <a:latin typeface="Courier New" pitchFamily="49"/>
                <a:cs typeface="Courier New" pitchFamily="49"/>
              </a:rPr>
              <a:t> parameter is </a:t>
            </a:r>
            <a:r>
              <a:rPr lang="nl-NL" b="1" u="sng" dirty="0" err="1">
                <a:solidFill>
                  <a:srgbClr val="00FF00"/>
                </a:solidFill>
                <a:latin typeface="Courier New" pitchFamily="49"/>
                <a:cs typeface="Courier New" pitchFamily="49"/>
              </a:rPr>
              <a:t>not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DFB87DE7-53B3-4C49-A0CF-B6A67C87ACAE}"/>
              </a:ext>
            </a:extLst>
          </p:cNvPr>
          <p:cNvPicPr>
            <a:picLocks noChangeAspect="1"/>
          </p:cNvPicPr>
          <p:nvPr/>
        </p:nvPicPr>
        <p:blipFill>
          <a:blip r:embed="rId2"/>
          <a:stretch>
            <a:fillRect/>
          </a:stretch>
        </p:blipFill>
        <p:spPr>
          <a:xfrm>
            <a:off x="838203" y="1690689"/>
            <a:ext cx="10063822" cy="2553507"/>
          </a:xfrm>
          <a:prstGeom prst="rect">
            <a:avLst/>
          </a:prstGeom>
          <a:noFill/>
          <a:ln cap="flat">
            <a:noFill/>
          </a:ln>
        </p:spPr>
      </p:pic>
      <p:sp>
        <p:nvSpPr>
          <p:cNvPr id="5" name="Oval 4">
            <a:extLst>
              <a:ext uri="{FF2B5EF4-FFF2-40B4-BE49-F238E27FC236}">
                <a16:creationId xmlns:a16="http://schemas.microsoft.com/office/drawing/2014/main" id="{3A5711D9-33CD-4991-9F44-0B23B5836FCA}"/>
              </a:ext>
            </a:extLst>
          </p:cNvPr>
          <p:cNvSpPr/>
          <p:nvPr/>
        </p:nvSpPr>
        <p:spPr>
          <a:xfrm flipV="1">
            <a:off x="2026773" y="2509519"/>
            <a:ext cx="1884827" cy="28219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4">
            <a:extLst>
              <a:ext uri="{FF2B5EF4-FFF2-40B4-BE49-F238E27FC236}">
                <a16:creationId xmlns:a16="http://schemas.microsoft.com/office/drawing/2014/main" id="{8CB79AE0-1095-44C2-B8C1-E7561C9D1488}"/>
              </a:ext>
            </a:extLst>
          </p:cNvPr>
          <p:cNvSpPr/>
          <p:nvPr/>
        </p:nvSpPr>
        <p:spPr>
          <a:xfrm flipV="1">
            <a:off x="5996569" y="2801872"/>
            <a:ext cx="1410071" cy="312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4">
            <a:extLst>
              <a:ext uri="{FF2B5EF4-FFF2-40B4-BE49-F238E27FC236}">
                <a16:creationId xmlns:a16="http://schemas.microsoft.com/office/drawing/2014/main" id="{C83BCDEB-E5A3-4F0C-ACAF-200BD929D88E}"/>
              </a:ext>
            </a:extLst>
          </p:cNvPr>
          <p:cNvSpPr/>
          <p:nvPr/>
        </p:nvSpPr>
        <p:spPr>
          <a:xfrm flipV="1">
            <a:off x="6047369" y="2519679"/>
            <a:ext cx="1884827" cy="312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823-1D64-4C3C-B5F9-1653D00E331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Preparation</a:t>
            </a:r>
          </a:p>
        </p:txBody>
      </p:sp>
      <p:sp>
        <p:nvSpPr>
          <p:cNvPr id="3" name="Content Placeholder 2">
            <a:extLst>
              <a:ext uri="{FF2B5EF4-FFF2-40B4-BE49-F238E27FC236}">
                <a16:creationId xmlns:a16="http://schemas.microsoft.com/office/drawing/2014/main" id="{C5F2B4C2-DBC2-4A1D-920A-904BDED0A5F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JDK (Java 8 preferred)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Install </a:t>
            </a:r>
            <a:r>
              <a:rPr lang="nl-NL" dirty="0" err="1">
                <a:solidFill>
                  <a:srgbClr val="00FF00"/>
                </a:solidFill>
                <a:latin typeface="Courier New" pitchFamily="49"/>
                <a:cs typeface="Courier New" pitchFamily="49"/>
              </a:rPr>
              <a:t>IntelliJ</a:t>
            </a:r>
            <a:r>
              <a:rPr lang="nl-NL" dirty="0">
                <a:solidFill>
                  <a:srgbClr val="00FF00"/>
                </a:solidFill>
                <a:latin typeface="Courier New" pitchFamily="49"/>
                <a:cs typeface="Courier New" pitchFamily="49"/>
              </a:rPr>
              <a:t> IDEA (or </a:t>
            </a:r>
            <a:r>
              <a:rPr lang="nl-NL" dirty="0" err="1">
                <a:solidFill>
                  <a:srgbClr val="00FF00"/>
                </a:solidFill>
                <a:latin typeface="Courier New" pitchFamily="49"/>
                <a:cs typeface="Courier New" pitchFamily="49"/>
              </a:rPr>
              <a:t>any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IDE)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Download or </a:t>
            </a:r>
            <a:r>
              <a:rPr lang="nl-NL" dirty="0" err="1">
                <a:solidFill>
                  <a:srgbClr val="00FF00"/>
                </a:solidFill>
                <a:latin typeface="Courier New" pitchFamily="49"/>
                <a:cs typeface="Courier New" pitchFamily="49"/>
              </a:rPr>
              <a:t>clone</a:t>
            </a:r>
            <a:r>
              <a:rPr lang="nl-NL" dirty="0">
                <a:solidFill>
                  <a:srgbClr val="00FF00"/>
                </a:solidFill>
                <a:latin typeface="Courier New" pitchFamily="49"/>
                <a:cs typeface="Courier New" pitchFamily="49"/>
              </a:rPr>
              <a:t> project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Import </a:t>
            </a:r>
            <a:r>
              <a:rPr lang="nl-NL" dirty="0" err="1">
                <a:solidFill>
                  <a:srgbClr val="00FF00"/>
                </a:solidFill>
                <a:latin typeface="Courier New" pitchFamily="49"/>
                <a:cs typeface="Courier New" pitchFamily="49"/>
              </a:rPr>
              <a:t>Maven</a:t>
            </a:r>
            <a:r>
              <a:rPr lang="nl-NL" dirty="0">
                <a:solidFill>
                  <a:srgbClr val="00FF00"/>
                </a:solidFill>
                <a:latin typeface="Courier New" pitchFamily="49"/>
                <a:cs typeface="Courier New" pitchFamily="49"/>
              </a:rPr>
              <a:t> project in IDE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normAutofit/>
          </a:bodyPr>
          <a:lstStyle/>
          <a:p>
            <a:pPr lvl="0"/>
            <a:r>
              <a:rPr lang="nl-NL" sz="4000">
                <a:solidFill>
                  <a:srgbClr val="00FF00"/>
                </a:solidFill>
                <a:latin typeface="Courier New" pitchFamily="49"/>
                <a:cs typeface="Courier New" pitchFamily="49"/>
              </a:rPr>
              <a:t>Example: using logical AND and OR</a:t>
            </a:r>
          </a:p>
        </p:txBody>
      </p:sp>
      <p:sp>
        <p:nvSpPr>
          <p:cNvPr id="3" name="Content Placeholder 2">
            <a:extLst>
              <a:ext uri="{FF2B5EF4-FFF2-40B4-BE49-F238E27FC236}">
                <a16:creationId xmlns:a16="http://schemas.microsoft.com/office/drawing/2014/main" id="{330578F9-B7DC-4AF6-B95A-34D89D1CCAA1}"/>
              </a:ext>
            </a:extLst>
          </p:cNvPr>
          <p:cNvSpPr txBox="1">
            <a:spLocks noGrp="1"/>
          </p:cNvSpPr>
          <p:nvPr>
            <p:ph idx="1"/>
          </p:nvPr>
        </p:nvSpPr>
        <p:spPr>
          <a:xfrm>
            <a:off x="838202" y="2214879"/>
            <a:ext cx="11231878" cy="4439921"/>
          </a:xfrm>
        </p:spPr>
        <p:txBody>
          <a:bodyPr>
            <a:normAutofit/>
          </a:bodyPr>
          <a:lstStyle/>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r>
              <a:rPr lang="nl-NL" sz="2400">
                <a:solidFill>
                  <a:srgbClr val="00FF00"/>
                </a:solidFill>
                <a:latin typeface="Courier New" pitchFamily="49"/>
                <a:cs typeface="Courier New" pitchFamily="49"/>
              </a:rPr>
              <a:t>‘somevalue’ is matched</a:t>
            </a:r>
          </a:p>
          <a:p>
            <a:pPr lvl="0">
              <a:buFont typeface="Courier New" pitchFamily="49"/>
              <a:buChar char="_"/>
            </a:pPr>
            <a:r>
              <a:rPr lang="nl-NL" sz="2400">
                <a:solidFill>
                  <a:srgbClr val="00FF00"/>
                </a:solidFill>
                <a:latin typeface="Courier New" pitchFamily="49"/>
                <a:cs typeface="Courier New" pitchFamily="49"/>
              </a:rPr>
              <a:t>‘bananasomevaluebanana’ is matched</a:t>
            </a:r>
          </a:p>
          <a:p>
            <a:pPr lvl="0">
              <a:buFont typeface="Courier New" pitchFamily="49"/>
              <a:buChar char="_"/>
            </a:pPr>
            <a:r>
              <a:rPr lang="nl-NL" sz="2400">
                <a:solidFill>
                  <a:srgbClr val="00FF00"/>
                </a:solidFill>
                <a:latin typeface="Courier New" pitchFamily="49"/>
                <a:cs typeface="Courier New" pitchFamily="49"/>
              </a:rPr>
              <a:t>‘banana’ is not matched (does not contain ‘somevalue’)</a:t>
            </a:r>
          </a:p>
          <a:p>
            <a:pPr lvl="0">
              <a:buFont typeface="Courier New" pitchFamily="49"/>
              <a:buChar char="_"/>
            </a:pPr>
            <a:r>
              <a:rPr lang="nl-NL" sz="2400">
                <a:solidFill>
                  <a:srgbClr val="00FF00"/>
                </a:solidFill>
                <a:latin typeface="Courier New" pitchFamily="49"/>
                <a:cs typeface="Courier New" pitchFamily="49"/>
              </a:rPr>
              <a:t>‘123somevalue’ is not matched (contains numeric characters)</a:t>
            </a:r>
          </a:p>
        </p:txBody>
      </p:sp>
      <p:pic>
        <p:nvPicPr>
          <p:cNvPr id="10" name="Afbeelding 9">
            <a:extLst>
              <a:ext uri="{FF2B5EF4-FFF2-40B4-BE49-F238E27FC236}">
                <a16:creationId xmlns:a16="http://schemas.microsoft.com/office/drawing/2014/main" id="{A94E9C57-920A-472A-A2D9-0FF65EE7D3E6}"/>
              </a:ext>
            </a:extLst>
          </p:cNvPr>
          <p:cNvPicPr>
            <a:picLocks noChangeAspect="1"/>
          </p:cNvPicPr>
          <p:nvPr/>
        </p:nvPicPr>
        <p:blipFill>
          <a:blip r:embed="rId2"/>
          <a:stretch>
            <a:fillRect/>
          </a:stretch>
        </p:blipFill>
        <p:spPr>
          <a:xfrm>
            <a:off x="838202" y="1411922"/>
            <a:ext cx="9169398" cy="2990021"/>
          </a:xfrm>
          <a:prstGeom prst="rect">
            <a:avLst/>
          </a:prstGeom>
        </p:spPr>
      </p:pic>
      <p:sp>
        <p:nvSpPr>
          <p:cNvPr id="11" name="Oval 4">
            <a:extLst>
              <a:ext uri="{FF2B5EF4-FFF2-40B4-BE49-F238E27FC236}">
                <a16:creationId xmlns:a16="http://schemas.microsoft.com/office/drawing/2014/main" id="{67E3E033-AB79-4DB4-9DBD-65995600CF1E}"/>
              </a:ext>
            </a:extLst>
          </p:cNvPr>
          <p:cNvSpPr/>
          <p:nvPr/>
        </p:nvSpPr>
        <p:spPr>
          <a:xfrm flipV="1">
            <a:off x="5298293" y="2549520"/>
            <a:ext cx="1051707" cy="37592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09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03D3FA79-BA9E-4D6E-AEAA-07EC850063EC}"/>
              </a:ext>
            </a:extLst>
          </p:cNvPr>
          <p:cNvPicPr>
            <a:picLocks noChangeAspect="1"/>
          </p:cNvPicPr>
          <p:nvPr/>
        </p:nvPicPr>
        <p:blipFill>
          <a:blip r:embed="rId2"/>
          <a:stretch>
            <a:fillRect/>
          </a:stretch>
        </p:blipFill>
        <p:spPr>
          <a:xfrm>
            <a:off x="733425" y="997724"/>
            <a:ext cx="8778466" cy="3198356"/>
          </a:xfrm>
          <a:prstGeom prst="rect">
            <a:avLst/>
          </a:prstGeom>
        </p:spPr>
      </p:pic>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151769"/>
            <a:ext cx="10894885" cy="742311"/>
          </a:xfrm>
        </p:spPr>
        <p:txBody>
          <a:bodyPr>
            <a:normAutofit/>
          </a:bodyPr>
          <a:lstStyle/>
          <a:p>
            <a:pPr lvl="0"/>
            <a:r>
              <a:rPr lang="nl-NL" sz="4000">
                <a:solidFill>
                  <a:srgbClr val="00FF00"/>
                </a:solidFill>
                <a:latin typeface="Courier New" pitchFamily="49"/>
                <a:cs typeface="Courier New" pitchFamily="49"/>
              </a:rPr>
              <a:t>Some more examples…</a:t>
            </a:r>
          </a:p>
        </p:txBody>
      </p:sp>
      <p:pic>
        <p:nvPicPr>
          <p:cNvPr id="9" name="Afbeelding 8">
            <a:extLst>
              <a:ext uri="{FF2B5EF4-FFF2-40B4-BE49-F238E27FC236}">
                <a16:creationId xmlns:a16="http://schemas.microsoft.com/office/drawing/2014/main" id="{590F40BC-62DC-455C-8C4A-0E497C4C34BB}"/>
              </a:ext>
            </a:extLst>
          </p:cNvPr>
          <p:cNvPicPr>
            <a:picLocks noChangeAspect="1"/>
          </p:cNvPicPr>
          <p:nvPr/>
        </p:nvPicPr>
        <p:blipFill>
          <a:blip r:embed="rId3"/>
          <a:stretch>
            <a:fillRect/>
          </a:stretch>
        </p:blipFill>
        <p:spPr>
          <a:xfrm>
            <a:off x="4328160" y="3787418"/>
            <a:ext cx="7404927" cy="2918813"/>
          </a:xfrm>
          <a:prstGeom prst="rect">
            <a:avLst/>
          </a:prstGeom>
          <a:ln>
            <a:solidFill>
              <a:srgbClr val="00FF00"/>
            </a:solidFill>
          </a:ln>
        </p:spPr>
      </p:pic>
      <p:sp>
        <p:nvSpPr>
          <p:cNvPr id="13" name="Tekstvak 12">
            <a:extLst>
              <a:ext uri="{FF2B5EF4-FFF2-40B4-BE49-F238E27FC236}">
                <a16:creationId xmlns:a16="http://schemas.microsoft.com/office/drawing/2014/main" id="{FD9AA1FE-0AB3-4D6A-90D1-41825F0501D2}"/>
              </a:ext>
            </a:extLst>
          </p:cNvPr>
          <p:cNvSpPr txBox="1"/>
          <p:nvPr/>
        </p:nvSpPr>
        <p:spPr>
          <a:xfrm>
            <a:off x="6285644" y="2069406"/>
            <a:ext cx="55456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Same behaviour as the previous example, using a slightly different syntax</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4" name="Oval 4">
            <a:extLst>
              <a:ext uri="{FF2B5EF4-FFF2-40B4-BE49-F238E27FC236}">
                <a16:creationId xmlns:a16="http://schemas.microsoft.com/office/drawing/2014/main" id="{91D561B5-A6AB-4C09-BB5A-1534790E7A7B}"/>
              </a:ext>
            </a:extLst>
          </p:cNvPr>
          <p:cNvSpPr/>
          <p:nvPr/>
        </p:nvSpPr>
        <p:spPr>
          <a:xfrm flipV="1">
            <a:off x="9877175" y="4913393"/>
            <a:ext cx="75538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723E231E-56D5-44AB-8862-2C1C80290C85}"/>
              </a:ext>
            </a:extLst>
          </p:cNvPr>
          <p:cNvSpPr/>
          <p:nvPr/>
        </p:nvSpPr>
        <p:spPr>
          <a:xfrm flipV="1">
            <a:off x="5186456" y="1779286"/>
            <a:ext cx="724076"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22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C102542-7052-801D-2D7C-8462943B7F55}"/>
              </a:ext>
            </a:extLst>
          </p:cNvPr>
          <p:cNvPicPr>
            <a:picLocks noChangeAspect="1"/>
          </p:cNvPicPr>
          <p:nvPr/>
        </p:nvPicPr>
        <p:blipFill>
          <a:blip r:embed="rId2"/>
          <a:stretch>
            <a:fillRect/>
          </a:stretch>
        </p:blipFill>
        <p:spPr>
          <a:xfrm>
            <a:off x="838201" y="1116643"/>
            <a:ext cx="10048873" cy="3166251"/>
          </a:xfrm>
          <a:prstGeom prst="rect">
            <a:avLst/>
          </a:prstGeom>
        </p:spPr>
      </p:pic>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151769"/>
            <a:ext cx="10982929" cy="742311"/>
          </a:xfrm>
        </p:spPr>
        <p:txBody>
          <a:bodyPr>
            <a:normAutofit/>
          </a:bodyPr>
          <a:lstStyle/>
          <a:p>
            <a:pPr lvl="0"/>
            <a:r>
              <a:rPr lang="nl-NL" sz="4000">
                <a:solidFill>
                  <a:srgbClr val="00FF00"/>
                </a:solidFill>
                <a:latin typeface="Courier New" pitchFamily="49"/>
                <a:cs typeface="Courier New" pitchFamily="49"/>
              </a:rPr>
              <a:t>Matching on request body elements</a:t>
            </a:r>
          </a:p>
        </p:txBody>
      </p:sp>
      <p:sp>
        <p:nvSpPr>
          <p:cNvPr id="13" name="Tekstvak 12">
            <a:extLst>
              <a:ext uri="{FF2B5EF4-FFF2-40B4-BE49-F238E27FC236}">
                <a16:creationId xmlns:a16="http://schemas.microsoft.com/office/drawing/2014/main" id="{FD9AA1FE-0AB3-4D6A-90D1-41825F0501D2}"/>
              </a:ext>
            </a:extLst>
          </p:cNvPr>
          <p:cNvSpPr txBox="1"/>
          <p:nvPr/>
        </p:nvSpPr>
        <p:spPr>
          <a:xfrm>
            <a:off x="1819275" y="3902711"/>
            <a:ext cx="962024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Matching only those request bodies that have a root level element </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fruits</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with a child element </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banana</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with value </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2</a:t>
            </a:r>
            <a:endParaRPr kumimoji="0" lang="en-NL"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Oval 4">
            <a:extLst>
              <a:ext uri="{FF2B5EF4-FFF2-40B4-BE49-F238E27FC236}">
                <a16:creationId xmlns:a16="http://schemas.microsoft.com/office/drawing/2014/main" id="{392A85F6-3D5B-416E-A906-CB965E30F567}"/>
              </a:ext>
            </a:extLst>
          </p:cNvPr>
          <p:cNvSpPr/>
          <p:nvPr/>
        </p:nvSpPr>
        <p:spPr>
          <a:xfrm flipV="1">
            <a:off x="6353176" y="2285679"/>
            <a:ext cx="4781550" cy="48609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025F7FBD-8179-3532-1222-A7A37BB9F492}"/>
              </a:ext>
            </a:extLst>
          </p:cNvPr>
          <p:cNvSpPr txBox="1"/>
          <p:nvPr/>
        </p:nvSpPr>
        <p:spPr>
          <a:xfrm>
            <a:off x="752476" y="5005204"/>
            <a:ext cx="1106865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{“fruits”: {“banana”: 2, “apple”: 5} } </a:t>
            </a: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sym typeface="Wingdings" panose="05000000000000000000" pitchFamily="2" charset="2"/>
              </a:rPr>
              <a:t> </a:t>
            </a:r>
            <a:r>
              <a:rPr kumimoji="0" lang="en-US"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sym typeface="Wingdings" panose="05000000000000000000" pitchFamily="2" charset="2"/>
              </a:rPr>
              <a:t>MATCH</a:t>
            </a:r>
            <a:endParaRPr kumimoji="0" lang="en-NL"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Tekstvak 7">
            <a:extLst>
              <a:ext uri="{FF2B5EF4-FFF2-40B4-BE49-F238E27FC236}">
                <a16:creationId xmlns:a16="http://schemas.microsoft.com/office/drawing/2014/main" id="{B75A13CF-0B41-FE49-BA84-64DEDBA1D979}"/>
              </a:ext>
            </a:extLst>
          </p:cNvPr>
          <p:cNvSpPr txBox="1"/>
          <p:nvPr/>
        </p:nvSpPr>
        <p:spPr>
          <a:xfrm>
            <a:off x="752475" y="5530523"/>
            <a:ext cx="1106865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{“fruits”: {“apple”: “5”} } </a:t>
            </a: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sym typeface="Wingdings" panose="05000000000000000000" pitchFamily="2" charset="2"/>
              </a:rPr>
              <a:t> </a:t>
            </a:r>
            <a:r>
              <a:rPr kumimoji="0" lang="en-US"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sym typeface="Wingdings" panose="05000000000000000000" pitchFamily="2" charset="2"/>
              </a:rPr>
              <a:t>NO MATCH</a:t>
            </a:r>
            <a:endParaRPr kumimoji="0" lang="en-NL"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kstvak 8">
            <a:extLst>
              <a:ext uri="{FF2B5EF4-FFF2-40B4-BE49-F238E27FC236}">
                <a16:creationId xmlns:a16="http://schemas.microsoft.com/office/drawing/2014/main" id="{D0267718-EAB1-EB6F-EB0A-22ED9A5F03E8}"/>
              </a:ext>
            </a:extLst>
          </p:cNvPr>
          <p:cNvSpPr txBox="1"/>
          <p:nvPr/>
        </p:nvSpPr>
        <p:spPr>
          <a:xfrm>
            <a:off x="752475" y="6055842"/>
            <a:ext cx="1106865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{“fruits”: {“banana”: 3, “apple”: 5} } </a:t>
            </a: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sym typeface="Wingdings" panose="05000000000000000000" pitchFamily="2" charset="2"/>
              </a:rPr>
              <a:t> </a:t>
            </a:r>
            <a:r>
              <a:rPr kumimoji="0" lang="en-US"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sym typeface="Wingdings" panose="05000000000000000000" pitchFamily="2" charset="2"/>
              </a:rPr>
              <a:t>NO MATCH</a:t>
            </a:r>
            <a:endParaRPr kumimoji="0" lang="en-NL" sz="2400" b="1"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9174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C075F00-219D-4E22-BF33-3458AEF2E3F8}"/>
              </a:ext>
            </a:extLst>
          </p:cNvPr>
          <p:cNvPicPr>
            <a:picLocks noChangeAspect="1"/>
          </p:cNvPicPr>
          <p:nvPr/>
        </p:nvPicPr>
        <p:blipFill>
          <a:blip r:embed="rId2"/>
          <a:stretch>
            <a:fillRect/>
          </a:stretch>
        </p:blipFill>
        <p:spPr>
          <a:xfrm>
            <a:off x="838202" y="990599"/>
            <a:ext cx="8072118" cy="2977611"/>
          </a:xfrm>
          <a:prstGeom prst="rect">
            <a:avLst/>
          </a:prstGeom>
        </p:spPr>
      </p:pic>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151769"/>
            <a:ext cx="10894885" cy="742311"/>
          </a:xfrm>
        </p:spPr>
        <p:txBody>
          <a:bodyPr>
            <a:normAutofit/>
          </a:bodyPr>
          <a:lstStyle/>
          <a:p>
            <a:pPr lvl="0"/>
            <a:r>
              <a:rPr lang="nl-NL" sz="4000">
                <a:solidFill>
                  <a:srgbClr val="00FF00"/>
                </a:solidFill>
                <a:latin typeface="Courier New" pitchFamily="49"/>
                <a:cs typeface="Courier New" pitchFamily="49"/>
              </a:rPr>
              <a:t>Matching using date/time properties</a:t>
            </a:r>
          </a:p>
        </p:txBody>
      </p:sp>
      <p:sp>
        <p:nvSpPr>
          <p:cNvPr id="13" name="Tekstvak 12">
            <a:extLst>
              <a:ext uri="{FF2B5EF4-FFF2-40B4-BE49-F238E27FC236}">
                <a16:creationId xmlns:a16="http://schemas.microsoft.com/office/drawing/2014/main" id="{FD9AA1FE-0AB3-4D6A-90D1-41825F0501D2}"/>
              </a:ext>
            </a:extLst>
          </p:cNvPr>
          <p:cNvSpPr txBox="1"/>
          <p:nvPr/>
        </p:nvSpPr>
        <p:spPr>
          <a:xfrm>
            <a:off x="7884160" y="1977966"/>
            <a:ext cx="393697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Matching all dates after midnight of July 1, 2021</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6" name="Afbeelding 5">
            <a:extLst>
              <a:ext uri="{FF2B5EF4-FFF2-40B4-BE49-F238E27FC236}">
                <a16:creationId xmlns:a16="http://schemas.microsoft.com/office/drawing/2014/main" id="{2D7B3463-5568-43F8-9F2F-5F1352640677}"/>
              </a:ext>
            </a:extLst>
          </p:cNvPr>
          <p:cNvPicPr>
            <a:picLocks noChangeAspect="1"/>
          </p:cNvPicPr>
          <p:nvPr/>
        </p:nvPicPr>
        <p:blipFill>
          <a:blip r:embed="rId3"/>
          <a:stretch>
            <a:fillRect/>
          </a:stretch>
        </p:blipFill>
        <p:spPr>
          <a:xfrm>
            <a:off x="2060892" y="3611664"/>
            <a:ext cx="8830915" cy="2890736"/>
          </a:xfrm>
          <a:prstGeom prst="rect">
            <a:avLst/>
          </a:prstGeom>
          <a:ln>
            <a:solidFill>
              <a:srgbClr val="00FF00"/>
            </a:solidFill>
          </a:ln>
        </p:spPr>
      </p:pic>
      <p:sp>
        <p:nvSpPr>
          <p:cNvPr id="10" name="Tekstvak 9">
            <a:extLst>
              <a:ext uri="{FF2B5EF4-FFF2-40B4-BE49-F238E27FC236}">
                <a16:creationId xmlns:a16="http://schemas.microsoft.com/office/drawing/2014/main" id="{E80F3821-EC7F-426B-8685-A342468E1850}"/>
              </a:ext>
            </a:extLst>
          </p:cNvPr>
          <p:cNvSpPr txBox="1"/>
          <p:nvPr/>
        </p:nvSpPr>
        <p:spPr>
          <a:xfrm>
            <a:off x="6096001" y="4996217"/>
            <a:ext cx="43180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Matching all dates at least 1 month before the current date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Oval 4">
            <a:extLst>
              <a:ext uri="{FF2B5EF4-FFF2-40B4-BE49-F238E27FC236}">
                <a16:creationId xmlns:a16="http://schemas.microsoft.com/office/drawing/2014/main" id="{392A85F6-3D5B-416E-A906-CB965E30F567}"/>
              </a:ext>
            </a:extLst>
          </p:cNvPr>
          <p:cNvSpPr/>
          <p:nvPr/>
        </p:nvSpPr>
        <p:spPr>
          <a:xfrm flipV="1">
            <a:off x="2270850" y="2171298"/>
            <a:ext cx="1078407" cy="35766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BA31B223-F84F-487E-8EC9-ACE0702361BC}"/>
              </a:ext>
            </a:extLst>
          </p:cNvPr>
          <p:cNvSpPr/>
          <p:nvPr/>
        </p:nvSpPr>
        <p:spPr>
          <a:xfrm flipV="1">
            <a:off x="3349257" y="4721726"/>
            <a:ext cx="3763924" cy="36108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3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1"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Other matching strategies</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a:xfrm>
            <a:off x="838203" y="1825627"/>
            <a:ext cx="10515600" cy="4883398"/>
          </a:xfrm>
        </p:spPr>
        <p:txBody>
          <a:bodyPr>
            <a:normAutofit/>
          </a:bodyPr>
          <a:lstStyle/>
          <a:p>
            <a:pPr lvl="0">
              <a:buFont typeface="Courier New" pitchFamily="49"/>
              <a:buChar char="_"/>
            </a:pPr>
            <a:r>
              <a:rPr lang="nl-NL">
                <a:solidFill>
                  <a:srgbClr val="00FF00"/>
                </a:solidFill>
                <a:latin typeface="Courier New" pitchFamily="49"/>
                <a:cs typeface="Courier New" pitchFamily="49"/>
              </a:rPr>
              <a:t>Authentication (Basic, OAuth(2))</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Multipart/form-data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can write your own matching logic, too</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Fault simulation</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Extend</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coverage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simulating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faults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hard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in real systems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Easy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r>
              <a:rPr lang="nl-NL" dirty="0">
                <a:solidFill>
                  <a:srgbClr val="00FF00"/>
                </a:solidFill>
                <a:latin typeface="Courier New" pitchFamily="49"/>
                <a:cs typeface="Courier New" pitchFamily="49"/>
              </a:rPr>
              <a:t> or </a:t>
            </a:r>
            <a:r>
              <a:rPr lang="nl-NL" dirty="0" err="1">
                <a:solidFill>
                  <a:srgbClr val="00FF00"/>
                </a:solidFill>
                <a:latin typeface="Courier New" pitchFamily="49"/>
                <a:cs typeface="Courier New" pitchFamily="49"/>
              </a:rPr>
              <a:t>mocks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exception</a:t>
            </a:r>
            <a:r>
              <a:rPr lang="nl-NL" dirty="0">
                <a:solidFill>
                  <a:srgbClr val="00FF00"/>
                </a:solidFill>
                <a:latin typeface="Courier New" pitchFamily="49"/>
                <a:cs typeface="Courier New" pitchFamily="49"/>
              </a:rPr>
              <a:t> handling of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application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under</a:t>
            </a:r>
            <a:r>
              <a:rPr lang="nl-NL" dirty="0">
                <a:solidFill>
                  <a:srgbClr val="00FF00"/>
                </a:solidFill>
                <a:latin typeface="Courier New" pitchFamily="49"/>
                <a:cs typeface="Courier New" pitchFamily="49"/>
              </a:rPr>
              <a:t> test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86172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FFAA-1495-4631-A778-1F6F0C06BF7F}"/>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Example: HTTP status code (Java)</a:t>
            </a:r>
          </a:p>
        </p:txBody>
      </p:sp>
      <p:sp>
        <p:nvSpPr>
          <p:cNvPr id="3" name="Content Placeholder 2">
            <a:extLst>
              <a:ext uri="{FF2B5EF4-FFF2-40B4-BE49-F238E27FC236}">
                <a16:creationId xmlns:a16="http://schemas.microsoft.com/office/drawing/2014/main" id="{7597EAE2-47A1-4B43-8AFC-FE11AE4EFF19}"/>
              </a:ext>
            </a:extLst>
          </p:cNvPr>
          <p:cNvSpPr txBox="1">
            <a:spLocks noGrp="1"/>
          </p:cNvSpPr>
          <p:nvPr>
            <p:ph idx="1"/>
          </p:nvPr>
        </p:nvSpPr>
        <p:spPr>
          <a:xfrm>
            <a:off x="838203" y="1825627"/>
            <a:ext cx="11238780"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Some </a:t>
            </a:r>
            <a:r>
              <a:rPr lang="nl-NL" dirty="0">
                <a:solidFill>
                  <a:srgbClr val="00FF00"/>
                </a:solidFill>
                <a:latin typeface="Courier New" pitchFamily="49"/>
                <a:cs typeface="Courier New" pitchFamily="49"/>
              </a:rPr>
              <a:t>o</a:t>
            </a:r>
            <a:r>
              <a:rPr lang="nl-NL">
                <a:solidFill>
                  <a:srgbClr val="00FF00"/>
                </a:solidFill>
                <a:latin typeface="Courier New" pitchFamily="49"/>
                <a:cs typeface="Courier New" pitchFamily="49"/>
              </a:rPr>
              <a:t>ften </a:t>
            </a: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HTTP status codes:</a:t>
            </a:r>
          </a:p>
          <a:p>
            <a:pPr marL="0" lvl="0" indent="0">
              <a:buNone/>
            </a:pPr>
            <a:r>
              <a:rPr lang="nl-NL" sz="2400" dirty="0">
                <a:solidFill>
                  <a:srgbClr val="00FF00"/>
                </a:solidFill>
                <a:latin typeface="Courier New" pitchFamily="49"/>
                <a:cs typeface="Courier New" pitchFamily="49"/>
              </a:rPr>
              <a:t>	</a:t>
            </a:r>
            <a:r>
              <a:rPr lang="nl-NL" sz="2400" b="1" dirty="0">
                <a:solidFill>
                  <a:srgbClr val="00FF00"/>
                </a:solidFill>
                <a:latin typeface="Courier New" pitchFamily="49"/>
                <a:cs typeface="Courier New" pitchFamily="49"/>
              </a:rPr>
              <a:t>Client error		Server error</a:t>
            </a:r>
          </a:p>
          <a:p>
            <a:pPr marL="0" lvl="0" indent="0">
              <a:buNone/>
            </a:pPr>
            <a:r>
              <a:rPr lang="nl-NL" sz="2400" dirty="0">
                <a:solidFill>
                  <a:srgbClr val="00FF00"/>
                </a:solidFill>
                <a:latin typeface="Courier New" pitchFamily="49"/>
                <a:cs typeface="Courier New" pitchFamily="49"/>
              </a:rPr>
              <a:t>	403 (</a:t>
            </a:r>
            <a:r>
              <a:rPr lang="nl-NL" sz="2400" dirty="0" err="1">
                <a:solidFill>
                  <a:srgbClr val="00FF00"/>
                </a:solidFill>
                <a:latin typeface="Courier New" pitchFamily="49"/>
                <a:cs typeface="Courier New" pitchFamily="49"/>
              </a:rPr>
              <a:t>Forbidden</a:t>
            </a:r>
            <a:r>
              <a:rPr lang="nl-NL" sz="2400" dirty="0">
                <a:solidFill>
                  <a:srgbClr val="00FF00"/>
                </a:solidFill>
                <a:latin typeface="Courier New" pitchFamily="49"/>
                <a:cs typeface="Courier New" pitchFamily="49"/>
              </a:rPr>
              <a:t>)		500 (</a:t>
            </a:r>
            <a:r>
              <a:rPr lang="nl-NL" sz="2400" dirty="0" err="1">
                <a:solidFill>
                  <a:srgbClr val="00FF00"/>
                </a:solidFill>
                <a:latin typeface="Courier New" pitchFamily="49"/>
                <a:cs typeface="Courier New" pitchFamily="49"/>
              </a:rPr>
              <a:t>Internal</a:t>
            </a:r>
            <a:r>
              <a:rPr lang="nl-NL" sz="2400" dirty="0">
                <a:solidFill>
                  <a:srgbClr val="00FF00"/>
                </a:solidFill>
                <a:latin typeface="Courier New" pitchFamily="49"/>
                <a:cs typeface="Courier New" pitchFamily="49"/>
              </a:rPr>
              <a:t> server error)</a:t>
            </a:r>
          </a:p>
          <a:p>
            <a:pPr marL="0" lvl="0" indent="0">
              <a:buNone/>
            </a:pPr>
            <a:r>
              <a:rPr lang="nl-NL" sz="2400" dirty="0">
                <a:solidFill>
                  <a:srgbClr val="00FF00"/>
                </a:solidFill>
                <a:latin typeface="Courier New" pitchFamily="49"/>
                <a:cs typeface="Courier New" pitchFamily="49"/>
              </a:rPr>
              <a:t>	404 (</a:t>
            </a:r>
            <a:r>
              <a:rPr lang="nl-NL" sz="2400" dirty="0" err="1">
                <a:solidFill>
                  <a:srgbClr val="00FF00"/>
                </a:solidFill>
                <a:latin typeface="Courier New" pitchFamily="49"/>
                <a:cs typeface="Courier New" pitchFamily="49"/>
              </a:rPr>
              <a:t>Not</a:t>
            </a:r>
            <a:r>
              <a:rPr lang="nl-NL" sz="2400" dirty="0">
                <a:solidFill>
                  <a:srgbClr val="00FF00"/>
                </a:solidFill>
                <a:latin typeface="Courier New" pitchFamily="49"/>
                <a:cs typeface="Courier New" pitchFamily="49"/>
              </a:rPr>
              <a:t> found)		503 (Service </a:t>
            </a:r>
            <a:r>
              <a:rPr lang="nl-NL" sz="2400" dirty="0" err="1">
                <a:solidFill>
                  <a:srgbClr val="00FF00"/>
                </a:solidFill>
                <a:latin typeface="Courier New" pitchFamily="49"/>
                <a:cs typeface="Courier New" pitchFamily="49"/>
              </a:rPr>
              <a:t>unavailable</a:t>
            </a:r>
            <a:r>
              <a:rPr lang="nl-NL" sz="2400"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A09D58C8-0AF1-41A3-BF1E-9AC198EA5FDB}"/>
              </a:ext>
            </a:extLst>
          </p:cNvPr>
          <p:cNvPicPr>
            <a:picLocks noChangeAspect="1"/>
          </p:cNvPicPr>
          <p:nvPr/>
        </p:nvPicPr>
        <p:blipFill>
          <a:blip r:embed="rId2"/>
          <a:stretch>
            <a:fillRect/>
          </a:stretch>
        </p:blipFill>
        <p:spPr>
          <a:xfrm>
            <a:off x="838203" y="1825627"/>
            <a:ext cx="6468374" cy="1992367"/>
          </a:xfrm>
          <a:prstGeom prst="rect">
            <a:avLst/>
          </a:prstGeom>
          <a:noFill/>
          <a:ln cap="flat">
            <a:noFill/>
          </a:ln>
        </p:spPr>
      </p:pic>
      <p:sp>
        <p:nvSpPr>
          <p:cNvPr id="5" name="Oval 4">
            <a:extLst>
              <a:ext uri="{FF2B5EF4-FFF2-40B4-BE49-F238E27FC236}">
                <a16:creationId xmlns:a16="http://schemas.microsoft.com/office/drawing/2014/main" id="{BE2CCB37-47DE-42AC-9918-887601F170D3}"/>
              </a:ext>
            </a:extLst>
          </p:cNvPr>
          <p:cNvSpPr/>
          <p:nvPr/>
        </p:nvSpPr>
        <p:spPr>
          <a:xfrm flipV="1">
            <a:off x="2494133" y="2892055"/>
            <a:ext cx="2779616" cy="37713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timeout (Java)</a:t>
            </a:r>
          </a:p>
        </p:txBody>
      </p:sp>
      <p:sp>
        <p:nvSpPr>
          <p:cNvPr id="3" name="Content Placeholder 2">
            <a:extLst>
              <a:ext uri="{FF2B5EF4-FFF2-40B4-BE49-F238E27FC236}">
                <a16:creationId xmlns:a16="http://schemas.microsoft.com/office/drawing/2014/main" id="{47C61317-DB2C-460D-8C7D-CB95FB85FD83}"/>
              </a:ext>
            </a:extLst>
          </p:cNvPr>
          <p:cNvSpPr txBox="1">
            <a:spLocks noGrp="1"/>
          </p:cNvSpPr>
          <p:nvPr>
            <p:ph idx="1"/>
          </p:nvPr>
        </p:nvSpPr>
        <p:spPr>
          <a:xfrm>
            <a:off x="838202" y="1825627"/>
            <a:ext cx="11353797" cy="4927601"/>
          </a:xfrm>
        </p:spPr>
        <p:txBody>
          <a:bodyPr/>
          <a:lstStyle/>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a:solidFill>
                  <a:srgbClr val="00FF00"/>
                </a:solidFill>
                <a:latin typeface="Courier New" pitchFamily="49"/>
                <a:cs typeface="Courier New" pitchFamily="49"/>
              </a:rPr>
              <a:t>Random delay </a:t>
            </a: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also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used</a:t>
            </a:r>
            <a:endParaRPr lang="nl-NL" dirty="0">
              <a:solidFill>
                <a:srgbClr val="00FF00"/>
              </a:solidFill>
              <a:latin typeface="Courier New" pitchFamily="49"/>
              <a:cs typeface="Courier New" pitchFamily="49"/>
            </a:endParaRPr>
          </a:p>
          <a:p>
            <a:pPr lvl="1">
              <a:lnSpc>
                <a:spcPct val="80000"/>
              </a:lnSpc>
              <a:buFont typeface="Courier New" pitchFamily="49"/>
              <a:buChar char="_"/>
            </a:pPr>
            <a:r>
              <a:rPr lang="nl-NL" dirty="0">
                <a:solidFill>
                  <a:srgbClr val="00FF00"/>
                </a:solidFill>
                <a:latin typeface="Courier New" pitchFamily="49"/>
                <a:cs typeface="Courier New" pitchFamily="49"/>
              </a:rPr>
              <a:t>Uniform, </a:t>
            </a:r>
            <a:r>
              <a:rPr lang="nl-NL" dirty="0" err="1">
                <a:solidFill>
                  <a:srgbClr val="00FF00"/>
                </a:solidFill>
                <a:latin typeface="Courier New" pitchFamily="49"/>
                <a:cs typeface="Courier New" pitchFamily="49"/>
              </a:rPr>
              <a:t>lognormal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chunked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dribble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distribution</a:t>
            </a:r>
            <a:r>
              <a:rPr lang="nl-NL" dirty="0">
                <a:solidFill>
                  <a:srgbClr val="00FF00"/>
                </a:solidFill>
                <a:latin typeface="Courier New" pitchFamily="49"/>
                <a:cs typeface="Courier New" pitchFamily="49"/>
              </a:rPr>
              <a:t> options</a:t>
            </a: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configured</a:t>
            </a:r>
            <a:r>
              <a:rPr lang="nl-NL" dirty="0">
                <a:solidFill>
                  <a:srgbClr val="00FF00"/>
                </a:solidFill>
                <a:latin typeface="Courier New" pitchFamily="49"/>
                <a:cs typeface="Courier New" pitchFamily="49"/>
              </a:rPr>
              <a:t> on a per-</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basis as well as </a:t>
            </a:r>
            <a:r>
              <a:rPr lang="nl-NL" dirty="0" err="1">
                <a:solidFill>
                  <a:srgbClr val="00FF00"/>
                </a:solidFill>
                <a:latin typeface="Courier New" pitchFamily="49"/>
                <a:cs typeface="Courier New" pitchFamily="49"/>
              </a:rPr>
              <a:t>globally</a:t>
            </a: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F2C7414F-F34C-4F23-AF86-A3013F79C4E9}"/>
              </a:ext>
            </a:extLst>
          </p:cNvPr>
          <p:cNvPicPr>
            <a:picLocks noChangeAspect="1"/>
          </p:cNvPicPr>
          <p:nvPr/>
        </p:nvPicPr>
        <p:blipFill>
          <a:blip r:embed="rId2"/>
          <a:stretch>
            <a:fillRect/>
          </a:stretch>
        </p:blipFill>
        <p:spPr>
          <a:xfrm>
            <a:off x="838203" y="1814994"/>
            <a:ext cx="6175071" cy="1956331"/>
          </a:xfrm>
          <a:prstGeom prst="rect">
            <a:avLst/>
          </a:prstGeom>
          <a:noFill/>
          <a:ln cap="flat">
            <a:noFill/>
          </a:ln>
        </p:spPr>
      </p:pic>
      <p:sp>
        <p:nvSpPr>
          <p:cNvPr id="5" name="Oval 4">
            <a:extLst>
              <a:ext uri="{FF2B5EF4-FFF2-40B4-BE49-F238E27FC236}">
                <a16:creationId xmlns:a16="http://schemas.microsoft.com/office/drawing/2014/main" id="{A530CD03-3C4F-4CEB-8E7A-E220B6BAD711}"/>
              </a:ext>
            </a:extLst>
          </p:cNvPr>
          <p:cNvSpPr/>
          <p:nvPr/>
        </p:nvSpPr>
        <p:spPr>
          <a:xfrm flipV="1">
            <a:off x="2504765" y="2834196"/>
            <a:ext cx="326871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bad responses (Java)</a:t>
            </a:r>
          </a:p>
        </p:txBody>
      </p:sp>
      <p:sp>
        <p:nvSpPr>
          <p:cNvPr id="3" name="Content Placeholder 2">
            <a:extLst>
              <a:ext uri="{FF2B5EF4-FFF2-40B4-BE49-F238E27FC236}">
                <a16:creationId xmlns:a16="http://schemas.microsoft.com/office/drawing/2014/main" id="{A1ACB18C-ED94-433F-82A9-596AD6B6F905}"/>
              </a:ext>
            </a:extLst>
          </p:cNvPr>
          <p:cNvSpPr txBox="1">
            <a:spLocks noGrp="1"/>
          </p:cNvSpPr>
          <p:nvPr>
            <p:ph idx="1"/>
          </p:nvPr>
        </p:nvSpPr>
        <p:spPr>
          <a:xfrm>
            <a:off x="838203" y="1825626"/>
            <a:ext cx="11230157" cy="48037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 status code 200, but </a:t>
            </a:r>
            <a:r>
              <a:rPr lang="nl-NL" dirty="0" err="1">
                <a:solidFill>
                  <a:srgbClr val="00FF00"/>
                </a:solidFill>
                <a:latin typeface="Courier New" pitchFamily="49"/>
                <a:cs typeface="Courier New" pitchFamily="49"/>
              </a:rPr>
              <a:t>garbage</a:t>
            </a:r>
            <a:r>
              <a:rPr lang="nl-NL" dirty="0">
                <a:solidFill>
                  <a:srgbClr val="00FF00"/>
                </a:solidFill>
                <a:latin typeface="Courier New" pitchFamily="49"/>
                <a:cs typeface="Courier New" pitchFamily="49"/>
              </a:rPr>
              <a:t> in response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options:</a:t>
            </a:r>
          </a:p>
          <a:p>
            <a:pPr lvl="1">
              <a:buFont typeface="Courier New" pitchFamily="49"/>
              <a:buChar char="_"/>
            </a:pPr>
            <a:r>
              <a:rPr lang="nl-NL" dirty="0">
                <a:solidFill>
                  <a:srgbClr val="00FF00"/>
                </a:solidFill>
                <a:latin typeface="Courier New" pitchFamily="49"/>
                <a:cs typeface="Courier New" pitchFamily="49"/>
              </a:rPr>
              <a:t>RANDOM_DATA_THEN_CLOSE (as </a:t>
            </a:r>
            <a:r>
              <a:rPr lang="nl-NL" dirty="0" err="1">
                <a:solidFill>
                  <a:srgbClr val="00FF00"/>
                </a:solidFill>
                <a:latin typeface="Courier New" pitchFamily="49"/>
                <a:cs typeface="Courier New" pitchFamily="49"/>
              </a:rPr>
              <a:t>above</a:t>
            </a:r>
            <a:r>
              <a:rPr lang="nl-NL" dirty="0">
                <a:solidFill>
                  <a:srgbClr val="00FF00"/>
                </a:solidFill>
                <a:latin typeface="Courier New" pitchFamily="49"/>
                <a:cs typeface="Courier New" pitchFamily="49"/>
              </a:rPr>
              <a:t>, without HTTP 200)</a:t>
            </a:r>
          </a:p>
          <a:p>
            <a:pPr lvl="1">
              <a:buFont typeface="Courier New" pitchFamily="49"/>
              <a:buChar char="_"/>
            </a:pPr>
            <a:r>
              <a:rPr lang="nl-NL" dirty="0">
                <a:solidFill>
                  <a:srgbClr val="00FF00"/>
                </a:solidFill>
                <a:latin typeface="Courier New" pitchFamily="49"/>
                <a:cs typeface="Courier New" pitchFamily="49"/>
              </a:rPr>
              <a:t>EMPTY_RESPONSE (does </a:t>
            </a:r>
            <a:r>
              <a:rPr lang="nl-NL" dirty="0" err="1">
                <a:solidFill>
                  <a:srgbClr val="00FF00"/>
                </a:solidFill>
                <a:latin typeface="Courier New" pitchFamily="49"/>
                <a:cs typeface="Courier New" pitchFamily="49"/>
              </a:rPr>
              <a:t>what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says</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tin)</a:t>
            </a:r>
          </a:p>
          <a:p>
            <a:pPr lvl="1">
              <a:buFont typeface="Courier New" pitchFamily="49"/>
              <a:buChar char="_"/>
            </a:pPr>
            <a:r>
              <a:rPr lang="nl-NL" dirty="0">
                <a:solidFill>
                  <a:srgbClr val="00FF00"/>
                </a:solidFill>
                <a:latin typeface="Courier New" pitchFamily="49"/>
                <a:cs typeface="Courier New" pitchFamily="49"/>
              </a:rPr>
              <a:t>CONNECTION_RESET_BY_PEER (close </a:t>
            </a:r>
            <a:r>
              <a:rPr lang="nl-NL" dirty="0" err="1">
                <a:solidFill>
                  <a:srgbClr val="00FF00"/>
                </a:solidFill>
                <a:latin typeface="Courier New" pitchFamily="49"/>
                <a:cs typeface="Courier New" pitchFamily="49"/>
              </a:rPr>
              <a:t>connection</a:t>
            </a:r>
            <a:r>
              <a:rPr lang="nl-NL" dirty="0">
                <a:solidFill>
                  <a:srgbClr val="00FF00"/>
                </a:solidFill>
                <a:latin typeface="Courier New" pitchFamily="49"/>
                <a:cs typeface="Courier New" pitchFamily="49"/>
              </a:rPr>
              <a:t>, no response)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0F68B765-58CF-4968-A088-6924ED20AEE7}"/>
              </a:ext>
            </a:extLst>
          </p:cNvPr>
          <p:cNvPicPr>
            <a:picLocks noChangeAspect="1"/>
          </p:cNvPicPr>
          <p:nvPr/>
        </p:nvPicPr>
        <p:blipFill>
          <a:blip r:embed="rId2"/>
          <a:stretch>
            <a:fillRect/>
          </a:stretch>
        </p:blipFill>
        <p:spPr>
          <a:xfrm>
            <a:off x="838203" y="1825627"/>
            <a:ext cx="7962430" cy="1987247"/>
          </a:xfrm>
          <a:prstGeom prst="rect">
            <a:avLst/>
          </a:prstGeom>
          <a:noFill/>
          <a:ln cap="flat">
            <a:noFill/>
          </a:ln>
        </p:spPr>
      </p:pic>
      <p:sp>
        <p:nvSpPr>
          <p:cNvPr id="5" name="Oval 4">
            <a:extLst>
              <a:ext uri="{FF2B5EF4-FFF2-40B4-BE49-F238E27FC236}">
                <a16:creationId xmlns:a16="http://schemas.microsoft.com/office/drawing/2014/main" id="{8D491272-9A84-4337-A595-BC6C2FD42FFF}"/>
              </a:ext>
            </a:extLst>
          </p:cNvPr>
          <p:cNvSpPr/>
          <p:nvPr/>
        </p:nvSpPr>
        <p:spPr>
          <a:xfrm flipV="1">
            <a:off x="2445488" y="2860158"/>
            <a:ext cx="6402377" cy="45716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WireMockExercises2Test.</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fault simulation and different request matching strategies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WireMockAnswers2Test.java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WireMockExamplesTest.java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83470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0:</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An introduction to service virtualization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990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3:</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Creating stateful mocks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634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Statefulness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Sometimes, you want to simulate stateful behaviour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Shopping cart (empty / containing items)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Database (data present / not present)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Order in which requests arrive is significant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 mocks in WireMock</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Supported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concept of a Scenario</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Essentially</a:t>
            </a:r>
            <a:r>
              <a:rPr lang="nl-NL" dirty="0">
                <a:solidFill>
                  <a:srgbClr val="00FF00"/>
                </a:solidFill>
                <a:latin typeface="Courier New" pitchFamily="49"/>
                <a:cs typeface="Courier New" pitchFamily="49"/>
              </a:rPr>
              <a:t> a </a:t>
            </a:r>
            <a:r>
              <a:rPr lang="nl-NL" dirty="0" err="1">
                <a:solidFill>
                  <a:srgbClr val="00FF00"/>
                </a:solidFill>
                <a:latin typeface="Courier New" pitchFamily="49"/>
                <a:cs typeface="Courier New" pitchFamily="49"/>
              </a:rPr>
              <a:t>finite</a:t>
            </a:r>
            <a:r>
              <a:rPr lang="nl-NL" dirty="0">
                <a:solidFill>
                  <a:srgbClr val="00FF00"/>
                </a:solidFill>
                <a:latin typeface="Courier New" pitchFamily="49"/>
                <a:cs typeface="Courier New" pitchFamily="49"/>
              </a:rPr>
              <a:t> state machine (FSM)</a:t>
            </a:r>
          </a:p>
          <a:p>
            <a:pPr lvl="1">
              <a:buFont typeface="Courier New" pitchFamily="49"/>
              <a:buChar char="_"/>
            </a:pPr>
            <a:r>
              <a:rPr lang="nl-NL" dirty="0" err="1">
                <a:solidFill>
                  <a:srgbClr val="00FF00"/>
                </a:solidFill>
                <a:latin typeface="Courier New" pitchFamily="49"/>
                <a:cs typeface="Courier New" pitchFamily="49"/>
              </a:rPr>
              <a:t>States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transitions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Combination of </a:t>
            </a:r>
            <a:r>
              <a:rPr lang="nl-NL" dirty="0" err="1">
                <a:solidFill>
                  <a:srgbClr val="00FF00"/>
                </a:solidFill>
                <a:latin typeface="Courier New" pitchFamily="49"/>
                <a:cs typeface="Courier New" pitchFamily="49"/>
              </a:rPr>
              <a:t>current</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determines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a:t>
            </a:r>
            <a:r>
              <a:rPr lang="nl-NL" dirty="0" err="1">
                <a:solidFill>
                  <a:srgbClr val="00FF00"/>
                </a:solidFill>
                <a:latin typeface="Courier New" pitchFamily="49"/>
                <a:cs typeface="Courier New" pitchFamily="49"/>
              </a:rPr>
              <a:t>being</a:t>
            </a:r>
            <a:r>
              <a:rPr lang="nl-NL" dirty="0">
                <a:solidFill>
                  <a:srgbClr val="00FF00"/>
                </a:solidFill>
                <a:latin typeface="Courier New" pitchFamily="49"/>
                <a:cs typeface="Courier New" pitchFamily="49"/>
              </a:rPr>
              <a:t> sent</a:t>
            </a:r>
          </a:p>
          <a:p>
            <a:pPr lvl="1">
              <a:buFont typeface="Courier New" pitchFamily="49"/>
              <a:buChar char="_"/>
            </a:pPr>
            <a:r>
              <a:rPr lang="nl-NL" dirty="0" err="1">
                <a:solidFill>
                  <a:srgbClr val="00FF00"/>
                </a:solidFill>
                <a:latin typeface="Courier New" pitchFamily="49"/>
                <a:cs typeface="Courier New" pitchFamily="49"/>
              </a:rPr>
              <a:t>Before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now</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was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570159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C673-24F3-4F41-AE2D-E646348CD047}"/>
              </a:ext>
            </a:extLst>
          </p:cNvPr>
          <p:cNvSpPr txBox="1">
            <a:spLocks noGrp="1"/>
          </p:cNvSpPr>
          <p:nvPr>
            <p:ph type="title"/>
          </p:nvPr>
        </p:nvSpPr>
        <p:spPr>
          <a:xfrm>
            <a:off x="838203" y="365129"/>
            <a:ext cx="11254480" cy="1325559"/>
          </a:xfrm>
        </p:spPr>
        <p:txBody>
          <a:bodyPr/>
          <a:lstStyle/>
          <a:p>
            <a:pPr lvl="0"/>
            <a:r>
              <a:rPr lang="nl-NL">
                <a:solidFill>
                  <a:srgbClr val="00FF00"/>
                </a:solidFill>
                <a:latin typeface="Courier New" pitchFamily="49"/>
                <a:cs typeface="Courier New" pitchFamily="49"/>
              </a:rPr>
              <a:t>Stateful mocks: an example (Java)</a:t>
            </a:r>
          </a:p>
        </p:txBody>
      </p:sp>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C2045F39-3E3C-4B10-8B73-257F6D872DFF}"/>
              </a:ext>
            </a:extLst>
          </p:cNvPr>
          <p:cNvPicPr>
            <a:picLocks noChangeAspect="1"/>
          </p:cNvPicPr>
          <p:nvPr/>
        </p:nvPicPr>
        <p:blipFill>
          <a:blip r:embed="rId2"/>
          <a:stretch>
            <a:fillRect/>
          </a:stretch>
        </p:blipFill>
        <p:spPr>
          <a:xfrm>
            <a:off x="168351" y="1321399"/>
            <a:ext cx="8832006" cy="5359792"/>
          </a:xfrm>
          <a:prstGeom prst="rect">
            <a:avLst/>
          </a:prstGeom>
          <a:noFill/>
          <a:ln cap="flat">
            <a:noFill/>
          </a:ln>
        </p:spPr>
      </p:pic>
      <p:sp>
        <p:nvSpPr>
          <p:cNvPr id="5" name="Ovaal 4">
            <a:extLst>
              <a:ext uri="{FF2B5EF4-FFF2-40B4-BE49-F238E27FC236}">
                <a16:creationId xmlns:a16="http://schemas.microsoft.com/office/drawing/2014/main" id="{1E0A38DC-DAEA-4C08-AF7E-42902A4104A4}"/>
              </a:ext>
            </a:extLst>
          </p:cNvPr>
          <p:cNvSpPr/>
          <p:nvPr/>
        </p:nvSpPr>
        <p:spPr>
          <a:xfrm>
            <a:off x="6320228" y="1670368"/>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Ovaal 5">
            <a:extLst>
              <a:ext uri="{FF2B5EF4-FFF2-40B4-BE49-F238E27FC236}">
                <a16:creationId xmlns:a16="http://schemas.microsoft.com/office/drawing/2014/main" id="{F2929657-485B-4383-A3ED-3D190B3BE3BB}"/>
              </a:ext>
            </a:extLst>
          </p:cNvPr>
          <p:cNvSpPr/>
          <p:nvPr/>
        </p:nvSpPr>
        <p:spPr>
          <a:xfrm>
            <a:off x="6431988" y="3143529"/>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Ovaal 6">
            <a:extLst>
              <a:ext uri="{FF2B5EF4-FFF2-40B4-BE49-F238E27FC236}">
                <a16:creationId xmlns:a16="http://schemas.microsoft.com/office/drawing/2014/main" id="{4E60C5DA-4C9A-4752-A6FA-11499FDEAE1B}"/>
              </a:ext>
            </a:extLst>
          </p:cNvPr>
          <p:cNvSpPr/>
          <p:nvPr/>
        </p:nvSpPr>
        <p:spPr>
          <a:xfrm>
            <a:off x="6320228" y="5098947"/>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78FD0194-E45C-4D74-BAEB-8C76E113CFE9}"/>
              </a:ext>
            </a:extLst>
          </p:cNvPr>
          <p:cNvSpPr txBox="1"/>
          <p:nvPr/>
        </p:nvSpPr>
        <p:spPr>
          <a:xfrm>
            <a:off x="9112116" y="1498284"/>
            <a:ext cx="307988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Responses are grouped by scenario name</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4DCCD34B-4D79-4AB6-87E4-B6228BE794A5}"/>
              </a:ext>
            </a:extLst>
          </p:cNvPr>
          <p:cNvSpPr/>
          <p:nvPr/>
        </p:nvSpPr>
        <p:spPr>
          <a:xfrm>
            <a:off x="1007495" y="1998919"/>
            <a:ext cx="5200973" cy="32961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Tekstvak 11">
            <a:extLst>
              <a:ext uri="{FF2B5EF4-FFF2-40B4-BE49-F238E27FC236}">
                <a16:creationId xmlns:a16="http://schemas.microsoft.com/office/drawing/2014/main" id="{7877445B-55E2-4666-A185-EFD2DCB8254A}"/>
              </a:ext>
            </a:extLst>
          </p:cNvPr>
          <p:cNvSpPr txBox="1"/>
          <p:nvPr/>
        </p:nvSpPr>
        <p:spPr>
          <a:xfrm>
            <a:off x="9112117" y="2279554"/>
            <a:ext cx="2980566" cy="2308324"/>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depends on both the incoming request as well as the current state</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The initial state should always be Scenario.STARTED</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77D7D3D3-DF67-40FA-9C74-FEC845E3A035}"/>
              </a:ext>
            </a:extLst>
          </p:cNvPr>
          <p:cNvSpPr/>
          <p:nvPr/>
        </p:nvSpPr>
        <p:spPr>
          <a:xfrm>
            <a:off x="1105786" y="4417830"/>
            <a:ext cx="4433777" cy="32961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5F92226A-5733-4B07-9EF2-1AF7F31D2BB2}"/>
              </a:ext>
            </a:extLst>
          </p:cNvPr>
          <p:cNvSpPr txBox="1"/>
          <p:nvPr/>
        </p:nvSpPr>
        <p:spPr>
          <a:xfrm>
            <a:off x="9112117" y="4722817"/>
            <a:ext cx="3079882" cy="2031325"/>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Incoming requests can trigger state transitions</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State names other than Scenario.STARTED are yours to define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2" grpId="0"/>
      <p:bldP spid="13" grpId="0" animBg="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WireMockExercises3Test.</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Create a stateful mock that exerts the described behaviour</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WireMockAnswers3Test.java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WireMockExamplesTest.java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19589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4:</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Response templating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8162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a:t>
            </a:r>
            <a:r>
              <a:rPr lang="nl-NL" dirty="0">
                <a:solidFill>
                  <a:srgbClr val="00FF00"/>
                </a:solidFill>
                <a:latin typeface="Courier New" pitchFamily="49"/>
                <a:cs typeface="Courier New" pitchFamily="49"/>
              </a:rPr>
              <a:t> want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from</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ID header</a:t>
            </a:r>
          </a:p>
          <a:p>
            <a:pPr lvl="1">
              <a:buFont typeface="Courier New" pitchFamily="49"/>
              <a:buChar char="_"/>
            </a:pPr>
            <a:r>
              <a:rPr lang="nl-NL" dirty="0">
                <a:solidFill>
                  <a:srgbClr val="00FF00"/>
                </a:solidFill>
                <a:latin typeface="Courier New" pitchFamily="49"/>
                <a:cs typeface="Courier New" pitchFamily="49"/>
              </a:rPr>
              <a:t>Unique body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client</a:t>
            </a:r>
            <a:r>
              <a:rPr lang="nl-NL" dirty="0">
                <a:solidFill>
                  <a:srgbClr val="00FF00"/>
                </a:solidFill>
                <a:latin typeface="Courier New" pitchFamily="49"/>
                <a:cs typeface="Courier New" pitchFamily="49"/>
              </a:rPr>
              <a:t> ID, etc.)</a:t>
            </a:r>
          </a:p>
          <a:p>
            <a:pPr lvl="1">
              <a:buFont typeface="Courier New" pitchFamily="49"/>
              <a:buChar char="_"/>
            </a:pPr>
            <a:r>
              <a:rPr lang="nl-NL" dirty="0">
                <a:solidFill>
                  <a:srgbClr val="00FF00"/>
                </a:solidFill>
                <a:latin typeface="Courier New" pitchFamily="49"/>
                <a:cs typeface="Courier New" pitchFamily="49"/>
              </a:rPr>
              <a:t>Cookie </a:t>
            </a:r>
            <a:r>
              <a:rPr lang="nl-NL" dirty="0" err="1">
                <a:solidFill>
                  <a:srgbClr val="00FF00"/>
                </a:solidFill>
                <a:latin typeface="Courier New" pitchFamily="49"/>
                <a:cs typeface="Courier New" pitchFamily="49"/>
              </a:rPr>
              <a:t>values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WireMock</a:t>
            </a:r>
            <a:r>
              <a:rPr lang="nl-NL" dirty="0">
                <a:solidFill>
                  <a:srgbClr val="00FF00"/>
                </a:solidFill>
                <a:latin typeface="Courier New" pitchFamily="49"/>
                <a:cs typeface="Courier New" pitchFamily="49"/>
              </a:rPr>
              <a:t> supports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response templating</a:t>
            </a: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3" y="365129"/>
            <a:ext cx="11143892" cy="1325559"/>
          </a:xfrm>
        </p:spPr>
        <p:txBody>
          <a:bodyPr>
            <a:normAutofit/>
          </a:bodyPr>
          <a:lstStyle/>
          <a:p>
            <a:pPr lvl="0"/>
            <a:r>
              <a:rPr lang="nl-NL" sz="4000" dirty="0">
                <a:solidFill>
                  <a:srgbClr val="00FF00"/>
                </a:solidFill>
                <a:latin typeface="Courier New" pitchFamily="49"/>
                <a:cs typeface="Courier New" pitchFamily="49"/>
              </a:rPr>
              <a:t>Setup </a:t>
            </a:r>
            <a:r>
              <a:rPr lang="nl-NL" sz="4000">
                <a:solidFill>
                  <a:srgbClr val="00FF00"/>
                </a:solidFill>
                <a:latin typeface="Courier New" pitchFamily="49"/>
                <a:cs typeface="Courier New" pitchFamily="49"/>
              </a:rPr>
              <a:t>response templating (JUnit4)</a:t>
            </a:r>
            <a:endParaRPr lang="nl-NL" sz="4000"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a:solidFill>
                  <a:srgbClr val="00FF00"/>
                </a:solidFill>
                <a:latin typeface="Courier New" pitchFamily="49"/>
                <a:cs typeface="Courier New" pitchFamily="49"/>
              </a:rPr>
              <a:t>In code: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JUnit</a:t>
            </a:r>
            <a:r>
              <a:rPr lang="nl-NL">
                <a:solidFill>
                  <a:srgbClr val="00FF00"/>
                </a:solidFill>
                <a:latin typeface="Courier New" pitchFamily="49"/>
                <a:cs typeface="Courier New" pitchFamily="49"/>
              </a:rPr>
              <a:t> @</a:t>
            </a:r>
            <a:r>
              <a:rPr lang="nl-NL" dirty="0">
                <a:solidFill>
                  <a:srgbClr val="00FF00"/>
                </a:solidFill>
                <a:latin typeface="Courier New" pitchFamily="49"/>
                <a:cs typeface="Courier New" pitchFamily="49"/>
              </a:rPr>
              <a:t>R</a:t>
            </a:r>
            <a:r>
              <a:rPr lang="nl-NL">
                <a:solidFill>
                  <a:srgbClr val="00FF00"/>
                </a:solidFill>
                <a:latin typeface="Courier New" pitchFamily="49"/>
                <a:cs typeface="Courier New" pitchFamily="49"/>
              </a:rPr>
              <a:t>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Global </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false</a:t>
            </a:r>
            <a:r>
              <a:rPr lang="nl-NL" dirty="0">
                <a:solidFill>
                  <a:srgbClr val="00FF00"/>
                </a:solidFill>
                <a:latin typeface="Courier New" pitchFamily="49"/>
                <a:cs typeface="Courier New" pitchFamily="49"/>
              </a:rPr>
              <a:t>: response templating </a:t>
            </a:r>
            <a:r>
              <a:rPr lang="nl-NL" dirty="0" err="1">
                <a:solidFill>
                  <a:srgbClr val="00FF00"/>
                </a:solidFill>
                <a:latin typeface="Courier New" pitchFamily="49"/>
                <a:cs typeface="Courier New" pitchFamily="49"/>
              </a:rPr>
              <a:t>transformer</a:t>
            </a:r>
            <a:r>
              <a:rPr lang="nl-NL" dirty="0">
                <a:solidFill>
                  <a:srgbClr val="00FF00"/>
                </a:solidFill>
                <a:latin typeface="Courier New" pitchFamily="49"/>
                <a:cs typeface="Courier New" pitchFamily="49"/>
              </a:rPr>
              <a:t> has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enabled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individual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139C3216-F9B3-4A53-BB2C-52CE78C1D102}"/>
              </a:ext>
            </a:extLst>
          </p:cNvPr>
          <p:cNvPicPr>
            <a:picLocks noChangeAspect="1"/>
          </p:cNvPicPr>
          <p:nvPr/>
        </p:nvPicPr>
        <p:blipFill>
          <a:blip r:embed="rId2"/>
          <a:stretch>
            <a:fillRect/>
          </a:stretch>
        </p:blipFill>
        <p:spPr>
          <a:xfrm>
            <a:off x="838203" y="2465230"/>
            <a:ext cx="10508569" cy="2330290"/>
          </a:xfrm>
          <a:prstGeom prst="rect">
            <a:avLst/>
          </a:prstGeom>
        </p:spPr>
      </p:pic>
      <p:sp>
        <p:nvSpPr>
          <p:cNvPr id="7" name="Ovaal 6">
            <a:extLst>
              <a:ext uri="{FF2B5EF4-FFF2-40B4-BE49-F238E27FC236}">
                <a16:creationId xmlns:a16="http://schemas.microsoft.com/office/drawing/2014/main" id="{8325D411-3B84-4EB1-AAFD-52D35B375DDD}"/>
              </a:ext>
            </a:extLst>
          </p:cNvPr>
          <p:cNvSpPr/>
          <p:nvPr/>
        </p:nvSpPr>
        <p:spPr>
          <a:xfrm>
            <a:off x="8860228" y="3950495"/>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26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7B27E57-F1C6-48D7-9C8B-D9385BCBFA89}"/>
              </a:ext>
            </a:extLst>
          </p:cNvPr>
          <p:cNvPicPr>
            <a:picLocks noChangeAspect="1"/>
          </p:cNvPicPr>
          <p:nvPr/>
        </p:nvPicPr>
        <p:blipFill>
          <a:blip r:embed="rId2"/>
          <a:stretch>
            <a:fillRect/>
          </a:stretch>
        </p:blipFill>
        <p:spPr>
          <a:xfrm>
            <a:off x="838203" y="2455070"/>
            <a:ext cx="11154378" cy="2208370"/>
          </a:xfrm>
          <a:prstGeom prst="rect">
            <a:avLst/>
          </a:prstGeom>
        </p:spPr>
      </p:pic>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3" y="365129"/>
            <a:ext cx="11143892" cy="1325559"/>
          </a:xfrm>
        </p:spPr>
        <p:txBody>
          <a:bodyPr>
            <a:normAutofit/>
          </a:bodyPr>
          <a:lstStyle/>
          <a:p>
            <a:pPr lvl="0"/>
            <a:r>
              <a:rPr lang="nl-NL" sz="4000" dirty="0">
                <a:solidFill>
                  <a:srgbClr val="00FF00"/>
                </a:solidFill>
                <a:latin typeface="Courier New" pitchFamily="49"/>
                <a:cs typeface="Courier New" pitchFamily="49"/>
              </a:rPr>
              <a:t>Setup </a:t>
            </a:r>
            <a:r>
              <a:rPr lang="nl-NL" sz="4000">
                <a:solidFill>
                  <a:srgbClr val="00FF00"/>
                </a:solidFill>
                <a:latin typeface="Courier New" pitchFamily="49"/>
                <a:cs typeface="Courier New" pitchFamily="49"/>
              </a:rPr>
              <a:t>response templating (JUnit5)</a:t>
            </a:r>
            <a:endParaRPr lang="nl-NL" sz="4000"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a:solidFill>
                  <a:srgbClr val="00FF00"/>
                </a:solidFill>
                <a:latin typeface="Courier New" pitchFamily="49"/>
                <a:cs typeface="Courier New" pitchFamily="49"/>
              </a:rPr>
              <a:t>In code: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Junit @RegisterExtension</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Global </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false</a:t>
            </a:r>
            <a:r>
              <a:rPr lang="nl-NL" dirty="0">
                <a:solidFill>
                  <a:srgbClr val="00FF00"/>
                </a:solidFill>
                <a:latin typeface="Courier New" pitchFamily="49"/>
                <a:cs typeface="Courier New" pitchFamily="49"/>
              </a:rPr>
              <a:t>: response templating </a:t>
            </a:r>
            <a:r>
              <a:rPr lang="nl-NL" dirty="0" err="1">
                <a:solidFill>
                  <a:srgbClr val="00FF00"/>
                </a:solidFill>
                <a:latin typeface="Courier New" pitchFamily="49"/>
                <a:cs typeface="Courier New" pitchFamily="49"/>
              </a:rPr>
              <a:t>transformer</a:t>
            </a:r>
            <a:r>
              <a:rPr lang="nl-NL" dirty="0">
                <a:solidFill>
                  <a:srgbClr val="00FF00"/>
                </a:solidFill>
                <a:latin typeface="Courier New" pitchFamily="49"/>
                <a:cs typeface="Courier New" pitchFamily="49"/>
              </a:rPr>
              <a:t> has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enabled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individual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
        <p:nvSpPr>
          <p:cNvPr id="7" name="Ovaal 6">
            <a:extLst>
              <a:ext uri="{FF2B5EF4-FFF2-40B4-BE49-F238E27FC236}">
                <a16:creationId xmlns:a16="http://schemas.microsoft.com/office/drawing/2014/main" id="{8325D411-3B84-4EB1-AAFD-52D35B375DDD}"/>
              </a:ext>
            </a:extLst>
          </p:cNvPr>
          <p:cNvSpPr/>
          <p:nvPr/>
        </p:nvSpPr>
        <p:spPr>
          <a:xfrm>
            <a:off x="9682480" y="3899695"/>
            <a:ext cx="2304917"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766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BE4D1A34-25B5-C322-E33D-E3FD40CF7F56}"/>
              </a:ext>
            </a:extLst>
          </p:cNvPr>
          <p:cNvPicPr>
            <a:picLocks noChangeAspect="1"/>
          </p:cNvPicPr>
          <p:nvPr/>
        </p:nvPicPr>
        <p:blipFill>
          <a:blip r:embed="rId2"/>
          <a:stretch>
            <a:fillRect/>
          </a:stretch>
        </p:blipFill>
        <p:spPr>
          <a:xfrm>
            <a:off x="756919" y="3308349"/>
            <a:ext cx="10679193" cy="2868613"/>
          </a:xfrm>
          <a:prstGeom prst="rect">
            <a:avLst/>
          </a:prstGeom>
        </p:spPr>
      </p:pic>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Enable</a:t>
            </a: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apply</a:t>
            </a:r>
            <a:r>
              <a:rPr lang="nl-NL" dirty="0">
                <a:solidFill>
                  <a:srgbClr val="00FF00"/>
                </a:solidFill>
                <a:latin typeface="Courier New" pitchFamily="49"/>
                <a:cs typeface="Courier New" pitchFamily="49"/>
              </a:rPr>
              <a:t>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template </a:t>
            </a:r>
            <a:r>
              <a:rPr lang="nl-NL" dirty="0" err="1">
                <a:solidFill>
                  <a:srgbClr val="00FF00"/>
                </a:solidFill>
                <a:latin typeface="Courier New" pitchFamily="49"/>
                <a:cs typeface="Courier New" pitchFamily="49"/>
              </a:rPr>
              <a:t>reads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HTTP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(GET/POST/</a:t>
            </a:r>
            <a:r>
              <a:rPr lang="nl-NL">
                <a:solidFill>
                  <a:srgbClr val="00FF00"/>
                </a:solidFill>
                <a:latin typeface="Courier New" pitchFamily="49"/>
                <a:cs typeface="Courier New" pitchFamily="49"/>
              </a:rPr>
              <a:t>PUT/…) using </a:t>
            </a:r>
            <a:r>
              <a:rPr lang="nl-NL" i="1">
                <a:solidFill>
                  <a:srgbClr val="00FF00"/>
                </a:solidFill>
                <a:latin typeface="Courier New" pitchFamily="49"/>
                <a:cs typeface="Courier New" pitchFamily="49"/>
              </a:rPr>
              <a:t>{{request.method}}</a:t>
            </a:r>
            <a:r>
              <a:rPr lang="nl-NL">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returns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as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body</a:t>
            </a:r>
          </a:p>
        </p:txBody>
      </p:sp>
      <p:sp>
        <p:nvSpPr>
          <p:cNvPr id="9" name="Ovaal 8">
            <a:extLst>
              <a:ext uri="{FF2B5EF4-FFF2-40B4-BE49-F238E27FC236}">
                <a16:creationId xmlns:a16="http://schemas.microsoft.com/office/drawing/2014/main" id="{92BD8755-33D2-4AC3-8182-D321DAAF94BE}"/>
              </a:ext>
            </a:extLst>
          </p:cNvPr>
          <p:cNvSpPr/>
          <p:nvPr/>
        </p:nvSpPr>
        <p:spPr>
          <a:xfrm>
            <a:off x="6635188" y="4724400"/>
            <a:ext cx="3717852" cy="40640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al 9">
            <a:extLst>
              <a:ext uri="{FF2B5EF4-FFF2-40B4-BE49-F238E27FC236}">
                <a16:creationId xmlns:a16="http://schemas.microsoft.com/office/drawing/2014/main" id="{B6A0C43D-4EB2-4D3E-ABAF-97DACAB5D854}"/>
              </a:ext>
            </a:extLst>
          </p:cNvPr>
          <p:cNvSpPr/>
          <p:nvPr/>
        </p:nvSpPr>
        <p:spPr>
          <a:xfrm>
            <a:off x="2682380" y="5110480"/>
            <a:ext cx="6664820" cy="3795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7D3700C5-4BA7-4258-9EA9-0193C4E257E5}"/>
              </a:ext>
            </a:extLst>
          </p:cNvPr>
          <p:cNvSpPr txBox="1"/>
          <p:nvPr/>
        </p:nvSpPr>
        <p:spPr>
          <a:xfrm>
            <a:off x="3209227" y="5950786"/>
            <a:ext cx="774325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This call to </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withTransformers()</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is only necessary when response templating isn’t activated globally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58704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96E2-8487-40E4-9D62-6C96BEBB50C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Problems in test environments</a:t>
            </a:r>
          </a:p>
        </p:txBody>
      </p:sp>
      <p:sp>
        <p:nvSpPr>
          <p:cNvPr id="3" name="Content Placeholder 2">
            <a:extLst>
              <a:ext uri="{FF2B5EF4-FFF2-40B4-BE49-F238E27FC236}">
                <a16:creationId xmlns:a16="http://schemas.microsoft.com/office/drawing/2014/main" id="{7249E915-0873-4C45-93B5-1E565DD14674}"/>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Systems are constructed out of of many different components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Not all of these components are always available for testing </a:t>
            </a:r>
          </a:p>
          <a:p>
            <a:pPr lvl="1">
              <a:buFont typeface="Courier New" pitchFamily="49"/>
              <a:buChar char="_"/>
            </a:pPr>
            <a:r>
              <a:rPr lang="nl-NL">
                <a:solidFill>
                  <a:srgbClr val="00FF00"/>
                </a:solidFill>
                <a:latin typeface="Courier New" pitchFamily="49"/>
                <a:cs typeface="Courier New" pitchFamily="49"/>
              </a:rPr>
              <a:t>Parallel development</a:t>
            </a:r>
          </a:p>
          <a:p>
            <a:pPr lvl="1">
              <a:buFont typeface="Courier New" pitchFamily="49"/>
              <a:buChar char="_"/>
            </a:pPr>
            <a:r>
              <a:rPr lang="nl-NL">
                <a:solidFill>
                  <a:srgbClr val="00FF00"/>
                </a:solidFill>
                <a:latin typeface="Courier New" pitchFamily="49"/>
                <a:cs typeface="Courier New" pitchFamily="49"/>
              </a:rPr>
              <a:t>No control over testdata</a:t>
            </a:r>
          </a:p>
          <a:p>
            <a:pPr lvl="1">
              <a:buFont typeface="Courier New" pitchFamily="49"/>
              <a:buChar char="_"/>
            </a:pPr>
            <a:r>
              <a:rPr lang="nl-NL">
                <a:solidFill>
                  <a:srgbClr val="00FF00"/>
                </a:solidFill>
                <a:latin typeface="Courier New" pitchFamily="49"/>
                <a:cs typeface="Courier New" pitchFamily="49"/>
              </a:rPr>
              <a:t>Fees required for using third party component</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D7389A4-0BC8-A4F9-B797-9AB199236477}"/>
              </a:ext>
            </a:extLst>
          </p:cNvPr>
          <p:cNvPicPr>
            <a:picLocks noChangeAspect="1"/>
          </p:cNvPicPr>
          <p:nvPr/>
        </p:nvPicPr>
        <p:blipFill>
          <a:blip r:embed="rId2"/>
          <a:stretch>
            <a:fillRect/>
          </a:stretch>
        </p:blipFill>
        <p:spPr>
          <a:xfrm>
            <a:off x="756919" y="1421981"/>
            <a:ext cx="10678162" cy="2089792"/>
          </a:xfrm>
          <a:prstGeom prst="rect">
            <a:avLst/>
          </a:prstGeom>
        </p:spPr>
      </p:pic>
      <p:pic>
        <p:nvPicPr>
          <p:cNvPr id="5" name="Afbeelding 4">
            <a:extLst>
              <a:ext uri="{FF2B5EF4-FFF2-40B4-BE49-F238E27FC236}">
                <a16:creationId xmlns:a16="http://schemas.microsoft.com/office/drawing/2014/main" id="{BE4D1A34-25B5-C322-E33D-E3FD40CF7F56}"/>
              </a:ext>
            </a:extLst>
          </p:cNvPr>
          <p:cNvPicPr>
            <a:picLocks noChangeAspect="1"/>
          </p:cNvPicPr>
          <p:nvPr/>
        </p:nvPicPr>
        <p:blipFill>
          <a:blip r:embed="rId3"/>
          <a:stretch>
            <a:fillRect/>
          </a:stretch>
        </p:blipFill>
        <p:spPr>
          <a:xfrm>
            <a:off x="756919" y="3728504"/>
            <a:ext cx="10679193" cy="2868613"/>
          </a:xfrm>
          <a:prstGeom prst="rect">
            <a:avLst/>
          </a:prstGeom>
        </p:spPr>
      </p:pic>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One thing to keep in mind…</a:t>
            </a:r>
            <a:endParaRPr lang="nl-NL" dirty="0">
              <a:solidFill>
                <a:srgbClr val="00FF00"/>
              </a:solidFill>
              <a:latin typeface="Courier New" pitchFamily="49"/>
              <a:cs typeface="Courier New" pitchFamily="49"/>
            </a:endParaRPr>
          </a:p>
        </p:txBody>
      </p:sp>
      <p:sp>
        <p:nvSpPr>
          <p:cNvPr id="9" name="Ovaal 8">
            <a:extLst>
              <a:ext uri="{FF2B5EF4-FFF2-40B4-BE49-F238E27FC236}">
                <a16:creationId xmlns:a16="http://schemas.microsoft.com/office/drawing/2014/main" id="{92BD8755-33D2-4AC3-8182-D321DAAF94BE}"/>
              </a:ext>
            </a:extLst>
          </p:cNvPr>
          <p:cNvSpPr/>
          <p:nvPr/>
        </p:nvSpPr>
        <p:spPr>
          <a:xfrm>
            <a:off x="4389120" y="1745082"/>
            <a:ext cx="1574800" cy="40640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al 9">
            <a:extLst>
              <a:ext uri="{FF2B5EF4-FFF2-40B4-BE49-F238E27FC236}">
                <a16:creationId xmlns:a16="http://schemas.microsoft.com/office/drawing/2014/main" id="{B6A0C43D-4EB2-4D3E-ABAF-97DACAB5D854}"/>
              </a:ext>
            </a:extLst>
          </p:cNvPr>
          <p:cNvSpPr/>
          <p:nvPr/>
        </p:nvSpPr>
        <p:spPr>
          <a:xfrm>
            <a:off x="1239660" y="4397214"/>
            <a:ext cx="2966580" cy="43894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7D3700C5-4BA7-4258-9EA9-0193C4E257E5}"/>
              </a:ext>
            </a:extLst>
          </p:cNvPr>
          <p:cNvSpPr txBox="1"/>
          <p:nvPr/>
        </p:nvSpPr>
        <p:spPr>
          <a:xfrm>
            <a:off x="2651761" y="5950786"/>
            <a:ext cx="93370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we need to explicitly assign our stub definition to that instance here, or else the stub</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definition will not be picked up!</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Tekstvak 11">
            <a:extLst>
              <a:ext uri="{FF2B5EF4-FFF2-40B4-BE49-F238E27FC236}">
                <a16:creationId xmlns:a16="http://schemas.microsoft.com/office/drawing/2014/main" id="{20586778-171E-C8D5-3A26-A740233F2617}"/>
              </a:ext>
            </a:extLst>
          </p:cNvPr>
          <p:cNvSpPr txBox="1"/>
          <p:nvPr/>
        </p:nvSpPr>
        <p:spPr>
          <a:xfrm>
            <a:off x="5963920" y="2101209"/>
            <a:ext cx="537597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Because we’re explicitly initializing</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a WireMock instance here…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35355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37840"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a:t>
            </a:r>
            <a:endParaRPr lang="nl-NL" dirty="0">
              <a:solidFill>
                <a:srgbClr val="00FF00"/>
              </a:solidFill>
              <a:latin typeface="Courier New" pitchFamily="49"/>
              <a:cs typeface="Courier New" pitchFamily="49"/>
            </a:endParaRP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.method 				: </a:t>
            </a: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r>
              <a:rPr lang="nl-NL" dirty="0">
                <a:solidFill>
                  <a:srgbClr val="00FF00"/>
                </a:solidFill>
                <a:latin typeface="Courier New" pitchFamily="49"/>
                <a:cs typeface="Courier New" pitchFamily="49"/>
              </a:rPr>
              <a: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.pathSegments.[&lt;</a:t>
            </a:r>
            <a:r>
              <a:rPr lang="nl-NL" dirty="0">
                <a:solidFill>
                  <a:srgbClr val="00FF00"/>
                </a:solidFill>
                <a:latin typeface="Courier New" pitchFamily="49"/>
                <a:cs typeface="Courier New" pitchFamily="49"/>
              </a:rPr>
              <a:t>n&gt;] 	: </a:t>
            </a:r>
            <a:r>
              <a:rPr lang="nl-NL" dirty="0" err="1">
                <a:solidFill>
                  <a:srgbClr val="00FF00"/>
                </a:solidFill>
                <a:latin typeface="Courier New" pitchFamily="49"/>
                <a:cs typeface="Courier New" pitchFamily="49"/>
              </a:rPr>
              <a:t>n</a:t>
            </a:r>
            <a:r>
              <a:rPr lang="nl-NL" baseline="30000" dirty="0" err="1">
                <a:solidFill>
                  <a:srgbClr val="00FF00"/>
                </a:solidFill>
                <a:latin typeface="Courier New" pitchFamily="49"/>
                <a:cs typeface="Courier New" pitchFamily="49"/>
              </a:rPr>
              <a:t>th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path</a:t>
            </a:r>
            <a:r>
              <a:rPr lang="nl-NL" dirty="0">
                <a:solidFill>
                  <a:srgbClr val="00FF00"/>
                </a:solidFill>
                <a:latin typeface="Courier New" pitchFamily="49"/>
                <a:cs typeface="Courier New" pitchFamily="49"/>
              </a:rPr>
              <a:t> segment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.scheme 				: </a:t>
            </a:r>
            <a:r>
              <a:rPr lang="nl-NL" dirty="0">
                <a:solidFill>
                  <a:srgbClr val="00FF00"/>
                </a:solidFill>
                <a:latin typeface="Courier New" pitchFamily="49"/>
                <a:cs typeface="Courier New" pitchFamily="49"/>
              </a:rPr>
              <a:t>protocol (e.g. HTTPS)</a:t>
            </a:r>
          </a:p>
          <a:p>
            <a:pPr lvl="1">
              <a:buFont typeface="Courier New" pitchFamily="49"/>
              <a:buChar char="_"/>
            </a:pPr>
            <a:r>
              <a:rPr lang="nl-NL" dirty="0">
                <a:solidFill>
                  <a:srgbClr val="00FF00"/>
                </a:solidFill>
                <a:latin typeface="Courier New" pitchFamily="49"/>
                <a:cs typeface="Courier New" pitchFamily="49"/>
              </a:rPr>
              <a:t>…</a:t>
            </a:r>
          </a:p>
          <a:p>
            <a:pPr lvl="1">
              <a:buFont typeface="Courier New" pitchFamily="49"/>
              <a:buChar char="_"/>
            </a:pPr>
            <a:endParaRPr lang="nl-NL" dirty="0">
              <a:solidFill>
                <a:srgbClr val="00FF00"/>
              </a:solidFill>
              <a:latin typeface="Courier New" pitchFamily="49"/>
              <a:cs typeface="Courier New" pitchFamily="49"/>
            </a:endParaRPr>
          </a:p>
          <a:p>
            <a:pPr>
              <a:buFont typeface="Courier New" pitchFamily="49"/>
              <a:buChar char="_"/>
            </a:pPr>
            <a:r>
              <a:rPr lang="nl-NL" dirty="0" err="1">
                <a:solidFill>
                  <a:srgbClr val="00FF00"/>
                </a:solidFill>
                <a:latin typeface="Courier New" pitchFamily="49"/>
                <a:cs typeface="Courier New" pitchFamily="49"/>
              </a:rPr>
              <a:t>All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listed</a:t>
            </a:r>
            <a:r>
              <a:rPr lang="nl-NL" dirty="0">
                <a:solidFill>
                  <a:srgbClr val="00FF00"/>
                </a:solidFill>
                <a:latin typeface="Courier New" pitchFamily="49"/>
                <a:cs typeface="Courier New" pitchFamily="49"/>
              </a:rPr>
              <a:t> at</a:t>
            </a:r>
          </a:p>
          <a:p>
            <a:pPr>
              <a:buFont typeface="Courier New" pitchFamily="49"/>
              <a:buChar char="_"/>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http://wiremock.org/docs/response-templating/</a:t>
            </a:r>
          </a:p>
        </p:txBody>
      </p:sp>
    </p:spTree>
    <p:extLst>
      <p:ext uri="{BB962C8B-B14F-4D97-AF65-F5344CB8AC3E}">
        <p14:creationId xmlns:p14="http://schemas.microsoft.com/office/powerpoint/2010/main" val="3010976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cont’d</a:t>
            </a:r>
            <a:r>
              <a:rPr lang="nl-NL" dirty="0">
                <a:solidFill>
                  <a:srgbClr val="00FF00"/>
                </a:solidFill>
                <a:latin typeface="Courier New" pitchFamily="49"/>
                <a:cs typeface="Courier New" pitchFamily="49"/>
              </a:rPr>
              <a:t>)</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2" y="1825627"/>
            <a:ext cx="11353797"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Extracting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reusing</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 JSON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a:buFont typeface="Courier New" pitchFamily="49"/>
              <a:buChar char="_"/>
            </a:pPr>
            <a:endParaRPr lang="nl-NL" i="1"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jsonPath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path.to.element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t>
            </a:r>
            <a:r>
              <a:rPr lang="nl-NL" dirty="0" err="1">
                <a:solidFill>
                  <a:srgbClr val="00FF00"/>
                </a:solidFill>
                <a:latin typeface="Courier New" pitchFamily="49"/>
                <a:cs typeface="Courier New" pitchFamily="49"/>
              </a:rPr>
              <a:t>an</a:t>
            </a:r>
            <a:r>
              <a:rPr lang="nl-NL" dirty="0">
                <a:solidFill>
                  <a:srgbClr val="00FF00"/>
                </a:solidFill>
                <a:latin typeface="Courier New" pitchFamily="49"/>
                <a:cs typeface="Courier New" pitchFamily="49"/>
              </a:rPr>
              <a:t> XML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p>
          <a:p>
            <a:pPr marL="0" lvl="0" indent="0">
              <a:buNone/>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xPath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a:t>
            </a: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to</a:t>
            </a:r>
            <a:r>
              <a:rPr lang="nl-NL" i="1" dirty="0">
                <a:solidFill>
                  <a:srgbClr val="00FF00"/>
                </a:solidFill>
                <a:latin typeface="Courier New" pitchFamily="49"/>
                <a:cs typeface="Courier New" pitchFamily="49"/>
              </a:rPr>
              <a:t>/element/</a:t>
            </a:r>
            <a:r>
              <a:rPr lang="nl-NL" i="1" dirty="0" err="1">
                <a:solidFill>
                  <a:srgbClr val="00FF00"/>
                </a:solidFill>
                <a:latin typeface="Courier New" pitchFamily="49"/>
                <a:cs typeface="Courier New" pitchFamily="49"/>
              </a:rPr>
              <a:t>text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marL="0" lvl="0" indent="0">
              <a:buNone/>
            </a:pPr>
            <a:endParaRPr lang="nl-NL" i="1" dirty="0">
              <a:solidFill>
                <a:srgbClr val="00FF00"/>
              </a:solidFill>
              <a:latin typeface="Courier New" pitchFamily="49"/>
              <a:cs typeface="Courier New" pitchFamily="49"/>
            </a:endParaRPr>
          </a:p>
          <a:p>
            <a:pPr marL="0" indent="0">
              <a:buNone/>
            </a:pPr>
            <a:endParaRPr lang="nl-NL" i="1"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01415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extraction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Pillars</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2"/>
          <a:stretch>
            <a:fillRect/>
          </a:stretch>
        </p:blipFill>
        <p:spPr>
          <a:xfrm>
            <a:off x="6096000" y="1885950"/>
            <a:ext cx="4562475" cy="1543050"/>
          </a:xfrm>
          <a:prstGeom prst="rect">
            <a:avLst/>
          </a:prstGeom>
        </p:spPr>
      </p:pic>
      <p:pic>
        <p:nvPicPr>
          <p:cNvPr id="6" name="Picture 5">
            <a:extLst>
              <a:ext uri="{FF2B5EF4-FFF2-40B4-BE49-F238E27FC236}">
                <a16:creationId xmlns:a16="http://schemas.microsoft.com/office/drawing/2014/main" id="{E0F3DE56-2180-450B-B05C-07E1F1F8137D}"/>
              </a:ext>
            </a:extLst>
          </p:cNvPr>
          <p:cNvPicPr>
            <a:picLocks noChangeAspect="1"/>
          </p:cNvPicPr>
          <p:nvPr/>
        </p:nvPicPr>
        <p:blipFill>
          <a:blip r:embed="rId3"/>
          <a:stretch>
            <a:fillRect/>
          </a:stretch>
        </p:blipFill>
        <p:spPr>
          <a:xfrm>
            <a:off x="4200524" y="4513985"/>
            <a:ext cx="7686675" cy="2038350"/>
          </a:xfrm>
          <a:prstGeom prst="rect">
            <a:avLst/>
          </a:prstGeom>
        </p:spPr>
      </p:pic>
      <p:sp>
        <p:nvSpPr>
          <p:cNvPr id="7" name="Ovaal 6">
            <a:extLst>
              <a:ext uri="{FF2B5EF4-FFF2-40B4-BE49-F238E27FC236}">
                <a16:creationId xmlns:a16="http://schemas.microsoft.com/office/drawing/2014/main" id="{4E67B72D-72B7-4B99-BBBF-395048F5C013}"/>
              </a:ext>
            </a:extLst>
          </p:cNvPr>
          <p:cNvSpPr/>
          <p:nvPr/>
        </p:nvSpPr>
        <p:spPr>
          <a:xfrm>
            <a:off x="7122160" y="5537200"/>
            <a:ext cx="4972929" cy="274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al 7">
            <a:extLst>
              <a:ext uri="{FF2B5EF4-FFF2-40B4-BE49-F238E27FC236}">
                <a16:creationId xmlns:a16="http://schemas.microsoft.com/office/drawing/2014/main" id="{5A271A48-41CA-4018-AE5F-4494850833E4}"/>
              </a:ext>
            </a:extLst>
          </p:cNvPr>
          <p:cNvSpPr/>
          <p:nvPr/>
        </p:nvSpPr>
        <p:spPr>
          <a:xfrm>
            <a:off x="6096000" y="5809299"/>
            <a:ext cx="4429760" cy="274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kstvak 8">
            <a:extLst>
              <a:ext uri="{FF2B5EF4-FFF2-40B4-BE49-F238E27FC236}">
                <a16:creationId xmlns:a16="http://schemas.microsoft.com/office/drawing/2014/main" id="{C8E03571-0167-4F4E-B192-DEF14B31A902}"/>
              </a:ext>
            </a:extLst>
          </p:cNvPr>
          <p:cNvSpPr txBox="1"/>
          <p:nvPr/>
        </p:nvSpPr>
        <p:spPr>
          <a:xfrm>
            <a:off x="2723021" y="6104623"/>
            <a:ext cx="807706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Again, this call to </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withTransformers()</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is only necessary when response templating isn’t activated globally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5707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WireMockExercises4Test.</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Create mocks that use response templating</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WireMockAnswers4Test.java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WireMockExamplesTest.java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221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Verification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76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Verifying incoming requests</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Apart from returning responses, you might also want to verify that incoming requests have certain properties</a:t>
            </a:r>
          </a:p>
          <a:p>
            <a:pPr lvl="1">
              <a:buFont typeface="Courier New" pitchFamily="49"/>
              <a:buChar char="_"/>
            </a:pPr>
            <a:r>
              <a:rPr lang="nl-NL">
                <a:solidFill>
                  <a:srgbClr val="00FF00"/>
                </a:solidFill>
                <a:latin typeface="Courier New" pitchFamily="49"/>
                <a:cs typeface="Courier New" pitchFamily="49"/>
              </a:rPr>
              <a:t>Fail a test if these verifications aren’t met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can do this with WireMock in a way very similar to mocking frameworks for unit tests (e.g., Mockito for 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6674768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00" y="457999"/>
            <a:ext cx="3810000" cy="1325559"/>
          </a:xfrm>
        </p:spPr>
        <p:txBody>
          <a:bodyPr>
            <a:normAutofit fontScale="90000"/>
          </a:bodyPr>
          <a:lstStyle/>
          <a:p>
            <a:pPr lvl="0" algn="ctr"/>
            <a:r>
              <a:rPr lang="nl-NL">
                <a:solidFill>
                  <a:srgbClr val="00FF00"/>
                </a:solidFill>
                <a:latin typeface="Courier New" pitchFamily="49"/>
                <a:cs typeface="Courier New" pitchFamily="49"/>
              </a:rPr>
              <a:t>Verifying incoming requests</a:t>
            </a:r>
            <a:endParaRPr lang="nl-NL" dirty="0">
              <a:solidFill>
                <a:srgbClr val="00FF00"/>
              </a:solidFill>
              <a:latin typeface="Courier New" pitchFamily="49"/>
              <a:cs typeface="Courier New" pitchFamily="49"/>
            </a:endParaRPr>
          </a:p>
        </p:txBody>
      </p:sp>
      <p:pic>
        <p:nvPicPr>
          <p:cNvPr id="7" name="Afbeelding 6">
            <a:extLst>
              <a:ext uri="{FF2B5EF4-FFF2-40B4-BE49-F238E27FC236}">
                <a16:creationId xmlns:a16="http://schemas.microsoft.com/office/drawing/2014/main" id="{EF784A9B-4955-C88A-3F99-C2E2F5AAE190}"/>
              </a:ext>
            </a:extLst>
          </p:cNvPr>
          <p:cNvPicPr>
            <a:picLocks noChangeAspect="1"/>
          </p:cNvPicPr>
          <p:nvPr/>
        </p:nvPicPr>
        <p:blipFill>
          <a:blip r:embed="rId2"/>
          <a:stretch>
            <a:fillRect/>
          </a:stretch>
        </p:blipFill>
        <p:spPr>
          <a:xfrm>
            <a:off x="120332" y="110490"/>
            <a:ext cx="7724775" cy="3162300"/>
          </a:xfrm>
          <a:prstGeom prst="rect">
            <a:avLst/>
          </a:prstGeom>
        </p:spPr>
      </p:pic>
      <p:pic>
        <p:nvPicPr>
          <p:cNvPr id="9" name="Afbeelding 8">
            <a:extLst>
              <a:ext uri="{FF2B5EF4-FFF2-40B4-BE49-F238E27FC236}">
                <a16:creationId xmlns:a16="http://schemas.microsoft.com/office/drawing/2014/main" id="{0CDD658F-5CC1-D2CF-D754-4130F08DD6AC}"/>
              </a:ext>
            </a:extLst>
          </p:cNvPr>
          <p:cNvPicPr>
            <a:picLocks noChangeAspect="1"/>
          </p:cNvPicPr>
          <p:nvPr/>
        </p:nvPicPr>
        <p:blipFill>
          <a:blip r:embed="rId3"/>
          <a:stretch>
            <a:fillRect/>
          </a:stretch>
        </p:blipFill>
        <p:spPr>
          <a:xfrm>
            <a:off x="4600575" y="3390265"/>
            <a:ext cx="7591425" cy="3438525"/>
          </a:xfrm>
          <a:prstGeom prst="rect">
            <a:avLst/>
          </a:prstGeom>
        </p:spPr>
      </p:pic>
      <p:sp>
        <p:nvSpPr>
          <p:cNvPr id="11" name="Tekstvak 10">
            <a:extLst>
              <a:ext uri="{FF2B5EF4-FFF2-40B4-BE49-F238E27FC236}">
                <a16:creationId xmlns:a16="http://schemas.microsoft.com/office/drawing/2014/main" id="{8D37FD15-BB3C-A474-B7FF-AA89D18AF011}"/>
              </a:ext>
            </a:extLst>
          </p:cNvPr>
          <p:cNvSpPr txBox="1"/>
          <p:nvPr/>
        </p:nvSpPr>
        <p:spPr>
          <a:xfrm>
            <a:off x="4866640" y="252463"/>
            <a:ext cx="273304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Given this simple ‘hello world’ stub</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Tekstvak 11">
            <a:extLst>
              <a:ext uri="{FF2B5EF4-FFF2-40B4-BE49-F238E27FC236}">
                <a16:creationId xmlns:a16="http://schemas.microsoft.com/office/drawing/2014/main" id="{126CF2AC-E03C-E790-3608-4172B26BBE0D}"/>
              </a:ext>
            </a:extLst>
          </p:cNvPr>
          <p:cNvSpPr txBox="1"/>
          <p:nvPr/>
        </p:nvSpPr>
        <p:spPr>
          <a:xfrm>
            <a:off x="7995920" y="3909198"/>
            <a:ext cx="26416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When we have this test that should invoke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that stub exactly once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4" name="Afbeelding 13">
            <a:extLst>
              <a:ext uri="{FF2B5EF4-FFF2-40B4-BE49-F238E27FC236}">
                <a16:creationId xmlns:a16="http://schemas.microsoft.com/office/drawing/2014/main" id="{B0B394E8-C1E0-CC16-36E0-93CB8A42A3D6}"/>
              </a:ext>
            </a:extLst>
          </p:cNvPr>
          <p:cNvPicPr>
            <a:picLocks noChangeAspect="1"/>
          </p:cNvPicPr>
          <p:nvPr/>
        </p:nvPicPr>
        <p:blipFill>
          <a:blip r:embed="rId4"/>
          <a:stretch>
            <a:fillRect/>
          </a:stretch>
        </p:blipFill>
        <p:spPr>
          <a:xfrm>
            <a:off x="281474" y="5823108"/>
            <a:ext cx="11629051" cy="425291"/>
          </a:xfrm>
          <a:prstGeom prst="rect">
            <a:avLst/>
          </a:prstGeom>
          <a:ln>
            <a:solidFill>
              <a:srgbClr val="00FF00"/>
            </a:solidFill>
          </a:ln>
        </p:spPr>
      </p:pic>
      <p:sp>
        <p:nvSpPr>
          <p:cNvPr id="15" name="Tekstvak 14">
            <a:extLst>
              <a:ext uri="{FF2B5EF4-FFF2-40B4-BE49-F238E27FC236}">
                <a16:creationId xmlns:a16="http://schemas.microsoft.com/office/drawing/2014/main" id="{4F39A757-CBCA-89DF-E3FD-9BB1CE96B877}"/>
              </a:ext>
            </a:extLst>
          </p:cNvPr>
          <p:cNvSpPr txBox="1"/>
          <p:nvPr/>
        </p:nvSpPr>
        <p:spPr>
          <a:xfrm>
            <a:off x="281474" y="4228305"/>
            <a:ext cx="423672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Then</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this verification can be added to the test to ensure that indeed, an HTTP GET to ‘/hello-world’ has been made exactly once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1910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0876277" cy="1325559"/>
          </a:xfrm>
        </p:spPr>
        <p:txBody>
          <a:bodyPr/>
          <a:lstStyle/>
          <a:p>
            <a:pPr lvl="0"/>
            <a:r>
              <a:rPr lang="nl-NL">
                <a:solidFill>
                  <a:srgbClr val="00FF00"/>
                </a:solidFill>
                <a:latin typeface="Courier New" pitchFamily="49"/>
                <a:cs typeface="Courier New" pitchFamily="49"/>
              </a:rPr>
              <a:t>Some more verification examples</a:t>
            </a:r>
            <a:endParaRPr lang="nl-NL" dirty="0">
              <a:solidFill>
                <a:srgbClr val="00FF00"/>
              </a:solidFill>
              <a:latin typeface="Courier New" pitchFamily="49"/>
              <a:cs typeface="Courier New" pitchFamily="49"/>
            </a:endParaRPr>
          </a:p>
        </p:txBody>
      </p:sp>
      <p:pic>
        <p:nvPicPr>
          <p:cNvPr id="4" name="Afbeelding 3">
            <a:extLst>
              <a:ext uri="{FF2B5EF4-FFF2-40B4-BE49-F238E27FC236}">
                <a16:creationId xmlns:a16="http://schemas.microsoft.com/office/drawing/2014/main" id="{AB7A10CB-11C9-BF02-4779-B302D8B64C83}"/>
              </a:ext>
            </a:extLst>
          </p:cNvPr>
          <p:cNvPicPr>
            <a:picLocks noChangeAspect="1"/>
          </p:cNvPicPr>
          <p:nvPr/>
        </p:nvPicPr>
        <p:blipFill>
          <a:blip r:embed="rId2"/>
          <a:stretch>
            <a:fillRect/>
          </a:stretch>
        </p:blipFill>
        <p:spPr>
          <a:xfrm>
            <a:off x="281474" y="152483"/>
            <a:ext cx="11629051" cy="425291"/>
          </a:xfrm>
          <a:prstGeom prst="rect">
            <a:avLst/>
          </a:prstGeom>
          <a:ln>
            <a:noFill/>
          </a:ln>
        </p:spPr>
      </p:pic>
      <p:pic>
        <p:nvPicPr>
          <p:cNvPr id="6" name="Afbeelding 5">
            <a:extLst>
              <a:ext uri="{FF2B5EF4-FFF2-40B4-BE49-F238E27FC236}">
                <a16:creationId xmlns:a16="http://schemas.microsoft.com/office/drawing/2014/main" id="{470FBD80-8C3D-139E-6872-4EB3270E31FF}"/>
              </a:ext>
            </a:extLst>
          </p:cNvPr>
          <p:cNvPicPr>
            <a:picLocks noChangeAspect="1"/>
          </p:cNvPicPr>
          <p:nvPr/>
        </p:nvPicPr>
        <p:blipFill>
          <a:blip r:embed="rId3"/>
          <a:stretch>
            <a:fillRect/>
          </a:stretch>
        </p:blipFill>
        <p:spPr>
          <a:xfrm>
            <a:off x="281474" y="1690688"/>
            <a:ext cx="9948772" cy="425291"/>
          </a:xfrm>
          <a:prstGeom prst="rect">
            <a:avLst/>
          </a:prstGeom>
        </p:spPr>
      </p:pic>
      <p:sp>
        <p:nvSpPr>
          <p:cNvPr id="7" name="Tekstvak 6">
            <a:extLst>
              <a:ext uri="{FF2B5EF4-FFF2-40B4-BE49-F238E27FC236}">
                <a16:creationId xmlns:a16="http://schemas.microsoft.com/office/drawing/2014/main" id="{BA2AC906-AF2C-CCD5-7762-F5D8283C2DF3}"/>
              </a:ext>
            </a:extLst>
          </p:cNvPr>
          <p:cNvSpPr txBox="1"/>
          <p:nvPr/>
        </p:nvSpPr>
        <p:spPr>
          <a:xfrm>
            <a:off x="281474" y="2115979"/>
            <a:ext cx="113110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same as the above,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but less verbose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9" name="Afbeelding 8">
            <a:extLst>
              <a:ext uri="{FF2B5EF4-FFF2-40B4-BE49-F238E27FC236}">
                <a16:creationId xmlns:a16="http://schemas.microsoft.com/office/drawing/2014/main" id="{B088F632-BE48-B98E-C9DE-ECD2FF48D6AC}"/>
              </a:ext>
            </a:extLst>
          </p:cNvPr>
          <p:cNvPicPr>
            <a:picLocks noChangeAspect="1"/>
          </p:cNvPicPr>
          <p:nvPr/>
        </p:nvPicPr>
        <p:blipFill>
          <a:blip r:embed="rId4"/>
          <a:stretch>
            <a:fillRect/>
          </a:stretch>
        </p:blipFill>
        <p:spPr>
          <a:xfrm>
            <a:off x="281474" y="2910876"/>
            <a:ext cx="11805441" cy="369332"/>
          </a:xfrm>
          <a:prstGeom prst="rect">
            <a:avLst/>
          </a:prstGeom>
        </p:spPr>
      </p:pic>
      <p:sp>
        <p:nvSpPr>
          <p:cNvPr id="10" name="Tekstvak 9">
            <a:extLst>
              <a:ext uri="{FF2B5EF4-FFF2-40B4-BE49-F238E27FC236}">
                <a16:creationId xmlns:a16="http://schemas.microsoft.com/office/drawing/2014/main" id="{E5A976F6-BCBA-F48F-7D9A-1C239B06CDF3}"/>
              </a:ext>
            </a:extLst>
          </p:cNvPr>
          <p:cNvSpPr txBox="1"/>
          <p:nvPr/>
        </p:nvSpPr>
        <p:spPr>
          <a:xfrm>
            <a:off x="281474" y="3336167"/>
            <a:ext cx="113110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Verify that less than 5 HTTP POSTs were made to /requestLoan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2" name="Afbeelding 11">
            <a:extLst>
              <a:ext uri="{FF2B5EF4-FFF2-40B4-BE49-F238E27FC236}">
                <a16:creationId xmlns:a16="http://schemas.microsoft.com/office/drawing/2014/main" id="{7E2D613E-D49C-F6DF-4223-79C51F40980B}"/>
              </a:ext>
            </a:extLst>
          </p:cNvPr>
          <p:cNvPicPr>
            <a:picLocks noChangeAspect="1"/>
          </p:cNvPicPr>
          <p:nvPr/>
        </p:nvPicPr>
        <p:blipFill>
          <a:blip r:embed="rId5"/>
          <a:stretch>
            <a:fillRect/>
          </a:stretch>
        </p:blipFill>
        <p:spPr>
          <a:xfrm>
            <a:off x="281473" y="3955370"/>
            <a:ext cx="11566509" cy="1571670"/>
          </a:xfrm>
          <a:prstGeom prst="rect">
            <a:avLst/>
          </a:prstGeom>
        </p:spPr>
      </p:pic>
      <p:sp>
        <p:nvSpPr>
          <p:cNvPr id="13" name="Tekstvak 12">
            <a:extLst>
              <a:ext uri="{FF2B5EF4-FFF2-40B4-BE49-F238E27FC236}">
                <a16:creationId xmlns:a16="http://schemas.microsoft.com/office/drawing/2014/main" id="{81BA29E3-4F9F-279C-81E3-4E877A0B3DFA}"/>
              </a:ext>
            </a:extLst>
          </p:cNvPr>
          <p:cNvSpPr txBox="1"/>
          <p:nvPr/>
        </p:nvSpPr>
        <p:spPr>
          <a:xfrm>
            <a:off x="200194" y="5592245"/>
            <a:ext cx="113110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Verify that 10</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or more</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HTTP POSTs with a ‘Content-Type’ header value containing</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‘application/json’ </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were made to /requestLoan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60647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a:bodyPr>
          <a:lstStyle/>
          <a:p>
            <a:pPr lvl="0">
              <a:buFont typeface="Courier New" pitchFamily="49"/>
              <a:buChar char="_"/>
            </a:pPr>
            <a:r>
              <a:rPr lang="nl-NL">
                <a:solidFill>
                  <a:srgbClr val="00FF00"/>
                </a:solidFill>
                <a:latin typeface="Courier New" pitchFamily="49"/>
                <a:cs typeface="Courier New" pitchFamily="49"/>
              </a:rPr>
              <a:t>exercises &gt; WireMockExercises5Test.</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WireMock verifications to the tests</a:t>
            </a:r>
          </a:p>
          <a:p>
            <a:pPr lvl="1">
              <a:buFont typeface="Courier New" pitchFamily="49"/>
              <a:buChar char="_"/>
            </a:pPr>
            <a:r>
              <a:rPr lang="nl-NL">
                <a:solidFill>
                  <a:srgbClr val="00FF00"/>
                </a:solidFill>
                <a:latin typeface="Courier New" pitchFamily="49"/>
                <a:cs typeface="Courier New" pitchFamily="49"/>
              </a:rPr>
              <a:t>Verify request properties as described in the comments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WireMockAnswers5Test.java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WireMockExamplesTest.java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74344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B3A-CA49-482E-8AC5-1B2F0889E885}"/>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3C965C94-E1E6-4D5B-A1BF-87021CAAF99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EDB0996-B717-46DF-9EB6-290849224114}"/>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F5DA3473-B140-428B-98BF-C5D0F868A71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1B7051F9-F329-4E30-9478-8FE8DC6C66F7}"/>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65B89D64-C23B-4995-9633-F32B1983F1E9}"/>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8B045464-E876-4C33-B8FF-DAD40E712855}"/>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2BA2027D-1ABE-4649-8535-BEA86316C5CC}"/>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9B1BC534-3776-41AE-BCDA-705C0DC4FC8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544A9ADD-5BE5-4B49-8483-7919A47035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9544A7D6-53AC-46CA-A8A4-112F0C0757F5}"/>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22579770-3CD3-4969-B680-A01551FEB11B}"/>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30767CEE-2DF9-4512-9F97-2207EB28C5BD}"/>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C025E0D3-49BF-4EC8-B7CD-3EF30441AF93}"/>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6:</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Extending WireMock</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8209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Extending WireMock</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In some cases, the default WireMock feature set might not fit your needs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 is open to extensions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Allows you to create even more powerful stubs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Several options available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342581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6.1:</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Filtering incoming requests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23149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filtering</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a:xfrm>
            <a:off x="838202" y="1825627"/>
            <a:ext cx="11048997" cy="4351336"/>
          </a:xfrm>
        </p:spPr>
        <p:txBody>
          <a:bodyPr>
            <a:normAutofit/>
          </a:bodyPr>
          <a:lstStyle/>
          <a:p>
            <a:pPr lvl="0">
              <a:buFont typeface="Courier New" pitchFamily="49"/>
              <a:buChar char="_"/>
            </a:pPr>
            <a:r>
              <a:rPr lang="nl-NL">
                <a:solidFill>
                  <a:srgbClr val="00FF00"/>
                </a:solidFill>
                <a:latin typeface="Courier New" pitchFamily="49"/>
                <a:cs typeface="Courier New" pitchFamily="49"/>
              </a:rPr>
              <a:t>Modify incoming requests (or halt processing)</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This has a variety of use cases:</a:t>
            </a:r>
          </a:p>
          <a:p>
            <a:pPr lvl="1">
              <a:buFont typeface="Courier New" pitchFamily="49"/>
              <a:buChar char="_"/>
            </a:pPr>
            <a:r>
              <a:rPr lang="nl-NL">
                <a:solidFill>
                  <a:srgbClr val="00FF00"/>
                </a:solidFill>
                <a:latin typeface="Courier New" pitchFamily="49"/>
                <a:cs typeface="Courier New" pitchFamily="49"/>
              </a:rPr>
              <a:t>Checking authentication details</a:t>
            </a:r>
          </a:p>
          <a:p>
            <a:pPr lvl="1">
              <a:buFont typeface="Courier New" pitchFamily="49"/>
              <a:buChar char="_"/>
            </a:pPr>
            <a:r>
              <a:rPr lang="nl-NL">
                <a:solidFill>
                  <a:srgbClr val="00FF00"/>
                </a:solidFill>
                <a:latin typeface="Courier New" pitchFamily="49"/>
                <a:cs typeface="Courier New" pitchFamily="49"/>
              </a:rPr>
              <a:t>Request header injection</a:t>
            </a:r>
          </a:p>
          <a:p>
            <a:pPr lvl="1">
              <a:buFont typeface="Courier New" pitchFamily="49"/>
              <a:buChar char="_"/>
            </a:pPr>
            <a:r>
              <a:rPr lang="nl-NL">
                <a:solidFill>
                  <a:srgbClr val="00FF00"/>
                </a:solidFill>
                <a:latin typeface="Courier New" pitchFamily="49"/>
                <a:cs typeface="Courier New" pitchFamily="49"/>
              </a:rPr>
              <a:t>URL rewriting</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Created by extending the </a:t>
            </a:r>
            <a:r>
              <a:rPr lang="nl-NL" i="1">
                <a:solidFill>
                  <a:srgbClr val="00FF00"/>
                </a:solidFill>
                <a:latin typeface="Courier New" pitchFamily="49"/>
                <a:cs typeface="Courier New" pitchFamily="49"/>
              </a:rPr>
              <a:t>StubRequestFilter</a:t>
            </a:r>
            <a:r>
              <a:rPr lang="nl-NL">
                <a:solidFill>
                  <a:srgbClr val="00FF00"/>
                </a:solidFill>
                <a:latin typeface="Courier New" pitchFamily="49"/>
                <a:cs typeface="Courier New" pitchFamily="49"/>
              </a:rPr>
              <a:t> class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81819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DE8E83CD-BD3A-FA5F-883A-D4A3984A4DCE}"/>
              </a:ext>
            </a:extLst>
          </p:cNvPr>
          <p:cNvPicPr>
            <a:picLocks noChangeAspect="1"/>
          </p:cNvPicPr>
          <p:nvPr/>
        </p:nvPicPr>
        <p:blipFill>
          <a:blip r:embed="rId2"/>
          <a:stretch>
            <a:fillRect/>
          </a:stretch>
        </p:blipFill>
        <p:spPr>
          <a:xfrm>
            <a:off x="-6985" y="1601262"/>
            <a:ext cx="12198985" cy="4003871"/>
          </a:xfrm>
          <a:prstGeom prst="rect">
            <a:avLst/>
          </a:prstGeom>
        </p:spPr>
      </p:pic>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filtering – build</a:t>
            </a:r>
          </a:p>
        </p:txBody>
      </p:sp>
      <p:sp>
        <p:nvSpPr>
          <p:cNvPr id="4" name="Ovaal 3">
            <a:extLst>
              <a:ext uri="{FF2B5EF4-FFF2-40B4-BE49-F238E27FC236}">
                <a16:creationId xmlns:a16="http://schemas.microsoft.com/office/drawing/2014/main" id="{D65D5FCF-06E3-4DA5-8477-E88C5FED5455}"/>
              </a:ext>
            </a:extLst>
          </p:cNvPr>
          <p:cNvSpPr/>
          <p:nvPr/>
        </p:nvSpPr>
        <p:spPr>
          <a:xfrm>
            <a:off x="687386" y="2757393"/>
            <a:ext cx="6475413" cy="38909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4B1400DB-C5AD-425C-B840-42ECC92C85BB}"/>
              </a:ext>
            </a:extLst>
          </p:cNvPr>
          <p:cNvSpPr txBox="1"/>
          <p:nvPr/>
        </p:nvSpPr>
        <p:spPr>
          <a:xfrm>
            <a:off x="6451600" y="2343432"/>
            <a:ext cx="54051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If the HTTP verb used equals DELETE…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Ovaal 5">
            <a:extLst>
              <a:ext uri="{FF2B5EF4-FFF2-40B4-BE49-F238E27FC236}">
                <a16:creationId xmlns:a16="http://schemas.microsoft.com/office/drawing/2014/main" id="{6357B565-7376-4864-974F-158F94C63309}"/>
              </a:ext>
            </a:extLst>
          </p:cNvPr>
          <p:cNvSpPr/>
          <p:nvPr/>
        </p:nvSpPr>
        <p:spPr>
          <a:xfrm>
            <a:off x="1046480" y="3281577"/>
            <a:ext cx="11145520" cy="33904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E60A31D0-0906-464A-BA44-E319759795F8}"/>
              </a:ext>
            </a:extLst>
          </p:cNvPr>
          <p:cNvSpPr txBox="1"/>
          <p:nvPr/>
        </p:nvSpPr>
        <p:spPr>
          <a:xfrm>
            <a:off x="7795894" y="3700042"/>
            <a:ext cx="40608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Return an HTTP 403 and stop processing the request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Ovaal 8">
            <a:extLst>
              <a:ext uri="{FF2B5EF4-FFF2-40B4-BE49-F238E27FC236}">
                <a16:creationId xmlns:a16="http://schemas.microsoft.com/office/drawing/2014/main" id="{7833D4ED-5286-413C-8C55-A09C1DF17CBB}"/>
              </a:ext>
            </a:extLst>
          </p:cNvPr>
          <p:cNvSpPr/>
          <p:nvPr/>
        </p:nvSpPr>
        <p:spPr>
          <a:xfrm>
            <a:off x="491490" y="4023208"/>
            <a:ext cx="6132830" cy="38909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1538A166-ABC9-4178-A5EC-F3AFA2BFC35F}"/>
              </a:ext>
            </a:extLst>
          </p:cNvPr>
          <p:cNvSpPr txBox="1"/>
          <p:nvPr/>
        </p:nvSpPr>
        <p:spPr>
          <a:xfrm>
            <a:off x="4251324" y="4514855"/>
            <a:ext cx="5283201" cy="3814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Else continue processing the request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Ovaal 10">
            <a:extLst>
              <a:ext uri="{FF2B5EF4-FFF2-40B4-BE49-F238E27FC236}">
                <a16:creationId xmlns:a16="http://schemas.microsoft.com/office/drawing/2014/main" id="{076F4ADC-9151-42E5-9825-7161924AC129}"/>
              </a:ext>
            </a:extLst>
          </p:cNvPr>
          <p:cNvSpPr/>
          <p:nvPr/>
        </p:nvSpPr>
        <p:spPr>
          <a:xfrm>
            <a:off x="2865120" y="1543940"/>
            <a:ext cx="3759200" cy="33673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103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91269112-2EFB-47B0-6169-27FE90E3FA62}"/>
              </a:ext>
            </a:extLst>
          </p:cNvPr>
          <p:cNvPicPr>
            <a:picLocks noChangeAspect="1"/>
          </p:cNvPicPr>
          <p:nvPr/>
        </p:nvPicPr>
        <p:blipFill>
          <a:blip r:embed="rId2"/>
          <a:stretch>
            <a:fillRect/>
          </a:stretch>
        </p:blipFill>
        <p:spPr>
          <a:xfrm>
            <a:off x="876023" y="1690688"/>
            <a:ext cx="10439954" cy="2164715"/>
          </a:xfrm>
          <a:prstGeom prst="rect">
            <a:avLst/>
          </a:prstGeom>
        </p:spPr>
      </p:pic>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filtering – use</a:t>
            </a:r>
          </a:p>
        </p:txBody>
      </p:sp>
      <p:sp>
        <p:nvSpPr>
          <p:cNvPr id="5" name="Ovaal 4">
            <a:extLst>
              <a:ext uri="{FF2B5EF4-FFF2-40B4-BE49-F238E27FC236}">
                <a16:creationId xmlns:a16="http://schemas.microsoft.com/office/drawing/2014/main" id="{7566FA77-F59C-4D49-A5D1-5342A333AA34}"/>
              </a:ext>
            </a:extLst>
          </p:cNvPr>
          <p:cNvSpPr/>
          <p:nvPr/>
        </p:nvSpPr>
        <p:spPr>
          <a:xfrm>
            <a:off x="3105150" y="3067684"/>
            <a:ext cx="5676900" cy="4064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6B06C55-4104-46D9-A3E8-AA130927BFDA}"/>
              </a:ext>
            </a:extLst>
          </p:cNvPr>
          <p:cNvSpPr txBox="1"/>
          <p:nvPr/>
        </p:nvSpPr>
        <p:spPr>
          <a:xfrm>
            <a:off x="3500122" y="4079466"/>
            <a:ext cx="785368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An extension can be registered using: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its class name (</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“com.example.HttpDeleteFilter”</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class (</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HttpDeleteFilter.class</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an instance (</a:t>
            </a:r>
            <a:r>
              <a:rPr kumimoji="0" lang="en-US" sz="1800" b="0" i="1"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new HttpDeleteFilter()</a:t>
            </a: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219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20000"/>
          </a:bodyPr>
          <a:lstStyle/>
          <a:p>
            <a:pPr lvl="0">
              <a:buFont typeface="Courier New" pitchFamily="49"/>
              <a:buChar char="_"/>
            </a:pPr>
            <a:r>
              <a:rPr lang="nl-NL">
                <a:solidFill>
                  <a:srgbClr val="00FF00"/>
                </a:solidFill>
                <a:latin typeface="Courier New" pitchFamily="49"/>
                <a:cs typeface="Courier New" pitchFamily="49"/>
              </a:rPr>
              <a:t>exercises &gt; extensions &gt; BasicAuthFilter.</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custom request filter that filters out all requests that do not have the proper basic authentication credentials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exercises &gt; WireMockExercises6dot1Test.java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extensions &gt; BasicAuthFilter.java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extensions &gt; HttpDeleteFilter.java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32143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6.2:</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Building a custom request matcher</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8533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Custom request matchers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Add custom request matching logic to WireMock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Can be combined with existing standard matchers</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Done by extending RequestMatcherExtension class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754679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Custom request matcher – build</a:t>
            </a:r>
          </a:p>
        </p:txBody>
      </p:sp>
      <p:pic>
        <p:nvPicPr>
          <p:cNvPr id="4" name="Afbeelding 3">
            <a:extLst>
              <a:ext uri="{FF2B5EF4-FFF2-40B4-BE49-F238E27FC236}">
                <a16:creationId xmlns:a16="http://schemas.microsoft.com/office/drawing/2014/main" id="{8D66FC6B-144E-4419-AFF5-BB9AD7C18FE6}"/>
              </a:ext>
            </a:extLst>
          </p:cNvPr>
          <p:cNvPicPr>
            <a:picLocks noChangeAspect="1"/>
          </p:cNvPicPr>
          <p:nvPr/>
        </p:nvPicPr>
        <p:blipFill>
          <a:blip r:embed="rId2"/>
          <a:stretch>
            <a:fillRect/>
          </a:stretch>
        </p:blipFill>
        <p:spPr>
          <a:xfrm>
            <a:off x="838200" y="1690688"/>
            <a:ext cx="10515600" cy="4468118"/>
          </a:xfrm>
          <a:prstGeom prst="rect">
            <a:avLst/>
          </a:prstGeom>
        </p:spPr>
      </p:pic>
      <p:sp>
        <p:nvSpPr>
          <p:cNvPr id="6" name="Ovaal 5">
            <a:extLst>
              <a:ext uri="{FF2B5EF4-FFF2-40B4-BE49-F238E27FC236}">
                <a16:creationId xmlns:a16="http://schemas.microsoft.com/office/drawing/2014/main" id="{7ABB89ED-C73E-43E6-870F-3EA2E9431DFD}"/>
              </a:ext>
            </a:extLst>
          </p:cNvPr>
          <p:cNvSpPr/>
          <p:nvPr/>
        </p:nvSpPr>
        <p:spPr>
          <a:xfrm>
            <a:off x="5191760" y="1667638"/>
            <a:ext cx="5242560" cy="3745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Ovaal 6">
            <a:extLst>
              <a:ext uri="{FF2B5EF4-FFF2-40B4-BE49-F238E27FC236}">
                <a16:creationId xmlns:a16="http://schemas.microsoft.com/office/drawing/2014/main" id="{918916C0-9AF5-4AB6-9CF2-1B0C8A829008}"/>
              </a:ext>
            </a:extLst>
          </p:cNvPr>
          <p:cNvSpPr/>
          <p:nvPr/>
        </p:nvSpPr>
        <p:spPr>
          <a:xfrm>
            <a:off x="4104640" y="4807078"/>
            <a:ext cx="5882640" cy="2729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33C5C01-E39B-4C20-80CC-DFD579C5B022}"/>
              </a:ext>
            </a:extLst>
          </p:cNvPr>
          <p:cNvSpPr txBox="1"/>
          <p:nvPr/>
        </p:nvSpPr>
        <p:spPr>
          <a:xfrm>
            <a:off x="4302760" y="4035474"/>
            <a:ext cx="702056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Get the value of the </a:t>
            </a:r>
            <a:r>
              <a:rPr lang="en-US" i="1">
                <a:solidFill>
                  <a:srgbClr val="00FF00"/>
                </a:solidFill>
                <a:latin typeface="Courier New" panose="02070309020205020404" pitchFamily="49" charset="0"/>
                <a:cs typeface="Courier New" panose="02070309020205020404" pitchFamily="49" charset="0"/>
              </a:rPr>
              <a:t>maxLength</a:t>
            </a:r>
            <a:r>
              <a:rPr lang="en-US">
                <a:solidFill>
                  <a:srgbClr val="00FF00"/>
                </a:solidFill>
                <a:latin typeface="Courier New" panose="02070309020205020404" pitchFamily="49" charset="0"/>
                <a:cs typeface="Courier New" panose="02070309020205020404" pitchFamily="49" charset="0"/>
              </a:rPr>
              <a:t> matcher parameter</a:t>
            </a:r>
            <a:endParaRPr lang="en-NL">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E164E746-BBE1-4489-BD99-1AE4936B75F4}"/>
              </a:ext>
            </a:extLst>
          </p:cNvPr>
          <p:cNvSpPr/>
          <p:nvPr/>
        </p:nvSpPr>
        <p:spPr>
          <a:xfrm>
            <a:off x="3007360" y="5128070"/>
            <a:ext cx="8168640" cy="29737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7D487564-C135-4FC2-8776-CCA607D33684}"/>
              </a:ext>
            </a:extLst>
          </p:cNvPr>
          <p:cNvSpPr txBox="1"/>
          <p:nvPr/>
        </p:nvSpPr>
        <p:spPr>
          <a:xfrm>
            <a:off x="3825240" y="5545699"/>
            <a:ext cx="76657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Compare the request body length to the </a:t>
            </a:r>
            <a:r>
              <a:rPr lang="en-US" i="1">
                <a:solidFill>
                  <a:srgbClr val="00FF00"/>
                </a:solidFill>
                <a:latin typeface="Courier New" panose="02070309020205020404" pitchFamily="49" charset="0"/>
                <a:cs typeface="Courier New" panose="02070309020205020404" pitchFamily="49" charset="0"/>
              </a:rPr>
              <a:t>maxLength</a:t>
            </a:r>
            <a:r>
              <a:rPr lang="en-US">
                <a:solidFill>
                  <a:srgbClr val="00FF00"/>
                </a:solidFill>
                <a:latin typeface="Courier New" panose="02070309020205020404" pitchFamily="49" charset="0"/>
                <a:cs typeface="Courier New" panose="02070309020205020404" pitchFamily="49" charset="0"/>
              </a:rPr>
              <a:t> parameter value and return the result as a </a:t>
            </a:r>
            <a:r>
              <a:rPr lang="en-US" i="1">
                <a:solidFill>
                  <a:srgbClr val="00FF00"/>
                </a:solidFill>
                <a:latin typeface="Courier New" panose="02070309020205020404" pitchFamily="49" charset="0"/>
                <a:cs typeface="Courier New" panose="02070309020205020404" pitchFamily="49" charset="0"/>
              </a:rPr>
              <a:t>MatchResult</a:t>
            </a:r>
            <a:endParaRPr lang="en-NL" i="1">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645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8011-CF6F-486E-976A-BE3B5B73AB8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Simulation during test execution</a:t>
            </a:r>
          </a:p>
        </p:txBody>
      </p:sp>
      <p:sp>
        <p:nvSpPr>
          <p:cNvPr id="3" name="Content Placeholder 2">
            <a:extLst>
              <a:ext uri="{FF2B5EF4-FFF2-40B4-BE49-F238E27FC236}">
                <a16:creationId xmlns:a16="http://schemas.microsoft.com/office/drawing/2014/main" id="{83C7053A-2DA6-431A-BC43-684AEF4AD28A}"/>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a:t>
            </a:r>
            <a:r>
              <a:rPr lang="nl-NL" b="1">
                <a:solidFill>
                  <a:srgbClr val="00FF00"/>
                </a:solidFill>
                <a:latin typeface="Courier New" pitchFamily="49"/>
                <a:cs typeface="Courier New" pitchFamily="49"/>
              </a:rPr>
              <a:t>behaviour</a:t>
            </a:r>
            <a:endParaRPr lang="nl-NL" b="1"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Regain</a:t>
            </a:r>
            <a:r>
              <a:rPr lang="nl-NL" dirty="0">
                <a:solidFill>
                  <a:srgbClr val="00FF00"/>
                </a:solidFill>
                <a:latin typeface="Courier New" pitchFamily="49"/>
                <a:cs typeface="Courier New" pitchFamily="49"/>
              </a:rPr>
              <a:t> full control over test environment</a:t>
            </a:r>
          </a:p>
          <a:p>
            <a:pPr lvl="1">
              <a:buFont typeface="Courier New" pitchFamily="49"/>
              <a:buChar char="_"/>
            </a:pP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demand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Full control over test data (</a:t>
            </a:r>
            <a:r>
              <a:rPr lang="nl-NL" dirty="0" err="1">
                <a:solidFill>
                  <a:srgbClr val="00FF00"/>
                </a:solidFill>
                <a:latin typeface="Courier New" pitchFamily="49"/>
                <a:cs typeface="Courier New" pitchFamily="49"/>
              </a:rPr>
              <a:t>edge</a:t>
            </a:r>
            <a:r>
              <a:rPr lang="nl-NL" dirty="0">
                <a:solidFill>
                  <a:srgbClr val="00FF00"/>
                </a:solidFill>
                <a:latin typeface="Courier New" pitchFamily="49"/>
                <a:cs typeface="Courier New" pitchFamily="49"/>
              </a:rPr>
              <a:t> cases!)</a:t>
            </a:r>
          </a:p>
          <a:p>
            <a:pPr lvl="1">
              <a:buFont typeface="Courier New" pitchFamily="49"/>
              <a:buChar char="_"/>
            </a:pPr>
            <a:r>
              <a:rPr lang="nl-NL" dirty="0">
                <a:solidFill>
                  <a:srgbClr val="00FF00"/>
                </a:solidFill>
                <a:latin typeface="Courier New" pitchFamily="49"/>
                <a:cs typeface="Courier New" pitchFamily="49"/>
              </a:rPr>
              <a:t>No </a:t>
            </a:r>
            <a:r>
              <a:rPr lang="nl-NL" dirty="0" err="1">
                <a:solidFill>
                  <a:srgbClr val="00FF00"/>
                </a:solidFill>
                <a:latin typeface="Courier New" pitchFamily="49"/>
                <a:cs typeface="Courier New" pitchFamily="49"/>
              </a:rPr>
              <a:t>third</a:t>
            </a:r>
            <a:r>
              <a:rPr lang="nl-NL" dirty="0">
                <a:solidFill>
                  <a:srgbClr val="00FF00"/>
                </a:solidFill>
                <a:latin typeface="Courier New" pitchFamily="49"/>
                <a:cs typeface="Courier New" pitchFamily="49"/>
              </a:rPr>
              <a:t> party component </a:t>
            </a:r>
            <a:r>
              <a:rPr lang="nl-NL" dirty="0" err="1">
                <a:solidFill>
                  <a:srgbClr val="00FF00"/>
                </a:solidFill>
                <a:latin typeface="Courier New" pitchFamily="49"/>
                <a:cs typeface="Courier New" pitchFamily="49"/>
              </a:rPr>
              <a:t>usage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fees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C4A96C8-FA09-45D6-ACB1-F5342C21E531}"/>
              </a:ext>
            </a:extLst>
          </p:cNvPr>
          <p:cNvPicPr>
            <a:picLocks noChangeAspect="1"/>
          </p:cNvPicPr>
          <p:nvPr/>
        </p:nvPicPr>
        <p:blipFill>
          <a:blip r:embed="rId2"/>
          <a:stretch>
            <a:fillRect/>
          </a:stretch>
        </p:blipFill>
        <p:spPr>
          <a:xfrm>
            <a:off x="347171" y="859770"/>
            <a:ext cx="9615536" cy="2014322"/>
          </a:xfrm>
          <a:prstGeom prst="rect">
            <a:avLst/>
          </a:prstGeom>
        </p:spPr>
      </p:pic>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834526" y="1"/>
            <a:ext cx="10515600" cy="904240"/>
          </a:xfrm>
        </p:spPr>
        <p:txBody>
          <a:bodyPr/>
          <a:lstStyle/>
          <a:p>
            <a:pPr lvl="0"/>
            <a:r>
              <a:rPr lang="nl-NL">
                <a:solidFill>
                  <a:srgbClr val="00FF00"/>
                </a:solidFill>
                <a:latin typeface="Courier New" pitchFamily="49"/>
                <a:cs typeface="Courier New" pitchFamily="49"/>
              </a:rPr>
              <a:t>Custom request matcher – use</a:t>
            </a:r>
          </a:p>
        </p:txBody>
      </p:sp>
      <p:pic>
        <p:nvPicPr>
          <p:cNvPr id="8" name="Afbeelding 7">
            <a:extLst>
              <a:ext uri="{FF2B5EF4-FFF2-40B4-BE49-F238E27FC236}">
                <a16:creationId xmlns:a16="http://schemas.microsoft.com/office/drawing/2014/main" id="{BFF2E280-DDBA-467E-B82D-54F85416E198}"/>
              </a:ext>
            </a:extLst>
          </p:cNvPr>
          <p:cNvPicPr>
            <a:picLocks noChangeAspect="1"/>
          </p:cNvPicPr>
          <p:nvPr/>
        </p:nvPicPr>
        <p:blipFill>
          <a:blip r:embed="rId3"/>
          <a:stretch>
            <a:fillRect/>
          </a:stretch>
        </p:blipFill>
        <p:spPr>
          <a:xfrm>
            <a:off x="347171" y="4140200"/>
            <a:ext cx="11490310" cy="1341756"/>
          </a:xfrm>
          <a:prstGeom prst="rect">
            <a:avLst/>
          </a:prstGeom>
        </p:spPr>
      </p:pic>
      <p:sp>
        <p:nvSpPr>
          <p:cNvPr id="9" name="Ovaal 8">
            <a:extLst>
              <a:ext uri="{FF2B5EF4-FFF2-40B4-BE49-F238E27FC236}">
                <a16:creationId xmlns:a16="http://schemas.microsoft.com/office/drawing/2014/main" id="{09DDD050-2DA9-4F05-8CC7-E4A5CE0CBA21}"/>
              </a:ext>
            </a:extLst>
          </p:cNvPr>
          <p:cNvSpPr/>
          <p:nvPr/>
        </p:nvSpPr>
        <p:spPr>
          <a:xfrm>
            <a:off x="3861982" y="2170349"/>
            <a:ext cx="4013200"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B7B3A926-CBFC-472D-86B5-7641EDAB2609}"/>
              </a:ext>
            </a:extLst>
          </p:cNvPr>
          <p:cNvSpPr txBox="1"/>
          <p:nvPr/>
        </p:nvSpPr>
        <p:spPr>
          <a:xfrm>
            <a:off x="7232189" y="2576744"/>
            <a:ext cx="3657600" cy="383823"/>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 the extension</a:t>
            </a:r>
            <a:endParaRPr lang="en-NL">
              <a:solidFill>
                <a:srgbClr val="00FF00"/>
              </a:solidFill>
              <a:latin typeface="Courier New" panose="02070309020205020404" pitchFamily="49" charset="0"/>
              <a:cs typeface="Courier New" panose="02070309020205020404" pitchFamily="49" charset="0"/>
            </a:endParaRPr>
          </a:p>
        </p:txBody>
      </p:sp>
      <p:sp>
        <p:nvSpPr>
          <p:cNvPr id="11" name="Ovaal 10">
            <a:extLst>
              <a:ext uri="{FF2B5EF4-FFF2-40B4-BE49-F238E27FC236}">
                <a16:creationId xmlns:a16="http://schemas.microsoft.com/office/drawing/2014/main" id="{892B252A-24FB-4077-A887-53C22D2639CA}"/>
              </a:ext>
            </a:extLst>
          </p:cNvPr>
          <p:cNvSpPr/>
          <p:nvPr/>
        </p:nvSpPr>
        <p:spPr>
          <a:xfrm>
            <a:off x="1127760" y="4467236"/>
            <a:ext cx="2255520" cy="42988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Tekstvak 11">
            <a:extLst>
              <a:ext uri="{FF2B5EF4-FFF2-40B4-BE49-F238E27FC236}">
                <a16:creationId xmlns:a16="http://schemas.microsoft.com/office/drawing/2014/main" id="{4A6965CC-3E91-4FA2-B535-153FF84EC4F5}"/>
              </a:ext>
            </a:extLst>
          </p:cNvPr>
          <p:cNvSpPr txBox="1"/>
          <p:nvPr/>
        </p:nvSpPr>
        <p:spPr>
          <a:xfrm>
            <a:off x="762000" y="3103389"/>
            <a:ext cx="365760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custom matcher in a stub definition using its name (can be combined with existing matchers)</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1C71EDCB-8E38-46D8-9F45-1EB205A0EC5B}"/>
              </a:ext>
            </a:extLst>
          </p:cNvPr>
          <p:cNvSpPr/>
          <p:nvPr/>
        </p:nvSpPr>
        <p:spPr>
          <a:xfrm>
            <a:off x="5577840" y="4467236"/>
            <a:ext cx="6266989" cy="42988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A988E28D-8268-4135-A050-552953C19E87}"/>
              </a:ext>
            </a:extLst>
          </p:cNvPr>
          <p:cNvSpPr txBox="1"/>
          <p:nvPr/>
        </p:nvSpPr>
        <p:spPr>
          <a:xfrm>
            <a:off x="7232189" y="3992225"/>
            <a:ext cx="461264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desired parameter value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989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439405"/>
          </a:xfrm>
        </p:spPr>
        <p:txBody>
          <a:bodyPr>
            <a:normAutofit fontScale="92500" lnSpcReduction="20000"/>
          </a:bodyPr>
          <a:lstStyle/>
          <a:p>
            <a:pPr lvl="0">
              <a:buFont typeface="Courier New" pitchFamily="49"/>
              <a:buChar char="_"/>
            </a:pPr>
            <a:r>
              <a:rPr lang="nl-NL">
                <a:solidFill>
                  <a:srgbClr val="00FF00"/>
                </a:solidFill>
                <a:latin typeface="Courier New" pitchFamily="49"/>
                <a:cs typeface="Courier New" pitchFamily="49"/>
              </a:rPr>
              <a:t>exercises &gt; extensions &gt; RejectedHttpVerbsMatcher.</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custom matcher that reads a list of rejected HTTP verbs and matches the HTTP verb used in the incoming request against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exercises &gt; WireMockExercises6dot2Test.java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extensions &gt; RejectedHttpVerbsMatcher.java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extensions &gt; BodyLengthMatcher.java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824614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6.3:</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Executing post-serve actions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91134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Post-serve actions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Perform specific actions after serving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Logging, writing to database, …</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Done by extending PostServeAction class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0386283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Post-serve action – build</a:t>
            </a:r>
          </a:p>
        </p:txBody>
      </p:sp>
      <p:pic>
        <p:nvPicPr>
          <p:cNvPr id="4" name="Afbeelding 3">
            <a:extLst>
              <a:ext uri="{FF2B5EF4-FFF2-40B4-BE49-F238E27FC236}">
                <a16:creationId xmlns:a16="http://schemas.microsoft.com/office/drawing/2014/main" id="{E21A2D85-5AF2-48AD-A77E-B27C9A0589DB}"/>
              </a:ext>
            </a:extLst>
          </p:cNvPr>
          <p:cNvPicPr>
            <a:picLocks noChangeAspect="1"/>
          </p:cNvPicPr>
          <p:nvPr/>
        </p:nvPicPr>
        <p:blipFill>
          <a:blip r:embed="rId2"/>
          <a:stretch>
            <a:fillRect/>
          </a:stretch>
        </p:blipFill>
        <p:spPr>
          <a:xfrm>
            <a:off x="0" y="1690688"/>
            <a:ext cx="12192000" cy="4109663"/>
          </a:xfrm>
          <a:prstGeom prst="rect">
            <a:avLst/>
          </a:prstGeom>
        </p:spPr>
      </p:pic>
      <p:sp>
        <p:nvSpPr>
          <p:cNvPr id="5" name="Ovaal 4">
            <a:extLst>
              <a:ext uri="{FF2B5EF4-FFF2-40B4-BE49-F238E27FC236}">
                <a16:creationId xmlns:a16="http://schemas.microsoft.com/office/drawing/2014/main" id="{035F02C8-2A31-4C29-BACB-7FA72A8CA3C5}"/>
              </a:ext>
            </a:extLst>
          </p:cNvPr>
          <p:cNvSpPr/>
          <p:nvPr/>
        </p:nvSpPr>
        <p:spPr>
          <a:xfrm>
            <a:off x="3606800" y="1638205"/>
            <a:ext cx="4013200"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Ovaal 5">
            <a:extLst>
              <a:ext uri="{FF2B5EF4-FFF2-40B4-BE49-F238E27FC236}">
                <a16:creationId xmlns:a16="http://schemas.microsoft.com/office/drawing/2014/main" id="{B40A8178-9C83-4D03-A890-BF0B1AF95A84}"/>
              </a:ext>
            </a:extLst>
          </p:cNvPr>
          <p:cNvSpPr/>
          <p:nvPr/>
        </p:nvSpPr>
        <p:spPr>
          <a:xfrm>
            <a:off x="1971040" y="4178205"/>
            <a:ext cx="1635760"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kstvak 6">
            <a:extLst>
              <a:ext uri="{FF2B5EF4-FFF2-40B4-BE49-F238E27FC236}">
                <a16:creationId xmlns:a16="http://schemas.microsoft.com/office/drawing/2014/main" id="{83E9EA3D-304A-41FF-B9BD-21137DB8017F}"/>
              </a:ext>
            </a:extLst>
          </p:cNvPr>
          <p:cNvSpPr txBox="1"/>
          <p:nvPr/>
        </p:nvSpPr>
        <p:spPr>
          <a:xfrm>
            <a:off x="2981960" y="3429000"/>
            <a:ext cx="526288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implements the post-serve action to execute after serving a response</a:t>
            </a:r>
            <a:endParaRPr lang="en-NL">
              <a:solidFill>
                <a:srgbClr val="00FF00"/>
              </a:solidFill>
              <a:latin typeface="Courier New" panose="02070309020205020404" pitchFamily="49" charset="0"/>
              <a:cs typeface="Courier New" panose="02070309020205020404" pitchFamily="49" charset="0"/>
            </a:endParaRPr>
          </a:p>
        </p:txBody>
      </p:sp>
      <p:sp>
        <p:nvSpPr>
          <p:cNvPr id="8" name="Tekstvak 7">
            <a:extLst>
              <a:ext uri="{FF2B5EF4-FFF2-40B4-BE49-F238E27FC236}">
                <a16:creationId xmlns:a16="http://schemas.microsoft.com/office/drawing/2014/main" id="{17D114A8-260D-434C-9255-6FB6CEB5266B}"/>
              </a:ext>
            </a:extLst>
          </p:cNvPr>
          <p:cNvSpPr txBox="1"/>
          <p:nvPr/>
        </p:nvSpPr>
        <p:spPr>
          <a:xfrm>
            <a:off x="960119" y="6035689"/>
            <a:ext cx="1098024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Overriding </a:t>
            </a:r>
            <a:r>
              <a:rPr lang="en-US" i="1">
                <a:solidFill>
                  <a:srgbClr val="00FF00"/>
                </a:solidFill>
                <a:latin typeface="Courier New" panose="02070309020205020404" pitchFamily="49" charset="0"/>
                <a:cs typeface="Courier New" panose="02070309020205020404" pitchFamily="49" charset="0"/>
              </a:rPr>
              <a:t>doGlobalAction()</a:t>
            </a:r>
            <a:r>
              <a:rPr lang="en-US">
                <a:solidFill>
                  <a:srgbClr val="00FF00"/>
                </a:solidFill>
                <a:latin typeface="Courier New" panose="02070309020205020404" pitchFamily="49" charset="0"/>
                <a:cs typeface="Courier New" panose="02070309020205020404" pitchFamily="49" charset="0"/>
              </a:rPr>
              <a:t> automatically performs the action for all responses served by WireMock (no need to configure this on a per-stub basis anymore)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22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FFD539A7-A5B7-4E3F-B755-1F8515DB6890}"/>
              </a:ext>
            </a:extLst>
          </p:cNvPr>
          <p:cNvPicPr>
            <a:picLocks noChangeAspect="1"/>
          </p:cNvPicPr>
          <p:nvPr/>
        </p:nvPicPr>
        <p:blipFill>
          <a:blip r:embed="rId2"/>
          <a:stretch>
            <a:fillRect/>
          </a:stretch>
        </p:blipFill>
        <p:spPr>
          <a:xfrm>
            <a:off x="47626" y="754708"/>
            <a:ext cx="8486774" cy="1735422"/>
          </a:xfrm>
          <a:prstGeom prst="rect">
            <a:avLst/>
          </a:prstGeom>
        </p:spPr>
      </p:pic>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834526" y="1"/>
            <a:ext cx="10515600" cy="904240"/>
          </a:xfrm>
        </p:spPr>
        <p:txBody>
          <a:bodyPr/>
          <a:lstStyle/>
          <a:p>
            <a:pPr lvl="0"/>
            <a:r>
              <a:rPr lang="nl-NL">
                <a:solidFill>
                  <a:srgbClr val="00FF00"/>
                </a:solidFill>
                <a:latin typeface="Courier New" pitchFamily="49"/>
                <a:cs typeface="Courier New" pitchFamily="49"/>
              </a:rPr>
              <a:t>Post-serve action – use</a:t>
            </a:r>
          </a:p>
        </p:txBody>
      </p:sp>
      <p:pic>
        <p:nvPicPr>
          <p:cNvPr id="8" name="Afbeelding 7">
            <a:extLst>
              <a:ext uri="{FF2B5EF4-FFF2-40B4-BE49-F238E27FC236}">
                <a16:creationId xmlns:a16="http://schemas.microsoft.com/office/drawing/2014/main" id="{4B8BBFA5-C467-4F77-A4C2-D4B0F26308AA}"/>
              </a:ext>
            </a:extLst>
          </p:cNvPr>
          <p:cNvPicPr>
            <a:picLocks noChangeAspect="1"/>
          </p:cNvPicPr>
          <p:nvPr/>
        </p:nvPicPr>
        <p:blipFill>
          <a:blip r:embed="rId3"/>
          <a:stretch>
            <a:fillRect/>
          </a:stretch>
        </p:blipFill>
        <p:spPr>
          <a:xfrm>
            <a:off x="0" y="2593338"/>
            <a:ext cx="12172161" cy="4244340"/>
          </a:xfrm>
          <a:prstGeom prst="rect">
            <a:avLst/>
          </a:prstGeom>
        </p:spPr>
      </p:pic>
      <p:sp>
        <p:nvSpPr>
          <p:cNvPr id="6" name="Ovaal 5">
            <a:extLst>
              <a:ext uri="{FF2B5EF4-FFF2-40B4-BE49-F238E27FC236}">
                <a16:creationId xmlns:a16="http://schemas.microsoft.com/office/drawing/2014/main" id="{2857BA35-19FC-4591-A00B-622B42B58C36}"/>
              </a:ext>
            </a:extLst>
          </p:cNvPr>
          <p:cNvSpPr/>
          <p:nvPr/>
        </p:nvSpPr>
        <p:spPr>
          <a:xfrm>
            <a:off x="3058160" y="1862371"/>
            <a:ext cx="3657600" cy="31687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kstvak 6">
            <a:extLst>
              <a:ext uri="{FF2B5EF4-FFF2-40B4-BE49-F238E27FC236}">
                <a16:creationId xmlns:a16="http://schemas.microsoft.com/office/drawing/2014/main" id="{10CE2DE2-D326-4123-B1FD-2DF65FFFA076}"/>
              </a:ext>
            </a:extLst>
          </p:cNvPr>
          <p:cNvSpPr txBox="1"/>
          <p:nvPr/>
        </p:nvSpPr>
        <p:spPr>
          <a:xfrm>
            <a:off x="6911163" y="1845168"/>
            <a:ext cx="3657600" cy="383823"/>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 the extension</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DA5CFD04-7428-46A3-8B1D-A7CEA4D97C6B}"/>
              </a:ext>
            </a:extLst>
          </p:cNvPr>
          <p:cNvSpPr/>
          <p:nvPr/>
        </p:nvSpPr>
        <p:spPr>
          <a:xfrm>
            <a:off x="1743740" y="3758574"/>
            <a:ext cx="10334846" cy="81342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B2C9A1E0-86E9-4F45-9ABA-CC6941A82555}"/>
              </a:ext>
            </a:extLst>
          </p:cNvPr>
          <p:cNvSpPr txBox="1"/>
          <p:nvPr/>
        </p:nvSpPr>
        <p:spPr>
          <a:xfrm>
            <a:off x="7692526" y="4668894"/>
            <a:ext cx="365760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the post-serve action to the stub definition and supply the desired parameter value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65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439405"/>
          </a:xfrm>
        </p:spPr>
        <p:txBody>
          <a:bodyPr>
            <a:normAutofit fontScale="92500" lnSpcReduction="20000"/>
          </a:bodyPr>
          <a:lstStyle/>
          <a:p>
            <a:pPr lvl="0">
              <a:buFont typeface="Courier New" pitchFamily="49"/>
              <a:buChar char="_"/>
            </a:pPr>
            <a:r>
              <a:rPr lang="nl-NL">
                <a:solidFill>
                  <a:srgbClr val="00FF00"/>
                </a:solidFill>
                <a:latin typeface="Courier New" pitchFamily="49"/>
                <a:cs typeface="Courier New" pitchFamily="49"/>
              </a:rPr>
              <a:t>exercises &gt; extensions &gt; LogLoanRequestReceptionWithTimestamp.</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post-serve action that prints a log message containing the current date and time in the requested format to the console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exercises &gt; WireMockExercises6dot3Test.java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extensions &gt; LogLoanRequestReceptionWithTimestamp.java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extensions &gt; WriteToDBAction.java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5436109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6.4:</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Transforming responses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57626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Response transformation</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Create responses in a more dynamic and reusable fashion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Two types of use cases</a:t>
            </a:r>
          </a:p>
          <a:p>
            <a:pPr lvl="1">
              <a:buFont typeface="Courier New" pitchFamily="49"/>
              <a:buChar char="_"/>
            </a:pPr>
            <a:r>
              <a:rPr lang="nl-NL">
                <a:solidFill>
                  <a:srgbClr val="00FF00"/>
                </a:solidFill>
                <a:latin typeface="Courier New" pitchFamily="49"/>
                <a:cs typeface="Courier New" pitchFamily="49"/>
              </a:rPr>
              <a:t>Define characteristics of response definition</a:t>
            </a:r>
          </a:p>
          <a:p>
            <a:pPr lvl="1">
              <a:buFont typeface="Courier New" pitchFamily="49"/>
              <a:buChar char="_"/>
            </a:pPr>
            <a:r>
              <a:rPr lang="nl-NL">
                <a:solidFill>
                  <a:srgbClr val="00FF00"/>
                </a:solidFill>
                <a:latin typeface="Courier New" pitchFamily="49"/>
                <a:cs typeface="Courier New" pitchFamily="49"/>
              </a:rPr>
              <a:t>Add specific information to existing response</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Done by extending ResponseDefinitionTransformer and ResponseTransformer class, respectively</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834895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0" y="0"/>
            <a:ext cx="12192000" cy="1325559"/>
          </a:xfrm>
        </p:spPr>
        <p:txBody>
          <a:bodyPr>
            <a:normAutofit/>
          </a:bodyPr>
          <a:lstStyle/>
          <a:p>
            <a:pPr lvl="0"/>
            <a:r>
              <a:rPr lang="nl-NL" sz="4000">
                <a:solidFill>
                  <a:srgbClr val="00FF00"/>
                </a:solidFill>
                <a:latin typeface="Courier New" pitchFamily="49"/>
                <a:cs typeface="Courier New" pitchFamily="49"/>
              </a:rPr>
              <a:t>Response definition transformer – build</a:t>
            </a:r>
          </a:p>
        </p:txBody>
      </p:sp>
      <p:pic>
        <p:nvPicPr>
          <p:cNvPr id="7" name="Afbeelding 6">
            <a:extLst>
              <a:ext uri="{FF2B5EF4-FFF2-40B4-BE49-F238E27FC236}">
                <a16:creationId xmlns:a16="http://schemas.microsoft.com/office/drawing/2014/main" id="{ECE54B2D-12EE-4ED2-A796-973F5656A112}"/>
              </a:ext>
            </a:extLst>
          </p:cNvPr>
          <p:cNvPicPr>
            <a:picLocks noChangeAspect="1"/>
          </p:cNvPicPr>
          <p:nvPr/>
        </p:nvPicPr>
        <p:blipFill>
          <a:blip r:embed="rId2"/>
          <a:stretch>
            <a:fillRect/>
          </a:stretch>
        </p:blipFill>
        <p:spPr>
          <a:xfrm>
            <a:off x="0" y="1325559"/>
            <a:ext cx="12192000" cy="4969397"/>
          </a:xfrm>
          <a:prstGeom prst="rect">
            <a:avLst/>
          </a:prstGeom>
        </p:spPr>
      </p:pic>
      <p:sp>
        <p:nvSpPr>
          <p:cNvPr id="4" name="Ovaal 3">
            <a:extLst>
              <a:ext uri="{FF2B5EF4-FFF2-40B4-BE49-F238E27FC236}">
                <a16:creationId xmlns:a16="http://schemas.microsoft.com/office/drawing/2014/main" id="{B63DDC44-B7D8-4BAE-A3DE-1F81D7BCC90F}"/>
              </a:ext>
            </a:extLst>
          </p:cNvPr>
          <p:cNvSpPr/>
          <p:nvPr/>
        </p:nvSpPr>
        <p:spPr>
          <a:xfrm>
            <a:off x="1981200" y="2837085"/>
            <a:ext cx="3393440" cy="3226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ekstvak 4">
            <a:extLst>
              <a:ext uri="{FF2B5EF4-FFF2-40B4-BE49-F238E27FC236}">
                <a16:creationId xmlns:a16="http://schemas.microsoft.com/office/drawing/2014/main" id="{F07ACC39-7B8B-4621-AAF7-5EF5E106A323}"/>
              </a:ext>
            </a:extLst>
          </p:cNvPr>
          <p:cNvSpPr txBox="1"/>
          <p:nvPr/>
        </p:nvSpPr>
        <p:spPr>
          <a:xfrm>
            <a:off x="4815840" y="2538829"/>
            <a:ext cx="728472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Builder pattern to construct response definition</a:t>
            </a:r>
            <a:endParaRPr lang="en-NL">
              <a:solidFill>
                <a:srgbClr val="00FF00"/>
              </a:solidFill>
              <a:latin typeface="Courier New" panose="02070309020205020404" pitchFamily="49" charset="0"/>
              <a:cs typeface="Courier New" panose="02070309020205020404" pitchFamily="49" charset="0"/>
            </a:endParaRPr>
          </a:p>
        </p:txBody>
      </p:sp>
      <p:sp>
        <p:nvSpPr>
          <p:cNvPr id="6" name="Ovaal 5">
            <a:extLst>
              <a:ext uri="{FF2B5EF4-FFF2-40B4-BE49-F238E27FC236}">
                <a16:creationId xmlns:a16="http://schemas.microsoft.com/office/drawing/2014/main" id="{6E8784CE-32A1-4E7A-964F-C4C751FD2CB4}"/>
              </a:ext>
            </a:extLst>
          </p:cNvPr>
          <p:cNvSpPr/>
          <p:nvPr/>
        </p:nvSpPr>
        <p:spPr>
          <a:xfrm>
            <a:off x="1595120" y="3135341"/>
            <a:ext cx="2052320" cy="74577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6319ADF6-9B30-4BCD-80EA-2E1746AEF18C}"/>
              </a:ext>
            </a:extLst>
          </p:cNvPr>
          <p:cNvSpPr txBox="1"/>
          <p:nvPr/>
        </p:nvSpPr>
        <p:spPr>
          <a:xfrm>
            <a:off x="3891280" y="3949840"/>
            <a:ext cx="82092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header with value customized using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0E39F9B6-C65E-4F64-8C06-8126FF886E32}"/>
              </a:ext>
            </a:extLst>
          </p:cNvPr>
          <p:cNvSpPr/>
          <p:nvPr/>
        </p:nvSpPr>
        <p:spPr>
          <a:xfrm>
            <a:off x="1747520" y="3842896"/>
            <a:ext cx="205232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743440A4-795C-42AA-ABDF-8ABC7F520563}"/>
              </a:ext>
            </a:extLst>
          </p:cNvPr>
          <p:cNvSpPr txBox="1"/>
          <p:nvPr/>
        </p:nvSpPr>
        <p:spPr>
          <a:xfrm>
            <a:off x="2255520" y="4486534"/>
            <a:ext cx="35356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default status code</a:t>
            </a:r>
            <a:endParaRPr lang="en-NL">
              <a:solidFill>
                <a:srgbClr val="00FF00"/>
              </a:solidFill>
              <a:latin typeface="Courier New" panose="02070309020205020404" pitchFamily="49" charset="0"/>
              <a:cs typeface="Courier New" panose="02070309020205020404" pitchFamily="49" charset="0"/>
            </a:endParaRPr>
          </a:p>
        </p:txBody>
      </p:sp>
      <p:sp>
        <p:nvSpPr>
          <p:cNvPr id="11" name="Ovaal 10">
            <a:extLst>
              <a:ext uri="{FF2B5EF4-FFF2-40B4-BE49-F238E27FC236}">
                <a16:creationId xmlns:a16="http://schemas.microsoft.com/office/drawing/2014/main" id="{A35CF894-4D4F-4D27-96FE-BBA5FC6E7477}"/>
              </a:ext>
            </a:extLst>
          </p:cNvPr>
          <p:cNvSpPr/>
          <p:nvPr/>
        </p:nvSpPr>
        <p:spPr>
          <a:xfrm>
            <a:off x="5486400" y="1277190"/>
            <a:ext cx="4988560" cy="3226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75292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8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F1D5-837B-45E2-AC12-21BAF0EB7070}"/>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8E6A00E9-FD05-47CC-A8EF-124E7738C989}"/>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42EEAB19-847D-496F-9870-889E19D8A029}"/>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D85B973A-663E-4A15-824D-FA3AB0D74F4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07742AC0-9A83-4F86-9FCB-15D66E61630A}"/>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86FA7694-3C37-44DB-A981-8F325C872AF0}"/>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5B6C415F-8FBE-441C-85A7-0C9142ACCEFF}"/>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52CBD1A3-C899-412C-9A05-01B4DB8EC9EE}"/>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2DCB36-B6F3-41E8-A02B-4BD731755C5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E877094D-CCE4-4D9B-99E5-4D051235D6D9}"/>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6312F897-BD5B-4024-A5DD-81617ED763D8}"/>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74545F3B-B968-443D-8584-B95A758A3F5F}"/>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7F507B63-DA96-4000-8676-B674104343F0}"/>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A2663CCB-E661-4978-BFCA-062FF6D679BA}"/>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3F3AFA7-1AD2-4BA5-8692-D4C9BF283121}"/>
              </a:ext>
            </a:extLst>
          </p:cNvPr>
          <p:cNvPicPr>
            <a:picLocks noChangeAspect="1"/>
          </p:cNvPicPr>
          <p:nvPr/>
        </p:nvPicPr>
        <p:blipFill>
          <a:blip r:embed="rId2"/>
          <a:stretch>
            <a:fillRect/>
          </a:stretch>
        </p:blipFill>
        <p:spPr>
          <a:xfrm>
            <a:off x="109220" y="792655"/>
            <a:ext cx="10375900" cy="2017536"/>
          </a:xfrm>
          <a:prstGeom prst="rect">
            <a:avLst/>
          </a:prstGeom>
        </p:spPr>
      </p:pic>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0" y="1"/>
            <a:ext cx="12192000" cy="894080"/>
          </a:xfrm>
        </p:spPr>
        <p:txBody>
          <a:bodyPr>
            <a:normAutofit/>
          </a:bodyPr>
          <a:lstStyle/>
          <a:p>
            <a:pPr lvl="0"/>
            <a:r>
              <a:rPr lang="nl-NL" sz="4000">
                <a:solidFill>
                  <a:srgbClr val="00FF00"/>
                </a:solidFill>
                <a:latin typeface="Courier New" pitchFamily="49"/>
                <a:cs typeface="Courier New" pitchFamily="49"/>
              </a:rPr>
              <a:t>Response definition transformer – use</a:t>
            </a:r>
          </a:p>
        </p:txBody>
      </p:sp>
      <p:pic>
        <p:nvPicPr>
          <p:cNvPr id="7" name="Afbeelding 6">
            <a:extLst>
              <a:ext uri="{FF2B5EF4-FFF2-40B4-BE49-F238E27FC236}">
                <a16:creationId xmlns:a16="http://schemas.microsoft.com/office/drawing/2014/main" id="{EC260476-C978-477B-B3A3-E810F130FCEB}"/>
              </a:ext>
            </a:extLst>
          </p:cNvPr>
          <p:cNvPicPr>
            <a:picLocks noChangeAspect="1"/>
          </p:cNvPicPr>
          <p:nvPr/>
        </p:nvPicPr>
        <p:blipFill>
          <a:blip r:embed="rId3"/>
          <a:stretch>
            <a:fillRect/>
          </a:stretch>
        </p:blipFill>
        <p:spPr>
          <a:xfrm>
            <a:off x="17318" y="2959957"/>
            <a:ext cx="12174682" cy="2330768"/>
          </a:xfrm>
          <a:prstGeom prst="rect">
            <a:avLst/>
          </a:prstGeom>
        </p:spPr>
      </p:pic>
      <p:sp>
        <p:nvSpPr>
          <p:cNvPr id="5" name="Ovaal 4">
            <a:extLst>
              <a:ext uri="{FF2B5EF4-FFF2-40B4-BE49-F238E27FC236}">
                <a16:creationId xmlns:a16="http://schemas.microsoft.com/office/drawing/2014/main" id="{9D9217B2-86F3-452F-B625-1925884214B4}"/>
              </a:ext>
            </a:extLst>
          </p:cNvPr>
          <p:cNvSpPr/>
          <p:nvPr/>
        </p:nvSpPr>
        <p:spPr>
          <a:xfrm>
            <a:off x="3989183" y="2118006"/>
            <a:ext cx="6729617"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kstvak 5">
            <a:extLst>
              <a:ext uri="{FF2B5EF4-FFF2-40B4-BE49-F238E27FC236}">
                <a16:creationId xmlns:a16="http://schemas.microsoft.com/office/drawing/2014/main" id="{6344DE5C-8F2A-42FF-9445-D08CD27F8FD2}"/>
              </a:ext>
            </a:extLst>
          </p:cNvPr>
          <p:cNvSpPr txBox="1"/>
          <p:nvPr/>
        </p:nvSpPr>
        <p:spPr>
          <a:xfrm>
            <a:off x="7265901" y="1617732"/>
            <a:ext cx="3657600" cy="383823"/>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 the extension</a:t>
            </a:r>
            <a:endParaRPr lang="en-NL">
              <a:solidFill>
                <a:srgbClr val="00FF00"/>
              </a:solidFill>
              <a:latin typeface="Courier New" panose="02070309020205020404" pitchFamily="49" charset="0"/>
              <a:cs typeface="Courier New" panose="02070309020205020404" pitchFamily="49" charset="0"/>
            </a:endParaRPr>
          </a:p>
        </p:txBody>
      </p:sp>
      <p:sp>
        <p:nvSpPr>
          <p:cNvPr id="8" name="Tekstvak 7">
            <a:extLst>
              <a:ext uri="{FF2B5EF4-FFF2-40B4-BE49-F238E27FC236}">
                <a16:creationId xmlns:a16="http://schemas.microsoft.com/office/drawing/2014/main" id="{48143BA4-038B-4C8A-9B77-6A21306FD52C}"/>
              </a:ext>
            </a:extLst>
          </p:cNvPr>
          <p:cNvSpPr txBox="1"/>
          <p:nvPr/>
        </p:nvSpPr>
        <p:spPr>
          <a:xfrm>
            <a:off x="3989183" y="4977174"/>
            <a:ext cx="576087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response transformer parameter value to use for this response</a:t>
            </a:r>
            <a:endParaRPr lang="en-NL">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BAF0A87-E950-4B91-A701-0BFC6DC1696E}"/>
              </a:ext>
            </a:extLst>
          </p:cNvPr>
          <p:cNvSpPr/>
          <p:nvPr/>
        </p:nvSpPr>
        <p:spPr>
          <a:xfrm>
            <a:off x="2702642" y="4260037"/>
            <a:ext cx="9472039" cy="36512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7303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You can transform the rendered Response, too…</a:t>
            </a:r>
          </a:p>
        </p:txBody>
      </p:sp>
    </p:spTree>
    <p:extLst>
      <p:ext uri="{BB962C8B-B14F-4D97-AF65-F5344CB8AC3E}">
        <p14:creationId xmlns:p14="http://schemas.microsoft.com/office/powerpoint/2010/main" val="6280465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0" y="0"/>
            <a:ext cx="12192000" cy="728819"/>
          </a:xfrm>
        </p:spPr>
        <p:txBody>
          <a:bodyPr>
            <a:normAutofit/>
          </a:bodyPr>
          <a:lstStyle/>
          <a:p>
            <a:pPr lvl="0"/>
            <a:r>
              <a:rPr lang="nl-NL" sz="4000">
                <a:solidFill>
                  <a:srgbClr val="00FF00"/>
                </a:solidFill>
                <a:latin typeface="Courier New" pitchFamily="49"/>
                <a:cs typeface="Courier New" pitchFamily="49"/>
              </a:rPr>
              <a:t>Response transformer – build</a:t>
            </a:r>
          </a:p>
        </p:txBody>
      </p:sp>
      <p:pic>
        <p:nvPicPr>
          <p:cNvPr id="4" name="Afbeelding 3">
            <a:extLst>
              <a:ext uri="{FF2B5EF4-FFF2-40B4-BE49-F238E27FC236}">
                <a16:creationId xmlns:a16="http://schemas.microsoft.com/office/drawing/2014/main" id="{26FD4911-C794-448A-BDAE-05E4FE0F65D5}"/>
              </a:ext>
            </a:extLst>
          </p:cNvPr>
          <p:cNvPicPr>
            <a:picLocks noChangeAspect="1"/>
          </p:cNvPicPr>
          <p:nvPr/>
        </p:nvPicPr>
        <p:blipFill>
          <a:blip r:embed="rId2"/>
          <a:stretch>
            <a:fillRect/>
          </a:stretch>
        </p:blipFill>
        <p:spPr>
          <a:xfrm>
            <a:off x="594360" y="728819"/>
            <a:ext cx="11003280" cy="6115244"/>
          </a:xfrm>
          <a:prstGeom prst="rect">
            <a:avLst/>
          </a:prstGeom>
        </p:spPr>
      </p:pic>
      <p:sp>
        <p:nvSpPr>
          <p:cNvPr id="5" name="Ovaal 4">
            <a:extLst>
              <a:ext uri="{FF2B5EF4-FFF2-40B4-BE49-F238E27FC236}">
                <a16:creationId xmlns:a16="http://schemas.microsoft.com/office/drawing/2014/main" id="{5B126256-E221-4D2F-9EB5-FA953F10D927}"/>
              </a:ext>
            </a:extLst>
          </p:cNvPr>
          <p:cNvSpPr/>
          <p:nvPr/>
        </p:nvSpPr>
        <p:spPr>
          <a:xfrm>
            <a:off x="2094461" y="2250720"/>
            <a:ext cx="4631460" cy="3908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kstvak 5">
            <a:extLst>
              <a:ext uri="{FF2B5EF4-FFF2-40B4-BE49-F238E27FC236}">
                <a16:creationId xmlns:a16="http://schemas.microsoft.com/office/drawing/2014/main" id="{0E42E50B-D3F6-4D18-9DFF-ED96312923E2}"/>
              </a:ext>
            </a:extLst>
          </p:cNvPr>
          <p:cNvSpPr txBox="1"/>
          <p:nvPr/>
        </p:nvSpPr>
        <p:spPr>
          <a:xfrm>
            <a:off x="6849341" y="2135856"/>
            <a:ext cx="365760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the defined response…</a:t>
            </a:r>
            <a:endParaRPr lang="en-NL">
              <a:solidFill>
                <a:srgbClr val="00FF00"/>
              </a:solidFill>
              <a:latin typeface="Courier New" panose="02070309020205020404" pitchFamily="49" charset="0"/>
              <a:cs typeface="Courier New" panose="02070309020205020404" pitchFamily="49" charset="0"/>
            </a:endParaRPr>
          </a:p>
        </p:txBody>
      </p:sp>
      <p:sp>
        <p:nvSpPr>
          <p:cNvPr id="7" name="Ovaal 6">
            <a:extLst>
              <a:ext uri="{FF2B5EF4-FFF2-40B4-BE49-F238E27FC236}">
                <a16:creationId xmlns:a16="http://schemas.microsoft.com/office/drawing/2014/main" id="{B4039832-5C94-4381-970A-C2735F067C51}"/>
              </a:ext>
            </a:extLst>
          </p:cNvPr>
          <p:cNvSpPr/>
          <p:nvPr/>
        </p:nvSpPr>
        <p:spPr>
          <a:xfrm>
            <a:off x="2897101" y="2702815"/>
            <a:ext cx="4631460" cy="120940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66994A63-C3E2-4C4D-AB35-099CD220244E}"/>
              </a:ext>
            </a:extLst>
          </p:cNvPr>
          <p:cNvSpPr txBox="1"/>
          <p:nvPr/>
        </p:nvSpPr>
        <p:spPr>
          <a:xfrm>
            <a:off x="6595341" y="4027089"/>
            <a:ext cx="36576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but add a </a:t>
            </a:r>
            <a:r>
              <a:rPr lang="en-US" i="1">
                <a:solidFill>
                  <a:srgbClr val="00FF00"/>
                </a:solidFill>
                <a:latin typeface="Courier New" panose="02070309020205020404" pitchFamily="49" charset="0"/>
                <a:cs typeface="Courier New" panose="02070309020205020404" pitchFamily="49" charset="0"/>
              </a:rPr>
              <a:t>currentDate</a:t>
            </a:r>
            <a:r>
              <a:rPr lang="en-US">
                <a:solidFill>
                  <a:srgbClr val="00FF00"/>
                </a:solidFill>
                <a:latin typeface="Courier New" panose="02070309020205020404" pitchFamily="49" charset="0"/>
                <a:cs typeface="Courier New" panose="02070309020205020404" pitchFamily="49" charset="0"/>
              </a:rPr>
              <a:t> header after rendering it</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FFC7C09A-1A78-4DB1-9F7F-214B86E297CC}"/>
              </a:ext>
            </a:extLst>
          </p:cNvPr>
          <p:cNvSpPr/>
          <p:nvPr/>
        </p:nvSpPr>
        <p:spPr>
          <a:xfrm>
            <a:off x="2419581" y="6268286"/>
            <a:ext cx="4631460" cy="3908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6B9CFBE4-8B85-4B8B-A906-1B2C9D5228FA}"/>
              </a:ext>
            </a:extLst>
          </p:cNvPr>
          <p:cNvSpPr txBox="1"/>
          <p:nvPr/>
        </p:nvSpPr>
        <p:spPr>
          <a:xfrm>
            <a:off x="7316701" y="5529016"/>
            <a:ext cx="365760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By default, response transformers are applied globally, but this can switched off if desired</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1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http://wiremock.org/docs</a:t>
            </a:r>
            <a:br>
              <a:rPr lang="nl-NL" sz="6000">
                <a:solidFill>
                  <a:srgbClr val="00FF00"/>
                </a:solidFill>
                <a:latin typeface="Courier New" panose="02070309020205020404" pitchFamily="49" charset="0"/>
                <a:cs typeface="Courier New" panose="02070309020205020404" pitchFamily="49" charset="0"/>
              </a:rPr>
            </a:br>
            <a:r>
              <a:rPr lang="nl-NL" sz="6000">
                <a:solidFill>
                  <a:srgbClr val="00FF00"/>
                </a:solidFill>
                <a:latin typeface="Courier New" panose="02070309020205020404" pitchFamily="49" charset="0"/>
                <a:cs typeface="Courier New" panose="02070309020205020404" pitchFamily="49" charset="0"/>
              </a:rPr>
              <a:t>/extending-wiremock/</a:t>
            </a:r>
          </a:p>
        </p:txBody>
      </p:sp>
    </p:spTree>
    <p:extLst>
      <p:ext uri="{BB962C8B-B14F-4D97-AF65-F5344CB8AC3E}">
        <p14:creationId xmlns:p14="http://schemas.microsoft.com/office/powerpoint/2010/main" val="23960409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439405"/>
          </a:xfrm>
        </p:spPr>
        <p:txBody>
          <a:bodyPr>
            <a:normAutofit fontScale="92500" lnSpcReduction="20000"/>
          </a:bodyPr>
          <a:lstStyle/>
          <a:p>
            <a:pPr lvl="0">
              <a:buFont typeface="Courier New" pitchFamily="49"/>
              <a:buChar char="_"/>
            </a:pPr>
            <a:r>
              <a:rPr lang="nl-NL">
                <a:solidFill>
                  <a:srgbClr val="00FF00"/>
                </a:solidFill>
                <a:latin typeface="Courier New" pitchFamily="49"/>
                <a:cs typeface="Courier New" pitchFamily="49"/>
              </a:rPr>
              <a:t>exercises &gt; extensions &gt; AddUuidHeaderTransformer.</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response definition transformer that adds the requested header to a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exercises &gt; WireMockExercises6dot4Test.java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extensions &gt; AddUuidHeaderTransformer.java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extensions &gt; CreateDateHeaderDefinitionTransformer.java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8922952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Appendix A:</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JSON equivalents for</a:t>
            </a: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the Java examples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9816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4FF12610-E479-4F8E-B092-8E5F50B02334}"/>
              </a:ext>
            </a:extLst>
          </p:cNvPr>
          <p:cNvPicPr>
            <a:picLocks noChangeAspect="1"/>
          </p:cNvPicPr>
          <p:nvPr/>
        </p:nvPicPr>
        <p:blipFill>
          <a:blip r:embed="rId2"/>
          <a:stretch>
            <a:fillRect/>
          </a:stretch>
        </p:blipFill>
        <p:spPr>
          <a:xfrm>
            <a:off x="2077456" y="1687659"/>
            <a:ext cx="8037088" cy="5002337"/>
          </a:xfrm>
          <a:prstGeom prst="rect">
            <a:avLst/>
          </a:prstGeom>
        </p:spPr>
      </p:pic>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Our Hello world! mock</a:t>
            </a:r>
          </a:p>
        </p:txBody>
      </p:sp>
    </p:spTree>
    <p:extLst>
      <p:ext uri="{BB962C8B-B14F-4D97-AF65-F5344CB8AC3E}">
        <p14:creationId xmlns:p14="http://schemas.microsoft.com/office/powerpoint/2010/main" val="38125355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URL matching</a:t>
            </a:r>
          </a:p>
        </p:txBody>
      </p:sp>
      <p:pic>
        <p:nvPicPr>
          <p:cNvPr id="5" name="Afbeelding 4">
            <a:extLst>
              <a:ext uri="{FF2B5EF4-FFF2-40B4-BE49-F238E27FC236}">
                <a16:creationId xmlns:a16="http://schemas.microsoft.com/office/drawing/2014/main" id="{0968EE5E-6C7B-4FB9-B940-F100988A8515}"/>
              </a:ext>
            </a:extLst>
          </p:cNvPr>
          <p:cNvPicPr>
            <a:picLocks noChangeAspect="1"/>
          </p:cNvPicPr>
          <p:nvPr/>
        </p:nvPicPr>
        <p:blipFill>
          <a:blip r:embed="rId2"/>
          <a:stretch>
            <a:fillRect/>
          </a:stretch>
        </p:blipFill>
        <p:spPr>
          <a:xfrm>
            <a:off x="2885877" y="1690688"/>
            <a:ext cx="6420245" cy="4843676"/>
          </a:xfrm>
          <a:prstGeom prst="rect">
            <a:avLst/>
          </a:prstGeom>
        </p:spPr>
      </p:pic>
    </p:spTree>
    <p:extLst>
      <p:ext uri="{BB962C8B-B14F-4D97-AF65-F5344CB8AC3E}">
        <p14:creationId xmlns:p14="http://schemas.microsoft.com/office/powerpoint/2010/main" val="3085711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Request header matching</a:t>
            </a:r>
          </a:p>
        </p:txBody>
      </p:sp>
      <p:pic>
        <p:nvPicPr>
          <p:cNvPr id="7" name="Afbeelding 6">
            <a:extLst>
              <a:ext uri="{FF2B5EF4-FFF2-40B4-BE49-F238E27FC236}">
                <a16:creationId xmlns:a16="http://schemas.microsoft.com/office/drawing/2014/main" id="{61833F9B-3636-4100-908D-99CC320145A5}"/>
              </a:ext>
            </a:extLst>
          </p:cNvPr>
          <p:cNvPicPr>
            <a:picLocks noChangeAspect="1"/>
          </p:cNvPicPr>
          <p:nvPr/>
        </p:nvPicPr>
        <p:blipFill>
          <a:blip r:embed="rId2"/>
          <a:stretch>
            <a:fillRect/>
          </a:stretch>
        </p:blipFill>
        <p:spPr>
          <a:xfrm>
            <a:off x="2952402" y="1690688"/>
            <a:ext cx="6287196" cy="5058014"/>
          </a:xfrm>
          <a:prstGeom prst="rect">
            <a:avLst/>
          </a:prstGeom>
        </p:spPr>
      </p:pic>
    </p:spTree>
    <p:extLst>
      <p:ext uri="{BB962C8B-B14F-4D97-AF65-F5344CB8AC3E}">
        <p14:creationId xmlns:p14="http://schemas.microsoft.com/office/powerpoint/2010/main" val="17930773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Simulating a delay</a:t>
            </a:r>
          </a:p>
        </p:txBody>
      </p:sp>
      <p:pic>
        <p:nvPicPr>
          <p:cNvPr id="7" name="Afbeelding 6">
            <a:extLst>
              <a:ext uri="{FF2B5EF4-FFF2-40B4-BE49-F238E27FC236}">
                <a16:creationId xmlns:a16="http://schemas.microsoft.com/office/drawing/2014/main" id="{55619E0A-994C-46FA-B0DC-1D4199EFA749}"/>
              </a:ext>
            </a:extLst>
          </p:cNvPr>
          <p:cNvPicPr>
            <a:picLocks noChangeAspect="1"/>
          </p:cNvPicPr>
          <p:nvPr/>
        </p:nvPicPr>
        <p:blipFill>
          <a:blip r:embed="rId2"/>
          <a:stretch>
            <a:fillRect/>
          </a:stretch>
        </p:blipFill>
        <p:spPr>
          <a:xfrm>
            <a:off x="2421918" y="1690688"/>
            <a:ext cx="7348163" cy="4401966"/>
          </a:xfrm>
          <a:prstGeom prst="rect">
            <a:avLst/>
          </a:prstGeom>
        </p:spPr>
      </p:pic>
    </p:spTree>
    <p:extLst>
      <p:ext uri="{BB962C8B-B14F-4D97-AF65-F5344CB8AC3E}">
        <p14:creationId xmlns:p14="http://schemas.microsoft.com/office/powerpoint/2010/main" val="356965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7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71AE-A81A-44AF-9BB2-EB497F0A297B}"/>
              </a:ext>
            </a:extLst>
          </p:cNvPr>
          <p:cNvSpPr txBox="1">
            <a:spLocks noGrp="1"/>
          </p:cNvSpPr>
          <p:nvPr>
            <p:ph type="title"/>
          </p:nvPr>
        </p:nvSpPr>
        <p:spPr>
          <a:xfrm>
            <a:off x="838203" y="335758"/>
            <a:ext cx="11096628" cy="1325559"/>
          </a:xfrm>
        </p:spPr>
        <p:txBody>
          <a:bodyPr/>
          <a:lstStyle/>
          <a:p>
            <a:pPr lvl="0"/>
            <a:r>
              <a:rPr lang="nl-NL">
                <a:solidFill>
                  <a:srgbClr val="00FF00"/>
                </a:solidFill>
                <a:latin typeface="Courier New" pitchFamily="49"/>
                <a:cs typeface="Courier New" pitchFamily="49"/>
              </a:rPr>
              <a:t>Simulation in test environments</a:t>
            </a:r>
          </a:p>
        </p:txBody>
      </p:sp>
      <p:sp>
        <p:nvSpPr>
          <p:cNvPr id="3" name="Rectangle 7">
            <a:extLst>
              <a:ext uri="{FF2B5EF4-FFF2-40B4-BE49-F238E27FC236}">
                <a16:creationId xmlns:a16="http://schemas.microsoft.com/office/drawing/2014/main" id="{0CC3CB45-97A0-4D07-973F-D8E709063C0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842ECDA-E0BE-441A-80B5-765C2B9AD87F}"/>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mainframe</a:t>
            </a:r>
          </a:p>
        </p:txBody>
      </p:sp>
      <p:sp>
        <p:nvSpPr>
          <p:cNvPr id="5" name="Rectangle 10">
            <a:extLst>
              <a:ext uri="{FF2B5EF4-FFF2-40B4-BE49-F238E27FC236}">
                <a16:creationId xmlns:a16="http://schemas.microsoft.com/office/drawing/2014/main" id="{DF8A6E81-DF89-43FD-BE15-4FE45DB563E9}"/>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SaaS dependency</a:t>
            </a:r>
          </a:p>
        </p:txBody>
      </p:sp>
      <p:sp>
        <p:nvSpPr>
          <p:cNvPr id="6" name="Rectangle 11">
            <a:extLst>
              <a:ext uri="{FF2B5EF4-FFF2-40B4-BE49-F238E27FC236}">
                <a16:creationId xmlns:a16="http://schemas.microsoft.com/office/drawing/2014/main" id="{4380382A-FF38-444E-9447-8DC9A5E5D898}"/>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backend system</a:t>
            </a:r>
          </a:p>
        </p:txBody>
      </p:sp>
      <p:sp>
        <p:nvSpPr>
          <p:cNvPr id="7" name="Rectangle 12">
            <a:extLst>
              <a:ext uri="{FF2B5EF4-FFF2-40B4-BE49-F238E27FC236}">
                <a16:creationId xmlns:a16="http://schemas.microsoft.com/office/drawing/2014/main" id="{E21A9C28-891B-44BA-8F64-98A3F940D0A5}"/>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mobile app</a:t>
            </a:r>
          </a:p>
        </p:txBody>
      </p:sp>
      <p:cxnSp>
        <p:nvCxnSpPr>
          <p:cNvPr id="8" name="Elbow Connector 14">
            <a:extLst>
              <a:ext uri="{FF2B5EF4-FFF2-40B4-BE49-F238E27FC236}">
                <a16:creationId xmlns:a16="http://schemas.microsoft.com/office/drawing/2014/main" id="{B73F5317-FF6D-40D2-834D-ED40BD9ADF0D}"/>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15555CF6-4DE5-4E5B-B743-AA5A1C170B90}"/>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42BD80-0732-4B17-9A62-9EF9968743DF}"/>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9F66B48A-97E2-4D94-B171-ACDFDDD6A2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5">
            <a:extLst>
              <a:ext uri="{FF2B5EF4-FFF2-40B4-BE49-F238E27FC236}">
                <a16:creationId xmlns:a16="http://schemas.microsoft.com/office/drawing/2014/main" id="{06F117ED-1BF7-4158-9E41-37D3FF2C7228}"/>
              </a:ext>
            </a:extLst>
          </p:cNvPr>
          <p:cNvSpPr/>
          <p:nvPr/>
        </p:nvSpPr>
        <p:spPr>
          <a:xfrm>
            <a:off x="216812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3" name="Rectangle 16">
            <a:extLst>
              <a:ext uri="{FF2B5EF4-FFF2-40B4-BE49-F238E27FC236}">
                <a16:creationId xmlns:a16="http://schemas.microsoft.com/office/drawing/2014/main" id="{EA2CB03F-82F2-4BB6-BEFF-247956C5AB0E}"/>
              </a:ext>
            </a:extLst>
          </p:cNvPr>
          <p:cNvSpPr/>
          <p:nvPr/>
        </p:nvSpPr>
        <p:spPr>
          <a:xfrm>
            <a:off x="216812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4" name="Rectangle 17">
            <a:extLst>
              <a:ext uri="{FF2B5EF4-FFF2-40B4-BE49-F238E27FC236}">
                <a16:creationId xmlns:a16="http://schemas.microsoft.com/office/drawing/2014/main" id="{57EB728C-133F-4707-9E06-C740B29D0710}"/>
              </a:ext>
            </a:extLst>
          </p:cNvPr>
          <p:cNvSpPr/>
          <p:nvPr/>
        </p:nvSpPr>
        <p:spPr>
          <a:xfrm>
            <a:off x="758904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5" name="Rectangle 19">
            <a:extLst>
              <a:ext uri="{FF2B5EF4-FFF2-40B4-BE49-F238E27FC236}">
                <a16:creationId xmlns:a16="http://schemas.microsoft.com/office/drawing/2014/main" id="{D6EDB110-FB89-4288-A184-2E40E825C769}"/>
              </a:ext>
            </a:extLst>
          </p:cNvPr>
          <p:cNvSpPr/>
          <p:nvPr/>
        </p:nvSpPr>
        <p:spPr>
          <a:xfrm>
            <a:off x="758904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Returning a fault response</a:t>
            </a:r>
          </a:p>
        </p:txBody>
      </p:sp>
      <p:pic>
        <p:nvPicPr>
          <p:cNvPr id="7" name="Afbeelding 6">
            <a:extLst>
              <a:ext uri="{FF2B5EF4-FFF2-40B4-BE49-F238E27FC236}">
                <a16:creationId xmlns:a16="http://schemas.microsoft.com/office/drawing/2014/main" id="{FE52D9F8-A70C-42D0-A531-4838A2F534F5}"/>
              </a:ext>
            </a:extLst>
          </p:cNvPr>
          <p:cNvPicPr>
            <a:picLocks noChangeAspect="1"/>
          </p:cNvPicPr>
          <p:nvPr/>
        </p:nvPicPr>
        <p:blipFill>
          <a:blip r:embed="rId2"/>
          <a:stretch>
            <a:fillRect/>
          </a:stretch>
        </p:blipFill>
        <p:spPr>
          <a:xfrm>
            <a:off x="1695048" y="1690688"/>
            <a:ext cx="8801903" cy="4189632"/>
          </a:xfrm>
          <a:prstGeom prst="rect">
            <a:avLst/>
          </a:prstGeom>
        </p:spPr>
      </p:pic>
    </p:spTree>
    <p:extLst>
      <p:ext uri="{BB962C8B-B14F-4D97-AF65-F5344CB8AC3E}">
        <p14:creationId xmlns:p14="http://schemas.microsoft.com/office/powerpoint/2010/main" val="11532649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A4A9BD8A-FAAD-451B-B947-E449428381CF}"/>
              </a:ext>
            </a:extLst>
          </p:cNvPr>
          <p:cNvPicPr>
            <a:picLocks noChangeAspect="1"/>
          </p:cNvPicPr>
          <p:nvPr/>
        </p:nvPicPr>
        <p:blipFill>
          <a:blip r:embed="rId2"/>
          <a:stretch>
            <a:fillRect/>
          </a:stretch>
        </p:blipFill>
        <p:spPr>
          <a:xfrm>
            <a:off x="302071" y="0"/>
            <a:ext cx="4894506" cy="6858000"/>
          </a:xfrm>
          <a:prstGeom prst="rect">
            <a:avLst/>
          </a:prstGeom>
        </p:spPr>
      </p:pic>
      <p:pic>
        <p:nvPicPr>
          <p:cNvPr id="8" name="Afbeelding 7">
            <a:extLst>
              <a:ext uri="{FF2B5EF4-FFF2-40B4-BE49-F238E27FC236}">
                <a16:creationId xmlns:a16="http://schemas.microsoft.com/office/drawing/2014/main" id="{9550B868-4D1B-4018-AAEA-0993E2A4B411}"/>
              </a:ext>
            </a:extLst>
          </p:cNvPr>
          <p:cNvPicPr>
            <a:picLocks noChangeAspect="1"/>
          </p:cNvPicPr>
          <p:nvPr/>
        </p:nvPicPr>
        <p:blipFill>
          <a:blip r:embed="rId3"/>
          <a:stretch>
            <a:fillRect/>
          </a:stretch>
        </p:blipFill>
        <p:spPr>
          <a:xfrm>
            <a:off x="5732709" y="1952625"/>
            <a:ext cx="5895975" cy="4905375"/>
          </a:xfrm>
          <a:prstGeom prst="rect">
            <a:avLst/>
          </a:prstGeom>
        </p:spPr>
      </p:pic>
      <p:sp>
        <p:nvSpPr>
          <p:cNvPr id="9" name="Title 1">
            <a:extLst>
              <a:ext uri="{FF2B5EF4-FFF2-40B4-BE49-F238E27FC236}">
                <a16:creationId xmlns:a16="http://schemas.microsoft.com/office/drawing/2014/main" id="{4800308E-8965-4E9C-97A9-26825675FDB7}"/>
              </a:ext>
            </a:extLst>
          </p:cNvPr>
          <p:cNvSpPr txBox="1">
            <a:spLocks noGrp="1"/>
          </p:cNvSpPr>
          <p:nvPr>
            <p:ph type="title"/>
          </p:nvPr>
        </p:nvSpPr>
        <p:spPr>
          <a:xfrm>
            <a:off x="5609689" y="365129"/>
            <a:ext cx="6482993" cy="1325559"/>
          </a:xfrm>
        </p:spPr>
        <p:txBody>
          <a:bodyPr/>
          <a:lstStyle/>
          <a:p>
            <a:pPr lvl="0"/>
            <a:r>
              <a:rPr lang="nl-NL">
                <a:solidFill>
                  <a:srgbClr val="00FF00"/>
                </a:solidFill>
                <a:latin typeface="Courier New" pitchFamily="49"/>
                <a:cs typeface="Courier New" pitchFamily="49"/>
              </a:rPr>
              <a:t>Creating a stateful mock</a:t>
            </a:r>
          </a:p>
        </p:txBody>
      </p:sp>
    </p:spTree>
    <p:extLst>
      <p:ext uri="{BB962C8B-B14F-4D97-AF65-F5344CB8AC3E}">
        <p14:creationId xmlns:p14="http://schemas.microsoft.com/office/powerpoint/2010/main" val="31733027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Use response templating</a:t>
            </a:r>
            <a:endParaRPr lang="nl-NL" dirty="0">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6BF17D8C-A91E-4CAB-BA2B-B7CB279974F0}"/>
              </a:ext>
            </a:extLst>
          </p:cNvPr>
          <p:cNvPicPr>
            <a:picLocks noChangeAspect="1"/>
          </p:cNvPicPr>
          <p:nvPr/>
        </p:nvPicPr>
        <p:blipFill>
          <a:blip r:embed="rId2"/>
          <a:stretch>
            <a:fillRect/>
          </a:stretch>
        </p:blipFill>
        <p:spPr>
          <a:xfrm>
            <a:off x="1285497" y="1690688"/>
            <a:ext cx="9621006" cy="4125591"/>
          </a:xfrm>
          <a:prstGeom prst="rect">
            <a:avLst/>
          </a:prstGeom>
        </p:spPr>
      </p:pic>
    </p:spTree>
    <p:extLst>
      <p:ext uri="{BB962C8B-B14F-4D97-AF65-F5344CB8AC3E}">
        <p14:creationId xmlns:p14="http://schemas.microsoft.com/office/powerpoint/2010/main" val="2687913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Use response templating</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Pillars</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2"/>
          <a:stretch>
            <a:fillRect/>
          </a:stretch>
        </p:blipFill>
        <p:spPr>
          <a:xfrm>
            <a:off x="6096000" y="1885950"/>
            <a:ext cx="4562475" cy="1543050"/>
          </a:xfrm>
          <a:prstGeom prst="rect">
            <a:avLst/>
          </a:prstGeom>
        </p:spPr>
      </p:pic>
      <p:pic>
        <p:nvPicPr>
          <p:cNvPr id="5" name="Afbeelding 4">
            <a:extLst>
              <a:ext uri="{FF2B5EF4-FFF2-40B4-BE49-F238E27FC236}">
                <a16:creationId xmlns:a16="http://schemas.microsoft.com/office/drawing/2014/main" id="{537C0C9D-3ABD-4CFF-B4DE-3E68D99DA22C}"/>
              </a:ext>
            </a:extLst>
          </p:cNvPr>
          <p:cNvPicPr>
            <a:picLocks noChangeAspect="1"/>
          </p:cNvPicPr>
          <p:nvPr/>
        </p:nvPicPr>
        <p:blipFill>
          <a:blip r:embed="rId3"/>
          <a:stretch>
            <a:fillRect/>
          </a:stretch>
        </p:blipFill>
        <p:spPr>
          <a:xfrm>
            <a:off x="4829175" y="4323066"/>
            <a:ext cx="5829300" cy="2419350"/>
          </a:xfrm>
          <a:prstGeom prst="rect">
            <a:avLst/>
          </a:prstGeom>
        </p:spPr>
      </p:pic>
    </p:spTree>
    <p:extLst>
      <p:ext uri="{BB962C8B-B14F-4D97-AF65-F5344CB8AC3E}">
        <p14:creationId xmlns:p14="http://schemas.microsoft.com/office/powerpoint/2010/main" val="22863784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0" y="1"/>
            <a:ext cx="11048997" cy="782320"/>
          </a:xfrm>
        </p:spPr>
        <p:txBody>
          <a:bodyPr/>
          <a:lstStyle/>
          <a:p>
            <a:pPr lvl="0"/>
            <a:r>
              <a:rPr lang="nl-NL">
                <a:solidFill>
                  <a:srgbClr val="00FF00"/>
                </a:solidFill>
                <a:latin typeface="Courier New" pitchFamily="49"/>
                <a:cs typeface="Courier New" pitchFamily="49"/>
              </a:rPr>
              <a:t>Using WireMock extensions</a:t>
            </a:r>
            <a:endParaRPr lang="nl-NL" dirty="0">
              <a:solidFill>
                <a:srgbClr val="00FF00"/>
              </a:solidFill>
              <a:latin typeface="Courier New" pitchFamily="49"/>
              <a:cs typeface="Courier New" pitchFamily="49"/>
            </a:endParaRPr>
          </a:p>
        </p:txBody>
      </p:sp>
      <p:pic>
        <p:nvPicPr>
          <p:cNvPr id="4" name="Afbeelding 3">
            <a:extLst>
              <a:ext uri="{FF2B5EF4-FFF2-40B4-BE49-F238E27FC236}">
                <a16:creationId xmlns:a16="http://schemas.microsoft.com/office/drawing/2014/main" id="{1C85E431-EAED-413E-84DF-AD4E6CCC7FEF}"/>
              </a:ext>
            </a:extLst>
          </p:cNvPr>
          <p:cNvPicPr>
            <a:picLocks noChangeAspect="1"/>
          </p:cNvPicPr>
          <p:nvPr/>
        </p:nvPicPr>
        <p:blipFill>
          <a:blip r:embed="rId2"/>
          <a:stretch>
            <a:fillRect/>
          </a:stretch>
        </p:blipFill>
        <p:spPr>
          <a:xfrm>
            <a:off x="8429625" y="3832225"/>
            <a:ext cx="3762375" cy="2952750"/>
          </a:xfrm>
          <a:prstGeom prst="rect">
            <a:avLst/>
          </a:prstGeom>
        </p:spPr>
      </p:pic>
      <p:pic>
        <p:nvPicPr>
          <p:cNvPr id="6" name="Afbeelding 5">
            <a:extLst>
              <a:ext uri="{FF2B5EF4-FFF2-40B4-BE49-F238E27FC236}">
                <a16:creationId xmlns:a16="http://schemas.microsoft.com/office/drawing/2014/main" id="{3C1537F6-1E28-4414-A2CB-F77CC903FE07}"/>
              </a:ext>
            </a:extLst>
          </p:cNvPr>
          <p:cNvPicPr>
            <a:picLocks noChangeAspect="1"/>
          </p:cNvPicPr>
          <p:nvPr/>
        </p:nvPicPr>
        <p:blipFill>
          <a:blip r:embed="rId3"/>
          <a:stretch>
            <a:fillRect/>
          </a:stretch>
        </p:blipFill>
        <p:spPr>
          <a:xfrm>
            <a:off x="1593850" y="3975100"/>
            <a:ext cx="6667500" cy="2667000"/>
          </a:xfrm>
          <a:prstGeom prst="rect">
            <a:avLst/>
          </a:prstGeom>
        </p:spPr>
      </p:pic>
      <p:pic>
        <p:nvPicPr>
          <p:cNvPr id="9" name="Afbeelding 8">
            <a:extLst>
              <a:ext uri="{FF2B5EF4-FFF2-40B4-BE49-F238E27FC236}">
                <a16:creationId xmlns:a16="http://schemas.microsoft.com/office/drawing/2014/main" id="{77EE0790-A38A-435F-8B57-DFA878905F85}"/>
              </a:ext>
            </a:extLst>
          </p:cNvPr>
          <p:cNvPicPr>
            <a:picLocks noChangeAspect="1"/>
          </p:cNvPicPr>
          <p:nvPr/>
        </p:nvPicPr>
        <p:blipFill>
          <a:blip r:embed="rId4"/>
          <a:stretch>
            <a:fillRect/>
          </a:stretch>
        </p:blipFill>
        <p:spPr>
          <a:xfrm>
            <a:off x="443865" y="735648"/>
            <a:ext cx="3914775" cy="3143250"/>
          </a:xfrm>
          <a:prstGeom prst="rect">
            <a:avLst/>
          </a:prstGeom>
        </p:spPr>
      </p:pic>
      <p:sp>
        <p:nvSpPr>
          <p:cNvPr id="10" name="Tekstvak 9">
            <a:extLst>
              <a:ext uri="{FF2B5EF4-FFF2-40B4-BE49-F238E27FC236}">
                <a16:creationId xmlns:a16="http://schemas.microsoft.com/office/drawing/2014/main" id="{47824396-FC75-4673-B1D6-7E6A8D47F7F6}"/>
              </a:ext>
            </a:extLst>
          </p:cNvPr>
          <p:cNvSpPr txBox="1"/>
          <p:nvPr/>
        </p:nvSpPr>
        <p:spPr>
          <a:xfrm>
            <a:off x="2876781" y="2593056"/>
            <a:ext cx="365760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Using a custom matcher</a:t>
            </a:r>
            <a:endParaRPr lang="en-NL">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B4A63396-55BE-4A9E-9A3C-B8D537B38B08}"/>
              </a:ext>
            </a:extLst>
          </p:cNvPr>
          <p:cNvSpPr txBox="1"/>
          <p:nvPr/>
        </p:nvSpPr>
        <p:spPr>
          <a:xfrm>
            <a:off x="4705581" y="3975100"/>
            <a:ext cx="36576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Registering a local transformer</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F371ADD0-39BC-409F-A163-55B5A19CBD81}"/>
              </a:ext>
            </a:extLst>
          </p:cNvPr>
          <p:cNvSpPr txBox="1"/>
          <p:nvPr/>
        </p:nvSpPr>
        <p:spPr>
          <a:xfrm>
            <a:off x="8180301" y="3141203"/>
            <a:ext cx="36576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Specifying transformer parameters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676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47203</TotalTime>
  <Words>3563</Words>
  <Application>Microsoft Office PowerPoint</Application>
  <PresentationFormat>Breedbeeld</PresentationFormat>
  <Paragraphs>707</Paragraphs>
  <Slides>95</Slides>
  <Notes>33</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95</vt:i4>
      </vt:variant>
    </vt:vector>
  </HeadingPairs>
  <TitlesOfParts>
    <vt:vector size="101" baseType="lpstr">
      <vt:lpstr>Arial</vt:lpstr>
      <vt:lpstr>Calibri</vt:lpstr>
      <vt:lpstr>Calibri Light</vt:lpstr>
      <vt:lpstr>Courier New</vt:lpstr>
      <vt:lpstr>Office Theme</vt:lpstr>
      <vt:lpstr>1_Office Theme</vt:lpstr>
      <vt:lpstr>No API? No problem!</vt:lpstr>
      <vt:lpstr>What are we going to do?</vt:lpstr>
      <vt:lpstr>Preparation</vt:lpstr>
      <vt:lpstr>Section 0:  An introduction to service virtualization</vt:lpstr>
      <vt:lpstr>Problems in test environments</vt:lpstr>
      <vt:lpstr>Problems in test environments</vt:lpstr>
      <vt:lpstr>Simulation during test execution</vt:lpstr>
      <vt:lpstr>Problems in test environments</vt:lpstr>
      <vt:lpstr>Simulation in test environments</vt:lpstr>
      <vt:lpstr>PowerPoint-presentatie</vt:lpstr>
      <vt:lpstr>Simulating APIs for more efficient testing and automation</vt:lpstr>
      <vt:lpstr>Our system under test</vt:lpstr>
      <vt:lpstr>PowerPoint-presentatie</vt:lpstr>
      <vt:lpstr>PowerPoint-presentatie</vt:lpstr>
      <vt:lpstr>What might we want to simulate?</vt:lpstr>
      <vt:lpstr>Section 1:  Getting started with WireMock</vt:lpstr>
      <vt:lpstr>WireMock</vt:lpstr>
      <vt:lpstr>Install WireMock</vt:lpstr>
      <vt:lpstr>Starting WireMock (JUnit 4)</vt:lpstr>
      <vt:lpstr>Starting WireMock (JUnit 5)</vt:lpstr>
      <vt:lpstr>Starting WireMock (standalone)</vt:lpstr>
      <vt:lpstr>Configure responses</vt:lpstr>
      <vt:lpstr>An example mock defined in Java</vt:lpstr>
      <vt:lpstr>Some useful WireMock features</vt:lpstr>
      <vt:lpstr>Now it’s your turn!</vt:lpstr>
      <vt:lpstr>Section 2:  Request matching strategies and fault simulation</vt:lpstr>
      <vt:lpstr>Request matching</vt:lpstr>
      <vt:lpstr>Example: URL matching (Java)</vt:lpstr>
      <vt:lpstr>Example: header matching (Java)</vt:lpstr>
      <vt:lpstr>Example: using logical AND and OR</vt:lpstr>
      <vt:lpstr>Some more examples…</vt:lpstr>
      <vt:lpstr>Matching on request body elements</vt:lpstr>
      <vt:lpstr>Matching using date/time properties</vt:lpstr>
      <vt:lpstr>Other matching strategies</vt:lpstr>
      <vt:lpstr>Fault simulation</vt:lpstr>
      <vt:lpstr>Example: HTTP status code (Java)</vt:lpstr>
      <vt:lpstr>Example: timeout (Java)</vt:lpstr>
      <vt:lpstr>Example: bad responses (Java)</vt:lpstr>
      <vt:lpstr>Now it’s your turn!</vt:lpstr>
      <vt:lpstr>Section 3:  Creating stateful mocks</vt:lpstr>
      <vt:lpstr>Statefulness</vt:lpstr>
      <vt:lpstr>Stateful mocks in WireMock</vt:lpstr>
      <vt:lpstr>Stateful mocks: an example (Java)</vt:lpstr>
      <vt:lpstr>Now it’s your turn!</vt:lpstr>
      <vt:lpstr>Section 4:  Response templating</vt:lpstr>
      <vt:lpstr>Response templating</vt:lpstr>
      <vt:lpstr>Setup response templating (JUnit4)</vt:lpstr>
      <vt:lpstr>Setup response templating (JUnit5)</vt:lpstr>
      <vt:lpstr>Enable/apply response templating</vt:lpstr>
      <vt:lpstr>One thing to keep in mind…</vt:lpstr>
      <vt:lpstr>Request attributes</vt:lpstr>
      <vt:lpstr>Request attributes (cont’d)</vt:lpstr>
      <vt:lpstr>JSON extraction example</vt:lpstr>
      <vt:lpstr>Now it’s your turn!</vt:lpstr>
      <vt:lpstr>Section 5:  Verification</vt:lpstr>
      <vt:lpstr>Verifying incoming requests</vt:lpstr>
      <vt:lpstr>Verifying incoming requests</vt:lpstr>
      <vt:lpstr>Some more verification examples</vt:lpstr>
      <vt:lpstr>Now it’s your turn!</vt:lpstr>
      <vt:lpstr>Section 6:  Extending WireMock</vt:lpstr>
      <vt:lpstr>Extending WireMock</vt:lpstr>
      <vt:lpstr>Section 6.1:  Filtering incoming requests</vt:lpstr>
      <vt:lpstr>Request filtering</vt:lpstr>
      <vt:lpstr>Request filtering – build</vt:lpstr>
      <vt:lpstr>Request filtering – use</vt:lpstr>
      <vt:lpstr>Now it’s your turn!</vt:lpstr>
      <vt:lpstr>Section 6.2:  Building a custom request matcher</vt:lpstr>
      <vt:lpstr>Custom request matchers</vt:lpstr>
      <vt:lpstr>Custom request matcher – build</vt:lpstr>
      <vt:lpstr>Custom request matcher – use</vt:lpstr>
      <vt:lpstr>Now it’s your turn!</vt:lpstr>
      <vt:lpstr>Section 6.3:  Executing post-serve actions</vt:lpstr>
      <vt:lpstr>Post-serve actions</vt:lpstr>
      <vt:lpstr>Post-serve action – build</vt:lpstr>
      <vt:lpstr>Post-serve action – use</vt:lpstr>
      <vt:lpstr>Now it’s your turn!</vt:lpstr>
      <vt:lpstr>Section 6.4:  Transforming responses</vt:lpstr>
      <vt:lpstr>Response transformation</vt:lpstr>
      <vt:lpstr>Response definition transformer – build</vt:lpstr>
      <vt:lpstr>Response definition transformer – use</vt:lpstr>
      <vt:lpstr>You can transform the rendered Response, too…</vt:lpstr>
      <vt:lpstr>Response transformer – build</vt:lpstr>
      <vt:lpstr>http://wiremock.org/docs /extending-wiremock/</vt:lpstr>
      <vt:lpstr>Now it’s your turn!</vt:lpstr>
      <vt:lpstr>Appendix A:  JSON equivalents for the Java examples</vt:lpstr>
      <vt:lpstr>Our Hello world! mock</vt:lpstr>
      <vt:lpstr>URL matching</vt:lpstr>
      <vt:lpstr>Request header matching</vt:lpstr>
      <vt:lpstr>Simulating a delay</vt:lpstr>
      <vt:lpstr>Returning a fault response</vt:lpstr>
      <vt:lpstr>Creating a stateful mock</vt:lpstr>
      <vt:lpstr>Use response templating</vt:lpstr>
      <vt:lpstr>Use response templating</vt:lpstr>
      <vt:lpstr>Using WireMock extensions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232</cp:revision>
  <dcterms:created xsi:type="dcterms:W3CDTF">2016-03-22T05:00:13Z</dcterms:created>
  <dcterms:modified xsi:type="dcterms:W3CDTF">2022-09-07T12:05:21Z</dcterms:modified>
</cp:coreProperties>
</file>