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21"/>
  </p:notesMasterIdLst>
  <p:sldIdLst>
    <p:sldId id="256" r:id="rId3"/>
    <p:sldId id="306" r:id="rId4"/>
    <p:sldId id="316" r:id="rId5"/>
    <p:sldId id="315" r:id="rId6"/>
    <p:sldId id="313" r:id="rId7"/>
    <p:sldId id="307" r:id="rId8"/>
    <p:sldId id="314" r:id="rId9"/>
    <p:sldId id="310" r:id="rId10"/>
    <p:sldId id="309" r:id="rId11"/>
    <p:sldId id="299" r:id="rId12"/>
    <p:sldId id="300" r:id="rId13"/>
    <p:sldId id="301" r:id="rId14"/>
    <p:sldId id="302" r:id="rId15"/>
    <p:sldId id="311" r:id="rId16"/>
    <p:sldId id="312" r:id="rId17"/>
    <p:sldId id="303" r:id="rId18"/>
    <p:sldId id="304" r:id="rId19"/>
    <p:sldId id="30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86" d="100"/>
          <a:sy n="86" d="100"/>
        </p:scale>
        <p:origin x="152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37464-0801-4C58-AF9E-46B85AA51F3D}" type="datetimeFigureOut">
              <a:rPr lang="en-US" smtClean="0"/>
              <a:pPr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0D7EF-CDBD-4090-9B96-3B6878040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715199"/>
            <a:ext cx="8229600" cy="4032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3240620"/>
            <a:ext cx="1727200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3240620"/>
            <a:ext cx="1727200" cy="37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5" y="717056"/>
            <a:ext cx="822764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D782FF-24C7-406C-9904-058C66EB0ACF}" type="datetimeFigureOut">
              <a:rPr lang="zh-CN" altLang="en-US" smtClean="0"/>
              <a:pPr/>
              <a:t>2016/7/11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CBCC9-2C1D-40D6-A822-8765E6830B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372333"/>
            <a:ext cx="8229600" cy="4157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1" y="717054"/>
            <a:ext cx="822764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449917"/>
            <a:ext cx="4032250" cy="3393016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449747"/>
            <a:ext cx="4032250" cy="33930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1" y="717054"/>
            <a:ext cx="8227649" cy="402167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8120" y="6284704"/>
            <a:ext cx="632066" cy="365125"/>
          </a:xfrm>
          <a:prstGeom prst="rect">
            <a:avLst/>
          </a:prstGeom>
        </p:spPr>
        <p:txBody>
          <a:bodyPr/>
          <a:lstStyle/>
          <a:p>
            <a:fld id="{1FD782FF-24C7-406C-9904-058C66EB0ACF}" type="datetimeFigureOut">
              <a:rPr lang="zh-CN" altLang="en-US" smtClean="0"/>
              <a:pPr/>
              <a:t>2016/7/11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3401" y="6284704"/>
            <a:ext cx="317694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D782FF-24C7-406C-9904-058C66EB0ACF}" type="datetimeFigureOut">
              <a:rPr lang="zh-CN" altLang="en-US" smtClean="0"/>
              <a:pPr/>
              <a:t>2016/7/11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CBCC9-2C1D-40D6-A822-8765E6830B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8138" y="6229351"/>
            <a:ext cx="703262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240000"/>
            <a:ext cx="8244000" cy="30048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956900"/>
            <a:ext cx="8244000" cy="27072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8138" y="6229351"/>
            <a:ext cx="703262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384000"/>
            <a:ext cx="8244000" cy="30048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8138" y="6229351"/>
            <a:ext cx="703262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79163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6553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1128184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6220884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374651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96851"/>
            <a:ext cx="0" cy="7344835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372533"/>
            <a:ext cx="82296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452034"/>
            <a:ext cx="82296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9144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9" y="6944785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6944785"/>
            <a:ext cx="287338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6944785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9" y="6944785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6944785"/>
            <a:ext cx="287338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1" y="6944785"/>
            <a:ext cx="792163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9" y="6944785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6944785"/>
            <a:ext cx="287338" cy="1799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6944785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1" y="6944785"/>
            <a:ext cx="792163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4" y="6191251"/>
            <a:ext cx="687387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11/07/2016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6191251"/>
            <a:ext cx="144462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9726" y="6229351"/>
            <a:ext cx="701675" cy="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9" y="6191251"/>
            <a:ext cx="6078537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smtClean="0">
                <a:solidFill>
                  <a:schemeClr val="bg2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3364" y="6333067"/>
            <a:ext cx="607853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1" y="6383867"/>
            <a:ext cx="6078537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2"/>
                </a:solidFill>
                <a:cs typeface="Arial" charset="0"/>
              </a:rPr>
              <a:t>Confidential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79163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6553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1128184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6220884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374651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96851"/>
            <a:ext cx="0" cy="734483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384001"/>
            <a:ext cx="8229600" cy="4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452036"/>
            <a:ext cx="8229600" cy="440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469900"/>
            <a:ext cx="9144000" cy="23301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90" y="6944786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6944786"/>
            <a:ext cx="287338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6944786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41" y="6944786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6944786"/>
            <a:ext cx="287338" cy="1799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3" y="6944786"/>
            <a:ext cx="792163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</a:t>
            </a:r>
            <a:r>
              <a:rPr lang="en-GB" sz="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90" y="6944786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6944786"/>
            <a:ext cx="287338" cy="17991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6944786"/>
            <a:ext cx="287337" cy="179916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3" y="6944786"/>
            <a:ext cx="792163" cy="17991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6" y="6191252"/>
            <a:ext cx="687387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11/07/2016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6191252"/>
            <a:ext cx="144462" cy="18414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6192002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GB" sz="800" smtClean="0">
                <a:solidFill>
                  <a:schemeClr val="bg1"/>
                </a:solidFill>
                <a:cs typeface="Arial" charset="0"/>
              </a:rPr>
              <a:t>© Nokia 2014   - File Name   - Version   - Creator   - DocID</a:t>
            </a:r>
            <a:endParaRPr lang="en-GB" sz="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000" y="6384002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Confidential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openstack.org/openstack-dev/devstack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7772400" cy="1470025"/>
          </a:xfrm>
        </p:spPr>
        <p:txBody>
          <a:bodyPr/>
          <a:lstStyle/>
          <a:p>
            <a:pPr algn="ctr"/>
            <a:r>
              <a:rPr lang="en-US" altLang="zh-CN" sz="3000" dirty="0" err="1" smtClean="0"/>
              <a:t>Openstack</a:t>
            </a:r>
            <a:r>
              <a:rPr lang="en-US" altLang="zh-CN" sz="3000" dirty="0" smtClean="0"/>
              <a:t> Introduction</a:t>
            </a:r>
            <a:endParaRPr lang="zh-CN" altLang="en-US" sz="3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444208" y="6093296"/>
            <a:ext cx="2448272" cy="550912"/>
          </a:xfrm>
        </p:spPr>
        <p:txBody>
          <a:bodyPr/>
          <a:lstStyle/>
          <a:p>
            <a:r>
              <a:rPr lang="en-US" altLang="zh-CN" sz="2000" dirty="0" smtClean="0"/>
              <a:t>Zhang </a:t>
            </a:r>
            <a:r>
              <a:rPr lang="en-US" altLang="zh-CN" sz="2000" dirty="0" err="1" smtClean="0"/>
              <a:t>jiafang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r>
              <a:rPr lang="en-US" dirty="0" smtClean="0"/>
              <a:t> environment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848" y="1467066"/>
            <a:ext cx="7890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pip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export </a:t>
            </a:r>
            <a:r>
              <a:rPr lang="en-US" dirty="0" err="1"/>
              <a:t>https_proxy</a:t>
            </a:r>
            <a:r>
              <a:rPr lang="en-US" dirty="0"/>
              <a:t>="https://10.144.1.10:8080/"</a:t>
            </a:r>
          </a:p>
          <a:p>
            <a:r>
              <a:rPr lang="en-US" dirty="0"/>
              <a:t> </a:t>
            </a:r>
            <a:r>
              <a:rPr lang="en-US" dirty="0" smtClean="0"/>
              <a:t>export </a:t>
            </a:r>
            <a:r>
              <a:rPr lang="en-US" dirty="0" err="1"/>
              <a:t>http_proxy</a:t>
            </a:r>
            <a:r>
              <a:rPr lang="en-US" dirty="0"/>
              <a:t>="http://10.144.1.10:8080/"</a:t>
            </a:r>
          </a:p>
          <a:p>
            <a:r>
              <a:rPr lang="en-US" dirty="0"/>
              <a:t> </a:t>
            </a:r>
            <a:r>
              <a:rPr lang="en-US" dirty="0" smtClean="0"/>
              <a:t>export </a:t>
            </a:r>
            <a:r>
              <a:rPr lang="en-US" dirty="0" err="1"/>
              <a:t>no_proxy</a:t>
            </a:r>
            <a:r>
              <a:rPr lang="en-US" dirty="0"/>
              <a:t>="local,localhost,127.0.0.1,10.0.2.15"</a:t>
            </a:r>
          </a:p>
          <a:p>
            <a:r>
              <a:rPr lang="en-US" dirty="0"/>
              <a:t> </a:t>
            </a:r>
            <a:r>
              <a:rPr lang="en-US" dirty="0" smtClean="0"/>
              <a:t>export </a:t>
            </a:r>
            <a:r>
              <a:rPr lang="en-US" dirty="0"/>
              <a:t>| grep </a:t>
            </a:r>
            <a:r>
              <a:rPr lang="en-US" dirty="0" smtClean="0"/>
              <a:t>http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/>
              <a:t>–b stable/liberty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git.openstack.org/openstack-dev/devstack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cd </a:t>
            </a:r>
            <a:r>
              <a:rPr lang="en-US" dirty="0" err="1" smtClean="0"/>
              <a:t>devstack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 smtClean="0"/>
              <a:t>stackrc</a:t>
            </a:r>
            <a:endParaRPr lang="en-US" dirty="0" smtClean="0"/>
          </a:p>
          <a:p>
            <a:r>
              <a:rPr lang="en-US" dirty="0"/>
              <a:t>GIT_BASE=${GIT_BASE:-https://git.openstack.org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./stack.sh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4155381"/>
            <a:ext cx="8227649" cy="1361851"/>
          </a:xfrm>
        </p:spPr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virsh</a:t>
            </a:r>
            <a:r>
              <a:rPr lang="en-US" dirty="0" smtClean="0"/>
              <a:t> list –all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vncviewer</a:t>
            </a:r>
            <a:endParaRPr lang="en-US" dirty="0" smtClean="0"/>
          </a:p>
          <a:p>
            <a:r>
              <a:rPr lang="en-US" dirty="0" err="1" smtClean="0"/>
              <a:t>Virsh</a:t>
            </a:r>
            <a:r>
              <a:rPr lang="en-US" dirty="0" smtClean="0"/>
              <a:t> </a:t>
            </a:r>
            <a:r>
              <a:rPr lang="en-US" dirty="0" err="1" smtClean="0"/>
              <a:t>vncdispaly</a:t>
            </a:r>
            <a:r>
              <a:rPr lang="en-US" dirty="0" smtClean="0"/>
              <a:t> </a:t>
            </a:r>
            <a:r>
              <a:rPr lang="en-US" dirty="0" err="1" smtClean="0"/>
              <a:t>xxx_name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" y="980728"/>
            <a:ext cx="91821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052637"/>
            <a:ext cx="9105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2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the block storage to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5" y="787400"/>
            <a:ext cx="89630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18137"/>
            <a:ext cx="4876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30578"/>
            <a:ext cx="6882082" cy="42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6769" y="1093375"/>
            <a:ext cx="8227649" cy="402167"/>
          </a:xfrm>
        </p:spPr>
        <p:txBody>
          <a:bodyPr/>
          <a:lstStyle/>
          <a:p>
            <a:r>
              <a:rPr lang="en-US" dirty="0" smtClean="0"/>
              <a:t>Ls /dev/</a:t>
            </a:r>
            <a:r>
              <a:rPr lang="en-US" dirty="0" err="1" smtClean="0"/>
              <a:t>vd</a:t>
            </a:r>
            <a:r>
              <a:rPr lang="en-US" dirty="0" smtClean="0"/>
              <a:t>*</a:t>
            </a:r>
          </a:p>
          <a:p>
            <a:r>
              <a:rPr lang="en-US" dirty="0" smtClean="0"/>
              <a:t>/dev/</a:t>
            </a:r>
            <a:r>
              <a:rPr lang="en-US" dirty="0" err="1" smtClean="0"/>
              <a:t>vdb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" y="1988840"/>
            <a:ext cx="9115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4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3904" y="692696"/>
            <a:ext cx="8227649" cy="5472608"/>
          </a:xfrm>
        </p:spPr>
        <p:txBody>
          <a:bodyPr/>
          <a:lstStyle/>
          <a:p>
            <a:r>
              <a:rPr lang="en-US" sz="1400" dirty="0"/>
              <a:t>instance# </a:t>
            </a:r>
            <a:r>
              <a:rPr lang="en-US" sz="1400" dirty="0" err="1"/>
              <a:t>fdisk</a:t>
            </a:r>
            <a:r>
              <a:rPr lang="en-US" sz="1400" dirty="0"/>
              <a:t> /dev/</a:t>
            </a:r>
            <a:r>
              <a:rPr lang="en-US" sz="1400" dirty="0" err="1"/>
              <a:t>vdb</a:t>
            </a:r>
            <a:endParaRPr lang="en-US" sz="1400" dirty="0"/>
          </a:p>
          <a:p>
            <a:r>
              <a:rPr lang="en-US" sz="1400" dirty="0"/>
              <a:t>Command (m for help): </a:t>
            </a:r>
            <a:r>
              <a:rPr lang="en-US" sz="1400" dirty="0" smtClean="0"/>
              <a:t>n</a:t>
            </a:r>
          </a:p>
          <a:p>
            <a:r>
              <a:rPr lang="en-US" sz="1400" dirty="0"/>
              <a:t>Partition type:</a:t>
            </a:r>
          </a:p>
          <a:p>
            <a:r>
              <a:rPr lang="en-US" sz="1400" dirty="0"/>
              <a:t>p primary (0 primary, 0 extended, 4 free)</a:t>
            </a:r>
          </a:p>
          <a:p>
            <a:r>
              <a:rPr lang="en-US" sz="1400" dirty="0"/>
              <a:t>e extended</a:t>
            </a:r>
          </a:p>
          <a:p>
            <a:r>
              <a:rPr lang="en-US" sz="1400" dirty="0"/>
              <a:t>Select (default p): p</a:t>
            </a:r>
          </a:p>
          <a:p>
            <a:r>
              <a:rPr lang="en-US" sz="1400" dirty="0"/>
              <a:t>Partition number (1-4, default 1): 1</a:t>
            </a:r>
          </a:p>
          <a:p>
            <a:r>
              <a:rPr lang="en-US" sz="1400" dirty="0"/>
              <a:t>First sector (2048-2097151, default 2048):</a:t>
            </a:r>
          </a:p>
          <a:p>
            <a:r>
              <a:rPr lang="en-US" sz="1400" dirty="0"/>
              <a:t>Last sector, +sectors or +size{K,M,G,T,P} (2048-2097151, </a:t>
            </a:r>
          </a:p>
          <a:p>
            <a:r>
              <a:rPr lang="en-US" sz="1400" dirty="0"/>
              <a:t>default 2097151):</a:t>
            </a:r>
          </a:p>
          <a:p>
            <a:r>
              <a:rPr lang="en-US" sz="1400" dirty="0"/>
              <a:t>Created a new partition 1 of type 'Linux' and of size 1023 </a:t>
            </a:r>
          </a:p>
          <a:p>
            <a:r>
              <a:rPr lang="en-US" sz="1400" dirty="0" err="1"/>
              <a:t>MiB</a:t>
            </a:r>
            <a:r>
              <a:rPr lang="en-US" sz="1400" dirty="0"/>
              <a:t>.</a:t>
            </a:r>
          </a:p>
          <a:p>
            <a:r>
              <a:rPr lang="en-US" sz="1400" dirty="0"/>
              <a:t>Command (m for help): w</a:t>
            </a:r>
          </a:p>
          <a:p>
            <a:r>
              <a:rPr lang="en-US" sz="1400" dirty="0"/>
              <a:t>The partition table has been altered.</a:t>
            </a:r>
          </a:p>
          <a:p>
            <a:r>
              <a:rPr lang="en-US" sz="1400" dirty="0"/>
              <a:t>instance# </a:t>
            </a:r>
            <a:r>
              <a:rPr lang="en-US" sz="1400" dirty="0" err="1"/>
              <a:t>mkfs</a:t>
            </a:r>
            <a:r>
              <a:rPr lang="en-US" sz="1400" dirty="0"/>
              <a:t> -t ext4 /dev/vdb1</a:t>
            </a:r>
          </a:p>
          <a:p>
            <a:r>
              <a:rPr lang="en-US" sz="1400" dirty="0"/>
              <a:t>Writing superblocks and filesystem accounting information: </a:t>
            </a:r>
          </a:p>
          <a:p>
            <a:r>
              <a:rPr lang="en-US" sz="1400" dirty="0"/>
              <a:t>done</a:t>
            </a:r>
          </a:p>
          <a:p>
            <a:r>
              <a:rPr lang="en-US" sz="1400" dirty="0"/>
              <a:t>control# mount /dev/vdb1 /</a:t>
            </a:r>
            <a:r>
              <a:rPr lang="en-US" sz="1400" dirty="0" err="1"/>
              <a:t>mnt</a:t>
            </a:r>
            <a:endParaRPr lang="en-US" sz="1400" dirty="0"/>
          </a:p>
          <a:p>
            <a:r>
              <a:rPr lang="en-US" sz="1400" dirty="0"/>
              <a:t>control# echo "test" &gt; /</a:t>
            </a:r>
            <a:r>
              <a:rPr lang="en-US" sz="1400" dirty="0" err="1"/>
              <a:t>mnt</a:t>
            </a:r>
            <a:r>
              <a:rPr lang="en-US" sz="1400" dirty="0"/>
              <a:t>/test</a:t>
            </a:r>
          </a:p>
          <a:p>
            <a:r>
              <a:rPr lang="en-US" sz="1400" dirty="0"/>
              <a:t>control# cat /</a:t>
            </a:r>
            <a:r>
              <a:rPr lang="en-US" sz="1400" dirty="0" err="1"/>
              <a:t>mnt</a:t>
            </a:r>
            <a:r>
              <a:rPr lang="en-US" sz="1400" dirty="0"/>
              <a:t>/test</a:t>
            </a:r>
          </a:p>
          <a:p>
            <a:r>
              <a:rPr lang="en-US" sz="1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6748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19464" y="1700808"/>
            <a:ext cx="8227649" cy="19442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Openstack</a:t>
            </a:r>
            <a:r>
              <a:rPr lang="en-US" dirty="0" smtClean="0"/>
              <a:t> basic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Openstack</a:t>
            </a:r>
            <a:r>
              <a:rPr lang="en-US" dirty="0" smtClean="0"/>
              <a:t> all in one setup and operate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Wind river </a:t>
            </a:r>
            <a:r>
              <a:rPr lang="en-US" dirty="0" err="1" smtClean="0"/>
              <a:t>Openstack</a:t>
            </a:r>
            <a:r>
              <a:rPr lang="en-US" dirty="0" smtClean="0"/>
              <a:t>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7017" y="4927765"/>
            <a:ext cx="8227649" cy="1237539"/>
          </a:xfrm>
        </p:spPr>
        <p:txBody>
          <a:bodyPr/>
          <a:lstStyle/>
          <a:p>
            <a:r>
              <a:rPr lang="en-US" dirty="0" smtClean="0"/>
              <a:t>Compute: Xen  QEMU KVM …</a:t>
            </a:r>
          </a:p>
          <a:p>
            <a:r>
              <a:rPr lang="en-US" dirty="0" smtClean="0"/>
              <a:t>Networking: Open </a:t>
            </a:r>
            <a:r>
              <a:rPr lang="en-US" dirty="0" err="1" smtClean="0"/>
              <a:t>vSwitch</a:t>
            </a:r>
            <a:endParaRPr lang="en-US" dirty="0" smtClean="0"/>
          </a:p>
          <a:p>
            <a:r>
              <a:rPr lang="en-US" dirty="0" smtClean="0"/>
              <a:t>Storage: LVM </a:t>
            </a:r>
            <a:endParaRPr lang="en-US" dirty="0"/>
          </a:p>
        </p:txBody>
      </p:sp>
      <p:pic>
        <p:nvPicPr>
          <p:cNvPr id="4" name="Picture 2" descr="http://www.openstack.org/themes/openstack/images/openstack-software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609" y="1412776"/>
            <a:ext cx="7818672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02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  <a:cs typeface="ヒラギノ角ゴ Pro W3"/>
              </a:rPr>
              <a:t>OpenStack Architecture - </a:t>
            </a:r>
            <a:r>
              <a:rPr lang="en-US" dirty="0"/>
              <a:t>Conceptual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docs.openstack.org/icehouse/training-guides/content/figures/5/a/figures/image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524" y="1440965"/>
            <a:ext cx="7130842" cy="4392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206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72533"/>
            <a:ext cx="5215329" cy="58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9" y="892117"/>
            <a:ext cx="8957223" cy="57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7" y="1131921"/>
            <a:ext cx="8488795" cy="466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87400"/>
            <a:ext cx="65722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351922" y="656798"/>
            <a:ext cx="857561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/>
                <a:ea typeface="ヒラギノ角ゴ Pro W3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fi-FI" dirty="0" err="1" smtClean="0"/>
              <a:t>Wind</a:t>
            </a:r>
            <a:r>
              <a:rPr lang="fi-FI" dirty="0" smtClean="0"/>
              <a:t> River: </a:t>
            </a:r>
            <a:r>
              <a:rPr lang="fi-FI" dirty="0" err="1" smtClean="0"/>
              <a:t>non-redundant</a:t>
            </a:r>
            <a:r>
              <a:rPr lang="fi-FI" dirty="0" smtClean="0"/>
              <a:t> </a:t>
            </a:r>
            <a:r>
              <a:rPr lang="fi-FI" dirty="0" err="1" smtClean="0"/>
              <a:t>network</a:t>
            </a:r>
            <a:r>
              <a:rPr lang="fi-FI" dirty="0" smtClean="0"/>
              <a:t> </a:t>
            </a:r>
            <a:r>
              <a:rPr lang="fi-FI" dirty="0" err="1" smtClean="0"/>
              <a:t>connectivity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1 / 1-5 </a:t>
            </a:r>
            <a:r>
              <a:rPr lang="fi-FI" dirty="0" err="1" smtClean="0"/>
              <a:t>configuration</a:t>
            </a:r>
            <a:r>
              <a:rPr lang="fi-FI" dirty="0" smtClean="0"/>
              <a:t> (</a:t>
            </a:r>
            <a:r>
              <a:rPr lang="fi-FI" dirty="0" err="1" smtClean="0"/>
              <a:t>eNB</a:t>
            </a:r>
            <a:r>
              <a:rPr lang="fi-FI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566555" y="1216255"/>
            <a:ext cx="8227649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/>
              <a:buNone/>
              <a:defRPr sz="1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Based</a:t>
            </a:r>
            <a:r>
              <a:rPr lang="fi-FI" dirty="0" smtClean="0"/>
              <a:t> on </a:t>
            </a:r>
            <a:r>
              <a:rPr lang="fi-FI" dirty="0" err="1" smtClean="0"/>
              <a:t>Titanium</a:t>
            </a:r>
            <a:r>
              <a:rPr lang="fi-FI" dirty="0" smtClean="0"/>
              <a:t> 14.10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6755" y="1697903"/>
            <a:ext cx="3150350" cy="20702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schemeClr val="tx1"/>
                </a:solidFill>
              </a:rPr>
              <a:t>Controller</a:t>
            </a:r>
            <a:r>
              <a:rPr lang="fi-FI" sz="1200" dirty="0" smtClean="0">
                <a:solidFill>
                  <a:schemeClr val="tx1"/>
                </a:solidFill>
              </a:rPr>
              <a:t> </a:t>
            </a:r>
            <a:r>
              <a:rPr lang="fi-FI" sz="1200" dirty="0" err="1" smtClean="0">
                <a:solidFill>
                  <a:schemeClr val="tx1"/>
                </a:solidFill>
              </a:rPr>
              <a:t>node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42130" y="1697903"/>
            <a:ext cx="3150350" cy="20702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schemeClr val="tx1"/>
                </a:solidFill>
              </a:rPr>
              <a:t>Compute</a:t>
            </a:r>
            <a:r>
              <a:rPr lang="fi-FI" sz="1200" dirty="0" smtClean="0">
                <a:solidFill>
                  <a:schemeClr val="tx1"/>
                </a:solidFill>
              </a:rPr>
              <a:t> </a:t>
            </a:r>
            <a:r>
              <a:rPr lang="fi-FI" sz="1200" dirty="0" err="1" smtClean="0">
                <a:solidFill>
                  <a:schemeClr val="tx1"/>
                </a:solidFill>
              </a:rPr>
              <a:t>node</a:t>
            </a:r>
            <a:r>
              <a:rPr lang="fi-FI" sz="1200" dirty="0" smtClean="0">
                <a:solidFill>
                  <a:schemeClr val="tx1"/>
                </a:solidFill>
              </a:rPr>
              <a:t> 1 - 4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6766" y="3588113"/>
            <a:ext cx="315035" cy="1800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RJ45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6846" y="3588113"/>
            <a:ext cx="495055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7035" y="3588113"/>
            <a:ext cx="405044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6785" y="3003048"/>
            <a:ext cx="1215135" cy="1350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Mgmt</a:t>
            </a:r>
            <a:r>
              <a:rPr lang="fi-FI" sz="800" dirty="0" smtClean="0">
                <a:solidFill>
                  <a:schemeClr val="bg1"/>
                </a:solidFill>
              </a:rPr>
              <a:t> 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1981" y="3588113"/>
            <a:ext cx="360040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RJ45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06915" y="3588113"/>
            <a:ext cx="360040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RJ45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1940" y="3003048"/>
            <a:ext cx="495054" cy="1350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OAM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56765" y="3273078"/>
            <a:ext cx="315036" cy="1800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ILO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6806" y="3183068"/>
            <a:ext cx="315034" cy="2700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BIOS</a:t>
            </a:r>
            <a:br>
              <a:rPr lang="fi-FI" sz="800" dirty="0" smtClean="0">
                <a:solidFill>
                  <a:schemeClr val="bg1"/>
                </a:solidFill>
              </a:rPr>
            </a:br>
            <a:r>
              <a:rPr lang="fi-FI" sz="800" dirty="0" smtClean="0">
                <a:solidFill>
                  <a:schemeClr val="bg1"/>
                </a:solidFill>
              </a:rPr>
              <a:t>PXE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17" name="Elbow Connector 16"/>
          <p:cNvCxnSpPr>
            <a:stCxn id="16" idx="2"/>
            <a:endCxn id="9" idx="0"/>
          </p:cNvCxnSpPr>
          <p:nvPr/>
        </p:nvCxnSpPr>
        <p:spPr>
          <a:xfrm rot="16200000" flipH="1">
            <a:off x="3131841" y="3295579"/>
            <a:ext cx="135015" cy="4500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5" idx="2"/>
            <a:endCxn id="8" idx="0"/>
          </p:cNvCxnSpPr>
          <p:nvPr/>
        </p:nvCxnSpPr>
        <p:spPr>
          <a:xfrm rot="16200000" flipH="1">
            <a:off x="2546776" y="3520604"/>
            <a:ext cx="135015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6200000">
            <a:off x="3536884" y="2237963"/>
            <a:ext cx="1125124" cy="13501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SSH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3716901" y="2237963"/>
            <a:ext cx="1125124" cy="13501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OpenStack</a:t>
            </a:r>
            <a:r>
              <a:rPr lang="fi-FI" sz="800" dirty="0" smtClean="0">
                <a:solidFill>
                  <a:schemeClr val="bg1"/>
                </a:solidFill>
              </a:rPr>
              <a:t> REST </a:t>
            </a:r>
            <a:r>
              <a:rPr lang="fi-FI" sz="800" dirty="0" err="1" smtClean="0">
                <a:solidFill>
                  <a:schemeClr val="bg1"/>
                </a:solidFill>
              </a:rPr>
              <a:t>API’s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21" name="Elbow Connector 20"/>
          <p:cNvCxnSpPr>
            <a:stCxn id="19" idx="1"/>
            <a:endCxn id="14" idx="0"/>
          </p:cNvCxnSpPr>
          <p:nvPr/>
        </p:nvCxnSpPr>
        <p:spPr>
          <a:xfrm rot="16200000" flipH="1">
            <a:off x="4121949" y="2845530"/>
            <a:ext cx="135016" cy="18002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1"/>
            <a:endCxn id="14" idx="0"/>
          </p:cNvCxnSpPr>
          <p:nvPr/>
        </p:nvCxnSpPr>
        <p:spPr>
          <a:xfrm rot="16200000" flipH="1">
            <a:off x="4211957" y="2935538"/>
            <a:ext cx="135016" cy="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2771805" y="2417980"/>
            <a:ext cx="945103" cy="1350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Rabbit MQ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2951818" y="2417981"/>
            <a:ext cx="945103" cy="13501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SQL DB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3896924" y="2237963"/>
            <a:ext cx="1125124" cy="13501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Horizon</a:t>
            </a:r>
            <a:r>
              <a:rPr lang="fi-FI" sz="800" dirty="0" smtClean="0">
                <a:solidFill>
                  <a:schemeClr val="bg1"/>
                </a:solidFill>
              </a:rPr>
              <a:t> UI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25" idx="1"/>
            <a:endCxn id="14" idx="0"/>
          </p:cNvCxnSpPr>
          <p:nvPr/>
        </p:nvCxnSpPr>
        <p:spPr>
          <a:xfrm rot="5400000">
            <a:off x="4301969" y="2845530"/>
            <a:ext cx="135016" cy="18002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3131841" y="2417981"/>
            <a:ext cx="945103" cy="13501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Cinder</a:t>
            </a:r>
            <a:r>
              <a:rPr lang="fi-FI" sz="800" dirty="0" smtClean="0">
                <a:solidFill>
                  <a:schemeClr val="bg1"/>
                </a:solidFill>
              </a:rPr>
              <a:t> LVM </a:t>
            </a:r>
            <a:r>
              <a:rPr lang="fi-FI" sz="800" dirty="0" err="1" smtClean="0">
                <a:solidFill>
                  <a:schemeClr val="bg1"/>
                </a:solidFill>
              </a:rPr>
              <a:t>iSCSI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3311861" y="2417981"/>
            <a:ext cx="945103" cy="13501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PXE/DHCP/TFTP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7008495" y="2546773"/>
            <a:ext cx="675074" cy="1474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L3 </a:t>
            </a:r>
            <a:r>
              <a:rPr lang="fi-FI" sz="800" dirty="0" err="1" smtClean="0">
                <a:solidFill>
                  <a:schemeClr val="bg1"/>
                </a:solidFill>
              </a:rPr>
              <a:t>Agent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7188515" y="2546773"/>
            <a:ext cx="675074" cy="147464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DHCP </a:t>
            </a:r>
            <a:r>
              <a:rPr lang="fi-FI" sz="800" dirty="0" err="1" smtClean="0">
                <a:solidFill>
                  <a:schemeClr val="bg1"/>
                </a:solidFill>
              </a:rPr>
              <a:t>agent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56665" y="4128173"/>
            <a:ext cx="1755195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540" y="3408093"/>
            <a:ext cx="1710190" cy="19802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1200" dirty="0" smtClean="0">
                <a:solidFill>
                  <a:schemeClr val="tx1"/>
                </a:solidFill>
              </a:rPr>
              <a:t>10 GE </a:t>
            </a:r>
            <a:r>
              <a:rPr lang="fi-FI" sz="1200" dirty="0" err="1" smtClean="0">
                <a:solidFill>
                  <a:schemeClr val="tx1"/>
                </a:solidFill>
              </a:rPr>
              <a:t>switch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141730" y="3948153"/>
            <a:ext cx="495055" cy="0"/>
          </a:xfrm>
          <a:prstGeom prst="line">
            <a:avLst/>
          </a:prstGeom>
          <a:ln w="190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</p:cNvCxnSpPr>
          <p:nvPr/>
        </p:nvCxnSpPr>
        <p:spPr>
          <a:xfrm>
            <a:off x="2614284" y="3768132"/>
            <a:ext cx="0" cy="180021"/>
          </a:xfrm>
          <a:prstGeom prst="line">
            <a:avLst/>
          </a:prstGeom>
          <a:ln w="19050" cmpd="sng">
            <a:solidFill>
              <a:schemeClr val="bg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2"/>
          </p:cNvCxnSpPr>
          <p:nvPr/>
        </p:nvCxnSpPr>
        <p:spPr>
          <a:xfrm rot="16200000" flipH="1">
            <a:off x="2783051" y="3599364"/>
            <a:ext cx="990110" cy="6750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0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77146" y="3588113"/>
            <a:ext cx="315035" cy="1800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RJ45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97227" y="3588113"/>
            <a:ext cx="315034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RJ45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62210" y="3003048"/>
            <a:ext cx="675075" cy="1350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Mgmt</a:t>
            </a:r>
            <a:r>
              <a:rPr lang="fi-FI" sz="800" dirty="0" smtClean="0">
                <a:solidFill>
                  <a:schemeClr val="bg1"/>
                </a:solidFill>
              </a:rPr>
              <a:t> IP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77145" y="3273078"/>
            <a:ext cx="315036" cy="1800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ILO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37186" y="3183068"/>
            <a:ext cx="315034" cy="2700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BIOS</a:t>
            </a:r>
            <a:br>
              <a:rPr lang="fi-FI" sz="800" dirty="0" smtClean="0">
                <a:solidFill>
                  <a:schemeClr val="bg1"/>
                </a:solidFill>
              </a:rPr>
            </a:br>
            <a:r>
              <a:rPr lang="fi-FI" sz="800" dirty="0" smtClean="0">
                <a:solidFill>
                  <a:schemeClr val="bg1"/>
                </a:solidFill>
              </a:rPr>
              <a:t>PXE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41" name="Elbow Connector 40"/>
          <p:cNvCxnSpPr>
            <a:stCxn id="40" idx="2"/>
            <a:endCxn id="37" idx="0"/>
          </p:cNvCxnSpPr>
          <p:nvPr/>
        </p:nvCxnSpPr>
        <p:spPr>
          <a:xfrm rot="16200000" flipH="1">
            <a:off x="6507216" y="3340584"/>
            <a:ext cx="135015" cy="3600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  <a:endCxn id="36" idx="0"/>
          </p:cNvCxnSpPr>
          <p:nvPr/>
        </p:nvCxnSpPr>
        <p:spPr>
          <a:xfrm rot="16200000" flipH="1">
            <a:off x="5967156" y="3520604"/>
            <a:ext cx="135015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rot="16200000">
            <a:off x="6282191" y="2462987"/>
            <a:ext cx="855094" cy="13501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SSH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72300" y="3003047"/>
            <a:ext cx="1260139" cy="1350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AVS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6642230" y="2462987"/>
            <a:ext cx="855094" cy="13501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OVS ML2 </a:t>
            </a:r>
            <a:r>
              <a:rPr lang="fi-FI" sz="800" dirty="0" err="1" smtClean="0">
                <a:solidFill>
                  <a:schemeClr val="bg1"/>
                </a:solidFill>
              </a:rPr>
              <a:t>agebt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6545" y="3408093"/>
            <a:ext cx="315034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16605" y="3408093"/>
            <a:ext cx="315034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6462210" y="2462987"/>
            <a:ext cx="855094" cy="135015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Nova </a:t>
            </a:r>
            <a:r>
              <a:rPr lang="fi-FI" sz="800" dirty="0" err="1" smtClean="0">
                <a:solidFill>
                  <a:schemeClr val="bg1"/>
                </a:solidFill>
              </a:rPr>
              <a:t>compute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49" name="Elbow Connector 48"/>
          <p:cNvCxnSpPr>
            <a:stCxn id="38" idx="2"/>
          </p:cNvCxnSpPr>
          <p:nvPr/>
        </p:nvCxnSpPr>
        <p:spPr>
          <a:xfrm rot="5400000">
            <a:off x="6045914" y="3869395"/>
            <a:ext cx="1485167" cy="2250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0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057165" y="3768133"/>
            <a:ext cx="5" cy="1395155"/>
          </a:xfrm>
          <a:prstGeom prst="line">
            <a:avLst/>
          </a:prstGeom>
          <a:ln w="19050" cmpd="sng">
            <a:solidFill>
              <a:schemeClr val="bg2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141730" y="4623228"/>
            <a:ext cx="4635515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141730" y="4803248"/>
            <a:ext cx="558062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26695" y="3858143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141730" y="5163288"/>
            <a:ext cx="3915435" cy="0"/>
          </a:xfrm>
          <a:prstGeom prst="line">
            <a:avLst/>
          </a:prstGeom>
          <a:ln w="190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42330" y="3588113"/>
            <a:ext cx="315035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7542329" y="2327973"/>
            <a:ext cx="1125124" cy="13501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Virtual</a:t>
            </a:r>
            <a:r>
              <a:rPr lang="fi-FI" sz="800" dirty="0" smtClean="0">
                <a:solidFill>
                  <a:schemeClr val="bg1"/>
                </a:solidFill>
              </a:rPr>
              <a:t> </a:t>
            </a:r>
            <a:r>
              <a:rPr lang="fi-FI" sz="800" dirty="0" err="1" smtClean="0">
                <a:solidFill>
                  <a:schemeClr val="bg1"/>
                </a:solidFill>
              </a:rPr>
              <a:t>machine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7722349" y="2327973"/>
            <a:ext cx="1125124" cy="13501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Virtual</a:t>
            </a:r>
            <a:r>
              <a:rPr lang="fi-FI" sz="800" dirty="0" smtClean="0">
                <a:solidFill>
                  <a:schemeClr val="bg1"/>
                </a:solidFill>
              </a:rPr>
              <a:t> </a:t>
            </a:r>
            <a:r>
              <a:rPr lang="fi-FI" sz="800" dirty="0" err="1" smtClean="0">
                <a:solidFill>
                  <a:schemeClr val="bg1"/>
                </a:solidFill>
              </a:rPr>
              <a:t>machine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7902369" y="2327973"/>
            <a:ext cx="1125124" cy="13501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Virtual</a:t>
            </a:r>
            <a:r>
              <a:rPr lang="fi-FI" sz="800" dirty="0" smtClean="0">
                <a:solidFill>
                  <a:schemeClr val="bg1"/>
                </a:solidFill>
              </a:rPr>
              <a:t> </a:t>
            </a:r>
            <a:r>
              <a:rPr lang="fi-FI" sz="800" dirty="0" err="1" smtClean="0">
                <a:solidFill>
                  <a:schemeClr val="bg1"/>
                </a:solidFill>
              </a:rPr>
              <a:t>machine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96624" y="2868033"/>
            <a:ext cx="1125125" cy="56514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fi-FI" sz="800" b="1" dirty="0" err="1" smtClean="0"/>
              <a:t>External</a:t>
            </a:r>
            <a:r>
              <a:rPr lang="fi-FI" sz="800" b="1" dirty="0" smtClean="0"/>
              <a:t> </a:t>
            </a:r>
            <a:r>
              <a:rPr lang="fi-FI" sz="800" b="1" dirty="0" err="1" smtClean="0"/>
              <a:t>traffic</a:t>
            </a:r>
            <a:r>
              <a:rPr lang="fi-FI" sz="800" b="1" dirty="0" smtClean="0"/>
              <a:t> </a:t>
            </a:r>
            <a:r>
              <a:rPr lang="fi-FI" sz="800" b="1" dirty="0" err="1" smtClean="0"/>
              <a:t>ports</a:t>
            </a:r>
            <a:r>
              <a:rPr lang="fi-FI" sz="800" dirty="0" smtClean="0"/>
              <a:t/>
            </a:r>
            <a:br>
              <a:rPr lang="fi-FI" sz="800" dirty="0" smtClean="0"/>
            </a:br>
            <a:r>
              <a:rPr lang="fi-FI" sz="800" dirty="0" err="1" smtClean="0"/>
              <a:t>pass</a:t>
            </a:r>
            <a:r>
              <a:rPr lang="fi-FI" sz="800" dirty="0" smtClean="0"/>
              <a:t> </a:t>
            </a:r>
            <a:r>
              <a:rPr lang="fi-FI" sz="800" dirty="0" err="1" smtClean="0"/>
              <a:t>only</a:t>
            </a:r>
            <a:r>
              <a:rPr lang="fi-FI" sz="800" dirty="0" smtClean="0"/>
              <a:t> </a:t>
            </a:r>
            <a:r>
              <a:rPr lang="fi-FI" sz="800" dirty="0" err="1" smtClean="0"/>
              <a:t>Provider</a:t>
            </a:r>
            <a:r>
              <a:rPr lang="fi-FI" sz="800" dirty="0" smtClean="0"/>
              <a:t> bridge VLAN </a:t>
            </a:r>
            <a:r>
              <a:rPr lang="fi-FI" sz="800" dirty="0" err="1" smtClean="0"/>
              <a:t>range</a:t>
            </a:r>
            <a:r>
              <a:rPr lang="fi-FI" sz="800" dirty="0" smtClean="0"/>
              <a:t>, </a:t>
            </a:r>
            <a:r>
              <a:rPr lang="fi-FI" sz="800" dirty="0" err="1" smtClean="0"/>
              <a:t>e.g</a:t>
            </a:r>
            <a:r>
              <a:rPr lang="fi-FI" sz="800" dirty="0" smtClean="0"/>
              <a:t>. 100…199</a:t>
            </a:r>
            <a:endParaRPr lang="en-US" sz="800" dirty="0"/>
          </a:p>
        </p:txBody>
      </p:sp>
      <p:cxnSp>
        <p:nvCxnSpPr>
          <p:cNvPr id="60" name="Elbow Connector 59"/>
          <p:cNvCxnSpPr>
            <a:endCxn id="14" idx="2"/>
          </p:cNvCxnSpPr>
          <p:nvPr/>
        </p:nvCxnSpPr>
        <p:spPr>
          <a:xfrm rot="16200000" flipV="1">
            <a:off x="3705654" y="3711876"/>
            <a:ext cx="1350150" cy="202523"/>
          </a:xfrm>
          <a:prstGeom prst="bentConnector3">
            <a:avLst>
              <a:gd name="adj1" fmla="val 94194"/>
            </a:avLst>
          </a:prstGeom>
          <a:ln w="12700" cmpd="sng">
            <a:solidFill>
              <a:srgbClr val="00B050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65" idx="1"/>
          </p:cNvCxnSpPr>
          <p:nvPr/>
        </p:nvCxnSpPr>
        <p:spPr>
          <a:xfrm rot="16200000" flipH="1">
            <a:off x="82751" y="2721767"/>
            <a:ext cx="2227749" cy="1260140"/>
          </a:xfrm>
          <a:prstGeom prst="bentConnector2">
            <a:avLst/>
          </a:prstGeom>
          <a:ln w="12700" cmpd="sng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loud 61"/>
          <p:cNvSpPr/>
          <p:nvPr/>
        </p:nvSpPr>
        <p:spPr>
          <a:xfrm>
            <a:off x="296525" y="1832918"/>
            <a:ext cx="765085" cy="540060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Public / OAM IP </a:t>
            </a:r>
            <a:r>
              <a:rPr lang="fi-FI" sz="800" dirty="0" err="1" smtClean="0">
                <a:solidFill>
                  <a:schemeClr val="bg1"/>
                </a:solidFill>
              </a:rPr>
              <a:t>subnet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63" name="Cloud 62"/>
          <p:cNvSpPr/>
          <p:nvPr/>
        </p:nvSpPr>
        <p:spPr>
          <a:xfrm>
            <a:off x="926595" y="2237963"/>
            <a:ext cx="765085" cy="540060"/>
          </a:xfrm>
          <a:prstGeom prst="cloud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err="1" smtClean="0">
                <a:solidFill>
                  <a:schemeClr val="bg1"/>
                </a:solidFill>
              </a:rPr>
              <a:t>External</a:t>
            </a:r>
            <a:r>
              <a:rPr lang="fi-FI" sz="800" dirty="0" smtClean="0">
                <a:solidFill>
                  <a:schemeClr val="bg1"/>
                </a:solidFill>
              </a:rPr>
              <a:t> </a:t>
            </a:r>
            <a:r>
              <a:rPr lang="fi-FI" sz="800" dirty="0" err="1" smtClean="0">
                <a:solidFill>
                  <a:schemeClr val="bg1"/>
                </a:solidFill>
              </a:rPr>
              <a:t>Provider</a:t>
            </a:r>
            <a:r>
              <a:rPr lang="fi-FI" sz="800" dirty="0" smtClean="0">
                <a:solidFill>
                  <a:schemeClr val="bg1"/>
                </a:solidFill>
              </a:rPr>
              <a:t> </a:t>
            </a:r>
            <a:r>
              <a:rPr lang="fi-FI" sz="800" dirty="0" err="1" smtClean="0">
                <a:solidFill>
                  <a:schemeClr val="bg1"/>
                </a:solidFill>
              </a:rPr>
              <a:t>networks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26695" y="403816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26695" y="439820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141730" y="4488213"/>
            <a:ext cx="2340260" cy="0"/>
          </a:xfrm>
          <a:prstGeom prst="line">
            <a:avLst/>
          </a:prstGeom>
          <a:ln w="19050" cmpd="sng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6695" y="421818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26695" y="457822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26695" y="475824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26695" y="493826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6695" y="5118284"/>
            <a:ext cx="315035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72" name="Elbow Connector 71"/>
          <p:cNvCxnSpPr>
            <a:stCxn id="64" idx="1"/>
            <a:endCxn id="68" idx="1"/>
          </p:cNvCxnSpPr>
          <p:nvPr/>
        </p:nvCxnSpPr>
        <p:spPr>
          <a:xfrm rot="10800000" flipV="1">
            <a:off x="1826695" y="4105672"/>
            <a:ext cx="12700" cy="540060"/>
          </a:xfrm>
          <a:prstGeom prst="bentConnector3">
            <a:avLst>
              <a:gd name="adj1" fmla="val 4442529"/>
            </a:avLst>
          </a:prstGeom>
          <a:ln w="12700" cmpd="sng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 rot="10800000" flipV="1">
            <a:off x="1421650" y="3903148"/>
            <a:ext cx="12700" cy="180021"/>
          </a:xfrm>
          <a:prstGeom prst="bentConnector3">
            <a:avLst>
              <a:gd name="adj1" fmla="val 3329450"/>
            </a:avLst>
          </a:prstGeom>
          <a:ln w="12700" cmpd="sng">
            <a:solidFill>
              <a:schemeClr val="bg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3" idx="1"/>
            <a:endCxn id="71" idx="1"/>
          </p:cNvCxnSpPr>
          <p:nvPr/>
        </p:nvCxnSpPr>
        <p:spPr>
          <a:xfrm rot="10800000" flipV="1">
            <a:off x="1826695" y="3925650"/>
            <a:ext cx="12700" cy="1260141"/>
          </a:xfrm>
          <a:prstGeom prst="bentConnector3">
            <a:avLst>
              <a:gd name="adj1" fmla="val 3744584"/>
            </a:avLst>
          </a:prstGeom>
          <a:ln w="12700" cmpd="sng">
            <a:solidFill>
              <a:schemeClr val="bg2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21650" y="3858143"/>
            <a:ext cx="405045" cy="1350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VLAN10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21650" y="5118283"/>
            <a:ext cx="405045" cy="1350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VLAN10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21650" y="4038163"/>
            <a:ext cx="405045" cy="13501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VLAN20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21650" y="4578223"/>
            <a:ext cx="405045" cy="13501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VLAN20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421650" y="4398203"/>
            <a:ext cx="405045" cy="13501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VLAN30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71600" y="3543108"/>
            <a:ext cx="405045" cy="1350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VLAN40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1540" y="3543108"/>
            <a:ext cx="405045" cy="13501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VLAN30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pic>
        <p:nvPicPr>
          <p:cNvPr id="82" name="Picture 35" descr="\\DML-NAS\DML_Data\1 Live Jobs\Nokia\19044 - Nokia brand Site\MASTER TEMPLATES\Network graphics\PNGs\Network Graphic Final PNGs\4 arrows-100x100mm_RGB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1" y="3858143"/>
            <a:ext cx="270982" cy="2700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ular Callout 82"/>
          <p:cNvSpPr/>
          <p:nvPr/>
        </p:nvSpPr>
        <p:spPr>
          <a:xfrm>
            <a:off x="476545" y="5343308"/>
            <a:ext cx="1125124" cy="501520"/>
          </a:xfrm>
          <a:prstGeom prst="wedgeRectCallout">
            <a:avLst>
              <a:gd name="adj1" fmla="val 44719"/>
              <a:gd name="adj2" fmla="val -7379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1000" dirty="0" err="1" smtClean="0">
                <a:solidFill>
                  <a:schemeClr val="bg1"/>
                </a:solidFill>
              </a:rPr>
              <a:t>Internal</a:t>
            </a:r>
            <a:r>
              <a:rPr lang="fi-FI" sz="1000" dirty="0" smtClean="0">
                <a:solidFill>
                  <a:schemeClr val="bg1"/>
                </a:solidFill>
              </a:rPr>
              <a:t> </a:t>
            </a:r>
            <a:r>
              <a:rPr lang="fi-FI" sz="1000" dirty="0" err="1" smtClean="0">
                <a:solidFill>
                  <a:schemeClr val="bg1"/>
                </a:solidFill>
              </a:rPr>
              <a:t>VLAN’s</a:t>
            </a:r>
            <a:r>
              <a:rPr lang="fi-FI" sz="1000" dirty="0" smtClean="0">
                <a:solidFill>
                  <a:schemeClr val="bg1"/>
                </a:solidFill>
              </a:rPr>
              <a:t>, </a:t>
            </a:r>
            <a:r>
              <a:rPr lang="fi-FI" sz="1000" dirty="0" err="1" smtClean="0">
                <a:solidFill>
                  <a:schemeClr val="bg1"/>
                </a:solidFill>
              </a:rPr>
              <a:t>not</a:t>
            </a:r>
            <a:r>
              <a:rPr lang="fi-FI" sz="1000" dirty="0" smtClean="0">
                <a:solidFill>
                  <a:schemeClr val="bg1"/>
                </a:solidFill>
              </a:rPr>
              <a:t> </a:t>
            </a:r>
            <a:r>
              <a:rPr lang="fi-FI" sz="1000" dirty="0" err="1" smtClean="0">
                <a:solidFill>
                  <a:schemeClr val="bg1"/>
                </a:solidFill>
              </a:rPr>
              <a:t>visible</a:t>
            </a:r>
            <a:r>
              <a:rPr lang="fi-FI" sz="1000" dirty="0" smtClean="0">
                <a:solidFill>
                  <a:schemeClr val="bg1"/>
                </a:solidFill>
              </a:rPr>
              <a:t> to </a:t>
            </a:r>
            <a:r>
              <a:rPr lang="fi-FI" sz="1000" dirty="0" err="1" smtClean="0">
                <a:solidFill>
                  <a:schemeClr val="bg1"/>
                </a:solidFill>
              </a:rPr>
              <a:t>host</a:t>
            </a:r>
            <a:r>
              <a:rPr lang="fi-FI" sz="1000" dirty="0" smtClean="0">
                <a:solidFill>
                  <a:schemeClr val="bg1"/>
                </a:solidFill>
              </a:rPr>
              <a:t> </a:t>
            </a:r>
            <a:r>
              <a:rPr lang="fi-FI" sz="1000" dirty="0" err="1" smtClean="0">
                <a:solidFill>
                  <a:schemeClr val="bg1"/>
                </a:solidFill>
              </a:rPr>
              <a:t>computers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2591782" y="2417982"/>
            <a:ext cx="945104" cy="135016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SSH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5400000">
            <a:off x="6889758" y="3970655"/>
            <a:ext cx="1665186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86635" y="4848253"/>
            <a:ext cx="405045" cy="1350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VLAN40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  <p:cxnSp>
        <p:nvCxnSpPr>
          <p:cNvPr id="87" name="Elbow Connector 168"/>
          <p:cNvCxnSpPr>
            <a:endCxn id="86" idx="1"/>
          </p:cNvCxnSpPr>
          <p:nvPr/>
        </p:nvCxnSpPr>
        <p:spPr>
          <a:xfrm rot="16200000" flipH="1">
            <a:off x="127756" y="3756882"/>
            <a:ext cx="2227748" cy="90010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41730" y="4983268"/>
            <a:ext cx="594066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947375" y="3588113"/>
            <a:ext cx="315035" cy="180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16200000" flipH="1">
            <a:off x="7159788" y="4060666"/>
            <a:ext cx="1845204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272300" y="3183068"/>
            <a:ext cx="1260140" cy="1350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LAG Bond (XOR)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16200000">
            <a:off x="1601669" y="4848255"/>
            <a:ext cx="315037" cy="1350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LAG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466655" y="3408093"/>
            <a:ext cx="315034" cy="1350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800" dirty="0" smtClean="0">
                <a:solidFill>
                  <a:schemeClr val="bg1"/>
                </a:solidFill>
              </a:rPr>
              <a:t>SFP+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421650" y="3543108"/>
            <a:ext cx="405045" cy="1350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fi-FI" sz="700" dirty="0" smtClean="0">
                <a:solidFill>
                  <a:schemeClr val="bg1"/>
                </a:solidFill>
              </a:rPr>
              <a:t>VLAN40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</Template>
  <TotalTime>55358</TotalTime>
  <Words>404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Lucida Grande</vt:lpstr>
      <vt:lpstr>ヒラギノ角ゴ Pro W3</vt:lpstr>
      <vt:lpstr>Arial</vt:lpstr>
      <vt:lpstr>Calibri</vt:lpstr>
      <vt:lpstr>Nokia</vt:lpstr>
      <vt:lpstr>Nokia Master Blue Background</vt:lpstr>
      <vt:lpstr>Openstack Introduction</vt:lpstr>
      <vt:lpstr>Road map</vt:lpstr>
      <vt:lpstr>PowerPoint Presentation</vt:lpstr>
      <vt:lpstr>OpenStack Architecture - Conceptual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Openstack environment setup</vt:lpstr>
      <vt:lpstr>Create VMS</vt:lpstr>
      <vt:lpstr>Create volumes</vt:lpstr>
      <vt:lpstr>Attaching the block storage to an instance</vt:lpstr>
      <vt:lpstr>PowerPoint Presentation</vt:lpstr>
      <vt:lpstr>PowerPoint Presentation</vt:lpstr>
      <vt:lpstr>PowerPoint Presentation</vt:lpstr>
      <vt:lpstr>Format device</vt:lpstr>
      <vt:lpstr>PowerPoint Presentation</vt:lpstr>
    </vt:vector>
  </TitlesOfParts>
  <Company>Nokia Siemens Networks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CNI-222 Nyquist Soft Reset for DCD mode</dc:title>
  <dc:creator>tnvd47</dc:creator>
  <cp:lastModifiedBy>Zhang, Jiafang (Nokia - CN/Hangzhou)</cp:lastModifiedBy>
  <cp:revision>1208</cp:revision>
  <dcterms:created xsi:type="dcterms:W3CDTF">2014-07-30T02:16:37Z</dcterms:created>
  <dcterms:modified xsi:type="dcterms:W3CDTF">2016-07-12T06:37:24Z</dcterms:modified>
</cp:coreProperties>
</file>