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798" r:id="rId2"/>
  </p:sldMasterIdLst>
  <p:notesMasterIdLst>
    <p:notesMasterId r:id="rId19"/>
  </p:notesMasterIdLst>
  <p:handoutMasterIdLst>
    <p:handoutMasterId r:id="rId20"/>
  </p:handoutMasterIdLst>
  <p:sldIdLst>
    <p:sldId id="311" r:id="rId3"/>
    <p:sldId id="428" r:id="rId4"/>
    <p:sldId id="416" r:id="rId5"/>
    <p:sldId id="420" r:id="rId6"/>
    <p:sldId id="429" r:id="rId7"/>
    <p:sldId id="430" r:id="rId8"/>
    <p:sldId id="432" r:id="rId9"/>
    <p:sldId id="431" r:id="rId10"/>
    <p:sldId id="434" r:id="rId11"/>
    <p:sldId id="433" r:id="rId12"/>
    <p:sldId id="435" r:id="rId13"/>
    <p:sldId id="436" r:id="rId14"/>
    <p:sldId id="437" r:id="rId15"/>
    <p:sldId id="438" r:id="rId16"/>
    <p:sldId id="439" r:id="rId17"/>
    <p:sldId id="402" r:id="rId18"/>
  </p:sldIdLst>
  <p:sldSz cx="9144000" cy="5143500" type="screen16x9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91"/>
    <a:srgbClr val="124192"/>
    <a:srgbClr val="A8BBC0"/>
    <a:srgbClr val="000000"/>
    <a:srgbClr val="687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96533" autoAdjust="0"/>
  </p:normalViewPr>
  <p:slideViewPr>
    <p:cSldViewPr snapToGrid="0" snapToObjects="1">
      <p:cViewPr varScale="1">
        <p:scale>
          <a:sx n="87" d="100"/>
          <a:sy n="87" d="100"/>
        </p:scale>
        <p:origin x="706" y="24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73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75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3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8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536399"/>
            <a:ext cx="8229600" cy="3024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03976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8120" y="4713528"/>
            <a:ext cx="632066" cy="273844"/>
          </a:xfrm>
          <a:prstGeom prst="rect">
            <a:avLst/>
          </a:prstGeom>
        </p:spPr>
        <p:txBody>
          <a:bodyPr/>
          <a:lstStyle/>
          <a:p>
            <a:fld id="{CB69B7E1-5121-DB45-9E32-B75E98CC42EE}" type="datetime1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3400" y="4713528"/>
            <a:ext cx="3176945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Document ID / v. 0.1 / Life cycle status / Dept. / Author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500" b="1" dirty="0" err="1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07/01/2016</a:t>
            </a:fld>
            <a:endParaRPr lang="en-GB" sz="8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1440000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pt-BR" sz="800" smtClean="0">
                <a:solidFill>
                  <a:schemeClr val="bg2"/>
                </a:solidFill>
                <a:latin typeface="+mn-lt"/>
                <a:cs typeface="Arial" charset="0"/>
              </a:rPr>
              <a:t>© Nokia 2014            </a:t>
            </a:r>
            <a:endParaRPr lang="en-GB" sz="80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bg2"/>
                </a:solidFill>
                <a:latin typeface="+mn-lt"/>
                <a:cs typeface="Arial" charset="0"/>
              </a:rPr>
              <a:t>Confidential</a:t>
            </a:r>
            <a:endParaRPr lang="en-GB" sz="80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+mn-lt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500" b="1" dirty="0" err="1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cs typeface="Arial" panose="020B0604020202020204" pitchFamily="34" charset="0"/>
              </a:rPr>
              <a:pPr>
                <a:defRPr/>
              </a:pPr>
              <a:t>07/01/2016</a:t>
            </a:fld>
            <a:endParaRPr lang="en-GB" sz="8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4400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pt-BR" sz="800" smtClean="0">
                <a:solidFill>
                  <a:schemeClr val="bg1"/>
                </a:solidFill>
                <a:latin typeface="+mn-lt"/>
                <a:cs typeface="Arial" charset="0"/>
              </a:rPr>
              <a:t>© Nokia 2014            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32000" y="4788000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4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Documentation/vm/pagemap.t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7513" y="180000"/>
            <a:ext cx="8726487" cy="2254250"/>
          </a:xfrm>
        </p:spPr>
        <p:txBody>
          <a:bodyPr/>
          <a:lstStyle/>
          <a:p>
            <a:pPr eaLnBrk="1" hangingPunct="1"/>
            <a:endParaRPr lang="en-US" sz="5400" b="1" dirty="0" smtClean="0">
              <a:solidFill>
                <a:schemeClr val="bg1"/>
              </a:solidFill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sz="5400" b="1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V</a:t>
            </a:r>
            <a:r>
              <a:rPr lang="en-US" altLang="zh-CN" sz="5400" b="1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irtual Memory Policy</a:t>
            </a:r>
            <a:endParaRPr lang="en-US" sz="5400" dirty="0" smtClean="0">
              <a:solidFill>
                <a:srgbClr val="00B0F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513" y="2724150"/>
            <a:ext cx="8243887" cy="1697037"/>
          </a:xfrm>
        </p:spPr>
        <p:txBody>
          <a:bodyPr/>
          <a:lstStyle/>
          <a:p>
            <a:pPr eaLnBrk="1" hangingPunct="1">
              <a:defRPr/>
            </a:pPr>
            <a:r>
              <a:rPr lang="en-GB" sz="1800" dirty="0" smtClean="0">
                <a:latin typeface="+mj-lt"/>
              </a:rPr>
              <a:t>T</a:t>
            </a:r>
            <a:r>
              <a:rPr lang="en-US" sz="1800" dirty="0" err="1" smtClean="0">
                <a:latin typeface="+mj-lt"/>
              </a:rPr>
              <a:t>ang</a:t>
            </a:r>
            <a:r>
              <a:rPr lang="en-US" sz="1800" dirty="0" smtClean="0">
                <a:latin typeface="+mj-lt"/>
              </a:rPr>
              <a:t> Miao(UP5, </a:t>
            </a:r>
            <a:r>
              <a:rPr lang="en-US" sz="1800" dirty="0" err="1" smtClean="0">
                <a:latin typeface="+mj-lt"/>
              </a:rPr>
              <a:t>MacHs</a:t>
            </a:r>
            <a:r>
              <a:rPr lang="en-US" sz="1800" dirty="0" smtClean="0">
                <a:latin typeface="+mj-lt"/>
              </a:rPr>
              <a:t>)</a:t>
            </a:r>
            <a:endParaRPr lang="en-GB" sz="1800" dirty="0" smtClean="0">
              <a:latin typeface="+mj-lt"/>
            </a:endParaRPr>
          </a:p>
          <a:p>
            <a:pPr eaLnBrk="1" hangingPunct="1">
              <a:defRPr/>
            </a:pPr>
            <a:r>
              <a:rPr lang="en-GB" sz="1800" dirty="0" smtClean="0">
                <a:latin typeface="+mj-lt"/>
              </a:rPr>
              <a:t>2015-12-29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050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段页式地址 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47" y="79130"/>
            <a:ext cx="5022240" cy="46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5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050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例子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15347"/>
              </p:ext>
            </p:extLst>
          </p:nvPr>
        </p:nvGraphicFramePr>
        <p:xfrm>
          <a:off x="901090" y="909638"/>
          <a:ext cx="12176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ackager Shell Object" showAsIcon="1" r:id="rId4" imgW="1218240" imgH="865080" progId="Package">
                  <p:embed/>
                </p:oleObj>
              </mc:Choice>
              <mc:Fallback>
                <p:oleObj name="Packager Shell Object" showAsIcon="1" r:id="rId4" imgW="1218240" imgH="86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090" y="909638"/>
                        <a:ext cx="1217612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09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789" y="127532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逻辑地址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  <a:sym typeface="Wingdings" panose="05000000000000000000" pitchFamily="2" charset="2"/>
              </a:rPr>
              <a:t>线性地址</a:t>
            </a:r>
            <a:endParaRPr lang="en-US" altLang="zh-CN" b="1" dirty="0" smtClean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  <a:sym typeface="Wingdings" panose="05000000000000000000" pitchFamily="2" charset="2"/>
            </a:endParaRPr>
          </a:p>
          <a:p>
            <a:pPr>
              <a:defRPr/>
            </a:pP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6802"/>
            <a:ext cx="6248400" cy="542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443" y="-123092"/>
            <a:ext cx="68865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050" y="171494"/>
            <a:ext cx="2767803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线性地址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-&gt;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物理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地址</a:t>
            </a:r>
            <a:endParaRPr lang="en-US" altLang="zh-CN" b="1" dirty="0" smtClean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  <a:p>
            <a:pPr>
              <a:defRPr/>
            </a:pPr>
            <a:endParaRPr lang="en-US" altLang="zh-CN" b="1" dirty="0" smtClean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只有在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2.6.25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以后的</a:t>
            </a:r>
            <a:r>
              <a:rPr lang="en-US" altLang="zh-CN" b="1" dirty="0" err="1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linux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内核 中才有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proc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/self/</a:t>
            </a:r>
            <a:r>
              <a:rPr lang="en-US" altLang="zh-CN" b="1" dirty="0" err="1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pagemap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ヒラギノ角ゴ Pro W3" charset="0"/>
                <a:cs typeface="Arial" charset="0"/>
              </a:rPr>
              <a:t> </a:t>
            </a:r>
            <a:endParaRPr lang="en-GB" b="1" dirty="0">
              <a:solidFill>
                <a:srgbClr val="FF0000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00" y="171494"/>
            <a:ext cx="6858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首先摘录如下</a:t>
            </a:r>
            <a:r>
              <a:rPr lang="en-US" altLang="zh-CN" sz="1400" dirty="0"/>
              <a:t>URL</a:t>
            </a:r>
            <a:r>
              <a:rPr lang="zh-CN" altLang="en-US" sz="1400" dirty="0"/>
              <a:t>对</a:t>
            </a:r>
            <a:r>
              <a:rPr lang="en-US" altLang="zh-CN" sz="1400" dirty="0" err="1"/>
              <a:t>pagemap</a:t>
            </a:r>
            <a:r>
              <a:rPr lang="zh-CN" altLang="en-US" sz="1400" dirty="0"/>
              <a:t>的描述。</a:t>
            </a:r>
          </a:p>
          <a:p>
            <a:r>
              <a:rPr lang="en-US" altLang="zh-CN" sz="1400" dirty="0">
                <a:hlinkClick r:id="rId3"/>
              </a:rPr>
              <a:t>https://www.kernel.org/doc/Documentation/vm/pagemap.txt</a:t>
            </a:r>
            <a:endParaRPr lang="en-US" altLang="zh-CN" sz="1400" dirty="0"/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 * /</a:t>
            </a:r>
            <a:r>
              <a:rPr lang="en-US" altLang="zh-CN" sz="1400" dirty="0" err="1"/>
              <a:t>proc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pid</a:t>
            </a:r>
            <a:r>
              <a:rPr lang="en-US" altLang="zh-CN" sz="1400" dirty="0"/>
              <a:t>/</a:t>
            </a:r>
            <a:r>
              <a:rPr lang="en-US" altLang="zh-CN" sz="1400" dirty="0" err="1"/>
              <a:t>pagemap</a:t>
            </a:r>
            <a:r>
              <a:rPr lang="en-US" altLang="zh-CN" sz="1400" dirty="0"/>
              <a:t>.  This file lets a </a:t>
            </a:r>
            <a:r>
              <a:rPr lang="en-US" altLang="zh-CN" sz="1400" dirty="0" err="1"/>
              <a:t>userspace</a:t>
            </a:r>
            <a:r>
              <a:rPr lang="en-US" altLang="zh-CN" sz="1400" dirty="0"/>
              <a:t> process find out which</a:t>
            </a:r>
            <a:br>
              <a:rPr lang="en-US" altLang="zh-CN" sz="1400" dirty="0"/>
            </a:br>
            <a:r>
              <a:rPr lang="en-US" altLang="zh-CN" sz="1400" dirty="0"/>
              <a:t>   physical frame each virtual page is mapped to.  It contains one 64-bit</a:t>
            </a:r>
            <a:br>
              <a:rPr lang="en-US" altLang="zh-CN" sz="1400" dirty="0"/>
            </a:br>
            <a:r>
              <a:rPr lang="en-US" altLang="zh-CN" sz="1400" dirty="0"/>
              <a:t>   value for each virtual page, containing the following data (from</a:t>
            </a:r>
            <a:br>
              <a:rPr lang="en-US" altLang="zh-CN" sz="1400" dirty="0"/>
            </a:br>
            <a:r>
              <a:rPr lang="en-US" altLang="zh-CN" sz="1400" dirty="0"/>
              <a:t>   fs/</a:t>
            </a:r>
            <a:r>
              <a:rPr lang="en-US" altLang="zh-CN" sz="1400" dirty="0" err="1"/>
              <a:t>proc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task_mmu.c</a:t>
            </a:r>
            <a:r>
              <a:rPr lang="en-US" altLang="zh-CN" sz="1400" dirty="0"/>
              <a:t>, above </a:t>
            </a:r>
            <a:r>
              <a:rPr lang="en-US" altLang="zh-CN" sz="1400" dirty="0" err="1"/>
              <a:t>pagemap_read</a:t>
            </a:r>
            <a:r>
              <a:rPr lang="en-US" altLang="zh-CN" sz="1400" dirty="0"/>
              <a:t>):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    * Bits 0-54  page frame number (PFN) if present</a:t>
            </a:r>
            <a:br>
              <a:rPr lang="en-US" altLang="zh-CN" sz="1400" dirty="0"/>
            </a:br>
            <a:r>
              <a:rPr lang="en-US" altLang="zh-CN" sz="1400" dirty="0"/>
              <a:t>    * Bits 0-4   swap type if swapped</a:t>
            </a:r>
            <a:br>
              <a:rPr lang="en-US" altLang="zh-CN" sz="1400" dirty="0"/>
            </a:br>
            <a:r>
              <a:rPr lang="en-US" altLang="zh-CN" sz="1400" dirty="0"/>
              <a:t>    * Bits 5-54  swap offset if swapped</a:t>
            </a:r>
            <a:br>
              <a:rPr lang="en-US" altLang="zh-CN" sz="1400" dirty="0"/>
            </a:br>
            <a:r>
              <a:rPr lang="en-US" altLang="zh-CN" sz="1400" dirty="0"/>
              <a:t>    * Bit  55    </a:t>
            </a:r>
            <a:r>
              <a:rPr lang="en-US" altLang="zh-CN" sz="1400" dirty="0" err="1"/>
              <a:t>pte</a:t>
            </a:r>
            <a:r>
              <a:rPr lang="en-US" altLang="zh-CN" sz="1400" dirty="0"/>
              <a:t> is soft-dirty (see Documentation/</a:t>
            </a:r>
            <a:r>
              <a:rPr lang="en-US" altLang="zh-CN" sz="1400" dirty="0" err="1"/>
              <a:t>vm</a:t>
            </a:r>
            <a:r>
              <a:rPr lang="en-US" altLang="zh-CN" sz="1400" dirty="0"/>
              <a:t>/soft-dirty.txt)</a:t>
            </a:r>
            <a:br>
              <a:rPr lang="en-US" altLang="zh-CN" sz="1400" dirty="0"/>
            </a:br>
            <a:r>
              <a:rPr lang="en-US" altLang="zh-CN" sz="1400" dirty="0"/>
              <a:t>    * Bits 56-60 zero</a:t>
            </a:r>
            <a:br>
              <a:rPr lang="en-US" altLang="zh-CN" sz="1400" dirty="0"/>
            </a:br>
            <a:r>
              <a:rPr lang="en-US" altLang="zh-CN" sz="1400" dirty="0"/>
              <a:t>    * Bit  61    page is file-page or shared-anon</a:t>
            </a:r>
            <a:br>
              <a:rPr lang="en-US" altLang="zh-CN" sz="1400" dirty="0"/>
            </a:br>
            <a:r>
              <a:rPr lang="en-US" altLang="zh-CN" sz="1400" dirty="0"/>
              <a:t>    * Bit  62    page swapped</a:t>
            </a:r>
            <a:br>
              <a:rPr lang="en-US" altLang="zh-CN" sz="1400" dirty="0"/>
            </a:br>
            <a:r>
              <a:rPr lang="en-US" altLang="zh-CN" sz="1400" dirty="0"/>
              <a:t>    * Bit  63    page present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   If the page is not present but in swap, then the PFN contains an</a:t>
            </a:r>
            <a:br>
              <a:rPr lang="en-US" altLang="zh-CN" sz="1400" dirty="0"/>
            </a:br>
            <a:r>
              <a:rPr lang="en-US" altLang="zh-CN" sz="1400" dirty="0"/>
              <a:t>   encoding of the swap file number and the page's offset into the</a:t>
            </a:r>
            <a:br>
              <a:rPr lang="en-US" altLang="zh-CN" sz="1400" dirty="0"/>
            </a:br>
            <a:r>
              <a:rPr lang="en-US" altLang="zh-CN" sz="1400" dirty="0"/>
              <a:t>   swap. Unmapped pages return a null PFN. This allows determining</a:t>
            </a:r>
            <a:br>
              <a:rPr lang="en-US" altLang="zh-CN" sz="1400" dirty="0"/>
            </a:br>
            <a:r>
              <a:rPr lang="en-US" altLang="zh-CN" sz="1400" dirty="0"/>
              <a:t>   precisely which pages are mapped (or in swap) and comparing mapped</a:t>
            </a:r>
            <a:br>
              <a:rPr lang="en-US" altLang="zh-CN" sz="1400" dirty="0"/>
            </a:br>
            <a:r>
              <a:rPr lang="en-US" altLang="zh-CN" sz="1400" dirty="0"/>
              <a:t>   pages between processes.</a:t>
            </a:r>
          </a:p>
        </p:txBody>
      </p:sp>
    </p:spTree>
    <p:extLst>
      <p:ext uri="{BB962C8B-B14F-4D97-AF65-F5344CB8AC3E}">
        <p14:creationId xmlns:p14="http://schemas.microsoft.com/office/powerpoint/2010/main" val="2395293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050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结果</a:t>
            </a:r>
            <a:endParaRPr lang="en-US" altLang="zh-CN" b="1" dirty="0" smtClean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  <a:p>
            <a:pPr>
              <a:defRPr/>
            </a:pP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757237"/>
            <a:ext cx="7372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55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050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Tips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369" y="712176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当使用</a:t>
            </a:r>
            <a:r>
              <a:rPr lang="en-US" altLang="zh-CN" dirty="0" err="1" smtClean="0"/>
              <a:t>busybox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devmem</a:t>
            </a:r>
            <a:r>
              <a:rPr lang="zh-CN" altLang="en-US" dirty="0" smtClean="0"/>
              <a:t>时，出现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mmap:operation</a:t>
            </a:r>
            <a:r>
              <a:rPr lang="en-US" altLang="zh-CN" dirty="0" smtClean="0"/>
              <a:t> not permitted’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需要重新编译内核，设置编译选项，</a:t>
            </a:r>
            <a:r>
              <a:rPr lang="zh-CN" altLang="en-US" dirty="0"/>
              <a:t>必须</a:t>
            </a:r>
            <a:r>
              <a:rPr lang="zh-CN" altLang="en-US" dirty="0" smtClean="0"/>
              <a:t>将两个选项取消：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不取消</a:t>
            </a:r>
            <a:r>
              <a:rPr lang="en-US" altLang="zh-CN" dirty="0"/>
              <a:t>CONFIG_X86_PAT</a:t>
            </a:r>
            <a:r>
              <a:rPr lang="zh-CN" altLang="en-US" dirty="0"/>
              <a:t>，则</a:t>
            </a:r>
            <a:r>
              <a:rPr lang="en-US" altLang="zh-CN" dirty="0"/>
              <a:t>/dev/mem</a:t>
            </a:r>
            <a:r>
              <a:rPr lang="zh-CN" altLang="en-US" dirty="0"/>
              <a:t>不允许映射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不取消</a:t>
            </a:r>
            <a:r>
              <a:rPr lang="en-US" altLang="zh-CN" dirty="0"/>
              <a:t>CONFIG_STRICT_DEVMEM</a:t>
            </a:r>
            <a:r>
              <a:rPr lang="zh-CN" altLang="en-US" dirty="0"/>
              <a:t>，则内核空间不能映射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9" y="2167303"/>
            <a:ext cx="33337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3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29600" cy="3306763"/>
          </a:xfrm>
        </p:spPr>
        <p:txBody>
          <a:bodyPr/>
          <a:lstStyle/>
          <a:p>
            <a:pPr algn="ctr">
              <a:buNone/>
            </a:pPr>
            <a:r>
              <a:rPr lang="en-US" sz="6000" dirty="0" smtClean="0">
                <a:solidFill>
                  <a:srgbClr val="124192"/>
                </a:solidFill>
              </a:rPr>
              <a:t>Thanks!</a:t>
            </a:r>
            <a:endParaRPr lang="en-US" sz="6000" dirty="0">
              <a:solidFill>
                <a:srgbClr val="1241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513" y="264319"/>
            <a:ext cx="8276236" cy="5357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Outline</a:t>
            </a:r>
            <a:endParaRPr lang="en-GB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1.Introdution</a:t>
            </a:r>
          </a:p>
          <a:p>
            <a:r>
              <a:rPr lang="en-US" dirty="0" smtClean="0"/>
              <a:t>2.Example</a:t>
            </a:r>
          </a:p>
          <a:p>
            <a:r>
              <a:rPr lang="en-US" dirty="0" smtClean="0"/>
              <a:t>3.Q &amp; 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7" name="TextBox 44"/>
          <p:cNvSpPr txBox="1">
            <a:spLocks noChangeArrowheads="1"/>
          </p:cNvSpPr>
          <p:nvPr/>
        </p:nvSpPr>
        <p:spPr bwMode="auto">
          <a:xfrm>
            <a:off x="628527" y="2280053"/>
            <a:ext cx="5139227" cy="2037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6800" rIns="46800" anchor="b"/>
          <a:lstStyle/>
          <a:p>
            <a:pPr algn="r">
              <a:defRPr/>
            </a:pPr>
            <a:endParaRPr lang="en-GB" sz="400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512" y="226219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en-GB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Introduction — </a:t>
            </a:r>
            <a:r>
              <a:rPr lang="en-GB" b="1" dirty="0" err="1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cpu</a:t>
            </a:r>
            <a:r>
              <a:rPr lang="en-GB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 architecture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0896" y="1076489"/>
            <a:ext cx="6111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cpu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1099" y="1076484"/>
            <a:ext cx="8351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主存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3421" y="1065672"/>
            <a:ext cx="10608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3376246" y="1250338"/>
            <a:ext cx="757175" cy="10812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6" idx="1"/>
          </p:cNvCxnSpPr>
          <p:nvPr/>
        </p:nvCxnSpPr>
        <p:spPr>
          <a:xfrm flipV="1">
            <a:off x="1732085" y="1261150"/>
            <a:ext cx="809014" cy="5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551" y="176029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 err="1" smtClean="0">
                <a:ea typeface="ヒラギノ角ゴ Pro W3" charset="0"/>
                <a:cs typeface="Arial" charset="0"/>
              </a:rPr>
              <a:t>Cpu</a:t>
            </a:r>
            <a:r>
              <a:rPr lang="en-US" altLang="zh-CN" b="1" dirty="0" smtClean="0">
                <a:ea typeface="ヒラギノ角ゴ Pro W3" charset="0"/>
                <a:cs typeface="Arial" charset="0"/>
              </a:rPr>
              <a:t> </a:t>
            </a:r>
            <a:r>
              <a:rPr lang="zh-CN" altLang="en-US" b="1" dirty="0" smtClean="0">
                <a:ea typeface="ヒラギノ角ゴ Pro W3" charset="0"/>
                <a:cs typeface="Arial" charset="0"/>
              </a:rPr>
              <a:t>芯片</a:t>
            </a:r>
            <a:endParaRPr lang="en-GB" altLang="zh-CN" b="1" dirty="0">
              <a:ea typeface="ヒラギノ角ゴ Pro W3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2057" y="2532934"/>
            <a:ext cx="7736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1490" y="3064441"/>
            <a:ext cx="7736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58720" y="3064441"/>
            <a:ext cx="8833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寄存器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7" name="TextBox 44"/>
          <p:cNvSpPr txBox="1">
            <a:spLocks noChangeArrowheads="1"/>
          </p:cNvSpPr>
          <p:nvPr/>
        </p:nvSpPr>
        <p:spPr bwMode="auto">
          <a:xfrm>
            <a:off x="3240088" y="3483720"/>
            <a:ext cx="2700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6800" rIns="46800" anchor="b"/>
          <a:lstStyle/>
          <a:p>
            <a:pPr algn="r">
              <a:defRPr/>
            </a:pPr>
            <a:endParaRPr lang="en-GB" sz="400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728983" y="149469"/>
            <a:ext cx="4872696" cy="4229100"/>
          </a:xfrm>
          <a:prstGeom prst="triangle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4315" y="896816"/>
            <a:ext cx="8440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级缓存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14344" y="1508817"/>
            <a:ext cx="15445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2</a:t>
            </a:r>
            <a:r>
              <a:rPr lang="zh-CN" altLang="en-US" sz="1400" dirty="0" smtClean="0"/>
              <a:t>级缓存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2056" y="2264019"/>
            <a:ext cx="2390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3</a:t>
            </a:r>
            <a:r>
              <a:rPr lang="zh-CN" altLang="en-US" sz="1400" dirty="0" smtClean="0"/>
              <a:t>级缓存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56356" y="2952469"/>
            <a:ext cx="32113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主存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89637" y="3728294"/>
            <a:ext cx="412652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IO</a:t>
            </a:r>
            <a:r>
              <a:rPr lang="zh-CN" altLang="en-US" sz="1400" dirty="0" smtClean="0"/>
              <a:t>设备</a:t>
            </a:r>
            <a:endParaRPr lang="zh-CN" altLang="en-US" sz="1400" dirty="0"/>
          </a:p>
        </p:txBody>
      </p:sp>
      <p:cxnSp>
        <p:nvCxnSpPr>
          <p:cNvPr id="7" name="Straight Connector 6"/>
          <p:cNvCxnSpPr>
            <a:stCxn id="2" idx="0"/>
          </p:cNvCxnSpPr>
          <p:nvPr/>
        </p:nvCxnSpPr>
        <p:spPr>
          <a:xfrm flipH="1">
            <a:off x="720969" y="149469"/>
            <a:ext cx="3444362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2"/>
          </p:cNvCxnSpPr>
          <p:nvPr/>
        </p:nvCxnSpPr>
        <p:spPr>
          <a:xfrm flipH="1">
            <a:off x="659423" y="4378569"/>
            <a:ext cx="1069560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0"/>
          </p:cNvCxnSpPr>
          <p:nvPr/>
        </p:nvCxnSpPr>
        <p:spPr>
          <a:xfrm>
            <a:off x="4165331" y="149469"/>
            <a:ext cx="349276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4"/>
          </p:cNvCxnSpPr>
          <p:nvPr/>
        </p:nvCxnSpPr>
        <p:spPr>
          <a:xfrm>
            <a:off x="6601679" y="4378569"/>
            <a:ext cx="1056421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49569" y="149469"/>
            <a:ext cx="17585" cy="422910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107993" y="149469"/>
            <a:ext cx="109320" cy="422910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6696" y="12045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速度越来越快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07320" y="12045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成本越来越高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08502" y="696789"/>
            <a:ext cx="4000074" cy="390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段式存储管理中，将程序的地址空间划分为若干个段</a:t>
            </a:r>
            <a:r>
              <a:rPr lang="en-US" altLang="zh-CN" sz="1600" dirty="0"/>
              <a:t>(segment)</a:t>
            </a:r>
            <a:r>
              <a:rPr lang="zh-CN" altLang="en-US" sz="1600" dirty="0"/>
              <a:t>，这样每个进程有一个二维的地址空间</a:t>
            </a:r>
            <a:endParaRPr lang="en-US" sz="16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377" name="TextBox 44"/>
          <p:cNvSpPr txBox="1">
            <a:spLocks noChangeArrowheads="1"/>
          </p:cNvSpPr>
          <p:nvPr/>
        </p:nvSpPr>
        <p:spPr bwMode="auto">
          <a:xfrm>
            <a:off x="3240088" y="3483720"/>
            <a:ext cx="2700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6800" rIns="46800" anchor="b"/>
          <a:lstStyle/>
          <a:p>
            <a:pPr algn="r">
              <a:defRPr/>
            </a:pPr>
            <a:endParaRPr lang="en-GB" sz="400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38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段式管理 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98" y="696789"/>
            <a:ext cx="3990975" cy="3905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258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段式地址 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55" y="145116"/>
            <a:ext cx="66294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35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258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页式地址 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045" y="927083"/>
            <a:ext cx="7051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/>
            <a:r>
              <a:rPr lang="zh-CN" altLang="zh-CN" dirty="0">
                <a:latin typeface="Arial" panose="020B0604020202020204" pitchFamily="34" charset="0"/>
              </a:rPr>
              <a:t>将各进程的虚拟空间划分成若干个长度相等的页(page)，页式管理把</a:t>
            </a:r>
            <a:r>
              <a:rPr lang="zh-CN" altLang="zh-CN" dirty="0" smtClean="0">
                <a:latin typeface="Arial" panose="020B0604020202020204" pitchFamily="34" charset="0"/>
              </a:rPr>
              <a:t>内</a:t>
            </a:r>
            <a:r>
              <a:rPr lang="zh-CN" altLang="zh-CN" dirty="0">
                <a:latin typeface="Arial" panose="020B0604020202020204" pitchFamily="34" charset="0"/>
              </a:rPr>
              <a:t>存空间按页的大小划分成片或者页面（page frame），然后把</a:t>
            </a:r>
            <a:r>
              <a:rPr lang="zh-CN" altLang="zh-CN" dirty="0" smtClean="0">
                <a:latin typeface="Arial" panose="020B0604020202020204" pitchFamily="34" charset="0"/>
              </a:rPr>
              <a:t>页式</a:t>
            </a:r>
            <a:r>
              <a:rPr lang="zh-CN" altLang="en-US" dirty="0" smtClean="0">
                <a:latin typeface="Arial" panose="020B0604020202020204" pitchFamily="34" charset="0"/>
              </a:rPr>
              <a:t>虚拟地址</a:t>
            </a:r>
            <a:r>
              <a:rPr lang="zh-CN" altLang="zh-CN" dirty="0" smtClean="0">
                <a:latin typeface="Arial" panose="020B0604020202020204" pitchFamily="34" charset="0"/>
              </a:rPr>
              <a:t>与内</a:t>
            </a:r>
            <a:r>
              <a:rPr lang="zh-CN" altLang="en-US" dirty="0" smtClean="0">
                <a:latin typeface="Arial" panose="020B0604020202020204" pitchFamily="34" charset="0"/>
              </a:rPr>
              <a:t>存地址</a:t>
            </a:r>
            <a:r>
              <a:rPr lang="zh-CN" altLang="zh-CN" dirty="0" smtClean="0">
                <a:latin typeface="Arial" panose="020B0604020202020204" pitchFamily="34" charset="0"/>
              </a:rPr>
              <a:t>建立一一对应</a:t>
            </a:r>
            <a:r>
              <a:rPr lang="zh-CN" altLang="en-US" dirty="0" smtClean="0">
                <a:latin typeface="Arial" panose="020B0604020202020204" pitchFamily="34" charset="0"/>
              </a:rPr>
              <a:t>页表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defTabSz="914400" eaLnBrk="0" hangingPunct="0"/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9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050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页式地址转换 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05" y="862012"/>
            <a:ext cx="64293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0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050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多级寻址</a:t>
            </a:r>
            <a:endParaRPr lang="en-US" altLang="zh-CN" b="1" dirty="0" smtClean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  <a:p>
            <a:pPr>
              <a:defRPr/>
            </a:pP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60" y="250624"/>
            <a:ext cx="5762625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432" y="905579"/>
            <a:ext cx="3036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位系统，可寻址</a:t>
            </a:r>
            <a:r>
              <a:rPr lang="en-US" altLang="zh-CN" dirty="0" smtClean="0"/>
              <a:t>4G</a:t>
            </a:r>
            <a:r>
              <a:rPr lang="zh-CN" altLang="en-US" dirty="0" smtClean="0"/>
              <a:t>，每页</a:t>
            </a:r>
            <a:r>
              <a:rPr lang="en-US" altLang="zh-CN" dirty="0" smtClean="0"/>
              <a:t>4KB,</a:t>
            </a:r>
            <a:r>
              <a:rPr lang="zh-CN" altLang="en-US" dirty="0" smtClean="0"/>
              <a:t>那么有</a:t>
            </a:r>
            <a:r>
              <a:rPr lang="en-US" altLang="zh-CN" dirty="0" smtClean="0"/>
              <a:t>PTE 1M</a:t>
            </a:r>
            <a:r>
              <a:rPr lang="zh-CN" altLang="en-US" dirty="0" smtClean="0"/>
              <a:t>个，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PTE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r>
              <a:rPr lang="zh-CN" altLang="en-US" dirty="0" smtClean="0"/>
              <a:t>一级页表：共占用内存</a:t>
            </a:r>
            <a:r>
              <a:rPr lang="en-US" altLang="zh-CN" dirty="0" smtClean="0"/>
              <a:t>4MB</a:t>
            </a:r>
          </a:p>
          <a:p>
            <a:r>
              <a:rPr lang="zh-CN" altLang="en-US" dirty="0" smtClean="0"/>
              <a:t>二级页表：页目录</a:t>
            </a:r>
            <a:r>
              <a:rPr lang="en-US" altLang="zh-CN" dirty="0" smtClean="0"/>
              <a:t>4K</a:t>
            </a:r>
            <a:r>
              <a:rPr lang="zh-CN" altLang="en-US" dirty="0" smtClean="0"/>
              <a:t>，页表项</a:t>
            </a:r>
            <a:r>
              <a:rPr lang="en-US" altLang="zh-CN" dirty="0" smtClean="0"/>
              <a:t>1K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324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 Master Whit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Guidelines v27 Correct logo size and position</Template>
  <TotalTime>0</TotalTime>
  <Words>282</Words>
  <Application>Microsoft Office PowerPoint</Application>
  <PresentationFormat>On-screen Show (16:9)</PresentationFormat>
  <Paragraphs>65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Lucida Grande</vt:lpstr>
      <vt:lpstr>ヒラギノ角ゴ Pro W3</vt:lpstr>
      <vt:lpstr>Arial</vt:lpstr>
      <vt:lpstr>Calibri</vt:lpstr>
      <vt:lpstr>Nokia Pure Headline Light</vt:lpstr>
      <vt:lpstr>Nokia Pure Headline Ultra Light</vt:lpstr>
      <vt:lpstr>Nokia Pure Text Light</vt:lpstr>
      <vt:lpstr>Wingdings</vt:lpstr>
      <vt:lpstr>Nokia Master White Background</vt:lpstr>
      <vt:lpstr>Nokia Master Blue Background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2014-02-20T12:44:48Z</dcterms:created>
  <dcterms:modified xsi:type="dcterms:W3CDTF">2016-01-07T06:23:20Z</dcterms:modified>
</cp:coreProperties>
</file>