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Lst>
  <p:notesMasterIdLst>
    <p:notesMasterId r:id="rId26"/>
  </p:notesMasterIdLst>
  <p:sldIdLst>
    <p:sldId id="361" r:id="rId3"/>
    <p:sldId id="312" r:id="rId4"/>
    <p:sldId id="347" r:id="rId5"/>
    <p:sldId id="340" r:id="rId6"/>
    <p:sldId id="418" r:id="rId7"/>
    <p:sldId id="391" r:id="rId8"/>
    <p:sldId id="427" r:id="rId9"/>
    <p:sldId id="428" r:id="rId10"/>
    <p:sldId id="429" r:id="rId11"/>
    <p:sldId id="440" r:id="rId12"/>
    <p:sldId id="439" r:id="rId13"/>
    <p:sldId id="392" r:id="rId14"/>
    <p:sldId id="430" r:id="rId15"/>
    <p:sldId id="431" r:id="rId16"/>
    <p:sldId id="432" r:id="rId17"/>
    <p:sldId id="433" r:id="rId18"/>
    <p:sldId id="441" r:id="rId19"/>
    <p:sldId id="393" r:id="rId20"/>
    <p:sldId id="434" r:id="rId21"/>
    <p:sldId id="435" r:id="rId22"/>
    <p:sldId id="436" r:id="rId23"/>
    <p:sldId id="438" r:id="rId24"/>
    <p:sldId id="417" r:id="rId25"/>
  </p:sldIdLst>
  <p:sldSz cx="9144000" cy="5143500" type="screen16x9"/>
  <p:notesSz cx="6858000" cy="9144000"/>
  <p:custDataLst>
    <p:tags r:id="rId27"/>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4C59"/>
    <a:srgbClr val="4D515D"/>
    <a:srgbClr val="4143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2" d="100"/>
          <a:sy n="112" d="100"/>
        </p:scale>
        <p:origin x="451" y="62"/>
      </p:cViewPr>
      <p:guideLst>
        <p:guide orient="horz" pos="1620"/>
        <p:guide pos="2880"/>
      </p:guideLst>
    </p:cSldViewPr>
  </p:slideViewPr>
  <p:notesTextViewPr>
    <p:cViewPr>
      <p:scale>
        <a:sx n="1" d="1"/>
        <a:sy n="1" d="1"/>
      </p:scale>
      <p:origin x="0" y="0"/>
    </p:cViewPr>
  </p:notesTextViewPr>
  <p:sorterViewPr>
    <p:cViewPr varScale="1">
      <p:scale>
        <a:sx n="1" d="1"/>
        <a:sy n="1" d="1"/>
      </p:scale>
      <p:origin x="0" y="-67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903107-0A21-4975-BD4E-9E3FA1571653}" type="datetimeFigureOut">
              <a:rPr lang="zh-CN" altLang="en-US" smtClean="0"/>
              <a:t>2022/10/23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A51D9C-74F3-4A50-80CE-FCA0A046984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E7139D-C09C-4BEC-9157-E8BE684E8BD9}"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10</a:t>
            </a:fld>
            <a:endParaRPr lang="zh-CN" altLang="en-US"/>
          </a:p>
        </p:txBody>
      </p:sp>
    </p:spTree>
    <p:extLst>
      <p:ext uri="{BB962C8B-B14F-4D97-AF65-F5344CB8AC3E}">
        <p14:creationId xmlns:p14="http://schemas.microsoft.com/office/powerpoint/2010/main" val="1274042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11</a:t>
            </a:fld>
            <a:endParaRPr lang="zh-CN" altLang="en-US"/>
          </a:p>
        </p:txBody>
      </p:sp>
    </p:spTree>
    <p:extLst>
      <p:ext uri="{BB962C8B-B14F-4D97-AF65-F5344CB8AC3E}">
        <p14:creationId xmlns:p14="http://schemas.microsoft.com/office/powerpoint/2010/main" val="3546677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17</a:t>
            </a:fld>
            <a:endParaRPr lang="zh-CN" altLang="en-US"/>
          </a:p>
        </p:txBody>
      </p:sp>
    </p:spTree>
    <p:extLst>
      <p:ext uri="{BB962C8B-B14F-4D97-AF65-F5344CB8AC3E}">
        <p14:creationId xmlns:p14="http://schemas.microsoft.com/office/powerpoint/2010/main" val="29397136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E7139D-C09C-4BEC-9157-E8BE684E8BD9}" type="slidenum">
              <a:rPr lang="zh-CN" altLang="en-US" smtClean="0"/>
              <a:t>23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9A51D9C-74F3-4A50-80CE-FCA0A0469843}"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9A51D9C-74F3-4A50-80CE-FCA0A0469843}"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2E3AAC11-D570-4EA9-AFC0-30FB72BA45EB}" type="datetimeFigureOut">
              <a:rPr lang="zh-CN" altLang="en-US" smtClean="0"/>
              <a:t>2022/10/23</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55ECCFAA-F4FB-487C-9F1E-C8836D0C3DC9}" type="slidenum">
              <a:rPr lang="zh-CN" altLang="en-US" smtClean="0"/>
              <a:t>‹#›</a:t>
            </a:fld>
            <a:endParaRPr lang="zh-CN" altLang="en-US"/>
          </a:p>
        </p:txBody>
      </p:sp>
    </p:spTree>
    <p:extLst>
      <p:ext uri="{BB962C8B-B14F-4D97-AF65-F5344CB8AC3E}">
        <p14:creationId xmlns:p14="http://schemas.microsoft.com/office/powerpoint/2010/main" val="2232806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4429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5C3C6D-F312-5896-33C9-08D11D0E921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C0104CE-E0A4-46F4-38DF-FDE04B54E5DB}"/>
              </a:ext>
            </a:extLst>
          </p:cNvPr>
          <p:cNvSpPr>
            <a:spLocks noGrp="1"/>
          </p:cNvSpPr>
          <p:nvPr>
            <p:ph type="dt" sz="half" idx="10"/>
          </p:nvPr>
        </p:nvSpPr>
        <p:spPr/>
        <p:txBody>
          <a:bodyPr/>
          <a:lstStyle/>
          <a:p>
            <a:fld id="{3C2DD16D-63B5-4F0E-9AE2-7A8064D55709}" type="datetimeFigureOut">
              <a:rPr lang="zh-CN" altLang="en-US" smtClean="0"/>
              <a:t>2022/10/23</a:t>
            </a:fld>
            <a:endParaRPr lang="zh-CN" altLang="en-US"/>
          </a:p>
        </p:txBody>
      </p:sp>
      <p:sp>
        <p:nvSpPr>
          <p:cNvPr id="4" name="页脚占位符 3">
            <a:extLst>
              <a:ext uri="{FF2B5EF4-FFF2-40B4-BE49-F238E27FC236}">
                <a16:creationId xmlns:a16="http://schemas.microsoft.com/office/drawing/2014/main" id="{AAE5FDB7-97A9-A375-0137-1AE7EFF4D7F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23B42D3-492E-FB8C-3381-E42BF19F522D}"/>
              </a:ext>
            </a:extLst>
          </p:cNvPr>
          <p:cNvSpPr>
            <a:spLocks noGrp="1"/>
          </p:cNvSpPr>
          <p:nvPr>
            <p:ph type="sldNum" sz="quarter" idx="12"/>
          </p:nvPr>
        </p:nvSpPr>
        <p:spPr/>
        <p:txBody>
          <a:bodyPr/>
          <a:lstStyle/>
          <a:p>
            <a:fld id="{0347F21E-FE76-4E28-A5CE-5B9C9B887E07}" type="slidenum">
              <a:rPr lang="zh-CN" altLang="en-US" smtClean="0"/>
              <a:t>‹#›</a:t>
            </a:fld>
            <a:endParaRPr lang="zh-CN" altLang="en-US"/>
          </a:p>
        </p:txBody>
      </p:sp>
    </p:spTree>
    <p:extLst>
      <p:ext uri="{BB962C8B-B14F-4D97-AF65-F5344CB8AC3E}">
        <p14:creationId xmlns:p14="http://schemas.microsoft.com/office/powerpoint/2010/main" val="2269905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648D86-E2E8-3AAA-2D14-93B0BAF8781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68795B8-E4A9-DF8C-5B73-7FA9C7CDA4A8}"/>
              </a:ext>
            </a:extLst>
          </p:cNvPr>
          <p:cNvSpPr>
            <a:spLocks noGrp="1"/>
          </p:cNvSpPr>
          <p:nvPr>
            <p:ph type="dt" sz="half" idx="10"/>
          </p:nvPr>
        </p:nvSpPr>
        <p:spPr/>
        <p:txBody>
          <a:bodyPr/>
          <a:lstStyle/>
          <a:p>
            <a:fld id="{3C2DD16D-63B5-4F0E-9AE2-7A8064D55709}" type="datetimeFigureOut">
              <a:rPr lang="zh-CN" altLang="en-US" smtClean="0"/>
              <a:t>2022/10/23</a:t>
            </a:fld>
            <a:endParaRPr lang="zh-CN" altLang="en-US"/>
          </a:p>
        </p:txBody>
      </p:sp>
      <p:sp>
        <p:nvSpPr>
          <p:cNvPr id="4" name="页脚占位符 3">
            <a:extLst>
              <a:ext uri="{FF2B5EF4-FFF2-40B4-BE49-F238E27FC236}">
                <a16:creationId xmlns:a16="http://schemas.microsoft.com/office/drawing/2014/main" id="{D8DB6B9C-FA1F-F34B-9212-AE1607D652D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513872C-8957-D060-B7E3-A8726B793AA9}"/>
              </a:ext>
            </a:extLst>
          </p:cNvPr>
          <p:cNvSpPr>
            <a:spLocks noGrp="1"/>
          </p:cNvSpPr>
          <p:nvPr>
            <p:ph type="sldNum" sz="quarter" idx="12"/>
          </p:nvPr>
        </p:nvSpPr>
        <p:spPr/>
        <p:txBody>
          <a:bodyPr/>
          <a:lstStyle/>
          <a:p>
            <a:fld id="{0347F21E-FE76-4E28-A5CE-5B9C9B887E07}" type="slidenum">
              <a:rPr lang="zh-CN" altLang="en-US" smtClean="0"/>
              <a:t>‹#›</a:t>
            </a:fld>
            <a:endParaRPr lang="zh-CN" altLang="en-US"/>
          </a:p>
        </p:txBody>
      </p:sp>
    </p:spTree>
    <p:extLst>
      <p:ext uri="{BB962C8B-B14F-4D97-AF65-F5344CB8AC3E}">
        <p14:creationId xmlns:p14="http://schemas.microsoft.com/office/powerpoint/2010/main" val="4091177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67F495-48CE-EC25-B6C0-29832465E4B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2C71312-D946-D81E-02CC-56E403D8BD73}"/>
              </a:ext>
            </a:extLst>
          </p:cNvPr>
          <p:cNvSpPr>
            <a:spLocks noGrp="1"/>
          </p:cNvSpPr>
          <p:nvPr>
            <p:ph type="dt" sz="half" idx="10"/>
          </p:nvPr>
        </p:nvSpPr>
        <p:spPr/>
        <p:txBody>
          <a:bodyPr/>
          <a:lstStyle/>
          <a:p>
            <a:fld id="{3C2DD16D-63B5-4F0E-9AE2-7A8064D55709}" type="datetimeFigureOut">
              <a:rPr lang="zh-CN" altLang="en-US" smtClean="0"/>
              <a:t>2022/10/23</a:t>
            </a:fld>
            <a:endParaRPr lang="zh-CN" altLang="en-US"/>
          </a:p>
        </p:txBody>
      </p:sp>
      <p:sp>
        <p:nvSpPr>
          <p:cNvPr id="4" name="页脚占位符 3">
            <a:extLst>
              <a:ext uri="{FF2B5EF4-FFF2-40B4-BE49-F238E27FC236}">
                <a16:creationId xmlns:a16="http://schemas.microsoft.com/office/drawing/2014/main" id="{BED50E61-0ECA-F916-A1D3-936968E1894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0B5C98F-C15C-71B3-4680-BD71143B70F8}"/>
              </a:ext>
            </a:extLst>
          </p:cNvPr>
          <p:cNvSpPr>
            <a:spLocks noGrp="1"/>
          </p:cNvSpPr>
          <p:nvPr>
            <p:ph type="sldNum" sz="quarter" idx="12"/>
          </p:nvPr>
        </p:nvSpPr>
        <p:spPr/>
        <p:txBody>
          <a:bodyPr/>
          <a:lstStyle/>
          <a:p>
            <a:fld id="{0347F21E-FE76-4E28-A5CE-5B9C9B887E07}" type="slidenum">
              <a:rPr lang="zh-CN" altLang="en-US" smtClean="0"/>
              <a:t>‹#›</a:t>
            </a:fld>
            <a:endParaRPr lang="zh-CN" altLang="en-US"/>
          </a:p>
        </p:txBody>
      </p:sp>
    </p:spTree>
    <p:extLst>
      <p:ext uri="{BB962C8B-B14F-4D97-AF65-F5344CB8AC3E}">
        <p14:creationId xmlns:p14="http://schemas.microsoft.com/office/powerpoint/2010/main" val="1332292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52C97B-BAE7-F8CE-108B-E9C50EE7442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B87380B-268B-DFD3-9912-53B7541D589C}"/>
              </a:ext>
            </a:extLst>
          </p:cNvPr>
          <p:cNvSpPr>
            <a:spLocks noGrp="1"/>
          </p:cNvSpPr>
          <p:nvPr>
            <p:ph type="dt" sz="half" idx="10"/>
          </p:nvPr>
        </p:nvSpPr>
        <p:spPr/>
        <p:txBody>
          <a:bodyPr/>
          <a:lstStyle/>
          <a:p>
            <a:fld id="{3C2DD16D-63B5-4F0E-9AE2-7A8064D55709}" type="datetimeFigureOut">
              <a:rPr lang="zh-CN" altLang="en-US" smtClean="0"/>
              <a:t>2022/10/23</a:t>
            </a:fld>
            <a:endParaRPr lang="zh-CN" altLang="en-US"/>
          </a:p>
        </p:txBody>
      </p:sp>
      <p:sp>
        <p:nvSpPr>
          <p:cNvPr id="4" name="页脚占位符 3">
            <a:extLst>
              <a:ext uri="{FF2B5EF4-FFF2-40B4-BE49-F238E27FC236}">
                <a16:creationId xmlns:a16="http://schemas.microsoft.com/office/drawing/2014/main" id="{FC451676-8D59-ADA7-70F0-F55CA3F800E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02EBB0E-7F4E-6088-DE5E-D62F4EDB2DAE}"/>
              </a:ext>
            </a:extLst>
          </p:cNvPr>
          <p:cNvSpPr>
            <a:spLocks noGrp="1"/>
          </p:cNvSpPr>
          <p:nvPr>
            <p:ph type="sldNum" sz="quarter" idx="12"/>
          </p:nvPr>
        </p:nvSpPr>
        <p:spPr/>
        <p:txBody>
          <a:bodyPr/>
          <a:lstStyle/>
          <a:p>
            <a:fld id="{0347F21E-FE76-4E28-A5CE-5B9C9B887E07}" type="slidenum">
              <a:rPr lang="zh-CN" altLang="en-US" smtClean="0"/>
              <a:t>‹#›</a:t>
            </a:fld>
            <a:endParaRPr lang="zh-CN" altLang="en-US"/>
          </a:p>
        </p:txBody>
      </p:sp>
      <p:sp>
        <p:nvSpPr>
          <p:cNvPr id="7" name="TextBox 9">
            <a:extLst>
              <a:ext uri="{FF2B5EF4-FFF2-40B4-BE49-F238E27FC236}">
                <a16:creationId xmlns:a16="http://schemas.microsoft.com/office/drawing/2014/main" id="{63B1EBB1-5F44-5433-83F1-255858EE69F5}"/>
              </a:ext>
            </a:extLst>
          </p:cNvPr>
          <p:cNvSpPr txBox="1"/>
          <p:nvPr userDrawn="1"/>
        </p:nvSpPr>
        <p:spPr>
          <a:xfrm>
            <a:off x="1804814" y="5041107"/>
            <a:ext cx="1224136" cy="118430"/>
          </a:xfrm>
          <a:prstGeom prst="rect">
            <a:avLst/>
          </a:prstGeom>
          <a:noFill/>
        </p:spPr>
        <p:txBody>
          <a:bodyPr wrap="square" rtlCol="0">
            <a:spAutoFit/>
          </a:bodyPr>
          <a:lstStyle/>
          <a:p>
            <a:pPr defTabSz="914400">
              <a:lnSpc>
                <a:spcPct val="200000"/>
              </a:lnSpc>
            </a:pPr>
            <a:r>
              <a:rPr lang="en-US" altLang="zh-CN" sz="100" dirty="0">
                <a:solidFill>
                  <a:prstClr val="black"/>
                </a:solidFill>
                <a:latin typeface="微软雅黑" panose="020B0503020204020204" pitchFamily="34" charset="-122"/>
                <a:hlinkClick r:id="rId2"/>
              </a:rPr>
              <a:t>PPT</a:t>
            </a:r>
            <a:r>
              <a:rPr lang="zh-CN" altLang="en-US" sz="100" dirty="0">
                <a:solidFill>
                  <a:prstClr val="black"/>
                </a:solidFill>
                <a:latin typeface="微软雅黑" panose="020B0503020204020204" pitchFamily="34" charset="-122"/>
                <a:hlinkClick r:id="rId2"/>
              </a:rPr>
              <a:t>下载</a:t>
            </a:r>
            <a:r>
              <a:rPr lang="zh-CN" altLang="en-US" sz="100" dirty="0">
                <a:solidFill>
                  <a:prstClr val="black"/>
                </a:solidFill>
                <a:latin typeface="微软雅黑" panose="020B0503020204020204" pitchFamily="34" charset="-122"/>
              </a:rPr>
              <a:t> </a:t>
            </a:r>
            <a:r>
              <a:rPr lang="en-US" altLang="zh-CN" sz="100" dirty="0">
                <a:solidFill>
                  <a:prstClr val="black"/>
                </a:solidFill>
                <a:latin typeface="微软雅黑" panose="020B0503020204020204" pitchFamily="34" charset="-122"/>
              </a:rPr>
              <a:t>http://www.1ppt.com/xiazai/</a:t>
            </a:r>
          </a:p>
        </p:txBody>
      </p:sp>
    </p:spTree>
    <p:extLst>
      <p:ext uri="{BB962C8B-B14F-4D97-AF65-F5344CB8AC3E}">
        <p14:creationId xmlns:p14="http://schemas.microsoft.com/office/powerpoint/2010/main" val="2496322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EC8EFB-6CFF-8544-EF71-2D6BC59D0AF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8DC9022-D73F-8D37-8099-45F9B0E5B57F}"/>
              </a:ext>
            </a:extLst>
          </p:cNvPr>
          <p:cNvSpPr>
            <a:spLocks noGrp="1"/>
          </p:cNvSpPr>
          <p:nvPr>
            <p:ph type="dt" sz="half" idx="10"/>
          </p:nvPr>
        </p:nvSpPr>
        <p:spPr/>
        <p:txBody>
          <a:bodyPr/>
          <a:lstStyle/>
          <a:p>
            <a:fld id="{3C2DD16D-63B5-4F0E-9AE2-7A8064D55709}" type="datetimeFigureOut">
              <a:rPr lang="zh-CN" altLang="en-US" smtClean="0"/>
              <a:t>2022/10/23</a:t>
            </a:fld>
            <a:endParaRPr lang="zh-CN" altLang="en-US"/>
          </a:p>
        </p:txBody>
      </p:sp>
      <p:sp>
        <p:nvSpPr>
          <p:cNvPr id="4" name="页脚占位符 3">
            <a:extLst>
              <a:ext uri="{FF2B5EF4-FFF2-40B4-BE49-F238E27FC236}">
                <a16:creationId xmlns:a16="http://schemas.microsoft.com/office/drawing/2014/main" id="{32D7A0CF-2A4F-F2E9-9679-F22E40A8F74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AEEBEA6-720D-5C66-88C5-655AEF676151}"/>
              </a:ext>
            </a:extLst>
          </p:cNvPr>
          <p:cNvSpPr>
            <a:spLocks noGrp="1"/>
          </p:cNvSpPr>
          <p:nvPr>
            <p:ph type="sldNum" sz="quarter" idx="12"/>
          </p:nvPr>
        </p:nvSpPr>
        <p:spPr/>
        <p:txBody>
          <a:bodyPr/>
          <a:lstStyle/>
          <a:p>
            <a:fld id="{0347F21E-FE76-4E28-A5CE-5B9C9B887E07}" type="slidenum">
              <a:rPr lang="zh-CN" altLang="en-US" smtClean="0"/>
              <a:t>‹#›</a:t>
            </a:fld>
            <a:endParaRPr lang="zh-CN" altLang="en-US"/>
          </a:p>
        </p:txBody>
      </p:sp>
    </p:spTree>
    <p:extLst>
      <p:ext uri="{BB962C8B-B14F-4D97-AF65-F5344CB8AC3E}">
        <p14:creationId xmlns:p14="http://schemas.microsoft.com/office/powerpoint/2010/main" val="1826806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6B0EEF-1AA0-E3B4-F229-BF82778FC14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CA20BA4-6416-C183-21BA-EC09F62D2068}"/>
              </a:ext>
            </a:extLst>
          </p:cNvPr>
          <p:cNvSpPr>
            <a:spLocks noGrp="1"/>
          </p:cNvSpPr>
          <p:nvPr>
            <p:ph type="dt" sz="half" idx="10"/>
          </p:nvPr>
        </p:nvSpPr>
        <p:spPr/>
        <p:txBody>
          <a:bodyPr/>
          <a:lstStyle/>
          <a:p>
            <a:fld id="{3C2DD16D-63B5-4F0E-9AE2-7A8064D55709}" type="datetimeFigureOut">
              <a:rPr lang="zh-CN" altLang="en-US" smtClean="0"/>
              <a:t>2022/10/23</a:t>
            </a:fld>
            <a:endParaRPr lang="zh-CN" altLang="en-US"/>
          </a:p>
        </p:txBody>
      </p:sp>
      <p:sp>
        <p:nvSpPr>
          <p:cNvPr id="4" name="页脚占位符 3">
            <a:extLst>
              <a:ext uri="{FF2B5EF4-FFF2-40B4-BE49-F238E27FC236}">
                <a16:creationId xmlns:a16="http://schemas.microsoft.com/office/drawing/2014/main" id="{235B67F0-9570-C44A-2D1A-E1006943FB5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08579B5-87B8-47DE-1557-BC40E4288CA0}"/>
              </a:ext>
            </a:extLst>
          </p:cNvPr>
          <p:cNvSpPr>
            <a:spLocks noGrp="1"/>
          </p:cNvSpPr>
          <p:nvPr>
            <p:ph type="sldNum" sz="quarter" idx="12"/>
          </p:nvPr>
        </p:nvSpPr>
        <p:spPr/>
        <p:txBody>
          <a:bodyPr/>
          <a:lstStyle/>
          <a:p>
            <a:fld id="{0347F21E-FE76-4E28-A5CE-5B9C9B887E07}" type="slidenum">
              <a:rPr lang="zh-CN" altLang="en-US" smtClean="0"/>
              <a:t>‹#›</a:t>
            </a:fld>
            <a:endParaRPr lang="zh-CN" altLang="en-US"/>
          </a:p>
        </p:txBody>
      </p:sp>
    </p:spTree>
    <p:extLst>
      <p:ext uri="{BB962C8B-B14F-4D97-AF65-F5344CB8AC3E}">
        <p14:creationId xmlns:p14="http://schemas.microsoft.com/office/powerpoint/2010/main" val="3033624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82263F-EAC2-EAE9-44CA-440A63EBBA1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2283ADC-3283-8CA7-D180-DD03A92E067B}"/>
              </a:ext>
            </a:extLst>
          </p:cNvPr>
          <p:cNvSpPr>
            <a:spLocks noGrp="1"/>
          </p:cNvSpPr>
          <p:nvPr>
            <p:ph type="dt" sz="half" idx="10"/>
          </p:nvPr>
        </p:nvSpPr>
        <p:spPr/>
        <p:txBody>
          <a:bodyPr/>
          <a:lstStyle/>
          <a:p>
            <a:fld id="{3C2DD16D-63B5-4F0E-9AE2-7A8064D55709}" type="datetimeFigureOut">
              <a:rPr lang="zh-CN" altLang="en-US" smtClean="0"/>
              <a:t>2022/10/23</a:t>
            </a:fld>
            <a:endParaRPr lang="zh-CN" altLang="en-US"/>
          </a:p>
        </p:txBody>
      </p:sp>
      <p:sp>
        <p:nvSpPr>
          <p:cNvPr id="4" name="页脚占位符 3">
            <a:extLst>
              <a:ext uri="{FF2B5EF4-FFF2-40B4-BE49-F238E27FC236}">
                <a16:creationId xmlns:a16="http://schemas.microsoft.com/office/drawing/2014/main" id="{CADD74D0-7EEF-2D76-6D55-E4CDB134706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F52AABA-733A-EF1D-3D24-F9154B338B47}"/>
              </a:ext>
            </a:extLst>
          </p:cNvPr>
          <p:cNvSpPr>
            <a:spLocks noGrp="1"/>
          </p:cNvSpPr>
          <p:nvPr>
            <p:ph type="sldNum" sz="quarter" idx="12"/>
          </p:nvPr>
        </p:nvSpPr>
        <p:spPr/>
        <p:txBody>
          <a:bodyPr/>
          <a:lstStyle/>
          <a:p>
            <a:fld id="{0347F21E-FE76-4E28-A5CE-5B9C9B887E07}" type="slidenum">
              <a:rPr lang="zh-CN" altLang="en-US" smtClean="0"/>
              <a:t>‹#›</a:t>
            </a:fld>
            <a:endParaRPr lang="zh-CN" altLang="en-US"/>
          </a:p>
        </p:txBody>
      </p:sp>
    </p:spTree>
    <p:extLst>
      <p:ext uri="{BB962C8B-B14F-4D97-AF65-F5344CB8AC3E}">
        <p14:creationId xmlns:p14="http://schemas.microsoft.com/office/powerpoint/2010/main" val="3545007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2E3AAC11-D570-4EA9-AFC0-30FB72BA45EB}" type="datetimeFigureOut">
              <a:rPr lang="zh-CN" altLang="en-US" smtClean="0"/>
              <a:t>2022/10/23</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55ECCFAA-F4FB-487C-9F1E-C8836D0C3DC9}" type="slidenum">
              <a:rPr lang="zh-CN" altLang="en-US" smtClean="0"/>
              <a:t>‹#›</a:t>
            </a:fld>
            <a:endParaRPr lang="zh-CN" altLang="en-US"/>
          </a:p>
        </p:txBody>
      </p:sp>
    </p:spTree>
    <p:extLst>
      <p:ext uri="{BB962C8B-B14F-4D97-AF65-F5344CB8AC3E}">
        <p14:creationId xmlns:p14="http://schemas.microsoft.com/office/powerpoint/2010/main" val="1387625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3C2DD16D-63B5-4F0E-9AE2-7A8064D55709}" type="datetimeFigureOut">
              <a:rPr lang="zh-CN" altLang="en-US" smtClean="0"/>
              <a:t>2022/10/23</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347F21E-FE76-4E28-A5CE-5B9C9B887E0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1987146"/>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rot="165399">
            <a:off x="50148" y="4133379"/>
            <a:ext cx="9042680" cy="1183660"/>
          </a:xfrm>
          <a:prstGeom prst="rect">
            <a:avLst/>
          </a:prstGeom>
        </p:spPr>
      </p:pic>
      <p:pic>
        <p:nvPicPr>
          <p:cNvPr id="17" name="图片 16"/>
          <p:cNvPicPr>
            <a:picLocks noChangeAspect="1"/>
          </p:cNvPicPr>
          <p:nvPr/>
        </p:nvPicPr>
        <p:blipFill>
          <a:blip r:embed="rId4"/>
          <a:stretch>
            <a:fillRect/>
          </a:stretch>
        </p:blipFill>
        <p:spPr>
          <a:xfrm>
            <a:off x="7437914" y="320052"/>
            <a:ext cx="804475" cy="418655"/>
          </a:xfrm>
          <a:prstGeom prst="rect">
            <a:avLst/>
          </a:prstGeom>
        </p:spPr>
      </p:pic>
      <p:pic>
        <p:nvPicPr>
          <p:cNvPr id="18" name="图片 17"/>
          <p:cNvPicPr>
            <a:picLocks noChangeAspect="1"/>
          </p:cNvPicPr>
          <p:nvPr/>
        </p:nvPicPr>
        <p:blipFill>
          <a:blip r:embed="rId4"/>
          <a:stretch>
            <a:fillRect/>
          </a:stretch>
        </p:blipFill>
        <p:spPr>
          <a:xfrm>
            <a:off x="7191735" y="888377"/>
            <a:ext cx="492358" cy="256227"/>
          </a:xfrm>
          <a:prstGeom prst="rect">
            <a:avLst/>
          </a:prstGeom>
        </p:spPr>
      </p:pic>
      <p:sp>
        <p:nvSpPr>
          <p:cNvPr id="24" name="Freeform 5"/>
          <p:cNvSpPr/>
          <p:nvPr/>
        </p:nvSpPr>
        <p:spPr bwMode="auto">
          <a:xfrm>
            <a:off x="470274" y="299000"/>
            <a:ext cx="952500" cy="498475"/>
          </a:xfrm>
          <a:custGeom>
            <a:avLst/>
            <a:gdLst>
              <a:gd name="T0" fmla="*/ 262 w 289"/>
              <a:gd name="T1" fmla="*/ 59 h 150"/>
              <a:gd name="T2" fmla="*/ 249 w 289"/>
              <a:gd name="T3" fmla="*/ 61 h 150"/>
              <a:gd name="T4" fmla="*/ 245 w 289"/>
              <a:gd name="T5" fmla="*/ 60 h 150"/>
              <a:gd name="T6" fmla="*/ 225 w 289"/>
              <a:gd name="T7" fmla="*/ 66 h 150"/>
              <a:gd name="T8" fmla="*/ 223 w 289"/>
              <a:gd name="T9" fmla="*/ 63 h 150"/>
              <a:gd name="T10" fmla="*/ 192 w 289"/>
              <a:gd name="T11" fmla="*/ 31 h 150"/>
              <a:gd name="T12" fmla="*/ 179 w 289"/>
              <a:gd name="T13" fmla="*/ 32 h 150"/>
              <a:gd name="T14" fmla="*/ 177 w 289"/>
              <a:gd name="T15" fmla="*/ 32 h 150"/>
              <a:gd name="T16" fmla="*/ 169 w 289"/>
              <a:gd name="T17" fmla="*/ 31 h 150"/>
              <a:gd name="T18" fmla="*/ 132 w 289"/>
              <a:gd name="T19" fmla="*/ 2 h 150"/>
              <a:gd name="T20" fmla="*/ 88 w 289"/>
              <a:gd name="T21" fmla="*/ 32 h 150"/>
              <a:gd name="T22" fmla="*/ 73 w 289"/>
              <a:gd name="T23" fmla="*/ 26 h 150"/>
              <a:gd name="T24" fmla="*/ 38 w 289"/>
              <a:gd name="T25" fmla="*/ 51 h 150"/>
              <a:gd name="T26" fmla="*/ 30 w 289"/>
              <a:gd name="T27" fmla="*/ 50 h 150"/>
              <a:gd name="T28" fmla="*/ 1 w 289"/>
              <a:gd name="T29" fmla="*/ 74 h 150"/>
              <a:gd name="T30" fmla="*/ 25 w 289"/>
              <a:gd name="T31" fmla="*/ 103 h 150"/>
              <a:gd name="T32" fmla="*/ 43 w 289"/>
              <a:gd name="T33" fmla="*/ 99 h 150"/>
              <a:gd name="T34" fmla="*/ 83 w 289"/>
              <a:gd name="T35" fmla="*/ 140 h 150"/>
              <a:gd name="T36" fmla="*/ 123 w 289"/>
              <a:gd name="T37" fmla="*/ 122 h 150"/>
              <a:gd name="T38" fmla="*/ 166 w 289"/>
              <a:gd name="T39" fmla="*/ 148 h 150"/>
              <a:gd name="T40" fmla="*/ 219 w 289"/>
              <a:gd name="T41" fmla="*/ 124 h 150"/>
              <a:gd name="T42" fmla="*/ 228 w 289"/>
              <a:gd name="T43" fmla="*/ 126 h 150"/>
              <a:gd name="T44" fmla="*/ 253 w 289"/>
              <a:gd name="T45" fmla="*/ 115 h 150"/>
              <a:gd name="T46" fmla="*/ 254 w 289"/>
              <a:gd name="T47" fmla="*/ 114 h 150"/>
              <a:gd name="T48" fmla="*/ 257 w 289"/>
              <a:gd name="T49" fmla="*/ 115 h 150"/>
              <a:gd name="T50" fmla="*/ 287 w 289"/>
              <a:gd name="T51" fmla="*/ 90 h 150"/>
              <a:gd name="T52" fmla="*/ 262 w 289"/>
              <a:gd name="T53" fmla="*/ 5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9" h="150">
                <a:moveTo>
                  <a:pt x="262" y="59"/>
                </a:moveTo>
                <a:cubicBezTo>
                  <a:pt x="258" y="59"/>
                  <a:pt x="253" y="59"/>
                  <a:pt x="249" y="61"/>
                </a:cubicBezTo>
                <a:cubicBezTo>
                  <a:pt x="248" y="60"/>
                  <a:pt x="246" y="60"/>
                  <a:pt x="245" y="60"/>
                </a:cubicBezTo>
                <a:cubicBezTo>
                  <a:pt x="237" y="59"/>
                  <a:pt x="230" y="62"/>
                  <a:pt x="225" y="66"/>
                </a:cubicBezTo>
                <a:cubicBezTo>
                  <a:pt x="224" y="65"/>
                  <a:pt x="224" y="64"/>
                  <a:pt x="223" y="63"/>
                </a:cubicBezTo>
                <a:cubicBezTo>
                  <a:pt x="222" y="46"/>
                  <a:pt x="210" y="32"/>
                  <a:pt x="192" y="31"/>
                </a:cubicBezTo>
                <a:cubicBezTo>
                  <a:pt x="188" y="30"/>
                  <a:pt x="183" y="31"/>
                  <a:pt x="179" y="32"/>
                </a:cubicBezTo>
                <a:cubicBezTo>
                  <a:pt x="178" y="32"/>
                  <a:pt x="178" y="32"/>
                  <a:pt x="177" y="32"/>
                </a:cubicBezTo>
                <a:cubicBezTo>
                  <a:pt x="174" y="31"/>
                  <a:pt x="171" y="31"/>
                  <a:pt x="169" y="31"/>
                </a:cubicBezTo>
                <a:cubicBezTo>
                  <a:pt x="164" y="16"/>
                  <a:pt x="150" y="3"/>
                  <a:pt x="132" y="2"/>
                </a:cubicBezTo>
                <a:cubicBezTo>
                  <a:pt x="112" y="0"/>
                  <a:pt x="94" y="13"/>
                  <a:pt x="88" y="32"/>
                </a:cubicBezTo>
                <a:cubicBezTo>
                  <a:pt x="84" y="29"/>
                  <a:pt x="78" y="27"/>
                  <a:pt x="73" y="26"/>
                </a:cubicBezTo>
                <a:cubicBezTo>
                  <a:pt x="56" y="25"/>
                  <a:pt x="42" y="36"/>
                  <a:pt x="38" y="51"/>
                </a:cubicBezTo>
                <a:cubicBezTo>
                  <a:pt x="36" y="50"/>
                  <a:pt x="33" y="50"/>
                  <a:pt x="30" y="50"/>
                </a:cubicBezTo>
                <a:cubicBezTo>
                  <a:pt x="16" y="48"/>
                  <a:pt x="2" y="59"/>
                  <a:pt x="1" y="74"/>
                </a:cubicBezTo>
                <a:cubicBezTo>
                  <a:pt x="0" y="89"/>
                  <a:pt x="11" y="102"/>
                  <a:pt x="25" y="103"/>
                </a:cubicBezTo>
                <a:cubicBezTo>
                  <a:pt x="32" y="104"/>
                  <a:pt x="38" y="102"/>
                  <a:pt x="43" y="99"/>
                </a:cubicBezTo>
                <a:cubicBezTo>
                  <a:pt x="44" y="120"/>
                  <a:pt x="61" y="138"/>
                  <a:pt x="83" y="140"/>
                </a:cubicBezTo>
                <a:cubicBezTo>
                  <a:pt x="99" y="142"/>
                  <a:pt x="114" y="134"/>
                  <a:pt x="123" y="122"/>
                </a:cubicBezTo>
                <a:cubicBezTo>
                  <a:pt x="132" y="136"/>
                  <a:pt x="148" y="146"/>
                  <a:pt x="166" y="148"/>
                </a:cubicBezTo>
                <a:cubicBezTo>
                  <a:pt x="187" y="150"/>
                  <a:pt x="207" y="140"/>
                  <a:pt x="219" y="124"/>
                </a:cubicBezTo>
                <a:cubicBezTo>
                  <a:pt x="222" y="125"/>
                  <a:pt x="225" y="126"/>
                  <a:pt x="228" y="126"/>
                </a:cubicBezTo>
                <a:cubicBezTo>
                  <a:pt x="238" y="127"/>
                  <a:pt x="247" y="123"/>
                  <a:pt x="253" y="115"/>
                </a:cubicBezTo>
                <a:cubicBezTo>
                  <a:pt x="253" y="115"/>
                  <a:pt x="254" y="115"/>
                  <a:pt x="254" y="114"/>
                </a:cubicBezTo>
                <a:cubicBezTo>
                  <a:pt x="255" y="115"/>
                  <a:pt x="256" y="115"/>
                  <a:pt x="257" y="115"/>
                </a:cubicBezTo>
                <a:cubicBezTo>
                  <a:pt x="272" y="116"/>
                  <a:pt x="286" y="105"/>
                  <a:pt x="287" y="90"/>
                </a:cubicBezTo>
                <a:cubicBezTo>
                  <a:pt x="289" y="74"/>
                  <a:pt x="277" y="61"/>
                  <a:pt x="262" y="59"/>
                </a:cubicBezTo>
                <a:close/>
              </a:path>
            </a:pathLst>
          </a:custGeom>
          <a:noFill/>
          <a:ln w="12700"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cs typeface="+mn-ea"/>
              <a:sym typeface="+mn-lt"/>
            </a:endParaRPr>
          </a:p>
        </p:txBody>
      </p:sp>
      <p:sp>
        <p:nvSpPr>
          <p:cNvPr id="40" name="TextBox 31"/>
          <p:cNvSpPr txBox="1"/>
          <p:nvPr/>
        </p:nvSpPr>
        <p:spPr>
          <a:xfrm>
            <a:off x="1337945" y="1853229"/>
            <a:ext cx="6468745" cy="1107996"/>
          </a:xfrm>
          <a:prstGeom prst="rect">
            <a:avLst/>
          </a:prstGeom>
          <a:noFill/>
        </p:spPr>
        <p:txBody>
          <a:bodyPr wrap="square" rtlCol="0">
            <a:spAutoFit/>
          </a:bodyPr>
          <a:lstStyle/>
          <a:p>
            <a:pPr algn="ctr"/>
            <a:r>
              <a:rPr lang="zh-CN" altLang="en-US" sz="6600" dirty="0">
                <a:ln w="3175">
                  <a:solidFill>
                    <a:schemeClr val="bg1"/>
                  </a:solidFill>
                </a:ln>
                <a:blipFill>
                  <a:blip r:embed="rId5"/>
                  <a:stretch>
                    <a:fillRect/>
                  </a:stretch>
                </a:blipFill>
                <a:cs typeface="+mn-ea"/>
                <a:sym typeface="+mn-lt"/>
              </a:rPr>
              <a:t>线程的概念</a:t>
            </a:r>
          </a:p>
        </p:txBody>
      </p:sp>
      <p:sp>
        <p:nvSpPr>
          <p:cNvPr id="41" name="Rectangle 4"/>
          <p:cNvSpPr txBox="1">
            <a:spLocks noChangeArrowheads="1"/>
          </p:cNvSpPr>
          <p:nvPr/>
        </p:nvSpPr>
        <p:spPr bwMode="auto">
          <a:xfrm>
            <a:off x="1509395" y="3138805"/>
            <a:ext cx="6108700" cy="504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1600" b="0" dirty="0">
                <a:blipFill>
                  <a:blip r:embed="rId6"/>
                  <a:stretch>
                    <a:fillRect/>
                  </a:stretch>
                </a:blipFill>
                <a:latin typeface="+mn-lt"/>
                <a:ea typeface="+mn-ea"/>
                <a:cs typeface="+mn-ea"/>
                <a:sym typeface="+mn-lt"/>
              </a:rPr>
              <a:t>演讲人</a:t>
            </a:r>
            <a:r>
              <a:rPr lang="en-US" altLang="zh-CN" sz="1600" b="0" dirty="0">
                <a:blipFill>
                  <a:blip r:embed="rId6"/>
                  <a:stretch>
                    <a:fillRect/>
                  </a:stretch>
                </a:blipFill>
                <a:latin typeface="+mn-lt"/>
                <a:ea typeface="+mn-ea"/>
                <a:cs typeface="+mn-ea"/>
                <a:sym typeface="+mn-lt"/>
              </a:rPr>
              <a:t>: </a:t>
            </a:r>
            <a:r>
              <a:rPr lang="zh-CN" altLang="en-US" sz="1600" b="0" dirty="0">
                <a:blipFill>
                  <a:blip r:embed="rId6"/>
                  <a:stretch>
                    <a:fillRect/>
                  </a:stretch>
                </a:blipFill>
                <a:latin typeface="+mn-lt"/>
                <a:ea typeface="+mn-ea"/>
                <a:cs typeface="+mn-ea"/>
                <a:sym typeface="+mn-lt"/>
              </a:rPr>
              <a:t>刘栋</a:t>
            </a:r>
            <a:r>
              <a:rPr lang="en-US" altLang="zh-CN" sz="1600" b="0" dirty="0">
                <a:blipFill>
                  <a:blip r:embed="rId6"/>
                  <a:stretch>
                    <a:fillRect/>
                  </a:stretch>
                </a:blipFill>
                <a:latin typeface="+mn-lt"/>
                <a:ea typeface="+mn-ea"/>
                <a:cs typeface="+mn-ea"/>
                <a:sym typeface="+mn-lt"/>
              </a:rPr>
              <a:t>	</a:t>
            </a:r>
            <a:r>
              <a:rPr lang="zh-CN" altLang="en-US" sz="1600" b="0" dirty="0">
                <a:blipFill>
                  <a:blip r:embed="rId6"/>
                  <a:stretch>
                    <a:fillRect/>
                  </a:stretch>
                </a:blipFill>
                <a:latin typeface="+mn-lt"/>
                <a:ea typeface="+mn-ea"/>
                <a:cs typeface="+mn-ea"/>
                <a:sym typeface="+mn-lt"/>
              </a:rPr>
              <a:t>组员</a:t>
            </a:r>
            <a:r>
              <a:rPr lang="en-US" altLang="zh-CN" sz="1600" b="0" dirty="0">
                <a:blipFill>
                  <a:blip r:embed="rId6"/>
                  <a:stretch>
                    <a:fillRect/>
                  </a:stretch>
                </a:blipFill>
                <a:latin typeface="+mn-lt"/>
                <a:ea typeface="+mn-ea"/>
                <a:cs typeface="+mn-ea"/>
                <a:sym typeface="+mn-lt"/>
              </a:rPr>
              <a:t>:</a:t>
            </a:r>
            <a:r>
              <a:rPr lang="zh-CN" altLang="en-US" sz="1600" b="0" dirty="0">
                <a:blipFill>
                  <a:blip r:embed="rId6"/>
                  <a:stretch>
                    <a:fillRect/>
                  </a:stretch>
                </a:blipFill>
                <a:latin typeface="+mn-lt"/>
                <a:ea typeface="+mn-ea"/>
                <a:cs typeface="+mn-ea"/>
                <a:sym typeface="+mn-lt"/>
              </a:rPr>
              <a:t>谭古古</a:t>
            </a:r>
            <a:r>
              <a:rPr lang="en-US" altLang="zh-CN" sz="1600" b="0" dirty="0">
                <a:blipFill>
                  <a:blip r:embed="rId6"/>
                  <a:stretch>
                    <a:fillRect/>
                  </a:stretch>
                </a:blipFill>
                <a:latin typeface="+mn-lt"/>
                <a:ea typeface="+mn-ea"/>
                <a:cs typeface="+mn-ea"/>
                <a:sym typeface="+mn-lt"/>
              </a:rPr>
              <a:t>,</a:t>
            </a:r>
            <a:r>
              <a:rPr lang="zh-CN" altLang="en-US" sz="1600" b="0" dirty="0">
                <a:blipFill>
                  <a:blip r:embed="rId6"/>
                  <a:stretch>
                    <a:fillRect/>
                  </a:stretch>
                </a:blipFill>
                <a:latin typeface="+mn-lt"/>
                <a:ea typeface="+mn-ea"/>
                <a:cs typeface="+mn-ea"/>
                <a:sym typeface="+mn-lt"/>
              </a:rPr>
              <a:t>马少军</a:t>
            </a:r>
            <a:r>
              <a:rPr lang="en-US" altLang="zh-CN" sz="1600" b="0" dirty="0">
                <a:blipFill>
                  <a:blip r:embed="rId6"/>
                  <a:stretch>
                    <a:fillRect/>
                  </a:stretch>
                </a:blipFill>
                <a:latin typeface="+mn-lt"/>
                <a:ea typeface="+mn-ea"/>
                <a:cs typeface="+mn-ea"/>
                <a:sym typeface="+mn-lt"/>
              </a:rPr>
              <a:t>,</a:t>
            </a:r>
            <a:r>
              <a:rPr lang="zh-CN" altLang="en-US" sz="1600" b="0" dirty="0">
                <a:blipFill>
                  <a:blip r:embed="rId6"/>
                  <a:stretch>
                    <a:fillRect/>
                  </a:stretch>
                </a:blipFill>
                <a:latin typeface="+mn-lt"/>
                <a:ea typeface="+mn-ea"/>
                <a:cs typeface="+mn-ea"/>
                <a:sym typeface="+mn-lt"/>
              </a:rPr>
              <a:t>史竟成</a:t>
            </a:r>
            <a:r>
              <a:rPr lang="en-US" altLang="zh-CN" sz="1600" b="0" dirty="0">
                <a:blipFill>
                  <a:blip r:embed="rId6"/>
                  <a:stretch>
                    <a:fillRect/>
                  </a:stretch>
                </a:blipFill>
                <a:latin typeface="+mn-lt"/>
                <a:ea typeface="+mn-ea"/>
                <a:cs typeface="+mn-ea"/>
                <a:sym typeface="+mn-lt"/>
              </a:rPr>
              <a:t>,</a:t>
            </a:r>
            <a:r>
              <a:rPr lang="zh-CN" altLang="en-US" sz="1600" b="0" dirty="0">
                <a:blipFill>
                  <a:blip r:embed="rId6"/>
                  <a:stretch>
                    <a:fillRect/>
                  </a:stretch>
                </a:blipFill>
                <a:latin typeface="+mn-lt"/>
                <a:ea typeface="+mn-ea"/>
                <a:cs typeface="+mn-ea"/>
                <a:sym typeface="+mn-lt"/>
              </a:rPr>
              <a:t>汪超</a:t>
            </a:r>
          </a:p>
        </p:txBody>
      </p:sp>
      <p:sp>
        <p:nvSpPr>
          <p:cNvPr id="149" name="Freeform 145">
            <a:extLst>
              <a:ext uri="{FF2B5EF4-FFF2-40B4-BE49-F238E27FC236}">
                <a16:creationId xmlns:a16="http://schemas.microsoft.com/office/drawing/2014/main" id="{30F450BB-EA16-41BD-BE55-F08055DDDC38}"/>
              </a:ext>
            </a:extLst>
          </p:cNvPr>
          <p:cNvSpPr>
            <a:spLocks noEditPoints="1"/>
          </p:cNvSpPr>
          <p:nvPr/>
        </p:nvSpPr>
        <p:spPr bwMode="auto">
          <a:xfrm>
            <a:off x="7437914" y="2661731"/>
            <a:ext cx="1074074" cy="917390"/>
          </a:xfrm>
          <a:custGeom>
            <a:avLst/>
            <a:gdLst>
              <a:gd name="T0" fmla="*/ 101 w 238"/>
              <a:gd name="T1" fmla="*/ 32 h 203"/>
              <a:gd name="T2" fmla="*/ 188 w 238"/>
              <a:gd name="T3" fmla="*/ 87 h 203"/>
              <a:gd name="T4" fmla="*/ 234 w 238"/>
              <a:gd name="T5" fmla="*/ 141 h 203"/>
              <a:gd name="T6" fmla="*/ 140 w 238"/>
              <a:gd name="T7" fmla="*/ 201 h 203"/>
              <a:gd name="T8" fmla="*/ 32 w 238"/>
              <a:gd name="T9" fmla="*/ 188 h 203"/>
              <a:gd name="T10" fmla="*/ 6 w 238"/>
              <a:gd name="T11" fmla="*/ 171 h 203"/>
              <a:gd name="T12" fmla="*/ 21 w 238"/>
              <a:gd name="T13" fmla="*/ 138 h 203"/>
              <a:gd name="T14" fmla="*/ 13 w 238"/>
              <a:gd name="T15" fmla="*/ 118 h 203"/>
              <a:gd name="T16" fmla="*/ 47 w 238"/>
              <a:gd name="T17" fmla="*/ 85 h 203"/>
              <a:gd name="T18" fmla="*/ 79 w 238"/>
              <a:gd name="T19" fmla="*/ 36 h 203"/>
              <a:gd name="T20" fmla="*/ 82 w 238"/>
              <a:gd name="T21" fmla="*/ 20 h 203"/>
              <a:gd name="T22" fmla="*/ 91 w 238"/>
              <a:gd name="T23" fmla="*/ 12 h 203"/>
              <a:gd name="T24" fmla="*/ 129 w 238"/>
              <a:gd name="T25" fmla="*/ 6 h 203"/>
              <a:gd name="T26" fmla="*/ 107 w 238"/>
              <a:gd name="T27" fmla="*/ 4 h 203"/>
              <a:gd name="T28" fmla="*/ 84 w 238"/>
              <a:gd name="T29" fmla="*/ 33 h 203"/>
              <a:gd name="T30" fmla="*/ 97 w 238"/>
              <a:gd name="T31" fmla="*/ 19 h 203"/>
              <a:gd name="T32" fmla="*/ 108 w 238"/>
              <a:gd name="T33" fmla="*/ 16 h 203"/>
              <a:gd name="T34" fmla="*/ 91 w 238"/>
              <a:gd name="T35" fmla="*/ 28 h 203"/>
              <a:gd name="T36" fmla="*/ 99 w 238"/>
              <a:gd name="T37" fmla="*/ 30 h 203"/>
              <a:gd name="T38" fmla="*/ 81 w 238"/>
              <a:gd name="T39" fmla="*/ 6 h 203"/>
              <a:gd name="T40" fmla="*/ 82 w 238"/>
              <a:gd name="T41" fmla="*/ 32 h 203"/>
              <a:gd name="T42" fmla="*/ 109 w 238"/>
              <a:gd name="T43" fmla="*/ 101 h 203"/>
              <a:gd name="T44" fmla="*/ 93 w 238"/>
              <a:gd name="T45" fmla="*/ 36 h 203"/>
              <a:gd name="T46" fmla="*/ 80 w 238"/>
              <a:gd name="T47" fmla="*/ 41 h 203"/>
              <a:gd name="T48" fmla="*/ 55 w 238"/>
              <a:gd name="T49" fmla="*/ 95 h 203"/>
              <a:gd name="T50" fmla="*/ 95 w 238"/>
              <a:gd name="T51" fmla="*/ 96 h 203"/>
              <a:gd name="T52" fmla="*/ 25 w 238"/>
              <a:gd name="T53" fmla="*/ 107 h 203"/>
              <a:gd name="T54" fmla="*/ 137 w 238"/>
              <a:gd name="T55" fmla="*/ 124 h 203"/>
              <a:gd name="T56" fmla="*/ 201 w 238"/>
              <a:gd name="T57" fmla="*/ 90 h 203"/>
              <a:gd name="T58" fmla="*/ 132 w 238"/>
              <a:gd name="T59" fmla="*/ 85 h 203"/>
              <a:gd name="T60" fmla="*/ 90 w 238"/>
              <a:gd name="T61" fmla="*/ 110 h 203"/>
              <a:gd name="T62" fmla="*/ 190 w 238"/>
              <a:gd name="T63" fmla="*/ 126 h 203"/>
              <a:gd name="T64" fmla="*/ 200 w 238"/>
              <a:gd name="T65" fmla="*/ 97 h 203"/>
              <a:gd name="T66" fmla="*/ 87 w 238"/>
              <a:gd name="T67" fmla="*/ 106 h 203"/>
              <a:gd name="T68" fmla="*/ 80 w 238"/>
              <a:gd name="T69" fmla="*/ 107 h 203"/>
              <a:gd name="T70" fmla="*/ 146 w 238"/>
              <a:gd name="T71" fmla="*/ 154 h 203"/>
              <a:gd name="T72" fmla="*/ 85 w 238"/>
              <a:gd name="T73" fmla="*/ 147 h 203"/>
              <a:gd name="T74" fmla="*/ 93 w 238"/>
              <a:gd name="T75" fmla="*/ 158 h 203"/>
              <a:gd name="T76" fmla="*/ 170 w 238"/>
              <a:gd name="T77" fmla="*/ 150 h 203"/>
              <a:gd name="T78" fmla="*/ 229 w 238"/>
              <a:gd name="T79" fmla="*/ 143 h 203"/>
              <a:gd name="T80" fmla="*/ 15 w 238"/>
              <a:gd name="T81" fmla="*/ 120 h 203"/>
              <a:gd name="T82" fmla="*/ 48 w 238"/>
              <a:gd name="T83" fmla="*/ 131 h 203"/>
              <a:gd name="T84" fmla="*/ 95 w 238"/>
              <a:gd name="T85" fmla="*/ 142 h 203"/>
              <a:gd name="T86" fmla="*/ 123 w 238"/>
              <a:gd name="T87" fmla="*/ 137 h 203"/>
              <a:gd name="T88" fmla="*/ 135 w 238"/>
              <a:gd name="T89" fmla="*/ 130 h 203"/>
              <a:gd name="T90" fmla="*/ 229 w 238"/>
              <a:gd name="T91" fmla="*/ 133 h 203"/>
              <a:gd name="T92" fmla="*/ 216 w 238"/>
              <a:gd name="T93" fmla="*/ 122 h 203"/>
              <a:gd name="T94" fmla="*/ 143 w 238"/>
              <a:gd name="T95" fmla="*/ 151 h 203"/>
              <a:gd name="T96" fmla="*/ 135 w 238"/>
              <a:gd name="T97" fmla="*/ 149 h 203"/>
              <a:gd name="T98" fmla="*/ 69 w 238"/>
              <a:gd name="T99" fmla="*/ 142 h 203"/>
              <a:gd name="T100" fmla="*/ 135 w 238"/>
              <a:gd name="T101" fmla="*/ 149 h 203"/>
              <a:gd name="T102" fmla="*/ 37 w 238"/>
              <a:gd name="T103" fmla="*/ 154 h 203"/>
              <a:gd name="T104" fmla="*/ 13 w 238"/>
              <a:gd name="T105" fmla="*/ 157 h 203"/>
              <a:gd name="T106" fmla="*/ 10 w 238"/>
              <a:gd name="T107" fmla="*/ 175 h 203"/>
              <a:gd name="T108" fmla="*/ 98 w 238"/>
              <a:gd name="T109" fmla="*/ 182 h 203"/>
              <a:gd name="T110" fmla="*/ 115 w 238"/>
              <a:gd name="T111" fmla="*/ 171 h 203"/>
              <a:gd name="T112" fmla="*/ 74 w 238"/>
              <a:gd name="T113" fmla="*/ 163 h 203"/>
              <a:gd name="T114" fmla="*/ 165 w 238"/>
              <a:gd name="T115" fmla="*/ 155 h 203"/>
              <a:gd name="T116" fmla="*/ 160 w 238"/>
              <a:gd name="T117" fmla="*/ 158 h 203"/>
              <a:gd name="T118" fmla="*/ 148 w 238"/>
              <a:gd name="T119" fmla="*/ 165 h 203"/>
              <a:gd name="T120" fmla="*/ 144 w 238"/>
              <a:gd name="T121" fmla="*/ 197 h 203"/>
              <a:gd name="T122" fmla="*/ 53 w 238"/>
              <a:gd name="T123" fmla="*/ 186 h 203"/>
              <a:gd name="T124" fmla="*/ 143 w 238"/>
              <a:gd name="T125" fmla="*/ 20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8" h="203">
                <a:moveTo>
                  <a:pt x="137" y="9"/>
                </a:moveTo>
                <a:cubicBezTo>
                  <a:pt x="138" y="10"/>
                  <a:pt x="137" y="11"/>
                  <a:pt x="136" y="12"/>
                </a:cubicBezTo>
                <a:cubicBezTo>
                  <a:pt x="134" y="14"/>
                  <a:pt x="132" y="16"/>
                  <a:pt x="131" y="18"/>
                </a:cubicBezTo>
                <a:cubicBezTo>
                  <a:pt x="128" y="20"/>
                  <a:pt x="123" y="21"/>
                  <a:pt x="119" y="22"/>
                </a:cubicBezTo>
                <a:cubicBezTo>
                  <a:pt x="117" y="29"/>
                  <a:pt x="111" y="32"/>
                  <a:pt x="104" y="28"/>
                </a:cubicBezTo>
                <a:cubicBezTo>
                  <a:pt x="103" y="29"/>
                  <a:pt x="102" y="31"/>
                  <a:pt x="101" y="32"/>
                </a:cubicBezTo>
                <a:cubicBezTo>
                  <a:pt x="97" y="34"/>
                  <a:pt x="92" y="32"/>
                  <a:pt x="89" y="35"/>
                </a:cubicBezTo>
                <a:cubicBezTo>
                  <a:pt x="101" y="32"/>
                  <a:pt x="114" y="36"/>
                  <a:pt x="121" y="43"/>
                </a:cubicBezTo>
                <a:cubicBezTo>
                  <a:pt x="128" y="54"/>
                  <a:pt x="126" y="73"/>
                  <a:pt x="121" y="86"/>
                </a:cubicBezTo>
                <a:cubicBezTo>
                  <a:pt x="130" y="81"/>
                  <a:pt x="143" y="84"/>
                  <a:pt x="155" y="85"/>
                </a:cubicBezTo>
                <a:cubicBezTo>
                  <a:pt x="162" y="86"/>
                  <a:pt x="168" y="86"/>
                  <a:pt x="175" y="86"/>
                </a:cubicBezTo>
                <a:cubicBezTo>
                  <a:pt x="180" y="86"/>
                  <a:pt x="184" y="87"/>
                  <a:pt x="188" y="87"/>
                </a:cubicBezTo>
                <a:cubicBezTo>
                  <a:pt x="194" y="87"/>
                  <a:pt x="204" y="89"/>
                  <a:pt x="210" y="87"/>
                </a:cubicBezTo>
                <a:cubicBezTo>
                  <a:pt x="212" y="87"/>
                  <a:pt x="213" y="88"/>
                  <a:pt x="214" y="88"/>
                </a:cubicBezTo>
                <a:cubicBezTo>
                  <a:pt x="216" y="89"/>
                  <a:pt x="218" y="90"/>
                  <a:pt x="220" y="91"/>
                </a:cubicBezTo>
                <a:cubicBezTo>
                  <a:pt x="222" y="95"/>
                  <a:pt x="223" y="102"/>
                  <a:pt x="220" y="106"/>
                </a:cubicBezTo>
                <a:cubicBezTo>
                  <a:pt x="223" y="107"/>
                  <a:pt x="228" y="107"/>
                  <a:pt x="229" y="107"/>
                </a:cubicBezTo>
                <a:cubicBezTo>
                  <a:pt x="237" y="113"/>
                  <a:pt x="238" y="130"/>
                  <a:pt x="234" y="141"/>
                </a:cubicBezTo>
                <a:cubicBezTo>
                  <a:pt x="215" y="157"/>
                  <a:pt x="194" y="172"/>
                  <a:pt x="173" y="186"/>
                </a:cubicBezTo>
                <a:cubicBezTo>
                  <a:pt x="172" y="187"/>
                  <a:pt x="172" y="187"/>
                  <a:pt x="172" y="188"/>
                </a:cubicBezTo>
                <a:cubicBezTo>
                  <a:pt x="171" y="188"/>
                  <a:pt x="171" y="188"/>
                  <a:pt x="170" y="188"/>
                </a:cubicBezTo>
                <a:cubicBezTo>
                  <a:pt x="165" y="192"/>
                  <a:pt x="159" y="195"/>
                  <a:pt x="153" y="199"/>
                </a:cubicBezTo>
                <a:cubicBezTo>
                  <a:pt x="152" y="200"/>
                  <a:pt x="149" y="202"/>
                  <a:pt x="148" y="203"/>
                </a:cubicBezTo>
                <a:cubicBezTo>
                  <a:pt x="145" y="203"/>
                  <a:pt x="143" y="202"/>
                  <a:pt x="140" y="201"/>
                </a:cubicBezTo>
                <a:cubicBezTo>
                  <a:pt x="138" y="201"/>
                  <a:pt x="135" y="202"/>
                  <a:pt x="133" y="201"/>
                </a:cubicBezTo>
                <a:cubicBezTo>
                  <a:pt x="130" y="201"/>
                  <a:pt x="128" y="201"/>
                  <a:pt x="126" y="200"/>
                </a:cubicBezTo>
                <a:cubicBezTo>
                  <a:pt x="117" y="199"/>
                  <a:pt x="105" y="198"/>
                  <a:pt x="96" y="198"/>
                </a:cubicBezTo>
                <a:cubicBezTo>
                  <a:pt x="87" y="197"/>
                  <a:pt x="80" y="197"/>
                  <a:pt x="73" y="196"/>
                </a:cubicBezTo>
                <a:cubicBezTo>
                  <a:pt x="66" y="195"/>
                  <a:pt x="58" y="192"/>
                  <a:pt x="50" y="191"/>
                </a:cubicBezTo>
                <a:cubicBezTo>
                  <a:pt x="44" y="190"/>
                  <a:pt x="39" y="189"/>
                  <a:pt x="32" y="188"/>
                </a:cubicBezTo>
                <a:cubicBezTo>
                  <a:pt x="27" y="187"/>
                  <a:pt x="20" y="185"/>
                  <a:pt x="13" y="184"/>
                </a:cubicBezTo>
                <a:cubicBezTo>
                  <a:pt x="12" y="183"/>
                  <a:pt x="10" y="183"/>
                  <a:pt x="9" y="183"/>
                </a:cubicBezTo>
                <a:cubicBezTo>
                  <a:pt x="7" y="183"/>
                  <a:pt x="6" y="182"/>
                  <a:pt x="5" y="182"/>
                </a:cubicBezTo>
                <a:cubicBezTo>
                  <a:pt x="3" y="182"/>
                  <a:pt x="2" y="183"/>
                  <a:pt x="0" y="182"/>
                </a:cubicBezTo>
                <a:cubicBezTo>
                  <a:pt x="0" y="178"/>
                  <a:pt x="4" y="175"/>
                  <a:pt x="8" y="175"/>
                </a:cubicBezTo>
                <a:cubicBezTo>
                  <a:pt x="8" y="173"/>
                  <a:pt x="6" y="173"/>
                  <a:pt x="6" y="171"/>
                </a:cubicBezTo>
                <a:cubicBezTo>
                  <a:pt x="6" y="169"/>
                  <a:pt x="8" y="168"/>
                  <a:pt x="9" y="166"/>
                </a:cubicBezTo>
                <a:cubicBezTo>
                  <a:pt x="7" y="161"/>
                  <a:pt x="11" y="157"/>
                  <a:pt x="8" y="153"/>
                </a:cubicBezTo>
                <a:cubicBezTo>
                  <a:pt x="8" y="152"/>
                  <a:pt x="9" y="152"/>
                  <a:pt x="9" y="151"/>
                </a:cubicBezTo>
                <a:cubicBezTo>
                  <a:pt x="6" y="151"/>
                  <a:pt x="3" y="151"/>
                  <a:pt x="1" y="149"/>
                </a:cubicBezTo>
                <a:cubicBezTo>
                  <a:pt x="1" y="148"/>
                  <a:pt x="1" y="147"/>
                  <a:pt x="2" y="146"/>
                </a:cubicBezTo>
                <a:cubicBezTo>
                  <a:pt x="8" y="143"/>
                  <a:pt x="16" y="141"/>
                  <a:pt x="21" y="138"/>
                </a:cubicBezTo>
                <a:cubicBezTo>
                  <a:pt x="19" y="137"/>
                  <a:pt x="15" y="137"/>
                  <a:pt x="12" y="137"/>
                </a:cubicBezTo>
                <a:cubicBezTo>
                  <a:pt x="11" y="136"/>
                  <a:pt x="10" y="136"/>
                  <a:pt x="9" y="136"/>
                </a:cubicBezTo>
                <a:cubicBezTo>
                  <a:pt x="7" y="135"/>
                  <a:pt x="5" y="136"/>
                  <a:pt x="5" y="133"/>
                </a:cubicBezTo>
                <a:cubicBezTo>
                  <a:pt x="6" y="132"/>
                  <a:pt x="8" y="130"/>
                  <a:pt x="10" y="130"/>
                </a:cubicBezTo>
                <a:cubicBezTo>
                  <a:pt x="10" y="126"/>
                  <a:pt x="14" y="124"/>
                  <a:pt x="12" y="121"/>
                </a:cubicBezTo>
                <a:cubicBezTo>
                  <a:pt x="12" y="119"/>
                  <a:pt x="13" y="119"/>
                  <a:pt x="13" y="118"/>
                </a:cubicBezTo>
                <a:cubicBezTo>
                  <a:pt x="13" y="117"/>
                  <a:pt x="11" y="115"/>
                  <a:pt x="12" y="114"/>
                </a:cubicBezTo>
                <a:cubicBezTo>
                  <a:pt x="11" y="114"/>
                  <a:pt x="10" y="113"/>
                  <a:pt x="9" y="112"/>
                </a:cubicBezTo>
                <a:cubicBezTo>
                  <a:pt x="9" y="111"/>
                  <a:pt x="10" y="109"/>
                  <a:pt x="11" y="108"/>
                </a:cubicBezTo>
                <a:cubicBezTo>
                  <a:pt x="13" y="107"/>
                  <a:pt x="19" y="107"/>
                  <a:pt x="22" y="106"/>
                </a:cubicBezTo>
                <a:cubicBezTo>
                  <a:pt x="34" y="104"/>
                  <a:pt x="45" y="103"/>
                  <a:pt x="55" y="98"/>
                </a:cubicBezTo>
                <a:cubicBezTo>
                  <a:pt x="52" y="95"/>
                  <a:pt x="49" y="90"/>
                  <a:pt x="47" y="85"/>
                </a:cubicBezTo>
                <a:cubicBezTo>
                  <a:pt x="44" y="81"/>
                  <a:pt x="42" y="75"/>
                  <a:pt x="41" y="69"/>
                </a:cubicBezTo>
                <a:cubicBezTo>
                  <a:pt x="40" y="64"/>
                  <a:pt x="42" y="58"/>
                  <a:pt x="43" y="52"/>
                </a:cubicBezTo>
                <a:cubicBezTo>
                  <a:pt x="45" y="44"/>
                  <a:pt x="50" y="36"/>
                  <a:pt x="59" y="34"/>
                </a:cubicBezTo>
                <a:cubicBezTo>
                  <a:pt x="60" y="34"/>
                  <a:pt x="61" y="35"/>
                  <a:pt x="62" y="34"/>
                </a:cubicBezTo>
                <a:cubicBezTo>
                  <a:pt x="63" y="34"/>
                  <a:pt x="65" y="34"/>
                  <a:pt x="66" y="34"/>
                </a:cubicBezTo>
                <a:cubicBezTo>
                  <a:pt x="70" y="33"/>
                  <a:pt x="75" y="35"/>
                  <a:pt x="79" y="36"/>
                </a:cubicBezTo>
                <a:cubicBezTo>
                  <a:pt x="78" y="32"/>
                  <a:pt x="78" y="28"/>
                  <a:pt x="78" y="23"/>
                </a:cubicBezTo>
                <a:cubicBezTo>
                  <a:pt x="78" y="20"/>
                  <a:pt x="77" y="18"/>
                  <a:pt x="77" y="15"/>
                </a:cubicBezTo>
                <a:cubicBezTo>
                  <a:pt x="77" y="13"/>
                  <a:pt x="78" y="11"/>
                  <a:pt x="78" y="9"/>
                </a:cubicBezTo>
                <a:cubicBezTo>
                  <a:pt x="78" y="7"/>
                  <a:pt x="77" y="6"/>
                  <a:pt x="78" y="5"/>
                </a:cubicBezTo>
                <a:cubicBezTo>
                  <a:pt x="80" y="4"/>
                  <a:pt x="83" y="4"/>
                  <a:pt x="85" y="5"/>
                </a:cubicBezTo>
                <a:cubicBezTo>
                  <a:pt x="85" y="10"/>
                  <a:pt x="82" y="14"/>
                  <a:pt x="82" y="20"/>
                </a:cubicBezTo>
                <a:cubicBezTo>
                  <a:pt x="82" y="23"/>
                  <a:pt x="82" y="26"/>
                  <a:pt x="82" y="30"/>
                </a:cubicBezTo>
                <a:cubicBezTo>
                  <a:pt x="82" y="30"/>
                  <a:pt x="82" y="30"/>
                  <a:pt x="82" y="30"/>
                </a:cubicBezTo>
                <a:cubicBezTo>
                  <a:pt x="83" y="27"/>
                  <a:pt x="83" y="23"/>
                  <a:pt x="84" y="21"/>
                </a:cubicBezTo>
                <a:cubicBezTo>
                  <a:pt x="85" y="20"/>
                  <a:pt x="86" y="19"/>
                  <a:pt x="87" y="19"/>
                </a:cubicBezTo>
                <a:cubicBezTo>
                  <a:pt x="88" y="18"/>
                  <a:pt x="88" y="18"/>
                  <a:pt x="89" y="17"/>
                </a:cubicBezTo>
                <a:cubicBezTo>
                  <a:pt x="90" y="16"/>
                  <a:pt x="90" y="14"/>
                  <a:pt x="91" y="12"/>
                </a:cubicBezTo>
                <a:cubicBezTo>
                  <a:pt x="92" y="11"/>
                  <a:pt x="94" y="9"/>
                  <a:pt x="95" y="9"/>
                </a:cubicBezTo>
                <a:cubicBezTo>
                  <a:pt x="97" y="8"/>
                  <a:pt x="99" y="9"/>
                  <a:pt x="101" y="8"/>
                </a:cubicBezTo>
                <a:cubicBezTo>
                  <a:pt x="104" y="6"/>
                  <a:pt x="104" y="4"/>
                  <a:pt x="106" y="2"/>
                </a:cubicBezTo>
                <a:cubicBezTo>
                  <a:pt x="109" y="1"/>
                  <a:pt x="114" y="0"/>
                  <a:pt x="116" y="2"/>
                </a:cubicBezTo>
                <a:cubicBezTo>
                  <a:pt x="118" y="3"/>
                  <a:pt x="119" y="6"/>
                  <a:pt x="121" y="6"/>
                </a:cubicBezTo>
                <a:cubicBezTo>
                  <a:pt x="123" y="6"/>
                  <a:pt x="126" y="6"/>
                  <a:pt x="129" y="6"/>
                </a:cubicBezTo>
                <a:cubicBezTo>
                  <a:pt x="131" y="6"/>
                  <a:pt x="133" y="7"/>
                  <a:pt x="135" y="8"/>
                </a:cubicBezTo>
                <a:cubicBezTo>
                  <a:pt x="136" y="8"/>
                  <a:pt x="137" y="8"/>
                  <a:pt x="137" y="9"/>
                </a:cubicBezTo>
                <a:close/>
                <a:moveTo>
                  <a:pt x="125" y="7"/>
                </a:moveTo>
                <a:cubicBezTo>
                  <a:pt x="124" y="7"/>
                  <a:pt x="122" y="8"/>
                  <a:pt x="121" y="8"/>
                </a:cubicBezTo>
                <a:cubicBezTo>
                  <a:pt x="119" y="8"/>
                  <a:pt x="119" y="6"/>
                  <a:pt x="117" y="6"/>
                </a:cubicBezTo>
                <a:cubicBezTo>
                  <a:pt x="115" y="3"/>
                  <a:pt x="112" y="3"/>
                  <a:pt x="107" y="4"/>
                </a:cubicBezTo>
                <a:cubicBezTo>
                  <a:pt x="104" y="6"/>
                  <a:pt x="102" y="11"/>
                  <a:pt x="97" y="10"/>
                </a:cubicBezTo>
                <a:cubicBezTo>
                  <a:pt x="96" y="11"/>
                  <a:pt x="95" y="11"/>
                  <a:pt x="95" y="11"/>
                </a:cubicBezTo>
                <a:cubicBezTo>
                  <a:pt x="95" y="11"/>
                  <a:pt x="95" y="11"/>
                  <a:pt x="95" y="11"/>
                </a:cubicBezTo>
                <a:cubicBezTo>
                  <a:pt x="95" y="12"/>
                  <a:pt x="94" y="12"/>
                  <a:pt x="93" y="12"/>
                </a:cubicBezTo>
                <a:cubicBezTo>
                  <a:pt x="92" y="16"/>
                  <a:pt x="90" y="19"/>
                  <a:pt x="87" y="21"/>
                </a:cubicBezTo>
                <a:cubicBezTo>
                  <a:pt x="84" y="24"/>
                  <a:pt x="84" y="30"/>
                  <a:pt x="84" y="33"/>
                </a:cubicBezTo>
                <a:cubicBezTo>
                  <a:pt x="85" y="31"/>
                  <a:pt x="88" y="29"/>
                  <a:pt x="89" y="26"/>
                </a:cubicBezTo>
                <a:cubicBezTo>
                  <a:pt x="90" y="24"/>
                  <a:pt x="90" y="21"/>
                  <a:pt x="92" y="20"/>
                </a:cubicBezTo>
                <a:cubicBezTo>
                  <a:pt x="91" y="22"/>
                  <a:pt x="90" y="23"/>
                  <a:pt x="91" y="24"/>
                </a:cubicBezTo>
                <a:cubicBezTo>
                  <a:pt x="92" y="22"/>
                  <a:pt x="94" y="21"/>
                  <a:pt x="95" y="20"/>
                </a:cubicBezTo>
                <a:cubicBezTo>
                  <a:pt x="95" y="18"/>
                  <a:pt x="97" y="14"/>
                  <a:pt x="98" y="14"/>
                </a:cubicBezTo>
                <a:cubicBezTo>
                  <a:pt x="98" y="16"/>
                  <a:pt x="97" y="17"/>
                  <a:pt x="97" y="19"/>
                </a:cubicBezTo>
                <a:cubicBezTo>
                  <a:pt x="99" y="18"/>
                  <a:pt x="102" y="15"/>
                  <a:pt x="105" y="15"/>
                </a:cubicBezTo>
                <a:cubicBezTo>
                  <a:pt x="107" y="13"/>
                  <a:pt x="111" y="12"/>
                  <a:pt x="113" y="11"/>
                </a:cubicBezTo>
                <a:cubicBezTo>
                  <a:pt x="112" y="12"/>
                  <a:pt x="111" y="13"/>
                  <a:pt x="110" y="14"/>
                </a:cubicBezTo>
                <a:cubicBezTo>
                  <a:pt x="113" y="13"/>
                  <a:pt x="117" y="14"/>
                  <a:pt x="121" y="13"/>
                </a:cubicBezTo>
                <a:cubicBezTo>
                  <a:pt x="125" y="12"/>
                  <a:pt x="128" y="10"/>
                  <a:pt x="131" y="10"/>
                </a:cubicBezTo>
                <a:cubicBezTo>
                  <a:pt x="126" y="16"/>
                  <a:pt x="115" y="14"/>
                  <a:pt x="108" y="16"/>
                </a:cubicBezTo>
                <a:cubicBezTo>
                  <a:pt x="110" y="18"/>
                  <a:pt x="114" y="19"/>
                  <a:pt x="115" y="21"/>
                </a:cubicBezTo>
                <a:cubicBezTo>
                  <a:pt x="112" y="20"/>
                  <a:pt x="109" y="18"/>
                  <a:pt x="105" y="17"/>
                </a:cubicBezTo>
                <a:cubicBezTo>
                  <a:pt x="103" y="17"/>
                  <a:pt x="101" y="19"/>
                  <a:pt x="98" y="20"/>
                </a:cubicBezTo>
                <a:cubicBezTo>
                  <a:pt x="101" y="21"/>
                  <a:pt x="104" y="22"/>
                  <a:pt x="106" y="23"/>
                </a:cubicBezTo>
                <a:cubicBezTo>
                  <a:pt x="103" y="24"/>
                  <a:pt x="99" y="21"/>
                  <a:pt x="96" y="22"/>
                </a:cubicBezTo>
                <a:cubicBezTo>
                  <a:pt x="94" y="23"/>
                  <a:pt x="92" y="25"/>
                  <a:pt x="91" y="28"/>
                </a:cubicBezTo>
                <a:cubicBezTo>
                  <a:pt x="93" y="27"/>
                  <a:pt x="97" y="26"/>
                  <a:pt x="99" y="28"/>
                </a:cubicBezTo>
                <a:cubicBezTo>
                  <a:pt x="95" y="27"/>
                  <a:pt x="92" y="29"/>
                  <a:pt x="89" y="30"/>
                </a:cubicBezTo>
                <a:cubicBezTo>
                  <a:pt x="87" y="32"/>
                  <a:pt x="85" y="35"/>
                  <a:pt x="85" y="38"/>
                </a:cubicBezTo>
                <a:cubicBezTo>
                  <a:pt x="85" y="37"/>
                  <a:pt x="86" y="36"/>
                  <a:pt x="86" y="35"/>
                </a:cubicBezTo>
                <a:cubicBezTo>
                  <a:pt x="88" y="34"/>
                  <a:pt x="89" y="32"/>
                  <a:pt x="92" y="31"/>
                </a:cubicBezTo>
                <a:cubicBezTo>
                  <a:pt x="94" y="31"/>
                  <a:pt x="97" y="31"/>
                  <a:pt x="99" y="30"/>
                </a:cubicBezTo>
                <a:cubicBezTo>
                  <a:pt x="101" y="29"/>
                  <a:pt x="102" y="26"/>
                  <a:pt x="105" y="26"/>
                </a:cubicBezTo>
                <a:cubicBezTo>
                  <a:pt x="110" y="30"/>
                  <a:pt x="116" y="27"/>
                  <a:pt x="117" y="21"/>
                </a:cubicBezTo>
                <a:cubicBezTo>
                  <a:pt x="119" y="19"/>
                  <a:pt x="123" y="20"/>
                  <a:pt x="125" y="19"/>
                </a:cubicBezTo>
                <a:cubicBezTo>
                  <a:pt x="130" y="17"/>
                  <a:pt x="132" y="13"/>
                  <a:pt x="134" y="10"/>
                </a:cubicBezTo>
                <a:cubicBezTo>
                  <a:pt x="131" y="9"/>
                  <a:pt x="129" y="7"/>
                  <a:pt x="125" y="7"/>
                </a:cubicBezTo>
                <a:close/>
                <a:moveTo>
                  <a:pt x="81" y="6"/>
                </a:moveTo>
                <a:cubicBezTo>
                  <a:pt x="78" y="12"/>
                  <a:pt x="79" y="22"/>
                  <a:pt x="80" y="29"/>
                </a:cubicBezTo>
                <a:cubicBezTo>
                  <a:pt x="81" y="23"/>
                  <a:pt x="80" y="16"/>
                  <a:pt x="82" y="11"/>
                </a:cubicBezTo>
                <a:cubicBezTo>
                  <a:pt x="82" y="9"/>
                  <a:pt x="84" y="8"/>
                  <a:pt x="82" y="6"/>
                </a:cubicBezTo>
                <a:cubicBezTo>
                  <a:pt x="82" y="5"/>
                  <a:pt x="82" y="6"/>
                  <a:pt x="81" y="6"/>
                </a:cubicBezTo>
                <a:close/>
                <a:moveTo>
                  <a:pt x="82" y="34"/>
                </a:moveTo>
                <a:cubicBezTo>
                  <a:pt x="82" y="36"/>
                  <a:pt x="83" y="33"/>
                  <a:pt x="82" y="32"/>
                </a:cubicBezTo>
                <a:cubicBezTo>
                  <a:pt x="82" y="33"/>
                  <a:pt x="82" y="33"/>
                  <a:pt x="82" y="34"/>
                </a:cubicBezTo>
                <a:close/>
                <a:moveTo>
                  <a:pt x="95" y="96"/>
                </a:moveTo>
                <a:cubicBezTo>
                  <a:pt x="97" y="97"/>
                  <a:pt x="91" y="104"/>
                  <a:pt x="89" y="104"/>
                </a:cubicBezTo>
                <a:cubicBezTo>
                  <a:pt x="89" y="104"/>
                  <a:pt x="89" y="104"/>
                  <a:pt x="89" y="104"/>
                </a:cubicBezTo>
                <a:cubicBezTo>
                  <a:pt x="90" y="104"/>
                  <a:pt x="92" y="105"/>
                  <a:pt x="93" y="106"/>
                </a:cubicBezTo>
                <a:cubicBezTo>
                  <a:pt x="100" y="106"/>
                  <a:pt x="105" y="104"/>
                  <a:pt x="109" y="101"/>
                </a:cubicBezTo>
                <a:cubicBezTo>
                  <a:pt x="111" y="99"/>
                  <a:pt x="112" y="98"/>
                  <a:pt x="113" y="97"/>
                </a:cubicBezTo>
                <a:cubicBezTo>
                  <a:pt x="115" y="95"/>
                  <a:pt x="117" y="90"/>
                  <a:pt x="117" y="87"/>
                </a:cubicBezTo>
                <a:cubicBezTo>
                  <a:pt x="118" y="87"/>
                  <a:pt x="118" y="86"/>
                  <a:pt x="119" y="86"/>
                </a:cubicBezTo>
                <a:cubicBezTo>
                  <a:pt x="121" y="78"/>
                  <a:pt x="124" y="69"/>
                  <a:pt x="123" y="60"/>
                </a:cubicBezTo>
                <a:cubicBezTo>
                  <a:pt x="123" y="53"/>
                  <a:pt x="121" y="45"/>
                  <a:pt x="116" y="42"/>
                </a:cubicBezTo>
                <a:cubicBezTo>
                  <a:pt x="110" y="38"/>
                  <a:pt x="101" y="34"/>
                  <a:pt x="93" y="36"/>
                </a:cubicBezTo>
                <a:cubicBezTo>
                  <a:pt x="89" y="37"/>
                  <a:pt x="85" y="39"/>
                  <a:pt x="83" y="42"/>
                </a:cubicBezTo>
                <a:cubicBezTo>
                  <a:pt x="81" y="42"/>
                  <a:pt x="80" y="43"/>
                  <a:pt x="78" y="44"/>
                </a:cubicBezTo>
                <a:cubicBezTo>
                  <a:pt x="76" y="43"/>
                  <a:pt x="75" y="43"/>
                  <a:pt x="73" y="44"/>
                </a:cubicBezTo>
                <a:cubicBezTo>
                  <a:pt x="72" y="42"/>
                  <a:pt x="70" y="43"/>
                  <a:pt x="70" y="40"/>
                </a:cubicBezTo>
                <a:cubicBezTo>
                  <a:pt x="71" y="40"/>
                  <a:pt x="71" y="40"/>
                  <a:pt x="72" y="39"/>
                </a:cubicBezTo>
                <a:cubicBezTo>
                  <a:pt x="73" y="42"/>
                  <a:pt x="78" y="42"/>
                  <a:pt x="80" y="41"/>
                </a:cubicBezTo>
                <a:cubicBezTo>
                  <a:pt x="81" y="40"/>
                  <a:pt x="80" y="39"/>
                  <a:pt x="79" y="37"/>
                </a:cubicBezTo>
                <a:cubicBezTo>
                  <a:pt x="78" y="38"/>
                  <a:pt x="76" y="37"/>
                  <a:pt x="74" y="37"/>
                </a:cubicBezTo>
                <a:cubicBezTo>
                  <a:pt x="67" y="35"/>
                  <a:pt x="57" y="36"/>
                  <a:pt x="52" y="40"/>
                </a:cubicBezTo>
                <a:cubicBezTo>
                  <a:pt x="51" y="41"/>
                  <a:pt x="50" y="42"/>
                  <a:pt x="49" y="42"/>
                </a:cubicBezTo>
                <a:cubicBezTo>
                  <a:pt x="43" y="49"/>
                  <a:pt x="42" y="65"/>
                  <a:pt x="44" y="74"/>
                </a:cubicBezTo>
                <a:cubicBezTo>
                  <a:pt x="46" y="81"/>
                  <a:pt x="49" y="90"/>
                  <a:pt x="55" y="95"/>
                </a:cubicBezTo>
                <a:cubicBezTo>
                  <a:pt x="60" y="100"/>
                  <a:pt x="64" y="104"/>
                  <a:pt x="71" y="106"/>
                </a:cubicBezTo>
                <a:cubicBezTo>
                  <a:pt x="74" y="106"/>
                  <a:pt x="77" y="105"/>
                  <a:pt x="80" y="105"/>
                </a:cubicBezTo>
                <a:cubicBezTo>
                  <a:pt x="76" y="102"/>
                  <a:pt x="73" y="99"/>
                  <a:pt x="71" y="94"/>
                </a:cubicBezTo>
                <a:cubicBezTo>
                  <a:pt x="75" y="97"/>
                  <a:pt x="77" y="102"/>
                  <a:pt x="82" y="103"/>
                </a:cubicBezTo>
                <a:cubicBezTo>
                  <a:pt x="85" y="103"/>
                  <a:pt x="87" y="103"/>
                  <a:pt x="90" y="101"/>
                </a:cubicBezTo>
                <a:cubicBezTo>
                  <a:pt x="92" y="100"/>
                  <a:pt x="94" y="95"/>
                  <a:pt x="95" y="96"/>
                </a:cubicBezTo>
                <a:close/>
                <a:moveTo>
                  <a:pt x="63" y="105"/>
                </a:moveTo>
                <a:cubicBezTo>
                  <a:pt x="62" y="103"/>
                  <a:pt x="60" y="102"/>
                  <a:pt x="58" y="100"/>
                </a:cubicBezTo>
                <a:cubicBezTo>
                  <a:pt x="58" y="100"/>
                  <a:pt x="58" y="100"/>
                  <a:pt x="57" y="100"/>
                </a:cubicBezTo>
                <a:cubicBezTo>
                  <a:pt x="57" y="100"/>
                  <a:pt x="57" y="101"/>
                  <a:pt x="56" y="100"/>
                </a:cubicBezTo>
                <a:cubicBezTo>
                  <a:pt x="49" y="103"/>
                  <a:pt x="43" y="104"/>
                  <a:pt x="35" y="106"/>
                </a:cubicBezTo>
                <a:cubicBezTo>
                  <a:pt x="32" y="106"/>
                  <a:pt x="28" y="107"/>
                  <a:pt x="25" y="107"/>
                </a:cubicBezTo>
                <a:cubicBezTo>
                  <a:pt x="21" y="108"/>
                  <a:pt x="14" y="109"/>
                  <a:pt x="11" y="112"/>
                </a:cubicBezTo>
                <a:cubicBezTo>
                  <a:pt x="22" y="115"/>
                  <a:pt x="39" y="117"/>
                  <a:pt x="50" y="116"/>
                </a:cubicBezTo>
                <a:cubicBezTo>
                  <a:pt x="53" y="117"/>
                  <a:pt x="57" y="117"/>
                  <a:pt x="62" y="117"/>
                </a:cubicBezTo>
                <a:cubicBezTo>
                  <a:pt x="69" y="118"/>
                  <a:pt x="78" y="119"/>
                  <a:pt x="86" y="120"/>
                </a:cubicBezTo>
                <a:cubicBezTo>
                  <a:pt x="100" y="121"/>
                  <a:pt x="115" y="123"/>
                  <a:pt x="129" y="124"/>
                </a:cubicBezTo>
                <a:cubicBezTo>
                  <a:pt x="132" y="124"/>
                  <a:pt x="135" y="124"/>
                  <a:pt x="137" y="124"/>
                </a:cubicBezTo>
                <a:cubicBezTo>
                  <a:pt x="139" y="124"/>
                  <a:pt x="140" y="124"/>
                  <a:pt x="140" y="123"/>
                </a:cubicBezTo>
                <a:cubicBezTo>
                  <a:pt x="141" y="123"/>
                  <a:pt x="141" y="123"/>
                  <a:pt x="142" y="123"/>
                </a:cubicBezTo>
                <a:cubicBezTo>
                  <a:pt x="154" y="117"/>
                  <a:pt x="168" y="113"/>
                  <a:pt x="179" y="106"/>
                </a:cubicBezTo>
                <a:cubicBezTo>
                  <a:pt x="180" y="106"/>
                  <a:pt x="180" y="105"/>
                  <a:pt x="181" y="106"/>
                </a:cubicBezTo>
                <a:cubicBezTo>
                  <a:pt x="190" y="100"/>
                  <a:pt x="199" y="95"/>
                  <a:pt x="208" y="90"/>
                </a:cubicBezTo>
                <a:cubicBezTo>
                  <a:pt x="206" y="91"/>
                  <a:pt x="204" y="89"/>
                  <a:pt x="201" y="90"/>
                </a:cubicBezTo>
                <a:cubicBezTo>
                  <a:pt x="197" y="89"/>
                  <a:pt x="193" y="90"/>
                  <a:pt x="189" y="90"/>
                </a:cubicBezTo>
                <a:cubicBezTo>
                  <a:pt x="187" y="90"/>
                  <a:pt x="186" y="89"/>
                  <a:pt x="184" y="89"/>
                </a:cubicBezTo>
                <a:cubicBezTo>
                  <a:pt x="182" y="88"/>
                  <a:pt x="180" y="89"/>
                  <a:pt x="178" y="88"/>
                </a:cubicBezTo>
                <a:cubicBezTo>
                  <a:pt x="174" y="88"/>
                  <a:pt x="172" y="88"/>
                  <a:pt x="169" y="88"/>
                </a:cubicBezTo>
                <a:cubicBezTo>
                  <a:pt x="167" y="88"/>
                  <a:pt x="165" y="88"/>
                  <a:pt x="163" y="88"/>
                </a:cubicBezTo>
                <a:cubicBezTo>
                  <a:pt x="154" y="87"/>
                  <a:pt x="141" y="84"/>
                  <a:pt x="132" y="85"/>
                </a:cubicBezTo>
                <a:cubicBezTo>
                  <a:pt x="132" y="85"/>
                  <a:pt x="130" y="85"/>
                  <a:pt x="130" y="85"/>
                </a:cubicBezTo>
                <a:cubicBezTo>
                  <a:pt x="126" y="85"/>
                  <a:pt x="124" y="87"/>
                  <a:pt x="120" y="88"/>
                </a:cubicBezTo>
                <a:cubicBezTo>
                  <a:pt x="117" y="95"/>
                  <a:pt x="114" y="102"/>
                  <a:pt x="108" y="105"/>
                </a:cubicBezTo>
                <a:cubicBezTo>
                  <a:pt x="103" y="108"/>
                  <a:pt x="96" y="109"/>
                  <a:pt x="90" y="106"/>
                </a:cubicBezTo>
                <a:cubicBezTo>
                  <a:pt x="90" y="108"/>
                  <a:pt x="91" y="108"/>
                  <a:pt x="91" y="109"/>
                </a:cubicBezTo>
                <a:cubicBezTo>
                  <a:pt x="91" y="109"/>
                  <a:pt x="91" y="110"/>
                  <a:pt x="90" y="110"/>
                </a:cubicBezTo>
                <a:cubicBezTo>
                  <a:pt x="88" y="111"/>
                  <a:pt x="87" y="109"/>
                  <a:pt x="85" y="110"/>
                </a:cubicBezTo>
                <a:cubicBezTo>
                  <a:pt x="83" y="110"/>
                  <a:pt x="82" y="113"/>
                  <a:pt x="79" y="112"/>
                </a:cubicBezTo>
                <a:cubicBezTo>
                  <a:pt x="79" y="110"/>
                  <a:pt x="78" y="109"/>
                  <a:pt x="78" y="108"/>
                </a:cubicBezTo>
                <a:cubicBezTo>
                  <a:pt x="72" y="109"/>
                  <a:pt x="68" y="106"/>
                  <a:pt x="63" y="105"/>
                </a:cubicBezTo>
                <a:close/>
                <a:moveTo>
                  <a:pt x="183" y="131"/>
                </a:moveTo>
                <a:cubicBezTo>
                  <a:pt x="185" y="129"/>
                  <a:pt x="187" y="127"/>
                  <a:pt x="190" y="126"/>
                </a:cubicBezTo>
                <a:cubicBezTo>
                  <a:pt x="195" y="123"/>
                  <a:pt x="200" y="120"/>
                  <a:pt x="204" y="117"/>
                </a:cubicBezTo>
                <a:cubicBezTo>
                  <a:pt x="208" y="114"/>
                  <a:pt x="214" y="111"/>
                  <a:pt x="217" y="108"/>
                </a:cubicBezTo>
                <a:cubicBezTo>
                  <a:pt x="221" y="103"/>
                  <a:pt x="221" y="92"/>
                  <a:pt x="213" y="91"/>
                </a:cubicBezTo>
                <a:cubicBezTo>
                  <a:pt x="213" y="90"/>
                  <a:pt x="212" y="91"/>
                  <a:pt x="212" y="92"/>
                </a:cubicBezTo>
                <a:cubicBezTo>
                  <a:pt x="209" y="92"/>
                  <a:pt x="207" y="93"/>
                  <a:pt x="205" y="95"/>
                </a:cubicBezTo>
                <a:cubicBezTo>
                  <a:pt x="203" y="96"/>
                  <a:pt x="201" y="96"/>
                  <a:pt x="200" y="97"/>
                </a:cubicBezTo>
                <a:cubicBezTo>
                  <a:pt x="182" y="108"/>
                  <a:pt x="163" y="116"/>
                  <a:pt x="143" y="124"/>
                </a:cubicBezTo>
                <a:cubicBezTo>
                  <a:pt x="148" y="130"/>
                  <a:pt x="151" y="143"/>
                  <a:pt x="148" y="151"/>
                </a:cubicBezTo>
                <a:cubicBezTo>
                  <a:pt x="158" y="145"/>
                  <a:pt x="171" y="137"/>
                  <a:pt x="183" y="131"/>
                </a:cubicBezTo>
                <a:close/>
                <a:moveTo>
                  <a:pt x="85" y="107"/>
                </a:moveTo>
                <a:cubicBezTo>
                  <a:pt x="86" y="107"/>
                  <a:pt x="87" y="108"/>
                  <a:pt x="88" y="107"/>
                </a:cubicBezTo>
                <a:cubicBezTo>
                  <a:pt x="87" y="107"/>
                  <a:pt x="87" y="107"/>
                  <a:pt x="87" y="106"/>
                </a:cubicBezTo>
                <a:cubicBezTo>
                  <a:pt x="86" y="106"/>
                  <a:pt x="86" y="106"/>
                  <a:pt x="85" y="107"/>
                </a:cubicBezTo>
                <a:close/>
                <a:moveTo>
                  <a:pt x="80" y="107"/>
                </a:moveTo>
                <a:cubicBezTo>
                  <a:pt x="80" y="107"/>
                  <a:pt x="80" y="108"/>
                  <a:pt x="80" y="108"/>
                </a:cubicBezTo>
                <a:cubicBezTo>
                  <a:pt x="80" y="108"/>
                  <a:pt x="80" y="109"/>
                  <a:pt x="81" y="110"/>
                </a:cubicBezTo>
                <a:cubicBezTo>
                  <a:pt x="82" y="109"/>
                  <a:pt x="83" y="108"/>
                  <a:pt x="84" y="107"/>
                </a:cubicBezTo>
                <a:cubicBezTo>
                  <a:pt x="83" y="108"/>
                  <a:pt x="82" y="107"/>
                  <a:pt x="80" y="107"/>
                </a:cubicBezTo>
                <a:close/>
                <a:moveTo>
                  <a:pt x="229" y="109"/>
                </a:moveTo>
                <a:cubicBezTo>
                  <a:pt x="226" y="108"/>
                  <a:pt x="222" y="109"/>
                  <a:pt x="219" y="109"/>
                </a:cubicBezTo>
                <a:cubicBezTo>
                  <a:pt x="216" y="113"/>
                  <a:pt x="211" y="115"/>
                  <a:pt x="207" y="117"/>
                </a:cubicBezTo>
                <a:cubicBezTo>
                  <a:pt x="204" y="119"/>
                  <a:pt x="201" y="121"/>
                  <a:pt x="199" y="123"/>
                </a:cubicBezTo>
                <a:cubicBezTo>
                  <a:pt x="193" y="127"/>
                  <a:pt x="187" y="130"/>
                  <a:pt x="181" y="134"/>
                </a:cubicBezTo>
                <a:cubicBezTo>
                  <a:pt x="170" y="140"/>
                  <a:pt x="158" y="148"/>
                  <a:pt x="146" y="154"/>
                </a:cubicBezTo>
                <a:cubicBezTo>
                  <a:pt x="144" y="154"/>
                  <a:pt x="143" y="155"/>
                  <a:pt x="142" y="155"/>
                </a:cubicBezTo>
                <a:cubicBezTo>
                  <a:pt x="142" y="155"/>
                  <a:pt x="142" y="154"/>
                  <a:pt x="142" y="155"/>
                </a:cubicBezTo>
                <a:cubicBezTo>
                  <a:pt x="139" y="153"/>
                  <a:pt x="137" y="154"/>
                  <a:pt x="133" y="154"/>
                </a:cubicBezTo>
                <a:cubicBezTo>
                  <a:pt x="130" y="153"/>
                  <a:pt x="127" y="152"/>
                  <a:pt x="125" y="152"/>
                </a:cubicBezTo>
                <a:cubicBezTo>
                  <a:pt x="121" y="151"/>
                  <a:pt x="118" y="151"/>
                  <a:pt x="115" y="151"/>
                </a:cubicBezTo>
                <a:cubicBezTo>
                  <a:pt x="104" y="148"/>
                  <a:pt x="95" y="148"/>
                  <a:pt x="85" y="147"/>
                </a:cubicBezTo>
                <a:cubicBezTo>
                  <a:pt x="78" y="146"/>
                  <a:pt x="72" y="145"/>
                  <a:pt x="65" y="144"/>
                </a:cubicBezTo>
                <a:cubicBezTo>
                  <a:pt x="51" y="142"/>
                  <a:pt x="38" y="140"/>
                  <a:pt x="24" y="138"/>
                </a:cubicBezTo>
                <a:cubicBezTo>
                  <a:pt x="20" y="141"/>
                  <a:pt x="15" y="143"/>
                  <a:pt x="11" y="145"/>
                </a:cubicBezTo>
                <a:cubicBezTo>
                  <a:pt x="8" y="146"/>
                  <a:pt x="4" y="146"/>
                  <a:pt x="4" y="149"/>
                </a:cubicBezTo>
                <a:cubicBezTo>
                  <a:pt x="16" y="148"/>
                  <a:pt x="30" y="151"/>
                  <a:pt x="43" y="152"/>
                </a:cubicBezTo>
                <a:cubicBezTo>
                  <a:pt x="60" y="153"/>
                  <a:pt x="77" y="155"/>
                  <a:pt x="93" y="158"/>
                </a:cubicBezTo>
                <a:cubicBezTo>
                  <a:pt x="100" y="159"/>
                  <a:pt x="107" y="159"/>
                  <a:pt x="113" y="160"/>
                </a:cubicBezTo>
                <a:cubicBezTo>
                  <a:pt x="121" y="160"/>
                  <a:pt x="128" y="160"/>
                  <a:pt x="135" y="161"/>
                </a:cubicBezTo>
                <a:cubicBezTo>
                  <a:pt x="137" y="162"/>
                  <a:pt x="139" y="162"/>
                  <a:pt x="142" y="163"/>
                </a:cubicBezTo>
                <a:cubicBezTo>
                  <a:pt x="144" y="163"/>
                  <a:pt x="145" y="162"/>
                  <a:pt x="147" y="163"/>
                </a:cubicBezTo>
                <a:cubicBezTo>
                  <a:pt x="148" y="162"/>
                  <a:pt x="150" y="159"/>
                  <a:pt x="153" y="161"/>
                </a:cubicBezTo>
                <a:cubicBezTo>
                  <a:pt x="158" y="157"/>
                  <a:pt x="164" y="153"/>
                  <a:pt x="170" y="150"/>
                </a:cubicBezTo>
                <a:cubicBezTo>
                  <a:pt x="175" y="146"/>
                  <a:pt x="181" y="142"/>
                  <a:pt x="187" y="139"/>
                </a:cubicBezTo>
                <a:cubicBezTo>
                  <a:pt x="192" y="135"/>
                  <a:pt x="198" y="131"/>
                  <a:pt x="204" y="128"/>
                </a:cubicBezTo>
                <a:cubicBezTo>
                  <a:pt x="210" y="124"/>
                  <a:pt x="214" y="120"/>
                  <a:pt x="220" y="116"/>
                </a:cubicBezTo>
                <a:cubicBezTo>
                  <a:pt x="222" y="114"/>
                  <a:pt x="224" y="112"/>
                  <a:pt x="227" y="112"/>
                </a:cubicBezTo>
                <a:cubicBezTo>
                  <a:pt x="228" y="113"/>
                  <a:pt x="226" y="114"/>
                  <a:pt x="225" y="115"/>
                </a:cubicBezTo>
                <a:cubicBezTo>
                  <a:pt x="232" y="121"/>
                  <a:pt x="231" y="133"/>
                  <a:pt x="229" y="143"/>
                </a:cubicBezTo>
                <a:cubicBezTo>
                  <a:pt x="237" y="135"/>
                  <a:pt x="236" y="117"/>
                  <a:pt x="229" y="109"/>
                </a:cubicBezTo>
                <a:close/>
                <a:moveTo>
                  <a:pt x="71" y="120"/>
                </a:moveTo>
                <a:cubicBezTo>
                  <a:pt x="52" y="118"/>
                  <a:pt x="32" y="119"/>
                  <a:pt x="15" y="115"/>
                </a:cubicBezTo>
                <a:cubicBezTo>
                  <a:pt x="15" y="115"/>
                  <a:pt x="15" y="115"/>
                  <a:pt x="14" y="115"/>
                </a:cubicBezTo>
                <a:cubicBezTo>
                  <a:pt x="15" y="119"/>
                  <a:pt x="20" y="115"/>
                  <a:pt x="23" y="118"/>
                </a:cubicBezTo>
                <a:cubicBezTo>
                  <a:pt x="20" y="119"/>
                  <a:pt x="16" y="117"/>
                  <a:pt x="15" y="120"/>
                </a:cubicBezTo>
                <a:cubicBezTo>
                  <a:pt x="17" y="120"/>
                  <a:pt x="19" y="121"/>
                  <a:pt x="21" y="122"/>
                </a:cubicBezTo>
                <a:cubicBezTo>
                  <a:pt x="24" y="122"/>
                  <a:pt x="26" y="122"/>
                  <a:pt x="28" y="124"/>
                </a:cubicBezTo>
                <a:cubicBezTo>
                  <a:pt x="23" y="124"/>
                  <a:pt x="19" y="121"/>
                  <a:pt x="15" y="123"/>
                </a:cubicBezTo>
                <a:cubicBezTo>
                  <a:pt x="15" y="124"/>
                  <a:pt x="15" y="124"/>
                  <a:pt x="14" y="125"/>
                </a:cubicBezTo>
                <a:cubicBezTo>
                  <a:pt x="21" y="126"/>
                  <a:pt x="27" y="126"/>
                  <a:pt x="34" y="127"/>
                </a:cubicBezTo>
                <a:cubicBezTo>
                  <a:pt x="39" y="128"/>
                  <a:pt x="43" y="130"/>
                  <a:pt x="48" y="131"/>
                </a:cubicBezTo>
                <a:cubicBezTo>
                  <a:pt x="53" y="132"/>
                  <a:pt x="59" y="132"/>
                  <a:pt x="64" y="134"/>
                </a:cubicBezTo>
                <a:cubicBezTo>
                  <a:pt x="48" y="132"/>
                  <a:pt x="29" y="126"/>
                  <a:pt x="13" y="127"/>
                </a:cubicBezTo>
                <a:cubicBezTo>
                  <a:pt x="13" y="128"/>
                  <a:pt x="13" y="128"/>
                  <a:pt x="13" y="129"/>
                </a:cubicBezTo>
                <a:cubicBezTo>
                  <a:pt x="19" y="130"/>
                  <a:pt x="24" y="132"/>
                  <a:pt x="30" y="133"/>
                </a:cubicBezTo>
                <a:cubicBezTo>
                  <a:pt x="45" y="136"/>
                  <a:pt x="61" y="137"/>
                  <a:pt x="76" y="140"/>
                </a:cubicBezTo>
                <a:cubicBezTo>
                  <a:pt x="82" y="141"/>
                  <a:pt x="89" y="141"/>
                  <a:pt x="95" y="142"/>
                </a:cubicBezTo>
                <a:cubicBezTo>
                  <a:pt x="111" y="143"/>
                  <a:pt x="125" y="145"/>
                  <a:pt x="139" y="148"/>
                </a:cubicBezTo>
                <a:cubicBezTo>
                  <a:pt x="138" y="147"/>
                  <a:pt x="138" y="144"/>
                  <a:pt x="138" y="144"/>
                </a:cubicBezTo>
                <a:cubicBezTo>
                  <a:pt x="127" y="142"/>
                  <a:pt x="113" y="141"/>
                  <a:pt x="103" y="138"/>
                </a:cubicBezTo>
                <a:cubicBezTo>
                  <a:pt x="113" y="140"/>
                  <a:pt x="128" y="141"/>
                  <a:pt x="138" y="142"/>
                </a:cubicBezTo>
                <a:cubicBezTo>
                  <a:pt x="138" y="140"/>
                  <a:pt x="138" y="140"/>
                  <a:pt x="138" y="139"/>
                </a:cubicBezTo>
                <a:cubicBezTo>
                  <a:pt x="133" y="140"/>
                  <a:pt x="127" y="138"/>
                  <a:pt x="123" y="137"/>
                </a:cubicBezTo>
                <a:cubicBezTo>
                  <a:pt x="126" y="136"/>
                  <a:pt x="131" y="138"/>
                  <a:pt x="136" y="138"/>
                </a:cubicBezTo>
                <a:cubicBezTo>
                  <a:pt x="136" y="136"/>
                  <a:pt x="137" y="134"/>
                  <a:pt x="138" y="133"/>
                </a:cubicBezTo>
                <a:cubicBezTo>
                  <a:pt x="131" y="130"/>
                  <a:pt x="122" y="132"/>
                  <a:pt x="115" y="131"/>
                </a:cubicBezTo>
                <a:cubicBezTo>
                  <a:pt x="108" y="130"/>
                  <a:pt x="100" y="128"/>
                  <a:pt x="93" y="126"/>
                </a:cubicBezTo>
                <a:cubicBezTo>
                  <a:pt x="103" y="127"/>
                  <a:pt x="112" y="130"/>
                  <a:pt x="122" y="130"/>
                </a:cubicBezTo>
                <a:cubicBezTo>
                  <a:pt x="126" y="130"/>
                  <a:pt x="131" y="130"/>
                  <a:pt x="135" y="130"/>
                </a:cubicBezTo>
                <a:cubicBezTo>
                  <a:pt x="136" y="130"/>
                  <a:pt x="138" y="131"/>
                  <a:pt x="139" y="129"/>
                </a:cubicBezTo>
                <a:cubicBezTo>
                  <a:pt x="139" y="128"/>
                  <a:pt x="137" y="127"/>
                  <a:pt x="137" y="126"/>
                </a:cubicBezTo>
                <a:cubicBezTo>
                  <a:pt x="115" y="125"/>
                  <a:pt x="93" y="122"/>
                  <a:pt x="71" y="120"/>
                </a:cubicBezTo>
                <a:close/>
                <a:moveTo>
                  <a:pt x="226" y="146"/>
                </a:moveTo>
                <a:cubicBezTo>
                  <a:pt x="225" y="144"/>
                  <a:pt x="227" y="144"/>
                  <a:pt x="227" y="142"/>
                </a:cubicBezTo>
                <a:cubicBezTo>
                  <a:pt x="228" y="140"/>
                  <a:pt x="228" y="136"/>
                  <a:pt x="229" y="133"/>
                </a:cubicBezTo>
                <a:cubicBezTo>
                  <a:pt x="229" y="125"/>
                  <a:pt x="228" y="119"/>
                  <a:pt x="223" y="116"/>
                </a:cubicBezTo>
                <a:cubicBezTo>
                  <a:pt x="221" y="117"/>
                  <a:pt x="219" y="119"/>
                  <a:pt x="217" y="120"/>
                </a:cubicBezTo>
                <a:cubicBezTo>
                  <a:pt x="222" y="128"/>
                  <a:pt x="224" y="140"/>
                  <a:pt x="221" y="149"/>
                </a:cubicBezTo>
                <a:cubicBezTo>
                  <a:pt x="223" y="148"/>
                  <a:pt x="224" y="147"/>
                  <a:pt x="226" y="146"/>
                </a:cubicBezTo>
                <a:close/>
                <a:moveTo>
                  <a:pt x="220" y="139"/>
                </a:moveTo>
                <a:cubicBezTo>
                  <a:pt x="220" y="132"/>
                  <a:pt x="219" y="125"/>
                  <a:pt x="216" y="122"/>
                </a:cubicBezTo>
                <a:cubicBezTo>
                  <a:pt x="200" y="133"/>
                  <a:pt x="183" y="143"/>
                  <a:pt x="167" y="154"/>
                </a:cubicBezTo>
                <a:cubicBezTo>
                  <a:pt x="171" y="162"/>
                  <a:pt x="174" y="173"/>
                  <a:pt x="173" y="183"/>
                </a:cubicBezTo>
                <a:cubicBezTo>
                  <a:pt x="189" y="173"/>
                  <a:pt x="203" y="162"/>
                  <a:pt x="219" y="151"/>
                </a:cubicBezTo>
                <a:cubicBezTo>
                  <a:pt x="219" y="148"/>
                  <a:pt x="221" y="143"/>
                  <a:pt x="220" y="139"/>
                </a:cubicBezTo>
                <a:close/>
                <a:moveTo>
                  <a:pt x="145" y="144"/>
                </a:moveTo>
                <a:cubicBezTo>
                  <a:pt x="145" y="146"/>
                  <a:pt x="143" y="148"/>
                  <a:pt x="143" y="151"/>
                </a:cubicBezTo>
                <a:cubicBezTo>
                  <a:pt x="146" y="150"/>
                  <a:pt x="147" y="147"/>
                  <a:pt x="147" y="144"/>
                </a:cubicBezTo>
                <a:cubicBezTo>
                  <a:pt x="148" y="138"/>
                  <a:pt x="146" y="132"/>
                  <a:pt x="144" y="128"/>
                </a:cubicBezTo>
                <a:cubicBezTo>
                  <a:pt x="143" y="128"/>
                  <a:pt x="142" y="127"/>
                  <a:pt x="142" y="126"/>
                </a:cubicBezTo>
                <a:cubicBezTo>
                  <a:pt x="140" y="127"/>
                  <a:pt x="140" y="126"/>
                  <a:pt x="139" y="126"/>
                </a:cubicBezTo>
                <a:cubicBezTo>
                  <a:pt x="141" y="132"/>
                  <a:pt x="145" y="137"/>
                  <a:pt x="145" y="144"/>
                </a:cubicBezTo>
                <a:close/>
                <a:moveTo>
                  <a:pt x="135" y="149"/>
                </a:moveTo>
                <a:cubicBezTo>
                  <a:pt x="127" y="147"/>
                  <a:pt x="119" y="146"/>
                  <a:pt x="111" y="145"/>
                </a:cubicBezTo>
                <a:cubicBezTo>
                  <a:pt x="106" y="144"/>
                  <a:pt x="101" y="144"/>
                  <a:pt x="97" y="144"/>
                </a:cubicBezTo>
                <a:cubicBezTo>
                  <a:pt x="87" y="143"/>
                  <a:pt x="78" y="141"/>
                  <a:pt x="67" y="140"/>
                </a:cubicBezTo>
                <a:cubicBezTo>
                  <a:pt x="53" y="139"/>
                  <a:pt x="39" y="137"/>
                  <a:pt x="24" y="134"/>
                </a:cubicBezTo>
                <a:cubicBezTo>
                  <a:pt x="19" y="133"/>
                  <a:pt x="10" y="129"/>
                  <a:pt x="8" y="133"/>
                </a:cubicBezTo>
                <a:cubicBezTo>
                  <a:pt x="27" y="138"/>
                  <a:pt x="48" y="140"/>
                  <a:pt x="69" y="142"/>
                </a:cubicBezTo>
                <a:cubicBezTo>
                  <a:pt x="74" y="143"/>
                  <a:pt x="79" y="144"/>
                  <a:pt x="84" y="145"/>
                </a:cubicBezTo>
                <a:cubicBezTo>
                  <a:pt x="89" y="145"/>
                  <a:pt x="94" y="146"/>
                  <a:pt x="99" y="146"/>
                </a:cubicBezTo>
                <a:cubicBezTo>
                  <a:pt x="106" y="147"/>
                  <a:pt x="114" y="149"/>
                  <a:pt x="121" y="150"/>
                </a:cubicBezTo>
                <a:cubicBezTo>
                  <a:pt x="126" y="150"/>
                  <a:pt x="133" y="151"/>
                  <a:pt x="136" y="151"/>
                </a:cubicBezTo>
                <a:cubicBezTo>
                  <a:pt x="137" y="152"/>
                  <a:pt x="139" y="152"/>
                  <a:pt x="140" y="151"/>
                </a:cubicBezTo>
                <a:cubicBezTo>
                  <a:pt x="139" y="150"/>
                  <a:pt x="137" y="149"/>
                  <a:pt x="135" y="149"/>
                </a:cubicBezTo>
                <a:close/>
                <a:moveTo>
                  <a:pt x="141" y="165"/>
                </a:moveTo>
                <a:cubicBezTo>
                  <a:pt x="136" y="165"/>
                  <a:pt x="132" y="163"/>
                  <a:pt x="128" y="162"/>
                </a:cubicBezTo>
                <a:cubicBezTo>
                  <a:pt x="121" y="162"/>
                  <a:pt x="110" y="162"/>
                  <a:pt x="101" y="161"/>
                </a:cubicBezTo>
                <a:cubicBezTo>
                  <a:pt x="93" y="160"/>
                  <a:pt x="84" y="158"/>
                  <a:pt x="76" y="158"/>
                </a:cubicBezTo>
                <a:cubicBezTo>
                  <a:pt x="67" y="157"/>
                  <a:pt x="58" y="155"/>
                  <a:pt x="48" y="155"/>
                </a:cubicBezTo>
                <a:cubicBezTo>
                  <a:pt x="44" y="154"/>
                  <a:pt x="41" y="154"/>
                  <a:pt x="37" y="154"/>
                </a:cubicBezTo>
                <a:cubicBezTo>
                  <a:pt x="30" y="153"/>
                  <a:pt x="21" y="151"/>
                  <a:pt x="12" y="151"/>
                </a:cubicBezTo>
                <a:cubicBezTo>
                  <a:pt x="11" y="152"/>
                  <a:pt x="11" y="152"/>
                  <a:pt x="10" y="153"/>
                </a:cubicBezTo>
                <a:cubicBezTo>
                  <a:pt x="10" y="156"/>
                  <a:pt x="13" y="155"/>
                  <a:pt x="15" y="155"/>
                </a:cubicBezTo>
                <a:cubicBezTo>
                  <a:pt x="17" y="155"/>
                  <a:pt x="20" y="155"/>
                  <a:pt x="22" y="155"/>
                </a:cubicBezTo>
                <a:cubicBezTo>
                  <a:pt x="26" y="155"/>
                  <a:pt x="30" y="155"/>
                  <a:pt x="32" y="157"/>
                </a:cubicBezTo>
                <a:cubicBezTo>
                  <a:pt x="26" y="157"/>
                  <a:pt x="18" y="156"/>
                  <a:pt x="13" y="157"/>
                </a:cubicBezTo>
                <a:cubicBezTo>
                  <a:pt x="17" y="158"/>
                  <a:pt x="24" y="157"/>
                  <a:pt x="28" y="160"/>
                </a:cubicBezTo>
                <a:cubicBezTo>
                  <a:pt x="23" y="160"/>
                  <a:pt x="19" y="159"/>
                  <a:pt x="11" y="159"/>
                </a:cubicBezTo>
                <a:cubicBezTo>
                  <a:pt x="10" y="161"/>
                  <a:pt x="11" y="164"/>
                  <a:pt x="12" y="166"/>
                </a:cubicBezTo>
                <a:cubicBezTo>
                  <a:pt x="29" y="168"/>
                  <a:pt x="43" y="171"/>
                  <a:pt x="59" y="174"/>
                </a:cubicBezTo>
                <a:cubicBezTo>
                  <a:pt x="43" y="172"/>
                  <a:pt x="28" y="169"/>
                  <a:pt x="10" y="168"/>
                </a:cubicBezTo>
                <a:cubicBezTo>
                  <a:pt x="7" y="170"/>
                  <a:pt x="11" y="173"/>
                  <a:pt x="10" y="175"/>
                </a:cubicBezTo>
                <a:cubicBezTo>
                  <a:pt x="16" y="176"/>
                  <a:pt x="21" y="177"/>
                  <a:pt x="26" y="178"/>
                </a:cubicBezTo>
                <a:cubicBezTo>
                  <a:pt x="42" y="182"/>
                  <a:pt x="56" y="185"/>
                  <a:pt x="72" y="186"/>
                </a:cubicBezTo>
                <a:cubicBezTo>
                  <a:pt x="93" y="187"/>
                  <a:pt x="113" y="191"/>
                  <a:pt x="136" y="193"/>
                </a:cubicBezTo>
                <a:cubicBezTo>
                  <a:pt x="138" y="194"/>
                  <a:pt x="142" y="194"/>
                  <a:pt x="144" y="194"/>
                </a:cubicBezTo>
                <a:cubicBezTo>
                  <a:pt x="144" y="193"/>
                  <a:pt x="142" y="192"/>
                  <a:pt x="142" y="189"/>
                </a:cubicBezTo>
                <a:cubicBezTo>
                  <a:pt x="129" y="187"/>
                  <a:pt x="112" y="185"/>
                  <a:pt x="98" y="182"/>
                </a:cubicBezTo>
                <a:cubicBezTo>
                  <a:pt x="95" y="182"/>
                  <a:pt x="91" y="181"/>
                  <a:pt x="88" y="180"/>
                </a:cubicBezTo>
                <a:cubicBezTo>
                  <a:pt x="108" y="182"/>
                  <a:pt x="125" y="186"/>
                  <a:pt x="143" y="187"/>
                </a:cubicBezTo>
                <a:cubicBezTo>
                  <a:pt x="141" y="182"/>
                  <a:pt x="145" y="180"/>
                  <a:pt x="144" y="175"/>
                </a:cubicBezTo>
                <a:cubicBezTo>
                  <a:pt x="140" y="175"/>
                  <a:pt x="136" y="175"/>
                  <a:pt x="131" y="174"/>
                </a:cubicBezTo>
                <a:cubicBezTo>
                  <a:pt x="127" y="174"/>
                  <a:pt x="123" y="172"/>
                  <a:pt x="120" y="172"/>
                </a:cubicBezTo>
                <a:cubicBezTo>
                  <a:pt x="118" y="172"/>
                  <a:pt x="115" y="173"/>
                  <a:pt x="115" y="171"/>
                </a:cubicBezTo>
                <a:cubicBezTo>
                  <a:pt x="120" y="170"/>
                  <a:pt x="127" y="173"/>
                  <a:pt x="133" y="173"/>
                </a:cubicBezTo>
                <a:cubicBezTo>
                  <a:pt x="137" y="173"/>
                  <a:pt x="141" y="173"/>
                  <a:pt x="144" y="174"/>
                </a:cubicBezTo>
                <a:cubicBezTo>
                  <a:pt x="145" y="172"/>
                  <a:pt x="146" y="172"/>
                  <a:pt x="145" y="171"/>
                </a:cubicBezTo>
                <a:cubicBezTo>
                  <a:pt x="141" y="170"/>
                  <a:pt x="137" y="170"/>
                  <a:pt x="132" y="170"/>
                </a:cubicBezTo>
                <a:cubicBezTo>
                  <a:pt x="127" y="170"/>
                  <a:pt x="123" y="169"/>
                  <a:pt x="118" y="169"/>
                </a:cubicBezTo>
                <a:cubicBezTo>
                  <a:pt x="102" y="167"/>
                  <a:pt x="87" y="167"/>
                  <a:pt x="74" y="163"/>
                </a:cubicBezTo>
                <a:cubicBezTo>
                  <a:pt x="87" y="164"/>
                  <a:pt x="101" y="166"/>
                  <a:pt x="115" y="167"/>
                </a:cubicBezTo>
                <a:cubicBezTo>
                  <a:pt x="126" y="167"/>
                  <a:pt x="135" y="169"/>
                  <a:pt x="145" y="168"/>
                </a:cubicBezTo>
                <a:cubicBezTo>
                  <a:pt x="145" y="167"/>
                  <a:pt x="145" y="167"/>
                  <a:pt x="145" y="165"/>
                </a:cubicBezTo>
                <a:cubicBezTo>
                  <a:pt x="143" y="165"/>
                  <a:pt x="142" y="165"/>
                  <a:pt x="141" y="165"/>
                </a:cubicBezTo>
                <a:close/>
                <a:moveTo>
                  <a:pt x="170" y="185"/>
                </a:moveTo>
                <a:cubicBezTo>
                  <a:pt x="172" y="174"/>
                  <a:pt x="170" y="162"/>
                  <a:pt x="165" y="155"/>
                </a:cubicBezTo>
                <a:cubicBezTo>
                  <a:pt x="164" y="156"/>
                  <a:pt x="163" y="156"/>
                  <a:pt x="162" y="156"/>
                </a:cubicBezTo>
                <a:cubicBezTo>
                  <a:pt x="165" y="168"/>
                  <a:pt x="168" y="177"/>
                  <a:pt x="165" y="189"/>
                </a:cubicBezTo>
                <a:cubicBezTo>
                  <a:pt x="167" y="188"/>
                  <a:pt x="169" y="187"/>
                  <a:pt x="170" y="185"/>
                </a:cubicBezTo>
                <a:close/>
                <a:moveTo>
                  <a:pt x="162" y="192"/>
                </a:moveTo>
                <a:cubicBezTo>
                  <a:pt x="163" y="190"/>
                  <a:pt x="164" y="187"/>
                  <a:pt x="164" y="186"/>
                </a:cubicBezTo>
                <a:cubicBezTo>
                  <a:pt x="165" y="177"/>
                  <a:pt x="163" y="165"/>
                  <a:pt x="160" y="158"/>
                </a:cubicBezTo>
                <a:cubicBezTo>
                  <a:pt x="157" y="160"/>
                  <a:pt x="154" y="162"/>
                  <a:pt x="151" y="164"/>
                </a:cubicBezTo>
                <a:cubicBezTo>
                  <a:pt x="155" y="175"/>
                  <a:pt x="155" y="188"/>
                  <a:pt x="152" y="198"/>
                </a:cubicBezTo>
                <a:cubicBezTo>
                  <a:pt x="154" y="195"/>
                  <a:pt x="160" y="194"/>
                  <a:pt x="162" y="192"/>
                </a:cubicBezTo>
                <a:close/>
                <a:moveTo>
                  <a:pt x="150" y="197"/>
                </a:moveTo>
                <a:cubicBezTo>
                  <a:pt x="154" y="187"/>
                  <a:pt x="153" y="172"/>
                  <a:pt x="149" y="165"/>
                </a:cubicBezTo>
                <a:cubicBezTo>
                  <a:pt x="149" y="165"/>
                  <a:pt x="149" y="164"/>
                  <a:pt x="148" y="165"/>
                </a:cubicBezTo>
                <a:cubicBezTo>
                  <a:pt x="146" y="165"/>
                  <a:pt x="147" y="168"/>
                  <a:pt x="147" y="170"/>
                </a:cubicBezTo>
                <a:cubicBezTo>
                  <a:pt x="147" y="173"/>
                  <a:pt x="147" y="176"/>
                  <a:pt x="148" y="179"/>
                </a:cubicBezTo>
                <a:cubicBezTo>
                  <a:pt x="148" y="183"/>
                  <a:pt x="148" y="187"/>
                  <a:pt x="147" y="190"/>
                </a:cubicBezTo>
                <a:cubicBezTo>
                  <a:pt x="147" y="194"/>
                  <a:pt x="145" y="198"/>
                  <a:pt x="146" y="200"/>
                </a:cubicBezTo>
                <a:cubicBezTo>
                  <a:pt x="148" y="201"/>
                  <a:pt x="149" y="198"/>
                  <a:pt x="150" y="197"/>
                </a:cubicBezTo>
                <a:close/>
                <a:moveTo>
                  <a:pt x="144" y="197"/>
                </a:moveTo>
                <a:cubicBezTo>
                  <a:pt x="142" y="196"/>
                  <a:pt x="140" y="196"/>
                  <a:pt x="138" y="196"/>
                </a:cubicBezTo>
                <a:cubicBezTo>
                  <a:pt x="137" y="196"/>
                  <a:pt x="136" y="195"/>
                  <a:pt x="135" y="195"/>
                </a:cubicBezTo>
                <a:cubicBezTo>
                  <a:pt x="132" y="194"/>
                  <a:pt x="129" y="194"/>
                  <a:pt x="127" y="194"/>
                </a:cubicBezTo>
                <a:cubicBezTo>
                  <a:pt x="118" y="194"/>
                  <a:pt x="108" y="191"/>
                  <a:pt x="99" y="191"/>
                </a:cubicBezTo>
                <a:cubicBezTo>
                  <a:pt x="96" y="191"/>
                  <a:pt x="93" y="190"/>
                  <a:pt x="89" y="189"/>
                </a:cubicBezTo>
                <a:cubicBezTo>
                  <a:pt x="77" y="188"/>
                  <a:pt x="65" y="188"/>
                  <a:pt x="53" y="186"/>
                </a:cubicBezTo>
                <a:cubicBezTo>
                  <a:pt x="44" y="185"/>
                  <a:pt x="34" y="182"/>
                  <a:pt x="26" y="180"/>
                </a:cubicBezTo>
                <a:cubicBezTo>
                  <a:pt x="23" y="180"/>
                  <a:pt x="19" y="179"/>
                  <a:pt x="16" y="178"/>
                </a:cubicBezTo>
                <a:cubicBezTo>
                  <a:pt x="12" y="178"/>
                  <a:pt x="4" y="175"/>
                  <a:pt x="4" y="180"/>
                </a:cubicBezTo>
                <a:cubicBezTo>
                  <a:pt x="29" y="184"/>
                  <a:pt x="55" y="191"/>
                  <a:pt x="81" y="194"/>
                </a:cubicBezTo>
                <a:cubicBezTo>
                  <a:pt x="84" y="194"/>
                  <a:pt x="88" y="195"/>
                  <a:pt x="91" y="195"/>
                </a:cubicBezTo>
                <a:cubicBezTo>
                  <a:pt x="107" y="196"/>
                  <a:pt x="126" y="199"/>
                  <a:pt x="143" y="200"/>
                </a:cubicBezTo>
                <a:cubicBezTo>
                  <a:pt x="143" y="199"/>
                  <a:pt x="144" y="197"/>
                  <a:pt x="144" y="19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150" name="Freeform 118">
            <a:extLst>
              <a:ext uri="{FF2B5EF4-FFF2-40B4-BE49-F238E27FC236}">
                <a16:creationId xmlns:a16="http://schemas.microsoft.com/office/drawing/2014/main" id="{E57EDC40-3EB2-4516-98A1-AB0FE6CB70EE}"/>
              </a:ext>
            </a:extLst>
          </p:cNvPr>
          <p:cNvSpPr>
            <a:spLocks noEditPoints="1"/>
          </p:cNvSpPr>
          <p:nvPr/>
        </p:nvSpPr>
        <p:spPr bwMode="auto">
          <a:xfrm>
            <a:off x="764160" y="2070846"/>
            <a:ext cx="658614" cy="286197"/>
          </a:xfrm>
          <a:custGeom>
            <a:avLst/>
            <a:gdLst>
              <a:gd name="T0" fmla="*/ 250 w 257"/>
              <a:gd name="T1" fmla="*/ 87 h 92"/>
              <a:gd name="T2" fmla="*/ 215 w 257"/>
              <a:gd name="T3" fmla="*/ 84 h 92"/>
              <a:gd name="T4" fmla="*/ 204 w 257"/>
              <a:gd name="T5" fmla="*/ 87 h 92"/>
              <a:gd name="T6" fmla="*/ 146 w 257"/>
              <a:gd name="T7" fmla="*/ 88 h 92"/>
              <a:gd name="T8" fmla="*/ 116 w 257"/>
              <a:gd name="T9" fmla="*/ 85 h 92"/>
              <a:gd name="T10" fmla="*/ 54 w 257"/>
              <a:gd name="T11" fmla="*/ 54 h 92"/>
              <a:gd name="T12" fmla="*/ 2 w 257"/>
              <a:gd name="T13" fmla="*/ 30 h 92"/>
              <a:gd name="T14" fmla="*/ 16 w 257"/>
              <a:gd name="T15" fmla="*/ 0 h 92"/>
              <a:gd name="T16" fmla="*/ 42 w 257"/>
              <a:gd name="T17" fmla="*/ 12 h 92"/>
              <a:gd name="T18" fmla="*/ 78 w 257"/>
              <a:gd name="T19" fmla="*/ 31 h 92"/>
              <a:gd name="T20" fmla="*/ 134 w 257"/>
              <a:gd name="T21" fmla="*/ 61 h 92"/>
              <a:gd name="T22" fmla="*/ 171 w 257"/>
              <a:gd name="T23" fmla="*/ 84 h 92"/>
              <a:gd name="T24" fmla="*/ 186 w 257"/>
              <a:gd name="T25" fmla="*/ 72 h 92"/>
              <a:gd name="T26" fmla="*/ 206 w 257"/>
              <a:gd name="T27" fmla="*/ 71 h 92"/>
              <a:gd name="T28" fmla="*/ 225 w 257"/>
              <a:gd name="T29" fmla="*/ 79 h 92"/>
              <a:gd name="T30" fmla="*/ 254 w 257"/>
              <a:gd name="T31" fmla="*/ 82 h 92"/>
              <a:gd name="T32" fmla="*/ 237 w 257"/>
              <a:gd name="T33" fmla="*/ 80 h 92"/>
              <a:gd name="T34" fmla="*/ 217 w 257"/>
              <a:gd name="T35" fmla="*/ 82 h 92"/>
              <a:gd name="T36" fmla="*/ 244 w 257"/>
              <a:gd name="T37" fmla="*/ 82 h 92"/>
              <a:gd name="T38" fmla="*/ 187 w 257"/>
              <a:gd name="T39" fmla="*/ 70 h 92"/>
              <a:gd name="T40" fmla="*/ 188 w 257"/>
              <a:gd name="T41" fmla="*/ 86 h 92"/>
              <a:gd name="T42" fmla="*/ 158 w 257"/>
              <a:gd name="T43" fmla="*/ 84 h 92"/>
              <a:gd name="T44" fmla="*/ 172 w 257"/>
              <a:gd name="T45" fmla="*/ 87 h 92"/>
              <a:gd name="T46" fmla="*/ 195 w 257"/>
              <a:gd name="T47" fmla="*/ 74 h 92"/>
              <a:gd name="T48" fmla="*/ 202 w 257"/>
              <a:gd name="T49" fmla="*/ 72 h 92"/>
              <a:gd name="T50" fmla="*/ 211 w 257"/>
              <a:gd name="T51" fmla="*/ 78 h 92"/>
              <a:gd name="T52" fmla="*/ 148 w 257"/>
              <a:gd name="T53" fmla="*/ 85 h 92"/>
              <a:gd name="T54" fmla="*/ 132 w 257"/>
              <a:gd name="T55" fmla="*/ 72 h 92"/>
              <a:gd name="T56" fmla="*/ 139 w 257"/>
              <a:gd name="T57" fmla="*/ 85 h 92"/>
              <a:gd name="T58" fmla="*/ 122 w 257"/>
              <a:gd name="T59" fmla="*/ 58 h 92"/>
              <a:gd name="T60" fmla="*/ 130 w 257"/>
              <a:gd name="T61" fmla="*/ 71 h 92"/>
              <a:gd name="T62" fmla="*/ 70 w 257"/>
              <a:gd name="T63" fmla="*/ 56 h 92"/>
              <a:gd name="T64" fmla="*/ 110 w 257"/>
              <a:gd name="T65" fmla="*/ 76 h 92"/>
              <a:gd name="T66" fmla="*/ 120 w 257"/>
              <a:gd name="T67" fmla="*/ 57 h 92"/>
              <a:gd name="T68" fmla="*/ 74 w 257"/>
              <a:gd name="T69" fmla="*/ 31 h 92"/>
              <a:gd name="T70" fmla="*/ 111 w 257"/>
              <a:gd name="T71" fmla="*/ 55 h 92"/>
              <a:gd name="T72" fmla="*/ 91 w 257"/>
              <a:gd name="T73" fmla="*/ 60 h 92"/>
              <a:gd name="T74" fmla="*/ 53 w 257"/>
              <a:gd name="T75" fmla="*/ 37 h 92"/>
              <a:gd name="T76" fmla="*/ 34 w 257"/>
              <a:gd name="T77" fmla="*/ 10 h 92"/>
              <a:gd name="T78" fmla="*/ 112 w 257"/>
              <a:gd name="T79" fmla="*/ 59 h 92"/>
              <a:gd name="T80" fmla="*/ 77 w 257"/>
              <a:gd name="T81" fmla="*/ 39 h 92"/>
              <a:gd name="T82" fmla="*/ 49 w 257"/>
              <a:gd name="T83" fmla="*/ 22 h 92"/>
              <a:gd name="T84" fmla="*/ 58 w 257"/>
              <a:gd name="T85" fmla="*/ 39 h 92"/>
              <a:gd name="T86" fmla="*/ 113 w 257"/>
              <a:gd name="T87" fmla="*/ 60 h 92"/>
              <a:gd name="T88" fmla="*/ 110 w 257"/>
              <a:gd name="T89" fmla="*/ 78 h 92"/>
              <a:gd name="T90" fmla="*/ 67 w 257"/>
              <a:gd name="T91" fmla="*/ 57 h 92"/>
              <a:gd name="T92" fmla="*/ 21 w 257"/>
              <a:gd name="T93" fmla="*/ 38 h 92"/>
              <a:gd name="T94" fmla="*/ 102 w 257"/>
              <a:gd name="T95" fmla="*/ 75 h 92"/>
              <a:gd name="T96" fmla="*/ 32 w 257"/>
              <a:gd name="T97" fmla="*/ 8 h 92"/>
              <a:gd name="T98" fmla="*/ 18 w 257"/>
              <a:gd name="T99" fmla="*/ 37 h 92"/>
              <a:gd name="T100" fmla="*/ 8 w 257"/>
              <a:gd name="T101" fmla="*/ 9 h 92"/>
              <a:gd name="T102" fmla="*/ 7 w 257"/>
              <a:gd name="T103" fmla="*/ 28 h 92"/>
              <a:gd name="T104" fmla="*/ 20 w 257"/>
              <a:gd name="T105" fmla="*/ 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7" h="92">
                <a:moveTo>
                  <a:pt x="256" y="83"/>
                </a:moveTo>
                <a:cubicBezTo>
                  <a:pt x="256" y="84"/>
                  <a:pt x="257" y="87"/>
                  <a:pt x="256" y="89"/>
                </a:cubicBezTo>
                <a:cubicBezTo>
                  <a:pt x="253" y="89"/>
                  <a:pt x="253" y="88"/>
                  <a:pt x="250" y="87"/>
                </a:cubicBezTo>
                <a:cubicBezTo>
                  <a:pt x="244" y="86"/>
                  <a:pt x="238" y="83"/>
                  <a:pt x="231" y="84"/>
                </a:cubicBezTo>
                <a:cubicBezTo>
                  <a:pt x="229" y="84"/>
                  <a:pt x="227" y="86"/>
                  <a:pt x="225" y="86"/>
                </a:cubicBezTo>
                <a:cubicBezTo>
                  <a:pt x="221" y="86"/>
                  <a:pt x="219" y="84"/>
                  <a:pt x="215" y="84"/>
                </a:cubicBezTo>
                <a:cubicBezTo>
                  <a:pt x="212" y="82"/>
                  <a:pt x="208" y="79"/>
                  <a:pt x="205" y="76"/>
                </a:cubicBezTo>
                <a:cubicBezTo>
                  <a:pt x="206" y="79"/>
                  <a:pt x="208" y="81"/>
                  <a:pt x="208" y="84"/>
                </a:cubicBezTo>
                <a:cubicBezTo>
                  <a:pt x="207" y="86"/>
                  <a:pt x="205" y="86"/>
                  <a:pt x="204" y="87"/>
                </a:cubicBezTo>
                <a:cubicBezTo>
                  <a:pt x="196" y="87"/>
                  <a:pt x="189" y="90"/>
                  <a:pt x="183" y="91"/>
                </a:cubicBezTo>
                <a:cubicBezTo>
                  <a:pt x="172" y="91"/>
                  <a:pt x="163" y="85"/>
                  <a:pt x="152" y="86"/>
                </a:cubicBezTo>
                <a:cubicBezTo>
                  <a:pt x="150" y="87"/>
                  <a:pt x="148" y="88"/>
                  <a:pt x="146" y="88"/>
                </a:cubicBezTo>
                <a:cubicBezTo>
                  <a:pt x="142" y="88"/>
                  <a:pt x="138" y="87"/>
                  <a:pt x="134" y="87"/>
                </a:cubicBezTo>
                <a:cubicBezTo>
                  <a:pt x="130" y="87"/>
                  <a:pt x="125" y="86"/>
                  <a:pt x="121" y="86"/>
                </a:cubicBezTo>
                <a:cubicBezTo>
                  <a:pt x="119" y="87"/>
                  <a:pt x="117" y="87"/>
                  <a:pt x="116" y="85"/>
                </a:cubicBezTo>
                <a:cubicBezTo>
                  <a:pt x="105" y="79"/>
                  <a:pt x="94" y="73"/>
                  <a:pt x="83" y="67"/>
                </a:cubicBezTo>
                <a:cubicBezTo>
                  <a:pt x="79" y="65"/>
                  <a:pt x="76" y="63"/>
                  <a:pt x="72" y="61"/>
                </a:cubicBezTo>
                <a:cubicBezTo>
                  <a:pt x="66" y="59"/>
                  <a:pt x="60" y="57"/>
                  <a:pt x="54" y="54"/>
                </a:cubicBezTo>
                <a:cubicBezTo>
                  <a:pt x="43" y="49"/>
                  <a:pt x="31" y="46"/>
                  <a:pt x="21" y="40"/>
                </a:cubicBezTo>
                <a:cubicBezTo>
                  <a:pt x="17" y="38"/>
                  <a:pt x="12" y="36"/>
                  <a:pt x="8" y="34"/>
                </a:cubicBezTo>
                <a:cubicBezTo>
                  <a:pt x="6" y="32"/>
                  <a:pt x="4" y="32"/>
                  <a:pt x="2" y="30"/>
                </a:cubicBezTo>
                <a:cubicBezTo>
                  <a:pt x="1" y="28"/>
                  <a:pt x="0" y="26"/>
                  <a:pt x="0" y="24"/>
                </a:cubicBezTo>
                <a:cubicBezTo>
                  <a:pt x="0" y="18"/>
                  <a:pt x="5" y="9"/>
                  <a:pt x="8" y="5"/>
                </a:cubicBezTo>
                <a:cubicBezTo>
                  <a:pt x="10" y="3"/>
                  <a:pt x="13" y="1"/>
                  <a:pt x="16" y="0"/>
                </a:cubicBezTo>
                <a:cubicBezTo>
                  <a:pt x="17" y="0"/>
                  <a:pt x="19" y="0"/>
                  <a:pt x="20" y="0"/>
                </a:cubicBezTo>
                <a:cubicBezTo>
                  <a:pt x="26" y="3"/>
                  <a:pt x="33" y="7"/>
                  <a:pt x="39" y="10"/>
                </a:cubicBezTo>
                <a:cubicBezTo>
                  <a:pt x="40" y="11"/>
                  <a:pt x="41" y="11"/>
                  <a:pt x="42" y="12"/>
                </a:cubicBezTo>
                <a:cubicBezTo>
                  <a:pt x="45" y="13"/>
                  <a:pt x="48" y="15"/>
                  <a:pt x="52" y="17"/>
                </a:cubicBezTo>
                <a:cubicBezTo>
                  <a:pt x="58" y="20"/>
                  <a:pt x="64" y="23"/>
                  <a:pt x="70" y="26"/>
                </a:cubicBezTo>
                <a:cubicBezTo>
                  <a:pt x="73" y="28"/>
                  <a:pt x="75" y="30"/>
                  <a:pt x="78" y="31"/>
                </a:cubicBezTo>
                <a:cubicBezTo>
                  <a:pt x="91" y="39"/>
                  <a:pt x="104" y="46"/>
                  <a:pt x="117" y="53"/>
                </a:cubicBezTo>
                <a:cubicBezTo>
                  <a:pt x="120" y="55"/>
                  <a:pt x="123" y="56"/>
                  <a:pt x="126" y="57"/>
                </a:cubicBezTo>
                <a:cubicBezTo>
                  <a:pt x="128" y="59"/>
                  <a:pt x="131" y="61"/>
                  <a:pt x="134" y="61"/>
                </a:cubicBezTo>
                <a:cubicBezTo>
                  <a:pt x="139" y="68"/>
                  <a:pt x="145" y="74"/>
                  <a:pt x="150" y="82"/>
                </a:cubicBezTo>
                <a:cubicBezTo>
                  <a:pt x="153" y="81"/>
                  <a:pt x="157" y="82"/>
                  <a:pt x="162" y="82"/>
                </a:cubicBezTo>
                <a:cubicBezTo>
                  <a:pt x="165" y="82"/>
                  <a:pt x="168" y="83"/>
                  <a:pt x="171" y="84"/>
                </a:cubicBezTo>
                <a:cubicBezTo>
                  <a:pt x="176" y="84"/>
                  <a:pt x="181" y="84"/>
                  <a:pt x="185" y="84"/>
                </a:cubicBezTo>
                <a:cubicBezTo>
                  <a:pt x="191" y="85"/>
                  <a:pt x="196" y="83"/>
                  <a:pt x="200" y="80"/>
                </a:cubicBezTo>
                <a:cubicBezTo>
                  <a:pt x="198" y="75"/>
                  <a:pt x="188" y="78"/>
                  <a:pt x="186" y="72"/>
                </a:cubicBezTo>
                <a:cubicBezTo>
                  <a:pt x="185" y="67"/>
                  <a:pt x="190" y="65"/>
                  <a:pt x="195" y="66"/>
                </a:cubicBezTo>
                <a:cubicBezTo>
                  <a:pt x="196" y="66"/>
                  <a:pt x="197" y="66"/>
                  <a:pt x="198" y="67"/>
                </a:cubicBezTo>
                <a:cubicBezTo>
                  <a:pt x="201" y="68"/>
                  <a:pt x="203" y="70"/>
                  <a:pt x="206" y="71"/>
                </a:cubicBezTo>
                <a:cubicBezTo>
                  <a:pt x="208" y="73"/>
                  <a:pt x="211" y="76"/>
                  <a:pt x="213" y="77"/>
                </a:cubicBezTo>
                <a:cubicBezTo>
                  <a:pt x="214" y="78"/>
                  <a:pt x="216" y="78"/>
                  <a:pt x="218" y="79"/>
                </a:cubicBezTo>
                <a:cubicBezTo>
                  <a:pt x="221" y="80"/>
                  <a:pt x="222" y="80"/>
                  <a:pt x="225" y="79"/>
                </a:cubicBezTo>
                <a:cubicBezTo>
                  <a:pt x="228" y="79"/>
                  <a:pt x="232" y="78"/>
                  <a:pt x="235" y="78"/>
                </a:cubicBezTo>
                <a:cubicBezTo>
                  <a:pt x="238" y="78"/>
                  <a:pt x="242" y="80"/>
                  <a:pt x="246" y="81"/>
                </a:cubicBezTo>
                <a:cubicBezTo>
                  <a:pt x="249" y="82"/>
                  <a:pt x="253" y="82"/>
                  <a:pt x="254" y="82"/>
                </a:cubicBezTo>
                <a:cubicBezTo>
                  <a:pt x="255" y="83"/>
                  <a:pt x="255" y="82"/>
                  <a:pt x="256" y="83"/>
                </a:cubicBezTo>
                <a:close/>
                <a:moveTo>
                  <a:pt x="244" y="82"/>
                </a:moveTo>
                <a:cubicBezTo>
                  <a:pt x="242" y="82"/>
                  <a:pt x="239" y="81"/>
                  <a:pt x="237" y="80"/>
                </a:cubicBezTo>
                <a:cubicBezTo>
                  <a:pt x="231" y="80"/>
                  <a:pt x="226" y="82"/>
                  <a:pt x="221" y="82"/>
                </a:cubicBezTo>
                <a:cubicBezTo>
                  <a:pt x="217" y="81"/>
                  <a:pt x="215" y="80"/>
                  <a:pt x="212" y="79"/>
                </a:cubicBezTo>
                <a:cubicBezTo>
                  <a:pt x="213" y="80"/>
                  <a:pt x="215" y="82"/>
                  <a:pt x="217" y="82"/>
                </a:cubicBezTo>
                <a:cubicBezTo>
                  <a:pt x="223" y="84"/>
                  <a:pt x="227" y="82"/>
                  <a:pt x="232" y="82"/>
                </a:cubicBezTo>
                <a:cubicBezTo>
                  <a:pt x="241" y="81"/>
                  <a:pt x="247" y="85"/>
                  <a:pt x="254" y="86"/>
                </a:cubicBezTo>
                <a:cubicBezTo>
                  <a:pt x="254" y="82"/>
                  <a:pt x="249" y="83"/>
                  <a:pt x="244" y="82"/>
                </a:cubicBezTo>
                <a:close/>
                <a:moveTo>
                  <a:pt x="205" y="74"/>
                </a:moveTo>
                <a:cubicBezTo>
                  <a:pt x="204" y="71"/>
                  <a:pt x="201" y="70"/>
                  <a:pt x="198" y="69"/>
                </a:cubicBezTo>
                <a:cubicBezTo>
                  <a:pt x="195" y="68"/>
                  <a:pt x="188" y="65"/>
                  <a:pt x="187" y="70"/>
                </a:cubicBezTo>
                <a:cubicBezTo>
                  <a:pt x="187" y="75"/>
                  <a:pt x="194" y="74"/>
                  <a:pt x="198" y="76"/>
                </a:cubicBezTo>
                <a:cubicBezTo>
                  <a:pt x="200" y="76"/>
                  <a:pt x="203" y="79"/>
                  <a:pt x="203" y="81"/>
                </a:cubicBezTo>
                <a:cubicBezTo>
                  <a:pt x="202" y="83"/>
                  <a:pt x="192" y="86"/>
                  <a:pt x="188" y="86"/>
                </a:cubicBezTo>
                <a:cubicBezTo>
                  <a:pt x="183" y="86"/>
                  <a:pt x="178" y="86"/>
                  <a:pt x="174" y="85"/>
                </a:cubicBezTo>
                <a:cubicBezTo>
                  <a:pt x="170" y="85"/>
                  <a:pt x="165" y="83"/>
                  <a:pt x="161" y="83"/>
                </a:cubicBezTo>
                <a:cubicBezTo>
                  <a:pt x="160" y="83"/>
                  <a:pt x="159" y="84"/>
                  <a:pt x="158" y="84"/>
                </a:cubicBezTo>
                <a:cubicBezTo>
                  <a:pt x="155" y="83"/>
                  <a:pt x="152" y="82"/>
                  <a:pt x="151" y="85"/>
                </a:cubicBezTo>
                <a:cubicBezTo>
                  <a:pt x="155" y="85"/>
                  <a:pt x="160" y="85"/>
                  <a:pt x="164" y="85"/>
                </a:cubicBezTo>
                <a:cubicBezTo>
                  <a:pt x="167" y="86"/>
                  <a:pt x="169" y="88"/>
                  <a:pt x="172" y="87"/>
                </a:cubicBezTo>
                <a:cubicBezTo>
                  <a:pt x="184" y="92"/>
                  <a:pt x="193" y="85"/>
                  <a:pt x="205" y="85"/>
                </a:cubicBezTo>
                <a:cubicBezTo>
                  <a:pt x="208" y="82"/>
                  <a:pt x="204" y="79"/>
                  <a:pt x="203" y="77"/>
                </a:cubicBezTo>
                <a:cubicBezTo>
                  <a:pt x="200" y="76"/>
                  <a:pt x="198" y="74"/>
                  <a:pt x="195" y="74"/>
                </a:cubicBezTo>
                <a:cubicBezTo>
                  <a:pt x="195" y="73"/>
                  <a:pt x="195" y="73"/>
                  <a:pt x="195" y="73"/>
                </a:cubicBezTo>
                <a:cubicBezTo>
                  <a:pt x="193" y="73"/>
                  <a:pt x="192" y="72"/>
                  <a:pt x="193" y="70"/>
                </a:cubicBezTo>
                <a:cubicBezTo>
                  <a:pt x="197" y="68"/>
                  <a:pt x="200" y="72"/>
                  <a:pt x="202" y="72"/>
                </a:cubicBezTo>
                <a:cubicBezTo>
                  <a:pt x="203" y="73"/>
                  <a:pt x="205" y="74"/>
                  <a:pt x="207" y="75"/>
                </a:cubicBezTo>
                <a:cubicBezTo>
                  <a:pt x="208" y="76"/>
                  <a:pt x="210" y="78"/>
                  <a:pt x="212" y="78"/>
                </a:cubicBezTo>
                <a:cubicBezTo>
                  <a:pt x="211" y="78"/>
                  <a:pt x="211" y="78"/>
                  <a:pt x="211" y="78"/>
                </a:cubicBezTo>
                <a:cubicBezTo>
                  <a:pt x="209" y="76"/>
                  <a:pt x="208" y="74"/>
                  <a:pt x="205" y="74"/>
                </a:cubicBezTo>
                <a:close/>
                <a:moveTo>
                  <a:pt x="139" y="85"/>
                </a:moveTo>
                <a:cubicBezTo>
                  <a:pt x="142" y="85"/>
                  <a:pt x="147" y="87"/>
                  <a:pt x="148" y="85"/>
                </a:cubicBezTo>
                <a:cubicBezTo>
                  <a:pt x="148" y="84"/>
                  <a:pt x="148" y="84"/>
                  <a:pt x="148" y="84"/>
                </a:cubicBezTo>
                <a:cubicBezTo>
                  <a:pt x="144" y="77"/>
                  <a:pt x="140" y="69"/>
                  <a:pt x="133" y="64"/>
                </a:cubicBezTo>
                <a:cubicBezTo>
                  <a:pt x="132" y="67"/>
                  <a:pt x="133" y="69"/>
                  <a:pt x="132" y="72"/>
                </a:cubicBezTo>
                <a:cubicBezTo>
                  <a:pt x="132" y="77"/>
                  <a:pt x="128" y="80"/>
                  <a:pt x="126" y="83"/>
                </a:cubicBezTo>
                <a:cubicBezTo>
                  <a:pt x="125" y="83"/>
                  <a:pt x="123" y="84"/>
                  <a:pt x="124" y="85"/>
                </a:cubicBezTo>
                <a:cubicBezTo>
                  <a:pt x="128" y="85"/>
                  <a:pt x="134" y="84"/>
                  <a:pt x="139" y="85"/>
                </a:cubicBezTo>
                <a:close/>
                <a:moveTo>
                  <a:pt x="130" y="71"/>
                </a:moveTo>
                <a:cubicBezTo>
                  <a:pt x="131" y="68"/>
                  <a:pt x="131" y="65"/>
                  <a:pt x="130" y="62"/>
                </a:cubicBezTo>
                <a:cubicBezTo>
                  <a:pt x="127" y="61"/>
                  <a:pt x="125" y="58"/>
                  <a:pt x="122" y="58"/>
                </a:cubicBezTo>
                <a:cubicBezTo>
                  <a:pt x="123" y="68"/>
                  <a:pt x="120" y="76"/>
                  <a:pt x="112" y="80"/>
                </a:cubicBezTo>
                <a:cubicBezTo>
                  <a:pt x="114" y="82"/>
                  <a:pt x="117" y="83"/>
                  <a:pt x="120" y="84"/>
                </a:cubicBezTo>
                <a:cubicBezTo>
                  <a:pt x="124" y="81"/>
                  <a:pt x="130" y="78"/>
                  <a:pt x="130" y="71"/>
                </a:cubicBezTo>
                <a:close/>
                <a:moveTo>
                  <a:pt x="41" y="41"/>
                </a:moveTo>
                <a:cubicBezTo>
                  <a:pt x="45" y="43"/>
                  <a:pt x="49" y="45"/>
                  <a:pt x="54" y="47"/>
                </a:cubicBezTo>
                <a:cubicBezTo>
                  <a:pt x="59" y="50"/>
                  <a:pt x="64" y="54"/>
                  <a:pt x="70" y="56"/>
                </a:cubicBezTo>
                <a:cubicBezTo>
                  <a:pt x="75" y="58"/>
                  <a:pt x="80" y="61"/>
                  <a:pt x="86" y="64"/>
                </a:cubicBezTo>
                <a:cubicBezTo>
                  <a:pt x="91" y="66"/>
                  <a:pt x="96" y="69"/>
                  <a:pt x="102" y="71"/>
                </a:cubicBezTo>
                <a:cubicBezTo>
                  <a:pt x="105" y="73"/>
                  <a:pt x="108" y="75"/>
                  <a:pt x="110" y="76"/>
                </a:cubicBezTo>
                <a:cubicBezTo>
                  <a:pt x="111" y="76"/>
                  <a:pt x="113" y="76"/>
                  <a:pt x="113" y="76"/>
                </a:cubicBezTo>
                <a:cubicBezTo>
                  <a:pt x="115" y="76"/>
                  <a:pt x="118" y="73"/>
                  <a:pt x="119" y="71"/>
                </a:cubicBezTo>
                <a:cubicBezTo>
                  <a:pt x="121" y="66"/>
                  <a:pt x="121" y="61"/>
                  <a:pt x="120" y="57"/>
                </a:cubicBezTo>
                <a:cubicBezTo>
                  <a:pt x="112" y="52"/>
                  <a:pt x="104" y="48"/>
                  <a:pt x="97" y="44"/>
                </a:cubicBezTo>
                <a:cubicBezTo>
                  <a:pt x="94" y="43"/>
                  <a:pt x="92" y="41"/>
                  <a:pt x="89" y="39"/>
                </a:cubicBezTo>
                <a:cubicBezTo>
                  <a:pt x="84" y="37"/>
                  <a:pt x="79" y="34"/>
                  <a:pt x="74" y="31"/>
                </a:cubicBezTo>
                <a:cubicBezTo>
                  <a:pt x="68" y="28"/>
                  <a:pt x="62" y="24"/>
                  <a:pt x="56" y="21"/>
                </a:cubicBezTo>
                <a:cubicBezTo>
                  <a:pt x="55" y="21"/>
                  <a:pt x="54" y="20"/>
                  <a:pt x="53" y="20"/>
                </a:cubicBezTo>
                <a:cubicBezTo>
                  <a:pt x="71" y="34"/>
                  <a:pt x="90" y="45"/>
                  <a:pt x="111" y="55"/>
                </a:cubicBezTo>
                <a:cubicBezTo>
                  <a:pt x="111" y="56"/>
                  <a:pt x="112" y="56"/>
                  <a:pt x="113" y="56"/>
                </a:cubicBezTo>
                <a:cubicBezTo>
                  <a:pt x="113" y="58"/>
                  <a:pt x="114" y="59"/>
                  <a:pt x="115" y="60"/>
                </a:cubicBezTo>
                <a:cubicBezTo>
                  <a:pt x="112" y="70"/>
                  <a:pt x="98" y="64"/>
                  <a:pt x="91" y="60"/>
                </a:cubicBezTo>
                <a:cubicBezTo>
                  <a:pt x="84" y="57"/>
                  <a:pt x="77" y="53"/>
                  <a:pt x="70" y="49"/>
                </a:cubicBezTo>
                <a:cubicBezTo>
                  <a:pt x="66" y="47"/>
                  <a:pt x="62" y="45"/>
                  <a:pt x="60" y="43"/>
                </a:cubicBezTo>
                <a:cubicBezTo>
                  <a:pt x="58" y="42"/>
                  <a:pt x="55" y="39"/>
                  <a:pt x="53" y="37"/>
                </a:cubicBezTo>
                <a:cubicBezTo>
                  <a:pt x="51" y="35"/>
                  <a:pt x="48" y="33"/>
                  <a:pt x="46" y="31"/>
                </a:cubicBezTo>
                <a:cubicBezTo>
                  <a:pt x="42" y="26"/>
                  <a:pt x="46" y="19"/>
                  <a:pt x="51" y="18"/>
                </a:cubicBezTo>
                <a:cubicBezTo>
                  <a:pt x="45" y="16"/>
                  <a:pt x="40" y="12"/>
                  <a:pt x="34" y="10"/>
                </a:cubicBezTo>
                <a:cubicBezTo>
                  <a:pt x="37" y="19"/>
                  <a:pt x="31" y="26"/>
                  <a:pt x="27" y="33"/>
                </a:cubicBezTo>
                <a:cubicBezTo>
                  <a:pt x="31" y="36"/>
                  <a:pt x="37" y="38"/>
                  <a:pt x="41" y="41"/>
                </a:cubicBezTo>
                <a:close/>
                <a:moveTo>
                  <a:pt x="112" y="59"/>
                </a:moveTo>
                <a:cubicBezTo>
                  <a:pt x="111" y="57"/>
                  <a:pt x="107" y="56"/>
                  <a:pt x="106" y="55"/>
                </a:cubicBezTo>
                <a:cubicBezTo>
                  <a:pt x="101" y="51"/>
                  <a:pt x="96" y="50"/>
                  <a:pt x="91" y="47"/>
                </a:cubicBezTo>
                <a:cubicBezTo>
                  <a:pt x="86" y="44"/>
                  <a:pt x="82" y="42"/>
                  <a:pt x="77" y="39"/>
                </a:cubicBezTo>
                <a:cubicBezTo>
                  <a:pt x="72" y="36"/>
                  <a:pt x="68" y="33"/>
                  <a:pt x="63" y="30"/>
                </a:cubicBezTo>
                <a:cubicBezTo>
                  <a:pt x="61" y="28"/>
                  <a:pt x="59" y="27"/>
                  <a:pt x="56" y="25"/>
                </a:cubicBezTo>
                <a:cubicBezTo>
                  <a:pt x="54" y="24"/>
                  <a:pt x="51" y="21"/>
                  <a:pt x="49" y="22"/>
                </a:cubicBezTo>
                <a:cubicBezTo>
                  <a:pt x="47" y="22"/>
                  <a:pt x="46" y="26"/>
                  <a:pt x="46" y="28"/>
                </a:cubicBezTo>
                <a:cubicBezTo>
                  <a:pt x="47" y="29"/>
                  <a:pt x="50" y="32"/>
                  <a:pt x="52" y="34"/>
                </a:cubicBezTo>
                <a:cubicBezTo>
                  <a:pt x="54" y="36"/>
                  <a:pt x="56" y="37"/>
                  <a:pt x="58" y="39"/>
                </a:cubicBezTo>
                <a:cubicBezTo>
                  <a:pt x="67" y="46"/>
                  <a:pt x="77" y="50"/>
                  <a:pt x="87" y="56"/>
                </a:cubicBezTo>
                <a:cubicBezTo>
                  <a:pt x="94" y="60"/>
                  <a:pt x="102" y="65"/>
                  <a:pt x="111" y="62"/>
                </a:cubicBezTo>
                <a:cubicBezTo>
                  <a:pt x="112" y="62"/>
                  <a:pt x="113" y="61"/>
                  <a:pt x="113" y="60"/>
                </a:cubicBezTo>
                <a:cubicBezTo>
                  <a:pt x="113" y="60"/>
                  <a:pt x="113" y="60"/>
                  <a:pt x="113" y="60"/>
                </a:cubicBezTo>
                <a:cubicBezTo>
                  <a:pt x="113" y="59"/>
                  <a:pt x="113" y="59"/>
                  <a:pt x="112" y="59"/>
                </a:cubicBezTo>
                <a:close/>
                <a:moveTo>
                  <a:pt x="110" y="78"/>
                </a:moveTo>
                <a:cubicBezTo>
                  <a:pt x="107" y="76"/>
                  <a:pt x="103" y="74"/>
                  <a:pt x="99" y="72"/>
                </a:cubicBezTo>
                <a:cubicBezTo>
                  <a:pt x="95" y="71"/>
                  <a:pt x="91" y="69"/>
                  <a:pt x="88" y="67"/>
                </a:cubicBezTo>
                <a:cubicBezTo>
                  <a:pt x="81" y="63"/>
                  <a:pt x="74" y="60"/>
                  <a:pt x="67" y="57"/>
                </a:cubicBezTo>
                <a:cubicBezTo>
                  <a:pt x="60" y="53"/>
                  <a:pt x="53" y="49"/>
                  <a:pt x="46" y="46"/>
                </a:cubicBezTo>
                <a:cubicBezTo>
                  <a:pt x="39" y="42"/>
                  <a:pt x="33" y="38"/>
                  <a:pt x="26" y="35"/>
                </a:cubicBezTo>
                <a:cubicBezTo>
                  <a:pt x="25" y="35"/>
                  <a:pt x="22" y="37"/>
                  <a:pt x="21" y="38"/>
                </a:cubicBezTo>
                <a:cubicBezTo>
                  <a:pt x="32" y="44"/>
                  <a:pt x="45" y="48"/>
                  <a:pt x="56" y="53"/>
                </a:cubicBezTo>
                <a:cubicBezTo>
                  <a:pt x="64" y="57"/>
                  <a:pt x="73" y="59"/>
                  <a:pt x="80" y="63"/>
                </a:cubicBezTo>
                <a:cubicBezTo>
                  <a:pt x="88" y="67"/>
                  <a:pt x="95" y="71"/>
                  <a:pt x="102" y="75"/>
                </a:cubicBezTo>
                <a:cubicBezTo>
                  <a:pt x="105" y="77"/>
                  <a:pt x="107" y="79"/>
                  <a:pt x="110" y="78"/>
                </a:cubicBezTo>
                <a:cubicBezTo>
                  <a:pt x="110" y="78"/>
                  <a:pt x="110" y="78"/>
                  <a:pt x="110" y="78"/>
                </a:cubicBezTo>
                <a:close/>
                <a:moveTo>
                  <a:pt x="32" y="8"/>
                </a:moveTo>
                <a:cubicBezTo>
                  <a:pt x="28" y="7"/>
                  <a:pt x="25" y="5"/>
                  <a:pt x="22" y="3"/>
                </a:cubicBezTo>
                <a:cubicBezTo>
                  <a:pt x="23" y="16"/>
                  <a:pt x="15" y="26"/>
                  <a:pt x="7" y="31"/>
                </a:cubicBezTo>
                <a:cubicBezTo>
                  <a:pt x="11" y="33"/>
                  <a:pt x="15" y="35"/>
                  <a:pt x="18" y="37"/>
                </a:cubicBezTo>
                <a:cubicBezTo>
                  <a:pt x="27" y="32"/>
                  <a:pt x="35" y="20"/>
                  <a:pt x="32" y="8"/>
                </a:cubicBezTo>
                <a:close/>
                <a:moveTo>
                  <a:pt x="9" y="8"/>
                </a:moveTo>
                <a:cubicBezTo>
                  <a:pt x="9" y="8"/>
                  <a:pt x="8" y="9"/>
                  <a:pt x="8" y="9"/>
                </a:cubicBezTo>
                <a:cubicBezTo>
                  <a:pt x="7" y="11"/>
                  <a:pt x="6" y="12"/>
                  <a:pt x="5" y="14"/>
                </a:cubicBezTo>
                <a:cubicBezTo>
                  <a:pt x="4" y="16"/>
                  <a:pt x="3" y="18"/>
                  <a:pt x="2" y="20"/>
                </a:cubicBezTo>
                <a:cubicBezTo>
                  <a:pt x="1" y="24"/>
                  <a:pt x="3" y="30"/>
                  <a:pt x="7" y="28"/>
                </a:cubicBezTo>
                <a:cubicBezTo>
                  <a:pt x="10" y="27"/>
                  <a:pt x="11" y="25"/>
                  <a:pt x="13" y="22"/>
                </a:cubicBezTo>
                <a:cubicBezTo>
                  <a:pt x="15" y="21"/>
                  <a:pt x="16" y="20"/>
                  <a:pt x="17" y="18"/>
                </a:cubicBezTo>
                <a:cubicBezTo>
                  <a:pt x="19" y="15"/>
                  <a:pt x="20" y="9"/>
                  <a:pt x="20" y="4"/>
                </a:cubicBezTo>
                <a:cubicBezTo>
                  <a:pt x="20" y="4"/>
                  <a:pt x="18" y="3"/>
                  <a:pt x="18" y="2"/>
                </a:cubicBezTo>
                <a:cubicBezTo>
                  <a:pt x="14" y="3"/>
                  <a:pt x="12" y="5"/>
                  <a:pt x="9"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10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64" presetClass="path" presetSubtype="0" decel="30000" fill="hold" grpId="1" nodeType="withEffect">
                                  <p:stCondLst>
                                    <p:cond delay="0"/>
                                  </p:stCondLst>
                                  <p:childTnLst>
                                    <p:animMotion origin="layout" path="M -2.22222E-6 -1.48148E-6 L -0.09427 0.00185 " pathEditMode="relative" rAng="0" ptsTypes="AA">
                                      <p:cBhvr>
                                        <p:cTn id="12" dur="750" spd="-100000" fill="hold"/>
                                        <p:tgtEl>
                                          <p:spTgt spid="24"/>
                                        </p:tgtEl>
                                        <p:attrNameLst>
                                          <p:attrName>ppt_x</p:attrName>
                                          <p:attrName>ppt_y</p:attrName>
                                        </p:attrNameLst>
                                      </p:cBhvr>
                                      <p:rCtr x="-4722" y="93"/>
                                    </p:animMotion>
                                  </p:childTnLst>
                                </p:cTn>
                              </p:par>
                              <p:par>
                                <p:cTn id="13" presetID="64" presetClass="path" presetSubtype="0" accel="30000" decel="30000" fill="hold" grpId="2" nodeType="withEffect">
                                  <p:stCondLst>
                                    <p:cond delay="750"/>
                                  </p:stCondLst>
                                  <p:childTnLst>
                                    <p:animMotion origin="layout" path="M -2.22222E-6 -1.48148E-6 L -0.03559 0.00432 " pathEditMode="relative" rAng="0" ptsTypes="AA">
                                      <p:cBhvr>
                                        <p:cTn id="14" dur="750" fill="hold"/>
                                        <p:tgtEl>
                                          <p:spTgt spid="24"/>
                                        </p:tgtEl>
                                        <p:attrNameLst>
                                          <p:attrName>ppt_x</p:attrName>
                                          <p:attrName>ppt_y</p:attrName>
                                        </p:attrNameLst>
                                      </p:cBhvr>
                                      <p:rCtr x="-1788" y="216"/>
                                    </p:animMotion>
                                  </p:childTnLst>
                                </p:cTn>
                              </p:par>
                              <p:par>
                                <p:cTn id="15" presetID="10" presetClass="entr" presetSubtype="0" fill="hold" nodeType="withEffect">
                                  <p:stCondLst>
                                    <p:cond delay="75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64" presetClass="path" presetSubtype="0" decel="30000" fill="hold" nodeType="withEffect">
                                  <p:stCondLst>
                                    <p:cond delay="750"/>
                                  </p:stCondLst>
                                  <p:childTnLst>
                                    <p:animMotion origin="layout" path="M -1.66667E-6 2.22222E-6 L 0.09497 0.00062 " pathEditMode="relative" rAng="0" ptsTypes="AA">
                                      <p:cBhvr>
                                        <p:cTn id="19" dur="750" spd="-100000" fill="hold"/>
                                        <p:tgtEl>
                                          <p:spTgt spid="17"/>
                                        </p:tgtEl>
                                        <p:attrNameLst>
                                          <p:attrName>ppt_x</p:attrName>
                                          <p:attrName>ppt_y</p:attrName>
                                        </p:attrNameLst>
                                      </p:cBhvr>
                                      <p:rCtr x="4740" y="31"/>
                                    </p:animMotion>
                                  </p:childTnLst>
                                </p:cTn>
                              </p:par>
                              <p:par>
                                <p:cTn id="20" presetID="64" presetClass="path" presetSubtype="0" accel="30000" decel="30000" fill="hold" nodeType="withEffect">
                                  <p:stCondLst>
                                    <p:cond delay="1500"/>
                                  </p:stCondLst>
                                  <p:childTnLst>
                                    <p:animMotion origin="layout" path="M -1.66667E-6 2.22222E-6 L 0.05087 0.00185 " pathEditMode="relative" rAng="0" ptsTypes="AA">
                                      <p:cBhvr>
                                        <p:cTn id="21" dur="750" fill="hold"/>
                                        <p:tgtEl>
                                          <p:spTgt spid="17"/>
                                        </p:tgtEl>
                                        <p:attrNameLst>
                                          <p:attrName>ppt_x</p:attrName>
                                          <p:attrName>ppt_y</p:attrName>
                                        </p:attrNameLst>
                                      </p:cBhvr>
                                      <p:rCtr x="2535" y="93"/>
                                    </p:animMotion>
                                  </p:childTnLst>
                                </p:cTn>
                              </p:par>
                              <p:par>
                                <p:cTn id="22" presetID="10" presetClass="entr" presetSubtype="0" fill="hold" nodeType="withEffect">
                                  <p:stCondLst>
                                    <p:cond delay="150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64" presetClass="path" presetSubtype="0" decel="30000" fill="hold" nodeType="withEffect">
                                  <p:stCondLst>
                                    <p:cond delay="1500"/>
                                  </p:stCondLst>
                                  <p:childTnLst>
                                    <p:animMotion origin="layout" path="M -1.66667E-6 2.22222E-6 L 0.09497 0.00062 " pathEditMode="relative" rAng="0" ptsTypes="AA">
                                      <p:cBhvr>
                                        <p:cTn id="26" dur="750" spd="-100000" fill="hold"/>
                                        <p:tgtEl>
                                          <p:spTgt spid="18"/>
                                        </p:tgtEl>
                                        <p:attrNameLst>
                                          <p:attrName>ppt_x</p:attrName>
                                          <p:attrName>ppt_y</p:attrName>
                                        </p:attrNameLst>
                                      </p:cBhvr>
                                      <p:rCtr x="4740" y="31"/>
                                    </p:animMotion>
                                  </p:childTnLst>
                                </p:cTn>
                              </p:par>
                              <p:par>
                                <p:cTn id="27" presetID="64" presetClass="path" presetSubtype="0" accel="30000" decel="30000" fill="hold" nodeType="withEffect">
                                  <p:stCondLst>
                                    <p:cond delay="2250"/>
                                  </p:stCondLst>
                                  <p:childTnLst>
                                    <p:animMotion origin="layout" path="M -1.66667E-6 2.22222E-6 L 0.05087 0.00185 " pathEditMode="relative" rAng="0" ptsTypes="AA">
                                      <p:cBhvr>
                                        <p:cTn id="28" dur="750" fill="hold"/>
                                        <p:tgtEl>
                                          <p:spTgt spid="18"/>
                                        </p:tgtEl>
                                        <p:attrNameLst>
                                          <p:attrName>ppt_x</p:attrName>
                                          <p:attrName>ppt_y</p:attrName>
                                        </p:attrNameLst>
                                      </p:cBhvr>
                                      <p:rCtr x="2535" y="93"/>
                                    </p:animMotion>
                                  </p:childTnLst>
                                </p:cTn>
                              </p:par>
                            </p:childTnLst>
                          </p:cTn>
                        </p:par>
                        <p:par>
                          <p:cTn id="29" fill="hold">
                            <p:stCondLst>
                              <p:cond delay="3000"/>
                            </p:stCondLst>
                            <p:childTnLst>
                              <p:par>
                                <p:cTn id="30" presetID="53" presetClass="entr" presetSubtype="16" fill="hold" grpId="0" nodeType="afterEffect">
                                  <p:stCondLst>
                                    <p:cond delay="0"/>
                                  </p:stCondLst>
                                  <p:iterate type="lt">
                                    <p:tmPct val="10000"/>
                                  </p:iterate>
                                  <p:childTnLst>
                                    <p:set>
                                      <p:cBhvr>
                                        <p:cTn id="31" dur="1" fill="hold">
                                          <p:stCondLst>
                                            <p:cond delay="0"/>
                                          </p:stCondLst>
                                        </p:cTn>
                                        <p:tgtEl>
                                          <p:spTgt spid="40"/>
                                        </p:tgtEl>
                                        <p:attrNameLst>
                                          <p:attrName>style.visibility</p:attrName>
                                        </p:attrNameLst>
                                      </p:cBhvr>
                                      <p:to>
                                        <p:strVal val="visible"/>
                                      </p:to>
                                    </p:set>
                                    <p:anim calcmode="lin" valueType="num">
                                      <p:cBhvr>
                                        <p:cTn id="32" dur="500" fill="hold"/>
                                        <p:tgtEl>
                                          <p:spTgt spid="40"/>
                                        </p:tgtEl>
                                        <p:attrNameLst>
                                          <p:attrName>ppt_w</p:attrName>
                                        </p:attrNameLst>
                                      </p:cBhvr>
                                      <p:tavLst>
                                        <p:tav tm="0">
                                          <p:val>
                                            <p:fltVal val="0"/>
                                          </p:val>
                                        </p:tav>
                                        <p:tav tm="100000">
                                          <p:val>
                                            <p:strVal val="#ppt_w"/>
                                          </p:val>
                                        </p:tav>
                                      </p:tavLst>
                                    </p:anim>
                                    <p:anim calcmode="lin" valueType="num">
                                      <p:cBhvr>
                                        <p:cTn id="33" dur="500" fill="hold"/>
                                        <p:tgtEl>
                                          <p:spTgt spid="40"/>
                                        </p:tgtEl>
                                        <p:attrNameLst>
                                          <p:attrName>ppt_h</p:attrName>
                                        </p:attrNameLst>
                                      </p:cBhvr>
                                      <p:tavLst>
                                        <p:tav tm="0">
                                          <p:val>
                                            <p:fltVal val="0"/>
                                          </p:val>
                                        </p:tav>
                                        <p:tav tm="100000">
                                          <p:val>
                                            <p:strVal val="#ppt_h"/>
                                          </p:val>
                                        </p:tav>
                                      </p:tavLst>
                                    </p:anim>
                                    <p:animEffect transition="in" filter="fade">
                                      <p:cBhvr>
                                        <p:cTn id="34" dur="500"/>
                                        <p:tgtEl>
                                          <p:spTgt spid="40"/>
                                        </p:tgtEl>
                                      </p:cBhvr>
                                    </p:animEffect>
                                  </p:childTnLst>
                                </p:cTn>
                              </p:par>
                            </p:childTnLst>
                          </p:cTn>
                        </p:par>
                        <p:par>
                          <p:cTn id="35" fill="hold">
                            <p:stCondLst>
                              <p:cond delay="3700"/>
                            </p:stCondLst>
                            <p:childTnLst>
                              <p:par>
                                <p:cTn id="36" presetID="53" presetClass="entr" presetSubtype="16" fill="hold" grpId="0" nodeType="afterEffect">
                                  <p:stCondLst>
                                    <p:cond delay="0"/>
                                  </p:stCondLst>
                                  <p:iterate type="lt">
                                    <p:tmPct val="10000"/>
                                  </p:iterate>
                                  <p:childTnLst>
                                    <p:set>
                                      <p:cBhvr>
                                        <p:cTn id="37" dur="1" fill="hold">
                                          <p:stCondLst>
                                            <p:cond delay="0"/>
                                          </p:stCondLst>
                                        </p:cTn>
                                        <p:tgtEl>
                                          <p:spTgt spid="41"/>
                                        </p:tgtEl>
                                        <p:attrNameLst>
                                          <p:attrName>style.visibility</p:attrName>
                                        </p:attrNameLst>
                                      </p:cBhvr>
                                      <p:to>
                                        <p:strVal val="visible"/>
                                      </p:to>
                                    </p:set>
                                    <p:anim calcmode="lin" valueType="num">
                                      <p:cBhvr>
                                        <p:cTn id="38" dur="500" fill="hold"/>
                                        <p:tgtEl>
                                          <p:spTgt spid="41"/>
                                        </p:tgtEl>
                                        <p:attrNameLst>
                                          <p:attrName>ppt_w</p:attrName>
                                        </p:attrNameLst>
                                      </p:cBhvr>
                                      <p:tavLst>
                                        <p:tav tm="0">
                                          <p:val>
                                            <p:fltVal val="0"/>
                                          </p:val>
                                        </p:tav>
                                        <p:tav tm="100000">
                                          <p:val>
                                            <p:strVal val="#ppt_w"/>
                                          </p:val>
                                        </p:tav>
                                      </p:tavLst>
                                    </p:anim>
                                    <p:anim calcmode="lin" valueType="num">
                                      <p:cBhvr>
                                        <p:cTn id="39" dur="500" fill="hold"/>
                                        <p:tgtEl>
                                          <p:spTgt spid="41"/>
                                        </p:tgtEl>
                                        <p:attrNameLst>
                                          <p:attrName>ppt_h</p:attrName>
                                        </p:attrNameLst>
                                      </p:cBhvr>
                                      <p:tavLst>
                                        <p:tav tm="0">
                                          <p:val>
                                            <p:fltVal val="0"/>
                                          </p:val>
                                        </p:tav>
                                        <p:tav tm="100000">
                                          <p:val>
                                            <p:strVal val="#ppt_h"/>
                                          </p:val>
                                        </p:tav>
                                      </p:tavLst>
                                    </p:anim>
                                    <p:animEffect transition="in" filter="fade">
                                      <p:cBhvr>
                                        <p:cTn id="40" dur="500"/>
                                        <p:tgtEl>
                                          <p:spTgt spid="4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49"/>
                                        </p:tgtEl>
                                        <p:attrNameLst>
                                          <p:attrName>style.visibility</p:attrName>
                                        </p:attrNameLst>
                                      </p:cBhvr>
                                      <p:to>
                                        <p:strVal val="visible"/>
                                      </p:to>
                                    </p:set>
                                    <p:animEffect transition="in" filter="fade">
                                      <p:cBhvr>
                                        <p:cTn id="45"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4" grpId="2" animBg="1"/>
      <p:bldP spid="40" grpId="0"/>
      <p:bldP spid="41" grpId="0" bldLvl="0" animBg="1"/>
      <p:bldP spid="14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直接连接符 80"/>
          <p:cNvCxnSpPr/>
          <p:nvPr/>
        </p:nvCxnSpPr>
        <p:spPr>
          <a:xfrm>
            <a:off x="276225" y="364490"/>
            <a:ext cx="8629650" cy="0"/>
          </a:xfrm>
          <a:prstGeom prst="line">
            <a:avLst/>
          </a:prstGeom>
          <a:ln w="6350" cmpd="sng">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3043451" y="73025"/>
            <a:ext cx="3466531" cy="584775"/>
          </a:xfrm>
          <a:prstGeom prst="rect">
            <a:avLst/>
          </a:prstGeom>
          <a:solidFill>
            <a:srgbClr val="4D515D"/>
          </a:solidFill>
        </p:spPr>
        <p:txBody>
          <a:bodyPr wrap="square">
            <a:spAutoFit/>
          </a:bodyPr>
          <a:lstStyle/>
          <a:p>
            <a:pPr lvl="0" algn="ctr" defTabSz="914400"/>
            <a:r>
              <a:rPr lang="zh-CN" altLang="en-US" sz="3200" dirty="0">
                <a:ln w="3175">
                  <a:solidFill>
                    <a:prstClr val="white"/>
                  </a:solidFill>
                </a:ln>
                <a:blipFill dpi="0" rotWithShape="1">
                  <a:blip r:embed="rId3"/>
                  <a:srcRect/>
                  <a:stretch>
                    <a:fillRect/>
                  </a:stretch>
                </a:blipFill>
                <a:cs typeface="+mn-ea"/>
                <a:sym typeface="+mn-lt"/>
              </a:rPr>
              <a:t>线程与进程的关系</a:t>
            </a:r>
          </a:p>
        </p:txBody>
      </p:sp>
      <p:grpSp>
        <p:nvGrpSpPr>
          <p:cNvPr id="43041" name="组合 442"/>
          <p:cNvGrpSpPr/>
          <p:nvPr/>
        </p:nvGrpSpPr>
        <p:grpSpPr bwMode="auto">
          <a:xfrm>
            <a:off x="6983095" y="3926840"/>
            <a:ext cx="1129665" cy="617855"/>
            <a:chOff x="7394576" y="3627438"/>
            <a:chExt cx="1077913" cy="566738"/>
          </a:xfrm>
        </p:grpSpPr>
        <p:sp>
          <p:nvSpPr>
            <p:cNvPr id="334" name="Freeform 100"/>
            <p:cNvSpPr/>
            <p:nvPr/>
          </p:nvSpPr>
          <p:spPr bwMode="auto">
            <a:xfrm>
              <a:off x="8123239" y="3681413"/>
              <a:ext cx="96837" cy="15875"/>
            </a:xfrm>
            <a:custGeom>
              <a:avLst/>
              <a:gdLst>
                <a:gd name="T0" fmla="*/ 31 w 31"/>
                <a:gd name="T1" fmla="*/ 2 h 5"/>
                <a:gd name="T2" fmla="*/ 30 w 31"/>
                <a:gd name="T3" fmla="*/ 5 h 5"/>
                <a:gd name="T4" fmla="*/ 0 w 31"/>
                <a:gd name="T5" fmla="*/ 4 h 5"/>
                <a:gd name="T6" fmla="*/ 12 w 31"/>
                <a:gd name="T7" fmla="*/ 1 h 5"/>
                <a:gd name="T8" fmla="*/ 18 w 31"/>
                <a:gd name="T9" fmla="*/ 0 h 5"/>
                <a:gd name="T10" fmla="*/ 26 w 31"/>
                <a:gd name="T11" fmla="*/ 2 h 5"/>
                <a:gd name="T12" fmla="*/ 31 w 31"/>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31" h="5">
                  <a:moveTo>
                    <a:pt x="31" y="2"/>
                  </a:moveTo>
                  <a:cubicBezTo>
                    <a:pt x="31" y="3"/>
                    <a:pt x="31" y="4"/>
                    <a:pt x="30" y="5"/>
                  </a:cubicBezTo>
                  <a:cubicBezTo>
                    <a:pt x="21" y="2"/>
                    <a:pt x="11" y="3"/>
                    <a:pt x="0" y="4"/>
                  </a:cubicBezTo>
                  <a:cubicBezTo>
                    <a:pt x="1" y="0"/>
                    <a:pt x="8" y="1"/>
                    <a:pt x="12" y="1"/>
                  </a:cubicBezTo>
                  <a:cubicBezTo>
                    <a:pt x="14" y="1"/>
                    <a:pt x="16" y="0"/>
                    <a:pt x="18" y="0"/>
                  </a:cubicBezTo>
                  <a:cubicBezTo>
                    <a:pt x="20" y="0"/>
                    <a:pt x="23" y="1"/>
                    <a:pt x="26" y="2"/>
                  </a:cubicBezTo>
                  <a:cubicBezTo>
                    <a:pt x="28" y="2"/>
                    <a:pt x="30" y="0"/>
                    <a:pt x="31"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35" name="Freeform 101"/>
            <p:cNvSpPr/>
            <p:nvPr/>
          </p:nvSpPr>
          <p:spPr bwMode="auto">
            <a:xfrm>
              <a:off x="8129589" y="3706813"/>
              <a:ext cx="90487" cy="15875"/>
            </a:xfrm>
            <a:custGeom>
              <a:avLst/>
              <a:gdLst>
                <a:gd name="T0" fmla="*/ 28 w 29"/>
                <a:gd name="T1" fmla="*/ 2 h 5"/>
                <a:gd name="T2" fmla="*/ 29 w 29"/>
                <a:gd name="T3" fmla="*/ 5 h 5"/>
                <a:gd name="T4" fmla="*/ 21 w 29"/>
                <a:gd name="T5" fmla="*/ 3 h 5"/>
                <a:gd name="T6" fmla="*/ 0 w 29"/>
                <a:gd name="T7" fmla="*/ 5 h 5"/>
                <a:gd name="T8" fmla="*/ 0 w 29"/>
                <a:gd name="T9" fmla="*/ 3 h 5"/>
                <a:gd name="T10" fmla="*/ 18 w 29"/>
                <a:gd name="T11" fmla="*/ 0 h 5"/>
                <a:gd name="T12" fmla="*/ 28 w 29"/>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29" h="5">
                  <a:moveTo>
                    <a:pt x="28" y="2"/>
                  </a:moveTo>
                  <a:cubicBezTo>
                    <a:pt x="28" y="2"/>
                    <a:pt x="29" y="3"/>
                    <a:pt x="29" y="5"/>
                  </a:cubicBezTo>
                  <a:cubicBezTo>
                    <a:pt x="26" y="5"/>
                    <a:pt x="23" y="3"/>
                    <a:pt x="21" y="3"/>
                  </a:cubicBezTo>
                  <a:cubicBezTo>
                    <a:pt x="13" y="2"/>
                    <a:pt x="7" y="3"/>
                    <a:pt x="0" y="5"/>
                  </a:cubicBezTo>
                  <a:cubicBezTo>
                    <a:pt x="0" y="4"/>
                    <a:pt x="0" y="3"/>
                    <a:pt x="0" y="3"/>
                  </a:cubicBezTo>
                  <a:cubicBezTo>
                    <a:pt x="0" y="0"/>
                    <a:pt x="13" y="0"/>
                    <a:pt x="18" y="0"/>
                  </a:cubicBezTo>
                  <a:cubicBezTo>
                    <a:pt x="22" y="1"/>
                    <a:pt x="24" y="1"/>
                    <a:pt x="28"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36" name="Freeform 102"/>
            <p:cNvSpPr/>
            <p:nvPr/>
          </p:nvSpPr>
          <p:spPr bwMode="auto">
            <a:xfrm>
              <a:off x="8145464" y="3884613"/>
              <a:ext cx="69850" cy="15875"/>
            </a:xfrm>
            <a:custGeom>
              <a:avLst/>
              <a:gdLst>
                <a:gd name="T0" fmla="*/ 21 w 22"/>
                <a:gd name="T1" fmla="*/ 1 h 5"/>
                <a:gd name="T2" fmla="*/ 22 w 22"/>
                <a:gd name="T3" fmla="*/ 3 h 5"/>
                <a:gd name="T4" fmla="*/ 20 w 22"/>
                <a:gd name="T5" fmla="*/ 5 h 5"/>
                <a:gd name="T6" fmla="*/ 0 w 22"/>
                <a:gd name="T7" fmla="*/ 3 h 5"/>
                <a:gd name="T8" fmla="*/ 5 w 22"/>
                <a:gd name="T9" fmla="*/ 1 h 5"/>
                <a:gd name="T10" fmla="*/ 21 w 22"/>
                <a:gd name="T11" fmla="*/ 1 h 5"/>
              </a:gdLst>
              <a:ahLst/>
              <a:cxnLst>
                <a:cxn ang="0">
                  <a:pos x="T0" y="T1"/>
                </a:cxn>
                <a:cxn ang="0">
                  <a:pos x="T2" y="T3"/>
                </a:cxn>
                <a:cxn ang="0">
                  <a:pos x="T4" y="T5"/>
                </a:cxn>
                <a:cxn ang="0">
                  <a:pos x="T6" y="T7"/>
                </a:cxn>
                <a:cxn ang="0">
                  <a:pos x="T8" y="T9"/>
                </a:cxn>
                <a:cxn ang="0">
                  <a:pos x="T10" y="T11"/>
                </a:cxn>
              </a:cxnLst>
              <a:rect l="0" t="0" r="r" b="b"/>
              <a:pathLst>
                <a:path w="22" h="5">
                  <a:moveTo>
                    <a:pt x="21" y="1"/>
                  </a:moveTo>
                  <a:cubicBezTo>
                    <a:pt x="21" y="2"/>
                    <a:pt x="22" y="2"/>
                    <a:pt x="22" y="3"/>
                  </a:cubicBezTo>
                  <a:cubicBezTo>
                    <a:pt x="22" y="4"/>
                    <a:pt x="21" y="4"/>
                    <a:pt x="20" y="5"/>
                  </a:cubicBezTo>
                  <a:cubicBezTo>
                    <a:pt x="15" y="2"/>
                    <a:pt x="5" y="4"/>
                    <a:pt x="0" y="3"/>
                  </a:cubicBezTo>
                  <a:cubicBezTo>
                    <a:pt x="0" y="0"/>
                    <a:pt x="4" y="1"/>
                    <a:pt x="5" y="1"/>
                  </a:cubicBezTo>
                  <a:cubicBezTo>
                    <a:pt x="9" y="0"/>
                    <a:pt x="17" y="2"/>
                    <a:pt x="2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37" name="Freeform 103"/>
            <p:cNvSpPr/>
            <p:nvPr/>
          </p:nvSpPr>
          <p:spPr bwMode="auto">
            <a:xfrm>
              <a:off x="8145464" y="3900488"/>
              <a:ext cx="71437" cy="20637"/>
            </a:xfrm>
            <a:custGeom>
              <a:avLst/>
              <a:gdLst>
                <a:gd name="T0" fmla="*/ 22 w 23"/>
                <a:gd name="T1" fmla="*/ 3 h 7"/>
                <a:gd name="T2" fmla="*/ 22 w 23"/>
                <a:gd name="T3" fmla="*/ 7 h 7"/>
                <a:gd name="T4" fmla="*/ 8 w 23"/>
                <a:gd name="T5" fmla="*/ 4 h 7"/>
                <a:gd name="T6" fmla="*/ 0 w 23"/>
                <a:gd name="T7" fmla="*/ 3 h 7"/>
                <a:gd name="T8" fmla="*/ 22 w 23"/>
                <a:gd name="T9" fmla="*/ 3 h 7"/>
              </a:gdLst>
              <a:ahLst/>
              <a:cxnLst>
                <a:cxn ang="0">
                  <a:pos x="T0" y="T1"/>
                </a:cxn>
                <a:cxn ang="0">
                  <a:pos x="T2" y="T3"/>
                </a:cxn>
                <a:cxn ang="0">
                  <a:pos x="T4" y="T5"/>
                </a:cxn>
                <a:cxn ang="0">
                  <a:pos x="T6" y="T7"/>
                </a:cxn>
                <a:cxn ang="0">
                  <a:pos x="T8" y="T9"/>
                </a:cxn>
              </a:cxnLst>
              <a:rect l="0" t="0" r="r" b="b"/>
              <a:pathLst>
                <a:path w="23" h="7">
                  <a:moveTo>
                    <a:pt x="22" y="3"/>
                  </a:moveTo>
                  <a:cubicBezTo>
                    <a:pt x="23" y="4"/>
                    <a:pt x="22" y="6"/>
                    <a:pt x="22" y="7"/>
                  </a:cubicBezTo>
                  <a:cubicBezTo>
                    <a:pt x="18" y="6"/>
                    <a:pt x="13" y="5"/>
                    <a:pt x="8" y="4"/>
                  </a:cubicBezTo>
                  <a:cubicBezTo>
                    <a:pt x="5" y="4"/>
                    <a:pt x="0" y="6"/>
                    <a:pt x="0" y="3"/>
                  </a:cubicBezTo>
                  <a:cubicBezTo>
                    <a:pt x="6" y="0"/>
                    <a:pt x="13" y="4"/>
                    <a:pt x="22"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38" name="Freeform 104"/>
            <p:cNvSpPr/>
            <p:nvPr/>
          </p:nvSpPr>
          <p:spPr bwMode="auto">
            <a:xfrm>
              <a:off x="8142289" y="4073526"/>
              <a:ext cx="77787" cy="19050"/>
            </a:xfrm>
            <a:custGeom>
              <a:avLst/>
              <a:gdLst>
                <a:gd name="T0" fmla="*/ 23 w 25"/>
                <a:gd name="T1" fmla="*/ 2 h 6"/>
                <a:gd name="T2" fmla="*/ 22 w 25"/>
                <a:gd name="T3" fmla="*/ 6 h 6"/>
                <a:gd name="T4" fmla="*/ 20 w 25"/>
                <a:gd name="T5" fmla="*/ 5 h 6"/>
                <a:gd name="T6" fmla="*/ 0 w 25"/>
                <a:gd name="T7" fmla="*/ 4 h 6"/>
                <a:gd name="T8" fmla="*/ 13 w 25"/>
                <a:gd name="T9" fmla="*/ 2 h 6"/>
                <a:gd name="T10" fmla="*/ 23 w 25"/>
                <a:gd name="T11" fmla="*/ 2 h 6"/>
              </a:gdLst>
              <a:ahLst/>
              <a:cxnLst>
                <a:cxn ang="0">
                  <a:pos x="T0" y="T1"/>
                </a:cxn>
                <a:cxn ang="0">
                  <a:pos x="T2" y="T3"/>
                </a:cxn>
                <a:cxn ang="0">
                  <a:pos x="T4" y="T5"/>
                </a:cxn>
                <a:cxn ang="0">
                  <a:pos x="T6" y="T7"/>
                </a:cxn>
                <a:cxn ang="0">
                  <a:pos x="T8" y="T9"/>
                </a:cxn>
                <a:cxn ang="0">
                  <a:pos x="T10" y="T11"/>
                </a:cxn>
              </a:cxnLst>
              <a:rect l="0" t="0" r="r" b="b"/>
              <a:pathLst>
                <a:path w="25" h="6">
                  <a:moveTo>
                    <a:pt x="23" y="2"/>
                  </a:moveTo>
                  <a:cubicBezTo>
                    <a:pt x="25" y="3"/>
                    <a:pt x="25" y="6"/>
                    <a:pt x="22" y="6"/>
                  </a:cubicBezTo>
                  <a:cubicBezTo>
                    <a:pt x="22" y="6"/>
                    <a:pt x="21" y="6"/>
                    <a:pt x="20" y="5"/>
                  </a:cubicBezTo>
                  <a:cubicBezTo>
                    <a:pt x="15" y="4"/>
                    <a:pt x="5" y="5"/>
                    <a:pt x="0" y="4"/>
                  </a:cubicBezTo>
                  <a:cubicBezTo>
                    <a:pt x="3" y="0"/>
                    <a:pt x="10" y="2"/>
                    <a:pt x="13" y="2"/>
                  </a:cubicBezTo>
                  <a:cubicBezTo>
                    <a:pt x="18" y="2"/>
                    <a:pt x="19" y="3"/>
                    <a:pt x="23"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39" name="Freeform 105"/>
            <p:cNvSpPr/>
            <p:nvPr/>
          </p:nvSpPr>
          <p:spPr bwMode="auto">
            <a:xfrm>
              <a:off x="8139114" y="4098926"/>
              <a:ext cx="80962" cy="22225"/>
            </a:xfrm>
            <a:custGeom>
              <a:avLst/>
              <a:gdLst>
                <a:gd name="T0" fmla="*/ 25 w 26"/>
                <a:gd name="T1" fmla="*/ 1 h 7"/>
                <a:gd name="T2" fmla="*/ 26 w 26"/>
                <a:gd name="T3" fmla="*/ 4 h 7"/>
                <a:gd name="T4" fmla="*/ 20 w 26"/>
                <a:gd name="T5" fmla="*/ 5 h 7"/>
                <a:gd name="T6" fmla="*/ 5 w 26"/>
                <a:gd name="T7" fmla="*/ 4 h 7"/>
                <a:gd name="T8" fmla="*/ 0 w 26"/>
                <a:gd name="T9" fmla="*/ 3 h 7"/>
                <a:gd name="T10" fmla="*/ 25 w 26"/>
                <a:gd name="T11" fmla="*/ 1 h 7"/>
              </a:gdLst>
              <a:ahLst/>
              <a:cxnLst>
                <a:cxn ang="0">
                  <a:pos x="T0" y="T1"/>
                </a:cxn>
                <a:cxn ang="0">
                  <a:pos x="T2" y="T3"/>
                </a:cxn>
                <a:cxn ang="0">
                  <a:pos x="T4" y="T5"/>
                </a:cxn>
                <a:cxn ang="0">
                  <a:pos x="T6" y="T7"/>
                </a:cxn>
                <a:cxn ang="0">
                  <a:pos x="T8" y="T9"/>
                </a:cxn>
                <a:cxn ang="0">
                  <a:pos x="T10" y="T11"/>
                </a:cxn>
              </a:cxnLst>
              <a:rect l="0" t="0" r="r" b="b"/>
              <a:pathLst>
                <a:path w="26" h="7">
                  <a:moveTo>
                    <a:pt x="25" y="1"/>
                  </a:moveTo>
                  <a:cubicBezTo>
                    <a:pt x="25" y="2"/>
                    <a:pt x="26" y="3"/>
                    <a:pt x="26" y="4"/>
                  </a:cubicBezTo>
                  <a:cubicBezTo>
                    <a:pt x="25" y="7"/>
                    <a:pt x="23" y="6"/>
                    <a:pt x="20" y="5"/>
                  </a:cubicBezTo>
                  <a:cubicBezTo>
                    <a:pt x="16" y="5"/>
                    <a:pt x="10" y="4"/>
                    <a:pt x="5" y="4"/>
                  </a:cubicBezTo>
                  <a:cubicBezTo>
                    <a:pt x="3" y="4"/>
                    <a:pt x="1" y="5"/>
                    <a:pt x="0" y="3"/>
                  </a:cubicBezTo>
                  <a:cubicBezTo>
                    <a:pt x="6" y="0"/>
                    <a:pt x="17" y="5"/>
                    <a:pt x="25"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40" name="Freeform 106"/>
            <p:cNvSpPr>
              <a:spLocks noEditPoints="1"/>
            </p:cNvSpPr>
            <p:nvPr/>
          </p:nvSpPr>
          <p:spPr bwMode="auto">
            <a:xfrm>
              <a:off x="7394576" y="3627438"/>
              <a:ext cx="1077913" cy="566738"/>
            </a:xfrm>
            <a:custGeom>
              <a:avLst/>
              <a:gdLst>
                <a:gd name="T0" fmla="*/ 114 w 342"/>
                <a:gd name="T1" fmla="*/ 19 h 179"/>
                <a:gd name="T2" fmla="*/ 194 w 342"/>
                <a:gd name="T3" fmla="*/ 30 h 179"/>
                <a:gd name="T4" fmla="*/ 265 w 342"/>
                <a:gd name="T5" fmla="*/ 19 h 179"/>
                <a:gd name="T6" fmla="*/ 335 w 342"/>
                <a:gd name="T7" fmla="*/ 144 h 179"/>
                <a:gd name="T8" fmla="*/ 288 w 342"/>
                <a:gd name="T9" fmla="*/ 167 h 179"/>
                <a:gd name="T10" fmla="*/ 235 w 342"/>
                <a:gd name="T11" fmla="*/ 178 h 179"/>
                <a:gd name="T12" fmla="*/ 173 w 342"/>
                <a:gd name="T13" fmla="*/ 172 h 179"/>
                <a:gd name="T14" fmla="*/ 112 w 342"/>
                <a:gd name="T15" fmla="*/ 168 h 179"/>
                <a:gd name="T16" fmla="*/ 43 w 342"/>
                <a:gd name="T17" fmla="*/ 169 h 179"/>
                <a:gd name="T18" fmla="*/ 52 w 342"/>
                <a:gd name="T19" fmla="*/ 47 h 179"/>
                <a:gd name="T20" fmla="*/ 264 w 342"/>
                <a:gd name="T21" fmla="*/ 132 h 179"/>
                <a:gd name="T22" fmla="*/ 229 w 342"/>
                <a:gd name="T23" fmla="*/ 10 h 179"/>
                <a:gd name="T24" fmla="*/ 246 w 342"/>
                <a:gd name="T25" fmla="*/ 177 h 179"/>
                <a:gd name="T26" fmla="*/ 224 w 342"/>
                <a:gd name="T27" fmla="*/ 168 h 179"/>
                <a:gd name="T28" fmla="*/ 225 w 342"/>
                <a:gd name="T29" fmla="*/ 11 h 179"/>
                <a:gd name="T30" fmla="*/ 134 w 342"/>
                <a:gd name="T31" fmla="*/ 20 h 179"/>
                <a:gd name="T32" fmla="*/ 98 w 342"/>
                <a:gd name="T33" fmla="*/ 49 h 179"/>
                <a:gd name="T34" fmla="*/ 112 w 342"/>
                <a:gd name="T35" fmla="*/ 165 h 179"/>
                <a:gd name="T36" fmla="*/ 111 w 342"/>
                <a:gd name="T37" fmla="*/ 24 h 179"/>
                <a:gd name="T38" fmla="*/ 195 w 342"/>
                <a:gd name="T39" fmla="*/ 57 h 179"/>
                <a:gd name="T40" fmla="*/ 154 w 342"/>
                <a:gd name="T41" fmla="*/ 34 h 179"/>
                <a:gd name="T42" fmla="*/ 156 w 342"/>
                <a:gd name="T43" fmla="*/ 142 h 179"/>
                <a:gd name="T44" fmla="*/ 114 w 342"/>
                <a:gd name="T45" fmla="*/ 39 h 179"/>
                <a:gd name="T46" fmla="*/ 52 w 342"/>
                <a:gd name="T47" fmla="*/ 50 h 179"/>
                <a:gd name="T48" fmla="*/ 15 w 342"/>
                <a:gd name="T49" fmla="*/ 153 h 179"/>
                <a:gd name="T50" fmla="*/ 75 w 342"/>
                <a:gd name="T51" fmla="*/ 45 h 179"/>
                <a:gd name="T52" fmla="*/ 221 w 342"/>
                <a:gd name="T53" fmla="*/ 51 h 179"/>
                <a:gd name="T54" fmla="*/ 221 w 342"/>
                <a:gd name="T55" fmla="*/ 170 h 179"/>
                <a:gd name="T56" fmla="*/ 69 w 342"/>
                <a:gd name="T57" fmla="*/ 85 h 179"/>
                <a:gd name="T58" fmla="*/ 82 w 342"/>
                <a:gd name="T59" fmla="*/ 58 h 179"/>
                <a:gd name="T60" fmla="*/ 72 w 342"/>
                <a:gd name="T61" fmla="*/ 74 h 179"/>
                <a:gd name="T62" fmla="*/ 63 w 342"/>
                <a:gd name="T63" fmla="*/ 93 h 179"/>
                <a:gd name="T64" fmla="*/ 45 w 342"/>
                <a:gd name="T65" fmla="*/ 133 h 179"/>
                <a:gd name="T66" fmla="*/ 50 w 342"/>
                <a:gd name="T67" fmla="*/ 131 h 179"/>
                <a:gd name="T68" fmla="*/ 114 w 342"/>
                <a:gd name="T69" fmla="*/ 51 h 179"/>
                <a:gd name="T70" fmla="*/ 153 w 342"/>
                <a:gd name="T71" fmla="*/ 110 h 179"/>
                <a:gd name="T72" fmla="*/ 198 w 342"/>
                <a:gd name="T73" fmla="*/ 165 h 179"/>
                <a:gd name="T74" fmla="*/ 279 w 342"/>
                <a:gd name="T75" fmla="*/ 76 h 179"/>
                <a:gd name="T76" fmla="*/ 267 w 342"/>
                <a:gd name="T77" fmla="*/ 63 h 179"/>
                <a:gd name="T78" fmla="*/ 76 w 342"/>
                <a:gd name="T79" fmla="*/ 57 h 179"/>
                <a:gd name="T80" fmla="*/ 85 w 342"/>
                <a:gd name="T81" fmla="*/ 61 h 179"/>
                <a:gd name="T82" fmla="*/ 107 w 342"/>
                <a:gd name="T83" fmla="*/ 167 h 179"/>
                <a:gd name="T84" fmla="*/ 93 w 342"/>
                <a:gd name="T85" fmla="*/ 64 h 179"/>
                <a:gd name="T86" fmla="*/ 265 w 342"/>
                <a:gd name="T87" fmla="*/ 103 h 179"/>
                <a:gd name="T88" fmla="*/ 306 w 342"/>
                <a:gd name="T89" fmla="*/ 169 h 179"/>
                <a:gd name="T90" fmla="*/ 265 w 342"/>
                <a:gd name="T91" fmla="*/ 73 h 179"/>
                <a:gd name="T92" fmla="*/ 300 w 342"/>
                <a:gd name="T93" fmla="*/ 78 h 179"/>
                <a:gd name="T94" fmla="*/ 278 w 342"/>
                <a:gd name="T95" fmla="*/ 96 h 179"/>
                <a:gd name="T96" fmla="*/ 64 w 342"/>
                <a:gd name="T97" fmla="*/ 105 h 179"/>
                <a:gd name="T98" fmla="*/ 71 w 342"/>
                <a:gd name="T99" fmla="*/ 123 h 179"/>
                <a:gd name="T100" fmla="*/ 280 w 342"/>
                <a:gd name="T101" fmla="*/ 100 h 179"/>
                <a:gd name="T102" fmla="*/ 52 w 342"/>
                <a:gd name="T103" fmla="*/ 111 h 179"/>
                <a:gd name="T104" fmla="*/ 66 w 342"/>
                <a:gd name="T105" fmla="*/ 118 h 179"/>
                <a:gd name="T106" fmla="*/ 323 w 342"/>
                <a:gd name="T107" fmla="*/ 125 h 179"/>
                <a:gd name="T108" fmla="*/ 37 w 342"/>
                <a:gd name="T109" fmla="*/ 140 h 179"/>
                <a:gd name="T110" fmla="*/ 332 w 342"/>
                <a:gd name="T111" fmla="*/ 153 h 179"/>
                <a:gd name="T112" fmla="*/ 153 w 342"/>
                <a:gd name="T113" fmla="*/ 156 h 179"/>
                <a:gd name="T114" fmla="*/ 34 w 342"/>
                <a:gd name="T115" fmla="*/ 149 h 179"/>
                <a:gd name="T116" fmla="*/ 339 w 342"/>
                <a:gd name="T117" fmla="*/ 162 h 179"/>
                <a:gd name="T118" fmla="*/ 115 w 342"/>
                <a:gd name="T119" fmla="*/ 16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2" h="179">
                  <a:moveTo>
                    <a:pt x="79" y="39"/>
                  </a:moveTo>
                  <a:cubicBezTo>
                    <a:pt x="80" y="39"/>
                    <a:pt x="82" y="40"/>
                    <a:pt x="83" y="40"/>
                  </a:cubicBezTo>
                  <a:cubicBezTo>
                    <a:pt x="84" y="37"/>
                    <a:pt x="83" y="32"/>
                    <a:pt x="85" y="30"/>
                  </a:cubicBezTo>
                  <a:cubicBezTo>
                    <a:pt x="92" y="28"/>
                    <a:pt x="99" y="28"/>
                    <a:pt x="106" y="24"/>
                  </a:cubicBezTo>
                  <a:cubicBezTo>
                    <a:pt x="108" y="23"/>
                    <a:pt x="110" y="22"/>
                    <a:pt x="111" y="21"/>
                  </a:cubicBezTo>
                  <a:cubicBezTo>
                    <a:pt x="112" y="21"/>
                    <a:pt x="112" y="20"/>
                    <a:pt x="113" y="21"/>
                  </a:cubicBezTo>
                  <a:cubicBezTo>
                    <a:pt x="113" y="20"/>
                    <a:pt x="114" y="20"/>
                    <a:pt x="114" y="19"/>
                  </a:cubicBezTo>
                  <a:cubicBezTo>
                    <a:pt x="120" y="18"/>
                    <a:pt x="126" y="17"/>
                    <a:pt x="131" y="17"/>
                  </a:cubicBezTo>
                  <a:cubicBezTo>
                    <a:pt x="136" y="17"/>
                    <a:pt x="140" y="18"/>
                    <a:pt x="145" y="19"/>
                  </a:cubicBezTo>
                  <a:cubicBezTo>
                    <a:pt x="147" y="20"/>
                    <a:pt x="150" y="20"/>
                    <a:pt x="152" y="23"/>
                  </a:cubicBezTo>
                  <a:cubicBezTo>
                    <a:pt x="153" y="25"/>
                    <a:pt x="153" y="26"/>
                    <a:pt x="153" y="28"/>
                  </a:cubicBezTo>
                  <a:cubicBezTo>
                    <a:pt x="155" y="28"/>
                    <a:pt x="157" y="27"/>
                    <a:pt x="160" y="26"/>
                  </a:cubicBezTo>
                  <a:cubicBezTo>
                    <a:pt x="164" y="26"/>
                    <a:pt x="170" y="28"/>
                    <a:pt x="176" y="28"/>
                  </a:cubicBezTo>
                  <a:cubicBezTo>
                    <a:pt x="182" y="29"/>
                    <a:pt x="190" y="26"/>
                    <a:pt x="194" y="30"/>
                  </a:cubicBezTo>
                  <a:cubicBezTo>
                    <a:pt x="196" y="32"/>
                    <a:pt x="198" y="37"/>
                    <a:pt x="198" y="41"/>
                  </a:cubicBezTo>
                  <a:cubicBezTo>
                    <a:pt x="199" y="43"/>
                    <a:pt x="198" y="45"/>
                    <a:pt x="198" y="47"/>
                  </a:cubicBezTo>
                  <a:cubicBezTo>
                    <a:pt x="201" y="47"/>
                    <a:pt x="203" y="45"/>
                    <a:pt x="205" y="45"/>
                  </a:cubicBezTo>
                  <a:cubicBezTo>
                    <a:pt x="207" y="34"/>
                    <a:pt x="204" y="22"/>
                    <a:pt x="207" y="15"/>
                  </a:cubicBezTo>
                  <a:cubicBezTo>
                    <a:pt x="214" y="14"/>
                    <a:pt x="221" y="10"/>
                    <a:pt x="228" y="7"/>
                  </a:cubicBezTo>
                  <a:cubicBezTo>
                    <a:pt x="237" y="0"/>
                    <a:pt x="250" y="1"/>
                    <a:pt x="260" y="4"/>
                  </a:cubicBezTo>
                  <a:cubicBezTo>
                    <a:pt x="265" y="6"/>
                    <a:pt x="264" y="12"/>
                    <a:pt x="265" y="19"/>
                  </a:cubicBezTo>
                  <a:cubicBezTo>
                    <a:pt x="266" y="31"/>
                    <a:pt x="266" y="47"/>
                    <a:pt x="265" y="59"/>
                  </a:cubicBezTo>
                  <a:cubicBezTo>
                    <a:pt x="271" y="54"/>
                    <a:pt x="281" y="50"/>
                    <a:pt x="291" y="52"/>
                  </a:cubicBezTo>
                  <a:cubicBezTo>
                    <a:pt x="293" y="56"/>
                    <a:pt x="294" y="60"/>
                    <a:pt x="296" y="64"/>
                  </a:cubicBezTo>
                  <a:cubicBezTo>
                    <a:pt x="297" y="66"/>
                    <a:pt x="298" y="68"/>
                    <a:pt x="299" y="70"/>
                  </a:cubicBezTo>
                  <a:cubicBezTo>
                    <a:pt x="302" y="80"/>
                    <a:pt x="309" y="89"/>
                    <a:pt x="313" y="99"/>
                  </a:cubicBezTo>
                  <a:cubicBezTo>
                    <a:pt x="314" y="101"/>
                    <a:pt x="316" y="103"/>
                    <a:pt x="317" y="106"/>
                  </a:cubicBezTo>
                  <a:cubicBezTo>
                    <a:pt x="323" y="118"/>
                    <a:pt x="329" y="132"/>
                    <a:pt x="335" y="144"/>
                  </a:cubicBezTo>
                  <a:cubicBezTo>
                    <a:pt x="336" y="145"/>
                    <a:pt x="336" y="146"/>
                    <a:pt x="337" y="147"/>
                  </a:cubicBezTo>
                  <a:cubicBezTo>
                    <a:pt x="337" y="148"/>
                    <a:pt x="337" y="148"/>
                    <a:pt x="337" y="148"/>
                  </a:cubicBezTo>
                  <a:cubicBezTo>
                    <a:pt x="339" y="151"/>
                    <a:pt x="340" y="155"/>
                    <a:pt x="342" y="158"/>
                  </a:cubicBezTo>
                  <a:cubicBezTo>
                    <a:pt x="342" y="165"/>
                    <a:pt x="335" y="174"/>
                    <a:pt x="327" y="175"/>
                  </a:cubicBezTo>
                  <a:cubicBezTo>
                    <a:pt x="321" y="176"/>
                    <a:pt x="316" y="176"/>
                    <a:pt x="311" y="174"/>
                  </a:cubicBezTo>
                  <a:cubicBezTo>
                    <a:pt x="308" y="173"/>
                    <a:pt x="306" y="172"/>
                    <a:pt x="303" y="172"/>
                  </a:cubicBezTo>
                  <a:cubicBezTo>
                    <a:pt x="299" y="170"/>
                    <a:pt x="293" y="169"/>
                    <a:pt x="288" y="167"/>
                  </a:cubicBezTo>
                  <a:cubicBezTo>
                    <a:pt x="285" y="167"/>
                    <a:pt x="282" y="165"/>
                    <a:pt x="281" y="164"/>
                  </a:cubicBezTo>
                  <a:cubicBezTo>
                    <a:pt x="280" y="163"/>
                    <a:pt x="279" y="158"/>
                    <a:pt x="278" y="156"/>
                  </a:cubicBezTo>
                  <a:cubicBezTo>
                    <a:pt x="277" y="153"/>
                    <a:pt x="275" y="150"/>
                    <a:pt x="274" y="148"/>
                  </a:cubicBezTo>
                  <a:cubicBezTo>
                    <a:pt x="272" y="142"/>
                    <a:pt x="269" y="137"/>
                    <a:pt x="267" y="132"/>
                  </a:cubicBezTo>
                  <a:cubicBezTo>
                    <a:pt x="266" y="141"/>
                    <a:pt x="266" y="156"/>
                    <a:pt x="267" y="168"/>
                  </a:cubicBezTo>
                  <a:cubicBezTo>
                    <a:pt x="267" y="178"/>
                    <a:pt x="255" y="179"/>
                    <a:pt x="247" y="179"/>
                  </a:cubicBezTo>
                  <a:cubicBezTo>
                    <a:pt x="243" y="179"/>
                    <a:pt x="239" y="178"/>
                    <a:pt x="235" y="178"/>
                  </a:cubicBezTo>
                  <a:cubicBezTo>
                    <a:pt x="232" y="176"/>
                    <a:pt x="227" y="171"/>
                    <a:pt x="222" y="172"/>
                  </a:cubicBezTo>
                  <a:cubicBezTo>
                    <a:pt x="220" y="172"/>
                    <a:pt x="219" y="174"/>
                    <a:pt x="217" y="174"/>
                  </a:cubicBezTo>
                  <a:cubicBezTo>
                    <a:pt x="212" y="175"/>
                    <a:pt x="208" y="175"/>
                    <a:pt x="205" y="171"/>
                  </a:cubicBezTo>
                  <a:cubicBezTo>
                    <a:pt x="203" y="171"/>
                    <a:pt x="200" y="170"/>
                    <a:pt x="198" y="168"/>
                  </a:cubicBezTo>
                  <a:cubicBezTo>
                    <a:pt x="195" y="168"/>
                    <a:pt x="194" y="170"/>
                    <a:pt x="193" y="171"/>
                  </a:cubicBezTo>
                  <a:cubicBezTo>
                    <a:pt x="190" y="173"/>
                    <a:pt x="186" y="172"/>
                    <a:pt x="182" y="172"/>
                  </a:cubicBezTo>
                  <a:cubicBezTo>
                    <a:pt x="179" y="172"/>
                    <a:pt x="176" y="172"/>
                    <a:pt x="173" y="172"/>
                  </a:cubicBezTo>
                  <a:cubicBezTo>
                    <a:pt x="169" y="172"/>
                    <a:pt x="165" y="170"/>
                    <a:pt x="161" y="171"/>
                  </a:cubicBezTo>
                  <a:cubicBezTo>
                    <a:pt x="158" y="170"/>
                    <a:pt x="156" y="170"/>
                    <a:pt x="154" y="169"/>
                  </a:cubicBezTo>
                  <a:cubicBezTo>
                    <a:pt x="151" y="172"/>
                    <a:pt x="140" y="173"/>
                    <a:pt x="138" y="172"/>
                  </a:cubicBezTo>
                  <a:cubicBezTo>
                    <a:pt x="137" y="172"/>
                    <a:pt x="138" y="173"/>
                    <a:pt x="137" y="173"/>
                  </a:cubicBezTo>
                  <a:cubicBezTo>
                    <a:pt x="134" y="171"/>
                    <a:pt x="122" y="171"/>
                    <a:pt x="115" y="169"/>
                  </a:cubicBezTo>
                  <a:cubicBezTo>
                    <a:pt x="114" y="169"/>
                    <a:pt x="114" y="172"/>
                    <a:pt x="113" y="171"/>
                  </a:cubicBezTo>
                  <a:cubicBezTo>
                    <a:pt x="112" y="171"/>
                    <a:pt x="112" y="170"/>
                    <a:pt x="112" y="168"/>
                  </a:cubicBezTo>
                  <a:cubicBezTo>
                    <a:pt x="111" y="170"/>
                    <a:pt x="109" y="171"/>
                    <a:pt x="109" y="171"/>
                  </a:cubicBezTo>
                  <a:cubicBezTo>
                    <a:pt x="102" y="171"/>
                    <a:pt x="94" y="173"/>
                    <a:pt x="86" y="170"/>
                  </a:cubicBezTo>
                  <a:cubicBezTo>
                    <a:pt x="81" y="165"/>
                    <a:pt x="75" y="160"/>
                    <a:pt x="68" y="157"/>
                  </a:cubicBezTo>
                  <a:cubicBezTo>
                    <a:pt x="69" y="144"/>
                    <a:pt x="69" y="131"/>
                    <a:pt x="70" y="117"/>
                  </a:cubicBezTo>
                  <a:cubicBezTo>
                    <a:pt x="65" y="128"/>
                    <a:pt x="60" y="139"/>
                    <a:pt x="55" y="150"/>
                  </a:cubicBezTo>
                  <a:cubicBezTo>
                    <a:pt x="53" y="155"/>
                    <a:pt x="51" y="162"/>
                    <a:pt x="48" y="167"/>
                  </a:cubicBezTo>
                  <a:cubicBezTo>
                    <a:pt x="46" y="169"/>
                    <a:pt x="45" y="167"/>
                    <a:pt x="43" y="169"/>
                  </a:cubicBezTo>
                  <a:cubicBezTo>
                    <a:pt x="38" y="167"/>
                    <a:pt x="31" y="166"/>
                    <a:pt x="28" y="161"/>
                  </a:cubicBezTo>
                  <a:cubicBezTo>
                    <a:pt x="19" y="157"/>
                    <a:pt x="9" y="153"/>
                    <a:pt x="0" y="150"/>
                  </a:cubicBezTo>
                  <a:cubicBezTo>
                    <a:pt x="0" y="149"/>
                    <a:pt x="1" y="147"/>
                    <a:pt x="0" y="147"/>
                  </a:cubicBezTo>
                  <a:cubicBezTo>
                    <a:pt x="7" y="132"/>
                    <a:pt x="15" y="118"/>
                    <a:pt x="22" y="104"/>
                  </a:cubicBezTo>
                  <a:cubicBezTo>
                    <a:pt x="22" y="98"/>
                    <a:pt x="26" y="94"/>
                    <a:pt x="28" y="89"/>
                  </a:cubicBezTo>
                  <a:cubicBezTo>
                    <a:pt x="32" y="79"/>
                    <a:pt x="37" y="72"/>
                    <a:pt x="41" y="63"/>
                  </a:cubicBezTo>
                  <a:cubicBezTo>
                    <a:pt x="43" y="59"/>
                    <a:pt x="48" y="49"/>
                    <a:pt x="52" y="47"/>
                  </a:cubicBezTo>
                  <a:cubicBezTo>
                    <a:pt x="54" y="45"/>
                    <a:pt x="59" y="44"/>
                    <a:pt x="62" y="44"/>
                  </a:cubicBezTo>
                  <a:cubicBezTo>
                    <a:pt x="64" y="43"/>
                    <a:pt x="66" y="43"/>
                    <a:pt x="68" y="42"/>
                  </a:cubicBezTo>
                  <a:cubicBezTo>
                    <a:pt x="72" y="41"/>
                    <a:pt x="76" y="42"/>
                    <a:pt x="79" y="39"/>
                  </a:cubicBezTo>
                  <a:close/>
                  <a:moveTo>
                    <a:pt x="246" y="177"/>
                  </a:moveTo>
                  <a:cubicBezTo>
                    <a:pt x="252" y="177"/>
                    <a:pt x="262" y="175"/>
                    <a:pt x="264" y="171"/>
                  </a:cubicBezTo>
                  <a:cubicBezTo>
                    <a:pt x="264" y="169"/>
                    <a:pt x="264" y="164"/>
                    <a:pt x="264" y="161"/>
                  </a:cubicBezTo>
                  <a:cubicBezTo>
                    <a:pt x="264" y="153"/>
                    <a:pt x="264" y="141"/>
                    <a:pt x="264" y="132"/>
                  </a:cubicBezTo>
                  <a:cubicBezTo>
                    <a:pt x="264" y="127"/>
                    <a:pt x="263" y="121"/>
                    <a:pt x="263" y="115"/>
                  </a:cubicBezTo>
                  <a:cubicBezTo>
                    <a:pt x="263" y="103"/>
                    <a:pt x="262" y="92"/>
                    <a:pt x="262" y="80"/>
                  </a:cubicBezTo>
                  <a:cubicBezTo>
                    <a:pt x="263" y="53"/>
                    <a:pt x="264" y="32"/>
                    <a:pt x="262" y="10"/>
                  </a:cubicBezTo>
                  <a:cubicBezTo>
                    <a:pt x="261" y="10"/>
                    <a:pt x="261" y="8"/>
                    <a:pt x="261" y="8"/>
                  </a:cubicBezTo>
                  <a:cubicBezTo>
                    <a:pt x="257" y="5"/>
                    <a:pt x="253" y="5"/>
                    <a:pt x="249" y="5"/>
                  </a:cubicBezTo>
                  <a:cubicBezTo>
                    <a:pt x="246" y="4"/>
                    <a:pt x="243" y="4"/>
                    <a:pt x="241" y="4"/>
                  </a:cubicBezTo>
                  <a:cubicBezTo>
                    <a:pt x="237" y="5"/>
                    <a:pt x="230" y="6"/>
                    <a:pt x="229" y="10"/>
                  </a:cubicBezTo>
                  <a:cubicBezTo>
                    <a:pt x="227" y="15"/>
                    <a:pt x="229" y="27"/>
                    <a:pt x="229" y="32"/>
                  </a:cubicBezTo>
                  <a:cubicBezTo>
                    <a:pt x="229" y="38"/>
                    <a:pt x="229" y="45"/>
                    <a:pt x="230" y="52"/>
                  </a:cubicBezTo>
                  <a:cubicBezTo>
                    <a:pt x="231" y="60"/>
                    <a:pt x="233" y="69"/>
                    <a:pt x="233" y="79"/>
                  </a:cubicBezTo>
                  <a:cubicBezTo>
                    <a:pt x="233" y="94"/>
                    <a:pt x="234" y="112"/>
                    <a:pt x="233" y="128"/>
                  </a:cubicBezTo>
                  <a:cubicBezTo>
                    <a:pt x="232" y="131"/>
                    <a:pt x="233" y="133"/>
                    <a:pt x="233" y="137"/>
                  </a:cubicBezTo>
                  <a:cubicBezTo>
                    <a:pt x="233" y="149"/>
                    <a:pt x="232" y="161"/>
                    <a:pt x="231" y="173"/>
                  </a:cubicBezTo>
                  <a:cubicBezTo>
                    <a:pt x="235" y="175"/>
                    <a:pt x="240" y="177"/>
                    <a:pt x="246" y="177"/>
                  </a:cubicBezTo>
                  <a:close/>
                  <a:moveTo>
                    <a:pt x="208" y="19"/>
                  </a:moveTo>
                  <a:cubicBezTo>
                    <a:pt x="208" y="28"/>
                    <a:pt x="208" y="39"/>
                    <a:pt x="208" y="45"/>
                  </a:cubicBezTo>
                  <a:cubicBezTo>
                    <a:pt x="212" y="46"/>
                    <a:pt x="218" y="47"/>
                    <a:pt x="222" y="48"/>
                  </a:cubicBezTo>
                  <a:cubicBezTo>
                    <a:pt x="222" y="49"/>
                    <a:pt x="223" y="49"/>
                    <a:pt x="224" y="50"/>
                  </a:cubicBezTo>
                  <a:cubicBezTo>
                    <a:pt x="225" y="55"/>
                    <a:pt x="224" y="62"/>
                    <a:pt x="224" y="68"/>
                  </a:cubicBezTo>
                  <a:cubicBezTo>
                    <a:pt x="224" y="85"/>
                    <a:pt x="226" y="104"/>
                    <a:pt x="225" y="123"/>
                  </a:cubicBezTo>
                  <a:cubicBezTo>
                    <a:pt x="225" y="137"/>
                    <a:pt x="225" y="151"/>
                    <a:pt x="224" y="168"/>
                  </a:cubicBezTo>
                  <a:cubicBezTo>
                    <a:pt x="226" y="169"/>
                    <a:pt x="226" y="170"/>
                    <a:pt x="229" y="171"/>
                  </a:cubicBezTo>
                  <a:cubicBezTo>
                    <a:pt x="231" y="152"/>
                    <a:pt x="230" y="134"/>
                    <a:pt x="230" y="111"/>
                  </a:cubicBezTo>
                  <a:cubicBezTo>
                    <a:pt x="230" y="108"/>
                    <a:pt x="231" y="105"/>
                    <a:pt x="231" y="102"/>
                  </a:cubicBezTo>
                  <a:cubicBezTo>
                    <a:pt x="231" y="94"/>
                    <a:pt x="231" y="85"/>
                    <a:pt x="231" y="77"/>
                  </a:cubicBezTo>
                  <a:cubicBezTo>
                    <a:pt x="230" y="68"/>
                    <a:pt x="228" y="58"/>
                    <a:pt x="228" y="48"/>
                  </a:cubicBezTo>
                  <a:cubicBezTo>
                    <a:pt x="227" y="38"/>
                    <a:pt x="227" y="29"/>
                    <a:pt x="226" y="19"/>
                  </a:cubicBezTo>
                  <a:cubicBezTo>
                    <a:pt x="226" y="16"/>
                    <a:pt x="227" y="14"/>
                    <a:pt x="225" y="11"/>
                  </a:cubicBezTo>
                  <a:cubicBezTo>
                    <a:pt x="219" y="14"/>
                    <a:pt x="214" y="16"/>
                    <a:pt x="208" y="19"/>
                  </a:cubicBezTo>
                  <a:close/>
                  <a:moveTo>
                    <a:pt x="123" y="38"/>
                  </a:moveTo>
                  <a:cubicBezTo>
                    <a:pt x="128" y="39"/>
                    <a:pt x="132" y="40"/>
                    <a:pt x="137" y="40"/>
                  </a:cubicBezTo>
                  <a:cubicBezTo>
                    <a:pt x="140" y="40"/>
                    <a:pt x="145" y="39"/>
                    <a:pt x="146" y="39"/>
                  </a:cubicBezTo>
                  <a:cubicBezTo>
                    <a:pt x="147" y="39"/>
                    <a:pt x="149" y="38"/>
                    <a:pt x="150" y="37"/>
                  </a:cubicBezTo>
                  <a:cubicBezTo>
                    <a:pt x="150" y="32"/>
                    <a:pt x="150" y="27"/>
                    <a:pt x="149" y="23"/>
                  </a:cubicBezTo>
                  <a:cubicBezTo>
                    <a:pt x="145" y="22"/>
                    <a:pt x="140" y="20"/>
                    <a:pt x="134" y="20"/>
                  </a:cubicBezTo>
                  <a:cubicBezTo>
                    <a:pt x="128" y="20"/>
                    <a:pt x="117" y="20"/>
                    <a:pt x="115" y="23"/>
                  </a:cubicBezTo>
                  <a:cubicBezTo>
                    <a:pt x="113" y="25"/>
                    <a:pt x="114" y="28"/>
                    <a:pt x="114" y="31"/>
                  </a:cubicBezTo>
                  <a:cubicBezTo>
                    <a:pt x="114" y="34"/>
                    <a:pt x="113" y="36"/>
                    <a:pt x="114" y="38"/>
                  </a:cubicBezTo>
                  <a:cubicBezTo>
                    <a:pt x="116" y="35"/>
                    <a:pt x="120" y="38"/>
                    <a:pt x="123" y="38"/>
                  </a:cubicBezTo>
                  <a:close/>
                  <a:moveTo>
                    <a:pt x="86" y="34"/>
                  </a:moveTo>
                  <a:cubicBezTo>
                    <a:pt x="86" y="36"/>
                    <a:pt x="85" y="39"/>
                    <a:pt x="85" y="41"/>
                  </a:cubicBezTo>
                  <a:cubicBezTo>
                    <a:pt x="90" y="42"/>
                    <a:pt x="94" y="46"/>
                    <a:pt x="98" y="49"/>
                  </a:cubicBezTo>
                  <a:cubicBezTo>
                    <a:pt x="99" y="52"/>
                    <a:pt x="96" y="57"/>
                    <a:pt x="95" y="61"/>
                  </a:cubicBezTo>
                  <a:cubicBezTo>
                    <a:pt x="101" y="60"/>
                    <a:pt x="105" y="61"/>
                    <a:pt x="109" y="63"/>
                  </a:cubicBezTo>
                  <a:cubicBezTo>
                    <a:pt x="109" y="66"/>
                    <a:pt x="108" y="69"/>
                    <a:pt x="110" y="71"/>
                  </a:cubicBezTo>
                  <a:cubicBezTo>
                    <a:pt x="111" y="87"/>
                    <a:pt x="112" y="105"/>
                    <a:pt x="111" y="121"/>
                  </a:cubicBezTo>
                  <a:cubicBezTo>
                    <a:pt x="111" y="124"/>
                    <a:pt x="110" y="126"/>
                    <a:pt x="110" y="129"/>
                  </a:cubicBezTo>
                  <a:cubicBezTo>
                    <a:pt x="110" y="138"/>
                    <a:pt x="111" y="148"/>
                    <a:pt x="111" y="157"/>
                  </a:cubicBezTo>
                  <a:cubicBezTo>
                    <a:pt x="110" y="160"/>
                    <a:pt x="109" y="163"/>
                    <a:pt x="112" y="165"/>
                  </a:cubicBezTo>
                  <a:cubicBezTo>
                    <a:pt x="111" y="163"/>
                    <a:pt x="113" y="157"/>
                    <a:pt x="111" y="154"/>
                  </a:cubicBezTo>
                  <a:cubicBezTo>
                    <a:pt x="111" y="153"/>
                    <a:pt x="112" y="154"/>
                    <a:pt x="112" y="153"/>
                  </a:cubicBezTo>
                  <a:cubicBezTo>
                    <a:pt x="112" y="139"/>
                    <a:pt x="112" y="122"/>
                    <a:pt x="112" y="108"/>
                  </a:cubicBezTo>
                  <a:cubicBezTo>
                    <a:pt x="113" y="97"/>
                    <a:pt x="112" y="85"/>
                    <a:pt x="112" y="75"/>
                  </a:cubicBezTo>
                  <a:cubicBezTo>
                    <a:pt x="112" y="66"/>
                    <a:pt x="112" y="56"/>
                    <a:pt x="112" y="48"/>
                  </a:cubicBezTo>
                  <a:cubicBezTo>
                    <a:pt x="112" y="40"/>
                    <a:pt x="112" y="32"/>
                    <a:pt x="111" y="24"/>
                  </a:cubicBezTo>
                  <a:cubicBezTo>
                    <a:pt x="111" y="24"/>
                    <a:pt x="111" y="24"/>
                    <a:pt x="111" y="24"/>
                  </a:cubicBezTo>
                  <a:cubicBezTo>
                    <a:pt x="105" y="28"/>
                    <a:pt x="93" y="31"/>
                    <a:pt x="86" y="34"/>
                  </a:cubicBezTo>
                  <a:close/>
                  <a:moveTo>
                    <a:pt x="179" y="170"/>
                  </a:moveTo>
                  <a:cubicBezTo>
                    <a:pt x="186" y="171"/>
                    <a:pt x="192" y="169"/>
                    <a:pt x="194" y="165"/>
                  </a:cubicBezTo>
                  <a:cubicBezTo>
                    <a:pt x="195" y="157"/>
                    <a:pt x="194" y="147"/>
                    <a:pt x="194" y="139"/>
                  </a:cubicBezTo>
                  <a:cubicBezTo>
                    <a:pt x="194" y="120"/>
                    <a:pt x="194" y="103"/>
                    <a:pt x="195" y="87"/>
                  </a:cubicBezTo>
                  <a:cubicBezTo>
                    <a:pt x="196" y="79"/>
                    <a:pt x="195" y="70"/>
                    <a:pt x="195" y="61"/>
                  </a:cubicBezTo>
                  <a:cubicBezTo>
                    <a:pt x="195" y="60"/>
                    <a:pt x="195" y="58"/>
                    <a:pt x="195" y="57"/>
                  </a:cubicBezTo>
                  <a:cubicBezTo>
                    <a:pt x="195" y="55"/>
                    <a:pt x="195" y="54"/>
                    <a:pt x="195" y="52"/>
                  </a:cubicBezTo>
                  <a:cubicBezTo>
                    <a:pt x="195" y="48"/>
                    <a:pt x="197" y="39"/>
                    <a:pt x="194" y="35"/>
                  </a:cubicBezTo>
                  <a:cubicBezTo>
                    <a:pt x="193" y="33"/>
                    <a:pt x="188" y="31"/>
                    <a:pt x="185" y="31"/>
                  </a:cubicBezTo>
                  <a:cubicBezTo>
                    <a:pt x="180" y="30"/>
                    <a:pt x="176" y="31"/>
                    <a:pt x="171" y="30"/>
                  </a:cubicBezTo>
                  <a:cubicBezTo>
                    <a:pt x="166" y="29"/>
                    <a:pt x="161" y="28"/>
                    <a:pt x="158" y="29"/>
                  </a:cubicBezTo>
                  <a:cubicBezTo>
                    <a:pt x="157" y="29"/>
                    <a:pt x="154" y="30"/>
                    <a:pt x="154" y="32"/>
                  </a:cubicBezTo>
                  <a:cubicBezTo>
                    <a:pt x="153" y="32"/>
                    <a:pt x="154" y="33"/>
                    <a:pt x="154" y="34"/>
                  </a:cubicBezTo>
                  <a:cubicBezTo>
                    <a:pt x="154" y="36"/>
                    <a:pt x="154" y="40"/>
                    <a:pt x="154" y="43"/>
                  </a:cubicBezTo>
                  <a:cubicBezTo>
                    <a:pt x="154" y="44"/>
                    <a:pt x="153" y="45"/>
                    <a:pt x="153" y="46"/>
                  </a:cubicBezTo>
                  <a:cubicBezTo>
                    <a:pt x="153" y="50"/>
                    <a:pt x="153" y="54"/>
                    <a:pt x="153" y="57"/>
                  </a:cubicBezTo>
                  <a:cubicBezTo>
                    <a:pt x="153" y="66"/>
                    <a:pt x="155" y="77"/>
                    <a:pt x="155" y="88"/>
                  </a:cubicBezTo>
                  <a:cubicBezTo>
                    <a:pt x="155" y="93"/>
                    <a:pt x="155" y="98"/>
                    <a:pt x="155" y="103"/>
                  </a:cubicBezTo>
                  <a:cubicBezTo>
                    <a:pt x="155" y="108"/>
                    <a:pt x="156" y="113"/>
                    <a:pt x="156" y="118"/>
                  </a:cubicBezTo>
                  <a:cubicBezTo>
                    <a:pt x="156" y="126"/>
                    <a:pt x="156" y="134"/>
                    <a:pt x="156" y="142"/>
                  </a:cubicBezTo>
                  <a:cubicBezTo>
                    <a:pt x="155" y="150"/>
                    <a:pt x="154" y="159"/>
                    <a:pt x="156" y="167"/>
                  </a:cubicBezTo>
                  <a:cubicBezTo>
                    <a:pt x="162" y="167"/>
                    <a:pt x="171" y="169"/>
                    <a:pt x="179" y="170"/>
                  </a:cubicBezTo>
                  <a:close/>
                  <a:moveTo>
                    <a:pt x="114" y="47"/>
                  </a:moveTo>
                  <a:cubicBezTo>
                    <a:pt x="118" y="47"/>
                    <a:pt x="122" y="50"/>
                    <a:pt x="127" y="51"/>
                  </a:cubicBezTo>
                  <a:cubicBezTo>
                    <a:pt x="133" y="52"/>
                    <a:pt x="146" y="53"/>
                    <a:pt x="151" y="49"/>
                  </a:cubicBezTo>
                  <a:cubicBezTo>
                    <a:pt x="150" y="45"/>
                    <a:pt x="150" y="44"/>
                    <a:pt x="151" y="40"/>
                  </a:cubicBezTo>
                  <a:cubicBezTo>
                    <a:pt x="140" y="44"/>
                    <a:pt x="126" y="42"/>
                    <a:pt x="114" y="39"/>
                  </a:cubicBezTo>
                  <a:cubicBezTo>
                    <a:pt x="113" y="42"/>
                    <a:pt x="114" y="44"/>
                    <a:pt x="114" y="47"/>
                  </a:cubicBezTo>
                  <a:close/>
                  <a:moveTo>
                    <a:pt x="94" y="49"/>
                  </a:moveTo>
                  <a:cubicBezTo>
                    <a:pt x="90" y="47"/>
                    <a:pt x="86" y="43"/>
                    <a:pt x="80" y="43"/>
                  </a:cubicBezTo>
                  <a:cubicBezTo>
                    <a:pt x="79" y="44"/>
                    <a:pt x="77" y="45"/>
                    <a:pt x="77" y="47"/>
                  </a:cubicBezTo>
                  <a:cubicBezTo>
                    <a:pt x="84" y="47"/>
                    <a:pt x="88" y="52"/>
                    <a:pt x="94" y="55"/>
                  </a:cubicBezTo>
                  <a:cubicBezTo>
                    <a:pt x="95" y="52"/>
                    <a:pt x="96" y="51"/>
                    <a:pt x="94" y="49"/>
                  </a:cubicBezTo>
                  <a:close/>
                  <a:moveTo>
                    <a:pt x="52" y="50"/>
                  </a:moveTo>
                  <a:cubicBezTo>
                    <a:pt x="43" y="64"/>
                    <a:pt x="36" y="80"/>
                    <a:pt x="28" y="95"/>
                  </a:cubicBezTo>
                  <a:cubicBezTo>
                    <a:pt x="28" y="96"/>
                    <a:pt x="27" y="97"/>
                    <a:pt x="26" y="98"/>
                  </a:cubicBezTo>
                  <a:cubicBezTo>
                    <a:pt x="25" y="100"/>
                    <a:pt x="25" y="103"/>
                    <a:pt x="24" y="105"/>
                  </a:cubicBezTo>
                  <a:cubicBezTo>
                    <a:pt x="21" y="113"/>
                    <a:pt x="15" y="121"/>
                    <a:pt x="12" y="130"/>
                  </a:cubicBezTo>
                  <a:cubicBezTo>
                    <a:pt x="8" y="135"/>
                    <a:pt x="6" y="141"/>
                    <a:pt x="4" y="147"/>
                  </a:cubicBezTo>
                  <a:cubicBezTo>
                    <a:pt x="6" y="150"/>
                    <a:pt x="11" y="151"/>
                    <a:pt x="13" y="152"/>
                  </a:cubicBezTo>
                  <a:cubicBezTo>
                    <a:pt x="14" y="153"/>
                    <a:pt x="15" y="153"/>
                    <a:pt x="15" y="153"/>
                  </a:cubicBezTo>
                  <a:cubicBezTo>
                    <a:pt x="20" y="155"/>
                    <a:pt x="24" y="156"/>
                    <a:pt x="27" y="156"/>
                  </a:cubicBezTo>
                  <a:cubicBezTo>
                    <a:pt x="28" y="155"/>
                    <a:pt x="28" y="154"/>
                    <a:pt x="28" y="152"/>
                  </a:cubicBezTo>
                  <a:cubicBezTo>
                    <a:pt x="28" y="151"/>
                    <a:pt x="29" y="152"/>
                    <a:pt x="30" y="151"/>
                  </a:cubicBezTo>
                  <a:cubicBezTo>
                    <a:pt x="37" y="135"/>
                    <a:pt x="45" y="119"/>
                    <a:pt x="51" y="102"/>
                  </a:cubicBezTo>
                  <a:cubicBezTo>
                    <a:pt x="58" y="85"/>
                    <a:pt x="65" y="65"/>
                    <a:pt x="74" y="50"/>
                  </a:cubicBezTo>
                  <a:cubicBezTo>
                    <a:pt x="73" y="49"/>
                    <a:pt x="72" y="49"/>
                    <a:pt x="72" y="48"/>
                  </a:cubicBezTo>
                  <a:cubicBezTo>
                    <a:pt x="74" y="47"/>
                    <a:pt x="75" y="47"/>
                    <a:pt x="75" y="45"/>
                  </a:cubicBezTo>
                  <a:cubicBezTo>
                    <a:pt x="69" y="44"/>
                    <a:pt x="58" y="46"/>
                    <a:pt x="52" y="50"/>
                  </a:cubicBezTo>
                  <a:close/>
                  <a:moveTo>
                    <a:pt x="222" y="152"/>
                  </a:moveTo>
                  <a:cubicBezTo>
                    <a:pt x="223" y="137"/>
                    <a:pt x="223" y="119"/>
                    <a:pt x="223" y="105"/>
                  </a:cubicBezTo>
                  <a:cubicBezTo>
                    <a:pt x="223" y="100"/>
                    <a:pt x="222" y="96"/>
                    <a:pt x="222" y="93"/>
                  </a:cubicBezTo>
                  <a:cubicBezTo>
                    <a:pt x="222" y="91"/>
                    <a:pt x="222" y="90"/>
                    <a:pt x="222" y="88"/>
                  </a:cubicBezTo>
                  <a:cubicBezTo>
                    <a:pt x="222" y="82"/>
                    <a:pt x="222" y="76"/>
                    <a:pt x="222" y="70"/>
                  </a:cubicBezTo>
                  <a:cubicBezTo>
                    <a:pt x="222" y="65"/>
                    <a:pt x="223" y="53"/>
                    <a:pt x="221" y="51"/>
                  </a:cubicBezTo>
                  <a:cubicBezTo>
                    <a:pt x="220" y="50"/>
                    <a:pt x="211" y="48"/>
                    <a:pt x="208" y="48"/>
                  </a:cubicBezTo>
                  <a:cubicBezTo>
                    <a:pt x="208" y="48"/>
                    <a:pt x="206" y="48"/>
                    <a:pt x="205" y="49"/>
                  </a:cubicBezTo>
                  <a:cubicBezTo>
                    <a:pt x="206" y="53"/>
                    <a:pt x="205" y="58"/>
                    <a:pt x="205" y="63"/>
                  </a:cubicBezTo>
                  <a:cubicBezTo>
                    <a:pt x="205" y="68"/>
                    <a:pt x="205" y="73"/>
                    <a:pt x="205" y="77"/>
                  </a:cubicBezTo>
                  <a:cubicBezTo>
                    <a:pt x="205" y="87"/>
                    <a:pt x="206" y="97"/>
                    <a:pt x="206" y="107"/>
                  </a:cubicBezTo>
                  <a:cubicBezTo>
                    <a:pt x="207" y="128"/>
                    <a:pt x="206" y="149"/>
                    <a:pt x="205" y="169"/>
                  </a:cubicBezTo>
                  <a:cubicBezTo>
                    <a:pt x="209" y="174"/>
                    <a:pt x="217" y="172"/>
                    <a:pt x="221" y="170"/>
                  </a:cubicBezTo>
                  <a:cubicBezTo>
                    <a:pt x="223" y="164"/>
                    <a:pt x="222" y="158"/>
                    <a:pt x="222" y="152"/>
                  </a:cubicBezTo>
                  <a:close/>
                  <a:moveTo>
                    <a:pt x="68" y="115"/>
                  </a:moveTo>
                  <a:cubicBezTo>
                    <a:pt x="68" y="114"/>
                    <a:pt x="69" y="113"/>
                    <a:pt x="70" y="111"/>
                  </a:cubicBezTo>
                  <a:cubicBezTo>
                    <a:pt x="69" y="112"/>
                    <a:pt x="68" y="112"/>
                    <a:pt x="67" y="111"/>
                  </a:cubicBezTo>
                  <a:cubicBezTo>
                    <a:pt x="67" y="107"/>
                    <a:pt x="62" y="108"/>
                    <a:pt x="60" y="105"/>
                  </a:cubicBezTo>
                  <a:cubicBezTo>
                    <a:pt x="60" y="105"/>
                    <a:pt x="60" y="103"/>
                    <a:pt x="62" y="103"/>
                  </a:cubicBezTo>
                  <a:cubicBezTo>
                    <a:pt x="63" y="97"/>
                    <a:pt x="68" y="93"/>
                    <a:pt x="69" y="85"/>
                  </a:cubicBezTo>
                  <a:cubicBezTo>
                    <a:pt x="72" y="82"/>
                    <a:pt x="76" y="87"/>
                    <a:pt x="79" y="88"/>
                  </a:cubicBezTo>
                  <a:cubicBezTo>
                    <a:pt x="80" y="87"/>
                    <a:pt x="81" y="86"/>
                    <a:pt x="81" y="85"/>
                  </a:cubicBezTo>
                  <a:cubicBezTo>
                    <a:pt x="78" y="82"/>
                    <a:pt x="75" y="83"/>
                    <a:pt x="72" y="81"/>
                  </a:cubicBezTo>
                  <a:cubicBezTo>
                    <a:pt x="71" y="76"/>
                    <a:pt x="76" y="76"/>
                    <a:pt x="76" y="71"/>
                  </a:cubicBezTo>
                  <a:cubicBezTo>
                    <a:pt x="78" y="69"/>
                    <a:pt x="79" y="66"/>
                    <a:pt x="80" y="63"/>
                  </a:cubicBezTo>
                  <a:cubicBezTo>
                    <a:pt x="81" y="61"/>
                    <a:pt x="81" y="57"/>
                    <a:pt x="82" y="59"/>
                  </a:cubicBezTo>
                  <a:cubicBezTo>
                    <a:pt x="82" y="58"/>
                    <a:pt x="81" y="58"/>
                    <a:pt x="82" y="58"/>
                  </a:cubicBezTo>
                  <a:cubicBezTo>
                    <a:pt x="86" y="56"/>
                    <a:pt x="89" y="59"/>
                    <a:pt x="92" y="61"/>
                  </a:cubicBezTo>
                  <a:cubicBezTo>
                    <a:pt x="92" y="60"/>
                    <a:pt x="93" y="59"/>
                    <a:pt x="93" y="58"/>
                  </a:cubicBezTo>
                  <a:cubicBezTo>
                    <a:pt x="89" y="53"/>
                    <a:pt x="83" y="50"/>
                    <a:pt x="76" y="49"/>
                  </a:cubicBezTo>
                  <a:cubicBezTo>
                    <a:pt x="76" y="51"/>
                    <a:pt x="74" y="52"/>
                    <a:pt x="75" y="53"/>
                  </a:cubicBezTo>
                  <a:cubicBezTo>
                    <a:pt x="77" y="54"/>
                    <a:pt x="82" y="57"/>
                    <a:pt x="78" y="60"/>
                  </a:cubicBezTo>
                  <a:cubicBezTo>
                    <a:pt x="78" y="61"/>
                    <a:pt x="77" y="62"/>
                    <a:pt x="77" y="63"/>
                  </a:cubicBezTo>
                  <a:cubicBezTo>
                    <a:pt x="75" y="67"/>
                    <a:pt x="73" y="71"/>
                    <a:pt x="72" y="74"/>
                  </a:cubicBezTo>
                  <a:cubicBezTo>
                    <a:pt x="71" y="76"/>
                    <a:pt x="71" y="79"/>
                    <a:pt x="69" y="80"/>
                  </a:cubicBezTo>
                  <a:cubicBezTo>
                    <a:pt x="68" y="79"/>
                    <a:pt x="67" y="78"/>
                    <a:pt x="66" y="77"/>
                  </a:cubicBezTo>
                  <a:cubicBezTo>
                    <a:pt x="65" y="78"/>
                    <a:pt x="64" y="78"/>
                    <a:pt x="63" y="78"/>
                  </a:cubicBezTo>
                  <a:cubicBezTo>
                    <a:pt x="62" y="79"/>
                    <a:pt x="62" y="80"/>
                    <a:pt x="62" y="82"/>
                  </a:cubicBezTo>
                  <a:cubicBezTo>
                    <a:pt x="63" y="83"/>
                    <a:pt x="66" y="84"/>
                    <a:pt x="66" y="86"/>
                  </a:cubicBezTo>
                  <a:cubicBezTo>
                    <a:pt x="66" y="87"/>
                    <a:pt x="64" y="88"/>
                    <a:pt x="63" y="90"/>
                  </a:cubicBezTo>
                  <a:cubicBezTo>
                    <a:pt x="63" y="91"/>
                    <a:pt x="63" y="92"/>
                    <a:pt x="63" y="93"/>
                  </a:cubicBezTo>
                  <a:cubicBezTo>
                    <a:pt x="61" y="97"/>
                    <a:pt x="59" y="102"/>
                    <a:pt x="58" y="105"/>
                  </a:cubicBezTo>
                  <a:cubicBezTo>
                    <a:pt x="57" y="105"/>
                    <a:pt x="57" y="105"/>
                    <a:pt x="56" y="105"/>
                  </a:cubicBezTo>
                  <a:cubicBezTo>
                    <a:pt x="55" y="105"/>
                    <a:pt x="55" y="104"/>
                    <a:pt x="53" y="103"/>
                  </a:cubicBezTo>
                  <a:cubicBezTo>
                    <a:pt x="52" y="105"/>
                    <a:pt x="52" y="107"/>
                    <a:pt x="51" y="108"/>
                  </a:cubicBezTo>
                  <a:cubicBezTo>
                    <a:pt x="53" y="109"/>
                    <a:pt x="55" y="110"/>
                    <a:pt x="55" y="112"/>
                  </a:cubicBezTo>
                  <a:cubicBezTo>
                    <a:pt x="51" y="117"/>
                    <a:pt x="48" y="125"/>
                    <a:pt x="48" y="131"/>
                  </a:cubicBezTo>
                  <a:cubicBezTo>
                    <a:pt x="47" y="132"/>
                    <a:pt x="46" y="132"/>
                    <a:pt x="45" y="133"/>
                  </a:cubicBezTo>
                  <a:cubicBezTo>
                    <a:pt x="44" y="132"/>
                    <a:pt x="43" y="130"/>
                    <a:pt x="42" y="130"/>
                  </a:cubicBezTo>
                  <a:cubicBezTo>
                    <a:pt x="41" y="133"/>
                    <a:pt x="39" y="135"/>
                    <a:pt x="39" y="138"/>
                  </a:cubicBezTo>
                  <a:cubicBezTo>
                    <a:pt x="45" y="136"/>
                    <a:pt x="50" y="141"/>
                    <a:pt x="55" y="143"/>
                  </a:cubicBezTo>
                  <a:cubicBezTo>
                    <a:pt x="56" y="142"/>
                    <a:pt x="57" y="141"/>
                    <a:pt x="57" y="140"/>
                  </a:cubicBezTo>
                  <a:cubicBezTo>
                    <a:pt x="55" y="137"/>
                    <a:pt x="52" y="135"/>
                    <a:pt x="49" y="134"/>
                  </a:cubicBezTo>
                  <a:cubicBezTo>
                    <a:pt x="49" y="134"/>
                    <a:pt x="49" y="133"/>
                    <a:pt x="49" y="133"/>
                  </a:cubicBezTo>
                  <a:cubicBezTo>
                    <a:pt x="49" y="132"/>
                    <a:pt x="49" y="131"/>
                    <a:pt x="50" y="131"/>
                  </a:cubicBezTo>
                  <a:cubicBezTo>
                    <a:pt x="50" y="130"/>
                    <a:pt x="50" y="130"/>
                    <a:pt x="50" y="129"/>
                  </a:cubicBezTo>
                  <a:cubicBezTo>
                    <a:pt x="54" y="126"/>
                    <a:pt x="54" y="120"/>
                    <a:pt x="58" y="117"/>
                  </a:cubicBezTo>
                  <a:cubicBezTo>
                    <a:pt x="58" y="114"/>
                    <a:pt x="58" y="112"/>
                    <a:pt x="60" y="111"/>
                  </a:cubicBezTo>
                  <a:cubicBezTo>
                    <a:pt x="63" y="112"/>
                    <a:pt x="65" y="114"/>
                    <a:pt x="68" y="115"/>
                  </a:cubicBezTo>
                  <a:close/>
                  <a:moveTo>
                    <a:pt x="140" y="54"/>
                  </a:moveTo>
                  <a:cubicBezTo>
                    <a:pt x="131" y="55"/>
                    <a:pt x="122" y="52"/>
                    <a:pt x="114" y="50"/>
                  </a:cubicBezTo>
                  <a:cubicBezTo>
                    <a:pt x="114" y="50"/>
                    <a:pt x="114" y="51"/>
                    <a:pt x="114" y="51"/>
                  </a:cubicBezTo>
                  <a:cubicBezTo>
                    <a:pt x="115" y="82"/>
                    <a:pt x="113" y="115"/>
                    <a:pt x="114" y="142"/>
                  </a:cubicBezTo>
                  <a:cubicBezTo>
                    <a:pt x="115" y="141"/>
                    <a:pt x="117" y="142"/>
                    <a:pt x="117" y="142"/>
                  </a:cubicBezTo>
                  <a:cubicBezTo>
                    <a:pt x="119" y="141"/>
                    <a:pt x="119" y="142"/>
                    <a:pt x="121" y="143"/>
                  </a:cubicBezTo>
                  <a:cubicBezTo>
                    <a:pt x="122" y="143"/>
                    <a:pt x="123" y="142"/>
                    <a:pt x="124" y="143"/>
                  </a:cubicBezTo>
                  <a:cubicBezTo>
                    <a:pt x="125" y="143"/>
                    <a:pt x="126" y="143"/>
                    <a:pt x="126" y="143"/>
                  </a:cubicBezTo>
                  <a:cubicBezTo>
                    <a:pt x="135" y="145"/>
                    <a:pt x="145" y="144"/>
                    <a:pt x="153" y="143"/>
                  </a:cubicBezTo>
                  <a:cubicBezTo>
                    <a:pt x="153" y="132"/>
                    <a:pt x="154" y="121"/>
                    <a:pt x="153" y="110"/>
                  </a:cubicBezTo>
                  <a:cubicBezTo>
                    <a:pt x="152" y="101"/>
                    <a:pt x="153" y="91"/>
                    <a:pt x="152" y="82"/>
                  </a:cubicBezTo>
                  <a:cubicBezTo>
                    <a:pt x="152" y="73"/>
                    <a:pt x="150" y="62"/>
                    <a:pt x="151" y="53"/>
                  </a:cubicBezTo>
                  <a:cubicBezTo>
                    <a:pt x="147" y="52"/>
                    <a:pt x="144" y="54"/>
                    <a:pt x="140" y="54"/>
                  </a:cubicBezTo>
                  <a:close/>
                  <a:moveTo>
                    <a:pt x="197" y="51"/>
                  </a:moveTo>
                  <a:cubicBezTo>
                    <a:pt x="197" y="57"/>
                    <a:pt x="198" y="59"/>
                    <a:pt x="197" y="62"/>
                  </a:cubicBezTo>
                  <a:cubicBezTo>
                    <a:pt x="198" y="70"/>
                    <a:pt x="199" y="78"/>
                    <a:pt x="198" y="86"/>
                  </a:cubicBezTo>
                  <a:cubicBezTo>
                    <a:pt x="196" y="112"/>
                    <a:pt x="197" y="141"/>
                    <a:pt x="198" y="165"/>
                  </a:cubicBezTo>
                  <a:cubicBezTo>
                    <a:pt x="199" y="166"/>
                    <a:pt x="201" y="168"/>
                    <a:pt x="202" y="167"/>
                  </a:cubicBezTo>
                  <a:cubicBezTo>
                    <a:pt x="205" y="146"/>
                    <a:pt x="204" y="126"/>
                    <a:pt x="204" y="105"/>
                  </a:cubicBezTo>
                  <a:cubicBezTo>
                    <a:pt x="204" y="98"/>
                    <a:pt x="203" y="92"/>
                    <a:pt x="202" y="85"/>
                  </a:cubicBezTo>
                  <a:cubicBezTo>
                    <a:pt x="202" y="74"/>
                    <a:pt x="203" y="62"/>
                    <a:pt x="203" y="51"/>
                  </a:cubicBezTo>
                  <a:cubicBezTo>
                    <a:pt x="200" y="51"/>
                    <a:pt x="199" y="52"/>
                    <a:pt x="198" y="51"/>
                  </a:cubicBezTo>
                  <a:cubicBezTo>
                    <a:pt x="198" y="51"/>
                    <a:pt x="197" y="51"/>
                    <a:pt x="197" y="51"/>
                  </a:cubicBezTo>
                  <a:close/>
                  <a:moveTo>
                    <a:pt x="279" y="76"/>
                  </a:moveTo>
                  <a:cubicBezTo>
                    <a:pt x="284" y="75"/>
                    <a:pt x="291" y="72"/>
                    <a:pt x="294" y="68"/>
                  </a:cubicBezTo>
                  <a:cubicBezTo>
                    <a:pt x="296" y="65"/>
                    <a:pt x="293" y="62"/>
                    <a:pt x="292" y="60"/>
                  </a:cubicBezTo>
                  <a:cubicBezTo>
                    <a:pt x="291" y="58"/>
                    <a:pt x="290" y="55"/>
                    <a:pt x="288" y="54"/>
                  </a:cubicBezTo>
                  <a:cubicBezTo>
                    <a:pt x="287" y="54"/>
                    <a:pt x="284" y="54"/>
                    <a:pt x="281" y="54"/>
                  </a:cubicBezTo>
                  <a:cubicBezTo>
                    <a:pt x="279" y="55"/>
                    <a:pt x="276" y="55"/>
                    <a:pt x="275" y="55"/>
                  </a:cubicBezTo>
                  <a:cubicBezTo>
                    <a:pt x="272" y="56"/>
                    <a:pt x="269" y="59"/>
                    <a:pt x="267" y="60"/>
                  </a:cubicBezTo>
                  <a:cubicBezTo>
                    <a:pt x="268" y="61"/>
                    <a:pt x="266" y="62"/>
                    <a:pt x="267" y="63"/>
                  </a:cubicBezTo>
                  <a:cubicBezTo>
                    <a:pt x="266" y="63"/>
                    <a:pt x="265" y="63"/>
                    <a:pt x="265" y="64"/>
                  </a:cubicBezTo>
                  <a:cubicBezTo>
                    <a:pt x="265" y="69"/>
                    <a:pt x="268" y="73"/>
                    <a:pt x="270" y="77"/>
                  </a:cubicBezTo>
                  <a:cubicBezTo>
                    <a:pt x="273" y="76"/>
                    <a:pt x="275" y="76"/>
                    <a:pt x="279" y="76"/>
                  </a:cubicBezTo>
                  <a:close/>
                  <a:moveTo>
                    <a:pt x="73" y="56"/>
                  </a:moveTo>
                  <a:cubicBezTo>
                    <a:pt x="70" y="62"/>
                    <a:pt x="67" y="68"/>
                    <a:pt x="64" y="75"/>
                  </a:cubicBezTo>
                  <a:cubicBezTo>
                    <a:pt x="66" y="74"/>
                    <a:pt x="66" y="76"/>
                    <a:pt x="68" y="76"/>
                  </a:cubicBezTo>
                  <a:cubicBezTo>
                    <a:pt x="71" y="70"/>
                    <a:pt x="74" y="63"/>
                    <a:pt x="76" y="57"/>
                  </a:cubicBezTo>
                  <a:cubicBezTo>
                    <a:pt x="76" y="56"/>
                    <a:pt x="75" y="55"/>
                    <a:pt x="73" y="56"/>
                  </a:cubicBezTo>
                  <a:close/>
                  <a:moveTo>
                    <a:pt x="85" y="61"/>
                  </a:moveTo>
                  <a:cubicBezTo>
                    <a:pt x="83" y="63"/>
                    <a:pt x="82" y="66"/>
                    <a:pt x="80" y="70"/>
                  </a:cubicBezTo>
                  <a:cubicBezTo>
                    <a:pt x="79" y="73"/>
                    <a:pt x="76" y="76"/>
                    <a:pt x="76" y="78"/>
                  </a:cubicBezTo>
                  <a:cubicBezTo>
                    <a:pt x="77" y="81"/>
                    <a:pt x="80" y="81"/>
                    <a:pt x="81" y="83"/>
                  </a:cubicBezTo>
                  <a:cubicBezTo>
                    <a:pt x="86" y="77"/>
                    <a:pt x="88" y="70"/>
                    <a:pt x="91" y="64"/>
                  </a:cubicBezTo>
                  <a:cubicBezTo>
                    <a:pt x="89" y="62"/>
                    <a:pt x="87" y="61"/>
                    <a:pt x="85" y="61"/>
                  </a:cubicBezTo>
                  <a:close/>
                  <a:moveTo>
                    <a:pt x="93" y="64"/>
                  </a:moveTo>
                  <a:cubicBezTo>
                    <a:pt x="91" y="70"/>
                    <a:pt x="86" y="77"/>
                    <a:pt x="84" y="83"/>
                  </a:cubicBezTo>
                  <a:cubicBezTo>
                    <a:pt x="83" y="89"/>
                    <a:pt x="84" y="98"/>
                    <a:pt x="85" y="105"/>
                  </a:cubicBezTo>
                  <a:cubicBezTo>
                    <a:pt x="85" y="111"/>
                    <a:pt x="84" y="117"/>
                    <a:pt x="84" y="123"/>
                  </a:cubicBezTo>
                  <a:cubicBezTo>
                    <a:pt x="85" y="135"/>
                    <a:pt x="85" y="150"/>
                    <a:pt x="85" y="163"/>
                  </a:cubicBezTo>
                  <a:cubicBezTo>
                    <a:pt x="85" y="164"/>
                    <a:pt x="87" y="165"/>
                    <a:pt x="86" y="167"/>
                  </a:cubicBezTo>
                  <a:cubicBezTo>
                    <a:pt x="93" y="170"/>
                    <a:pt x="101" y="169"/>
                    <a:pt x="107" y="167"/>
                  </a:cubicBezTo>
                  <a:cubicBezTo>
                    <a:pt x="109" y="159"/>
                    <a:pt x="108" y="152"/>
                    <a:pt x="108" y="144"/>
                  </a:cubicBezTo>
                  <a:cubicBezTo>
                    <a:pt x="108" y="132"/>
                    <a:pt x="109" y="119"/>
                    <a:pt x="109" y="105"/>
                  </a:cubicBezTo>
                  <a:cubicBezTo>
                    <a:pt x="109" y="101"/>
                    <a:pt x="109" y="96"/>
                    <a:pt x="109" y="93"/>
                  </a:cubicBezTo>
                  <a:cubicBezTo>
                    <a:pt x="109" y="92"/>
                    <a:pt x="108" y="91"/>
                    <a:pt x="108" y="90"/>
                  </a:cubicBezTo>
                  <a:cubicBezTo>
                    <a:pt x="108" y="87"/>
                    <a:pt x="109" y="84"/>
                    <a:pt x="108" y="81"/>
                  </a:cubicBezTo>
                  <a:cubicBezTo>
                    <a:pt x="108" y="75"/>
                    <a:pt x="106" y="70"/>
                    <a:pt x="106" y="64"/>
                  </a:cubicBezTo>
                  <a:cubicBezTo>
                    <a:pt x="102" y="62"/>
                    <a:pt x="97" y="62"/>
                    <a:pt x="93" y="64"/>
                  </a:cubicBezTo>
                  <a:close/>
                  <a:moveTo>
                    <a:pt x="271" y="79"/>
                  </a:moveTo>
                  <a:cubicBezTo>
                    <a:pt x="271" y="82"/>
                    <a:pt x="272" y="83"/>
                    <a:pt x="273" y="84"/>
                  </a:cubicBezTo>
                  <a:cubicBezTo>
                    <a:pt x="274" y="84"/>
                    <a:pt x="274" y="83"/>
                    <a:pt x="276" y="83"/>
                  </a:cubicBezTo>
                  <a:cubicBezTo>
                    <a:pt x="285" y="87"/>
                    <a:pt x="306" y="80"/>
                    <a:pt x="296" y="69"/>
                  </a:cubicBezTo>
                  <a:cubicBezTo>
                    <a:pt x="292" y="77"/>
                    <a:pt x="281" y="78"/>
                    <a:pt x="271" y="79"/>
                  </a:cubicBezTo>
                  <a:close/>
                  <a:moveTo>
                    <a:pt x="265" y="96"/>
                  </a:moveTo>
                  <a:cubicBezTo>
                    <a:pt x="265" y="98"/>
                    <a:pt x="265" y="100"/>
                    <a:pt x="265" y="103"/>
                  </a:cubicBezTo>
                  <a:cubicBezTo>
                    <a:pt x="265" y="107"/>
                    <a:pt x="265" y="112"/>
                    <a:pt x="265" y="118"/>
                  </a:cubicBezTo>
                  <a:cubicBezTo>
                    <a:pt x="265" y="121"/>
                    <a:pt x="265" y="125"/>
                    <a:pt x="266" y="127"/>
                  </a:cubicBezTo>
                  <a:cubicBezTo>
                    <a:pt x="266" y="128"/>
                    <a:pt x="268" y="130"/>
                    <a:pt x="269" y="132"/>
                  </a:cubicBezTo>
                  <a:cubicBezTo>
                    <a:pt x="272" y="136"/>
                    <a:pt x="274" y="141"/>
                    <a:pt x="276" y="147"/>
                  </a:cubicBezTo>
                  <a:cubicBezTo>
                    <a:pt x="278" y="151"/>
                    <a:pt x="281" y="160"/>
                    <a:pt x="284" y="163"/>
                  </a:cubicBezTo>
                  <a:cubicBezTo>
                    <a:pt x="285" y="164"/>
                    <a:pt x="289" y="165"/>
                    <a:pt x="291" y="166"/>
                  </a:cubicBezTo>
                  <a:cubicBezTo>
                    <a:pt x="296" y="168"/>
                    <a:pt x="302" y="168"/>
                    <a:pt x="306" y="169"/>
                  </a:cubicBezTo>
                  <a:cubicBezTo>
                    <a:pt x="304" y="166"/>
                    <a:pt x="303" y="162"/>
                    <a:pt x="302" y="159"/>
                  </a:cubicBezTo>
                  <a:cubicBezTo>
                    <a:pt x="301" y="156"/>
                    <a:pt x="299" y="153"/>
                    <a:pt x="298" y="151"/>
                  </a:cubicBezTo>
                  <a:cubicBezTo>
                    <a:pt x="298" y="150"/>
                    <a:pt x="298" y="148"/>
                    <a:pt x="298" y="147"/>
                  </a:cubicBezTo>
                  <a:cubicBezTo>
                    <a:pt x="296" y="141"/>
                    <a:pt x="292" y="135"/>
                    <a:pt x="290" y="128"/>
                  </a:cubicBezTo>
                  <a:cubicBezTo>
                    <a:pt x="287" y="122"/>
                    <a:pt x="285" y="115"/>
                    <a:pt x="282" y="109"/>
                  </a:cubicBezTo>
                  <a:cubicBezTo>
                    <a:pt x="276" y="97"/>
                    <a:pt x="271" y="84"/>
                    <a:pt x="265" y="73"/>
                  </a:cubicBezTo>
                  <a:cubicBezTo>
                    <a:pt x="265" y="72"/>
                    <a:pt x="265" y="72"/>
                    <a:pt x="265" y="73"/>
                  </a:cubicBezTo>
                  <a:cubicBezTo>
                    <a:pt x="264" y="79"/>
                    <a:pt x="265" y="87"/>
                    <a:pt x="265" y="96"/>
                  </a:cubicBezTo>
                  <a:close/>
                  <a:moveTo>
                    <a:pt x="274" y="87"/>
                  </a:moveTo>
                  <a:cubicBezTo>
                    <a:pt x="276" y="89"/>
                    <a:pt x="276" y="92"/>
                    <a:pt x="278" y="94"/>
                  </a:cubicBezTo>
                  <a:cubicBezTo>
                    <a:pt x="278" y="93"/>
                    <a:pt x="278" y="93"/>
                    <a:pt x="278" y="93"/>
                  </a:cubicBezTo>
                  <a:cubicBezTo>
                    <a:pt x="280" y="93"/>
                    <a:pt x="283" y="93"/>
                    <a:pt x="285" y="93"/>
                  </a:cubicBezTo>
                  <a:cubicBezTo>
                    <a:pt x="291" y="93"/>
                    <a:pt x="299" y="87"/>
                    <a:pt x="301" y="83"/>
                  </a:cubicBezTo>
                  <a:cubicBezTo>
                    <a:pt x="302" y="81"/>
                    <a:pt x="302" y="79"/>
                    <a:pt x="300" y="78"/>
                  </a:cubicBezTo>
                  <a:cubicBezTo>
                    <a:pt x="295" y="87"/>
                    <a:pt x="283" y="86"/>
                    <a:pt x="274" y="87"/>
                  </a:cubicBezTo>
                  <a:close/>
                  <a:moveTo>
                    <a:pt x="278" y="96"/>
                  </a:moveTo>
                  <a:cubicBezTo>
                    <a:pt x="279" y="96"/>
                    <a:pt x="279" y="97"/>
                    <a:pt x="279" y="98"/>
                  </a:cubicBezTo>
                  <a:cubicBezTo>
                    <a:pt x="283" y="98"/>
                    <a:pt x="287" y="99"/>
                    <a:pt x="290" y="98"/>
                  </a:cubicBezTo>
                  <a:cubicBezTo>
                    <a:pt x="297" y="98"/>
                    <a:pt x="302" y="92"/>
                    <a:pt x="305" y="87"/>
                  </a:cubicBezTo>
                  <a:cubicBezTo>
                    <a:pt x="304" y="86"/>
                    <a:pt x="304" y="84"/>
                    <a:pt x="303" y="84"/>
                  </a:cubicBezTo>
                  <a:cubicBezTo>
                    <a:pt x="298" y="92"/>
                    <a:pt x="289" y="97"/>
                    <a:pt x="278" y="96"/>
                  </a:cubicBezTo>
                  <a:close/>
                  <a:moveTo>
                    <a:pt x="54" y="102"/>
                  </a:moveTo>
                  <a:cubicBezTo>
                    <a:pt x="55" y="102"/>
                    <a:pt x="56" y="103"/>
                    <a:pt x="57" y="102"/>
                  </a:cubicBezTo>
                  <a:cubicBezTo>
                    <a:pt x="57" y="100"/>
                    <a:pt x="60" y="96"/>
                    <a:pt x="61" y="92"/>
                  </a:cubicBezTo>
                  <a:cubicBezTo>
                    <a:pt x="62" y="90"/>
                    <a:pt x="65" y="84"/>
                    <a:pt x="60" y="84"/>
                  </a:cubicBezTo>
                  <a:cubicBezTo>
                    <a:pt x="59" y="91"/>
                    <a:pt x="56" y="95"/>
                    <a:pt x="54" y="102"/>
                  </a:cubicBezTo>
                  <a:close/>
                  <a:moveTo>
                    <a:pt x="72" y="88"/>
                  </a:moveTo>
                  <a:cubicBezTo>
                    <a:pt x="69" y="92"/>
                    <a:pt x="66" y="99"/>
                    <a:pt x="64" y="105"/>
                  </a:cubicBezTo>
                  <a:cubicBezTo>
                    <a:pt x="66" y="106"/>
                    <a:pt x="68" y="108"/>
                    <a:pt x="70" y="110"/>
                  </a:cubicBezTo>
                  <a:cubicBezTo>
                    <a:pt x="73" y="104"/>
                    <a:pt x="76" y="98"/>
                    <a:pt x="78" y="91"/>
                  </a:cubicBezTo>
                  <a:cubicBezTo>
                    <a:pt x="77" y="89"/>
                    <a:pt x="74" y="88"/>
                    <a:pt x="72" y="88"/>
                  </a:cubicBezTo>
                  <a:close/>
                  <a:moveTo>
                    <a:pt x="79" y="94"/>
                  </a:moveTo>
                  <a:cubicBezTo>
                    <a:pt x="79" y="95"/>
                    <a:pt x="79" y="96"/>
                    <a:pt x="79" y="97"/>
                  </a:cubicBezTo>
                  <a:cubicBezTo>
                    <a:pt x="77" y="101"/>
                    <a:pt x="74" y="105"/>
                    <a:pt x="73" y="109"/>
                  </a:cubicBezTo>
                  <a:cubicBezTo>
                    <a:pt x="72" y="113"/>
                    <a:pt x="72" y="118"/>
                    <a:pt x="71" y="123"/>
                  </a:cubicBezTo>
                  <a:cubicBezTo>
                    <a:pt x="71" y="135"/>
                    <a:pt x="72" y="143"/>
                    <a:pt x="70" y="154"/>
                  </a:cubicBezTo>
                  <a:cubicBezTo>
                    <a:pt x="74" y="157"/>
                    <a:pt x="78" y="160"/>
                    <a:pt x="82" y="163"/>
                  </a:cubicBezTo>
                  <a:cubicBezTo>
                    <a:pt x="83" y="155"/>
                    <a:pt x="83" y="148"/>
                    <a:pt x="83" y="139"/>
                  </a:cubicBezTo>
                  <a:cubicBezTo>
                    <a:pt x="83" y="131"/>
                    <a:pt x="82" y="123"/>
                    <a:pt x="82" y="117"/>
                  </a:cubicBezTo>
                  <a:cubicBezTo>
                    <a:pt x="82" y="109"/>
                    <a:pt x="83" y="97"/>
                    <a:pt x="82" y="89"/>
                  </a:cubicBezTo>
                  <a:cubicBezTo>
                    <a:pt x="81" y="91"/>
                    <a:pt x="80" y="92"/>
                    <a:pt x="79" y="94"/>
                  </a:cubicBezTo>
                  <a:close/>
                  <a:moveTo>
                    <a:pt x="280" y="100"/>
                  </a:moveTo>
                  <a:cubicBezTo>
                    <a:pt x="285" y="111"/>
                    <a:pt x="290" y="124"/>
                    <a:pt x="295" y="136"/>
                  </a:cubicBezTo>
                  <a:cubicBezTo>
                    <a:pt x="305" y="137"/>
                    <a:pt x="318" y="131"/>
                    <a:pt x="322" y="122"/>
                  </a:cubicBezTo>
                  <a:cubicBezTo>
                    <a:pt x="317" y="111"/>
                    <a:pt x="312" y="100"/>
                    <a:pt x="306" y="90"/>
                  </a:cubicBezTo>
                  <a:cubicBezTo>
                    <a:pt x="302" y="97"/>
                    <a:pt x="291" y="104"/>
                    <a:pt x="280" y="100"/>
                  </a:cubicBezTo>
                  <a:close/>
                  <a:moveTo>
                    <a:pt x="43" y="128"/>
                  </a:moveTo>
                  <a:cubicBezTo>
                    <a:pt x="44" y="129"/>
                    <a:pt x="44" y="129"/>
                    <a:pt x="45" y="129"/>
                  </a:cubicBezTo>
                  <a:cubicBezTo>
                    <a:pt x="47" y="123"/>
                    <a:pt x="50" y="117"/>
                    <a:pt x="52" y="111"/>
                  </a:cubicBezTo>
                  <a:cubicBezTo>
                    <a:pt x="51" y="112"/>
                    <a:pt x="51" y="111"/>
                    <a:pt x="50" y="111"/>
                  </a:cubicBezTo>
                  <a:cubicBezTo>
                    <a:pt x="48" y="117"/>
                    <a:pt x="45" y="122"/>
                    <a:pt x="43" y="128"/>
                  </a:cubicBezTo>
                  <a:close/>
                  <a:moveTo>
                    <a:pt x="62" y="115"/>
                  </a:moveTo>
                  <a:cubicBezTo>
                    <a:pt x="59" y="116"/>
                    <a:pt x="58" y="121"/>
                    <a:pt x="57" y="124"/>
                  </a:cubicBezTo>
                  <a:cubicBezTo>
                    <a:pt x="56" y="126"/>
                    <a:pt x="53" y="129"/>
                    <a:pt x="52" y="133"/>
                  </a:cubicBezTo>
                  <a:cubicBezTo>
                    <a:pt x="54" y="134"/>
                    <a:pt x="57" y="136"/>
                    <a:pt x="58" y="138"/>
                  </a:cubicBezTo>
                  <a:cubicBezTo>
                    <a:pt x="61" y="132"/>
                    <a:pt x="64" y="125"/>
                    <a:pt x="66" y="118"/>
                  </a:cubicBezTo>
                  <a:cubicBezTo>
                    <a:pt x="65" y="117"/>
                    <a:pt x="64" y="116"/>
                    <a:pt x="62" y="115"/>
                  </a:cubicBezTo>
                  <a:close/>
                  <a:moveTo>
                    <a:pt x="297" y="139"/>
                  </a:moveTo>
                  <a:cubicBezTo>
                    <a:pt x="297" y="140"/>
                    <a:pt x="297" y="141"/>
                    <a:pt x="298" y="142"/>
                  </a:cubicBezTo>
                  <a:cubicBezTo>
                    <a:pt x="298" y="141"/>
                    <a:pt x="298" y="141"/>
                    <a:pt x="299" y="140"/>
                  </a:cubicBezTo>
                  <a:cubicBezTo>
                    <a:pt x="302" y="141"/>
                    <a:pt x="306" y="140"/>
                    <a:pt x="308" y="140"/>
                  </a:cubicBezTo>
                  <a:cubicBezTo>
                    <a:pt x="314" y="139"/>
                    <a:pt x="320" y="135"/>
                    <a:pt x="323" y="132"/>
                  </a:cubicBezTo>
                  <a:cubicBezTo>
                    <a:pt x="324" y="130"/>
                    <a:pt x="326" y="127"/>
                    <a:pt x="323" y="125"/>
                  </a:cubicBezTo>
                  <a:cubicBezTo>
                    <a:pt x="317" y="134"/>
                    <a:pt x="308" y="138"/>
                    <a:pt x="297" y="139"/>
                  </a:cubicBezTo>
                  <a:close/>
                  <a:moveTo>
                    <a:pt x="326" y="131"/>
                  </a:moveTo>
                  <a:cubicBezTo>
                    <a:pt x="321" y="139"/>
                    <a:pt x="310" y="145"/>
                    <a:pt x="298" y="142"/>
                  </a:cubicBezTo>
                  <a:cubicBezTo>
                    <a:pt x="299" y="146"/>
                    <a:pt x="301" y="150"/>
                    <a:pt x="306" y="148"/>
                  </a:cubicBezTo>
                  <a:cubicBezTo>
                    <a:pt x="316" y="150"/>
                    <a:pt x="327" y="146"/>
                    <a:pt x="330" y="137"/>
                  </a:cubicBezTo>
                  <a:cubicBezTo>
                    <a:pt x="328" y="135"/>
                    <a:pt x="328" y="132"/>
                    <a:pt x="326" y="131"/>
                  </a:cubicBezTo>
                  <a:close/>
                  <a:moveTo>
                    <a:pt x="37" y="140"/>
                  </a:moveTo>
                  <a:cubicBezTo>
                    <a:pt x="36" y="142"/>
                    <a:pt x="35" y="145"/>
                    <a:pt x="34" y="147"/>
                  </a:cubicBezTo>
                  <a:cubicBezTo>
                    <a:pt x="38" y="148"/>
                    <a:pt x="41" y="147"/>
                    <a:pt x="45" y="149"/>
                  </a:cubicBezTo>
                  <a:cubicBezTo>
                    <a:pt x="47" y="150"/>
                    <a:pt x="49" y="153"/>
                    <a:pt x="51" y="154"/>
                  </a:cubicBezTo>
                  <a:cubicBezTo>
                    <a:pt x="52" y="151"/>
                    <a:pt x="53" y="150"/>
                    <a:pt x="54" y="147"/>
                  </a:cubicBezTo>
                  <a:cubicBezTo>
                    <a:pt x="50" y="143"/>
                    <a:pt x="44" y="140"/>
                    <a:pt x="37" y="140"/>
                  </a:cubicBezTo>
                  <a:close/>
                  <a:moveTo>
                    <a:pt x="313" y="160"/>
                  </a:moveTo>
                  <a:cubicBezTo>
                    <a:pt x="320" y="161"/>
                    <a:pt x="328" y="157"/>
                    <a:pt x="332" y="153"/>
                  </a:cubicBezTo>
                  <a:cubicBezTo>
                    <a:pt x="335" y="149"/>
                    <a:pt x="334" y="145"/>
                    <a:pt x="332" y="141"/>
                  </a:cubicBezTo>
                  <a:cubicBezTo>
                    <a:pt x="332" y="141"/>
                    <a:pt x="331" y="141"/>
                    <a:pt x="331" y="141"/>
                  </a:cubicBezTo>
                  <a:cubicBezTo>
                    <a:pt x="326" y="150"/>
                    <a:pt x="312" y="151"/>
                    <a:pt x="302" y="151"/>
                  </a:cubicBezTo>
                  <a:cubicBezTo>
                    <a:pt x="303" y="154"/>
                    <a:pt x="304" y="157"/>
                    <a:pt x="306" y="159"/>
                  </a:cubicBezTo>
                  <a:cubicBezTo>
                    <a:pt x="308" y="159"/>
                    <a:pt x="311" y="160"/>
                    <a:pt x="313" y="160"/>
                  </a:cubicBezTo>
                  <a:close/>
                  <a:moveTo>
                    <a:pt x="114" y="154"/>
                  </a:moveTo>
                  <a:cubicBezTo>
                    <a:pt x="125" y="157"/>
                    <a:pt x="139" y="158"/>
                    <a:pt x="153" y="156"/>
                  </a:cubicBezTo>
                  <a:cubicBezTo>
                    <a:pt x="153" y="152"/>
                    <a:pt x="153" y="149"/>
                    <a:pt x="153" y="145"/>
                  </a:cubicBezTo>
                  <a:cubicBezTo>
                    <a:pt x="139" y="147"/>
                    <a:pt x="124" y="147"/>
                    <a:pt x="115" y="144"/>
                  </a:cubicBezTo>
                  <a:cubicBezTo>
                    <a:pt x="114" y="147"/>
                    <a:pt x="114" y="150"/>
                    <a:pt x="114" y="154"/>
                  </a:cubicBezTo>
                  <a:close/>
                  <a:moveTo>
                    <a:pt x="32" y="153"/>
                  </a:moveTo>
                  <a:cubicBezTo>
                    <a:pt x="40" y="153"/>
                    <a:pt x="44" y="158"/>
                    <a:pt x="49" y="160"/>
                  </a:cubicBezTo>
                  <a:cubicBezTo>
                    <a:pt x="49" y="159"/>
                    <a:pt x="50" y="158"/>
                    <a:pt x="50" y="157"/>
                  </a:cubicBezTo>
                  <a:cubicBezTo>
                    <a:pt x="47" y="152"/>
                    <a:pt x="41" y="150"/>
                    <a:pt x="34" y="149"/>
                  </a:cubicBezTo>
                  <a:cubicBezTo>
                    <a:pt x="34" y="149"/>
                    <a:pt x="33" y="149"/>
                    <a:pt x="33" y="149"/>
                  </a:cubicBezTo>
                  <a:cubicBezTo>
                    <a:pt x="33" y="150"/>
                    <a:pt x="32" y="151"/>
                    <a:pt x="32" y="153"/>
                  </a:cubicBezTo>
                  <a:close/>
                  <a:moveTo>
                    <a:pt x="332" y="156"/>
                  </a:moveTo>
                  <a:cubicBezTo>
                    <a:pt x="326" y="163"/>
                    <a:pt x="317" y="163"/>
                    <a:pt x="307" y="162"/>
                  </a:cubicBezTo>
                  <a:cubicBezTo>
                    <a:pt x="309" y="166"/>
                    <a:pt x="310" y="171"/>
                    <a:pt x="314" y="172"/>
                  </a:cubicBezTo>
                  <a:cubicBezTo>
                    <a:pt x="316" y="173"/>
                    <a:pt x="321" y="173"/>
                    <a:pt x="323" y="173"/>
                  </a:cubicBezTo>
                  <a:cubicBezTo>
                    <a:pt x="331" y="172"/>
                    <a:pt x="337" y="168"/>
                    <a:pt x="339" y="162"/>
                  </a:cubicBezTo>
                  <a:cubicBezTo>
                    <a:pt x="341" y="158"/>
                    <a:pt x="338" y="154"/>
                    <a:pt x="336" y="150"/>
                  </a:cubicBezTo>
                  <a:cubicBezTo>
                    <a:pt x="335" y="152"/>
                    <a:pt x="333" y="155"/>
                    <a:pt x="332" y="156"/>
                  </a:cubicBezTo>
                  <a:close/>
                  <a:moveTo>
                    <a:pt x="30" y="160"/>
                  </a:moveTo>
                  <a:cubicBezTo>
                    <a:pt x="33" y="164"/>
                    <a:pt x="45" y="169"/>
                    <a:pt x="48" y="162"/>
                  </a:cubicBezTo>
                  <a:cubicBezTo>
                    <a:pt x="42" y="159"/>
                    <a:pt x="38" y="155"/>
                    <a:pt x="31" y="154"/>
                  </a:cubicBezTo>
                  <a:cubicBezTo>
                    <a:pt x="30" y="156"/>
                    <a:pt x="30" y="158"/>
                    <a:pt x="30" y="160"/>
                  </a:cubicBezTo>
                  <a:close/>
                  <a:moveTo>
                    <a:pt x="115" y="166"/>
                  </a:moveTo>
                  <a:cubicBezTo>
                    <a:pt x="119" y="167"/>
                    <a:pt x="125" y="169"/>
                    <a:pt x="132" y="169"/>
                  </a:cubicBezTo>
                  <a:cubicBezTo>
                    <a:pt x="138" y="170"/>
                    <a:pt x="149" y="171"/>
                    <a:pt x="152" y="167"/>
                  </a:cubicBezTo>
                  <a:cubicBezTo>
                    <a:pt x="153" y="165"/>
                    <a:pt x="152" y="160"/>
                    <a:pt x="152" y="159"/>
                  </a:cubicBezTo>
                  <a:cubicBezTo>
                    <a:pt x="139" y="159"/>
                    <a:pt x="125" y="160"/>
                    <a:pt x="114" y="156"/>
                  </a:cubicBezTo>
                  <a:cubicBezTo>
                    <a:pt x="114" y="160"/>
                    <a:pt x="113" y="164"/>
                    <a:pt x="115" y="16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41" name="Freeform 107"/>
            <p:cNvSpPr>
              <a:spLocks noEditPoints="1"/>
            </p:cNvSpPr>
            <p:nvPr/>
          </p:nvSpPr>
          <p:spPr bwMode="auto">
            <a:xfrm>
              <a:off x="7893051" y="3754438"/>
              <a:ext cx="96838" cy="369888"/>
            </a:xfrm>
            <a:custGeom>
              <a:avLst/>
              <a:gdLst>
                <a:gd name="T0" fmla="*/ 28 w 31"/>
                <a:gd name="T1" fmla="*/ 114 h 117"/>
                <a:gd name="T2" fmla="*/ 4 w 31"/>
                <a:gd name="T3" fmla="*/ 114 h 117"/>
                <a:gd name="T4" fmla="*/ 2 w 31"/>
                <a:gd name="T5" fmla="*/ 91 h 117"/>
                <a:gd name="T6" fmla="*/ 3 w 31"/>
                <a:gd name="T7" fmla="*/ 67 h 117"/>
                <a:gd name="T8" fmla="*/ 2 w 31"/>
                <a:gd name="T9" fmla="*/ 61 h 117"/>
                <a:gd name="T10" fmla="*/ 2 w 31"/>
                <a:gd name="T11" fmla="*/ 34 h 117"/>
                <a:gd name="T12" fmla="*/ 1 w 31"/>
                <a:gd name="T13" fmla="*/ 18 h 117"/>
                <a:gd name="T14" fmla="*/ 2 w 31"/>
                <a:gd name="T15" fmla="*/ 5 h 117"/>
                <a:gd name="T16" fmla="*/ 7 w 31"/>
                <a:gd name="T17" fmla="*/ 1 h 117"/>
                <a:gd name="T18" fmla="*/ 12 w 31"/>
                <a:gd name="T19" fmla="*/ 1 h 117"/>
                <a:gd name="T20" fmla="*/ 29 w 31"/>
                <a:gd name="T21" fmla="*/ 7 h 117"/>
                <a:gd name="T22" fmla="*/ 29 w 31"/>
                <a:gd name="T23" fmla="*/ 24 h 117"/>
                <a:gd name="T24" fmla="*/ 29 w 31"/>
                <a:gd name="T25" fmla="*/ 82 h 117"/>
                <a:gd name="T26" fmla="*/ 28 w 31"/>
                <a:gd name="T27" fmla="*/ 114 h 117"/>
                <a:gd name="T28" fmla="*/ 9 w 31"/>
                <a:gd name="T29" fmla="*/ 112 h 117"/>
                <a:gd name="T30" fmla="*/ 19 w 31"/>
                <a:gd name="T31" fmla="*/ 112 h 117"/>
                <a:gd name="T32" fmla="*/ 26 w 31"/>
                <a:gd name="T33" fmla="*/ 108 h 117"/>
                <a:gd name="T34" fmla="*/ 26 w 31"/>
                <a:gd name="T35" fmla="*/ 97 h 117"/>
                <a:gd name="T36" fmla="*/ 26 w 31"/>
                <a:gd name="T37" fmla="*/ 76 h 117"/>
                <a:gd name="T38" fmla="*/ 27 w 31"/>
                <a:gd name="T39" fmla="*/ 24 h 117"/>
                <a:gd name="T40" fmla="*/ 27 w 31"/>
                <a:gd name="T41" fmla="*/ 10 h 117"/>
                <a:gd name="T42" fmla="*/ 21 w 31"/>
                <a:gd name="T43" fmla="*/ 5 h 117"/>
                <a:gd name="T44" fmla="*/ 7 w 31"/>
                <a:gd name="T45" fmla="*/ 5 h 117"/>
                <a:gd name="T46" fmla="*/ 4 w 31"/>
                <a:gd name="T47" fmla="*/ 13 h 117"/>
                <a:gd name="T48" fmla="*/ 4 w 31"/>
                <a:gd name="T49" fmla="*/ 15 h 117"/>
                <a:gd name="T50" fmla="*/ 5 w 31"/>
                <a:gd name="T51" fmla="*/ 54 h 117"/>
                <a:gd name="T52" fmla="*/ 4 w 31"/>
                <a:gd name="T53" fmla="*/ 106 h 117"/>
                <a:gd name="T54" fmla="*/ 4 w 31"/>
                <a:gd name="T55" fmla="*/ 109 h 117"/>
                <a:gd name="T56" fmla="*/ 8 w 31"/>
                <a:gd name="T57" fmla="*/ 113 h 117"/>
                <a:gd name="T58" fmla="*/ 9 w 31"/>
                <a:gd name="T59" fmla="*/ 11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117">
                  <a:moveTo>
                    <a:pt x="28" y="114"/>
                  </a:moveTo>
                  <a:cubicBezTo>
                    <a:pt x="22" y="117"/>
                    <a:pt x="12" y="117"/>
                    <a:pt x="4" y="114"/>
                  </a:cubicBezTo>
                  <a:cubicBezTo>
                    <a:pt x="0" y="108"/>
                    <a:pt x="2" y="100"/>
                    <a:pt x="2" y="91"/>
                  </a:cubicBezTo>
                  <a:cubicBezTo>
                    <a:pt x="2" y="83"/>
                    <a:pt x="3" y="75"/>
                    <a:pt x="3" y="67"/>
                  </a:cubicBezTo>
                  <a:cubicBezTo>
                    <a:pt x="3" y="65"/>
                    <a:pt x="2" y="63"/>
                    <a:pt x="2" y="61"/>
                  </a:cubicBezTo>
                  <a:cubicBezTo>
                    <a:pt x="3" y="51"/>
                    <a:pt x="2" y="42"/>
                    <a:pt x="2" y="34"/>
                  </a:cubicBezTo>
                  <a:cubicBezTo>
                    <a:pt x="1" y="28"/>
                    <a:pt x="1" y="23"/>
                    <a:pt x="1" y="18"/>
                  </a:cubicBezTo>
                  <a:cubicBezTo>
                    <a:pt x="2" y="14"/>
                    <a:pt x="0" y="9"/>
                    <a:pt x="2" y="5"/>
                  </a:cubicBezTo>
                  <a:cubicBezTo>
                    <a:pt x="3" y="3"/>
                    <a:pt x="6" y="1"/>
                    <a:pt x="7" y="1"/>
                  </a:cubicBezTo>
                  <a:cubicBezTo>
                    <a:pt x="8" y="1"/>
                    <a:pt x="10" y="1"/>
                    <a:pt x="12" y="1"/>
                  </a:cubicBezTo>
                  <a:cubicBezTo>
                    <a:pt x="19" y="1"/>
                    <a:pt x="26" y="0"/>
                    <a:pt x="29" y="7"/>
                  </a:cubicBezTo>
                  <a:cubicBezTo>
                    <a:pt x="31" y="13"/>
                    <a:pt x="29" y="19"/>
                    <a:pt x="29" y="24"/>
                  </a:cubicBezTo>
                  <a:cubicBezTo>
                    <a:pt x="28" y="41"/>
                    <a:pt x="29" y="64"/>
                    <a:pt x="29" y="82"/>
                  </a:cubicBezTo>
                  <a:cubicBezTo>
                    <a:pt x="29" y="94"/>
                    <a:pt x="30" y="104"/>
                    <a:pt x="28" y="114"/>
                  </a:cubicBezTo>
                  <a:close/>
                  <a:moveTo>
                    <a:pt x="9" y="112"/>
                  </a:moveTo>
                  <a:cubicBezTo>
                    <a:pt x="10" y="113"/>
                    <a:pt x="16" y="114"/>
                    <a:pt x="19" y="112"/>
                  </a:cubicBezTo>
                  <a:cubicBezTo>
                    <a:pt x="23" y="114"/>
                    <a:pt x="26" y="112"/>
                    <a:pt x="26" y="108"/>
                  </a:cubicBezTo>
                  <a:cubicBezTo>
                    <a:pt x="27" y="105"/>
                    <a:pt x="26" y="101"/>
                    <a:pt x="26" y="97"/>
                  </a:cubicBezTo>
                  <a:cubicBezTo>
                    <a:pt x="27" y="90"/>
                    <a:pt x="26" y="83"/>
                    <a:pt x="26" y="76"/>
                  </a:cubicBezTo>
                  <a:cubicBezTo>
                    <a:pt x="27" y="56"/>
                    <a:pt x="26" y="43"/>
                    <a:pt x="27" y="24"/>
                  </a:cubicBezTo>
                  <a:cubicBezTo>
                    <a:pt x="27" y="19"/>
                    <a:pt x="28" y="13"/>
                    <a:pt x="27" y="10"/>
                  </a:cubicBezTo>
                  <a:cubicBezTo>
                    <a:pt x="26" y="8"/>
                    <a:pt x="24" y="6"/>
                    <a:pt x="21" y="5"/>
                  </a:cubicBezTo>
                  <a:cubicBezTo>
                    <a:pt x="17" y="2"/>
                    <a:pt x="10" y="5"/>
                    <a:pt x="7" y="5"/>
                  </a:cubicBezTo>
                  <a:cubicBezTo>
                    <a:pt x="4" y="6"/>
                    <a:pt x="4" y="10"/>
                    <a:pt x="4" y="13"/>
                  </a:cubicBezTo>
                  <a:cubicBezTo>
                    <a:pt x="4" y="13"/>
                    <a:pt x="4" y="14"/>
                    <a:pt x="4" y="15"/>
                  </a:cubicBezTo>
                  <a:cubicBezTo>
                    <a:pt x="3" y="27"/>
                    <a:pt x="4" y="41"/>
                    <a:pt x="5" y="54"/>
                  </a:cubicBezTo>
                  <a:cubicBezTo>
                    <a:pt x="6" y="71"/>
                    <a:pt x="4" y="91"/>
                    <a:pt x="4" y="106"/>
                  </a:cubicBezTo>
                  <a:cubicBezTo>
                    <a:pt x="4" y="107"/>
                    <a:pt x="5" y="108"/>
                    <a:pt x="4" y="109"/>
                  </a:cubicBezTo>
                  <a:cubicBezTo>
                    <a:pt x="6" y="110"/>
                    <a:pt x="7" y="112"/>
                    <a:pt x="8" y="113"/>
                  </a:cubicBezTo>
                  <a:cubicBezTo>
                    <a:pt x="8" y="112"/>
                    <a:pt x="8" y="111"/>
                    <a:pt x="9" y="1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grpSp>
      <p:sp>
        <p:nvSpPr>
          <p:cNvPr id="2" name="文本框 1">
            <a:extLst>
              <a:ext uri="{FF2B5EF4-FFF2-40B4-BE49-F238E27FC236}">
                <a16:creationId xmlns:a16="http://schemas.microsoft.com/office/drawing/2014/main" id="{E04E0365-B14D-1E37-17DB-6669746D9D9A}"/>
              </a:ext>
            </a:extLst>
          </p:cNvPr>
          <p:cNvSpPr txBox="1"/>
          <p:nvPr/>
        </p:nvSpPr>
        <p:spPr>
          <a:xfrm>
            <a:off x="450376" y="982639"/>
            <a:ext cx="7662384" cy="2416046"/>
          </a:xfrm>
          <a:prstGeom prst="rect">
            <a:avLst/>
          </a:prstGeom>
          <a:noFill/>
        </p:spPr>
        <p:txBody>
          <a:bodyPr wrap="square" rtlCol="0">
            <a:spAutoFit/>
          </a:bodyPr>
          <a:lstStyle/>
          <a:p>
            <a:r>
              <a:rPr lang="en-US" altLang="zh-CN" sz="2400" dirty="0">
                <a:solidFill>
                  <a:schemeClr val="bg1"/>
                </a:solidFill>
              </a:rPr>
              <a:t>3.</a:t>
            </a:r>
            <a:r>
              <a:rPr lang="zh-CN" altLang="en-US" sz="2400" dirty="0">
                <a:solidFill>
                  <a:schemeClr val="bg1"/>
                </a:solidFill>
              </a:rPr>
              <a:t>拥有资源</a:t>
            </a:r>
            <a:br>
              <a:rPr lang="zh-CN" altLang="en-US" dirty="0">
                <a:solidFill>
                  <a:schemeClr val="bg1"/>
                </a:solidFill>
              </a:rPr>
            </a:br>
            <a:br>
              <a:rPr lang="zh-CN" altLang="en-US" dirty="0">
                <a:solidFill>
                  <a:schemeClr val="bg1"/>
                </a:solidFill>
              </a:rPr>
            </a:br>
            <a:r>
              <a:rPr lang="zh-CN" altLang="en-US" dirty="0">
                <a:solidFill>
                  <a:schemeClr val="bg1"/>
                </a:solidFill>
              </a:rPr>
              <a:t>           </a:t>
            </a:r>
            <a:r>
              <a:rPr lang="zh-CN" altLang="en-US" sz="2000" dirty="0">
                <a:solidFill>
                  <a:schemeClr val="bg1"/>
                </a:solidFill>
              </a:rPr>
              <a:t>不论是传统的操作系统，还是设有线程的操作系统，进程都是拥有资源的一个独立单位，它可以拥有自己的资源。一般地说，线程自己不拥有系统资源</a:t>
            </a:r>
            <a:r>
              <a:rPr lang="en-US" altLang="zh-CN" sz="2000" dirty="0">
                <a:solidFill>
                  <a:schemeClr val="bg1"/>
                </a:solidFill>
              </a:rPr>
              <a:t>(</a:t>
            </a:r>
            <a:r>
              <a:rPr lang="zh-CN" altLang="en-US" sz="2000" dirty="0">
                <a:solidFill>
                  <a:schemeClr val="bg1"/>
                </a:solidFill>
              </a:rPr>
              <a:t>只有一些必不可少的资源</a:t>
            </a:r>
            <a:r>
              <a:rPr lang="en-US" altLang="zh-CN" sz="2000" dirty="0">
                <a:solidFill>
                  <a:schemeClr val="bg1"/>
                </a:solidFill>
              </a:rPr>
              <a:t>)</a:t>
            </a:r>
            <a:r>
              <a:rPr lang="zh-CN" altLang="en-US" sz="2000" dirty="0">
                <a:solidFill>
                  <a:schemeClr val="bg1"/>
                </a:solidFill>
              </a:rPr>
              <a:t>，但它可以访问其隶属进程的资源。亦即，一个进程的代码段、数据段以及系统资源，如已打开的文件、</a:t>
            </a:r>
            <a:r>
              <a:rPr lang="en-US" altLang="zh-CN" sz="2000" dirty="0">
                <a:solidFill>
                  <a:schemeClr val="bg1"/>
                </a:solidFill>
              </a:rPr>
              <a:t>I/0</a:t>
            </a:r>
            <a:r>
              <a:rPr lang="zh-CN" altLang="en-US" sz="2000" dirty="0">
                <a:solidFill>
                  <a:schemeClr val="bg1"/>
                </a:solidFill>
              </a:rPr>
              <a:t>设备等，可供同一进程的所有线程共享。</a:t>
            </a:r>
            <a:br>
              <a:rPr lang="zh-CN" altLang="en-US" dirty="0"/>
            </a:br>
            <a:endParaRPr lang="zh-CN" altLang="en-US" dirty="0"/>
          </a:p>
        </p:txBody>
      </p:sp>
    </p:spTree>
    <p:extLst>
      <p:ext uri="{BB962C8B-B14F-4D97-AF65-F5344CB8AC3E}">
        <p14:creationId xmlns:p14="http://schemas.microsoft.com/office/powerpoint/2010/main" val="3360420429"/>
      </p:ext>
    </p:extLst>
  </p:cSld>
  <p:clrMapOvr>
    <a:masterClrMapping/>
  </p:clrMapOvr>
  <mc:AlternateContent xmlns:mc="http://schemas.openxmlformats.org/markup-compatibility/2006" xmlns:p14="http://schemas.microsoft.com/office/powerpoint/2010/main">
    <mc:Choice Requires="p14">
      <p:transition spd="slow" p14:dur="1250" advTm="0">
        <p:wipe/>
      </p:transition>
    </mc:Choice>
    <mc:Fallback xmlns="">
      <p:transition spd="slow" advTm="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iterate type="lt">
                                    <p:tmPct val="10000"/>
                                  </p:iterate>
                                  <p:childTnLst>
                                    <p:set>
                                      <p:cBhvr>
                                        <p:cTn id="6" dur="1" fill="hold">
                                          <p:stCondLst>
                                            <p:cond delay="0"/>
                                          </p:stCondLst>
                                        </p:cTn>
                                        <p:tgtEl>
                                          <p:spTgt spid="79"/>
                                        </p:tgtEl>
                                        <p:attrNameLst>
                                          <p:attrName>style.visibility</p:attrName>
                                        </p:attrNameLst>
                                      </p:cBhvr>
                                      <p:to>
                                        <p:strVal val="visible"/>
                                      </p:to>
                                    </p:set>
                                    <p:anim calcmode="lin" valueType="num">
                                      <p:cBhvr>
                                        <p:cTn id="7" dur="500" fill="hold"/>
                                        <p:tgtEl>
                                          <p:spTgt spid="79"/>
                                        </p:tgtEl>
                                        <p:attrNameLst>
                                          <p:attrName>ppt_w</p:attrName>
                                        </p:attrNameLst>
                                      </p:cBhvr>
                                      <p:tavLst>
                                        <p:tav tm="0">
                                          <p:val>
                                            <p:strVal val="#ppt_w*0.70"/>
                                          </p:val>
                                        </p:tav>
                                        <p:tav tm="100000">
                                          <p:val>
                                            <p:strVal val="#ppt_w"/>
                                          </p:val>
                                        </p:tav>
                                      </p:tavLst>
                                    </p:anim>
                                    <p:anim calcmode="lin" valueType="num">
                                      <p:cBhvr>
                                        <p:cTn id="8" dur="500" fill="hold"/>
                                        <p:tgtEl>
                                          <p:spTgt spid="79"/>
                                        </p:tgtEl>
                                        <p:attrNameLst>
                                          <p:attrName>ppt_h</p:attrName>
                                        </p:attrNameLst>
                                      </p:cBhvr>
                                      <p:tavLst>
                                        <p:tav tm="0">
                                          <p:val>
                                            <p:strVal val="#ppt_h"/>
                                          </p:val>
                                        </p:tav>
                                        <p:tav tm="100000">
                                          <p:val>
                                            <p:strVal val="#ppt_h"/>
                                          </p:val>
                                        </p:tav>
                                      </p:tavLst>
                                    </p:anim>
                                    <p:animEffect transition="in" filter="fade">
                                      <p:cBhvr>
                                        <p:cTn id="9" dur="500"/>
                                        <p:tgtEl>
                                          <p:spTgt spid="79"/>
                                        </p:tgtEl>
                                      </p:cBhvr>
                                    </p:animEffect>
                                  </p:childTnLst>
                                </p:cTn>
                              </p:par>
                            </p:childTnLst>
                          </p:cTn>
                        </p:par>
                        <p:par>
                          <p:cTn id="10" fill="hold">
                            <p:stCondLst>
                              <p:cond delay="850"/>
                            </p:stCondLst>
                            <p:childTnLst>
                              <p:par>
                                <p:cTn id="11" presetID="22" presetClass="entr" presetSubtype="2" fill="hold" nodeType="afterEffect">
                                  <p:stCondLst>
                                    <p:cond delay="0"/>
                                  </p:stCondLst>
                                  <p:childTnLst>
                                    <p:set>
                                      <p:cBhvr>
                                        <p:cTn id="12" dur="1" fill="hold">
                                          <p:stCondLst>
                                            <p:cond delay="0"/>
                                          </p:stCondLst>
                                        </p:cTn>
                                        <p:tgtEl>
                                          <p:spTgt spid="43041"/>
                                        </p:tgtEl>
                                        <p:attrNameLst>
                                          <p:attrName>style.visibility</p:attrName>
                                        </p:attrNameLst>
                                      </p:cBhvr>
                                      <p:to>
                                        <p:strVal val="visible"/>
                                      </p:to>
                                    </p:set>
                                    <p:animEffect transition="in" filter="wipe(right)">
                                      <p:cBhvr>
                                        <p:cTn id="13" dur="500"/>
                                        <p:tgtEl>
                                          <p:spTgt spid="430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直接连接符 80"/>
          <p:cNvCxnSpPr/>
          <p:nvPr/>
        </p:nvCxnSpPr>
        <p:spPr>
          <a:xfrm>
            <a:off x="276225" y="364490"/>
            <a:ext cx="8629650" cy="0"/>
          </a:xfrm>
          <a:prstGeom prst="line">
            <a:avLst/>
          </a:prstGeom>
          <a:ln w="6350" cmpd="sng">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3043451" y="73025"/>
            <a:ext cx="3466531" cy="584775"/>
          </a:xfrm>
          <a:prstGeom prst="rect">
            <a:avLst/>
          </a:prstGeom>
          <a:solidFill>
            <a:srgbClr val="4D515D"/>
          </a:solidFill>
        </p:spPr>
        <p:txBody>
          <a:bodyPr wrap="square">
            <a:spAutoFit/>
          </a:bodyPr>
          <a:lstStyle/>
          <a:p>
            <a:pPr lvl="0" algn="ctr" defTabSz="914400"/>
            <a:r>
              <a:rPr lang="zh-CN" altLang="en-US" sz="3200" dirty="0">
                <a:ln w="3175">
                  <a:solidFill>
                    <a:prstClr val="white"/>
                  </a:solidFill>
                </a:ln>
                <a:blipFill dpi="0" rotWithShape="1">
                  <a:blip r:embed="rId3"/>
                  <a:srcRect/>
                  <a:stretch>
                    <a:fillRect/>
                  </a:stretch>
                </a:blipFill>
                <a:cs typeface="+mn-ea"/>
                <a:sym typeface="+mn-lt"/>
              </a:rPr>
              <a:t>线程与进程的关系</a:t>
            </a:r>
          </a:p>
        </p:txBody>
      </p:sp>
      <p:sp>
        <p:nvSpPr>
          <p:cNvPr id="2" name="文本框 1">
            <a:extLst>
              <a:ext uri="{FF2B5EF4-FFF2-40B4-BE49-F238E27FC236}">
                <a16:creationId xmlns:a16="http://schemas.microsoft.com/office/drawing/2014/main" id="{C3FBDD46-6740-580F-064E-BAD3148EAB0D}"/>
              </a:ext>
            </a:extLst>
          </p:cNvPr>
          <p:cNvSpPr txBox="1"/>
          <p:nvPr/>
        </p:nvSpPr>
        <p:spPr>
          <a:xfrm>
            <a:off x="388961" y="941696"/>
            <a:ext cx="8106770" cy="3854901"/>
          </a:xfrm>
          <a:prstGeom prst="rect">
            <a:avLst/>
          </a:prstGeom>
          <a:noFill/>
        </p:spPr>
        <p:txBody>
          <a:bodyPr wrap="square" rtlCol="0">
            <a:spAutoFit/>
          </a:bodyPr>
          <a:lstStyle/>
          <a:p>
            <a:r>
              <a:rPr lang="en-US" altLang="zh-CN" sz="2400" dirty="0">
                <a:solidFill>
                  <a:schemeClr val="bg1"/>
                </a:solidFill>
              </a:rPr>
              <a:t>4.</a:t>
            </a:r>
            <a:r>
              <a:rPr lang="zh-CN" altLang="en-US" sz="2400" dirty="0">
                <a:solidFill>
                  <a:schemeClr val="bg1"/>
                </a:solidFill>
              </a:rPr>
              <a:t>系统开销</a:t>
            </a:r>
            <a:br>
              <a:rPr lang="zh-CN" altLang="en-US" dirty="0">
                <a:solidFill>
                  <a:schemeClr val="bg1"/>
                </a:solidFill>
              </a:rPr>
            </a:br>
            <a:br>
              <a:rPr lang="zh-CN" altLang="en-US" dirty="0">
                <a:solidFill>
                  <a:schemeClr val="bg1"/>
                </a:solidFill>
              </a:rPr>
            </a:br>
            <a:r>
              <a:rPr lang="zh-CN" altLang="en-US" dirty="0">
                <a:solidFill>
                  <a:schemeClr val="bg1"/>
                </a:solidFill>
              </a:rPr>
              <a:t>          </a:t>
            </a:r>
            <a:r>
              <a:rPr lang="zh-CN" altLang="en-US" sz="2000" dirty="0">
                <a:solidFill>
                  <a:schemeClr val="bg1"/>
                </a:solidFill>
              </a:rPr>
              <a:t>由于在创建或撤消进程时，系统都要为之分配或回收资源，如内存空间、</a:t>
            </a:r>
            <a:r>
              <a:rPr lang="en-US" altLang="zh-CN" sz="2000" dirty="0">
                <a:solidFill>
                  <a:schemeClr val="bg1"/>
                </a:solidFill>
              </a:rPr>
              <a:t>I/0</a:t>
            </a:r>
            <a:r>
              <a:rPr lang="zh-CN" altLang="en-US" sz="2000" dirty="0">
                <a:solidFill>
                  <a:schemeClr val="bg1"/>
                </a:solidFill>
              </a:rPr>
              <a:t>设备等。因此，操作系统所付出的开销将显著地大于在创建或撤消线程时的开销。类似地，在进行进程切换时，涉及到当前进程整个</a:t>
            </a:r>
            <a:r>
              <a:rPr lang="en-US" altLang="zh-CN" sz="2000" dirty="0">
                <a:solidFill>
                  <a:schemeClr val="bg1"/>
                </a:solidFill>
              </a:rPr>
              <a:t>CPU</a:t>
            </a:r>
            <a:r>
              <a:rPr lang="zh-CN" altLang="en-US" sz="2000" dirty="0">
                <a:solidFill>
                  <a:schemeClr val="bg1"/>
                </a:solidFill>
              </a:rPr>
              <a:t>环境的保存以及新被调度运行的进程的</a:t>
            </a:r>
            <a:r>
              <a:rPr lang="en-US" altLang="zh-CN" sz="2000" dirty="0">
                <a:solidFill>
                  <a:schemeClr val="bg1"/>
                </a:solidFill>
              </a:rPr>
              <a:t>CPU</a:t>
            </a:r>
            <a:r>
              <a:rPr lang="zh-CN" altLang="en-US" sz="2000" dirty="0">
                <a:solidFill>
                  <a:schemeClr val="bg1"/>
                </a:solidFill>
              </a:rPr>
              <a:t>环境的设置。而线程切换只需保存和设置少量寄存器的内容，并不涉及存储器管理方面的操作。可见，进程切换的开销也远大于线程切换的开销。此外，由于同一进程中的多个线程具有相同的地址空间，致使它们之间的同步和通信的实现，也变得比较容易。在有的系统中，线程的切换、同步和通信都无需操作系统内核的干预。</a:t>
            </a:r>
            <a:br>
              <a:rPr lang="zh-CN" altLang="en-US" dirty="0">
                <a:solidFill>
                  <a:schemeClr val="bg1"/>
                </a:solidFill>
              </a:rPr>
            </a:br>
            <a:br>
              <a:rPr lang="zh-CN" altLang="en-US" dirty="0"/>
            </a:br>
            <a:endParaRPr lang="zh-CN" altLang="en-US" dirty="0"/>
          </a:p>
        </p:txBody>
      </p:sp>
    </p:spTree>
    <p:extLst>
      <p:ext uri="{BB962C8B-B14F-4D97-AF65-F5344CB8AC3E}">
        <p14:creationId xmlns:p14="http://schemas.microsoft.com/office/powerpoint/2010/main" val="3508630935"/>
      </p:ext>
    </p:extLst>
  </p:cSld>
  <p:clrMapOvr>
    <a:masterClrMapping/>
  </p:clrMapOvr>
  <mc:AlternateContent xmlns:mc="http://schemas.openxmlformats.org/markup-compatibility/2006" xmlns:p14="http://schemas.microsoft.com/office/powerpoint/2010/main">
    <mc:Choice Requires="p14">
      <p:transition spd="slow" p14:dur="1250" advTm="0">
        <p:wipe/>
      </p:transition>
    </mc:Choice>
    <mc:Fallback xmlns="">
      <p:transition spd="slow" advTm="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iterate type="lt">
                                    <p:tmPct val="10000"/>
                                  </p:iterate>
                                  <p:childTnLst>
                                    <p:set>
                                      <p:cBhvr>
                                        <p:cTn id="6" dur="1" fill="hold">
                                          <p:stCondLst>
                                            <p:cond delay="0"/>
                                          </p:stCondLst>
                                        </p:cTn>
                                        <p:tgtEl>
                                          <p:spTgt spid="79"/>
                                        </p:tgtEl>
                                        <p:attrNameLst>
                                          <p:attrName>style.visibility</p:attrName>
                                        </p:attrNameLst>
                                      </p:cBhvr>
                                      <p:to>
                                        <p:strVal val="visible"/>
                                      </p:to>
                                    </p:set>
                                    <p:anim calcmode="lin" valueType="num">
                                      <p:cBhvr>
                                        <p:cTn id="7" dur="500" fill="hold"/>
                                        <p:tgtEl>
                                          <p:spTgt spid="79"/>
                                        </p:tgtEl>
                                        <p:attrNameLst>
                                          <p:attrName>ppt_w</p:attrName>
                                        </p:attrNameLst>
                                      </p:cBhvr>
                                      <p:tavLst>
                                        <p:tav tm="0">
                                          <p:val>
                                            <p:strVal val="#ppt_w*0.70"/>
                                          </p:val>
                                        </p:tav>
                                        <p:tav tm="100000">
                                          <p:val>
                                            <p:strVal val="#ppt_w"/>
                                          </p:val>
                                        </p:tav>
                                      </p:tavLst>
                                    </p:anim>
                                    <p:anim calcmode="lin" valueType="num">
                                      <p:cBhvr>
                                        <p:cTn id="8" dur="500" fill="hold"/>
                                        <p:tgtEl>
                                          <p:spTgt spid="79"/>
                                        </p:tgtEl>
                                        <p:attrNameLst>
                                          <p:attrName>ppt_h</p:attrName>
                                        </p:attrNameLst>
                                      </p:cBhvr>
                                      <p:tavLst>
                                        <p:tav tm="0">
                                          <p:val>
                                            <p:strVal val="#ppt_h"/>
                                          </p:val>
                                        </p:tav>
                                        <p:tav tm="100000">
                                          <p:val>
                                            <p:strVal val="#ppt_h"/>
                                          </p:val>
                                        </p:tav>
                                      </p:tavLst>
                                    </p:anim>
                                    <p:animEffect transition="in" filter="fade">
                                      <p:cBhvr>
                                        <p:cTn id="9"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2218055" y="1720850"/>
            <a:ext cx="828040" cy="922020"/>
            <a:chOff x="3304151" y="1375713"/>
            <a:chExt cx="1064475" cy="1184719"/>
          </a:xfrm>
        </p:grpSpPr>
        <p:grpSp>
          <p:nvGrpSpPr>
            <p:cNvPr id="57" name="组合 56"/>
            <p:cNvGrpSpPr/>
            <p:nvPr/>
          </p:nvGrpSpPr>
          <p:grpSpPr>
            <a:xfrm>
              <a:off x="3340537" y="1413570"/>
              <a:ext cx="1028089" cy="1030957"/>
              <a:chOff x="808906" y="1899284"/>
              <a:chExt cx="1369516" cy="1373336"/>
            </a:xfrm>
          </p:grpSpPr>
          <p:sp>
            <p:nvSpPr>
              <p:cNvPr id="59" name="矩形 58"/>
              <p:cNvSpPr/>
              <p:nvPr/>
            </p:nvSpPr>
            <p:spPr>
              <a:xfrm>
                <a:off x="808906" y="1899284"/>
                <a:ext cx="684758" cy="684758"/>
              </a:xfrm>
              <a:prstGeom prst="rect">
                <a:avLst/>
              </a:prstGeom>
              <a:noFill/>
              <a:ln w="9525">
                <a:solidFill>
                  <a:schemeClr val="bg1">
                    <a:lumMod val="75000"/>
                    <a:alpha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sp>
            <p:nvSpPr>
              <p:cNvPr id="65" name="矩形 64"/>
              <p:cNvSpPr/>
              <p:nvPr/>
            </p:nvSpPr>
            <p:spPr>
              <a:xfrm>
                <a:off x="808906" y="2587862"/>
                <a:ext cx="684758" cy="684758"/>
              </a:xfrm>
              <a:prstGeom prst="rect">
                <a:avLst/>
              </a:prstGeom>
              <a:noFill/>
              <a:ln w="9525">
                <a:solidFill>
                  <a:schemeClr val="bg1">
                    <a:lumMod val="75000"/>
                    <a:alpha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sp>
            <p:nvSpPr>
              <p:cNvPr id="66" name="矩形 65"/>
              <p:cNvSpPr/>
              <p:nvPr/>
            </p:nvSpPr>
            <p:spPr>
              <a:xfrm>
                <a:off x="1493664" y="1899284"/>
                <a:ext cx="684758" cy="684758"/>
              </a:xfrm>
              <a:prstGeom prst="rect">
                <a:avLst/>
              </a:prstGeom>
              <a:noFill/>
              <a:ln w="9525">
                <a:solidFill>
                  <a:schemeClr val="bg1">
                    <a:lumMod val="75000"/>
                    <a:alpha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sp>
            <p:nvSpPr>
              <p:cNvPr id="67" name="矩形 66"/>
              <p:cNvSpPr/>
              <p:nvPr/>
            </p:nvSpPr>
            <p:spPr>
              <a:xfrm>
                <a:off x="1493664" y="2587862"/>
                <a:ext cx="684758" cy="684758"/>
              </a:xfrm>
              <a:prstGeom prst="rect">
                <a:avLst/>
              </a:prstGeom>
              <a:noFill/>
              <a:ln w="9525">
                <a:solidFill>
                  <a:schemeClr val="bg1">
                    <a:lumMod val="75000"/>
                    <a:alpha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grpSp>
        <p:sp>
          <p:nvSpPr>
            <p:cNvPr id="58" name="TextBox 57"/>
            <p:cNvSpPr txBox="1"/>
            <p:nvPr/>
          </p:nvSpPr>
          <p:spPr>
            <a:xfrm>
              <a:off x="3304151" y="1375713"/>
              <a:ext cx="908088" cy="1184719"/>
            </a:xfrm>
            <a:prstGeom prst="rect">
              <a:avLst/>
            </a:prstGeom>
            <a:noFill/>
          </p:spPr>
          <p:txBody>
            <a:bodyPr wrap="square" rtlCol="0">
              <a:spAutoFit/>
            </a:bodyPr>
            <a:lstStyle/>
            <a:p>
              <a:r>
                <a:rPr lang="zh-CN" altLang="en-US" sz="5400" b="1" dirty="0">
                  <a:blipFill>
                    <a:blip r:embed="rId3"/>
                    <a:stretch>
                      <a:fillRect/>
                    </a:stretch>
                  </a:blipFill>
                  <a:effectLst>
                    <a:outerShdw blurRad="38100" dist="38100" dir="2700000" algn="tl">
                      <a:srgbClr val="000000">
                        <a:alpha val="43137"/>
                      </a:srgbClr>
                    </a:outerShdw>
                  </a:effectLst>
                  <a:cs typeface="+mn-ea"/>
                  <a:sym typeface="+mn-lt"/>
                </a:rPr>
                <a:t>三</a:t>
              </a:r>
            </a:p>
          </p:txBody>
        </p:sp>
      </p:grpSp>
      <p:sp>
        <p:nvSpPr>
          <p:cNvPr id="40" name="TextBox 31"/>
          <p:cNvSpPr txBox="1"/>
          <p:nvPr/>
        </p:nvSpPr>
        <p:spPr>
          <a:xfrm>
            <a:off x="3046095" y="1443990"/>
            <a:ext cx="4093210" cy="1083886"/>
          </a:xfrm>
          <a:prstGeom prst="rect">
            <a:avLst/>
          </a:prstGeom>
          <a:noFill/>
        </p:spPr>
        <p:txBody>
          <a:bodyPr wrap="square" rtlCol="0">
            <a:spAutoFit/>
          </a:bodyPr>
          <a:lstStyle/>
          <a:p>
            <a:pPr algn="ctr">
              <a:lnSpc>
                <a:spcPct val="150000"/>
              </a:lnSpc>
            </a:pPr>
            <a:r>
              <a:rPr lang="zh-CN" altLang="en-US" sz="4800" dirty="0">
                <a:ln w="3175">
                  <a:solidFill>
                    <a:schemeClr val="bg1"/>
                  </a:solidFill>
                </a:ln>
                <a:blipFill>
                  <a:blip r:embed="rId4"/>
                  <a:stretch>
                    <a:fillRect/>
                  </a:stretch>
                </a:blipFill>
                <a:cs typeface="+mn-ea"/>
                <a:sym typeface="+mn-lt"/>
              </a:rPr>
              <a:t>线程的类型</a:t>
            </a:r>
            <a:endParaRPr lang="zh-CN" sz="4800" dirty="0">
              <a:ln w="3175">
                <a:solidFill>
                  <a:schemeClr val="bg1"/>
                </a:solidFill>
              </a:ln>
              <a:blipFill>
                <a:blip r:embed="rId4"/>
                <a:stretch>
                  <a:fillRect/>
                </a:stretch>
              </a:blipFill>
              <a:cs typeface="+mn-ea"/>
              <a:sym typeface="+mn-lt"/>
            </a:endParaRPr>
          </a:p>
        </p:txBody>
      </p:sp>
      <p:grpSp>
        <p:nvGrpSpPr>
          <p:cNvPr id="43321" name="组合 438"/>
          <p:cNvGrpSpPr/>
          <p:nvPr/>
        </p:nvGrpSpPr>
        <p:grpSpPr bwMode="auto">
          <a:xfrm>
            <a:off x="424180" y="266065"/>
            <a:ext cx="712470" cy="729615"/>
            <a:chOff x="2897188" y="2879725"/>
            <a:chExt cx="1003300" cy="1027113"/>
          </a:xfrm>
        </p:grpSpPr>
        <p:sp>
          <p:nvSpPr>
            <p:cNvPr id="14" name="Freeform 409"/>
            <p:cNvSpPr>
              <a:spLocks noEditPoints="1"/>
            </p:cNvSpPr>
            <p:nvPr/>
          </p:nvSpPr>
          <p:spPr bwMode="auto">
            <a:xfrm>
              <a:off x="2967038" y="3317875"/>
              <a:ext cx="144462" cy="152400"/>
            </a:xfrm>
            <a:custGeom>
              <a:avLst/>
              <a:gdLst>
                <a:gd name="T0" fmla="*/ 27 w 46"/>
                <a:gd name="T1" fmla="*/ 48 h 48"/>
                <a:gd name="T2" fmla="*/ 15 w 46"/>
                <a:gd name="T3" fmla="*/ 35 h 48"/>
                <a:gd name="T4" fmla="*/ 6 w 46"/>
                <a:gd name="T5" fmla="*/ 33 h 48"/>
                <a:gd name="T6" fmla="*/ 0 w 46"/>
                <a:gd name="T7" fmla="*/ 30 h 48"/>
                <a:gd name="T8" fmla="*/ 2 w 46"/>
                <a:gd name="T9" fmla="*/ 25 h 48"/>
                <a:gd name="T10" fmla="*/ 8 w 46"/>
                <a:gd name="T11" fmla="*/ 18 h 48"/>
                <a:gd name="T12" fmla="*/ 7 w 46"/>
                <a:gd name="T13" fmla="*/ 4 h 48"/>
                <a:gd name="T14" fmla="*/ 21 w 46"/>
                <a:gd name="T15" fmla="*/ 6 h 48"/>
                <a:gd name="T16" fmla="*/ 29 w 46"/>
                <a:gd name="T17" fmla="*/ 3 h 48"/>
                <a:gd name="T18" fmla="*/ 39 w 46"/>
                <a:gd name="T19" fmla="*/ 5 h 48"/>
                <a:gd name="T20" fmla="*/ 38 w 46"/>
                <a:gd name="T21" fmla="*/ 18 h 48"/>
                <a:gd name="T22" fmla="*/ 46 w 46"/>
                <a:gd name="T23" fmla="*/ 25 h 48"/>
                <a:gd name="T24" fmla="*/ 44 w 46"/>
                <a:gd name="T25" fmla="*/ 30 h 48"/>
                <a:gd name="T26" fmla="*/ 35 w 46"/>
                <a:gd name="T27" fmla="*/ 34 h 48"/>
                <a:gd name="T28" fmla="*/ 27 w 46"/>
                <a:gd name="T29" fmla="*/ 48 h 48"/>
                <a:gd name="T30" fmla="*/ 21 w 46"/>
                <a:gd name="T31" fmla="*/ 9 h 48"/>
                <a:gd name="T32" fmla="*/ 10 w 46"/>
                <a:gd name="T33" fmla="*/ 5 h 48"/>
                <a:gd name="T34" fmla="*/ 10 w 46"/>
                <a:gd name="T35" fmla="*/ 19 h 48"/>
                <a:gd name="T36" fmla="*/ 7 w 46"/>
                <a:gd name="T37" fmla="*/ 24 h 48"/>
                <a:gd name="T38" fmla="*/ 3 w 46"/>
                <a:gd name="T39" fmla="*/ 30 h 48"/>
                <a:gd name="T40" fmla="*/ 10 w 46"/>
                <a:gd name="T41" fmla="*/ 32 h 48"/>
                <a:gd name="T42" fmla="*/ 16 w 46"/>
                <a:gd name="T43" fmla="*/ 34 h 48"/>
                <a:gd name="T44" fmla="*/ 20 w 46"/>
                <a:gd name="T45" fmla="*/ 40 h 48"/>
                <a:gd name="T46" fmla="*/ 25 w 46"/>
                <a:gd name="T47" fmla="*/ 45 h 48"/>
                <a:gd name="T48" fmla="*/ 32 w 46"/>
                <a:gd name="T49" fmla="*/ 33 h 48"/>
                <a:gd name="T50" fmla="*/ 37 w 46"/>
                <a:gd name="T51" fmla="*/ 30 h 48"/>
                <a:gd name="T52" fmla="*/ 43 w 46"/>
                <a:gd name="T53" fmla="*/ 26 h 48"/>
                <a:gd name="T54" fmla="*/ 36 w 46"/>
                <a:gd name="T55" fmla="*/ 19 h 48"/>
                <a:gd name="T56" fmla="*/ 37 w 46"/>
                <a:gd name="T57" fmla="*/ 6 h 48"/>
                <a:gd name="T58" fmla="*/ 21 w 46"/>
                <a:gd name="T59"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 h="48">
                  <a:moveTo>
                    <a:pt x="27" y="48"/>
                  </a:moveTo>
                  <a:cubicBezTo>
                    <a:pt x="20" y="48"/>
                    <a:pt x="19" y="39"/>
                    <a:pt x="15" y="35"/>
                  </a:cubicBezTo>
                  <a:cubicBezTo>
                    <a:pt x="12" y="35"/>
                    <a:pt x="9" y="34"/>
                    <a:pt x="6" y="33"/>
                  </a:cubicBezTo>
                  <a:cubicBezTo>
                    <a:pt x="3" y="33"/>
                    <a:pt x="1" y="33"/>
                    <a:pt x="0" y="30"/>
                  </a:cubicBezTo>
                  <a:cubicBezTo>
                    <a:pt x="0" y="29"/>
                    <a:pt x="1" y="27"/>
                    <a:pt x="2" y="25"/>
                  </a:cubicBezTo>
                  <a:cubicBezTo>
                    <a:pt x="4" y="23"/>
                    <a:pt x="7" y="21"/>
                    <a:pt x="8" y="18"/>
                  </a:cubicBezTo>
                  <a:cubicBezTo>
                    <a:pt x="8" y="14"/>
                    <a:pt x="6" y="9"/>
                    <a:pt x="7" y="4"/>
                  </a:cubicBezTo>
                  <a:cubicBezTo>
                    <a:pt x="11" y="0"/>
                    <a:pt x="15" y="5"/>
                    <a:pt x="21" y="6"/>
                  </a:cubicBezTo>
                  <a:cubicBezTo>
                    <a:pt x="24" y="7"/>
                    <a:pt x="26" y="4"/>
                    <a:pt x="29" y="3"/>
                  </a:cubicBezTo>
                  <a:cubicBezTo>
                    <a:pt x="31" y="2"/>
                    <a:pt x="39" y="1"/>
                    <a:pt x="39" y="5"/>
                  </a:cubicBezTo>
                  <a:cubicBezTo>
                    <a:pt x="39" y="8"/>
                    <a:pt x="36" y="15"/>
                    <a:pt x="38" y="18"/>
                  </a:cubicBezTo>
                  <a:cubicBezTo>
                    <a:pt x="40" y="22"/>
                    <a:pt x="45" y="22"/>
                    <a:pt x="46" y="25"/>
                  </a:cubicBezTo>
                  <a:cubicBezTo>
                    <a:pt x="46" y="26"/>
                    <a:pt x="45" y="29"/>
                    <a:pt x="44" y="30"/>
                  </a:cubicBezTo>
                  <a:cubicBezTo>
                    <a:pt x="42" y="33"/>
                    <a:pt x="38" y="32"/>
                    <a:pt x="35" y="34"/>
                  </a:cubicBezTo>
                  <a:cubicBezTo>
                    <a:pt x="31" y="36"/>
                    <a:pt x="31" y="44"/>
                    <a:pt x="27" y="48"/>
                  </a:cubicBezTo>
                  <a:close/>
                  <a:moveTo>
                    <a:pt x="21" y="9"/>
                  </a:moveTo>
                  <a:cubicBezTo>
                    <a:pt x="18" y="8"/>
                    <a:pt x="15" y="5"/>
                    <a:pt x="10" y="5"/>
                  </a:cubicBezTo>
                  <a:cubicBezTo>
                    <a:pt x="8" y="9"/>
                    <a:pt x="9" y="14"/>
                    <a:pt x="10" y="19"/>
                  </a:cubicBezTo>
                  <a:cubicBezTo>
                    <a:pt x="8" y="20"/>
                    <a:pt x="7" y="22"/>
                    <a:pt x="7" y="24"/>
                  </a:cubicBezTo>
                  <a:cubicBezTo>
                    <a:pt x="5" y="25"/>
                    <a:pt x="3" y="28"/>
                    <a:pt x="3" y="30"/>
                  </a:cubicBezTo>
                  <a:cubicBezTo>
                    <a:pt x="5" y="31"/>
                    <a:pt x="8" y="31"/>
                    <a:pt x="10" y="32"/>
                  </a:cubicBezTo>
                  <a:cubicBezTo>
                    <a:pt x="12" y="33"/>
                    <a:pt x="15" y="32"/>
                    <a:pt x="16" y="34"/>
                  </a:cubicBezTo>
                  <a:cubicBezTo>
                    <a:pt x="18" y="35"/>
                    <a:pt x="18" y="38"/>
                    <a:pt x="20" y="40"/>
                  </a:cubicBezTo>
                  <a:cubicBezTo>
                    <a:pt x="21" y="43"/>
                    <a:pt x="23" y="44"/>
                    <a:pt x="25" y="45"/>
                  </a:cubicBezTo>
                  <a:cubicBezTo>
                    <a:pt x="29" y="42"/>
                    <a:pt x="29" y="36"/>
                    <a:pt x="32" y="33"/>
                  </a:cubicBezTo>
                  <a:cubicBezTo>
                    <a:pt x="34" y="32"/>
                    <a:pt x="35" y="31"/>
                    <a:pt x="37" y="30"/>
                  </a:cubicBezTo>
                  <a:cubicBezTo>
                    <a:pt x="39" y="30"/>
                    <a:pt x="43" y="30"/>
                    <a:pt x="43" y="26"/>
                  </a:cubicBezTo>
                  <a:cubicBezTo>
                    <a:pt x="43" y="23"/>
                    <a:pt x="37" y="23"/>
                    <a:pt x="36" y="19"/>
                  </a:cubicBezTo>
                  <a:cubicBezTo>
                    <a:pt x="34" y="14"/>
                    <a:pt x="37" y="12"/>
                    <a:pt x="37" y="6"/>
                  </a:cubicBezTo>
                  <a:cubicBezTo>
                    <a:pt x="31" y="3"/>
                    <a:pt x="27" y="8"/>
                    <a:pt x="21"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15" name="Freeform 410"/>
            <p:cNvSpPr>
              <a:spLocks noEditPoints="1"/>
            </p:cNvSpPr>
            <p:nvPr/>
          </p:nvSpPr>
          <p:spPr bwMode="auto">
            <a:xfrm>
              <a:off x="2986088" y="3343275"/>
              <a:ext cx="103187" cy="104775"/>
            </a:xfrm>
            <a:custGeom>
              <a:avLst/>
              <a:gdLst>
                <a:gd name="T0" fmla="*/ 26 w 33"/>
                <a:gd name="T1" fmla="*/ 0 h 33"/>
                <a:gd name="T2" fmla="*/ 27 w 33"/>
                <a:gd name="T3" fmla="*/ 10 h 33"/>
                <a:gd name="T4" fmla="*/ 32 w 33"/>
                <a:gd name="T5" fmla="*/ 15 h 33"/>
                <a:gd name="T6" fmla="*/ 30 w 33"/>
                <a:gd name="T7" fmla="*/ 20 h 33"/>
                <a:gd name="T8" fmla="*/ 21 w 33"/>
                <a:gd name="T9" fmla="*/ 31 h 33"/>
                <a:gd name="T10" fmla="*/ 13 w 33"/>
                <a:gd name="T11" fmla="*/ 22 h 33"/>
                <a:gd name="T12" fmla="*/ 1 w 33"/>
                <a:gd name="T13" fmla="*/ 21 h 33"/>
                <a:gd name="T14" fmla="*/ 4 w 33"/>
                <a:gd name="T15" fmla="*/ 13 h 33"/>
                <a:gd name="T16" fmla="*/ 5 w 33"/>
                <a:gd name="T17" fmla="*/ 1 h 33"/>
                <a:gd name="T18" fmla="*/ 8 w 33"/>
                <a:gd name="T19" fmla="*/ 0 h 33"/>
                <a:gd name="T20" fmla="*/ 23 w 33"/>
                <a:gd name="T21" fmla="*/ 0 h 33"/>
                <a:gd name="T22" fmla="*/ 26 w 33"/>
                <a:gd name="T23" fmla="*/ 0 h 33"/>
                <a:gd name="T24" fmla="*/ 7 w 33"/>
                <a:gd name="T25" fmla="*/ 3 h 33"/>
                <a:gd name="T26" fmla="*/ 10 w 33"/>
                <a:gd name="T27" fmla="*/ 10 h 33"/>
                <a:gd name="T28" fmla="*/ 4 w 33"/>
                <a:gd name="T29" fmla="*/ 19 h 33"/>
                <a:gd name="T30" fmla="*/ 14 w 33"/>
                <a:gd name="T31" fmla="*/ 19 h 33"/>
                <a:gd name="T32" fmla="*/ 19 w 33"/>
                <a:gd name="T33" fmla="*/ 28 h 33"/>
                <a:gd name="T34" fmla="*/ 29 w 33"/>
                <a:gd name="T35" fmla="*/ 18 h 33"/>
                <a:gd name="T36" fmla="*/ 24 w 33"/>
                <a:gd name="T37" fmla="*/ 12 h 33"/>
                <a:gd name="T38" fmla="*/ 24 w 33"/>
                <a:gd name="T39" fmla="*/ 3 h 33"/>
                <a:gd name="T40" fmla="*/ 14 w 33"/>
                <a:gd name="T41" fmla="*/ 6 h 33"/>
                <a:gd name="T42" fmla="*/ 7 w 33"/>
                <a:gd name="T43"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 h="33">
                  <a:moveTo>
                    <a:pt x="26" y="0"/>
                  </a:moveTo>
                  <a:cubicBezTo>
                    <a:pt x="27" y="3"/>
                    <a:pt x="26" y="7"/>
                    <a:pt x="27" y="10"/>
                  </a:cubicBezTo>
                  <a:cubicBezTo>
                    <a:pt x="27" y="12"/>
                    <a:pt x="29" y="14"/>
                    <a:pt x="32" y="15"/>
                  </a:cubicBezTo>
                  <a:cubicBezTo>
                    <a:pt x="33" y="17"/>
                    <a:pt x="32" y="19"/>
                    <a:pt x="30" y="20"/>
                  </a:cubicBezTo>
                  <a:cubicBezTo>
                    <a:pt x="24" y="19"/>
                    <a:pt x="23" y="26"/>
                    <a:pt x="21" y="31"/>
                  </a:cubicBezTo>
                  <a:cubicBezTo>
                    <a:pt x="15" y="33"/>
                    <a:pt x="16" y="24"/>
                    <a:pt x="13" y="22"/>
                  </a:cubicBezTo>
                  <a:cubicBezTo>
                    <a:pt x="9" y="20"/>
                    <a:pt x="5" y="23"/>
                    <a:pt x="1" y="21"/>
                  </a:cubicBezTo>
                  <a:cubicBezTo>
                    <a:pt x="0" y="17"/>
                    <a:pt x="3" y="15"/>
                    <a:pt x="4" y="13"/>
                  </a:cubicBezTo>
                  <a:cubicBezTo>
                    <a:pt x="11" y="10"/>
                    <a:pt x="2" y="5"/>
                    <a:pt x="5" y="1"/>
                  </a:cubicBezTo>
                  <a:cubicBezTo>
                    <a:pt x="6" y="0"/>
                    <a:pt x="7" y="1"/>
                    <a:pt x="8" y="0"/>
                  </a:cubicBezTo>
                  <a:cubicBezTo>
                    <a:pt x="12" y="5"/>
                    <a:pt x="19" y="3"/>
                    <a:pt x="23" y="0"/>
                  </a:cubicBezTo>
                  <a:cubicBezTo>
                    <a:pt x="25" y="0"/>
                    <a:pt x="25" y="0"/>
                    <a:pt x="26" y="0"/>
                  </a:cubicBezTo>
                  <a:close/>
                  <a:moveTo>
                    <a:pt x="7" y="3"/>
                  </a:moveTo>
                  <a:cubicBezTo>
                    <a:pt x="7" y="7"/>
                    <a:pt x="10" y="7"/>
                    <a:pt x="10" y="10"/>
                  </a:cubicBezTo>
                  <a:cubicBezTo>
                    <a:pt x="9" y="14"/>
                    <a:pt x="3" y="14"/>
                    <a:pt x="4" y="19"/>
                  </a:cubicBezTo>
                  <a:cubicBezTo>
                    <a:pt x="7" y="19"/>
                    <a:pt x="10" y="19"/>
                    <a:pt x="14" y="19"/>
                  </a:cubicBezTo>
                  <a:cubicBezTo>
                    <a:pt x="17" y="21"/>
                    <a:pt x="15" y="28"/>
                    <a:pt x="19" y="28"/>
                  </a:cubicBezTo>
                  <a:cubicBezTo>
                    <a:pt x="21" y="23"/>
                    <a:pt x="22" y="16"/>
                    <a:pt x="29" y="18"/>
                  </a:cubicBezTo>
                  <a:cubicBezTo>
                    <a:pt x="29" y="15"/>
                    <a:pt x="25" y="15"/>
                    <a:pt x="24" y="12"/>
                  </a:cubicBezTo>
                  <a:cubicBezTo>
                    <a:pt x="23" y="9"/>
                    <a:pt x="25" y="6"/>
                    <a:pt x="24" y="3"/>
                  </a:cubicBezTo>
                  <a:cubicBezTo>
                    <a:pt x="21" y="3"/>
                    <a:pt x="18" y="5"/>
                    <a:pt x="14" y="6"/>
                  </a:cubicBezTo>
                  <a:cubicBezTo>
                    <a:pt x="12" y="5"/>
                    <a:pt x="9" y="4"/>
                    <a:pt x="7"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16" name="Freeform 411"/>
            <p:cNvSpPr>
              <a:spLocks noEditPoints="1"/>
            </p:cNvSpPr>
            <p:nvPr/>
          </p:nvSpPr>
          <p:spPr bwMode="auto">
            <a:xfrm>
              <a:off x="3606800" y="3425825"/>
              <a:ext cx="25400" cy="28575"/>
            </a:xfrm>
            <a:custGeom>
              <a:avLst/>
              <a:gdLst>
                <a:gd name="T0" fmla="*/ 6 w 8"/>
                <a:gd name="T1" fmla="*/ 1 h 9"/>
                <a:gd name="T2" fmla="*/ 6 w 8"/>
                <a:gd name="T3" fmla="*/ 9 h 9"/>
                <a:gd name="T4" fmla="*/ 4 w 8"/>
                <a:gd name="T5" fmla="*/ 9 h 9"/>
                <a:gd name="T6" fmla="*/ 1 w 8"/>
                <a:gd name="T7" fmla="*/ 3 h 9"/>
                <a:gd name="T8" fmla="*/ 6 w 8"/>
                <a:gd name="T9" fmla="*/ 1 h 9"/>
                <a:gd name="T10" fmla="*/ 4 w 8"/>
                <a:gd name="T11" fmla="*/ 6 h 9"/>
                <a:gd name="T12" fmla="*/ 6 w 8"/>
                <a:gd name="T13" fmla="*/ 6 h 9"/>
                <a:gd name="T14" fmla="*/ 4 w 8"/>
                <a:gd name="T15" fmla="*/ 6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9">
                  <a:moveTo>
                    <a:pt x="6" y="1"/>
                  </a:moveTo>
                  <a:cubicBezTo>
                    <a:pt x="8" y="3"/>
                    <a:pt x="8" y="7"/>
                    <a:pt x="6" y="9"/>
                  </a:cubicBezTo>
                  <a:cubicBezTo>
                    <a:pt x="6" y="9"/>
                    <a:pt x="4" y="9"/>
                    <a:pt x="4" y="9"/>
                  </a:cubicBezTo>
                  <a:cubicBezTo>
                    <a:pt x="2" y="9"/>
                    <a:pt x="0" y="5"/>
                    <a:pt x="1" y="3"/>
                  </a:cubicBezTo>
                  <a:cubicBezTo>
                    <a:pt x="2" y="0"/>
                    <a:pt x="4" y="1"/>
                    <a:pt x="6" y="1"/>
                  </a:cubicBezTo>
                  <a:close/>
                  <a:moveTo>
                    <a:pt x="4" y="6"/>
                  </a:moveTo>
                  <a:cubicBezTo>
                    <a:pt x="5" y="6"/>
                    <a:pt x="5" y="6"/>
                    <a:pt x="6" y="6"/>
                  </a:cubicBezTo>
                  <a:cubicBezTo>
                    <a:pt x="6" y="1"/>
                    <a:pt x="1" y="4"/>
                    <a:pt x="4" y="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17" name="Freeform 412"/>
            <p:cNvSpPr>
              <a:spLocks noEditPoints="1"/>
            </p:cNvSpPr>
            <p:nvPr/>
          </p:nvSpPr>
          <p:spPr bwMode="auto">
            <a:xfrm>
              <a:off x="3616325" y="3467100"/>
              <a:ext cx="31750" cy="38100"/>
            </a:xfrm>
            <a:custGeom>
              <a:avLst/>
              <a:gdLst>
                <a:gd name="T0" fmla="*/ 0 w 10"/>
                <a:gd name="T1" fmla="*/ 5 h 12"/>
                <a:gd name="T2" fmla="*/ 6 w 10"/>
                <a:gd name="T3" fmla="*/ 10 h 12"/>
                <a:gd name="T4" fmla="*/ 2 w 10"/>
                <a:gd name="T5" fmla="*/ 11 h 12"/>
                <a:gd name="T6" fmla="*/ 0 w 10"/>
                <a:gd name="T7" fmla="*/ 5 h 12"/>
                <a:gd name="T8" fmla="*/ 5 w 10"/>
                <a:gd name="T9" fmla="*/ 8 h 12"/>
                <a:gd name="T10" fmla="*/ 3 w 10"/>
                <a:gd name="T11" fmla="*/ 6 h 12"/>
                <a:gd name="T12" fmla="*/ 5 w 10"/>
                <a:gd name="T13" fmla="*/ 8 h 12"/>
              </a:gdLst>
              <a:ahLst/>
              <a:cxnLst>
                <a:cxn ang="0">
                  <a:pos x="T0" y="T1"/>
                </a:cxn>
                <a:cxn ang="0">
                  <a:pos x="T2" y="T3"/>
                </a:cxn>
                <a:cxn ang="0">
                  <a:pos x="T4" y="T5"/>
                </a:cxn>
                <a:cxn ang="0">
                  <a:pos x="T6" y="T7"/>
                </a:cxn>
                <a:cxn ang="0">
                  <a:pos x="T8" y="T9"/>
                </a:cxn>
                <a:cxn ang="0">
                  <a:pos x="T10" y="T11"/>
                </a:cxn>
                <a:cxn ang="0">
                  <a:pos x="T12" y="T13"/>
                </a:cxn>
              </a:cxnLst>
              <a:rect l="0" t="0" r="r" b="b"/>
              <a:pathLst>
                <a:path w="10" h="12">
                  <a:moveTo>
                    <a:pt x="0" y="5"/>
                  </a:moveTo>
                  <a:cubicBezTo>
                    <a:pt x="2" y="0"/>
                    <a:pt x="10" y="6"/>
                    <a:pt x="6" y="10"/>
                  </a:cubicBezTo>
                  <a:cubicBezTo>
                    <a:pt x="5" y="12"/>
                    <a:pt x="4" y="11"/>
                    <a:pt x="2" y="11"/>
                  </a:cubicBezTo>
                  <a:cubicBezTo>
                    <a:pt x="0" y="10"/>
                    <a:pt x="0" y="7"/>
                    <a:pt x="0" y="5"/>
                  </a:cubicBezTo>
                  <a:close/>
                  <a:moveTo>
                    <a:pt x="5" y="8"/>
                  </a:moveTo>
                  <a:cubicBezTo>
                    <a:pt x="5" y="7"/>
                    <a:pt x="4" y="7"/>
                    <a:pt x="3" y="6"/>
                  </a:cubicBezTo>
                  <a:cubicBezTo>
                    <a:pt x="1" y="7"/>
                    <a:pt x="3" y="10"/>
                    <a:pt x="5"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18" name="Freeform 413"/>
            <p:cNvSpPr/>
            <p:nvPr/>
          </p:nvSpPr>
          <p:spPr bwMode="auto">
            <a:xfrm>
              <a:off x="3436938" y="3495675"/>
              <a:ext cx="22225" cy="15875"/>
            </a:xfrm>
            <a:custGeom>
              <a:avLst/>
              <a:gdLst>
                <a:gd name="T0" fmla="*/ 7 w 7"/>
                <a:gd name="T1" fmla="*/ 2 h 5"/>
                <a:gd name="T2" fmla="*/ 7 w 7"/>
                <a:gd name="T3" fmla="*/ 3 h 5"/>
                <a:gd name="T4" fmla="*/ 1 w 7"/>
                <a:gd name="T5" fmla="*/ 4 h 5"/>
                <a:gd name="T6" fmla="*/ 1 w 7"/>
                <a:gd name="T7" fmla="*/ 2 h 5"/>
                <a:gd name="T8" fmla="*/ 7 w 7"/>
                <a:gd name="T9" fmla="*/ 2 h 5"/>
              </a:gdLst>
              <a:ahLst/>
              <a:cxnLst>
                <a:cxn ang="0">
                  <a:pos x="T0" y="T1"/>
                </a:cxn>
                <a:cxn ang="0">
                  <a:pos x="T2" y="T3"/>
                </a:cxn>
                <a:cxn ang="0">
                  <a:pos x="T4" y="T5"/>
                </a:cxn>
                <a:cxn ang="0">
                  <a:pos x="T6" y="T7"/>
                </a:cxn>
                <a:cxn ang="0">
                  <a:pos x="T8" y="T9"/>
                </a:cxn>
              </a:cxnLst>
              <a:rect l="0" t="0" r="r" b="b"/>
              <a:pathLst>
                <a:path w="7" h="5">
                  <a:moveTo>
                    <a:pt x="7" y="2"/>
                  </a:moveTo>
                  <a:cubicBezTo>
                    <a:pt x="7" y="2"/>
                    <a:pt x="7" y="3"/>
                    <a:pt x="7" y="3"/>
                  </a:cubicBezTo>
                  <a:cubicBezTo>
                    <a:pt x="6" y="5"/>
                    <a:pt x="3" y="3"/>
                    <a:pt x="1" y="4"/>
                  </a:cubicBezTo>
                  <a:cubicBezTo>
                    <a:pt x="1" y="3"/>
                    <a:pt x="0" y="3"/>
                    <a:pt x="1" y="2"/>
                  </a:cubicBezTo>
                  <a:cubicBezTo>
                    <a:pt x="3" y="0"/>
                    <a:pt x="5" y="2"/>
                    <a:pt x="7"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19" name="Freeform 414"/>
            <p:cNvSpPr/>
            <p:nvPr/>
          </p:nvSpPr>
          <p:spPr bwMode="auto">
            <a:xfrm>
              <a:off x="3471863" y="3492500"/>
              <a:ext cx="12700" cy="22225"/>
            </a:xfrm>
            <a:custGeom>
              <a:avLst/>
              <a:gdLst>
                <a:gd name="T0" fmla="*/ 2 w 4"/>
                <a:gd name="T1" fmla="*/ 7 h 7"/>
                <a:gd name="T2" fmla="*/ 0 w 4"/>
                <a:gd name="T3" fmla="*/ 4 h 7"/>
                <a:gd name="T4" fmla="*/ 2 w 4"/>
                <a:gd name="T5" fmla="*/ 7 h 7"/>
              </a:gdLst>
              <a:ahLst/>
              <a:cxnLst>
                <a:cxn ang="0">
                  <a:pos x="T0" y="T1"/>
                </a:cxn>
                <a:cxn ang="0">
                  <a:pos x="T2" y="T3"/>
                </a:cxn>
                <a:cxn ang="0">
                  <a:pos x="T4" y="T5"/>
                </a:cxn>
              </a:cxnLst>
              <a:rect l="0" t="0" r="r" b="b"/>
              <a:pathLst>
                <a:path w="4" h="7">
                  <a:moveTo>
                    <a:pt x="2" y="7"/>
                  </a:moveTo>
                  <a:cubicBezTo>
                    <a:pt x="1" y="6"/>
                    <a:pt x="0" y="5"/>
                    <a:pt x="0" y="4"/>
                  </a:cubicBezTo>
                  <a:cubicBezTo>
                    <a:pt x="0" y="0"/>
                    <a:pt x="4" y="5"/>
                    <a:pt x="2"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20" name="Freeform 415"/>
            <p:cNvSpPr/>
            <p:nvPr/>
          </p:nvSpPr>
          <p:spPr bwMode="auto">
            <a:xfrm>
              <a:off x="3414713" y="3505200"/>
              <a:ext cx="12700" cy="12700"/>
            </a:xfrm>
            <a:custGeom>
              <a:avLst/>
              <a:gdLst>
                <a:gd name="T0" fmla="*/ 4 w 4"/>
                <a:gd name="T1" fmla="*/ 0 h 4"/>
                <a:gd name="T2" fmla="*/ 0 w 4"/>
                <a:gd name="T3" fmla="*/ 2 h 4"/>
                <a:gd name="T4" fmla="*/ 4 w 4"/>
                <a:gd name="T5" fmla="*/ 0 h 4"/>
              </a:gdLst>
              <a:ahLst/>
              <a:cxnLst>
                <a:cxn ang="0">
                  <a:pos x="T0" y="T1"/>
                </a:cxn>
                <a:cxn ang="0">
                  <a:pos x="T2" y="T3"/>
                </a:cxn>
                <a:cxn ang="0">
                  <a:pos x="T4" y="T5"/>
                </a:cxn>
              </a:cxnLst>
              <a:rect l="0" t="0" r="r" b="b"/>
              <a:pathLst>
                <a:path w="4" h="4">
                  <a:moveTo>
                    <a:pt x="4" y="0"/>
                  </a:moveTo>
                  <a:cubicBezTo>
                    <a:pt x="4" y="2"/>
                    <a:pt x="1" y="4"/>
                    <a:pt x="0" y="2"/>
                  </a:cubicBezTo>
                  <a:cubicBezTo>
                    <a:pt x="0" y="0"/>
                    <a:pt x="2"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21" name="Freeform 416"/>
            <p:cNvSpPr/>
            <p:nvPr/>
          </p:nvSpPr>
          <p:spPr bwMode="auto">
            <a:xfrm>
              <a:off x="3386138" y="3514725"/>
              <a:ext cx="15875" cy="9525"/>
            </a:xfrm>
            <a:custGeom>
              <a:avLst/>
              <a:gdLst>
                <a:gd name="T0" fmla="*/ 5 w 5"/>
                <a:gd name="T1" fmla="*/ 0 h 3"/>
                <a:gd name="T2" fmla="*/ 0 w 5"/>
                <a:gd name="T3" fmla="*/ 2 h 3"/>
                <a:gd name="T4" fmla="*/ 5 w 5"/>
                <a:gd name="T5" fmla="*/ 0 h 3"/>
              </a:gdLst>
              <a:ahLst/>
              <a:cxnLst>
                <a:cxn ang="0">
                  <a:pos x="T0" y="T1"/>
                </a:cxn>
                <a:cxn ang="0">
                  <a:pos x="T2" y="T3"/>
                </a:cxn>
                <a:cxn ang="0">
                  <a:pos x="T4" y="T5"/>
                </a:cxn>
              </a:cxnLst>
              <a:rect l="0" t="0" r="r" b="b"/>
              <a:pathLst>
                <a:path w="5" h="3">
                  <a:moveTo>
                    <a:pt x="5" y="0"/>
                  </a:moveTo>
                  <a:cubicBezTo>
                    <a:pt x="4" y="2"/>
                    <a:pt x="3" y="3"/>
                    <a:pt x="0" y="2"/>
                  </a:cubicBezTo>
                  <a:cubicBezTo>
                    <a:pt x="0" y="0"/>
                    <a:pt x="3" y="0"/>
                    <a:pt x="5"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22" name="Freeform 417"/>
            <p:cNvSpPr/>
            <p:nvPr/>
          </p:nvSpPr>
          <p:spPr bwMode="auto">
            <a:xfrm>
              <a:off x="3354388" y="3514725"/>
              <a:ext cx="19050" cy="12700"/>
            </a:xfrm>
            <a:custGeom>
              <a:avLst/>
              <a:gdLst>
                <a:gd name="T0" fmla="*/ 6 w 6"/>
                <a:gd name="T1" fmla="*/ 2 h 4"/>
                <a:gd name="T2" fmla="*/ 0 w 6"/>
                <a:gd name="T3" fmla="*/ 4 h 4"/>
                <a:gd name="T4" fmla="*/ 6 w 6"/>
                <a:gd name="T5" fmla="*/ 2 h 4"/>
              </a:gdLst>
              <a:ahLst/>
              <a:cxnLst>
                <a:cxn ang="0">
                  <a:pos x="T0" y="T1"/>
                </a:cxn>
                <a:cxn ang="0">
                  <a:pos x="T2" y="T3"/>
                </a:cxn>
                <a:cxn ang="0">
                  <a:pos x="T4" y="T5"/>
                </a:cxn>
              </a:cxnLst>
              <a:rect l="0" t="0" r="r" b="b"/>
              <a:pathLst>
                <a:path w="6" h="4">
                  <a:moveTo>
                    <a:pt x="6" y="2"/>
                  </a:moveTo>
                  <a:cubicBezTo>
                    <a:pt x="4" y="2"/>
                    <a:pt x="2" y="4"/>
                    <a:pt x="0" y="4"/>
                  </a:cubicBezTo>
                  <a:cubicBezTo>
                    <a:pt x="0" y="0"/>
                    <a:pt x="5" y="0"/>
                    <a:pt x="6"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23" name="Freeform 418"/>
            <p:cNvSpPr/>
            <p:nvPr/>
          </p:nvSpPr>
          <p:spPr bwMode="auto">
            <a:xfrm>
              <a:off x="3360738" y="3521075"/>
              <a:ext cx="101600" cy="22225"/>
            </a:xfrm>
            <a:custGeom>
              <a:avLst/>
              <a:gdLst>
                <a:gd name="T0" fmla="*/ 0 w 32"/>
                <a:gd name="T1" fmla="*/ 7 h 7"/>
                <a:gd name="T2" fmla="*/ 5 w 32"/>
                <a:gd name="T3" fmla="*/ 3 h 7"/>
                <a:gd name="T4" fmla="*/ 31 w 32"/>
                <a:gd name="T5" fmla="*/ 0 h 7"/>
                <a:gd name="T6" fmla="*/ 31 w 32"/>
                <a:gd name="T7" fmla="*/ 2 h 7"/>
                <a:gd name="T8" fmla="*/ 26 w 32"/>
                <a:gd name="T9" fmla="*/ 4 h 7"/>
                <a:gd name="T10" fmla="*/ 14 w 32"/>
                <a:gd name="T11" fmla="*/ 4 h 7"/>
                <a:gd name="T12" fmla="*/ 0 w 3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2" h="7">
                  <a:moveTo>
                    <a:pt x="0" y="7"/>
                  </a:moveTo>
                  <a:cubicBezTo>
                    <a:pt x="1" y="4"/>
                    <a:pt x="4" y="5"/>
                    <a:pt x="5" y="3"/>
                  </a:cubicBezTo>
                  <a:cubicBezTo>
                    <a:pt x="14" y="2"/>
                    <a:pt x="23" y="1"/>
                    <a:pt x="31" y="0"/>
                  </a:cubicBezTo>
                  <a:cubicBezTo>
                    <a:pt x="32" y="0"/>
                    <a:pt x="32" y="3"/>
                    <a:pt x="31" y="2"/>
                  </a:cubicBezTo>
                  <a:cubicBezTo>
                    <a:pt x="31" y="3"/>
                    <a:pt x="27" y="2"/>
                    <a:pt x="26" y="4"/>
                  </a:cubicBezTo>
                  <a:cubicBezTo>
                    <a:pt x="23" y="3"/>
                    <a:pt x="18" y="3"/>
                    <a:pt x="14" y="4"/>
                  </a:cubicBezTo>
                  <a:cubicBezTo>
                    <a:pt x="9" y="5"/>
                    <a:pt x="5" y="7"/>
                    <a:pt x="0"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24" name="Freeform 419"/>
            <p:cNvSpPr/>
            <p:nvPr/>
          </p:nvSpPr>
          <p:spPr bwMode="auto">
            <a:xfrm>
              <a:off x="3475038" y="3521075"/>
              <a:ext cx="9525" cy="15875"/>
            </a:xfrm>
            <a:custGeom>
              <a:avLst/>
              <a:gdLst>
                <a:gd name="T0" fmla="*/ 1 w 3"/>
                <a:gd name="T1" fmla="*/ 0 h 5"/>
                <a:gd name="T2" fmla="*/ 2 w 3"/>
                <a:gd name="T3" fmla="*/ 0 h 5"/>
                <a:gd name="T4" fmla="*/ 3 w 3"/>
                <a:gd name="T5" fmla="*/ 4 h 5"/>
                <a:gd name="T6" fmla="*/ 2 w 3"/>
                <a:gd name="T7" fmla="*/ 5 h 5"/>
                <a:gd name="T8" fmla="*/ 1 w 3"/>
                <a:gd name="T9" fmla="*/ 0 h 5"/>
              </a:gdLst>
              <a:ahLst/>
              <a:cxnLst>
                <a:cxn ang="0">
                  <a:pos x="T0" y="T1"/>
                </a:cxn>
                <a:cxn ang="0">
                  <a:pos x="T2" y="T3"/>
                </a:cxn>
                <a:cxn ang="0">
                  <a:pos x="T4" y="T5"/>
                </a:cxn>
                <a:cxn ang="0">
                  <a:pos x="T6" y="T7"/>
                </a:cxn>
                <a:cxn ang="0">
                  <a:pos x="T8" y="T9"/>
                </a:cxn>
              </a:cxnLst>
              <a:rect l="0" t="0" r="r" b="b"/>
              <a:pathLst>
                <a:path w="3" h="5">
                  <a:moveTo>
                    <a:pt x="1" y="0"/>
                  </a:moveTo>
                  <a:cubicBezTo>
                    <a:pt x="2" y="0"/>
                    <a:pt x="2" y="0"/>
                    <a:pt x="2" y="0"/>
                  </a:cubicBezTo>
                  <a:cubicBezTo>
                    <a:pt x="3" y="1"/>
                    <a:pt x="3" y="2"/>
                    <a:pt x="3" y="4"/>
                  </a:cubicBezTo>
                  <a:cubicBezTo>
                    <a:pt x="2" y="4"/>
                    <a:pt x="2" y="5"/>
                    <a:pt x="2" y="5"/>
                  </a:cubicBezTo>
                  <a:cubicBezTo>
                    <a:pt x="1" y="3"/>
                    <a:pt x="0" y="1"/>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25" name="Freeform 420"/>
            <p:cNvSpPr/>
            <p:nvPr/>
          </p:nvSpPr>
          <p:spPr bwMode="auto">
            <a:xfrm>
              <a:off x="3335338" y="3524250"/>
              <a:ext cx="12700" cy="12700"/>
            </a:xfrm>
            <a:custGeom>
              <a:avLst/>
              <a:gdLst>
                <a:gd name="T0" fmla="*/ 2 w 4"/>
                <a:gd name="T1" fmla="*/ 4 h 4"/>
                <a:gd name="T2" fmla="*/ 2 w 4"/>
                <a:gd name="T3" fmla="*/ 0 h 4"/>
                <a:gd name="T4" fmla="*/ 2 w 4"/>
                <a:gd name="T5" fmla="*/ 4 h 4"/>
              </a:gdLst>
              <a:ahLst/>
              <a:cxnLst>
                <a:cxn ang="0">
                  <a:pos x="T0" y="T1"/>
                </a:cxn>
                <a:cxn ang="0">
                  <a:pos x="T2" y="T3"/>
                </a:cxn>
                <a:cxn ang="0">
                  <a:pos x="T4" y="T5"/>
                </a:cxn>
              </a:cxnLst>
              <a:rect l="0" t="0" r="r" b="b"/>
              <a:pathLst>
                <a:path w="4" h="4">
                  <a:moveTo>
                    <a:pt x="2" y="4"/>
                  </a:moveTo>
                  <a:cubicBezTo>
                    <a:pt x="1" y="4"/>
                    <a:pt x="0" y="1"/>
                    <a:pt x="2" y="0"/>
                  </a:cubicBezTo>
                  <a:cubicBezTo>
                    <a:pt x="3" y="1"/>
                    <a:pt x="4" y="3"/>
                    <a:pt x="2"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26" name="Freeform 421"/>
            <p:cNvSpPr/>
            <p:nvPr/>
          </p:nvSpPr>
          <p:spPr bwMode="auto">
            <a:xfrm>
              <a:off x="3367088" y="3536950"/>
              <a:ext cx="98425" cy="28575"/>
            </a:xfrm>
            <a:custGeom>
              <a:avLst/>
              <a:gdLst>
                <a:gd name="T0" fmla="*/ 30 w 31"/>
                <a:gd name="T1" fmla="*/ 0 h 9"/>
                <a:gd name="T2" fmla="*/ 30 w 31"/>
                <a:gd name="T3" fmla="*/ 3 h 9"/>
                <a:gd name="T4" fmla="*/ 28 w 31"/>
                <a:gd name="T5" fmla="*/ 3 h 9"/>
                <a:gd name="T6" fmla="*/ 9 w 31"/>
                <a:gd name="T7" fmla="*/ 7 h 9"/>
                <a:gd name="T8" fmla="*/ 0 w 31"/>
                <a:gd name="T9" fmla="*/ 7 h 9"/>
                <a:gd name="T10" fmla="*/ 4 w 31"/>
                <a:gd name="T11" fmla="*/ 6 h 9"/>
                <a:gd name="T12" fmla="*/ 11 w 31"/>
                <a:gd name="T13" fmla="*/ 4 h 9"/>
                <a:gd name="T14" fmla="*/ 28 w 31"/>
                <a:gd name="T15" fmla="*/ 0 h 9"/>
                <a:gd name="T16" fmla="*/ 30 w 31"/>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9">
                  <a:moveTo>
                    <a:pt x="30" y="0"/>
                  </a:moveTo>
                  <a:cubicBezTo>
                    <a:pt x="31" y="1"/>
                    <a:pt x="31" y="2"/>
                    <a:pt x="30" y="3"/>
                  </a:cubicBezTo>
                  <a:cubicBezTo>
                    <a:pt x="29" y="3"/>
                    <a:pt x="28" y="3"/>
                    <a:pt x="28" y="3"/>
                  </a:cubicBezTo>
                  <a:cubicBezTo>
                    <a:pt x="22" y="5"/>
                    <a:pt x="15" y="5"/>
                    <a:pt x="9" y="7"/>
                  </a:cubicBezTo>
                  <a:cubicBezTo>
                    <a:pt x="6" y="7"/>
                    <a:pt x="3" y="9"/>
                    <a:pt x="0" y="7"/>
                  </a:cubicBezTo>
                  <a:cubicBezTo>
                    <a:pt x="1" y="5"/>
                    <a:pt x="3" y="6"/>
                    <a:pt x="4" y="6"/>
                  </a:cubicBezTo>
                  <a:cubicBezTo>
                    <a:pt x="6" y="5"/>
                    <a:pt x="8" y="4"/>
                    <a:pt x="11" y="4"/>
                  </a:cubicBezTo>
                  <a:cubicBezTo>
                    <a:pt x="17" y="2"/>
                    <a:pt x="23" y="2"/>
                    <a:pt x="28" y="0"/>
                  </a:cubicBezTo>
                  <a:cubicBezTo>
                    <a:pt x="28" y="0"/>
                    <a:pt x="29" y="0"/>
                    <a:pt x="3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27" name="Freeform 422"/>
            <p:cNvSpPr/>
            <p:nvPr/>
          </p:nvSpPr>
          <p:spPr bwMode="auto">
            <a:xfrm>
              <a:off x="3475038" y="3536950"/>
              <a:ext cx="15875" cy="19050"/>
            </a:xfrm>
            <a:custGeom>
              <a:avLst/>
              <a:gdLst>
                <a:gd name="T0" fmla="*/ 3 w 5"/>
                <a:gd name="T1" fmla="*/ 6 h 6"/>
                <a:gd name="T2" fmla="*/ 2 w 5"/>
                <a:gd name="T3" fmla="*/ 6 h 6"/>
                <a:gd name="T4" fmla="*/ 4 w 5"/>
                <a:gd name="T5" fmla="*/ 3 h 6"/>
                <a:gd name="T6" fmla="*/ 3 w 5"/>
                <a:gd name="T7" fmla="*/ 6 h 6"/>
              </a:gdLst>
              <a:ahLst/>
              <a:cxnLst>
                <a:cxn ang="0">
                  <a:pos x="T0" y="T1"/>
                </a:cxn>
                <a:cxn ang="0">
                  <a:pos x="T2" y="T3"/>
                </a:cxn>
                <a:cxn ang="0">
                  <a:pos x="T4" y="T5"/>
                </a:cxn>
                <a:cxn ang="0">
                  <a:pos x="T6" y="T7"/>
                </a:cxn>
              </a:cxnLst>
              <a:rect l="0" t="0" r="r" b="b"/>
              <a:pathLst>
                <a:path w="5" h="6">
                  <a:moveTo>
                    <a:pt x="3" y="6"/>
                  </a:moveTo>
                  <a:cubicBezTo>
                    <a:pt x="3" y="6"/>
                    <a:pt x="3" y="6"/>
                    <a:pt x="2" y="6"/>
                  </a:cubicBezTo>
                  <a:cubicBezTo>
                    <a:pt x="0" y="4"/>
                    <a:pt x="2" y="0"/>
                    <a:pt x="4" y="3"/>
                  </a:cubicBezTo>
                  <a:cubicBezTo>
                    <a:pt x="5" y="4"/>
                    <a:pt x="4" y="5"/>
                    <a:pt x="3" y="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28" name="Freeform 423"/>
            <p:cNvSpPr>
              <a:spLocks noEditPoints="1"/>
            </p:cNvSpPr>
            <p:nvPr/>
          </p:nvSpPr>
          <p:spPr bwMode="auto">
            <a:xfrm>
              <a:off x="3152775" y="3536950"/>
              <a:ext cx="31750" cy="38100"/>
            </a:xfrm>
            <a:custGeom>
              <a:avLst/>
              <a:gdLst>
                <a:gd name="T0" fmla="*/ 3 w 10"/>
                <a:gd name="T1" fmla="*/ 2 h 12"/>
                <a:gd name="T2" fmla="*/ 3 w 10"/>
                <a:gd name="T3" fmla="*/ 10 h 12"/>
                <a:gd name="T4" fmla="*/ 3 w 10"/>
                <a:gd name="T5" fmla="*/ 2 h 12"/>
                <a:gd name="T6" fmla="*/ 3 w 10"/>
                <a:gd name="T7" fmla="*/ 7 h 12"/>
                <a:gd name="T8" fmla="*/ 6 w 10"/>
                <a:gd name="T9" fmla="*/ 7 h 12"/>
                <a:gd name="T10" fmla="*/ 5 w 10"/>
                <a:gd name="T11" fmla="*/ 4 h 12"/>
                <a:gd name="T12" fmla="*/ 3 w 10"/>
                <a:gd name="T13" fmla="*/ 7 h 12"/>
              </a:gdLst>
              <a:ahLst/>
              <a:cxnLst>
                <a:cxn ang="0">
                  <a:pos x="T0" y="T1"/>
                </a:cxn>
                <a:cxn ang="0">
                  <a:pos x="T2" y="T3"/>
                </a:cxn>
                <a:cxn ang="0">
                  <a:pos x="T4" y="T5"/>
                </a:cxn>
                <a:cxn ang="0">
                  <a:pos x="T6" y="T7"/>
                </a:cxn>
                <a:cxn ang="0">
                  <a:pos x="T8" y="T9"/>
                </a:cxn>
                <a:cxn ang="0">
                  <a:pos x="T10" y="T11"/>
                </a:cxn>
                <a:cxn ang="0">
                  <a:pos x="T12" y="T13"/>
                </a:cxn>
              </a:cxnLst>
              <a:rect l="0" t="0" r="r" b="b"/>
              <a:pathLst>
                <a:path w="10" h="12">
                  <a:moveTo>
                    <a:pt x="3" y="2"/>
                  </a:moveTo>
                  <a:cubicBezTo>
                    <a:pt x="10" y="0"/>
                    <a:pt x="10" y="12"/>
                    <a:pt x="3" y="10"/>
                  </a:cubicBezTo>
                  <a:cubicBezTo>
                    <a:pt x="1" y="8"/>
                    <a:pt x="0" y="4"/>
                    <a:pt x="3" y="2"/>
                  </a:cubicBezTo>
                  <a:close/>
                  <a:moveTo>
                    <a:pt x="3" y="7"/>
                  </a:moveTo>
                  <a:cubicBezTo>
                    <a:pt x="4" y="8"/>
                    <a:pt x="5" y="8"/>
                    <a:pt x="6" y="7"/>
                  </a:cubicBezTo>
                  <a:cubicBezTo>
                    <a:pt x="7" y="6"/>
                    <a:pt x="6" y="5"/>
                    <a:pt x="5" y="4"/>
                  </a:cubicBezTo>
                  <a:cubicBezTo>
                    <a:pt x="4" y="5"/>
                    <a:pt x="3" y="6"/>
                    <a:pt x="3"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29" name="Freeform 424"/>
            <p:cNvSpPr/>
            <p:nvPr/>
          </p:nvSpPr>
          <p:spPr bwMode="auto">
            <a:xfrm>
              <a:off x="3338513" y="3549650"/>
              <a:ext cx="12700" cy="19050"/>
            </a:xfrm>
            <a:custGeom>
              <a:avLst/>
              <a:gdLst>
                <a:gd name="T0" fmla="*/ 1 w 4"/>
                <a:gd name="T1" fmla="*/ 0 h 6"/>
                <a:gd name="T2" fmla="*/ 3 w 4"/>
                <a:gd name="T3" fmla="*/ 6 h 6"/>
                <a:gd name="T4" fmla="*/ 1 w 4"/>
                <a:gd name="T5" fmla="*/ 0 h 6"/>
              </a:gdLst>
              <a:ahLst/>
              <a:cxnLst>
                <a:cxn ang="0">
                  <a:pos x="T0" y="T1"/>
                </a:cxn>
                <a:cxn ang="0">
                  <a:pos x="T2" y="T3"/>
                </a:cxn>
                <a:cxn ang="0">
                  <a:pos x="T4" y="T5"/>
                </a:cxn>
              </a:cxnLst>
              <a:rect l="0" t="0" r="r" b="b"/>
              <a:pathLst>
                <a:path w="4" h="6">
                  <a:moveTo>
                    <a:pt x="1" y="0"/>
                  </a:moveTo>
                  <a:cubicBezTo>
                    <a:pt x="2" y="2"/>
                    <a:pt x="4" y="4"/>
                    <a:pt x="3" y="6"/>
                  </a:cubicBezTo>
                  <a:cubicBezTo>
                    <a:pt x="0" y="6"/>
                    <a:pt x="0" y="3"/>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0" name="Freeform 425"/>
            <p:cNvSpPr/>
            <p:nvPr/>
          </p:nvSpPr>
          <p:spPr bwMode="auto">
            <a:xfrm>
              <a:off x="3455988" y="3552825"/>
              <a:ext cx="19050" cy="9525"/>
            </a:xfrm>
            <a:custGeom>
              <a:avLst/>
              <a:gdLst>
                <a:gd name="T0" fmla="*/ 5 w 6"/>
                <a:gd name="T1" fmla="*/ 0 h 3"/>
                <a:gd name="T2" fmla="*/ 5 w 6"/>
                <a:gd name="T3" fmla="*/ 3 h 3"/>
                <a:gd name="T4" fmla="*/ 0 w 6"/>
                <a:gd name="T5" fmla="*/ 3 h 3"/>
                <a:gd name="T6" fmla="*/ 5 w 6"/>
                <a:gd name="T7" fmla="*/ 0 h 3"/>
              </a:gdLst>
              <a:ahLst/>
              <a:cxnLst>
                <a:cxn ang="0">
                  <a:pos x="T0" y="T1"/>
                </a:cxn>
                <a:cxn ang="0">
                  <a:pos x="T2" y="T3"/>
                </a:cxn>
                <a:cxn ang="0">
                  <a:pos x="T4" y="T5"/>
                </a:cxn>
                <a:cxn ang="0">
                  <a:pos x="T6" y="T7"/>
                </a:cxn>
              </a:cxnLst>
              <a:rect l="0" t="0" r="r" b="b"/>
              <a:pathLst>
                <a:path w="6" h="3">
                  <a:moveTo>
                    <a:pt x="5" y="0"/>
                  </a:moveTo>
                  <a:cubicBezTo>
                    <a:pt x="6" y="1"/>
                    <a:pt x="6" y="2"/>
                    <a:pt x="5" y="3"/>
                  </a:cubicBezTo>
                  <a:cubicBezTo>
                    <a:pt x="4" y="3"/>
                    <a:pt x="1" y="3"/>
                    <a:pt x="0" y="3"/>
                  </a:cubicBezTo>
                  <a:cubicBezTo>
                    <a:pt x="0" y="1"/>
                    <a:pt x="3" y="1"/>
                    <a:pt x="5"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1" name="Freeform 426"/>
            <p:cNvSpPr/>
            <p:nvPr/>
          </p:nvSpPr>
          <p:spPr bwMode="auto">
            <a:xfrm>
              <a:off x="3427413" y="3556000"/>
              <a:ext cx="19050" cy="12700"/>
            </a:xfrm>
            <a:custGeom>
              <a:avLst/>
              <a:gdLst>
                <a:gd name="T0" fmla="*/ 6 w 6"/>
                <a:gd name="T1" fmla="*/ 3 h 4"/>
                <a:gd name="T2" fmla="*/ 0 w 6"/>
                <a:gd name="T3" fmla="*/ 4 h 4"/>
                <a:gd name="T4" fmla="*/ 6 w 6"/>
                <a:gd name="T5" fmla="*/ 3 h 4"/>
              </a:gdLst>
              <a:ahLst/>
              <a:cxnLst>
                <a:cxn ang="0">
                  <a:pos x="T0" y="T1"/>
                </a:cxn>
                <a:cxn ang="0">
                  <a:pos x="T2" y="T3"/>
                </a:cxn>
                <a:cxn ang="0">
                  <a:pos x="T4" y="T5"/>
                </a:cxn>
              </a:cxnLst>
              <a:rect l="0" t="0" r="r" b="b"/>
              <a:pathLst>
                <a:path w="6" h="4">
                  <a:moveTo>
                    <a:pt x="6" y="3"/>
                  </a:moveTo>
                  <a:cubicBezTo>
                    <a:pt x="6" y="4"/>
                    <a:pt x="2" y="4"/>
                    <a:pt x="0" y="4"/>
                  </a:cubicBezTo>
                  <a:cubicBezTo>
                    <a:pt x="1" y="2"/>
                    <a:pt x="6" y="0"/>
                    <a:pt x="6"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2" name="Freeform 427"/>
            <p:cNvSpPr/>
            <p:nvPr/>
          </p:nvSpPr>
          <p:spPr bwMode="auto">
            <a:xfrm>
              <a:off x="3398838" y="3568700"/>
              <a:ext cx="15875" cy="6350"/>
            </a:xfrm>
            <a:custGeom>
              <a:avLst/>
              <a:gdLst>
                <a:gd name="T0" fmla="*/ 5 w 5"/>
                <a:gd name="T1" fmla="*/ 0 h 2"/>
                <a:gd name="T2" fmla="*/ 5 w 5"/>
                <a:gd name="T3" fmla="*/ 2 h 2"/>
                <a:gd name="T4" fmla="*/ 0 w 5"/>
                <a:gd name="T5" fmla="*/ 2 h 2"/>
                <a:gd name="T6" fmla="*/ 5 w 5"/>
                <a:gd name="T7" fmla="*/ 0 h 2"/>
              </a:gdLst>
              <a:ahLst/>
              <a:cxnLst>
                <a:cxn ang="0">
                  <a:pos x="T0" y="T1"/>
                </a:cxn>
                <a:cxn ang="0">
                  <a:pos x="T2" y="T3"/>
                </a:cxn>
                <a:cxn ang="0">
                  <a:pos x="T4" y="T5"/>
                </a:cxn>
                <a:cxn ang="0">
                  <a:pos x="T6" y="T7"/>
                </a:cxn>
              </a:cxnLst>
              <a:rect l="0" t="0" r="r" b="b"/>
              <a:pathLst>
                <a:path w="5" h="2">
                  <a:moveTo>
                    <a:pt x="5" y="0"/>
                  </a:moveTo>
                  <a:cubicBezTo>
                    <a:pt x="5" y="0"/>
                    <a:pt x="5" y="1"/>
                    <a:pt x="5" y="2"/>
                  </a:cubicBezTo>
                  <a:cubicBezTo>
                    <a:pt x="3" y="2"/>
                    <a:pt x="1" y="2"/>
                    <a:pt x="0" y="2"/>
                  </a:cubicBezTo>
                  <a:cubicBezTo>
                    <a:pt x="0" y="0"/>
                    <a:pt x="3" y="0"/>
                    <a:pt x="5"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3" name="Freeform 428"/>
            <p:cNvSpPr/>
            <p:nvPr/>
          </p:nvSpPr>
          <p:spPr bwMode="auto">
            <a:xfrm>
              <a:off x="3370263" y="3568700"/>
              <a:ext cx="22225" cy="12700"/>
            </a:xfrm>
            <a:custGeom>
              <a:avLst/>
              <a:gdLst>
                <a:gd name="T0" fmla="*/ 5 w 7"/>
                <a:gd name="T1" fmla="*/ 3 h 4"/>
                <a:gd name="T2" fmla="*/ 0 w 7"/>
                <a:gd name="T3" fmla="*/ 4 h 4"/>
                <a:gd name="T4" fmla="*/ 5 w 7"/>
                <a:gd name="T5" fmla="*/ 3 h 4"/>
              </a:gdLst>
              <a:ahLst/>
              <a:cxnLst>
                <a:cxn ang="0">
                  <a:pos x="T0" y="T1"/>
                </a:cxn>
                <a:cxn ang="0">
                  <a:pos x="T2" y="T3"/>
                </a:cxn>
                <a:cxn ang="0">
                  <a:pos x="T4" y="T5"/>
                </a:cxn>
              </a:cxnLst>
              <a:rect l="0" t="0" r="r" b="b"/>
              <a:pathLst>
                <a:path w="7" h="4">
                  <a:moveTo>
                    <a:pt x="5" y="3"/>
                  </a:moveTo>
                  <a:cubicBezTo>
                    <a:pt x="4" y="4"/>
                    <a:pt x="2" y="4"/>
                    <a:pt x="0" y="4"/>
                  </a:cubicBezTo>
                  <a:cubicBezTo>
                    <a:pt x="0" y="2"/>
                    <a:pt x="7" y="0"/>
                    <a:pt x="5"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4" name="Freeform 429"/>
            <p:cNvSpPr/>
            <p:nvPr/>
          </p:nvSpPr>
          <p:spPr bwMode="auto">
            <a:xfrm>
              <a:off x="3348038" y="3571875"/>
              <a:ext cx="12700" cy="9525"/>
            </a:xfrm>
            <a:custGeom>
              <a:avLst/>
              <a:gdLst>
                <a:gd name="T0" fmla="*/ 4 w 4"/>
                <a:gd name="T1" fmla="*/ 2 h 3"/>
                <a:gd name="T2" fmla="*/ 1 w 4"/>
                <a:gd name="T3" fmla="*/ 3 h 3"/>
                <a:gd name="T4" fmla="*/ 0 w 4"/>
                <a:gd name="T5" fmla="*/ 1 h 3"/>
                <a:gd name="T6" fmla="*/ 4 w 4"/>
                <a:gd name="T7" fmla="*/ 2 h 3"/>
              </a:gdLst>
              <a:ahLst/>
              <a:cxnLst>
                <a:cxn ang="0">
                  <a:pos x="T0" y="T1"/>
                </a:cxn>
                <a:cxn ang="0">
                  <a:pos x="T2" y="T3"/>
                </a:cxn>
                <a:cxn ang="0">
                  <a:pos x="T4" y="T5"/>
                </a:cxn>
                <a:cxn ang="0">
                  <a:pos x="T6" y="T7"/>
                </a:cxn>
              </a:cxnLst>
              <a:rect l="0" t="0" r="r" b="b"/>
              <a:pathLst>
                <a:path w="4" h="3">
                  <a:moveTo>
                    <a:pt x="4" y="2"/>
                  </a:moveTo>
                  <a:cubicBezTo>
                    <a:pt x="4" y="3"/>
                    <a:pt x="2" y="3"/>
                    <a:pt x="1" y="3"/>
                  </a:cubicBezTo>
                  <a:cubicBezTo>
                    <a:pt x="1" y="2"/>
                    <a:pt x="0" y="2"/>
                    <a:pt x="0" y="1"/>
                  </a:cubicBezTo>
                  <a:cubicBezTo>
                    <a:pt x="1" y="0"/>
                    <a:pt x="3" y="1"/>
                    <a:pt x="4"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5" name="Freeform 430"/>
            <p:cNvSpPr>
              <a:spLocks noEditPoints="1"/>
            </p:cNvSpPr>
            <p:nvPr/>
          </p:nvSpPr>
          <p:spPr bwMode="auto">
            <a:xfrm>
              <a:off x="3159125" y="3581400"/>
              <a:ext cx="44450" cy="33338"/>
            </a:xfrm>
            <a:custGeom>
              <a:avLst/>
              <a:gdLst>
                <a:gd name="T0" fmla="*/ 8 w 14"/>
                <a:gd name="T1" fmla="*/ 1 h 11"/>
                <a:gd name="T2" fmla="*/ 1 w 14"/>
                <a:gd name="T3" fmla="*/ 3 h 11"/>
                <a:gd name="T4" fmla="*/ 8 w 14"/>
                <a:gd name="T5" fmla="*/ 1 h 11"/>
                <a:gd name="T6" fmla="*/ 3 w 14"/>
                <a:gd name="T7" fmla="*/ 4 h 11"/>
                <a:gd name="T8" fmla="*/ 7 w 14"/>
                <a:gd name="T9" fmla="*/ 5 h 11"/>
                <a:gd name="T10" fmla="*/ 7 w 14"/>
                <a:gd name="T11" fmla="*/ 3 h 11"/>
                <a:gd name="T12" fmla="*/ 3 w 14"/>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14" h="11">
                  <a:moveTo>
                    <a:pt x="8" y="1"/>
                  </a:moveTo>
                  <a:cubicBezTo>
                    <a:pt x="14" y="8"/>
                    <a:pt x="0" y="11"/>
                    <a:pt x="1" y="3"/>
                  </a:cubicBezTo>
                  <a:cubicBezTo>
                    <a:pt x="1" y="0"/>
                    <a:pt x="5" y="0"/>
                    <a:pt x="8" y="1"/>
                  </a:cubicBezTo>
                  <a:close/>
                  <a:moveTo>
                    <a:pt x="3" y="4"/>
                  </a:moveTo>
                  <a:cubicBezTo>
                    <a:pt x="3" y="6"/>
                    <a:pt x="5" y="7"/>
                    <a:pt x="7" y="5"/>
                  </a:cubicBezTo>
                  <a:cubicBezTo>
                    <a:pt x="7" y="4"/>
                    <a:pt x="7" y="4"/>
                    <a:pt x="7" y="3"/>
                  </a:cubicBezTo>
                  <a:cubicBezTo>
                    <a:pt x="5" y="3"/>
                    <a:pt x="4" y="3"/>
                    <a:pt x="3"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6" name="Freeform 431"/>
            <p:cNvSpPr>
              <a:spLocks noEditPoints="1"/>
            </p:cNvSpPr>
            <p:nvPr/>
          </p:nvSpPr>
          <p:spPr bwMode="auto">
            <a:xfrm>
              <a:off x="3282950" y="3448050"/>
              <a:ext cx="250825" cy="173038"/>
            </a:xfrm>
            <a:custGeom>
              <a:avLst/>
              <a:gdLst>
                <a:gd name="T0" fmla="*/ 68 w 80"/>
                <a:gd name="T1" fmla="*/ 8 h 55"/>
                <a:gd name="T2" fmla="*/ 73 w 80"/>
                <a:gd name="T3" fmla="*/ 18 h 55"/>
                <a:gd name="T4" fmla="*/ 74 w 80"/>
                <a:gd name="T5" fmla="*/ 27 h 55"/>
                <a:gd name="T6" fmla="*/ 73 w 80"/>
                <a:gd name="T7" fmla="*/ 37 h 55"/>
                <a:gd name="T8" fmla="*/ 68 w 80"/>
                <a:gd name="T9" fmla="*/ 44 h 55"/>
                <a:gd name="T10" fmla="*/ 58 w 80"/>
                <a:gd name="T11" fmla="*/ 49 h 55"/>
                <a:gd name="T12" fmla="*/ 45 w 80"/>
                <a:gd name="T13" fmla="*/ 52 h 55"/>
                <a:gd name="T14" fmla="*/ 34 w 80"/>
                <a:gd name="T15" fmla="*/ 55 h 55"/>
                <a:gd name="T16" fmla="*/ 27 w 80"/>
                <a:gd name="T17" fmla="*/ 50 h 55"/>
                <a:gd name="T18" fmla="*/ 18 w 80"/>
                <a:gd name="T19" fmla="*/ 49 h 55"/>
                <a:gd name="T20" fmla="*/ 8 w 80"/>
                <a:gd name="T21" fmla="*/ 50 h 55"/>
                <a:gd name="T22" fmla="*/ 1 w 80"/>
                <a:gd name="T23" fmla="*/ 35 h 55"/>
                <a:gd name="T24" fmla="*/ 3 w 80"/>
                <a:gd name="T25" fmla="*/ 25 h 55"/>
                <a:gd name="T26" fmla="*/ 10 w 80"/>
                <a:gd name="T27" fmla="*/ 20 h 55"/>
                <a:gd name="T28" fmla="*/ 21 w 80"/>
                <a:gd name="T29" fmla="*/ 14 h 55"/>
                <a:gd name="T30" fmla="*/ 35 w 80"/>
                <a:gd name="T31" fmla="*/ 11 h 55"/>
                <a:gd name="T32" fmla="*/ 46 w 80"/>
                <a:gd name="T33" fmla="*/ 9 h 55"/>
                <a:gd name="T34" fmla="*/ 52 w 80"/>
                <a:gd name="T35" fmla="*/ 2 h 55"/>
                <a:gd name="T36" fmla="*/ 65 w 80"/>
                <a:gd name="T37" fmla="*/ 1 h 55"/>
                <a:gd name="T38" fmla="*/ 63 w 80"/>
                <a:gd name="T39" fmla="*/ 9 h 55"/>
                <a:gd name="T40" fmla="*/ 69 w 80"/>
                <a:gd name="T41" fmla="*/ 27 h 55"/>
                <a:gd name="T42" fmla="*/ 61 w 80"/>
                <a:gd name="T43" fmla="*/ 39 h 55"/>
                <a:gd name="T44" fmla="*/ 70 w 80"/>
                <a:gd name="T45" fmla="*/ 42 h 55"/>
                <a:gd name="T46" fmla="*/ 77 w 80"/>
                <a:gd name="T47" fmla="*/ 32 h 55"/>
                <a:gd name="T48" fmla="*/ 75 w 80"/>
                <a:gd name="T49" fmla="*/ 22 h 55"/>
                <a:gd name="T50" fmla="*/ 73 w 80"/>
                <a:gd name="T51" fmla="*/ 12 h 55"/>
                <a:gd name="T52" fmla="*/ 64 w 80"/>
                <a:gd name="T53" fmla="*/ 4 h 55"/>
                <a:gd name="T54" fmla="*/ 9 w 80"/>
                <a:gd name="T55" fmla="*/ 28 h 55"/>
                <a:gd name="T56" fmla="*/ 9 w 80"/>
                <a:gd name="T57" fmla="*/ 32 h 55"/>
                <a:gd name="T58" fmla="*/ 12 w 80"/>
                <a:gd name="T59" fmla="*/ 36 h 55"/>
                <a:gd name="T60" fmla="*/ 10 w 80"/>
                <a:gd name="T61" fmla="*/ 49 h 55"/>
                <a:gd name="T62" fmla="*/ 23 w 80"/>
                <a:gd name="T63" fmla="*/ 52 h 55"/>
                <a:gd name="T64" fmla="*/ 18 w 80"/>
                <a:gd name="T65" fmla="*/ 44 h 55"/>
                <a:gd name="T66" fmla="*/ 13 w 80"/>
                <a:gd name="T67" fmla="*/ 23 h 55"/>
                <a:gd name="T68" fmla="*/ 23 w 80"/>
                <a:gd name="T69" fmla="*/ 19 h 55"/>
                <a:gd name="T70" fmla="*/ 57 w 80"/>
                <a:gd name="T71" fmla="*/ 8 h 55"/>
                <a:gd name="T72" fmla="*/ 49 w 80"/>
                <a:gd name="T73" fmla="*/ 12 h 55"/>
                <a:gd name="T74" fmla="*/ 36 w 80"/>
                <a:gd name="T75" fmla="*/ 15 h 55"/>
                <a:gd name="T76" fmla="*/ 23 w 80"/>
                <a:gd name="T77" fmla="*/ 17 h 55"/>
                <a:gd name="T78" fmla="*/ 11 w 80"/>
                <a:gd name="T79" fmla="*/ 21 h 55"/>
                <a:gd name="T80" fmla="*/ 9 w 80"/>
                <a:gd name="T81" fmla="*/ 28 h 55"/>
                <a:gd name="T82" fmla="*/ 17 w 80"/>
                <a:gd name="T83" fmla="*/ 22 h 55"/>
                <a:gd name="T84" fmla="*/ 17 w 80"/>
                <a:gd name="T85" fmla="*/ 37 h 55"/>
                <a:gd name="T86" fmla="*/ 53 w 80"/>
                <a:gd name="T87" fmla="*/ 38 h 55"/>
                <a:gd name="T88" fmla="*/ 67 w 80"/>
                <a:gd name="T89" fmla="*/ 28 h 55"/>
                <a:gd name="T90" fmla="*/ 57 w 80"/>
                <a:gd name="T91" fmla="*/ 12 h 55"/>
                <a:gd name="T92" fmla="*/ 41 w 80"/>
                <a:gd name="T93" fmla="*/ 44 h 55"/>
                <a:gd name="T94" fmla="*/ 50 w 80"/>
                <a:gd name="T95" fmla="*/ 42 h 55"/>
                <a:gd name="T96" fmla="*/ 61 w 80"/>
                <a:gd name="T97" fmla="*/ 39 h 55"/>
                <a:gd name="T98" fmla="*/ 33 w 80"/>
                <a:gd name="T99" fmla="*/ 5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0" h="55">
                  <a:moveTo>
                    <a:pt x="65" y="1"/>
                  </a:moveTo>
                  <a:cubicBezTo>
                    <a:pt x="67" y="3"/>
                    <a:pt x="67" y="6"/>
                    <a:pt x="68" y="8"/>
                  </a:cubicBezTo>
                  <a:cubicBezTo>
                    <a:pt x="70" y="9"/>
                    <a:pt x="72" y="10"/>
                    <a:pt x="75" y="10"/>
                  </a:cubicBezTo>
                  <a:cubicBezTo>
                    <a:pt x="76" y="12"/>
                    <a:pt x="73" y="15"/>
                    <a:pt x="73" y="18"/>
                  </a:cubicBezTo>
                  <a:cubicBezTo>
                    <a:pt x="74" y="20"/>
                    <a:pt x="76" y="20"/>
                    <a:pt x="78" y="20"/>
                  </a:cubicBezTo>
                  <a:cubicBezTo>
                    <a:pt x="80" y="24"/>
                    <a:pt x="75" y="24"/>
                    <a:pt x="74" y="27"/>
                  </a:cubicBezTo>
                  <a:cubicBezTo>
                    <a:pt x="75" y="29"/>
                    <a:pt x="80" y="30"/>
                    <a:pt x="80" y="33"/>
                  </a:cubicBezTo>
                  <a:cubicBezTo>
                    <a:pt x="80" y="35"/>
                    <a:pt x="75" y="35"/>
                    <a:pt x="73" y="37"/>
                  </a:cubicBezTo>
                  <a:cubicBezTo>
                    <a:pt x="73" y="41"/>
                    <a:pt x="72" y="43"/>
                    <a:pt x="71" y="46"/>
                  </a:cubicBezTo>
                  <a:cubicBezTo>
                    <a:pt x="69" y="46"/>
                    <a:pt x="68" y="45"/>
                    <a:pt x="68" y="44"/>
                  </a:cubicBezTo>
                  <a:cubicBezTo>
                    <a:pt x="67" y="44"/>
                    <a:pt x="63" y="44"/>
                    <a:pt x="62" y="42"/>
                  </a:cubicBezTo>
                  <a:cubicBezTo>
                    <a:pt x="60" y="44"/>
                    <a:pt x="60" y="48"/>
                    <a:pt x="58" y="49"/>
                  </a:cubicBezTo>
                  <a:cubicBezTo>
                    <a:pt x="56" y="47"/>
                    <a:pt x="54" y="46"/>
                    <a:pt x="52" y="45"/>
                  </a:cubicBezTo>
                  <a:cubicBezTo>
                    <a:pt x="48" y="46"/>
                    <a:pt x="48" y="52"/>
                    <a:pt x="45" y="52"/>
                  </a:cubicBezTo>
                  <a:cubicBezTo>
                    <a:pt x="43" y="52"/>
                    <a:pt x="43" y="48"/>
                    <a:pt x="40" y="48"/>
                  </a:cubicBezTo>
                  <a:cubicBezTo>
                    <a:pt x="37" y="48"/>
                    <a:pt x="37" y="55"/>
                    <a:pt x="34" y="55"/>
                  </a:cubicBezTo>
                  <a:cubicBezTo>
                    <a:pt x="32" y="55"/>
                    <a:pt x="32" y="52"/>
                    <a:pt x="30" y="51"/>
                  </a:cubicBezTo>
                  <a:cubicBezTo>
                    <a:pt x="29" y="51"/>
                    <a:pt x="28" y="51"/>
                    <a:pt x="27" y="50"/>
                  </a:cubicBezTo>
                  <a:cubicBezTo>
                    <a:pt x="26" y="52"/>
                    <a:pt x="24" y="54"/>
                    <a:pt x="23" y="55"/>
                  </a:cubicBezTo>
                  <a:cubicBezTo>
                    <a:pt x="20" y="55"/>
                    <a:pt x="20" y="51"/>
                    <a:pt x="18" y="49"/>
                  </a:cubicBezTo>
                  <a:cubicBezTo>
                    <a:pt x="14" y="48"/>
                    <a:pt x="13" y="52"/>
                    <a:pt x="9" y="51"/>
                  </a:cubicBezTo>
                  <a:cubicBezTo>
                    <a:pt x="8" y="51"/>
                    <a:pt x="8" y="51"/>
                    <a:pt x="8" y="50"/>
                  </a:cubicBezTo>
                  <a:cubicBezTo>
                    <a:pt x="8" y="46"/>
                    <a:pt x="10" y="42"/>
                    <a:pt x="9" y="38"/>
                  </a:cubicBezTo>
                  <a:cubicBezTo>
                    <a:pt x="7" y="37"/>
                    <a:pt x="4" y="36"/>
                    <a:pt x="1" y="35"/>
                  </a:cubicBezTo>
                  <a:cubicBezTo>
                    <a:pt x="1" y="31"/>
                    <a:pt x="4" y="31"/>
                    <a:pt x="7" y="30"/>
                  </a:cubicBezTo>
                  <a:cubicBezTo>
                    <a:pt x="5" y="29"/>
                    <a:pt x="5" y="27"/>
                    <a:pt x="3" y="25"/>
                  </a:cubicBezTo>
                  <a:cubicBezTo>
                    <a:pt x="2" y="23"/>
                    <a:pt x="0" y="22"/>
                    <a:pt x="2" y="19"/>
                  </a:cubicBezTo>
                  <a:cubicBezTo>
                    <a:pt x="5" y="19"/>
                    <a:pt x="8" y="19"/>
                    <a:pt x="10" y="20"/>
                  </a:cubicBezTo>
                  <a:cubicBezTo>
                    <a:pt x="11" y="17"/>
                    <a:pt x="11" y="13"/>
                    <a:pt x="14" y="11"/>
                  </a:cubicBezTo>
                  <a:cubicBezTo>
                    <a:pt x="17" y="12"/>
                    <a:pt x="19" y="15"/>
                    <a:pt x="21" y="14"/>
                  </a:cubicBezTo>
                  <a:cubicBezTo>
                    <a:pt x="24" y="14"/>
                    <a:pt x="24" y="10"/>
                    <a:pt x="25" y="8"/>
                  </a:cubicBezTo>
                  <a:cubicBezTo>
                    <a:pt x="29" y="9"/>
                    <a:pt x="31" y="12"/>
                    <a:pt x="35" y="11"/>
                  </a:cubicBezTo>
                  <a:cubicBezTo>
                    <a:pt x="37" y="10"/>
                    <a:pt x="37" y="8"/>
                    <a:pt x="38" y="6"/>
                  </a:cubicBezTo>
                  <a:cubicBezTo>
                    <a:pt x="42" y="4"/>
                    <a:pt x="43" y="9"/>
                    <a:pt x="46" y="9"/>
                  </a:cubicBezTo>
                  <a:cubicBezTo>
                    <a:pt x="48" y="8"/>
                    <a:pt x="47" y="7"/>
                    <a:pt x="48" y="6"/>
                  </a:cubicBezTo>
                  <a:cubicBezTo>
                    <a:pt x="49" y="5"/>
                    <a:pt x="51" y="3"/>
                    <a:pt x="52" y="2"/>
                  </a:cubicBezTo>
                  <a:cubicBezTo>
                    <a:pt x="54" y="3"/>
                    <a:pt x="55" y="6"/>
                    <a:pt x="58" y="6"/>
                  </a:cubicBezTo>
                  <a:cubicBezTo>
                    <a:pt x="61" y="5"/>
                    <a:pt x="62" y="0"/>
                    <a:pt x="65" y="1"/>
                  </a:cubicBezTo>
                  <a:close/>
                  <a:moveTo>
                    <a:pt x="60" y="8"/>
                  </a:moveTo>
                  <a:cubicBezTo>
                    <a:pt x="61" y="8"/>
                    <a:pt x="62" y="8"/>
                    <a:pt x="63" y="9"/>
                  </a:cubicBezTo>
                  <a:cubicBezTo>
                    <a:pt x="64" y="10"/>
                    <a:pt x="64" y="11"/>
                    <a:pt x="65" y="11"/>
                  </a:cubicBezTo>
                  <a:cubicBezTo>
                    <a:pt x="67" y="17"/>
                    <a:pt x="68" y="21"/>
                    <a:pt x="69" y="27"/>
                  </a:cubicBezTo>
                  <a:cubicBezTo>
                    <a:pt x="70" y="29"/>
                    <a:pt x="70" y="32"/>
                    <a:pt x="70" y="34"/>
                  </a:cubicBezTo>
                  <a:cubicBezTo>
                    <a:pt x="69" y="38"/>
                    <a:pt x="65" y="38"/>
                    <a:pt x="61" y="39"/>
                  </a:cubicBezTo>
                  <a:cubicBezTo>
                    <a:pt x="63" y="39"/>
                    <a:pt x="63" y="41"/>
                    <a:pt x="64" y="41"/>
                  </a:cubicBezTo>
                  <a:cubicBezTo>
                    <a:pt x="65" y="42"/>
                    <a:pt x="68" y="42"/>
                    <a:pt x="70" y="42"/>
                  </a:cubicBezTo>
                  <a:cubicBezTo>
                    <a:pt x="73" y="40"/>
                    <a:pt x="68" y="36"/>
                    <a:pt x="71" y="34"/>
                  </a:cubicBezTo>
                  <a:cubicBezTo>
                    <a:pt x="73" y="34"/>
                    <a:pt x="76" y="33"/>
                    <a:pt x="77" y="32"/>
                  </a:cubicBezTo>
                  <a:cubicBezTo>
                    <a:pt x="75" y="29"/>
                    <a:pt x="71" y="30"/>
                    <a:pt x="71" y="28"/>
                  </a:cubicBezTo>
                  <a:cubicBezTo>
                    <a:pt x="70" y="25"/>
                    <a:pt x="74" y="25"/>
                    <a:pt x="75" y="22"/>
                  </a:cubicBezTo>
                  <a:cubicBezTo>
                    <a:pt x="73" y="21"/>
                    <a:pt x="69" y="22"/>
                    <a:pt x="69" y="18"/>
                  </a:cubicBezTo>
                  <a:cubicBezTo>
                    <a:pt x="71" y="17"/>
                    <a:pt x="72" y="15"/>
                    <a:pt x="73" y="12"/>
                  </a:cubicBezTo>
                  <a:cubicBezTo>
                    <a:pt x="71" y="11"/>
                    <a:pt x="70" y="11"/>
                    <a:pt x="68" y="12"/>
                  </a:cubicBezTo>
                  <a:cubicBezTo>
                    <a:pt x="66" y="10"/>
                    <a:pt x="66" y="6"/>
                    <a:pt x="64" y="4"/>
                  </a:cubicBezTo>
                  <a:cubicBezTo>
                    <a:pt x="62" y="5"/>
                    <a:pt x="61" y="6"/>
                    <a:pt x="60" y="8"/>
                  </a:cubicBezTo>
                  <a:close/>
                  <a:moveTo>
                    <a:pt x="9" y="28"/>
                  </a:moveTo>
                  <a:cubicBezTo>
                    <a:pt x="8" y="28"/>
                    <a:pt x="8" y="28"/>
                    <a:pt x="8" y="28"/>
                  </a:cubicBezTo>
                  <a:cubicBezTo>
                    <a:pt x="10" y="29"/>
                    <a:pt x="10" y="31"/>
                    <a:pt x="9" y="32"/>
                  </a:cubicBezTo>
                  <a:cubicBezTo>
                    <a:pt x="7" y="32"/>
                    <a:pt x="5" y="32"/>
                    <a:pt x="5" y="34"/>
                  </a:cubicBezTo>
                  <a:cubicBezTo>
                    <a:pt x="6" y="35"/>
                    <a:pt x="9" y="36"/>
                    <a:pt x="12" y="36"/>
                  </a:cubicBezTo>
                  <a:cubicBezTo>
                    <a:pt x="13" y="37"/>
                    <a:pt x="11" y="40"/>
                    <a:pt x="11" y="40"/>
                  </a:cubicBezTo>
                  <a:cubicBezTo>
                    <a:pt x="10" y="43"/>
                    <a:pt x="10" y="46"/>
                    <a:pt x="10" y="49"/>
                  </a:cubicBezTo>
                  <a:cubicBezTo>
                    <a:pt x="13" y="50"/>
                    <a:pt x="15" y="46"/>
                    <a:pt x="17" y="45"/>
                  </a:cubicBezTo>
                  <a:cubicBezTo>
                    <a:pt x="19" y="48"/>
                    <a:pt x="21" y="50"/>
                    <a:pt x="23" y="52"/>
                  </a:cubicBezTo>
                  <a:cubicBezTo>
                    <a:pt x="25" y="51"/>
                    <a:pt x="26" y="48"/>
                    <a:pt x="26" y="45"/>
                  </a:cubicBezTo>
                  <a:cubicBezTo>
                    <a:pt x="24" y="46"/>
                    <a:pt x="21" y="45"/>
                    <a:pt x="18" y="44"/>
                  </a:cubicBezTo>
                  <a:cubicBezTo>
                    <a:pt x="15" y="40"/>
                    <a:pt x="16" y="35"/>
                    <a:pt x="15" y="30"/>
                  </a:cubicBezTo>
                  <a:cubicBezTo>
                    <a:pt x="14" y="27"/>
                    <a:pt x="13" y="25"/>
                    <a:pt x="13" y="23"/>
                  </a:cubicBezTo>
                  <a:cubicBezTo>
                    <a:pt x="13" y="22"/>
                    <a:pt x="14" y="22"/>
                    <a:pt x="14" y="21"/>
                  </a:cubicBezTo>
                  <a:cubicBezTo>
                    <a:pt x="16" y="19"/>
                    <a:pt x="20" y="20"/>
                    <a:pt x="23" y="19"/>
                  </a:cubicBezTo>
                  <a:cubicBezTo>
                    <a:pt x="32" y="17"/>
                    <a:pt x="42" y="16"/>
                    <a:pt x="49" y="12"/>
                  </a:cubicBezTo>
                  <a:cubicBezTo>
                    <a:pt x="52" y="12"/>
                    <a:pt x="55" y="10"/>
                    <a:pt x="57" y="8"/>
                  </a:cubicBezTo>
                  <a:cubicBezTo>
                    <a:pt x="55" y="7"/>
                    <a:pt x="54" y="6"/>
                    <a:pt x="52" y="5"/>
                  </a:cubicBezTo>
                  <a:cubicBezTo>
                    <a:pt x="50" y="7"/>
                    <a:pt x="49" y="9"/>
                    <a:pt x="49" y="12"/>
                  </a:cubicBezTo>
                  <a:cubicBezTo>
                    <a:pt x="45" y="12"/>
                    <a:pt x="43" y="8"/>
                    <a:pt x="39" y="9"/>
                  </a:cubicBezTo>
                  <a:cubicBezTo>
                    <a:pt x="38" y="9"/>
                    <a:pt x="37" y="13"/>
                    <a:pt x="36" y="15"/>
                  </a:cubicBezTo>
                  <a:cubicBezTo>
                    <a:pt x="33" y="14"/>
                    <a:pt x="30" y="13"/>
                    <a:pt x="27" y="11"/>
                  </a:cubicBezTo>
                  <a:cubicBezTo>
                    <a:pt x="24" y="12"/>
                    <a:pt x="25" y="16"/>
                    <a:pt x="23" y="17"/>
                  </a:cubicBezTo>
                  <a:cubicBezTo>
                    <a:pt x="19" y="18"/>
                    <a:pt x="17" y="13"/>
                    <a:pt x="13" y="14"/>
                  </a:cubicBezTo>
                  <a:cubicBezTo>
                    <a:pt x="12" y="17"/>
                    <a:pt x="13" y="19"/>
                    <a:pt x="11" y="21"/>
                  </a:cubicBezTo>
                  <a:cubicBezTo>
                    <a:pt x="9" y="21"/>
                    <a:pt x="7" y="21"/>
                    <a:pt x="4" y="22"/>
                  </a:cubicBezTo>
                  <a:cubicBezTo>
                    <a:pt x="5" y="25"/>
                    <a:pt x="7" y="27"/>
                    <a:pt x="9" y="28"/>
                  </a:cubicBezTo>
                  <a:close/>
                  <a:moveTo>
                    <a:pt x="57" y="12"/>
                  </a:moveTo>
                  <a:cubicBezTo>
                    <a:pt x="46" y="18"/>
                    <a:pt x="31" y="20"/>
                    <a:pt x="17" y="22"/>
                  </a:cubicBezTo>
                  <a:cubicBezTo>
                    <a:pt x="14" y="24"/>
                    <a:pt x="16" y="28"/>
                    <a:pt x="17" y="32"/>
                  </a:cubicBezTo>
                  <a:cubicBezTo>
                    <a:pt x="17" y="34"/>
                    <a:pt x="17" y="36"/>
                    <a:pt x="17" y="37"/>
                  </a:cubicBezTo>
                  <a:cubicBezTo>
                    <a:pt x="19" y="44"/>
                    <a:pt x="23" y="43"/>
                    <a:pt x="30" y="42"/>
                  </a:cubicBezTo>
                  <a:cubicBezTo>
                    <a:pt x="39" y="41"/>
                    <a:pt x="44" y="40"/>
                    <a:pt x="53" y="38"/>
                  </a:cubicBezTo>
                  <a:cubicBezTo>
                    <a:pt x="57" y="37"/>
                    <a:pt x="66" y="37"/>
                    <a:pt x="67" y="34"/>
                  </a:cubicBezTo>
                  <a:cubicBezTo>
                    <a:pt x="68" y="33"/>
                    <a:pt x="68" y="30"/>
                    <a:pt x="67" y="28"/>
                  </a:cubicBezTo>
                  <a:cubicBezTo>
                    <a:pt x="67" y="23"/>
                    <a:pt x="65" y="15"/>
                    <a:pt x="63" y="11"/>
                  </a:cubicBezTo>
                  <a:cubicBezTo>
                    <a:pt x="61" y="11"/>
                    <a:pt x="59" y="12"/>
                    <a:pt x="57" y="12"/>
                  </a:cubicBezTo>
                  <a:close/>
                  <a:moveTo>
                    <a:pt x="33" y="51"/>
                  </a:moveTo>
                  <a:cubicBezTo>
                    <a:pt x="37" y="50"/>
                    <a:pt x="37" y="45"/>
                    <a:pt x="41" y="44"/>
                  </a:cubicBezTo>
                  <a:cubicBezTo>
                    <a:pt x="42" y="46"/>
                    <a:pt x="44" y="48"/>
                    <a:pt x="46" y="49"/>
                  </a:cubicBezTo>
                  <a:cubicBezTo>
                    <a:pt x="48" y="47"/>
                    <a:pt x="48" y="44"/>
                    <a:pt x="50" y="42"/>
                  </a:cubicBezTo>
                  <a:cubicBezTo>
                    <a:pt x="53" y="43"/>
                    <a:pt x="55" y="45"/>
                    <a:pt x="58" y="46"/>
                  </a:cubicBezTo>
                  <a:cubicBezTo>
                    <a:pt x="59" y="45"/>
                    <a:pt x="60" y="41"/>
                    <a:pt x="61" y="39"/>
                  </a:cubicBezTo>
                  <a:cubicBezTo>
                    <a:pt x="50" y="42"/>
                    <a:pt x="37" y="43"/>
                    <a:pt x="27" y="45"/>
                  </a:cubicBezTo>
                  <a:cubicBezTo>
                    <a:pt x="31" y="47"/>
                    <a:pt x="30" y="49"/>
                    <a:pt x="33" y="5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2" name="Freeform 432"/>
            <p:cNvSpPr>
              <a:spLocks noEditPoints="1"/>
            </p:cNvSpPr>
            <p:nvPr/>
          </p:nvSpPr>
          <p:spPr bwMode="auto">
            <a:xfrm>
              <a:off x="2897188" y="2879725"/>
              <a:ext cx="1003300" cy="1027113"/>
            </a:xfrm>
            <a:custGeom>
              <a:avLst/>
              <a:gdLst>
                <a:gd name="T0" fmla="*/ 261 w 318"/>
                <a:gd name="T1" fmla="*/ 278 h 325"/>
                <a:gd name="T2" fmla="*/ 72 w 318"/>
                <a:gd name="T3" fmla="*/ 325 h 325"/>
                <a:gd name="T4" fmla="*/ 21 w 318"/>
                <a:gd name="T5" fmla="*/ 205 h 325"/>
                <a:gd name="T6" fmla="*/ 82 w 318"/>
                <a:gd name="T7" fmla="*/ 77 h 325"/>
                <a:gd name="T8" fmla="*/ 154 w 318"/>
                <a:gd name="T9" fmla="*/ 49 h 325"/>
                <a:gd name="T10" fmla="*/ 105 w 318"/>
                <a:gd name="T11" fmla="*/ 21 h 325"/>
                <a:gd name="T12" fmla="*/ 210 w 318"/>
                <a:gd name="T13" fmla="*/ 3 h 325"/>
                <a:gd name="T14" fmla="*/ 289 w 318"/>
                <a:gd name="T15" fmla="*/ 101 h 325"/>
                <a:gd name="T16" fmla="*/ 236 w 318"/>
                <a:gd name="T17" fmla="*/ 237 h 325"/>
                <a:gd name="T18" fmla="*/ 123 w 318"/>
                <a:gd name="T19" fmla="*/ 54 h 325"/>
                <a:gd name="T20" fmla="*/ 276 w 318"/>
                <a:gd name="T21" fmla="*/ 65 h 325"/>
                <a:gd name="T22" fmla="*/ 160 w 318"/>
                <a:gd name="T23" fmla="*/ 14 h 325"/>
                <a:gd name="T24" fmla="*/ 190 w 318"/>
                <a:gd name="T25" fmla="*/ 43 h 325"/>
                <a:gd name="T26" fmla="*/ 53 w 318"/>
                <a:gd name="T27" fmla="*/ 88 h 325"/>
                <a:gd name="T28" fmla="*/ 133 w 318"/>
                <a:gd name="T29" fmla="*/ 101 h 325"/>
                <a:gd name="T30" fmla="*/ 278 w 318"/>
                <a:gd name="T31" fmla="*/ 72 h 325"/>
                <a:gd name="T32" fmla="*/ 279 w 318"/>
                <a:gd name="T33" fmla="*/ 102 h 325"/>
                <a:gd name="T34" fmla="*/ 218 w 318"/>
                <a:gd name="T35" fmla="*/ 6 h 325"/>
                <a:gd name="T36" fmla="*/ 106 w 318"/>
                <a:gd name="T37" fmla="*/ 53 h 325"/>
                <a:gd name="T38" fmla="*/ 193 w 318"/>
                <a:gd name="T39" fmla="*/ 45 h 325"/>
                <a:gd name="T40" fmla="*/ 188 w 318"/>
                <a:gd name="T41" fmla="*/ 63 h 325"/>
                <a:gd name="T42" fmla="*/ 185 w 318"/>
                <a:gd name="T43" fmla="*/ 52 h 325"/>
                <a:gd name="T44" fmla="*/ 210 w 318"/>
                <a:gd name="T45" fmla="*/ 153 h 325"/>
                <a:gd name="T46" fmla="*/ 253 w 318"/>
                <a:gd name="T47" fmla="*/ 215 h 325"/>
                <a:gd name="T48" fmla="*/ 281 w 318"/>
                <a:gd name="T49" fmla="*/ 151 h 325"/>
                <a:gd name="T50" fmla="*/ 122 w 318"/>
                <a:gd name="T51" fmla="*/ 106 h 325"/>
                <a:gd name="T52" fmla="*/ 18 w 318"/>
                <a:gd name="T53" fmla="*/ 185 h 325"/>
                <a:gd name="T54" fmla="*/ 71 w 318"/>
                <a:gd name="T55" fmla="*/ 198 h 325"/>
                <a:gd name="T56" fmla="*/ 74 w 318"/>
                <a:gd name="T57" fmla="*/ 227 h 325"/>
                <a:gd name="T58" fmla="*/ 102 w 318"/>
                <a:gd name="T59" fmla="*/ 231 h 325"/>
                <a:gd name="T60" fmla="*/ 216 w 318"/>
                <a:gd name="T61" fmla="*/ 210 h 325"/>
                <a:gd name="T62" fmla="*/ 46 w 318"/>
                <a:gd name="T63" fmla="*/ 88 h 325"/>
                <a:gd name="T64" fmla="*/ 28 w 318"/>
                <a:gd name="T65" fmla="*/ 128 h 325"/>
                <a:gd name="T66" fmla="*/ 19 w 318"/>
                <a:gd name="T67" fmla="*/ 94 h 325"/>
                <a:gd name="T68" fmla="*/ 276 w 318"/>
                <a:gd name="T69" fmla="*/ 107 h 325"/>
                <a:gd name="T70" fmla="*/ 281 w 318"/>
                <a:gd name="T71" fmla="*/ 111 h 325"/>
                <a:gd name="T72" fmla="*/ 306 w 318"/>
                <a:gd name="T73" fmla="*/ 239 h 325"/>
                <a:gd name="T74" fmla="*/ 307 w 318"/>
                <a:gd name="T75" fmla="*/ 211 h 325"/>
                <a:gd name="T76" fmla="*/ 275 w 318"/>
                <a:gd name="T77" fmla="*/ 114 h 325"/>
                <a:gd name="T78" fmla="*/ 220 w 318"/>
                <a:gd name="T79" fmla="*/ 201 h 325"/>
                <a:gd name="T80" fmla="*/ 76 w 318"/>
                <a:gd name="T81" fmla="*/ 192 h 325"/>
                <a:gd name="T82" fmla="*/ 222 w 318"/>
                <a:gd name="T83" fmla="*/ 237 h 325"/>
                <a:gd name="T84" fmla="*/ 249 w 318"/>
                <a:gd name="T85" fmla="*/ 227 h 325"/>
                <a:gd name="T86" fmla="*/ 56 w 318"/>
                <a:gd name="T87" fmla="*/ 280 h 325"/>
                <a:gd name="T88" fmla="*/ 150 w 318"/>
                <a:gd name="T89" fmla="*/ 306 h 325"/>
                <a:gd name="T90" fmla="*/ 298 w 318"/>
                <a:gd name="T91" fmla="*/ 251 h 325"/>
                <a:gd name="T92" fmla="*/ 250 w 318"/>
                <a:gd name="T93" fmla="*/ 239 h 325"/>
                <a:gd name="T94" fmla="*/ 226 w 318"/>
                <a:gd name="T95" fmla="*/ 246 h 325"/>
                <a:gd name="T96" fmla="*/ 88 w 318"/>
                <a:gd name="T97" fmla="*/ 289 h 325"/>
                <a:gd name="T98" fmla="*/ 234 w 318"/>
                <a:gd name="T99" fmla="*/ 231 h 325"/>
                <a:gd name="T100" fmla="*/ 94 w 318"/>
                <a:gd name="T101" fmla="*/ 235 h 325"/>
                <a:gd name="T102" fmla="*/ 84 w 318"/>
                <a:gd name="T103" fmla="*/ 266 h 325"/>
                <a:gd name="T104" fmla="*/ 101 w 318"/>
                <a:gd name="T105" fmla="*/ 267 h 325"/>
                <a:gd name="T106" fmla="*/ 236 w 318"/>
                <a:gd name="T107" fmla="*/ 245 h 325"/>
                <a:gd name="T108" fmla="*/ 82 w 318"/>
                <a:gd name="T109" fmla="*/ 245 h 325"/>
                <a:gd name="T110" fmla="*/ 86 w 318"/>
                <a:gd name="T111" fmla="*/ 244 h 325"/>
                <a:gd name="T112" fmla="*/ 98 w 318"/>
                <a:gd name="T113" fmla="*/ 262 h 325"/>
                <a:gd name="T114" fmla="*/ 101 w 318"/>
                <a:gd name="T115" fmla="*/ 294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8" h="325">
                  <a:moveTo>
                    <a:pt x="285" y="121"/>
                  </a:moveTo>
                  <a:cubicBezTo>
                    <a:pt x="287" y="136"/>
                    <a:pt x="292" y="151"/>
                    <a:pt x="296" y="164"/>
                  </a:cubicBezTo>
                  <a:cubicBezTo>
                    <a:pt x="305" y="191"/>
                    <a:pt x="312" y="225"/>
                    <a:pt x="318" y="254"/>
                  </a:cubicBezTo>
                  <a:cubicBezTo>
                    <a:pt x="318" y="258"/>
                    <a:pt x="315" y="260"/>
                    <a:pt x="311" y="258"/>
                  </a:cubicBezTo>
                  <a:cubicBezTo>
                    <a:pt x="310" y="259"/>
                    <a:pt x="309" y="262"/>
                    <a:pt x="308" y="264"/>
                  </a:cubicBezTo>
                  <a:cubicBezTo>
                    <a:pt x="305" y="264"/>
                    <a:pt x="304" y="267"/>
                    <a:pt x="300" y="266"/>
                  </a:cubicBezTo>
                  <a:cubicBezTo>
                    <a:pt x="300" y="269"/>
                    <a:pt x="298" y="269"/>
                    <a:pt x="296" y="271"/>
                  </a:cubicBezTo>
                  <a:cubicBezTo>
                    <a:pt x="285" y="273"/>
                    <a:pt x="274" y="275"/>
                    <a:pt x="261" y="278"/>
                  </a:cubicBezTo>
                  <a:cubicBezTo>
                    <a:pt x="257" y="279"/>
                    <a:pt x="253" y="280"/>
                    <a:pt x="248" y="281"/>
                  </a:cubicBezTo>
                  <a:cubicBezTo>
                    <a:pt x="240" y="283"/>
                    <a:pt x="231" y="284"/>
                    <a:pt x="223" y="287"/>
                  </a:cubicBezTo>
                  <a:cubicBezTo>
                    <a:pt x="215" y="289"/>
                    <a:pt x="207" y="291"/>
                    <a:pt x="199" y="294"/>
                  </a:cubicBezTo>
                  <a:cubicBezTo>
                    <a:pt x="182" y="298"/>
                    <a:pt x="166" y="304"/>
                    <a:pt x="149" y="308"/>
                  </a:cubicBezTo>
                  <a:cubicBezTo>
                    <a:pt x="132" y="311"/>
                    <a:pt x="115" y="314"/>
                    <a:pt x="98" y="318"/>
                  </a:cubicBezTo>
                  <a:cubicBezTo>
                    <a:pt x="94" y="319"/>
                    <a:pt x="90" y="320"/>
                    <a:pt x="86" y="321"/>
                  </a:cubicBezTo>
                  <a:cubicBezTo>
                    <a:pt x="82" y="323"/>
                    <a:pt x="78" y="324"/>
                    <a:pt x="74" y="324"/>
                  </a:cubicBezTo>
                  <a:cubicBezTo>
                    <a:pt x="74" y="324"/>
                    <a:pt x="73" y="325"/>
                    <a:pt x="72" y="325"/>
                  </a:cubicBezTo>
                  <a:cubicBezTo>
                    <a:pt x="70" y="324"/>
                    <a:pt x="67" y="323"/>
                    <a:pt x="65" y="321"/>
                  </a:cubicBezTo>
                  <a:cubicBezTo>
                    <a:pt x="64" y="320"/>
                    <a:pt x="62" y="315"/>
                    <a:pt x="61" y="313"/>
                  </a:cubicBezTo>
                  <a:cubicBezTo>
                    <a:pt x="59" y="308"/>
                    <a:pt x="59" y="301"/>
                    <a:pt x="57" y="294"/>
                  </a:cubicBezTo>
                  <a:cubicBezTo>
                    <a:pt x="55" y="285"/>
                    <a:pt x="53" y="276"/>
                    <a:pt x="51" y="269"/>
                  </a:cubicBezTo>
                  <a:cubicBezTo>
                    <a:pt x="47" y="271"/>
                    <a:pt x="43" y="270"/>
                    <a:pt x="38" y="268"/>
                  </a:cubicBezTo>
                  <a:cubicBezTo>
                    <a:pt x="37" y="267"/>
                    <a:pt x="37" y="266"/>
                    <a:pt x="37" y="265"/>
                  </a:cubicBezTo>
                  <a:cubicBezTo>
                    <a:pt x="36" y="263"/>
                    <a:pt x="36" y="262"/>
                    <a:pt x="35" y="259"/>
                  </a:cubicBezTo>
                  <a:cubicBezTo>
                    <a:pt x="30" y="242"/>
                    <a:pt x="26" y="223"/>
                    <a:pt x="21" y="205"/>
                  </a:cubicBezTo>
                  <a:cubicBezTo>
                    <a:pt x="18" y="195"/>
                    <a:pt x="15" y="186"/>
                    <a:pt x="13" y="176"/>
                  </a:cubicBezTo>
                  <a:cubicBezTo>
                    <a:pt x="12" y="171"/>
                    <a:pt x="10" y="166"/>
                    <a:pt x="9" y="161"/>
                  </a:cubicBezTo>
                  <a:cubicBezTo>
                    <a:pt x="7" y="152"/>
                    <a:pt x="3" y="145"/>
                    <a:pt x="7" y="136"/>
                  </a:cubicBezTo>
                  <a:cubicBezTo>
                    <a:pt x="3" y="132"/>
                    <a:pt x="0" y="121"/>
                    <a:pt x="2" y="114"/>
                  </a:cubicBezTo>
                  <a:cubicBezTo>
                    <a:pt x="3" y="109"/>
                    <a:pt x="5" y="103"/>
                    <a:pt x="7" y="100"/>
                  </a:cubicBezTo>
                  <a:cubicBezTo>
                    <a:pt x="8" y="98"/>
                    <a:pt x="12" y="96"/>
                    <a:pt x="15" y="94"/>
                  </a:cubicBezTo>
                  <a:cubicBezTo>
                    <a:pt x="19" y="92"/>
                    <a:pt x="22" y="89"/>
                    <a:pt x="25" y="88"/>
                  </a:cubicBezTo>
                  <a:cubicBezTo>
                    <a:pt x="41" y="80"/>
                    <a:pt x="63" y="78"/>
                    <a:pt x="82" y="77"/>
                  </a:cubicBezTo>
                  <a:cubicBezTo>
                    <a:pt x="88" y="77"/>
                    <a:pt x="94" y="78"/>
                    <a:pt x="99" y="79"/>
                  </a:cubicBezTo>
                  <a:cubicBezTo>
                    <a:pt x="105" y="79"/>
                    <a:pt x="111" y="80"/>
                    <a:pt x="116" y="80"/>
                  </a:cubicBezTo>
                  <a:cubicBezTo>
                    <a:pt x="137" y="83"/>
                    <a:pt x="159" y="84"/>
                    <a:pt x="175" y="76"/>
                  </a:cubicBezTo>
                  <a:cubicBezTo>
                    <a:pt x="180" y="73"/>
                    <a:pt x="185" y="69"/>
                    <a:pt x="186" y="63"/>
                  </a:cubicBezTo>
                  <a:cubicBezTo>
                    <a:pt x="186" y="61"/>
                    <a:pt x="186" y="57"/>
                    <a:pt x="185" y="56"/>
                  </a:cubicBezTo>
                  <a:cubicBezTo>
                    <a:pt x="184" y="54"/>
                    <a:pt x="179" y="52"/>
                    <a:pt x="177" y="52"/>
                  </a:cubicBezTo>
                  <a:cubicBezTo>
                    <a:pt x="175" y="51"/>
                    <a:pt x="172" y="51"/>
                    <a:pt x="169" y="51"/>
                  </a:cubicBezTo>
                  <a:cubicBezTo>
                    <a:pt x="164" y="50"/>
                    <a:pt x="159" y="49"/>
                    <a:pt x="154" y="49"/>
                  </a:cubicBezTo>
                  <a:cubicBezTo>
                    <a:pt x="150" y="49"/>
                    <a:pt x="146" y="50"/>
                    <a:pt x="142" y="51"/>
                  </a:cubicBezTo>
                  <a:cubicBezTo>
                    <a:pt x="138" y="52"/>
                    <a:pt x="135" y="53"/>
                    <a:pt x="132" y="54"/>
                  </a:cubicBezTo>
                  <a:cubicBezTo>
                    <a:pt x="126" y="56"/>
                    <a:pt x="119" y="57"/>
                    <a:pt x="111" y="58"/>
                  </a:cubicBezTo>
                  <a:cubicBezTo>
                    <a:pt x="108" y="57"/>
                    <a:pt x="107" y="57"/>
                    <a:pt x="104" y="55"/>
                  </a:cubicBezTo>
                  <a:cubicBezTo>
                    <a:pt x="100" y="53"/>
                    <a:pt x="97" y="49"/>
                    <a:pt x="95" y="44"/>
                  </a:cubicBezTo>
                  <a:cubicBezTo>
                    <a:pt x="94" y="41"/>
                    <a:pt x="94" y="36"/>
                    <a:pt x="96" y="33"/>
                  </a:cubicBezTo>
                  <a:cubicBezTo>
                    <a:pt x="96" y="32"/>
                    <a:pt x="97" y="31"/>
                    <a:pt x="98" y="29"/>
                  </a:cubicBezTo>
                  <a:cubicBezTo>
                    <a:pt x="100" y="26"/>
                    <a:pt x="101" y="24"/>
                    <a:pt x="105" y="21"/>
                  </a:cubicBezTo>
                  <a:cubicBezTo>
                    <a:pt x="110" y="17"/>
                    <a:pt x="117" y="12"/>
                    <a:pt x="124" y="10"/>
                  </a:cubicBezTo>
                  <a:cubicBezTo>
                    <a:pt x="125" y="9"/>
                    <a:pt x="128" y="9"/>
                    <a:pt x="130" y="9"/>
                  </a:cubicBezTo>
                  <a:cubicBezTo>
                    <a:pt x="136" y="8"/>
                    <a:pt x="143" y="6"/>
                    <a:pt x="149" y="4"/>
                  </a:cubicBezTo>
                  <a:cubicBezTo>
                    <a:pt x="160" y="2"/>
                    <a:pt x="169" y="1"/>
                    <a:pt x="180" y="0"/>
                  </a:cubicBezTo>
                  <a:cubicBezTo>
                    <a:pt x="183" y="0"/>
                    <a:pt x="186" y="1"/>
                    <a:pt x="188" y="0"/>
                  </a:cubicBezTo>
                  <a:cubicBezTo>
                    <a:pt x="190" y="1"/>
                    <a:pt x="194" y="0"/>
                    <a:pt x="196" y="2"/>
                  </a:cubicBezTo>
                  <a:cubicBezTo>
                    <a:pt x="200" y="3"/>
                    <a:pt x="204" y="2"/>
                    <a:pt x="208" y="2"/>
                  </a:cubicBezTo>
                  <a:cubicBezTo>
                    <a:pt x="209" y="3"/>
                    <a:pt x="209" y="3"/>
                    <a:pt x="210" y="3"/>
                  </a:cubicBezTo>
                  <a:cubicBezTo>
                    <a:pt x="211" y="3"/>
                    <a:pt x="212" y="3"/>
                    <a:pt x="213" y="3"/>
                  </a:cubicBezTo>
                  <a:cubicBezTo>
                    <a:pt x="219" y="3"/>
                    <a:pt x="225" y="5"/>
                    <a:pt x="231" y="6"/>
                  </a:cubicBezTo>
                  <a:cubicBezTo>
                    <a:pt x="234" y="7"/>
                    <a:pt x="236" y="7"/>
                    <a:pt x="239" y="8"/>
                  </a:cubicBezTo>
                  <a:cubicBezTo>
                    <a:pt x="242" y="8"/>
                    <a:pt x="245" y="11"/>
                    <a:pt x="248" y="12"/>
                  </a:cubicBezTo>
                  <a:cubicBezTo>
                    <a:pt x="251" y="14"/>
                    <a:pt x="253" y="16"/>
                    <a:pt x="256" y="17"/>
                  </a:cubicBezTo>
                  <a:cubicBezTo>
                    <a:pt x="265" y="25"/>
                    <a:pt x="273" y="33"/>
                    <a:pt x="280" y="42"/>
                  </a:cubicBezTo>
                  <a:cubicBezTo>
                    <a:pt x="284" y="50"/>
                    <a:pt x="288" y="58"/>
                    <a:pt x="291" y="67"/>
                  </a:cubicBezTo>
                  <a:cubicBezTo>
                    <a:pt x="292" y="78"/>
                    <a:pt x="293" y="88"/>
                    <a:pt x="289" y="101"/>
                  </a:cubicBezTo>
                  <a:cubicBezTo>
                    <a:pt x="291" y="107"/>
                    <a:pt x="292" y="118"/>
                    <a:pt x="285" y="121"/>
                  </a:cubicBezTo>
                  <a:close/>
                  <a:moveTo>
                    <a:pt x="237" y="238"/>
                  </a:moveTo>
                  <a:cubicBezTo>
                    <a:pt x="237" y="240"/>
                    <a:pt x="236" y="240"/>
                    <a:pt x="236" y="241"/>
                  </a:cubicBezTo>
                  <a:cubicBezTo>
                    <a:pt x="237" y="243"/>
                    <a:pt x="237" y="247"/>
                    <a:pt x="240" y="247"/>
                  </a:cubicBezTo>
                  <a:cubicBezTo>
                    <a:pt x="243" y="247"/>
                    <a:pt x="244" y="241"/>
                    <a:pt x="242" y="238"/>
                  </a:cubicBezTo>
                  <a:cubicBezTo>
                    <a:pt x="243" y="234"/>
                    <a:pt x="241" y="230"/>
                    <a:pt x="241" y="225"/>
                  </a:cubicBezTo>
                  <a:cubicBezTo>
                    <a:pt x="239" y="223"/>
                    <a:pt x="235" y="226"/>
                    <a:pt x="235" y="228"/>
                  </a:cubicBezTo>
                  <a:cubicBezTo>
                    <a:pt x="234" y="231"/>
                    <a:pt x="237" y="235"/>
                    <a:pt x="236" y="237"/>
                  </a:cubicBezTo>
                  <a:cubicBezTo>
                    <a:pt x="237" y="237"/>
                    <a:pt x="237" y="238"/>
                    <a:pt x="237" y="238"/>
                  </a:cubicBezTo>
                  <a:close/>
                  <a:moveTo>
                    <a:pt x="181" y="3"/>
                  </a:moveTo>
                  <a:cubicBezTo>
                    <a:pt x="180" y="3"/>
                    <a:pt x="179" y="3"/>
                    <a:pt x="178" y="3"/>
                  </a:cubicBezTo>
                  <a:cubicBezTo>
                    <a:pt x="168" y="4"/>
                    <a:pt x="154" y="6"/>
                    <a:pt x="144" y="8"/>
                  </a:cubicBezTo>
                  <a:cubicBezTo>
                    <a:pt x="136" y="10"/>
                    <a:pt x="128" y="13"/>
                    <a:pt x="122" y="17"/>
                  </a:cubicBezTo>
                  <a:cubicBezTo>
                    <a:pt x="120" y="18"/>
                    <a:pt x="118" y="18"/>
                    <a:pt x="116" y="19"/>
                  </a:cubicBezTo>
                  <a:cubicBezTo>
                    <a:pt x="111" y="22"/>
                    <a:pt x="103" y="30"/>
                    <a:pt x="102" y="37"/>
                  </a:cubicBezTo>
                  <a:cubicBezTo>
                    <a:pt x="101" y="50"/>
                    <a:pt x="112" y="58"/>
                    <a:pt x="123" y="54"/>
                  </a:cubicBezTo>
                  <a:cubicBezTo>
                    <a:pt x="115" y="51"/>
                    <a:pt x="117" y="37"/>
                    <a:pt x="121" y="31"/>
                  </a:cubicBezTo>
                  <a:cubicBezTo>
                    <a:pt x="124" y="27"/>
                    <a:pt x="128" y="26"/>
                    <a:pt x="130" y="23"/>
                  </a:cubicBezTo>
                  <a:cubicBezTo>
                    <a:pt x="137" y="19"/>
                    <a:pt x="145" y="16"/>
                    <a:pt x="153" y="14"/>
                  </a:cubicBezTo>
                  <a:cubicBezTo>
                    <a:pt x="161" y="12"/>
                    <a:pt x="170" y="9"/>
                    <a:pt x="177" y="8"/>
                  </a:cubicBezTo>
                  <a:cubicBezTo>
                    <a:pt x="184" y="7"/>
                    <a:pt x="191" y="7"/>
                    <a:pt x="198" y="4"/>
                  </a:cubicBezTo>
                  <a:cubicBezTo>
                    <a:pt x="192" y="4"/>
                    <a:pt x="187" y="4"/>
                    <a:pt x="181" y="3"/>
                  </a:cubicBezTo>
                  <a:close/>
                  <a:moveTo>
                    <a:pt x="278" y="72"/>
                  </a:moveTo>
                  <a:cubicBezTo>
                    <a:pt x="278" y="70"/>
                    <a:pt x="277" y="68"/>
                    <a:pt x="276" y="65"/>
                  </a:cubicBezTo>
                  <a:cubicBezTo>
                    <a:pt x="275" y="59"/>
                    <a:pt x="273" y="53"/>
                    <a:pt x="270" y="47"/>
                  </a:cubicBezTo>
                  <a:cubicBezTo>
                    <a:pt x="269" y="45"/>
                    <a:pt x="267" y="44"/>
                    <a:pt x="266" y="42"/>
                  </a:cubicBezTo>
                  <a:cubicBezTo>
                    <a:pt x="265" y="41"/>
                    <a:pt x="265" y="39"/>
                    <a:pt x="264" y="38"/>
                  </a:cubicBezTo>
                  <a:cubicBezTo>
                    <a:pt x="261" y="33"/>
                    <a:pt x="256" y="29"/>
                    <a:pt x="251" y="25"/>
                  </a:cubicBezTo>
                  <a:cubicBezTo>
                    <a:pt x="244" y="18"/>
                    <a:pt x="234" y="13"/>
                    <a:pt x="223" y="10"/>
                  </a:cubicBezTo>
                  <a:cubicBezTo>
                    <a:pt x="215" y="7"/>
                    <a:pt x="207" y="5"/>
                    <a:pt x="198" y="7"/>
                  </a:cubicBezTo>
                  <a:cubicBezTo>
                    <a:pt x="188" y="9"/>
                    <a:pt x="177" y="10"/>
                    <a:pt x="167" y="13"/>
                  </a:cubicBezTo>
                  <a:cubicBezTo>
                    <a:pt x="165" y="13"/>
                    <a:pt x="162" y="14"/>
                    <a:pt x="160" y="14"/>
                  </a:cubicBezTo>
                  <a:cubicBezTo>
                    <a:pt x="153" y="16"/>
                    <a:pt x="146" y="18"/>
                    <a:pt x="140" y="21"/>
                  </a:cubicBezTo>
                  <a:cubicBezTo>
                    <a:pt x="130" y="25"/>
                    <a:pt x="117" y="33"/>
                    <a:pt x="120" y="49"/>
                  </a:cubicBezTo>
                  <a:cubicBezTo>
                    <a:pt x="124" y="55"/>
                    <a:pt x="130" y="52"/>
                    <a:pt x="137" y="50"/>
                  </a:cubicBezTo>
                  <a:cubicBezTo>
                    <a:pt x="141" y="49"/>
                    <a:pt x="145" y="48"/>
                    <a:pt x="148" y="48"/>
                  </a:cubicBezTo>
                  <a:cubicBezTo>
                    <a:pt x="151" y="45"/>
                    <a:pt x="154" y="46"/>
                    <a:pt x="158" y="45"/>
                  </a:cubicBezTo>
                  <a:cubicBezTo>
                    <a:pt x="161" y="44"/>
                    <a:pt x="164" y="43"/>
                    <a:pt x="166" y="43"/>
                  </a:cubicBezTo>
                  <a:cubicBezTo>
                    <a:pt x="172" y="43"/>
                    <a:pt x="177" y="43"/>
                    <a:pt x="183" y="43"/>
                  </a:cubicBezTo>
                  <a:cubicBezTo>
                    <a:pt x="185" y="43"/>
                    <a:pt x="188" y="43"/>
                    <a:pt x="190" y="43"/>
                  </a:cubicBezTo>
                  <a:cubicBezTo>
                    <a:pt x="193" y="43"/>
                    <a:pt x="196" y="43"/>
                    <a:pt x="198" y="44"/>
                  </a:cubicBezTo>
                  <a:cubicBezTo>
                    <a:pt x="200" y="45"/>
                    <a:pt x="203" y="51"/>
                    <a:pt x="204" y="55"/>
                  </a:cubicBezTo>
                  <a:cubicBezTo>
                    <a:pt x="208" y="65"/>
                    <a:pt x="205" y="76"/>
                    <a:pt x="198" y="79"/>
                  </a:cubicBezTo>
                  <a:cubicBezTo>
                    <a:pt x="196" y="80"/>
                    <a:pt x="193" y="81"/>
                    <a:pt x="190" y="81"/>
                  </a:cubicBezTo>
                  <a:cubicBezTo>
                    <a:pt x="176" y="85"/>
                    <a:pt x="161" y="88"/>
                    <a:pt x="146" y="89"/>
                  </a:cubicBezTo>
                  <a:cubicBezTo>
                    <a:pt x="131" y="89"/>
                    <a:pt x="118" y="82"/>
                    <a:pt x="105" y="82"/>
                  </a:cubicBezTo>
                  <a:cubicBezTo>
                    <a:pt x="89" y="82"/>
                    <a:pt x="71" y="86"/>
                    <a:pt x="56" y="86"/>
                  </a:cubicBezTo>
                  <a:cubicBezTo>
                    <a:pt x="55" y="87"/>
                    <a:pt x="54" y="87"/>
                    <a:pt x="53" y="88"/>
                  </a:cubicBezTo>
                  <a:cubicBezTo>
                    <a:pt x="50" y="88"/>
                    <a:pt x="49" y="90"/>
                    <a:pt x="47" y="90"/>
                  </a:cubicBezTo>
                  <a:cubicBezTo>
                    <a:pt x="44" y="92"/>
                    <a:pt x="42" y="94"/>
                    <a:pt x="39" y="96"/>
                  </a:cubicBezTo>
                  <a:cubicBezTo>
                    <a:pt x="36" y="99"/>
                    <a:pt x="32" y="102"/>
                    <a:pt x="30" y="105"/>
                  </a:cubicBezTo>
                  <a:cubicBezTo>
                    <a:pt x="28" y="109"/>
                    <a:pt x="26" y="118"/>
                    <a:pt x="28" y="123"/>
                  </a:cubicBezTo>
                  <a:cubicBezTo>
                    <a:pt x="28" y="125"/>
                    <a:pt x="30" y="126"/>
                    <a:pt x="31" y="128"/>
                  </a:cubicBezTo>
                  <a:cubicBezTo>
                    <a:pt x="48" y="124"/>
                    <a:pt x="65" y="119"/>
                    <a:pt x="82" y="114"/>
                  </a:cubicBezTo>
                  <a:cubicBezTo>
                    <a:pt x="90" y="112"/>
                    <a:pt x="99" y="110"/>
                    <a:pt x="107" y="108"/>
                  </a:cubicBezTo>
                  <a:cubicBezTo>
                    <a:pt x="116" y="105"/>
                    <a:pt x="124" y="103"/>
                    <a:pt x="133" y="101"/>
                  </a:cubicBezTo>
                  <a:cubicBezTo>
                    <a:pt x="142" y="100"/>
                    <a:pt x="150" y="97"/>
                    <a:pt x="159" y="95"/>
                  </a:cubicBezTo>
                  <a:cubicBezTo>
                    <a:pt x="176" y="91"/>
                    <a:pt x="192" y="85"/>
                    <a:pt x="209" y="81"/>
                  </a:cubicBezTo>
                  <a:cubicBezTo>
                    <a:pt x="217" y="79"/>
                    <a:pt x="225" y="76"/>
                    <a:pt x="233" y="76"/>
                  </a:cubicBezTo>
                  <a:cubicBezTo>
                    <a:pt x="237" y="75"/>
                    <a:pt x="240" y="75"/>
                    <a:pt x="243" y="74"/>
                  </a:cubicBezTo>
                  <a:cubicBezTo>
                    <a:pt x="251" y="73"/>
                    <a:pt x="257" y="71"/>
                    <a:pt x="264" y="71"/>
                  </a:cubicBezTo>
                  <a:cubicBezTo>
                    <a:pt x="266" y="71"/>
                    <a:pt x="267" y="72"/>
                    <a:pt x="269" y="73"/>
                  </a:cubicBezTo>
                  <a:cubicBezTo>
                    <a:pt x="273" y="80"/>
                    <a:pt x="274" y="89"/>
                    <a:pt x="278" y="97"/>
                  </a:cubicBezTo>
                  <a:cubicBezTo>
                    <a:pt x="278" y="89"/>
                    <a:pt x="279" y="80"/>
                    <a:pt x="278" y="72"/>
                  </a:cubicBezTo>
                  <a:close/>
                  <a:moveTo>
                    <a:pt x="218" y="6"/>
                  </a:moveTo>
                  <a:cubicBezTo>
                    <a:pt x="224" y="7"/>
                    <a:pt x="230" y="10"/>
                    <a:pt x="236" y="13"/>
                  </a:cubicBezTo>
                  <a:cubicBezTo>
                    <a:pt x="241" y="15"/>
                    <a:pt x="245" y="18"/>
                    <a:pt x="249" y="21"/>
                  </a:cubicBezTo>
                  <a:cubicBezTo>
                    <a:pt x="254" y="25"/>
                    <a:pt x="260" y="30"/>
                    <a:pt x="264" y="36"/>
                  </a:cubicBezTo>
                  <a:cubicBezTo>
                    <a:pt x="266" y="38"/>
                    <a:pt x="267" y="40"/>
                    <a:pt x="268" y="42"/>
                  </a:cubicBezTo>
                  <a:cubicBezTo>
                    <a:pt x="269" y="43"/>
                    <a:pt x="270" y="44"/>
                    <a:pt x="271" y="46"/>
                  </a:cubicBezTo>
                  <a:cubicBezTo>
                    <a:pt x="276" y="53"/>
                    <a:pt x="279" y="63"/>
                    <a:pt x="280" y="73"/>
                  </a:cubicBezTo>
                  <a:cubicBezTo>
                    <a:pt x="282" y="83"/>
                    <a:pt x="280" y="93"/>
                    <a:pt x="279" y="102"/>
                  </a:cubicBezTo>
                  <a:cubicBezTo>
                    <a:pt x="283" y="102"/>
                    <a:pt x="284" y="99"/>
                    <a:pt x="288" y="99"/>
                  </a:cubicBezTo>
                  <a:cubicBezTo>
                    <a:pt x="291" y="85"/>
                    <a:pt x="290" y="73"/>
                    <a:pt x="286" y="62"/>
                  </a:cubicBezTo>
                  <a:cubicBezTo>
                    <a:pt x="284" y="55"/>
                    <a:pt x="282" y="50"/>
                    <a:pt x="279" y="44"/>
                  </a:cubicBezTo>
                  <a:cubicBezTo>
                    <a:pt x="276" y="40"/>
                    <a:pt x="273" y="36"/>
                    <a:pt x="270" y="33"/>
                  </a:cubicBezTo>
                  <a:cubicBezTo>
                    <a:pt x="262" y="26"/>
                    <a:pt x="256" y="19"/>
                    <a:pt x="248" y="14"/>
                  </a:cubicBezTo>
                  <a:cubicBezTo>
                    <a:pt x="246" y="13"/>
                    <a:pt x="244" y="13"/>
                    <a:pt x="243" y="12"/>
                  </a:cubicBezTo>
                  <a:cubicBezTo>
                    <a:pt x="237" y="9"/>
                    <a:pt x="232" y="9"/>
                    <a:pt x="226" y="7"/>
                  </a:cubicBezTo>
                  <a:cubicBezTo>
                    <a:pt x="223" y="7"/>
                    <a:pt x="222" y="6"/>
                    <a:pt x="218" y="6"/>
                  </a:cubicBezTo>
                  <a:cubicBezTo>
                    <a:pt x="218" y="6"/>
                    <a:pt x="217" y="6"/>
                    <a:pt x="217" y="6"/>
                  </a:cubicBezTo>
                  <a:cubicBezTo>
                    <a:pt x="218" y="6"/>
                    <a:pt x="218" y="6"/>
                    <a:pt x="218" y="6"/>
                  </a:cubicBezTo>
                  <a:close/>
                  <a:moveTo>
                    <a:pt x="125" y="12"/>
                  </a:moveTo>
                  <a:cubicBezTo>
                    <a:pt x="122" y="13"/>
                    <a:pt x="121" y="14"/>
                    <a:pt x="119" y="15"/>
                  </a:cubicBezTo>
                  <a:cubicBezTo>
                    <a:pt x="118" y="15"/>
                    <a:pt x="117" y="16"/>
                    <a:pt x="116" y="16"/>
                  </a:cubicBezTo>
                  <a:cubicBezTo>
                    <a:pt x="112" y="18"/>
                    <a:pt x="110" y="20"/>
                    <a:pt x="108" y="22"/>
                  </a:cubicBezTo>
                  <a:cubicBezTo>
                    <a:pt x="106" y="24"/>
                    <a:pt x="102" y="26"/>
                    <a:pt x="101" y="28"/>
                  </a:cubicBezTo>
                  <a:cubicBezTo>
                    <a:pt x="94" y="37"/>
                    <a:pt x="96" y="49"/>
                    <a:pt x="106" y="53"/>
                  </a:cubicBezTo>
                  <a:cubicBezTo>
                    <a:pt x="101" y="50"/>
                    <a:pt x="98" y="38"/>
                    <a:pt x="101" y="32"/>
                  </a:cubicBezTo>
                  <a:cubicBezTo>
                    <a:pt x="103" y="28"/>
                    <a:pt x="107" y="23"/>
                    <a:pt x="111" y="20"/>
                  </a:cubicBezTo>
                  <a:cubicBezTo>
                    <a:pt x="116" y="17"/>
                    <a:pt x="121" y="15"/>
                    <a:pt x="125" y="12"/>
                  </a:cubicBezTo>
                  <a:cubicBezTo>
                    <a:pt x="125" y="12"/>
                    <a:pt x="125" y="12"/>
                    <a:pt x="125" y="12"/>
                  </a:cubicBezTo>
                  <a:close/>
                  <a:moveTo>
                    <a:pt x="196" y="78"/>
                  </a:moveTo>
                  <a:cubicBezTo>
                    <a:pt x="202" y="75"/>
                    <a:pt x="205" y="66"/>
                    <a:pt x="204" y="58"/>
                  </a:cubicBezTo>
                  <a:cubicBezTo>
                    <a:pt x="203" y="56"/>
                    <a:pt x="202" y="54"/>
                    <a:pt x="201" y="52"/>
                  </a:cubicBezTo>
                  <a:cubicBezTo>
                    <a:pt x="199" y="48"/>
                    <a:pt x="197" y="46"/>
                    <a:pt x="193" y="45"/>
                  </a:cubicBezTo>
                  <a:cubicBezTo>
                    <a:pt x="188" y="45"/>
                    <a:pt x="183" y="45"/>
                    <a:pt x="179" y="46"/>
                  </a:cubicBezTo>
                  <a:cubicBezTo>
                    <a:pt x="185" y="46"/>
                    <a:pt x="189" y="50"/>
                    <a:pt x="192" y="53"/>
                  </a:cubicBezTo>
                  <a:cubicBezTo>
                    <a:pt x="195" y="60"/>
                    <a:pt x="195" y="65"/>
                    <a:pt x="192" y="72"/>
                  </a:cubicBezTo>
                  <a:cubicBezTo>
                    <a:pt x="190" y="74"/>
                    <a:pt x="189" y="76"/>
                    <a:pt x="187" y="78"/>
                  </a:cubicBezTo>
                  <a:cubicBezTo>
                    <a:pt x="186" y="79"/>
                    <a:pt x="184" y="79"/>
                    <a:pt x="183" y="81"/>
                  </a:cubicBezTo>
                  <a:cubicBezTo>
                    <a:pt x="188" y="79"/>
                    <a:pt x="191" y="79"/>
                    <a:pt x="196" y="78"/>
                  </a:cubicBezTo>
                  <a:close/>
                  <a:moveTo>
                    <a:pt x="185" y="52"/>
                  </a:moveTo>
                  <a:cubicBezTo>
                    <a:pt x="188" y="54"/>
                    <a:pt x="188" y="59"/>
                    <a:pt x="188" y="63"/>
                  </a:cubicBezTo>
                  <a:cubicBezTo>
                    <a:pt x="186" y="73"/>
                    <a:pt x="176" y="79"/>
                    <a:pt x="167" y="82"/>
                  </a:cubicBezTo>
                  <a:cubicBezTo>
                    <a:pt x="172" y="80"/>
                    <a:pt x="180" y="80"/>
                    <a:pt x="185" y="77"/>
                  </a:cubicBezTo>
                  <a:cubicBezTo>
                    <a:pt x="187" y="75"/>
                    <a:pt x="191" y="70"/>
                    <a:pt x="192" y="68"/>
                  </a:cubicBezTo>
                  <a:cubicBezTo>
                    <a:pt x="192" y="66"/>
                    <a:pt x="192" y="61"/>
                    <a:pt x="192" y="59"/>
                  </a:cubicBezTo>
                  <a:cubicBezTo>
                    <a:pt x="191" y="50"/>
                    <a:pt x="179" y="48"/>
                    <a:pt x="171" y="46"/>
                  </a:cubicBezTo>
                  <a:cubicBezTo>
                    <a:pt x="170" y="46"/>
                    <a:pt x="170" y="47"/>
                    <a:pt x="169" y="47"/>
                  </a:cubicBezTo>
                  <a:cubicBezTo>
                    <a:pt x="166" y="45"/>
                    <a:pt x="162" y="45"/>
                    <a:pt x="160" y="47"/>
                  </a:cubicBezTo>
                  <a:cubicBezTo>
                    <a:pt x="169" y="48"/>
                    <a:pt x="178" y="49"/>
                    <a:pt x="185" y="52"/>
                  </a:cubicBezTo>
                  <a:close/>
                  <a:moveTo>
                    <a:pt x="216" y="210"/>
                  </a:moveTo>
                  <a:cubicBezTo>
                    <a:pt x="216" y="209"/>
                    <a:pt x="215" y="208"/>
                    <a:pt x="215" y="207"/>
                  </a:cubicBezTo>
                  <a:cubicBezTo>
                    <a:pt x="215" y="205"/>
                    <a:pt x="216" y="203"/>
                    <a:pt x="218" y="202"/>
                  </a:cubicBezTo>
                  <a:cubicBezTo>
                    <a:pt x="218" y="202"/>
                    <a:pt x="218" y="202"/>
                    <a:pt x="218" y="202"/>
                  </a:cubicBezTo>
                  <a:cubicBezTo>
                    <a:pt x="217" y="200"/>
                    <a:pt x="217" y="195"/>
                    <a:pt x="217" y="192"/>
                  </a:cubicBezTo>
                  <a:cubicBezTo>
                    <a:pt x="216" y="184"/>
                    <a:pt x="215" y="179"/>
                    <a:pt x="214" y="172"/>
                  </a:cubicBezTo>
                  <a:cubicBezTo>
                    <a:pt x="213" y="168"/>
                    <a:pt x="213" y="164"/>
                    <a:pt x="212" y="161"/>
                  </a:cubicBezTo>
                  <a:cubicBezTo>
                    <a:pt x="211" y="159"/>
                    <a:pt x="208" y="157"/>
                    <a:pt x="210" y="153"/>
                  </a:cubicBezTo>
                  <a:cubicBezTo>
                    <a:pt x="216" y="152"/>
                    <a:pt x="219" y="152"/>
                    <a:pt x="225" y="152"/>
                  </a:cubicBezTo>
                  <a:cubicBezTo>
                    <a:pt x="230" y="152"/>
                    <a:pt x="235" y="150"/>
                    <a:pt x="237" y="153"/>
                  </a:cubicBezTo>
                  <a:cubicBezTo>
                    <a:pt x="238" y="155"/>
                    <a:pt x="237" y="157"/>
                    <a:pt x="237" y="159"/>
                  </a:cubicBezTo>
                  <a:cubicBezTo>
                    <a:pt x="237" y="161"/>
                    <a:pt x="238" y="164"/>
                    <a:pt x="239" y="168"/>
                  </a:cubicBezTo>
                  <a:cubicBezTo>
                    <a:pt x="240" y="178"/>
                    <a:pt x="241" y="188"/>
                    <a:pt x="242" y="198"/>
                  </a:cubicBezTo>
                  <a:cubicBezTo>
                    <a:pt x="245" y="198"/>
                    <a:pt x="249" y="197"/>
                    <a:pt x="251" y="199"/>
                  </a:cubicBezTo>
                  <a:cubicBezTo>
                    <a:pt x="252" y="201"/>
                    <a:pt x="252" y="203"/>
                    <a:pt x="253" y="205"/>
                  </a:cubicBezTo>
                  <a:cubicBezTo>
                    <a:pt x="252" y="208"/>
                    <a:pt x="253" y="211"/>
                    <a:pt x="253" y="215"/>
                  </a:cubicBezTo>
                  <a:cubicBezTo>
                    <a:pt x="255" y="214"/>
                    <a:pt x="256" y="213"/>
                    <a:pt x="258" y="213"/>
                  </a:cubicBezTo>
                  <a:cubicBezTo>
                    <a:pt x="264" y="211"/>
                    <a:pt x="272" y="210"/>
                    <a:pt x="279" y="207"/>
                  </a:cubicBezTo>
                  <a:cubicBezTo>
                    <a:pt x="282" y="206"/>
                    <a:pt x="287" y="204"/>
                    <a:pt x="288" y="202"/>
                  </a:cubicBezTo>
                  <a:cubicBezTo>
                    <a:pt x="289" y="201"/>
                    <a:pt x="289" y="199"/>
                    <a:pt x="289" y="197"/>
                  </a:cubicBezTo>
                  <a:cubicBezTo>
                    <a:pt x="290" y="192"/>
                    <a:pt x="290" y="187"/>
                    <a:pt x="288" y="182"/>
                  </a:cubicBezTo>
                  <a:cubicBezTo>
                    <a:pt x="287" y="177"/>
                    <a:pt x="285" y="172"/>
                    <a:pt x="285" y="168"/>
                  </a:cubicBezTo>
                  <a:cubicBezTo>
                    <a:pt x="284" y="165"/>
                    <a:pt x="283" y="159"/>
                    <a:pt x="282" y="155"/>
                  </a:cubicBezTo>
                  <a:cubicBezTo>
                    <a:pt x="281" y="154"/>
                    <a:pt x="280" y="153"/>
                    <a:pt x="281" y="151"/>
                  </a:cubicBezTo>
                  <a:cubicBezTo>
                    <a:pt x="279" y="147"/>
                    <a:pt x="278" y="143"/>
                    <a:pt x="277" y="138"/>
                  </a:cubicBezTo>
                  <a:cubicBezTo>
                    <a:pt x="275" y="133"/>
                    <a:pt x="273" y="128"/>
                    <a:pt x="272" y="123"/>
                  </a:cubicBezTo>
                  <a:cubicBezTo>
                    <a:pt x="270" y="117"/>
                    <a:pt x="268" y="111"/>
                    <a:pt x="266" y="105"/>
                  </a:cubicBezTo>
                  <a:cubicBezTo>
                    <a:pt x="264" y="93"/>
                    <a:pt x="262" y="84"/>
                    <a:pt x="262" y="73"/>
                  </a:cubicBezTo>
                  <a:cubicBezTo>
                    <a:pt x="254" y="73"/>
                    <a:pt x="246" y="76"/>
                    <a:pt x="238" y="77"/>
                  </a:cubicBezTo>
                  <a:cubicBezTo>
                    <a:pt x="225" y="79"/>
                    <a:pt x="211" y="82"/>
                    <a:pt x="199" y="86"/>
                  </a:cubicBezTo>
                  <a:cubicBezTo>
                    <a:pt x="179" y="92"/>
                    <a:pt x="158" y="98"/>
                    <a:pt x="138" y="103"/>
                  </a:cubicBezTo>
                  <a:cubicBezTo>
                    <a:pt x="133" y="104"/>
                    <a:pt x="127" y="105"/>
                    <a:pt x="122" y="106"/>
                  </a:cubicBezTo>
                  <a:cubicBezTo>
                    <a:pt x="117" y="107"/>
                    <a:pt x="112" y="109"/>
                    <a:pt x="107" y="110"/>
                  </a:cubicBezTo>
                  <a:cubicBezTo>
                    <a:pt x="101" y="112"/>
                    <a:pt x="94" y="114"/>
                    <a:pt x="88" y="115"/>
                  </a:cubicBezTo>
                  <a:cubicBezTo>
                    <a:pt x="74" y="118"/>
                    <a:pt x="60" y="123"/>
                    <a:pt x="46" y="126"/>
                  </a:cubicBezTo>
                  <a:cubicBezTo>
                    <a:pt x="36" y="129"/>
                    <a:pt x="28" y="131"/>
                    <a:pt x="20" y="133"/>
                  </a:cubicBezTo>
                  <a:cubicBezTo>
                    <a:pt x="15" y="135"/>
                    <a:pt x="11" y="135"/>
                    <a:pt x="9" y="139"/>
                  </a:cubicBezTo>
                  <a:cubicBezTo>
                    <a:pt x="6" y="145"/>
                    <a:pt x="9" y="154"/>
                    <a:pt x="11" y="159"/>
                  </a:cubicBezTo>
                  <a:cubicBezTo>
                    <a:pt x="12" y="162"/>
                    <a:pt x="13" y="165"/>
                    <a:pt x="13" y="168"/>
                  </a:cubicBezTo>
                  <a:cubicBezTo>
                    <a:pt x="14" y="174"/>
                    <a:pt x="16" y="180"/>
                    <a:pt x="18" y="185"/>
                  </a:cubicBezTo>
                  <a:cubicBezTo>
                    <a:pt x="26" y="212"/>
                    <a:pt x="32" y="240"/>
                    <a:pt x="40" y="266"/>
                  </a:cubicBezTo>
                  <a:cubicBezTo>
                    <a:pt x="52" y="270"/>
                    <a:pt x="62" y="261"/>
                    <a:pt x="73" y="259"/>
                  </a:cubicBezTo>
                  <a:cubicBezTo>
                    <a:pt x="73" y="252"/>
                    <a:pt x="72" y="246"/>
                    <a:pt x="73" y="238"/>
                  </a:cubicBezTo>
                  <a:cubicBezTo>
                    <a:pt x="80" y="232"/>
                    <a:pt x="89" y="233"/>
                    <a:pt x="100" y="232"/>
                  </a:cubicBezTo>
                  <a:cubicBezTo>
                    <a:pt x="98" y="222"/>
                    <a:pt x="96" y="210"/>
                    <a:pt x="93" y="200"/>
                  </a:cubicBezTo>
                  <a:cubicBezTo>
                    <a:pt x="93" y="199"/>
                    <a:pt x="92" y="197"/>
                    <a:pt x="92" y="196"/>
                  </a:cubicBezTo>
                  <a:cubicBezTo>
                    <a:pt x="90" y="192"/>
                    <a:pt x="88" y="193"/>
                    <a:pt x="84" y="193"/>
                  </a:cubicBezTo>
                  <a:cubicBezTo>
                    <a:pt x="81" y="194"/>
                    <a:pt x="72" y="194"/>
                    <a:pt x="71" y="198"/>
                  </a:cubicBezTo>
                  <a:cubicBezTo>
                    <a:pt x="71" y="199"/>
                    <a:pt x="72" y="201"/>
                    <a:pt x="72" y="202"/>
                  </a:cubicBezTo>
                  <a:cubicBezTo>
                    <a:pt x="72" y="204"/>
                    <a:pt x="72" y="205"/>
                    <a:pt x="73" y="207"/>
                  </a:cubicBezTo>
                  <a:cubicBezTo>
                    <a:pt x="73" y="209"/>
                    <a:pt x="74" y="211"/>
                    <a:pt x="75" y="214"/>
                  </a:cubicBezTo>
                  <a:cubicBezTo>
                    <a:pt x="75" y="216"/>
                    <a:pt x="75" y="219"/>
                    <a:pt x="75" y="221"/>
                  </a:cubicBezTo>
                  <a:cubicBezTo>
                    <a:pt x="76" y="225"/>
                    <a:pt x="77" y="228"/>
                    <a:pt x="77" y="232"/>
                  </a:cubicBezTo>
                  <a:cubicBezTo>
                    <a:pt x="77" y="233"/>
                    <a:pt x="78" y="235"/>
                    <a:pt x="77" y="235"/>
                  </a:cubicBezTo>
                  <a:cubicBezTo>
                    <a:pt x="75" y="235"/>
                    <a:pt x="76" y="232"/>
                    <a:pt x="75" y="231"/>
                  </a:cubicBezTo>
                  <a:cubicBezTo>
                    <a:pt x="75" y="230"/>
                    <a:pt x="75" y="228"/>
                    <a:pt x="74" y="227"/>
                  </a:cubicBezTo>
                  <a:cubicBezTo>
                    <a:pt x="73" y="219"/>
                    <a:pt x="73" y="212"/>
                    <a:pt x="71" y="206"/>
                  </a:cubicBezTo>
                  <a:cubicBezTo>
                    <a:pt x="71" y="203"/>
                    <a:pt x="70" y="200"/>
                    <a:pt x="69" y="198"/>
                  </a:cubicBezTo>
                  <a:cubicBezTo>
                    <a:pt x="69" y="196"/>
                    <a:pt x="66" y="196"/>
                    <a:pt x="66" y="193"/>
                  </a:cubicBezTo>
                  <a:cubicBezTo>
                    <a:pt x="67" y="192"/>
                    <a:pt x="68" y="191"/>
                    <a:pt x="69" y="190"/>
                  </a:cubicBezTo>
                  <a:cubicBezTo>
                    <a:pt x="75" y="187"/>
                    <a:pt x="83" y="185"/>
                    <a:pt x="91" y="186"/>
                  </a:cubicBezTo>
                  <a:cubicBezTo>
                    <a:pt x="93" y="188"/>
                    <a:pt x="92" y="190"/>
                    <a:pt x="93" y="193"/>
                  </a:cubicBezTo>
                  <a:cubicBezTo>
                    <a:pt x="94" y="198"/>
                    <a:pt x="97" y="203"/>
                    <a:pt x="98" y="209"/>
                  </a:cubicBezTo>
                  <a:cubicBezTo>
                    <a:pt x="99" y="216"/>
                    <a:pt x="100" y="224"/>
                    <a:pt x="102" y="231"/>
                  </a:cubicBezTo>
                  <a:cubicBezTo>
                    <a:pt x="104" y="232"/>
                    <a:pt x="106" y="230"/>
                    <a:pt x="108" y="231"/>
                  </a:cubicBezTo>
                  <a:cubicBezTo>
                    <a:pt x="109" y="232"/>
                    <a:pt x="109" y="235"/>
                    <a:pt x="109" y="237"/>
                  </a:cubicBezTo>
                  <a:cubicBezTo>
                    <a:pt x="109" y="241"/>
                    <a:pt x="111" y="248"/>
                    <a:pt x="111" y="251"/>
                  </a:cubicBezTo>
                  <a:cubicBezTo>
                    <a:pt x="128" y="245"/>
                    <a:pt x="146" y="241"/>
                    <a:pt x="164" y="237"/>
                  </a:cubicBezTo>
                  <a:cubicBezTo>
                    <a:pt x="173" y="235"/>
                    <a:pt x="182" y="233"/>
                    <a:pt x="191" y="231"/>
                  </a:cubicBezTo>
                  <a:cubicBezTo>
                    <a:pt x="195" y="230"/>
                    <a:pt x="199" y="229"/>
                    <a:pt x="204" y="228"/>
                  </a:cubicBezTo>
                  <a:cubicBezTo>
                    <a:pt x="208" y="227"/>
                    <a:pt x="212" y="226"/>
                    <a:pt x="216" y="224"/>
                  </a:cubicBezTo>
                  <a:cubicBezTo>
                    <a:pt x="215" y="219"/>
                    <a:pt x="216" y="214"/>
                    <a:pt x="216" y="210"/>
                  </a:cubicBezTo>
                  <a:close/>
                  <a:moveTo>
                    <a:pt x="80" y="80"/>
                  </a:moveTo>
                  <a:cubicBezTo>
                    <a:pt x="58" y="81"/>
                    <a:pt x="34" y="82"/>
                    <a:pt x="20" y="94"/>
                  </a:cubicBezTo>
                  <a:cubicBezTo>
                    <a:pt x="25" y="90"/>
                    <a:pt x="31" y="89"/>
                    <a:pt x="37" y="87"/>
                  </a:cubicBezTo>
                  <a:cubicBezTo>
                    <a:pt x="47" y="84"/>
                    <a:pt x="58" y="84"/>
                    <a:pt x="68" y="83"/>
                  </a:cubicBezTo>
                  <a:cubicBezTo>
                    <a:pt x="76" y="82"/>
                    <a:pt x="86" y="81"/>
                    <a:pt x="94" y="81"/>
                  </a:cubicBezTo>
                  <a:cubicBezTo>
                    <a:pt x="90" y="80"/>
                    <a:pt x="85" y="79"/>
                    <a:pt x="80" y="80"/>
                  </a:cubicBezTo>
                  <a:close/>
                  <a:moveTo>
                    <a:pt x="27" y="108"/>
                  </a:moveTo>
                  <a:cubicBezTo>
                    <a:pt x="31" y="99"/>
                    <a:pt x="38" y="93"/>
                    <a:pt x="46" y="88"/>
                  </a:cubicBezTo>
                  <a:cubicBezTo>
                    <a:pt x="46" y="88"/>
                    <a:pt x="46" y="88"/>
                    <a:pt x="46" y="88"/>
                  </a:cubicBezTo>
                  <a:cubicBezTo>
                    <a:pt x="41" y="88"/>
                    <a:pt x="37" y="90"/>
                    <a:pt x="33" y="91"/>
                  </a:cubicBezTo>
                  <a:cubicBezTo>
                    <a:pt x="31" y="92"/>
                    <a:pt x="29" y="92"/>
                    <a:pt x="28" y="92"/>
                  </a:cubicBezTo>
                  <a:cubicBezTo>
                    <a:pt x="22" y="95"/>
                    <a:pt x="17" y="99"/>
                    <a:pt x="13" y="103"/>
                  </a:cubicBezTo>
                  <a:cubicBezTo>
                    <a:pt x="7" y="109"/>
                    <a:pt x="7" y="121"/>
                    <a:pt x="10" y="129"/>
                  </a:cubicBezTo>
                  <a:cubicBezTo>
                    <a:pt x="11" y="130"/>
                    <a:pt x="11" y="132"/>
                    <a:pt x="13" y="132"/>
                  </a:cubicBezTo>
                  <a:cubicBezTo>
                    <a:pt x="14" y="133"/>
                    <a:pt x="18" y="132"/>
                    <a:pt x="20" y="131"/>
                  </a:cubicBezTo>
                  <a:cubicBezTo>
                    <a:pt x="22" y="130"/>
                    <a:pt x="25" y="129"/>
                    <a:pt x="28" y="128"/>
                  </a:cubicBezTo>
                  <a:cubicBezTo>
                    <a:pt x="24" y="123"/>
                    <a:pt x="25" y="115"/>
                    <a:pt x="27" y="108"/>
                  </a:cubicBezTo>
                  <a:close/>
                  <a:moveTo>
                    <a:pt x="8" y="102"/>
                  </a:moveTo>
                  <a:cubicBezTo>
                    <a:pt x="7" y="104"/>
                    <a:pt x="6" y="107"/>
                    <a:pt x="5" y="110"/>
                  </a:cubicBezTo>
                  <a:cubicBezTo>
                    <a:pt x="2" y="119"/>
                    <a:pt x="3" y="130"/>
                    <a:pt x="9" y="135"/>
                  </a:cubicBezTo>
                  <a:cubicBezTo>
                    <a:pt x="9" y="135"/>
                    <a:pt x="10" y="134"/>
                    <a:pt x="10" y="134"/>
                  </a:cubicBezTo>
                  <a:cubicBezTo>
                    <a:pt x="7" y="131"/>
                    <a:pt x="7" y="125"/>
                    <a:pt x="6" y="120"/>
                  </a:cubicBezTo>
                  <a:cubicBezTo>
                    <a:pt x="7" y="118"/>
                    <a:pt x="6" y="116"/>
                    <a:pt x="6" y="114"/>
                  </a:cubicBezTo>
                  <a:cubicBezTo>
                    <a:pt x="7" y="105"/>
                    <a:pt x="12" y="99"/>
                    <a:pt x="19" y="94"/>
                  </a:cubicBezTo>
                  <a:cubicBezTo>
                    <a:pt x="19" y="94"/>
                    <a:pt x="20" y="94"/>
                    <a:pt x="19" y="94"/>
                  </a:cubicBezTo>
                  <a:cubicBezTo>
                    <a:pt x="16" y="97"/>
                    <a:pt x="11" y="98"/>
                    <a:pt x="8" y="102"/>
                  </a:cubicBezTo>
                  <a:close/>
                  <a:moveTo>
                    <a:pt x="276" y="107"/>
                  </a:moveTo>
                  <a:cubicBezTo>
                    <a:pt x="276" y="107"/>
                    <a:pt x="276" y="108"/>
                    <a:pt x="275" y="108"/>
                  </a:cubicBezTo>
                  <a:cubicBezTo>
                    <a:pt x="275" y="109"/>
                    <a:pt x="275" y="109"/>
                    <a:pt x="275" y="111"/>
                  </a:cubicBezTo>
                  <a:cubicBezTo>
                    <a:pt x="277" y="110"/>
                    <a:pt x="278" y="110"/>
                    <a:pt x="280" y="109"/>
                  </a:cubicBezTo>
                  <a:cubicBezTo>
                    <a:pt x="282" y="109"/>
                    <a:pt x="290" y="106"/>
                    <a:pt x="287" y="102"/>
                  </a:cubicBezTo>
                  <a:cubicBezTo>
                    <a:pt x="283" y="103"/>
                    <a:pt x="279" y="105"/>
                    <a:pt x="276" y="107"/>
                  </a:cubicBezTo>
                  <a:close/>
                  <a:moveTo>
                    <a:pt x="285" y="110"/>
                  </a:moveTo>
                  <a:cubicBezTo>
                    <a:pt x="286" y="112"/>
                    <a:pt x="286" y="115"/>
                    <a:pt x="287" y="117"/>
                  </a:cubicBezTo>
                  <a:cubicBezTo>
                    <a:pt x="289" y="115"/>
                    <a:pt x="288" y="111"/>
                    <a:pt x="288" y="108"/>
                  </a:cubicBezTo>
                  <a:cubicBezTo>
                    <a:pt x="287" y="109"/>
                    <a:pt x="286" y="109"/>
                    <a:pt x="285" y="110"/>
                  </a:cubicBezTo>
                  <a:close/>
                  <a:moveTo>
                    <a:pt x="281" y="111"/>
                  </a:moveTo>
                  <a:cubicBezTo>
                    <a:pt x="282" y="114"/>
                    <a:pt x="282" y="117"/>
                    <a:pt x="283" y="119"/>
                  </a:cubicBezTo>
                  <a:cubicBezTo>
                    <a:pt x="286" y="117"/>
                    <a:pt x="284" y="114"/>
                    <a:pt x="284" y="110"/>
                  </a:cubicBezTo>
                  <a:cubicBezTo>
                    <a:pt x="283" y="110"/>
                    <a:pt x="282" y="111"/>
                    <a:pt x="281" y="111"/>
                  </a:cubicBezTo>
                  <a:close/>
                  <a:moveTo>
                    <a:pt x="271" y="113"/>
                  </a:moveTo>
                  <a:cubicBezTo>
                    <a:pt x="276" y="131"/>
                    <a:pt x="282" y="152"/>
                    <a:pt x="287" y="169"/>
                  </a:cubicBezTo>
                  <a:cubicBezTo>
                    <a:pt x="290" y="182"/>
                    <a:pt x="297" y="198"/>
                    <a:pt x="287" y="206"/>
                  </a:cubicBezTo>
                  <a:cubicBezTo>
                    <a:pt x="291" y="221"/>
                    <a:pt x="295" y="233"/>
                    <a:pt x="299" y="248"/>
                  </a:cubicBezTo>
                  <a:cubicBezTo>
                    <a:pt x="301" y="252"/>
                    <a:pt x="301" y="261"/>
                    <a:pt x="301" y="264"/>
                  </a:cubicBezTo>
                  <a:cubicBezTo>
                    <a:pt x="310" y="264"/>
                    <a:pt x="302" y="251"/>
                    <a:pt x="303" y="246"/>
                  </a:cubicBezTo>
                  <a:cubicBezTo>
                    <a:pt x="305" y="250"/>
                    <a:pt x="306" y="255"/>
                    <a:pt x="307" y="260"/>
                  </a:cubicBezTo>
                  <a:cubicBezTo>
                    <a:pt x="310" y="253"/>
                    <a:pt x="307" y="246"/>
                    <a:pt x="306" y="239"/>
                  </a:cubicBezTo>
                  <a:cubicBezTo>
                    <a:pt x="305" y="235"/>
                    <a:pt x="305" y="231"/>
                    <a:pt x="304" y="227"/>
                  </a:cubicBezTo>
                  <a:cubicBezTo>
                    <a:pt x="303" y="223"/>
                    <a:pt x="301" y="219"/>
                    <a:pt x="301" y="215"/>
                  </a:cubicBezTo>
                  <a:cubicBezTo>
                    <a:pt x="303" y="219"/>
                    <a:pt x="305" y="225"/>
                    <a:pt x="307" y="231"/>
                  </a:cubicBezTo>
                  <a:cubicBezTo>
                    <a:pt x="308" y="239"/>
                    <a:pt x="310" y="246"/>
                    <a:pt x="310" y="255"/>
                  </a:cubicBezTo>
                  <a:cubicBezTo>
                    <a:pt x="312" y="255"/>
                    <a:pt x="313" y="257"/>
                    <a:pt x="315" y="257"/>
                  </a:cubicBezTo>
                  <a:cubicBezTo>
                    <a:pt x="316" y="251"/>
                    <a:pt x="314" y="247"/>
                    <a:pt x="313" y="242"/>
                  </a:cubicBezTo>
                  <a:cubicBezTo>
                    <a:pt x="313" y="239"/>
                    <a:pt x="312" y="235"/>
                    <a:pt x="311" y="232"/>
                  </a:cubicBezTo>
                  <a:cubicBezTo>
                    <a:pt x="309" y="225"/>
                    <a:pt x="308" y="217"/>
                    <a:pt x="307" y="211"/>
                  </a:cubicBezTo>
                  <a:cubicBezTo>
                    <a:pt x="302" y="192"/>
                    <a:pt x="297" y="173"/>
                    <a:pt x="291" y="155"/>
                  </a:cubicBezTo>
                  <a:cubicBezTo>
                    <a:pt x="287" y="144"/>
                    <a:pt x="285" y="134"/>
                    <a:pt x="283" y="122"/>
                  </a:cubicBezTo>
                  <a:cubicBezTo>
                    <a:pt x="276" y="126"/>
                    <a:pt x="274" y="117"/>
                    <a:pt x="272" y="111"/>
                  </a:cubicBezTo>
                  <a:cubicBezTo>
                    <a:pt x="272" y="112"/>
                    <a:pt x="272" y="113"/>
                    <a:pt x="271" y="113"/>
                  </a:cubicBezTo>
                  <a:close/>
                  <a:moveTo>
                    <a:pt x="275" y="114"/>
                  </a:moveTo>
                  <a:cubicBezTo>
                    <a:pt x="276" y="116"/>
                    <a:pt x="276" y="120"/>
                    <a:pt x="280" y="121"/>
                  </a:cubicBezTo>
                  <a:cubicBezTo>
                    <a:pt x="281" y="118"/>
                    <a:pt x="281" y="114"/>
                    <a:pt x="279" y="112"/>
                  </a:cubicBezTo>
                  <a:cubicBezTo>
                    <a:pt x="278" y="113"/>
                    <a:pt x="276" y="113"/>
                    <a:pt x="275" y="114"/>
                  </a:cubicBezTo>
                  <a:close/>
                  <a:moveTo>
                    <a:pt x="234" y="153"/>
                  </a:moveTo>
                  <a:cubicBezTo>
                    <a:pt x="231" y="153"/>
                    <a:pt x="227" y="154"/>
                    <a:pt x="224" y="154"/>
                  </a:cubicBezTo>
                  <a:cubicBezTo>
                    <a:pt x="222" y="154"/>
                    <a:pt x="219" y="154"/>
                    <a:pt x="217" y="154"/>
                  </a:cubicBezTo>
                  <a:cubicBezTo>
                    <a:pt x="215" y="154"/>
                    <a:pt x="211" y="155"/>
                    <a:pt x="212" y="158"/>
                  </a:cubicBezTo>
                  <a:cubicBezTo>
                    <a:pt x="219" y="157"/>
                    <a:pt x="227" y="158"/>
                    <a:pt x="235" y="156"/>
                  </a:cubicBezTo>
                  <a:cubicBezTo>
                    <a:pt x="235" y="155"/>
                    <a:pt x="234" y="154"/>
                    <a:pt x="234" y="153"/>
                  </a:cubicBezTo>
                  <a:close/>
                  <a:moveTo>
                    <a:pt x="214" y="160"/>
                  </a:moveTo>
                  <a:cubicBezTo>
                    <a:pt x="216" y="175"/>
                    <a:pt x="219" y="188"/>
                    <a:pt x="220" y="201"/>
                  </a:cubicBezTo>
                  <a:cubicBezTo>
                    <a:pt x="227" y="199"/>
                    <a:pt x="231" y="200"/>
                    <a:pt x="240" y="199"/>
                  </a:cubicBezTo>
                  <a:cubicBezTo>
                    <a:pt x="241" y="192"/>
                    <a:pt x="239" y="185"/>
                    <a:pt x="238" y="177"/>
                  </a:cubicBezTo>
                  <a:cubicBezTo>
                    <a:pt x="238" y="171"/>
                    <a:pt x="237" y="165"/>
                    <a:pt x="235" y="160"/>
                  </a:cubicBezTo>
                  <a:cubicBezTo>
                    <a:pt x="229" y="159"/>
                    <a:pt x="220" y="160"/>
                    <a:pt x="214" y="160"/>
                  </a:cubicBezTo>
                  <a:close/>
                  <a:moveTo>
                    <a:pt x="81" y="189"/>
                  </a:moveTo>
                  <a:cubicBezTo>
                    <a:pt x="78" y="189"/>
                    <a:pt x="74" y="190"/>
                    <a:pt x="71" y="191"/>
                  </a:cubicBezTo>
                  <a:cubicBezTo>
                    <a:pt x="71" y="193"/>
                    <a:pt x="69" y="193"/>
                    <a:pt x="69" y="195"/>
                  </a:cubicBezTo>
                  <a:cubicBezTo>
                    <a:pt x="71" y="194"/>
                    <a:pt x="73" y="193"/>
                    <a:pt x="76" y="192"/>
                  </a:cubicBezTo>
                  <a:cubicBezTo>
                    <a:pt x="79" y="191"/>
                    <a:pt x="83" y="191"/>
                    <a:pt x="86" y="190"/>
                  </a:cubicBezTo>
                  <a:cubicBezTo>
                    <a:pt x="88" y="190"/>
                    <a:pt x="89" y="191"/>
                    <a:pt x="90" y="189"/>
                  </a:cubicBezTo>
                  <a:cubicBezTo>
                    <a:pt x="88" y="187"/>
                    <a:pt x="84" y="188"/>
                    <a:pt x="81" y="189"/>
                  </a:cubicBezTo>
                  <a:close/>
                  <a:moveTo>
                    <a:pt x="249" y="201"/>
                  </a:moveTo>
                  <a:cubicBezTo>
                    <a:pt x="248" y="201"/>
                    <a:pt x="244" y="201"/>
                    <a:pt x="242" y="201"/>
                  </a:cubicBezTo>
                  <a:cubicBezTo>
                    <a:pt x="234" y="202"/>
                    <a:pt x="224" y="200"/>
                    <a:pt x="217" y="206"/>
                  </a:cubicBezTo>
                  <a:cubicBezTo>
                    <a:pt x="217" y="212"/>
                    <a:pt x="218" y="219"/>
                    <a:pt x="219" y="225"/>
                  </a:cubicBezTo>
                  <a:cubicBezTo>
                    <a:pt x="218" y="230"/>
                    <a:pt x="218" y="235"/>
                    <a:pt x="222" y="237"/>
                  </a:cubicBezTo>
                  <a:cubicBezTo>
                    <a:pt x="225" y="239"/>
                    <a:pt x="231" y="238"/>
                    <a:pt x="234" y="237"/>
                  </a:cubicBezTo>
                  <a:cubicBezTo>
                    <a:pt x="234" y="235"/>
                    <a:pt x="234" y="235"/>
                    <a:pt x="234" y="233"/>
                  </a:cubicBezTo>
                  <a:cubicBezTo>
                    <a:pt x="230" y="232"/>
                    <a:pt x="227" y="234"/>
                    <a:pt x="225" y="231"/>
                  </a:cubicBezTo>
                  <a:cubicBezTo>
                    <a:pt x="224" y="223"/>
                    <a:pt x="222" y="213"/>
                    <a:pt x="227" y="208"/>
                  </a:cubicBezTo>
                  <a:cubicBezTo>
                    <a:pt x="230" y="208"/>
                    <a:pt x="233" y="207"/>
                    <a:pt x="237" y="207"/>
                  </a:cubicBezTo>
                  <a:cubicBezTo>
                    <a:pt x="239" y="207"/>
                    <a:pt x="244" y="207"/>
                    <a:pt x="246" y="208"/>
                  </a:cubicBezTo>
                  <a:cubicBezTo>
                    <a:pt x="248" y="209"/>
                    <a:pt x="248" y="211"/>
                    <a:pt x="248" y="214"/>
                  </a:cubicBezTo>
                  <a:cubicBezTo>
                    <a:pt x="248" y="218"/>
                    <a:pt x="250" y="224"/>
                    <a:pt x="249" y="227"/>
                  </a:cubicBezTo>
                  <a:cubicBezTo>
                    <a:pt x="249" y="229"/>
                    <a:pt x="247" y="230"/>
                    <a:pt x="246" y="232"/>
                  </a:cubicBezTo>
                  <a:cubicBezTo>
                    <a:pt x="245" y="232"/>
                    <a:pt x="245" y="232"/>
                    <a:pt x="244" y="232"/>
                  </a:cubicBezTo>
                  <a:cubicBezTo>
                    <a:pt x="244" y="234"/>
                    <a:pt x="244" y="236"/>
                    <a:pt x="245" y="237"/>
                  </a:cubicBezTo>
                  <a:cubicBezTo>
                    <a:pt x="257" y="239"/>
                    <a:pt x="251" y="223"/>
                    <a:pt x="252" y="217"/>
                  </a:cubicBezTo>
                  <a:cubicBezTo>
                    <a:pt x="252" y="216"/>
                    <a:pt x="251" y="217"/>
                    <a:pt x="251" y="216"/>
                  </a:cubicBezTo>
                  <a:cubicBezTo>
                    <a:pt x="251" y="216"/>
                    <a:pt x="252" y="216"/>
                    <a:pt x="252" y="215"/>
                  </a:cubicBezTo>
                  <a:cubicBezTo>
                    <a:pt x="250" y="211"/>
                    <a:pt x="252" y="204"/>
                    <a:pt x="249" y="201"/>
                  </a:cubicBezTo>
                  <a:close/>
                  <a:moveTo>
                    <a:pt x="56" y="280"/>
                  </a:moveTo>
                  <a:cubicBezTo>
                    <a:pt x="56" y="284"/>
                    <a:pt x="57" y="288"/>
                    <a:pt x="58" y="292"/>
                  </a:cubicBezTo>
                  <a:cubicBezTo>
                    <a:pt x="61" y="301"/>
                    <a:pt x="62" y="311"/>
                    <a:pt x="66" y="319"/>
                  </a:cubicBezTo>
                  <a:cubicBezTo>
                    <a:pt x="67" y="320"/>
                    <a:pt x="68" y="320"/>
                    <a:pt x="69" y="321"/>
                  </a:cubicBezTo>
                  <a:cubicBezTo>
                    <a:pt x="71" y="321"/>
                    <a:pt x="72" y="321"/>
                    <a:pt x="74" y="321"/>
                  </a:cubicBezTo>
                  <a:cubicBezTo>
                    <a:pt x="81" y="322"/>
                    <a:pt x="87" y="318"/>
                    <a:pt x="94" y="316"/>
                  </a:cubicBezTo>
                  <a:cubicBezTo>
                    <a:pt x="96" y="316"/>
                    <a:pt x="100" y="315"/>
                    <a:pt x="103" y="314"/>
                  </a:cubicBezTo>
                  <a:cubicBezTo>
                    <a:pt x="115" y="311"/>
                    <a:pt x="128" y="310"/>
                    <a:pt x="141" y="307"/>
                  </a:cubicBezTo>
                  <a:cubicBezTo>
                    <a:pt x="144" y="307"/>
                    <a:pt x="147" y="306"/>
                    <a:pt x="150" y="306"/>
                  </a:cubicBezTo>
                  <a:cubicBezTo>
                    <a:pt x="159" y="303"/>
                    <a:pt x="168" y="300"/>
                    <a:pt x="178" y="297"/>
                  </a:cubicBezTo>
                  <a:cubicBezTo>
                    <a:pt x="185" y="295"/>
                    <a:pt x="192" y="294"/>
                    <a:pt x="198" y="292"/>
                  </a:cubicBezTo>
                  <a:cubicBezTo>
                    <a:pt x="209" y="288"/>
                    <a:pt x="218" y="285"/>
                    <a:pt x="229" y="283"/>
                  </a:cubicBezTo>
                  <a:cubicBezTo>
                    <a:pt x="237" y="281"/>
                    <a:pt x="248" y="279"/>
                    <a:pt x="255" y="277"/>
                  </a:cubicBezTo>
                  <a:cubicBezTo>
                    <a:pt x="256" y="277"/>
                    <a:pt x="257" y="277"/>
                    <a:pt x="257" y="277"/>
                  </a:cubicBezTo>
                  <a:cubicBezTo>
                    <a:pt x="269" y="273"/>
                    <a:pt x="283" y="271"/>
                    <a:pt x="294" y="269"/>
                  </a:cubicBezTo>
                  <a:cubicBezTo>
                    <a:pt x="296" y="268"/>
                    <a:pt x="297" y="266"/>
                    <a:pt x="298" y="265"/>
                  </a:cubicBezTo>
                  <a:cubicBezTo>
                    <a:pt x="299" y="261"/>
                    <a:pt x="299" y="255"/>
                    <a:pt x="298" y="251"/>
                  </a:cubicBezTo>
                  <a:cubicBezTo>
                    <a:pt x="297" y="246"/>
                    <a:pt x="295" y="242"/>
                    <a:pt x="294" y="237"/>
                  </a:cubicBezTo>
                  <a:cubicBezTo>
                    <a:pt x="292" y="232"/>
                    <a:pt x="290" y="228"/>
                    <a:pt x="289" y="223"/>
                  </a:cubicBezTo>
                  <a:cubicBezTo>
                    <a:pt x="288" y="220"/>
                    <a:pt x="288" y="218"/>
                    <a:pt x="287" y="215"/>
                  </a:cubicBezTo>
                  <a:cubicBezTo>
                    <a:pt x="286" y="213"/>
                    <a:pt x="286" y="210"/>
                    <a:pt x="285" y="207"/>
                  </a:cubicBezTo>
                  <a:cubicBezTo>
                    <a:pt x="285" y="207"/>
                    <a:pt x="285" y="207"/>
                    <a:pt x="285" y="207"/>
                  </a:cubicBezTo>
                  <a:cubicBezTo>
                    <a:pt x="275" y="212"/>
                    <a:pt x="264" y="213"/>
                    <a:pt x="254" y="216"/>
                  </a:cubicBezTo>
                  <a:cubicBezTo>
                    <a:pt x="254" y="221"/>
                    <a:pt x="255" y="228"/>
                    <a:pt x="255" y="233"/>
                  </a:cubicBezTo>
                  <a:cubicBezTo>
                    <a:pt x="254" y="236"/>
                    <a:pt x="253" y="238"/>
                    <a:pt x="250" y="239"/>
                  </a:cubicBezTo>
                  <a:cubicBezTo>
                    <a:pt x="251" y="241"/>
                    <a:pt x="251" y="244"/>
                    <a:pt x="252" y="247"/>
                  </a:cubicBezTo>
                  <a:cubicBezTo>
                    <a:pt x="252" y="249"/>
                    <a:pt x="252" y="254"/>
                    <a:pt x="252" y="256"/>
                  </a:cubicBezTo>
                  <a:cubicBezTo>
                    <a:pt x="251" y="258"/>
                    <a:pt x="249" y="258"/>
                    <a:pt x="248" y="259"/>
                  </a:cubicBezTo>
                  <a:cubicBezTo>
                    <a:pt x="246" y="261"/>
                    <a:pt x="245" y="264"/>
                    <a:pt x="242" y="265"/>
                  </a:cubicBezTo>
                  <a:cubicBezTo>
                    <a:pt x="240" y="264"/>
                    <a:pt x="239" y="260"/>
                    <a:pt x="237" y="259"/>
                  </a:cubicBezTo>
                  <a:cubicBezTo>
                    <a:pt x="235" y="256"/>
                    <a:pt x="231" y="252"/>
                    <a:pt x="228" y="251"/>
                  </a:cubicBezTo>
                  <a:cubicBezTo>
                    <a:pt x="227" y="250"/>
                    <a:pt x="226" y="250"/>
                    <a:pt x="225" y="249"/>
                  </a:cubicBezTo>
                  <a:cubicBezTo>
                    <a:pt x="224" y="248"/>
                    <a:pt x="225" y="247"/>
                    <a:pt x="226" y="246"/>
                  </a:cubicBezTo>
                  <a:cubicBezTo>
                    <a:pt x="226" y="244"/>
                    <a:pt x="225" y="242"/>
                    <a:pt x="225" y="240"/>
                  </a:cubicBezTo>
                  <a:cubicBezTo>
                    <a:pt x="217" y="240"/>
                    <a:pt x="216" y="234"/>
                    <a:pt x="216" y="227"/>
                  </a:cubicBezTo>
                  <a:cubicBezTo>
                    <a:pt x="184" y="237"/>
                    <a:pt x="143" y="241"/>
                    <a:pt x="112" y="254"/>
                  </a:cubicBezTo>
                  <a:cubicBezTo>
                    <a:pt x="113" y="259"/>
                    <a:pt x="114" y="266"/>
                    <a:pt x="110" y="268"/>
                  </a:cubicBezTo>
                  <a:cubicBezTo>
                    <a:pt x="109" y="276"/>
                    <a:pt x="111" y="283"/>
                    <a:pt x="109" y="289"/>
                  </a:cubicBezTo>
                  <a:cubicBezTo>
                    <a:pt x="107" y="291"/>
                    <a:pt x="105" y="297"/>
                    <a:pt x="102" y="297"/>
                  </a:cubicBezTo>
                  <a:cubicBezTo>
                    <a:pt x="99" y="297"/>
                    <a:pt x="96" y="294"/>
                    <a:pt x="94" y="292"/>
                  </a:cubicBezTo>
                  <a:cubicBezTo>
                    <a:pt x="92" y="291"/>
                    <a:pt x="90" y="290"/>
                    <a:pt x="88" y="289"/>
                  </a:cubicBezTo>
                  <a:cubicBezTo>
                    <a:pt x="86" y="284"/>
                    <a:pt x="86" y="277"/>
                    <a:pt x="85" y="273"/>
                  </a:cubicBezTo>
                  <a:cubicBezTo>
                    <a:pt x="81" y="273"/>
                    <a:pt x="79" y="274"/>
                    <a:pt x="76" y="272"/>
                  </a:cubicBezTo>
                  <a:cubicBezTo>
                    <a:pt x="74" y="270"/>
                    <a:pt x="74" y="265"/>
                    <a:pt x="74" y="262"/>
                  </a:cubicBezTo>
                  <a:cubicBezTo>
                    <a:pt x="66" y="263"/>
                    <a:pt x="61" y="267"/>
                    <a:pt x="53" y="268"/>
                  </a:cubicBezTo>
                  <a:cubicBezTo>
                    <a:pt x="54" y="273"/>
                    <a:pt x="55" y="276"/>
                    <a:pt x="56" y="280"/>
                  </a:cubicBezTo>
                  <a:close/>
                  <a:moveTo>
                    <a:pt x="227" y="211"/>
                  </a:moveTo>
                  <a:cubicBezTo>
                    <a:pt x="224" y="215"/>
                    <a:pt x="225" y="223"/>
                    <a:pt x="226" y="229"/>
                  </a:cubicBezTo>
                  <a:cubicBezTo>
                    <a:pt x="229" y="231"/>
                    <a:pt x="231" y="230"/>
                    <a:pt x="234" y="231"/>
                  </a:cubicBezTo>
                  <a:cubicBezTo>
                    <a:pt x="231" y="224"/>
                    <a:pt x="238" y="219"/>
                    <a:pt x="242" y="224"/>
                  </a:cubicBezTo>
                  <a:cubicBezTo>
                    <a:pt x="243" y="226"/>
                    <a:pt x="243" y="228"/>
                    <a:pt x="243" y="229"/>
                  </a:cubicBezTo>
                  <a:cubicBezTo>
                    <a:pt x="244" y="229"/>
                    <a:pt x="244" y="229"/>
                    <a:pt x="245" y="229"/>
                  </a:cubicBezTo>
                  <a:cubicBezTo>
                    <a:pt x="249" y="224"/>
                    <a:pt x="246" y="218"/>
                    <a:pt x="245" y="211"/>
                  </a:cubicBezTo>
                  <a:cubicBezTo>
                    <a:pt x="239" y="208"/>
                    <a:pt x="233" y="209"/>
                    <a:pt x="227" y="211"/>
                  </a:cubicBezTo>
                  <a:close/>
                  <a:moveTo>
                    <a:pt x="107" y="239"/>
                  </a:moveTo>
                  <a:cubicBezTo>
                    <a:pt x="107" y="237"/>
                    <a:pt x="107" y="235"/>
                    <a:pt x="107" y="234"/>
                  </a:cubicBezTo>
                  <a:cubicBezTo>
                    <a:pt x="105" y="232"/>
                    <a:pt x="97" y="234"/>
                    <a:pt x="94" y="235"/>
                  </a:cubicBezTo>
                  <a:cubicBezTo>
                    <a:pt x="89" y="235"/>
                    <a:pt x="84" y="236"/>
                    <a:pt x="81" y="236"/>
                  </a:cubicBezTo>
                  <a:cubicBezTo>
                    <a:pt x="80" y="237"/>
                    <a:pt x="77" y="238"/>
                    <a:pt x="76" y="239"/>
                  </a:cubicBezTo>
                  <a:cubicBezTo>
                    <a:pt x="76" y="240"/>
                    <a:pt x="74" y="240"/>
                    <a:pt x="74" y="241"/>
                  </a:cubicBezTo>
                  <a:cubicBezTo>
                    <a:pt x="74" y="247"/>
                    <a:pt x="74" y="255"/>
                    <a:pt x="76" y="260"/>
                  </a:cubicBezTo>
                  <a:cubicBezTo>
                    <a:pt x="76" y="264"/>
                    <a:pt x="76" y="267"/>
                    <a:pt x="78" y="270"/>
                  </a:cubicBezTo>
                  <a:cubicBezTo>
                    <a:pt x="82" y="271"/>
                    <a:pt x="86" y="269"/>
                    <a:pt x="90" y="271"/>
                  </a:cubicBezTo>
                  <a:cubicBezTo>
                    <a:pt x="90" y="269"/>
                    <a:pt x="89" y="268"/>
                    <a:pt x="89" y="266"/>
                  </a:cubicBezTo>
                  <a:cubicBezTo>
                    <a:pt x="88" y="266"/>
                    <a:pt x="85" y="266"/>
                    <a:pt x="84" y="266"/>
                  </a:cubicBezTo>
                  <a:cubicBezTo>
                    <a:pt x="79" y="262"/>
                    <a:pt x="80" y="252"/>
                    <a:pt x="80" y="244"/>
                  </a:cubicBezTo>
                  <a:cubicBezTo>
                    <a:pt x="81" y="243"/>
                    <a:pt x="82" y="242"/>
                    <a:pt x="83" y="241"/>
                  </a:cubicBezTo>
                  <a:cubicBezTo>
                    <a:pt x="85" y="241"/>
                    <a:pt x="88" y="241"/>
                    <a:pt x="92" y="240"/>
                  </a:cubicBezTo>
                  <a:cubicBezTo>
                    <a:pt x="93" y="240"/>
                    <a:pt x="94" y="239"/>
                    <a:pt x="95" y="239"/>
                  </a:cubicBezTo>
                  <a:cubicBezTo>
                    <a:pt x="98" y="239"/>
                    <a:pt x="102" y="240"/>
                    <a:pt x="104" y="241"/>
                  </a:cubicBezTo>
                  <a:cubicBezTo>
                    <a:pt x="105" y="248"/>
                    <a:pt x="107" y="257"/>
                    <a:pt x="105" y="263"/>
                  </a:cubicBezTo>
                  <a:cubicBezTo>
                    <a:pt x="103" y="264"/>
                    <a:pt x="103" y="265"/>
                    <a:pt x="101" y="264"/>
                  </a:cubicBezTo>
                  <a:cubicBezTo>
                    <a:pt x="100" y="265"/>
                    <a:pt x="101" y="266"/>
                    <a:pt x="101" y="267"/>
                  </a:cubicBezTo>
                  <a:cubicBezTo>
                    <a:pt x="103" y="267"/>
                    <a:pt x="107" y="267"/>
                    <a:pt x="109" y="265"/>
                  </a:cubicBezTo>
                  <a:cubicBezTo>
                    <a:pt x="112" y="258"/>
                    <a:pt x="108" y="246"/>
                    <a:pt x="107" y="239"/>
                  </a:cubicBezTo>
                  <a:close/>
                  <a:moveTo>
                    <a:pt x="248" y="255"/>
                  </a:moveTo>
                  <a:cubicBezTo>
                    <a:pt x="248" y="256"/>
                    <a:pt x="249" y="254"/>
                    <a:pt x="249" y="254"/>
                  </a:cubicBezTo>
                  <a:cubicBezTo>
                    <a:pt x="250" y="252"/>
                    <a:pt x="250" y="244"/>
                    <a:pt x="248" y="239"/>
                  </a:cubicBezTo>
                  <a:cubicBezTo>
                    <a:pt x="247" y="239"/>
                    <a:pt x="245" y="239"/>
                    <a:pt x="245" y="240"/>
                  </a:cubicBezTo>
                  <a:cubicBezTo>
                    <a:pt x="248" y="245"/>
                    <a:pt x="241" y="251"/>
                    <a:pt x="237" y="248"/>
                  </a:cubicBezTo>
                  <a:cubicBezTo>
                    <a:pt x="237" y="248"/>
                    <a:pt x="236" y="246"/>
                    <a:pt x="236" y="245"/>
                  </a:cubicBezTo>
                  <a:cubicBezTo>
                    <a:pt x="235" y="243"/>
                    <a:pt x="235" y="242"/>
                    <a:pt x="234" y="240"/>
                  </a:cubicBezTo>
                  <a:cubicBezTo>
                    <a:pt x="231" y="240"/>
                    <a:pt x="230" y="240"/>
                    <a:pt x="227" y="240"/>
                  </a:cubicBezTo>
                  <a:cubicBezTo>
                    <a:pt x="227" y="243"/>
                    <a:pt x="227" y="247"/>
                    <a:pt x="228" y="248"/>
                  </a:cubicBezTo>
                  <a:cubicBezTo>
                    <a:pt x="229" y="249"/>
                    <a:pt x="232" y="251"/>
                    <a:pt x="233" y="252"/>
                  </a:cubicBezTo>
                  <a:cubicBezTo>
                    <a:pt x="236" y="256"/>
                    <a:pt x="240" y="259"/>
                    <a:pt x="243" y="262"/>
                  </a:cubicBezTo>
                  <a:cubicBezTo>
                    <a:pt x="245" y="260"/>
                    <a:pt x="247" y="258"/>
                    <a:pt x="248" y="255"/>
                  </a:cubicBezTo>
                  <a:close/>
                  <a:moveTo>
                    <a:pt x="86" y="244"/>
                  </a:moveTo>
                  <a:cubicBezTo>
                    <a:pt x="84" y="244"/>
                    <a:pt x="83" y="244"/>
                    <a:pt x="82" y="245"/>
                  </a:cubicBezTo>
                  <a:cubicBezTo>
                    <a:pt x="82" y="251"/>
                    <a:pt x="82" y="259"/>
                    <a:pt x="84" y="263"/>
                  </a:cubicBezTo>
                  <a:cubicBezTo>
                    <a:pt x="86" y="263"/>
                    <a:pt x="87" y="264"/>
                    <a:pt x="89" y="263"/>
                  </a:cubicBezTo>
                  <a:cubicBezTo>
                    <a:pt x="89" y="260"/>
                    <a:pt x="89" y="257"/>
                    <a:pt x="90" y="255"/>
                  </a:cubicBezTo>
                  <a:cubicBezTo>
                    <a:pt x="91" y="253"/>
                    <a:pt x="94" y="254"/>
                    <a:pt x="97" y="255"/>
                  </a:cubicBezTo>
                  <a:cubicBezTo>
                    <a:pt x="98" y="256"/>
                    <a:pt x="99" y="259"/>
                    <a:pt x="100" y="261"/>
                  </a:cubicBezTo>
                  <a:cubicBezTo>
                    <a:pt x="102" y="261"/>
                    <a:pt x="103" y="261"/>
                    <a:pt x="103" y="261"/>
                  </a:cubicBezTo>
                  <a:cubicBezTo>
                    <a:pt x="104" y="255"/>
                    <a:pt x="104" y="246"/>
                    <a:pt x="100" y="242"/>
                  </a:cubicBezTo>
                  <a:cubicBezTo>
                    <a:pt x="94" y="242"/>
                    <a:pt x="90" y="243"/>
                    <a:pt x="86" y="244"/>
                  </a:cubicBezTo>
                  <a:close/>
                  <a:moveTo>
                    <a:pt x="98" y="262"/>
                  </a:moveTo>
                  <a:cubicBezTo>
                    <a:pt x="98" y="262"/>
                    <a:pt x="98" y="263"/>
                    <a:pt x="98" y="262"/>
                  </a:cubicBezTo>
                  <a:cubicBezTo>
                    <a:pt x="97" y="261"/>
                    <a:pt x="97" y="258"/>
                    <a:pt x="96" y="257"/>
                  </a:cubicBezTo>
                  <a:cubicBezTo>
                    <a:pt x="95" y="256"/>
                    <a:pt x="93" y="257"/>
                    <a:pt x="93" y="257"/>
                  </a:cubicBezTo>
                  <a:cubicBezTo>
                    <a:pt x="91" y="259"/>
                    <a:pt x="91" y="265"/>
                    <a:pt x="91" y="268"/>
                  </a:cubicBezTo>
                  <a:cubicBezTo>
                    <a:pt x="92" y="272"/>
                    <a:pt x="93" y="275"/>
                    <a:pt x="94" y="277"/>
                  </a:cubicBezTo>
                  <a:cubicBezTo>
                    <a:pt x="96" y="277"/>
                    <a:pt x="98" y="277"/>
                    <a:pt x="99" y="277"/>
                  </a:cubicBezTo>
                  <a:cubicBezTo>
                    <a:pt x="100" y="272"/>
                    <a:pt x="99" y="266"/>
                    <a:pt x="98" y="262"/>
                  </a:cubicBezTo>
                  <a:close/>
                  <a:moveTo>
                    <a:pt x="108" y="282"/>
                  </a:moveTo>
                  <a:cubicBezTo>
                    <a:pt x="109" y="279"/>
                    <a:pt x="108" y="271"/>
                    <a:pt x="107" y="269"/>
                  </a:cubicBezTo>
                  <a:cubicBezTo>
                    <a:pt x="105" y="269"/>
                    <a:pt x="103" y="271"/>
                    <a:pt x="102" y="271"/>
                  </a:cubicBezTo>
                  <a:cubicBezTo>
                    <a:pt x="103" y="276"/>
                    <a:pt x="101" y="282"/>
                    <a:pt x="94" y="280"/>
                  </a:cubicBezTo>
                  <a:cubicBezTo>
                    <a:pt x="92" y="278"/>
                    <a:pt x="91" y="275"/>
                    <a:pt x="90" y="272"/>
                  </a:cubicBezTo>
                  <a:cubicBezTo>
                    <a:pt x="90" y="273"/>
                    <a:pt x="87" y="273"/>
                    <a:pt x="87" y="273"/>
                  </a:cubicBezTo>
                  <a:cubicBezTo>
                    <a:pt x="89" y="277"/>
                    <a:pt x="88" y="283"/>
                    <a:pt x="90" y="287"/>
                  </a:cubicBezTo>
                  <a:cubicBezTo>
                    <a:pt x="93" y="289"/>
                    <a:pt x="97" y="292"/>
                    <a:pt x="101" y="294"/>
                  </a:cubicBezTo>
                  <a:cubicBezTo>
                    <a:pt x="105" y="293"/>
                    <a:pt x="108" y="288"/>
                    <a:pt x="108" y="28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8" name="Freeform 433"/>
            <p:cNvSpPr>
              <a:spLocks noEditPoints="1"/>
            </p:cNvSpPr>
            <p:nvPr/>
          </p:nvSpPr>
          <p:spPr bwMode="auto">
            <a:xfrm>
              <a:off x="3616325" y="3170238"/>
              <a:ext cx="153988" cy="261937"/>
            </a:xfrm>
            <a:custGeom>
              <a:avLst/>
              <a:gdLst>
                <a:gd name="T0" fmla="*/ 5 w 49"/>
                <a:gd name="T1" fmla="*/ 32 h 83"/>
                <a:gd name="T2" fmla="*/ 1 w 49"/>
                <a:gd name="T3" fmla="*/ 32 h 83"/>
                <a:gd name="T4" fmla="*/ 1 w 49"/>
                <a:gd name="T5" fmla="*/ 20 h 83"/>
                <a:gd name="T6" fmla="*/ 10 w 49"/>
                <a:gd name="T7" fmla="*/ 3 h 83"/>
                <a:gd name="T8" fmla="*/ 25 w 49"/>
                <a:gd name="T9" fmla="*/ 1 h 83"/>
                <a:gd name="T10" fmla="*/ 26 w 49"/>
                <a:gd name="T11" fmla="*/ 1 h 83"/>
                <a:gd name="T12" fmla="*/ 32 w 49"/>
                <a:gd name="T13" fmla="*/ 3 h 83"/>
                <a:gd name="T14" fmla="*/ 36 w 49"/>
                <a:gd name="T15" fmla="*/ 21 h 83"/>
                <a:gd name="T16" fmla="*/ 44 w 49"/>
                <a:gd name="T17" fmla="*/ 55 h 83"/>
                <a:gd name="T18" fmla="*/ 48 w 49"/>
                <a:gd name="T19" fmla="*/ 66 h 83"/>
                <a:gd name="T20" fmla="*/ 49 w 49"/>
                <a:gd name="T21" fmla="*/ 71 h 83"/>
                <a:gd name="T22" fmla="*/ 45 w 49"/>
                <a:gd name="T23" fmla="*/ 79 h 83"/>
                <a:gd name="T24" fmla="*/ 38 w 49"/>
                <a:gd name="T25" fmla="*/ 81 h 83"/>
                <a:gd name="T26" fmla="*/ 32 w 49"/>
                <a:gd name="T27" fmla="*/ 82 h 83"/>
                <a:gd name="T28" fmla="*/ 29 w 49"/>
                <a:gd name="T29" fmla="*/ 82 h 83"/>
                <a:gd name="T30" fmla="*/ 24 w 49"/>
                <a:gd name="T31" fmla="*/ 82 h 83"/>
                <a:gd name="T32" fmla="*/ 21 w 49"/>
                <a:gd name="T33" fmla="*/ 80 h 83"/>
                <a:gd name="T34" fmla="*/ 16 w 49"/>
                <a:gd name="T35" fmla="*/ 72 h 83"/>
                <a:gd name="T36" fmla="*/ 13 w 49"/>
                <a:gd name="T37" fmla="*/ 68 h 83"/>
                <a:gd name="T38" fmla="*/ 5 w 49"/>
                <a:gd name="T39" fmla="*/ 32 h 83"/>
                <a:gd name="T40" fmla="*/ 6 w 49"/>
                <a:gd name="T41" fmla="*/ 8 h 83"/>
                <a:gd name="T42" fmla="*/ 3 w 49"/>
                <a:gd name="T43" fmla="*/ 29 h 83"/>
                <a:gd name="T44" fmla="*/ 26 w 49"/>
                <a:gd name="T45" fmla="*/ 25 h 83"/>
                <a:gd name="T46" fmla="*/ 23 w 49"/>
                <a:gd name="T47" fmla="*/ 4 h 83"/>
                <a:gd name="T48" fmla="*/ 6 w 49"/>
                <a:gd name="T49" fmla="*/ 8 h 83"/>
                <a:gd name="T50" fmla="*/ 46 w 49"/>
                <a:gd name="T51" fmla="*/ 68 h 83"/>
                <a:gd name="T52" fmla="*/ 42 w 49"/>
                <a:gd name="T53" fmla="*/ 54 h 83"/>
                <a:gd name="T54" fmla="*/ 36 w 49"/>
                <a:gd name="T55" fmla="*/ 30 h 83"/>
                <a:gd name="T56" fmla="*/ 29 w 49"/>
                <a:gd name="T57" fmla="*/ 4 h 83"/>
                <a:gd name="T58" fmla="*/ 27 w 49"/>
                <a:gd name="T59" fmla="*/ 4 h 83"/>
                <a:gd name="T60" fmla="*/ 26 w 49"/>
                <a:gd name="T61" fmla="*/ 4 h 83"/>
                <a:gd name="T62" fmla="*/ 26 w 49"/>
                <a:gd name="T63" fmla="*/ 7 h 83"/>
                <a:gd name="T64" fmla="*/ 27 w 49"/>
                <a:gd name="T65" fmla="*/ 18 h 83"/>
                <a:gd name="T66" fmla="*/ 29 w 49"/>
                <a:gd name="T67" fmla="*/ 30 h 83"/>
                <a:gd name="T68" fmla="*/ 42 w 49"/>
                <a:gd name="T69" fmla="*/ 77 h 83"/>
                <a:gd name="T70" fmla="*/ 42 w 49"/>
                <a:gd name="T71" fmla="*/ 71 h 83"/>
                <a:gd name="T72" fmla="*/ 40 w 49"/>
                <a:gd name="T73" fmla="*/ 64 h 83"/>
                <a:gd name="T74" fmla="*/ 45 w 49"/>
                <a:gd name="T75" fmla="*/ 75 h 83"/>
                <a:gd name="T76" fmla="*/ 46 w 49"/>
                <a:gd name="T77" fmla="*/ 68 h 83"/>
                <a:gd name="T78" fmla="*/ 19 w 49"/>
                <a:gd name="T79" fmla="*/ 30 h 83"/>
                <a:gd name="T80" fmla="*/ 22 w 49"/>
                <a:gd name="T81" fmla="*/ 40 h 83"/>
                <a:gd name="T82" fmla="*/ 13 w 49"/>
                <a:gd name="T83" fmla="*/ 43 h 83"/>
                <a:gd name="T84" fmla="*/ 10 w 49"/>
                <a:gd name="T85" fmla="*/ 31 h 83"/>
                <a:gd name="T86" fmla="*/ 7 w 49"/>
                <a:gd name="T87" fmla="*/ 31 h 83"/>
                <a:gd name="T88" fmla="*/ 22 w 49"/>
                <a:gd name="T89" fmla="*/ 77 h 83"/>
                <a:gd name="T90" fmla="*/ 36 w 49"/>
                <a:gd name="T91" fmla="*/ 79 h 83"/>
                <a:gd name="T92" fmla="*/ 39 w 49"/>
                <a:gd name="T93" fmla="*/ 78 h 83"/>
                <a:gd name="T94" fmla="*/ 36 w 49"/>
                <a:gd name="T95" fmla="*/ 62 h 83"/>
                <a:gd name="T96" fmla="*/ 33 w 49"/>
                <a:gd name="T97" fmla="*/ 53 h 83"/>
                <a:gd name="T98" fmla="*/ 26 w 49"/>
                <a:gd name="T99" fmla="*/ 27 h 83"/>
                <a:gd name="T100" fmla="*/ 19 w 49"/>
                <a:gd name="T101" fmla="*/ 30 h 83"/>
                <a:gd name="T102" fmla="*/ 12 w 49"/>
                <a:gd name="T103" fmla="*/ 30 h 83"/>
                <a:gd name="T104" fmla="*/ 12 w 49"/>
                <a:gd name="T105" fmla="*/ 35 h 83"/>
                <a:gd name="T106" fmla="*/ 19 w 49"/>
                <a:gd name="T107" fmla="*/ 34 h 83"/>
                <a:gd name="T108" fmla="*/ 12 w 49"/>
                <a:gd name="T109" fmla="*/ 30 h 83"/>
                <a:gd name="T110" fmla="*/ 13 w 49"/>
                <a:gd name="T111" fmla="*/ 37 h 83"/>
                <a:gd name="T112" fmla="*/ 14 w 49"/>
                <a:gd name="T113" fmla="*/ 41 h 83"/>
                <a:gd name="T114" fmla="*/ 19 w 49"/>
                <a:gd name="T115" fmla="*/ 40 h 83"/>
                <a:gd name="T116" fmla="*/ 19 w 49"/>
                <a:gd name="T117" fmla="*/ 36 h 83"/>
                <a:gd name="T118" fmla="*/ 13 w 49"/>
                <a:gd name="T119" fmla="*/ 3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9" h="83">
                  <a:moveTo>
                    <a:pt x="5" y="32"/>
                  </a:moveTo>
                  <a:cubicBezTo>
                    <a:pt x="3" y="31"/>
                    <a:pt x="3" y="32"/>
                    <a:pt x="1" y="32"/>
                  </a:cubicBezTo>
                  <a:cubicBezTo>
                    <a:pt x="0" y="29"/>
                    <a:pt x="1" y="25"/>
                    <a:pt x="1" y="20"/>
                  </a:cubicBezTo>
                  <a:cubicBezTo>
                    <a:pt x="1" y="12"/>
                    <a:pt x="2" y="6"/>
                    <a:pt x="10" y="3"/>
                  </a:cubicBezTo>
                  <a:cubicBezTo>
                    <a:pt x="14" y="2"/>
                    <a:pt x="20" y="2"/>
                    <a:pt x="25" y="1"/>
                  </a:cubicBezTo>
                  <a:cubicBezTo>
                    <a:pt x="25" y="0"/>
                    <a:pt x="26" y="1"/>
                    <a:pt x="26" y="1"/>
                  </a:cubicBezTo>
                  <a:cubicBezTo>
                    <a:pt x="29" y="0"/>
                    <a:pt x="31" y="1"/>
                    <a:pt x="32" y="3"/>
                  </a:cubicBezTo>
                  <a:cubicBezTo>
                    <a:pt x="32" y="9"/>
                    <a:pt x="35" y="15"/>
                    <a:pt x="36" y="21"/>
                  </a:cubicBezTo>
                  <a:cubicBezTo>
                    <a:pt x="38" y="32"/>
                    <a:pt x="41" y="43"/>
                    <a:pt x="44" y="55"/>
                  </a:cubicBezTo>
                  <a:cubicBezTo>
                    <a:pt x="45" y="59"/>
                    <a:pt x="48" y="62"/>
                    <a:pt x="48" y="66"/>
                  </a:cubicBezTo>
                  <a:cubicBezTo>
                    <a:pt x="48" y="67"/>
                    <a:pt x="49" y="70"/>
                    <a:pt x="49" y="71"/>
                  </a:cubicBezTo>
                  <a:cubicBezTo>
                    <a:pt x="49" y="75"/>
                    <a:pt x="47" y="76"/>
                    <a:pt x="45" y="79"/>
                  </a:cubicBezTo>
                  <a:cubicBezTo>
                    <a:pt x="43" y="80"/>
                    <a:pt x="41" y="80"/>
                    <a:pt x="38" y="81"/>
                  </a:cubicBezTo>
                  <a:cubicBezTo>
                    <a:pt x="36" y="81"/>
                    <a:pt x="34" y="82"/>
                    <a:pt x="32" y="82"/>
                  </a:cubicBezTo>
                  <a:cubicBezTo>
                    <a:pt x="31" y="82"/>
                    <a:pt x="30" y="82"/>
                    <a:pt x="29" y="82"/>
                  </a:cubicBezTo>
                  <a:cubicBezTo>
                    <a:pt x="28" y="82"/>
                    <a:pt x="26" y="83"/>
                    <a:pt x="24" y="82"/>
                  </a:cubicBezTo>
                  <a:cubicBezTo>
                    <a:pt x="23" y="82"/>
                    <a:pt x="22" y="80"/>
                    <a:pt x="21" y="80"/>
                  </a:cubicBezTo>
                  <a:cubicBezTo>
                    <a:pt x="19" y="78"/>
                    <a:pt x="18" y="75"/>
                    <a:pt x="16" y="72"/>
                  </a:cubicBezTo>
                  <a:cubicBezTo>
                    <a:pt x="15" y="71"/>
                    <a:pt x="14" y="69"/>
                    <a:pt x="13" y="68"/>
                  </a:cubicBezTo>
                  <a:cubicBezTo>
                    <a:pt x="8" y="57"/>
                    <a:pt x="6" y="44"/>
                    <a:pt x="5" y="32"/>
                  </a:cubicBezTo>
                  <a:close/>
                  <a:moveTo>
                    <a:pt x="6" y="8"/>
                  </a:moveTo>
                  <a:cubicBezTo>
                    <a:pt x="3" y="14"/>
                    <a:pt x="1" y="24"/>
                    <a:pt x="3" y="29"/>
                  </a:cubicBezTo>
                  <a:cubicBezTo>
                    <a:pt x="11" y="29"/>
                    <a:pt x="20" y="26"/>
                    <a:pt x="26" y="25"/>
                  </a:cubicBezTo>
                  <a:cubicBezTo>
                    <a:pt x="25" y="19"/>
                    <a:pt x="25" y="9"/>
                    <a:pt x="23" y="4"/>
                  </a:cubicBezTo>
                  <a:cubicBezTo>
                    <a:pt x="16" y="3"/>
                    <a:pt x="11" y="5"/>
                    <a:pt x="6" y="8"/>
                  </a:cubicBezTo>
                  <a:close/>
                  <a:moveTo>
                    <a:pt x="46" y="68"/>
                  </a:moveTo>
                  <a:cubicBezTo>
                    <a:pt x="45" y="63"/>
                    <a:pt x="43" y="58"/>
                    <a:pt x="42" y="54"/>
                  </a:cubicBezTo>
                  <a:cubicBezTo>
                    <a:pt x="40" y="46"/>
                    <a:pt x="37" y="39"/>
                    <a:pt x="36" y="30"/>
                  </a:cubicBezTo>
                  <a:cubicBezTo>
                    <a:pt x="33" y="22"/>
                    <a:pt x="33" y="10"/>
                    <a:pt x="29" y="4"/>
                  </a:cubicBezTo>
                  <a:cubicBezTo>
                    <a:pt x="28" y="5"/>
                    <a:pt x="28" y="4"/>
                    <a:pt x="27" y="4"/>
                  </a:cubicBezTo>
                  <a:cubicBezTo>
                    <a:pt x="27" y="4"/>
                    <a:pt x="27" y="5"/>
                    <a:pt x="26" y="4"/>
                  </a:cubicBezTo>
                  <a:cubicBezTo>
                    <a:pt x="27" y="5"/>
                    <a:pt x="26" y="6"/>
                    <a:pt x="26" y="7"/>
                  </a:cubicBezTo>
                  <a:cubicBezTo>
                    <a:pt x="26" y="10"/>
                    <a:pt x="27" y="14"/>
                    <a:pt x="27" y="18"/>
                  </a:cubicBezTo>
                  <a:cubicBezTo>
                    <a:pt x="28" y="21"/>
                    <a:pt x="28" y="26"/>
                    <a:pt x="29" y="30"/>
                  </a:cubicBezTo>
                  <a:cubicBezTo>
                    <a:pt x="31" y="46"/>
                    <a:pt x="41" y="60"/>
                    <a:pt x="42" y="77"/>
                  </a:cubicBezTo>
                  <a:cubicBezTo>
                    <a:pt x="44" y="77"/>
                    <a:pt x="43" y="74"/>
                    <a:pt x="42" y="71"/>
                  </a:cubicBezTo>
                  <a:cubicBezTo>
                    <a:pt x="42" y="69"/>
                    <a:pt x="39" y="66"/>
                    <a:pt x="40" y="64"/>
                  </a:cubicBezTo>
                  <a:cubicBezTo>
                    <a:pt x="43" y="66"/>
                    <a:pt x="43" y="72"/>
                    <a:pt x="45" y="75"/>
                  </a:cubicBezTo>
                  <a:cubicBezTo>
                    <a:pt x="47" y="73"/>
                    <a:pt x="46" y="71"/>
                    <a:pt x="46" y="68"/>
                  </a:cubicBezTo>
                  <a:close/>
                  <a:moveTo>
                    <a:pt x="19" y="30"/>
                  </a:moveTo>
                  <a:cubicBezTo>
                    <a:pt x="20" y="34"/>
                    <a:pt x="21" y="36"/>
                    <a:pt x="22" y="40"/>
                  </a:cubicBezTo>
                  <a:cubicBezTo>
                    <a:pt x="20" y="43"/>
                    <a:pt x="17" y="43"/>
                    <a:pt x="13" y="43"/>
                  </a:cubicBezTo>
                  <a:cubicBezTo>
                    <a:pt x="11" y="39"/>
                    <a:pt x="11" y="36"/>
                    <a:pt x="10" y="31"/>
                  </a:cubicBezTo>
                  <a:cubicBezTo>
                    <a:pt x="9" y="31"/>
                    <a:pt x="8" y="31"/>
                    <a:pt x="7" y="31"/>
                  </a:cubicBezTo>
                  <a:cubicBezTo>
                    <a:pt x="8" y="49"/>
                    <a:pt x="13" y="66"/>
                    <a:pt x="22" y="77"/>
                  </a:cubicBezTo>
                  <a:cubicBezTo>
                    <a:pt x="26" y="81"/>
                    <a:pt x="30" y="80"/>
                    <a:pt x="36" y="79"/>
                  </a:cubicBezTo>
                  <a:cubicBezTo>
                    <a:pt x="37" y="79"/>
                    <a:pt x="38" y="79"/>
                    <a:pt x="39" y="78"/>
                  </a:cubicBezTo>
                  <a:cubicBezTo>
                    <a:pt x="39" y="71"/>
                    <a:pt x="38" y="67"/>
                    <a:pt x="36" y="62"/>
                  </a:cubicBezTo>
                  <a:cubicBezTo>
                    <a:pt x="35" y="59"/>
                    <a:pt x="33" y="56"/>
                    <a:pt x="33" y="53"/>
                  </a:cubicBezTo>
                  <a:cubicBezTo>
                    <a:pt x="30" y="45"/>
                    <a:pt x="27" y="35"/>
                    <a:pt x="26" y="27"/>
                  </a:cubicBezTo>
                  <a:cubicBezTo>
                    <a:pt x="24" y="29"/>
                    <a:pt x="22" y="29"/>
                    <a:pt x="19" y="30"/>
                  </a:cubicBezTo>
                  <a:close/>
                  <a:moveTo>
                    <a:pt x="12" y="30"/>
                  </a:moveTo>
                  <a:cubicBezTo>
                    <a:pt x="12" y="32"/>
                    <a:pt x="12" y="34"/>
                    <a:pt x="12" y="35"/>
                  </a:cubicBezTo>
                  <a:cubicBezTo>
                    <a:pt x="14" y="35"/>
                    <a:pt x="17" y="35"/>
                    <a:pt x="19" y="34"/>
                  </a:cubicBezTo>
                  <a:cubicBezTo>
                    <a:pt x="19" y="29"/>
                    <a:pt x="15" y="29"/>
                    <a:pt x="12" y="30"/>
                  </a:cubicBezTo>
                  <a:close/>
                  <a:moveTo>
                    <a:pt x="13" y="37"/>
                  </a:moveTo>
                  <a:cubicBezTo>
                    <a:pt x="13" y="39"/>
                    <a:pt x="14" y="40"/>
                    <a:pt x="14" y="41"/>
                  </a:cubicBezTo>
                  <a:cubicBezTo>
                    <a:pt x="16" y="41"/>
                    <a:pt x="17" y="40"/>
                    <a:pt x="19" y="40"/>
                  </a:cubicBezTo>
                  <a:cubicBezTo>
                    <a:pt x="19" y="38"/>
                    <a:pt x="19" y="37"/>
                    <a:pt x="19" y="36"/>
                  </a:cubicBezTo>
                  <a:cubicBezTo>
                    <a:pt x="17" y="37"/>
                    <a:pt x="16" y="37"/>
                    <a:pt x="13" y="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grpSp>
      <p:pic>
        <p:nvPicPr>
          <p:cNvPr id="3" name="图片 2" descr="5c75b5107da81"/>
          <p:cNvPicPr>
            <a:picLocks noChangeAspect="1"/>
          </p:cNvPicPr>
          <p:nvPr/>
        </p:nvPicPr>
        <p:blipFill>
          <a:blip r:embed="rId5"/>
          <a:stretch>
            <a:fillRect/>
          </a:stretch>
        </p:blipFill>
        <p:spPr>
          <a:xfrm rot="180000">
            <a:off x="4046220" y="2425065"/>
            <a:ext cx="5184775" cy="39808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advTm="0">
        <p:dissolve/>
      </p:transition>
    </mc:Choice>
    <mc:Fallback xmlns="">
      <p:transition spd="slow" advTm="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3321"/>
                                        </p:tgtEl>
                                        <p:attrNameLst>
                                          <p:attrName>style.visibility</p:attrName>
                                        </p:attrNameLst>
                                      </p:cBhvr>
                                      <p:to>
                                        <p:strVal val="visible"/>
                                      </p:to>
                                    </p:set>
                                    <p:animEffect transition="in" filter="wipe(down)">
                                      <p:cBhvr>
                                        <p:cTn id="14" dur="500"/>
                                        <p:tgtEl>
                                          <p:spTgt spid="43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直接连接符 80"/>
          <p:cNvCxnSpPr/>
          <p:nvPr/>
        </p:nvCxnSpPr>
        <p:spPr>
          <a:xfrm>
            <a:off x="276225" y="364490"/>
            <a:ext cx="8629650" cy="0"/>
          </a:xfrm>
          <a:prstGeom prst="line">
            <a:avLst/>
          </a:prstGeom>
          <a:ln w="6350" cmpd="sng">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3549650" y="73025"/>
            <a:ext cx="2272664" cy="584775"/>
          </a:xfrm>
          <a:prstGeom prst="rect">
            <a:avLst/>
          </a:prstGeom>
          <a:solidFill>
            <a:srgbClr val="4D515D"/>
          </a:solidFill>
        </p:spPr>
        <p:txBody>
          <a:bodyPr wrap="square">
            <a:spAutoFit/>
          </a:bodyPr>
          <a:lstStyle/>
          <a:p>
            <a:pPr lvl="0" algn="ctr" defTabSz="914400"/>
            <a:r>
              <a:rPr lang="zh-CN" altLang="en-US" sz="3200" dirty="0">
                <a:ln w="3175">
                  <a:solidFill>
                    <a:prstClr val="white"/>
                  </a:solidFill>
                </a:ln>
                <a:blipFill dpi="0" rotWithShape="1">
                  <a:blip r:embed="rId3"/>
                  <a:srcRect/>
                  <a:stretch>
                    <a:fillRect/>
                  </a:stretch>
                </a:blipFill>
                <a:cs typeface="+mn-ea"/>
                <a:sym typeface="+mn-lt"/>
              </a:rPr>
              <a:t>线程的类型</a:t>
            </a:r>
          </a:p>
        </p:txBody>
      </p:sp>
      <p:sp>
        <p:nvSpPr>
          <p:cNvPr id="19" name="文本框 18">
            <a:extLst>
              <a:ext uri="{FF2B5EF4-FFF2-40B4-BE49-F238E27FC236}">
                <a16:creationId xmlns:a16="http://schemas.microsoft.com/office/drawing/2014/main" id="{C5098349-9227-E72A-9FD9-8646DCB775C5}"/>
              </a:ext>
            </a:extLst>
          </p:cNvPr>
          <p:cNvSpPr txBox="1"/>
          <p:nvPr/>
        </p:nvSpPr>
        <p:spPr>
          <a:xfrm>
            <a:off x="709683" y="1166884"/>
            <a:ext cx="7301554" cy="1323439"/>
          </a:xfrm>
          <a:prstGeom prst="rect">
            <a:avLst/>
          </a:prstGeom>
          <a:noFill/>
        </p:spPr>
        <p:txBody>
          <a:bodyPr wrap="square" rtlCol="0">
            <a:spAutoFit/>
          </a:bodyPr>
          <a:lstStyle/>
          <a:p>
            <a:r>
              <a:rPr lang="zh-CN" altLang="en-US" sz="2000" dirty="0">
                <a:solidFill>
                  <a:schemeClr val="bg1"/>
                </a:solidFill>
              </a:rPr>
              <a:t>      把管理、控制线程的模块称为线程包，根据线程包的不同实现方式将</a:t>
            </a:r>
            <a:r>
              <a:rPr lang="zh-CN" altLang="en-US" sz="2000" b="1" dirty="0">
                <a:solidFill>
                  <a:schemeClr val="bg1"/>
                </a:solidFill>
              </a:rPr>
              <a:t>线程分为用户级线程与内核级线程</a:t>
            </a:r>
            <a:r>
              <a:rPr lang="zh-CN" altLang="en-US" sz="2000" dirty="0">
                <a:solidFill>
                  <a:schemeClr val="bg1"/>
                </a:solidFill>
              </a:rPr>
              <a:t>，前者是在用户态上运行的线程，不涉及操作系统内核的调度；后者是在内核态上运行线程，涉及操作系统内核的调度。 总体上，后者优于前者。</a:t>
            </a:r>
          </a:p>
        </p:txBody>
      </p:sp>
    </p:spTree>
  </p:cSld>
  <p:clrMapOvr>
    <a:masterClrMapping/>
  </p:clrMapOvr>
  <mc:AlternateContent xmlns:mc="http://schemas.openxmlformats.org/markup-compatibility/2006" xmlns:p14="http://schemas.microsoft.com/office/powerpoint/2010/main">
    <mc:Choice Requires="p14">
      <p:transition spd="slow" p14:dur="1250" advTm="0">
        <p:wedge/>
      </p:transition>
    </mc:Choice>
    <mc:Fallback xmlns="">
      <p:transition spd="slow" advTm="0">
        <p:wedg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iterate type="lt">
                                    <p:tmPct val="10000"/>
                                  </p:iterate>
                                  <p:childTnLst>
                                    <p:set>
                                      <p:cBhvr>
                                        <p:cTn id="6" dur="1" fill="hold">
                                          <p:stCondLst>
                                            <p:cond delay="0"/>
                                          </p:stCondLst>
                                        </p:cTn>
                                        <p:tgtEl>
                                          <p:spTgt spid="79"/>
                                        </p:tgtEl>
                                        <p:attrNameLst>
                                          <p:attrName>style.visibility</p:attrName>
                                        </p:attrNameLst>
                                      </p:cBhvr>
                                      <p:to>
                                        <p:strVal val="visible"/>
                                      </p:to>
                                    </p:set>
                                    <p:anim calcmode="lin" valueType="num">
                                      <p:cBhvr>
                                        <p:cTn id="7" dur="500" fill="hold"/>
                                        <p:tgtEl>
                                          <p:spTgt spid="79"/>
                                        </p:tgtEl>
                                        <p:attrNameLst>
                                          <p:attrName>ppt_w</p:attrName>
                                        </p:attrNameLst>
                                      </p:cBhvr>
                                      <p:tavLst>
                                        <p:tav tm="0">
                                          <p:val>
                                            <p:strVal val="#ppt_w*0.70"/>
                                          </p:val>
                                        </p:tav>
                                        <p:tav tm="100000">
                                          <p:val>
                                            <p:strVal val="#ppt_w"/>
                                          </p:val>
                                        </p:tav>
                                      </p:tavLst>
                                    </p:anim>
                                    <p:anim calcmode="lin" valueType="num">
                                      <p:cBhvr>
                                        <p:cTn id="8" dur="500" fill="hold"/>
                                        <p:tgtEl>
                                          <p:spTgt spid="79"/>
                                        </p:tgtEl>
                                        <p:attrNameLst>
                                          <p:attrName>ppt_h</p:attrName>
                                        </p:attrNameLst>
                                      </p:cBhvr>
                                      <p:tavLst>
                                        <p:tav tm="0">
                                          <p:val>
                                            <p:strVal val="#ppt_h"/>
                                          </p:val>
                                        </p:tav>
                                        <p:tav tm="100000">
                                          <p:val>
                                            <p:strVal val="#ppt_h"/>
                                          </p:val>
                                        </p:tav>
                                      </p:tavLst>
                                    </p:anim>
                                    <p:animEffect transition="in" filter="fade">
                                      <p:cBhvr>
                                        <p:cTn id="9"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直接连接符 80"/>
          <p:cNvCxnSpPr/>
          <p:nvPr/>
        </p:nvCxnSpPr>
        <p:spPr>
          <a:xfrm>
            <a:off x="276225" y="364490"/>
            <a:ext cx="8629650" cy="0"/>
          </a:xfrm>
          <a:prstGeom prst="line">
            <a:avLst/>
          </a:prstGeom>
          <a:ln w="6350" cmpd="sng">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3549650" y="73025"/>
            <a:ext cx="2284768" cy="584775"/>
          </a:xfrm>
          <a:prstGeom prst="rect">
            <a:avLst/>
          </a:prstGeom>
          <a:solidFill>
            <a:srgbClr val="4D515D"/>
          </a:solidFill>
        </p:spPr>
        <p:txBody>
          <a:bodyPr wrap="square">
            <a:spAutoFit/>
          </a:bodyPr>
          <a:lstStyle/>
          <a:p>
            <a:pPr lvl="0" algn="ctr" defTabSz="914400"/>
            <a:r>
              <a:rPr lang="zh-CN" altLang="en-US" sz="3200" dirty="0">
                <a:ln w="3175">
                  <a:solidFill>
                    <a:prstClr val="white"/>
                  </a:solidFill>
                </a:ln>
                <a:blipFill dpi="0" rotWithShape="1">
                  <a:blip r:embed="rId3"/>
                  <a:srcRect/>
                  <a:stretch>
                    <a:fillRect/>
                  </a:stretch>
                </a:blipFill>
                <a:cs typeface="+mn-ea"/>
                <a:sym typeface="+mn-lt"/>
              </a:rPr>
              <a:t>线程的类型</a:t>
            </a:r>
          </a:p>
        </p:txBody>
      </p:sp>
      <p:sp>
        <p:nvSpPr>
          <p:cNvPr id="2" name="文本框 1">
            <a:extLst>
              <a:ext uri="{FF2B5EF4-FFF2-40B4-BE49-F238E27FC236}">
                <a16:creationId xmlns:a16="http://schemas.microsoft.com/office/drawing/2014/main" id="{4543EB71-5541-C79F-FF7B-6257CCFE9E9A}"/>
              </a:ext>
            </a:extLst>
          </p:cNvPr>
          <p:cNvSpPr txBox="1"/>
          <p:nvPr/>
        </p:nvSpPr>
        <p:spPr>
          <a:xfrm>
            <a:off x="498143" y="921224"/>
            <a:ext cx="8256896" cy="1077218"/>
          </a:xfrm>
          <a:prstGeom prst="rect">
            <a:avLst/>
          </a:prstGeom>
          <a:noFill/>
        </p:spPr>
        <p:txBody>
          <a:bodyPr wrap="square" rtlCol="0">
            <a:spAutoFit/>
          </a:bodyPr>
          <a:lstStyle/>
          <a:p>
            <a:r>
              <a:rPr lang="en-US" altLang="zh-CN" sz="2400" dirty="0">
                <a:solidFill>
                  <a:schemeClr val="bg1"/>
                </a:solidFill>
              </a:rPr>
              <a:t>1.</a:t>
            </a:r>
            <a:r>
              <a:rPr lang="zh-CN" altLang="en-US" sz="2400" dirty="0">
                <a:solidFill>
                  <a:schemeClr val="bg1"/>
                </a:solidFill>
              </a:rPr>
              <a:t>用户级线程</a:t>
            </a:r>
            <a:endParaRPr lang="en-US" altLang="zh-CN" sz="2400" dirty="0">
              <a:solidFill>
                <a:schemeClr val="bg1"/>
              </a:solidFill>
            </a:endParaRPr>
          </a:p>
          <a:p>
            <a:r>
              <a:rPr lang="zh-CN" altLang="en-US" sz="2000" dirty="0">
                <a:solidFill>
                  <a:schemeClr val="bg1"/>
                </a:solidFill>
              </a:rPr>
              <a:t>由运行在用户空间的线程包管理、控制的线程，称为用户级线程。在这种情况下，内核感觉不到用户线程的存在，内核管理任然是进程。</a:t>
            </a:r>
          </a:p>
        </p:txBody>
      </p:sp>
      <p:sp>
        <p:nvSpPr>
          <p:cNvPr id="3" name="文本框 2">
            <a:extLst>
              <a:ext uri="{FF2B5EF4-FFF2-40B4-BE49-F238E27FC236}">
                <a16:creationId xmlns:a16="http://schemas.microsoft.com/office/drawing/2014/main" id="{4CDE0CFE-4105-55B2-615D-EDC01565ABD0}"/>
              </a:ext>
            </a:extLst>
          </p:cNvPr>
          <p:cNvSpPr txBox="1"/>
          <p:nvPr/>
        </p:nvSpPr>
        <p:spPr>
          <a:xfrm>
            <a:off x="498143" y="2283284"/>
            <a:ext cx="8557146" cy="2246769"/>
          </a:xfrm>
          <a:prstGeom prst="rect">
            <a:avLst/>
          </a:prstGeom>
          <a:noFill/>
        </p:spPr>
        <p:txBody>
          <a:bodyPr wrap="square" rtlCol="0">
            <a:spAutoFit/>
          </a:bodyPr>
          <a:lstStyle/>
          <a:p>
            <a:r>
              <a:rPr lang="zh-CN" altLang="en-US" sz="2000" dirty="0">
                <a:solidFill>
                  <a:schemeClr val="bg1"/>
                </a:solidFill>
              </a:rPr>
              <a:t>优点：用户级进程最大的优点是同一进程的线程之间的处理器切换不必进入内核，只需在用户态进行，极大地减少处理器切换带来的开销。</a:t>
            </a:r>
            <a:endParaRPr lang="en-US" altLang="zh-CN" sz="2000" dirty="0">
              <a:solidFill>
                <a:schemeClr val="bg1"/>
              </a:solidFill>
            </a:endParaRPr>
          </a:p>
          <a:p>
            <a:endParaRPr lang="en-US" altLang="zh-CN" sz="2000" dirty="0">
              <a:solidFill>
                <a:schemeClr val="bg1"/>
              </a:solidFill>
            </a:endParaRPr>
          </a:p>
          <a:p>
            <a:r>
              <a:rPr lang="zh-CN" altLang="en-US" sz="2000" dirty="0">
                <a:solidFill>
                  <a:schemeClr val="bg1"/>
                </a:solidFill>
              </a:rPr>
              <a:t>缺点：当线程在运行中，如果因系统调用而阻塞，则线程所在的进程将整个阻塞，同一进程的其他线程也不能运行。因此，在一定意义上看，影响了并行程度的提高。</a:t>
            </a:r>
            <a:endParaRPr lang="en-US" altLang="zh-CN" sz="2000" dirty="0">
              <a:solidFill>
                <a:schemeClr val="bg1"/>
              </a:solidFill>
            </a:endParaRPr>
          </a:p>
          <a:p>
            <a:endParaRPr lang="zh-CN" altLang="en-US" sz="20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250" advTm="0">
        <p:wedge/>
      </p:transition>
    </mc:Choice>
    <mc:Fallback xmlns="">
      <p:transition spd="slow" advTm="0">
        <p:wedg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iterate type="lt">
                                    <p:tmPct val="10000"/>
                                  </p:iterate>
                                  <p:childTnLst>
                                    <p:set>
                                      <p:cBhvr>
                                        <p:cTn id="6" dur="1" fill="hold">
                                          <p:stCondLst>
                                            <p:cond delay="0"/>
                                          </p:stCondLst>
                                        </p:cTn>
                                        <p:tgtEl>
                                          <p:spTgt spid="79"/>
                                        </p:tgtEl>
                                        <p:attrNameLst>
                                          <p:attrName>style.visibility</p:attrName>
                                        </p:attrNameLst>
                                      </p:cBhvr>
                                      <p:to>
                                        <p:strVal val="visible"/>
                                      </p:to>
                                    </p:set>
                                    <p:anim calcmode="lin" valueType="num">
                                      <p:cBhvr>
                                        <p:cTn id="7" dur="500" fill="hold"/>
                                        <p:tgtEl>
                                          <p:spTgt spid="79"/>
                                        </p:tgtEl>
                                        <p:attrNameLst>
                                          <p:attrName>ppt_w</p:attrName>
                                        </p:attrNameLst>
                                      </p:cBhvr>
                                      <p:tavLst>
                                        <p:tav tm="0">
                                          <p:val>
                                            <p:strVal val="#ppt_w*0.70"/>
                                          </p:val>
                                        </p:tav>
                                        <p:tav tm="100000">
                                          <p:val>
                                            <p:strVal val="#ppt_w"/>
                                          </p:val>
                                        </p:tav>
                                      </p:tavLst>
                                    </p:anim>
                                    <p:anim calcmode="lin" valueType="num">
                                      <p:cBhvr>
                                        <p:cTn id="8" dur="500" fill="hold"/>
                                        <p:tgtEl>
                                          <p:spTgt spid="79"/>
                                        </p:tgtEl>
                                        <p:attrNameLst>
                                          <p:attrName>ppt_h</p:attrName>
                                        </p:attrNameLst>
                                      </p:cBhvr>
                                      <p:tavLst>
                                        <p:tav tm="0">
                                          <p:val>
                                            <p:strVal val="#ppt_h"/>
                                          </p:val>
                                        </p:tav>
                                        <p:tav tm="100000">
                                          <p:val>
                                            <p:strVal val="#ppt_h"/>
                                          </p:val>
                                        </p:tav>
                                      </p:tavLst>
                                    </p:anim>
                                    <p:animEffect transition="in" filter="fade">
                                      <p:cBhvr>
                                        <p:cTn id="9"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直接连接符 80"/>
          <p:cNvCxnSpPr/>
          <p:nvPr/>
        </p:nvCxnSpPr>
        <p:spPr>
          <a:xfrm>
            <a:off x="276225" y="364490"/>
            <a:ext cx="8629650" cy="0"/>
          </a:xfrm>
          <a:prstGeom prst="line">
            <a:avLst/>
          </a:prstGeom>
          <a:ln w="6350" cmpd="sng">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3350525" y="73025"/>
            <a:ext cx="2243825" cy="584775"/>
          </a:xfrm>
          <a:prstGeom prst="rect">
            <a:avLst/>
          </a:prstGeom>
          <a:solidFill>
            <a:srgbClr val="4D515D"/>
          </a:solidFill>
        </p:spPr>
        <p:txBody>
          <a:bodyPr wrap="square">
            <a:spAutoFit/>
          </a:bodyPr>
          <a:lstStyle/>
          <a:p>
            <a:pPr lvl="0" algn="ctr" defTabSz="914400"/>
            <a:r>
              <a:rPr lang="zh-CN" altLang="en-US" sz="3200" dirty="0">
                <a:ln w="3175">
                  <a:solidFill>
                    <a:prstClr val="white"/>
                  </a:solidFill>
                </a:ln>
                <a:blipFill dpi="0" rotWithShape="1">
                  <a:blip r:embed="rId3"/>
                  <a:srcRect/>
                  <a:stretch>
                    <a:fillRect/>
                  </a:stretch>
                </a:blipFill>
                <a:cs typeface="+mn-ea"/>
                <a:sym typeface="+mn-lt"/>
              </a:rPr>
              <a:t>线程的类型</a:t>
            </a:r>
          </a:p>
        </p:txBody>
      </p:sp>
      <p:sp>
        <p:nvSpPr>
          <p:cNvPr id="2" name="文本框 1">
            <a:extLst>
              <a:ext uri="{FF2B5EF4-FFF2-40B4-BE49-F238E27FC236}">
                <a16:creationId xmlns:a16="http://schemas.microsoft.com/office/drawing/2014/main" id="{E7AFE610-434B-5B18-ED21-0F7863FB9466}"/>
              </a:ext>
            </a:extLst>
          </p:cNvPr>
          <p:cNvSpPr txBox="1"/>
          <p:nvPr/>
        </p:nvSpPr>
        <p:spPr>
          <a:xfrm>
            <a:off x="464024" y="921224"/>
            <a:ext cx="8086298" cy="2208297"/>
          </a:xfrm>
          <a:prstGeom prst="rect">
            <a:avLst/>
          </a:prstGeom>
          <a:noFill/>
        </p:spPr>
        <p:txBody>
          <a:bodyPr wrap="square" rtlCol="0">
            <a:spAutoFit/>
          </a:bodyPr>
          <a:lstStyle/>
          <a:p>
            <a:r>
              <a:rPr lang="zh-CN" altLang="en-US" sz="2400" dirty="0">
                <a:solidFill>
                  <a:schemeClr val="bg1"/>
                </a:solidFill>
              </a:rPr>
              <a:t>用户级线程切换：</a:t>
            </a:r>
          </a:p>
          <a:p>
            <a:endParaRPr lang="zh-CN" altLang="en-US" sz="2000" dirty="0">
              <a:solidFill>
                <a:schemeClr val="bg1"/>
              </a:solidFill>
            </a:endParaRPr>
          </a:p>
          <a:p>
            <a:r>
              <a:rPr lang="zh-CN" altLang="en-US" sz="2000" dirty="0">
                <a:solidFill>
                  <a:schemeClr val="bg1"/>
                </a:solidFill>
              </a:rPr>
              <a:t>每个用户级线程拥有一个自己的栈。当用户级线程</a:t>
            </a:r>
            <a:r>
              <a:rPr lang="en-US" altLang="zh-CN" sz="2000" dirty="0">
                <a:solidFill>
                  <a:schemeClr val="bg1"/>
                </a:solidFill>
              </a:rPr>
              <a:t>A</a:t>
            </a:r>
            <a:r>
              <a:rPr lang="zh-CN" altLang="en-US" sz="2000" dirty="0">
                <a:solidFill>
                  <a:schemeClr val="bg1"/>
                </a:solidFill>
              </a:rPr>
              <a:t>切换到用户级</a:t>
            </a:r>
            <a:r>
              <a:rPr lang="en-US" altLang="zh-CN" sz="2000" dirty="0">
                <a:solidFill>
                  <a:schemeClr val="bg1"/>
                </a:solidFill>
              </a:rPr>
              <a:t>B</a:t>
            </a:r>
            <a:r>
              <a:rPr lang="zh-CN" altLang="en-US" sz="2000" dirty="0">
                <a:solidFill>
                  <a:schemeClr val="bg1"/>
                </a:solidFill>
              </a:rPr>
              <a:t>时，最关键的就是完成用户栈的切换：把运行当前线程</a:t>
            </a:r>
            <a:r>
              <a:rPr lang="en-US" altLang="zh-CN" sz="2000" dirty="0">
                <a:solidFill>
                  <a:schemeClr val="bg1"/>
                </a:solidFill>
              </a:rPr>
              <a:t>A</a:t>
            </a:r>
            <a:r>
              <a:rPr lang="zh-CN" altLang="en-US" sz="2000" dirty="0">
                <a:solidFill>
                  <a:schemeClr val="bg1"/>
                </a:solidFill>
              </a:rPr>
              <a:t>的</a:t>
            </a:r>
            <a:r>
              <a:rPr lang="en-US" altLang="zh-CN" sz="2000" dirty="0" err="1">
                <a:solidFill>
                  <a:schemeClr val="bg1"/>
                </a:solidFill>
              </a:rPr>
              <a:t>cpu</a:t>
            </a:r>
            <a:r>
              <a:rPr lang="zh-CN" altLang="en-US" sz="2000" dirty="0">
                <a:solidFill>
                  <a:schemeClr val="bg1"/>
                </a:solidFill>
              </a:rPr>
              <a:t>的</a:t>
            </a:r>
            <a:r>
              <a:rPr lang="en-US" altLang="zh-CN" sz="2000" dirty="0" err="1">
                <a:solidFill>
                  <a:schemeClr val="bg1"/>
                </a:solidFill>
              </a:rPr>
              <a:t>esp</a:t>
            </a:r>
            <a:r>
              <a:rPr lang="zh-CN" altLang="en-US" sz="2000" dirty="0">
                <a:solidFill>
                  <a:schemeClr val="bg1"/>
                </a:solidFill>
              </a:rPr>
              <a:t>的值装入到线程</a:t>
            </a:r>
            <a:r>
              <a:rPr lang="en-US" altLang="zh-CN" sz="2000" dirty="0">
                <a:solidFill>
                  <a:schemeClr val="bg1"/>
                </a:solidFill>
              </a:rPr>
              <a:t>A</a:t>
            </a:r>
            <a:r>
              <a:rPr lang="zh-CN" altLang="en-US" sz="2000" dirty="0">
                <a:solidFill>
                  <a:schemeClr val="bg1"/>
                </a:solidFill>
              </a:rPr>
              <a:t>的</a:t>
            </a:r>
            <a:r>
              <a:rPr lang="en-US" altLang="zh-CN" sz="2000" dirty="0">
                <a:solidFill>
                  <a:schemeClr val="bg1"/>
                </a:solidFill>
              </a:rPr>
              <a:t>TCB</a:t>
            </a:r>
            <a:r>
              <a:rPr lang="zh-CN" altLang="en-US" sz="2000" dirty="0">
                <a:solidFill>
                  <a:schemeClr val="bg1"/>
                </a:solidFill>
              </a:rPr>
              <a:t>中，并把线程</a:t>
            </a:r>
            <a:r>
              <a:rPr lang="en-US" altLang="zh-CN" sz="2000" dirty="0">
                <a:solidFill>
                  <a:schemeClr val="bg1"/>
                </a:solidFill>
              </a:rPr>
              <a:t>B</a:t>
            </a:r>
            <a:r>
              <a:rPr lang="zh-CN" altLang="en-US" sz="2000" dirty="0">
                <a:solidFill>
                  <a:schemeClr val="bg1"/>
                </a:solidFill>
              </a:rPr>
              <a:t>的</a:t>
            </a:r>
            <a:r>
              <a:rPr lang="en-US" altLang="zh-CN" sz="2000" dirty="0" err="1">
                <a:solidFill>
                  <a:schemeClr val="bg1"/>
                </a:solidFill>
              </a:rPr>
              <a:t>TCB.esp</a:t>
            </a:r>
            <a:r>
              <a:rPr lang="zh-CN" altLang="en-US" sz="2000" dirty="0">
                <a:solidFill>
                  <a:schemeClr val="bg1"/>
                </a:solidFill>
              </a:rPr>
              <a:t>赋值给</a:t>
            </a:r>
            <a:r>
              <a:rPr lang="en-US" altLang="zh-CN" sz="2000" dirty="0">
                <a:solidFill>
                  <a:schemeClr val="bg1"/>
                </a:solidFill>
              </a:rPr>
              <a:t>CPU</a:t>
            </a:r>
            <a:r>
              <a:rPr lang="zh-CN" altLang="en-US" sz="2000" dirty="0">
                <a:solidFill>
                  <a:schemeClr val="bg1"/>
                </a:solidFill>
              </a:rPr>
              <a:t>的</a:t>
            </a:r>
            <a:r>
              <a:rPr lang="en-US" altLang="zh-CN" sz="2000" dirty="0" err="1">
                <a:solidFill>
                  <a:schemeClr val="bg1"/>
                </a:solidFill>
              </a:rPr>
              <a:t>esp</a:t>
            </a:r>
            <a:r>
              <a:rPr lang="zh-CN" altLang="en-US" sz="2000" dirty="0">
                <a:solidFill>
                  <a:schemeClr val="bg1"/>
                </a:solidFill>
              </a:rPr>
              <a:t>。进而完成</a:t>
            </a:r>
            <a:r>
              <a:rPr lang="en-US" altLang="zh-CN" sz="2000" dirty="0">
                <a:solidFill>
                  <a:schemeClr val="bg1"/>
                </a:solidFill>
              </a:rPr>
              <a:t>PC</a:t>
            </a:r>
            <a:r>
              <a:rPr lang="zh-CN" altLang="en-US" sz="2000" dirty="0">
                <a:solidFill>
                  <a:schemeClr val="bg1"/>
                </a:solidFill>
              </a:rPr>
              <a:t>指针的切完从而完成线程的切换，使线程</a:t>
            </a:r>
            <a:r>
              <a:rPr lang="en-US" altLang="zh-CN" sz="2000" dirty="0">
                <a:solidFill>
                  <a:schemeClr val="bg1"/>
                </a:solidFill>
              </a:rPr>
              <a:t>B</a:t>
            </a:r>
            <a:r>
              <a:rPr lang="zh-CN" altLang="en-US" sz="2000" dirty="0">
                <a:solidFill>
                  <a:schemeClr val="bg1"/>
                </a:solidFill>
              </a:rPr>
              <a:t>占有</a:t>
            </a:r>
            <a:r>
              <a:rPr lang="en-US" altLang="zh-CN" sz="2000" dirty="0">
                <a:solidFill>
                  <a:schemeClr val="bg1"/>
                </a:solidFill>
              </a:rPr>
              <a:t>CPU</a:t>
            </a:r>
            <a:r>
              <a:rPr lang="zh-CN" altLang="en-US" sz="2000" dirty="0">
                <a:solidFill>
                  <a:schemeClr val="bg1"/>
                </a:solidFill>
              </a:rPr>
              <a:t>。</a:t>
            </a:r>
            <a:endParaRPr lang="en-US" altLang="zh-CN" sz="2000" dirty="0">
              <a:solidFill>
                <a:schemeClr val="bg1"/>
              </a:solidFill>
            </a:endParaRPr>
          </a:p>
          <a:p>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1250" advTm="0">
        <p:wedge/>
      </p:transition>
    </mc:Choice>
    <mc:Fallback xmlns="">
      <p:transition spd="slow" advTm="0">
        <p:wedg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iterate type="lt">
                                    <p:tmPct val="10000"/>
                                  </p:iterate>
                                  <p:childTnLst>
                                    <p:set>
                                      <p:cBhvr>
                                        <p:cTn id="6" dur="1" fill="hold">
                                          <p:stCondLst>
                                            <p:cond delay="0"/>
                                          </p:stCondLst>
                                        </p:cTn>
                                        <p:tgtEl>
                                          <p:spTgt spid="79"/>
                                        </p:tgtEl>
                                        <p:attrNameLst>
                                          <p:attrName>style.visibility</p:attrName>
                                        </p:attrNameLst>
                                      </p:cBhvr>
                                      <p:to>
                                        <p:strVal val="visible"/>
                                      </p:to>
                                    </p:set>
                                    <p:anim calcmode="lin" valueType="num">
                                      <p:cBhvr>
                                        <p:cTn id="7" dur="500" fill="hold"/>
                                        <p:tgtEl>
                                          <p:spTgt spid="79"/>
                                        </p:tgtEl>
                                        <p:attrNameLst>
                                          <p:attrName>ppt_w</p:attrName>
                                        </p:attrNameLst>
                                      </p:cBhvr>
                                      <p:tavLst>
                                        <p:tav tm="0">
                                          <p:val>
                                            <p:strVal val="#ppt_w*0.70"/>
                                          </p:val>
                                        </p:tav>
                                        <p:tav tm="100000">
                                          <p:val>
                                            <p:strVal val="#ppt_w"/>
                                          </p:val>
                                        </p:tav>
                                      </p:tavLst>
                                    </p:anim>
                                    <p:anim calcmode="lin" valueType="num">
                                      <p:cBhvr>
                                        <p:cTn id="8" dur="500" fill="hold"/>
                                        <p:tgtEl>
                                          <p:spTgt spid="79"/>
                                        </p:tgtEl>
                                        <p:attrNameLst>
                                          <p:attrName>ppt_h</p:attrName>
                                        </p:attrNameLst>
                                      </p:cBhvr>
                                      <p:tavLst>
                                        <p:tav tm="0">
                                          <p:val>
                                            <p:strVal val="#ppt_h"/>
                                          </p:val>
                                        </p:tav>
                                        <p:tav tm="100000">
                                          <p:val>
                                            <p:strVal val="#ppt_h"/>
                                          </p:val>
                                        </p:tav>
                                      </p:tavLst>
                                    </p:anim>
                                    <p:animEffect transition="in" filter="fade">
                                      <p:cBhvr>
                                        <p:cTn id="9"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直接连接符 80"/>
          <p:cNvCxnSpPr/>
          <p:nvPr/>
        </p:nvCxnSpPr>
        <p:spPr>
          <a:xfrm>
            <a:off x="276225" y="364490"/>
            <a:ext cx="8629650" cy="0"/>
          </a:xfrm>
          <a:prstGeom prst="line">
            <a:avLst/>
          </a:prstGeom>
          <a:ln w="6350" cmpd="sng">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3454115" y="73314"/>
            <a:ext cx="2216529" cy="584775"/>
          </a:xfrm>
          <a:prstGeom prst="rect">
            <a:avLst/>
          </a:prstGeom>
          <a:solidFill>
            <a:srgbClr val="4D515D"/>
          </a:solidFill>
        </p:spPr>
        <p:txBody>
          <a:bodyPr wrap="square">
            <a:spAutoFit/>
          </a:bodyPr>
          <a:lstStyle/>
          <a:p>
            <a:pPr lvl="0" algn="ctr" defTabSz="914400"/>
            <a:r>
              <a:rPr lang="zh-CN" altLang="en-US" sz="3200" dirty="0">
                <a:ln w="3175">
                  <a:solidFill>
                    <a:prstClr val="white"/>
                  </a:solidFill>
                </a:ln>
                <a:blipFill dpi="0" rotWithShape="1">
                  <a:blip r:embed="rId3"/>
                  <a:srcRect/>
                  <a:stretch>
                    <a:fillRect/>
                  </a:stretch>
                </a:blipFill>
                <a:cs typeface="+mn-ea"/>
                <a:sym typeface="+mn-lt"/>
              </a:rPr>
              <a:t>线程的类型</a:t>
            </a:r>
          </a:p>
        </p:txBody>
      </p:sp>
      <p:sp>
        <p:nvSpPr>
          <p:cNvPr id="2" name="文本框 1">
            <a:extLst>
              <a:ext uri="{FF2B5EF4-FFF2-40B4-BE49-F238E27FC236}">
                <a16:creationId xmlns:a16="http://schemas.microsoft.com/office/drawing/2014/main" id="{00006BC8-2ADF-01BC-E8DC-39E6270A4068}"/>
              </a:ext>
            </a:extLst>
          </p:cNvPr>
          <p:cNvSpPr txBox="1"/>
          <p:nvPr/>
        </p:nvSpPr>
        <p:spPr>
          <a:xfrm>
            <a:off x="395785" y="717222"/>
            <a:ext cx="6694227" cy="461665"/>
          </a:xfrm>
          <a:prstGeom prst="rect">
            <a:avLst/>
          </a:prstGeom>
          <a:noFill/>
        </p:spPr>
        <p:txBody>
          <a:bodyPr wrap="square" rtlCol="0">
            <a:spAutoFit/>
          </a:bodyPr>
          <a:lstStyle/>
          <a:p>
            <a:r>
              <a:rPr lang="en-US" altLang="zh-CN" sz="2400" dirty="0">
                <a:solidFill>
                  <a:schemeClr val="bg1"/>
                </a:solidFill>
              </a:rPr>
              <a:t>2.</a:t>
            </a:r>
            <a:r>
              <a:rPr lang="zh-CN" altLang="en-US" sz="2400" dirty="0">
                <a:solidFill>
                  <a:schemeClr val="bg1"/>
                </a:solidFill>
              </a:rPr>
              <a:t>系统级线程</a:t>
            </a:r>
          </a:p>
        </p:txBody>
      </p:sp>
      <p:sp>
        <p:nvSpPr>
          <p:cNvPr id="3" name="文本框 2">
            <a:extLst>
              <a:ext uri="{FF2B5EF4-FFF2-40B4-BE49-F238E27FC236}">
                <a16:creationId xmlns:a16="http://schemas.microsoft.com/office/drawing/2014/main" id="{4F71EC6E-B993-A6F9-22C5-E9054E1C062F}"/>
              </a:ext>
            </a:extLst>
          </p:cNvPr>
          <p:cNvSpPr txBox="1"/>
          <p:nvPr/>
        </p:nvSpPr>
        <p:spPr>
          <a:xfrm>
            <a:off x="395785" y="1192535"/>
            <a:ext cx="7417558" cy="400110"/>
          </a:xfrm>
          <a:prstGeom prst="rect">
            <a:avLst/>
          </a:prstGeom>
          <a:noFill/>
        </p:spPr>
        <p:txBody>
          <a:bodyPr wrap="square" rtlCol="0">
            <a:spAutoFit/>
          </a:bodyPr>
          <a:lstStyle/>
          <a:p>
            <a:r>
              <a:rPr lang="zh-CN" altLang="en-US" sz="2000" dirty="0">
                <a:solidFill>
                  <a:schemeClr val="bg1"/>
                </a:solidFill>
              </a:rPr>
              <a:t>由运行在系统空间的线程包管理、控制的线程，称为系统级线程。</a:t>
            </a:r>
          </a:p>
        </p:txBody>
      </p:sp>
      <p:sp>
        <p:nvSpPr>
          <p:cNvPr id="4" name="文本框 3">
            <a:extLst>
              <a:ext uri="{FF2B5EF4-FFF2-40B4-BE49-F238E27FC236}">
                <a16:creationId xmlns:a16="http://schemas.microsoft.com/office/drawing/2014/main" id="{9A3F1BC1-B5C1-0491-6C2A-B5240816D0A9}"/>
              </a:ext>
            </a:extLst>
          </p:cNvPr>
          <p:cNvSpPr txBox="1"/>
          <p:nvPr/>
        </p:nvSpPr>
        <p:spPr>
          <a:xfrm>
            <a:off x="395784" y="1652988"/>
            <a:ext cx="7922525" cy="707886"/>
          </a:xfrm>
          <a:prstGeom prst="rect">
            <a:avLst/>
          </a:prstGeom>
          <a:noFill/>
        </p:spPr>
        <p:txBody>
          <a:bodyPr wrap="square" rtlCol="0">
            <a:spAutoFit/>
          </a:bodyPr>
          <a:lstStyle/>
          <a:p>
            <a:r>
              <a:rPr lang="zh-CN" altLang="en-US" sz="2000" dirty="0">
                <a:solidFill>
                  <a:schemeClr val="bg1"/>
                </a:solidFill>
              </a:rPr>
              <a:t>优点：因为内核具有线程的概念，在一个线程阻塞后，处理器可以选择同一进程的另一个就绪线程运行，极大地提高了并行程度。</a:t>
            </a:r>
          </a:p>
        </p:txBody>
      </p:sp>
      <p:sp>
        <p:nvSpPr>
          <p:cNvPr id="6" name="文本框 5">
            <a:extLst>
              <a:ext uri="{FF2B5EF4-FFF2-40B4-BE49-F238E27FC236}">
                <a16:creationId xmlns:a16="http://schemas.microsoft.com/office/drawing/2014/main" id="{94280AD3-9F30-2917-C063-65372C615C2E}"/>
              </a:ext>
            </a:extLst>
          </p:cNvPr>
          <p:cNvSpPr txBox="1"/>
          <p:nvPr/>
        </p:nvSpPr>
        <p:spPr>
          <a:xfrm>
            <a:off x="395783" y="2420689"/>
            <a:ext cx="7922525" cy="1015663"/>
          </a:xfrm>
          <a:prstGeom prst="rect">
            <a:avLst/>
          </a:prstGeom>
          <a:noFill/>
        </p:spPr>
        <p:txBody>
          <a:bodyPr wrap="square" rtlCol="0">
            <a:spAutoFit/>
          </a:bodyPr>
          <a:lstStyle/>
          <a:p>
            <a:r>
              <a:rPr lang="zh-CN" altLang="en-US" sz="2000" dirty="0">
                <a:solidFill>
                  <a:schemeClr val="bg1"/>
                </a:solidFill>
              </a:rPr>
              <a:t>缺点：因为线程之间的切换发生在内核，比用户级线程之间的切换开销大，但也远小于进程之间的切换开销。</a:t>
            </a:r>
            <a:endParaRPr lang="en-US" altLang="zh-CN" sz="2000" dirty="0">
              <a:solidFill>
                <a:schemeClr val="bg1"/>
              </a:solidFill>
            </a:endParaRPr>
          </a:p>
          <a:p>
            <a:endParaRPr lang="zh-CN" altLang="en-US" sz="20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250" advTm="0">
        <p:wedge/>
      </p:transition>
    </mc:Choice>
    <mc:Fallback xmlns="">
      <p:transition spd="slow" advTm="0">
        <p:wedg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iterate type="lt">
                                    <p:tmPct val="10000"/>
                                  </p:iterate>
                                  <p:childTnLst>
                                    <p:set>
                                      <p:cBhvr>
                                        <p:cTn id="6" dur="1" fill="hold">
                                          <p:stCondLst>
                                            <p:cond delay="0"/>
                                          </p:stCondLst>
                                        </p:cTn>
                                        <p:tgtEl>
                                          <p:spTgt spid="79"/>
                                        </p:tgtEl>
                                        <p:attrNameLst>
                                          <p:attrName>style.visibility</p:attrName>
                                        </p:attrNameLst>
                                      </p:cBhvr>
                                      <p:to>
                                        <p:strVal val="visible"/>
                                      </p:to>
                                    </p:set>
                                    <p:anim calcmode="lin" valueType="num">
                                      <p:cBhvr>
                                        <p:cTn id="7" dur="500" fill="hold"/>
                                        <p:tgtEl>
                                          <p:spTgt spid="79"/>
                                        </p:tgtEl>
                                        <p:attrNameLst>
                                          <p:attrName>ppt_w</p:attrName>
                                        </p:attrNameLst>
                                      </p:cBhvr>
                                      <p:tavLst>
                                        <p:tav tm="0">
                                          <p:val>
                                            <p:strVal val="#ppt_w*0.70"/>
                                          </p:val>
                                        </p:tav>
                                        <p:tav tm="100000">
                                          <p:val>
                                            <p:strVal val="#ppt_w"/>
                                          </p:val>
                                        </p:tav>
                                      </p:tavLst>
                                    </p:anim>
                                    <p:anim calcmode="lin" valueType="num">
                                      <p:cBhvr>
                                        <p:cTn id="8" dur="500" fill="hold"/>
                                        <p:tgtEl>
                                          <p:spTgt spid="79"/>
                                        </p:tgtEl>
                                        <p:attrNameLst>
                                          <p:attrName>ppt_h</p:attrName>
                                        </p:attrNameLst>
                                      </p:cBhvr>
                                      <p:tavLst>
                                        <p:tav tm="0">
                                          <p:val>
                                            <p:strVal val="#ppt_h"/>
                                          </p:val>
                                        </p:tav>
                                        <p:tav tm="100000">
                                          <p:val>
                                            <p:strVal val="#ppt_h"/>
                                          </p:val>
                                        </p:tav>
                                      </p:tavLst>
                                    </p:anim>
                                    <p:animEffect transition="in" filter="fade">
                                      <p:cBhvr>
                                        <p:cTn id="9"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直接连接符 80"/>
          <p:cNvCxnSpPr/>
          <p:nvPr/>
        </p:nvCxnSpPr>
        <p:spPr>
          <a:xfrm>
            <a:off x="276225" y="364490"/>
            <a:ext cx="8629650" cy="0"/>
          </a:xfrm>
          <a:prstGeom prst="line">
            <a:avLst/>
          </a:prstGeom>
          <a:ln w="6350" cmpd="sng">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3350525" y="73025"/>
            <a:ext cx="2243826" cy="584775"/>
          </a:xfrm>
          <a:prstGeom prst="rect">
            <a:avLst/>
          </a:prstGeom>
          <a:solidFill>
            <a:srgbClr val="4D515D"/>
          </a:solidFill>
        </p:spPr>
        <p:txBody>
          <a:bodyPr wrap="square">
            <a:spAutoFit/>
          </a:bodyPr>
          <a:lstStyle/>
          <a:p>
            <a:pPr lvl="0" algn="ctr" defTabSz="914400"/>
            <a:r>
              <a:rPr lang="zh-CN" altLang="en-US" sz="3200" dirty="0">
                <a:ln w="3175">
                  <a:solidFill>
                    <a:prstClr val="white"/>
                  </a:solidFill>
                </a:ln>
                <a:blipFill dpi="0" rotWithShape="1">
                  <a:blip r:embed="rId3"/>
                  <a:srcRect/>
                  <a:stretch>
                    <a:fillRect/>
                  </a:stretch>
                </a:blipFill>
                <a:cs typeface="+mn-ea"/>
                <a:sym typeface="+mn-lt"/>
              </a:rPr>
              <a:t>线程的类型</a:t>
            </a:r>
          </a:p>
        </p:txBody>
      </p:sp>
      <p:sp>
        <p:nvSpPr>
          <p:cNvPr id="5" name="文本框 4">
            <a:extLst>
              <a:ext uri="{FF2B5EF4-FFF2-40B4-BE49-F238E27FC236}">
                <a16:creationId xmlns:a16="http://schemas.microsoft.com/office/drawing/2014/main" id="{5315F169-1D41-8A1C-40CD-103320626A20}"/>
              </a:ext>
            </a:extLst>
          </p:cNvPr>
          <p:cNvSpPr txBox="1"/>
          <p:nvPr/>
        </p:nvSpPr>
        <p:spPr>
          <a:xfrm>
            <a:off x="354842" y="928048"/>
            <a:ext cx="7629098" cy="3539430"/>
          </a:xfrm>
          <a:prstGeom prst="rect">
            <a:avLst/>
          </a:prstGeom>
          <a:noFill/>
        </p:spPr>
        <p:txBody>
          <a:bodyPr wrap="square" rtlCol="0">
            <a:spAutoFit/>
          </a:bodyPr>
          <a:lstStyle/>
          <a:p>
            <a:r>
              <a:rPr lang="zh-CN" altLang="en-US" sz="2400" dirty="0">
                <a:solidFill>
                  <a:schemeClr val="bg1"/>
                </a:solidFill>
              </a:rPr>
              <a:t>内核级线程的切换：</a:t>
            </a:r>
          </a:p>
          <a:p>
            <a:r>
              <a:rPr lang="zh-CN" altLang="en-US" sz="2000" dirty="0">
                <a:solidFill>
                  <a:schemeClr val="bg1"/>
                </a:solidFill>
              </a:rPr>
              <a:t>       每一个内核级线程都有一套栈，包含用户栈与内核栈，因为内核栈中包括用户栈的一些信息，链接了用户栈，从而称这两个栈为一套栈。从内核级线程</a:t>
            </a:r>
            <a:r>
              <a:rPr lang="en-US" altLang="zh-CN" sz="2000" dirty="0">
                <a:solidFill>
                  <a:schemeClr val="bg1"/>
                </a:solidFill>
              </a:rPr>
              <a:t>A</a:t>
            </a:r>
            <a:r>
              <a:rPr lang="zh-CN" altLang="en-US" sz="2000" dirty="0">
                <a:solidFill>
                  <a:schemeClr val="bg1"/>
                </a:solidFill>
              </a:rPr>
              <a:t>切换到内核级线程</a:t>
            </a:r>
            <a:r>
              <a:rPr lang="en-US" altLang="zh-CN" sz="2000" dirty="0">
                <a:solidFill>
                  <a:schemeClr val="bg1"/>
                </a:solidFill>
              </a:rPr>
              <a:t>B</a:t>
            </a:r>
            <a:r>
              <a:rPr lang="zh-CN" altLang="en-US" sz="2000" dirty="0">
                <a:solidFill>
                  <a:schemeClr val="bg1"/>
                </a:solidFill>
              </a:rPr>
              <a:t>涉及到以下过程：（五段论）</a:t>
            </a:r>
          </a:p>
          <a:p>
            <a:r>
              <a:rPr lang="zh-CN" altLang="en-US" sz="2000" dirty="0">
                <a:solidFill>
                  <a:schemeClr val="bg1"/>
                </a:solidFill>
              </a:rPr>
              <a:t>用户栈</a:t>
            </a:r>
            <a:r>
              <a:rPr lang="en-US" altLang="zh-CN" sz="2000" dirty="0">
                <a:solidFill>
                  <a:schemeClr val="bg1"/>
                </a:solidFill>
              </a:rPr>
              <a:t>A–</a:t>
            </a:r>
            <a:r>
              <a:rPr lang="zh-CN" altLang="en-US" sz="2000" dirty="0">
                <a:solidFill>
                  <a:schemeClr val="bg1"/>
                </a:solidFill>
              </a:rPr>
              <a:t>中断指令</a:t>
            </a:r>
            <a:r>
              <a:rPr lang="en-US" altLang="zh-CN" sz="2000" dirty="0">
                <a:solidFill>
                  <a:schemeClr val="bg1"/>
                </a:solidFill>
              </a:rPr>
              <a:t>—&gt;</a:t>
            </a:r>
            <a:r>
              <a:rPr lang="zh-CN" altLang="en-US" sz="2000" dirty="0">
                <a:solidFill>
                  <a:schemeClr val="bg1"/>
                </a:solidFill>
              </a:rPr>
              <a:t>内核栈</a:t>
            </a:r>
            <a:r>
              <a:rPr lang="en-US" altLang="zh-CN" sz="2000" dirty="0">
                <a:solidFill>
                  <a:schemeClr val="bg1"/>
                </a:solidFill>
              </a:rPr>
              <a:t>A----</a:t>
            </a:r>
            <a:r>
              <a:rPr lang="zh-CN" altLang="en-US" sz="2000" dirty="0">
                <a:solidFill>
                  <a:schemeClr val="bg1"/>
                </a:solidFill>
              </a:rPr>
              <a:t>线程阻塞，</a:t>
            </a:r>
            <a:r>
              <a:rPr lang="en-US" altLang="zh-CN" sz="2000" dirty="0">
                <a:solidFill>
                  <a:schemeClr val="bg1"/>
                </a:solidFill>
              </a:rPr>
              <a:t>TCB</a:t>
            </a:r>
            <a:r>
              <a:rPr lang="zh-CN" altLang="en-US" sz="2000" dirty="0">
                <a:solidFill>
                  <a:schemeClr val="bg1"/>
                </a:solidFill>
              </a:rPr>
              <a:t>切换</a:t>
            </a:r>
            <a:r>
              <a:rPr lang="en-US" altLang="zh-CN" sz="2000" dirty="0">
                <a:solidFill>
                  <a:schemeClr val="bg1"/>
                </a:solidFill>
              </a:rPr>
              <a:t>–&gt;</a:t>
            </a:r>
            <a:r>
              <a:rPr lang="zh-CN" altLang="en-US" sz="2000" dirty="0">
                <a:solidFill>
                  <a:schemeClr val="bg1"/>
                </a:solidFill>
              </a:rPr>
              <a:t>内核栈</a:t>
            </a:r>
            <a:r>
              <a:rPr lang="en-US" altLang="zh-CN" sz="2000" dirty="0">
                <a:solidFill>
                  <a:schemeClr val="bg1"/>
                </a:solidFill>
              </a:rPr>
              <a:t>B–</a:t>
            </a:r>
            <a:r>
              <a:rPr lang="zh-CN" altLang="en-US" sz="2000" dirty="0">
                <a:solidFill>
                  <a:schemeClr val="bg1"/>
                </a:solidFill>
              </a:rPr>
              <a:t>中断返回</a:t>
            </a:r>
            <a:r>
              <a:rPr lang="en-US" altLang="zh-CN" sz="2000" dirty="0">
                <a:solidFill>
                  <a:schemeClr val="bg1"/>
                </a:solidFill>
              </a:rPr>
              <a:t>–&gt;</a:t>
            </a:r>
            <a:r>
              <a:rPr lang="zh-CN" altLang="en-US" sz="2000" dirty="0">
                <a:solidFill>
                  <a:schemeClr val="bg1"/>
                </a:solidFill>
              </a:rPr>
              <a:t>用户栈。</a:t>
            </a:r>
          </a:p>
          <a:p>
            <a:r>
              <a:rPr lang="zh-CN" altLang="en-US" sz="2000" dirty="0">
                <a:solidFill>
                  <a:schemeClr val="bg1"/>
                </a:solidFill>
              </a:rPr>
              <a:t>注：</a:t>
            </a:r>
          </a:p>
          <a:p>
            <a:r>
              <a:rPr lang="zh-CN" altLang="en-US" sz="2000" dirty="0">
                <a:solidFill>
                  <a:schemeClr val="bg1"/>
                </a:solidFill>
              </a:rPr>
              <a:t>为线程</a:t>
            </a:r>
            <a:r>
              <a:rPr lang="en-US" altLang="zh-CN" sz="2000" dirty="0">
                <a:solidFill>
                  <a:schemeClr val="bg1"/>
                </a:solidFill>
              </a:rPr>
              <a:t>B</a:t>
            </a:r>
            <a:r>
              <a:rPr lang="zh-CN" altLang="en-US" sz="2000" dirty="0">
                <a:solidFill>
                  <a:schemeClr val="bg1"/>
                </a:solidFill>
              </a:rPr>
              <a:t>需要从内核栈返回用户栈</a:t>
            </a:r>
            <a:r>
              <a:rPr lang="en-US" altLang="zh-CN" sz="2000" dirty="0">
                <a:solidFill>
                  <a:schemeClr val="bg1"/>
                </a:solidFill>
              </a:rPr>
              <a:t>: </a:t>
            </a:r>
            <a:r>
              <a:rPr lang="zh-CN" altLang="en-US" sz="2000" dirty="0">
                <a:solidFill>
                  <a:schemeClr val="bg1"/>
                </a:solidFill>
              </a:rPr>
              <a:t>应用程序大部分时间都在用户态执行，只有在需要高级权限，如</a:t>
            </a:r>
            <a:r>
              <a:rPr lang="en-US" altLang="zh-CN" sz="2000" dirty="0">
                <a:solidFill>
                  <a:schemeClr val="bg1"/>
                </a:solidFill>
              </a:rPr>
              <a:t>I/O</a:t>
            </a:r>
            <a:r>
              <a:rPr lang="zh-CN" altLang="en-US" sz="2000" dirty="0">
                <a:solidFill>
                  <a:schemeClr val="bg1"/>
                </a:solidFill>
              </a:rPr>
              <a:t>操作时才会进入内核态溜达一圈。</a:t>
            </a:r>
          </a:p>
        </p:txBody>
      </p:sp>
    </p:spTree>
    <p:extLst>
      <p:ext uri="{BB962C8B-B14F-4D97-AF65-F5344CB8AC3E}">
        <p14:creationId xmlns:p14="http://schemas.microsoft.com/office/powerpoint/2010/main" val="673376875"/>
      </p:ext>
    </p:extLst>
  </p:cSld>
  <p:clrMapOvr>
    <a:masterClrMapping/>
  </p:clrMapOvr>
  <mc:AlternateContent xmlns:mc="http://schemas.openxmlformats.org/markup-compatibility/2006">
    <mc:Choice xmlns:p14="http://schemas.microsoft.com/office/powerpoint/2010/main" Requires="p14">
      <p:transition spd="slow" p14:dur="1250" advTm="0">
        <p:wedge/>
      </p:transition>
    </mc:Choice>
    <mc:Fallback>
      <p:transition spd="slow" advTm="0">
        <p:wedg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iterate type="lt">
                                    <p:tmPct val="10000"/>
                                  </p:iterate>
                                  <p:childTnLst>
                                    <p:set>
                                      <p:cBhvr>
                                        <p:cTn id="6" dur="1" fill="hold">
                                          <p:stCondLst>
                                            <p:cond delay="0"/>
                                          </p:stCondLst>
                                        </p:cTn>
                                        <p:tgtEl>
                                          <p:spTgt spid="79"/>
                                        </p:tgtEl>
                                        <p:attrNameLst>
                                          <p:attrName>style.visibility</p:attrName>
                                        </p:attrNameLst>
                                      </p:cBhvr>
                                      <p:to>
                                        <p:strVal val="visible"/>
                                      </p:to>
                                    </p:set>
                                    <p:anim calcmode="lin" valueType="num">
                                      <p:cBhvr>
                                        <p:cTn id="7" dur="500" fill="hold"/>
                                        <p:tgtEl>
                                          <p:spTgt spid="79"/>
                                        </p:tgtEl>
                                        <p:attrNameLst>
                                          <p:attrName>ppt_w</p:attrName>
                                        </p:attrNameLst>
                                      </p:cBhvr>
                                      <p:tavLst>
                                        <p:tav tm="0">
                                          <p:val>
                                            <p:strVal val="#ppt_w*0.70"/>
                                          </p:val>
                                        </p:tav>
                                        <p:tav tm="100000">
                                          <p:val>
                                            <p:strVal val="#ppt_w"/>
                                          </p:val>
                                        </p:tav>
                                      </p:tavLst>
                                    </p:anim>
                                    <p:anim calcmode="lin" valueType="num">
                                      <p:cBhvr>
                                        <p:cTn id="8" dur="500" fill="hold"/>
                                        <p:tgtEl>
                                          <p:spTgt spid="79"/>
                                        </p:tgtEl>
                                        <p:attrNameLst>
                                          <p:attrName>ppt_h</p:attrName>
                                        </p:attrNameLst>
                                      </p:cBhvr>
                                      <p:tavLst>
                                        <p:tav tm="0">
                                          <p:val>
                                            <p:strVal val="#ppt_h"/>
                                          </p:val>
                                        </p:tav>
                                        <p:tav tm="100000">
                                          <p:val>
                                            <p:strVal val="#ppt_h"/>
                                          </p:val>
                                        </p:tav>
                                      </p:tavLst>
                                    </p:anim>
                                    <p:animEffect transition="in" filter="fade">
                                      <p:cBhvr>
                                        <p:cTn id="9"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2218055" y="1720850"/>
            <a:ext cx="828040" cy="922020"/>
            <a:chOff x="3304151" y="1375713"/>
            <a:chExt cx="1064475" cy="1184719"/>
          </a:xfrm>
        </p:grpSpPr>
        <p:grpSp>
          <p:nvGrpSpPr>
            <p:cNvPr id="57" name="组合 56"/>
            <p:cNvGrpSpPr/>
            <p:nvPr/>
          </p:nvGrpSpPr>
          <p:grpSpPr>
            <a:xfrm>
              <a:off x="3340537" y="1413570"/>
              <a:ext cx="1028089" cy="1030957"/>
              <a:chOff x="808906" y="1899284"/>
              <a:chExt cx="1369516" cy="1373336"/>
            </a:xfrm>
          </p:grpSpPr>
          <p:sp>
            <p:nvSpPr>
              <p:cNvPr id="59" name="矩形 58"/>
              <p:cNvSpPr/>
              <p:nvPr/>
            </p:nvSpPr>
            <p:spPr>
              <a:xfrm>
                <a:off x="808906" y="1899284"/>
                <a:ext cx="684758" cy="684758"/>
              </a:xfrm>
              <a:prstGeom prst="rect">
                <a:avLst/>
              </a:prstGeom>
              <a:noFill/>
              <a:ln w="9525">
                <a:solidFill>
                  <a:schemeClr val="bg1">
                    <a:lumMod val="75000"/>
                    <a:alpha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sp>
            <p:nvSpPr>
              <p:cNvPr id="65" name="矩形 64"/>
              <p:cNvSpPr/>
              <p:nvPr/>
            </p:nvSpPr>
            <p:spPr>
              <a:xfrm>
                <a:off x="808906" y="2587862"/>
                <a:ext cx="684758" cy="684758"/>
              </a:xfrm>
              <a:prstGeom prst="rect">
                <a:avLst/>
              </a:prstGeom>
              <a:noFill/>
              <a:ln w="9525">
                <a:solidFill>
                  <a:schemeClr val="bg1">
                    <a:lumMod val="75000"/>
                    <a:alpha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sp>
            <p:nvSpPr>
              <p:cNvPr id="66" name="矩形 65"/>
              <p:cNvSpPr/>
              <p:nvPr/>
            </p:nvSpPr>
            <p:spPr>
              <a:xfrm>
                <a:off x="1493664" y="1899284"/>
                <a:ext cx="684758" cy="684758"/>
              </a:xfrm>
              <a:prstGeom prst="rect">
                <a:avLst/>
              </a:prstGeom>
              <a:noFill/>
              <a:ln w="9525">
                <a:solidFill>
                  <a:schemeClr val="bg1">
                    <a:lumMod val="75000"/>
                    <a:alpha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sp>
            <p:nvSpPr>
              <p:cNvPr id="67" name="矩形 66"/>
              <p:cNvSpPr/>
              <p:nvPr/>
            </p:nvSpPr>
            <p:spPr>
              <a:xfrm>
                <a:off x="1493664" y="2587862"/>
                <a:ext cx="684758" cy="684758"/>
              </a:xfrm>
              <a:prstGeom prst="rect">
                <a:avLst/>
              </a:prstGeom>
              <a:noFill/>
              <a:ln w="9525">
                <a:solidFill>
                  <a:schemeClr val="bg1">
                    <a:lumMod val="75000"/>
                    <a:alpha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grpSp>
        <p:sp>
          <p:nvSpPr>
            <p:cNvPr id="58" name="TextBox 57"/>
            <p:cNvSpPr txBox="1"/>
            <p:nvPr/>
          </p:nvSpPr>
          <p:spPr>
            <a:xfrm>
              <a:off x="3304151" y="1375713"/>
              <a:ext cx="908088" cy="1184719"/>
            </a:xfrm>
            <a:prstGeom prst="rect">
              <a:avLst/>
            </a:prstGeom>
            <a:noFill/>
          </p:spPr>
          <p:txBody>
            <a:bodyPr wrap="square" rtlCol="0">
              <a:spAutoFit/>
            </a:bodyPr>
            <a:lstStyle/>
            <a:p>
              <a:r>
                <a:rPr lang="zh-CN" altLang="en-US" sz="5400" b="1" dirty="0">
                  <a:blipFill>
                    <a:blip r:embed="rId3"/>
                    <a:stretch>
                      <a:fillRect/>
                    </a:stretch>
                  </a:blipFill>
                  <a:effectLst>
                    <a:outerShdw blurRad="38100" dist="38100" dir="2700000" algn="tl">
                      <a:srgbClr val="000000">
                        <a:alpha val="43137"/>
                      </a:srgbClr>
                    </a:outerShdw>
                  </a:effectLst>
                  <a:cs typeface="+mn-ea"/>
                  <a:sym typeface="+mn-lt"/>
                </a:rPr>
                <a:t>四</a:t>
              </a:r>
            </a:p>
          </p:txBody>
        </p:sp>
      </p:grpSp>
      <p:sp>
        <p:nvSpPr>
          <p:cNvPr id="40" name="TextBox 31"/>
          <p:cNvSpPr txBox="1"/>
          <p:nvPr/>
        </p:nvSpPr>
        <p:spPr>
          <a:xfrm>
            <a:off x="3046094" y="1443990"/>
            <a:ext cx="4978789" cy="2176558"/>
          </a:xfrm>
          <a:prstGeom prst="rect">
            <a:avLst/>
          </a:prstGeom>
          <a:noFill/>
        </p:spPr>
        <p:txBody>
          <a:bodyPr wrap="square" rtlCol="0">
            <a:spAutoFit/>
          </a:bodyPr>
          <a:lstStyle/>
          <a:p>
            <a:pPr algn="ctr">
              <a:lnSpc>
                <a:spcPct val="150000"/>
              </a:lnSpc>
            </a:pPr>
            <a:r>
              <a:rPr lang="zh-CN" altLang="en-US" sz="4800" dirty="0">
                <a:ln w="3175">
                  <a:solidFill>
                    <a:schemeClr val="bg1"/>
                  </a:solidFill>
                </a:ln>
                <a:blipFill>
                  <a:blip r:embed="rId4"/>
                  <a:stretch>
                    <a:fillRect/>
                  </a:stretch>
                </a:blipFill>
                <a:cs typeface="+mn-ea"/>
                <a:sym typeface="+mn-lt"/>
              </a:rPr>
              <a:t>线程常用的细化方法</a:t>
            </a:r>
            <a:endParaRPr lang="zh-CN" sz="4800" dirty="0">
              <a:ln w="3175">
                <a:solidFill>
                  <a:schemeClr val="bg1"/>
                </a:solidFill>
              </a:ln>
              <a:blipFill>
                <a:blip r:embed="rId4"/>
                <a:stretch>
                  <a:fillRect/>
                </a:stretch>
              </a:blipFill>
              <a:cs typeface="+mn-ea"/>
              <a:sym typeface="+mn-lt"/>
            </a:endParaRPr>
          </a:p>
        </p:txBody>
      </p:sp>
      <p:pic>
        <p:nvPicPr>
          <p:cNvPr id="3" name="图片 2" descr="5c75b5107da81"/>
          <p:cNvPicPr>
            <a:picLocks noChangeAspect="1"/>
          </p:cNvPicPr>
          <p:nvPr/>
        </p:nvPicPr>
        <p:blipFill>
          <a:blip r:embed="rId5"/>
          <a:stretch>
            <a:fillRect/>
          </a:stretch>
        </p:blipFill>
        <p:spPr>
          <a:xfrm rot="180000">
            <a:off x="4046220" y="2425065"/>
            <a:ext cx="5184775" cy="3980815"/>
          </a:xfrm>
          <a:prstGeom prst="rect">
            <a:avLst/>
          </a:prstGeom>
        </p:spPr>
      </p:pic>
      <p:grpSp>
        <p:nvGrpSpPr>
          <p:cNvPr id="43041" name="组合 442"/>
          <p:cNvGrpSpPr/>
          <p:nvPr/>
        </p:nvGrpSpPr>
        <p:grpSpPr bwMode="auto">
          <a:xfrm>
            <a:off x="369570" y="243523"/>
            <a:ext cx="1077913" cy="566737"/>
            <a:chOff x="7394576" y="3627438"/>
            <a:chExt cx="1077913" cy="566738"/>
          </a:xfrm>
        </p:grpSpPr>
        <p:sp>
          <p:nvSpPr>
            <p:cNvPr id="334" name="Freeform 100"/>
            <p:cNvSpPr/>
            <p:nvPr/>
          </p:nvSpPr>
          <p:spPr bwMode="auto">
            <a:xfrm>
              <a:off x="8123239" y="3681413"/>
              <a:ext cx="96837" cy="15875"/>
            </a:xfrm>
            <a:custGeom>
              <a:avLst/>
              <a:gdLst>
                <a:gd name="T0" fmla="*/ 31 w 31"/>
                <a:gd name="T1" fmla="*/ 2 h 5"/>
                <a:gd name="T2" fmla="*/ 30 w 31"/>
                <a:gd name="T3" fmla="*/ 5 h 5"/>
                <a:gd name="T4" fmla="*/ 0 w 31"/>
                <a:gd name="T5" fmla="*/ 4 h 5"/>
                <a:gd name="T6" fmla="*/ 12 w 31"/>
                <a:gd name="T7" fmla="*/ 1 h 5"/>
                <a:gd name="T8" fmla="*/ 18 w 31"/>
                <a:gd name="T9" fmla="*/ 0 h 5"/>
                <a:gd name="T10" fmla="*/ 26 w 31"/>
                <a:gd name="T11" fmla="*/ 2 h 5"/>
                <a:gd name="T12" fmla="*/ 31 w 31"/>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31" h="5">
                  <a:moveTo>
                    <a:pt x="31" y="2"/>
                  </a:moveTo>
                  <a:cubicBezTo>
                    <a:pt x="31" y="3"/>
                    <a:pt x="31" y="4"/>
                    <a:pt x="30" y="5"/>
                  </a:cubicBezTo>
                  <a:cubicBezTo>
                    <a:pt x="21" y="2"/>
                    <a:pt x="11" y="3"/>
                    <a:pt x="0" y="4"/>
                  </a:cubicBezTo>
                  <a:cubicBezTo>
                    <a:pt x="1" y="0"/>
                    <a:pt x="8" y="1"/>
                    <a:pt x="12" y="1"/>
                  </a:cubicBezTo>
                  <a:cubicBezTo>
                    <a:pt x="14" y="1"/>
                    <a:pt x="16" y="0"/>
                    <a:pt x="18" y="0"/>
                  </a:cubicBezTo>
                  <a:cubicBezTo>
                    <a:pt x="20" y="0"/>
                    <a:pt x="23" y="1"/>
                    <a:pt x="26" y="2"/>
                  </a:cubicBezTo>
                  <a:cubicBezTo>
                    <a:pt x="28" y="2"/>
                    <a:pt x="30" y="0"/>
                    <a:pt x="31"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35" name="Freeform 101"/>
            <p:cNvSpPr/>
            <p:nvPr/>
          </p:nvSpPr>
          <p:spPr bwMode="auto">
            <a:xfrm>
              <a:off x="8129589" y="3706813"/>
              <a:ext cx="90487" cy="15875"/>
            </a:xfrm>
            <a:custGeom>
              <a:avLst/>
              <a:gdLst>
                <a:gd name="T0" fmla="*/ 28 w 29"/>
                <a:gd name="T1" fmla="*/ 2 h 5"/>
                <a:gd name="T2" fmla="*/ 29 w 29"/>
                <a:gd name="T3" fmla="*/ 5 h 5"/>
                <a:gd name="T4" fmla="*/ 21 w 29"/>
                <a:gd name="T5" fmla="*/ 3 h 5"/>
                <a:gd name="T6" fmla="*/ 0 w 29"/>
                <a:gd name="T7" fmla="*/ 5 h 5"/>
                <a:gd name="T8" fmla="*/ 0 w 29"/>
                <a:gd name="T9" fmla="*/ 3 h 5"/>
                <a:gd name="T10" fmla="*/ 18 w 29"/>
                <a:gd name="T11" fmla="*/ 0 h 5"/>
                <a:gd name="T12" fmla="*/ 28 w 29"/>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29" h="5">
                  <a:moveTo>
                    <a:pt x="28" y="2"/>
                  </a:moveTo>
                  <a:cubicBezTo>
                    <a:pt x="28" y="2"/>
                    <a:pt x="29" y="3"/>
                    <a:pt x="29" y="5"/>
                  </a:cubicBezTo>
                  <a:cubicBezTo>
                    <a:pt x="26" y="5"/>
                    <a:pt x="23" y="3"/>
                    <a:pt x="21" y="3"/>
                  </a:cubicBezTo>
                  <a:cubicBezTo>
                    <a:pt x="13" y="2"/>
                    <a:pt x="7" y="3"/>
                    <a:pt x="0" y="5"/>
                  </a:cubicBezTo>
                  <a:cubicBezTo>
                    <a:pt x="0" y="4"/>
                    <a:pt x="0" y="3"/>
                    <a:pt x="0" y="3"/>
                  </a:cubicBezTo>
                  <a:cubicBezTo>
                    <a:pt x="0" y="0"/>
                    <a:pt x="13" y="0"/>
                    <a:pt x="18" y="0"/>
                  </a:cubicBezTo>
                  <a:cubicBezTo>
                    <a:pt x="22" y="1"/>
                    <a:pt x="24" y="1"/>
                    <a:pt x="28"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36" name="Freeform 102"/>
            <p:cNvSpPr/>
            <p:nvPr/>
          </p:nvSpPr>
          <p:spPr bwMode="auto">
            <a:xfrm>
              <a:off x="8145464" y="3884613"/>
              <a:ext cx="69850" cy="15875"/>
            </a:xfrm>
            <a:custGeom>
              <a:avLst/>
              <a:gdLst>
                <a:gd name="T0" fmla="*/ 21 w 22"/>
                <a:gd name="T1" fmla="*/ 1 h 5"/>
                <a:gd name="T2" fmla="*/ 22 w 22"/>
                <a:gd name="T3" fmla="*/ 3 h 5"/>
                <a:gd name="T4" fmla="*/ 20 w 22"/>
                <a:gd name="T5" fmla="*/ 5 h 5"/>
                <a:gd name="T6" fmla="*/ 0 w 22"/>
                <a:gd name="T7" fmla="*/ 3 h 5"/>
                <a:gd name="T8" fmla="*/ 5 w 22"/>
                <a:gd name="T9" fmla="*/ 1 h 5"/>
                <a:gd name="T10" fmla="*/ 21 w 22"/>
                <a:gd name="T11" fmla="*/ 1 h 5"/>
              </a:gdLst>
              <a:ahLst/>
              <a:cxnLst>
                <a:cxn ang="0">
                  <a:pos x="T0" y="T1"/>
                </a:cxn>
                <a:cxn ang="0">
                  <a:pos x="T2" y="T3"/>
                </a:cxn>
                <a:cxn ang="0">
                  <a:pos x="T4" y="T5"/>
                </a:cxn>
                <a:cxn ang="0">
                  <a:pos x="T6" y="T7"/>
                </a:cxn>
                <a:cxn ang="0">
                  <a:pos x="T8" y="T9"/>
                </a:cxn>
                <a:cxn ang="0">
                  <a:pos x="T10" y="T11"/>
                </a:cxn>
              </a:cxnLst>
              <a:rect l="0" t="0" r="r" b="b"/>
              <a:pathLst>
                <a:path w="22" h="5">
                  <a:moveTo>
                    <a:pt x="21" y="1"/>
                  </a:moveTo>
                  <a:cubicBezTo>
                    <a:pt x="21" y="2"/>
                    <a:pt x="22" y="2"/>
                    <a:pt x="22" y="3"/>
                  </a:cubicBezTo>
                  <a:cubicBezTo>
                    <a:pt x="22" y="4"/>
                    <a:pt x="21" y="4"/>
                    <a:pt x="20" y="5"/>
                  </a:cubicBezTo>
                  <a:cubicBezTo>
                    <a:pt x="15" y="2"/>
                    <a:pt x="5" y="4"/>
                    <a:pt x="0" y="3"/>
                  </a:cubicBezTo>
                  <a:cubicBezTo>
                    <a:pt x="0" y="0"/>
                    <a:pt x="4" y="1"/>
                    <a:pt x="5" y="1"/>
                  </a:cubicBezTo>
                  <a:cubicBezTo>
                    <a:pt x="9" y="0"/>
                    <a:pt x="17" y="2"/>
                    <a:pt x="2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37" name="Freeform 103"/>
            <p:cNvSpPr/>
            <p:nvPr/>
          </p:nvSpPr>
          <p:spPr bwMode="auto">
            <a:xfrm>
              <a:off x="8145464" y="3900488"/>
              <a:ext cx="71437" cy="20637"/>
            </a:xfrm>
            <a:custGeom>
              <a:avLst/>
              <a:gdLst>
                <a:gd name="T0" fmla="*/ 22 w 23"/>
                <a:gd name="T1" fmla="*/ 3 h 7"/>
                <a:gd name="T2" fmla="*/ 22 w 23"/>
                <a:gd name="T3" fmla="*/ 7 h 7"/>
                <a:gd name="T4" fmla="*/ 8 w 23"/>
                <a:gd name="T5" fmla="*/ 4 h 7"/>
                <a:gd name="T6" fmla="*/ 0 w 23"/>
                <a:gd name="T7" fmla="*/ 3 h 7"/>
                <a:gd name="T8" fmla="*/ 22 w 23"/>
                <a:gd name="T9" fmla="*/ 3 h 7"/>
              </a:gdLst>
              <a:ahLst/>
              <a:cxnLst>
                <a:cxn ang="0">
                  <a:pos x="T0" y="T1"/>
                </a:cxn>
                <a:cxn ang="0">
                  <a:pos x="T2" y="T3"/>
                </a:cxn>
                <a:cxn ang="0">
                  <a:pos x="T4" y="T5"/>
                </a:cxn>
                <a:cxn ang="0">
                  <a:pos x="T6" y="T7"/>
                </a:cxn>
                <a:cxn ang="0">
                  <a:pos x="T8" y="T9"/>
                </a:cxn>
              </a:cxnLst>
              <a:rect l="0" t="0" r="r" b="b"/>
              <a:pathLst>
                <a:path w="23" h="7">
                  <a:moveTo>
                    <a:pt x="22" y="3"/>
                  </a:moveTo>
                  <a:cubicBezTo>
                    <a:pt x="23" y="4"/>
                    <a:pt x="22" y="6"/>
                    <a:pt x="22" y="7"/>
                  </a:cubicBezTo>
                  <a:cubicBezTo>
                    <a:pt x="18" y="6"/>
                    <a:pt x="13" y="5"/>
                    <a:pt x="8" y="4"/>
                  </a:cubicBezTo>
                  <a:cubicBezTo>
                    <a:pt x="5" y="4"/>
                    <a:pt x="0" y="6"/>
                    <a:pt x="0" y="3"/>
                  </a:cubicBezTo>
                  <a:cubicBezTo>
                    <a:pt x="6" y="0"/>
                    <a:pt x="13" y="4"/>
                    <a:pt x="22"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38" name="Freeform 104"/>
            <p:cNvSpPr/>
            <p:nvPr/>
          </p:nvSpPr>
          <p:spPr bwMode="auto">
            <a:xfrm>
              <a:off x="8142289" y="4073526"/>
              <a:ext cx="77787" cy="19050"/>
            </a:xfrm>
            <a:custGeom>
              <a:avLst/>
              <a:gdLst>
                <a:gd name="T0" fmla="*/ 23 w 25"/>
                <a:gd name="T1" fmla="*/ 2 h 6"/>
                <a:gd name="T2" fmla="*/ 22 w 25"/>
                <a:gd name="T3" fmla="*/ 6 h 6"/>
                <a:gd name="T4" fmla="*/ 20 w 25"/>
                <a:gd name="T5" fmla="*/ 5 h 6"/>
                <a:gd name="T6" fmla="*/ 0 w 25"/>
                <a:gd name="T7" fmla="*/ 4 h 6"/>
                <a:gd name="T8" fmla="*/ 13 w 25"/>
                <a:gd name="T9" fmla="*/ 2 h 6"/>
                <a:gd name="T10" fmla="*/ 23 w 25"/>
                <a:gd name="T11" fmla="*/ 2 h 6"/>
              </a:gdLst>
              <a:ahLst/>
              <a:cxnLst>
                <a:cxn ang="0">
                  <a:pos x="T0" y="T1"/>
                </a:cxn>
                <a:cxn ang="0">
                  <a:pos x="T2" y="T3"/>
                </a:cxn>
                <a:cxn ang="0">
                  <a:pos x="T4" y="T5"/>
                </a:cxn>
                <a:cxn ang="0">
                  <a:pos x="T6" y="T7"/>
                </a:cxn>
                <a:cxn ang="0">
                  <a:pos x="T8" y="T9"/>
                </a:cxn>
                <a:cxn ang="0">
                  <a:pos x="T10" y="T11"/>
                </a:cxn>
              </a:cxnLst>
              <a:rect l="0" t="0" r="r" b="b"/>
              <a:pathLst>
                <a:path w="25" h="6">
                  <a:moveTo>
                    <a:pt x="23" y="2"/>
                  </a:moveTo>
                  <a:cubicBezTo>
                    <a:pt x="25" y="3"/>
                    <a:pt x="25" y="6"/>
                    <a:pt x="22" y="6"/>
                  </a:cubicBezTo>
                  <a:cubicBezTo>
                    <a:pt x="22" y="6"/>
                    <a:pt x="21" y="6"/>
                    <a:pt x="20" y="5"/>
                  </a:cubicBezTo>
                  <a:cubicBezTo>
                    <a:pt x="15" y="4"/>
                    <a:pt x="5" y="5"/>
                    <a:pt x="0" y="4"/>
                  </a:cubicBezTo>
                  <a:cubicBezTo>
                    <a:pt x="3" y="0"/>
                    <a:pt x="10" y="2"/>
                    <a:pt x="13" y="2"/>
                  </a:cubicBezTo>
                  <a:cubicBezTo>
                    <a:pt x="18" y="2"/>
                    <a:pt x="19" y="3"/>
                    <a:pt x="23"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39" name="Freeform 105"/>
            <p:cNvSpPr/>
            <p:nvPr/>
          </p:nvSpPr>
          <p:spPr bwMode="auto">
            <a:xfrm>
              <a:off x="8139114" y="4098926"/>
              <a:ext cx="80962" cy="22225"/>
            </a:xfrm>
            <a:custGeom>
              <a:avLst/>
              <a:gdLst>
                <a:gd name="T0" fmla="*/ 25 w 26"/>
                <a:gd name="T1" fmla="*/ 1 h 7"/>
                <a:gd name="T2" fmla="*/ 26 w 26"/>
                <a:gd name="T3" fmla="*/ 4 h 7"/>
                <a:gd name="T4" fmla="*/ 20 w 26"/>
                <a:gd name="T5" fmla="*/ 5 h 7"/>
                <a:gd name="T6" fmla="*/ 5 w 26"/>
                <a:gd name="T7" fmla="*/ 4 h 7"/>
                <a:gd name="T8" fmla="*/ 0 w 26"/>
                <a:gd name="T9" fmla="*/ 3 h 7"/>
                <a:gd name="T10" fmla="*/ 25 w 26"/>
                <a:gd name="T11" fmla="*/ 1 h 7"/>
              </a:gdLst>
              <a:ahLst/>
              <a:cxnLst>
                <a:cxn ang="0">
                  <a:pos x="T0" y="T1"/>
                </a:cxn>
                <a:cxn ang="0">
                  <a:pos x="T2" y="T3"/>
                </a:cxn>
                <a:cxn ang="0">
                  <a:pos x="T4" y="T5"/>
                </a:cxn>
                <a:cxn ang="0">
                  <a:pos x="T6" y="T7"/>
                </a:cxn>
                <a:cxn ang="0">
                  <a:pos x="T8" y="T9"/>
                </a:cxn>
                <a:cxn ang="0">
                  <a:pos x="T10" y="T11"/>
                </a:cxn>
              </a:cxnLst>
              <a:rect l="0" t="0" r="r" b="b"/>
              <a:pathLst>
                <a:path w="26" h="7">
                  <a:moveTo>
                    <a:pt x="25" y="1"/>
                  </a:moveTo>
                  <a:cubicBezTo>
                    <a:pt x="25" y="2"/>
                    <a:pt x="26" y="3"/>
                    <a:pt x="26" y="4"/>
                  </a:cubicBezTo>
                  <a:cubicBezTo>
                    <a:pt x="25" y="7"/>
                    <a:pt x="23" y="6"/>
                    <a:pt x="20" y="5"/>
                  </a:cubicBezTo>
                  <a:cubicBezTo>
                    <a:pt x="16" y="5"/>
                    <a:pt x="10" y="4"/>
                    <a:pt x="5" y="4"/>
                  </a:cubicBezTo>
                  <a:cubicBezTo>
                    <a:pt x="3" y="4"/>
                    <a:pt x="1" y="5"/>
                    <a:pt x="0" y="3"/>
                  </a:cubicBezTo>
                  <a:cubicBezTo>
                    <a:pt x="6" y="0"/>
                    <a:pt x="17" y="5"/>
                    <a:pt x="25"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40" name="Freeform 106"/>
            <p:cNvSpPr>
              <a:spLocks noEditPoints="1"/>
            </p:cNvSpPr>
            <p:nvPr/>
          </p:nvSpPr>
          <p:spPr bwMode="auto">
            <a:xfrm>
              <a:off x="7394576" y="3627438"/>
              <a:ext cx="1077913" cy="566738"/>
            </a:xfrm>
            <a:custGeom>
              <a:avLst/>
              <a:gdLst>
                <a:gd name="T0" fmla="*/ 114 w 342"/>
                <a:gd name="T1" fmla="*/ 19 h 179"/>
                <a:gd name="T2" fmla="*/ 194 w 342"/>
                <a:gd name="T3" fmla="*/ 30 h 179"/>
                <a:gd name="T4" fmla="*/ 265 w 342"/>
                <a:gd name="T5" fmla="*/ 19 h 179"/>
                <a:gd name="T6" fmla="*/ 335 w 342"/>
                <a:gd name="T7" fmla="*/ 144 h 179"/>
                <a:gd name="T8" fmla="*/ 288 w 342"/>
                <a:gd name="T9" fmla="*/ 167 h 179"/>
                <a:gd name="T10" fmla="*/ 235 w 342"/>
                <a:gd name="T11" fmla="*/ 178 h 179"/>
                <a:gd name="T12" fmla="*/ 173 w 342"/>
                <a:gd name="T13" fmla="*/ 172 h 179"/>
                <a:gd name="T14" fmla="*/ 112 w 342"/>
                <a:gd name="T15" fmla="*/ 168 h 179"/>
                <a:gd name="T16" fmla="*/ 43 w 342"/>
                <a:gd name="T17" fmla="*/ 169 h 179"/>
                <a:gd name="T18" fmla="*/ 52 w 342"/>
                <a:gd name="T19" fmla="*/ 47 h 179"/>
                <a:gd name="T20" fmla="*/ 264 w 342"/>
                <a:gd name="T21" fmla="*/ 132 h 179"/>
                <a:gd name="T22" fmla="*/ 229 w 342"/>
                <a:gd name="T23" fmla="*/ 10 h 179"/>
                <a:gd name="T24" fmla="*/ 246 w 342"/>
                <a:gd name="T25" fmla="*/ 177 h 179"/>
                <a:gd name="T26" fmla="*/ 224 w 342"/>
                <a:gd name="T27" fmla="*/ 168 h 179"/>
                <a:gd name="T28" fmla="*/ 225 w 342"/>
                <a:gd name="T29" fmla="*/ 11 h 179"/>
                <a:gd name="T30" fmla="*/ 134 w 342"/>
                <a:gd name="T31" fmla="*/ 20 h 179"/>
                <a:gd name="T32" fmla="*/ 98 w 342"/>
                <a:gd name="T33" fmla="*/ 49 h 179"/>
                <a:gd name="T34" fmla="*/ 112 w 342"/>
                <a:gd name="T35" fmla="*/ 165 h 179"/>
                <a:gd name="T36" fmla="*/ 111 w 342"/>
                <a:gd name="T37" fmla="*/ 24 h 179"/>
                <a:gd name="T38" fmla="*/ 195 w 342"/>
                <a:gd name="T39" fmla="*/ 57 h 179"/>
                <a:gd name="T40" fmla="*/ 154 w 342"/>
                <a:gd name="T41" fmla="*/ 34 h 179"/>
                <a:gd name="T42" fmla="*/ 156 w 342"/>
                <a:gd name="T43" fmla="*/ 142 h 179"/>
                <a:gd name="T44" fmla="*/ 114 w 342"/>
                <a:gd name="T45" fmla="*/ 39 h 179"/>
                <a:gd name="T46" fmla="*/ 52 w 342"/>
                <a:gd name="T47" fmla="*/ 50 h 179"/>
                <a:gd name="T48" fmla="*/ 15 w 342"/>
                <a:gd name="T49" fmla="*/ 153 h 179"/>
                <a:gd name="T50" fmla="*/ 75 w 342"/>
                <a:gd name="T51" fmla="*/ 45 h 179"/>
                <a:gd name="T52" fmla="*/ 221 w 342"/>
                <a:gd name="T53" fmla="*/ 51 h 179"/>
                <a:gd name="T54" fmla="*/ 221 w 342"/>
                <a:gd name="T55" fmla="*/ 170 h 179"/>
                <a:gd name="T56" fmla="*/ 69 w 342"/>
                <a:gd name="T57" fmla="*/ 85 h 179"/>
                <a:gd name="T58" fmla="*/ 82 w 342"/>
                <a:gd name="T59" fmla="*/ 58 h 179"/>
                <a:gd name="T60" fmla="*/ 72 w 342"/>
                <a:gd name="T61" fmla="*/ 74 h 179"/>
                <a:gd name="T62" fmla="*/ 63 w 342"/>
                <a:gd name="T63" fmla="*/ 93 h 179"/>
                <a:gd name="T64" fmla="*/ 45 w 342"/>
                <a:gd name="T65" fmla="*/ 133 h 179"/>
                <a:gd name="T66" fmla="*/ 50 w 342"/>
                <a:gd name="T67" fmla="*/ 131 h 179"/>
                <a:gd name="T68" fmla="*/ 114 w 342"/>
                <a:gd name="T69" fmla="*/ 51 h 179"/>
                <a:gd name="T70" fmla="*/ 153 w 342"/>
                <a:gd name="T71" fmla="*/ 110 h 179"/>
                <a:gd name="T72" fmla="*/ 198 w 342"/>
                <a:gd name="T73" fmla="*/ 165 h 179"/>
                <a:gd name="T74" fmla="*/ 279 w 342"/>
                <a:gd name="T75" fmla="*/ 76 h 179"/>
                <a:gd name="T76" fmla="*/ 267 w 342"/>
                <a:gd name="T77" fmla="*/ 63 h 179"/>
                <a:gd name="T78" fmla="*/ 76 w 342"/>
                <a:gd name="T79" fmla="*/ 57 h 179"/>
                <a:gd name="T80" fmla="*/ 85 w 342"/>
                <a:gd name="T81" fmla="*/ 61 h 179"/>
                <a:gd name="T82" fmla="*/ 107 w 342"/>
                <a:gd name="T83" fmla="*/ 167 h 179"/>
                <a:gd name="T84" fmla="*/ 93 w 342"/>
                <a:gd name="T85" fmla="*/ 64 h 179"/>
                <a:gd name="T86" fmla="*/ 265 w 342"/>
                <a:gd name="T87" fmla="*/ 103 h 179"/>
                <a:gd name="T88" fmla="*/ 306 w 342"/>
                <a:gd name="T89" fmla="*/ 169 h 179"/>
                <a:gd name="T90" fmla="*/ 265 w 342"/>
                <a:gd name="T91" fmla="*/ 73 h 179"/>
                <a:gd name="T92" fmla="*/ 300 w 342"/>
                <a:gd name="T93" fmla="*/ 78 h 179"/>
                <a:gd name="T94" fmla="*/ 278 w 342"/>
                <a:gd name="T95" fmla="*/ 96 h 179"/>
                <a:gd name="T96" fmla="*/ 64 w 342"/>
                <a:gd name="T97" fmla="*/ 105 h 179"/>
                <a:gd name="T98" fmla="*/ 71 w 342"/>
                <a:gd name="T99" fmla="*/ 123 h 179"/>
                <a:gd name="T100" fmla="*/ 280 w 342"/>
                <a:gd name="T101" fmla="*/ 100 h 179"/>
                <a:gd name="T102" fmla="*/ 52 w 342"/>
                <a:gd name="T103" fmla="*/ 111 h 179"/>
                <a:gd name="T104" fmla="*/ 66 w 342"/>
                <a:gd name="T105" fmla="*/ 118 h 179"/>
                <a:gd name="T106" fmla="*/ 323 w 342"/>
                <a:gd name="T107" fmla="*/ 125 h 179"/>
                <a:gd name="T108" fmla="*/ 37 w 342"/>
                <a:gd name="T109" fmla="*/ 140 h 179"/>
                <a:gd name="T110" fmla="*/ 332 w 342"/>
                <a:gd name="T111" fmla="*/ 153 h 179"/>
                <a:gd name="T112" fmla="*/ 153 w 342"/>
                <a:gd name="T113" fmla="*/ 156 h 179"/>
                <a:gd name="T114" fmla="*/ 34 w 342"/>
                <a:gd name="T115" fmla="*/ 149 h 179"/>
                <a:gd name="T116" fmla="*/ 339 w 342"/>
                <a:gd name="T117" fmla="*/ 162 h 179"/>
                <a:gd name="T118" fmla="*/ 115 w 342"/>
                <a:gd name="T119" fmla="*/ 16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2" h="179">
                  <a:moveTo>
                    <a:pt x="79" y="39"/>
                  </a:moveTo>
                  <a:cubicBezTo>
                    <a:pt x="80" y="39"/>
                    <a:pt x="82" y="40"/>
                    <a:pt x="83" y="40"/>
                  </a:cubicBezTo>
                  <a:cubicBezTo>
                    <a:pt x="84" y="37"/>
                    <a:pt x="83" y="32"/>
                    <a:pt x="85" y="30"/>
                  </a:cubicBezTo>
                  <a:cubicBezTo>
                    <a:pt x="92" y="28"/>
                    <a:pt x="99" y="28"/>
                    <a:pt x="106" y="24"/>
                  </a:cubicBezTo>
                  <a:cubicBezTo>
                    <a:pt x="108" y="23"/>
                    <a:pt x="110" y="22"/>
                    <a:pt x="111" y="21"/>
                  </a:cubicBezTo>
                  <a:cubicBezTo>
                    <a:pt x="112" y="21"/>
                    <a:pt x="112" y="20"/>
                    <a:pt x="113" y="21"/>
                  </a:cubicBezTo>
                  <a:cubicBezTo>
                    <a:pt x="113" y="20"/>
                    <a:pt x="114" y="20"/>
                    <a:pt x="114" y="19"/>
                  </a:cubicBezTo>
                  <a:cubicBezTo>
                    <a:pt x="120" y="18"/>
                    <a:pt x="126" y="17"/>
                    <a:pt x="131" y="17"/>
                  </a:cubicBezTo>
                  <a:cubicBezTo>
                    <a:pt x="136" y="17"/>
                    <a:pt x="140" y="18"/>
                    <a:pt x="145" y="19"/>
                  </a:cubicBezTo>
                  <a:cubicBezTo>
                    <a:pt x="147" y="20"/>
                    <a:pt x="150" y="20"/>
                    <a:pt x="152" y="23"/>
                  </a:cubicBezTo>
                  <a:cubicBezTo>
                    <a:pt x="153" y="25"/>
                    <a:pt x="153" y="26"/>
                    <a:pt x="153" y="28"/>
                  </a:cubicBezTo>
                  <a:cubicBezTo>
                    <a:pt x="155" y="28"/>
                    <a:pt x="157" y="27"/>
                    <a:pt x="160" y="26"/>
                  </a:cubicBezTo>
                  <a:cubicBezTo>
                    <a:pt x="164" y="26"/>
                    <a:pt x="170" y="28"/>
                    <a:pt x="176" y="28"/>
                  </a:cubicBezTo>
                  <a:cubicBezTo>
                    <a:pt x="182" y="29"/>
                    <a:pt x="190" y="26"/>
                    <a:pt x="194" y="30"/>
                  </a:cubicBezTo>
                  <a:cubicBezTo>
                    <a:pt x="196" y="32"/>
                    <a:pt x="198" y="37"/>
                    <a:pt x="198" y="41"/>
                  </a:cubicBezTo>
                  <a:cubicBezTo>
                    <a:pt x="199" y="43"/>
                    <a:pt x="198" y="45"/>
                    <a:pt x="198" y="47"/>
                  </a:cubicBezTo>
                  <a:cubicBezTo>
                    <a:pt x="201" y="47"/>
                    <a:pt x="203" y="45"/>
                    <a:pt x="205" y="45"/>
                  </a:cubicBezTo>
                  <a:cubicBezTo>
                    <a:pt x="207" y="34"/>
                    <a:pt x="204" y="22"/>
                    <a:pt x="207" y="15"/>
                  </a:cubicBezTo>
                  <a:cubicBezTo>
                    <a:pt x="214" y="14"/>
                    <a:pt x="221" y="10"/>
                    <a:pt x="228" y="7"/>
                  </a:cubicBezTo>
                  <a:cubicBezTo>
                    <a:pt x="237" y="0"/>
                    <a:pt x="250" y="1"/>
                    <a:pt x="260" y="4"/>
                  </a:cubicBezTo>
                  <a:cubicBezTo>
                    <a:pt x="265" y="6"/>
                    <a:pt x="264" y="12"/>
                    <a:pt x="265" y="19"/>
                  </a:cubicBezTo>
                  <a:cubicBezTo>
                    <a:pt x="266" y="31"/>
                    <a:pt x="266" y="47"/>
                    <a:pt x="265" y="59"/>
                  </a:cubicBezTo>
                  <a:cubicBezTo>
                    <a:pt x="271" y="54"/>
                    <a:pt x="281" y="50"/>
                    <a:pt x="291" y="52"/>
                  </a:cubicBezTo>
                  <a:cubicBezTo>
                    <a:pt x="293" y="56"/>
                    <a:pt x="294" y="60"/>
                    <a:pt x="296" y="64"/>
                  </a:cubicBezTo>
                  <a:cubicBezTo>
                    <a:pt x="297" y="66"/>
                    <a:pt x="298" y="68"/>
                    <a:pt x="299" y="70"/>
                  </a:cubicBezTo>
                  <a:cubicBezTo>
                    <a:pt x="302" y="80"/>
                    <a:pt x="309" y="89"/>
                    <a:pt x="313" y="99"/>
                  </a:cubicBezTo>
                  <a:cubicBezTo>
                    <a:pt x="314" y="101"/>
                    <a:pt x="316" y="103"/>
                    <a:pt x="317" y="106"/>
                  </a:cubicBezTo>
                  <a:cubicBezTo>
                    <a:pt x="323" y="118"/>
                    <a:pt x="329" y="132"/>
                    <a:pt x="335" y="144"/>
                  </a:cubicBezTo>
                  <a:cubicBezTo>
                    <a:pt x="336" y="145"/>
                    <a:pt x="336" y="146"/>
                    <a:pt x="337" y="147"/>
                  </a:cubicBezTo>
                  <a:cubicBezTo>
                    <a:pt x="337" y="148"/>
                    <a:pt x="337" y="148"/>
                    <a:pt x="337" y="148"/>
                  </a:cubicBezTo>
                  <a:cubicBezTo>
                    <a:pt x="339" y="151"/>
                    <a:pt x="340" y="155"/>
                    <a:pt x="342" y="158"/>
                  </a:cubicBezTo>
                  <a:cubicBezTo>
                    <a:pt x="342" y="165"/>
                    <a:pt x="335" y="174"/>
                    <a:pt x="327" y="175"/>
                  </a:cubicBezTo>
                  <a:cubicBezTo>
                    <a:pt x="321" y="176"/>
                    <a:pt x="316" y="176"/>
                    <a:pt x="311" y="174"/>
                  </a:cubicBezTo>
                  <a:cubicBezTo>
                    <a:pt x="308" y="173"/>
                    <a:pt x="306" y="172"/>
                    <a:pt x="303" y="172"/>
                  </a:cubicBezTo>
                  <a:cubicBezTo>
                    <a:pt x="299" y="170"/>
                    <a:pt x="293" y="169"/>
                    <a:pt x="288" y="167"/>
                  </a:cubicBezTo>
                  <a:cubicBezTo>
                    <a:pt x="285" y="167"/>
                    <a:pt x="282" y="165"/>
                    <a:pt x="281" y="164"/>
                  </a:cubicBezTo>
                  <a:cubicBezTo>
                    <a:pt x="280" y="163"/>
                    <a:pt x="279" y="158"/>
                    <a:pt x="278" y="156"/>
                  </a:cubicBezTo>
                  <a:cubicBezTo>
                    <a:pt x="277" y="153"/>
                    <a:pt x="275" y="150"/>
                    <a:pt x="274" y="148"/>
                  </a:cubicBezTo>
                  <a:cubicBezTo>
                    <a:pt x="272" y="142"/>
                    <a:pt x="269" y="137"/>
                    <a:pt x="267" y="132"/>
                  </a:cubicBezTo>
                  <a:cubicBezTo>
                    <a:pt x="266" y="141"/>
                    <a:pt x="266" y="156"/>
                    <a:pt x="267" y="168"/>
                  </a:cubicBezTo>
                  <a:cubicBezTo>
                    <a:pt x="267" y="178"/>
                    <a:pt x="255" y="179"/>
                    <a:pt x="247" y="179"/>
                  </a:cubicBezTo>
                  <a:cubicBezTo>
                    <a:pt x="243" y="179"/>
                    <a:pt x="239" y="178"/>
                    <a:pt x="235" y="178"/>
                  </a:cubicBezTo>
                  <a:cubicBezTo>
                    <a:pt x="232" y="176"/>
                    <a:pt x="227" y="171"/>
                    <a:pt x="222" y="172"/>
                  </a:cubicBezTo>
                  <a:cubicBezTo>
                    <a:pt x="220" y="172"/>
                    <a:pt x="219" y="174"/>
                    <a:pt x="217" y="174"/>
                  </a:cubicBezTo>
                  <a:cubicBezTo>
                    <a:pt x="212" y="175"/>
                    <a:pt x="208" y="175"/>
                    <a:pt x="205" y="171"/>
                  </a:cubicBezTo>
                  <a:cubicBezTo>
                    <a:pt x="203" y="171"/>
                    <a:pt x="200" y="170"/>
                    <a:pt x="198" y="168"/>
                  </a:cubicBezTo>
                  <a:cubicBezTo>
                    <a:pt x="195" y="168"/>
                    <a:pt x="194" y="170"/>
                    <a:pt x="193" y="171"/>
                  </a:cubicBezTo>
                  <a:cubicBezTo>
                    <a:pt x="190" y="173"/>
                    <a:pt x="186" y="172"/>
                    <a:pt x="182" y="172"/>
                  </a:cubicBezTo>
                  <a:cubicBezTo>
                    <a:pt x="179" y="172"/>
                    <a:pt x="176" y="172"/>
                    <a:pt x="173" y="172"/>
                  </a:cubicBezTo>
                  <a:cubicBezTo>
                    <a:pt x="169" y="172"/>
                    <a:pt x="165" y="170"/>
                    <a:pt x="161" y="171"/>
                  </a:cubicBezTo>
                  <a:cubicBezTo>
                    <a:pt x="158" y="170"/>
                    <a:pt x="156" y="170"/>
                    <a:pt x="154" y="169"/>
                  </a:cubicBezTo>
                  <a:cubicBezTo>
                    <a:pt x="151" y="172"/>
                    <a:pt x="140" y="173"/>
                    <a:pt x="138" y="172"/>
                  </a:cubicBezTo>
                  <a:cubicBezTo>
                    <a:pt x="137" y="172"/>
                    <a:pt x="138" y="173"/>
                    <a:pt x="137" y="173"/>
                  </a:cubicBezTo>
                  <a:cubicBezTo>
                    <a:pt x="134" y="171"/>
                    <a:pt x="122" y="171"/>
                    <a:pt x="115" y="169"/>
                  </a:cubicBezTo>
                  <a:cubicBezTo>
                    <a:pt x="114" y="169"/>
                    <a:pt x="114" y="172"/>
                    <a:pt x="113" y="171"/>
                  </a:cubicBezTo>
                  <a:cubicBezTo>
                    <a:pt x="112" y="171"/>
                    <a:pt x="112" y="170"/>
                    <a:pt x="112" y="168"/>
                  </a:cubicBezTo>
                  <a:cubicBezTo>
                    <a:pt x="111" y="170"/>
                    <a:pt x="109" y="171"/>
                    <a:pt x="109" y="171"/>
                  </a:cubicBezTo>
                  <a:cubicBezTo>
                    <a:pt x="102" y="171"/>
                    <a:pt x="94" y="173"/>
                    <a:pt x="86" y="170"/>
                  </a:cubicBezTo>
                  <a:cubicBezTo>
                    <a:pt x="81" y="165"/>
                    <a:pt x="75" y="160"/>
                    <a:pt x="68" y="157"/>
                  </a:cubicBezTo>
                  <a:cubicBezTo>
                    <a:pt x="69" y="144"/>
                    <a:pt x="69" y="131"/>
                    <a:pt x="70" y="117"/>
                  </a:cubicBezTo>
                  <a:cubicBezTo>
                    <a:pt x="65" y="128"/>
                    <a:pt x="60" y="139"/>
                    <a:pt x="55" y="150"/>
                  </a:cubicBezTo>
                  <a:cubicBezTo>
                    <a:pt x="53" y="155"/>
                    <a:pt x="51" y="162"/>
                    <a:pt x="48" y="167"/>
                  </a:cubicBezTo>
                  <a:cubicBezTo>
                    <a:pt x="46" y="169"/>
                    <a:pt x="45" y="167"/>
                    <a:pt x="43" y="169"/>
                  </a:cubicBezTo>
                  <a:cubicBezTo>
                    <a:pt x="38" y="167"/>
                    <a:pt x="31" y="166"/>
                    <a:pt x="28" y="161"/>
                  </a:cubicBezTo>
                  <a:cubicBezTo>
                    <a:pt x="19" y="157"/>
                    <a:pt x="9" y="153"/>
                    <a:pt x="0" y="150"/>
                  </a:cubicBezTo>
                  <a:cubicBezTo>
                    <a:pt x="0" y="149"/>
                    <a:pt x="1" y="147"/>
                    <a:pt x="0" y="147"/>
                  </a:cubicBezTo>
                  <a:cubicBezTo>
                    <a:pt x="7" y="132"/>
                    <a:pt x="15" y="118"/>
                    <a:pt x="22" y="104"/>
                  </a:cubicBezTo>
                  <a:cubicBezTo>
                    <a:pt x="22" y="98"/>
                    <a:pt x="26" y="94"/>
                    <a:pt x="28" y="89"/>
                  </a:cubicBezTo>
                  <a:cubicBezTo>
                    <a:pt x="32" y="79"/>
                    <a:pt x="37" y="72"/>
                    <a:pt x="41" y="63"/>
                  </a:cubicBezTo>
                  <a:cubicBezTo>
                    <a:pt x="43" y="59"/>
                    <a:pt x="48" y="49"/>
                    <a:pt x="52" y="47"/>
                  </a:cubicBezTo>
                  <a:cubicBezTo>
                    <a:pt x="54" y="45"/>
                    <a:pt x="59" y="44"/>
                    <a:pt x="62" y="44"/>
                  </a:cubicBezTo>
                  <a:cubicBezTo>
                    <a:pt x="64" y="43"/>
                    <a:pt x="66" y="43"/>
                    <a:pt x="68" y="42"/>
                  </a:cubicBezTo>
                  <a:cubicBezTo>
                    <a:pt x="72" y="41"/>
                    <a:pt x="76" y="42"/>
                    <a:pt x="79" y="39"/>
                  </a:cubicBezTo>
                  <a:close/>
                  <a:moveTo>
                    <a:pt x="246" y="177"/>
                  </a:moveTo>
                  <a:cubicBezTo>
                    <a:pt x="252" y="177"/>
                    <a:pt x="262" y="175"/>
                    <a:pt x="264" y="171"/>
                  </a:cubicBezTo>
                  <a:cubicBezTo>
                    <a:pt x="264" y="169"/>
                    <a:pt x="264" y="164"/>
                    <a:pt x="264" y="161"/>
                  </a:cubicBezTo>
                  <a:cubicBezTo>
                    <a:pt x="264" y="153"/>
                    <a:pt x="264" y="141"/>
                    <a:pt x="264" y="132"/>
                  </a:cubicBezTo>
                  <a:cubicBezTo>
                    <a:pt x="264" y="127"/>
                    <a:pt x="263" y="121"/>
                    <a:pt x="263" y="115"/>
                  </a:cubicBezTo>
                  <a:cubicBezTo>
                    <a:pt x="263" y="103"/>
                    <a:pt x="262" y="92"/>
                    <a:pt x="262" y="80"/>
                  </a:cubicBezTo>
                  <a:cubicBezTo>
                    <a:pt x="263" y="53"/>
                    <a:pt x="264" y="32"/>
                    <a:pt x="262" y="10"/>
                  </a:cubicBezTo>
                  <a:cubicBezTo>
                    <a:pt x="261" y="10"/>
                    <a:pt x="261" y="8"/>
                    <a:pt x="261" y="8"/>
                  </a:cubicBezTo>
                  <a:cubicBezTo>
                    <a:pt x="257" y="5"/>
                    <a:pt x="253" y="5"/>
                    <a:pt x="249" y="5"/>
                  </a:cubicBezTo>
                  <a:cubicBezTo>
                    <a:pt x="246" y="4"/>
                    <a:pt x="243" y="4"/>
                    <a:pt x="241" y="4"/>
                  </a:cubicBezTo>
                  <a:cubicBezTo>
                    <a:pt x="237" y="5"/>
                    <a:pt x="230" y="6"/>
                    <a:pt x="229" y="10"/>
                  </a:cubicBezTo>
                  <a:cubicBezTo>
                    <a:pt x="227" y="15"/>
                    <a:pt x="229" y="27"/>
                    <a:pt x="229" y="32"/>
                  </a:cubicBezTo>
                  <a:cubicBezTo>
                    <a:pt x="229" y="38"/>
                    <a:pt x="229" y="45"/>
                    <a:pt x="230" y="52"/>
                  </a:cubicBezTo>
                  <a:cubicBezTo>
                    <a:pt x="231" y="60"/>
                    <a:pt x="233" y="69"/>
                    <a:pt x="233" y="79"/>
                  </a:cubicBezTo>
                  <a:cubicBezTo>
                    <a:pt x="233" y="94"/>
                    <a:pt x="234" y="112"/>
                    <a:pt x="233" y="128"/>
                  </a:cubicBezTo>
                  <a:cubicBezTo>
                    <a:pt x="232" y="131"/>
                    <a:pt x="233" y="133"/>
                    <a:pt x="233" y="137"/>
                  </a:cubicBezTo>
                  <a:cubicBezTo>
                    <a:pt x="233" y="149"/>
                    <a:pt x="232" y="161"/>
                    <a:pt x="231" y="173"/>
                  </a:cubicBezTo>
                  <a:cubicBezTo>
                    <a:pt x="235" y="175"/>
                    <a:pt x="240" y="177"/>
                    <a:pt x="246" y="177"/>
                  </a:cubicBezTo>
                  <a:close/>
                  <a:moveTo>
                    <a:pt x="208" y="19"/>
                  </a:moveTo>
                  <a:cubicBezTo>
                    <a:pt x="208" y="28"/>
                    <a:pt x="208" y="39"/>
                    <a:pt x="208" y="45"/>
                  </a:cubicBezTo>
                  <a:cubicBezTo>
                    <a:pt x="212" y="46"/>
                    <a:pt x="218" y="47"/>
                    <a:pt x="222" y="48"/>
                  </a:cubicBezTo>
                  <a:cubicBezTo>
                    <a:pt x="222" y="49"/>
                    <a:pt x="223" y="49"/>
                    <a:pt x="224" y="50"/>
                  </a:cubicBezTo>
                  <a:cubicBezTo>
                    <a:pt x="225" y="55"/>
                    <a:pt x="224" y="62"/>
                    <a:pt x="224" y="68"/>
                  </a:cubicBezTo>
                  <a:cubicBezTo>
                    <a:pt x="224" y="85"/>
                    <a:pt x="226" y="104"/>
                    <a:pt x="225" y="123"/>
                  </a:cubicBezTo>
                  <a:cubicBezTo>
                    <a:pt x="225" y="137"/>
                    <a:pt x="225" y="151"/>
                    <a:pt x="224" y="168"/>
                  </a:cubicBezTo>
                  <a:cubicBezTo>
                    <a:pt x="226" y="169"/>
                    <a:pt x="226" y="170"/>
                    <a:pt x="229" y="171"/>
                  </a:cubicBezTo>
                  <a:cubicBezTo>
                    <a:pt x="231" y="152"/>
                    <a:pt x="230" y="134"/>
                    <a:pt x="230" y="111"/>
                  </a:cubicBezTo>
                  <a:cubicBezTo>
                    <a:pt x="230" y="108"/>
                    <a:pt x="231" y="105"/>
                    <a:pt x="231" y="102"/>
                  </a:cubicBezTo>
                  <a:cubicBezTo>
                    <a:pt x="231" y="94"/>
                    <a:pt x="231" y="85"/>
                    <a:pt x="231" y="77"/>
                  </a:cubicBezTo>
                  <a:cubicBezTo>
                    <a:pt x="230" y="68"/>
                    <a:pt x="228" y="58"/>
                    <a:pt x="228" y="48"/>
                  </a:cubicBezTo>
                  <a:cubicBezTo>
                    <a:pt x="227" y="38"/>
                    <a:pt x="227" y="29"/>
                    <a:pt x="226" y="19"/>
                  </a:cubicBezTo>
                  <a:cubicBezTo>
                    <a:pt x="226" y="16"/>
                    <a:pt x="227" y="14"/>
                    <a:pt x="225" y="11"/>
                  </a:cubicBezTo>
                  <a:cubicBezTo>
                    <a:pt x="219" y="14"/>
                    <a:pt x="214" y="16"/>
                    <a:pt x="208" y="19"/>
                  </a:cubicBezTo>
                  <a:close/>
                  <a:moveTo>
                    <a:pt x="123" y="38"/>
                  </a:moveTo>
                  <a:cubicBezTo>
                    <a:pt x="128" y="39"/>
                    <a:pt x="132" y="40"/>
                    <a:pt x="137" y="40"/>
                  </a:cubicBezTo>
                  <a:cubicBezTo>
                    <a:pt x="140" y="40"/>
                    <a:pt x="145" y="39"/>
                    <a:pt x="146" y="39"/>
                  </a:cubicBezTo>
                  <a:cubicBezTo>
                    <a:pt x="147" y="39"/>
                    <a:pt x="149" y="38"/>
                    <a:pt x="150" y="37"/>
                  </a:cubicBezTo>
                  <a:cubicBezTo>
                    <a:pt x="150" y="32"/>
                    <a:pt x="150" y="27"/>
                    <a:pt x="149" y="23"/>
                  </a:cubicBezTo>
                  <a:cubicBezTo>
                    <a:pt x="145" y="22"/>
                    <a:pt x="140" y="20"/>
                    <a:pt x="134" y="20"/>
                  </a:cubicBezTo>
                  <a:cubicBezTo>
                    <a:pt x="128" y="20"/>
                    <a:pt x="117" y="20"/>
                    <a:pt x="115" y="23"/>
                  </a:cubicBezTo>
                  <a:cubicBezTo>
                    <a:pt x="113" y="25"/>
                    <a:pt x="114" y="28"/>
                    <a:pt x="114" y="31"/>
                  </a:cubicBezTo>
                  <a:cubicBezTo>
                    <a:pt x="114" y="34"/>
                    <a:pt x="113" y="36"/>
                    <a:pt x="114" y="38"/>
                  </a:cubicBezTo>
                  <a:cubicBezTo>
                    <a:pt x="116" y="35"/>
                    <a:pt x="120" y="38"/>
                    <a:pt x="123" y="38"/>
                  </a:cubicBezTo>
                  <a:close/>
                  <a:moveTo>
                    <a:pt x="86" y="34"/>
                  </a:moveTo>
                  <a:cubicBezTo>
                    <a:pt x="86" y="36"/>
                    <a:pt x="85" y="39"/>
                    <a:pt x="85" y="41"/>
                  </a:cubicBezTo>
                  <a:cubicBezTo>
                    <a:pt x="90" y="42"/>
                    <a:pt x="94" y="46"/>
                    <a:pt x="98" y="49"/>
                  </a:cubicBezTo>
                  <a:cubicBezTo>
                    <a:pt x="99" y="52"/>
                    <a:pt x="96" y="57"/>
                    <a:pt x="95" y="61"/>
                  </a:cubicBezTo>
                  <a:cubicBezTo>
                    <a:pt x="101" y="60"/>
                    <a:pt x="105" y="61"/>
                    <a:pt x="109" y="63"/>
                  </a:cubicBezTo>
                  <a:cubicBezTo>
                    <a:pt x="109" y="66"/>
                    <a:pt x="108" y="69"/>
                    <a:pt x="110" y="71"/>
                  </a:cubicBezTo>
                  <a:cubicBezTo>
                    <a:pt x="111" y="87"/>
                    <a:pt x="112" y="105"/>
                    <a:pt x="111" y="121"/>
                  </a:cubicBezTo>
                  <a:cubicBezTo>
                    <a:pt x="111" y="124"/>
                    <a:pt x="110" y="126"/>
                    <a:pt x="110" y="129"/>
                  </a:cubicBezTo>
                  <a:cubicBezTo>
                    <a:pt x="110" y="138"/>
                    <a:pt x="111" y="148"/>
                    <a:pt x="111" y="157"/>
                  </a:cubicBezTo>
                  <a:cubicBezTo>
                    <a:pt x="110" y="160"/>
                    <a:pt x="109" y="163"/>
                    <a:pt x="112" y="165"/>
                  </a:cubicBezTo>
                  <a:cubicBezTo>
                    <a:pt x="111" y="163"/>
                    <a:pt x="113" y="157"/>
                    <a:pt x="111" y="154"/>
                  </a:cubicBezTo>
                  <a:cubicBezTo>
                    <a:pt x="111" y="153"/>
                    <a:pt x="112" y="154"/>
                    <a:pt x="112" y="153"/>
                  </a:cubicBezTo>
                  <a:cubicBezTo>
                    <a:pt x="112" y="139"/>
                    <a:pt x="112" y="122"/>
                    <a:pt x="112" y="108"/>
                  </a:cubicBezTo>
                  <a:cubicBezTo>
                    <a:pt x="113" y="97"/>
                    <a:pt x="112" y="85"/>
                    <a:pt x="112" y="75"/>
                  </a:cubicBezTo>
                  <a:cubicBezTo>
                    <a:pt x="112" y="66"/>
                    <a:pt x="112" y="56"/>
                    <a:pt x="112" y="48"/>
                  </a:cubicBezTo>
                  <a:cubicBezTo>
                    <a:pt x="112" y="40"/>
                    <a:pt x="112" y="32"/>
                    <a:pt x="111" y="24"/>
                  </a:cubicBezTo>
                  <a:cubicBezTo>
                    <a:pt x="111" y="24"/>
                    <a:pt x="111" y="24"/>
                    <a:pt x="111" y="24"/>
                  </a:cubicBezTo>
                  <a:cubicBezTo>
                    <a:pt x="105" y="28"/>
                    <a:pt x="93" y="31"/>
                    <a:pt x="86" y="34"/>
                  </a:cubicBezTo>
                  <a:close/>
                  <a:moveTo>
                    <a:pt x="179" y="170"/>
                  </a:moveTo>
                  <a:cubicBezTo>
                    <a:pt x="186" y="171"/>
                    <a:pt x="192" y="169"/>
                    <a:pt x="194" y="165"/>
                  </a:cubicBezTo>
                  <a:cubicBezTo>
                    <a:pt x="195" y="157"/>
                    <a:pt x="194" y="147"/>
                    <a:pt x="194" y="139"/>
                  </a:cubicBezTo>
                  <a:cubicBezTo>
                    <a:pt x="194" y="120"/>
                    <a:pt x="194" y="103"/>
                    <a:pt x="195" y="87"/>
                  </a:cubicBezTo>
                  <a:cubicBezTo>
                    <a:pt x="196" y="79"/>
                    <a:pt x="195" y="70"/>
                    <a:pt x="195" y="61"/>
                  </a:cubicBezTo>
                  <a:cubicBezTo>
                    <a:pt x="195" y="60"/>
                    <a:pt x="195" y="58"/>
                    <a:pt x="195" y="57"/>
                  </a:cubicBezTo>
                  <a:cubicBezTo>
                    <a:pt x="195" y="55"/>
                    <a:pt x="195" y="54"/>
                    <a:pt x="195" y="52"/>
                  </a:cubicBezTo>
                  <a:cubicBezTo>
                    <a:pt x="195" y="48"/>
                    <a:pt x="197" y="39"/>
                    <a:pt x="194" y="35"/>
                  </a:cubicBezTo>
                  <a:cubicBezTo>
                    <a:pt x="193" y="33"/>
                    <a:pt x="188" y="31"/>
                    <a:pt x="185" y="31"/>
                  </a:cubicBezTo>
                  <a:cubicBezTo>
                    <a:pt x="180" y="30"/>
                    <a:pt x="176" y="31"/>
                    <a:pt x="171" y="30"/>
                  </a:cubicBezTo>
                  <a:cubicBezTo>
                    <a:pt x="166" y="29"/>
                    <a:pt x="161" y="28"/>
                    <a:pt x="158" y="29"/>
                  </a:cubicBezTo>
                  <a:cubicBezTo>
                    <a:pt x="157" y="29"/>
                    <a:pt x="154" y="30"/>
                    <a:pt x="154" y="32"/>
                  </a:cubicBezTo>
                  <a:cubicBezTo>
                    <a:pt x="153" y="32"/>
                    <a:pt x="154" y="33"/>
                    <a:pt x="154" y="34"/>
                  </a:cubicBezTo>
                  <a:cubicBezTo>
                    <a:pt x="154" y="36"/>
                    <a:pt x="154" y="40"/>
                    <a:pt x="154" y="43"/>
                  </a:cubicBezTo>
                  <a:cubicBezTo>
                    <a:pt x="154" y="44"/>
                    <a:pt x="153" y="45"/>
                    <a:pt x="153" y="46"/>
                  </a:cubicBezTo>
                  <a:cubicBezTo>
                    <a:pt x="153" y="50"/>
                    <a:pt x="153" y="54"/>
                    <a:pt x="153" y="57"/>
                  </a:cubicBezTo>
                  <a:cubicBezTo>
                    <a:pt x="153" y="66"/>
                    <a:pt x="155" y="77"/>
                    <a:pt x="155" y="88"/>
                  </a:cubicBezTo>
                  <a:cubicBezTo>
                    <a:pt x="155" y="93"/>
                    <a:pt x="155" y="98"/>
                    <a:pt x="155" y="103"/>
                  </a:cubicBezTo>
                  <a:cubicBezTo>
                    <a:pt x="155" y="108"/>
                    <a:pt x="156" y="113"/>
                    <a:pt x="156" y="118"/>
                  </a:cubicBezTo>
                  <a:cubicBezTo>
                    <a:pt x="156" y="126"/>
                    <a:pt x="156" y="134"/>
                    <a:pt x="156" y="142"/>
                  </a:cubicBezTo>
                  <a:cubicBezTo>
                    <a:pt x="155" y="150"/>
                    <a:pt x="154" y="159"/>
                    <a:pt x="156" y="167"/>
                  </a:cubicBezTo>
                  <a:cubicBezTo>
                    <a:pt x="162" y="167"/>
                    <a:pt x="171" y="169"/>
                    <a:pt x="179" y="170"/>
                  </a:cubicBezTo>
                  <a:close/>
                  <a:moveTo>
                    <a:pt x="114" y="47"/>
                  </a:moveTo>
                  <a:cubicBezTo>
                    <a:pt x="118" y="47"/>
                    <a:pt x="122" y="50"/>
                    <a:pt x="127" y="51"/>
                  </a:cubicBezTo>
                  <a:cubicBezTo>
                    <a:pt x="133" y="52"/>
                    <a:pt x="146" y="53"/>
                    <a:pt x="151" y="49"/>
                  </a:cubicBezTo>
                  <a:cubicBezTo>
                    <a:pt x="150" y="45"/>
                    <a:pt x="150" y="44"/>
                    <a:pt x="151" y="40"/>
                  </a:cubicBezTo>
                  <a:cubicBezTo>
                    <a:pt x="140" y="44"/>
                    <a:pt x="126" y="42"/>
                    <a:pt x="114" y="39"/>
                  </a:cubicBezTo>
                  <a:cubicBezTo>
                    <a:pt x="113" y="42"/>
                    <a:pt x="114" y="44"/>
                    <a:pt x="114" y="47"/>
                  </a:cubicBezTo>
                  <a:close/>
                  <a:moveTo>
                    <a:pt x="94" y="49"/>
                  </a:moveTo>
                  <a:cubicBezTo>
                    <a:pt x="90" y="47"/>
                    <a:pt x="86" y="43"/>
                    <a:pt x="80" y="43"/>
                  </a:cubicBezTo>
                  <a:cubicBezTo>
                    <a:pt x="79" y="44"/>
                    <a:pt x="77" y="45"/>
                    <a:pt x="77" y="47"/>
                  </a:cubicBezTo>
                  <a:cubicBezTo>
                    <a:pt x="84" y="47"/>
                    <a:pt x="88" y="52"/>
                    <a:pt x="94" y="55"/>
                  </a:cubicBezTo>
                  <a:cubicBezTo>
                    <a:pt x="95" y="52"/>
                    <a:pt x="96" y="51"/>
                    <a:pt x="94" y="49"/>
                  </a:cubicBezTo>
                  <a:close/>
                  <a:moveTo>
                    <a:pt x="52" y="50"/>
                  </a:moveTo>
                  <a:cubicBezTo>
                    <a:pt x="43" y="64"/>
                    <a:pt x="36" y="80"/>
                    <a:pt x="28" y="95"/>
                  </a:cubicBezTo>
                  <a:cubicBezTo>
                    <a:pt x="28" y="96"/>
                    <a:pt x="27" y="97"/>
                    <a:pt x="26" y="98"/>
                  </a:cubicBezTo>
                  <a:cubicBezTo>
                    <a:pt x="25" y="100"/>
                    <a:pt x="25" y="103"/>
                    <a:pt x="24" y="105"/>
                  </a:cubicBezTo>
                  <a:cubicBezTo>
                    <a:pt x="21" y="113"/>
                    <a:pt x="15" y="121"/>
                    <a:pt x="12" y="130"/>
                  </a:cubicBezTo>
                  <a:cubicBezTo>
                    <a:pt x="8" y="135"/>
                    <a:pt x="6" y="141"/>
                    <a:pt x="4" y="147"/>
                  </a:cubicBezTo>
                  <a:cubicBezTo>
                    <a:pt x="6" y="150"/>
                    <a:pt x="11" y="151"/>
                    <a:pt x="13" y="152"/>
                  </a:cubicBezTo>
                  <a:cubicBezTo>
                    <a:pt x="14" y="153"/>
                    <a:pt x="15" y="153"/>
                    <a:pt x="15" y="153"/>
                  </a:cubicBezTo>
                  <a:cubicBezTo>
                    <a:pt x="20" y="155"/>
                    <a:pt x="24" y="156"/>
                    <a:pt x="27" y="156"/>
                  </a:cubicBezTo>
                  <a:cubicBezTo>
                    <a:pt x="28" y="155"/>
                    <a:pt x="28" y="154"/>
                    <a:pt x="28" y="152"/>
                  </a:cubicBezTo>
                  <a:cubicBezTo>
                    <a:pt x="28" y="151"/>
                    <a:pt x="29" y="152"/>
                    <a:pt x="30" y="151"/>
                  </a:cubicBezTo>
                  <a:cubicBezTo>
                    <a:pt x="37" y="135"/>
                    <a:pt x="45" y="119"/>
                    <a:pt x="51" y="102"/>
                  </a:cubicBezTo>
                  <a:cubicBezTo>
                    <a:pt x="58" y="85"/>
                    <a:pt x="65" y="65"/>
                    <a:pt x="74" y="50"/>
                  </a:cubicBezTo>
                  <a:cubicBezTo>
                    <a:pt x="73" y="49"/>
                    <a:pt x="72" y="49"/>
                    <a:pt x="72" y="48"/>
                  </a:cubicBezTo>
                  <a:cubicBezTo>
                    <a:pt x="74" y="47"/>
                    <a:pt x="75" y="47"/>
                    <a:pt x="75" y="45"/>
                  </a:cubicBezTo>
                  <a:cubicBezTo>
                    <a:pt x="69" y="44"/>
                    <a:pt x="58" y="46"/>
                    <a:pt x="52" y="50"/>
                  </a:cubicBezTo>
                  <a:close/>
                  <a:moveTo>
                    <a:pt x="222" y="152"/>
                  </a:moveTo>
                  <a:cubicBezTo>
                    <a:pt x="223" y="137"/>
                    <a:pt x="223" y="119"/>
                    <a:pt x="223" y="105"/>
                  </a:cubicBezTo>
                  <a:cubicBezTo>
                    <a:pt x="223" y="100"/>
                    <a:pt x="222" y="96"/>
                    <a:pt x="222" y="93"/>
                  </a:cubicBezTo>
                  <a:cubicBezTo>
                    <a:pt x="222" y="91"/>
                    <a:pt x="222" y="90"/>
                    <a:pt x="222" y="88"/>
                  </a:cubicBezTo>
                  <a:cubicBezTo>
                    <a:pt x="222" y="82"/>
                    <a:pt x="222" y="76"/>
                    <a:pt x="222" y="70"/>
                  </a:cubicBezTo>
                  <a:cubicBezTo>
                    <a:pt x="222" y="65"/>
                    <a:pt x="223" y="53"/>
                    <a:pt x="221" y="51"/>
                  </a:cubicBezTo>
                  <a:cubicBezTo>
                    <a:pt x="220" y="50"/>
                    <a:pt x="211" y="48"/>
                    <a:pt x="208" y="48"/>
                  </a:cubicBezTo>
                  <a:cubicBezTo>
                    <a:pt x="208" y="48"/>
                    <a:pt x="206" y="48"/>
                    <a:pt x="205" y="49"/>
                  </a:cubicBezTo>
                  <a:cubicBezTo>
                    <a:pt x="206" y="53"/>
                    <a:pt x="205" y="58"/>
                    <a:pt x="205" y="63"/>
                  </a:cubicBezTo>
                  <a:cubicBezTo>
                    <a:pt x="205" y="68"/>
                    <a:pt x="205" y="73"/>
                    <a:pt x="205" y="77"/>
                  </a:cubicBezTo>
                  <a:cubicBezTo>
                    <a:pt x="205" y="87"/>
                    <a:pt x="206" y="97"/>
                    <a:pt x="206" y="107"/>
                  </a:cubicBezTo>
                  <a:cubicBezTo>
                    <a:pt x="207" y="128"/>
                    <a:pt x="206" y="149"/>
                    <a:pt x="205" y="169"/>
                  </a:cubicBezTo>
                  <a:cubicBezTo>
                    <a:pt x="209" y="174"/>
                    <a:pt x="217" y="172"/>
                    <a:pt x="221" y="170"/>
                  </a:cubicBezTo>
                  <a:cubicBezTo>
                    <a:pt x="223" y="164"/>
                    <a:pt x="222" y="158"/>
                    <a:pt x="222" y="152"/>
                  </a:cubicBezTo>
                  <a:close/>
                  <a:moveTo>
                    <a:pt x="68" y="115"/>
                  </a:moveTo>
                  <a:cubicBezTo>
                    <a:pt x="68" y="114"/>
                    <a:pt x="69" y="113"/>
                    <a:pt x="70" y="111"/>
                  </a:cubicBezTo>
                  <a:cubicBezTo>
                    <a:pt x="69" y="112"/>
                    <a:pt x="68" y="112"/>
                    <a:pt x="67" y="111"/>
                  </a:cubicBezTo>
                  <a:cubicBezTo>
                    <a:pt x="67" y="107"/>
                    <a:pt x="62" y="108"/>
                    <a:pt x="60" y="105"/>
                  </a:cubicBezTo>
                  <a:cubicBezTo>
                    <a:pt x="60" y="105"/>
                    <a:pt x="60" y="103"/>
                    <a:pt x="62" y="103"/>
                  </a:cubicBezTo>
                  <a:cubicBezTo>
                    <a:pt x="63" y="97"/>
                    <a:pt x="68" y="93"/>
                    <a:pt x="69" y="85"/>
                  </a:cubicBezTo>
                  <a:cubicBezTo>
                    <a:pt x="72" y="82"/>
                    <a:pt x="76" y="87"/>
                    <a:pt x="79" y="88"/>
                  </a:cubicBezTo>
                  <a:cubicBezTo>
                    <a:pt x="80" y="87"/>
                    <a:pt x="81" y="86"/>
                    <a:pt x="81" y="85"/>
                  </a:cubicBezTo>
                  <a:cubicBezTo>
                    <a:pt x="78" y="82"/>
                    <a:pt x="75" y="83"/>
                    <a:pt x="72" y="81"/>
                  </a:cubicBezTo>
                  <a:cubicBezTo>
                    <a:pt x="71" y="76"/>
                    <a:pt x="76" y="76"/>
                    <a:pt x="76" y="71"/>
                  </a:cubicBezTo>
                  <a:cubicBezTo>
                    <a:pt x="78" y="69"/>
                    <a:pt x="79" y="66"/>
                    <a:pt x="80" y="63"/>
                  </a:cubicBezTo>
                  <a:cubicBezTo>
                    <a:pt x="81" y="61"/>
                    <a:pt x="81" y="57"/>
                    <a:pt x="82" y="59"/>
                  </a:cubicBezTo>
                  <a:cubicBezTo>
                    <a:pt x="82" y="58"/>
                    <a:pt x="81" y="58"/>
                    <a:pt x="82" y="58"/>
                  </a:cubicBezTo>
                  <a:cubicBezTo>
                    <a:pt x="86" y="56"/>
                    <a:pt x="89" y="59"/>
                    <a:pt x="92" y="61"/>
                  </a:cubicBezTo>
                  <a:cubicBezTo>
                    <a:pt x="92" y="60"/>
                    <a:pt x="93" y="59"/>
                    <a:pt x="93" y="58"/>
                  </a:cubicBezTo>
                  <a:cubicBezTo>
                    <a:pt x="89" y="53"/>
                    <a:pt x="83" y="50"/>
                    <a:pt x="76" y="49"/>
                  </a:cubicBezTo>
                  <a:cubicBezTo>
                    <a:pt x="76" y="51"/>
                    <a:pt x="74" y="52"/>
                    <a:pt x="75" y="53"/>
                  </a:cubicBezTo>
                  <a:cubicBezTo>
                    <a:pt x="77" y="54"/>
                    <a:pt x="82" y="57"/>
                    <a:pt x="78" y="60"/>
                  </a:cubicBezTo>
                  <a:cubicBezTo>
                    <a:pt x="78" y="61"/>
                    <a:pt x="77" y="62"/>
                    <a:pt x="77" y="63"/>
                  </a:cubicBezTo>
                  <a:cubicBezTo>
                    <a:pt x="75" y="67"/>
                    <a:pt x="73" y="71"/>
                    <a:pt x="72" y="74"/>
                  </a:cubicBezTo>
                  <a:cubicBezTo>
                    <a:pt x="71" y="76"/>
                    <a:pt x="71" y="79"/>
                    <a:pt x="69" y="80"/>
                  </a:cubicBezTo>
                  <a:cubicBezTo>
                    <a:pt x="68" y="79"/>
                    <a:pt x="67" y="78"/>
                    <a:pt x="66" y="77"/>
                  </a:cubicBezTo>
                  <a:cubicBezTo>
                    <a:pt x="65" y="78"/>
                    <a:pt x="64" y="78"/>
                    <a:pt x="63" y="78"/>
                  </a:cubicBezTo>
                  <a:cubicBezTo>
                    <a:pt x="62" y="79"/>
                    <a:pt x="62" y="80"/>
                    <a:pt x="62" y="82"/>
                  </a:cubicBezTo>
                  <a:cubicBezTo>
                    <a:pt x="63" y="83"/>
                    <a:pt x="66" y="84"/>
                    <a:pt x="66" y="86"/>
                  </a:cubicBezTo>
                  <a:cubicBezTo>
                    <a:pt x="66" y="87"/>
                    <a:pt x="64" y="88"/>
                    <a:pt x="63" y="90"/>
                  </a:cubicBezTo>
                  <a:cubicBezTo>
                    <a:pt x="63" y="91"/>
                    <a:pt x="63" y="92"/>
                    <a:pt x="63" y="93"/>
                  </a:cubicBezTo>
                  <a:cubicBezTo>
                    <a:pt x="61" y="97"/>
                    <a:pt x="59" y="102"/>
                    <a:pt x="58" y="105"/>
                  </a:cubicBezTo>
                  <a:cubicBezTo>
                    <a:pt x="57" y="105"/>
                    <a:pt x="57" y="105"/>
                    <a:pt x="56" y="105"/>
                  </a:cubicBezTo>
                  <a:cubicBezTo>
                    <a:pt x="55" y="105"/>
                    <a:pt x="55" y="104"/>
                    <a:pt x="53" y="103"/>
                  </a:cubicBezTo>
                  <a:cubicBezTo>
                    <a:pt x="52" y="105"/>
                    <a:pt x="52" y="107"/>
                    <a:pt x="51" y="108"/>
                  </a:cubicBezTo>
                  <a:cubicBezTo>
                    <a:pt x="53" y="109"/>
                    <a:pt x="55" y="110"/>
                    <a:pt x="55" y="112"/>
                  </a:cubicBezTo>
                  <a:cubicBezTo>
                    <a:pt x="51" y="117"/>
                    <a:pt x="48" y="125"/>
                    <a:pt x="48" y="131"/>
                  </a:cubicBezTo>
                  <a:cubicBezTo>
                    <a:pt x="47" y="132"/>
                    <a:pt x="46" y="132"/>
                    <a:pt x="45" y="133"/>
                  </a:cubicBezTo>
                  <a:cubicBezTo>
                    <a:pt x="44" y="132"/>
                    <a:pt x="43" y="130"/>
                    <a:pt x="42" y="130"/>
                  </a:cubicBezTo>
                  <a:cubicBezTo>
                    <a:pt x="41" y="133"/>
                    <a:pt x="39" y="135"/>
                    <a:pt x="39" y="138"/>
                  </a:cubicBezTo>
                  <a:cubicBezTo>
                    <a:pt x="45" y="136"/>
                    <a:pt x="50" y="141"/>
                    <a:pt x="55" y="143"/>
                  </a:cubicBezTo>
                  <a:cubicBezTo>
                    <a:pt x="56" y="142"/>
                    <a:pt x="57" y="141"/>
                    <a:pt x="57" y="140"/>
                  </a:cubicBezTo>
                  <a:cubicBezTo>
                    <a:pt x="55" y="137"/>
                    <a:pt x="52" y="135"/>
                    <a:pt x="49" y="134"/>
                  </a:cubicBezTo>
                  <a:cubicBezTo>
                    <a:pt x="49" y="134"/>
                    <a:pt x="49" y="133"/>
                    <a:pt x="49" y="133"/>
                  </a:cubicBezTo>
                  <a:cubicBezTo>
                    <a:pt x="49" y="132"/>
                    <a:pt x="49" y="131"/>
                    <a:pt x="50" y="131"/>
                  </a:cubicBezTo>
                  <a:cubicBezTo>
                    <a:pt x="50" y="130"/>
                    <a:pt x="50" y="130"/>
                    <a:pt x="50" y="129"/>
                  </a:cubicBezTo>
                  <a:cubicBezTo>
                    <a:pt x="54" y="126"/>
                    <a:pt x="54" y="120"/>
                    <a:pt x="58" y="117"/>
                  </a:cubicBezTo>
                  <a:cubicBezTo>
                    <a:pt x="58" y="114"/>
                    <a:pt x="58" y="112"/>
                    <a:pt x="60" y="111"/>
                  </a:cubicBezTo>
                  <a:cubicBezTo>
                    <a:pt x="63" y="112"/>
                    <a:pt x="65" y="114"/>
                    <a:pt x="68" y="115"/>
                  </a:cubicBezTo>
                  <a:close/>
                  <a:moveTo>
                    <a:pt x="140" y="54"/>
                  </a:moveTo>
                  <a:cubicBezTo>
                    <a:pt x="131" y="55"/>
                    <a:pt x="122" y="52"/>
                    <a:pt x="114" y="50"/>
                  </a:cubicBezTo>
                  <a:cubicBezTo>
                    <a:pt x="114" y="50"/>
                    <a:pt x="114" y="51"/>
                    <a:pt x="114" y="51"/>
                  </a:cubicBezTo>
                  <a:cubicBezTo>
                    <a:pt x="115" y="82"/>
                    <a:pt x="113" y="115"/>
                    <a:pt x="114" y="142"/>
                  </a:cubicBezTo>
                  <a:cubicBezTo>
                    <a:pt x="115" y="141"/>
                    <a:pt x="117" y="142"/>
                    <a:pt x="117" y="142"/>
                  </a:cubicBezTo>
                  <a:cubicBezTo>
                    <a:pt x="119" y="141"/>
                    <a:pt x="119" y="142"/>
                    <a:pt x="121" y="143"/>
                  </a:cubicBezTo>
                  <a:cubicBezTo>
                    <a:pt x="122" y="143"/>
                    <a:pt x="123" y="142"/>
                    <a:pt x="124" y="143"/>
                  </a:cubicBezTo>
                  <a:cubicBezTo>
                    <a:pt x="125" y="143"/>
                    <a:pt x="126" y="143"/>
                    <a:pt x="126" y="143"/>
                  </a:cubicBezTo>
                  <a:cubicBezTo>
                    <a:pt x="135" y="145"/>
                    <a:pt x="145" y="144"/>
                    <a:pt x="153" y="143"/>
                  </a:cubicBezTo>
                  <a:cubicBezTo>
                    <a:pt x="153" y="132"/>
                    <a:pt x="154" y="121"/>
                    <a:pt x="153" y="110"/>
                  </a:cubicBezTo>
                  <a:cubicBezTo>
                    <a:pt x="152" y="101"/>
                    <a:pt x="153" y="91"/>
                    <a:pt x="152" y="82"/>
                  </a:cubicBezTo>
                  <a:cubicBezTo>
                    <a:pt x="152" y="73"/>
                    <a:pt x="150" y="62"/>
                    <a:pt x="151" y="53"/>
                  </a:cubicBezTo>
                  <a:cubicBezTo>
                    <a:pt x="147" y="52"/>
                    <a:pt x="144" y="54"/>
                    <a:pt x="140" y="54"/>
                  </a:cubicBezTo>
                  <a:close/>
                  <a:moveTo>
                    <a:pt x="197" y="51"/>
                  </a:moveTo>
                  <a:cubicBezTo>
                    <a:pt x="197" y="57"/>
                    <a:pt x="198" y="59"/>
                    <a:pt x="197" y="62"/>
                  </a:cubicBezTo>
                  <a:cubicBezTo>
                    <a:pt x="198" y="70"/>
                    <a:pt x="199" y="78"/>
                    <a:pt x="198" y="86"/>
                  </a:cubicBezTo>
                  <a:cubicBezTo>
                    <a:pt x="196" y="112"/>
                    <a:pt x="197" y="141"/>
                    <a:pt x="198" y="165"/>
                  </a:cubicBezTo>
                  <a:cubicBezTo>
                    <a:pt x="199" y="166"/>
                    <a:pt x="201" y="168"/>
                    <a:pt x="202" y="167"/>
                  </a:cubicBezTo>
                  <a:cubicBezTo>
                    <a:pt x="205" y="146"/>
                    <a:pt x="204" y="126"/>
                    <a:pt x="204" y="105"/>
                  </a:cubicBezTo>
                  <a:cubicBezTo>
                    <a:pt x="204" y="98"/>
                    <a:pt x="203" y="92"/>
                    <a:pt x="202" y="85"/>
                  </a:cubicBezTo>
                  <a:cubicBezTo>
                    <a:pt x="202" y="74"/>
                    <a:pt x="203" y="62"/>
                    <a:pt x="203" y="51"/>
                  </a:cubicBezTo>
                  <a:cubicBezTo>
                    <a:pt x="200" y="51"/>
                    <a:pt x="199" y="52"/>
                    <a:pt x="198" y="51"/>
                  </a:cubicBezTo>
                  <a:cubicBezTo>
                    <a:pt x="198" y="51"/>
                    <a:pt x="197" y="51"/>
                    <a:pt x="197" y="51"/>
                  </a:cubicBezTo>
                  <a:close/>
                  <a:moveTo>
                    <a:pt x="279" y="76"/>
                  </a:moveTo>
                  <a:cubicBezTo>
                    <a:pt x="284" y="75"/>
                    <a:pt x="291" y="72"/>
                    <a:pt x="294" y="68"/>
                  </a:cubicBezTo>
                  <a:cubicBezTo>
                    <a:pt x="296" y="65"/>
                    <a:pt x="293" y="62"/>
                    <a:pt x="292" y="60"/>
                  </a:cubicBezTo>
                  <a:cubicBezTo>
                    <a:pt x="291" y="58"/>
                    <a:pt x="290" y="55"/>
                    <a:pt x="288" y="54"/>
                  </a:cubicBezTo>
                  <a:cubicBezTo>
                    <a:pt x="287" y="54"/>
                    <a:pt x="284" y="54"/>
                    <a:pt x="281" y="54"/>
                  </a:cubicBezTo>
                  <a:cubicBezTo>
                    <a:pt x="279" y="55"/>
                    <a:pt x="276" y="55"/>
                    <a:pt x="275" y="55"/>
                  </a:cubicBezTo>
                  <a:cubicBezTo>
                    <a:pt x="272" y="56"/>
                    <a:pt x="269" y="59"/>
                    <a:pt x="267" y="60"/>
                  </a:cubicBezTo>
                  <a:cubicBezTo>
                    <a:pt x="268" y="61"/>
                    <a:pt x="266" y="62"/>
                    <a:pt x="267" y="63"/>
                  </a:cubicBezTo>
                  <a:cubicBezTo>
                    <a:pt x="266" y="63"/>
                    <a:pt x="265" y="63"/>
                    <a:pt x="265" y="64"/>
                  </a:cubicBezTo>
                  <a:cubicBezTo>
                    <a:pt x="265" y="69"/>
                    <a:pt x="268" y="73"/>
                    <a:pt x="270" y="77"/>
                  </a:cubicBezTo>
                  <a:cubicBezTo>
                    <a:pt x="273" y="76"/>
                    <a:pt x="275" y="76"/>
                    <a:pt x="279" y="76"/>
                  </a:cubicBezTo>
                  <a:close/>
                  <a:moveTo>
                    <a:pt x="73" y="56"/>
                  </a:moveTo>
                  <a:cubicBezTo>
                    <a:pt x="70" y="62"/>
                    <a:pt x="67" y="68"/>
                    <a:pt x="64" y="75"/>
                  </a:cubicBezTo>
                  <a:cubicBezTo>
                    <a:pt x="66" y="74"/>
                    <a:pt x="66" y="76"/>
                    <a:pt x="68" y="76"/>
                  </a:cubicBezTo>
                  <a:cubicBezTo>
                    <a:pt x="71" y="70"/>
                    <a:pt x="74" y="63"/>
                    <a:pt x="76" y="57"/>
                  </a:cubicBezTo>
                  <a:cubicBezTo>
                    <a:pt x="76" y="56"/>
                    <a:pt x="75" y="55"/>
                    <a:pt x="73" y="56"/>
                  </a:cubicBezTo>
                  <a:close/>
                  <a:moveTo>
                    <a:pt x="85" y="61"/>
                  </a:moveTo>
                  <a:cubicBezTo>
                    <a:pt x="83" y="63"/>
                    <a:pt x="82" y="66"/>
                    <a:pt x="80" y="70"/>
                  </a:cubicBezTo>
                  <a:cubicBezTo>
                    <a:pt x="79" y="73"/>
                    <a:pt x="76" y="76"/>
                    <a:pt x="76" y="78"/>
                  </a:cubicBezTo>
                  <a:cubicBezTo>
                    <a:pt x="77" y="81"/>
                    <a:pt x="80" y="81"/>
                    <a:pt x="81" y="83"/>
                  </a:cubicBezTo>
                  <a:cubicBezTo>
                    <a:pt x="86" y="77"/>
                    <a:pt x="88" y="70"/>
                    <a:pt x="91" y="64"/>
                  </a:cubicBezTo>
                  <a:cubicBezTo>
                    <a:pt x="89" y="62"/>
                    <a:pt x="87" y="61"/>
                    <a:pt x="85" y="61"/>
                  </a:cubicBezTo>
                  <a:close/>
                  <a:moveTo>
                    <a:pt x="93" y="64"/>
                  </a:moveTo>
                  <a:cubicBezTo>
                    <a:pt x="91" y="70"/>
                    <a:pt x="86" y="77"/>
                    <a:pt x="84" y="83"/>
                  </a:cubicBezTo>
                  <a:cubicBezTo>
                    <a:pt x="83" y="89"/>
                    <a:pt x="84" y="98"/>
                    <a:pt x="85" y="105"/>
                  </a:cubicBezTo>
                  <a:cubicBezTo>
                    <a:pt x="85" y="111"/>
                    <a:pt x="84" y="117"/>
                    <a:pt x="84" y="123"/>
                  </a:cubicBezTo>
                  <a:cubicBezTo>
                    <a:pt x="85" y="135"/>
                    <a:pt x="85" y="150"/>
                    <a:pt x="85" y="163"/>
                  </a:cubicBezTo>
                  <a:cubicBezTo>
                    <a:pt x="85" y="164"/>
                    <a:pt x="87" y="165"/>
                    <a:pt x="86" y="167"/>
                  </a:cubicBezTo>
                  <a:cubicBezTo>
                    <a:pt x="93" y="170"/>
                    <a:pt x="101" y="169"/>
                    <a:pt x="107" y="167"/>
                  </a:cubicBezTo>
                  <a:cubicBezTo>
                    <a:pt x="109" y="159"/>
                    <a:pt x="108" y="152"/>
                    <a:pt x="108" y="144"/>
                  </a:cubicBezTo>
                  <a:cubicBezTo>
                    <a:pt x="108" y="132"/>
                    <a:pt x="109" y="119"/>
                    <a:pt x="109" y="105"/>
                  </a:cubicBezTo>
                  <a:cubicBezTo>
                    <a:pt x="109" y="101"/>
                    <a:pt x="109" y="96"/>
                    <a:pt x="109" y="93"/>
                  </a:cubicBezTo>
                  <a:cubicBezTo>
                    <a:pt x="109" y="92"/>
                    <a:pt x="108" y="91"/>
                    <a:pt x="108" y="90"/>
                  </a:cubicBezTo>
                  <a:cubicBezTo>
                    <a:pt x="108" y="87"/>
                    <a:pt x="109" y="84"/>
                    <a:pt x="108" y="81"/>
                  </a:cubicBezTo>
                  <a:cubicBezTo>
                    <a:pt x="108" y="75"/>
                    <a:pt x="106" y="70"/>
                    <a:pt x="106" y="64"/>
                  </a:cubicBezTo>
                  <a:cubicBezTo>
                    <a:pt x="102" y="62"/>
                    <a:pt x="97" y="62"/>
                    <a:pt x="93" y="64"/>
                  </a:cubicBezTo>
                  <a:close/>
                  <a:moveTo>
                    <a:pt x="271" y="79"/>
                  </a:moveTo>
                  <a:cubicBezTo>
                    <a:pt x="271" y="82"/>
                    <a:pt x="272" y="83"/>
                    <a:pt x="273" y="84"/>
                  </a:cubicBezTo>
                  <a:cubicBezTo>
                    <a:pt x="274" y="84"/>
                    <a:pt x="274" y="83"/>
                    <a:pt x="276" y="83"/>
                  </a:cubicBezTo>
                  <a:cubicBezTo>
                    <a:pt x="285" y="87"/>
                    <a:pt x="306" y="80"/>
                    <a:pt x="296" y="69"/>
                  </a:cubicBezTo>
                  <a:cubicBezTo>
                    <a:pt x="292" y="77"/>
                    <a:pt x="281" y="78"/>
                    <a:pt x="271" y="79"/>
                  </a:cubicBezTo>
                  <a:close/>
                  <a:moveTo>
                    <a:pt x="265" y="96"/>
                  </a:moveTo>
                  <a:cubicBezTo>
                    <a:pt x="265" y="98"/>
                    <a:pt x="265" y="100"/>
                    <a:pt x="265" y="103"/>
                  </a:cubicBezTo>
                  <a:cubicBezTo>
                    <a:pt x="265" y="107"/>
                    <a:pt x="265" y="112"/>
                    <a:pt x="265" y="118"/>
                  </a:cubicBezTo>
                  <a:cubicBezTo>
                    <a:pt x="265" y="121"/>
                    <a:pt x="265" y="125"/>
                    <a:pt x="266" y="127"/>
                  </a:cubicBezTo>
                  <a:cubicBezTo>
                    <a:pt x="266" y="128"/>
                    <a:pt x="268" y="130"/>
                    <a:pt x="269" y="132"/>
                  </a:cubicBezTo>
                  <a:cubicBezTo>
                    <a:pt x="272" y="136"/>
                    <a:pt x="274" y="141"/>
                    <a:pt x="276" y="147"/>
                  </a:cubicBezTo>
                  <a:cubicBezTo>
                    <a:pt x="278" y="151"/>
                    <a:pt x="281" y="160"/>
                    <a:pt x="284" y="163"/>
                  </a:cubicBezTo>
                  <a:cubicBezTo>
                    <a:pt x="285" y="164"/>
                    <a:pt x="289" y="165"/>
                    <a:pt x="291" y="166"/>
                  </a:cubicBezTo>
                  <a:cubicBezTo>
                    <a:pt x="296" y="168"/>
                    <a:pt x="302" y="168"/>
                    <a:pt x="306" y="169"/>
                  </a:cubicBezTo>
                  <a:cubicBezTo>
                    <a:pt x="304" y="166"/>
                    <a:pt x="303" y="162"/>
                    <a:pt x="302" y="159"/>
                  </a:cubicBezTo>
                  <a:cubicBezTo>
                    <a:pt x="301" y="156"/>
                    <a:pt x="299" y="153"/>
                    <a:pt x="298" y="151"/>
                  </a:cubicBezTo>
                  <a:cubicBezTo>
                    <a:pt x="298" y="150"/>
                    <a:pt x="298" y="148"/>
                    <a:pt x="298" y="147"/>
                  </a:cubicBezTo>
                  <a:cubicBezTo>
                    <a:pt x="296" y="141"/>
                    <a:pt x="292" y="135"/>
                    <a:pt x="290" y="128"/>
                  </a:cubicBezTo>
                  <a:cubicBezTo>
                    <a:pt x="287" y="122"/>
                    <a:pt x="285" y="115"/>
                    <a:pt x="282" y="109"/>
                  </a:cubicBezTo>
                  <a:cubicBezTo>
                    <a:pt x="276" y="97"/>
                    <a:pt x="271" y="84"/>
                    <a:pt x="265" y="73"/>
                  </a:cubicBezTo>
                  <a:cubicBezTo>
                    <a:pt x="265" y="72"/>
                    <a:pt x="265" y="72"/>
                    <a:pt x="265" y="73"/>
                  </a:cubicBezTo>
                  <a:cubicBezTo>
                    <a:pt x="264" y="79"/>
                    <a:pt x="265" y="87"/>
                    <a:pt x="265" y="96"/>
                  </a:cubicBezTo>
                  <a:close/>
                  <a:moveTo>
                    <a:pt x="274" y="87"/>
                  </a:moveTo>
                  <a:cubicBezTo>
                    <a:pt x="276" y="89"/>
                    <a:pt x="276" y="92"/>
                    <a:pt x="278" y="94"/>
                  </a:cubicBezTo>
                  <a:cubicBezTo>
                    <a:pt x="278" y="93"/>
                    <a:pt x="278" y="93"/>
                    <a:pt x="278" y="93"/>
                  </a:cubicBezTo>
                  <a:cubicBezTo>
                    <a:pt x="280" y="93"/>
                    <a:pt x="283" y="93"/>
                    <a:pt x="285" y="93"/>
                  </a:cubicBezTo>
                  <a:cubicBezTo>
                    <a:pt x="291" y="93"/>
                    <a:pt x="299" y="87"/>
                    <a:pt x="301" y="83"/>
                  </a:cubicBezTo>
                  <a:cubicBezTo>
                    <a:pt x="302" y="81"/>
                    <a:pt x="302" y="79"/>
                    <a:pt x="300" y="78"/>
                  </a:cubicBezTo>
                  <a:cubicBezTo>
                    <a:pt x="295" y="87"/>
                    <a:pt x="283" y="86"/>
                    <a:pt x="274" y="87"/>
                  </a:cubicBezTo>
                  <a:close/>
                  <a:moveTo>
                    <a:pt x="278" y="96"/>
                  </a:moveTo>
                  <a:cubicBezTo>
                    <a:pt x="279" y="96"/>
                    <a:pt x="279" y="97"/>
                    <a:pt x="279" y="98"/>
                  </a:cubicBezTo>
                  <a:cubicBezTo>
                    <a:pt x="283" y="98"/>
                    <a:pt x="287" y="99"/>
                    <a:pt x="290" y="98"/>
                  </a:cubicBezTo>
                  <a:cubicBezTo>
                    <a:pt x="297" y="98"/>
                    <a:pt x="302" y="92"/>
                    <a:pt x="305" y="87"/>
                  </a:cubicBezTo>
                  <a:cubicBezTo>
                    <a:pt x="304" y="86"/>
                    <a:pt x="304" y="84"/>
                    <a:pt x="303" y="84"/>
                  </a:cubicBezTo>
                  <a:cubicBezTo>
                    <a:pt x="298" y="92"/>
                    <a:pt x="289" y="97"/>
                    <a:pt x="278" y="96"/>
                  </a:cubicBezTo>
                  <a:close/>
                  <a:moveTo>
                    <a:pt x="54" y="102"/>
                  </a:moveTo>
                  <a:cubicBezTo>
                    <a:pt x="55" y="102"/>
                    <a:pt x="56" y="103"/>
                    <a:pt x="57" y="102"/>
                  </a:cubicBezTo>
                  <a:cubicBezTo>
                    <a:pt x="57" y="100"/>
                    <a:pt x="60" y="96"/>
                    <a:pt x="61" y="92"/>
                  </a:cubicBezTo>
                  <a:cubicBezTo>
                    <a:pt x="62" y="90"/>
                    <a:pt x="65" y="84"/>
                    <a:pt x="60" y="84"/>
                  </a:cubicBezTo>
                  <a:cubicBezTo>
                    <a:pt x="59" y="91"/>
                    <a:pt x="56" y="95"/>
                    <a:pt x="54" y="102"/>
                  </a:cubicBezTo>
                  <a:close/>
                  <a:moveTo>
                    <a:pt x="72" y="88"/>
                  </a:moveTo>
                  <a:cubicBezTo>
                    <a:pt x="69" y="92"/>
                    <a:pt x="66" y="99"/>
                    <a:pt x="64" y="105"/>
                  </a:cubicBezTo>
                  <a:cubicBezTo>
                    <a:pt x="66" y="106"/>
                    <a:pt x="68" y="108"/>
                    <a:pt x="70" y="110"/>
                  </a:cubicBezTo>
                  <a:cubicBezTo>
                    <a:pt x="73" y="104"/>
                    <a:pt x="76" y="98"/>
                    <a:pt x="78" y="91"/>
                  </a:cubicBezTo>
                  <a:cubicBezTo>
                    <a:pt x="77" y="89"/>
                    <a:pt x="74" y="88"/>
                    <a:pt x="72" y="88"/>
                  </a:cubicBezTo>
                  <a:close/>
                  <a:moveTo>
                    <a:pt x="79" y="94"/>
                  </a:moveTo>
                  <a:cubicBezTo>
                    <a:pt x="79" y="95"/>
                    <a:pt x="79" y="96"/>
                    <a:pt x="79" y="97"/>
                  </a:cubicBezTo>
                  <a:cubicBezTo>
                    <a:pt x="77" y="101"/>
                    <a:pt x="74" y="105"/>
                    <a:pt x="73" y="109"/>
                  </a:cubicBezTo>
                  <a:cubicBezTo>
                    <a:pt x="72" y="113"/>
                    <a:pt x="72" y="118"/>
                    <a:pt x="71" y="123"/>
                  </a:cubicBezTo>
                  <a:cubicBezTo>
                    <a:pt x="71" y="135"/>
                    <a:pt x="72" y="143"/>
                    <a:pt x="70" y="154"/>
                  </a:cubicBezTo>
                  <a:cubicBezTo>
                    <a:pt x="74" y="157"/>
                    <a:pt x="78" y="160"/>
                    <a:pt x="82" y="163"/>
                  </a:cubicBezTo>
                  <a:cubicBezTo>
                    <a:pt x="83" y="155"/>
                    <a:pt x="83" y="148"/>
                    <a:pt x="83" y="139"/>
                  </a:cubicBezTo>
                  <a:cubicBezTo>
                    <a:pt x="83" y="131"/>
                    <a:pt x="82" y="123"/>
                    <a:pt x="82" y="117"/>
                  </a:cubicBezTo>
                  <a:cubicBezTo>
                    <a:pt x="82" y="109"/>
                    <a:pt x="83" y="97"/>
                    <a:pt x="82" y="89"/>
                  </a:cubicBezTo>
                  <a:cubicBezTo>
                    <a:pt x="81" y="91"/>
                    <a:pt x="80" y="92"/>
                    <a:pt x="79" y="94"/>
                  </a:cubicBezTo>
                  <a:close/>
                  <a:moveTo>
                    <a:pt x="280" y="100"/>
                  </a:moveTo>
                  <a:cubicBezTo>
                    <a:pt x="285" y="111"/>
                    <a:pt x="290" y="124"/>
                    <a:pt x="295" y="136"/>
                  </a:cubicBezTo>
                  <a:cubicBezTo>
                    <a:pt x="305" y="137"/>
                    <a:pt x="318" y="131"/>
                    <a:pt x="322" y="122"/>
                  </a:cubicBezTo>
                  <a:cubicBezTo>
                    <a:pt x="317" y="111"/>
                    <a:pt x="312" y="100"/>
                    <a:pt x="306" y="90"/>
                  </a:cubicBezTo>
                  <a:cubicBezTo>
                    <a:pt x="302" y="97"/>
                    <a:pt x="291" y="104"/>
                    <a:pt x="280" y="100"/>
                  </a:cubicBezTo>
                  <a:close/>
                  <a:moveTo>
                    <a:pt x="43" y="128"/>
                  </a:moveTo>
                  <a:cubicBezTo>
                    <a:pt x="44" y="129"/>
                    <a:pt x="44" y="129"/>
                    <a:pt x="45" y="129"/>
                  </a:cubicBezTo>
                  <a:cubicBezTo>
                    <a:pt x="47" y="123"/>
                    <a:pt x="50" y="117"/>
                    <a:pt x="52" y="111"/>
                  </a:cubicBezTo>
                  <a:cubicBezTo>
                    <a:pt x="51" y="112"/>
                    <a:pt x="51" y="111"/>
                    <a:pt x="50" y="111"/>
                  </a:cubicBezTo>
                  <a:cubicBezTo>
                    <a:pt x="48" y="117"/>
                    <a:pt x="45" y="122"/>
                    <a:pt x="43" y="128"/>
                  </a:cubicBezTo>
                  <a:close/>
                  <a:moveTo>
                    <a:pt x="62" y="115"/>
                  </a:moveTo>
                  <a:cubicBezTo>
                    <a:pt x="59" y="116"/>
                    <a:pt x="58" y="121"/>
                    <a:pt x="57" y="124"/>
                  </a:cubicBezTo>
                  <a:cubicBezTo>
                    <a:pt x="56" y="126"/>
                    <a:pt x="53" y="129"/>
                    <a:pt x="52" y="133"/>
                  </a:cubicBezTo>
                  <a:cubicBezTo>
                    <a:pt x="54" y="134"/>
                    <a:pt x="57" y="136"/>
                    <a:pt x="58" y="138"/>
                  </a:cubicBezTo>
                  <a:cubicBezTo>
                    <a:pt x="61" y="132"/>
                    <a:pt x="64" y="125"/>
                    <a:pt x="66" y="118"/>
                  </a:cubicBezTo>
                  <a:cubicBezTo>
                    <a:pt x="65" y="117"/>
                    <a:pt x="64" y="116"/>
                    <a:pt x="62" y="115"/>
                  </a:cubicBezTo>
                  <a:close/>
                  <a:moveTo>
                    <a:pt x="297" y="139"/>
                  </a:moveTo>
                  <a:cubicBezTo>
                    <a:pt x="297" y="140"/>
                    <a:pt x="297" y="141"/>
                    <a:pt x="298" y="142"/>
                  </a:cubicBezTo>
                  <a:cubicBezTo>
                    <a:pt x="298" y="141"/>
                    <a:pt x="298" y="141"/>
                    <a:pt x="299" y="140"/>
                  </a:cubicBezTo>
                  <a:cubicBezTo>
                    <a:pt x="302" y="141"/>
                    <a:pt x="306" y="140"/>
                    <a:pt x="308" y="140"/>
                  </a:cubicBezTo>
                  <a:cubicBezTo>
                    <a:pt x="314" y="139"/>
                    <a:pt x="320" y="135"/>
                    <a:pt x="323" y="132"/>
                  </a:cubicBezTo>
                  <a:cubicBezTo>
                    <a:pt x="324" y="130"/>
                    <a:pt x="326" y="127"/>
                    <a:pt x="323" y="125"/>
                  </a:cubicBezTo>
                  <a:cubicBezTo>
                    <a:pt x="317" y="134"/>
                    <a:pt x="308" y="138"/>
                    <a:pt x="297" y="139"/>
                  </a:cubicBezTo>
                  <a:close/>
                  <a:moveTo>
                    <a:pt x="326" y="131"/>
                  </a:moveTo>
                  <a:cubicBezTo>
                    <a:pt x="321" y="139"/>
                    <a:pt x="310" y="145"/>
                    <a:pt x="298" y="142"/>
                  </a:cubicBezTo>
                  <a:cubicBezTo>
                    <a:pt x="299" y="146"/>
                    <a:pt x="301" y="150"/>
                    <a:pt x="306" y="148"/>
                  </a:cubicBezTo>
                  <a:cubicBezTo>
                    <a:pt x="316" y="150"/>
                    <a:pt x="327" y="146"/>
                    <a:pt x="330" y="137"/>
                  </a:cubicBezTo>
                  <a:cubicBezTo>
                    <a:pt x="328" y="135"/>
                    <a:pt x="328" y="132"/>
                    <a:pt x="326" y="131"/>
                  </a:cubicBezTo>
                  <a:close/>
                  <a:moveTo>
                    <a:pt x="37" y="140"/>
                  </a:moveTo>
                  <a:cubicBezTo>
                    <a:pt x="36" y="142"/>
                    <a:pt x="35" y="145"/>
                    <a:pt x="34" y="147"/>
                  </a:cubicBezTo>
                  <a:cubicBezTo>
                    <a:pt x="38" y="148"/>
                    <a:pt x="41" y="147"/>
                    <a:pt x="45" y="149"/>
                  </a:cubicBezTo>
                  <a:cubicBezTo>
                    <a:pt x="47" y="150"/>
                    <a:pt x="49" y="153"/>
                    <a:pt x="51" y="154"/>
                  </a:cubicBezTo>
                  <a:cubicBezTo>
                    <a:pt x="52" y="151"/>
                    <a:pt x="53" y="150"/>
                    <a:pt x="54" y="147"/>
                  </a:cubicBezTo>
                  <a:cubicBezTo>
                    <a:pt x="50" y="143"/>
                    <a:pt x="44" y="140"/>
                    <a:pt x="37" y="140"/>
                  </a:cubicBezTo>
                  <a:close/>
                  <a:moveTo>
                    <a:pt x="313" y="160"/>
                  </a:moveTo>
                  <a:cubicBezTo>
                    <a:pt x="320" y="161"/>
                    <a:pt x="328" y="157"/>
                    <a:pt x="332" y="153"/>
                  </a:cubicBezTo>
                  <a:cubicBezTo>
                    <a:pt x="335" y="149"/>
                    <a:pt x="334" y="145"/>
                    <a:pt x="332" y="141"/>
                  </a:cubicBezTo>
                  <a:cubicBezTo>
                    <a:pt x="332" y="141"/>
                    <a:pt x="331" y="141"/>
                    <a:pt x="331" y="141"/>
                  </a:cubicBezTo>
                  <a:cubicBezTo>
                    <a:pt x="326" y="150"/>
                    <a:pt x="312" y="151"/>
                    <a:pt x="302" y="151"/>
                  </a:cubicBezTo>
                  <a:cubicBezTo>
                    <a:pt x="303" y="154"/>
                    <a:pt x="304" y="157"/>
                    <a:pt x="306" y="159"/>
                  </a:cubicBezTo>
                  <a:cubicBezTo>
                    <a:pt x="308" y="159"/>
                    <a:pt x="311" y="160"/>
                    <a:pt x="313" y="160"/>
                  </a:cubicBezTo>
                  <a:close/>
                  <a:moveTo>
                    <a:pt x="114" y="154"/>
                  </a:moveTo>
                  <a:cubicBezTo>
                    <a:pt x="125" y="157"/>
                    <a:pt x="139" y="158"/>
                    <a:pt x="153" y="156"/>
                  </a:cubicBezTo>
                  <a:cubicBezTo>
                    <a:pt x="153" y="152"/>
                    <a:pt x="153" y="149"/>
                    <a:pt x="153" y="145"/>
                  </a:cubicBezTo>
                  <a:cubicBezTo>
                    <a:pt x="139" y="147"/>
                    <a:pt x="124" y="147"/>
                    <a:pt x="115" y="144"/>
                  </a:cubicBezTo>
                  <a:cubicBezTo>
                    <a:pt x="114" y="147"/>
                    <a:pt x="114" y="150"/>
                    <a:pt x="114" y="154"/>
                  </a:cubicBezTo>
                  <a:close/>
                  <a:moveTo>
                    <a:pt x="32" y="153"/>
                  </a:moveTo>
                  <a:cubicBezTo>
                    <a:pt x="40" y="153"/>
                    <a:pt x="44" y="158"/>
                    <a:pt x="49" y="160"/>
                  </a:cubicBezTo>
                  <a:cubicBezTo>
                    <a:pt x="49" y="159"/>
                    <a:pt x="50" y="158"/>
                    <a:pt x="50" y="157"/>
                  </a:cubicBezTo>
                  <a:cubicBezTo>
                    <a:pt x="47" y="152"/>
                    <a:pt x="41" y="150"/>
                    <a:pt x="34" y="149"/>
                  </a:cubicBezTo>
                  <a:cubicBezTo>
                    <a:pt x="34" y="149"/>
                    <a:pt x="33" y="149"/>
                    <a:pt x="33" y="149"/>
                  </a:cubicBezTo>
                  <a:cubicBezTo>
                    <a:pt x="33" y="150"/>
                    <a:pt x="32" y="151"/>
                    <a:pt x="32" y="153"/>
                  </a:cubicBezTo>
                  <a:close/>
                  <a:moveTo>
                    <a:pt x="332" y="156"/>
                  </a:moveTo>
                  <a:cubicBezTo>
                    <a:pt x="326" y="163"/>
                    <a:pt x="317" y="163"/>
                    <a:pt x="307" y="162"/>
                  </a:cubicBezTo>
                  <a:cubicBezTo>
                    <a:pt x="309" y="166"/>
                    <a:pt x="310" y="171"/>
                    <a:pt x="314" y="172"/>
                  </a:cubicBezTo>
                  <a:cubicBezTo>
                    <a:pt x="316" y="173"/>
                    <a:pt x="321" y="173"/>
                    <a:pt x="323" y="173"/>
                  </a:cubicBezTo>
                  <a:cubicBezTo>
                    <a:pt x="331" y="172"/>
                    <a:pt x="337" y="168"/>
                    <a:pt x="339" y="162"/>
                  </a:cubicBezTo>
                  <a:cubicBezTo>
                    <a:pt x="341" y="158"/>
                    <a:pt x="338" y="154"/>
                    <a:pt x="336" y="150"/>
                  </a:cubicBezTo>
                  <a:cubicBezTo>
                    <a:pt x="335" y="152"/>
                    <a:pt x="333" y="155"/>
                    <a:pt x="332" y="156"/>
                  </a:cubicBezTo>
                  <a:close/>
                  <a:moveTo>
                    <a:pt x="30" y="160"/>
                  </a:moveTo>
                  <a:cubicBezTo>
                    <a:pt x="33" y="164"/>
                    <a:pt x="45" y="169"/>
                    <a:pt x="48" y="162"/>
                  </a:cubicBezTo>
                  <a:cubicBezTo>
                    <a:pt x="42" y="159"/>
                    <a:pt x="38" y="155"/>
                    <a:pt x="31" y="154"/>
                  </a:cubicBezTo>
                  <a:cubicBezTo>
                    <a:pt x="30" y="156"/>
                    <a:pt x="30" y="158"/>
                    <a:pt x="30" y="160"/>
                  </a:cubicBezTo>
                  <a:close/>
                  <a:moveTo>
                    <a:pt x="115" y="166"/>
                  </a:moveTo>
                  <a:cubicBezTo>
                    <a:pt x="119" y="167"/>
                    <a:pt x="125" y="169"/>
                    <a:pt x="132" y="169"/>
                  </a:cubicBezTo>
                  <a:cubicBezTo>
                    <a:pt x="138" y="170"/>
                    <a:pt x="149" y="171"/>
                    <a:pt x="152" y="167"/>
                  </a:cubicBezTo>
                  <a:cubicBezTo>
                    <a:pt x="153" y="165"/>
                    <a:pt x="152" y="160"/>
                    <a:pt x="152" y="159"/>
                  </a:cubicBezTo>
                  <a:cubicBezTo>
                    <a:pt x="139" y="159"/>
                    <a:pt x="125" y="160"/>
                    <a:pt x="114" y="156"/>
                  </a:cubicBezTo>
                  <a:cubicBezTo>
                    <a:pt x="114" y="160"/>
                    <a:pt x="113" y="164"/>
                    <a:pt x="115" y="16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41" name="Freeform 107"/>
            <p:cNvSpPr>
              <a:spLocks noEditPoints="1"/>
            </p:cNvSpPr>
            <p:nvPr/>
          </p:nvSpPr>
          <p:spPr bwMode="auto">
            <a:xfrm>
              <a:off x="7893051" y="3754438"/>
              <a:ext cx="96838" cy="369888"/>
            </a:xfrm>
            <a:custGeom>
              <a:avLst/>
              <a:gdLst>
                <a:gd name="T0" fmla="*/ 28 w 31"/>
                <a:gd name="T1" fmla="*/ 114 h 117"/>
                <a:gd name="T2" fmla="*/ 4 w 31"/>
                <a:gd name="T3" fmla="*/ 114 h 117"/>
                <a:gd name="T4" fmla="*/ 2 w 31"/>
                <a:gd name="T5" fmla="*/ 91 h 117"/>
                <a:gd name="T6" fmla="*/ 3 w 31"/>
                <a:gd name="T7" fmla="*/ 67 h 117"/>
                <a:gd name="T8" fmla="*/ 2 w 31"/>
                <a:gd name="T9" fmla="*/ 61 h 117"/>
                <a:gd name="T10" fmla="*/ 2 w 31"/>
                <a:gd name="T11" fmla="*/ 34 h 117"/>
                <a:gd name="T12" fmla="*/ 1 w 31"/>
                <a:gd name="T13" fmla="*/ 18 h 117"/>
                <a:gd name="T14" fmla="*/ 2 w 31"/>
                <a:gd name="T15" fmla="*/ 5 h 117"/>
                <a:gd name="T16" fmla="*/ 7 w 31"/>
                <a:gd name="T17" fmla="*/ 1 h 117"/>
                <a:gd name="T18" fmla="*/ 12 w 31"/>
                <a:gd name="T19" fmla="*/ 1 h 117"/>
                <a:gd name="T20" fmla="*/ 29 w 31"/>
                <a:gd name="T21" fmla="*/ 7 h 117"/>
                <a:gd name="T22" fmla="*/ 29 w 31"/>
                <a:gd name="T23" fmla="*/ 24 h 117"/>
                <a:gd name="T24" fmla="*/ 29 w 31"/>
                <a:gd name="T25" fmla="*/ 82 h 117"/>
                <a:gd name="T26" fmla="*/ 28 w 31"/>
                <a:gd name="T27" fmla="*/ 114 h 117"/>
                <a:gd name="T28" fmla="*/ 9 w 31"/>
                <a:gd name="T29" fmla="*/ 112 h 117"/>
                <a:gd name="T30" fmla="*/ 19 w 31"/>
                <a:gd name="T31" fmla="*/ 112 h 117"/>
                <a:gd name="T32" fmla="*/ 26 w 31"/>
                <a:gd name="T33" fmla="*/ 108 h 117"/>
                <a:gd name="T34" fmla="*/ 26 w 31"/>
                <a:gd name="T35" fmla="*/ 97 h 117"/>
                <a:gd name="T36" fmla="*/ 26 w 31"/>
                <a:gd name="T37" fmla="*/ 76 h 117"/>
                <a:gd name="T38" fmla="*/ 27 w 31"/>
                <a:gd name="T39" fmla="*/ 24 h 117"/>
                <a:gd name="T40" fmla="*/ 27 w 31"/>
                <a:gd name="T41" fmla="*/ 10 h 117"/>
                <a:gd name="T42" fmla="*/ 21 w 31"/>
                <a:gd name="T43" fmla="*/ 5 h 117"/>
                <a:gd name="T44" fmla="*/ 7 w 31"/>
                <a:gd name="T45" fmla="*/ 5 h 117"/>
                <a:gd name="T46" fmla="*/ 4 w 31"/>
                <a:gd name="T47" fmla="*/ 13 h 117"/>
                <a:gd name="T48" fmla="*/ 4 w 31"/>
                <a:gd name="T49" fmla="*/ 15 h 117"/>
                <a:gd name="T50" fmla="*/ 5 w 31"/>
                <a:gd name="T51" fmla="*/ 54 h 117"/>
                <a:gd name="T52" fmla="*/ 4 w 31"/>
                <a:gd name="T53" fmla="*/ 106 h 117"/>
                <a:gd name="T54" fmla="*/ 4 w 31"/>
                <a:gd name="T55" fmla="*/ 109 h 117"/>
                <a:gd name="T56" fmla="*/ 8 w 31"/>
                <a:gd name="T57" fmla="*/ 113 h 117"/>
                <a:gd name="T58" fmla="*/ 9 w 31"/>
                <a:gd name="T59" fmla="*/ 11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117">
                  <a:moveTo>
                    <a:pt x="28" y="114"/>
                  </a:moveTo>
                  <a:cubicBezTo>
                    <a:pt x="22" y="117"/>
                    <a:pt x="12" y="117"/>
                    <a:pt x="4" y="114"/>
                  </a:cubicBezTo>
                  <a:cubicBezTo>
                    <a:pt x="0" y="108"/>
                    <a:pt x="2" y="100"/>
                    <a:pt x="2" y="91"/>
                  </a:cubicBezTo>
                  <a:cubicBezTo>
                    <a:pt x="2" y="83"/>
                    <a:pt x="3" y="75"/>
                    <a:pt x="3" y="67"/>
                  </a:cubicBezTo>
                  <a:cubicBezTo>
                    <a:pt x="3" y="65"/>
                    <a:pt x="2" y="63"/>
                    <a:pt x="2" y="61"/>
                  </a:cubicBezTo>
                  <a:cubicBezTo>
                    <a:pt x="3" y="51"/>
                    <a:pt x="2" y="42"/>
                    <a:pt x="2" y="34"/>
                  </a:cubicBezTo>
                  <a:cubicBezTo>
                    <a:pt x="1" y="28"/>
                    <a:pt x="1" y="23"/>
                    <a:pt x="1" y="18"/>
                  </a:cubicBezTo>
                  <a:cubicBezTo>
                    <a:pt x="2" y="14"/>
                    <a:pt x="0" y="9"/>
                    <a:pt x="2" y="5"/>
                  </a:cubicBezTo>
                  <a:cubicBezTo>
                    <a:pt x="3" y="3"/>
                    <a:pt x="6" y="1"/>
                    <a:pt x="7" y="1"/>
                  </a:cubicBezTo>
                  <a:cubicBezTo>
                    <a:pt x="8" y="1"/>
                    <a:pt x="10" y="1"/>
                    <a:pt x="12" y="1"/>
                  </a:cubicBezTo>
                  <a:cubicBezTo>
                    <a:pt x="19" y="1"/>
                    <a:pt x="26" y="0"/>
                    <a:pt x="29" y="7"/>
                  </a:cubicBezTo>
                  <a:cubicBezTo>
                    <a:pt x="31" y="13"/>
                    <a:pt x="29" y="19"/>
                    <a:pt x="29" y="24"/>
                  </a:cubicBezTo>
                  <a:cubicBezTo>
                    <a:pt x="28" y="41"/>
                    <a:pt x="29" y="64"/>
                    <a:pt x="29" y="82"/>
                  </a:cubicBezTo>
                  <a:cubicBezTo>
                    <a:pt x="29" y="94"/>
                    <a:pt x="30" y="104"/>
                    <a:pt x="28" y="114"/>
                  </a:cubicBezTo>
                  <a:close/>
                  <a:moveTo>
                    <a:pt x="9" y="112"/>
                  </a:moveTo>
                  <a:cubicBezTo>
                    <a:pt x="10" y="113"/>
                    <a:pt x="16" y="114"/>
                    <a:pt x="19" y="112"/>
                  </a:cubicBezTo>
                  <a:cubicBezTo>
                    <a:pt x="23" y="114"/>
                    <a:pt x="26" y="112"/>
                    <a:pt x="26" y="108"/>
                  </a:cubicBezTo>
                  <a:cubicBezTo>
                    <a:pt x="27" y="105"/>
                    <a:pt x="26" y="101"/>
                    <a:pt x="26" y="97"/>
                  </a:cubicBezTo>
                  <a:cubicBezTo>
                    <a:pt x="27" y="90"/>
                    <a:pt x="26" y="83"/>
                    <a:pt x="26" y="76"/>
                  </a:cubicBezTo>
                  <a:cubicBezTo>
                    <a:pt x="27" y="56"/>
                    <a:pt x="26" y="43"/>
                    <a:pt x="27" y="24"/>
                  </a:cubicBezTo>
                  <a:cubicBezTo>
                    <a:pt x="27" y="19"/>
                    <a:pt x="28" y="13"/>
                    <a:pt x="27" y="10"/>
                  </a:cubicBezTo>
                  <a:cubicBezTo>
                    <a:pt x="26" y="8"/>
                    <a:pt x="24" y="6"/>
                    <a:pt x="21" y="5"/>
                  </a:cubicBezTo>
                  <a:cubicBezTo>
                    <a:pt x="17" y="2"/>
                    <a:pt x="10" y="5"/>
                    <a:pt x="7" y="5"/>
                  </a:cubicBezTo>
                  <a:cubicBezTo>
                    <a:pt x="4" y="6"/>
                    <a:pt x="4" y="10"/>
                    <a:pt x="4" y="13"/>
                  </a:cubicBezTo>
                  <a:cubicBezTo>
                    <a:pt x="4" y="13"/>
                    <a:pt x="4" y="14"/>
                    <a:pt x="4" y="15"/>
                  </a:cubicBezTo>
                  <a:cubicBezTo>
                    <a:pt x="3" y="27"/>
                    <a:pt x="4" y="41"/>
                    <a:pt x="5" y="54"/>
                  </a:cubicBezTo>
                  <a:cubicBezTo>
                    <a:pt x="6" y="71"/>
                    <a:pt x="4" y="91"/>
                    <a:pt x="4" y="106"/>
                  </a:cubicBezTo>
                  <a:cubicBezTo>
                    <a:pt x="4" y="107"/>
                    <a:pt x="5" y="108"/>
                    <a:pt x="4" y="109"/>
                  </a:cubicBezTo>
                  <a:cubicBezTo>
                    <a:pt x="6" y="110"/>
                    <a:pt x="7" y="112"/>
                    <a:pt x="8" y="113"/>
                  </a:cubicBezTo>
                  <a:cubicBezTo>
                    <a:pt x="8" y="112"/>
                    <a:pt x="8" y="111"/>
                    <a:pt x="9" y="1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250" advTm="0">
        <p:dissolve/>
      </p:transition>
    </mc:Choice>
    <mc:Fallback xmlns="">
      <p:transition spd="slow" advTm="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3041"/>
                                        </p:tgtEl>
                                        <p:attrNameLst>
                                          <p:attrName>style.visibility</p:attrName>
                                        </p:attrNameLst>
                                      </p:cBhvr>
                                      <p:to>
                                        <p:strVal val="visible"/>
                                      </p:to>
                                    </p:set>
                                    <p:animEffect transition="in" filter="wipe(down)">
                                      <p:cBhvr>
                                        <p:cTn id="14" dur="500"/>
                                        <p:tgtEl>
                                          <p:spTgt spid="430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直接连接符 80"/>
          <p:cNvCxnSpPr/>
          <p:nvPr/>
        </p:nvCxnSpPr>
        <p:spPr>
          <a:xfrm>
            <a:off x="276225" y="364490"/>
            <a:ext cx="8629650" cy="0"/>
          </a:xfrm>
          <a:prstGeom prst="line">
            <a:avLst/>
          </a:prstGeom>
          <a:ln w="6350" cmpd="sng">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3186751" y="73025"/>
            <a:ext cx="2715905" cy="584775"/>
          </a:xfrm>
          <a:prstGeom prst="rect">
            <a:avLst/>
          </a:prstGeom>
          <a:solidFill>
            <a:srgbClr val="4D515D"/>
          </a:solidFill>
        </p:spPr>
        <p:txBody>
          <a:bodyPr wrap="square">
            <a:spAutoFit/>
          </a:bodyPr>
          <a:lstStyle/>
          <a:p>
            <a:pPr lvl="0" algn="ctr" defTabSz="914400"/>
            <a:r>
              <a:rPr lang="zh-CN" altLang="en-US" sz="3200" dirty="0">
                <a:ln w="3175">
                  <a:solidFill>
                    <a:prstClr val="white"/>
                  </a:solidFill>
                </a:ln>
                <a:blipFill dpi="0" rotWithShape="1">
                  <a:blip r:embed="rId3"/>
                  <a:srcRect/>
                  <a:stretch>
                    <a:fillRect/>
                  </a:stretch>
                </a:blipFill>
                <a:cs typeface="+mn-ea"/>
                <a:sym typeface="+mn-lt"/>
              </a:rPr>
              <a:t>常用细化方法</a:t>
            </a:r>
          </a:p>
        </p:txBody>
      </p:sp>
      <p:sp>
        <p:nvSpPr>
          <p:cNvPr id="5" name="文本框 4">
            <a:extLst>
              <a:ext uri="{FF2B5EF4-FFF2-40B4-BE49-F238E27FC236}">
                <a16:creationId xmlns:a16="http://schemas.microsoft.com/office/drawing/2014/main" id="{1AA0AAED-A078-B951-53DA-14F21B23636E}"/>
              </a:ext>
            </a:extLst>
          </p:cNvPr>
          <p:cNvSpPr txBox="1"/>
          <p:nvPr/>
        </p:nvSpPr>
        <p:spPr>
          <a:xfrm>
            <a:off x="345886" y="769831"/>
            <a:ext cx="8629650" cy="461665"/>
          </a:xfrm>
          <a:prstGeom prst="rect">
            <a:avLst/>
          </a:prstGeom>
          <a:noFill/>
        </p:spPr>
        <p:txBody>
          <a:bodyPr wrap="square" rtlCol="0">
            <a:spAutoFit/>
          </a:bodyPr>
          <a:lstStyle/>
          <a:p>
            <a:r>
              <a:rPr lang="en-US" altLang="zh-CN" sz="2400" dirty="0">
                <a:solidFill>
                  <a:schemeClr val="bg1"/>
                </a:solidFill>
              </a:rPr>
              <a:t>1.</a:t>
            </a:r>
            <a:r>
              <a:rPr lang="zh-CN" altLang="en-US" sz="2400" dirty="0">
                <a:solidFill>
                  <a:schemeClr val="bg1"/>
                </a:solidFill>
              </a:rPr>
              <a:t>分派</a:t>
            </a:r>
            <a:r>
              <a:rPr lang="en-US" altLang="zh-CN" sz="2400" dirty="0">
                <a:solidFill>
                  <a:schemeClr val="bg1"/>
                </a:solidFill>
              </a:rPr>
              <a:t>/</a:t>
            </a:r>
            <a:r>
              <a:rPr lang="zh-CN" altLang="en-US" sz="2400" dirty="0">
                <a:solidFill>
                  <a:schemeClr val="bg1"/>
                </a:solidFill>
              </a:rPr>
              <a:t>处理模型</a:t>
            </a:r>
          </a:p>
        </p:txBody>
      </p:sp>
      <p:sp>
        <p:nvSpPr>
          <p:cNvPr id="7" name="文本框 6">
            <a:extLst>
              <a:ext uri="{FF2B5EF4-FFF2-40B4-BE49-F238E27FC236}">
                <a16:creationId xmlns:a16="http://schemas.microsoft.com/office/drawing/2014/main" id="{5B8807F8-D84F-AF7A-7B5E-0BB8287EBF8F}"/>
              </a:ext>
            </a:extLst>
          </p:cNvPr>
          <p:cNvSpPr txBox="1"/>
          <p:nvPr/>
        </p:nvSpPr>
        <p:spPr>
          <a:xfrm>
            <a:off x="345886" y="1231496"/>
            <a:ext cx="8120418" cy="4093428"/>
          </a:xfrm>
          <a:prstGeom prst="rect">
            <a:avLst/>
          </a:prstGeom>
          <a:noFill/>
        </p:spPr>
        <p:txBody>
          <a:bodyPr wrap="square" rtlCol="0">
            <a:spAutoFit/>
          </a:bodyPr>
          <a:lstStyle/>
          <a:p>
            <a:r>
              <a:rPr lang="zh-CN" altLang="en-US" sz="2000" dirty="0">
                <a:solidFill>
                  <a:schemeClr val="bg1"/>
                </a:solidFill>
              </a:rPr>
              <a:t>       根据进程的任务，把进程细化为若干个线程，其中一个线程作为协调者，称为分派线程</a:t>
            </a:r>
            <a:r>
              <a:rPr lang="en-US" altLang="zh-CN" sz="2000" dirty="0">
                <a:solidFill>
                  <a:schemeClr val="bg1"/>
                </a:solidFill>
              </a:rPr>
              <a:t>(Dispatcher);</a:t>
            </a:r>
            <a:r>
              <a:rPr lang="zh-CN" altLang="en-US" sz="2000" dirty="0">
                <a:solidFill>
                  <a:schemeClr val="bg1"/>
                </a:solidFill>
              </a:rPr>
              <a:t>其他的线程作为工作者，称为处理线程</a:t>
            </a:r>
            <a:r>
              <a:rPr lang="en-US" altLang="zh-CN" sz="2000" dirty="0">
                <a:solidFill>
                  <a:schemeClr val="bg1"/>
                </a:solidFill>
              </a:rPr>
              <a:t>( Worker)</a:t>
            </a:r>
            <a:r>
              <a:rPr lang="zh-CN" altLang="en-US" sz="2000" dirty="0">
                <a:solidFill>
                  <a:schemeClr val="bg1"/>
                </a:solidFill>
              </a:rPr>
              <a:t>。处理线程实现具体任务的处理</a:t>
            </a:r>
            <a:r>
              <a:rPr lang="en-US" altLang="zh-CN" sz="2000" dirty="0">
                <a:solidFill>
                  <a:schemeClr val="bg1"/>
                </a:solidFill>
              </a:rPr>
              <a:t>;</a:t>
            </a:r>
            <a:r>
              <a:rPr lang="zh-CN" altLang="en-US" sz="2000" dirty="0">
                <a:solidFill>
                  <a:schemeClr val="bg1"/>
                </a:solidFill>
              </a:rPr>
              <a:t>分派线程根据进程当前的状态，决定处理线程的运行。这种细化方法称为分派</a:t>
            </a:r>
            <a:r>
              <a:rPr lang="en-US" altLang="zh-CN" sz="2000" dirty="0">
                <a:solidFill>
                  <a:schemeClr val="bg1"/>
                </a:solidFill>
              </a:rPr>
              <a:t>/</a:t>
            </a:r>
            <a:r>
              <a:rPr lang="zh-CN" altLang="en-US" sz="2000" dirty="0">
                <a:solidFill>
                  <a:schemeClr val="bg1"/>
                </a:solidFill>
              </a:rPr>
              <a:t>处理模型</a:t>
            </a:r>
            <a:r>
              <a:rPr lang="en-US" altLang="zh-CN" sz="2000" dirty="0">
                <a:solidFill>
                  <a:schemeClr val="bg1"/>
                </a:solidFill>
              </a:rPr>
              <a:t>(Dispatcher/ Worker Model)</a:t>
            </a:r>
            <a:r>
              <a:rPr lang="zh-CN" altLang="en-US" sz="2000" dirty="0">
                <a:solidFill>
                  <a:schemeClr val="bg1"/>
                </a:solidFill>
              </a:rPr>
              <a:t>。</a:t>
            </a:r>
            <a:br>
              <a:rPr lang="zh-CN" altLang="en-US" sz="2000" dirty="0">
                <a:solidFill>
                  <a:schemeClr val="bg1"/>
                </a:solidFill>
              </a:rPr>
            </a:br>
            <a:br>
              <a:rPr lang="zh-CN" altLang="en-US" sz="2000" dirty="0">
                <a:solidFill>
                  <a:schemeClr val="bg1"/>
                </a:solidFill>
              </a:rPr>
            </a:br>
            <a:r>
              <a:rPr lang="zh-CN" altLang="en-US" sz="2000" dirty="0">
                <a:solidFill>
                  <a:schemeClr val="bg1"/>
                </a:solidFill>
              </a:rPr>
              <a:t>       例如，在服务器进程中，分派线程接收一个消息时，根据消息的请求类型，选择一个处理线程</a:t>
            </a:r>
            <a:r>
              <a:rPr lang="en-US" altLang="zh-CN" sz="2000" dirty="0">
                <a:solidFill>
                  <a:schemeClr val="bg1"/>
                </a:solidFill>
              </a:rPr>
              <a:t>,</a:t>
            </a:r>
            <a:r>
              <a:rPr lang="zh-CN" altLang="en-US" sz="2000" dirty="0">
                <a:solidFill>
                  <a:schemeClr val="bg1"/>
                </a:solidFill>
              </a:rPr>
              <a:t>把消息</a:t>
            </a:r>
            <a:br>
              <a:rPr lang="zh-CN" altLang="en-US" sz="2000" dirty="0">
                <a:solidFill>
                  <a:schemeClr val="bg1"/>
                </a:solidFill>
              </a:rPr>
            </a:br>
            <a:r>
              <a:rPr lang="zh-CN" altLang="en-US" sz="2000" dirty="0">
                <a:solidFill>
                  <a:schemeClr val="bg1"/>
                </a:solidFill>
              </a:rPr>
              <a:t>提交给处理线程进一步处理，分派线程则很快地接收下一个请求消息，从而提高服务器进程的性能。</a:t>
            </a:r>
            <a:br>
              <a:rPr lang="zh-CN" altLang="en-US" sz="2000" dirty="0">
                <a:solidFill>
                  <a:schemeClr val="bg1"/>
                </a:solidFill>
              </a:rPr>
            </a:br>
            <a:r>
              <a:rPr lang="zh-CN" altLang="en-US" sz="2000" dirty="0">
                <a:solidFill>
                  <a:schemeClr val="bg1"/>
                </a:solidFill>
              </a:rPr>
              <a:t>在分派</a:t>
            </a:r>
            <a:r>
              <a:rPr lang="en-US" altLang="zh-CN" sz="2000" dirty="0">
                <a:solidFill>
                  <a:schemeClr val="bg1"/>
                </a:solidFill>
              </a:rPr>
              <a:t>/</a:t>
            </a:r>
            <a:r>
              <a:rPr lang="zh-CN" altLang="en-US" sz="2000" dirty="0">
                <a:solidFill>
                  <a:schemeClr val="bg1"/>
                </a:solidFill>
              </a:rPr>
              <a:t>处理结构中</a:t>
            </a:r>
            <a:r>
              <a:rPr lang="en-US" altLang="zh-CN" sz="2000" dirty="0">
                <a:solidFill>
                  <a:schemeClr val="bg1"/>
                </a:solidFill>
              </a:rPr>
              <a:t>,</a:t>
            </a:r>
            <a:r>
              <a:rPr lang="zh-CN" altLang="en-US" sz="2000" dirty="0">
                <a:solidFill>
                  <a:schemeClr val="bg1"/>
                </a:solidFill>
              </a:rPr>
              <a:t>线程之间的关系具有主从关系，分派线程处于主动地位，而处理线程处于被动地位，由分派线程决定处理线程的运行。</a:t>
            </a:r>
            <a:br>
              <a:rPr lang="zh-CN" altLang="en-US" sz="2000" dirty="0"/>
            </a:br>
            <a:endParaRPr lang="zh-CN" altLang="en-US" sz="2000" dirty="0"/>
          </a:p>
        </p:txBody>
      </p:sp>
    </p:spTree>
  </p:cSld>
  <p:clrMapOvr>
    <a:masterClrMapping/>
  </p:clrMapOvr>
  <mc:AlternateContent xmlns:mc="http://schemas.openxmlformats.org/markup-compatibility/2006" xmlns:p14="http://schemas.microsoft.com/office/powerpoint/2010/main">
    <mc:Choice Requires="p14">
      <p:transition spd="slow" p14:dur="1250" advTm="0">
        <p:blinds/>
      </p:transition>
    </mc:Choice>
    <mc:Fallback xmlns="">
      <p:transition spd="slow" advTm="0">
        <p:blind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iterate type="lt">
                                    <p:tmPct val="10000"/>
                                  </p:iterate>
                                  <p:childTnLst>
                                    <p:set>
                                      <p:cBhvr>
                                        <p:cTn id="6" dur="1" fill="hold">
                                          <p:stCondLst>
                                            <p:cond delay="0"/>
                                          </p:stCondLst>
                                        </p:cTn>
                                        <p:tgtEl>
                                          <p:spTgt spid="79"/>
                                        </p:tgtEl>
                                        <p:attrNameLst>
                                          <p:attrName>style.visibility</p:attrName>
                                        </p:attrNameLst>
                                      </p:cBhvr>
                                      <p:to>
                                        <p:strVal val="visible"/>
                                      </p:to>
                                    </p:set>
                                    <p:anim calcmode="lin" valueType="num">
                                      <p:cBhvr>
                                        <p:cTn id="7" dur="500" fill="hold"/>
                                        <p:tgtEl>
                                          <p:spTgt spid="79"/>
                                        </p:tgtEl>
                                        <p:attrNameLst>
                                          <p:attrName>ppt_w</p:attrName>
                                        </p:attrNameLst>
                                      </p:cBhvr>
                                      <p:tavLst>
                                        <p:tav tm="0">
                                          <p:val>
                                            <p:strVal val="#ppt_w*0.70"/>
                                          </p:val>
                                        </p:tav>
                                        <p:tav tm="100000">
                                          <p:val>
                                            <p:strVal val="#ppt_w"/>
                                          </p:val>
                                        </p:tav>
                                      </p:tavLst>
                                    </p:anim>
                                    <p:anim calcmode="lin" valueType="num">
                                      <p:cBhvr>
                                        <p:cTn id="8" dur="500" fill="hold"/>
                                        <p:tgtEl>
                                          <p:spTgt spid="79"/>
                                        </p:tgtEl>
                                        <p:attrNameLst>
                                          <p:attrName>ppt_h</p:attrName>
                                        </p:attrNameLst>
                                      </p:cBhvr>
                                      <p:tavLst>
                                        <p:tav tm="0">
                                          <p:val>
                                            <p:strVal val="#ppt_h"/>
                                          </p:val>
                                        </p:tav>
                                        <p:tav tm="100000">
                                          <p:val>
                                            <p:strVal val="#ppt_h"/>
                                          </p:val>
                                        </p:tav>
                                      </p:tavLst>
                                    </p:anim>
                                    <p:animEffect transition="in" filter="fade">
                                      <p:cBhvr>
                                        <p:cTn id="9"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8"/>
          <p:cNvGrpSpPr/>
          <p:nvPr/>
        </p:nvGrpSpPr>
        <p:grpSpPr>
          <a:xfrm>
            <a:off x="1639570" y="2623820"/>
            <a:ext cx="828040" cy="922020"/>
            <a:chOff x="4702427" y="1375713"/>
            <a:chExt cx="1064475" cy="1184719"/>
          </a:xfrm>
        </p:grpSpPr>
        <p:grpSp>
          <p:nvGrpSpPr>
            <p:cNvPr id="50" name="组合 49"/>
            <p:cNvGrpSpPr/>
            <p:nvPr/>
          </p:nvGrpSpPr>
          <p:grpSpPr>
            <a:xfrm>
              <a:off x="4738813" y="1413570"/>
              <a:ext cx="1028089" cy="1030957"/>
              <a:chOff x="808906" y="1899284"/>
              <a:chExt cx="1369516" cy="1373336"/>
            </a:xfrm>
          </p:grpSpPr>
          <p:sp>
            <p:nvSpPr>
              <p:cNvPr id="52" name="矩形 51"/>
              <p:cNvSpPr/>
              <p:nvPr/>
            </p:nvSpPr>
            <p:spPr>
              <a:xfrm>
                <a:off x="808906" y="1899284"/>
                <a:ext cx="684758" cy="684758"/>
              </a:xfrm>
              <a:prstGeom prst="rect">
                <a:avLst/>
              </a:prstGeom>
              <a:noFill/>
              <a:ln w="9525">
                <a:solidFill>
                  <a:schemeClr val="bg1">
                    <a:lumMod val="75000"/>
                    <a:alpha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sp>
            <p:nvSpPr>
              <p:cNvPr id="53" name="矩形 52"/>
              <p:cNvSpPr/>
              <p:nvPr/>
            </p:nvSpPr>
            <p:spPr>
              <a:xfrm>
                <a:off x="808906" y="2587862"/>
                <a:ext cx="684758" cy="684758"/>
              </a:xfrm>
              <a:prstGeom prst="rect">
                <a:avLst/>
              </a:prstGeom>
              <a:noFill/>
              <a:ln w="9525">
                <a:solidFill>
                  <a:schemeClr val="bg1">
                    <a:lumMod val="75000"/>
                    <a:alpha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sp>
            <p:nvSpPr>
              <p:cNvPr id="54" name="矩形 53"/>
              <p:cNvSpPr/>
              <p:nvPr/>
            </p:nvSpPr>
            <p:spPr>
              <a:xfrm>
                <a:off x="1493664" y="1899284"/>
                <a:ext cx="684758" cy="684758"/>
              </a:xfrm>
              <a:prstGeom prst="rect">
                <a:avLst/>
              </a:prstGeom>
              <a:noFill/>
              <a:ln w="9525">
                <a:solidFill>
                  <a:schemeClr val="bg1">
                    <a:lumMod val="75000"/>
                    <a:alpha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sp>
            <p:nvSpPr>
              <p:cNvPr id="55" name="矩形 54"/>
              <p:cNvSpPr/>
              <p:nvPr/>
            </p:nvSpPr>
            <p:spPr>
              <a:xfrm>
                <a:off x="1493664" y="2587862"/>
                <a:ext cx="684758" cy="684758"/>
              </a:xfrm>
              <a:prstGeom prst="rect">
                <a:avLst/>
              </a:prstGeom>
              <a:noFill/>
              <a:ln w="9525">
                <a:solidFill>
                  <a:schemeClr val="bg1">
                    <a:lumMod val="75000"/>
                    <a:alpha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grpSp>
        <p:sp>
          <p:nvSpPr>
            <p:cNvPr id="51" name="TextBox 50"/>
            <p:cNvSpPr txBox="1"/>
            <p:nvPr/>
          </p:nvSpPr>
          <p:spPr>
            <a:xfrm>
              <a:off x="4702427" y="1375713"/>
              <a:ext cx="908088" cy="1184719"/>
            </a:xfrm>
            <a:prstGeom prst="rect">
              <a:avLst/>
            </a:prstGeom>
            <a:noFill/>
          </p:spPr>
          <p:txBody>
            <a:bodyPr wrap="square" rtlCol="0">
              <a:spAutoFit/>
            </a:bodyPr>
            <a:lstStyle/>
            <a:p>
              <a:r>
                <a:rPr lang="zh-CN" altLang="en-US" sz="5400" b="1" dirty="0">
                  <a:blipFill>
                    <a:blip r:embed="rId3"/>
                    <a:stretch>
                      <a:fillRect/>
                    </a:stretch>
                  </a:blipFill>
                  <a:effectLst>
                    <a:outerShdw blurRad="38100" dist="38100" dir="2700000" algn="tl">
                      <a:srgbClr val="000000">
                        <a:alpha val="43137"/>
                      </a:srgbClr>
                    </a:outerShdw>
                  </a:effectLst>
                  <a:cs typeface="+mn-ea"/>
                  <a:sym typeface="+mn-lt"/>
                </a:rPr>
                <a:t>录</a:t>
              </a:r>
            </a:p>
          </p:txBody>
        </p:sp>
      </p:grpSp>
      <p:grpSp>
        <p:nvGrpSpPr>
          <p:cNvPr id="56" name="组合 55"/>
          <p:cNvGrpSpPr/>
          <p:nvPr/>
        </p:nvGrpSpPr>
        <p:grpSpPr>
          <a:xfrm>
            <a:off x="1639570" y="1504950"/>
            <a:ext cx="828040" cy="922020"/>
            <a:chOff x="3304151" y="1375713"/>
            <a:chExt cx="1064475" cy="1184719"/>
          </a:xfrm>
        </p:grpSpPr>
        <p:grpSp>
          <p:nvGrpSpPr>
            <p:cNvPr id="57" name="组合 56"/>
            <p:cNvGrpSpPr/>
            <p:nvPr/>
          </p:nvGrpSpPr>
          <p:grpSpPr>
            <a:xfrm>
              <a:off x="3340537" y="1413570"/>
              <a:ext cx="1028089" cy="1030957"/>
              <a:chOff x="808906" y="1899284"/>
              <a:chExt cx="1369516" cy="1373336"/>
            </a:xfrm>
          </p:grpSpPr>
          <p:sp>
            <p:nvSpPr>
              <p:cNvPr id="59" name="矩形 58"/>
              <p:cNvSpPr/>
              <p:nvPr/>
            </p:nvSpPr>
            <p:spPr>
              <a:xfrm>
                <a:off x="808906" y="1899284"/>
                <a:ext cx="684758" cy="684758"/>
              </a:xfrm>
              <a:prstGeom prst="rect">
                <a:avLst/>
              </a:prstGeom>
              <a:noFill/>
              <a:ln w="9525">
                <a:solidFill>
                  <a:schemeClr val="bg1">
                    <a:lumMod val="75000"/>
                    <a:alpha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sp>
            <p:nvSpPr>
              <p:cNvPr id="65" name="矩形 64"/>
              <p:cNvSpPr/>
              <p:nvPr/>
            </p:nvSpPr>
            <p:spPr>
              <a:xfrm>
                <a:off x="808906" y="2587862"/>
                <a:ext cx="684758" cy="684758"/>
              </a:xfrm>
              <a:prstGeom prst="rect">
                <a:avLst/>
              </a:prstGeom>
              <a:noFill/>
              <a:ln w="9525">
                <a:solidFill>
                  <a:schemeClr val="bg1">
                    <a:lumMod val="75000"/>
                    <a:alpha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sp>
            <p:nvSpPr>
              <p:cNvPr id="66" name="矩形 65"/>
              <p:cNvSpPr/>
              <p:nvPr/>
            </p:nvSpPr>
            <p:spPr>
              <a:xfrm>
                <a:off x="1493664" y="1899284"/>
                <a:ext cx="684758" cy="684758"/>
              </a:xfrm>
              <a:prstGeom prst="rect">
                <a:avLst/>
              </a:prstGeom>
              <a:noFill/>
              <a:ln w="9525">
                <a:solidFill>
                  <a:schemeClr val="bg1">
                    <a:lumMod val="75000"/>
                    <a:alpha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sp>
            <p:nvSpPr>
              <p:cNvPr id="67" name="矩形 66"/>
              <p:cNvSpPr/>
              <p:nvPr/>
            </p:nvSpPr>
            <p:spPr>
              <a:xfrm>
                <a:off x="1493664" y="2587862"/>
                <a:ext cx="684758" cy="684758"/>
              </a:xfrm>
              <a:prstGeom prst="rect">
                <a:avLst/>
              </a:prstGeom>
              <a:noFill/>
              <a:ln w="9525">
                <a:solidFill>
                  <a:schemeClr val="bg1">
                    <a:lumMod val="75000"/>
                    <a:alpha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grpSp>
        <p:sp>
          <p:nvSpPr>
            <p:cNvPr id="58" name="TextBox 57"/>
            <p:cNvSpPr txBox="1"/>
            <p:nvPr/>
          </p:nvSpPr>
          <p:spPr>
            <a:xfrm>
              <a:off x="3304151" y="1375713"/>
              <a:ext cx="908088" cy="1184719"/>
            </a:xfrm>
            <a:prstGeom prst="rect">
              <a:avLst/>
            </a:prstGeom>
            <a:noFill/>
          </p:spPr>
          <p:txBody>
            <a:bodyPr wrap="square" rtlCol="0">
              <a:spAutoFit/>
            </a:bodyPr>
            <a:lstStyle/>
            <a:p>
              <a:r>
                <a:rPr lang="zh-CN" altLang="en-US" sz="5400" b="1" dirty="0">
                  <a:blipFill>
                    <a:blip r:embed="rId3"/>
                    <a:stretch>
                      <a:fillRect/>
                    </a:stretch>
                  </a:blipFill>
                  <a:effectLst>
                    <a:outerShdw blurRad="38100" dist="38100" dir="2700000" algn="tl">
                      <a:srgbClr val="000000">
                        <a:alpha val="43137"/>
                      </a:srgbClr>
                    </a:outerShdw>
                  </a:effectLst>
                  <a:cs typeface="+mn-ea"/>
                  <a:sym typeface="+mn-lt"/>
                </a:rPr>
                <a:t>目</a:t>
              </a:r>
            </a:p>
          </p:txBody>
        </p:sp>
      </p:grpSp>
      <p:pic>
        <p:nvPicPr>
          <p:cNvPr id="12" name="图片 11"/>
          <p:cNvPicPr>
            <a:picLocks noChangeAspect="1"/>
          </p:cNvPicPr>
          <p:nvPr/>
        </p:nvPicPr>
        <p:blipFill>
          <a:blip r:embed="rId4"/>
          <a:stretch>
            <a:fillRect/>
          </a:stretch>
        </p:blipFill>
        <p:spPr>
          <a:xfrm rot="165399">
            <a:off x="50148" y="4133379"/>
            <a:ext cx="9042680" cy="1183660"/>
          </a:xfrm>
          <a:prstGeom prst="rect">
            <a:avLst/>
          </a:prstGeom>
        </p:spPr>
      </p:pic>
      <p:pic>
        <p:nvPicPr>
          <p:cNvPr id="17" name="图片 16"/>
          <p:cNvPicPr>
            <a:picLocks noChangeAspect="1"/>
          </p:cNvPicPr>
          <p:nvPr/>
        </p:nvPicPr>
        <p:blipFill>
          <a:blip r:embed="rId5"/>
          <a:stretch>
            <a:fillRect/>
          </a:stretch>
        </p:blipFill>
        <p:spPr>
          <a:xfrm>
            <a:off x="7529354" y="320052"/>
            <a:ext cx="804475" cy="418655"/>
          </a:xfrm>
          <a:prstGeom prst="rect">
            <a:avLst/>
          </a:prstGeom>
        </p:spPr>
      </p:pic>
      <p:pic>
        <p:nvPicPr>
          <p:cNvPr id="18" name="图片 17"/>
          <p:cNvPicPr>
            <a:picLocks noChangeAspect="1"/>
          </p:cNvPicPr>
          <p:nvPr/>
        </p:nvPicPr>
        <p:blipFill>
          <a:blip r:embed="rId5"/>
          <a:stretch>
            <a:fillRect/>
          </a:stretch>
        </p:blipFill>
        <p:spPr>
          <a:xfrm>
            <a:off x="7283175" y="888377"/>
            <a:ext cx="492358" cy="256227"/>
          </a:xfrm>
          <a:prstGeom prst="rect">
            <a:avLst/>
          </a:prstGeom>
        </p:spPr>
      </p:pic>
      <p:sp>
        <p:nvSpPr>
          <p:cNvPr id="3" name="Freeform 5"/>
          <p:cNvSpPr/>
          <p:nvPr/>
        </p:nvSpPr>
        <p:spPr bwMode="auto">
          <a:xfrm>
            <a:off x="470274" y="299000"/>
            <a:ext cx="952500" cy="498475"/>
          </a:xfrm>
          <a:custGeom>
            <a:avLst/>
            <a:gdLst>
              <a:gd name="T0" fmla="*/ 262 w 289"/>
              <a:gd name="T1" fmla="*/ 59 h 150"/>
              <a:gd name="T2" fmla="*/ 249 w 289"/>
              <a:gd name="T3" fmla="*/ 61 h 150"/>
              <a:gd name="T4" fmla="*/ 245 w 289"/>
              <a:gd name="T5" fmla="*/ 60 h 150"/>
              <a:gd name="T6" fmla="*/ 225 w 289"/>
              <a:gd name="T7" fmla="*/ 66 h 150"/>
              <a:gd name="T8" fmla="*/ 223 w 289"/>
              <a:gd name="T9" fmla="*/ 63 h 150"/>
              <a:gd name="T10" fmla="*/ 192 w 289"/>
              <a:gd name="T11" fmla="*/ 31 h 150"/>
              <a:gd name="T12" fmla="*/ 179 w 289"/>
              <a:gd name="T13" fmla="*/ 32 h 150"/>
              <a:gd name="T14" fmla="*/ 177 w 289"/>
              <a:gd name="T15" fmla="*/ 32 h 150"/>
              <a:gd name="T16" fmla="*/ 169 w 289"/>
              <a:gd name="T17" fmla="*/ 31 h 150"/>
              <a:gd name="T18" fmla="*/ 132 w 289"/>
              <a:gd name="T19" fmla="*/ 2 h 150"/>
              <a:gd name="T20" fmla="*/ 88 w 289"/>
              <a:gd name="T21" fmla="*/ 32 h 150"/>
              <a:gd name="T22" fmla="*/ 73 w 289"/>
              <a:gd name="T23" fmla="*/ 26 h 150"/>
              <a:gd name="T24" fmla="*/ 38 w 289"/>
              <a:gd name="T25" fmla="*/ 51 h 150"/>
              <a:gd name="T26" fmla="*/ 30 w 289"/>
              <a:gd name="T27" fmla="*/ 50 h 150"/>
              <a:gd name="T28" fmla="*/ 1 w 289"/>
              <a:gd name="T29" fmla="*/ 74 h 150"/>
              <a:gd name="T30" fmla="*/ 25 w 289"/>
              <a:gd name="T31" fmla="*/ 103 h 150"/>
              <a:gd name="T32" fmla="*/ 43 w 289"/>
              <a:gd name="T33" fmla="*/ 99 h 150"/>
              <a:gd name="T34" fmla="*/ 83 w 289"/>
              <a:gd name="T35" fmla="*/ 140 h 150"/>
              <a:gd name="T36" fmla="*/ 123 w 289"/>
              <a:gd name="T37" fmla="*/ 122 h 150"/>
              <a:gd name="T38" fmla="*/ 166 w 289"/>
              <a:gd name="T39" fmla="*/ 148 h 150"/>
              <a:gd name="T40" fmla="*/ 219 w 289"/>
              <a:gd name="T41" fmla="*/ 124 h 150"/>
              <a:gd name="T42" fmla="*/ 228 w 289"/>
              <a:gd name="T43" fmla="*/ 126 h 150"/>
              <a:gd name="T44" fmla="*/ 253 w 289"/>
              <a:gd name="T45" fmla="*/ 115 h 150"/>
              <a:gd name="T46" fmla="*/ 254 w 289"/>
              <a:gd name="T47" fmla="*/ 114 h 150"/>
              <a:gd name="T48" fmla="*/ 257 w 289"/>
              <a:gd name="T49" fmla="*/ 115 h 150"/>
              <a:gd name="T50" fmla="*/ 287 w 289"/>
              <a:gd name="T51" fmla="*/ 90 h 150"/>
              <a:gd name="T52" fmla="*/ 262 w 289"/>
              <a:gd name="T53" fmla="*/ 5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9" h="150">
                <a:moveTo>
                  <a:pt x="262" y="59"/>
                </a:moveTo>
                <a:cubicBezTo>
                  <a:pt x="258" y="59"/>
                  <a:pt x="253" y="59"/>
                  <a:pt x="249" y="61"/>
                </a:cubicBezTo>
                <a:cubicBezTo>
                  <a:pt x="248" y="60"/>
                  <a:pt x="246" y="60"/>
                  <a:pt x="245" y="60"/>
                </a:cubicBezTo>
                <a:cubicBezTo>
                  <a:pt x="237" y="59"/>
                  <a:pt x="230" y="62"/>
                  <a:pt x="225" y="66"/>
                </a:cubicBezTo>
                <a:cubicBezTo>
                  <a:pt x="224" y="65"/>
                  <a:pt x="224" y="64"/>
                  <a:pt x="223" y="63"/>
                </a:cubicBezTo>
                <a:cubicBezTo>
                  <a:pt x="222" y="46"/>
                  <a:pt x="210" y="32"/>
                  <a:pt x="192" y="31"/>
                </a:cubicBezTo>
                <a:cubicBezTo>
                  <a:pt x="188" y="30"/>
                  <a:pt x="183" y="31"/>
                  <a:pt x="179" y="32"/>
                </a:cubicBezTo>
                <a:cubicBezTo>
                  <a:pt x="178" y="32"/>
                  <a:pt x="178" y="32"/>
                  <a:pt x="177" y="32"/>
                </a:cubicBezTo>
                <a:cubicBezTo>
                  <a:pt x="174" y="31"/>
                  <a:pt x="171" y="31"/>
                  <a:pt x="169" y="31"/>
                </a:cubicBezTo>
                <a:cubicBezTo>
                  <a:pt x="164" y="16"/>
                  <a:pt x="150" y="3"/>
                  <a:pt x="132" y="2"/>
                </a:cubicBezTo>
                <a:cubicBezTo>
                  <a:pt x="112" y="0"/>
                  <a:pt x="94" y="13"/>
                  <a:pt x="88" y="32"/>
                </a:cubicBezTo>
                <a:cubicBezTo>
                  <a:pt x="84" y="29"/>
                  <a:pt x="78" y="27"/>
                  <a:pt x="73" y="26"/>
                </a:cubicBezTo>
                <a:cubicBezTo>
                  <a:pt x="56" y="25"/>
                  <a:pt x="42" y="36"/>
                  <a:pt x="38" y="51"/>
                </a:cubicBezTo>
                <a:cubicBezTo>
                  <a:pt x="36" y="50"/>
                  <a:pt x="33" y="50"/>
                  <a:pt x="30" y="50"/>
                </a:cubicBezTo>
                <a:cubicBezTo>
                  <a:pt x="16" y="48"/>
                  <a:pt x="2" y="59"/>
                  <a:pt x="1" y="74"/>
                </a:cubicBezTo>
                <a:cubicBezTo>
                  <a:pt x="0" y="89"/>
                  <a:pt x="11" y="102"/>
                  <a:pt x="25" y="103"/>
                </a:cubicBezTo>
                <a:cubicBezTo>
                  <a:pt x="32" y="104"/>
                  <a:pt x="38" y="102"/>
                  <a:pt x="43" y="99"/>
                </a:cubicBezTo>
                <a:cubicBezTo>
                  <a:pt x="44" y="120"/>
                  <a:pt x="61" y="138"/>
                  <a:pt x="83" y="140"/>
                </a:cubicBezTo>
                <a:cubicBezTo>
                  <a:pt x="99" y="142"/>
                  <a:pt x="114" y="134"/>
                  <a:pt x="123" y="122"/>
                </a:cubicBezTo>
                <a:cubicBezTo>
                  <a:pt x="132" y="136"/>
                  <a:pt x="148" y="146"/>
                  <a:pt x="166" y="148"/>
                </a:cubicBezTo>
                <a:cubicBezTo>
                  <a:pt x="187" y="150"/>
                  <a:pt x="207" y="140"/>
                  <a:pt x="219" y="124"/>
                </a:cubicBezTo>
                <a:cubicBezTo>
                  <a:pt x="222" y="125"/>
                  <a:pt x="225" y="126"/>
                  <a:pt x="228" y="126"/>
                </a:cubicBezTo>
                <a:cubicBezTo>
                  <a:pt x="238" y="127"/>
                  <a:pt x="247" y="123"/>
                  <a:pt x="253" y="115"/>
                </a:cubicBezTo>
                <a:cubicBezTo>
                  <a:pt x="253" y="115"/>
                  <a:pt x="254" y="115"/>
                  <a:pt x="254" y="114"/>
                </a:cubicBezTo>
                <a:cubicBezTo>
                  <a:pt x="255" y="115"/>
                  <a:pt x="256" y="115"/>
                  <a:pt x="257" y="115"/>
                </a:cubicBezTo>
                <a:cubicBezTo>
                  <a:pt x="272" y="116"/>
                  <a:pt x="286" y="105"/>
                  <a:pt x="287" y="90"/>
                </a:cubicBezTo>
                <a:cubicBezTo>
                  <a:pt x="289" y="74"/>
                  <a:pt x="277" y="61"/>
                  <a:pt x="262" y="59"/>
                </a:cubicBezTo>
                <a:close/>
              </a:path>
            </a:pathLst>
          </a:custGeom>
          <a:noFill/>
          <a:ln w="12700"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cs typeface="+mn-ea"/>
              <a:sym typeface="+mn-lt"/>
            </a:endParaRPr>
          </a:p>
        </p:txBody>
      </p:sp>
      <p:sp>
        <p:nvSpPr>
          <p:cNvPr id="40" name="TextBox 31"/>
          <p:cNvSpPr txBox="1"/>
          <p:nvPr/>
        </p:nvSpPr>
        <p:spPr>
          <a:xfrm>
            <a:off x="1937982" y="877473"/>
            <a:ext cx="6243850" cy="2959143"/>
          </a:xfrm>
          <a:prstGeom prst="rect">
            <a:avLst/>
          </a:prstGeom>
          <a:noFill/>
        </p:spPr>
        <p:txBody>
          <a:bodyPr wrap="square" rtlCol="0">
            <a:spAutoFit/>
          </a:bodyPr>
          <a:lstStyle/>
          <a:p>
            <a:pPr algn="ctr">
              <a:lnSpc>
                <a:spcPct val="150000"/>
              </a:lnSpc>
            </a:pPr>
            <a:r>
              <a:rPr lang="zh-CN" sz="3200" dirty="0">
                <a:ln w="3175">
                  <a:solidFill>
                    <a:schemeClr val="bg1"/>
                  </a:solidFill>
                </a:ln>
                <a:blipFill>
                  <a:blip r:embed="rId6"/>
                  <a:stretch>
                    <a:fillRect/>
                  </a:stretch>
                </a:blipFill>
                <a:cs typeface="+mn-ea"/>
                <a:sym typeface="+mn-lt"/>
              </a:rPr>
              <a:t>一、</a:t>
            </a:r>
            <a:r>
              <a:rPr lang="zh-CN" altLang="en-US" sz="3200" dirty="0">
                <a:ln w="3175">
                  <a:solidFill>
                    <a:schemeClr val="bg1"/>
                  </a:solidFill>
                </a:ln>
                <a:blipFill>
                  <a:blip r:embed="rId6"/>
                  <a:stretch>
                    <a:fillRect/>
                  </a:stretch>
                </a:blipFill>
                <a:cs typeface="+mn-ea"/>
                <a:sym typeface="+mn-lt"/>
              </a:rPr>
              <a:t>线程的概念</a:t>
            </a:r>
            <a:endParaRPr lang="zh-CN" sz="3200" dirty="0">
              <a:ln w="3175">
                <a:solidFill>
                  <a:schemeClr val="bg1"/>
                </a:solidFill>
              </a:ln>
              <a:blipFill>
                <a:blip r:embed="rId6"/>
                <a:stretch>
                  <a:fillRect/>
                </a:stretch>
              </a:blipFill>
              <a:cs typeface="+mn-ea"/>
              <a:sym typeface="+mn-lt"/>
            </a:endParaRPr>
          </a:p>
          <a:p>
            <a:pPr algn="ctr">
              <a:lnSpc>
                <a:spcPct val="150000"/>
              </a:lnSpc>
            </a:pPr>
            <a:r>
              <a:rPr lang="en-US" altLang="zh-CN" sz="3200" dirty="0">
                <a:ln w="3175">
                  <a:solidFill>
                    <a:schemeClr val="bg1"/>
                  </a:solidFill>
                </a:ln>
                <a:blipFill>
                  <a:blip r:embed="rId6"/>
                  <a:stretch>
                    <a:fillRect/>
                  </a:stretch>
                </a:blipFill>
                <a:cs typeface="+mn-ea"/>
                <a:sym typeface="+mn-lt"/>
              </a:rPr>
              <a:t>           </a:t>
            </a:r>
            <a:r>
              <a:rPr lang="zh-CN" sz="3200" dirty="0">
                <a:ln w="3175">
                  <a:solidFill>
                    <a:schemeClr val="bg1"/>
                  </a:solidFill>
                </a:ln>
                <a:blipFill>
                  <a:blip r:embed="rId6"/>
                  <a:stretch>
                    <a:fillRect/>
                  </a:stretch>
                </a:blipFill>
                <a:cs typeface="+mn-ea"/>
                <a:sym typeface="+mn-lt"/>
              </a:rPr>
              <a:t>二、</a:t>
            </a:r>
            <a:r>
              <a:rPr lang="zh-CN" altLang="en-US" sz="3200" dirty="0">
                <a:ln w="3175">
                  <a:solidFill>
                    <a:schemeClr val="bg1"/>
                  </a:solidFill>
                </a:ln>
                <a:blipFill>
                  <a:blip r:embed="rId6"/>
                  <a:stretch>
                    <a:fillRect/>
                  </a:stretch>
                </a:blipFill>
                <a:cs typeface="+mn-ea"/>
                <a:sym typeface="+mn-lt"/>
              </a:rPr>
              <a:t>线程与进程的关系</a:t>
            </a:r>
            <a:endParaRPr lang="zh-CN" sz="3200" dirty="0">
              <a:ln w="3175">
                <a:solidFill>
                  <a:schemeClr val="bg1"/>
                </a:solidFill>
              </a:ln>
              <a:blipFill>
                <a:blip r:embed="rId6"/>
                <a:stretch>
                  <a:fillRect/>
                </a:stretch>
              </a:blipFill>
              <a:cs typeface="+mn-ea"/>
              <a:sym typeface="+mn-lt"/>
            </a:endParaRPr>
          </a:p>
          <a:p>
            <a:pPr algn="ctr">
              <a:lnSpc>
                <a:spcPct val="150000"/>
              </a:lnSpc>
            </a:pPr>
            <a:r>
              <a:rPr lang="zh-CN" sz="3200" dirty="0">
                <a:ln w="3175">
                  <a:solidFill>
                    <a:schemeClr val="bg1"/>
                  </a:solidFill>
                </a:ln>
                <a:blipFill>
                  <a:blip r:embed="rId6"/>
                  <a:stretch>
                    <a:fillRect/>
                  </a:stretch>
                </a:blipFill>
                <a:cs typeface="+mn-ea"/>
                <a:sym typeface="+mn-lt"/>
              </a:rPr>
              <a:t>三、</a:t>
            </a:r>
            <a:r>
              <a:rPr lang="zh-CN" altLang="en-US" sz="3200" dirty="0">
                <a:ln w="3175">
                  <a:solidFill>
                    <a:schemeClr val="bg1"/>
                  </a:solidFill>
                </a:ln>
                <a:blipFill>
                  <a:blip r:embed="rId6"/>
                  <a:stretch>
                    <a:fillRect/>
                  </a:stretch>
                </a:blipFill>
                <a:cs typeface="+mn-ea"/>
                <a:sym typeface="+mn-lt"/>
              </a:rPr>
              <a:t>线程的类型</a:t>
            </a:r>
            <a:endParaRPr lang="en-US" altLang="zh-CN" sz="3200" dirty="0">
              <a:ln w="3175">
                <a:solidFill>
                  <a:schemeClr val="bg1"/>
                </a:solidFill>
              </a:ln>
              <a:blipFill>
                <a:blip r:embed="rId6"/>
                <a:stretch>
                  <a:fillRect/>
                </a:stretch>
              </a:blipFill>
              <a:cs typeface="+mn-ea"/>
              <a:sym typeface="+mn-lt"/>
            </a:endParaRPr>
          </a:p>
          <a:p>
            <a:pPr algn="ctr">
              <a:lnSpc>
                <a:spcPct val="150000"/>
              </a:lnSpc>
            </a:pPr>
            <a:r>
              <a:rPr lang="en-US" altLang="zh-CN" sz="3200" dirty="0">
                <a:ln w="3175">
                  <a:solidFill>
                    <a:schemeClr val="bg1"/>
                  </a:solidFill>
                </a:ln>
                <a:blipFill>
                  <a:blip r:embed="rId6"/>
                  <a:stretch>
                    <a:fillRect/>
                  </a:stretch>
                </a:blipFill>
                <a:cs typeface="+mn-ea"/>
                <a:sym typeface="+mn-lt"/>
              </a:rPr>
              <a:t>              </a:t>
            </a:r>
            <a:r>
              <a:rPr lang="zh-CN" sz="3200" dirty="0">
                <a:ln w="3175">
                  <a:solidFill>
                    <a:schemeClr val="bg1"/>
                  </a:solidFill>
                </a:ln>
                <a:blipFill>
                  <a:blip r:embed="rId6"/>
                  <a:stretch>
                    <a:fillRect/>
                  </a:stretch>
                </a:blipFill>
                <a:cs typeface="+mn-ea"/>
                <a:sym typeface="+mn-lt"/>
              </a:rPr>
              <a:t>四、</a:t>
            </a:r>
            <a:r>
              <a:rPr lang="zh-CN" altLang="en-US" sz="3200" dirty="0">
                <a:ln w="3175">
                  <a:solidFill>
                    <a:schemeClr val="bg1"/>
                  </a:solidFill>
                </a:ln>
                <a:blipFill>
                  <a:blip r:embed="rId6"/>
                  <a:stretch>
                    <a:fillRect/>
                  </a:stretch>
                </a:blipFill>
                <a:cs typeface="+mn-ea"/>
                <a:sym typeface="+mn-lt"/>
              </a:rPr>
              <a:t>线程常用的细化方法</a:t>
            </a:r>
            <a:endParaRPr lang="zh-CN" sz="3200" dirty="0">
              <a:ln w="3175">
                <a:solidFill>
                  <a:schemeClr val="bg1"/>
                </a:solidFill>
              </a:ln>
              <a:blipFill>
                <a:blip r:embed="rId6"/>
                <a:stretch>
                  <a:fillRect/>
                </a:stretch>
              </a:blip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250" advTm="0">
        <p:wipe dir="r"/>
      </p:transition>
    </mc:Choice>
    <mc:Fallback xmlns="">
      <p:transition spd="slow" advTm="0">
        <p:wipe dir="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10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64" presetClass="path" presetSubtype="0" decel="30000" fill="hold" grpId="1" nodeType="withEffect">
                                  <p:stCondLst>
                                    <p:cond delay="0"/>
                                  </p:stCondLst>
                                  <p:childTnLst>
                                    <p:animMotion origin="layout" path="M -2.22222E-6 -1.48148E-6 L -0.09427 0.00185 " pathEditMode="relative" rAng="0" ptsTypes="AA">
                                      <p:cBhvr>
                                        <p:cTn id="12" dur="750" spd="-100000" fill="hold"/>
                                        <p:tgtEl>
                                          <p:spTgt spid="3"/>
                                        </p:tgtEl>
                                        <p:attrNameLst>
                                          <p:attrName>ppt_x</p:attrName>
                                          <p:attrName>ppt_y</p:attrName>
                                        </p:attrNameLst>
                                      </p:cBhvr>
                                      <p:rCtr x="-4722" y="93"/>
                                    </p:animMotion>
                                  </p:childTnLst>
                                </p:cTn>
                              </p:par>
                              <p:par>
                                <p:cTn id="13" presetID="64" presetClass="path" presetSubtype="0" accel="30000" decel="30000" fill="hold" grpId="2" nodeType="withEffect">
                                  <p:stCondLst>
                                    <p:cond delay="750"/>
                                  </p:stCondLst>
                                  <p:childTnLst>
                                    <p:animMotion origin="layout" path="M -2.22222E-6 -1.48148E-6 L -0.03559 0.00432 " pathEditMode="relative" rAng="0" ptsTypes="AA">
                                      <p:cBhvr>
                                        <p:cTn id="14" dur="750" fill="hold"/>
                                        <p:tgtEl>
                                          <p:spTgt spid="3"/>
                                        </p:tgtEl>
                                        <p:attrNameLst>
                                          <p:attrName>ppt_x</p:attrName>
                                          <p:attrName>ppt_y</p:attrName>
                                        </p:attrNameLst>
                                      </p:cBhvr>
                                      <p:rCtr x="-1788" y="216"/>
                                    </p:animMotion>
                                  </p:childTnLst>
                                </p:cTn>
                              </p:par>
                              <p:par>
                                <p:cTn id="15" presetID="10" presetClass="entr" presetSubtype="0" fill="hold" nodeType="withEffect">
                                  <p:stCondLst>
                                    <p:cond delay="75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64" presetClass="path" presetSubtype="0" decel="30000" fill="hold" nodeType="withEffect">
                                  <p:stCondLst>
                                    <p:cond delay="750"/>
                                  </p:stCondLst>
                                  <p:childTnLst>
                                    <p:animMotion origin="layout" path="M -1.66667E-6 2.22222E-6 L 0.09497 0.00062 " pathEditMode="relative" rAng="0" ptsTypes="AA">
                                      <p:cBhvr>
                                        <p:cTn id="19" dur="750" spd="-100000" fill="hold"/>
                                        <p:tgtEl>
                                          <p:spTgt spid="17"/>
                                        </p:tgtEl>
                                        <p:attrNameLst>
                                          <p:attrName>ppt_x</p:attrName>
                                          <p:attrName>ppt_y</p:attrName>
                                        </p:attrNameLst>
                                      </p:cBhvr>
                                      <p:rCtr x="4740" y="31"/>
                                    </p:animMotion>
                                  </p:childTnLst>
                                </p:cTn>
                              </p:par>
                              <p:par>
                                <p:cTn id="20" presetID="64" presetClass="path" presetSubtype="0" accel="30000" decel="30000" fill="hold" nodeType="withEffect">
                                  <p:stCondLst>
                                    <p:cond delay="1500"/>
                                  </p:stCondLst>
                                  <p:childTnLst>
                                    <p:animMotion origin="layout" path="M -1.66667E-6 2.22222E-6 L 0.05087 0.00185 " pathEditMode="relative" rAng="0" ptsTypes="AA">
                                      <p:cBhvr>
                                        <p:cTn id="21" dur="750" fill="hold"/>
                                        <p:tgtEl>
                                          <p:spTgt spid="17"/>
                                        </p:tgtEl>
                                        <p:attrNameLst>
                                          <p:attrName>ppt_x</p:attrName>
                                          <p:attrName>ppt_y</p:attrName>
                                        </p:attrNameLst>
                                      </p:cBhvr>
                                      <p:rCtr x="2535" y="93"/>
                                    </p:animMotion>
                                  </p:childTnLst>
                                </p:cTn>
                              </p:par>
                              <p:par>
                                <p:cTn id="22" presetID="10" presetClass="entr" presetSubtype="0" fill="hold" nodeType="withEffect">
                                  <p:stCondLst>
                                    <p:cond delay="150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64" presetClass="path" presetSubtype="0" decel="30000" fill="hold" nodeType="withEffect">
                                  <p:stCondLst>
                                    <p:cond delay="1500"/>
                                  </p:stCondLst>
                                  <p:childTnLst>
                                    <p:animMotion origin="layout" path="M -1.66667E-6 2.22222E-6 L 0.09497 0.00062 " pathEditMode="relative" rAng="0" ptsTypes="AA">
                                      <p:cBhvr>
                                        <p:cTn id="26" dur="750" spd="-100000" fill="hold"/>
                                        <p:tgtEl>
                                          <p:spTgt spid="18"/>
                                        </p:tgtEl>
                                        <p:attrNameLst>
                                          <p:attrName>ppt_x</p:attrName>
                                          <p:attrName>ppt_y</p:attrName>
                                        </p:attrNameLst>
                                      </p:cBhvr>
                                      <p:rCtr x="4740" y="31"/>
                                    </p:animMotion>
                                  </p:childTnLst>
                                </p:cTn>
                              </p:par>
                              <p:par>
                                <p:cTn id="27" presetID="64" presetClass="path" presetSubtype="0" accel="30000" decel="30000" fill="hold" nodeType="withEffect">
                                  <p:stCondLst>
                                    <p:cond delay="2250"/>
                                  </p:stCondLst>
                                  <p:childTnLst>
                                    <p:animMotion origin="layout" path="M -1.66667E-6 2.22222E-6 L 0.05087 0.00185 " pathEditMode="relative" rAng="0" ptsTypes="AA">
                                      <p:cBhvr>
                                        <p:cTn id="28" dur="750" fill="hold"/>
                                        <p:tgtEl>
                                          <p:spTgt spid="18"/>
                                        </p:tgtEl>
                                        <p:attrNameLst>
                                          <p:attrName>ppt_x</p:attrName>
                                          <p:attrName>ppt_y</p:attrName>
                                        </p:attrNameLst>
                                      </p:cBhvr>
                                      <p:rCtr x="2535" y="93"/>
                                    </p:animMotion>
                                  </p:childTnLst>
                                </p:cTn>
                              </p:par>
                            </p:childTnLst>
                          </p:cTn>
                        </p:par>
                        <p:par>
                          <p:cTn id="29" fill="hold">
                            <p:stCondLst>
                              <p:cond delay="3000"/>
                            </p:stCondLst>
                            <p:childTnLst>
                              <p:par>
                                <p:cTn id="30" presetID="53" presetClass="entr" presetSubtype="16" fill="hold" grpId="0" nodeType="afterEffect">
                                  <p:stCondLst>
                                    <p:cond delay="0"/>
                                  </p:stCondLst>
                                  <p:iterate type="lt">
                                    <p:tmPct val="10000"/>
                                  </p:iterate>
                                  <p:childTnLst>
                                    <p:set>
                                      <p:cBhvr>
                                        <p:cTn id="31" dur="1" fill="hold">
                                          <p:stCondLst>
                                            <p:cond delay="0"/>
                                          </p:stCondLst>
                                        </p:cTn>
                                        <p:tgtEl>
                                          <p:spTgt spid="40"/>
                                        </p:tgtEl>
                                        <p:attrNameLst>
                                          <p:attrName>style.visibility</p:attrName>
                                        </p:attrNameLst>
                                      </p:cBhvr>
                                      <p:to>
                                        <p:strVal val="visible"/>
                                      </p:to>
                                    </p:set>
                                    <p:anim calcmode="lin" valueType="num">
                                      <p:cBhvr>
                                        <p:cTn id="32" dur="500" fill="hold"/>
                                        <p:tgtEl>
                                          <p:spTgt spid="40"/>
                                        </p:tgtEl>
                                        <p:attrNameLst>
                                          <p:attrName>ppt_w</p:attrName>
                                        </p:attrNameLst>
                                      </p:cBhvr>
                                      <p:tavLst>
                                        <p:tav tm="0">
                                          <p:val>
                                            <p:fltVal val="0"/>
                                          </p:val>
                                        </p:tav>
                                        <p:tav tm="100000">
                                          <p:val>
                                            <p:strVal val="#ppt_w"/>
                                          </p:val>
                                        </p:tav>
                                      </p:tavLst>
                                    </p:anim>
                                    <p:anim calcmode="lin" valueType="num">
                                      <p:cBhvr>
                                        <p:cTn id="33" dur="500" fill="hold"/>
                                        <p:tgtEl>
                                          <p:spTgt spid="40"/>
                                        </p:tgtEl>
                                        <p:attrNameLst>
                                          <p:attrName>ppt_h</p:attrName>
                                        </p:attrNameLst>
                                      </p:cBhvr>
                                      <p:tavLst>
                                        <p:tav tm="0">
                                          <p:val>
                                            <p:fltVal val="0"/>
                                          </p:val>
                                        </p:tav>
                                        <p:tav tm="100000">
                                          <p:val>
                                            <p:strVal val="#ppt_h"/>
                                          </p:val>
                                        </p:tav>
                                      </p:tavLst>
                                    </p:anim>
                                    <p:animEffect transition="in" filter="fade">
                                      <p:cBhvr>
                                        <p:cTn id="3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bldLvl="0" animBg="1"/>
      <p:bldP spid="3" grpId="2" bldLvl="0" animBg="1"/>
      <p:bldP spid="4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直接连接符 80"/>
          <p:cNvCxnSpPr/>
          <p:nvPr/>
        </p:nvCxnSpPr>
        <p:spPr>
          <a:xfrm>
            <a:off x="276225" y="364490"/>
            <a:ext cx="8629650" cy="0"/>
          </a:xfrm>
          <a:prstGeom prst="line">
            <a:avLst/>
          </a:prstGeom>
          <a:ln w="6350" cmpd="sng">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3254991" y="73025"/>
            <a:ext cx="2647665" cy="584775"/>
          </a:xfrm>
          <a:prstGeom prst="rect">
            <a:avLst/>
          </a:prstGeom>
          <a:solidFill>
            <a:srgbClr val="4D515D"/>
          </a:solidFill>
        </p:spPr>
        <p:txBody>
          <a:bodyPr wrap="square">
            <a:spAutoFit/>
          </a:bodyPr>
          <a:lstStyle/>
          <a:p>
            <a:pPr lvl="0" algn="ctr" defTabSz="914400"/>
            <a:r>
              <a:rPr lang="zh-CN" altLang="en-US" sz="3200" dirty="0">
                <a:ln w="3175">
                  <a:solidFill>
                    <a:prstClr val="white"/>
                  </a:solidFill>
                </a:ln>
                <a:blipFill dpi="0" rotWithShape="1">
                  <a:blip r:embed="rId3"/>
                  <a:srcRect/>
                  <a:stretch>
                    <a:fillRect/>
                  </a:stretch>
                </a:blipFill>
                <a:cs typeface="+mn-ea"/>
                <a:sym typeface="+mn-lt"/>
              </a:rPr>
              <a:t>常用细化方法</a:t>
            </a:r>
          </a:p>
        </p:txBody>
      </p:sp>
      <p:sp>
        <p:nvSpPr>
          <p:cNvPr id="9" name="文本框 8">
            <a:extLst>
              <a:ext uri="{FF2B5EF4-FFF2-40B4-BE49-F238E27FC236}">
                <a16:creationId xmlns:a16="http://schemas.microsoft.com/office/drawing/2014/main" id="{FAE1D385-D04A-5F4F-2369-ED32D3A0B6F1}"/>
              </a:ext>
            </a:extLst>
          </p:cNvPr>
          <p:cNvSpPr txBox="1"/>
          <p:nvPr/>
        </p:nvSpPr>
        <p:spPr>
          <a:xfrm>
            <a:off x="341194" y="866633"/>
            <a:ext cx="8629650" cy="2516073"/>
          </a:xfrm>
          <a:prstGeom prst="rect">
            <a:avLst/>
          </a:prstGeom>
          <a:noFill/>
        </p:spPr>
        <p:txBody>
          <a:bodyPr wrap="square" rtlCol="0">
            <a:spAutoFit/>
          </a:bodyPr>
          <a:lstStyle/>
          <a:p>
            <a:r>
              <a:rPr lang="en-US" altLang="zh-CN" sz="2400" dirty="0">
                <a:solidFill>
                  <a:schemeClr val="bg1"/>
                </a:solidFill>
              </a:rPr>
              <a:t>2.</a:t>
            </a:r>
            <a:r>
              <a:rPr lang="zh-CN" altLang="en-US" sz="2400" dirty="0">
                <a:solidFill>
                  <a:schemeClr val="bg1"/>
                </a:solidFill>
              </a:rPr>
              <a:t>队列模型</a:t>
            </a:r>
            <a:br>
              <a:rPr lang="zh-CN" altLang="en-US" dirty="0"/>
            </a:br>
            <a:br>
              <a:rPr lang="zh-CN" altLang="en-US" dirty="0"/>
            </a:br>
            <a:r>
              <a:rPr lang="zh-CN" altLang="en-US" dirty="0"/>
              <a:t>             </a:t>
            </a:r>
            <a:r>
              <a:rPr lang="zh-CN" altLang="en-US" sz="2000" dirty="0">
                <a:solidFill>
                  <a:schemeClr val="bg1"/>
                </a:solidFill>
              </a:rPr>
              <a:t>一个进程如果要完成几个独立的任务，那么</a:t>
            </a:r>
            <a:r>
              <a:rPr lang="en-US" altLang="zh-CN" sz="2000" dirty="0">
                <a:solidFill>
                  <a:schemeClr val="bg1"/>
                </a:solidFill>
              </a:rPr>
              <a:t>,</a:t>
            </a:r>
            <a:r>
              <a:rPr lang="zh-CN" altLang="en-US" sz="2000" dirty="0">
                <a:solidFill>
                  <a:schemeClr val="bg1"/>
                </a:solidFill>
              </a:rPr>
              <a:t>可以把进程细化为几个具有独立关系的线程</a:t>
            </a:r>
            <a:r>
              <a:rPr lang="en-US" altLang="zh-CN" sz="2000" dirty="0">
                <a:solidFill>
                  <a:schemeClr val="bg1"/>
                </a:solidFill>
              </a:rPr>
              <a:t>,</a:t>
            </a:r>
            <a:r>
              <a:rPr lang="zh-CN" altLang="en-US" sz="2000" dirty="0">
                <a:solidFill>
                  <a:schemeClr val="bg1"/>
                </a:solidFill>
              </a:rPr>
              <a:t>每个线程可以单独地接收请求、处理请求和结果返回，这样的细化方法称为队列模型</a:t>
            </a:r>
            <a:r>
              <a:rPr lang="en-US" altLang="zh-CN" sz="2000" dirty="0">
                <a:solidFill>
                  <a:schemeClr val="bg1"/>
                </a:solidFill>
              </a:rPr>
              <a:t>(Team Model)</a:t>
            </a:r>
            <a:r>
              <a:rPr lang="zh-CN" altLang="en-US" sz="2000" dirty="0">
                <a:solidFill>
                  <a:schemeClr val="bg1"/>
                </a:solidFill>
              </a:rPr>
              <a:t>。一个进程细化为</a:t>
            </a:r>
            <a:r>
              <a:rPr lang="en-US" altLang="zh-CN" sz="2000" dirty="0">
                <a:solidFill>
                  <a:schemeClr val="bg1"/>
                </a:solidFill>
              </a:rPr>
              <a:t>T0</a:t>
            </a:r>
            <a:r>
              <a:rPr lang="zh-CN" altLang="en-US" sz="2000" dirty="0">
                <a:solidFill>
                  <a:schemeClr val="bg1"/>
                </a:solidFill>
              </a:rPr>
              <a:t>、</a:t>
            </a:r>
            <a:r>
              <a:rPr lang="en-US" altLang="zh-CN" sz="2000" dirty="0">
                <a:solidFill>
                  <a:schemeClr val="bg1"/>
                </a:solidFill>
              </a:rPr>
              <a:t>T1...Tn</a:t>
            </a:r>
            <a:r>
              <a:rPr lang="zh-CN" altLang="en-US" sz="2000" dirty="0">
                <a:solidFill>
                  <a:schemeClr val="bg1"/>
                </a:solidFill>
              </a:rPr>
              <a:t>几个线程，它们之间独立地运行，彼此之间没有运行顺序的依赖。</a:t>
            </a:r>
            <a:br>
              <a:rPr lang="zh-CN" altLang="en-US" sz="2000" dirty="0">
                <a:solidFill>
                  <a:schemeClr val="bg1"/>
                </a:solidFill>
              </a:rPr>
            </a:br>
            <a:r>
              <a:rPr lang="zh-CN" altLang="en-US" sz="2000" dirty="0">
                <a:solidFill>
                  <a:schemeClr val="bg1"/>
                </a:solidFill>
              </a:rPr>
              <a:t>在队列模型中</a:t>
            </a:r>
            <a:r>
              <a:rPr lang="en-US" altLang="zh-CN" sz="2000" dirty="0">
                <a:solidFill>
                  <a:schemeClr val="bg1"/>
                </a:solidFill>
              </a:rPr>
              <a:t>,</a:t>
            </a:r>
            <a:r>
              <a:rPr lang="zh-CN" altLang="en-US" sz="2000" dirty="0">
                <a:solidFill>
                  <a:schemeClr val="bg1"/>
                </a:solidFill>
              </a:rPr>
              <a:t>由于进程内部的线程相互独立，不需要同步控制，所以，队列模型的细化方法可以提高进程的运行效率。</a:t>
            </a:r>
          </a:p>
        </p:txBody>
      </p:sp>
    </p:spTree>
  </p:cSld>
  <p:clrMapOvr>
    <a:masterClrMapping/>
  </p:clrMapOvr>
  <mc:AlternateContent xmlns:mc="http://schemas.openxmlformats.org/markup-compatibility/2006" xmlns:p14="http://schemas.microsoft.com/office/powerpoint/2010/main">
    <mc:Choice Requires="p14">
      <p:transition spd="slow" p14:dur="1250" advTm="0">
        <p:blinds/>
      </p:transition>
    </mc:Choice>
    <mc:Fallback xmlns="">
      <p:transition spd="slow" advTm="0">
        <p:blind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iterate type="lt">
                                    <p:tmPct val="10000"/>
                                  </p:iterate>
                                  <p:childTnLst>
                                    <p:set>
                                      <p:cBhvr>
                                        <p:cTn id="6" dur="1" fill="hold">
                                          <p:stCondLst>
                                            <p:cond delay="0"/>
                                          </p:stCondLst>
                                        </p:cTn>
                                        <p:tgtEl>
                                          <p:spTgt spid="79"/>
                                        </p:tgtEl>
                                        <p:attrNameLst>
                                          <p:attrName>style.visibility</p:attrName>
                                        </p:attrNameLst>
                                      </p:cBhvr>
                                      <p:to>
                                        <p:strVal val="visible"/>
                                      </p:to>
                                    </p:set>
                                    <p:anim calcmode="lin" valueType="num">
                                      <p:cBhvr>
                                        <p:cTn id="7" dur="500" fill="hold"/>
                                        <p:tgtEl>
                                          <p:spTgt spid="79"/>
                                        </p:tgtEl>
                                        <p:attrNameLst>
                                          <p:attrName>ppt_w</p:attrName>
                                        </p:attrNameLst>
                                      </p:cBhvr>
                                      <p:tavLst>
                                        <p:tav tm="0">
                                          <p:val>
                                            <p:strVal val="#ppt_w*0.70"/>
                                          </p:val>
                                        </p:tav>
                                        <p:tav tm="100000">
                                          <p:val>
                                            <p:strVal val="#ppt_w"/>
                                          </p:val>
                                        </p:tav>
                                      </p:tavLst>
                                    </p:anim>
                                    <p:anim calcmode="lin" valueType="num">
                                      <p:cBhvr>
                                        <p:cTn id="8" dur="500" fill="hold"/>
                                        <p:tgtEl>
                                          <p:spTgt spid="79"/>
                                        </p:tgtEl>
                                        <p:attrNameLst>
                                          <p:attrName>ppt_h</p:attrName>
                                        </p:attrNameLst>
                                      </p:cBhvr>
                                      <p:tavLst>
                                        <p:tav tm="0">
                                          <p:val>
                                            <p:strVal val="#ppt_h"/>
                                          </p:val>
                                        </p:tav>
                                        <p:tav tm="100000">
                                          <p:val>
                                            <p:strVal val="#ppt_h"/>
                                          </p:val>
                                        </p:tav>
                                      </p:tavLst>
                                    </p:anim>
                                    <p:animEffect transition="in" filter="fade">
                                      <p:cBhvr>
                                        <p:cTn id="9"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直接连接符 80"/>
          <p:cNvCxnSpPr/>
          <p:nvPr/>
        </p:nvCxnSpPr>
        <p:spPr>
          <a:xfrm>
            <a:off x="276225" y="364490"/>
            <a:ext cx="8629650" cy="0"/>
          </a:xfrm>
          <a:prstGeom prst="line">
            <a:avLst/>
          </a:prstGeom>
          <a:ln w="6350" cmpd="sng">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3282287" y="73025"/>
            <a:ext cx="2722728" cy="584775"/>
          </a:xfrm>
          <a:prstGeom prst="rect">
            <a:avLst/>
          </a:prstGeom>
          <a:solidFill>
            <a:srgbClr val="4D515D"/>
          </a:solidFill>
        </p:spPr>
        <p:txBody>
          <a:bodyPr wrap="square">
            <a:spAutoFit/>
          </a:bodyPr>
          <a:lstStyle/>
          <a:p>
            <a:pPr lvl="0" algn="ctr" defTabSz="914400"/>
            <a:r>
              <a:rPr lang="zh-CN" altLang="en-US" sz="3200" dirty="0">
                <a:ln w="3175">
                  <a:solidFill>
                    <a:prstClr val="white"/>
                  </a:solidFill>
                </a:ln>
                <a:blipFill dpi="0" rotWithShape="1">
                  <a:blip r:embed="rId3"/>
                  <a:srcRect/>
                  <a:stretch>
                    <a:fillRect/>
                  </a:stretch>
                </a:blipFill>
                <a:cs typeface="+mn-ea"/>
                <a:sym typeface="+mn-lt"/>
              </a:rPr>
              <a:t>常用细化方法</a:t>
            </a:r>
          </a:p>
        </p:txBody>
      </p:sp>
      <p:sp>
        <p:nvSpPr>
          <p:cNvPr id="2" name="文本框 1">
            <a:extLst>
              <a:ext uri="{FF2B5EF4-FFF2-40B4-BE49-F238E27FC236}">
                <a16:creationId xmlns:a16="http://schemas.microsoft.com/office/drawing/2014/main" id="{6056C7A4-DE99-27B5-ABEB-157973B14023}"/>
              </a:ext>
            </a:extLst>
          </p:cNvPr>
          <p:cNvSpPr txBox="1"/>
          <p:nvPr/>
        </p:nvSpPr>
        <p:spPr>
          <a:xfrm>
            <a:off x="354842" y="996287"/>
            <a:ext cx="8318310" cy="2823850"/>
          </a:xfrm>
          <a:prstGeom prst="rect">
            <a:avLst/>
          </a:prstGeom>
          <a:noFill/>
        </p:spPr>
        <p:txBody>
          <a:bodyPr wrap="square" rtlCol="0">
            <a:spAutoFit/>
          </a:bodyPr>
          <a:lstStyle/>
          <a:p>
            <a:r>
              <a:rPr lang="en-US" altLang="zh-CN" sz="2400" dirty="0">
                <a:solidFill>
                  <a:schemeClr val="bg1"/>
                </a:solidFill>
              </a:rPr>
              <a:t>3.</a:t>
            </a:r>
            <a:r>
              <a:rPr lang="zh-CN" altLang="en-US" sz="2400" dirty="0">
                <a:solidFill>
                  <a:schemeClr val="bg1"/>
                </a:solidFill>
              </a:rPr>
              <a:t>管道模型</a:t>
            </a:r>
            <a:br>
              <a:rPr lang="zh-CN" altLang="en-US" dirty="0">
                <a:solidFill>
                  <a:schemeClr val="bg1"/>
                </a:solidFill>
              </a:rPr>
            </a:br>
            <a:br>
              <a:rPr lang="zh-CN" altLang="en-US" dirty="0">
                <a:solidFill>
                  <a:schemeClr val="bg1"/>
                </a:solidFill>
              </a:rPr>
            </a:br>
            <a:r>
              <a:rPr lang="zh-CN" altLang="en-US" dirty="0">
                <a:solidFill>
                  <a:schemeClr val="bg1"/>
                </a:solidFill>
              </a:rPr>
              <a:t>           </a:t>
            </a:r>
            <a:r>
              <a:rPr lang="zh-CN" altLang="en-US" sz="2000" dirty="0">
                <a:solidFill>
                  <a:schemeClr val="bg1"/>
                </a:solidFill>
              </a:rPr>
              <a:t>在队列模型中，同一进程的线程之间任务相互独立。可是有的进程，其任务是对一组数据的逐步加工、处理</a:t>
            </a:r>
            <a:r>
              <a:rPr lang="en-US" altLang="zh-CN" sz="2000" dirty="0">
                <a:solidFill>
                  <a:schemeClr val="bg1"/>
                </a:solidFill>
              </a:rPr>
              <a:t>,</a:t>
            </a:r>
            <a:r>
              <a:rPr lang="zh-CN" altLang="en-US" sz="2000" dirty="0">
                <a:solidFill>
                  <a:schemeClr val="bg1"/>
                </a:solidFill>
              </a:rPr>
              <a:t>这样可以把进程细化为若干个线程</a:t>
            </a:r>
            <a:r>
              <a:rPr lang="en-US" altLang="zh-CN" sz="2000" dirty="0">
                <a:solidFill>
                  <a:schemeClr val="bg1"/>
                </a:solidFill>
              </a:rPr>
              <a:t>,</a:t>
            </a:r>
            <a:r>
              <a:rPr lang="zh-CN" altLang="en-US" sz="2000" dirty="0">
                <a:solidFill>
                  <a:schemeClr val="bg1"/>
                </a:solidFill>
              </a:rPr>
              <a:t>这些线程之间</a:t>
            </a:r>
            <a:r>
              <a:rPr lang="en-US" altLang="zh-CN" sz="2000" dirty="0">
                <a:solidFill>
                  <a:schemeClr val="bg1"/>
                </a:solidFill>
              </a:rPr>
              <a:t>,</a:t>
            </a:r>
            <a:r>
              <a:rPr lang="zh-CN" altLang="en-US" sz="2000" dirty="0">
                <a:solidFill>
                  <a:schemeClr val="bg1"/>
                </a:solidFill>
              </a:rPr>
              <a:t>按指定顺序依次执行，这种细化方法称为管道模型</a:t>
            </a:r>
            <a:r>
              <a:rPr lang="en-US" altLang="zh-CN" sz="2000" dirty="0">
                <a:solidFill>
                  <a:schemeClr val="bg1"/>
                </a:solidFill>
              </a:rPr>
              <a:t>(Pipeline Model).</a:t>
            </a:r>
            <a:br>
              <a:rPr lang="zh-CN" altLang="en-US" sz="2000" dirty="0">
                <a:solidFill>
                  <a:schemeClr val="bg1"/>
                </a:solidFill>
              </a:rPr>
            </a:br>
            <a:r>
              <a:rPr lang="zh-CN" altLang="en-US" sz="2000" dirty="0">
                <a:solidFill>
                  <a:schemeClr val="bg1"/>
                </a:solidFill>
              </a:rPr>
              <a:t>一个进程细化为</a:t>
            </a:r>
            <a:r>
              <a:rPr lang="en-US" altLang="zh-CN" sz="2000" dirty="0">
                <a:solidFill>
                  <a:schemeClr val="bg1"/>
                </a:solidFill>
              </a:rPr>
              <a:t>TO</a:t>
            </a:r>
            <a:r>
              <a:rPr lang="zh-CN" altLang="en-US" sz="2000" dirty="0">
                <a:solidFill>
                  <a:schemeClr val="bg1"/>
                </a:solidFill>
              </a:rPr>
              <a:t>、</a:t>
            </a:r>
            <a:r>
              <a:rPr lang="en-US" altLang="zh-CN" sz="2000" dirty="0">
                <a:solidFill>
                  <a:schemeClr val="bg1"/>
                </a:solidFill>
              </a:rPr>
              <a:t>T1...Tn</a:t>
            </a:r>
            <a:r>
              <a:rPr lang="zh-CN" altLang="en-US" sz="2000" dirty="0">
                <a:solidFill>
                  <a:schemeClr val="bg1"/>
                </a:solidFill>
              </a:rPr>
              <a:t>几个线程</a:t>
            </a:r>
            <a:r>
              <a:rPr lang="en-US" altLang="zh-CN" sz="2000" dirty="0">
                <a:solidFill>
                  <a:schemeClr val="bg1"/>
                </a:solidFill>
              </a:rPr>
              <a:t>,</a:t>
            </a:r>
            <a:r>
              <a:rPr lang="zh-CN" altLang="en-US" sz="2000" dirty="0">
                <a:solidFill>
                  <a:schemeClr val="bg1"/>
                </a:solidFill>
              </a:rPr>
              <a:t>对于一次任务处理</a:t>
            </a:r>
            <a:r>
              <a:rPr lang="en-US" altLang="zh-CN" sz="2000" dirty="0">
                <a:solidFill>
                  <a:schemeClr val="bg1"/>
                </a:solidFill>
              </a:rPr>
              <a:t>,</a:t>
            </a:r>
            <a:r>
              <a:rPr lang="zh-CN" altLang="en-US" sz="2000" dirty="0">
                <a:solidFill>
                  <a:schemeClr val="bg1"/>
                </a:solidFill>
              </a:rPr>
              <a:t>这些线程只能依次地顺序运行。因此</a:t>
            </a:r>
            <a:r>
              <a:rPr lang="en-US" altLang="zh-CN" sz="2000" dirty="0">
                <a:solidFill>
                  <a:schemeClr val="bg1"/>
                </a:solidFill>
              </a:rPr>
              <a:t>,</a:t>
            </a:r>
            <a:r>
              <a:rPr lang="zh-CN" altLang="en-US" sz="2000" dirty="0">
                <a:solidFill>
                  <a:schemeClr val="bg1"/>
                </a:solidFill>
              </a:rPr>
              <a:t>线程之间需要同步控制。</a:t>
            </a:r>
            <a:br>
              <a:rPr lang="zh-CN" altLang="en-US" sz="2000" dirty="0"/>
            </a:br>
            <a:endParaRPr lang="zh-CN" altLang="en-US" sz="2000" dirty="0"/>
          </a:p>
        </p:txBody>
      </p:sp>
    </p:spTree>
  </p:cSld>
  <p:clrMapOvr>
    <a:masterClrMapping/>
  </p:clrMapOvr>
  <mc:AlternateContent xmlns:mc="http://schemas.openxmlformats.org/markup-compatibility/2006" xmlns:p14="http://schemas.microsoft.com/office/powerpoint/2010/main">
    <mc:Choice Requires="p14">
      <p:transition spd="slow" p14:dur="1250" advTm="0">
        <p:blinds/>
      </p:transition>
    </mc:Choice>
    <mc:Fallback xmlns="">
      <p:transition spd="slow" advTm="0">
        <p:blind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iterate type="lt">
                                    <p:tmPct val="10000"/>
                                  </p:iterate>
                                  <p:childTnLst>
                                    <p:set>
                                      <p:cBhvr>
                                        <p:cTn id="6" dur="1" fill="hold">
                                          <p:stCondLst>
                                            <p:cond delay="0"/>
                                          </p:stCondLst>
                                        </p:cTn>
                                        <p:tgtEl>
                                          <p:spTgt spid="79"/>
                                        </p:tgtEl>
                                        <p:attrNameLst>
                                          <p:attrName>style.visibility</p:attrName>
                                        </p:attrNameLst>
                                      </p:cBhvr>
                                      <p:to>
                                        <p:strVal val="visible"/>
                                      </p:to>
                                    </p:set>
                                    <p:anim calcmode="lin" valueType="num">
                                      <p:cBhvr>
                                        <p:cTn id="7" dur="500" fill="hold"/>
                                        <p:tgtEl>
                                          <p:spTgt spid="79"/>
                                        </p:tgtEl>
                                        <p:attrNameLst>
                                          <p:attrName>ppt_w</p:attrName>
                                        </p:attrNameLst>
                                      </p:cBhvr>
                                      <p:tavLst>
                                        <p:tav tm="0">
                                          <p:val>
                                            <p:strVal val="#ppt_w*0.70"/>
                                          </p:val>
                                        </p:tav>
                                        <p:tav tm="100000">
                                          <p:val>
                                            <p:strVal val="#ppt_w"/>
                                          </p:val>
                                        </p:tav>
                                      </p:tavLst>
                                    </p:anim>
                                    <p:anim calcmode="lin" valueType="num">
                                      <p:cBhvr>
                                        <p:cTn id="8" dur="500" fill="hold"/>
                                        <p:tgtEl>
                                          <p:spTgt spid="79"/>
                                        </p:tgtEl>
                                        <p:attrNameLst>
                                          <p:attrName>ppt_h</p:attrName>
                                        </p:attrNameLst>
                                      </p:cBhvr>
                                      <p:tavLst>
                                        <p:tav tm="0">
                                          <p:val>
                                            <p:strVal val="#ppt_h"/>
                                          </p:val>
                                        </p:tav>
                                        <p:tav tm="100000">
                                          <p:val>
                                            <p:strVal val="#ppt_h"/>
                                          </p:val>
                                        </p:tav>
                                      </p:tavLst>
                                    </p:anim>
                                    <p:animEffect transition="in" filter="fade">
                                      <p:cBhvr>
                                        <p:cTn id="9"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直接连接符 80"/>
          <p:cNvCxnSpPr/>
          <p:nvPr/>
        </p:nvCxnSpPr>
        <p:spPr>
          <a:xfrm>
            <a:off x="276225" y="364490"/>
            <a:ext cx="8629650" cy="0"/>
          </a:xfrm>
          <a:prstGeom prst="line">
            <a:avLst/>
          </a:prstGeom>
          <a:ln w="6350" cmpd="sng">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2920621" y="73025"/>
            <a:ext cx="2872853" cy="584775"/>
          </a:xfrm>
          <a:prstGeom prst="rect">
            <a:avLst/>
          </a:prstGeom>
          <a:solidFill>
            <a:srgbClr val="4D515D"/>
          </a:solidFill>
        </p:spPr>
        <p:txBody>
          <a:bodyPr wrap="square">
            <a:spAutoFit/>
          </a:bodyPr>
          <a:lstStyle/>
          <a:p>
            <a:pPr lvl="0" algn="ctr" defTabSz="914400"/>
            <a:r>
              <a:rPr lang="zh-CN" altLang="en-US" sz="3200" dirty="0">
                <a:ln w="3175">
                  <a:solidFill>
                    <a:prstClr val="white"/>
                  </a:solidFill>
                </a:ln>
                <a:blipFill dpi="0" rotWithShape="1">
                  <a:blip r:embed="rId3"/>
                  <a:srcRect/>
                  <a:stretch>
                    <a:fillRect/>
                  </a:stretch>
                </a:blipFill>
                <a:cs typeface="+mn-ea"/>
                <a:sym typeface="+mn-lt"/>
              </a:rPr>
              <a:t>常用细化方法</a:t>
            </a:r>
          </a:p>
        </p:txBody>
      </p:sp>
      <p:sp>
        <p:nvSpPr>
          <p:cNvPr id="10" name="文本框 9">
            <a:extLst>
              <a:ext uri="{FF2B5EF4-FFF2-40B4-BE49-F238E27FC236}">
                <a16:creationId xmlns:a16="http://schemas.microsoft.com/office/drawing/2014/main" id="{0C41F741-69E4-A774-6DB6-11D442A182AB}"/>
              </a:ext>
            </a:extLst>
          </p:cNvPr>
          <p:cNvSpPr txBox="1"/>
          <p:nvPr/>
        </p:nvSpPr>
        <p:spPr>
          <a:xfrm>
            <a:off x="276225" y="1344491"/>
            <a:ext cx="7724633" cy="2454518"/>
          </a:xfrm>
          <a:prstGeom prst="rect">
            <a:avLst/>
          </a:prstGeom>
          <a:noFill/>
        </p:spPr>
        <p:txBody>
          <a:bodyPr wrap="square" rtlCol="0">
            <a:spAutoFit/>
          </a:bodyPr>
          <a:lstStyle/>
          <a:p>
            <a:r>
              <a:rPr lang="zh-CN" altLang="en-US" sz="2000" dirty="0">
                <a:solidFill>
                  <a:schemeClr val="bg1"/>
                </a:solidFill>
              </a:rPr>
              <a:t>       上述三种模型，队列模型和管道模型是两种极端，在队列模型中</a:t>
            </a:r>
            <a:r>
              <a:rPr lang="en-US" altLang="zh-CN" sz="2000" dirty="0">
                <a:solidFill>
                  <a:schemeClr val="bg1"/>
                </a:solidFill>
              </a:rPr>
              <a:t>,</a:t>
            </a:r>
            <a:r>
              <a:rPr lang="zh-CN" altLang="en-US" sz="2000" dirty="0">
                <a:solidFill>
                  <a:schemeClr val="bg1"/>
                </a:solidFill>
              </a:rPr>
              <a:t>线程之间完全独立，而在管道模型中，相邻两个线程之间单向依赖</a:t>
            </a:r>
            <a:r>
              <a:rPr lang="en-US" altLang="zh-CN" sz="2000" dirty="0">
                <a:solidFill>
                  <a:schemeClr val="bg1"/>
                </a:solidFill>
              </a:rPr>
              <a:t>;</a:t>
            </a:r>
            <a:r>
              <a:rPr lang="zh-CN" altLang="en-US" sz="2000" dirty="0">
                <a:solidFill>
                  <a:schemeClr val="bg1"/>
                </a:solidFill>
              </a:rPr>
              <a:t>分派</a:t>
            </a:r>
            <a:r>
              <a:rPr lang="en-US" altLang="zh-CN" sz="2000" dirty="0">
                <a:solidFill>
                  <a:schemeClr val="bg1"/>
                </a:solidFill>
              </a:rPr>
              <a:t>/</a:t>
            </a:r>
            <a:r>
              <a:rPr lang="zh-CN" altLang="en-US" sz="2000" dirty="0">
                <a:solidFill>
                  <a:schemeClr val="bg1"/>
                </a:solidFill>
              </a:rPr>
              <a:t>处理模型则是一种折中的细化方法 ，其中的线程具有主从关系。</a:t>
            </a:r>
            <a:br>
              <a:rPr lang="zh-CN" altLang="en-US" sz="2000" dirty="0">
                <a:solidFill>
                  <a:schemeClr val="bg1"/>
                </a:solidFill>
              </a:rPr>
            </a:br>
            <a:br>
              <a:rPr lang="zh-CN" altLang="en-US" sz="2000" dirty="0">
                <a:solidFill>
                  <a:schemeClr val="bg1"/>
                </a:solidFill>
              </a:rPr>
            </a:br>
            <a:r>
              <a:rPr lang="zh-CN" altLang="en-US" sz="2000" dirty="0">
                <a:solidFill>
                  <a:schemeClr val="bg1"/>
                </a:solidFill>
              </a:rPr>
              <a:t>在实际的系统设计和程序实现中，进程要完成的任务各种各样，因此，系统设计员或程序员应根据应用要求</a:t>
            </a:r>
            <a:r>
              <a:rPr lang="en-US" altLang="zh-CN" sz="2000" dirty="0">
                <a:solidFill>
                  <a:schemeClr val="bg1"/>
                </a:solidFill>
              </a:rPr>
              <a:t>,</a:t>
            </a:r>
            <a:r>
              <a:rPr lang="zh-CN" altLang="en-US" sz="2000" dirty="0">
                <a:solidFill>
                  <a:schemeClr val="bg1"/>
                </a:solidFill>
              </a:rPr>
              <a:t>对进程进行有效细化。</a:t>
            </a:r>
            <a:br>
              <a:rPr lang="zh-CN" altLang="en-US" dirty="0"/>
            </a:b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250" advTm="0">
        <p:blinds/>
      </p:transition>
    </mc:Choice>
    <mc:Fallback xmlns="">
      <p:transition spd="slow" advTm="0">
        <p:blind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iterate type="lt">
                                    <p:tmPct val="10000"/>
                                  </p:iterate>
                                  <p:childTnLst>
                                    <p:set>
                                      <p:cBhvr>
                                        <p:cTn id="6" dur="1" fill="hold">
                                          <p:stCondLst>
                                            <p:cond delay="0"/>
                                          </p:stCondLst>
                                        </p:cTn>
                                        <p:tgtEl>
                                          <p:spTgt spid="79"/>
                                        </p:tgtEl>
                                        <p:attrNameLst>
                                          <p:attrName>style.visibility</p:attrName>
                                        </p:attrNameLst>
                                      </p:cBhvr>
                                      <p:to>
                                        <p:strVal val="visible"/>
                                      </p:to>
                                    </p:set>
                                    <p:anim calcmode="lin" valueType="num">
                                      <p:cBhvr>
                                        <p:cTn id="7" dur="500" fill="hold"/>
                                        <p:tgtEl>
                                          <p:spTgt spid="79"/>
                                        </p:tgtEl>
                                        <p:attrNameLst>
                                          <p:attrName>ppt_w</p:attrName>
                                        </p:attrNameLst>
                                      </p:cBhvr>
                                      <p:tavLst>
                                        <p:tav tm="0">
                                          <p:val>
                                            <p:strVal val="#ppt_w*0.70"/>
                                          </p:val>
                                        </p:tav>
                                        <p:tav tm="100000">
                                          <p:val>
                                            <p:strVal val="#ppt_w"/>
                                          </p:val>
                                        </p:tav>
                                      </p:tavLst>
                                    </p:anim>
                                    <p:anim calcmode="lin" valueType="num">
                                      <p:cBhvr>
                                        <p:cTn id="8" dur="500" fill="hold"/>
                                        <p:tgtEl>
                                          <p:spTgt spid="79"/>
                                        </p:tgtEl>
                                        <p:attrNameLst>
                                          <p:attrName>ppt_h</p:attrName>
                                        </p:attrNameLst>
                                      </p:cBhvr>
                                      <p:tavLst>
                                        <p:tav tm="0">
                                          <p:val>
                                            <p:strVal val="#ppt_h"/>
                                          </p:val>
                                        </p:tav>
                                        <p:tav tm="100000">
                                          <p:val>
                                            <p:strVal val="#ppt_h"/>
                                          </p:val>
                                        </p:tav>
                                      </p:tavLst>
                                    </p:anim>
                                    <p:animEffect transition="in" filter="fade">
                                      <p:cBhvr>
                                        <p:cTn id="9"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rot="165399">
            <a:off x="50148" y="4133379"/>
            <a:ext cx="9042680" cy="1183660"/>
          </a:xfrm>
          <a:prstGeom prst="rect">
            <a:avLst/>
          </a:prstGeom>
        </p:spPr>
      </p:pic>
      <p:pic>
        <p:nvPicPr>
          <p:cNvPr id="17" name="图片 16"/>
          <p:cNvPicPr>
            <a:picLocks noChangeAspect="1"/>
          </p:cNvPicPr>
          <p:nvPr/>
        </p:nvPicPr>
        <p:blipFill>
          <a:blip r:embed="rId4"/>
          <a:stretch>
            <a:fillRect/>
          </a:stretch>
        </p:blipFill>
        <p:spPr>
          <a:xfrm>
            <a:off x="7437914" y="320052"/>
            <a:ext cx="804475" cy="418655"/>
          </a:xfrm>
          <a:prstGeom prst="rect">
            <a:avLst/>
          </a:prstGeom>
        </p:spPr>
      </p:pic>
      <p:pic>
        <p:nvPicPr>
          <p:cNvPr id="18" name="图片 17"/>
          <p:cNvPicPr>
            <a:picLocks noChangeAspect="1"/>
          </p:cNvPicPr>
          <p:nvPr/>
        </p:nvPicPr>
        <p:blipFill>
          <a:blip r:embed="rId4"/>
          <a:stretch>
            <a:fillRect/>
          </a:stretch>
        </p:blipFill>
        <p:spPr>
          <a:xfrm>
            <a:off x="7191735" y="888377"/>
            <a:ext cx="492358" cy="256227"/>
          </a:xfrm>
          <a:prstGeom prst="rect">
            <a:avLst/>
          </a:prstGeom>
        </p:spPr>
      </p:pic>
      <p:sp>
        <p:nvSpPr>
          <p:cNvPr id="24" name="Freeform 5"/>
          <p:cNvSpPr/>
          <p:nvPr/>
        </p:nvSpPr>
        <p:spPr bwMode="auto">
          <a:xfrm>
            <a:off x="470274" y="299000"/>
            <a:ext cx="952500" cy="498475"/>
          </a:xfrm>
          <a:custGeom>
            <a:avLst/>
            <a:gdLst>
              <a:gd name="T0" fmla="*/ 262 w 289"/>
              <a:gd name="T1" fmla="*/ 59 h 150"/>
              <a:gd name="T2" fmla="*/ 249 w 289"/>
              <a:gd name="T3" fmla="*/ 61 h 150"/>
              <a:gd name="T4" fmla="*/ 245 w 289"/>
              <a:gd name="T5" fmla="*/ 60 h 150"/>
              <a:gd name="T6" fmla="*/ 225 w 289"/>
              <a:gd name="T7" fmla="*/ 66 h 150"/>
              <a:gd name="T8" fmla="*/ 223 w 289"/>
              <a:gd name="T9" fmla="*/ 63 h 150"/>
              <a:gd name="T10" fmla="*/ 192 w 289"/>
              <a:gd name="T11" fmla="*/ 31 h 150"/>
              <a:gd name="T12" fmla="*/ 179 w 289"/>
              <a:gd name="T13" fmla="*/ 32 h 150"/>
              <a:gd name="T14" fmla="*/ 177 w 289"/>
              <a:gd name="T15" fmla="*/ 32 h 150"/>
              <a:gd name="T16" fmla="*/ 169 w 289"/>
              <a:gd name="T17" fmla="*/ 31 h 150"/>
              <a:gd name="T18" fmla="*/ 132 w 289"/>
              <a:gd name="T19" fmla="*/ 2 h 150"/>
              <a:gd name="T20" fmla="*/ 88 w 289"/>
              <a:gd name="T21" fmla="*/ 32 h 150"/>
              <a:gd name="T22" fmla="*/ 73 w 289"/>
              <a:gd name="T23" fmla="*/ 26 h 150"/>
              <a:gd name="T24" fmla="*/ 38 w 289"/>
              <a:gd name="T25" fmla="*/ 51 h 150"/>
              <a:gd name="T26" fmla="*/ 30 w 289"/>
              <a:gd name="T27" fmla="*/ 50 h 150"/>
              <a:gd name="T28" fmla="*/ 1 w 289"/>
              <a:gd name="T29" fmla="*/ 74 h 150"/>
              <a:gd name="T30" fmla="*/ 25 w 289"/>
              <a:gd name="T31" fmla="*/ 103 h 150"/>
              <a:gd name="T32" fmla="*/ 43 w 289"/>
              <a:gd name="T33" fmla="*/ 99 h 150"/>
              <a:gd name="T34" fmla="*/ 83 w 289"/>
              <a:gd name="T35" fmla="*/ 140 h 150"/>
              <a:gd name="T36" fmla="*/ 123 w 289"/>
              <a:gd name="T37" fmla="*/ 122 h 150"/>
              <a:gd name="T38" fmla="*/ 166 w 289"/>
              <a:gd name="T39" fmla="*/ 148 h 150"/>
              <a:gd name="T40" fmla="*/ 219 w 289"/>
              <a:gd name="T41" fmla="*/ 124 h 150"/>
              <a:gd name="T42" fmla="*/ 228 w 289"/>
              <a:gd name="T43" fmla="*/ 126 h 150"/>
              <a:gd name="T44" fmla="*/ 253 w 289"/>
              <a:gd name="T45" fmla="*/ 115 h 150"/>
              <a:gd name="T46" fmla="*/ 254 w 289"/>
              <a:gd name="T47" fmla="*/ 114 h 150"/>
              <a:gd name="T48" fmla="*/ 257 w 289"/>
              <a:gd name="T49" fmla="*/ 115 h 150"/>
              <a:gd name="T50" fmla="*/ 287 w 289"/>
              <a:gd name="T51" fmla="*/ 90 h 150"/>
              <a:gd name="T52" fmla="*/ 262 w 289"/>
              <a:gd name="T53" fmla="*/ 5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9" h="150">
                <a:moveTo>
                  <a:pt x="262" y="59"/>
                </a:moveTo>
                <a:cubicBezTo>
                  <a:pt x="258" y="59"/>
                  <a:pt x="253" y="59"/>
                  <a:pt x="249" y="61"/>
                </a:cubicBezTo>
                <a:cubicBezTo>
                  <a:pt x="248" y="60"/>
                  <a:pt x="246" y="60"/>
                  <a:pt x="245" y="60"/>
                </a:cubicBezTo>
                <a:cubicBezTo>
                  <a:pt x="237" y="59"/>
                  <a:pt x="230" y="62"/>
                  <a:pt x="225" y="66"/>
                </a:cubicBezTo>
                <a:cubicBezTo>
                  <a:pt x="224" y="65"/>
                  <a:pt x="224" y="64"/>
                  <a:pt x="223" y="63"/>
                </a:cubicBezTo>
                <a:cubicBezTo>
                  <a:pt x="222" y="46"/>
                  <a:pt x="210" y="32"/>
                  <a:pt x="192" y="31"/>
                </a:cubicBezTo>
                <a:cubicBezTo>
                  <a:pt x="188" y="30"/>
                  <a:pt x="183" y="31"/>
                  <a:pt x="179" y="32"/>
                </a:cubicBezTo>
                <a:cubicBezTo>
                  <a:pt x="178" y="32"/>
                  <a:pt x="178" y="32"/>
                  <a:pt x="177" y="32"/>
                </a:cubicBezTo>
                <a:cubicBezTo>
                  <a:pt x="174" y="31"/>
                  <a:pt x="171" y="31"/>
                  <a:pt x="169" y="31"/>
                </a:cubicBezTo>
                <a:cubicBezTo>
                  <a:pt x="164" y="16"/>
                  <a:pt x="150" y="3"/>
                  <a:pt x="132" y="2"/>
                </a:cubicBezTo>
                <a:cubicBezTo>
                  <a:pt x="112" y="0"/>
                  <a:pt x="94" y="13"/>
                  <a:pt x="88" y="32"/>
                </a:cubicBezTo>
                <a:cubicBezTo>
                  <a:pt x="84" y="29"/>
                  <a:pt x="78" y="27"/>
                  <a:pt x="73" y="26"/>
                </a:cubicBezTo>
                <a:cubicBezTo>
                  <a:pt x="56" y="25"/>
                  <a:pt x="42" y="36"/>
                  <a:pt x="38" y="51"/>
                </a:cubicBezTo>
                <a:cubicBezTo>
                  <a:pt x="36" y="50"/>
                  <a:pt x="33" y="50"/>
                  <a:pt x="30" y="50"/>
                </a:cubicBezTo>
                <a:cubicBezTo>
                  <a:pt x="16" y="48"/>
                  <a:pt x="2" y="59"/>
                  <a:pt x="1" y="74"/>
                </a:cubicBezTo>
                <a:cubicBezTo>
                  <a:pt x="0" y="89"/>
                  <a:pt x="11" y="102"/>
                  <a:pt x="25" y="103"/>
                </a:cubicBezTo>
                <a:cubicBezTo>
                  <a:pt x="32" y="104"/>
                  <a:pt x="38" y="102"/>
                  <a:pt x="43" y="99"/>
                </a:cubicBezTo>
                <a:cubicBezTo>
                  <a:pt x="44" y="120"/>
                  <a:pt x="61" y="138"/>
                  <a:pt x="83" y="140"/>
                </a:cubicBezTo>
                <a:cubicBezTo>
                  <a:pt x="99" y="142"/>
                  <a:pt x="114" y="134"/>
                  <a:pt x="123" y="122"/>
                </a:cubicBezTo>
                <a:cubicBezTo>
                  <a:pt x="132" y="136"/>
                  <a:pt x="148" y="146"/>
                  <a:pt x="166" y="148"/>
                </a:cubicBezTo>
                <a:cubicBezTo>
                  <a:pt x="187" y="150"/>
                  <a:pt x="207" y="140"/>
                  <a:pt x="219" y="124"/>
                </a:cubicBezTo>
                <a:cubicBezTo>
                  <a:pt x="222" y="125"/>
                  <a:pt x="225" y="126"/>
                  <a:pt x="228" y="126"/>
                </a:cubicBezTo>
                <a:cubicBezTo>
                  <a:pt x="238" y="127"/>
                  <a:pt x="247" y="123"/>
                  <a:pt x="253" y="115"/>
                </a:cubicBezTo>
                <a:cubicBezTo>
                  <a:pt x="253" y="115"/>
                  <a:pt x="254" y="115"/>
                  <a:pt x="254" y="114"/>
                </a:cubicBezTo>
                <a:cubicBezTo>
                  <a:pt x="255" y="115"/>
                  <a:pt x="256" y="115"/>
                  <a:pt x="257" y="115"/>
                </a:cubicBezTo>
                <a:cubicBezTo>
                  <a:pt x="272" y="116"/>
                  <a:pt x="286" y="105"/>
                  <a:pt x="287" y="90"/>
                </a:cubicBezTo>
                <a:cubicBezTo>
                  <a:pt x="289" y="74"/>
                  <a:pt x="277" y="61"/>
                  <a:pt x="262" y="59"/>
                </a:cubicBezTo>
                <a:close/>
              </a:path>
            </a:pathLst>
          </a:custGeom>
          <a:noFill/>
          <a:ln w="12700"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cs typeface="+mn-ea"/>
              <a:sym typeface="+mn-lt"/>
            </a:endParaRPr>
          </a:p>
        </p:txBody>
      </p:sp>
      <p:sp>
        <p:nvSpPr>
          <p:cNvPr id="40" name="TextBox 31"/>
          <p:cNvSpPr txBox="1"/>
          <p:nvPr/>
        </p:nvSpPr>
        <p:spPr>
          <a:xfrm>
            <a:off x="1337945" y="1893570"/>
            <a:ext cx="6468745" cy="1245235"/>
          </a:xfrm>
          <a:prstGeom prst="rect">
            <a:avLst/>
          </a:prstGeom>
          <a:noFill/>
        </p:spPr>
        <p:txBody>
          <a:bodyPr wrap="square" rtlCol="0">
            <a:spAutoFit/>
          </a:bodyPr>
          <a:lstStyle/>
          <a:p>
            <a:pPr algn="ctr"/>
            <a:r>
              <a:rPr lang="zh-CN" altLang="en-US" sz="7500" dirty="0">
                <a:ln w="3175">
                  <a:solidFill>
                    <a:schemeClr val="bg1"/>
                  </a:solidFill>
                </a:ln>
                <a:blipFill>
                  <a:blip r:embed="rId5"/>
                  <a:stretch>
                    <a:fillRect/>
                  </a:stretch>
                </a:blipFill>
                <a:cs typeface="+mn-ea"/>
                <a:sym typeface="+mn-lt"/>
              </a:rPr>
              <a:t>评讲完毕</a:t>
            </a:r>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10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64" presetClass="path" presetSubtype="0" decel="30000" fill="hold" grpId="1" nodeType="withEffect">
                                  <p:stCondLst>
                                    <p:cond delay="0"/>
                                  </p:stCondLst>
                                  <p:childTnLst>
                                    <p:animMotion origin="layout" path="M -2.22222E-6 -1.48148E-6 L -0.09427 0.00185 " pathEditMode="relative" rAng="0" ptsTypes="AA">
                                      <p:cBhvr>
                                        <p:cTn id="12" dur="750" spd="-100000" fill="hold"/>
                                        <p:tgtEl>
                                          <p:spTgt spid="24"/>
                                        </p:tgtEl>
                                        <p:attrNameLst>
                                          <p:attrName>ppt_x</p:attrName>
                                          <p:attrName>ppt_y</p:attrName>
                                        </p:attrNameLst>
                                      </p:cBhvr>
                                      <p:rCtr x="-4722" y="93"/>
                                    </p:animMotion>
                                  </p:childTnLst>
                                </p:cTn>
                              </p:par>
                              <p:par>
                                <p:cTn id="13" presetID="64" presetClass="path" presetSubtype="0" accel="30000" decel="30000" fill="hold" grpId="2" nodeType="withEffect">
                                  <p:stCondLst>
                                    <p:cond delay="750"/>
                                  </p:stCondLst>
                                  <p:childTnLst>
                                    <p:animMotion origin="layout" path="M -2.22222E-6 -1.48148E-6 L -0.03559 0.00432 " pathEditMode="relative" rAng="0" ptsTypes="AA">
                                      <p:cBhvr>
                                        <p:cTn id="14" dur="750" fill="hold"/>
                                        <p:tgtEl>
                                          <p:spTgt spid="24"/>
                                        </p:tgtEl>
                                        <p:attrNameLst>
                                          <p:attrName>ppt_x</p:attrName>
                                          <p:attrName>ppt_y</p:attrName>
                                        </p:attrNameLst>
                                      </p:cBhvr>
                                      <p:rCtr x="-1788" y="216"/>
                                    </p:animMotion>
                                  </p:childTnLst>
                                </p:cTn>
                              </p:par>
                              <p:par>
                                <p:cTn id="15" presetID="10" presetClass="entr" presetSubtype="0" fill="hold" nodeType="withEffect">
                                  <p:stCondLst>
                                    <p:cond delay="75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64" presetClass="path" presetSubtype="0" decel="30000" fill="hold" nodeType="withEffect">
                                  <p:stCondLst>
                                    <p:cond delay="750"/>
                                  </p:stCondLst>
                                  <p:childTnLst>
                                    <p:animMotion origin="layout" path="M -1.66667E-6 2.22222E-6 L 0.09497 0.00062 " pathEditMode="relative" rAng="0" ptsTypes="AA">
                                      <p:cBhvr>
                                        <p:cTn id="19" dur="750" spd="-100000" fill="hold"/>
                                        <p:tgtEl>
                                          <p:spTgt spid="17"/>
                                        </p:tgtEl>
                                        <p:attrNameLst>
                                          <p:attrName>ppt_x</p:attrName>
                                          <p:attrName>ppt_y</p:attrName>
                                        </p:attrNameLst>
                                      </p:cBhvr>
                                      <p:rCtr x="4740" y="31"/>
                                    </p:animMotion>
                                  </p:childTnLst>
                                </p:cTn>
                              </p:par>
                              <p:par>
                                <p:cTn id="20" presetID="64" presetClass="path" presetSubtype="0" accel="30000" decel="30000" fill="hold" nodeType="withEffect">
                                  <p:stCondLst>
                                    <p:cond delay="1500"/>
                                  </p:stCondLst>
                                  <p:childTnLst>
                                    <p:animMotion origin="layout" path="M -1.66667E-6 2.22222E-6 L 0.05087 0.00185 " pathEditMode="relative" rAng="0" ptsTypes="AA">
                                      <p:cBhvr>
                                        <p:cTn id="21" dur="750" fill="hold"/>
                                        <p:tgtEl>
                                          <p:spTgt spid="17"/>
                                        </p:tgtEl>
                                        <p:attrNameLst>
                                          <p:attrName>ppt_x</p:attrName>
                                          <p:attrName>ppt_y</p:attrName>
                                        </p:attrNameLst>
                                      </p:cBhvr>
                                      <p:rCtr x="2535" y="93"/>
                                    </p:animMotion>
                                  </p:childTnLst>
                                </p:cTn>
                              </p:par>
                              <p:par>
                                <p:cTn id="22" presetID="10" presetClass="entr" presetSubtype="0" fill="hold" nodeType="withEffect">
                                  <p:stCondLst>
                                    <p:cond delay="150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64" presetClass="path" presetSubtype="0" decel="30000" fill="hold" nodeType="withEffect">
                                  <p:stCondLst>
                                    <p:cond delay="1500"/>
                                  </p:stCondLst>
                                  <p:childTnLst>
                                    <p:animMotion origin="layout" path="M -1.66667E-6 2.22222E-6 L 0.09497 0.00062 " pathEditMode="relative" rAng="0" ptsTypes="AA">
                                      <p:cBhvr>
                                        <p:cTn id="26" dur="750" spd="-100000" fill="hold"/>
                                        <p:tgtEl>
                                          <p:spTgt spid="18"/>
                                        </p:tgtEl>
                                        <p:attrNameLst>
                                          <p:attrName>ppt_x</p:attrName>
                                          <p:attrName>ppt_y</p:attrName>
                                        </p:attrNameLst>
                                      </p:cBhvr>
                                      <p:rCtr x="4740" y="31"/>
                                    </p:animMotion>
                                  </p:childTnLst>
                                </p:cTn>
                              </p:par>
                              <p:par>
                                <p:cTn id="27" presetID="64" presetClass="path" presetSubtype="0" accel="30000" decel="30000" fill="hold" nodeType="withEffect">
                                  <p:stCondLst>
                                    <p:cond delay="2250"/>
                                  </p:stCondLst>
                                  <p:childTnLst>
                                    <p:animMotion origin="layout" path="M -1.66667E-6 2.22222E-6 L 0.05087 0.00185 " pathEditMode="relative" rAng="0" ptsTypes="AA">
                                      <p:cBhvr>
                                        <p:cTn id="28" dur="750" fill="hold"/>
                                        <p:tgtEl>
                                          <p:spTgt spid="18"/>
                                        </p:tgtEl>
                                        <p:attrNameLst>
                                          <p:attrName>ppt_x</p:attrName>
                                          <p:attrName>ppt_y</p:attrName>
                                        </p:attrNameLst>
                                      </p:cBhvr>
                                      <p:rCtr x="2535" y="93"/>
                                    </p:animMotion>
                                  </p:childTnLst>
                                </p:cTn>
                              </p:par>
                            </p:childTnLst>
                          </p:cTn>
                        </p:par>
                        <p:par>
                          <p:cTn id="29" fill="hold">
                            <p:stCondLst>
                              <p:cond delay="3000"/>
                            </p:stCondLst>
                            <p:childTnLst>
                              <p:par>
                                <p:cTn id="30" presetID="53" presetClass="entr" presetSubtype="16" fill="hold" grpId="0" nodeType="afterEffect">
                                  <p:stCondLst>
                                    <p:cond delay="0"/>
                                  </p:stCondLst>
                                  <p:iterate type="lt">
                                    <p:tmPct val="10000"/>
                                  </p:iterate>
                                  <p:childTnLst>
                                    <p:set>
                                      <p:cBhvr>
                                        <p:cTn id="31" dur="1" fill="hold">
                                          <p:stCondLst>
                                            <p:cond delay="0"/>
                                          </p:stCondLst>
                                        </p:cTn>
                                        <p:tgtEl>
                                          <p:spTgt spid="40"/>
                                        </p:tgtEl>
                                        <p:attrNameLst>
                                          <p:attrName>style.visibility</p:attrName>
                                        </p:attrNameLst>
                                      </p:cBhvr>
                                      <p:to>
                                        <p:strVal val="visible"/>
                                      </p:to>
                                    </p:set>
                                    <p:anim calcmode="lin" valueType="num">
                                      <p:cBhvr>
                                        <p:cTn id="32" dur="500" fill="hold"/>
                                        <p:tgtEl>
                                          <p:spTgt spid="40"/>
                                        </p:tgtEl>
                                        <p:attrNameLst>
                                          <p:attrName>ppt_w</p:attrName>
                                        </p:attrNameLst>
                                      </p:cBhvr>
                                      <p:tavLst>
                                        <p:tav tm="0">
                                          <p:val>
                                            <p:fltVal val="0"/>
                                          </p:val>
                                        </p:tav>
                                        <p:tav tm="100000">
                                          <p:val>
                                            <p:strVal val="#ppt_w"/>
                                          </p:val>
                                        </p:tav>
                                      </p:tavLst>
                                    </p:anim>
                                    <p:anim calcmode="lin" valueType="num">
                                      <p:cBhvr>
                                        <p:cTn id="33" dur="500" fill="hold"/>
                                        <p:tgtEl>
                                          <p:spTgt spid="40"/>
                                        </p:tgtEl>
                                        <p:attrNameLst>
                                          <p:attrName>ppt_h</p:attrName>
                                        </p:attrNameLst>
                                      </p:cBhvr>
                                      <p:tavLst>
                                        <p:tav tm="0">
                                          <p:val>
                                            <p:fltVal val="0"/>
                                          </p:val>
                                        </p:tav>
                                        <p:tav tm="100000">
                                          <p:val>
                                            <p:strVal val="#ppt_h"/>
                                          </p:val>
                                        </p:tav>
                                      </p:tavLst>
                                    </p:anim>
                                    <p:animEffect transition="in" filter="fade">
                                      <p:cBhvr>
                                        <p:cTn id="3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24" grpId="1" bldLvl="0" animBg="1"/>
      <p:bldP spid="24" grpId="2" bldLvl="0" animBg="1"/>
      <p:bldP spid="4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2218055" y="1720850"/>
            <a:ext cx="828040" cy="922020"/>
            <a:chOff x="3304151" y="1375713"/>
            <a:chExt cx="1064475" cy="1184719"/>
          </a:xfrm>
        </p:grpSpPr>
        <p:grpSp>
          <p:nvGrpSpPr>
            <p:cNvPr id="57" name="组合 56"/>
            <p:cNvGrpSpPr/>
            <p:nvPr/>
          </p:nvGrpSpPr>
          <p:grpSpPr>
            <a:xfrm>
              <a:off x="3340537" y="1413570"/>
              <a:ext cx="1028089" cy="1030957"/>
              <a:chOff x="808906" y="1899284"/>
              <a:chExt cx="1369516" cy="1373336"/>
            </a:xfrm>
          </p:grpSpPr>
          <p:sp>
            <p:nvSpPr>
              <p:cNvPr id="59" name="矩形 58"/>
              <p:cNvSpPr/>
              <p:nvPr/>
            </p:nvSpPr>
            <p:spPr>
              <a:xfrm>
                <a:off x="808906" y="1899284"/>
                <a:ext cx="684758" cy="684758"/>
              </a:xfrm>
              <a:prstGeom prst="rect">
                <a:avLst/>
              </a:prstGeom>
              <a:noFill/>
              <a:ln w="9525">
                <a:solidFill>
                  <a:schemeClr val="bg1">
                    <a:lumMod val="75000"/>
                    <a:alpha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sp>
            <p:nvSpPr>
              <p:cNvPr id="65" name="矩形 64"/>
              <p:cNvSpPr/>
              <p:nvPr/>
            </p:nvSpPr>
            <p:spPr>
              <a:xfrm>
                <a:off x="808906" y="2587862"/>
                <a:ext cx="684758" cy="684758"/>
              </a:xfrm>
              <a:prstGeom prst="rect">
                <a:avLst/>
              </a:prstGeom>
              <a:noFill/>
              <a:ln w="9525">
                <a:solidFill>
                  <a:schemeClr val="bg1">
                    <a:lumMod val="75000"/>
                    <a:alpha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sp>
            <p:nvSpPr>
              <p:cNvPr id="66" name="矩形 65"/>
              <p:cNvSpPr/>
              <p:nvPr/>
            </p:nvSpPr>
            <p:spPr>
              <a:xfrm>
                <a:off x="1493664" y="1899284"/>
                <a:ext cx="684758" cy="684758"/>
              </a:xfrm>
              <a:prstGeom prst="rect">
                <a:avLst/>
              </a:prstGeom>
              <a:noFill/>
              <a:ln w="9525">
                <a:solidFill>
                  <a:schemeClr val="bg1">
                    <a:lumMod val="75000"/>
                    <a:alpha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sp>
            <p:nvSpPr>
              <p:cNvPr id="67" name="矩形 66"/>
              <p:cNvSpPr/>
              <p:nvPr/>
            </p:nvSpPr>
            <p:spPr>
              <a:xfrm>
                <a:off x="1493664" y="2587862"/>
                <a:ext cx="684758" cy="684758"/>
              </a:xfrm>
              <a:prstGeom prst="rect">
                <a:avLst/>
              </a:prstGeom>
              <a:noFill/>
              <a:ln w="9525">
                <a:solidFill>
                  <a:schemeClr val="bg1">
                    <a:lumMod val="75000"/>
                    <a:alpha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grpSp>
        <p:sp>
          <p:nvSpPr>
            <p:cNvPr id="58" name="TextBox 57"/>
            <p:cNvSpPr txBox="1"/>
            <p:nvPr/>
          </p:nvSpPr>
          <p:spPr>
            <a:xfrm>
              <a:off x="3304151" y="1375713"/>
              <a:ext cx="908088" cy="1184719"/>
            </a:xfrm>
            <a:prstGeom prst="rect">
              <a:avLst/>
            </a:prstGeom>
            <a:noFill/>
          </p:spPr>
          <p:txBody>
            <a:bodyPr wrap="square" rtlCol="0">
              <a:spAutoFit/>
            </a:bodyPr>
            <a:lstStyle/>
            <a:p>
              <a:r>
                <a:rPr lang="zh-CN" altLang="en-US" sz="5400" b="1" dirty="0">
                  <a:blipFill>
                    <a:blip r:embed="rId3"/>
                    <a:stretch>
                      <a:fillRect/>
                    </a:stretch>
                  </a:blipFill>
                  <a:effectLst>
                    <a:outerShdw blurRad="38100" dist="38100" dir="2700000" algn="tl">
                      <a:srgbClr val="000000">
                        <a:alpha val="43137"/>
                      </a:srgbClr>
                    </a:outerShdw>
                  </a:effectLst>
                  <a:cs typeface="+mn-ea"/>
                  <a:sym typeface="+mn-lt"/>
                </a:rPr>
                <a:t>一</a:t>
              </a:r>
            </a:p>
          </p:txBody>
        </p:sp>
      </p:grpSp>
      <p:sp>
        <p:nvSpPr>
          <p:cNvPr id="327" name="Freeform 93"/>
          <p:cNvSpPr>
            <a:spLocks noEditPoints="1"/>
          </p:cNvSpPr>
          <p:nvPr/>
        </p:nvSpPr>
        <p:spPr bwMode="auto">
          <a:xfrm>
            <a:off x="213995" y="98425"/>
            <a:ext cx="1162685" cy="1107440"/>
          </a:xfrm>
          <a:custGeom>
            <a:avLst/>
            <a:gdLst>
              <a:gd name="T0" fmla="*/ 183 w 283"/>
              <a:gd name="T1" fmla="*/ 84 h 269"/>
              <a:gd name="T2" fmla="*/ 234 w 283"/>
              <a:gd name="T3" fmla="*/ 19 h 269"/>
              <a:gd name="T4" fmla="*/ 240 w 283"/>
              <a:gd name="T5" fmla="*/ 49 h 269"/>
              <a:gd name="T6" fmla="*/ 242 w 283"/>
              <a:gd name="T7" fmla="*/ 72 h 269"/>
              <a:gd name="T8" fmla="*/ 264 w 283"/>
              <a:gd name="T9" fmla="*/ 205 h 269"/>
              <a:gd name="T10" fmla="*/ 58 w 283"/>
              <a:gd name="T11" fmla="*/ 261 h 269"/>
              <a:gd name="T12" fmla="*/ 2 w 283"/>
              <a:gd name="T13" fmla="*/ 139 h 269"/>
              <a:gd name="T14" fmla="*/ 86 w 283"/>
              <a:gd name="T15" fmla="*/ 96 h 269"/>
              <a:gd name="T16" fmla="*/ 233 w 283"/>
              <a:gd name="T17" fmla="*/ 3 h 269"/>
              <a:gd name="T18" fmla="*/ 227 w 283"/>
              <a:gd name="T19" fmla="*/ 40 h 269"/>
              <a:gd name="T20" fmla="*/ 263 w 283"/>
              <a:gd name="T21" fmla="*/ 36 h 269"/>
              <a:gd name="T22" fmla="*/ 79 w 283"/>
              <a:gd name="T23" fmla="*/ 54 h 269"/>
              <a:gd name="T24" fmla="*/ 213 w 283"/>
              <a:gd name="T25" fmla="*/ 46 h 269"/>
              <a:gd name="T26" fmla="*/ 83 w 283"/>
              <a:gd name="T27" fmla="*/ 50 h 269"/>
              <a:gd name="T28" fmla="*/ 80 w 283"/>
              <a:gd name="T29" fmla="*/ 53 h 269"/>
              <a:gd name="T30" fmla="*/ 113 w 283"/>
              <a:gd name="T31" fmla="*/ 115 h 269"/>
              <a:gd name="T32" fmla="*/ 94 w 283"/>
              <a:gd name="T33" fmla="*/ 62 h 269"/>
              <a:gd name="T34" fmla="*/ 155 w 283"/>
              <a:gd name="T35" fmla="*/ 74 h 269"/>
              <a:gd name="T36" fmla="*/ 201 w 283"/>
              <a:gd name="T37" fmla="*/ 66 h 269"/>
              <a:gd name="T38" fmla="*/ 88 w 283"/>
              <a:gd name="T39" fmla="*/ 117 h 269"/>
              <a:gd name="T40" fmla="*/ 223 w 283"/>
              <a:gd name="T41" fmla="*/ 86 h 269"/>
              <a:gd name="T42" fmla="*/ 176 w 283"/>
              <a:gd name="T43" fmla="*/ 108 h 269"/>
              <a:gd name="T44" fmla="*/ 196 w 283"/>
              <a:gd name="T45" fmla="*/ 158 h 269"/>
              <a:gd name="T46" fmla="*/ 205 w 283"/>
              <a:gd name="T47" fmla="*/ 228 h 269"/>
              <a:gd name="T48" fmla="*/ 258 w 283"/>
              <a:gd name="T49" fmla="*/ 127 h 269"/>
              <a:gd name="T50" fmla="*/ 193 w 283"/>
              <a:gd name="T51" fmla="*/ 138 h 269"/>
              <a:gd name="T52" fmla="*/ 189 w 283"/>
              <a:gd name="T53" fmla="*/ 117 h 269"/>
              <a:gd name="T54" fmla="*/ 172 w 283"/>
              <a:gd name="T55" fmla="*/ 119 h 269"/>
              <a:gd name="T56" fmla="*/ 181 w 283"/>
              <a:gd name="T57" fmla="*/ 135 h 269"/>
              <a:gd name="T58" fmla="*/ 138 w 283"/>
              <a:gd name="T59" fmla="*/ 121 h 269"/>
              <a:gd name="T60" fmla="*/ 52 w 283"/>
              <a:gd name="T61" fmla="*/ 152 h 269"/>
              <a:gd name="T62" fmla="*/ 34 w 283"/>
              <a:gd name="T63" fmla="*/ 138 h 269"/>
              <a:gd name="T64" fmla="*/ 190 w 283"/>
              <a:gd name="T65" fmla="*/ 142 h 269"/>
              <a:gd name="T66" fmla="*/ 102 w 283"/>
              <a:gd name="T67" fmla="*/ 153 h 269"/>
              <a:gd name="T68" fmla="*/ 103 w 283"/>
              <a:gd name="T69" fmla="*/ 149 h 269"/>
              <a:gd name="T70" fmla="*/ 235 w 283"/>
              <a:gd name="T71" fmla="*/ 226 h 269"/>
              <a:gd name="T72" fmla="*/ 65 w 283"/>
              <a:gd name="T73" fmla="*/ 158 h 269"/>
              <a:gd name="T74" fmla="*/ 96 w 283"/>
              <a:gd name="T75" fmla="*/ 153 h 269"/>
              <a:gd name="T76" fmla="*/ 111 w 283"/>
              <a:gd name="T77" fmla="*/ 160 h 269"/>
              <a:gd name="T78" fmla="*/ 110 w 283"/>
              <a:gd name="T79" fmla="*/ 166 h 269"/>
              <a:gd name="T80" fmla="*/ 180 w 283"/>
              <a:gd name="T81" fmla="*/ 169 h 269"/>
              <a:gd name="T82" fmla="*/ 90 w 283"/>
              <a:gd name="T83" fmla="*/ 171 h 269"/>
              <a:gd name="T84" fmla="*/ 197 w 283"/>
              <a:gd name="T85" fmla="*/ 175 h 269"/>
              <a:gd name="T86" fmla="*/ 150 w 283"/>
              <a:gd name="T87" fmla="*/ 184 h 269"/>
              <a:gd name="T88" fmla="*/ 73 w 283"/>
              <a:gd name="T89" fmla="*/ 196 h 269"/>
              <a:gd name="T90" fmla="*/ 109 w 283"/>
              <a:gd name="T91" fmla="*/ 199 h 269"/>
              <a:gd name="T92" fmla="*/ 159 w 283"/>
              <a:gd name="T93" fmla="*/ 203 h 269"/>
              <a:gd name="T94" fmla="*/ 187 w 283"/>
              <a:gd name="T95" fmla="*/ 203 h 269"/>
              <a:gd name="T96" fmla="*/ 74 w 283"/>
              <a:gd name="T97" fmla="*/ 204 h 269"/>
              <a:gd name="T98" fmla="*/ 204 w 283"/>
              <a:gd name="T99" fmla="*/ 227 h 269"/>
              <a:gd name="T100" fmla="*/ 138 w 283"/>
              <a:gd name="T101" fmla="*/ 214 h 269"/>
              <a:gd name="T102" fmla="*/ 92 w 283"/>
              <a:gd name="T103" fmla="*/ 216 h 269"/>
              <a:gd name="T104" fmla="*/ 127 w 283"/>
              <a:gd name="T105" fmla="*/ 219 h 269"/>
              <a:gd name="T106" fmla="*/ 76 w 283"/>
              <a:gd name="T107" fmla="*/ 237 h 269"/>
              <a:gd name="T108" fmla="*/ 169 w 283"/>
              <a:gd name="T109" fmla="*/ 238 h 269"/>
              <a:gd name="T110" fmla="*/ 79 w 283"/>
              <a:gd name="T111" fmla="*/ 227 h 269"/>
              <a:gd name="T112" fmla="*/ 73 w 283"/>
              <a:gd name="T113" fmla="*/ 229 h 269"/>
              <a:gd name="T114" fmla="*/ 212 w 283"/>
              <a:gd name="T115" fmla="*/ 231 h 269"/>
              <a:gd name="T116" fmla="*/ 209 w 283"/>
              <a:gd name="T117" fmla="*/ 240 h 269"/>
              <a:gd name="T118" fmla="*/ 112 w 283"/>
              <a:gd name="T119" fmla="*/ 260 h 269"/>
              <a:gd name="T120" fmla="*/ 206 w 283"/>
              <a:gd name="T121" fmla="*/ 247 h 269"/>
              <a:gd name="T122" fmla="*/ 98 w 283"/>
              <a:gd name="T123" fmla="*/ 264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3" h="269">
                <a:moveTo>
                  <a:pt x="121" y="116"/>
                </a:moveTo>
                <a:cubicBezTo>
                  <a:pt x="123" y="115"/>
                  <a:pt x="123" y="115"/>
                  <a:pt x="124" y="115"/>
                </a:cubicBezTo>
                <a:cubicBezTo>
                  <a:pt x="121" y="112"/>
                  <a:pt x="118" y="108"/>
                  <a:pt x="116" y="103"/>
                </a:cubicBezTo>
                <a:cubicBezTo>
                  <a:pt x="112" y="93"/>
                  <a:pt x="115" y="76"/>
                  <a:pt x="121" y="69"/>
                </a:cubicBezTo>
                <a:cubicBezTo>
                  <a:pt x="125" y="64"/>
                  <a:pt x="132" y="62"/>
                  <a:pt x="139" y="63"/>
                </a:cubicBezTo>
                <a:cubicBezTo>
                  <a:pt x="140" y="64"/>
                  <a:pt x="141" y="64"/>
                  <a:pt x="143" y="64"/>
                </a:cubicBezTo>
                <a:cubicBezTo>
                  <a:pt x="145" y="65"/>
                  <a:pt x="146" y="67"/>
                  <a:pt x="148" y="68"/>
                </a:cubicBezTo>
                <a:cubicBezTo>
                  <a:pt x="149" y="69"/>
                  <a:pt x="151" y="69"/>
                  <a:pt x="153" y="69"/>
                </a:cubicBezTo>
                <a:cubicBezTo>
                  <a:pt x="155" y="63"/>
                  <a:pt x="158" y="59"/>
                  <a:pt x="161" y="54"/>
                </a:cubicBezTo>
                <a:cubicBezTo>
                  <a:pt x="163" y="53"/>
                  <a:pt x="166" y="54"/>
                  <a:pt x="167" y="56"/>
                </a:cubicBezTo>
                <a:cubicBezTo>
                  <a:pt x="167" y="57"/>
                  <a:pt x="167" y="57"/>
                  <a:pt x="167" y="58"/>
                </a:cubicBezTo>
                <a:cubicBezTo>
                  <a:pt x="163" y="60"/>
                  <a:pt x="161" y="64"/>
                  <a:pt x="159" y="67"/>
                </a:cubicBezTo>
                <a:cubicBezTo>
                  <a:pt x="162" y="67"/>
                  <a:pt x="165" y="67"/>
                  <a:pt x="168" y="68"/>
                </a:cubicBezTo>
                <a:cubicBezTo>
                  <a:pt x="170" y="69"/>
                  <a:pt x="170" y="69"/>
                  <a:pt x="171" y="70"/>
                </a:cubicBezTo>
                <a:cubicBezTo>
                  <a:pt x="172" y="70"/>
                  <a:pt x="174" y="70"/>
                  <a:pt x="174" y="71"/>
                </a:cubicBezTo>
                <a:cubicBezTo>
                  <a:pt x="175" y="71"/>
                  <a:pt x="175" y="72"/>
                  <a:pt x="176" y="73"/>
                </a:cubicBezTo>
                <a:cubicBezTo>
                  <a:pt x="177" y="74"/>
                  <a:pt x="178" y="74"/>
                  <a:pt x="179" y="76"/>
                </a:cubicBezTo>
                <a:cubicBezTo>
                  <a:pt x="180" y="78"/>
                  <a:pt x="182" y="82"/>
                  <a:pt x="183" y="84"/>
                </a:cubicBezTo>
                <a:cubicBezTo>
                  <a:pt x="183" y="87"/>
                  <a:pt x="183" y="90"/>
                  <a:pt x="182" y="93"/>
                </a:cubicBezTo>
                <a:cubicBezTo>
                  <a:pt x="182" y="97"/>
                  <a:pt x="180" y="100"/>
                  <a:pt x="179" y="104"/>
                </a:cubicBezTo>
                <a:cubicBezTo>
                  <a:pt x="182" y="102"/>
                  <a:pt x="185" y="100"/>
                  <a:pt x="189" y="99"/>
                </a:cubicBezTo>
                <a:cubicBezTo>
                  <a:pt x="189" y="98"/>
                  <a:pt x="189" y="98"/>
                  <a:pt x="189" y="97"/>
                </a:cubicBezTo>
                <a:cubicBezTo>
                  <a:pt x="191" y="93"/>
                  <a:pt x="193" y="88"/>
                  <a:pt x="195" y="83"/>
                </a:cubicBezTo>
                <a:cubicBezTo>
                  <a:pt x="196" y="81"/>
                  <a:pt x="198" y="77"/>
                  <a:pt x="199" y="73"/>
                </a:cubicBezTo>
                <a:cubicBezTo>
                  <a:pt x="199" y="72"/>
                  <a:pt x="200" y="70"/>
                  <a:pt x="200" y="70"/>
                </a:cubicBezTo>
                <a:cubicBezTo>
                  <a:pt x="200" y="69"/>
                  <a:pt x="198" y="67"/>
                  <a:pt x="199" y="66"/>
                </a:cubicBezTo>
                <a:cubicBezTo>
                  <a:pt x="200" y="65"/>
                  <a:pt x="202" y="64"/>
                  <a:pt x="203" y="64"/>
                </a:cubicBezTo>
                <a:cubicBezTo>
                  <a:pt x="206" y="58"/>
                  <a:pt x="208" y="52"/>
                  <a:pt x="212" y="46"/>
                </a:cubicBezTo>
                <a:cubicBezTo>
                  <a:pt x="211" y="45"/>
                  <a:pt x="212" y="44"/>
                  <a:pt x="212" y="43"/>
                </a:cubicBezTo>
                <a:cubicBezTo>
                  <a:pt x="210" y="39"/>
                  <a:pt x="209" y="35"/>
                  <a:pt x="210" y="30"/>
                </a:cubicBezTo>
                <a:cubicBezTo>
                  <a:pt x="211" y="19"/>
                  <a:pt x="222" y="14"/>
                  <a:pt x="229" y="7"/>
                </a:cubicBezTo>
                <a:cubicBezTo>
                  <a:pt x="229" y="6"/>
                  <a:pt x="230" y="5"/>
                  <a:pt x="231" y="4"/>
                </a:cubicBezTo>
                <a:cubicBezTo>
                  <a:pt x="232" y="3"/>
                  <a:pt x="232" y="2"/>
                  <a:pt x="233" y="0"/>
                </a:cubicBezTo>
                <a:cubicBezTo>
                  <a:pt x="233" y="0"/>
                  <a:pt x="233" y="0"/>
                  <a:pt x="234" y="0"/>
                </a:cubicBezTo>
                <a:cubicBezTo>
                  <a:pt x="234" y="2"/>
                  <a:pt x="235" y="4"/>
                  <a:pt x="235" y="6"/>
                </a:cubicBezTo>
                <a:cubicBezTo>
                  <a:pt x="237" y="10"/>
                  <a:pt x="235" y="15"/>
                  <a:pt x="234" y="19"/>
                </a:cubicBezTo>
                <a:cubicBezTo>
                  <a:pt x="234" y="19"/>
                  <a:pt x="233" y="21"/>
                  <a:pt x="233" y="21"/>
                </a:cubicBezTo>
                <a:cubicBezTo>
                  <a:pt x="234" y="20"/>
                  <a:pt x="236" y="19"/>
                  <a:pt x="237" y="17"/>
                </a:cubicBezTo>
                <a:cubicBezTo>
                  <a:pt x="238" y="15"/>
                  <a:pt x="237" y="12"/>
                  <a:pt x="240" y="14"/>
                </a:cubicBezTo>
                <a:cubicBezTo>
                  <a:pt x="240" y="15"/>
                  <a:pt x="239" y="15"/>
                  <a:pt x="239" y="16"/>
                </a:cubicBezTo>
                <a:cubicBezTo>
                  <a:pt x="239" y="29"/>
                  <a:pt x="232" y="38"/>
                  <a:pt x="224" y="46"/>
                </a:cubicBezTo>
                <a:cubicBezTo>
                  <a:pt x="223" y="45"/>
                  <a:pt x="223" y="46"/>
                  <a:pt x="223" y="46"/>
                </a:cubicBezTo>
                <a:cubicBezTo>
                  <a:pt x="222" y="46"/>
                  <a:pt x="223" y="47"/>
                  <a:pt x="223" y="47"/>
                </a:cubicBezTo>
                <a:cubicBezTo>
                  <a:pt x="222" y="48"/>
                  <a:pt x="222" y="48"/>
                  <a:pt x="221" y="48"/>
                </a:cubicBezTo>
                <a:cubicBezTo>
                  <a:pt x="219" y="54"/>
                  <a:pt x="217" y="63"/>
                  <a:pt x="215" y="68"/>
                </a:cubicBezTo>
                <a:cubicBezTo>
                  <a:pt x="215" y="69"/>
                  <a:pt x="216" y="70"/>
                  <a:pt x="216" y="72"/>
                </a:cubicBezTo>
                <a:cubicBezTo>
                  <a:pt x="215" y="73"/>
                  <a:pt x="214" y="73"/>
                  <a:pt x="213" y="73"/>
                </a:cubicBezTo>
                <a:cubicBezTo>
                  <a:pt x="211" y="79"/>
                  <a:pt x="208" y="85"/>
                  <a:pt x="206" y="91"/>
                </a:cubicBezTo>
                <a:cubicBezTo>
                  <a:pt x="211" y="90"/>
                  <a:pt x="216" y="87"/>
                  <a:pt x="221" y="86"/>
                </a:cubicBezTo>
                <a:cubicBezTo>
                  <a:pt x="223" y="80"/>
                  <a:pt x="227" y="74"/>
                  <a:pt x="230" y="67"/>
                </a:cubicBezTo>
                <a:cubicBezTo>
                  <a:pt x="230" y="66"/>
                  <a:pt x="229" y="66"/>
                  <a:pt x="229" y="65"/>
                </a:cubicBezTo>
                <a:cubicBezTo>
                  <a:pt x="230" y="64"/>
                  <a:pt x="230" y="63"/>
                  <a:pt x="231" y="63"/>
                </a:cubicBezTo>
                <a:cubicBezTo>
                  <a:pt x="235" y="59"/>
                  <a:pt x="238" y="55"/>
                  <a:pt x="241" y="50"/>
                </a:cubicBezTo>
                <a:cubicBezTo>
                  <a:pt x="240" y="50"/>
                  <a:pt x="240" y="50"/>
                  <a:pt x="240" y="49"/>
                </a:cubicBezTo>
                <a:cubicBezTo>
                  <a:pt x="241" y="48"/>
                  <a:pt x="242" y="47"/>
                  <a:pt x="242" y="47"/>
                </a:cubicBezTo>
                <a:cubicBezTo>
                  <a:pt x="244" y="44"/>
                  <a:pt x="244" y="40"/>
                  <a:pt x="246" y="36"/>
                </a:cubicBezTo>
                <a:cubicBezTo>
                  <a:pt x="247" y="33"/>
                  <a:pt x="250" y="28"/>
                  <a:pt x="252" y="24"/>
                </a:cubicBezTo>
                <a:cubicBezTo>
                  <a:pt x="254" y="22"/>
                  <a:pt x="255" y="18"/>
                  <a:pt x="257" y="21"/>
                </a:cubicBezTo>
                <a:cubicBezTo>
                  <a:pt x="258" y="22"/>
                  <a:pt x="256" y="22"/>
                  <a:pt x="257" y="23"/>
                </a:cubicBezTo>
                <a:cubicBezTo>
                  <a:pt x="254" y="24"/>
                  <a:pt x="253" y="27"/>
                  <a:pt x="252" y="30"/>
                </a:cubicBezTo>
                <a:cubicBezTo>
                  <a:pt x="254" y="28"/>
                  <a:pt x="256" y="24"/>
                  <a:pt x="257" y="22"/>
                </a:cubicBezTo>
                <a:cubicBezTo>
                  <a:pt x="258" y="21"/>
                  <a:pt x="259" y="22"/>
                  <a:pt x="260" y="23"/>
                </a:cubicBezTo>
                <a:cubicBezTo>
                  <a:pt x="261" y="23"/>
                  <a:pt x="262" y="23"/>
                  <a:pt x="262" y="23"/>
                </a:cubicBezTo>
                <a:cubicBezTo>
                  <a:pt x="263" y="23"/>
                  <a:pt x="263" y="24"/>
                  <a:pt x="264" y="24"/>
                </a:cubicBezTo>
                <a:cubicBezTo>
                  <a:pt x="266" y="25"/>
                  <a:pt x="267" y="25"/>
                  <a:pt x="268" y="27"/>
                </a:cubicBezTo>
                <a:cubicBezTo>
                  <a:pt x="265" y="31"/>
                  <a:pt x="264" y="36"/>
                  <a:pt x="262" y="40"/>
                </a:cubicBezTo>
                <a:cubicBezTo>
                  <a:pt x="260" y="43"/>
                  <a:pt x="258" y="46"/>
                  <a:pt x="256" y="48"/>
                </a:cubicBezTo>
                <a:cubicBezTo>
                  <a:pt x="255" y="49"/>
                  <a:pt x="254" y="50"/>
                  <a:pt x="253" y="51"/>
                </a:cubicBezTo>
                <a:cubicBezTo>
                  <a:pt x="253" y="51"/>
                  <a:pt x="254" y="51"/>
                  <a:pt x="253" y="53"/>
                </a:cubicBezTo>
                <a:cubicBezTo>
                  <a:pt x="252" y="53"/>
                  <a:pt x="252" y="54"/>
                  <a:pt x="251" y="53"/>
                </a:cubicBezTo>
                <a:cubicBezTo>
                  <a:pt x="248" y="58"/>
                  <a:pt x="247" y="64"/>
                  <a:pt x="244" y="68"/>
                </a:cubicBezTo>
                <a:cubicBezTo>
                  <a:pt x="246" y="70"/>
                  <a:pt x="244" y="72"/>
                  <a:pt x="242" y="72"/>
                </a:cubicBezTo>
                <a:cubicBezTo>
                  <a:pt x="239" y="76"/>
                  <a:pt x="237" y="80"/>
                  <a:pt x="234" y="84"/>
                </a:cubicBezTo>
                <a:cubicBezTo>
                  <a:pt x="243" y="83"/>
                  <a:pt x="250" y="84"/>
                  <a:pt x="259" y="86"/>
                </a:cubicBezTo>
                <a:cubicBezTo>
                  <a:pt x="261" y="88"/>
                  <a:pt x="262" y="89"/>
                  <a:pt x="264" y="90"/>
                </a:cubicBezTo>
                <a:cubicBezTo>
                  <a:pt x="265" y="90"/>
                  <a:pt x="266" y="90"/>
                  <a:pt x="266" y="90"/>
                </a:cubicBezTo>
                <a:cubicBezTo>
                  <a:pt x="268" y="92"/>
                  <a:pt x="270" y="94"/>
                  <a:pt x="271" y="97"/>
                </a:cubicBezTo>
                <a:cubicBezTo>
                  <a:pt x="273" y="99"/>
                  <a:pt x="273" y="101"/>
                  <a:pt x="274" y="103"/>
                </a:cubicBezTo>
                <a:cubicBezTo>
                  <a:pt x="272" y="114"/>
                  <a:pt x="265" y="120"/>
                  <a:pt x="262" y="130"/>
                </a:cubicBezTo>
                <a:cubicBezTo>
                  <a:pt x="262" y="130"/>
                  <a:pt x="262" y="131"/>
                  <a:pt x="261" y="132"/>
                </a:cubicBezTo>
                <a:cubicBezTo>
                  <a:pt x="260" y="134"/>
                  <a:pt x="259" y="137"/>
                  <a:pt x="259" y="139"/>
                </a:cubicBezTo>
                <a:cubicBezTo>
                  <a:pt x="259" y="142"/>
                  <a:pt x="258" y="143"/>
                  <a:pt x="259" y="145"/>
                </a:cubicBezTo>
                <a:cubicBezTo>
                  <a:pt x="262" y="145"/>
                  <a:pt x="264" y="146"/>
                  <a:pt x="267" y="145"/>
                </a:cubicBezTo>
                <a:cubicBezTo>
                  <a:pt x="268" y="145"/>
                  <a:pt x="270" y="146"/>
                  <a:pt x="272" y="146"/>
                </a:cubicBezTo>
                <a:cubicBezTo>
                  <a:pt x="275" y="147"/>
                  <a:pt x="279" y="149"/>
                  <a:pt x="281" y="152"/>
                </a:cubicBezTo>
                <a:cubicBezTo>
                  <a:pt x="281" y="153"/>
                  <a:pt x="281" y="153"/>
                  <a:pt x="281" y="153"/>
                </a:cubicBezTo>
                <a:cubicBezTo>
                  <a:pt x="281" y="153"/>
                  <a:pt x="281" y="153"/>
                  <a:pt x="281" y="154"/>
                </a:cubicBezTo>
                <a:cubicBezTo>
                  <a:pt x="283" y="163"/>
                  <a:pt x="281" y="173"/>
                  <a:pt x="279" y="181"/>
                </a:cubicBezTo>
                <a:cubicBezTo>
                  <a:pt x="277" y="186"/>
                  <a:pt x="274" y="190"/>
                  <a:pt x="272" y="195"/>
                </a:cubicBezTo>
                <a:cubicBezTo>
                  <a:pt x="269" y="198"/>
                  <a:pt x="267" y="202"/>
                  <a:pt x="264" y="205"/>
                </a:cubicBezTo>
                <a:cubicBezTo>
                  <a:pt x="263" y="207"/>
                  <a:pt x="261" y="208"/>
                  <a:pt x="260" y="210"/>
                </a:cubicBezTo>
                <a:cubicBezTo>
                  <a:pt x="260" y="211"/>
                  <a:pt x="260" y="211"/>
                  <a:pt x="260" y="211"/>
                </a:cubicBezTo>
                <a:cubicBezTo>
                  <a:pt x="257" y="215"/>
                  <a:pt x="253" y="217"/>
                  <a:pt x="250" y="221"/>
                </a:cubicBezTo>
                <a:cubicBezTo>
                  <a:pt x="250" y="221"/>
                  <a:pt x="250" y="221"/>
                  <a:pt x="249" y="221"/>
                </a:cubicBezTo>
                <a:cubicBezTo>
                  <a:pt x="243" y="227"/>
                  <a:pt x="235" y="232"/>
                  <a:pt x="226" y="235"/>
                </a:cubicBezTo>
                <a:cubicBezTo>
                  <a:pt x="227" y="236"/>
                  <a:pt x="228" y="237"/>
                  <a:pt x="229" y="238"/>
                </a:cubicBezTo>
                <a:cubicBezTo>
                  <a:pt x="231" y="240"/>
                  <a:pt x="231" y="244"/>
                  <a:pt x="232" y="246"/>
                </a:cubicBezTo>
                <a:cubicBezTo>
                  <a:pt x="231" y="246"/>
                  <a:pt x="231" y="247"/>
                  <a:pt x="231" y="248"/>
                </a:cubicBezTo>
                <a:cubicBezTo>
                  <a:pt x="230" y="251"/>
                  <a:pt x="228" y="253"/>
                  <a:pt x="224" y="255"/>
                </a:cubicBezTo>
                <a:cubicBezTo>
                  <a:pt x="218" y="260"/>
                  <a:pt x="209" y="262"/>
                  <a:pt x="198" y="262"/>
                </a:cubicBezTo>
                <a:cubicBezTo>
                  <a:pt x="189" y="262"/>
                  <a:pt x="180" y="263"/>
                  <a:pt x="172" y="260"/>
                </a:cubicBezTo>
                <a:cubicBezTo>
                  <a:pt x="169" y="260"/>
                  <a:pt x="167" y="259"/>
                  <a:pt x="164" y="258"/>
                </a:cubicBezTo>
                <a:cubicBezTo>
                  <a:pt x="162" y="258"/>
                  <a:pt x="161" y="258"/>
                  <a:pt x="160" y="257"/>
                </a:cubicBezTo>
                <a:cubicBezTo>
                  <a:pt x="157" y="258"/>
                  <a:pt x="154" y="257"/>
                  <a:pt x="152" y="257"/>
                </a:cubicBezTo>
                <a:cubicBezTo>
                  <a:pt x="151" y="257"/>
                  <a:pt x="150" y="257"/>
                  <a:pt x="150" y="258"/>
                </a:cubicBezTo>
                <a:cubicBezTo>
                  <a:pt x="140" y="262"/>
                  <a:pt x="130" y="266"/>
                  <a:pt x="119" y="268"/>
                </a:cubicBezTo>
                <a:cubicBezTo>
                  <a:pt x="114" y="268"/>
                  <a:pt x="109" y="269"/>
                  <a:pt x="105" y="269"/>
                </a:cubicBezTo>
                <a:cubicBezTo>
                  <a:pt x="88" y="267"/>
                  <a:pt x="72" y="269"/>
                  <a:pt x="58" y="261"/>
                </a:cubicBezTo>
                <a:cubicBezTo>
                  <a:pt x="58" y="261"/>
                  <a:pt x="58" y="262"/>
                  <a:pt x="57" y="261"/>
                </a:cubicBezTo>
                <a:cubicBezTo>
                  <a:pt x="55" y="260"/>
                  <a:pt x="53" y="259"/>
                  <a:pt x="51" y="257"/>
                </a:cubicBezTo>
                <a:cubicBezTo>
                  <a:pt x="51" y="257"/>
                  <a:pt x="52" y="257"/>
                  <a:pt x="52" y="256"/>
                </a:cubicBezTo>
                <a:cubicBezTo>
                  <a:pt x="50" y="253"/>
                  <a:pt x="51" y="250"/>
                  <a:pt x="50" y="247"/>
                </a:cubicBezTo>
                <a:cubicBezTo>
                  <a:pt x="51" y="245"/>
                  <a:pt x="51" y="244"/>
                  <a:pt x="51" y="242"/>
                </a:cubicBezTo>
                <a:cubicBezTo>
                  <a:pt x="52" y="241"/>
                  <a:pt x="52" y="238"/>
                  <a:pt x="53" y="237"/>
                </a:cubicBezTo>
                <a:cubicBezTo>
                  <a:pt x="53" y="236"/>
                  <a:pt x="51" y="236"/>
                  <a:pt x="50" y="234"/>
                </a:cubicBezTo>
                <a:cubicBezTo>
                  <a:pt x="52" y="230"/>
                  <a:pt x="56" y="227"/>
                  <a:pt x="59" y="224"/>
                </a:cubicBezTo>
                <a:cubicBezTo>
                  <a:pt x="59" y="223"/>
                  <a:pt x="58" y="222"/>
                  <a:pt x="57" y="222"/>
                </a:cubicBezTo>
                <a:cubicBezTo>
                  <a:pt x="53" y="218"/>
                  <a:pt x="51" y="210"/>
                  <a:pt x="48" y="205"/>
                </a:cubicBezTo>
                <a:cubicBezTo>
                  <a:pt x="48" y="200"/>
                  <a:pt x="45" y="195"/>
                  <a:pt x="46" y="189"/>
                </a:cubicBezTo>
                <a:cubicBezTo>
                  <a:pt x="46" y="185"/>
                  <a:pt x="47" y="182"/>
                  <a:pt x="49" y="178"/>
                </a:cubicBezTo>
                <a:cubicBezTo>
                  <a:pt x="46" y="177"/>
                  <a:pt x="45" y="174"/>
                  <a:pt x="42" y="173"/>
                </a:cubicBezTo>
                <a:cubicBezTo>
                  <a:pt x="42" y="173"/>
                  <a:pt x="42" y="172"/>
                  <a:pt x="42" y="172"/>
                </a:cubicBezTo>
                <a:cubicBezTo>
                  <a:pt x="35" y="165"/>
                  <a:pt x="27" y="159"/>
                  <a:pt x="19" y="153"/>
                </a:cubicBezTo>
                <a:cubicBezTo>
                  <a:pt x="19" y="153"/>
                  <a:pt x="19" y="152"/>
                  <a:pt x="18" y="152"/>
                </a:cubicBezTo>
                <a:cubicBezTo>
                  <a:pt x="17" y="152"/>
                  <a:pt x="17" y="151"/>
                  <a:pt x="16" y="150"/>
                </a:cubicBezTo>
                <a:cubicBezTo>
                  <a:pt x="12" y="146"/>
                  <a:pt x="7" y="143"/>
                  <a:pt x="2" y="139"/>
                </a:cubicBezTo>
                <a:cubicBezTo>
                  <a:pt x="1" y="139"/>
                  <a:pt x="1" y="139"/>
                  <a:pt x="0" y="138"/>
                </a:cubicBezTo>
                <a:cubicBezTo>
                  <a:pt x="1" y="135"/>
                  <a:pt x="1" y="133"/>
                  <a:pt x="2" y="130"/>
                </a:cubicBezTo>
                <a:cubicBezTo>
                  <a:pt x="3" y="130"/>
                  <a:pt x="5" y="129"/>
                  <a:pt x="5" y="128"/>
                </a:cubicBezTo>
                <a:cubicBezTo>
                  <a:pt x="8" y="127"/>
                  <a:pt x="10" y="127"/>
                  <a:pt x="13" y="126"/>
                </a:cubicBezTo>
                <a:cubicBezTo>
                  <a:pt x="14" y="125"/>
                  <a:pt x="15" y="123"/>
                  <a:pt x="17" y="123"/>
                </a:cubicBezTo>
                <a:cubicBezTo>
                  <a:pt x="17" y="123"/>
                  <a:pt x="17" y="123"/>
                  <a:pt x="17" y="124"/>
                </a:cubicBezTo>
                <a:cubicBezTo>
                  <a:pt x="18" y="123"/>
                  <a:pt x="18" y="124"/>
                  <a:pt x="19" y="124"/>
                </a:cubicBezTo>
                <a:cubicBezTo>
                  <a:pt x="25" y="129"/>
                  <a:pt x="31" y="133"/>
                  <a:pt x="37" y="139"/>
                </a:cubicBezTo>
                <a:cubicBezTo>
                  <a:pt x="42" y="142"/>
                  <a:pt x="46" y="146"/>
                  <a:pt x="51" y="149"/>
                </a:cubicBezTo>
                <a:cubicBezTo>
                  <a:pt x="54" y="153"/>
                  <a:pt x="58" y="156"/>
                  <a:pt x="62" y="159"/>
                </a:cubicBezTo>
                <a:cubicBezTo>
                  <a:pt x="63" y="158"/>
                  <a:pt x="65" y="156"/>
                  <a:pt x="67" y="155"/>
                </a:cubicBezTo>
                <a:cubicBezTo>
                  <a:pt x="65" y="146"/>
                  <a:pt x="64" y="133"/>
                  <a:pt x="61" y="124"/>
                </a:cubicBezTo>
                <a:cubicBezTo>
                  <a:pt x="60" y="112"/>
                  <a:pt x="58" y="100"/>
                  <a:pt x="55" y="88"/>
                </a:cubicBezTo>
                <a:cubicBezTo>
                  <a:pt x="54" y="86"/>
                  <a:pt x="54" y="83"/>
                  <a:pt x="54" y="80"/>
                </a:cubicBezTo>
                <a:cubicBezTo>
                  <a:pt x="53" y="76"/>
                  <a:pt x="52" y="71"/>
                  <a:pt x="52" y="67"/>
                </a:cubicBezTo>
                <a:cubicBezTo>
                  <a:pt x="53" y="66"/>
                  <a:pt x="53" y="65"/>
                  <a:pt x="55" y="65"/>
                </a:cubicBezTo>
                <a:cubicBezTo>
                  <a:pt x="56" y="66"/>
                  <a:pt x="57" y="68"/>
                  <a:pt x="58" y="69"/>
                </a:cubicBezTo>
                <a:cubicBezTo>
                  <a:pt x="68" y="77"/>
                  <a:pt x="77" y="87"/>
                  <a:pt x="86" y="96"/>
                </a:cubicBezTo>
                <a:cubicBezTo>
                  <a:pt x="91" y="99"/>
                  <a:pt x="94" y="104"/>
                  <a:pt x="99" y="107"/>
                </a:cubicBezTo>
                <a:cubicBezTo>
                  <a:pt x="95" y="99"/>
                  <a:pt x="91" y="92"/>
                  <a:pt x="88" y="84"/>
                </a:cubicBezTo>
                <a:cubicBezTo>
                  <a:pt x="84" y="78"/>
                  <a:pt x="81" y="73"/>
                  <a:pt x="78" y="66"/>
                </a:cubicBezTo>
                <a:cubicBezTo>
                  <a:pt x="78" y="64"/>
                  <a:pt x="77" y="61"/>
                  <a:pt x="76" y="58"/>
                </a:cubicBezTo>
                <a:cubicBezTo>
                  <a:pt x="76" y="54"/>
                  <a:pt x="75" y="51"/>
                  <a:pt x="75" y="47"/>
                </a:cubicBezTo>
                <a:cubicBezTo>
                  <a:pt x="74" y="45"/>
                  <a:pt x="74" y="43"/>
                  <a:pt x="75" y="42"/>
                </a:cubicBezTo>
                <a:cubicBezTo>
                  <a:pt x="79" y="44"/>
                  <a:pt x="81" y="47"/>
                  <a:pt x="84" y="49"/>
                </a:cubicBezTo>
                <a:cubicBezTo>
                  <a:pt x="86" y="50"/>
                  <a:pt x="87" y="51"/>
                  <a:pt x="89" y="53"/>
                </a:cubicBezTo>
                <a:cubicBezTo>
                  <a:pt x="91" y="55"/>
                  <a:pt x="92" y="56"/>
                  <a:pt x="94" y="58"/>
                </a:cubicBezTo>
                <a:cubicBezTo>
                  <a:pt x="96" y="63"/>
                  <a:pt x="100" y="69"/>
                  <a:pt x="102" y="74"/>
                </a:cubicBezTo>
                <a:cubicBezTo>
                  <a:pt x="105" y="81"/>
                  <a:pt x="108" y="88"/>
                  <a:pt x="112" y="94"/>
                </a:cubicBezTo>
                <a:cubicBezTo>
                  <a:pt x="113" y="97"/>
                  <a:pt x="114" y="101"/>
                  <a:pt x="115" y="103"/>
                </a:cubicBezTo>
                <a:cubicBezTo>
                  <a:pt x="116" y="106"/>
                  <a:pt x="118" y="107"/>
                  <a:pt x="118" y="110"/>
                </a:cubicBezTo>
                <a:cubicBezTo>
                  <a:pt x="119" y="109"/>
                  <a:pt x="118" y="110"/>
                  <a:pt x="119" y="111"/>
                </a:cubicBezTo>
                <a:cubicBezTo>
                  <a:pt x="119" y="112"/>
                  <a:pt x="121" y="113"/>
                  <a:pt x="121" y="116"/>
                </a:cubicBezTo>
                <a:close/>
                <a:moveTo>
                  <a:pt x="232" y="5"/>
                </a:moveTo>
                <a:cubicBezTo>
                  <a:pt x="232" y="5"/>
                  <a:pt x="232" y="5"/>
                  <a:pt x="233" y="5"/>
                </a:cubicBezTo>
                <a:cubicBezTo>
                  <a:pt x="232" y="4"/>
                  <a:pt x="233" y="4"/>
                  <a:pt x="233" y="3"/>
                </a:cubicBezTo>
                <a:cubicBezTo>
                  <a:pt x="233" y="4"/>
                  <a:pt x="232" y="4"/>
                  <a:pt x="232" y="5"/>
                </a:cubicBezTo>
                <a:close/>
                <a:moveTo>
                  <a:pt x="224" y="19"/>
                </a:moveTo>
                <a:cubicBezTo>
                  <a:pt x="226" y="14"/>
                  <a:pt x="231" y="12"/>
                  <a:pt x="231" y="6"/>
                </a:cubicBezTo>
                <a:cubicBezTo>
                  <a:pt x="230" y="7"/>
                  <a:pt x="230" y="9"/>
                  <a:pt x="229" y="10"/>
                </a:cubicBezTo>
                <a:cubicBezTo>
                  <a:pt x="228" y="11"/>
                  <a:pt x="226" y="11"/>
                  <a:pt x="225" y="12"/>
                </a:cubicBezTo>
                <a:cubicBezTo>
                  <a:pt x="224" y="13"/>
                  <a:pt x="223" y="14"/>
                  <a:pt x="222" y="15"/>
                </a:cubicBezTo>
                <a:cubicBezTo>
                  <a:pt x="221" y="16"/>
                  <a:pt x="219" y="16"/>
                  <a:pt x="218" y="18"/>
                </a:cubicBezTo>
                <a:cubicBezTo>
                  <a:pt x="217" y="18"/>
                  <a:pt x="217" y="20"/>
                  <a:pt x="216" y="21"/>
                </a:cubicBezTo>
                <a:cubicBezTo>
                  <a:pt x="216" y="21"/>
                  <a:pt x="215" y="21"/>
                  <a:pt x="215" y="21"/>
                </a:cubicBezTo>
                <a:cubicBezTo>
                  <a:pt x="211" y="26"/>
                  <a:pt x="209" y="37"/>
                  <a:pt x="214" y="42"/>
                </a:cubicBezTo>
                <a:cubicBezTo>
                  <a:pt x="214" y="38"/>
                  <a:pt x="213" y="33"/>
                  <a:pt x="216" y="31"/>
                </a:cubicBezTo>
                <a:cubicBezTo>
                  <a:pt x="215" y="35"/>
                  <a:pt x="215" y="40"/>
                  <a:pt x="216" y="43"/>
                </a:cubicBezTo>
                <a:cubicBezTo>
                  <a:pt x="220" y="44"/>
                  <a:pt x="219" y="38"/>
                  <a:pt x="222" y="36"/>
                </a:cubicBezTo>
                <a:cubicBezTo>
                  <a:pt x="222" y="40"/>
                  <a:pt x="220" y="43"/>
                  <a:pt x="219" y="45"/>
                </a:cubicBezTo>
                <a:cubicBezTo>
                  <a:pt x="221" y="43"/>
                  <a:pt x="224" y="41"/>
                  <a:pt x="226" y="38"/>
                </a:cubicBezTo>
                <a:cubicBezTo>
                  <a:pt x="226" y="36"/>
                  <a:pt x="226" y="34"/>
                  <a:pt x="227" y="33"/>
                </a:cubicBezTo>
                <a:cubicBezTo>
                  <a:pt x="227" y="38"/>
                  <a:pt x="225" y="42"/>
                  <a:pt x="222" y="44"/>
                </a:cubicBezTo>
                <a:cubicBezTo>
                  <a:pt x="225" y="44"/>
                  <a:pt x="225" y="42"/>
                  <a:pt x="227" y="40"/>
                </a:cubicBezTo>
                <a:cubicBezTo>
                  <a:pt x="229" y="37"/>
                  <a:pt x="232" y="36"/>
                  <a:pt x="233" y="32"/>
                </a:cubicBezTo>
                <a:cubicBezTo>
                  <a:pt x="235" y="29"/>
                  <a:pt x="236" y="25"/>
                  <a:pt x="237" y="21"/>
                </a:cubicBezTo>
                <a:cubicBezTo>
                  <a:pt x="238" y="20"/>
                  <a:pt x="237" y="21"/>
                  <a:pt x="237" y="20"/>
                </a:cubicBezTo>
                <a:cubicBezTo>
                  <a:pt x="237" y="20"/>
                  <a:pt x="238" y="20"/>
                  <a:pt x="237" y="19"/>
                </a:cubicBezTo>
                <a:cubicBezTo>
                  <a:pt x="235" y="20"/>
                  <a:pt x="234" y="23"/>
                  <a:pt x="231" y="23"/>
                </a:cubicBezTo>
                <a:cubicBezTo>
                  <a:pt x="231" y="21"/>
                  <a:pt x="233" y="19"/>
                  <a:pt x="233" y="17"/>
                </a:cubicBezTo>
                <a:cubicBezTo>
                  <a:pt x="234" y="15"/>
                  <a:pt x="234" y="13"/>
                  <a:pt x="234" y="11"/>
                </a:cubicBezTo>
                <a:cubicBezTo>
                  <a:pt x="234" y="11"/>
                  <a:pt x="234" y="11"/>
                  <a:pt x="234" y="10"/>
                </a:cubicBezTo>
                <a:cubicBezTo>
                  <a:pt x="234" y="9"/>
                  <a:pt x="235" y="7"/>
                  <a:pt x="234" y="6"/>
                </a:cubicBezTo>
                <a:cubicBezTo>
                  <a:pt x="232" y="11"/>
                  <a:pt x="231" y="16"/>
                  <a:pt x="228" y="19"/>
                </a:cubicBezTo>
                <a:cubicBezTo>
                  <a:pt x="227" y="20"/>
                  <a:pt x="226" y="22"/>
                  <a:pt x="224" y="22"/>
                </a:cubicBezTo>
                <a:cubicBezTo>
                  <a:pt x="227" y="19"/>
                  <a:pt x="231" y="15"/>
                  <a:pt x="231" y="10"/>
                </a:cubicBezTo>
                <a:cubicBezTo>
                  <a:pt x="229" y="13"/>
                  <a:pt x="227" y="17"/>
                  <a:pt x="224" y="19"/>
                </a:cubicBezTo>
                <a:close/>
                <a:moveTo>
                  <a:pt x="250" y="30"/>
                </a:moveTo>
                <a:cubicBezTo>
                  <a:pt x="248" y="35"/>
                  <a:pt x="245" y="43"/>
                  <a:pt x="244" y="48"/>
                </a:cubicBezTo>
                <a:cubicBezTo>
                  <a:pt x="246" y="49"/>
                  <a:pt x="248" y="50"/>
                  <a:pt x="251" y="50"/>
                </a:cubicBezTo>
                <a:cubicBezTo>
                  <a:pt x="252" y="49"/>
                  <a:pt x="252" y="49"/>
                  <a:pt x="253" y="48"/>
                </a:cubicBezTo>
                <a:cubicBezTo>
                  <a:pt x="257" y="45"/>
                  <a:pt x="260" y="40"/>
                  <a:pt x="263" y="36"/>
                </a:cubicBezTo>
                <a:cubicBezTo>
                  <a:pt x="263" y="34"/>
                  <a:pt x="264" y="32"/>
                  <a:pt x="265" y="30"/>
                </a:cubicBezTo>
                <a:cubicBezTo>
                  <a:pt x="265" y="29"/>
                  <a:pt x="266" y="28"/>
                  <a:pt x="265" y="27"/>
                </a:cubicBezTo>
                <a:cubicBezTo>
                  <a:pt x="263" y="33"/>
                  <a:pt x="260" y="38"/>
                  <a:pt x="257" y="42"/>
                </a:cubicBezTo>
                <a:cubicBezTo>
                  <a:pt x="255" y="43"/>
                  <a:pt x="254" y="45"/>
                  <a:pt x="253" y="45"/>
                </a:cubicBezTo>
                <a:cubicBezTo>
                  <a:pt x="256" y="41"/>
                  <a:pt x="260" y="36"/>
                  <a:pt x="262" y="31"/>
                </a:cubicBezTo>
                <a:cubicBezTo>
                  <a:pt x="263" y="30"/>
                  <a:pt x="264" y="27"/>
                  <a:pt x="263" y="25"/>
                </a:cubicBezTo>
                <a:cubicBezTo>
                  <a:pt x="261" y="26"/>
                  <a:pt x="260" y="28"/>
                  <a:pt x="260" y="30"/>
                </a:cubicBezTo>
                <a:cubicBezTo>
                  <a:pt x="259" y="32"/>
                  <a:pt x="258" y="35"/>
                  <a:pt x="257" y="36"/>
                </a:cubicBezTo>
                <a:cubicBezTo>
                  <a:pt x="257" y="32"/>
                  <a:pt x="259" y="29"/>
                  <a:pt x="260" y="26"/>
                </a:cubicBezTo>
                <a:cubicBezTo>
                  <a:pt x="259" y="27"/>
                  <a:pt x="258" y="29"/>
                  <a:pt x="257" y="30"/>
                </a:cubicBezTo>
                <a:cubicBezTo>
                  <a:pt x="256" y="32"/>
                  <a:pt x="256" y="33"/>
                  <a:pt x="254" y="34"/>
                </a:cubicBezTo>
                <a:cubicBezTo>
                  <a:pt x="254" y="30"/>
                  <a:pt x="258" y="28"/>
                  <a:pt x="259" y="24"/>
                </a:cubicBezTo>
                <a:cubicBezTo>
                  <a:pt x="258" y="23"/>
                  <a:pt x="257" y="25"/>
                  <a:pt x="256" y="26"/>
                </a:cubicBezTo>
                <a:cubicBezTo>
                  <a:pt x="255" y="29"/>
                  <a:pt x="253" y="31"/>
                  <a:pt x="252" y="33"/>
                </a:cubicBezTo>
                <a:cubicBezTo>
                  <a:pt x="252" y="34"/>
                  <a:pt x="251" y="37"/>
                  <a:pt x="250" y="37"/>
                </a:cubicBezTo>
                <a:cubicBezTo>
                  <a:pt x="248" y="35"/>
                  <a:pt x="250" y="31"/>
                  <a:pt x="250" y="30"/>
                </a:cubicBezTo>
                <a:close/>
                <a:moveTo>
                  <a:pt x="77" y="54"/>
                </a:moveTo>
                <a:cubicBezTo>
                  <a:pt x="77" y="54"/>
                  <a:pt x="78" y="54"/>
                  <a:pt x="79" y="54"/>
                </a:cubicBezTo>
                <a:cubicBezTo>
                  <a:pt x="79" y="53"/>
                  <a:pt x="79" y="53"/>
                  <a:pt x="78" y="52"/>
                </a:cubicBezTo>
                <a:cubicBezTo>
                  <a:pt x="79" y="50"/>
                  <a:pt x="81" y="51"/>
                  <a:pt x="82" y="52"/>
                </a:cubicBezTo>
                <a:cubicBezTo>
                  <a:pt x="81" y="50"/>
                  <a:pt x="81" y="49"/>
                  <a:pt x="81" y="48"/>
                </a:cubicBezTo>
                <a:cubicBezTo>
                  <a:pt x="79" y="47"/>
                  <a:pt x="78" y="45"/>
                  <a:pt x="76" y="44"/>
                </a:cubicBezTo>
                <a:cubicBezTo>
                  <a:pt x="76" y="48"/>
                  <a:pt x="77" y="50"/>
                  <a:pt x="77" y="54"/>
                </a:cubicBezTo>
                <a:close/>
                <a:moveTo>
                  <a:pt x="219" y="46"/>
                </a:moveTo>
                <a:cubicBezTo>
                  <a:pt x="218" y="46"/>
                  <a:pt x="216" y="45"/>
                  <a:pt x="215" y="45"/>
                </a:cubicBezTo>
                <a:cubicBezTo>
                  <a:pt x="216" y="46"/>
                  <a:pt x="218" y="47"/>
                  <a:pt x="219" y="46"/>
                </a:cubicBezTo>
                <a:close/>
                <a:moveTo>
                  <a:pt x="207" y="58"/>
                </a:moveTo>
                <a:cubicBezTo>
                  <a:pt x="206" y="60"/>
                  <a:pt x="205" y="63"/>
                  <a:pt x="204" y="66"/>
                </a:cubicBezTo>
                <a:cubicBezTo>
                  <a:pt x="205" y="66"/>
                  <a:pt x="205" y="67"/>
                  <a:pt x="206" y="68"/>
                </a:cubicBezTo>
                <a:cubicBezTo>
                  <a:pt x="209" y="64"/>
                  <a:pt x="211" y="58"/>
                  <a:pt x="213" y="53"/>
                </a:cubicBezTo>
                <a:cubicBezTo>
                  <a:pt x="212" y="53"/>
                  <a:pt x="212" y="54"/>
                  <a:pt x="212" y="54"/>
                </a:cubicBezTo>
                <a:cubicBezTo>
                  <a:pt x="211" y="53"/>
                  <a:pt x="210" y="53"/>
                  <a:pt x="210" y="52"/>
                </a:cubicBezTo>
                <a:cubicBezTo>
                  <a:pt x="211" y="52"/>
                  <a:pt x="211" y="52"/>
                  <a:pt x="211" y="52"/>
                </a:cubicBezTo>
                <a:cubicBezTo>
                  <a:pt x="212" y="52"/>
                  <a:pt x="212" y="53"/>
                  <a:pt x="213" y="52"/>
                </a:cubicBezTo>
                <a:cubicBezTo>
                  <a:pt x="214" y="50"/>
                  <a:pt x="214" y="49"/>
                  <a:pt x="215" y="47"/>
                </a:cubicBezTo>
                <a:cubicBezTo>
                  <a:pt x="214" y="47"/>
                  <a:pt x="214" y="46"/>
                  <a:pt x="213" y="46"/>
                </a:cubicBezTo>
                <a:cubicBezTo>
                  <a:pt x="211" y="50"/>
                  <a:pt x="209" y="53"/>
                  <a:pt x="207" y="58"/>
                </a:cubicBezTo>
                <a:close/>
                <a:moveTo>
                  <a:pt x="216" y="48"/>
                </a:moveTo>
                <a:cubicBezTo>
                  <a:pt x="213" y="55"/>
                  <a:pt x="211" y="62"/>
                  <a:pt x="208" y="69"/>
                </a:cubicBezTo>
                <a:cubicBezTo>
                  <a:pt x="209" y="69"/>
                  <a:pt x="211" y="70"/>
                  <a:pt x="212" y="69"/>
                </a:cubicBezTo>
                <a:cubicBezTo>
                  <a:pt x="213" y="69"/>
                  <a:pt x="213" y="68"/>
                  <a:pt x="213" y="68"/>
                </a:cubicBezTo>
                <a:cubicBezTo>
                  <a:pt x="215" y="62"/>
                  <a:pt x="218" y="55"/>
                  <a:pt x="219" y="49"/>
                </a:cubicBezTo>
                <a:cubicBezTo>
                  <a:pt x="218" y="48"/>
                  <a:pt x="217" y="48"/>
                  <a:pt x="216" y="48"/>
                </a:cubicBezTo>
                <a:close/>
                <a:moveTo>
                  <a:pt x="251" y="52"/>
                </a:moveTo>
                <a:cubicBezTo>
                  <a:pt x="251" y="52"/>
                  <a:pt x="250" y="51"/>
                  <a:pt x="250" y="51"/>
                </a:cubicBezTo>
                <a:cubicBezTo>
                  <a:pt x="247" y="52"/>
                  <a:pt x="246" y="49"/>
                  <a:pt x="243" y="49"/>
                </a:cubicBezTo>
                <a:cubicBezTo>
                  <a:pt x="244" y="49"/>
                  <a:pt x="243" y="50"/>
                  <a:pt x="243" y="50"/>
                </a:cubicBezTo>
                <a:cubicBezTo>
                  <a:pt x="245" y="51"/>
                  <a:pt x="248" y="52"/>
                  <a:pt x="251" y="52"/>
                </a:cubicBezTo>
                <a:close/>
                <a:moveTo>
                  <a:pt x="83" y="50"/>
                </a:moveTo>
                <a:cubicBezTo>
                  <a:pt x="83" y="51"/>
                  <a:pt x="84" y="52"/>
                  <a:pt x="84" y="53"/>
                </a:cubicBezTo>
                <a:cubicBezTo>
                  <a:pt x="84" y="54"/>
                  <a:pt x="83" y="54"/>
                  <a:pt x="82" y="54"/>
                </a:cubicBezTo>
                <a:cubicBezTo>
                  <a:pt x="85" y="57"/>
                  <a:pt x="87" y="62"/>
                  <a:pt x="92" y="62"/>
                </a:cubicBezTo>
                <a:cubicBezTo>
                  <a:pt x="95" y="57"/>
                  <a:pt x="86" y="55"/>
                  <a:pt x="85" y="51"/>
                </a:cubicBezTo>
                <a:cubicBezTo>
                  <a:pt x="84" y="52"/>
                  <a:pt x="83" y="50"/>
                  <a:pt x="83" y="50"/>
                </a:cubicBezTo>
                <a:close/>
                <a:moveTo>
                  <a:pt x="241" y="51"/>
                </a:moveTo>
                <a:cubicBezTo>
                  <a:pt x="240" y="53"/>
                  <a:pt x="238" y="56"/>
                  <a:pt x="237" y="57"/>
                </a:cubicBezTo>
                <a:cubicBezTo>
                  <a:pt x="236" y="60"/>
                  <a:pt x="231" y="63"/>
                  <a:pt x="235" y="66"/>
                </a:cubicBezTo>
                <a:cubicBezTo>
                  <a:pt x="236" y="64"/>
                  <a:pt x="237" y="63"/>
                  <a:pt x="237" y="61"/>
                </a:cubicBezTo>
                <a:cubicBezTo>
                  <a:pt x="239" y="60"/>
                  <a:pt x="240" y="58"/>
                  <a:pt x="240" y="57"/>
                </a:cubicBezTo>
                <a:cubicBezTo>
                  <a:pt x="241" y="55"/>
                  <a:pt x="243" y="53"/>
                  <a:pt x="242" y="51"/>
                </a:cubicBezTo>
                <a:cubicBezTo>
                  <a:pt x="242" y="51"/>
                  <a:pt x="242" y="51"/>
                  <a:pt x="241" y="51"/>
                </a:cubicBezTo>
                <a:close/>
                <a:moveTo>
                  <a:pt x="244" y="53"/>
                </a:moveTo>
                <a:cubicBezTo>
                  <a:pt x="241" y="57"/>
                  <a:pt x="238" y="62"/>
                  <a:pt x="236" y="67"/>
                </a:cubicBezTo>
                <a:cubicBezTo>
                  <a:pt x="237" y="68"/>
                  <a:pt x="239" y="69"/>
                  <a:pt x="242" y="68"/>
                </a:cubicBezTo>
                <a:cubicBezTo>
                  <a:pt x="245" y="64"/>
                  <a:pt x="246" y="59"/>
                  <a:pt x="249" y="53"/>
                </a:cubicBezTo>
                <a:cubicBezTo>
                  <a:pt x="247" y="53"/>
                  <a:pt x="246" y="53"/>
                  <a:pt x="244" y="53"/>
                </a:cubicBezTo>
                <a:close/>
                <a:moveTo>
                  <a:pt x="80" y="68"/>
                </a:moveTo>
                <a:cubicBezTo>
                  <a:pt x="86" y="69"/>
                  <a:pt x="81" y="60"/>
                  <a:pt x="81" y="58"/>
                </a:cubicBezTo>
                <a:cubicBezTo>
                  <a:pt x="83" y="59"/>
                  <a:pt x="83" y="61"/>
                  <a:pt x="84" y="63"/>
                </a:cubicBezTo>
                <a:cubicBezTo>
                  <a:pt x="85" y="63"/>
                  <a:pt x="85" y="64"/>
                  <a:pt x="86" y="63"/>
                </a:cubicBezTo>
                <a:cubicBezTo>
                  <a:pt x="86" y="63"/>
                  <a:pt x="86" y="62"/>
                  <a:pt x="86" y="61"/>
                </a:cubicBezTo>
                <a:cubicBezTo>
                  <a:pt x="84" y="58"/>
                  <a:pt x="83" y="55"/>
                  <a:pt x="80" y="53"/>
                </a:cubicBezTo>
                <a:cubicBezTo>
                  <a:pt x="80" y="55"/>
                  <a:pt x="80" y="56"/>
                  <a:pt x="78" y="56"/>
                </a:cubicBezTo>
                <a:cubicBezTo>
                  <a:pt x="78" y="56"/>
                  <a:pt x="78" y="55"/>
                  <a:pt x="77" y="56"/>
                </a:cubicBezTo>
                <a:cubicBezTo>
                  <a:pt x="79" y="59"/>
                  <a:pt x="78" y="65"/>
                  <a:pt x="80" y="68"/>
                </a:cubicBezTo>
                <a:close/>
                <a:moveTo>
                  <a:pt x="162" y="56"/>
                </a:moveTo>
                <a:cubicBezTo>
                  <a:pt x="162" y="57"/>
                  <a:pt x="164" y="58"/>
                  <a:pt x="166" y="56"/>
                </a:cubicBezTo>
                <a:cubicBezTo>
                  <a:pt x="164" y="56"/>
                  <a:pt x="163" y="54"/>
                  <a:pt x="162" y="56"/>
                </a:cubicBezTo>
                <a:close/>
                <a:moveTo>
                  <a:pt x="152" y="75"/>
                </a:moveTo>
                <a:cubicBezTo>
                  <a:pt x="154" y="76"/>
                  <a:pt x="153" y="74"/>
                  <a:pt x="153" y="73"/>
                </a:cubicBezTo>
                <a:cubicBezTo>
                  <a:pt x="156" y="67"/>
                  <a:pt x="160" y="63"/>
                  <a:pt x="164" y="58"/>
                </a:cubicBezTo>
                <a:cubicBezTo>
                  <a:pt x="162" y="58"/>
                  <a:pt x="162" y="57"/>
                  <a:pt x="160" y="57"/>
                </a:cubicBezTo>
                <a:cubicBezTo>
                  <a:pt x="157" y="62"/>
                  <a:pt x="154" y="68"/>
                  <a:pt x="152" y="75"/>
                </a:cubicBezTo>
                <a:close/>
                <a:moveTo>
                  <a:pt x="91" y="64"/>
                </a:moveTo>
                <a:cubicBezTo>
                  <a:pt x="90" y="64"/>
                  <a:pt x="89" y="63"/>
                  <a:pt x="88" y="63"/>
                </a:cubicBezTo>
                <a:cubicBezTo>
                  <a:pt x="89" y="68"/>
                  <a:pt x="94" y="74"/>
                  <a:pt x="96" y="79"/>
                </a:cubicBezTo>
                <a:cubicBezTo>
                  <a:pt x="97" y="80"/>
                  <a:pt x="97" y="81"/>
                  <a:pt x="98" y="82"/>
                </a:cubicBezTo>
                <a:cubicBezTo>
                  <a:pt x="99" y="86"/>
                  <a:pt x="100" y="88"/>
                  <a:pt x="102" y="92"/>
                </a:cubicBezTo>
                <a:cubicBezTo>
                  <a:pt x="106" y="98"/>
                  <a:pt x="109" y="105"/>
                  <a:pt x="112" y="111"/>
                </a:cubicBezTo>
                <a:cubicBezTo>
                  <a:pt x="112" y="113"/>
                  <a:pt x="113" y="114"/>
                  <a:pt x="113" y="115"/>
                </a:cubicBezTo>
                <a:cubicBezTo>
                  <a:pt x="113" y="115"/>
                  <a:pt x="113" y="115"/>
                  <a:pt x="113" y="116"/>
                </a:cubicBezTo>
                <a:cubicBezTo>
                  <a:pt x="111" y="115"/>
                  <a:pt x="111" y="113"/>
                  <a:pt x="110" y="112"/>
                </a:cubicBezTo>
                <a:cubicBezTo>
                  <a:pt x="109" y="108"/>
                  <a:pt x="107" y="105"/>
                  <a:pt x="106" y="102"/>
                </a:cubicBezTo>
                <a:cubicBezTo>
                  <a:pt x="104" y="99"/>
                  <a:pt x="102" y="96"/>
                  <a:pt x="101" y="92"/>
                </a:cubicBezTo>
                <a:cubicBezTo>
                  <a:pt x="96" y="84"/>
                  <a:pt x="92" y="74"/>
                  <a:pt x="87" y="65"/>
                </a:cubicBezTo>
                <a:cubicBezTo>
                  <a:pt x="86" y="65"/>
                  <a:pt x="86" y="65"/>
                  <a:pt x="85" y="65"/>
                </a:cubicBezTo>
                <a:cubicBezTo>
                  <a:pt x="85" y="68"/>
                  <a:pt x="83" y="70"/>
                  <a:pt x="81" y="70"/>
                </a:cubicBezTo>
                <a:cubicBezTo>
                  <a:pt x="89" y="83"/>
                  <a:pt x="96" y="98"/>
                  <a:pt x="103" y="111"/>
                </a:cubicBezTo>
                <a:cubicBezTo>
                  <a:pt x="106" y="114"/>
                  <a:pt x="108" y="117"/>
                  <a:pt x="111" y="119"/>
                </a:cubicBezTo>
                <a:cubicBezTo>
                  <a:pt x="112" y="118"/>
                  <a:pt x="112" y="117"/>
                  <a:pt x="113" y="116"/>
                </a:cubicBezTo>
                <a:cubicBezTo>
                  <a:pt x="114" y="115"/>
                  <a:pt x="117" y="116"/>
                  <a:pt x="118" y="116"/>
                </a:cubicBezTo>
                <a:cubicBezTo>
                  <a:pt x="118" y="114"/>
                  <a:pt x="117" y="113"/>
                  <a:pt x="116" y="111"/>
                </a:cubicBezTo>
                <a:cubicBezTo>
                  <a:pt x="116" y="110"/>
                  <a:pt x="116" y="109"/>
                  <a:pt x="115" y="108"/>
                </a:cubicBezTo>
                <a:cubicBezTo>
                  <a:pt x="115" y="105"/>
                  <a:pt x="113" y="103"/>
                  <a:pt x="112" y="101"/>
                </a:cubicBezTo>
                <a:cubicBezTo>
                  <a:pt x="110" y="96"/>
                  <a:pt x="108" y="91"/>
                  <a:pt x="106" y="86"/>
                </a:cubicBezTo>
                <a:cubicBezTo>
                  <a:pt x="103" y="81"/>
                  <a:pt x="100" y="76"/>
                  <a:pt x="98" y="72"/>
                </a:cubicBezTo>
                <a:cubicBezTo>
                  <a:pt x="97" y="69"/>
                  <a:pt x="95" y="66"/>
                  <a:pt x="95" y="64"/>
                </a:cubicBezTo>
                <a:cubicBezTo>
                  <a:pt x="95" y="63"/>
                  <a:pt x="94" y="62"/>
                  <a:pt x="94" y="62"/>
                </a:cubicBezTo>
                <a:cubicBezTo>
                  <a:pt x="93" y="63"/>
                  <a:pt x="92" y="64"/>
                  <a:pt x="91" y="64"/>
                </a:cubicBezTo>
                <a:close/>
                <a:moveTo>
                  <a:pt x="147" y="70"/>
                </a:moveTo>
                <a:cubicBezTo>
                  <a:pt x="146" y="69"/>
                  <a:pt x="145" y="68"/>
                  <a:pt x="144" y="67"/>
                </a:cubicBezTo>
                <a:cubicBezTo>
                  <a:pt x="136" y="63"/>
                  <a:pt x="125" y="64"/>
                  <a:pt x="122" y="70"/>
                </a:cubicBezTo>
                <a:cubicBezTo>
                  <a:pt x="121" y="72"/>
                  <a:pt x="120" y="74"/>
                  <a:pt x="119" y="76"/>
                </a:cubicBezTo>
                <a:cubicBezTo>
                  <a:pt x="119" y="78"/>
                  <a:pt x="118" y="80"/>
                  <a:pt x="117" y="82"/>
                </a:cubicBezTo>
                <a:cubicBezTo>
                  <a:pt x="117" y="83"/>
                  <a:pt x="117" y="84"/>
                  <a:pt x="117" y="85"/>
                </a:cubicBezTo>
                <a:cubicBezTo>
                  <a:pt x="117" y="85"/>
                  <a:pt x="117" y="86"/>
                  <a:pt x="116" y="86"/>
                </a:cubicBezTo>
                <a:cubicBezTo>
                  <a:pt x="115" y="90"/>
                  <a:pt x="117" y="95"/>
                  <a:pt x="118" y="99"/>
                </a:cubicBezTo>
                <a:cubicBezTo>
                  <a:pt x="118" y="99"/>
                  <a:pt x="118" y="100"/>
                  <a:pt x="118" y="100"/>
                </a:cubicBezTo>
                <a:cubicBezTo>
                  <a:pt x="119" y="106"/>
                  <a:pt x="123" y="112"/>
                  <a:pt x="127" y="115"/>
                </a:cubicBezTo>
                <a:cubicBezTo>
                  <a:pt x="140" y="115"/>
                  <a:pt x="155" y="115"/>
                  <a:pt x="168" y="115"/>
                </a:cubicBezTo>
                <a:cubicBezTo>
                  <a:pt x="171" y="113"/>
                  <a:pt x="175" y="109"/>
                  <a:pt x="177" y="104"/>
                </a:cubicBezTo>
                <a:cubicBezTo>
                  <a:pt x="179" y="101"/>
                  <a:pt x="181" y="97"/>
                  <a:pt x="181" y="93"/>
                </a:cubicBezTo>
                <a:cubicBezTo>
                  <a:pt x="181" y="88"/>
                  <a:pt x="181" y="83"/>
                  <a:pt x="179" y="79"/>
                </a:cubicBezTo>
                <a:cubicBezTo>
                  <a:pt x="177" y="75"/>
                  <a:pt x="174" y="73"/>
                  <a:pt x="171" y="71"/>
                </a:cubicBezTo>
                <a:cubicBezTo>
                  <a:pt x="167" y="69"/>
                  <a:pt x="161" y="67"/>
                  <a:pt x="157" y="70"/>
                </a:cubicBezTo>
                <a:cubicBezTo>
                  <a:pt x="156" y="72"/>
                  <a:pt x="155" y="73"/>
                  <a:pt x="155" y="74"/>
                </a:cubicBezTo>
                <a:cubicBezTo>
                  <a:pt x="156" y="73"/>
                  <a:pt x="157" y="70"/>
                  <a:pt x="160" y="72"/>
                </a:cubicBezTo>
                <a:cubicBezTo>
                  <a:pt x="160" y="73"/>
                  <a:pt x="158" y="72"/>
                  <a:pt x="158" y="73"/>
                </a:cubicBezTo>
                <a:cubicBezTo>
                  <a:pt x="157" y="75"/>
                  <a:pt x="154" y="78"/>
                  <a:pt x="150" y="78"/>
                </a:cubicBezTo>
                <a:cubicBezTo>
                  <a:pt x="148" y="77"/>
                  <a:pt x="145" y="76"/>
                  <a:pt x="145" y="74"/>
                </a:cubicBezTo>
                <a:cubicBezTo>
                  <a:pt x="147" y="75"/>
                  <a:pt x="148" y="77"/>
                  <a:pt x="151" y="76"/>
                </a:cubicBezTo>
                <a:cubicBezTo>
                  <a:pt x="151" y="74"/>
                  <a:pt x="152" y="72"/>
                  <a:pt x="152" y="70"/>
                </a:cubicBezTo>
                <a:cubicBezTo>
                  <a:pt x="150" y="71"/>
                  <a:pt x="149" y="70"/>
                  <a:pt x="147" y="70"/>
                </a:cubicBezTo>
                <a:close/>
                <a:moveTo>
                  <a:pt x="231" y="65"/>
                </a:moveTo>
                <a:cubicBezTo>
                  <a:pt x="231" y="66"/>
                  <a:pt x="232" y="66"/>
                  <a:pt x="232" y="67"/>
                </a:cubicBezTo>
                <a:cubicBezTo>
                  <a:pt x="233" y="68"/>
                  <a:pt x="236" y="69"/>
                  <a:pt x="237" y="71"/>
                </a:cubicBezTo>
                <a:cubicBezTo>
                  <a:pt x="239" y="71"/>
                  <a:pt x="242" y="72"/>
                  <a:pt x="243" y="70"/>
                </a:cubicBezTo>
                <a:cubicBezTo>
                  <a:pt x="242" y="69"/>
                  <a:pt x="241" y="70"/>
                  <a:pt x="240" y="70"/>
                </a:cubicBezTo>
                <a:cubicBezTo>
                  <a:pt x="238" y="70"/>
                  <a:pt x="236" y="69"/>
                  <a:pt x="235" y="68"/>
                </a:cubicBezTo>
                <a:cubicBezTo>
                  <a:pt x="234" y="68"/>
                  <a:pt x="234" y="68"/>
                  <a:pt x="234" y="68"/>
                </a:cubicBezTo>
                <a:cubicBezTo>
                  <a:pt x="234" y="66"/>
                  <a:pt x="232" y="66"/>
                  <a:pt x="232" y="64"/>
                </a:cubicBezTo>
                <a:cubicBezTo>
                  <a:pt x="232" y="65"/>
                  <a:pt x="231" y="64"/>
                  <a:pt x="231" y="65"/>
                </a:cubicBezTo>
                <a:close/>
                <a:moveTo>
                  <a:pt x="202" y="66"/>
                </a:moveTo>
                <a:cubicBezTo>
                  <a:pt x="202" y="66"/>
                  <a:pt x="202" y="66"/>
                  <a:pt x="201" y="66"/>
                </a:cubicBezTo>
                <a:cubicBezTo>
                  <a:pt x="200" y="68"/>
                  <a:pt x="203" y="68"/>
                  <a:pt x="202" y="70"/>
                </a:cubicBezTo>
                <a:cubicBezTo>
                  <a:pt x="204" y="70"/>
                  <a:pt x="204" y="71"/>
                  <a:pt x="206" y="71"/>
                </a:cubicBezTo>
                <a:cubicBezTo>
                  <a:pt x="207" y="72"/>
                  <a:pt x="210" y="72"/>
                  <a:pt x="211" y="72"/>
                </a:cubicBezTo>
                <a:cubicBezTo>
                  <a:pt x="212" y="71"/>
                  <a:pt x="215" y="72"/>
                  <a:pt x="214" y="70"/>
                </a:cubicBezTo>
                <a:cubicBezTo>
                  <a:pt x="209" y="73"/>
                  <a:pt x="204" y="70"/>
                  <a:pt x="202" y="66"/>
                </a:cubicBezTo>
                <a:close/>
                <a:moveTo>
                  <a:pt x="58" y="93"/>
                </a:moveTo>
                <a:cubicBezTo>
                  <a:pt x="58" y="93"/>
                  <a:pt x="58" y="93"/>
                  <a:pt x="58" y="94"/>
                </a:cubicBezTo>
                <a:cubicBezTo>
                  <a:pt x="58" y="94"/>
                  <a:pt x="58" y="95"/>
                  <a:pt x="59" y="95"/>
                </a:cubicBezTo>
                <a:cubicBezTo>
                  <a:pt x="60" y="105"/>
                  <a:pt x="61" y="114"/>
                  <a:pt x="63" y="123"/>
                </a:cubicBezTo>
                <a:cubicBezTo>
                  <a:pt x="65" y="128"/>
                  <a:pt x="65" y="133"/>
                  <a:pt x="66" y="138"/>
                </a:cubicBezTo>
                <a:cubicBezTo>
                  <a:pt x="67" y="141"/>
                  <a:pt x="68" y="144"/>
                  <a:pt x="67" y="148"/>
                </a:cubicBezTo>
                <a:cubicBezTo>
                  <a:pt x="69" y="150"/>
                  <a:pt x="68" y="152"/>
                  <a:pt x="69" y="154"/>
                </a:cubicBezTo>
                <a:cubicBezTo>
                  <a:pt x="74" y="152"/>
                  <a:pt x="78" y="151"/>
                  <a:pt x="84" y="150"/>
                </a:cubicBezTo>
                <a:cubicBezTo>
                  <a:pt x="82" y="140"/>
                  <a:pt x="79" y="129"/>
                  <a:pt x="77" y="119"/>
                </a:cubicBezTo>
                <a:cubicBezTo>
                  <a:pt x="77" y="116"/>
                  <a:pt x="75" y="113"/>
                  <a:pt x="75" y="110"/>
                </a:cubicBezTo>
                <a:cubicBezTo>
                  <a:pt x="75" y="109"/>
                  <a:pt x="75" y="108"/>
                  <a:pt x="76" y="107"/>
                </a:cubicBezTo>
                <a:cubicBezTo>
                  <a:pt x="79" y="107"/>
                  <a:pt x="81" y="110"/>
                  <a:pt x="83" y="112"/>
                </a:cubicBezTo>
                <a:cubicBezTo>
                  <a:pt x="85" y="114"/>
                  <a:pt x="86" y="116"/>
                  <a:pt x="88" y="117"/>
                </a:cubicBezTo>
                <a:cubicBezTo>
                  <a:pt x="93" y="123"/>
                  <a:pt x="100" y="129"/>
                  <a:pt x="105" y="135"/>
                </a:cubicBezTo>
                <a:cubicBezTo>
                  <a:pt x="106" y="135"/>
                  <a:pt x="105" y="135"/>
                  <a:pt x="106" y="136"/>
                </a:cubicBezTo>
                <a:cubicBezTo>
                  <a:pt x="106" y="137"/>
                  <a:pt x="107" y="137"/>
                  <a:pt x="108" y="138"/>
                </a:cubicBezTo>
                <a:cubicBezTo>
                  <a:pt x="109" y="139"/>
                  <a:pt x="109" y="141"/>
                  <a:pt x="112" y="142"/>
                </a:cubicBezTo>
                <a:cubicBezTo>
                  <a:pt x="111" y="140"/>
                  <a:pt x="109" y="139"/>
                  <a:pt x="109" y="138"/>
                </a:cubicBezTo>
                <a:cubicBezTo>
                  <a:pt x="106" y="133"/>
                  <a:pt x="107" y="126"/>
                  <a:pt x="109" y="121"/>
                </a:cubicBezTo>
                <a:cubicBezTo>
                  <a:pt x="107" y="119"/>
                  <a:pt x="105" y="117"/>
                  <a:pt x="104" y="114"/>
                </a:cubicBezTo>
                <a:cubicBezTo>
                  <a:pt x="95" y="108"/>
                  <a:pt x="88" y="99"/>
                  <a:pt x="81" y="92"/>
                </a:cubicBezTo>
                <a:cubicBezTo>
                  <a:pt x="76" y="88"/>
                  <a:pt x="72" y="83"/>
                  <a:pt x="67" y="79"/>
                </a:cubicBezTo>
                <a:cubicBezTo>
                  <a:pt x="63" y="75"/>
                  <a:pt x="58" y="71"/>
                  <a:pt x="54" y="67"/>
                </a:cubicBezTo>
                <a:cubicBezTo>
                  <a:pt x="54" y="67"/>
                  <a:pt x="54" y="67"/>
                  <a:pt x="54" y="67"/>
                </a:cubicBezTo>
                <a:cubicBezTo>
                  <a:pt x="53" y="75"/>
                  <a:pt x="56" y="85"/>
                  <a:pt x="58" y="93"/>
                </a:cubicBezTo>
                <a:close/>
                <a:moveTo>
                  <a:pt x="223" y="86"/>
                </a:moveTo>
                <a:cubicBezTo>
                  <a:pt x="226" y="85"/>
                  <a:pt x="229" y="84"/>
                  <a:pt x="232" y="84"/>
                </a:cubicBezTo>
                <a:cubicBezTo>
                  <a:pt x="235" y="81"/>
                  <a:pt x="238" y="76"/>
                  <a:pt x="240" y="72"/>
                </a:cubicBezTo>
                <a:cubicBezTo>
                  <a:pt x="238" y="72"/>
                  <a:pt x="237" y="72"/>
                  <a:pt x="236" y="70"/>
                </a:cubicBezTo>
                <a:cubicBezTo>
                  <a:pt x="234" y="71"/>
                  <a:pt x="233" y="69"/>
                  <a:pt x="231" y="68"/>
                </a:cubicBezTo>
                <a:cubicBezTo>
                  <a:pt x="228" y="74"/>
                  <a:pt x="225" y="80"/>
                  <a:pt x="223" y="86"/>
                </a:cubicBezTo>
                <a:close/>
                <a:moveTo>
                  <a:pt x="201" y="71"/>
                </a:moveTo>
                <a:cubicBezTo>
                  <a:pt x="197" y="80"/>
                  <a:pt x="194" y="89"/>
                  <a:pt x="191" y="97"/>
                </a:cubicBezTo>
                <a:cubicBezTo>
                  <a:pt x="194" y="97"/>
                  <a:pt x="195" y="95"/>
                  <a:pt x="197" y="94"/>
                </a:cubicBezTo>
                <a:cubicBezTo>
                  <a:pt x="200" y="93"/>
                  <a:pt x="203" y="93"/>
                  <a:pt x="204" y="91"/>
                </a:cubicBezTo>
                <a:cubicBezTo>
                  <a:pt x="204" y="90"/>
                  <a:pt x="205" y="90"/>
                  <a:pt x="205" y="89"/>
                </a:cubicBezTo>
                <a:cubicBezTo>
                  <a:pt x="206" y="88"/>
                  <a:pt x="206" y="87"/>
                  <a:pt x="206" y="86"/>
                </a:cubicBezTo>
                <a:cubicBezTo>
                  <a:pt x="207" y="84"/>
                  <a:pt x="208" y="82"/>
                  <a:pt x="208" y="81"/>
                </a:cubicBezTo>
                <a:cubicBezTo>
                  <a:pt x="209" y="78"/>
                  <a:pt x="210" y="76"/>
                  <a:pt x="211" y="74"/>
                </a:cubicBezTo>
                <a:cubicBezTo>
                  <a:pt x="208" y="73"/>
                  <a:pt x="204" y="72"/>
                  <a:pt x="201" y="71"/>
                </a:cubicBezTo>
                <a:close/>
                <a:moveTo>
                  <a:pt x="263" y="114"/>
                </a:moveTo>
                <a:cubicBezTo>
                  <a:pt x="264" y="111"/>
                  <a:pt x="266" y="108"/>
                  <a:pt x="267" y="105"/>
                </a:cubicBezTo>
                <a:cubicBezTo>
                  <a:pt x="268" y="102"/>
                  <a:pt x="269" y="100"/>
                  <a:pt x="268" y="97"/>
                </a:cubicBezTo>
                <a:cubicBezTo>
                  <a:pt x="266" y="95"/>
                  <a:pt x="265" y="93"/>
                  <a:pt x="263" y="92"/>
                </a:cubicBezTo>
                <a:cubicBezTo>
                  <a:pt x="262" y="91"/>
                  <a:pt x="260" y="90"/>
                  <a:pt x="259" y="89"/>
                </a:cubicBezTo>
                <a:cubicBezTo>
                  <a:pt x="244" y="83"/>
                  <a:pt x="223" y="86"/>
                  <a:pt x="209" y="91"/>
                </a:cubicBezTo>
                <a:cubicBezTo>
                  <a:pt x="209" y="91"/>
                  <a:pt x="208" y="92"/>
                  <a:pt x="208" y="92"/>
                </a:cubicBezTo>
                <a:cubicBezTo>
                  <a:pt x="202" y="94"/>
                  <a:pt x="196" y="96"/>
                  <a:pt x="192" y="99"/>
                </a:cubicBezTo>
                <a:cubicBezTo>
                  <a:pt x="186" y="102"/>
                  <a:pt x="181" y="104"/>
                  <a:pt x="176" y="108"/>
                </a:cubicBezTo>
                <a:cubicBezTo>
                  <a:pt x="176" y="110"/>
                  <a:pt x="174" y="111"/>
                  <a:pt x="173" y="113"/>
                </a:cubicBezTo>
                <a:cubicBezTo>
                  <a:pt x="172" y="114"/>
                  <a:pt x="171" y="114"/>
                  <a:pt x="171" y="115"/>
                </a:cubicBezTo>
                <a:cubicBezTo>
                  <a:pt x="173" y="115"/>
                  <a:pt x="176" y="115"/>
                  <a:pt x="179" y="115"/>
                </a:cubicBezTo>
                <a:cubicBezTo>
                  <a:pt x="182" y="112"/>
                  <a:pt x="186" y="108"/>
                  <a:pt x="190" y="107"/>
                </a:cubicBezTo>
                <a:cubicBezTo>
                  <a:pt x="193" y="106"/>
                  <a:pt x="200" y="108"/>
                  <a:pt x="201" y="110"/>
                </a:cubicBezTo>
                <a:cubicBezTo>
                  <a:pt x="202" y="112"/>
                  <a:pt x="200" y="114"/>
                  <a:pt x="201" y="116"/>
                </a:cubicBezTo>
                <a:cubicBezTo>
                  <a:pt x="202" y="116"/>
                  <a:pt x="203" y="117"/>
                  <a:pt x="203" y="118"/>
                </a:cubicBezTo>
                <a:cubicBezTo>
                  <a:pt x="204" y="119"/>
                  <a:pt x="205" y="121"/>
                  <a:pt x="205" y="123"/>
                </a:cubicBezTo>
                <a:cubicBezTo>
                  <a:pt x="204" y="125"/>
                  <a:pt x="203" y="127"/>
                  <a:pt x="200" y="127"/>
                </a:cubicBezTo>
                <a:cubicBezTo>
                  <a:pt x="198" y="130"/>
                  <a:pt x="199" y="132"/>
                  <a:pt x="199" y="134"/>
                </a:cubicBezTo>
                <a:cubicBezTo>
                  <a:pt x="197" y="137"/>
                  <a:pt x="193" y="138"/>
                  <a:pt x="194" y="141"/>
                </a:cubicBezTo>
                <a:cubicBezTo>
                  <a:pt x="196" y="141"/>
                  <a:pt x="198" y="145"/>
                  <a:pt x="196" y="147"/>
                </a:cubicBezTo>
                <a:cubicBezTo>
                  <a:pt x="194" y="147"/>
                  <a:pt x="194" y="147"/>
                  <a:pt x="193" y="147"/>
                </a:cubicBezTo>
                <a:cubicBezTo>
                  <a:pt x="193" y="147"/>
                  <a:pt x="192" y="148"/>
                  <a:pt x="192" y="149"/>
                </a:cubicBezTo>
                <a:cubicBezTo>
                  <a:pt x="193" y="149"/>
                  <a:pt x="193" y="149"/>
                  <a:pt x="193" y="150"/>
                </a:cubicBezTo>
                <a:cubicBezTo>
                  <a:pt x="193" y="151"/>
                  <a:pt x="192" y="151"/>
                  <a:pt x="192" y="152"/>
                </a:cubicBezTo>
                <a:cubicBezTo>
                  <a:pt x="193" y="154"/>
                  <a:pt x="194" y="154"/>
                  <a:pt x="196" y="154"/>
                </a:cubicBezTo>
                <a:cubicBezTo>
                  <a:pt x="197" y="156"/>
                  <a:pt x="197" y="157"/>
                  <a:pt x="196" y="158"/>
                </a:cubicBezTo>
                <a:cubicBezTo>
                  <a:pt x="201" y="157"/>
                  <a:pt x="203" y="165"/>
                  <a:pt x="197" y="164"/>
                </a:cubicBezTo>
                <a:cubicBezTo>
                  <a:pt x="196" y="165"/>
                  <a:pt x="196" y="168"/>
                  <a:pt x="198" y="168"/>
                </a:cubicBezTo>
                <a:cubicBezTo>
                  <a:pt x="198" y="169"/>
                  <a:pt x="197" y="169"/>
                  <a:pt x="196" y="170"/>
                </a:cubicBezTo>
                <a:cubicBezTo>
                  <a:pt x="197" y="171"/>
                  <a:pt x="197" y="172"/>
                  <a:pt x="197" y="173"/>
                </a:cubicBezTo>
                <a:cubicBezTo>
                  <a:pt x="199" y="173"/>
                  <a:pt x="201" y="174"/>
                  <a:pt x="201" y="176"/>
                </a:cubicBezTo>
                <a:cubicBezTo>
                  <a:pt x="201" y="177"/>
                  <a:pt x="199" y="178"/>
                  <a:pt x="199" y="180"/>
                </a:cubicBezTo>
                <a:cubicBezTo>
                  <a:pt x="198" y="181"/>
                  <a:pt x="197" y="181"/>
                  <a:pt x="195" y="182"/>
                </a:cubicBezTo>
                <a:cubicBezTo>
                  <a:pt x="196" y="184"/>
                  <a:pt x="195" y="185"/>
                  <a:pt x="195" y="187"/>
                </a:cubicBezTo>
                <a:cubicBezTo>
                  <a:pt x="196" y="188"/>
                  <a:pt x="195" y="190"/>
                  <a:pt x="194" y="191"/>
                </a:cubicBezTo>
                <a:cubicBezTo>
                  <a:pt x="195" y="193"/>
                  <a:pt x="196" y="194"/>
                  <a:pt x="196" y="196"/>
                </a:cubicBezTo>
                <a:cubicBezTo>
                  <a:pt x="195" y="197"/>
                  <a:pt x="194" y="197"/>
                  <a:pt x="195" y="198"/>
                </a:cubicBezTo>
                <a:cubicBezTo>
                  <a:pt x="197" y="197"/>
                  <a:pt x="203" y="195"/>
                  <a:pt x="206" y="197"/>
                </a:cubicBezTo>
                <a:cubicBezTo>
                  <a:pt x="207" y="199"/>
                  <a:pt x="208" y="200"/>
                  <a:pt x="209" y="201"/>
                </a:cubicBezTo>
                <a:cubicBezTo>
                  <a:pt x="213" y="202"/>
                  <a:pt x="217" y="201"/>
                  <a:pt x="218" y="204"/>
                </a:cubicBezTo>
                <a:cubicBezTo>
                  <a:pt x="219" y="206"/>
                  <a:pt x="217" y="208"/>
                  <a:pt x="217" y="210"/>
                </a:cubicBezTo>
                <a:cubicBezTo>
                  <a:pt x="216" y="211"/>
                  <a:pt x="218" y="214"/>
                  <a:pt x="217" y="215"/>
                </a:cubicBezTo>
                <a:cubicBezTo>
                  <a:pt x="215" y="219"/>
                  <a:pt x="213" y="222"/>
                  <a:pt x="210" y="226"/>
                </a:cubicBezTo>
                <a:cubicBezTo>
                  <a:pt x="209" y="227"/>
                  <a:pt x="207" y="227"/>
                  <a:pt x="205" y="228"/>
                </a:cubicBezTo>
                <a:cubicBezTo>
                  <a:pt x="210" y="228"/>
                  <a:pt x="215" y="231"/>
                  <a:pt x="220" y="232"/>
                </a:cubicBezTo>
                <a:cubicBezTo>
                  <a:pt x="221" y="231"/>
                  <a:pt x="225" y="231"/>
                  <a:pt x="226" y="230"/>
                </a:cubicBezTo>
                <a:cubicBezTo>
                  <a:pt x="231" y="228"/>
                  <a:pt x="235" y="224"/>
                  <a:pt x="239" y="221"/>
                </a:cubicBezTo>
                <a:cubicBezTo>
                  <a:pt x="243" y="219"/>
                  <a:pt x="246" y="217"/>
                  <a:pt x="249" y="214"/>
                </a:cubicBezTo>
                <a:cubicBezTo>
                  <a:pt x="252" y="212"/>
                  <a:pt x="254" y="209"/>
                  <a:pt x="255" y="207"/>
                </a:cubicBezTo>
                <a:cubicBezTo>
                  <a:pt x="261" y="200"/>
                  <a:pt x="268" y="193"/>
                  <a:pt x="272" y="185"/>
                </a:cubicBezTo>
                <a:cubicBezTo>
                  <a:pt x="273" y="180"/>
                  <a:pt x="274" y="175"/>
                  <a:pt x="276" y="170"/>
                </a:cubicBezTo>
                <a:cubicBezTo>
                  <a:pt x="276" y="168"/>
                  <a:pt x="277" y="166"/>
                  <a:pt x="277" y="163"/>
                </a:cubicBezTo>
                <a:cubicBezTo>
                  <a:pt x="277" y="158"/>
                  <a:pt x="275" y="153"/>
                  <a:pt x="274" y="149"/>
                </a:cubicBezTo>
                <a:cubicBezTo>
                  <a:pt x="270" y="146"/>
                  <a:pt x="263" y="148"/>
                  <a:pt x="259" y="147"/>
                </a:cubicBezTo>
                <a:cubicBezTo>
                  <a:pt x="251" y="144"/>
                  <a:pt x="253" y="133"/>
                  <a:pt x="255" y="130"/>
                </a:cubicBezTo>
                <a:cubicBezTo>
                  <a:pt x="255" y="131"/>
                  <a:pt x="254" y="131"/>
                  <a:pt x="255" y="131"/>
                </a:cubicBezTo>
                <a:cubicBezTo>
                  <a:pt x="255" y="129"/>
                  <a:pt x="257" y="128"/>
                  <a:pt x="256" y="127"/>
                </a:cubicBezTo>
                <a:cubicBezTo>
                  <a:pt x="256" y="128"/>
                  <a:pt x="256" y="129"/>
                  <a:pt x="255" y="130"/>
                </a:cubicBezTo>
                <a:cubicBezTo>
                  <a:pt x="257" y="124"/>
                  <a:pt x="260" y="119"/>
                  <a:pt x="263" y="114"/>
                </a:cubicBezTo>
                <a:close/>
                <a:moveTo>
                  <a:pt x="268" y="106"/>
                </a:moveTo>
                <a:cubicBezTo>
                  <a:pt x="269" y="109"/>
                  <a:pt x="265" y="112"/>
                  <a:pt x="265" y="116"/>
                </a:cubicBezTo>
                <a:cubicBezTo>
                  <a:pt x="263" y="119"/>
                  <a:pt x="261" y="123"/>
                  <a:pt x="258" y="127"/>
                </a:cubicBezTo>
                <a:cubicBezTo>
                  <a:pt x="256" y="132"/>
                  <a:pt x="254" y="137"/>
                  <a:pt x="255" y="142"/>
                </a:cubicBezTo>
                <a:cubicBezTo>
                  <a:pt x="256" y="142"/>
                  <a:pt x="256" y="144"/>
                  <a:pt x="257" y="144"/>
                </a:cubicBezTo>
                <a:cubicBezTo>
                  <a:pt x="256" y="142"/>
                  <a:pt x="257" y="140"/>
                  <a:pt x="257" y="138"/>
                </a:cubicBezTo>
                <a:cubicBezTo>
                  <a:pt x="259" y="133"/>
                  <a:pt x="261" y="128"/>
                  <a:pt x="263" y="123"/>
                </a:cubicBezTo>
                <a:cubicBezTo>
                  <a:pt x="266" y="117"/>
                  <a:pt x="271" y="113"/>
                  <a:pt x="271" y="106"/>
                </a:cubicBezTo>
                <a:cubicBezTo>
                  <a:pt x="272" y="104"/>
                  <a:pt x="271" y="100"/>
                  <a:pt x="270" y="98"/>
                </a:cubicBezTo>
                <a:cubicBezTo>
                  <a:pt x="270" y="101"/>
                  <a:pt x="270" y="104"/>
                  <a:pt x="268" y="106"/>
                </a:cubicBezTo>
                <a:close/>
                <a:moveTo>
                  <a:pt x="191" y="108"/>
                </a:moveTo>
                <a:cubicBezTo>
                  <a:pt x="190" y="108"/>
                  <a:pt x="189" y="109"/>
                  <a:pt x="188" y="109"/>
                </a:cubicBezTo>
                <a:cubicBezTo>
                  <a:pt x="185" y="110"/>
                  <a:pt x="182" y="112"/>
                  <a:pt x="182" y="115"/>
                </a:cubicBezTo>
                <a:cubicBezTo>
                  <a:pt x="185" y="115"/>
                  <a:pt x="193" y="114"/>
                  <a:pt x="192" y="119"/>
                </a:cubicBezTo>
                <a:cubicBezTo>
                  <a:pt x="192" y="120"/>
                  <a:pt x="191" y="123"/>
                  <a:pt x="189" y="123"/>
                </a:cubicBezTo>
                <a:cubicBezTo>
                  <a:pt x="189" y="122"/>
                  <a:pt x="187" y="121"/>
                  <a:pt x="186" y="122"/>
                </a:cubicBezTo>
                <a:cubicBezTo>
                  <a:pt x="187" y="123"/>
                  <a:pt x="187" y="125"/>
                  <a:pt x="186" y="126"/>
                </a:cubicBezTo>
                <a:cubicBezTo>
                  <a:pt x="186" y="127"/>
                  <a:pt x="187" y="127"/>
                  <a:pt x="187" y="128"/>
                </a:cubicBezTo>
                <a:cubicBezTo>
                  <a:pt x="183" y="130"/>
                  <a:pt x="188" y="134"/>
                  <a:pt x="185" y="137"/>
                </a:cubicBezTo>
                <a:cubicBezTo>
                  <a:pt x="188" y="137"/>
                  <a:pt x="189" y="137"/>
                  <a:pt x="191" y="137"/>
                </a:cubicBezTo>
                <a:cubicBezTo>
                  <a:pt x="191" y="137"/>
                  <a:pt x="192" y="137"/>
                  <a:pt x="193" y="138"/>
                </a:cubicBezTo>
                <a:cubicBezTo>
                  <a:pt x="195" y="137"/>
                  <a:pt x="197" y="135"/>
                  <a:pt x="198" y="133"/>
                </a:cubicBezTo>
                <a:cubicBezTo>
                  <a:pt x="198" y="131"/>
                  <a:pt x="197" y="127"/>
                  <a:pt x="200" y="126"/>
                </a:cubicBezTo>
                <a:cubicBezTo>
                  <a:pt x="201" y="126"/>
                  <a:pt x="201" y="126"/>
                  <a:pt x="202" y="126"/>
                </a:cubicBezTo>
                <a:cubicBezTo>
                  <a:pt x="202" y="124"/>
                  <a:pt x="203" y="123"/>
                  <a:pt x="203" y="122"/>
                </a:cubicBezTo>
                <a:cubicBezTo>
                  <a:pt x="204" y="118"/>
                  <a:pt x="198" y="116"/>
                  <a:pt x="200" y="111"/>
                </a:cubicBezTo>
                <a:cubicBezTo>
                  <a:pt x="198" y="108"/>
                  <a:pt x="194" y="107"/>
                  <a:pt x="191" y="108"/>
                </a:cubicBezTo>
                <a:close/>
                <a:moveTo>
                  <a:pt x="77" y="111"/>
                </a:moveTo>
                <a:cubicBezTo>
                  <a:pt x="78" y="114"/>
                  <a:pt x="78" y="117"/>
                  <a:pt x="79" y="120"/>
                </a:cubicBezTo>
                <a:cubicBezTo>
                  <a:pt x="82" y="130"/>
                  <a:pt x="84" y="140"/>
                  <a:pt x="86" y="150"/>
                </a:cubicBezTo>
                <a:cubicBezTo>
                  <a:pt x="89" y="150"/>
                  <a:pt x="93" y="150"/>
                  <a:pt x="95" y="151"/>
                </a:cubicBezTo>
                <a:cubicBezTo>
                  <a:pt x="95" y="148"/>
                  <a:pt x="97" y="143"/>
                  <a:pt x="100" y="142"/>
                </a:cubicBezTo>
                <a:cubicBezTo>
                  <a:pt x="103" y="141"/>
                  <a:pt x="106" y="142"/>
                  <a:pt x="109" y="141"/>
                </a:cubicBezTo>
                <a:cubicBezTo>
                  <a:pt x="104" y="135"/>
                  <a:pt x="98" y="130"/>
                  <a:pt x="93" y="124"/>
                </a:cubicBezTo>
                <a:cubicBezTo>
                  <a:pt x="93" y="124"/>
                  <a:pt x="93" y="124"/>
                  <a:pt x="92" y="124"/>
                </a:cubicBezTo>
                <a:cubicBezTo>
                  <a:pt x="90" y="121"/>
                  <a:pt x="88" y="119"/>
                  <a:pt x="85" y="117"/>
                </a:cubicBezTo>
                <a:cubicBezTo>
                  <a:pt x="83" y="114"/>
                  <a:pt x="80" y="110"/>
                  <a:pt x="77" y="109"/>
                </a:cubicBezTo>
                <a:cubicBezTo>
                  <a:pt x="76" y="110"/>
                  <a:pt x="77" y="110"/>
                  <a:pt x="77" y="111"/>
                </a:cubicBezTo>
                <a:close/>
                <a:moveTo>
                  <a:pt x="189" y="117"/>
                </a:moveTo>
                <a:cubicBezTo>
                  <a:pt x="186" y="116"/>
                  <a:pt x="183" y="116"/>
                  <a:pt x="180" y="116"/>
                </a:cubicBezTo>
                <a:cubicBezTo>
                  <a:pt x="161" y="116"/>
                  <a:pt x="141" y="116"/>
                  <a:pt x="123" y="117"/>
                </a:cubicBezTo>
                <a:cubicBezTo>
                  <a:pt x="123" y="117"/>
                  <a:pt x="123" y="118"/>
                  <a:pt x="122" y="118"/>
                </a:cubicBezTo>
                <a:cubicBezTo>
                  <a:pt x="122" y="118"/>
                  <a:pt x="122" y="117"/>
                  <a:pt x="121" y="117"/>
                </a:cubicBezTo>
                <a:cubicBezTo>
                  <a:pt x="119" y="118"/>
                  <a:pt x="117" y="116"/>
                  <a:pt x="115" y="117"/>
                </a:cubicBezTo>
                <a:cubicBezTo>
                  <a:pt x="113" y="118"/>
                  <a:pt x="113" y="119"/>
                  <a:pt x="112" y="120"/>
                </a:cubicBezTo>
                <a:cubicBezTo>
                  <a:pt x="112" y="121"/>
                  <a:pt x="113" y="121"/>
                  <a:pt x="112" y="122"/>
                </a:cubicBezTo>
                <a:cubicBezTo>
                  <a:pt x="112" y="123"/>
                  <a:pt x="111" y="121"/>
                  <a:pt x="111" y="122"/>
                </a:cubicBezTo>
                <a:cubicBezTo>
                  <a:pt x="107" y="128"/>
                  <a:pt x="108" y="139"/>
                  <a:pt x="115" y="142"/>
                </a:cubicBezTo>
                <a:cubicBezTo>
                  <a:pt x="132" y="140"/>
                  <a:pt x="153" y="142"/>
                  <a:pt x="169" y="141"/>
                </a:cubicBezTo>
                <a:cubicBezTo>
                  <a:pt x="176" y="141"/>
                  <a:pt x="184" y="141"/>
                  <a:pt x="191" y="140"/>
                </a:cubicBezTo>
                <a:cubicBezTo>
                  <a:pt x="191" y="139"/>
                  <a:pt x="188" y="139"/>
                  <a:pt x="186" y="139"/>
                </a:cubicBezTo>
                <a:cubicBezTo>
                  <a:pt x="176" y="139"/>
                  <a:pt x="167" y="138"/>
                  <a:pt x="156" y="138"/>
                </a:cubicBezTo>
                <a:cubicBezTo>
                  <a:pt x="143" y="139"/>
                  <a:pt x="128" y="137"/>
                  <a:pt x="115" y="139"/>
                </a:cubicBezTo>
                <a:cubicBezTo>
                  <a:pt x="110" y="135"/>
                  <a:pt x="111" y="126"/>
                  <a:pt x="114" y="121"/>
                </a:cubicBezTo>
                <a:cubicBezTo>
                  <a:pt x="116" y="119"/>
                  <a:pt x="119" y="120"/>
                  <a:pt x="122" y="120"/>
                </a:cubicBezTo>
                <a:cubicBezTo>
                  <a:pt x="126" y="120"/>
                  <a:pt x="130" y="120"/>
                  <a:pt x="134" y="120"/>
                </a:cubicBezTo>
                <a:cubicBezTo>
                  <a:pt x="149" y="119"/>
                  <a:pt x="160" y="119"/>
                  <a:pt x="172" y="119"/>
                </a:cubicBezTo>
                <a:cubicBezTo>
                  <a:pt x="178" y="119"/>
                  <a:pt x="183" y="120"/>
                  <a:pt x="188" y="120"/>
                </a:cubicBezTo>
                <a:cubicBezTo>
                  <a:pt x="189" y="120"/>
                  <a:pt x="189" y="120"/>
                  <a:pt x="190" y="120"/>
                </a:cubicBezTo>
                <a:cubicBezTo>
                  <a:pt x="191" y="119"/>
                  <a:pt x="190" y="117"/>
                  <a:pt x="189" y="117"/>
                </a:cubicBezTo>
                <a:close/>
                <a:moveTo>
                  <a:pt x="138" y="121"/>
                </a:moveTo>
                <a:cubicBezTo>
                  <a:pt x="131" y="122"/>
                  <a:pt x="123" y="121"/>
                  <a:pt x="117" y="122"/>
                </a:cubicBezTo>
                <a:cubicBezTo>
                  <a:pt x="116" y="123"/>
                  <a:pt x="117" y="125"/>
                  <a:pt x="116" y="125"/>
                </a:cubicBezTo>
                <a:cubicBezTo>
                  <a:pt x="120" y="126"/>
                  <a:pt x="126" y="124"/>
                  <a:pt x="129" y="126"/>
                </a:cubicBezTo>
                <a:cubicBezTo>
                  <a:pt x="124" y="126"/>
                  <a:pt x="121" y="127"/>
                  <a:pt x="116" y="127"/>
                </a:cubicBezTo>
                <a:cubicBezTo>
                  <a:pt x="117" y="128"/>
                  <a:pt x="115" y="131"/>
                  <a:pt x="117" y="132"/>
                </a:cubicBezTo>
                <a:cubicBezTo>
                  <a:pt x="117" y="133"/>
                  <a:pt x="115" y="133"/>
                  <a:pt x="116" y="134"/>
                </a:cubicBezTo>
                <a:cubicBezTo>
                  <a:pt x="119" y="133"/>
                  <a:pt x="123" y="134"/>
                  <a:pt x="127" y="134"/>
                </a:cubicBezTo>
                <a:cubicBezTo>
                  <a:pt x="124" y="135"/>
                  <a:pt x="120" y="134"/>
                  <a:pt x="116" y="135"/>
                </a:cubicBezTo>
                <a:cubicBezTo>
                  <a:pt x="117" y="136"/>
                  <a:pt x="117" y="136"/>
                  <a:pt x="117" y="137"/>
                </a:cubicBezTo>
                <a:cubicBezTo>
                  <a:pt x="127" y="137"/>
                  <a:pt x="136" y="136"/>
                  <a:pt x="145" y="137"/>
                </a:cubicBezTo>
                <a:cubicBezTo>
                  <a:pt x="157" y="138"/>
                  <a:pt x="172" y="137"/>
                  <a:pt x="184" y="137"/>
                </a:cubicBezTo>
                <a:cubicBezTo>
                  <a:pt x="184" y="136"/>
                  <a:pt x="184" y="136"/>
                  <a:pt x="184" y="135"/>
                </a:cubicBezTo>
                <a:cubicBezTo>
                  <a:pt x="183" y="135"/>
                  <a:pt x="181" y="135"/>
                  <a:pt x="182" y="134"/>
                </a:cubicBezTo>
                <a:cubicBezTo>
                  <a:pt x="181" y="134"/>
                  <a:pt x="182" y="135"/>
                  <a:pt x="181" y="135"/>
                </a:cubicBezTo>
                <a:cubicBezTo>
                  <a:pt x="175" y="134"/>
                  <a:pt x="168" y="135"/>
                  <a:pt x="162" y="134"/>
                </a:cubicBezTo>
                <a:cubicBezTo>
                  <a:pt x="167" y="133"/>
                  <a:pt x="173" y="133"/>
                  <a:pt x="179" y="133"/>
                </a:cubicBezTo>
                <a:cubicBezTo>
                  <a:pt x="181" y="133"/>
                  <a:pt x="183" y="134"/>
                  <a:pt x="184" y="133"/>
                </a:cubicBezTo>
                <a:cubicBezTo>
                  <a:pt x="182" y="131"/>
                  <a:pt x="177" y="133"/>
                  <a:pt x="175" y="132"/>
                </a:cubicBezTo>
                <a:cubicBezTo>
                  <a:pt x="177" y="131"/>
                  <a:pt x="181" y="131"/>
                  <a:pt x="184" y="131"/>
                </a:cubicBezTo>
                <a:cubicBezTo>
                  <a:pt x="183" y="129"/>
                  <a:pt x="183" y="129"/>
                  <a:pt x="184" y="128"/>
                </a:cubicBezTo>
                <a:cubicBezTo>
                  <a:pt x="178" y="127"/>
                  <a:pt x="172" y="128"/>
                  <a:pt x="166" y="129"/>
                </a:cubicBezTo>
                <a:cubicBezTo>
                  <a:pt x="159" y="129"/>
                  <a:pt x="152" y="129"/>
                  <a:pt x="146" y="129"/>
                </a:cubicBezTo>
                <a:cubicBezTo>
                  <a:pt x="141" y="129"/>
                  <a:pt x="135" y="129"/>
                  <a:pt x="130" y="130"/>
                </a:cubicBezTo>
                <a:cubicBezTo>
                  <a:pt x="129" y="130"/>
                  <a:pt x="128" y="131"/>
                  <a:pt x="127" y="130"/>
                </a:cubicBezTo>
                <a:cubicBezTo>
                  <a:pt x="138" y="127"/>
                  <a:pt x="149" y="129"/>
                  <a:pt x="162" y="128"/>
                </a:cubicBezTo>
                <a:cubicBezTo>
                  <a:pt x="169" y="127"/>
                  <a:pt x="174" y="127"/>
                  <a:pt x="180" y="127"/>
                </a:cubicBezTo>
                <a:cubicBezTo>
                  <a:pt x="182" y="127"/>
                  <a:pt x="184" y="127"/>
                  <a:pt x="184" y="126"/>
                </a:cubicBezTo>
                <a:cubicBezTo>
                  <a:pt x="181" y="124"/>
                  <a:pt x="175" y="126"/>
                  <a:pt x="171" y="125"/>
                </a:cubicBezTo>
                <a:cubicBezTo>
                  <a:pt x="174" y="125"/>
                  <a:pt x="181" y="124"/>
                  <a:pt x="185" y="124"/>
                </a:cubicBezTo>
                <a:cubicBezTo>
                  <a:pt x="185" y="123"/>
                  <a:pt x="184" y="122"/>
                  <a:pt x="185" y="122"/>
                </a:cubicBezTo>
                <a:cubicBezTo>
                  <a:pt x="185" y="122"/>
                  <a:pt x="185" y="121"/>
                  <a:pt x="185" y="121"/>
                </a:cubicBezTo>
                <a:cubicBezTo>
                  <a:pt x="170" y="120"/>
                  <a:pt x="153" y="121"/>
                  <a:pt x="138" y="121"/>
                </a:cubicBezTo>
                <a:close/>
                <a:moveTo>
                  <a:pt x="25" y="131"/>
                </a:moveTo>
                <a:cubicBezTo>
                  <a:pt x="24" y="130"/>
                  <a:pt x="22" y="128"/>
                  <a:pt x="20" y="127"/>
                </a:cubicBezTo>
                <a:cubicBezTo>
                  <a:pt x="20" y="126"/>
                  <a:pt x="18" y="126"/>
                  <a:pt x="17" y="124"/>
                </a:cubicBezTo>
                <a:cubicBezTo>
                  <a:pt x="14" y="128"/>
                  <a:pt x="7" y="128"/>
                  <a:pt x="4" y="131"/>
                </a:cubicBezTo>
                <a:cubicBezTo>
                  <a:pt x="12" y="140"/>
                  <a:pt x="21" y="148"/>
                  <a:pt x="31" y="155"/>
                </a:cubicBezTo>
                <a:cubicBezTo>
                  <a:pt x="36" y="160"/>
                  <a:pt x="43" y="165"/>
                  <a:pt x="48" y="171"/>
                </a:cubicBezTo>
                <a:cubicBezTo>
                  <a:pt x="50" y="171"/>
                  <a:pt x="50" y="172"/>
                  <a:pt x="51" y="173"/>
                </a:cubicBezTo>
                <a:cubicBezTo>
                  <a:pt x="53" y="167"/>
                  <a:pt x="57" y="164"/>
                  <a:pt x="60" y="160"/>
                </a:cubicBezTo>
                <a:cubicBezTo>
                  <a:pt x="60" y="160"/>
                  <a:pt x="60" y="160"/>
                  <a:pt x="60" y="159"/>
                </a:cubicBezTo>
                <a:cubicBezTo>
                  <a:pt x="57" y="160"/>
                  <a:pt x="55" y="163"/>
                  <a:pt x="51" y="163"/>
                </a:cubicBezTo>
                <a:cubicBezTo>
                  <a:pt x="53" y="161"/>
                  <a:pt x="56" y="160"/>
                  <a:pt x="58" y="158"/>
                </a:cubicBezTo>
                <a:cubicBezTo>
                  <a:pt x="58" y="157"/>
                  <a:pt x="57" y="157"/>
                  <a:pt x="57" y="157"/>
                </a:cubicBezTo>
                <a:cubicBezTo>
                  <a:pt x="56" y="157"/>
                  <a:pt x="54" y="159"/>
                  <a:pt x="53" y="158"/>
                </a:cubicBezTo>
                <a:cubicBezTo>
                  <a:pt x="53" y="157"/>
                  <a:pt x="55" y="157"/>
                  <a:pt x="56" y="156"/>
                </a:cubicBezTo>
                <a:cubicBezTo>
                  <a:pt x="54" y="154"/>
                  <a:pt x="52" y="158"/>
                  <a:pt x="51" y="156"/>
                </a:cubicBezTo>
                <a:cubicBezTo>
                  <a:pt x="52" y="155"/>
                  <a:pt x="53" y="155"/>
                  <a:pt x="54" y="154"/>
                </a:cubicBezTo>
                <a:cubicBezTo>
                  <a:pt x="53" y="152"/>
                  <a:pt x="50" y="155"/>
                  <a:pt x="49" y="154"/>
                </a:cubicBezTo>
                <a:cubicBezTo>
                  <a:pt x="49" y="153"/>
                  <a:pt x="51" y="153"/>
                  <a:pt x="52" y="152"/>
                </a:cubicBezTo>
                <a:cubicBezTo>
                  <a:pt x="51" y="152"/>
                  <a:pt x="51" y="151"/>
                  <a:pt x="50" y="151"/>
                </a:cubicBezTo>
                <a:cubicBezTo>
                  <a:pt x="49" y="152"/>
                  <a:pt x="47" y="153"/>
                  <a:pt x="46" y="152"/>
                </a:cubicBezTo>
                <a:cubicBezTo>
                  <a:pt x="46" y="150"/>
                  <a:pt x="49" y="151"/>
                  <a:pt x="49" y="150"/>
                </a:cubicBezTo>
                <a:cubicBezTo>
                  <a:pt x="49" y="149"/>
                  <a:pt x="48" y="149"/>
                  <a:pt x="48" y="148"/>
                </a:cubicBezTo>
                <a:cubicBezTo>
                  <a:pt x="46" y="149"/>
                  <a:pt x="45" y="150"/>
                  <a:pt x="43" y="150"/>
                </a:cubicBezTo>
                <a:cubicBezTo>
                  <a:pt x="41" y="151"/>
                  <a:pt x="39" y="153"/>
                  <a:pt x="37" y="153"/>
                </a:cubicBezTo>
                <a:cubicBezTo>
                  <a:pt x="39" y="150"/>
                  <a:pt x="43" y="149"/>
                  <a:pt x="46" y="147"/>
                </a:cubicBezTo>
                <a:cubicBezTo>
                  <a:pt x="45" y="146"/>
                  <a:pt x="45" y="146"/>
                  <a:pt x="44" y="145"/>
                </a:cubicBezTo>
                <a:cubicBezTo>
                  <a:pt x="42" y="146"/>
                  <a:pt x="41" y="147"/>
                  <a:pt x="40" y="147"/>
                </a:cubicBezTo>
                <a:cubicBezTo>
                  <a:pt x="39" y="145"/>
                  <a:pt x="42" y="145"/>
                  <a:pt x="42" y="144"/>
                </a:cubicBezTo>
                <a:cubicBezTo>
                  <a:pt x="42" y="144"/>
                  <a:pt x="42" y="143"/>
                  <a:pt x="41" y="143"/>
                </a:cubicBezTo>
                <a:cubicBezTo>
                  <a:pt x="40" y="144"/>
                  <a:pt x="38" y="145"/>
                  <a:pt x="37" y="144"/>
                </a:cubicBezTo>
                <a:cubicBezTo>
                  <a:pt x="37" y="143"/>
                  <a:pt x="39" y="143"/>
                  <a:pt x="40" y="142"/>
                </a:cubicBezTo>
                <a:cubicBezTo>
                  <a:pt x="39" y="142"/>
                  <a:pt x="39" y="141"/>
                  <a:pt x="38" y="141"/>
                </a:cubicBezTo>
                <a:cubicBezTo>
                  <a:pt x="37" y="142"/>
                  <a:pt x="35" y="143"/>
                  <a:pt x="33" y="143"/>
                </a:cubicBezTo>
                <a:cubicBezTo>
                  <a:pt x="34" y="141"/>
                  <a:pt x="35" y="140"/>
                  <a:pt x="37" y="140"/>
                </a:cubicBezTo>
                <a:cubicBezTo>
                  <a:pt x="36" y="138"/>
                  <a:pt x="32" y="142"/>
                  <a:pt x="31" y="140"/>
                </a:cubicBezTo>
                <a:cubicBezTo>
                  <a:pt x="32" y="139"/>
                  <a:pt x="33" y="139"/>
                  <a:pt x="34" y="138"/>
                </a:cubicBezTo>
                <a:cubicBezTo>
                  <a:pt x="34" y="138"/>
                  <a:pt x="33" y="137"/>
                  <a:pt x="33" y="137"/>
                </a:cubicBezTo>
                <a:cubicBezTo>
                  <a:pt x="29" y="139"/>
                  <a:pt x="26" y="139"/>
                  <a:pt x="24" y="141"/>
                </a:cubicBezTo>
                <a:cubicBezTo>
                  <a:pt x="23" y="141"/>
                  <a:pt x="23" y="141"/>
                  <a:pt x="23" y="140"/>
                </a:cubicBezTo>
                <a:cubicBezTo>
                  <a:pt x="25" y="138"/>
                  <a:pt x="29" y="138"/>
                  <a:pt x="31" y="135"/>
                </a:cubicBezTo>
                <a:cubicBezTo>
                  <a:pt x="29" y="134"/>
                  <a:pt x="27" y="132"/>
                  <a:pt x="25" y="131"/>
                </a:cubicBezTo>
                <a:cubicBezTo>
                  <a:pt x="25" y="131"/>
                  <a:pt x="25" y="131"/>
                  <a:pt x="25" y="131"/>
                </a:cubicBezTo>
                <a:close/>
                <a:moveTo>
                  <a:pt x="2" y="137"/>
                </a:moveTo>
                <a:cubicBezTo>
                  <a:pt x="18" y="150"/>
                  <a:pt x="34" y="163"/>
                  <a:pt x="49" y="176"/>
                </a:cubicBezTo>
                <a:cubicBezTo>
                  <a:pt x="50" y="176"/>
                  <a:pt x="50" y="175"/>
                  <a:pt x="50" y="174"/>
                </a:cubicBezTo>
                <a:cubicBezTo>
                  <a:pt x="49" y="174"/>
                  <a:pt x="49" y="173"/>
                  <a:pt x="48" y="172"/>
                </a:cubicBezTo>
                <a:cubicBezTo>
                  <a:pt x="48" y="171"/>
                  <a:pt x="47" y="171"/>
                  <a:pt x="46" y="171"/>
                </a:cubicBezTo>
                <a:cubicBezTo>
                  <a:pt x="44" y="168"/>
                  <a:pt x="41" y="165"/>
                  <a:pt x="37" y="163"/>
                </a:cubicBezTo>
                <a:cubicBezTo>
                  <a:pt x="33" y="159"/>
                  <a:pt x="30" y="156"/>
                  <a:pt x="25" y="153"/>
                </a:cubicBezTo>
                <a:cubicBezTo>
                  <a:pt x="21" y="150"/>
                  <a:pt x="18" y="146"/>
                  <a:pt x="14" y="143"/>
                </a:cubicBezTo>
                <a:cubicBezTo>
                  <a:pt x="12" y="140"/>
                  <a:pt x="8" y="137"/>
                  <a:pt x="5" y="135"/>
                </a:cubicBezTo>
                <a:cubicBezTo>
                  <a:pt x="5" y="134"/>
                  <a:pt x="4" y="133"/>
                  <a:pt x="3" y="133"/>
                </a:cubicBezTo>
                <a:cubicBezTo>
                  <a:pt x="2" y="134"/>
                  <a:pt x="2" y="136"/>
                  <a:pt x="2" y="137"/>
                </a:cubicBezTo>
                <a:close/>
                <a:moveTo>
                  <a:pt x="190" y="142"/>
                </a:moveTo>
                <a:cubicBezTo>
                  <a:pt x="183" y="141"/>
                  <a:pt x="177" y="142"/>
                  <a:pt x="171" y="142"/>
                </a:cubicBezTo>
                <a:cubicBezTo>
                  <a:pt x="166" y="142"/>
                  <a:pt x="162" y="143"/>
                  <a:pt x="157" y="143"/>
                </a:cubicBezTo>
                <a:cubicBezTo>
                  <a:pt x="153" y="143"/>
                  <a:pt x="148" y="142"/>
                  <a:pt x="144" y="143"/>
                </a:cubicBezTo>
                <a:cubicBezTo>
                  <a:pt x="135" y="143"/>
                  <a:pt x="127" y="142"/>
                  <a:pt x="117" y="143"/>
                </a:cubicBezTo>
                <a:cubicBezTo>
                  <a:pt x="112" y="143"/>
                  <a:pt x="106" y="143"/>
                  <a:pt x="101" y="143"/>
                </a:cubicBezTo>
                <a:cubicBezTo>
                  <a:pt x="101" y="144"/>
                  <a:pt x="101" y="145"/>
                  <a:pt x="102" y="146"/>
                </a:cubicBezTo>
                <a:cubicBezTo>
                  <a:pt x="108" y="146"/>
                  <a:pt x="118" y="145"/>
                  <a:pt x="126" y="146"/>
                </a:cubicBezTo>
                <a:cubicBezTo>
                  <a:pt x="130" y="145"/>
                  <a:pt x="137" y="146"/>
                  <a:pt x="141" y="146"/>
                </a:cubicBezTo>
                <a:cubicBezTo>
                  <a:pt x="154" y="143"/>
                  <a:pt x="171" y="145"/>
                  <a:pt x="186" y="145"/>
                </a:cubicBezTo>
                <a:cubicBezTo>
                  <a:pt x="188" y="145"/>
                  <a:pt x="190" y="145"/>
                  <a:pt x="192" y="145"/>
                </a:cubicBezTo>
                <a:cubicBezTo>
                  <a:pt x="193" y="145"/>
                  <a:pt x="194" y="146"/>
                  <a:pt x="195" y="144"/>
                </a:cubicBezTo>
                <a:cubicBezTo>
                  <a:pt x="194" y="143"/>
                  <a:pt x="192" y="142"/>
                  <a:pt x="190" y="142"/>
                </a:cubicBezTo>
                <a:close/>
                <a:moveTo>
                  <a:pt x="100" y="157"/>
                </a:moveTo>
                <a:cubicBezTo>
                  <a:pt x="99" y="155"/>
                  <a:pt x="99" y="154"/>
                  <a:pt x="99" y="152"/>
                </a:cubicBezTo>
                <a:cubicBezTo>
                  <a:pt x="99" y="149"/>
                  <a:pt x="100" y="146"/>
                  <a:pt x="99" y="145"/>
                </a:cubicBezTo>
                <a:cubicBezTo>
                  <a:pt x="96" y="148"/>
                  <a:pt x="96" y="156"/>
                  <a:pt x="100" y="157"/>
                </a:cubicBezTo>
                <a:close/>
                <a:moveTo>
                  <a:pt x="107" y="152"/>
                </a:moveTo>
                <a:cubicBezTo>
                  <a:pt x="106" y="152"/>
                  <a:pt x="103" y="152"/>
                  <a:pt x="102" y="153"/>
                </a:cubicBezTo>
                <a:cubicBezTo>
                  <a:pt x="102" y="154"/>
                  <a:pt x="104" y="153"/>
                  <a:pt x="105" y="154"/>
                </a:cubicBezTo>
                <a:cubicBezTo>
                  <a:pt x="110" y="154"/>
                  <a:pt x="118" y="155"/>
                  <a:pt x="122" y="155"/>
                </a:cubicBezTo>
                <a:cubicBezTo>
                  <a:pt x="122" y="154"/>
                  <a:pt x="124" y="155"/>
                  <a:pt x="125" y="154"/>
                </a:cubicBezTo>
                <a:cubicBezTo>
                  <a:pt x="127" y="155"/>
                  <a:pt x="130" y="154"/>
                  <a:pt x="132" y="154"/>
                </a:cubicBezTo>
                <a:cubicBezTo>
                  <a:pt x="131" y="154"/>
                  <a:pt x="131" y="154"/>
                  <a:pt x="131" y="154"/>
                </a:cubicBezTo>
                <a:cubicBezTo>
                  <a:pt x="132" y="155"/>
                  <a:pt x="132" y="154"/>
                  <a:pt x="132" y="154"/>
                </a:cubicBezTo>
                <a:cubicBezTo>
                  <a:pt x="150" y="154"/>
                  <a:pt x="172" y="153"/>
                  <a:pt x="191" y="153"/>
                </a:cubicBezTo>
                <a:cubicBezTo>
                  <a:pt x="191" y="153"/>
                  <a:pt x="191" y="152"/>
                  <a:pt x="190" y="152"/>
                </a:cubicBezTo>
                <a:cubicBezTo>
                  <a:pt x="184" y="150"/>
                  <a:pt x="176" y="151"/>
                  <a:pt x="170" y="151"/>
                </a:cubicBezTo>
                <a:cubicBezTo>
                  <a:pt x="169" y="151"/>
                  <a:pt x="168" y="151"/>
                  <a:pt x="168" y="150"/>
                </a:cubicBezTo>
                <a:cubicBezTo>
                  <a:pt x="174" y="150"/>
                  <a:pt x="179" y="150"/>
                  <a:pt x="185" y="150"/>
                </a:cubicBezTo>
                <a:cubicBezTo>
                  <a:pt x="187" y="150"/>
                  <a:pt x="190" y="151"/>
                  <a:pt x="192" y="150"/>
                </a:cubicBezTo>
                <a:cubicBezTo>
                  <a:pt x="189" y="149"/>
                  <a:pt x="182" y="149"/>
                  <a:pt x="180" y="149"/>
                </a:cubicBezTo>
                <a:cubicBezTo>
                  <a:pt x="183" y="148"/>
                  <a:pt x="187" y="148"/>
                  <a:pt x="191" y="148"/>
                </a:cubicBezTo>
                <a:cubicBezTo>
                  <a:pt x="191" y="148"/>
                  <a:pt x="191" y="147"/>
                  <a:pt x="192" y="147"/>
                </a:cubicBezTo>
                <a:cubicBezTo>
                  <a:pt x="178" y="147"/>
                  <a:pt x="160" y="145"/>
                  <a:pt x="146" y="146"/>
                </a:cubicBezTo>
                <a:cubicBezTo>
                  <a:pt x="131" y="148"/>
                  <a:pt x="117" y="147"/>
                  <a:pt x="102" y="147"/>
                </a:cubicBezTo>
                <a:cubicBezTo>
                  <a:pt x="103" y="148"/>
                  <a:pt x="103" y="148"/>
                  <a:pt x="103" y="149"/>
                </a:cubicBezTo>
                <a:cubicBezTo>
                  <a:pt x="106" y="150"/>
                  <a:pt x="110" y="149"/>
                  <a:pt x="113" y="149"/>
                </a:cubicBezTo>
                <a:cubicBezTo>
                  <a:pt x="111" y="150"/>
                  <a:pt x="106" y="150"/>
                  <a:pt x="102" y="151"/>
                </a:cubicBezTo>
                <a:cubicBezTo>
                  <a:pt x="109" y="152"/>
                  <a:pt x="118" y="150"/>
                  <a:pt x="124" y="151"/>
                </a:cubicBezTo>
                <a:cubicBezTo>
                  <a:pt x="119" y="152"/>
                  <a:pt x="112" y="152"/>
                  <a:pt x="107" y="152"/>
                </a:cubicBezTo>
                <a:close/>
                <a:moveTo>
                  <a:pt x="278" y="168"/>
                </a:moveTo>
                <a:cubicBezTo>
                  <a:pt x="278" y="170"/>
                  <a:pt x="277" y="173"/>
                  <a:pt x="276" y="176"/>
                </a:cubicBezTo>
                <a:cubicBezTo>
                  <a:pt x="275" y="177"/>
                  <a:pt x="275" y="179"/>
                  <a:pt x="274" y="181"/>
                </a:cubicBezTo>
                <a:cubicBezTo>
                  <a:pt x="274" y="182"/>
                  <a:pt x="274" y="182"/>
                  <a:pt x="273" y="183"/>
                </a:cubicBezTo>
                <a:cubicBezTo>
                  <a:pt x="273" y="184"/>
                  <a:pt x="273" y="185"/>
                  <a:pt x="272" y="187"/>
                </a:cubicBezTo>
                <a:cubicBezTo>
                  <a:pt x="270" y="192"/>
                  <a:pt x="267" y="197"/>
                  <a:pt x="263" y="200"/>
                </a:cubicBezTo>
                <a:cubicBezTo>
                  <a:pt x="261" y="203"/>
                  <a:pt x="259" y="205"/>
                  <a:pt x="257" y="208"/>
                </a:cubicBezTo>
                <a:cubicBezTo>
                  <a:pt x="256" y="209"/>
                  <a:pt x="254" y="210"/>
                  <a:pt x="253" y="212"/>
                </a:cubicBezTo>
                <a:cubicBezTo>
                  <a:pt x="252" y="213"/>
                  <a:pt x="251" y="214"/>
                  <a:pt x="250" y="216"/>
                </a:cubicBezTo>
                <a:cubicBezTo>
                  <a:pt x="249" y="216"/>
                  <a:pt x="248" y="217"/>
                  <a:pt x="247" y="217"/>
                </a:cubicBezTo>
                <a:cubicBezTo>
                  <a:pt x="247" y="218"/>
                  <a:pt x="246" y="218"/>
                  <a:pt x="246" y="219"/>
                </a:cubicBezTo>
                <a:cubicBezTo>
                  <a:pt x="245" y="220"/>
                  <a:pt x="243" y="220"/>
                  <a:pt x="242" y="221"/>
                </a:cubicBezTo>
                <a:cubicBezTo>
                  <a:pt x="241" y="222"/>
                  <a:pt x="240" y="223"/>
                  <a:pt x="239" y="224"/>
                </a:cubicBezTo>
                <a:cubicBezTo>
                  <a:pt x="238" y="225"/>
                  <a:pt x="236" y="226"/>
                  <a:pt x="235" y="226"/>
                </a:cubicBezTo>
                <a:cubicBezTo>
                  <a:pt x="231" y="229"/>
                  <a:pt x="227" y="232"/>
                  <a:pt x="222" y="233"/>
                </a:cubicBezTo>
                <a:cubicBezTo>
                  <a:pt x="223" y="233"/>
                  <a:pt x="224" y="234"/>
                  <a:pt x="225" y="235"/>
                </a:cubicBezTo>
                <a:cubicBezTo>
                  <a:pt x="227" y="233"/>
                  <a:pt x="229" y="233"/>
                  <a:pt x="230" y="232"/>
                </a:cubicBezTo>
                <a:cubicBezTo>
                  <a:pt x="232" y="231"/>
                  <a:pt x="234" y="230"/>
                  <a:pt x="236" y="230"/>
                </a:cubicBezTo>
                <a:cubicBezTo>
                  <a:pt x="242" y="225"/>
                  <a:pt x="248" y="220"/>
                  <a:pt x="254" y="215"/>
                </a:cubicBezTo>
                <a:cubicBezTo>
                  <a:pt x="255" y="213"/>
                  <a:pt x="257" y="212"/>
                  <a:pt x="258" y="210"/>
                </a:cubicBezTo>
                <a:cubicBezTo>
                  <a:pt x="260" y="208"/>
                  <a:pt x="261" y="207"/>
                  <a:pt x="262" y="205"/>
                </a:cubicBezTo>
                <a:cubicBezTo>
                  <a:pt x="263" y="204"/>
                  <a:pt x="263" y="204"/>
                  <a:pt x="264" y="204"/>
                </a:cubicBezTo>
                <a:cubicBezTo>
                  <a:pt x="266" y="202"/>
                  <a:pt x="267" y="198"/>
                  <a:pt x="268" y="196"/>
                </a:cubicBezTo>
                <a:cubicBezTo>
                  <a:pt x="270" y="194"/>
                  <a:pt x="272" y="192"/>
                  <a:pt x="273" y="190"/>
                </a:cubicBezTo>
                <a:cubicBezTo>
                  <a:pt x="274" y="188"/>
                  <a:pt x="275" y="186"/>
                  <a:pt x="276" y="184"/>
                </a:cubicBezTo>
                <a:cubicBezTo>
                  <a:pt x="278" y="178"/>
                  <a:pt x="279" y="175"/>
                  <a:pt x="280" y="169"/>
                </a:cubicBezTo>
                <a:cubicBezTo>
                  <a:pt x="280" y="168"/>
                  <a:pt x="280" y="167"/>
                  <a:pt x="280" y="166"/>
                </a:cubicBezTo>
                <a:cubicBezTo>
                  <a:pt x="281" y="162"/>
                  <a:pt x="281" y="158"/>
                  <a:pt x="280" y="155"/>
                </a:cubicBezTo>
                <a:cubicBezTo>
                  <a:pt x="280" y="153"/>
                  <a:pt x="277" y="150"/>
                  <a:pt x="276" y="150"/>
                </a:cubicBezTo>
                <a:cubicBezTo>
                  <a:pt x="278" y="156"/>
                  <a:pt x="279" y="161"/>
                  <a:pt x="278" y="168"/>
                </a:cubicBezTo>
                <a:close/>
                <a:moveTo>
                  <a:pt x="74" y="154"/>
                </a:moveTo>
                <a:cubicBezTo>
                  <a:pt x="71" y="155"/>
                  <a:pt x="68" y="157"/>
                  <a:pt x="65" y="158"/>
                </a:cubicBezTo>
                <a:cubicBezTo>
                  <a:pt x="54" y="167"/>
                  <a:pt x="44" y="184"/>
                  <a:pt x="49" y="204"/>
                </a:cubicBezTo>
                <a:cubicBezTo>
                  <a:pt x="50" y="209"/>
                  <a:pt x="54" y="213"/>
                  <a:pt x="56" y="218"/>
                </a:cubicBezTo>
                <a:cubicBezTo>
                  <a:pt x="57" y="219"/>
                  <a:pt x="58" y="221"/>
                  <a:pt x="59" y="221"/>
                </a:cubicBezTo>
                <a:cubicBezTo>
                  <a:pt x="60" y="222"/>
                  <a:pt x="60" y="221"/>
                  <a:pt x="61" y="222"/>
                </a:cubicBezTo>
                <a:cubicBezTo>
                  <a:pt x="62" y="224"/>
                  <a:pt x="60" y="225"/>
                  <a:pt x="59" y="226"/>
                </a:cubicBezTo>
                <a:cubicBezTo>
                  <a:pt x="57" y="228"/>
                  <a:pt x="55" y="231"/>
                  <a:pt x="54" y="232"/>
                </a:cubicBezTo>
                <a:cubicBezTo>
                  <a:pt x="54" y="233"/>
                  <a:pt x="54" y="234"/>
                  <a:pt x="55" y="235"/>
                </a:cubicBezTo>
                <a:cubicBezTo>
                  <a:pt x="60" y="230"/>
                  <a:pt x="65" y="225"/>
                  <a:pt x="72" y="222"/>
                </a:cubicBezTo>
                <a:cubicBezTo>
                  <a:pt x="72" y="219"/>
                  <a:pt x="74" y="216"/>
                  <a:pt x="74" y="215"/>
                </a:cubicBezTo>
                <a:cubicBezTo>
                  <a:pt x="71" y="215"/>
                  <a:pt x="70" y="211"/>
                  <a:pt x="68" y="209"/>
                </a:cubicBezTo>
                <a:cubicBezTo>
                  <a:pt x="65" y="203"/>
                  <a:pt x="63" y="196"/>
                  <a:pt x="65" y="189"/>
                </a:cubicBezTo>
                <a:cubicBezTo>
                  <a:pt x="66" y="186"/>
                  <a:pt x="67" y="181"/>
                  <a:pt x="68" y="179"/>
                </a:cubicBezTo>
                <a:cubicBezTo>
                  <a:pt x="70" y="177"/>
                  <a:pt x="74" y="174"/>
                  <a:pt x="75" y="173"/>
                </a:cubicBezTo>
                <a:cubicBezTo>
                  <a:pt x="83" y="169"/>
                  <a:pt x="92" y="169"/>
                  <a:pt x="100" y="172"/>
                </a:cubicBezTo>
                <a:cubicBezTo>
                  <a:pt x="102" y="171"/>
                  <a:pt x="101" y="168"/>
                  <a:pt x="101" y="167"/>
                </a:cubicBezTo>
                <a:cubicBezTo>
                  <a:pt x="102" y="163"/>
                  <a:pt x="104" y="161"/>
                  <a:pt x="106" y="159"/>
                </a:cubicBezTo>
                <a:cubicBezTo>
                  <a:pt x="103" y="159"/>
                  <a:pt x="101" y="158"/>
                  <a:pt x="99" y="159"/>
                </a:cubicBezTo>
                <a:cubicBezTo>
                  <a:pt x="97" y="158"/>
                  <a:pt x="96" y="155"/>
                  <a:pt x="96" y="153"/>
                </a:cubicBezTo>
                <a:cubicBezTo>
                  <a:pt x="89" y="151"/>
                  <a:pt x="81" y="152"/>
                  <a:pt x="74" y="154"/>
                </a:cubicBezTo>
                <a:close/>
                <a:moveTo>
                  <a:pt x="193" y="155"/>
                </a:moveTo>
                <a:cubicBezTo>
                  <a:pt x="189" y="155"/>
                  <a:pt x="186" y="155"/>
                  <a:pt x="183" y="155"/>
                </a:cubicBezTo>
                <a:cubicBezTo>
                  <a:pt x="181" y="155"/>
                  <a:pt x="179" y="155"/>
                  <a:pt x="176" y="155"/>
                </a:cubicBezTo>
                <a:cubicBezTo>
                  <a:pt x="172" y="155"/>
                  <a:pt x="169" y="155"/>
                  <a:pt x="166" y="155"/>
                </a:cubicBezTo>
                <a:cubicBezTo>
                  <a:pt x="158" y="155"/>
                  <a:pt x="149" y="155"/>
                  <a:pt x="141" y="156"/>
                </a:cubicBezTo>
                <a:cubicBezTo>
                  <a:pt x="136" y="156"/>
                  <a:pt x="131" y="155"/>
                  <a:pt x="126" y="155"/>
                </a:cubicBezTo>
                <a:cubicBezTo>
                  <a:pt x="125" y="155"/>
                  <a:pt x="123" y="156"/>
                  <a:pt x="122" y="156"/>
                </a:cubicBezTo>
                <a:cubicBezTo>
                  <a:pt x="116" y="156"/>
                  <a:pt x="109" y="156"/>
                  <a:pt x="103" y="155"/>
                </a:cubicBezTo>
                <a:cubicBezTo>
                  <a:pt x="103" y="156"/>
                  <a:pt x="101" y="157"/>
                  <a:pt x="102" y="157"/>
                </a:cubicBezTo>
                <a:cubicBezTo>
                  <a:pt x="104" y="157"/>
                  <a:pt x="108" y="157"/>
                  <a:pt x="109" y="158"/>
                </a:cubicBezTo>
                <a:cubicBezTo>
                  <a:pt x="122" y="158"/>
                  <a:pt x="134" y="158"/>
                  <a:pt x="147" y="158"/>
                </a:cubicBezTo>
                <a:cubicBezTo>
                  <a:pt x="152" y="158"/>
                  <a:pt x="156" y="158"/>
                  <a:pt x="160" y="158"/>
                </a:cubicBezTo>
                <a:cubicBezTo>
                  <a:pt x="166" y="158"/>
                  <a:pt x="172" y="158"/>
                  <a:pt x="179" y="158"/>
                </a:cubicBezTo>
                <a:cubicBezTo>
                  <a:pt x="184" y="158"/>
                  <a:pt x="191" y="159"/>
                  <a:pt x="195" y="158"/>
                </a:cubicBezTo>
                <a:cubicBezTo>
                  <a:pt x="196" y="156"/>
                  <a:pt x="194" y="155"/>
                  <a:pt x="193" y="155"/>
                </a:cubicBezTo>
                <a:close/>
                <a:moveTo>
                  <a:pt x="198" y="160"/>
                </a:moveTo>
                <a:cubicBezTo>
                  <a:pt x="171" y="159"/>
                  <a:pt x="138" y="160"/>
                  <a:pt x="111" y="160"/>
                </a:cubicBezTo>
                <a:cubicBezTo>
                  <a:pt x="111" y="161"/>
                  <a:pt x="111" y="161"/>
                  <a:pt x="111" y="162"/>
                </a:cubicBezTo>
                <a:cubicBezTo>
                  <a:pt x="128" y="162"/>
                  <a:pt x="147" y="161"/>
                  <a:pt x="164" y="162"/>
                </a:cubicBezTo>
                <a:cubicBezTo>
                  <a:pt x="169" y="162"/>
                  <a:pt x="174" y="162"/>
                  <a:pt x="179" y="162"/>
                </a:cubicBezTo>
                <a:cubicBezTo>
                  <a:pt x="182" y="162"/>
                  <a:pt x="185" y="162"/>
                  <a:pt x="189" y="162"/>
                </a:cubicBezTo>
                <a:cubicBezTo>
                  <a:pt x="191" y="162"/>
                  <a:pt x="194" y="163"/>
                  <a:pt x="197" y="163"/>
                </a:cubicBezTo>
                <a:cubicBezTo>
                  <a:pt x="197" y="163"/>
                  <a:pt x="199" y="162"/>
                  <a:pt x="199" y="161"/>
                </a:cubicBezTo>
                <a:cubicBezTo>
                  <a:pt x="199" y="161"/>
                  <a:pt x="198" y="161"/>
                  <a:pt x="198" y="160"/>
                </a:cubicBezTo>
                <a:close/>
                <a:moveTo>
                  <a:pt x="107" y="160"/>
                </a:moveTo>
                <a:cubicBezTo>
                  <a:pt x="104" y="162"/>
                  <a:pt x="103" y="166"/>
                  <a:pt x="103" y="170"/>
                </a:cubicBezTo>
                <a:cubicBezTo>
                  <a:pt x="103" y="171"/>
                  <a:pt x="104" y="171"/>
                  <a:pt x="104" y="171"/>
                </a:cubicBezTo>
                <a:cubicBezTo>
                  <a:pt x="103" y="171"/>
                  <a:pt x="103" y="172"/>
                  <a:pt x="103" y="172"/>
                </a:cubicBezTo>
                <a:cubicBezTo>
                  <a:pt x="104" y="174"/>
                  <a:pt x="106" y="177"/>
                  <a:pt x="109" y="177"/>
                </a:cubicBezTo>
                <a:cubicBezTo>
                  <a:pt x="108" y="174"/>
                  <a:pt x="106" y="170"/>
                  <a:pt x="105" y="167"/>
                </a:cubicBezTo>
                <a:cubicBezTo>
                  <a:pt x="106" y="165"/>
                  <a:pt x="107" y="163"/>
                  <a:pt x="109" y="161"/>
                </a:cubicBezTo>
                <a:cubicBezTo>
                  <a:pt x="108" y="161"/>
                  <a:pt x="108" y="160"/>
                  <a:pt x="107" y="160"/>
                </a:cubicBezTo>
                <a:close/>
                <a:moveTo>
                  <a:pt x="149" y="163"/>
                </a:moveTo>
                <a:cubicBezTo>
                  <a:pt x="135" y="163"/>
                  <a:pt x="121" y="163"/>
                  <a:pt x="110" y="164"/>
                </a:cubicBezTo>
                <a:cubicBezTo>
                  <a:pt x="110" y="165"/>
                  <a:pt x="110" y="165"/>
                  <a:pt x="110" y="166"/>
                </a:cubicBezTo>
                <a:cubicBezTo>
                  <a:pt x="116" y="166"/>
                  <a:pt x="121" y="166"/>
                  <a:pt x="126" y="166"/>
                </a:cubicBezTo>
                <a:cubicBezTo>
                  <a:pt x="128" y="166"/>
                  <a:pt x="130" y="165"/>
                  <a:pt x="131" y="166"/>
                </a:cubicBezTo>
                <a:cubicBezTo>
                  <a:pt x="124" y="166"/>
                  <a:pt x="118" y="167"/>
                  <a:pt x="110" y="167"/>
                </a:cubicBezTo>
                <a:cubicBezTo>
                  <a:pt x="110" y="169"/>
                  <a:pt x="110" y="169"/>
                  <a:pt x="110" y="170"/>
                </a:cubicBezTo>
                <a:cubicBezTo>
                  <a:pt x="117" y="170"/>
                  <a:pt x="125" y="169"/>
                  <a:pt x="130" y="170"/>
                </a:cubicBezTo>
                <a:cubicBezTo>
                  <a:pt x="124" y="171"/>
                  <a:pt x="117" y="171"/>
                  <a:pt x="110" y="172"/>
                </a:cubicBezTo>
                <a:cubicBezTo>
                  <a:pt x="111" y="172"/>
                  <a:pt x="111" y="173"/>
                  <a:pt x="111" y="173"/>
                </a:cubicBezTo>
                <a:cubicBezTo>
                  <a:pt x="113" y="174"/>
                  <a:pt x="117" y="175"/>
                  <a:pt x="119" y="174"/>
                </a:cubicBezTo>
                <a:cubicBezTo>
                  <a:pt x="129" y="176"/>
                  <a:pt x="143" y="174"/>
                  <a:pt x="154" y="174"/>
                </a:cubicBezTo>
                <a:cubicBezTo>
                  <a:pt x="156" y="175"/>
                  <a:pt x="158" y="174"/>
                  <a:pt x="161" y="174"/>
                </a:cubicBezTo>
                <a:cubicBezTo>
                  <a:pt x="162" y="174"/>
                  <a:pt x="164" y="174"/>
                  <a:pt x="166" y="174"/>
                </a:cubicBezTo>
                <a:cubicBezTo>
                  <a:pt x="170" y="174"/>
                  <a:pt x="175" y="174"/>
                  <a:pt x="179" y="174"/>
                </a:cubicBezTo>
                <a:cubicBezTo>
                  <a:pt x="185" y="174"/>
                  <a:pt x="191" y="175"/>
                  <a:pt x="196" y="173"/>
                </a:cubicBezTo>
                <a:cubicBezTo>
                  <a:pt x="196" y="172"/>
                  <a:pt x="196" y="172"/>
                  <a:pt x="196" y="171"/>
                </a:cubicBezTo>
                <a:cubicBezTo>
                  <a:pt x="184" y="171"/>
                  <a:pt x="170" y="172"/>
                  <a:pt x="159" y="169"/>
                </a:cubicBezTo>
                <a:cubicBezTo>
                  <a:pt x="172" y="170"/>
                  <a:pt x="180" y="170"/>
                  <a:pt x="192" y="170"/>
                </a:cubicBezTo>
                <a:cubicBezTo>
                  <a:pt x="193" y="170"/>
                  <a:pt x="194" y="171"/>
                  <a:pt x="195" y="170"/>
                </a:cubicBezTo>
                <a:cubicBezTo>
                  <a:pt x="191" y="169"/>
                  <a:pt x="184" y="170"/>
                  <a:pt x="180" y="169"/>
                </a:cubicBezTo>
                <a:cubicBezTo>
                  <a:pt x="185" y="168"/>
                  <a:pt x="190" y="169"/>
                  <a:pt x="195" y="168"/>
                </a:cubicBezTo>
                <a:cubicBezTo>
                  <a:pt x="195" y="166"/>
                  <a:pt x="193" y="167"/>
                  <a:pt x="191" y="167"/>
                </a:cubicBezTo>
                <a:cubicBezTo>
                  <a:pt x="190" y="166"/>
                  <a:pt x="188" y="166"/>
                  <a:pt x="187" y="166"/>
                </a:cubicBezTo>
                <a:cubicBezTo>
                  <a:pt x="188" y="165"/>
                  <a:pt x="195" y="167"/>
                  <a:pt x="195" y="163"/>
                </a:cubicBezTo>
                <a:cubicBezTo>
                  <a:pt x="179" y="164"/>
                  <a:pt x="165" y="162"/>
                  <a:pt x="149" y="163"/>
                </a:cubicBezTo>
                <a:close/>
                <a:moveTo>
                  <a:pt x="73" y="179"/>
                </a:moveTo>
                <a:cubicBezTo>
                  <a:pt x="74" y="179"/>
                  <a:pt x="74" y="179"/>
                  <a:pt x="74" y="180"/>
                </a:cubicBezTo>
                <a:cubicBezTo>
                  <a:pt x="75" y="183"/>
                  <a:pt x="74" y="186"/>
                  <a:pt x="74" y="189"/>
                </a:cubicBezTo>
                <a:cubicBezTo>
                  <a:pt x="75" y="191"/>
                  <a:pt x="75" y="194"/>
                  <a:pt x="75" y="196"/>
                </a:cubicBezTo>
                <a:cubicBezTo>
                  <a:pt x="76" y="202"/>
                  <a:pt x="77" y="208"/>
                  <a:pt x="77" y="213"/>
                </a:cubicBezTo>
                <a:cubicBezTo>
                  <a:pt x="80" y="212"/>
                  <a:pt x="82" y="212"/>
                  <a:pt x="84" y="210"/>
                </a:cubicBezTo>
                <a:cubicBezTo>
                  <a:pt x="83" y="207"/>
                  <a:pt x="81" y="202"/>
                  <a:pt x="81" y="198"/>
                </a:cubicBezTo>
                <a:cubicBezTo>
                  <a:pt x="81" y="189"/>
                  <a:pt x="82" y="178"/>
                  <a:pt x="89" y="176"/>
                </a:cubicBezTo>
                <a:cubicBezTo>
                  <a:pt x="89" y="175"/>
                  <a:pt x="89" y="173"/>
                  <a:pt x="88" y="171"/>
                </a:cubicBezTo>
                <a:cubicBezTo>
                  <a:pt x="81" y="172"/>
                  <a:pt x="75" y="174"/>
                  <a:pt x="73" y="179"/>
                </a:cubicBezTo>
                <a:close/>
                <a:moveTo>
                  <a:pt x="91" y="176"/>
                </a:moveTo>
                <a:cubicBezTo>
                  <a:pt x="93" y="175"/>
                  <a:pt x="96" y="174"/>
                  <a:pt x="98" y="173"/>
                </a:cubicBezTo>
                <a:cubicBezTo>
                  <a:pt x="96" y="172"/>
                  <a:pt x="93" y="172"/>
                  <a:pt x="90" y="171"/>
                </a:cubicBezTo>
                <a:cubicBezTo>
                  <a:pt x="90" y="173"/>
                  <a:pt x="91" y="175"/>
                  <a:pt x="91" y="176"/>
                </a:cubicBezTo>
                <a:close/>
                <a:moveTo>
                  <a:pt x="94" y="176"/>
                </a:moveTo>
                <a:cubicBezTo>
                  <a:pt x="98" y="176"/>
                  <a:pt x="102" y="177"/>
                  <a:pt x="105" y="177"/>
                </a:cubicBezTo>
                <a:cubicBezTo>
                  <a:pt x="103" y="176"/>
                  <a:pt x="102" y="174"/>
                  <a:pt x="101" y="173"/>
                </a:cubicBezTo>
                <a:cubicBezTo>
                  <a:pt x="99" y="174"/>
                  <a:pt x="97" y="175"/>
                  <a:pt x="94" y="176"/>
                </a:cubicBezTo>
                <a:close/>
                <a:moveTo>
                  <a:pt x="197" y="175"/>
                </a:moveTo>
                <a:cubicBezTo>
                  <a:pt x="176" y="175"/>
                  <a:pt x="154" y="175"/>
                  <a:pt x="132" y="176"/>
                </a:cubicBezTo>
                <a:cubicBezTo>
                  <a:pt x="128" y="176"/>
                  <a:pt x="124" y="176"/>
                  <a:pt x="120" y="176"/>
                </a:cubicBezTo>
                <a:cubicBezTo>
                  <a:pt x="119" y="176"/>
                  <a:pt x="118" y="176"/>
                  <a:pt x="116" y="176"/>
                </a:cubicBezTo>
                <a:cubicBezTo>
                  <a:pt x="114" y="176"/>
                  <a:pt x="113" y="174"/>
                  <a:pt x="112" y="176"/>
                </a:cubicBezTo>
                <a:cubicBezTo>
                  <a:pt x="113" y="176"/>
                  <a:pt x="112" y="176"/>
                  <a:pt x="112" y="177"/>
                </a:cubicBezTo>
                <a:cubicBezTo>
                  <a:pt x="119" y="177"/>
                  <a:pt x="124" y="178"/>
                  <a:pt x="131" y="178"/>
                </a:cubicBezTo>
                <a:cubicBezTo>
                  <a:pt x="132" y="178"/>
                  <a:pt x="131" y="177"/>
                  <a:pt x="132" y="177"/>
                </a:cubicBezTo>
                <a:cubicBezTo>
                  <a:pt x="144" y="178"/>
                  <a:pt x="158" y="177"/>
                  <a:pt x="170" y="177"/>
                </a:cubicBezTo>
                <a:cubicBezTo>
                  <a:pt x="175" y="178"/>
                  <a:pt x="182" y="177"/>
                  <a:pt x="188" y="177"/>
                </a:cubicBezTo>
                <a:cubicBezTo>
                  <a:pt x="191" y="177"/>
                  <a:pt x="199" y="178"/>
                  <a:pt x="198" y="175"/>
                </a:cubicBezTo>
                <a:cubicBezTo>
                  <a:pt x="198" y="175"/>
                  <a:pt x="198" y="175"/>
                  <a:pt x="198" y="175"/>
                </a:cubicBezTo>
                <a:cubicBezTo>
                  <a:pt x="198" y="175"/>
                  <a:pt x="198" y="175"/>
                  <a:pt x="197" y="175"/>
                </a:cubicBezTo>
                <a:close/>
                <a:moveTo>
                  <a:pt x="177" y="183"/>
                </a:moveTo>
                <a:cubicBezTo>
                  <a:pt x="167" y="182"/>
                  <a:pt x="157" y="181"/>
                  <a:pt x="147" y="180"/>
                </a:cubicBezTo>
                <a:cubicBezTo>
                  <a:pt x="145" y="180"/>
                  <a:pt x="142" y="180"/>
                  <a:pt x="140" y="180"/>
                </a:cubicBezTo>
                <a:cubicBezTo>
                  <a:pt x="131" y="179"/>
                  <a:pt x="123" y="179"/>
                  <a:pt x="114" y="179"/>
                </a:cubicBezTo>
                <a:cubicBezTo>
                  <a:pt x="112" y="179"/>
                  <a:pt x="111" y="178"/>
                  <a:pt x="110" y="178"/>
                </a:cubicBezTo>
                <a:cubicBezTo>
                  <a:pt x="103" y="178"/>
                  <a:pt x="98" y="178"/>
                  <a:pt x="91" y="178"/>
                </a:cubicBezTo>
                <a:cubicBezTo>
                  <a:pt x="91" y="178"/>
                  <a:pt x="91" y="177"/>
                  <a:pt x="91" y="177"/>
                </a:cubicBezTo>
                <a:cubicBezTo>
                  <a:pt x="91" y="178"/>
                  <a:pt x="91" y="178"/>
                  <a:pt x="91" y="179"/>
                </a:cubicBezTo>
                <a:cubicBezTo>
                  <a:pt x="88" y="177"/>
                  <a:pt x="87" y="180"/>
                  <a:pt x="85" y="181"/>
                </a:cubicBezTo>
                <a:cubicBezTo>
                  <a:pt x="81" y="190"/>
                  <a:pt x="81" y="202"/>
                  <a:pt x="86" y="210"/>
                </a:cubicBezTo>
                <a:cubicBezTo>
                  <a:pt x="93" y="211"/>
                  <a:pt x="99" y="210"/>
                  <a:pt x="106" y="210"/>
                </a:cubicBezTo>
                <a:cubicBezTo>
                  <a:pt x="101" y="209"/>
                  <a:pt x="95" y="210"/>
                  <a:pt x="89" y="209"/>
                </a:cubicBezTo>
                <a:cubicBezTo>
                  <a:pt x="88" y="208"/>
                  <a:pt x="89" y="208"/>
                  <a:pt x="89" y="207"/>
                </a:cubicBezTo>
                <a:cubicBezTo>
                  <a:pt x="82" y="199"/>
                  <a:pt x="84" y="188"/>
                  <a:pt x="88" y="179"/>
                </a:cubicBezTo>
                <a:cubicBezTo>
                  <a:pt x="90" y="179"/>
                  <a:pt x="92" y="180"/>
                  <a:pt x="93" y="180"/>
                </a:cubicBezTo>
                <a:cubicBezTo>
                  <a:pt x="94" y="180"/>
                  <a:pt x="95" y="180"/>
                  <a:pt x="96" y="180"/>
                </a:cubicBezTo>
                <a:cubicBezTo>
                  <a:pt x="100" y="181"/>
                  <a:pt x="103" y="181"/>
                  <a:pt x="106" y="181"/>
                </a:cubicBezTo>
                <a:cubicBezTo>
                  <a:pt x="122" y="181"/>
                  <a:pt x="136" y="182"/>
                  <a:pt x="150" y="184"/>
                </a:cubicBezTo>
                <a:cubicBezTo>
                  <a:pt x="153" y="183"/>
                  <a:pt x="157" y="184"/>
                  <a:pt x="160" y="184"/>
                </a:cubicBezTo>
                <a:cubicBezTo>
                  <a:pt x="167" y="185"/>
                  <a:pt x="174" y="185"/>
                  <a:pt x="180" y="186"/>
                </a:cubicBezTo>
                <a:cubicBezTo>
                  <a:pt x="180" y="184"/>
                  <a:pt x="179" y="183"/>
                  <a:pt x="177" y="183"/>
                </a:cubicBezTo>
                <a:close/>
                <a:moveTo>
                  <a:pt x="148" y="179"/>
                </a:moveTo>
                <a:cubicBezTo>
                  <a:pt x="146" y="179"/>
                  <a:pt x="147" y="179"/>
                  <a:pt x="148" y="179"/>
                </a:cubicBezTo>
                <a:cubicBezTo>
                  <a:pt x="154" y="179"/>
                  <a:pt x="160" y="180"/>
                  <a:pt x="166" y="180"/>
                </a:cubicBezTo>
                <a:cubicBezTo>
                  <a:pt x="169" y="181"/>
                  <a:pt x="172" y="181"/>
                  <a:pt x="175" y="181"/>
                </a:cubicBezTo>
                <a:cubicBezTo>
                  <a:pt x="177" y="182"/>
                  <a:pt x="179" y="181"/>
                  <a:pt x="180" y="182"/>
                </a:cubicBezTo>
                <a:cubicBezTo>
                  <a:pt x="183" y="181"/>
                  <a:pt x="187" y="180"/>
                  <a:pt x="189" y="178"/>
                </a:cubicBezTo>
                <a:cubicBezTo>
                  <a:pt x="175" y="179"/>
                  <a:pt x="161" y="179"/>
                  <a:pt x="148" y="179"/>
                </a:cubicBezTo>
                <a:close/>
                <a:moveTo>
                  <a:pt x="191" y="180"/>
                </a:moveTo>
                <a:cubicBezTo>
                  <a:pt x="187" y="180"/>
                  <a:pt x="185" y="182"/>
                  <a:pt x="181" y="183"/>
                </a:cubicBezTo>
                <a:cubicBezTo>
                  <a:pt x="181" y="184"/>
                  <a:pt x="182" y="184"/>
                  <a:pt x="182" y="185"/>
                </a:cubicBezTo>
                <a:cubicBezTo>
                  <a:pt x="187" y="183"/>
                  <a:pt x="193" y="182"/>
                  <a:pt x="197" y="179"/>
                </a:cubicBezTo>
                <a:cubicBezTo>
                  <a:pt x="195" y="179"/>
                  <a:pt x="194" y="178"/>
                  <a:pt x="192" y="178"/>
                </a:cubicBezTo>
                <a:cubicBezTo>
                  <a:pt x="192" y="179"/>
                  <a:pt x="192" y="179"/>
                  <a:pt x="191" y="180"/>
                </a:cubicBezTo>
                <a:close/>
                <a:moveTo>
                  <a:pt x="67" y="190"/>
                </a:moveTo>
                <a:cubicBezTo>
                  <a:pt x="69" y="192"/>
                  <a:pt x="71" y="194"/>
                  <a:pt x="73" y="196"/>
                </a:cubicBezTo>
                <a:cubicBezTo>
                  <a:pt x="73" y="191"/>
                  <a:pt x="72" y="185"/>
                  <a:pt x="71" y="181"/>
                </a:cubicBezTo>
                <a:cubicBezTo>
                  <a:pt x="70" y="184"/>
                  <a:pt x="68" y="186"/>
                  <a:pt x="67" y="190"/>
                </a:cubicBezTo>
                <a:close/>
                <a:moveTo>
                  <a:pt x="152" y="195"/>
                </a:moveTo>
                <a:cubicBezTo>
                  <a:pt x="161" y="194"/>
                  <a:pt x="169" y="194"/>
                  <a:pt x="180" y="193"/>
                </a:cubicBezTo>
                <a:cubicBezTo>
                  <a:pt x="181" y="191"/>
                  <a:pt x="180" y="188"/>
                  <a:pt x="179" y="187"/>
                </a:cubicBezTo>
                <a:cubicBezTo>
                  <a:pt x="171" y="186"/>
                  <a:pt x="164" y="187"/>
                  <a:pt x="158" y="186"/>
                </a:cubicBezTo>
                <a:cubicBezTo>
                  <a:pt x="154" y="186"/>
                  <a:pt x="150" y="185"/>
                  <a:pt x="147" y="185"/>
                </a:cubicBezTo>
                <a:cubicBezTo>
                  <a:pt x="142" y="184"/>
                  <a:pt x="137" y="183"/>
                  <a:pt x="132" y="183"/>
                </a:cubicBezTo>
                <a:cubicBezTo>
                  <a:pt x="118" y="183"/>
                  <a:pt x="104" y="183"/>
                  <a:pt x="90" y="181"/>
                </a:cubicBezTo>
                <a:cubicBezTo>
                  <a:pt x="89" y="184"/>
                  <a:pt x="91" y="185"/>
                  <a:pt x="91" y="187"/>
                </a:cubicBezTo>
                <a:cubicBezTo>
                  <a:pt x="100" y="188"/>
                  <a:pt x="106" y="187"/>
                  <a:pt x="114" y="187"/>
                </a:cubicBezTo>
                <a:cubicBezTo>
                  <a:pt x="114" y="188"/>
                  <a:pt x="116" y="188"/>
                  <a:pt x="116" y="189"/>
                </a:cubicBezTo>
                <a:cubicBezTo>
                  <a:pt x="106" y="188"/>
                  <a:pt x="98" y="188"/>
                  <a:pt x="91" y="188"/>
                </a:cubicBezTo>
                <a:cubicBezTo>
                  <a:pt x="90" y="191"/>
                  <a:pt x="93" y="190"/>
                  <a:pt x="95" y="190"/>
                </a:cubicBezTo>
                <a:cubicBezTo>
                  <a:pt x="99" y="191"/>
                  <a:pt x="105" y="191"/>
                  <a:pt x="109" y="191"/>
                </a:cubicBezTo>
                <a:cubicBezTo>
                  <a:pt x="105" y="192"/>
                  <a:pt x="96" y="192"/>
                  <a:pt x="92" y="191"/>
                </a:cubicBezTo>
                <a:cubicBezTo>
                  <a:pt x="91" y="194"/>
                  <a:pt x="91" y="195"/>
                  <a:pt x="92" y="198"/>
                </a:cubicBezTo>
                <a:cubicBezTo>
                  <a:pt x="98" y="199"/>
                  <a:pt x="105" y="199"/>
                  <a:pt x="109" y="199"/>
                </a:cubicBezTo>
                <a:cubicBezTo>
                  <a:pt x="109" y="199"/>
                  <a:pt x="109" y="199"/>
                  <a:pt x="109" y="199"/>
                </a:cubicBezTo>
                <a:cubicBezTo>
                  <a:pt x="116" y="199"/>
                  <a:pt x="123" y="199"/>
                  <a:pt x="130" y="200"/>
                </a:cubicBezTo>
                <a:cubicBezTo>
                  <a:pt x="117" y="199"/>
                  <a:pt x="104" y="200"/>
                  <a:pt x="91" y="200"/>
                </a:cubicBezTo>
                <a:cubicBezTo>
                  <a:pt x="92" y="200"/>
                  <a:pt x="91" y="201"/>
                  <a:pt x="91" y="202"/>
                </a:cubicBezTo>
                <a:cubicBezTo>
                  <a:pt x="94" y="202"/>
                  <a:pt x="99" y="203"/>
                  <a:pt x="102" y="203"/>
                </a:cubicBezTo>
                <a:cubicBezTo>
                  <a:pt x="98" y="204"/>
                  <a:pt x="94" y="203"/>
                  <a:pt x="91" y="203"/>
                </a:cubicBezTo>
                <a:cubicBezTo>
                  <a:pt x="91" y="205"/>
                  <a:pt x="92" y="206"/>
                  <a:pt x="92" y="208"/>
                </a:cubicBezTo>
                <a:cubicBezTo>
                  <a:pt x="101" y="208"/>
                  <a:pt x="107" y="209"/>
                  <a:pt x="116" y="210"/>
                </a:cubicBezTo>
                <a:cubicBezTo>
                  <a:pt x="117" y="210"/>
                  <a:pt x="117" y="210"/>
                  <a:pt x="117" y="210"/>
                </a:cubicBezTo>
                <a:cubicBezTo>
                  <a:pt x="129" y="212"/>
                  <a:pt x="144" y="212"/>
                  <a:pt x="158" y="213"/>
                </a:cubicBezTo>
                <a:cubicBezTo>
                  <a:pt x="162" y="213"/>
                  <a:pt x="167" y="212"/>
                  <a:pt x="169" y="213"/>
                </a:cubicBezTo>
                <a:cubicBezTo>
                  <a:pt x="173" y="213"/>
                  <a:pt x="177" y="213"/>
                  <a:pt x="181" y="213"/>
                </a:cubicBezTo>
                <a:cubicBezTo>
                  <a:pt x="181" y="212"/>
                  <a:pt x="180" y="211"/>
                  <a:pt x="180" y="209"/>
                </a:cubicBezTo>
                <a:cubicBezTo>
                  <a:pt x="181" y="208"/>
                  <a:pt x="182" y="208"/>
                  <a:pt x="181" y="207"/>
                </a:cubicBezTo>
                <a:cubicBezTo>
                  <a:pt x="176" y="206"/>
                  <a:pt x="170" y="207"/>
                  <a:pt x="166" y="205"/>
                </a:cubicBezTo>
                <a:cubicBezTo>
                  <a:pt x="171" y="205"/>
                  <a:pt x="177" y="206"/>
                  <a:pt x="182" y="206"/>
                </a:cubicBezTo>
                <a:cubicBezTo>
                  <a:pt x="181" y="205"/>
                  <a:pt x="181" y="205"/>
                  <a:pt x="181" y="204"/>
                </a:cubicBezTo>
                <a:cubicBezTo>
                  <a:pt x="173" y="203"/>
                  <a:pt x="166" y="203"/>
                  <a:pt x="159" y="203"/>
                </a:cubicBezTo>
                <a:cubicBezTo>
                  <a:pt x="153" y="203"/>
                  <a:pt x="149" y="203"/>
                  <a:pt x="144" y="203"/>
                </a:cubicBezTo>
                <a:cubicBezTo>
                  <a:pt x="142" y="203"/>
                  <a:pt x="140" y="204"/>
                  <a:pt x="139" y="203"/>
                </a:cubicBezTo>
                <a:cubicBezTo>
                  <a:pt x="151" y="201"/>
                  <a:pt x="166" y="203"/>
                  <a:pt x="180" y="203"/>
                </a:cubicBezTo>
                <a:cubicBezTo>
                  <a:pt x="180" y="201"/>
                  <a:pt x="182" y="200"/>
                  <a:pt x="181" y="199"/>
                </a:cubicBezTo>
                <a:cubicBezTo>
                  <a:pt x="181" y="195"/>
                  <a:pt x="174" y="197"/>
                  <a:pt x="171" y="196"/>
                </a:cubicBezTo>
                <a:cubicBezTo>
                  <a:pt x="174" y="195"/>
                  <a:pt x="177" y="195"/>
                  <a:pt x="180" y="195"/>
                </a:cubicBezTo>
                <a:cubicBezTo>
                  <a:pt x="175" y="194"/>
                  <a:pt x="169" y="195"/>
                  <a:pt x="164" y="195"/>
                </a:cubicBezTo>
                <a:cubicBezTo>
                  <a:pt x="161" y="195"/>
                  <a:pt x="158" y="195"/>
                  <a:pt x="155" y="195"/>
                </a:cubicBezTo>
                <a:cubicBezTo>
                  <a:pt x="154" y="196"/>
                  <a:pt x="153" y="195"/>
                  <a:pt x="152" y="195"/>
                </a:cubicBezTo>
                <a:close/>
                <a:moveTo>
                  <a:pt x="181" y="187"/>
                </a:moveTo>
                <a:cubicBezTo>
                  <a:pt x="181" y="189"/>
                  <a:pt x="182" y="190"/>
                  <a:pt x="182" y="191"/>
                </a:cubicBezTo>
                <a:cubicBezTo>
                  <a:pt x="182" y="192"/>
                  <a:pt x="181" y="193"/>
                  <a:pt x="181" y="194"/>
                </a:cubicBezTo>
                <a:cubicBezTo>
                  <a:pt x="181" y="196"/>
                  <a:pt x="183" y="197"/>
                  <a:pt x="183" y="200"/>
                </a:cubicBezTo>
                <a:cubicBezTo>
                  <a:pt x="181" y="202"/>
                  <a:pt x="183" y="205"/>
                  <a:pt x="183" y="207"/>
                </a:cubicBezTo>
                <a:cubicBezTo>
                  <a:pt x="182" y="208"/>
                  <a:pt x="181" y="210"/>
                  <a:pt x="182" y="212"/>
                </a:cubicBezTo>
                <a:cubicBezTo>
                  <a:pt x="187" y="210"/>
                  <a:pt x="190" y="207"/>
                  <a:pt x="193" y="205"/>
                </a:cubicBezTo>
                <a:cubicBezTo>
                  <a:pt x="194" y="203"/>
                  <a:pt x="195" y="202"/>
                  <a:pt x="194" y="200"/>
                </a:cubicBezTo>
                <a:cubicBezTo>
                  <a:pt x="191" y="200"/>
                  <a:pt x="189" y="202"/>
                  <a:pt x="187" y="203"/>
                </a:cubicBezTo>
                <a:cubicBezTo>
                  <a:pt x="187" y="200"/>
                  <a:pt x="192" y="200"/>
                  <a:pt x="193" y="198"/>
                </a:cubicBezTo>
                <a:cubicBezTo>
                  <a:pt x="192" y="198"/>
                  <a:pt x="191" y="200"/>
                  <a:pt x="189" y="199"/>
                </a:cubicBezTo>
                <a:cubicBezTo>
                  <a:pt x="191" y="198"/>
                  <a:pt x="192" y="196"/>
                  <a:pt x="194" y="195"/>
                </a:cubicBezTo>
                <a:cubicBezTo>
                  <a:pt x="194" y="194"/>
                  <a:pt x="193" y="193"/>
                  <a:pt x="193" y="192"/>
                </a:cubicBezTo>
                <a:cubicBezTo>
                  <a:pt x="190" y="192"/>
                  <a:pt x="189" y="194"/>
                  <a:pt x="186" y="194"/>
                </a:cubicBezTo>
                <a:cubicBezTo>
                  <a:pt x="187" y="192"/>
                  <a:pt x="196" y="191"/>
                  <a:pt x="193" y="187"/>
                </a:cubicBezTo>
                <a:cubicBezTo>
                  <a:pt x="192" y="188"/>
                  <a:pt x="191" y="189"/>
                  <a:pt x="190" y="189"/>
                </a:cubicBezTo>
                <a:cubicBezTo>
                  <a:pt x="191" y="187"/>
                  <a:pt x="193" y="186"/>
                  <a:pt x="194" y="184"/>
                </a:cubicBezTo>
                <a:cubicBezTo>
                  <a:pt x="194" y="184"/>
                  <a:pt x="194" y="183"/>
                  <a:pt x="193" y="183"/>
                </a:cubicBezTo>
                <a:cubicBezTo>
                  <a:pt x="189" y="184"/>
                  <a:pt x="185" y="185"/>
                  <a:pt x="181" y="187"/>
                </a:cubicBezTo>
                <a:close/>
                <a:moveTo>
                  <a:pt x="66" y="194"/>
                </a:moveTo>
                <a:cubicBezTo>
                  <a:pt x="68" y="197"/>
                  <a:pt x="72" y="199"/>
                  <a:pt x="74" y="202"/>
                </a:cubicBezTo>
                <a:cubicBezTo>
                  <a:pt x="74" y="200"/>
                  <a:pt x="73" y="200"/>
                  <a:pt x="73" y="198"/>
                </a:cubicBezTo>
                <a:cubicBezTo>
                  <a:pt x="71" y="196"/>
                  <a:pt x="69" y="194"/>
                  <a:pt x="67" y="192"/>
                </a:cubicBezTo>
                <a:cubicBezTo>
                  <a:pt x="67" y="193"/>
                  <a:pt x="66" y="193"/>
                  <a:pt x="66" y="194"/>
                </a:cubicBezTo>
                <a:close/>
                <a:moveTo>
                  <a:pt x="71" y="210"/>
                </a:moveTo>
                <a:cubicBezTo>
                  <a:pt x="73" y="212"/>
                  <a:pt x="74" y="213"/>
                  <a:pt x="76" y="214"/>
                </a:cubicBezTo>
                <a:cubicBezTo>
                  <a:pt x="75" y="211"/>
                  <a:pt x="75" y="207"/>
                  <a:pt x="74" y="204"/>
                </a:cubicBezTo>
                <a:cubicBezTo>
                  <a:pt x="71" y="202"/>
                  <a:pt x="69" y="199"/>
                  <a:pt x="67" y="197"/>
                </a:cubicBezTo>
                <a:cubicBezTo>
                  <a:pt x="66" y="202"/>
                  <a:pt x="68" y="207"/>
                  <a:pt x="71" y="210"/>
                </a:cubicBezTo>
                <a:close/>
                <a:moveTo>
                  <a:pt x="206" y="225"/>
                </a:moveTo>
                <a:cubicBezTo>
                  <a:pt x="207" y="225"/>
                  <a:pt x="208" y="226"/>
                  <a:pt x="208" y="225"/>
                </a:cubicBezTo>
                <a:cubicBezTo>
                  <a:pt x="210" y="225"/>
                  <a:pt x="211" y="222"/>
                  <a:pt x="212" y="220"/>
                </a:cubicBezTo>
                <a:cubicBezTo>
                  <a:pt x="214" y="218"/>
                  <a:pt x="215" y="217"/>
                  <a:pt x="216" y="215"/>
                </a:cubicBezTo>
                <a:cubicBezTo>
                  <a:pt x="216" y="212"/>
                  <a:pt x="215" y="209"/>
                  <a:pt x="217" y="206"/>
                </a:cubicBezTo>
                <a:cubicBezTo>
                  <a:pt x="216" y="203"/>
                  <a:pt x="215" y="203"/>
                  <a:pt x="212" y="203"/>
                </a:cubicBezTo>
                <a:cubicBezTo>
                  <a:pt x="210" y="203"/>
                  <a:pt x="208" y="202"/>
                  <a:pt x="207" y="201"/>
                </a:cubicBezTo>
                <a:cubicBezTo>
                  <a:pt x="205" y="199"/>
                  <a:pt x="205" y="198"/>
                  <a:pt x="203" y="197"/>
                </a:cubicBezTo>
                <a:cubicBezTo>
                  <a:pt x="200" y="197"/>
                  <a:pt x="198" y="198"/>
                  <a:pt x="195" y="200"/>
                </a:cubicBezTo>
                <a:cubicBezTo>
                  <a:pt x="196" y="200"/>
                  <a:pt x="195" y="202"/>
                  <a:pt x="196" y="203"/>
                </a:cubicBezTo>
                <a:cubicBezTo>
                  <a:pt x="198" y="202"/>
                  <a:pt x="202" y="202"/>
                  <a:pt x="202" y="206"/>
                </a:cubicBezTo>
                <a:cubicBezTo>
                  <a:pt x="201" y="208"/>
                  <a:pt x="198" y="208"/>
                  <a:pt x="196" y="210"/>
                </a:cubicBezTo>
                <a:cubicBezTo>
                  <a:pt x="201" y="212"/>
                  <a:pt x="206" y="213"/>
                  <a:pt x="209" y="217"/>
                </a:cubicBezTo>
                <a:cubicBezTo>
                  <a:pt x="211" y="221"/>
                  <a:pt x="207" y="223"/>
                  <a:pt x="203" y="222"/>
                </a:cubicBezTo>
                <a:cubicBezTo>
                  <a:pt x="203" y="223"/>
                  <a:pt x="202" y="224"/>
                  <a:pt x="202" y="225"/>
                </a:cubicBezTo>
                <a:cubicBezTo>
                  <a:pt x="203" y="225"/>
                  <a:pt x="203" y="226"/>
                  <a:pt x="204" y="227"/>
                </a:cubicBezTo>
                <a:cubicBezTo>
                  <a:pt x="205" y="226"/>
                  <a:pt x="205" y="226"/>
                  <a:pt x="206" y="225"/>
                </a:cubicBezTo>
                <a:close/>
                <a:moveTo>
                  <a:pt x="198" y="204"/>
                </a:moveTo>
                <a:cubicBezTo>
                  <a:pt x="194" y="206"/>
                  <a:pt x="188" y="211"/>
                  <a:pt x="183" y="213"/>
                </a:cubicBezTo>
                <a:cubicBezTo>
                  <a:pt x="183" y="214"/>
                  <a:pt x="184" y="214"/>
                  <a:pt x="185" y="215"/>
                </a:cubicBezTo>
                <a:cubicBezTo>
                  <a:pt x="190" y="211"/>
                  <a:pt x="196" y="209"/>
                  <a:pt x="200" y="205"/>
                </a:cubicBezTo>
                <a:cubicBezTo>
                  <a:pt x="200" y="204"/>
                  <a:pt x="199" y="204"/>
                  <a:pt x="198" y="204"/>
                </a:cubicBezTo>
                <a:close/>
                <a:moveTo>
                  <a:pt x="195" y="211"/>
                </a:moveTo>
                <a:cubicBezTo>
                  <a:pt x="192" y="213"/>
                  <a:pt x="188" y="214"/>
                  <a:pt x="185" y="217"/>
                </a:cubicBezTo>
                <a:cubicBezTo>
                  <a:pt x="192" y="216"/>
                  <a:pt x="198" y="217"/>
                  <a:pt x="206" y="216"/>
                </a:cubicBezTo>
                <a:cubicBezTo>
                  <a:pt x="203" y="213"/>
                  <a:pt x="198" y="212"/>
                  <a:pt x="195" y="211"/>
                </a:cubicBezTo>
                <a:close/>
                <a:moveTo>
                  <a:pt x="176" y="215"/>
                </a:moveTo>
                <a:cubicBezTo>
                  <a:pt x="168" y="215"/>
                  <a:pt x="158" y="214"/>
                  <a:pt x="148" y="214"/>
                </a:cubicBezTo>
                <a:cubicBezTo>
                  <a:pt x="141" y="214"/>
                  <a:pt x="133" y="213"/>
                  <a:pt x="126" y="213"/>
                </a:cubicBezTo>
                <a:cubicBezTo>
                  <a:pt x="112" y="211"/>
                  <a:pt x="96" y="212"/>
                  <a:pt x="84" y="212"/>
                </a:cubicBezTo>
                <a:cubicBezTo>
                  <a:pt x="83" y="213"/>
                  <a:pt x="81" y="213"/>
                  <a:pt x="81" y="214"/>
                </a:cubicBezTo>
                <a:cubicBezTo>
                  <a:pt x="96" y="212"/>
                  <a:pt x="108" y="213"/>
                  <a:pt x="122" y="213"/>
                </a:cubicBezTo>
                <a:cubicBezTo>
                  <a:pt x="124" y="213"/>
                  <a:pt x="126" y="214"/>
                  <a:pt x="129" y="214"/>
                </a:cubicBezTo>
                <a:cubicBezTo>
                  <a:pt x="131" y="214"/>
                  <a:pt x="135" y="214"/>
                  <a:pt x="138" y="214"/>
                </a:cubicBezTo>
                <a:cubicBezTo>
                  <a:pt x="142" y="214"/>
                  <a:pt x="146" y="215"/>
                  <a:pt x="151" y="215"/>
                </a:cubicBezTo>
                <a:cubicBezTo>
                  <a:pt x="155" y="215"/>
                  <a:pt x="159" y="215"/>
                  <a:pt x="162" y="215"/>
                </a:cubicBezTo>
                <a:cubicBezTo>
                  <a:pt x="167" y="216"/>
                  <a:pt x="172" y="216"/>
                  <a:pt x="176" y="217"/>
                </a:cubicBezTo>
                <a:cubicBezTo>
                  <a:pt x="178" y="217"/>
                  <a:pt x="181" y="217"/>
                  <a:pt x="183" y="215"/>
                </a:cubicBezTo>
                <a:cubicBezTo>
                  <a:pt x="181" y="215"/>
                  <a:pt x="178" y="215"/>
                  <a:pt x="176" y="215"/>
                </a:cubicBezTo>
                <a:close/>
                <a:moveTo>
                  <a:pt x="191" y="218"/>
                </a:moveTo>
                <a:cubicBezTo>
                  <a:pt x="183" y="219"/>
                  <a:pt x="175" y="218"/>
                  <a:pt x="169" y="217"/>
                </a:cubicBezTo>
                <a:cubicBezTo>
                  <a:pt x="166" y="217"/>
                  <a:pt x="164" y="217"/>
                  <a:pt x="161" y="217"/>
                </a:cubicBezTo>
                <a:cubicBezTo>
                  <a:pt x="156" y="216"/>
                  <a:pt x="150" y="216"/>
                  <a:pt x="143" y="216"/>
                </a:cubicBezTo>
                <a:cubicBezTo>
                  <a:pt x="137" y="216"/>
                  <a:pt x="131" y="215"/>
                  <a:pt x="125" y="214"/>
                </a:cubicBezTo>
                <a:cubicBezTo>
                  <a:pt x="123" y="216"/>
                  <a:pt x="119" y="215"/>
                  <a:pt x="116" y="214"/>
                </a:cubicBezTo>
                <a:cubicBezTo>
                  <a:pt x="115" y="214"/>
                  <a:pt x="114" y="215"/>
                  <a:pt x="114" y="215"/>
                </a:cubicBezTo>
                <a:cubicBezTo>
                  <a:pt x="112" y="215"/>
                  <a:pt x="110" y="215"/>
                  <a:pt x="109" y="214"/>
                </a:cubicBezTo>
                <a:cubicBezTo>
                  <a:pt x="101" y="214"/>
                  <a:pt x="92" y="214"/>
                  <a:pt x="83" y="215"/>
                </a:cubicBezTo>
                <a:cubicBezTo>
                  <a:pt x="81" y="215"/>
                  <a:pt x="78" y="215"/>
                  <a:pt x="76" y="216"/>
                </a:cubicBezTo>
                <a:cubicBezTo>
                  <a:pt x="74" y="217"/>
                  <a:pt x="74" y="219"/>
                  <a:pt x="74" y="221"/>
                </a:cubicBezTo>
                <a:cubicBezTo>
                  <a:pt x="80" y="219"/>
                  <a:pt x="85" y="217"/>
                  <a:pt x="90" y="217"/>
                </a:cubicBezTo>
                <a:cubicBezTo>
                  <a:pt x="91" y="216"/>
                  <a:pt x="92" y="216"/>
                  <a:pt x="92" y="216"/>
                </a:cubicBezTo>
                <a:cubicBezTo>
                  <a:pt x="104" y="214"/>
                  <a:pt x="117" y="216"/>
                  <a:pt x="127" y="218"/>
                </a:cubicBezTo>
                <a:cubicBezTo>
                  <a:pt x="130" y="217"/>
                  <a:pt x="135" y="218"/>
                  <a:pt x="140" y="218"/>
                </a:cubicBezTo>
                <a:cubicBezTo>
                  <a:pt x="144" y="219"/>
                  <a:pt x="148" y="219"/>
                  <a:pt x="152" y="219"/>
                </a:cubicBezTo>
                <a:cubicBezTo>
                  <a:pt x="159" y="219"/>
                  <a:pt x="167" y="220"/>
                  <a:pt x="174" y="221"/>
                </a:cubicBezTo>
                <a:cubicBezTo>
                  <a:pt x="179" y="221"/>
                  <a:pt x="184" y="220"/>
                  <a:pt x="189" y="221"/>
                </a:cubicBezTo>
                <a:cubicBezTo>
                  <a:pt x="191" y="221"/>
                  <a:pt x="193" y="221"/>
                  <a:pt x="196" y="221"/>
                </a:cubicBezTo>
                <a:cubicBezTo>
                  <a:pt x="198" y="221"/>
                  <a:pt x="206" y="221"/>
                  <a:pt x="207" y="220"/>
                </a:cubicBezTo>
                <a:cubicBezTo>
                  <a:pt x="208" y="219"/>
                  <a:pt x="207" y="218"/>
                  <a:pt x="207" y="217"/>
                </a:cubicBezTo>
                <a:cubicBezTo>
                  <a:pt x="202" y="218"/>
                  <a:pt x="195" y="218"/>
                  <a:pt x="191" y="218"/>
                </a:cubicBezTo>
                <a:close/>
                <a:moveTo>
                  <a:pt x="66" y="250"/>
                </a:moveTo>
                <a:cubicBezTo>
                  <a:pt x="73" y="253"/>
                  <a:pt x="79" y="255"/>
                  <a:pt x="86" y="254"/>
                </a:cubicBezTo>
                <a:cubicBezTo>
                  <a:pt x="95" y="254"/>
                  <a:pt x="104" y="249"/>
                  <a:pt x="113" y="247"/>
                </a:cubicBezTo>
                <a:cubicBezTo>
                  <a:pt x="117" y="246"/>
                  <a:pt x="121" y="245"/>
                  <a:pt x="126" y="245"/>
                </a:cubicBezTo>
                <a:cubicBezTo>
                  <a:pt x="134" y="244"/>
                  <a:pt x="141" y="247"/>
                  <a:pt x="147" y="246"/>
                </a:cubicBezTo>
                <a:cubicBezTo>
                  <a:pt x="148" y="245"/>
                  <a:pt x="150" y="244"/>
                  <a:pt x="151" y="242"/>
                </a:cubicBezTo>
                <a:cubicBezTo>
                  <a:pt x="152" y="237"/>
                  <a:pt x="148" y="232"/>
                  <a:pt x="146" y="230"/>
                </a:cubicBezTo>
                <a:cubicBezTo>
                  <a:pt x="145" y="229"/>
                  <a:pt x="143" y="228"/>
                  <a:pt x="142" y="227"/>
                </a:cubicBezTo>
                <a:cubicBezTo>
                  <a:pt x="137" y="223"/>
                  <a:pt x="131" y="222"/>
                  <a:pt x="127" y="219"/>
                </a:cubicBezTo>
                <a:cubicBezTo>
                  <a:pt x="116" y="217"/>
                  <a:pt x="103" y="215"/>
                  <a:pt x="92" y="217"/>
                </a:cubicBezTo>
                <a:cubicBezTo>
                  <a:pt x="82" y="219"/>
                  <a:pt x="74" y="222"/>
                  <a:pt x="67" y="227"/>
                </a:cubicBezTo>
                <a:cubicBezTo>
                  <a:pt x="62" y="230"/>
                  <a:pt x="59" y="233"/>
                  <a:pt x="56" y="236"/>
                </a:cubicBezTo>
                <a:cubicBezTo>
                  <a:pt x="56" y="238"/>
                  <a:pt x="56" y="238"/>
                  <a:pt x="55" y="239"/>
                </a:cubicBezTo>
                <a:cubicBezTo>
                  <a:pt x="56" y="240"/>
                  <a:pt x="55" y="241"/>
                  <a:pt x="56" y="241"/>
                </a:cubicBezTo>
                <a:cubicBezTo>
                  <a:pt x="58" y="238"/>
                  <a:pt x="60" y="235"/>
                  <a:pt x="64" y="234"/>
                </a:cubicBezTo>
                <a:cubicBezTo>
                  <a:pt x="64" y="230"/>
                  <a:pt x="67" y="229"/>
                  <a:pt x="70" y="228"/>
                </a:cubicBezTo>
                <a:cubicBezTo>
                  <a:pt x="70" y="227"/>
                  <a:pt x="70" y="227"/>
                  <a:pt x="71" y="226"/>
                </a:cubicBezTo>
                <a:cubicBezTo>
                  <a:pt x="76" y="223"/>
                  <a:pt x="85" y="222"/>
                  <a:pt x="90" y="225"/>
                </a:cubicBezTo>
                <a:cubicBezTo>
                  <a:pt x="98" y="223"/>
                  <a:pt x="106" y="223"/>
                  <a:pt x="115" y="223"/>
                </a:cubicBezTo>
                <a:cubicBezTo>
                  <a:pt x="118" y="223"/>
                  <a:pt x="122" y="223"/>
                  <a:pt x="126" y="224"/>
                </a:cubicBezTo>
                <a:cubicBezTo>
                  <a:pt x="127" y="224"/>
                  <a:pt x="129" y="224"/>
                  <a:pt x="129" y="225"/>
                </a:cubicBezTo>
                <a:cubicBezTo>
                  <a:pt x="128" y="227"/>
                  <a:pt x="126" y="225"/>
                  <a:pt x="124" y="225"/>
                </a:cubicBezTo>
                <a:cubicBezTo>
                  <a:pt x="122" y="225"/>
                  <a:pt x="120" y="225"/>
                  <a:pt x="118" y="225"/>
                </a:cubicBezTo>
                <a:cubicBezTo>
                  <a:pt x="109" y="225"/>
                  <a:pt x="99" y="224"/>
                  <a:pt x="91" y="227"/>
                </a:cubicBezTo>
                <a:cubicBezTo>
                  <a:pt x="91" y="228"/>
                  <a:pt x="91" y="230"/>
                  <a:pt x="90" y="231"/>
                </a:cubicBezTo>
                <a:cubicBezTo>
                  <a:pt x="88" y="233"/>
                  <a:pt x="84" y="235"/>
                  <a:pt x="80" y="236"/>
                </a:cubicBezTo>
                <a:cubicBezTo>
                  <a:pt x="79" y="236"/>
                  <a:pt x="77" y="236"/>
                  <a:pt x="76" y="237"/>
                </a:cubicBezTo>
                <a:cubicBezTo>
                  <a:pt x="75" y="237"/>
                  <a:pt x="73" y="237"/>
                  <a:pt x="72" y="237"/>
                </a:cubicBezTo>
                <a:cubicBezTo>
                  <a:pt x="69" y="237"/>
                  <a:pt x="66" y="236"/>
                  <a:pt x="65" y="235"/>
                </a:cubicBezTo>
                <a:cubicBezTo>
                  <a:pt x="62" y="237"/>
                  <a:pt x="59" y="239"/>
                  <a:pt x="57" y="243"/>
                </a:cubicBezTo>
                <a:cubicBezTo>
                  <a:pt x="60" y="246"/>
                  <a:pt x="63" y="248"/>
                  <a:pt x="66" y="250"/>
                </a:cubicBezTo>
                <a:close/>
                <a:moveTo>
                  <a:pt x="181" y="221"/>
                </a:moveTo>
                <a:cubicBezTo>
                  <a:pt x="180" y="221"/>
                  <a:pt x="179" y="222"/>
                  <a:pt x="177" y="222"/>
                </a:cubicBezTo>
                <a:cubicBezTo>
                  <a:pt x="162" y="222"/>
                  <a:pt x="146" y="220"/>
                  <a:pt x="131" y="219"/>
                </a:cubicBezTo>
                <a:cubicBezTo>
                  <a:pt x="134" y="221"/>
                  <a:pt x="139" y="222"/>
                  <a:pt x="142" y="225"/>
                </a:cubicBezTo>
                <a:cubicBezTo>
                  <a:pt x="146" y="225"/>
                  <a:pt x="151" y="225"/>
                  <a:pt x="156" y="225"/>
                </a:cubicBezTo>
                <a:cubicBezTo>
                  <a:pt x="158" y="225"/>
                  <a:pt x="160" y="225"/>
                  <a:pt x="161" y="226"/>
                </a:cubicBezTo>
                <a:cubicBezTo>
                  <a:pt x="156" y="225"/>
                  <a:pt x="150" y="227"/>
                  <a:pt x="144" y="226"/>
                </a:cubicBezTo>
                <a:cubicBezTo>
                  <a:pt x="145" y="228"/>
                  <a:pt x="146" y="228"/>
                  <a:pt x="147" y="229"/>
                </a:cubicBezTo>
                <a:cubicBezTo>
                  <a:pt x="151" y="233"/>
                  <a:pt x="153" y="239"/>
                  <a:pt x="155" y="245"/>
                </a:cubicBezTo>
                <a:cubicBezTo>
                  <a:pt x="157" y="245"/>
                  <a:pt x="158" y="245"/>
                  <a:pt x="160" y="245"/>
                </a:cubicBezTo>
                <a:cubicBezTo>
                  <a:pt x="175" y="245"/>
                  <a:pt x="189" y="243"/>
                  <a:pt x="202" y="244"/>
                </a:cubicBezTo>
                <a:cubicBezTo>
                  <a:pt x="202" y="242"/>
                  <a:pt x="203" y="241"/>
                  <a:pt x="202" y="240"/>
                </a:cubicBezTo>
                <a:cubicBezTo>
                  <a:pt x="194" y="239"/>
                  <a:pt x="182" y="239"/>
                  <a:pt x="175" y="239"/>
                </a:cubicBezTo>
                <a:cubicBezTo>
                  <a:pt x="173" y="239"/>
                  <a:pt x="171" y="239"/>
                  <a:pt x="169" y="238"/>
                </a:cubicBezTo>
                <a:cubicBezTo>
                  <a:pt x="179" y="239"/>
                  <a:pt x="190" y="239"/>
                  <a:pt x="201" y="238"/>
                </a:cubicBezTo>
                <a:cubicBezTo>
                  <a:pt x="200" y="237"/>
                  <a:pt x="198" y="237"/>
                  <a:pt x="196" y="237"/>
                </a:cubicBezTo>
                <a:cubicBezTo>
                  <a:pt x="193" y="236"/>
                  <a:pt x="190" y="237"/>
                  <a:pt x="188" y="237"/>
                </a:cubicBezTo>
                <a:cubicBezTo>
                  <a:pt x="192" y="236"/>
                  <a:pt x="197" y="236"/>
                  <a:pt x="201" y="236"/>
                </a:cubicBezTo>
                <a:cubicBezTo>
                  <a:pt x="202" y="235"/>
                  <a:pt x="201" y="233"/>
                  <a:pt x="201" y="232"/>
                </a:cubicBezTo>
                <a:cubicBezTo>
                  <a:pt x="198" y="231"/>
                  <a:pt x="196" y="231"/>
                  <a:pt x="193" y="231"/>
                </a:cubicBezTo>
                <a:cubicBezTo>
                  <a:pt x="192" y="231"/>
                  <a:pt x="190" y="232"/>
                  <a:pt x="189" y="231"/>
                </a:cubicBezTo>
                <a:cubicBezTo>
                  <a:pt x="192" y="231"/>
                  <a:pt x="197" y="230"/>
                  <a:pt x="200" y="231"/>
                </a:cubicBezTo>
                <a:cubicBezTo>
                  <a:pt x="201" y="229"/>
                  <a:pt x="202" y="229"/>
                  <a:pt x="202" y="227"/>
                </a:cubicBezTo>
                <a:cubicBezTo>
                  <a:pt x="196" y="226"/>
                  <a:pt x="190" y="228"/>
                  <a:pt x="185" y="227"/>
                </a:cubicBezTo>
                <a:cubicBezTo>
                  <a:pt x="191" y="227"/>
                  <a:pt x="195" y="226"/>
                  <a:pt x="201" y="226"/>
                </a:cubicBezTo>
                <a:cubicBezTo>
                  <a:pt x="200" y="225"/>
                  <a:pt x="201" y="223"/>
                  <a:pt x="201" y="223"/>
                </a:cubicBezTo>
                <a:cubicBezTo>
                  <a:pt x="194" y="222"/>
                  <a:pt x="188" y="222"/>
                  <a:pt x="181" y="221"/>
                </a:cubicBezTo>
                <a:close/>
                <a:moveTo>
                  <a:pt x="79" y="227"/>
                </a:moveTo>
                <a:cubicBezTo>
                  <a:pt x="80" y="227"/>
                  <a:pt x="80" y="228"/>
                  <a:pt x="81" y="227"/>
                </a:cubicBezTo>
                <a:cubicBezTo>
                  <a:pt x="81" y="227"/>
                  <a:pt x="81" y="226"/>
                  <a:pt x="82" y="225"/>
                </a:cubicBezTo>
                <a:cubicBezTo>
                  <a:pt x="81" y="225"/>
                  <a:pt x="81" y="225"/>
                  <a:pt x="80" y="225"/>
                </a:cubicBezTo>
                <a:cubicBezTo>
                  <a:pt x="79" y="226"/>
                  <a:pt x="79" y="227"/>
                  <a:pt x="79" y="227"/>
                </a:cubicBezTo>
                <a:close/>
                <a:moveTo>
                  <a:pt x="87" y="227"/>
                </a:moveTo>
                <a:cubicBezTo>
                  <a:pt x="88" y="234"/>
                  <a:pt x="74" y="236"/>
                  <a:pt x="68" y="233"/>
                </a:cubicBezTo>
                <a:cubicBezTo>
                  <a:pt x="68" y="232"/>
                  <a:pt x="67" y="231"/>
                  <a:pt x="68" y="230"/>
                </a:cubicBezTo>
                <a:cubicBezTo>
                  <a:pt x="67" y="230"/>
                  <a:pt x="65" y="232"/>
                  <a:pt x="66" y="234"/>
                </a:cubicBezTo>
                <a:cubicBezTo>
                  <a:pt x="70" y="238"/>
                  <a:pt x="89" y="235"/>
                  <a:pt x="89" y="228"/>
                </a:cubicBezTo>
                <a:cubicBezTo>
                  <a:pt x="89" y="226"/>
                  <a:pt x="87" y="225"/>
                  <a:pt x="85" y="225"/>
                </a:cubicBezTo>
                <a:cubicBezTo>
                  <a:pt x="87" y="226"/>
                  <a:pt x="86" y="226"/>
                  <a:pt x="87" y="227"/>
                </a:cubicBezTo>
                <a:close/>
                <a:moveTo>
                  <a:pt x="76" y="227"/>
                </a:moveTo>
                <a:cubicBezTo>
                  <a:pt x="76" y="227"/>
                  <a:pt x="77" y="227"/>
                  <a:pt x="78" y="227"/>
                </a:cubicBezTo>
                <a:cubicBezTo>
                  <a:pt x="78" y="227"/>
                  <a:pt x="78" y="226"/>
                  <a:pt x="78" y="225"/>
                </a:cubicBezTo>
                <a:cubicBezTo>
                  <a:pt x="76" y="225"/>
                  <a:pt x="76" y="226"/>
                  <a:pt x="76" y="227"/>
                </a:cubicBezTo>
                <a:close/>
                <a:moveTo>
                  <a:pt x="82" y="228"/>
                </a:moveTo>
                <a:cubicBezTo>
                  <a:pt x="82" y="228"/>
                  <a:pt x="83" y="228"/>
                  <a:pt x="84" y="228"/>
                </a:cubicBezTo>
                <a:cubicBezTo>
                  <a:pt x="83" y="229"/>
                  <a:pt x="84" y="229"/>
                  <a:pt x="84" y="229"/>
                </a:cubicBezTo>
                <a:cubicBezTo>
                  <a:pt x="85" y="228"/>
                  <a:pt x="84" y="227"/>
                  <a:pt x="83" y="226"/>
                </a:cubicBezTo>
                <a:cubicBezTo>
                  <a:pt x="83" y="227"/>
                  <a:pt x="82" y="227"/>
                  <a:pt x="82" y="228"/>
                </a:cubicBezTo>
                <a:close/>
                <a:moveTo>
                  <a:pt x="72" y="227"/>
                </a:moveTo>
                <a:cubicBezTo>
                  <a:pt x="73" y="228"/>
                  <a:pt x="72" y="229"/>
                  <a:pt x="73" y="229"/>
                </a:cubicBezTo>
                <a:cubicBezTo>
                  <a:pt x="73" y="228"/>
                  <a:pt x="75" y="228"/>
                  <a:pt x="75" y="226"/>
                </a:cubicBezTo>
                <a:cubicBezTo>
                  <a:pt x="74" y="226"/>
                  <a:pt x="73" y="227"/>
                  <a:pt x="72" y="227"/>
                </a:cubicBezTo>
                <a:close/>
                <a:moveTo>
                  <a:pt x="70" y="230"/>
                </a:moveTo>
                <a:cubicBezTo>
                  <a:pt x="70" y="230"/>
                  <a:pt x="70" y="230"/>
                  <a:pt x="70" y="231"/>
                </a:cubicBezTo>
                <a:cubicBezTo>
                  <a:pt x="70" y="231"/>
                  <a:pt x="71" y="231"/>
                  <a:pt x="71" y="231"/>
                </a:cubicBezTo>
                <a:cubicBezTo>
                  <a:pt x="71" y="230"/>
                  <a:pt x="71" y="229"/>
                  <a:pt x="71" y="229"/>
                </a:cubicBezTo>
                <a:cubicBezTo>
                  <a:pt x="70" y="229"/>
                  <a:pt x="70" y="230"/>
                  <a:pt x="70" y="230"/>
                </a:cubicBezTo>
                <a:close/>
                <a:moveTo>
                  <a:pt x="167" y="258"/>
                </a:moveTo>
                <a:cubicBezTo>
                  <a:pt x="168" y="258"/>
                  <a:pt x="169" y="258"/>
                  <a:pt x="170" y="258"/>
                </a:cubicBezTo>
                <a:cubicBezTo>
                  <a:pt x="174" y="259"/>
                  <a:pt x="178" y="260"/>
                  <a:pt x="181" y="261"/>
                </a:cubicBezTo>
                <a:cubicBezTo>
                  <a:pt x="183" y="261"/>
                  <a:pt x="185" y="260"/>
                  <a:pt x="188" y="261"/>
                </a:cubicBezTo>
                <a:cubicBezTo>
                  <a:pt x="197" y="261"/>
                  <a:pt x="205" y="260"/>
                  <a:pt x="212" y="259"/>
                </a:cubicBezTo>
                <a:cubicBezTo>
                  <a:pt x="215" y="258"/>
                  <a:pt x="218" y="257"/>
                  <a:pt x="220" y="256"/>
                </a:cubicBezTo>
                <a:cubicBezTo>
                  <a:pt x="223" y="255"/>
                  <a:pt x="225" y="253"/>
                  <a:pt x="227" y="252"/>
                </a:cubicBezTo>
                <a:cubicBezTo>
                  <a:pt x="227" y="251"/>
                  <a:pt x="229" y="250"/>
                  <a:pt x="230" y="248"/>
                </a:cubicBezTo>
                <a:cubicBezTo>
                  <a:pt x="230" y="244"/>
                  <a:pt x="230" y="241"/>
                  <a:pt x="227" y="238"/>
                </a:cubicBezTo>
                <a:cubicBezTo>
                  <a:pt x="226" y="238"/>
                  <a:pt x="225" y="237"/>
                  <a:pt x="224" y="236"/>
                </a:cubicBezTo>
                <a:cubicBezTo>
                  <a:pt x="221" y="234"/>
                  <a:pt x="216" y="233"/>
                  <a:pt x="212" y="231"/>
                </a:cubicBezTo>
                <a:cubicBezTo>
                  <a:pt x="208" y="230"/>
                  <a:pt x="206" y="229"/>
                  <a:pt x="203" y="229"/>
                </a:cubicBezTo>
                <a:cubicBezTo>
                  <a:pt x="203" y="229"/>
                  <a:pt x="203" y="230"/>
                  <a:pt x="202" y="230"/>
                </a:cubicBezTo>
                <a:cubicBezTo>
                  <a:pt x="203" y="231"/>
                  <a:pt x="203" y="232"/>
                  <a:pt x="203" y="233"/>
                </a:cubicBezTo>
                <a:cubicBezTo>
                  <a:pt x="211" y="234"/>
                  <a:pt x="219" y="236"/>
                  <a:pt x="225" y="241"/>
                </a:cubicBezTo>
                <a:cubicBezTo>
                  <a:pt x="225" y="243"/>
                  <a:pt x="227" y="244"/>
                  <a:pt x="227" y="247"/>
                </a:cubicBezTo>
                <a:cubicBezTo>
                  <a:pt x="226" y="248"/>
                  <a:pt x="224" y="249"/>
                  <a:pt x="224" y="250"/>
                </a:cubicBezTo>
                <a:cubicBezTo>
                  <a:pt x="221" y="252"/>
                  <a:pt x="217" y="255"/>
                  <a:pt x="212" y="256"/>
                </a:cubicBezTo>
                <a:cubicBezTo>
                  <a:pt x="211" y="256"/>
                  <a:pt x="210" y="256"/>
                  <a:pt x="209" y="256"/>
                </a:cubicBezTo>
                <a:cubicBezTo>
                  <a:pt x="201" y="257"/>
                  <a:pt x="191" y="258"/>
                  <a:pt x="183" y="258"/>
                </a:cubicBezTo>
                <a:cubicBezTo>
                  <a:pt x="180" y="258"/>
                  <a:pt x="177" y="257"/>
                  <a:pt x="175" y="256"/>
                </a:cubicBezTo>
                <a:cubicBezTo>
                  <a:pt x="170" y="256"/>
                  <a:pt x="165" y="255"/>
                  <a:pt x="161" y="253"/>
                </a:cubicBezTo>
                <a:cubicBezTo>
                  <a:pt x="161" y="254"/>
                  <a:pt x="161" y="255"/>
                  <a:pt x="161" y="256"/>
                </a:cubicBezTo>
                <a:cubicBezTo>
                  <a:pt x="163" y="256"/>
                  <a:pt x="165" y="257"/>
                  <a:pt x="167" y="258"/>
                </a:cubicBezTo>
                <a:close/>
                <a:moveTo>
                  <a:pt x="203" y="234"/>
                </a:moveTo>
                <a:cubicBezTo>
                  <a:pt x="203" y="235"/>
                  <a:pt x="202" y="236"/>
                  <a:pt x="203" y="237"/>
                </a:cubicBezTo>
                <a:cubicBezTo>
                  <a:pt x="204" y="237"/>
                  <a:pt x="208" y="237"/>
                  <a:pt x="210" y="236"/>
                </a:cubicBezTo>
                <a:cubicBezTo>
                  <a:pt x="208" y="235"/>
                  <a:pt x="206" y="235"/>
                  <a:pt x="203" y="234"/>
                </a:cubicBezTo>
                <a:close/>
                <a:moveTo>
                  <a:pt x="209" y="240"/>
                </a:moveTo>
                <a:cubicBezTo>
                  <a:pt x="212" y="239"/>
                  <a:pt x="214" y="239"/>
                  <a:pt x="217" y="238"/>
                </a:cubicBezTo>
                <a:cubicBezTo>
                  <a:pt x="213" y="235"/>
                  <a:pt x="207" y="239"/>
                  <a:pt x="203" y="238"/>
                </a:cubicBezTo>
                <a:cubicBezTo>
                  <a:pt x="204" y="241"/>
                  <a:pt x="206" y="240"/>
                  <a:pt x="209" y="240"/>
                </a:cubicBezTo>
                <a:close/>
                <a:moveTo>
                  <a:pt x="219" y="239"/>
                </a:moveTo>
                <a:cubicBezTo>
                  <a:pt x="214" y="240"/>
                  <a:pt x="211" y="241"/>
                  <a:pt x="204" y="241"/>
                </a:cubicBezTo>
                <a:cubicBezTo>
                  <a:pt x="204" y="242"/>
                  <a:pt x="203" y="243"/>
                  <a:pt x="203" y="244"/>
                </a:cubicBezTo>
                <a:cubicBezTo>
                  <a:pt x="206" y="243"/>
                  <a:pt x="207" y="245"/>
                  <a:pt x="208" y="247"/>
                </a:cubicBezTo>
                <a:cubicBezTo>
                  <a:pt x="207" y="248"/>
                  <a:pt x="207" y="248"/>
                  <a:pt x="206" y="250"/>
                </a:cubicBezTo>
                <a:cubicBezTo>
                  <a:pt x="191" y="252"/>
                  <a:pt x="178" y="251"/>
                  <a:pt x="163" y="253"/>
                </a:cubicBezTo>
                <a:cubicBezTo>
                  <a:pt x="167" y="253"/>
                  <a:pt x="173" y="255"/>
                  <a:pt x="177" y="256"/>
                </a:cubicBezTo>
                <a:cubicBezTo>
                  <a:pt x="183" y="257"/>
                  <a:pt x="191" y="256"/>
                  <a:pt x="198" y="255"/>
                </a:cubicBezTo>
                <a:cubicBezTo>
                  <a:pt x="209" y="255"/>
                  <a:pt x="222" y="254"/>
                  <a:pt x="225" y="245"/>
                </a:cubicBezTo>
                <a:cubicBezTo>
                  <a:pt x="224" y="243"/>
                  <a:pt x="222" y="240"/>
                  <a:pt x="219" y="239"/>
                </a:cubicBezTo>
                <a:close/>
                <a:moveTo>
                  <a:pt x="52" y="251"/>
                </a:moveTo>
                <a:cubicBezTo>
                  <a:pt x="58" y="254"/>
                  <a:pt x="63" y="256"/>
                  <a:pt x="69" y="258"/>
                </a:cubicBezTo>
                <a:cubicBezTo>
                  <a:pt x="72" y="259"/>
                  <a:pt x="75" y="259"/>
                  <a:pt x="78" y="260"/>
                </a:cubicBezTo>
                <a:cubicBezTo>
                  <a:pt x="84" y="261"/>
                  <a:pt x="90" y="261"/>
                  <a:pt x="95" y="261"/>
                </a:cubicBezTo>
                <a:cubicBezTo>
                  <a:pt x="101" y="262"/>
                  <a:pt x="106" y="261"/>
                  <a:pt x="112" y="260"/>
                </a:cubicBezTo>
                <a:cubicBezTo>
                  <a:pt x="117" y="260"/>
                  <a:pt x="122" y="259"/>
                  <a:pt x="127" y="258"/>
                </a:cubicBezTo>
                <a:cubicBezTo>
                  <a:pt x="129" y="257"/>
                  <a:pt x="131" y="256"/>
                  <a:pt x="133" y="256"/>
                </a:cubicBezTo>
                <a:cubicBezTo>
                  <a:pt x="136" y="255"/>
                  <a:pt x="140" y="253"/>
                  <a:pt x="143" y="251"/>
                </a:cubicBezTo>
                <a:cubicBezTo>
                  <a:pt x="147" y="250"/>
                  <a:pt x="151" y="248"/>
                  <a:pt x="153" y="246"/>
                </a:cubicBezTo>
                <a:cubicBezTo>
                  <a:pt x="153" y="245"/>
                  <a:pt x="153" y="243"/>
                  <a:pt x="152" y="242"/>
                </a:cubicBezTo>
                <a:cubicBezTo>
                  <a:pt x="152" y="244"/>
                  <a:pt x="150" y="245"/>
                  <a:pt x="149" y="246"/>
                </a:cubicBezTo>
                <a:cubicBezTo>
                  <a:pt x="143" y="250"/>
                  <a:pt x="133" y="246"/>
                  <a:pt x="127" y="246"/>
                </a:cubicBezTo>
                <a:cubicBezTo>
                  <a:pt x="125" y="246"/>
                  <a:pt x="124" y="247"/>
                  <a:pt x="122" y="247"/>
                </a:cubicBezTo>
                <a:cubicBezTo>
                  <a:pt x="121" y="247"/>
                  <a:pt x="119" y="247"/>
                  <a:pt x="118" y="247"/>
                </a:cubicBezTo>
                <a:cubicBezTo>
                  <a:pt x="112" y="249"/>
                  <a:pt x="108" y="250"/>
                  <a:pt x="103" y="252"/>
                </a:cubicBezTo>
                <a:cubicBezTo>
                  <a:pt x="101" y="252"/>
                  <a:pt x="99" y="253"/>
                  <a:pt x="97" y="254"/>
                </a:cubicBezTo>
                <a:cubicBezTo>
                  <a:pt x="90" y="257"/>
                  <a:pt x="82" y="257"/>
                  <a:pt x="74" y="255"/>
                </a:cubicBezTo>
                <a:cubicBezTo>
                  <a:pt x="68" y="253"/>
                  <a:pt x="64" y="251"/>
                  <a:pt x="60" y="247"/>
                </a:cubicBezTo>
                <a:cubicBezTo>
                  <a:pt x="57" y="245"/>
                  <a:pt x="54" y="243"/>
                  <a:pt x="53" y="241"/>
                </a:cubicBezTo>
                <a:cubicBezTo>
                  <a:pt x="53" y="241"/>
                  <a:pt x="53" y="241"/>
                  <a:pt x="53" y="241"/>
                </a:cubicBezTo>
                <a:cubicBezTo>
                  <a:pt x="52" y="244"/>
                  <a:pt x="52" y="247"/>
                  <a:pt x="52" y="251"/>
                </a:cubicBezTo>
                <a:close/>
                <a:moveTo>
                  <a:pt x="199" y="249"/>
                </a:moveTo>
                <a:cubicBezTo>
                  <a:pt x="201" y="249"/>
                  <a:pt x="206" y="249"/>
                  <a:pt x="206" y="247"/>
                </a:cubicBezTo>
                <a:cubicBezTo>
                  <a:pt x="206" y="246"/>
                  <a:pt x="204" y="245"/>
                  <a:pt x="202" y="245"/>
                </a:cubicBezTo>
                <a:cubicBezTo>
                  <a:pt x="199" y="245"/>
                  <a:pt x="192" y="245"/>
                  <a:pt x="189" y="245"/>
                </a:cubicBezTo>
                <a:cubicBezTo>
                  <a:pt x="181" y="245"/>
                  <a:pt x="171" y="246"/>
                  <a:pt x="163" y="246"/>
                </a:cubicBezTo>
                <a:cubicBezTo>
                  <a:pt x="160" y="246"/>
                  <a:pt x="158" y="246"/>
                  <a:pt x="155" y="247"/>
                </a:cubicBezTo>
                <a:cubicBezTo>
                  <a:pt x="155" y="250"/>
                  <a:pt x="161" y="248"/>
                  <a:pt x="161" y="251"/>
                </a:cubicBezTo>
                <a:cubicBezTo>
                  <a:pt x="172" y="251"/>
                  <a:pt x="186" y="250"/>
                  <a:pt x="199" y="249"/>
                </a:cubicBezTo>
                <a:close/>
                <a:moveTo>
                  <a:pt x="53" y="257"/>
                </a:moveTo>
                <a:cubicBezTo>
                  <a:pt x="55" y="259"/>
                  <a:pt x="58" y="260"/>
                  <a:pt x="61" y="261"/>
                </a:cubicBezTo>
                <a:cubicBezTo>
                  <a:pt x="65" y="263"/>
                  <a:pt x="68" y="264"/>
                  <a:pt x="73" y="265"/>
                </a:cubicBezTo>
                <a:cubicBezTo>
                  <a:pt x="83" y="266"/>
                  <a:pt x="92" y="267"/>
                  <a:pt x="101" y="268"/>
                </a:cubicBezTo>
                <a:cubicBezTo>
                  <a:pt x="117" y="268"/>
                  <a:pt x="135" y="263"/>
                  <a:pt x="147" y="257"/>
                </a:cubicBezTo>
                <a:cubicBezTo>
                  <a:pt x="151" y="256"/>
                  <a:pt x="154" y="254"/>
                  <a:pt x="154" y="249"/>
                </a:cubicBezTo>
                <a:cubicBezTo>
                  <a:pt x="154" y="249"/>
                  <a:pt x="154" y="249"/>
                  <a:pt x="153" y="249"/>
                </a:cubicBezTo>
                <a:cubicBezTo>
                  <a:pt x="147" y="251"/>
                  <a:pt x="141" y="254"/>
                  <a:pt x="135" y="256"/>
                </a:cubicBezTo>
                <a:cubicBezTo>
                  <a:pt x="132" y="257"/>
                  <a:pt x="130" y="259"/>
                  <a:pt x="127" y="259"/>
                </a:cubicBezTo>
                <a:cubicBezTo>
                  <a:pt x="125" y="259"/>
                  <a:pt x="124" y="260"/>
                  <a:pt x="122" y="260"/>
                </a:cubicBezTo>
                <a:cubicBezTo>
                  <a:pt x="115" y="262"/>
                  <a:pt x="107" y="263"/>
                  <a:pt x="98" y="263"/>
                </a:cubicBezTo>
                <a:cubicBezTo>
                  <a:pt x="97" y="264"/>
                  <a:pt x="98" y="264"/>
                  <a:pt x="98" y="264"/>
                </a:cubicBezTo>
                <a:cubicBezTo>
                  <a:pt x="96" y="263"/>
                  <a:pt x="95" y="264"/>
                  <a:pt x="93" y="264"/>
                </a:cubicBezTo>
                <a:cubicBezTo>
                  <a:pt x="93" y="264"/>
                  <a:pt x="93" y="264"/>
                  <a:pt x="93" y="264"/>
                </a:cubicBezTo>
                <a:cubicBezTo>
                  <a:pt x="92" y="264"/>
                  <a:pt x="93" y="264"/>
                  <a:pt x="92" y="263"/>
                </a:cubicBezTo>
                <a:cubicBezTo>
                  <a:pt x="78" y="263"/>
                  <a:pt x="61" y="261"/>
                  <a:pt x="52" y="253"/>
                </a:cubicBezTo>
                <a:cubicBezTo>
                  <a:pt x="52" y="255"/>
                  <a:pt x="54" y="255"/>
                  <a:pt x="53" y="257"/>
                </a:cubicBezTo>
                <a:close/>
                <a:moveTo>
                  <a:pt x="153" y="255"/>
                </a:moveTo>
                <a:cubicBezTo>
                  <a:pt x="155" y="255"/>
                  <a:pt x="158" y="256"/>
                  <a:pt x="159" y="255"/>
                </a:cubicBezTo>
                <a:cubicBezTo>
                  <a:pt x="160" y="251"/>
                  <a:pt x="158" y="250"/>
                  <a:pt x="156" y="250"/>
                </a:cubicBezTo>
                <a:cubicBezTo>
                  <a:pt x="155" y="252"/>
                  <a:pt x="155" y="254"/>
                  <a:pt x="153" y="25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40" name="TextBox 31"/>
          <p:cNvSpPr txBox="1"/>
          <p:nvPr/>
        </p:nvSpPr>
        <p:spPr>
          <a:xfrm>
            <a:off x="3046095" y="1443990"/>
            <a:ext cx="4093210" cy="1083886"/>
          </a:xfrm>
          <a:prstGeom prst="rect">
            <a:avLst/>
          </a:prstGeom>
          <a:noFill/>
        </p:spPr>
        <p:txBody>
          <a:bodyPr wrap="square" rtlCol="0">
            <a:spAutoFit/>
          </a:bodyPr>
          <a:lstStyle/>
          <a:p>
            <a:pPr algn="ctr">
              <a:lnSpc>
                <a:spcPct val="150000"/>
              </a:lnSpc>
            </a:pPr>
            <a:r>
              <a:rPr lang="zh-CN" altLang="en-US" sz="4800" dirty="0">
                <a:ln w="3175">
                  <a:solidFill>
                    <a:schemeClr val="bg1"/>
                  </a:solidFill>
                </a:ln>
                <a:blipFill>
                  <a:blip r:embed="rId4"/>
                  <a:stretch>
                    <a:fillRect/>
                  </a:stretch>
                </a:blipFill>
                <a:cs typeface="+mn-ea"/>
                <a:sym typeface="+mn-lt"/>
              </a:rPr>
              <a:t>线程的概念</a:t>
            </a:r>
            <a:endParaRPr lang="zh-CN" sz="4800" dirty="0">
              <a:ln w="3175">
                <a:solidFill>
                  <a:schemeClr val="bg1"/>
                </a:solidFill>
              </a:ln>
              <a:blipFill>
                <a:blip r:embed="rId4"/>
                <a:stretch>
                  <a:fillRect/>
                </a:stretch>
              </a:blipFill>
              <a:cs typeface="+mn-ea"/>
              <a:sym typeface="+mn-lt"/>
            </a:endParaRPr>
          </a:p>
        </p:txBody>
      </p:sp>
      <p:pic>
        <p:nvPicPr>
          <p:cNvPr id="2" name="图片 1" descr="5c75b5107da81"/>
          <p:cNvPicPr>
            <a:picLocks noChangeAspect="1"/>
          </p:cNvPicPr>
          <p:nvPr/>
        </p:nvPicPr>
        <p:blipFill>
          <a:blip r:embed="rId5"/>
          <a:stretch>
            <a:fillRect/>
          </a:stretch>
        </p:blipFill>
        <p:spPr>
          <a:xfrm rot="180000">
            <a:off x="4046220" y="2425065"/>
            <a:ext cx="5184775" cy="39808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advTm="0">
        <p:dissolve/>
      </p:transition>
    </mc:Choice>
    <mc:Fallback xmlns="">
      <p:transition spd="slow" advTm="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27"/>
                                        </p:tgtEl>
                                        <p:attrNameLst>
                                          <p:attrName>style.visibility</p:attrName>
                                        </p:attrNameLst>
                                      </p:cBhvr>
                                      <p:to>
                                        <p:strVal val="visible"/>
                                      </p:to>
                                    </p:set>
                                    <p:animEffect transition="in" filter="wipe(down)">
                                      <p:cBhvr>
                                        <p:cTn id="14" dur="500"/>
                                        <p:tgtEl>
                                          <p:spTgt spid="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 grpId="0" bldLvl="0" animBg="1"/>
      <p:bldP spid="327" grpId="1" animBg="1"/>
      <p:bldP spid="4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直接连接符 80"/>
          <p:cNvCxnSpPr/>
          <p:nvPr/>
        </p:nvCxnSpPr>
        <p:spPr>
          <a:xfrm>
            <a:off x="276225" y="364490"/>
            <a:ext cx="8629650" cy="0"/>
          </a:xfrm>
          <a:prstGeom prst="line">
            <a:avLst/>
          </a:prstGeom>
          <a:ln w="6350" cmpd="sng">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3350525" y="73025"/>
            <a:ext cx="2243825" cy="584775"/>
          </a:xfrm>
          <a:prstGeom prst="rect">
            <a:avLst/>
          </a:prstGeom>
          <a:solidFill>
            <a:srgbClr val="4D515D"/>
          </a:solidFill>
        </p:spPr>
        <p:txBody>
          <a:bodyPr wrap="square">
            <a:spAutoFit/>
          </a:bodyPr>
          <a:lstStyle/>
          <a:p>
            <a:pPr lvl="0" algn="ctr" defTabSz="914400"/>
            <a:r>
              <a:rPr lang="zh-CN" altLang="en-US" sz="3200" dirty="0">
                <a:ln w="3175">
                  <a:solidFill>
                    <a:prstClr val="white"/>
                  </a:solidFill>
                </a:ln>
                <a:blipFill dpi="0" rotWithShape="1">
                  <a:blip r:embed="rId3"/>
                  <a:srcRect/>
                  <a:stretch>
                    <a:fillRect/>
                  </a:stretch>
                </a:blipFill>
                <a:cs typeface="+mn-ea"/>
                <a:sym typeface="+mn-lt"/>
              </a:rPr>
              <a:t>线程的概念</a:t>
            </a:r>
          </a:p>
        </p:txBody>
      </p:sp>
      <p:sp>
        <p:nvSpPr>
          <p:cNvPr id="2" name="文本框 1">
            <a:extLst>
              <a:ext uri="{FF2B5EF4-FFF2-40B4-BE49-F238E27FC236}">
                <a16:creationId xmlns:a16="http://schemas.microsoft.com/office/drawing/2014/main" id="{ACA7B4CF-35A6-9D2C-FAD8-F702B53497DE}"/>
              </a:ext>
            </a:extLst>
          </p:cNvPr>
          <p:cNvSpPr txBox="1"/>
          <p:nvPr/>
        </p:nvSpPr>
        <p:spPr>
          <a:xfrm>
            <a:off x="702860" y="1868971"/>
            <a:ext cx="5718412" cy="461665"/>
          </a:xfrm>
          <a:prstGeom prst="rect">
            <a:avLst/>
          </a:prstGeom>
          <a:noFill/>
        </p:spPr>
        <p:txBody>
          <a:bodyPr wrap="square" rtlCol="0">
            <a:spAutoFit/>
          </a:bodyPr>
          <a:lstStyle/>
          <a:p>
            <a:r>
              <a:rPr lang="zh-CN" altLang="en-US" sz="2400" dirty="0">
                <a:solidFill>
                  <a:schemeClr val="bg1"/>
                </a:solidFill>
              </a:rPr>
              <a:t>为什么要引入线程</a:t>
            </a:r>
            <a:r>
              <a:rPr lang="en-US" altLang="zh-CN" sz="2400" dirty="0">
                <a:solidFill>
                  <a:schemeClr val="bg1"/>
                </a:solidFill>
              </a:rPr>
              <a:t>?</a:t>
            </a:r>
            <a:endParaRPr lang="zh-CN" altLang="en-US" sz="2400" dirty="0">
              <a:solidFill>
                <a:schemeClr val="bg1"/>
              </a:solidFill>
            </a:endParaRPr>
          </a:p>
        </p:txBody>
      </p:sp>
      <p:sp>
        <p:nvSpPr>
          <p:cNvPr id="5" name="文本框 4">
            <a:extLst>
              <a:ext uri="{FF2B5EF4-FFF2-40B4-BE49-F238E27FC236}">
                <a16:creationId xmlns:a16="http://schemas.microsoft.com/office/drawing/2014/main" id="{A67E514B-6291-0A79-AC08-A717E13173BC}"/>
              </a:ext>
            </a:extLst>
          </p:cNvPr>
          <p:cNvSpPr txBox="1"/>
          <p:nvPr/>
        </p:nvSpPr>
        <p:spPr>
          <a:xfrm>
            <a:off x="702860" y="784746"/>
            <a:ext cx="7315200" cy="707886"/>
          </a:xfrm>
          <a:prstGeom prst="rect">
            <a:avLst/>
          </a:prstGeom>
          <a:noFill/>
        </p:spPr>
        <p:txBody>
          <a:bodyPr wrap="square" rtlCol="0">
            <a:spAutoFit/>
          </a:bodyPr>
          <a:lstStyle/>
          <a:p>
            <a:r>
              <a:rPr lang="zh-CN" altLang="en-US" sz="2000" dirty="0">
                <a:solidFill>
                  <a:schemeClr val="bg1"/>
                </a:solidFill>
              </a:rPr>
              <a:t>线程的定义</a:t>
            </a:r>
            <a:r>
              <a:rPr lang="en-US" altLang="zh-CN" sz="2000" dirty="0">
                <a:solidFill>
                  <a:schemeClr val="bg1"/>
                </a:solidFill>
              </a:rPr>
              <a:t>:</a:t>
            </a:r>
            <a:r>
              <a:rPr lang="zh-CN" altLang="en-US" sz="2000" dirty="0">
                <a:solidFill>
                  <a:schemeClr val="bg1"/>
                </a:solidFill>
              </a:rPr>
              <a:t>把进程细化成若干个可以独立运行的实体</a:t>
            </a:r>
            <a:r>
              <a:rPr lang="en-US" altLang="zh-CN" sz="2000" dirty="0">
                <a:solidFill>
                  <a:schemeClr val="bg1"/>
                </a:solidFill>
              </a:rPr>
              <a:t>,</a:t>
            </a:r>
            <a:r>
              <a:rPr lang="zh-CN" altLang="en-US" sz="2000" dirty="0">
                <a:solidFill>
                  <a:schemeClr val="bg1"/>
                </a:solidFill>
              </a:rPr>
              <a:t>每一个实体称为一个线程。</a:t>
            </a:r>
          </a:p>
        </p:txBody>
      </p:sp>
      <p:sp>
        <p:nvSpPr>
          <p:cNvPr id="6" name="文本框 5">
            <a:extLst>
              <a:ext uri="{FF2B5EF4-FFF2-40B4-BE49-F238E27FC236}">
                <a16:creationId xmlns:a16="http://schemas.microsoft.com/office/drawing/2014/main" id="{3B0861E8-FE6E-0923-AC61-F0408C43B602}"/>
              </a:ext>
            </a:extLst>
          </p:cNvPr>
          <p:cNvSpPr txBox="1"/>
          <p:nvPr/>
        </p:nvSpPr>
        <p:spPr>
          <a:xfrm>
            <a:off x="702860" y="2347415"/>
            <a:ext cx="7315200" cy="1631216"/>
          </a:xfrm>
          <a:prstGeom prst="rect">
            <a:avLst/>
          </a:prstGeom>
          <a:noFill/>
        </p:spPr>
        <p:txBody>
          <a:bodyPr wrap="square" rtlCol="0">
            <a:spAutoFit/>
          </a:bodyPr>
          <a:lstStyle/>
          <a:p>
            <a:r>
              <a:rPr lang="zh-CN" altLang="en-US" sz="2000" dirty="0">
                <a:solidFill>
                  <a:schemeClr val="bg1"/>
                </a:solidFill>
              </a:rPr>
              <a:t>       随着研究的不断深入，发现系统工作的基本单位的粒度还可以进一步细化，把进程细化为若干个线程，实现进程的并发执行，可以使得个别指令的执行所带来的影响限制在进程中一个较小范围内，进程的其他部分任然可以运行，那么将进一步提高处理器的效率。</a:t>
            </a:r>
          </a:p>
        </p:txBody>
      </p:sp>
    </p:spTree>
  </p:cSld>
  <p:clrMapOvr>
    <a:masterClrMapping/>
  </p:clrMapOvr>
  <p:transition spd="slow" advTm="0">
    <p:wheel spokes="8"/>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iterate type="lt">
                                    <p:tmPct val="10000"/>
                                  </p:iterate>
                                  <p:childTnLst>
                                    <p:set>
                                      <p:cBhvr>
                                        <p:cTn id="6" dur="1" fill="hold">
                                          <p:stCondLst>
                                            <p:cond delay="0"/>
                                          </p:stCondLst>
                                        </p:cTn>
                                        <p:tgtEl>
                                          <p:spTgt spid="79"/>
                                        </p:tgtEl>
                                        <p:attrNameLst>
                                          <p:attrName>style.visibility</p:attrName>
                                        </p:attrNameLst>
                                      </p:cBhvr>
                                      <p:to>
                                        <p:strVal val="visible"/>
                                      </p:to>
                                    </p:set>
                                    <p:anim calcmode="lin" valueType="num">
                                      <p:cBhvr>
                                        <p:cTn id="7" dur="500" fill="hold"/>
                                        <p:tgtEl>
                                          <p:spTgt spid="79"/>
                                        </p:tgtEl>
                                        <p:attrNameLst>
                                          <p:attrName>ppt_w</p:attrName>
                                        </p:attrNameLst>
                                      </p:cBhvr>
                                      <p:tavLst>
                                        <p:tav tm="0">
                                          <p:val>
                                            <p:strVal val="#ppt_w*0.70"/>
                                          </p:val>
                                        </p:tav>
                                        <p:tav tm="100000">
                                          <p:val>
                                            <p:strVal val="#ppt_w"/>
                                          </p:val>
                                        </p:tav>
                                      </p:tavLst>
                                    </p:anim>
                                    <p:anim calcmode="lin" valueType="num">
                                      <p:cBhvr>
                                        <p:cTn id="8" dur="500" fill="hold"/>
                                        <p:tgtEl>
                                          <p:spTgt spid="79"/>
                                        </p:tgtEl>
                                        <p:attrNameLst>
                                          <p:attrName>ppt_h</p:attrName>
                                        </p:attrNameLst>
                                      </p:cBhvr>
                                      <p:tavLst>
                                        <p:tav tm="0">
                                          <p:val>
                                            <p:strVal val="#ppt_h"/>
                                          </p:val>
                                        </p:tav>
                                        <p:tav tm="100000">
                                          <p:val>
                                            <p:strVal val="#ppt_h"/>
                                          </p:val>
                                        </p:tav>
                                      </p:tavLst>
                                    </p:anim>
                                    <p:animEffect transition="in" filter="fade">
                                      <p:cBhvr>
                                        <p:cTn id="9"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直接连接符 80"/>
          <p:cNvCxnSpPr/>
          <p:nvPr/>
        </p:nvCxnSpPr>
        <p:spPr>
          <a:xfrm>
            <a:off x="276225" y="364490"/>
            <a:ext cx="8629650" cy="0"/>
          </a:xfrm>
          <a:prstGeom prst="line">
            <a:avLst/>
          </a:prstGeom>
          <a:ln w="6350" cmpd="sng">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3377821" y="73025"/>
            <a:ext cx="2216529" cy="584775"/>
          </a:xfrm>
          <a:prstGeom prst="rect">
            <a:avLst/>
          </a:prstGeom>
          <a:solidFill>
            <a:srgbClr val="4D515D"/>
          </a:solidFill>
        </p:spPr>
        <p:txBody>
          <a:bodyPr wrap="square">
            <a:spAutoFit/>
          </a:bodyPr>
          <a:lstStyle/>
          <a:p>
            <a:pPr lvl="0" algn="ctr" defTabSz="914400"/>
            <a:r>
              <a:rPr lang="zh-CN" altLang="en-US" sz="3200" dirty="0">
                <a:ln w="3175">
                  <a:solidFill>
                    <a:prstClr val="white"/>
                  </a:solidFill>
                </a:ln>
                <a:blipFill dpi="0" rotWithShape="1">
                  <a:blip r:embed="rId3"/>
                  <a:srcRect/>
                  <a:stretch>
                    <a:fillRect/>
                  </a:stretch>
                </a:blipFill>
                <a:cs typeface="+mn-ea"/>
                <a:sym typeface="+mn-lt"/>
              </a:rPr>
              <a:t>线程的概念</a:t>
            </a:r>
          </a:p>
        </p:txBody>
      </p:sp>
      <p:sp>
        <p:nvSpPr>
          <p:cNvPr id="177" name="Freeform 344"/>
          <p:cNvSpPr>
            <a:spLocks noEditPoints="1"/>
          </p:cNvSpPr>
          <p:nvPr/>
        </p:nvSpPr>
        <p:spPr bwMode="auto">
          <a:xfrm>
            <a:off x="8163878" y="4228783"/>
            <a:ext cx="469900" cy="817562"/>
          </a:xfrm>
          <a:custGeom>
            <a:avLst/>
            <a:gdLst>
              <a:gd name="T0" fmla="*/ 5 w 149"/>
              <a:gd name="T1" fmla="*/ 89 h 259"/>
              <a:gd name="T2" fmla="*/ 11 w 149"/>
              <a:gd name="T3" fmla="*/ 53 h 259"/>
              <a:gd name="T4" fmla="*/ 9 w 149"/>
              <a:gd name="T5" fmla="*/ 36 h 259"/>
              <a:gd name="T6" fmla="*/ 47 w 149"/>
              <a:gd name="T7" fmla="*/ 3 h 259"/>
              <a:gd name="T8" fmla="*/ 72 w 149"/>
              <a:gd name="T9" fmla="*/ 9 h 259"/>
              <a:gd name="T10" fmla="*/ 98 w 149"/>
              <a:gd name="T11" fmla="*/ 14 h 259"/>
              <a:gd name="T12" fmla="*/ 61 w 149"/>
              <a:gd name="T13" fmla="*/ 30 h 259"/>
              <a:gd name="T14" fmla="*/ 122 w 149"/>
              <a:gd name="T15" fmla="*/ 52 h 259"/>
              <a:gd name="T16" fmla="*/ 120 w 149"/>
              <a:gd name="T17" fmla="*/ 67 h 259"/>
              <a:gd name="T18" fmla="*/ 57 w 149"/>
              <a:gd name="T19" fmla="*/ 48 h 259"/>
              <a:gd name="T20" fmla="*/ 94 w 149"/>
              <a:gd name="T21" fmla="*/ 78 h 259"/>
              <a:gd name="T22" fmla="*/ 145 w 149"/>
              <a:gd name="T23" fmla="*/ 193 h 259"/>
              <a:gd name="T24" fmla="*/ 140 w 149"/>
              <a:gd name="T25" fmla="*/ 255 h 259"/>
              <a:gd name="T26" fmla="*/ 104 w 149"/>
              <a:gd name="T27" fmla="*/ 255 h 259"/>
              <a:gd name="T28" fmla="*/ 102 w 149"/>
              <a:gd name="T29" fmla="*/ 183 h 259"/>
              <a:gd name="T30" fmla="*/ 50 w 149"/>
              <a:gd name="T31" fmla="*/ 51 h 259"/>
              <a:gd name="T32" fmla="*/ 51 w 149"/>
              <a:gd name="T33" fmla="*/ 121 h 259"/>
              <a:gd name="T34" fmla="*/ 18 w 149"/>
              <a:gd name="T35" fmla="*/ 99 h 259"/>
              <a:gd name="T36" fmla="*/ 68 w 149"/>
              <a:gd name="T37" fmla="*/ 79 h 259"/>
              <a:gd name="T38" fmla="*/ 72 w 149"/>
              <a:gd name="T39" fmla="*/ 65 h 259"/>
              <a:gd name="T40" fmla="*/ 61 w 149"/>
              <a:gd name="T41" fmla="*/ 76 h 259"/>
              <a:gd name="T42" fmla="*/ 46 w 149"/>
              <a:gd name="T43" fmla="*/ 10 h 259"/>
              <a:gd name="T44" fmla="*/ 43 w 149"/>
              <a:gd name="T45" fmla="*/ 19 h 259"/>
              <a:gd name="T46" fmla="*/ 71 w 149"/>
              <a:gd name="T47" fmla="*/ 15 h 259"/>
              <a:gd name="T48" fmla="*/ 69 w 149"/>
              <a:gd name="T49" fmla="*/ 13 h 259"/>
              <a:gd name="T50" fmla="*/ 51 w 149"/>
              <a:gd name="T51" fmla="*/ 34 h 259"/>
              <a:gd name="T52" fmla="*/ 71 w 149"/>
              <a:gd name="T53" fmla="*/ 13 h 259"/>
              <a:gd name="T54" fmla="*/ 84 w 149"/>
              <a:gd name="T55" fmla="*/ 12 h 259"/>
              <a:gd name="T56" fmla="*/ 41 w 149"/>
              <a:gd name="T57" fmla="*/ 37 h 259"/>
              <a:gd name="T58" fmla="*/ 40 w 149"/>
              <a:gd name="T59" fmla="*/ 33 h 259"/>
              <a:gd name="T60" fmla="*/ 123 w 149"/>
              <a:gd name="T61" fmla="*/ 56 h 259"/>
              <a:gd name="T62" fmla="*/ 70 w 149"/>
              <a:gd name="T63" fmla="*/ 33 h 259"/>
              <a:gd name="T64" fmla="*/ 106 w 149"/>
              <a:gd name="T65" fmla="*/ 58 h 259"/>
              <a:gd name="T66" fmla="*/ 35 w 149"/>
              <a:gd name="T67" fmla="*/ 41 h 259"/>
              <a:gd name="T68" fmla="*/ 14 w 149"/>
              <a:gd name="T69" fmla="*/ 75 h 259"/>
              <a:gd name="T70" fmla="*/ 44 w 149"/>
              <a:gd name="T71" fmla="*/ 52 h 259"/>
              <a:gd name="T72" fmla="*/ 36 w 149"/>
              <a:gd name="T73" fmla="*/ 55 h 259"/>
              <a:gd name="T74" fmla="*/ 27 w 149"/>
              <a:gd name="T75" fmla="*/ 64 h 259"/>
              <a:gd name="T76" fmla="*/ 19 w 149"/>
              <a:gd name="T77" fmla="*/ 87 h 259"/>
              <a:gd name="T78" fmla="*/ 47 w 149"/>
              <a:gd name="T79" fmla="*/ 116 h 259"/>
              <a:gd name="T80" fmla="*/ 38 w 149"/>
              <a:gd name="T81" fmla="*/ 51 h 259"/>
              <a:gd name="T82" fmla="*/ 62 w 149"/>
              <a:gd name="T83" fmla="*/ 56 h 259"/>
              <a:gd name="T84" fmla="*/ 38 w 149"/>
              <a:gd name="T85" fmla="*/ 52 h 259"/>
              <a:gd name="T86" fmla="*/ 74 w 149"/>
              <a:gd name="T87" fmla="*/ 60 h 259"/>
              <a:gd name="T88" fmla="*/ 109 w 149"/>
              <a:gd name="T89" fmla="*/ 119 h 259"/>
              <a:gd name="T90" fmla="*/ 132 w 149"/>
              <a:gd name="T91" fmla="*/ 185 h 259"/>
              <a:gd name="T92" fmla="*/ 137 w 149"/>
              <a:gd name="T93" fmla="*/ 245 h 259"/>
              <a:gd name="T94" fmla="*/ 148 w 149"/>
              <a:gd name="T95" fmla="*/ 232 h 259"/>
              <a:gd name="T96" fmla="*/ 123 w 149"/>
              <a:gd name="T97" fmla="*/ 129 h 259"/>
              <a:gd name="T98" fmla="*/ 79 w 149"/>
              <a:gd name="T99" fmla="*/ 63 h 259"/>
              <a:gd name="T100" fmla="*/ 122 w 149"/>
              <a:gd name="T101" fmla="*/ 153 h 259"/>
              <a:gd name="T102" fmla="*/ 74 w 149"/>
              <a:gd name="T103" fmla="*/ 67 h 259"/>
              <a:gd name="T104" fmla="*/ 87 w 149"/>
              <a:gd name="T105" fmla="*/ 100 h 259"/>
              <a:gd name="T106" fmla="*/ 116 w 149"/>
              <a:gd name="T107" fmla="*/ 208 h 259"/>
              <a:gd name="T108" fmla="*/ 114 w 149"/>
              <a:gd name="T109" fmla="*/ 255 h 259"/>
              <a:gd name="T110" fmla="*/ 88 w 149"/>
              <a:gd name="T111" fmla="*/ 123 h 259"/>
              <a:gd name="T112" fmla="*/ 103 w 149"/>
              <a:gd name="T113" fmla="*/ 224 h 259"/>
              <a:gd name="T114" fmla="*/ 108 w 149"/>
              <a:gd name="T115" fmla="*/ 239 h 259"/>
              <a:gd name="T116" fmla="*/ 102 w 149"/>
              <a:gd name="T117" fmla="*/ 137 h 259"/>
              <a:gd name="T118" fmla="*/ 71 w 149"/>
              <a:gd name="T119" fmla="*/ 76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9" h="259">
                <a:moveTo>
                  <a:pt x="17" y="88"/>
                </a:moveTo>
                <a:cubicBezTo>
                  <a:pt x="20" y="74"/>
                  <a:pt x="26" y="64"/>
                  <a:pt x="32" y="54"/>
                </a:cubicBezTo>
                <a:cubicBezTo>
                  <a:pt x="20" y="61"/>
                  <a:pt x="14" y="74"/>
                  <a:pt x="11" y="90"/>
                </a:cubicBezTo>
                <a:cubicBezTo>
                  <a:pt x="10" y="92"/>
                  <a:pt x="10" y="94"/>
                  <a:pt x="9" y="96"/>
                </a:cubicBezTo>
                <a:cubicBezTo>
                  <a:pt x="8" y="96"/>
                  <a:pt x="8" y="94"/>
                  <a:pt x="8" y="93"/>
                </a:cubicBezTo>
                <a:cubicBezTo>
                  <a:pt x="7" y="91"/>
                  <a:pt x="6" y="90"/>
                  <a:pt x="5" y="89"/>
                </a:cubicBezTo>
                <a:cubicBezTo>
                  <a:pt x="5" y="87"/>
                  <a:pt x="5" y="85"/>
                  <a:pt x="4" y="84"/>
                </a:cubicBezTo>
                <a:cubicBezTo>
                  <a:pt x="3" y="81"/>
                  <a:pt x="2" y="77"/>
                  <a:pt x="2" y="73"/>
                </a:cubicBezTo>
                <a:cubicBezTo>
                  <a:pt x="1" y="69"/>
                  <a:pt x="1" y="66"/>
                  <a:pt x="1" y="62"/>
                </a:cubicBezTo>
                <a:cubicBezTo>
                  <a:pt x="1" y="61"/>
                  <a:pt x="2" y="61"/>
                  <a:pt x="2" y="60"/>
                </a:cubicBezTo>
                <a:cubicBezTo>
                  <a:pt x="4" y="58"/>
                  <a:pt x="7" y="55"/>
                  <a:pt x="10" y="53"/>
                </a:cubicBezTo>
                <a:cubicBezTo>
                  <a:pt x="10" y="53"/>
                  <a:pt x="11" y="53"/>
                  <a:pt x="11" y="53"/>
                </a:cubicBezTo>
                <a:cubicBezTo>
                  <a:pt x="18" y="48"/>
                  <a:pt x="25" y="43"/>
                  <a:pt x="33" y="40"/>
                </a:cubicBezTo>
                <a:cubicBezTo>
                  <a:pt x="26" y="39"/>
                  <a:pt x="19" y="41"/>
                  <a:pt x="13" y="43"/>
                </a:cubicBezTo>
                <a:cubicBezTo>
                  <a:pt x="9" y="45"/>
                  <a:pt x="6" y="48"/>
                  <a:pt x="3" y="51"/>
                </a:cubicBezTo>
                <a:cubicBezTo>
                  <a:pt x="3" y="51"/>
                  <a:pt x="2" y="53"/>
                  <a:pt x="1" y="52"/>
                </a:cubicBezTo>
                <a:cubicBezTo>
                  <a:pt x="0" y="51"/>
                  <a:pt x="0" y="50"/>
                  <a:pt x="1" y="49"/>
                </a:cubicBezTo>
                <a:cubicBezTo>
                  <a:pt x="1" y="45"/>
                  <a:pt x="5" y="40"/>
                  <a:pt x="9" y="36"/>
                </a:cubicBezTo>
                <a:cubicBezTo>
                  <a:pt x="11" y="34"/>
                  <a:pt x="15" y="33"/>
                  <a:pt x="18" y="32"/>
                </a:cubicBezTo>
                <a:cubicBezTo>
                  <a:pt x="22" y="30"/>
                  <a:pt x="25" y="29"/>
                  <a:pt x="28" y="29"/>
                </a:cubicBezTo>
                <a:cubicBezTo>
                  <a:pt x="35" y="28"/>
                  <a:pt x="40" y="30"/>
                  <a:pt x="44" y="32"/>
                </a:cubicBezTo>
                <a:cubicBezTo>
                  <a:pt x="42" y="29"/>
                  <a:pt x="41" y="24"/>
                  <a:pt x="39" y="20"/>
                </a:cubicBezTo>
                <a:cubicBezTo>
                  <a:pt x="39" y="16"/>
                  <a:pt x="40" y="11"/>
                  <a:pt x="43" y="7"/>
                </a:cubicBezTo>
                <a:cubicBezTo>
                  <a:pt x="44" y="6"/>
                  <a:pt x="46" y="4"/>
                  <a:pt x="47" y="3"/>
                </a:cubicBezTo>
                <a:cubicBezTo>
                  <a:pt x="48" y="1"/>
                  <a:pt x="49" y="0"/>
                  <a:pt x="50" y="0"/>
                </a:cubicBezTo>
                <a:cubicBezTo>
                  <a:pt x="52" y="0"/>
                  <a:pt x="51" y="3"/>
                  <a:pt x="50" y="3"/>
                </a:cubicBezTo>
                <a:cubicBezTo>
                  <a:pt x="49" y="10"/>
                  <a:pt x="48" y="18"/>
                  <a:pt x="49" y="24"/>
                </a:cubicBezTo>
                <a:cubicBezTo>
                  <a:pt x="52" y="17"/>
                  <a:pt x="59" y="12"/>
                  <a:pt x="67" y="10"/>
                </a:cubicBezTo>
                <a:cubicBezTo>
                  <a:pt x="68" y="10"/>
                  <a:pt x="68" y="10"/>
                  <a:pt x="69" y="9"/>
                </a:cubicBezTo>
                <a:cubicBezTo>
                  <a:pt x="70" y="9"/>
                  <a:pt x="71" y="9"/>
                  <a:pt x="72" y="9"/>
                </a:cubicBezTo>
                <a:cubicBezTo>
                  <a:pt x="73" y="8"/>
                  <a:pt x="74" y="8"/>
                  <a:pt x="74" y="8"/>
                </a:cubicBezTo>
                <a:cubicBezTo>
                  <a:pt x="75" y="8"/>
                  <a:pt x="77" y="8"/>
                  <a:pt x="78" y="8"/>
                </a:cubicBezTo>
                <a:cubicBezTo>
                  <a:pt x="82" y="7"/>
                  <a:pt x="89" y="8"/>
                  <a:pt x="92" y="9"/>
                </a:cubicBezTo>
                <a:cubicBezTo>
                  <a:pt x="93" y="10"/>
                  <a:pt x="93" y="10"/>
                  <a:pt x="94" y="11"/>
                </a:cubicBezTo>
                <a:cubicBezTo>
                  <a:pt x="95" y="11"/>
                  <a:pt x="98" y="11"/>
                  <a:pt x="99" y="12"/>
                </a:cubicBezTo>
                <a:cubicBezTo>
                  <a:pt x="100" y="13"/>
                  <a:pt x="99" y="13"/>
                  <a:pt x="98" y="14"/>
                </a:cubicBezTo>
                <a:cubicBezTo>
                  <a:pt x="98" y="14"/>
                  <a:pt x="97" y="14"/>
                  <a:pt x="97" y="14"/>
                </a:cubicBezTo>
                <a:cubicBezTo>
                  <a:pt x="96" y="14"/>
                  <a:pt x="95" y="15"/>
                  <a:pt x="94" y="15"/>
                </a:cubicBezTo>
                <a:cubicBezTo>
                  <a:pt x="93" y="15"/>
                  <a:pt x="91" y="14"/>
                  <a:pt x="90" y="15"/>
                </a:cubicBezTo>
                <a:cubicBezTo>
                  <a:pt x="86" y="15"/>
                  <a:pt x="82" y="18"/>
                  <a:pt x="77" y="19"/>
                </a:cubicBezTo>
                <a:cubicBezTo>
                  <a:pt x="74" y="21"/>
                  <a:pt x="71" y="21"/>
                  <a:pt x="68" y="23"/>
                </a:cubicBezTo>
                <a:cubicBezTo>
                  <a:pt x="66" y="25"/>
                  <a:pt x="63" y="28"/>
                  <a:pt x="61" y="30"/>
                </a:cubicBezTo>
                <a:cubicBezTo>
                  <a:pt x="59" y="33"/>
                  <a:pt x="58" y="35"/>
                  <a:pt x="57" y="39"/>
                </a:cubicBezTo>
                <a:cubicBezTo>
                  <a:pt x="58" y="38"/>
                  <a:pt x="60" y="36"/>
                  <a:pt x="62" y="35"/>
                </a:cubicBezTo>
                <a:cubicBezTo>
                  <a:pt x="64" y="34"/>
                  <a:pt x="66" y="33"/>
                  <a:pt x="68" y="32"/>
                </a:cubicBezTo>
                <a:cubicBezTo>
                  <a:pt x="72" y="30"/>
                  <a:pt x="77" y="30"/>
                  <a:pt x="81" y="30"/>
                </a:cubicBezTo>
                <a:cubicBezTo>
                  <a:pt x="89" y="29"/>
                  <a:pt x="98" y="31"/>
                  <a:pt x="105" y="33"/>
                </a:cubicBezTo>
                <a:cubicBezTo>
                  <a:pt x="111" y="39"/>
                  <a:pt x="118" y="44"/>
                  <a:pt x="122" y="52"/>
                </a:cubicBezTo>
                <a:cubicBezTo>
                  <a:pt x="124" y="53"/>
                  <a:pt x="125" y="55"/>
                  <a:pt x="126" y="57"/>
                </a:cubicBezTo>
                <a:cubicBezTo>
                  <a:pt x="129" y="61"/>
                  <a:pt x="130" y="65"/>
                  <a:pt x="132" y="69"/>
                </a:cubicBezTo>
                <a:cubicBezTo>
                  <a:pt x="132" y="71"/>
                  <a:pt x="133" y="74"/>
                  <a:pt x="132" y="75"/>
                </a:cubicBezTo>
                <a:cubicBezTo>
                  <a:pt x="131" y="75"/>
                  <a:pt x="131" y="74"/>
                  <a:pt x="131" y="73"/>
                </a:cubicBezTo>
                <a:cubicBezTo>
                  <a:pt x="130" y="73"/>
                  <a:pt x="129" y="72"/>
                  <a:pt x="128" y="72"/>
                </a:cubicBezTo>
                <a:cubicBezTo>
                  <a:pt x="126" y="70"/>
                  <a:pt x="123" y="68"/>
                  <a:pt x="120" y="67"/>
                </a:cubicBezTo>
                <a:cubicBezTo>
                  <a:pt x="118" y="66"/>
                  <a:pt x="115" y="64"/>
                  <a:pt x="113" y="62"/>
                </a:cubicBezTo>
                <a:cubicBezTo>
                  <a:pt x="109" y="60"/>
                  <a:pt x="104" y="59"/>
                  <a:pt x="100" y="57"/>
                </a:cubicBezTo>
                <a:cubicBezTo>
                  <a:pt x="94" y="55"/>
                  <a:pt x="87" y="53"/>
                  <a:pt x="80" y="51"/>
                </a:cubicBezTo>
                <a:cubicBezTo>
                  <a:pt x="77" y="51"/>
                  <a:pt x="75" y="50"/>
                  <a:pt x="73" y="50"/>
                </a:cubicBezTo>
                <a:cubicBezTo>
                  <a:pt x="71" y="49"/>
                  <a:pt x="69" y="50"/>
                  <a:pt x="67" y="49"/>
                </a:cubicBezTo>
                <a:cubicBezTo>
                  <a:pt x="63" y="49"/>
                  <a:pt x="60" y="48"/>
                  <a:pt x="57" y="48"/>
                </a:cubicBezTo>
                <a:cubicBezTo>
                  <a:pt x="58" y="49"/>
                  <a:pt x="59" y="51"/>
                  <a:pt x="61" y="51"/>
                </a:cubicBezTo>
                <a:cubicBezTo>
                  <a:pt x="65" y="54"/>
                  <a:pt x="69" y="56"/>
                  <a:pt x="73" y="59"/>
                </a:cubicBezTo>
                <a:cubicBezTo>
                  <a:pt x="74" y="59"/>
                  <a:pt x="74" y="59"/>
                  <a:pt x="74" y="59"/>
                </a:cubicBezTo>
                <a:cubicBezTo>
                  <a:pt x="75" y="59"/>
                  <a:pt x="77" y="60"/>
                  <a:pt x="78" y="60"/>
                </a:cubicBezTo>
                <a:cubicBezTo>
                  <a:pt x="80" y="63"/>
                  <a:pt x="83" y="65"/>
                  <a:pt x="85" y="68"/>
                </a:cubicBezTo>
                <a:cubicBezTo>
                  <a:pt x="88" y="71"/>
                  <a:pt x="91" y="75"/>
                  <a:pt x="94" y="78"/>
                </a:cubicBezTo>
                <a:cubicBezTo>
                  <a:pt x="98" y="82"/>
                  <a:pt x="101" y="88"/>
                  <a:pt x="105" y="93"/>
                </a:cubicBezTo>
                <a:cubicBezTo>
                  <a:pt x="112" y="103"/>
                  <a:pt x="118" y="114"/>
                  <a:pt x="123" y="126"/>
                </a:cubicBezTo>
                <a:cubicBezTo>
                  <a:pt x="124" y="130"/>
                  <a:pt x="126" y="134"/>
                  <a:pt x="128" y="138"/>
                </a:cubicBezTo>
                <a:cubicBezTo>
                  <a:pt x="132" y="147"/>
                  <a:pt x="135" y="158"/>
                  <a:pt x="139" y="168"/>
                </a:cubicBezTo>
                <a:cubicBezTo>
                  <a:pt x="140" y="171"/>
                  <a:pt x="141" y="173"/>
                  <a:pt x="142" y="176"/>
                </a:cubicBezTo>
                <a:cubicBezTo>
                  <a:pt x="143" y="182"/>
                  <a:pt x="144" y="187"/>
                  <a:pt x="145" y="193"/>
                </a:cubicBezTo>
                <a:cubicBezTo>
                  <a:pt x="146" y="196"/>
                  <a:pt x="147" y="199"/>
                  <a:pt x="147" y="202"/>
                </a:cubicBezTo>
                <a:cubicBezTo>
                  <a:pt x="147" y="205"/>
                  <a:pt x="147" y="207"/>
                  <a:pt x="148" y="210"/>
                </a:cubicBezTo>
                <a:cubicBezTo>
                  <a:pt x="148" y="213"/>
                  <a:pt x="148" y="216"/>
                  <a:pt x="149" y="219"/>
                </a:cubicBezTo>
                <a:cubicBezTo>
                  <a:pt x="149" y="221"/>
                  <a:pt x="149" y="223"/>
                  <a:pt x="149" y="225"/>
                </a:cubicBezTo>
                <a:cubicBezTo>
                  <a:pt x="149" y="231"/>
                  <a:pt x="149" y="239"/>
                  <a:pt x="148" y="244"/>
                </a:cubicBezTo>
                <a:cubicBezTo>
                  <a:pt x="145" y="248"/>
                  <a:pt x="142" y="251"/>
                  <a:pt x="140" y="255"/>
                </a:cubicBezTo>
                <a:cubicBezTo>
                  <a:pt x="139" y="256"/>
                  <a:pt x="138" y="258"/>
                  <a:pt x="136" y="258"/>
                </a:cubicBezTo>
                <a:cubicBezTo>
                  <a:pt x="132" y="259"/>
                  <a:pt x="129" y="258"/>
                  <a:pt x="126" y="257"/>
                </a:cubicBezTo>
                <a:cubicBezTo>
                  <a:pt x="125" y="257"/>
                  <a:pt x="124" y="257"/>
                  <a:pt x="124" y="257"/>
                </a:cubicBezTo>
                <a:cubicBezTo>
                  <a:pt x="123" y="257"/>
                  <a:pt x="122" y="256"/>
                  <a:pt x="122" y="256"/>
                </a:cubicBezTo>
                <a:cubicBezTo>
                  <a:pt x="118" y="256"/>
                  <a:pt x="115" y="257"/>
                  <a:pt x="111" y="257"/>
                </a:cubicBezTo>
                <a:cubicBezTo>
                  <a:pt x="110" y="257"/>
                  <a:pt x="105" y="256"/>
                  <a:pt x="104" y="255"/>
                </a:cubicBezTo>
                <a:cubicBezTo>
                  <a:pt x="102" y="254"/>
                  <a:pt x="100" y="249"/>
                  <a:pt x="97" y="248"/>
                </a:cubicBezTo>
                <a:cubicBezTo>
                  <a:pt x="97" y="247"/>
                  <a:pt x="97" y="247"/>
                  <a:pt x="97" y="246"/>
                </a:cubicBezTo>
                <a:cubicBezTo>
                  <a:pt x="97" y="245"/>
                  <a:pt x="96" y="246"/>
                  <a:pt x="96" y="245"/>
                </a:cubicBezTo>
                <a:cubicBezTo>
                  <a:pt x="96" y="244"/>
                  <a:pt x="96" y="243"/>
                  <a:pt x="97" y="242"/>
                </a:cubicBezTo>
                <a:cubicBezTo>
                  <a:pt x="99" y="236"/>
                  <a:pt x="101" y="231"/>
                  <a:pt x="102" y="224"/>
                </a:cubicBezTo>
                <a:cubicBezTo>
                  <a:pt x="105" y="212"/>
                  <a:pt x="104" y="196"/>
                  <a:pt x="102" y="183"/>
                </a:cubicBezTo>
                <a:cubicBezTo>
                  <a:pt x="101" y="170"/>
                  <a:pt x="99" y="155"/>
                  <a:pt x="94" y="143"/>
                </a:cubicBezTo>
                <a:cubicBezTo>
                  <a:pt x="92" y="138"/>
                  <a:pt x="91" y="133"/>
                  <a:pt x="89" y="129"/>
                </a:cubicBezTo>
                <a:cubicBezTo>
                  <a:pt x="88" y="125"/>
                  <a:pt x="86" y="121"/>
                  <a:pt x="84" y="117"/>
                </a:cubicBezTo>
                <a:cubicBezTo>
                  <a:pt x="77" y="100"/>
                  <a:pt x="67" y="86"/>
                  <a:pt x="57" y="73"/>
                </a:cubicBezTo>
                <a:cubicBezTo>
                  <a:pt x="56" y="64"/>
                  <a:pt x="54" y="57"/>
                  <a:pt x="53" y="49"/>
                </a:cubicBezTo>
                <a:cubicBezTo>
                  <a:pt x="52" y="50"/>
                  <a:pt x="51" y="51"/>
                  <a:pt x="50" y="51"/>
                </a:cubicBezTo>
                <a:cubicBezTo>
                  <a:pt x="49" y="53"/>
                  <a:pt x="49" y="55"/>
                  <a:pt x="48" y="57"/>
                </a:cubicBezTo>
                <a:cubicBezTo>
                  <a:pt x="47" y="58"/>
                  <a:pt x="46" y="59"/>
                  <a:pt x="46" y="60"/>
                </a:cubicBezTo>
                <a:cubicBezTo>
                  <a:pt x="44" y="67"/>
                  <a:pt x="42" y="74"/>
                  <a:pt x="42" y="83"/>
                </a:cubicBezTo>
                <a:cubicBezTo>
                  <a:pt x="41" y="94"/>
                  <a:pt x="44" y="105"/>
                  <a:pt x="48" y="114"/>
                </a:cubicBezTo>
                <a:cubicBezTo>
                  <a:pt x="48" y="115"/>
                  <a:pt x="49" y="116"/>
                  <a:pt x="49" y="117"/>
                </a:cubicBezTo>
                <a:cubicBezTo>
                  <a:pt x="50" y="119"/>
                  <a:pt x="50" y="120"/>
                  <a:pt x="51" y="121"/>
                </a:cubicBezTo>
                <a:cubicBezTo>
                  <a:pt x="51" y="122"/>
                  <a:pt x="52" y="123"/>
                  <a:pt x="52" y="124"/>
                </a:cubicBezTo>
                <a:cubicBezTo>
                  <a:pt x="49" y="125"/>
                  <a:pt x="47" y="121"/>
                  <a:pt x="44" y="120"/>
                </a:cubicBezTo>
                <a:cubicBezTo>
                  <a:pt x="43" y="119"/>
                  <a:pt x="42" y="119"/>
                  <a:pt x="42" y="119"/>
                </a:cubicBezTo>
                <a:cubicBezTo>
                  <a:pt x="40" y="118"/>
                  <a:pt x="39" y="117"/>
                  <a:pt x="37" y="116"/>
                </a:cubicBezTo>
                <a:cubicBezTo>
                  <a:pt x="34" y="113"/>
                  <a:pt x="31" y="111"/>
                  <a:pt x="28" y="109"/>
                </a:cubicBezTo>
                <a:cubicBezTo>
                  <a:pt x="25" y="105"/>
                  <a:pt x="21" y="103"/>
                  <a:pt x="18" y="99"/>
                </a:cubicBezTo>
                <a:cubicBezTo>
                  <a:pt x="18" y="99"/>
                  <a:pt x="17" y="99"/>
                  <a:pt x="17" y="98"/>
                </a:cubicBezTo>
                <a:cubicBezTo>
                  <a:pt x="17" y="94"/>
                  <a:pt x="16" y="88"/>
                  <a:pt x="17" y="84"/>
                </a:cubicBezTo>
                <a:cubicBezTo>
                  <a:pt x="18" y="85"/>
                  <a:pt x="17" y="86"/>
                  <a:pt x="17" y="88"/>
                </a:cubicBezTo>
                <a:close/>
                <a:moveTo>
                  <a:pt x="61" y="76"/>
                </a:moveTo>
                <a:cubicBezTo>
                  <a:pt x="61" y="75"/>
                  <a:pt x="61" y="75"/>
                  <a:pt x="61" y="75"/>
                </a:cubicBezTo>
                <a:cubicBezTo>
                  <a:pt x="63" y="77"/>
                  <a:pt x="64" y="79"/>
                  <a:pt x="68" y="79"/>
                </a:cubicBezTo>
                <a:cubicBezTo>
                  <a:pt x="71" y="76"/>
                  <a:pt x="67" y="72"/>
                  <a:pt x="66" y="69"/>
                </a:cubicBezTo>
                <a:cubicBezTo>
                  <a:pt x="64" y="67"/>
                  <a:pt x="64" y="65"/>
                  <a:pt x="63" y="63"/>
                </a:cubicBezTo>
                <a:cubicBezTo>
                  <a:pt x="65" y="64"/>
                  <a:pt x="65" y="66"/>
                  <a:pt x="66" y="67"/>
                </a:cubicBezTo>
                <a:cubicBezTo>
                  <a:pt x="67" y="67"/>
                  <a:pt x="67" y="66"/>
                  <a:pt x="68" y="66"/>
                </a:cubicBezTo>
                <a:cubicBezTo>
                  <a:pt x="69" y="67"/>
                  <a:pt x="71" y="69"/>
                  <a:pt x="73" y="69"/>
                </a:cubicBezTo>
                <a:cubicBezTo>
                  <a:pt x="73" y="67"/>
                  <a:pt x="71" y="66"/>
                  <a:pt x="72" y="65"/>
                </a:cubicBezTo>
                <a:cubicBezTo>
                  <a:pt x="69" y="62"/>
                  <a:pt x="66" y="61"/>
                  <a:pt x="64" y="58"/>
                </a:cubicBezTo>
                <a:cubicBezTo>
                  <a:pt x="63" y="58"/>
                  <a:pt x="63" y="58"/>
                  <a:pt x="63" y="58"/>
                </a:cubicBezTo>
                <a:cubicBezTo>
                  <a:pt x="61" y="58"/>
                  <a:pt x="61" y="57"/>
                  <a:pt x="60" y="57"/>
                </a:cubicBezTo>
                <a:cubicBezTo>
                  <a:pt x="61" y="58"/>
                  <a:pt x="60" y="59"/>
                  <a:pt x="59" y="60"/>
                </a:cubicBezTo>
                <a:cubicBezTo>
                  <a:pt x="58" y="60"/>
                  <a:pt x="57" y="59"/>
                  <a:pt x="56" y="58"/>
                </a:cubicBezTo>
                <a:cubicBezTo>
                  <a:pt x="57" y="65"/>
                  <a:pt x="58" y="71"/>
                  <a:pt x="61" y="76"/>
                </a:cubicBezTo>
                <a:close/>
                <a:moveTo>
                  <a:pt x="42" y="13"/>
                </a:moveTo>
                <a:cubicBezTo>
                  <a:pt x="39" y="23"/>
                  <a:pt x="45" y="33"/>
                  <a:pt x="51" y="38"/>
                </a:cubicBezTo>
                <a:cubicBezTo>
                  <a:pt x="50" y="33"/>
                  <a:pt x="48" y="27"/>
                  <a:pt x="47" y="21"/>
                </a:cubicBezTo>
                <a:cubicBezTo>
                  <a:pt x="47" y="14"/>
                  <a:pt x="48" y="8"/>
                  <a:pt x="48" y="4"/>
                </a:cubicBezTo>
                <a:cubicBezTo>
                  <a:pt x="47" y="5"/>
                  <a:pt x="44" y="7"/>
                  <a:pt x="45" y="9"/>
                </a:cubicBezTo>
                <a:cubicBezTo>
                  <a:pt x="45" y="9"/>
                  <a:pt x="46" y="9"/>
                  <a:pt x="46" y="10"/>
                </a:cubicBezTo>
                <a:cubicBezTo>
                  <a:pt x="45" y="11"/>
                  <a:pt x="44" y="13"/>
                  <a:pt x="45" y="14"/>
                </a:cubicBezTo>
                <a:cubicBezTo>
                  <a:pt x="45" y="15"/>
                  <a:pt x="46" y="14"/>
                  <a:pt x="46" y="14"/>
                </a:cubicBezTo>
                <a:cubicBezTo>
                  <a:pt x="47" y="15"/>
                  <a:pt x="45" y="16"/>
                  <a:pt x="45" y="17"/>
                </a:cubicBezTo>
                <a:cubicBezTo>
                  <a:pt x="46" y="20"/>
                  <a:pt x="47" y="24"/>
                  <a:pt x="47" y="27"/>
                </a:cubicBezTo>
                <a:cubicBezTo>
                  <a:pt x="45" y="24"/>
                  <a:pt x="45" y="20"/>
                  <a:pt x="44" y="18"/>
                </a:cubicBezTo>
                <a:cubicBezTo>
                  <a:pt x="44" y="18"/>
                  <a:pt x="44" y="19"/>
                  <a:pt x="43" y="19"/>
                </a:cubicBezTo>
                <a:cubicBezTo>
                  <a:pt x="43" y="17"/>
                  <a:pt x="45" y="16"/>
                  <a:pt x="43" y="12"/>
                </a:cubicBezTo>
                <a:cubicBezTo>
                  <a:pt x="43" y="13"/>
                  <a:pt x="42" y="14"/>
                  <a:pt x="42" y="14"/>
                </a:cubicBezTo>
                <a:cubicBezTo>
                  <a:pt x="41" y="12"/>
                  <a:pt x="44" y="12"/>
                  <a:pt x="43" y="9"/>
                </a:cubicBezTo>
                <a:cubicBezTo>
                  <a:pt x="43" y="11"/>
                  <a:pt x="42" y="12"/>
                  <a:pt x="42" y="13"/>
                </a:cubicBezTo>
                <a:close/>
                <a:moveTo>
                  <a:pt x="71" y="13"/>
                </a:moveTo>
                <a:cubicBezTo>
                  <a:pt x="71" y="14"/>
                  <a:pt x="72" y="15"/>
                  <a:pt x="71" y="15"/>
                </a:cubicBezTo>
                <a:cubicBezTo>
                  <a:pt x="70" y="15"/>
                  <a:pt x="70" y="14"/>
                  <a:pt x="70" y="14"/>
                </a:cubicBezTo>
                <a:cubicBezTo>
                  <a:pt x="69" y="14"/>
                  <a:pt x="68" y="15"/>
                  <a:pt x="67" y="15"/>
                </a:cubicBezTo>
                <a:cubicBezTo>
                  <a:pt x="67" y="16"/>
                  <a:pt x="69" y="18"/>
                  <a:pt x="67" y="18"/>
                </a:cubicBezTo>
                <a:cubicBezTo>
                  <a:pt x="67" y="18"/>
                  <a:pt x="67" y="16"/>
                  <a:pt x="66" y="16"/>
                </a:cubicBezTo>
                <a:cubicBezTo>
                  <a:pt x="65" y="16"/>
                  <a:pt x="65" y="17"/>
                  <a:pt x="64" y="17"/>
                </a:cubicBezTo>
                <a:cubicBezTo>
                  <a:pt x="65" y="15"/>
                  <a:pt x="67" y="14"/>
                  <a:pt x="69" y="13"/>
                </a:cubicBezTo>
                <a:cubicBezTo>
                  <a:pt x="69" y="12"/>
                  <a:pt x="69" y="11"/>
                  <a:pt x="69" y="11"/>
                </a:cubicBezTo>
                <a:cubicBezTo>
                  <a:pt x="70" y="11"/>
                  <a:pt x="70" y="12"/>
                  <a:pt x="71" y="12"/>
                </a:cubicBezTo>
                <a:cubicBezTo>
                  <a:pt x="72" y="11"/>
                  <a:pt x="74" y="11"/>
                  <a:pt x="75" y="10"/>
                </a:cubicBezTo>
                <a:cubicBezTo>
                  <a:pt x="65" y="11"/>
                  <a:pt x="57" y="14"/>
                  <a:pt x="52" y="21"/>
                </a:cubicBezTo>
                <a:cubicBezTo>
                  <a:pt x="51" y="22"/>
                  <a:pt x="50" y="25"/>
                  <a:pt x="50" y="27"/>
                </a:cubicBezTo>
                <a:cubicBezTo>
                  <a:pt x="49" y="29"/>
                  <a:pt x="51" y="32"/>
                  <a:pt x="51" y="34"/>
                </a:cubicBezTo>
                <a:cubicBezTo>
                  <a:pt x="52" y="36"/>
                  <a:pt x="53" y="39"/>
                  <a:pt x="54" y="41"/>
                </a:cubicBezTo>
                <a:cubicBezTo>
                  <a:pt x="56" y="36"/>
                  <a:pt x="58" y="31"/>
                  <a:pt x="61" y="28"/>
                </a:cubicBezTo>
                <a:cubicBezTo>
                  <a:pt x="62" y="26"/>
                  <a:pt x="64" y="25"/>
                  <a:pt x="66" y="23"/>
                </a:cubicBezTo>
                <a:cubicBezTo>
                  <a:pt x="70" y="19"/>
                  <a:pt x="74" y="16"/>
                  <a:pt x="78" y="13"/>
                </a:cubicBezTo>
                <a:cubicBezTo>
                  <a:pt x="81" y="11"/>
                  <a:pt x="85" y="11"/>
                  <a:pt x="88" y="10"/>
                </a:cubicBezTo>
                <a:cubicBezTo>
                  <a:pt x="82" y="8"/>
                  <a:pt x="76" y="10"/>
                  <a:pt x="71" y="13"/>
                </a:cubicBezTo>
                <a:close/>
                <a:moveTo>
                  <a:pt x="84" y="12"/>
                </a:moveTo>
                <a:cubicBezTo>
                  <a:pt x="79" y="14"/>
                  <a:pt x="76" y="16"/>
                  <a:pt x="72" y="19"/>
                </a:cubicBezTo>
                <a:cubicBezTo>
                  <a:pt x="72" y="20"/>
                  <a:pt x="73" y="19"/>
                  <a:pt x="73" y="19"/>
                </a:cubicBezTo>
                <a:cubicBezTo>
                  <a:pt x="73" y="19"/>
                  <a:pt x="74" y="19"/>
                  <a:pt x="75" y="19"/>
                </a:cubicBezTo>
                <a:cubicBezTo>
                  <a:pt x="81" y="17"/>
                  <a:pt x="87" y="12"/>
                  <a:pt x="95" y="13"/>
                </a:cubicBezTo>
                <a:cubicBezTo>
                  <a:pt x="91" y="12"/>
                  <a:pt x="88" y="13"/>
                  <a:pt x="84" y="12"/>
                </a:cubicBezTo>
                <a:close/>
                <a:moveTo>
                  <a:pt x="31" y="30"/>
                </a:moveTo>
                <a:cubicBezTo>
                  <a:pt x="19" y="30"/>
                  <a:pt x="5" y="37"/>
                  <a:pt x="2" y="49"/>
                </a:cubicBezTo>
                <a:cubicBezTo>
                  <a:pt x="10" y="43"/>
                  <a:pt x="20" y="38"/>
                  <a:pt x="32" y="39"/>
                </a:cubicBezTo>
                <a:cubicBezTo>
                  <a:pt x="39" y="39"/>
                  <a:pt x="48" y="41"/>
                  <a:pt x="53" y="44"/>
                </a:cubicBezTo>
                <a:cubicBezTo>
                  <a:pt x="53" y="43"/>
                  <a:pt x="50" y="38"/>
                  <a:pt x="48" y="39"/>
                </a:cubicBezTo>
                <a:cubicBezTo>
                  <a:pt x="47" y="38"/>
                  <a:pt x="43" y="36"/>
                  <a:pt x="41" y="37"/>
                </a:cubicBezTo>
                <a:cubicBezTo>
                  <a:pt x="40" y="35"/>
                  <a:pt x="37" y="36"/>
                  <a:pt x="36" y="35"/>
                </a:cubicBezTo>
                <a:cubicBezTo>
                  <a:pt x="36" y="36"/>
                  <a:pt x="36" y="36"/>
                  <a:pt x="35" y="36"/>
                </a:cubicBezTo>
                <a:cubicBezTo>
                  <a:pt x="35" y="35"/>
                  <a:pt x="33" y="35"/>
                  <a:pt x="33" y="33"/>
                </a:cubicBezTo>
                <a:cubicBezTo>
                  <a:pt x="34" y="33"/>
                  <a:pt x="35" y="34"/>
                  <a:pt x="36" y="35"/>
                </a:cubicBezTo>
                <a:cubicBezTo>
                  <a:pt x="37" y="35"/>
                  <a:pt x="39" y="34"/>
                  <a:pt x="40" y="35"/>
                </a:cubicBezTo>
                <a:cubicBezTo>
                  <a:pt x="40" y="35"/>
                  <a:pt x="39" y="34"/>
                  <a:pt x="40" y="33"/>
                </a:cubicBezTo>
                <a:cubicBezTo>
                  <a:pt x="41" y="34"/>
                  <a:pt x="41" y="35"/>
                  <a:pt x="41" y="35"/>
                </a:cubicBezTo>
                <a:cubicBezTo>
                  <a:pt x="44" y="36"/>
                  <a:pt x="46" y="37"/>
                  <a:pt x="48" y="38"/>
                </a:cubicBezTo>
                <a:cubicBezTo>
                  <a:pt x="44" y="33"/>
                  <a:pt x="38" y="30"/>
                  <a:pt x="31" y="30"/>
                </a:cubicBezTo>
                <a:close/>
                <a:moveTo>
                  <a:pt x="129" y="65"/>
                </a:moveTo>
                <a:cubicBezTo>
                  <a:pt x="128" y="64"/>
                  <a:pt x="128" y="63"/>
                  <a:pt x="128" y="62"/>
                </a:cubicBezTo>
                <a:cubicBezTo>
                  <a:pt x="127" y="60"/>
                  <a:pt x="125" y="58"/>
                  <a:pt x="123" y="56"/>
                </a:cubicBezTo>
                <a:cubicBezTo>
                  <a:pt x="122" y="54"/>
                  <a:pt x="121" y="52"/>
                  <a:pt x="120" y="51"/>
                </a:cubicBezTo>
                <a:cubicBezTo>
                  <a:pt x="116" y="45"/>
                  <a:pt x="111" y="40"/>
                  <a:pt x="106" y="36"/>
                </a:cubicBezTo>
                <a:cubicBezTo>
                  <a:pt x="105" y="36"/>
                  <a:pt x="105" y="36"/>
                  <a:pt x="104" y="36"/>
                </a:cubicBezTo>
                <a:cubicBezTo>
                  <a:pt x="103" y="35"/>
                  <a:pt x="102" y="34"/>
                  <a:pt x="101" y="34"/>
                </a:cubicBezTo>
                <a:cubicBezTo>
                  <a:pt x="97" y="32"/>
                  <a:pt x="87" y="31"/>
                  <a:pt x="82" y="31"/>
                </a:cubicBezTo>
                <a:cubicBezTo>
                  <a:pt x="77" y="31"/>
                  <a:pt x="73" y="32"/>
                  <a:pt x="70" y="33"/>
                </a:cubicBezTo>
                <a:cubicBezTo>
                  <a:pt x="64" y="36"/>
                  <a:pt x="58" y="38"/>
                  <a:pt x="55" y="43"/>
                </a:cubicBezTo>
                <a:cubicBezTo>
                  <a:pt x="55" y="45"/>
                  <a:pt x="56" y="46"/>
                  <a:pt x="56" y="47"/>
                </a:cubicBezTo>
                <a:cubicBezTo>
                  <a:pt x="61" y="47"/>
                  <a:pt x="65" y="48"/>
                  <a:pt x="68" y="48"/>
                </a:cubicBezTo>
                <a:cubicBezTo>
                  <a:pt x="75" y="49"/>
                  <a:pt x="81" y="50"/>
                  <a:pt x="86" y="51"/>
                </a:cubicBezTo>
                <a:cubicBezTo>
                  <a:pt x="88" y="52"/>
                  <a:pt x="90" y="52"/>
                  <a:pt x="91" y="52"/>
                </a:cubicBezTo>
                <a:cubicBezTo>
                  <a:pt x="97" y="54"/>
                  <a:pt x="101" y="56"/>
                  <a:pt x="106" y="58"/>
                </a:cubicBezTo>
                <a:cubicBezTo>
                  <a:pt x="109" y="59"/>
                  <a:pt x="111" y="61"/>
                  <a:pt x="114" y="61"/>
                </a:cubicBezTo>
                <a:cubicBezTo>
                  <a:pt x="119" y="65"/>
                  <a:pt x="126" y="68"/>
                  <a:pt x="131" y="73"/>
                </a:cubicBezTo>
                <a:cubicBezTo>
                  <a:pt x="130" y="70"/>
                  <a:pt x="130" y="67"/>
                  <a:pt x="129" y="65"/>
                </a:cubicBezTo>
                <a:close/>
                <a:moveTo>
                  <a:pt x="45" y="42"/>
                </a:moveTo>
                <a:cubicBezTo>
                  <a:pt x="42" y="41"/>
                  <a:pt x="39" y="41"/>
                  <a:pt x="37" y="41"/>
                </a:cubicBezTo>
                <a:cubicBezTo>
                  <a:pt x="36" y="41"/>
                  <a:pt x="36" y="41"/>
                  <a:pt x="35" y="41"/>
                </a:cubicBezTo>
                <a:cubicBezTo>
                  <a:pt x="30" y="42"/>
                  <a:pt x="27" y="44"/>
                  <a:pt x="23" y="46"/>
                </a:cubicBezTo>
                <a:cubicBezTo>
                  <a:pt x="18" y="50"/>
                  <a:pt x="14" y="53"/>
                  <a:pt x="9" y="56"/>
                </a:cubicBezTo>
                <a:cubicBezTo>
                  <a:pt x="7" y="58"/>
                  <a:pt x="5" y="60"/>
                  <a:pt x="3" y="62"/>
                </a:cubicBezTo>
                <a:cubicBezTo>
                  <a:pt x="2" y="67"/>
                  <a:pt x="3" y="74"/>
                  <a:pt x="4" y="79"/>
                </a:cubicBezTo>
                <a:cubicBezTo>
                  <a:pt x="5" y="84"/>
                  <a:pt x="7" y="89"/>
                  <a:pt x="9" y="92"/>
                </a:cubicBezTo>
                <a:cubicBezTo>
                  <a:pt x="10" y="87"/>
                  <a:pt x="11" y="80"/>
                  <a:pt x="14" y="75"/>
                </a:cubicBezTo>
                <a:cubicBezTo>
                  <a:pt x="18" y="65"/>
                  <a:pt x="25" y="56"/>
                  <a:pt x="34" y="51"/>
                </a:cubicBezTo>
                <a:cubicBezTo>
                  <a:pt x="39" y="48"/>
                  <a:pt x="48" y="45"/>
                  <a:pt x="53" y="47"/>
                </a:cubicBezTo>
                <a:cubicBezTo>
                  <a:pt x="52" y="44"/>
                  <a:pt x="49" y="43"/>
                  <a:pt x="45" y="42"/>
                </a:cubicBezTo>
                <a:close/>
                <a:moveTo>
                  <a:pt x="45" y="48"/>
                </a:moveTo>
                <a:cubicBezTo>
                  <a:pt x="44" y="49"/>
                  <a:pt x="43" y="50"/>
                  <a:pt x="43" y="51"/>
                </a:cubicBezTo>
                <a:cubicBezTo>
                  <a:pt x="43" y="51"/>
                  <a:pt x="44" y="51"/>
                  <a:pt x="44" y="52"/>
                </a:cubicBezTo>
                <a:cubicBezTo>
                  <a:pt x="43" y="53"/>
                  <a:pt x="41" y="53"/>
                  <a:pt x="41" y="54"/>
                </a:cubicBezTo>
                <a:cubicBezTo>
                  <a:pt x="42" y="54"/>
                  <a:pt x="43" y="54"/>
                  <a:pt x="43" y="56"/>
                </a:cubicBezTo>
                <a:cubicBezTo>
                  <a:pt x="42" y="56"/>
                  <a:pt x="41" y="56"/>
                  <a:pt x="41" y="55"/>
                </a:cubicBezTo>
                <a:cubicBezTo>
                  <a:pt x="39" y="57"/>
                  <a:pt x="39" y="60"/>
                  <a:pt x="37" y="62"/>
                </a:cubicBezTo>
                <a:cubicBezTo>
                  <a:pt x="37" y="59"/>
                  <a:pt x="38" y="58"/>
                  <a:pt x="39" y="55"/>
                </a:cubicBezTo>
                <a:cubicBezTo>
                  <a:pt x="38" y="55"/>
                  <a:pt x="37" y="55"/>
                  <a:pt x="36" y="55"/>
                </a:cubicBezTo>
                <a:cubicBezTo>
                  <a:pt x="35" y="57"/>
                  <a:pt x="35" y="58"/>
                  <a:pt x="34" y="59"/>
                </a:cubicBezTo>
                <a:cubicBezTo>
                  <a:pt x="34" y="56"/>
                  <a:pt x="35" y="54"/>
                  <a:pt x="37" y="51"/>
                </a:cubicBezTo>
                <a:cubicBezTo>
                  <a:pt x="36" y="51"/>
                  <a:pt x="36" y="51"/>
                  <a:pt x="35" y="52"/>
                </a:cubicBezTo>
                <a:cubicBezTo>
                  <a:pt x="35" y="52"/>
                  <a:pt x="35" y="52"/>
                  <a:pt x="35" y="53"/>
                </a:cubicBezTo>
                <a:cubicBezTo>
                  <a:pt x="34" y="53"/>
                  <a:pt x="34" y="54"/>
                  <a:pt x="33" y="54"/>
                </a:cubicBezTo>
                <a:cubicBezTo>
                  <a:pt x="31" y="57"/>
                  <a:pt x="29" y="60"/>
                  <a:pt x="27" y="64"/>
                </a:cubicBezTo>
                <a:cubicBezTo>
                  <a:pt x="26" y="66"/>
                  <a:pt x="25" y="69"/>
                  <a:pt x="25" y="71"/>
                </a:cubicBezTo>
                <a:cubicBezTo>
                  <a:pt x="24" y="71"/>
                  <a:pt x="24" y="72"/>
                  <a:pt x="23" y="72"/>
                </a:cubicBezTo>
                <a:cubicBezTo>
                  <a:pt x="23" y="73"/>
                  <a:pt x="23" y="74"/>
                  <a:pt x="23" y="75"/>
                </a:cubicBezTo>
                <a:cubicBezTo>
                  <a:pt x="23" y="76"/>
                  <a:pt x="22" y="76"/>
                  <a:pt x="22" y="77"/>
                </a:cubicBezTo>
                <a:cubicBezTo>
                  <a:pt x="21" y="77"/>
                  <a:pt x="22" y="78"/>
                  <a:pt x="21" y="78"/>
                </a:cubicBezTo>
                <a:cubicBezTo>
                  <a:pt x="20" y="81"/>
                  <a:pt x="20" y="84"/>
                  <a:pt x="19" y="87"/>
                </a:cubicBezTo>
                <a:cubicBezTo>
                  <a:pt x="19" y="89"/>
                  <a:pt x="18" y="91"/>
                  <a:pt x="18" y="92"/>
                </a:cubicBezTo>
                <a:cubicBezTo>
                  <a:pt x="18" y="95"/>
                  <a:pt x="19" y="96"/>
                  <a:pt x="20" y="98"/>
                </a:cubicBezTo>
                <a:cubicBezTo>
                  <a:pt x="21" y="100"/>
                  <a:pt x="22" y="101"/>
                  <a:pt x="24" y="102"/>
                </a:cubicBezTo>
                <a:cubicBezTo>
                  <a:pt x="25" y="105"/>
                  <a:pt x="28" y="107"/>
                  <a:pt x="30" y="109"/>
                </a:cubicBezTo>
                <a:cubicBezTo>
                  <a:pt x="36" y="114"/>
                  <a:pt x="43" y="118"/>
                  <a:pt x="50" y="122"/>
                </a:cubicBezTo>
                <a:cubicBezTo>
                  <a:pt x="49" y="120"/>
                  <a:pt x="48" y="119"/>
                  <a:pt x="47" y="116"/>
                </a:cubicBezTo>
                <a:cubicBezTo>
                  <a:pt x="46" y="113"/>
                  <a:pt x="44" y="109"/>
                  <a:pt x="43" y="106"/>
                </a:cubicBezTo>
                <a:cubicBezTo>
                  <a:pt x="42" y="103"/>
                  <a:pt x="42" y="100"/>
                  <a:pt x="41" y="97"/>
                </a:cubicBezTo>
                <a:cubicBezTo>
                  <a:pt x="41" y="94"/>
                  <a:pt x="40" y="88"/>
                  <a:pt x="40" y="84"/>
                </a:cubicBezTo>
                <a:cubicBezTo>
                  <a:pt x="41" y="71"/>
                  <a:pt x="45" y="58"/>
                  <a:pt x="51" y="48"/>
                </a:cubicBezTo>
                <a:cubicBezTo>
                  <a:pt x="49" y="47"/>
                  <a:pt x="46" y="48"/>
                  <a:pt x="45" y="48"/>
                </a:cubicBezTo>
                <a:close/>
                <a:moveTo>
                  <a:pt x="38" y="51"/>
                </a:moveTo>
                <a:cubicBezTo>
                  <a:pt x="40" y="51"/>
                  <a:pt x="40" y="51"/>
                  <a:pt x="42" y="51"/>
                </a:cubicBezTo>
                <a:cubicBezTo>
                  <a:pt x="42" y="50"/>
                  <a:pt x="43" y="50"/>
                  <a:pt x="43" y="48"/>
                </a:cubicBezTo>
                <a:cubicBezTo>
                  <a:pt x="41" y="49"/>
                  <a:pt x="39" y="49"/>
                  <a:pt x="38" y="51"/>
                </a:cubicBezTo>
                <a:close/>
                <a:moveTo>
                  <a:pt x="58" y="58"/>
                </a:moveTo>
                <a:cubicBezTo>
                  <a:pt x="59" y="57"/>
                  <a:pt x="58" y="57"/>
                  <a:pt x="58" y="56"/>
                </a:cubicBezTo>
                <a:cubicBezTo>
                  <a:pt x="59" y="54"/>
                  <a:pt x="61" y="57"/>
                  <a:pt x="62" y="56"/>
                </a:cubicBezTo>
                <a:cubicBezTo>
                  <a:pt x="61" y="52"/>
                  <a:pt x="57" y="51"/>
                  <a:pt x="54" y="49"/>
                </a:cubicBezTo>
                <a:cubicBezTo>
                  <a:pt x="55" y="52"/>
                  <a:pt x="55" y="58"/>
                  <a:pt x="58" y="58"/>
                </a:cubicBezTo>
                <a:close/>
                <a:moveTo>
                  <a:pt x="37" y="54"/>
                </a:moveTo>
                <a:cubicBezTo>
                  <a:pt x="38" y="54"/>
                  <a:pt x="39" y="54"/>
                  <a:pt x="40" y="54"/>
                </a:cubicBezTo>
                <a:cubicBezTo>
                  <a:pt x="40" y="53"/>
                  <a:pt x="41" y="53"/>
                  <a:pt x="41" y="52"/>
                </a:cubicBezTo>
                <a:cubicBezTo>
                  <a:pt x="39" y="52"/>
                  <a:pt x="39" y="52"/>
                  <a:pt x="38" y="52"/>
                </a:cubicBezTo>
                <a:cubicBezTo>
                  <a:pt x="37" y="53"/>
                  <a:pt x="37" y="53"/>
                  <a:pt x="37" y="54"/>
                </a:cubicBezTo>
                <a:close/>
                <a:moveTo>
                  <a:pt x="64" y="57"/>
                </a:moveTo>
                <a:cubicBezTo>
                  <a:pt x="67" y="60"/>
                  <a:pt x="71" y="62"/>
                  <a:pt x="74" y="65"/>
                </a:cubicBezTo>
                <a:cubicBezTo>
                  <a:pt x="75" y="67"/>
                  <a:pt x="77" y="68"/>
                  <a:pt x="79" y="69"/>
                </a:cubicBezTo>
                <a:cubicBezTo>
                  <a:pt x="79" y="66"/>
                  <a:pt x="78" y="64"/>
                  <a:pt x="77" y="62"/>
                </a:cubicBezTo>
                <a:cubicBezTo>
                  <a:pt x="76" y="61"/>
                  <a:pt x="75" y="61"/>
                  <a:pt x="74" y="60"/>
                </a:cubicBezTo>
                <a:cubicBezTo>
                  <a:pt x="70" y="59"/>
                  <a:pt x="66" y="56"/>
                  <a:pt x="63" y="54"/>
                </a:cubicBezTo>
                <a:cubicBezTo>
                  <a:pt x="63" y="55"/>
                  <a:pt x="63" y="56"/>
                  <a:pt x="64" y="57"/>
                </a:cubicBezTo>
                <a:close/>
                <a:moveTo>
                  <a:pt x="79" y="71"/>
                </a:moveTo>
                <a:cubicBezTo>
                  <a:pt x="84" y="79"/>
                  <a:pt x="90" y="86"/>
                  <a:pt x="95" y="94"/>
                </a:cubicBezTo>
                <a:cubicBezTo>
                  <a:pt x="98" y="98"/>
                  <a:pt x="100" y="102"/>
                  <a:pt x="102" y="106"/>
                </a:cubicBezTo>
                <a:cubicBezTo>
                  <a:pt x="105" y="110"/>
                  <a:pt x="107" y="115"/>
                  <a:pt x="109" y="119"/>
                </a:cubicBezTo>
                <a:cubicBezTo>
                  <a:pt x="112" y="125"/>
                  <a:pt x="115" y="132"/>
                  <a:pt x="118" y="138"/>
                </a:cubicBezTo>
                <a:cubicBezTo>
                  <a:pt x="120" y="143"/>
                  <a:pt x="122" y="148"/>
                  <a:pt x="124" y="153"/>
                </a:cubicBezTo>
                <a:cubicBezTo>
                  <a:pt x="126" y="158"/>
                  <a:pt x="127" y="164"/>
                  <a:pt x="128" y="169"/>
                </a:cubicBezTo>
                <a:cubicBezTo>
                  <a:pt x="129" y="171"/>
                  <a:pt x="129" y="173"/>
                  <a:pt x="130" y="174"/>
                </a:cubicBezTo>
                <a:cubicBezTo>
                  <a:pt x="130" y="176"/>
                  <a:pt x="131" y="178"/>
                  <a:pt x="131" y="180"/>
                </a:cubicBezTo>
                <a:cubicBezTo>
                  <a:pt x="131" y="182"/>
                  <a:pt x="131" y="183"/>
                  <a:pt x="132" y="185"/>
                </a:cubicBezTo>
                <a:cubicBezTo>
                  <a:pt x="133" y="189"/>
                  <a:pt x="134" y="192"/>
                  <a:pt x="134" y="196"/>
                </a:cubicBezTo>
                <a:cubicBezTo>
                  <a:pt x="135" y="198"/>
                  <a:pt x="135" y="200"/>
                  <a:pt x="135" y="201"/>
                </a:cubicBezTo>
                <a:cubicBezTo>
                  <a:pt x="136" y="208"/>
                  <a:pt x="137" y="214"/>
                  <a:pt x="137" y="222"/>
                </a:cubicBezTo>
                <a:cubicBezTo>
                  <a:pt x="138" y="227"/>
                  <a:pt x="138" y="233"/>
                  <a:pt x="138" y="239"/>
                </a:cubicBezTo>
                <a:cubicBezTo>
                  <a:pt x="137" y="240"/>
                  <a:pt x="138" y="241"/>
                  <a:pt x="138" y="242"/>
                </a:cubicBezTo>
                <a:cubicBezTo>
                  <a:pt x="138" y="243"/>
                  <a:pt x="137" y="244"/>
                  <a:pt x="137" y="245"/>
                </a:cubicBezTo>
                <a:cubicBezTo>
                  <a:pt x="137" y="248"/>
                  <a:pt x="137" y="251"/>
                  <a:pt x="136" y="255"/>
                </a:cubicBezTo>
                <a:cubicBezTo>
                  <a:pt x="136" y="255"/>
                  <a:pt x="135" y="256"/>
                  <a:pt x="135" y="256"/>
                </a:cubicBezTo>
                <a:cubicBezTo>
                  <a:pt x="138" y="255"/>
                  <a:pt x="140" y="252"/>
                  <a:pt x="141" y="250"/>
                </a:cubicBezTo>
                <a:cubicBezTo>
                  <a:pt x="143" y="247"/>
                  <a:pt x="145" y="245"/>
                  <a:pt x="146" y="242"/>
                </a:cubicBezTo>
                <a:cubicBezTo>
                  <a:pt x="147" y="241"/>
                  <a:pt x="147" y="239"/>
                  <a:pt x="147" y="237"/>
                </a:cubicBezTo>
                <a:cubicBezTo>
                  <a:pt x="147" y="235"/>
                  <a:pt x="148" y="233"/>
                  <a:pt x="148" y="232"/>
                </a:cubicBezTo>
                <a:cubicBezTo>
                  <a:pt x="148" y="224"/>
                  <a:pt x="147" y="216"/>
                  <a:pt x="146" y="209"/>
                </a:cubicBezTo>
                <a:cubicBezTo>
                  <a:pt x="146" y="201"/>
                  <a:pt x="145" y="193"/>
                  <a:pt x="143" y="186"/>
                </a:cubicBezTo>
                <a:cubicBezTo>
                  <a:pt x="142" y="183"/>
                  <a:pt x="141" y="180"/>
                  <a:pt x="140" y="176"/>
                </a:cubicBezTo>
                <a:cubicBezTo>
                  <a:pt x="140" y="173"/>
                  <a:pt x="138" y="170"/>
                  <a:pt x="137" y="167"/>
                </a:cubicBezTo>
                <a:cubicBezTo>
                  <a:pt x="135" y="160"/>
                  <a:pt x="133" y="154"/>
                  <a:pt x="131" y="147"/>
                </a:cubicBezTo>
                <a:cubicBezTo>
                  <a:pt x="129" y="141"/>
                  <a:pt x="126" y="135"/>
                  <a:pt x="123" y="129"/>
                </a:cubicBezTo>
                <a:cubicBezTo>
                  <a:pt x="118" y="116"/>
                  <a:pt x="112" y="105"/>
                  <a:pt x="105" y="95"/>
                </a:cubicBezTo>
                <a:cubicBezTo>
                  <a:pt x="103" y="92"/>
                  <a:pt x="101" y="90"/>
                  <a:pt x="99" y="88"/>
                </a:cubicBezTo>
                <a:cubicBezTo>
                  <a:pt x="98" y="85"/>
                  <a:pt x="96" y="82"/>
                  <a:pt x="94" y="80"/>
                </a:cubicBezTo>
                <a:cubicBezTo>
                  <a:pt x="93" y="78"/>
                  <a:pt x="91" y="77"/>
                  <a:pt x="89" y="75"/>
                </a:cubicBezTo>
                <a:cubicBezTo>
                  <a:pt x="86" y="71"/>
                  <a:pt x="83" y="67"/>
                  <a:pt x="79" y="63"/>
                </a:cubicBezTo>
                <a:cubicBezTo>
                  <a:pt x="79" y="63"/>
                  <a:pt x="79" y="63"/>
                  <a:pt x="79" y="63"/>
                </a:cubicBezTo>
                <a:cubicBezTo>
                  <a:pt x="80" y="66"/>
                  <a:pt x="81" y="69"/>
                  <a:pt x="79" y="71"/>
                </a:cubicBezTo>
                <a:close/>
                <a:moveTo>
                  <a:pt x="136" y="228"/>
                </a:moveTo>
                <a:cubicBezTo>
                  <a:pt x="136" y="226"/>
                  <a:pt x="136" y="223"/>
                  <a:pt x="135" y="221"/>
                </a:cubicBezTo>
                <a:cubicBezTo>
                  <a:pt x="135" y="214"/>
                  <a:pt x="135" y="207"/>
                  <a:pt x="134" y="201"/>
                </a:cubicBezTo>
                <a:cubicBezTo>
                  <a:pt x="133" y="196"/>
                  <a:pt x="132" y="192"/>
                  <a:pt x="131" y="187"/>
                </a:cubicBezTo>
                <a:cubicBezTo>
                  <a:pt x="129" y="175"/>
                  <a:pt x="126" y="163"/>
                  <a:pt x="122" y="153"/>
                </a:cubicBezTo>
                <a:cubicBezTo>
                  <a:pt x="120" y="147"/>
                  <a:pt x="118" y="142"/>
                  <a:pt x="116" y="137"/>
                </a:cubicBezTo>
                <a:cubicBezTo>
                  <a:pt x="112" y="129"/>
                  <a:pt x="109" y="122"/>
                  <a:pt x="105" y="115"/>
                </a:cubicBezTo>
                <a:cubicBezTo>
                  <a:pt x="101" y="107"/>
                  <a:pt x="97" y="99"/>
                  <a:pt x="92" y="92"/>
                </a:cubicBezTo>
                <a:cubicBezTo>
                  <a:pt x="90" y="88"/>
                  <a:pt x="87" y="85"/>
                  <a:pt x="85" y="81"/>
                </a:cubicBezTo>
                <a:cubicBezTo>
                  <a:pt x="82" y="77"/>
                  <a:pt x="80" y="74"/>
                  <a:pt x="77" y="71"/>
                </a:cubicBezTo>
                <a:cubicBezTo>
                  <a:pt x="77" y="69"/>
                  <a:pt x="75" y="67"/>
                  <a:pt x="74" y="67"/>
                </a:cubicBezTo>
                <a:cubicBezTo>
                  <a:pt x="74" y="69"/>
                  <a:pt x="75" y="71"/>
                  <a:pt x="73" y="71"/>
                </a:cubicBezTo>
                <a:cubicBezTo>
                  <a:pt x="71" y="72"/>
                  <a:pt x="70" y="68"/>
                  <a:pt x="68" y="69"/>
                </a:cubicBezTo>
                <a:cubicBezTo>
                  <a:pt x="68" y="71"/>
                  <a:pt x="69" y="72"/>
                  <a:pt x="70" y="73"/>
                </a:cubicBezTo>
                <a:cubicBezTo>
                  <a:pt x="71" y="76"/>
                  <a:pt x="74" y="78"/>
                  <a:pt x="75" y="80"/>
                </a:cubicBezTo>
                <a:cubicBezTo>
                  <a:pt x="77" y="82"/>
                  <a:pt x="78" y="84"/>
                  <a:pt x="79" y="87"/>
                </a:cubicBezTo>
                <a:cubicBezTo>
                  <a:pt x="82" y="91"/>
                  <a:pt x="84" y="95"/>
                  <a:pt x="87" y="100"/>
                </a:cubicBezTo>
                <a:cubicBezTo>
                  <a:pt x="89" y="104"/>
                  <a:pt x="91" y="109"/>
                  <a:pt x="93" y="114"/>
                </a:cubicBezTo>
                <a:cubicBezTo>
                  <a:pt x="96" y="118"/>
                  <a:pt x="98" y="123"/>
                  <a:pt x="99" y="128"/>
                </a:cubicBezTo>
                <a:cubicBezTo>
                  <a:pt x="100" y="128"/>
                  <a:pt x="101" y="129"/>
                  <a:pt x="101" y="130"/>
                </a:cubicBezTo>
                <a:cubicBezTo>
                  <a:pt x="102" y="133"/>
                  <a:pt x="103" y="137"/>
                  <a:pt x="105" y="140"/>
                </a:cubicBezTo>
                <a:cubicBezTo>
                  <a:pt x="106" y="145"/>
                  <a:pt x="107" y="149"/>
                  <a:pt x="109" y="154"/>
                </a:cubicBezTo>
                <a:cubicBezTo>
                  <a:pt x="115" y="169"/>
                  <a:pt x="118" y="189"/>
                  <a:pt x="116" y="208"/>
                </a:cubicBezTo>
                <a:cubicBezTo>
                  <a:pt x="115" y="209"/>
                  <a:pt x="115" y="210"/>
                  <a:pt x="115" y="211"/>
                </a:cubicBezTo>
                <a:cubicBezTo>
                  <a:pt x="115" y="212"/>
                  <a:pt x="115" y="213"/>
                  <a:pt x="115" y="214"/>
                </a:cubicBezTo>
                <a:cubicBezTo>
                  <a:pt x="114" y="222"/>
                  <a:pt x="112" y="229"/>
                  <a:pt x="111" y="235"/>
                </a:cubicBezTo>
                <a:cubicBezTo>
                  <a:pt x="110" y="238"/>
                  <a:pt x="110" y="241"/>
                  <a:pt x="109" y="244"/>
                </a:cubicBezTo>
                <a:cubicBezTo>
                  <a:pt x="108" y="248"/>
                  <a:pt x="106" y="251"/>
                  <a:pt x="105" y="254"/>
                </a:cubicBezTo>
                <a:cubicBezTo>
                  <a:pt x="107" y="255"/>
                  <a:pt x="110" y="255"/>
                  <a:pt x="114" y="255"/>
                </a:cubicBezTo>
                <a:cubicBezTo>
                  <a:pt x="120" y="254"/>
                  <a:pt x="128" y="256"/>
                  <a:pt x="134" y="256"/>
                </a:cubicBezTo>
                <a:cubicBezTo>
                  <a:pt x="135" y="246"/>
                  <a:pt x="136" y="238"/>
                  <a:pt x="136" y="228"/>
                </a:cubicBezTo>
                <a:close/>
                <a:moveTo>
                  <a:pt x="63" y="79"/>
                </a:moveTo>
                <a:cubicBezTo>
                  <a:pt x="63" y="79"/>
                  <a:pt x="63" y="79"/>
                  <a:pt x="63" y="79"/>
                </a:cubicBezTo>
                <a:cubicBezTo>
                  <a:pt x="68" y="86"/>
                  <a:pt x="73" y="93"/>
                  <a:pt x="77" y="100"/>
                </a:cubicBezTo>
                <a:cubicBezTo>
                  <a:pt x="81" y="107"/>
                  <a:pt x="85" y="115"/>
                  <a:pt x="88" y="123"/>
                </a:cubicBezTo>
                <a:cubicBezTo>
                  <a:pt x="90" y="128"/>
                  <a:pt x="92" y="134"/>
                  <a:pt x="94" y="140"/>
                </a:cubicBezTo>
                <a:cubicBezTo>
                  <a:pt x="95" y="143"/>
                  <a:pt x="96" y="145"/>
                  <a:pt x="97" y="148"/>
                </a:cubicBezTo>
                <a:cubicBezTo>
                  <a:pt x="98" y="151"/>
                  <a:pt x="98" y="154"/>
                  <a:pt x="99" y="157"/>
                </a:cubicBezTo>
                <a:cubicBezTo>
                  <a:pt x="100" y="160"/>
                  <a:pt x="101" y="163"/>
                  <a:pt x="101" y="166"/>
                </a:cubicBezTo>
                <a:cubicBezTo>
                  <a:pt x="103" y="182"/>
                  <a:pt x="106" y="199"/>
                  <a:pt x="105" y="216"/>
                </a:cubicBezTo>
                <a:cubicBezTo>
                  <a:pt x="105" y="219"/>
                  <a:pt x="104" y="221"/>
                  <a:pt x="103" y="224"/>
                </a:cubicBezTo>
                <a:cubicBezTo>
                  <a:pt x="103" y="226"/>
                  <a:pt x="103" y="229"/>
                  <a:pt x="102" y="231"/>
                </a:cubicBezTo>
                <a:cubicBezTo>
                  <a:pt x="102" y="233"/>
                  <a:pt x="101" y="234"/>
                  <a:pt x="101" y="236"/>
                </a:cubicBezTo>
                <a:cubicBezTo>
                  <a:pt x="99" y="238"/>
                  <a:pt x="99" y="241"/>
                  <a:pt x="98" y="244"/>
                </a:cubicBezTo>
                <a:cubicBezTo>
                  <a:pt x="98" y="244"/>
                  <a:pt x="97" y="243"/>
                  <a:pt x="97" y="244"/>
                </a:cubicBezTo>
                <a:cubicBezTo>
                  <a:pt x="99" y="247"/>
                  <a:pt x="101" y="250"/>
                  <a:pt x="104" y="253"/>
                </a:cubicBezTo>
                <a:cubicBezTo>
                  <a:pt x="106" y="248"/>
                  <a:pt x="107" y="243"/>
                  <a:pt x="108" y="239"/>
                </a:cubicBezTo>
                <a:cubicBezTo>
                  <a:pt x="109" y="237"/>
                  <a:pt x="110" y="235"/>
                  <a:pt x="110" y="233"/>
                </a:cubicBezTo>
                <a:cubicBezTo>
                  <a:pt x="111" y="227"/>
                  <a:pt x="112" y="221"/>
                  <a:pt x="113" y="215"/>
                </a:cubicBezTo>
                <a:cubicBezTo>
                  <a:pt x="114" y="207"/>
                  <a:pt x="115" y="199"/>
                  <a:pt x="115" y="191"/>
                </a:cubicBezTo>
                <a:cubicBezTo>
                  <a:pt x="114" y="182"/>
                  <a:pt x="113" y="175"/>
                  <a:pt x="112" y="166"/>
                </a:cubicBezTo>
                <a:cubicBezTo>
                  <a:pt x="110" y="161"/>
                  <a:pt x="108" y="156"/>
                  <a:pt x="107" y="151"/>
                </a:cubicBezTo>
                <a:cubicBezTo>
                  <a:pt x="105" y="146"/>
                  <a:pt x="104" y="141"/>
                  <a:pt x="102" y="137"/>
                </a:cubicBezTo>
                <a:cubicBezTo>
                  <a:pt x="101" y="134"/>
                  <a:pt x="100" y="132"/>
                  <a:pt x="99" y="129"/>
                </a:cubicBezTo>
                <a:cubicBezTo>
                  <a:pt x="98" y="127"/>
                  <a:pt x="96" y="125"/>
                  <a:pt x="96" y="122"/>
                </a:cubicBezTo>
                <a:cubicBezTo>
                  <a:pt x="93" y="115"/>
                  <a:pt x="90" y="108"/>
                  <a:pt x="86" y="102"/>
                </a:cubicBezTo>
                <a:cubicBezTo>
                  <a:pt x="86" y="100"/>
                  <a:pt x="84" y="99"/>
                  <a:pt x="84" y="97"/>
                </a:cubicBezTo>
                <a:cubicBezTo>
                  <a:pt x="83" y="96"/>
                  <a:pt x="82" y="94"/>
                  <a:pt x="81" y="92"/>
                </a:cubicBezTo>
                <a:cubicBezTo>
                  <a:pt x="78" y="86"/>
                  <a:pt x="75" y="81"/>
                  <a:pt x="71" y="76"/>
                </a:cubicBezTo>
                <a:cubicBezTo>
                  <a:pt x="72" y="81"/>
                  <a:pt x="65" y="81"/>
                  <a:pt x="63" y="7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16" name="Freeform 344"/>
          <p:cNvSpPr>
            <a:spLocks noEditPoints="1"/>
          </p:cNvSpPr>
          <p:nvPr/>
        </p:nvSpPr>
        <p:spPr bwMode="auto">
          <a:xfrm>
            <a:off x="7905750" y="4596130"/>
            <a:ext cx="258445" cy="450215"/>
          </a:xfrm>
          <a:custGeom>
            <a:avLst/>
            <a:gdLst>
              <a:gd name="T0" fmla="*/ 5 w 149"/>
              <a:gd name="T1" fmla="*/ 89 h 259"/>
              <a:gd name="T2" fmla="*/ 11 w 149"/>
              <a:gd name="T3" fmla="*/ 53 h 259"/>
              <a:gd name="T4" fmla="*/ 9 w 149"/>
              <a:gd name="T5" fmla="*/ 36 h 259"/>
              <a:gd name="T6" fmla="*/ 47 w 149"/>
              <a:gd name="T7" fmla="*/ 3 h 259"/>
              <a:gd name="T8" fmla="*/ 72 w 149"/>
              <a:gd name="T9" fmla="*/ 9 h 259"/>
              <a:gd name="T10" fmla="*/ 98 w 149"/>
              <a:gd name="T11" fmla="*/ 14 h 259"/>
              <a:gd name="T12" fmla="*/ 61 w 149"/>
              <a:gd name="T13" fmla="*/ 30 h 259"/>
              <a:gd name="T14" fmla="*/ 122 w 149"/>
              <a:gd name="T15" fmla="*/ 52 h 259"/>
              <a:gd name="T16" fmla="*/ 120 w 149"/>
              <a:gd name="T17" fmla="*/ 67 h 259"/>
              <a:gd name="T18" fmla="*/ 57 w 149"/>
              <a:gd name="T19" fmla="*/ 48 h 259"/>
              <a:gd name="T20" fmla="*/ 94 w 149"/>
              <a:gd name="T21" fmla="*/ 78 h 259"/>
              <a:gd name="T22" fmla="*/ 145 w 149"/>
              <a:gd name="T23" fmla="*/ 193 h 259"/>
              <a:gd name="T24" fmla="*/ 140 w 149"/>
              <a:gd name="T25" fmla="*/ 255 h 259"/>
              <a:gd name="T26" fmla="*/ 104 w 149"/>
              <a:gd name="T27" fmla="*/ 255 h 259"/>
              <a:gd name="T28" fmla="*/ 102 w 149"/>
              <a:gd name="T29" fmla="*/ 183 h 259"/>
              <a:gd name="T30" fmla="*/ 50 w 149"/>
              <a:gd name="T31" fmla="*/ 51 h 259"/>
              <a:gd name="T32" fmla="*/ 51 w 149"/>
              <a:gd name="T33" fmla="*/ 121 h 259"/>
              <a:gd name="T34" fmla="*/ 18 w 149"/>
              <a:gd name="T35" fmla="*/ 99 h 259"/>
              <a:gd name="T36" fmla="*/ 68 w 149"/>
              <a:gd name="T37" fmla="*/ 79 h 259"/>
              <a:gd name="T38" fmla="*/ 72 w 149"/>
              <a:gd name="T39" fmla="*/ 65 h 259"/>
              <a:gd name="T40" fmla="*/ 61 w 149"/>
              <a:gd name="T41" fmla="*/ 76 h 259"/>
              <a:gd name="T42" fmla="*/ 46 w 149"/>
              <a:gd name="T43" fmla="*/ 10 h 259"/>
              <a:gd name="T44" fmla="*/ 43 w 149"/>
              <a:gd name="T45" fmla="*/ 19 h 259"/>
              <a:gd name="T46" fmla="*/ 71 w 149"/>
              <a:gd name="T47" fmla="*/ 15 h 259"/>
              <a:gd name="T48" fmla="*/ 69 w 149"/>
              <a:gd name="T49" fmla="*/ 13 h 259"/>
              <a:gd name="T50" fmla="*/ 51 w 149"/>
              <a:gd name="T51" fmla="*/ 34 h 259"/>
              <a:gd name="T52" fmla="*/ 71 w 149"/>
              <a:gd name="T53" fmla="*/ 13 h 259"/>
              <a:gd name="T54" fmla="*/ 84 w 149"/>
              <a:gd name="T55" fmla="*/ 12 h 259"/>
              <a:gd name="T56" fmla="*/ 41 w 149"/>
              <a:gd name="T57" fmla="*/ 37 h 259"/>
              <a:gd name="T58" fmla="*/ 40 w 149"/>
              <a:gd name="T59" fmla="*/ 33 h 259"/>
              <a:gd name="T60" fmla="*/ 123 w 149"/>
              <a:gd name="T61" fmla="*/ 56 h 259"/>
              <a:gd name="T62" fmla="*/ 70 w 149"/>
              <a:gd name="T63" fmla="*/ 33 h 259"/>
              <a:gd name="T64" fmla="*/ 106 w 149"/>
              <a:gd name="T65" fmla="*/ 58 h 259"/>
              <a:gd name="T66" fmla="*/ 35 w 149"/>
              <a:gd name="T67" fmla="*/ 41 h 259"/>
              <a:gd name="T68" fmla="*/ 14 w 149"/>
              <a:gd name="T69" fmla="*/ 75 h 259"/>
              <a:gd name="T70" fmla="*/ 44 w 149"/>
              <a:gd name="T71" fmla="*/ 52 h 259"/>
              <a:gd name="T72" fmla="*/ 36 w 149"/>
              <a:gd name="T73" fmla="*/ 55 h 259"/>
              <a:gd name="T74" fmla="*/ 27 w 149"/>
              <a:gd name="T75" fmla="*/ 64 h 259"/>
              <a:gd name="T76" fmla="*/ 19 w 149"/>
              <a:gd name="T77" fmla="*/ 87 h 259"/>
              <a:gd name="T78" fmla="*/ 47 w 149"/>
              <a:gd name="T79" fmla="*/ 116 h 259"/>
              <a:gd name="T80" fmla="*/ 38 w 149"/>
              <a:gd name="T81" fmla="*/ 51 h 259"/>
              <a:gd name="T82" fmla="*/ 62 w 149"/>
              <a:gd name="T83" fmla="*/ 56 h 259"/>
              <a:gd name="T84" fmla="*/ 38 w 149"/>
              <a:gd name="T85" fmla="*/ 52 h 259"/>
              <a:gd name="T86" fmla="*/ 74 w 149"/>
              <a:gd name="T87" fmla="*/ 60 h 259"/>
              <a:gd name="T88" fmla="*/ 109 w 149"/>
              <a:gd name="T89" fmla="*/ 119 h 259"/>
              <a:gd name="T90" fmla="*/ 132 w 149"/>
              <a:gd name="T91" fmla="*/ 185 h 259"/>
              <a:gd name="T92" fmla="*/ 137 w 149"/>
              <a:gd name="T93" fmla="*/ 245 h 259"/>
              <a:gd name="T94" fmla="*/ 148 w 149"/>
              <a:gd name="T95" fmla="*/ 232 h 259"/>
              <a:gd name="T96" fmla="*/ 123 w 149"/>
              <a:gd name="T97" fmla="*/ 129 h 259"/>
              <a:gd name="T98" fmla="*/ 79 w 149"/>
              <a:gd name="T99" fmla="*/ 63 h 259"/>
              <a:gd name="T100" fmla="*/ 122 w 149"/>
              <a:gd name="T101" fmla="*/ 153 h 259"/>
              <a:gd name="T102" fmla="*/ 74 w 149"/>
              <a:gd name="T103" fmla="*/ 67 h 259"/>
              <a:gd name="T104" fmla="*/ 87 w 149"/>
              <a:gd name="T105" fmla="*/ 100 h 259"/>
              <a:gd name="T106" fmla="*/ 116 w 149"/>
              <a:gd name="T107" fmla="*/ 208 h 259"/>
              <a:gd name="T108" fmla="*/ 114 w 149"/>
              <a:gd name="T109" fmla="*/ 255 h 259"/>
              <a:gd name="T110" fmla="*/ 88 w 149"/>
              <a:gd name="T111" fmla="*/ 123 h 259"/>
              <a:gd name="T112" fmla="*/ 103 w 149"/>
              <a:gd name="T113" fmla="*/ 224 h 259"/>
              <a:gd name="T114" fmla="*/ 108 w 149"/>
              <a:gd name="T115" fmla="*/ 239 h 259"/>
              <a:gd name="T116" fmla="*/ 102 w 149"/>
              <a:gd name="T117" fmla="*/ 137 h 259"/>
              <a:gd name="T118" fmla="*/ 71 w 149"/>
              <a:gd name="T119" fmla="*/ 76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9" h="259">
                <a:moveTo>
                  <a:pt x="17" y="88"/>
                </a:moveTo>
                <a:cubicBezTo>
                  <a:pt x="20" y="74"/>
                  <a:pt x="26" y="64"/>
                  <a:pt x="32" y="54"/>
                </a:cubicBezTo>
                <a:cubicBezTo>
                  <a:pt x="20" y="61"/>
                  <a:pt x="14" y="74"/>
                  <a:pt x="11" y="90"/>
                </a:cubicBezTo>
                <a:cubicBezTo>
                  <a:pt x="10" y="92"/>
                  <a:pt x="10" y="94"/>
                  <a:pt x="9" y="96"/>
                </a:cubicBezTo>
                <a:cubicBezTo>
                  <a:pt x="8" y="96"/>
                  <a:pt x="8" y="94"/>
                  <a:pt x="8" y="93"/>
                </a:cubicBezTo>
                <a:cubicBezTo>
                  <a:pt x="7" y="91"/>
                  <a:pt x="6" y="90"/>
                  <a:pt x="5" y="89"/>
                </a:cubicBezTo>
                <a:cubicBezTo>
                  <a:pt x="5" y="87"/>
                  <a:pt x="5" y="85"/>
                  <a:pt x="4" y="84"/>
                </a:cubicBezTo>
                <a:cubicBezTo>
                  <a:pt x="3" y="81"/>
                  <a:pt x="2" y="77"/>
                  <a:pt x="2" y="73"/>
                </a:cubicBezTo>
                <a:cubicBezTo>
                  <a:pt x="1" y="69"/>
                  <a:pt x="1" y="66"/>
                  <a:pt x="1" y="62"/>
                </a:cubicBezTo>
                <a:cubicBezTo>
                  <a:pt x="1" y="61"/>
                  <a:pt x="2" y="61"/>
                  <a:pt x="2" y="60"/>
                </a:cubicBezTo>
                <a:cubicBezTo>
                  <a:pt x="4" y="58"/>
                  <a:pt x="7" y="55"/>
                  <a:pt x="10" y="53"/>
                </a:cubicBezTo>
                <a:cubicBezTo>
                  <a:pt x="10" y="53"/>
                  <a:pt x="11" y="53"/>
                  <a:pt x="11" y="53"/>
                </a:cubicBezTo>
                <a:cubicBezTo>
                  <a:pt x="18" y="48"/>
                  <a:pt x="25" y="43"/>
                  <a:pt x="33" y="40"/>
                </a:cubicBezTo>
                <a:cubicBezTo>
                  <a:pt x="26" y="39"/>
                  <a:pt x="19" y="41"/>
                  <a:pt x="13" y="43"/>
                </a:cubicBezTo>
                <a:cubicBezTo>
                  <a:pt x="9" y="45"/>
                  <a:pt x="6" y="48"/>
                  <a:pt x="3" y="51"/>
                </a:cubicBezTo>
                <a:cubicBezTo>
                  <a:pt x="3" y="51"/>
                  <a:pt x="2" y="53"/>
                  <a:pt x="1" y="52"/>
                </a:cubicBezTo>
                <a:cubicBezTo>
                  <a:pt x="0" y="51"/>
                  <a:pt x="0" y="50"/>
                  <a:pt x="1" y="49"/>
                </a:cubicBezTo>
                <a:cubicBezTo>
                  <a:pt x="1" y="45"/>
                  <a:pt x="5" y="40"/>
                  <a:pt x="9" y="36"/>
                </a:cubicBezTo>
                <a:cubicBezTo>
                  <a:pt x="11" y="34"/>
                  <a:pt x="15" y="33"/>
                  <a:pt x="18" y="32"/>
                </a:cubicBezTo>
                <a:cubicBezTo>
                  <a:pt x="22" y="30"/>
                  <a:pt x="25" y="29"/>
                  <a:pt x="28" y="29"/>
                </a:cubicBezTo>
                <a:cubicBezTo>
                  <a:pt x="35" y="28"/>
                  <a:pt x="40" y="30"/>
                  <a:pt x="44" y="32"/>
                </a:cubicBezTo>
                <a:cubicBezTo>
                  <a:pt x="42" y="29"/>
                  <a:pt x="41" y="24"/>
                  <a:pt x="39" y="20"/>
                </a:cubicBezTo>
                <a:cubicBezTo>
                  <a:pt x="39" y="16"/>
                  <a:pt x="40" y="11"/>
                  <a:pt x="43" y="7"/>
                </a:cubicBezTo>
                <a:cubicBezTo>
                  <a:pt x="44" y="6"/>
                  <a:pt x="46" y="4"/>
                  <a:pt x="47" y="3"/>
                </a:cubicBezTo>
                <a:cubicBezTo>
                  <a:pt x="48" y="1"/>
                  <a:pt x="49" y="0"/>
                  <a:pt x="50" y="0"/>
                </a:cubicBezTo>
                <a:cubicBezTo>
                  <a:pt x="52" y="0"/>
                  <a:pt x="51" y="3"/>
                  <a:pt x="50" y="3"/>
                </a:cubicBezTo>
                <a:cubicBezTo>
                  <a:pt x="49" y="10"/>
                  <a:pt x="48" y="18"/>
                  <a:pt x="49" y="24"/>
                </a:cubicBezTo>
                <a:cubicBezTo>
                  <a:pt x="52" y="17"/>
                  <a:pt x="59" y="12"/>
                  <a:pt x="67" y="10"/>
                </a:cubicBezTo>
                <a:cubicBezTo>
                  <a:pt x="68" y="10"/>
                  <a:pt x="68" y="10"/>
                  <a:pt x="69" y="9"/>
                </a:cubicBezTo>
                <a:cubicBezTo>
                  <a:pt x="70" y="9"/>
                  <a:pt x="71" y="9"/>
                  <a:pt x="72" y="9"/>
                </a:cubicBezTo>
                <a:cubicBezTo>
                  <a:pt x="73" y="8"/>
                  <a:pt x="74" y="8"/>
                  <a:pt x="74" y="8"/>
                </a:cubicBezTo>
                <a:cubicBezTo>
                  <a:pt x="75" y="8"/>
                  <a:pt x="77" y="8"/>
                  <a:pt x="78" y="8"/>
                </a:cubicBezTo>
                <a:cubicBezTo>
                  <a:pt x="82" y="7"/>
                  <a:pt x="89" y="8"/>
                  <a:pt x="92" y="9"/>
                </a:cubicBezTo>
                <a:cubicBezTo>
                  <a:pt x="93" y="10"/>
                  <a:pt x="93" y="10"/>
                  <a:pt x="94" y="11"/>
                </a:cubicBezTo>
                <a:cubicBezTo>
                  <a:pt x="95" y="11"/>
                  <a:pt x="98" y="11"/>
                  <a:pt x="99" y="12"/>
                </a:cubicBezTo>
                <a:cubicBezTo>
                  <a:pt x="100" y="13"/>
                  <a:pt x="99" y="13"/>
                  <a:pt x="98" y="14"/>
                </a:cubicBezTo>
                <a:cubicBezTo>
                  <a:pt x="98" y="14"/>
                  <a:pt x="97" y="14"/>
                  <a:pt x="97" y="14"/>
                </a:cubicBezTo>
                <a:cubicBezTo>
                  <a:pt x="96" y="14"/>
                  <a:pt x="95" y="15"/>
                  <a:pt x="94" y="15"/>
                </a:cubicBezTo>
                <a:cubicBezTo>
                  <a:pt x="93" y="15"/>
                  <a:pt x="91" y="14"/>
                  <a:pt x="90" y="15"/>
                </a:cubicBezTo>
                <a:cubicBezTo>
                  <a:pt x="86" y="15"/>
                  <a:pt x="82" y="18"/>
                  <a:pt x="77" y="19"/>
                </a:cubicBezTo>
                <a:cubicBezTo>
                  <a:pt x="74" y="21"/>
                  <a:pt x="71" y="21"/>
                  <a:pt x="68" y="23"/>
                </a:cubicBezTo>
                <a:cubicBezTo>
                  <a:pt x="66" y="25"/>
                  <a:pt x="63" y="28"/>
                  <a:pt x="61" y="30"/>
                </a:cubicBezTo>
                <a:cubicBezTo>
                  <a:pt x="59" y="33"/>
                  <a:pt x="58" y="35"/>
                  <a:pt x="57" y="39"/>
                </a:cubicBezTo>
                <a:cubicBezTo>
                  <a:pt x="58" y="38"/>
                  <a:pt x="60" y="36"/>
                  <a:pt x="62" y="35"/>
                </a:cubicBezTo>
                <a:cubicBezTo>
                  <a:pt x="64" y="34"/>
                  <a:pt x="66" y="33"/>
                  <a:pt x="68" y="32"/>
                </a:cubicBezTo>
                <a:cubicBezTo>
                  <a:pt x="72" y="30"/>
                  <a:pt x="77" y="30"/>
                  <a:pt x="81" y="30"/>
                </a:cubicBezTo>
                <a:cubicBezTo>
                  <a:pt x="89" y="29"/>
                  <a:pt x="98" y="31"/>
                  <a:pt x="105" y="33"/>
                </a:cubicBezTo>
                <a:cubicBezTo>
                  <a:pt x="111" y="39"/>
                  <a:pt x="118" y="44"/>
                  <a:pt x="122" y="52"/>
                </a:cubicBezTo>
                <a:cubicBezTo>
                  <a:pt x="124" y="53"/>
                  <a:pt x="125" y="55"/>
                  <a:pt x="126" y="57"/>
                </a:cubicBezTo>
                <a:cubicBezTo>
                  <a:pt x="129" y="61"/>
                  <a:pt x="130" y="65"/>
                  <a:pt x="132" y="69"/>
                </a:cubicBezTo>
                <a:cubicBezTo>
                  <a:pt x="132" y="71"/>
                  <a:pt x="133" y="74"/>
                  <a:pt x="132" y="75"/>
                </a:cubicBezTo>
                <a:cubicBezTo>
                  <a:pt x="131" y="75"/>
                  <a:pt x="131" y="74"/>
                  <a:pt x="131" y="73"/>
                </a:cubicBezTo>
                <a:cubicBezTo>
                  <a:pt x="130" y="73"/>
                  <a:pt x="129" y="72"/>
                  <a:pt x="128" y="72"/>
                </a:cubicBezTo>
                <a:cubicBezTo>
                  <a:pt x="126" y="70"/>
                  <a:pt x="123" y="68"/>
                  <a:pt x="120" y="67"/>
                </a:cubicBezTo>
                <a:cubicBezTo>
                  <a:pt x="118" y="66"/>
                  <a:pt x="115" y="64"/>
                  <a:pt x="113" y="62"/>
                </a:cubicBezTo>
                <a:cubicBezTo>
                  <a:pt x="109" y="60"/>
                  <a:pt x="104" y="59"/>
                  <a:pt x="100" y="57"/>
                </a:cubicBezTo>
                <a:cubicBezTo>
                  <a:pt x="94" y="55"/>
                  <a:pt x="87" y="53"/>
                  <a:pt x="80" y="51"/>
                </a:cubicBezTo>
                <a:cubicBezTo>
                  <a:pt x="77" y="51"/>
                  <a:pt x="75" y="50"/>
                  <a:pt x="73" y="50"/>
                </a:cubicBezTo>
                <a:cubicBezTo>
                  <a:pt x="71" y="49"/>
                  <a:pt x="69" y="50"/>
                  <a:pt x="67" y="49"/>
                </a:cubicBezTo>
                <a:cubicBezTo>
                  <a:pt x="63" y="49"/>
                  <a:pt x="60" y="48"/>
                  <a:pt x="57" y="48"/>
                </a:cubicBezTo>
                <a:cubicBezTo>
                  <a:pt x="58" y="49"/>
                  <a:pt x="59" y="51"/>
                  <a:pt x="61" y="51"/>
                </a:cubicBezTo>
                <a:cubicBezTo>
                  <a:pt x="65" y="54"/>
                  <a:pt x="69" y="56"/>
                  <a:pt x="73" y="59"/>
                </a:cubicBezTo>
                <a:cubicBezTo>
                  <a:pt x="74" y="59"/>
                  <a:pt x="74" y="59"/>
                  <a:pt x="74" y="59"/>
                </a:cubicBezTo>
                <a:cubicBezTo>
                  <a:pt x="75" y="59"/>
                  <a:pt x="77" y="60"/>
                  <a:pt x="78" y="60"/>
                </a:cubicBezTo>
                <a:cubicBezTo>
                  <a:pt x="80" y="63"/>
                  <a:pt x="83" y="65"/>
                  <a:pt x="85" y="68"/>
                </a:cubicBezTo>
                <a:cubicBezTo>
                  <a:pt x="88" y="71"/>
                  <a:pt x="91" y="75"/>
                  <a:pt x="94" y="78"/>
                </a:cubicBezTo>
                <a:cubicBezTo>
                  <a:pt x="98" y="82"/>
                  <a:pt x="101" y="88"/>
                  <a:pt x="105" y="93"/>
                </a:cubicBezTo>
                <a:cubicBezTo>
                  <a:pt x="112" y="103"/>
                  <a:pt x="118" y="114"/>
                  <a:pt x="123" y="126"/>
                </a:cubicBezTo>
                <a:cubicBezTo>
                  <a:pt x="124" y="130"/>
                  <a:pt x="126" y="134"/>
                  <a:pt x="128" y="138"/>
                </a:cubicBezTo>
                <a:cubicBezTo>
                  <a:pt x="132" y="147"/>
                  <a:pt x="135" y="158"/>
                  <a:pt x="139" y="168"/>
                </a:cubicBezTo>
                <a:cubicBezTo>
                  <a:pt x="140" y="171"/>
                  <a:pt x="141" y="173"/>
                  <a:pt x="142" y="176"/>
                </a:cubicBezTo>
                <a:cubicBezTo>
                  <a:pt x="143" y="182"/>
                  <a:pt x="144" y="187"/>
                  <a:pt x="145" y="193"/>
                </a:cubicBezTo>
                <a:cubicBezTo>
                  <a:pt x="146" y="196"/>
                  <a:pt x="147" y="199"/>
                  <a:pt x="147" y="202"/>
                </a:cubicBezTo>
                <a:cubicBezTo>
                  <a:pt x="147" y="205"/>
                  <a:pt x="147" y="207"/>
                  <a:pt x="148" y="210"/>
                </a:cubicBezTo>
                <a:cubicBezTo>
                  <a:pt x="148" y="213"/>
                  <a:pt x="148" y="216"/>
                  <a:pt x="149" y="219"/>
                </a:cubicBezTo>
                <a:cubicBezTo>
                  <a:pt x="149" y="221"/>
                  <a:pt x="149" y="223"/>
                  <a:pt x="149" y="225"/>
                </a:cubicBezTo>
                <a:cubicBezTo>
                  <a:pt x="149" y="231"/>
                  <a:pt x="149" y="239"/>
                  <a:pt x="148" y="244"/>
                </a:cubicBezTo>
                <a:cubicBezTo>
                  <a:pt x="145" y="248"/>
                  <a:pt x="142" y="251"/>
                  <a:pt x="140" y="255"/>
                </a:cubicBezTo>
                <a:cubicBezTo>
                  <a:pt x="139" y="256"/>
                  <a:pt x="138" y="258"/>
                  <a:pt x="136" y="258"/>
                </a:cubicBezTo>
                <a:cubicBezTo>
                  <a:pt x="132" y="259"/>
                  <a:pt x="129" y="258"/>
                  <a:pt x="126" y="257"/>
                </a:cubicBezTo>
                <a:cubicBezTo>
                  <a:pt x="125" y="257"/>
                  <a:pt x="124" y="257"/>
                  <a:pt x="124" y="257"/>
                </a:cubicBezTo>
                <a:cubicBezTo>
                  <a:pt x="123" y="257"/>
                  <a:pt x="122" y="256"/>
                  <a:pt x="122" y="256"/>
                </a:cubicBezTo>
                <a:cubicBezTo>
                  <a:pt x="118" y="256"/>
                  <a:pt x="115" y="257"/>
                  <a:pt x="111" y="257"/>
                </a:cubicBezTo>
                <a:cubicBezTo>
                  <a:pt x="110" y="257"/>
                  <a:pt x="105" y="256"/>
                  <a:pt x="104" y="255"/>
                </a:cubicBezTo>
                <a:cubicBezTo>
                  <a:pt x="102" y="254"/>
                  <a:pt x="100" y="249"/>
                  <a:pt x="97" y="248"/>
                </a:cubicBezTo>
                <a:cubicBezTo>
                  <a:pt x="97" y="247"/>
                  <a:pt x="97" y="247"/>
                  <a:pt x="97" y="246"/>
                </a:cubicBezTo>
                <a:cubicBezTo>
                  <a:pt x="97" y="245"/>
                  <a:pt x="96" y="246"/>
                  <a:pt x="96" y="245"/>
                </a:cubicBezTo>
                <a:cubicBezTo>
                  <a:pt x="96" y="244"/>
                  <a:pt x="96" y="243"/>
                  <a:pt x="97" y="242"/>
                </a:cubicBezTo>
                <a:cubicBezTo>
                  <a:pt x="99" y="236"/>
                  <a:pt x="101" y="231"/>
                  <a:pt x="102" y="224"/>
                </a:cubicBezTo>
                <a:cubicBezTo>
                  <a:pt x="105" y="212"/>
                  <a:pt x="104" y="196"/>
                  <a:pt x="102" y="183"/>
                </a:cubicBezTo>
                <a:cubicBezTo>
                  <a:pt x="101" y="170"/>
                  <a:pt x="99" y="155"/>
                  <a:pt x="94" y="143"/>
                </a:cubicBezTo>
                <a:cubicBezTo>
                  <a:pt x="92" y="138"/>
                  <a:pt x="91" y="133"/>
                  <a:pt x="89" y="129"/>
                </a:cubicBezTo>
                <a:cubicBezTo>
                  <a:pt x="88" y="125"/>
                  <a:pt x="86" y="121"/>
                  <a:pt x="84" y="117"/>
                </a:cubicBezTo>
                <a:cubicBezTo>
                  <a:pt x="77" y="100"/>
                  <a:pt x="67" y="86"/>
                  <a:pt x="57" y="73"/>
                </a:cubicBezTo>
                <a:cubicBezTo>
                  <a:pt x="56" y="64"/>
                  <a:pt x="54" y="57"/>
                  <a:pt x="53" y="49"/>
                </a:cubicBezTo>
                <a:cubicBezTo>
                  <a:pt x="52" y="50"/>
                  <a:pt x="51" y="51"/>
                  <a:pt x="50" y="51"/>
                </a:cubicBezTo>
                <a:cubicBezTo>
                  <a:pt x="49" y="53"/>
                  <a:pt x="49" y="55"/>
                  <a:pt x="48" y="57"/>
                </a:cubicBezTo>
                <a:cubicBezTo>
                  <a:pt x="47" y="58"/>
                  <a:pt x="46" y="59"/>
                  <a:pt x="46" y="60"/>
                </a:cubicBezTo>
                <a:cubicBezTo>
                  <a:pt x="44" y="67"/>
                  <a:pt x="42" y="74"/>
                  <a:pt x="42" y="83"/>
                </a:cubicBezTo>
                <a:cubicBezTo>
                  <a:pt x="41" y="94"/>
                  <a:pt x="44" y="105"/>
                  <a:pt x="48" y="114"/>
                </a:cubicBezTo>
                <a:cubicBezTo>
                  <a:pt x="48" y="115"/>
                  <a:pt x="49" y="116"/>
                  <a:pt x="49" y="117"/>
                </a:cubicBezTo>
                <a:cubicBezTo>
                  <a:pt x="50" y="119"/>
                  <a:pt x="50" y="120"/>
                  <a:pt x="51" y="121"/>
                </a:cubicBezTo>
                <a:cubicBezTo>
                  <a:pt x="51" y="122"/>
                  <a:pt x="52" y="123"/>
                  <a:pt x="52" y="124"/>
                </a:cubicBezTo>
                <a:cubicBezTo>
                  <a:pt x="49" y="125"/>
                  <a:pt x="47" y="121"/>
                  <a:pt x="44" y="120"/>
                </a:cubicBezTo>
                <a:cubicBezTo>
                  <a:pt x="43" y="119"/>
                  <a:pt x="42" y="119"/>
                  <a:pt x="42" y="119"/>
                </a:cubicBezTo>
                <a:cubicBezTo>
                  <a:pt x="40" y="118"/>
                  <a:pt x="39" y="117"/>
                  <a:pt x="37" y="116"/>
                </a:cubicBezTo>
                <a:cubicBezTo>
                  <a:pt x="34" y="113"/>
                  <a:pt x="31" y="111"/>
                  <a:pt x="28" y="109"/>
                </a:cubicBezTo>
                <a:cubicBezTo>
                  <a:pt x="25" y="105"/>
                  <a:pt x="21" y="103"/>
                  <a:pt x="18" y="99"/>
                </a:cubicBezTo>
                <a:cubicBezTo>
                  <a:pt x="18" y="99"/>
                  <a:pt x="17" y="99"/>
                  <a:pt x="17" y="98"/>
                </a:cubicBezTo>
                <a:cubicBezTo>
                  <a:pt x="17" y="94"/>
                  <a:pt x="16" y="88"/>
                  <a:pt x="17" y="84"/>
                </a:cubicBezTo>
                <a:cubicBezTo>
                  <a:pt x="18" y="85"/>
                  <a:pt x="17" y="86"/>
                  <a:pt x="17" y="88"/>
                </a:cubicBezTo>
                <a:close/>
                <a:moveTo>
                  <a:pt x="61" y="76"/>
                </a:moveTo>
                <a:cubicBezTo>
                  <a:pt x="61" y="75"/>
                  <a:pt x="61" y="75"/>
                  <a:pt x="61" y="75"/>
                </a:cubicBezTo>
                <a:cubicBezTo>
                  <a:pt x="63" y="77"/>
                  <a:pt x="64" y="79"/>
                  <a:pt x="68" y="79"/>
                </a:cubicBezTo>
                <a:cubicBezTo>
                  <a:pt x="71" y="76"/>
                  <a:pt x="67" y="72"/>
                  <a:pt x="66" y="69"/>
                </a:cubicBezTo>
                <a:cubicBezTo>
                  <a:pt x="64" y="67"/>
                  <a:pt x="64" y="65"/>
                  <a:pt x="63" y="63"/>
                </a:cubicBezTo>
                <a:cubicBezTo>
                  <a:pt x="65" y="64"/>
                  <a:pt x="65" y="66"/>
                  <a:pt x="66" y="67"/>
                </a:cubicBezTo>
                <a:cubicBezTo>
                  <a:pt x="67" y="67"/>
                  <a:pt x="67" y="66"/>
                  <a:pt x="68" y="66"/>
                </a:cubicBezTo>
                <a:cubicBezTo>
                  <a:pt x="69" y="67"/>
                  <a:pt x="71" y="69"/>
                  <a:pt x="73" y="69"/>
                </a:cubicBezTo>
                <a:cubicBezTo>
                  <a:pt x="73" y="67"/>
                  <a:pt x="71" y="66"/>
                  <a:pt x="72" y="65"/>
                </a:cubicBezTo>
                <a:cubicBezTo>
                  <a:pt x="69" y="62"/>
                  <a:pt x="66" y="61"/>
                  <a:pt x="64" y="58"/>
                </a:cubicBezTo>
                <a:cubicBezTo>
                  <a:pt x="63" y="58"/>
                  <a:pt x="63" y="58"/>
                  <a:pt x="63" y="58"/>
                </a:cubicBezTo>
                <a:cubicBezTo>
                  <a:pt x="61" y="58"/>
                  <a:pt x="61" y="57"/>
                  <a:pt x="60" y="57"/>
                </a:cubicBezTo>
                <a:cubicBezTo>
                  <a:pt x="61" y="58"/>
                  <a:pt x="60" y="59"/>
                  <a:pt x="59" y="60"/>
                </a:cubicBezTo>
                <a:cubicBezTo>
                  <a:pt x="58" y="60"/>
                  <a:pt x="57" y="59"/>
                  <a:pt x="56" y="58"/>
                </a:cubicBezTo>
                <a:cubicBezTo>
                  <a:pt x="57" y="65"/>
                  <a:pt x="58" y="71"/>
                  <a:pt x="61" y="76"/>
                </a:cubicBezTo>
                <a:close/>
                <a:moveTo>
                  <a:pt x="42" y="13"/>
                </a:moveTo>
                <a:cubicBezTo>
                  <a:pt x="39" y="23"/>
                  <a:pt x="45" y="33"/>
                  <a:pt x="51" y="38"/>
                </a:cubicBezTo>
                <a:cubicBezTo>
                  <a:pt x="50" y="33"/>
                  <a:pt x="48" y="27"/>
                  <a:pt x="47" y="21"/>
                </a:cubicBezTo>
                <a:cubicBezTo>
                  <a:pt x="47" y="14"/>
                  <a:pt x="48" y="8"/>
                  <a:pt x="48" y="4"/>
                </a:cubicBezTo>
                <a:cubicBezTo>
                  <a:pt x="47" y="5"/>
                  <a:pt x="44" y="7"/>
                  <a:pt x="45" y="9"/>
                </a:cubicBezTo>
                <a:cubicBezTo>
                  <a:pt x="45" y="9"/>
                  <a:pt x="46" y="9"/>
                  <a:pt x="46" y="10"/>
                </a:cubicBezTo>
                <a:cubicBezTo>
                  <a:pt x="45" y="11"/>
                  <a:pt x="44" y="13"/>
                  <a:pt x="45" y="14"/>
                </a:cubicBezTo>
                <a:cubicBezTo>
                  <a:pt x="45" y="15"/>
                  <a:pt x="46" y="14"/>
                  <a:pt x="46" y="14"/>
                </a:cubicBezTo>
                <a:cubicBezTo>
                  <a:pt x="47" y="15"/>
                  <a:pt x="45" y="16"/>
                  <a:pt x="45" y="17"/>
                </a:cubicBezTo>
                <a:cubicBezTo>
                  <a:pt x="46" y="20"/>
                  <a:pt x="47" y="24"/>
                  <a:pt x="47" y="27"/>
                </a:cubicBezTo>
                <a:cubicBezTo>
                  <a:pt x="45" y="24"/>
                  <a:pt x="45" y="20"/>
                  <a:pt x="44" y="18"/>
                </a:cubicBezTo>
                <a:cubicBezTo>
                  <a:pt x="44" y="18"/>
                  <a:pt x="44" y="19"/>
                  <a:pt x="43" y="19"/>
                </a:cubicBezTo>
                <a:cubicBezTo>
                  <a:pt x="43" y="17"/>
                  <a:pt x="45" y="16"/>
                  <a:pt x="43" y="12"/>
                </a:cubicBezTo>
                <a:cubicBezTo>
                  <a:pt x="43" y="13"/>
                  <a:pt x="42" y="14"/>
                  <a:pt x="42" y="14"/>
                </a:cubicBezTo>
                <a:cubicBezTo>
                  <a:pt x="41" y="12"/>
                  <a:pt x="44" y="12"/>
                  <a:pt x="43" y="9"/>
                </a:cubicBezTo>
                <a:cubicBezTo>
                  <a:pt x="43" y="11"/>
                  <a:pt x="42" y="12"/>
                  <a:pt x="42" y="13"/>
                </a:cubicBezTo>
                <a:close/>
                <a:moveTo>
                  <a:pt x="71" y="13"/>
                </a:moveTo>
                <a:cubicBezTo>
                  <a:pt x="71" y="14"/>
                  <a:pt x="72" y="15"/>
                  <a:pt x="71" y="15"/>
                </a:cubicBezTo>
                <a:cubicBezTo>
                  <a:pt x="70" y="15"/>
                  <a:pt x="70" y="14"/>
                  <a:pt x="70" y="14"/>
                </a:cubicBezTo>
                <a:cubicBezTo>
                  <a:pt x="69" y="14"/>
                  <a:pt x="68" y="15"/>
                  <a:pt x="67" y="15"/>
                </a:cubicBezTo>
                <a:cubicBezTo>
                  <a:pt x="67" y="16"/>
                  <a:pt x="69" y="18"/>
                  <a:pt x="67" y="18"/>
                </a:cubicBezTo>
                <a:cubicBezTo>
                  <a:pt x="67" y="18"/>
                  <a:pt x="67" y="16"/>
                  <a:pt x="66" y="16"/>
                </a:cubicBezTo>
                <a:cubicBezTo>
                  <a:pt x="65" y="16"/>
                  <a:pt x="65" y="17"/>
                  <a:pt x="64" y="17"/>
                </a:cubicBezTo>
                <a:cubicBezTo>
                  <a:pt x="65" y="15"/>
                  <a:pt x="67" y="14"/>
                  <a:pt x="69" y="13"/>
                </a:cubicBezTo>
                <a:cubicBezTo>
                  <a:pt x="69" y="12"/>
                  <a:pt x="69" y="11"/>
                  <a:pt x="69" y="11"/>
                </a:cubicBezTo>
                <a:cubicBezTo>
                  <a:pt x="70" y="11"/>
                  <a:pt x="70" y="12"/>
                  <a:pt x="71" y="12"/>
                </a:cubicBezTo>
                <a:cubicBezTo>
                  <a:pt x="72" y="11"/>
                  <a:pt x="74" y="11"/>
                  <a:pt x="75" y="10"/>
                </a:cubicBezTo>
                <a:cubicBezTo>
                  <a:pt x="65" y="11"/>
                  <a:pt x="57" y="14"/>
                  <a:pt x="52" y="21"/>
                </a:cubicBezTo>
                <a:cubicBezTo>
                  <a:pt x="51" y="22"/>
                  <a:pt x="50" y="25"/>
                  <a:pt x="50" y="27"/>
                </a:cubicBezTo>
                <a:cubicBezTo>
                  <a:pt x="49" y="29"/>
                  <a:pt x="51" y="32"/>
                  <a:pt x="51" y="34"/>
                </a:cubicBezTo>
                <a:cubicBezTo>
                  <a:pt x="52" y="36"/>
                  <a:pt x="53" y="39"/>
                  <a:pt x="54" y="41"/>
                </a:cubicBezTo>
                <a:cubicBezTo>
                  <a:pt x="56" y="36"/>
                  <a:pt x="58" y="31"/>
                  <a:pt x="61" y="28"/>
                </a:cubicBezTo>
                <a:cubicBezTo>
                  <a:pt x="62" y="26"/>
                  <a:pt x="64" y="25"/>
                  <a:pt x="66" y="23"/>
                </a:cubicBezTo>
                <a:cubicBezTo>
                  <a:pt x="70" y="19"/>
                  <a:pt x="74" y="16"/>
                  <a:pt x="78" y="13"/>
                </a:cubicBezTo>
                <a:cubicBezTo>
                  <a:pt x="81" y="11"/>
                  <a:pt x="85" y="11"/>
                  <a:pt x="88" y="10"/>
                </a:cubicBezTo>
                <a:cubicBezTo>
                  <a:pt x="82" y="8"/>
                  <a:pt x="76" y="10"/>
                  <a:pt x="71" y="13"/>
                </a:cubicBezTo>
                <a:close/>
                <a:moveTo>
                  <a:pt x="84" y="12"/>
                </a:moveTo>
                <a:cubicBezTo>
                  <a:pt x="79" y="14"/>
                  <a:pt x="76" y="16"/>
                  <a:pt x="72" y="19"/>
                </a:cubicBezTo>
                <a:cubicBezTo>
                  <a:pt x="72" y="20"/>
                  <a:pt x="73" y="19"/>
                  <a:pt x="73" y="19"/>
                </a:cubicBezTo>
                <a:cubicBezTo>
                  <a:pt x="73" y="19"/>
                  <a:pt x="74" y="19"/>
                  <a:pt x="75" y="19"/>
                </a:cubicBezTo>
                <a:cubicBezTo>
                  <a:pt x="81" y="17"/>
                  <a:pt x="87" y="12"/>
                  <a:pt x="95" y="13"/>
                </a:cubicBezTo>
                <a:cubicBezTo>
                  <a:pt x="91" y="12"/>
                  <a:pt x="88" y="13"/>
                  <a:pt x="84" y="12"/>
                </a:cubicBezTo>
                <a:close/>
                <a:moveTo>
                  <a:pt x="31" y="30"/>
                </a:moveTo>
                <a:cubicBezTo>
                  <a:pt x="19" y="30"/>
                  <a:pt x="5" y="37"/>
                  <a:pt x="2" y="49"/>
                </a:cubicBezTo>
                <a:cubicBezTo>
                  <a:pt x="10" y="43"/>
                  <a:pt x="20" y="38"/>
                  <a:pt x="32" y="39"/>
                </a:cubicBezTo>
                <a:cubicBezTo>
                  <a:pt x="39" y="39"/>
                  <a:pt x="48" y="41"/>
                  <a:pt x="53" y="44"/>
                </a:cubicBezTo>
                <a:cubicBezTo>
                  <a:pt x="53" y="43"/>
                  <a:pt x="50" y="38"/>
                  <a:pt x="48" y="39"/>
                </a:cubicBezTo>
                <a:cubicBezTo>
                  <a:pt x="47" y="38"/>
                  <a:pt x="43" y="36"/>
                  <a:pt x="41" y="37"/>
                </a:cubicBezTo>
                <a:cubicBezTo>
                  <a:pt x="40" y="35"/>
                  <a:pt x="37" y="36"/>
                  <a:pt x="36" y="35"/>
                </a:cubicBezTo>
                <a:cubicBezTo>
                  <a:pt x="36" y="36"/>
                  <a:pt x="36" y="36"/>
                  <a:pt x="35" y="36"/>
                </a:cubicBezTo>
                <a:cubicBezTo>
                  <a:pt x="35" y="35"/>
                  <a:pt x="33" y="35"/>
                  <a:pt x="33" y="33"/>
                </a:cubicBezTo>
                <a:cubicBezTo>
                  <a:pt x="34" y="33"/>
                  <a:pt x="35" y="34"/>
                  <a:pt x="36" y="35"/>
                </a:cubicBezTo>
                <a:cubicBezTo>
                  <a:pt x="37" y="35"/>
                  <a:pt x="39" y="34"/>
                  <a:pt x="40" y="35"/>
                </a:cubicBezTo>
                <a:cubicBezTo>
                  <a:pt x="40" y="35"/>
                  <a:pt x="39" y="34"/>
                  <a:pt x="40" y="33"/>
                </a:cubicBezTo>
                <a:cubicBezTo>
                  <a:pt x="41" y="34"/>
                  <a:pt x="41" y="35"/>
                  <a:pt x="41" y="35"/>
                </a:cubicBezTo>
                <a:cubicBezTo>
                  <a:pt x="44" y="36"/>
                  <a:pt x="46" y="37"/>
                  <a:pt x="48" y="38"/>
                </a:cubicBezTo>
                <a:cubicBezTo>
                  <a:pt x="44" y="33"/>
                  <a:pt x="38" y="30"/>
                  <a:pt x="31" y="30"/>
                </a:cubicBezTo>
                <a:close/>
                <a:moveTo>
                  <a:pt x="129" y="65"/>
                </a:moveTo>
                <a:cubicBezTo>
                  <a:pt x="128" y="64"/>
                  <a:pt x="128" y="63"/>
                  <a:pt x="128" y="62"/>
                </a:cubicBezTo>
                <a:cubicBezTo>
                  <a:pt x="127" y="60"/>
                  <a:pt x="125" y="58"/>
                  <a:pt x="123" y="56"/>
                </a:cubicBezTo>
                <a:cubicBezTo>
                  <a:pt x="122" y="54"/>
                  <a:pt x="121" y="52"/>
                  <a:pt x="120" y="51"/>
                </a:cubicBezTo>
                <a:cubicBezTo>
                  <a:pt x="116" y="45"/>
                  <a:pt x="111" y="40"/>
                  <a:pt x="106" y="36"/>
                </a:cubicBezTo>
                <a:cubicBezTo>
                  <a:pt x="105" y="36"/>
                  <a:pt x="105" y="36"/>
                  <a:pt x="104" y="36"/>
                </a:cubicBezTo>
                <a:cubicBezTo>
                  <a:pt x="103" y="35"/>
                  <a:pt x="102" y="34"/>
                  <a:pt x="101" y="34"/>
                </a:cubicBezTo>
                <a:cubicBezTo>
                  <a:pt x="97" y="32"/>
                  <a:pt x="87" y="31"/>
                  <a:pt x="82" y="31"/>
                </a:cubicBezTo>
                <a:cubicBezTo>
                  <a:pt x="77" y="31"/>
                  <a:pt x="73" y="32"/>
                  <a:pt x="70" y="33"/>
                </a:cubicBezTo>
                <a:cubicBezTo>
                  <a:pt x="64" y="36"/>
                  <a:pt x="58" y="38"/>
                  <a:pt x="55" y="43"/>
                </a:cubicBezTo>
                <a:cubicBezTo>
                  <a:pt x="55" y="45"/>
                  <a:pt x="56" y="46"/>
                  <a:pt x="56" y="47"/>
                </a:cubicBezTo>
                <a:cubicBezTo>
                  <a:pt x="61" y="47"/>
                  <a:pt x="65" y="48"/>
                  <a:pt x="68" y="48"/>
                </a:cubicBezTo>
                <a:cubicBezTo>
                  <a:pt x="75" y="49"/>
                  <a:pt x="81" y="50"/>
                  <a:pt x="86" y="51"/>
                </a:cubicBezTo>
                <a:cubicBezTo>
                  <a:pt x="88" y="52"/>
                  <a:pt x="90" y="52"/>
                  <a:pt x="91" y="52"/>
                </a:cubicBezTo>
                <a:cubicBezTo>
                  <a:pt x="97" y="54"/>
                  <a:pt x="101" y="56"/>
                  <a:pt x="106" y="58"/>
                </a:cubicBezTo>
                <a:cubicBezTo>
                  <a:pt x="109" y="59"/>
                  <a:pt x="111" y="61"/>
                  <a:pt x="114" y="61"/>
                </a:cubicBezTo>
                <a:cubicBezTo>
                  <a:pt x="119" y="65"/>
                  <a:pt x="126" y="68"/>
                  <a:pt x="131" y="73"/>
                </a:cubicBezTo>
                <a:cubicBezTo>
                  <a:pt x="130" y="70"/>
                  <a:pt x="130" y="67"/>
                  <a:pt x="129" y="65"/>
                </a:cubicBezTo>
                <a:close/>
                <a:moveTo>
                  <a:pt x="45" y="42"/>
                </a:moveTo>
                <a:cubicBezTo>
                  <a:pt x="42" y="41"/>
                  <a:pt x="39" y="41"/>
                  <a:pt x="37" y="41"/>
                </a:cubicBezTo>
                <a:cubicBezTo>
                  <a:pt x="36" y="41"/>
                  <a:pt x="36" y="41"/>
                  <a:pt x="35" y="41"/>
                </a:cubicBezTo>
                <a:cubicBezTo>
                  <a:pt x="30" y="42"/>
                  <a:pt x="27" y="44"/>
                  <a:pt x="23" y="46"/>
                </a:cubicBezTo>
                <a:cubicBezTo>
                  <a:pt x="18" y="50"/>
                  <a:pt x="14" y="53"/>
                  <a:pt x="9" y="56"/>
                </a:cubicBezTo>
                <a:cubicBezTo>
                  <a:pt x="7" y="58"/>
                  <a:pt x="5" y="60"/>
                  <a:pt x="3" y="62"/>
                </a:cubicBezTo>
                <a:cubicBezTo>
                  <a:pt x="2" y="67"/>
                  <a:pt x="3" y="74"/>
                  <a:pt x="4" y="79"/>
                </a:cubicBezTo>
                <a:cubicBezTo>
                  <a:pt x="5" y="84"/>
                  <a:pt x="7" y="89"/>
                  <a:pt x="9" y="92"/>
                </a:cubicBezTo>
                <a:cubicBezTo>
                  <a:pt x="10" y="87"/>
                  <a:pt x="11" y="80"/>
                  <a:pt x="14" y="75"/>
                </a:cubicBezTo>
                <a:cubicBezTo>
                  <a:pt x="18" y="65"/>
                  <a:pt x="25" y="56"/>
                  <a:pt x="34" y="51"/>
                </a:cubicBezTo>
                <a:cubicBezTo>
                  <a:pt x="39" y="48"/>
                  <a:pt x="48" y="45"/>
                  <a:pt x="53" y="47"/>
                </a:cubicBezTo>
                <a:cubicBezTo>
                  <a:pt x="52" y="44"/>
                  <a:pt x="49" y="43"/>
                  <a:pt x="45" y="42"/>
                </a:cubicBezTo>
                <a:close/>
                <a:moveTo>
                  <a:pt x="45" y="48"/>
                </a:moveTo>
                <a:cubicBezTo>
                  <a:pt x="44" y="49"/>
                  <a:pt x="43" y="50"/>
                  <a:pt x="43" y="51"/>
                </a:cubicBezTo>
                <a:cubicBezTo>
                  <a:pt x="43" y="51"/>
                  <a:pt x="44" y="51"/>
                  <a:pt x="44" y="52"/>
                </a:cubicBezTo>
                <a:cubicBezTo>
                  <a:pt x="43" y="53"/>
                  <a:pt x="41" y="53"/>
                  <a:pt x="41" y="54"/>
                </a:cubicBezTo>
                <a:cubicBezTo>
                  <a:pt x="42" y="54"/>
                  <a:pt x="43" y="54"/>
                  <a:pt x="43" y="56"/>
                </a:cubicBezTo>
                <a:cubicBezTo>
                  <a:pt x="42" y="56"/>
                  <a:pt x="41" y="56"/>
                  <a:pt x="41" y="55"/>
                </a:cubicBezTo>
                <a:cubicBezTo>
                  <a:pt x="39" y="57"/>
                  <a:pt x="39" y="60"/>
                  <a:pt x="37" y="62"/>
                </a:cubicBezTo>
                <a:cubicBezTo>
                  <a:pt x="37" y="59"/>
                  <a:pt x="38" y="58"/>
                  <a:pt x="39" y="55"/>
                </a:cubicBezTo>
                <a:cubicBezTo>
                  <a:pt x="38" y="55"/>
                  <a:pt x="37" y="55"/>
                  <a:pt x="36" y="55"/>
                </a:cubicBezTo>
                <a:cubicBezTo>
                  <a:pt x="35" y="57"/>
                  <a:pt x="35" y="58"/>
                  <a:pt x="34" y="59"/>
                </a:cubicBezTo>
                <a:cubicBezTo>
                  <a:pt x="34" y="56"/>
                  <a:pt x="35" y="54"/>
                  <a:pt x="37" y="51"/>
                </a:cubicBezTo>
                <a:cubicBezTo>
                  <a:pt x="36" y="51"/>
                  <a:pt x="36" y="51"/>
                  <a:pt x="35" y="52"/>
                </a:cubicBezTo>
                <a:cubicBezTo>
                  <a:pt x="35" y="52"/>
                  <a:pt x="35" y="52"/>
                  <a:pt x="35" y="53"/>
                </a:cubicBezTo>
                <a:cubicBezTo>
                  <a:pt x="34" y="53"/>
                  <a:pt x="34" y="54"/>
                  <a:pt x="33" y="54"/>
                </a:cubicBezTo>
                <a:cubicBezTo>
                  <a:pt x="31" y="57"/>
                  <a:pt x="29" y="60"/>
                  <a:pt x="27" y="64"/>
                </a:cubicBezTo>
                <a:cubicBezTo>
                  <a:pt x="26" y="66"/>
                  <a:pt x="25" y="69"/>
                  <a:pt x="25" y="71"/>
                </a:cubicBezTo>
                <a:cubicBezTo>
                  <a:pt x="24" y="71"/>
                  <a:pt x="24" y="72"/>
                  <a:pt x="23" y="72"/>
                </a:cubicBezTo>
                <a:cubicBezTo>
                  <a:pt x="23" y="73"/>
                  <a:pt x="23" y="74"/>
                  <a:pt x="23" y="75"/>
                </a:cubicBezTo>
                <a:cubicBezTo>
                  <a:pt x="23" y="76"/>
                  <a:pt x="22" y="76"/>
                  <a:pt x="22" y="77"/>
                </a:cubicBezTo>
                <a:cubicBezTo>
                  <a:pt x="21" y="77"/>
                  <a:pt x="22" y="78"/>
                  <a:pt x="21" y="78"/>
                </a:cubicBezTo>
                <a:cubicBezTo>
                  <a:pt x="20" y="81"/>
                  <a:pt x="20" y="84"/>
                  <a:pt x="19" y="87"/>
                </a:cubicBezTo>
                <a:cubicBezTo>
                  <a:pt x="19" y="89"/>
                  <a:pt x="18" y="91"/>
                  <a:pt x="18" y="92"/>
                </a:cubicBezTo>
                <a:cubicBezTo>
                  <a:pt x="18" y="95"/>
                  <a:pt x="19" y="96"/>
                  <a:pt x="20" y="98"/>
                </a:cubicBezTo>
                <a:cubicBezTo>
                  <a:pt x="21" y="100"/>
                  <a:pt x="22" y="101"/>
                  <a:pt x="24" y="102"/>
                </a:cubicBezTo>
                <a:cubicBezTo>
                  <a:pt x="25" y="105"/>
                  <a:pt x="28" y="107"/>
                  <a:pt x="30" y="109"/>
                </a:cubicBezTo>
                <a:cubicBezTo>
                  <a:pt x="36" y="114"/>
                  <a:pt x="43" y="118"/>
                  <a:pt x="50" y="122"/>
                </a:cubicBezTo>
                <a:cubicBezTo>
                  <a:pt x="49" y="120"/>
                  <a:pt x="48" y="119"/>
                  <a:pt x="47" y="116"/>
                </a:cubicBezTo>
                <a:cubicBezTo>
                  <a:pt x="46" y="113"/>
                  <a:pt x="44" y="109"/>
                  <a:pt x="43" y="106"/>
                </a:cubicBezTo>
                <a:cubicBezTo>
                  <a:pt x="42" y="103"/>
                  <a:pt x="42" y="100"/>
                  <a:pt x="41" y="97"/>
                </a:cubicBezTo>
                <a:cubicBezTo>
                  <a:pt x="41" y="94"/>
                  <a:pt x="40" y="88"/>
                  <a:pt x="40" y="84"/>
                </a:cubicBezTo>
                <a:cubicBezTo>
                  <a:pt x="41" y="71"/>
                  <a:pt x="45" y="58"/>
                  <a:pt x="51" y="48"/>
                </a:cubicBezTo>
                <a:cubicBezTo>
                  <a:pt x="49" y="47"/>
                  <a:pt x="46" y="48"/>
                  <a:pt x="45" y="48"/>
                </a:cubicBezTo>
                <a:close/>
                <a:moveTo>
                  <a:pt x="38" y="51"/>
                </a:moveTo>
                <a:cubicBezTo>
                  <a:pt x="40" y="51"/>
                  <a:pt x="40" y="51"/>
                  <a:pt x="42" y="51"/>
                </a:cubicBezTo>
                <a:cubicBezTo>
                  <a:pt x="42" y="50"/>
                  <a:pt x="43" y="50"/>
                  <a:pt x="43" y="48"/>
                </a:cubicBezTo>
                <a:cubicBezTo>
                  <a:pt x="41" y="49"/>
                  <a:pt x="39" y="49"/>
                  <a:pt x="38" y="51"/>
                </a:cubicBezTo>
                <a:close/>
                <a:moveTo>
                  <a:pt x="58" y="58"/>
                </a:moveTo>
                <a:cubicBezTo>
                  <a:pt x="59" y="57"/>
                  <a:pt x="58" y="57"/>
                  <a:pt x="58" y="56"/>
                </a:cubicBezTo>
                <a:cubicBezTo>
                  <a:pt x="59" y="54"/>
                  <a:pt x="61" y="57"/>
                  <a:pt x="62" y="56"/>
                </a:cubicBezTo>
                <a:cubicBezTo>
                  <a:pt x="61" y="52"/>
                  <a:pt x="57" y="51"/>
                  <a:pt x="54" y="49"/>
                </a:cubicBezTo>
                <a:cubicBezTo>
                  <a:pt x="55" y="52"/>
                  <a:pt x="55" y="58"/>
                  <a:pt x="58" y="58"/>
                </a:cubicBezTo>
                <a:close/>
                <a:moveTo>
                  <a:pt x="37" y="54"/>
                </a:moveTo>
                <a:cubicBezTo>
                  <a:pt x="38" y="54"/>
                  <a:pt x="39" y="54"/>
                  <a:pt x="40" y="54"/>
                </a:cubicBezTo>
                <a:cubicBezTo>
                  <a:pt x="40" y="53"/>
                  <a:pt x="41" y="53"/>
                  <a:pt x="41" y="52"/>
                </a:cubicBezTo>
                <a:cubicBezTo>
                  <a:pt x="39" y="52"/>
                  <a:pt x="39" y="52"/>
                  <a:pt x="38" y="52"/>
                </a:cubicBezTo>
                <a:cubicBezTo>
                  <a:pt x="37" y="53"/>
                  <a:pt x="37" y="53"/>
                  <a:pt x="37" y="54"/>
                </a:cubicBezTo>
                <a:close/>
                <a:moveTo>
                  <a:pt x="64" y="57"/>
                </a:moveTo>
                <a:cubicBezTo>
                  <a:pt x="67" y="60"/>
                  <a:pt x="71" y="62"/>
                  <a:pt x="74" y="65"/>
                </a:cubicBezTo>
                <a:cubicBezTo>
                  <a:pt x="75" y="67"/>
                  <a:pt x="77" y="68"/>
                  <a:pt x="79" y="69"/>
                </a:cubicBezTo>
                <a:cubicBezTo>
                  <a:pt x="79" y="66"/>
                  <a:pt x="78" y="64"/>
                  <a:pt x="77" y="62"/>
                </a:cubicBezTo>
                <a:cubicBezTo>
                  <a:pt x="76" y="61"/>
                  <a:pt x="75" y="61"/>
                  <a:pt x="74" y="60"/>
                </a:cubicBezTo>
                <a:cubicBezTo>
                  <a:pt x="70" y="59"/>
                  <a:pt x="66" y="56"/>
                  <a:pt x="63" y="54"/>
                </a:cubicBezTo>
                <a:cubicBezTo>
                  <a:pt x="63" y="55"/>
                  <a:pt x="63" y="56"/>
                  <a:pt x="64" y="57"/>
                </a:cubicBezTo>
                <a:close/>
                <a:moveTo>
                  <a:pt x="79" y="71"/>
                </a:moveTo>
                <a:cubicBezTo>
                  <a:pt x="84" y="79"/>
                  <a:pt x="90" y="86"/>
                  <a:pt x="95" y="94"/>
                </a:cubicBezTo>
                <a:cubicBezTo>
                  <a:pt x="98" y="98"/>
                  <a:pt x="100" y="102"/>
                  <a:pt x="102" y="106"/>
                </a:cubicBezTo>
                <a:cubicBezTo>
                  <a:pt x="105" y="110"/>
                  <a:pt x="107" y="115"/>
                  <a:pt x="109" y="119"/>
                </a:cubicBezTo>
                <a:cubicBezTo>
                  <a:pt x="112" y="125"/>
                  <a:pt x="115" y="132"/>
                  <a:pt x="118" y="138"/>
                </a:cubicBezTo>
                <a:cubicBezTo>
                  <a:pt x="120" y="143"/>
                  <a:pt x="122" y="148"/>
                  <a:pt x="124" y="153"/>
                </a:cubicBezTo>
                <a:cubicBezTo>
                  <a:pt x="126" y="158"/>
                  <a:pt x="127" y="164"/>
                  <a:pt x="128" y="169"/>
                </a:cubicBezTo>
                <a:cubicBezTo>
                  <a:pt x="129" y="171"/>
                  <a:pt x="129" y="173"/>
                  <a:pt x="130" y="174"/>
                </a:cubicBezTo>
                <a:cubicBezTo>
                  <a:pt x="130" y="176"/>
                  <a:pt x="131" y="178"/>
                  <a:pt x="131" y="180"/>
                </a:cubicBezTo>
                <a:cubicBezTo>
                  <a:pt x="131" y="182"/>
                  <a:pt x="131" y="183"/>
                  <a:pt x="132" y="185"/>
                </a:cubicBezTo>
                <a:cubicBezTo>
                  <a:pt x="133" y="189"/>
                  <a:pt x="134" y="192"/>
                  <a:pt x="134" y="196"/>
                </a:cubicBezTo>
                <a:cubicBezTo>
                  <a:pt x="135" y="198"/>
                  <a:pt x="135" y="200"/>
                  <a:pt x="135" y="201"/>
                </a:cubicBezTo>
                <a:cubicBezTo>
                  <a:pt x="136" y="208"/>
                  <a:pt x="137" y="214"/>
                  <a:pt x="137" y="222"/>
                </a:cubicBezTo>
                <a:cubicBezTo>
                  <a:pt x="138" y="227"/>
                  <a:pt x="138" y="233"/>
                  <a:pt x="138" y="239"/>
                </a:cubicBezTo>
                <a:cubicBezTo>
                  <a:pt x="137" y="240"/>
                  <a:pt x="138" y="241"/>
                  <a:pt x="138" y="242"/>
                </a:cubicBezTo>
                <a:cubicBezTo>
                  <a:pt x="138" y="243"/>
                  <a:pt x="137" y="244"/>
                  <a:pt x="137" y="245"/>
                </a:cubicBezTo>
                <a:cubicBezTo>
                  <a:pt x="137" y="248"/>
                  <a:pt x="137" y="251"/>
                  <a:pt x="136" y="255"/>
                </a:cubicBezTo>
                <a:cubicBezTo>
                  <a:pt x="136" y="255"/>
                  <a:pt x="135" y="256"/>
                  <a:pt x="135" y="256"/>
                </a:cubicBezTo>
                <a:cubicBezTo>
                  <a:pt x="138" y="255"/>
                  <a:pt x="140" y="252"/>
                  <a:pt x="141" y="250"/>
                </a:cubicBezTo>
                <a:cubicBezTo>
                  <a:pt x="143" y="247"/>
                  <a:pt x="145" y="245"/>
                  <a:pt x="146" y="242"/>
                </a:cubicBezTo>
                <a:cubicBezTo>
                  <a:pt x="147" y="241"/>
                  <a:pt x="147" y="239"/>
                  <a:pt x="147" y="237"/>
                </a:cubicBezTo>
                <a:cubicBezTo>
                  <a:pt x="147" y="235"/>
                  <a:pt x="148" y="233"/>
                  <a:pt x="148" y="232"/>
                </a:cubicBezTo>
                <a:cubicBezTo>
                  <a:pt x="148" y="224"/>
                  <a:pt x="147" y="216"/>
                  <a:pt x="146" y="209"/>
                </a:cubicBezTo>
                <a:cubicBezTo>
                  <a:pt x="146" y="201"/>
                  <a:pt x="145" y="193"/>
                  <a:pt x="143" y="186"/>
                </a:cubicBezTo>
                <a:cubicBezTo>
                  <a:pt x="142" y="183"/>
                  <a:pt x="141" y="180"/>
                  <a:pt x="140" y="176"/>
                </a:cubicBezTo>
                <a:cubicBezTo>
                  <a:pt x="140" y="173"/>
                  <a:pt x="138" y="170"/>
                  <a:pt x="137" y="167"/>
                </a:cubicBezTo>
                <a:cubicBezTo>
                  <a:pt x="135" y="160"/>
                  <a:pt x="133" y="154"/>
                  <a:pt x="131" y="147"/>
                </a:cubicBezTo>
                <a:cubicBezTo>
                  <a:pt x="129" y="141"/>
                  <a:pt x="126" y="135"/>
                  <a:pt x="123" y="129"/>
                </a:cubicBezTo>
                <a:cubicBezTo>
                  <a:pt x="118" y="116"/>
                  <a:pt x="112" y="105"/>
                  <a:pt x="105" y="95"/>
                </a:cubicBezTo>
                <a:cubicBezTo>
                  <a:pt x="103" y="92"/>
                  <a:pt x="101" y="90"/>
                  <a:pt x="99" y="88"/>
                </a:cubicBezTo>
                <a:cubicBezTo>
                  <a:pt x="98" y="85"/>
                  <a:pt x="96" y="82"/>
                  <a:pt x="94" y="80"/>
                </a:cubicBezTo>
                <a:cubicBezTo>
                  <a:pt x="93" y="78"/>
                  <a:pt x="91" y="77"/>
                  <a:pt x="89" y="75"/>
                </a:cubicBezTo>
                <a:cubicBezTo>
                  <a:pt x="86" y="71"/>
                  <a:pt x="83" y="67"/>
                  <a:pt x="79" y="63"/>
                </a:cubicBezTo>
                <a:cubicBezTo>
                  <a:pt x="79" y="63"/>
                  <a:pt x="79" y="63"/>
                  <a:pt x="79" y="63"/>
                </a:cubicBezTo>
                <a:cubicBezTo>
                  <a:pt x="80" y="66"/>
                  <a:pt x="81" y="69"/>
                  <a:pt x="79" y="71"/>
                </a:cubicBezTo>
                <a:close/>
                <a:moveTo>
                  <a:pt x="136" y="228"/>
                </a:moveTo>
                <a:cubicBezTo>
                  <a:pt x="136" y="226"/>
                  <a:pt x="136" y="223"/>
                  <a:pt x="135" y="221"/>
                </a:cubicBezTo>
                <a:cubicBezTo>
                  <a:pt x="135" y="214"/>
                  <a:pt x="135" y="207"/>
                  <a:pt x="134" y="201"/>
                </a:cubicBezTo>
                <a:cubicBezTo>
                  <a:pt x="133" y="196"/>
                  <a:pt x="132" y="192"/>
                  <a:pt x="131" y="187"/>
                </a:cubicBezTo>
                <a:cubicBezTo>
                  <a:pt x="129" y="175"/>
                  <a:pt x="126" y="163"/>
                  <a:pt x="122" y="153"/>
                </a:cubicBezTo>
                <a:cubicBezTo>
                  <a:pt x="120" y="147"/>
                  <a:pt x="118" y="142"/>
                  <a:pt x="116" y="137"/>
                </a:cubicBezTo>
                <a:cubicBezTo>
                  <a:pt x="112" y="129"/>
                  <a:pt x="109" y="122"/>
                  <a:pt x="105" y="115"/>
                </a:cubicBezTo>
                <a:cubicBezTo>
                  <a:pt x="101" y="107"/>
                  <a:pt x="97" y="99"/>
                  <a:pt x="92" y="92"/>
                </a:cubicBezTo>
                <a:cubicBezTo>
                  <a:pt x="90" y="88"/>
                  <a:pt x="87" y="85"/>
                  <a:pt x="85" y="81"/>
                </a:cubicBezTo>
                <a:cubicBezTo>
                  <a:pt x="82" y="77"/>
                  <a:pt x="80" y="74"/>
                  <a:pt x="77" y="71"/>
                </a:cubicBezTo>
                <a:cubicBezTo>
                  <a:pt x="77" y="69"/>
                  <a:pt x="75" y="67"/>
                  <a:pt x="74" y="67"/>
                </a:cubicBezTo>
                <a:cubicBezTo>
                  <a:pt x="74" y="69"/>
                  <a:pt x="75" y="71"/>
                  <a:pt x="73" y="71"/>
                </a:cubicBezTo>
                <a:cubicBezTo>
                  <a:pt x="71" y="72"/>
                  <a:pt x="70" y="68"/>
                  <a:pt x="68" y="69"/>
                </a:cubicBezTo>
                <a:cubicBezTo>
                  <a:pt x="68" y="71"/>
                  <a:pt x="69" y="72"/>
                  <a:pt x="70" y="73"/>
                </a:cubicBezTo>
                <a:cubicBezTo>
                  <a:pt x="71" y="76"/>
                  <a:pt x="74" y="78"/>
                  <a:pt x="75" y="80"/>
                </a:cubicBezTo>
                <a:cubicBezTo>
                  <a:pt x="77" y="82"/>
                  <a:pt x="78" y="84"/>
                  <a:pt x="79" y="87"/>
                </a:cubicBezTo>
                <a:cubicBezTo>
                  <a:pt x="82" y="91"/>
                  <a:pt x="84" y="95"/>
                  <a:pt x="87" y="100"/>
                </a:cubicBezTo>
                <a:cubicBezTo>
                  <a:pt x="89" y="104"/>
                  <a:pt x="91" y="109"/>
                  <a:pt x="93" y="114"/>
                </a:cubicBezTo>
                <a:cubicBezTo>
                  <a:pt x="96" y="118"/>
                  <a:pt x="98" y="123"/>
                  <a:pt x="99" y="128"/>
                </a:cubicBezTo>
                <a:cubicBezTo>
                  <a:pt x="100" y="128"/>
                  <a:pt x="101" y="129"/>
                  <a:pt x="101" y="130"/>
                </a:cubicBezTo>
                <a:cubicBezTo>
                  <a:pt x="102" y="133"/>
                  <a:pt x="103" y="137"/>
                  <a:pt x="105" y="140"/>
                </a:cubicBezTo>
                <a:cubicBezTo>
                  <a:pt x="106" y="145"/>
                  <a:pt x="107" y="149"/>
                  <a:pt x="109" y="154"/>
                </a:cubicBezTo>
                <a:cubicBezTo>
                  <a:pt x="115" y="169"/>
                  <a:pt x="118" y="189"/>
                  <a:pt x="116" y="208"/>
                </a:cubicBezTo>
                <a:cubicBezTo>
                  <a:pt x="115" y="209"/>
                  <a:pt x="115" y="210"/>
                  <a:pt x="115" y="211"/>
                </a:cubicBezTo>
                <a:cubicBezTo>
                  <a:pt x="115" y="212"/>
                  <a:pt x="115" y="213"/>
                  <a:pt x="115" y="214"/>
                </a:cubicBezTo>
                <a:cubicBezTo>
                  <a:pt x="114" y="222"/>
                  <a:pt x="112" y="229"/>
                  <a:pt x="111" y="235"/>
                </a:cubicBezTo>
                <a:cubicBezTo>
                  <a:pt x="110" y="238"/>
                  <a:pt x="110" y="241"/>
                  <a:pt x="109" y="244"/>
                </a:cubicBezTo>
                <a:cubicBezTo>
                  <a:pt x="108" y="248"/>
                  <a:pt x="106" y="251"/>
                  <a:pt x="105" y="254"/>
                </a:cubicBezTo>
                <a:cubicBezTo>
                  <a:pt x="107" y="255"/>
                  <a:pt x="110" y="255"/>
                  <a:pt x="114" y="255"/>
                </a:cubicBezTo>
                <a:cubicBezTo>
                  <a:pt x="120" y="254"/>
                  <a:pt x="128" y="256"/>
                  <a:pt x="134" y="256"/>
                </a:cubicBezTo>
                <a:cubicBezTo>
                  <a:pt x="135" y="246"/>
                  <a:pt x="136" y="238"/>
                  <a:pt x="136" y="228"/>
                </a:cubicBezTo>
                <a:close/>
                <a:moveTo>
                  <a:pt x="63" y="79"/>
                </a:moveTo>
                <a:cubicBezTo>
                  <a:pt x="63" y="79"/>
                  <a:pt x="63" y="79"/>
                  <a:pt x="63" y="79"/>
                </a:cubicBezTo>
                <a:cubicBezTo>
                  <a:pt x="68" y="86"/>
                  <a:pt x="73" y="93"/>
                  <a:pt x="77" y="100"/>
                </a:cubicBezTo>
                <a:cubicBezTo>
                  <a:pt x="81" y="107"/>
                  <a:pt x="85" y="115"/>
                  <a:pt x="88" y="123"/>
                </a:cubicBezTo>
                <a:cubicBezTo>
                  <a:pt x="90" y="128"/>
                  <a:pt x="92" y="134"/>
                  <a:pt x="94" y="140"/>
                </a:cubicBezTo>
                <a:cubicBezTo>
                  <a:pt x="95" y="143"/>
                  <a:pt x="96" y="145"/>
                  <a:pt x="97" y="148"/>
                </a:cubicBezTo>
                <a:cubicBezTo>
                  <a:pt x="98" y="151"/>
                  <a:pt x="98" y="154"/>
                  <a:pt x="99" y="157"/>
                </a:cubicBezTo>
                <a:cubicBezTo>
                  <a:pt x="100" y="160"/>
                  <a:pt x="101" y="163"/>
                  <a:pt x="101" y="166"/>
                </a:cubicBezTo>
                <a:cubicBezTo>
                  <a:pt x="103" y="182"/>
                  <a:pt x="106" y="199"/>
                  <a:pt x="105" y="216"/>
                </a:cubicBezTo>
                <a:cubicBezTo>
                  <a:pt x="105" y="219"/>
                  <a:pt x="104" y="221"/>
                  <a:pt x="103" y="224"/>
                </a:cubicBezTo>
                <a:cubicBezTo>
                  <a:pt x="103" y="226"/>
                  <a:pt x="103" y="229"/>
                  <a:pt x="102" y="231"/>
                </a:cubicBezTo>
                <a:cubicBezTo>
                  <a:pt x="102" y="233"/>
                  <a:pt x="101" y="234"/>
                  <a:pt x="101" y="236"/>
                </a:cubicBezTo>
                <a:cubicBezTo>
                  <a:pt x="99" y="238"/>
                  <a:pt x="99" y="241"/>
                  <a:pt x="98" y="244"/>
                </a:cubicBezTo>
                <a:cubicBezTo>
                  <a:pt x="98" y="244"/>
                  <a:pt x="97" y="243"/>
                  <a:pt x="97" y="244"/>
                </a:cubicBezTo>
                <a:cubicBezTo>
                  <a:pt x="99" y="247"/>
                  <a:pt x="101" y="250"/>
                  <a:pt x="104" y="253"/>
                </a:cubicBezTo>
                <a:cubicBezTo>
                  <a:pt x="106" y="248"/>
                  <a:pt x="107" y="243"/>
                  <a:pt x="108" y="239"/>
                </a:cubicBezTo>
                <a:cubicBezTo>
                  <a:pt x="109" y="237"/>
                  <a:pt x="110" y="235"/>
                  <a:pt x="110" y="233"/>
                </a:cubicBezTo>
                <a:cubicBezTo>
                  <a:pt x="111" y="227"/>
                  <a:pt x="112" y="221"/>
                  <a:pt x="113" y="215"/>
                </a:cubicBezTo>
                <a:cubicBezTo>
                  <a:pt x="114" y="207"/>
                  <a:pt x="115" y="199"/>
                  <a:pt x="115" y="191"/>
                </a:cubicBezTo>
                <a:cubicBezTo>
                  <a:pt x="114" y="182"/>
                  <a:pt x="113" y="175"/>
                  <a:pt x="112" y="166"/>
                </a:cubicBezTo>
                <a:cubicBezTo>
                  <a:pt x="110" y="161"/>
                  <a:pt x="108" y="156"/>
                  <a:pt x="107" y="151"/>
                </a:cubicBezTo>
                <a:cubicBezTo>
                  <a:pt x="105" y="146"/>
                  <a:pt x="104" y="141"/>
                  <a:pt x="102" y="137"/>
                </a:cubicBezTo>
                <a:cubicBezTo>
                  <a:pt x="101" y="134"/>
                  <a:pt x="100" y="132"/>
                  <a:pt x="99" y="129"/>
                </a:cubicBezTo>
                <a:cubicBezTo>
                  <a:pt x="98" y="127"/>
                  <a:pt x="96" y="125"/>
                  <a:pt x="96" y="122"/>
                </a:cubicBezTo>
                <a:cubicBezTo>
                  <a:pt x="93" y="115"/>
                  <a:pt x="90" y="108"/>
                  <a:pt x="86" y="102"/>
                </a:cubicBezTo>
                <a:cubicBezTo>
                  <a:pt x="86" y="100"/>
                  <a:pt x="84" y="99"/>
                  <a:pt x="84" y="97"/>
                </a:cubicBezTo>
                <a:cubicBezTo>
                  <a:pt x="83" y="96"/>
                  <a:pt x="82" y="94"/>
                  <a:pt x="81" y="92"/>
                </a:cubicBezTo>
                <a:cubicBezTo>
                  <a:pt x="78" y="86"/>
                  <a:pt x="75" y="81"/>
                  <a:pt x="71" y="76"/>
                </a:cubicBezTo>
                <a:cubicBezTo>
                  <a:pt x="72" y="81"/>
                  <a:pt x="65" y="81"/>
                  <a:pt x="63" y="7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2" name="文本框 1">
            <a:extLst>
              <a:ext uri="{FF2B5EF4-FFF2-40B4-BE49-F238E27FC236}">
                <a16:creationId xmlns:a16="http://schemas.microsoft.com/office/drawing/2014/main" id="{872E68E2-5775-986F-3399-4EBDDE6AA660}"/>
              </a:ext>
            </a:extLst>
          </p:cNvPr>
          <p:cNvSpPr txBox="1"/>
          <p:nvPr/>
        </p:nvSpPr>
        <p:spPr>
          <a:xfrm>
            <a:off x="1016759" y="899335"/>
            <a:ext cx="7802212" cy="2677656"/>
          </a:xfrm>
          <a:prstGeom prst="rect">
            <a:avLst/>
          </a:prstGeom>
          <a:noFill/>
        </p:spPr>
        <p:txBody>
          <a:bodyPr wrap="square" rtlCol="0">
            <a:spAutoFit/>
          </a:bodyPr>
          <a:lstStyle/>
          <a:p>
            <a:r>
              <a:rPr lang="zh-CN" altLang="en-US" sz="2400" dirty="0">
                <a:solidFill>
                  <a:schemeClr val="bg1"/>
                </a:solidFill>
              </a:rPr>
              <a:t>引入线程的目的：</a:t>
            </a:r>
            <a:endParaRPr lang="en-US" altLang="zh-CN" sz="2400" dirty="0">
              <a:solidFill>
                <a:schemeClr val="bg1"/>
              </a:solidFill>
            </a:endParaRPr>
          </a:p>
          <a:p>
            <a:endParaRPr lang="en-US" altLang="zh-CN" sz="2400" dirty="0">
              <a:solidFill>
                <a:schemeClr val="bg1"/>
              </a:solidFill>
            </a:endParaRPr>
          </a:p>
          <a:p>
            <a:r>
              <a:rPr lang="en-US" altLang="zh-CN" sz="2400" dirty="0">
                <a:solidFill>
                  <a:schemeClr val="bg1"/>
                </a:solidFill>
              </a:rPr>
              <a:t>1.</a:t>
            </a:r>
            <a:r>
              <a:rPr lang="zh-CN" altLang="en-US" sz="2400" dirty="0">
                <a:solidFill>
                  <a:schemeClr val="bg1"/>
                </a:solidFill>
              </a:rPr>
              <a:t>实现进程内部的并发执行</a:t>
            </a:r>
            <a:r>
              <a:rPr lang="en-US" altLang="zh-CN" sz="2400" dirty="0">
                <a:solidFill>
                  <a:schemeClr val="bg1"/>
                </a:solidFill>
              </a:rPr>
              <a:t>,</a:t>
            </a:r>
            <a:r>
              <a:rPr lang="zh-CN" altLang="en-US" sz="2400" dirty="0">
                <a:solidFill>
                  <a:schemeClr val="bg1"/>
                </a:solidFill>
              </a:rPr>
              <a:t>提高并行程度。</a:t>
            </a:r>
            <a:endParaRPr lang="en-US" altLang="zh-CN" sz="2400" dirty="0">
              <a:solidFill>
                <a:schemeClr val="bg1"/>
              </a:solidFill>
            </a:endParaRPr>
          </a:p>
          <a:p>
            <a:endParaRPr lang="en-US" altLang="zh-CN" sz="2400" dirty="0">
              <a:solidFill>
                <a:schemeClr val="bg1"/>
              </a:solidFill>
            </a:endParaRPr>
          </a:p>
          <a:p>
            <a:r>
              <a:rPr lang="en-US" altLang="zh-CN" sz="2400" dirty="0">
                <a:solidFill>
                  <a:schemeClr val="bg1"/>
                </a:solidFill>
              </a:rPr>
              <a:t>2.</a:t>
            </a:r>
            <a:r>
              <a:rPr lang="zh-CN" altLang="en-US" sz="2400" dirty="0">
                <a:solidFill>
                  <a:schemeClr val="bg1"/>
                </a:solidFill>
              </a:rPr>
              <a:t>减少处理器切换带来的开销</a:t>
            </a:r>
            <a:endParaRPr lang="en-US" altLang="zh-CN" sz="2400" dirty="0">
              <a:solidFill>
                <a:schemeClr val="bg1"/>
              </a:solidFill>
            </a:endParaRPr>
          </a:p>
          <a:p>
            <a:endParaRPr lang="en-US" altLang="zh-CN" sz="2400" dirty="0">
              <a:solidFill>
                <a:schemeClr val="bg1"/>
              </a:solidFill>
            </a:endParaRPr>
          </a:p>
          <a:p>
            <a:r>
              <a:rPr lang="en-US" altLang="zh-CN" sz="2400" dirty="0">
                <a:solidFill>
                  <a:schemeClr val="bg1"/>
                </a:solidFill>
              </a:rPr>
              <a:t>3.</a:t>
            </a:r>
            <a:r>
              <a:rPr lang="zh-CN" altLang="en-US" sz="2400" dirty="0">
                <a:solidFill>
                  <a:schemeClr val="bg1"/>
                </a:solidFill>
              </a:rPr>
              <a:t>简化进程通信方式</a:t>
            </a:r>
          </a:p>
        </p:txBody>
      </p:sp>
    </p:spTree>
  </p:cSld>
  <p:clrMapOvr>
    <a:masterClrMapping/>
  </p:clrMapOvr>
  <p:transition spd="slow" advTm="0">
    <p:wheel spokes="8"/>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iterate type="lt">
                                    <p:tmPct val="10000"/>
                                  </p:iterate>
                                  <p:childTnLst>
                                    <p:set>
                                      <p:cBhvr>
                                        <p:cTn id="6" dur="1" fill="hold">
                                          <p:stCondLst>
                                            <p:cond delay="0"/>
                                          </p:stCondLst>
                                        </p:cTn>
                                        <p:tgtEl>
                                          <p:spTgt spid="79"/>
                                        </p:tgtEl>
                                        <p:attrNameLst>
                                          <p:attrName>style.visibility</p:attrName>
                                        </p:attrNameLst>
                                      </p:cBhvr>
                                      <p:to>
                                        <p:strVal val="visible"/>
                                      </p:to>
                                    </p:set>
                                    <p:anim calcmode="lin" valueType="num">
                                      <p:cBhvr>
                                        <p:cTn id="7" dur="500" fill="hold"/>
                                        <p:tgtEl>
                                          <p:spTgt spid="79"/>
                                        </p:tgtEl>
                                        <p:attrNameLst>
                                          <p:attrName>ppt_w</p:attrName>
                                        </p:attrNameLst>
                                      </p:cBhvr>
                                      <p:tavLst>
                                        <p:tav tm="0">
                                          <p:val>
                                            <p:strVal val="#ppt_w*0.70"/>
                                          </p:val>
                                        </p:tav>
                                        <p:tav tm="100000">
                                          <p:val>
                                            <p:strVal val="#ppt_w"/>
                                          </p:val>
                                        </p:tav>
                                      </p:tavLst>
                                    </p:anim>
                                    <p:anim calcmode="lin" valueType="num">
                                      <p:cBhvr>
                                        <p:cTn id="8" dur="500" fill="hold"/>
                                        <p:tgtEl>
                                          <p:spTgt spid="79"/>
                                        </p:tgtEl>
                                        <p:attrNameLst>
                                          <p:attrName>ppt_h</p:attrName>
                                        </p:attrNameLst>
                                      </p:cBhvr>
                                      <p:tavLst>
                                        <p:tav tm="0">
                                          <p:val>
                                            <p:strVal val="#ppt_h"/>
                                          </p:val>
                                        </p:tav>
                                        <p:tav tm="100000">
                                          <p:val>
                                            <p:strVal val="#ppt_h"/>
                                          </p:val>
                                        </p:tav>
                                      </p:tavLst>
                                    </p:anim>
                                    <p:animEffect transition="in" filter="fade">
                                      <p:cBhvr>
                                        <p:cTn id="9"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2218055" y="1720850"/>
            <a:ext cx="828040" cy="922020"/>
            <a:chOff x="3304151" y="1375713"/>
            <a:chExt cx="1064475" cy="1184719"/>
          </a:xfrm>
        </p:grpSpPr>
        <p:grpSp>
          <p:nvGrpSpPr>
            <p:cNvPr id="57" name="组合 56"/>
            <p:cNvGrpSpPr/>
            <p:nvPr/>
          </p:nvGrpSpPr>
          <p:grpSpPr>
            <a:xfrm>
              <a:off x="3340537" y="1413570"/>
              <a:ext cx="1028089" cy="1030957"/>
              <a:chOff x="808906" y="1899284"/>
              <a:chExt cx="1369516" cy="1373336"/>
            </a:xfrm>
          </p:grpSpPr>
          <p:sp>
            <p:nvSpPr>
              <p:cNvPr id="59" name="矩形 58"/>
              <p:cNvSpPr/>
              <p:nvPr/>
            </p:nvSpPr>
            <p:spPr>
              <a:xfrm>
                <a:off x="808906" y="1899284"/>
                <a:ext cx="684758" cy="684758"/>
              </a:xfrm>
              <a:prstGeom prst="rect">
                <a:avLst/>
              </a:prstGeom>
              <a:noFill/>
              <a:ln w="9525">
                <a:solidFill>
                  <a:schemeClr val="bg1">
                    <a:lumMod val="75000"/>
                    <a:alpha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sp>
            <p:nvSpPr>
              <p:cNvPr id="65" name="矩形 64"/>
              <p:cNvSpPr/>
              <p:nvPr/>
            </p:nvSpPr>
            <p:spPr>
              <a:xfrm>
                <a:off x="808906" y="2587862"/>
                <a:ext cx="684758" cy="684758"/>
              </a:xfrm>
              <a:prstGeom prst="rect">
                <a:avLst/>
              </a:prstGeom>
              <a:noFill/>
              <a:ln w="9525">
                <a:solidFill>
                  <a:schemeClr val="bg1">
                    <a:lumMod val="75000"/>
                    <a:alpha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sp>
            <p:nvSpPr>
              <p:cNvPr id="66" name="矩形 65"/>
              <p:cNvSpPr/>
              <p:nvPr/>
            </p:nvSpPr>
            <p:spPr>
              <a:xfrm>
                <a:off x="1493664" y="1899284"/>
                <a:ext cx="684758" cy="684758"/>
              </a:xfrm>
              <a:prstGeom prst="rect">
                <a:avLst/>
              </a:prstGeom>
              <a:noFill/>
              <a:ln w="9525">
                <a:solidFill>
                  <a:schemeClr val="bg1">
                    <a:lumMod val="75000"/>
                    <a:alpha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sp>
            <p:nvSpPr>
              <p:cNvPr id="67" name="矩形 66"/>
              <p:cNvSpPr/>
              <p:nvPr/>
            </p:nvSpPr>
            <p:spPr>
              <a:xfrm>
                <a:off x="1493664" y="2587862"/>
                <a:ext cx="684758" cy="684758"/>
              </a:xfrm>
              <a:prstGeom prst="rect">
                <a:avLst/>
              </a:prstGeom>
              <a:noFill/>
              <a:ln w="9525">
                <a:solidFill>
                  <a:schemeClr val="bg1">
                    <a:lumMod val="75000"/>
                    <a:alpha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grpSp>
        <p:sp>
          <p:nvSpPr>
            <p:cNvPr id="58" name="TextBox 57"/>
            <p:cNvSpPr txBox="1"/>
            <p:nvPr/>
          </p:nvSpPr>
          <p:spPr>
            <a:xfrm>
              <a:off x="3304151" y="1375713"/>
              <a:ext cx="908088" cy="1184719"/>
            </a:xfrm>
            <a:prstGeom prst="rect">
              <a:avLst/>
            </a:prstGeom>
            <a:noFill/>
          </p:spPr>
          <p:txBody>
            <a:bodyPr wrap="square" rtlCol="0">
              <a:spAutoFit/>
            </a:bodyPr>
            <a:lstStyle/>
            <a:p>
              <a:r>
                <a:rPr lang="zh-CN" altLang="en-US" sz="5400" b="1" dirty="0">
                  <a:blipFill>
                    <a:blip r:embed="rId3"/>
                    <a:stretch>
                      <a:fillRect/>
                    </a:stretch>
                  </a:blipFill>
                  <a:effectLst>
                    <a:outerShdw blurRad="38100" dist="38100" dir="2700000" algn="tl">
                      <a:srgbClr val="000000">
                        <a:alpha val="43137"/>
                      </a:srgbClr>
                    </a:outerShdw>
                  </a:effectLst>
                  <a:cs typeface="+mn-ea"/>
                  <a:sym typeface="+mn-lt"/>
                </a:rPr>
                <a:t>二</a:t>
              </a:r>
            </a:p>
          </p:txBody>
        </p:sp>
      </p:grpSp>
      <p:sp>
        <p:nvSpPr>
          <p:cNvPr id="40" name="TextBox 31"/>
          <p:cNvSpPr txBox="1"/>
          <p:nvPr/>
        </p:nvSpPr>
        <p:spPr>
          <a:xfrm>
            <a:off x="3046095" y="1443990"/>
            <a:ext cx="5128914" cy="1068562"/>
          </a:xfrm>
          <a:prstGeom prst="rect">
            <a:avLst/>
          </a:prstGeom>
          <a:noFill/>
        </p:spPr>
        <p:txBody>
          <a:bodyPr wrap="square" rtlCol="0">
            <a:spAutoFit/>
          </a:bodyPr>
          <a:lstStyle/>
          <a:p>
            <a:pPr algn="ctr">
              <a:lnSpc>
                <a:spcPct val="150000"/>
              </a:lnSpc>
            </a:pPr>
            <a:r>
              <a:rPr lang="zh-CN" altLang="en-US" sz="4800" dirty="0">
                <a:ln w="3175">
                  <a:solidFill>
                    <a:schemeClr val="bg1"/>
                  </a:solidFill>
                </a:ln>
                <a:blipFill>
                  <a:blip r:embed="rId4"/>
                  <a:stretch>
                    <a:fillRect/>
                  </a:stretch>
                </a:blipFill>
                <a:cs typeface="+mn-ea"/>
                <a:sym typeface="+mn-lt"/>
              </a:rPr>
              <a:t>线程与进程的关系</a:t>
            </a:r>
            <a:endParaRPr lang="zh-CN" sz="4800" dirty="0">
              <a:ln w="3175">
                <a:solidFill>
                  <a:schemeClr val="bg1"/>
                </a:solidFill>
              </a:ln>
              <a:blipFill>
                <a:blip r:embed="rId4"/>
                <a:stretch>
                  <a:fillRect/>
                </a:stretch>
              </a:blipFill>
              <a:cs typeface="+mn-ea"/>
              <a:sym typeface="+mn-lt"/>
            </a:endParaRPr>
          </a:p>
        </p:txBody>
      </p:sp>
      <p:pic>
        <p:nvPicPr>
          <p:cNvPr id="37" name="图片 36" descr="5c75b5107da81"/>
          <p:cNvPicPr>
            <a:picLocks noChangeAspect="1"/>
          </p:cNvPicPr>
          <p:nvPr/>
        </p:nvPicPr>
        <p:blipFill>
          <a:blip r:embed="rId5"/>
          <a:stretch>
            <a:fillRect/>
          </a:stretch>
        </p:blipFill>
        <p:spPr>
          <a:xfrm rot="180000">
            <a:off x="4046220" y="2425065"/>
            <a:ext cx="5184775" cy="3980815"/>
          </a:xfrm>
          <a:prstGeom prst="rect">
            <a:avLst/>
          </a:prstGeom>
        </p:spPr>
      </p:pic>
      <p:grpSp>
        <p:nvGrpSpPr>
          <p:cNvPr id="43073" name="组合 440"/>
          <p:cNvGrpSpPr/>
          <p:nvPr/>
        </p:nvGrpSpPr>
        <p:grpSpPr bwMode="auto">
          <a:xfrm>
            <a:off x="419418" y="236220"/>
            <a:ext cx="552450" cy="1041400"/>
            <a:chOff x="4767263" y="3571875"/>
            <a:chExt cx="552450" cy="1041400"/>
          </a:xfrm>
        </p:grpSpPr>
        <p:sp>
          <p:nvSpPr>
            <p:cNvPr id="380" name="Freeform 146"/>
            <p:cNvSpPr/>
            <p:nvPr/>
          </p:nvSpPr>
          <p:spPr bwMode="auto">
            <a:xfrm>
              <a:off x="4894263" y="3719513"/>
              <a:ext cx="9525" cy="22225"/>
            </a:xfrm>
            <a:custGeom>
              <a:avLst/>
              <a:gdLst>
                <a:gd name="T0" fmla="*/ 1 w 3"/>
                <a:gd name="T1" fmla="*/ 0 h 7"/>
                <a:gd name="T2" fmla="*/ 3 w 3"/>
                <a:gd name="T3" fmla="*/ 7 h 7"/>
                <a:gd name="T4" fmla="*/ 1 w 3"/>
                <a:gd name="T5" fmla="*/ 0 h 7"/>
              </a:gdLst>
              <a:ahLst/>
              <a:cxnLst>
                <a:cxn ang="0">
                  <a:pos x="T0" y="T1"/>
                </a:cxn>
                <a:cxn ang="0">
                  <a:pos x="T2" y="T3"/>
                </a:cxn>
                <a:cxn ang="0">
                  <a:pos x="T4" y="T5"/>
                </a:cxn>
              </a:cxnLst>
              <a:rect l="0" t="0" r="r" b="b"/>
              <a:pathLst>
                <a:path w="3" h="7">
                  <a:moveTo>
                    <a:pt x="1" y="0"/>
                  </a:moveTo>
                  <a:cubicBezTo>
                    <a:pt x="1" y="2"/>
                    <a:pt x="3" y="4"/>
                    <a:pt x="3" y="7"/>
                  </a:cubicBezTo>
                  <a:cubicBezTo>
                    <a:pt x="1" y="6"/>
                    <a:pt x="0" y="2"/>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81" name="Freeform 147"/>
            <p:cNvSpPr/>
            <p:nvPr/>
          </p:nvSpPr>
          <p:spPr bwMode="auto">
            <a:xfrm>
              <a:off x="4943475" y="3732213"/>
              <a:ext cx="31750" cy="31750"/>
            </a:xfrm>
            <a:custGeom>
              <a:avLst/>
              <a:gdLst>
                <a:gd name="T0" fmla="*/ 10 w 10"/>
                <a:gd name="T1" fmla="*/ 5 h 10"/>
                <a:gd name="T2" fmla="*/ 4 w 10"/>
                <a:gd name="T3" fmla="*/ 5 h 10"/>
                <a:gd name="T4" fmla="*/ 3 w 10"/>
                <a:gd name="T5" fmla="*/ 10 h 10"/>
                <a:gd name="T6" fmla="*/ 3 w 10"/>
                <a:gd name="T7" fmla="*/ 4 h 10"/>
                <a:gd name="T8" fmla="*/ 10 w 10"/>
                <a:gd name="T9" fmla="*/ 5 h 10"/>
              </a:gdLst>
              <a:ahLst/>
              <a:cxnLst>
                <a:cxn ang="0">
                  <a:pos x="T0" y="T1"/>
                </a:cxn>
                <a:cxn ang="0">
                  <a:pos x="T2" y="T3"/>
                </a:cxn>
                <a:cxn ang="0">
                  <a:pos x="T4" y="T5"/>
                </a:cxn>
                <a:cxn ang="0">
                  <a:pos x="T6" y="T7"/>
                </a:cxn>
                <a:cxn ang="0">
                  <a:pos x="T8" y="T9"/>
                </a:cxn>
              </a:cxnLst>
              <a:rect l="0" t="0" r="r" b="b"/>
              <a:pathLst>
                <a:path w="10" h="10">
                  <a:moveTo>
                    <a:pt x="10" y="5"/>
                  </a:moveTo>
                  <a:cubicBezTo>
                    <a:pt x="8" y="4"/>
                    <a:pt x="6" y="3"/>
                    <a:pt x="4" y="5"/>
                  </a:cubicBezTo>
                  <a:cubicBezTo>
                    <a:pt x="3" y="7"/>
                    <a:pt x="4" y="9"/>
                    <a:pt x="3" y="10"/>
                  </a:cubicBezTo>
                  <a:cubicBezTo>
                    <a:pt x="0" y="9"/>
                    <a:pt x="3" y="6"/>
                    <a:pt x="3" y="4"/>
                  </a:cubicBezTo>
                  <a:cubicBezTo>
                    <a:pt x="4" y="1"/>
                    <a:pt x="9" y="0"/>
                    <a:pt x="10"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82" name="Freeform 148"/>
            <p:cNvSpPr>
              <a:spLocks noEditPoints="1"/>
            </p:cNvSpPr>
            <p:nvPr/>
          </p:nvSpPr>
          <p:spPr bwMode="auto">
            <a:xfrm>
              <a:off x="5127625" y="3735388"/>
              <a:ext cx="100013" cy="104775"/>
            </a:xfrm>
            <a:custGeom>
              <a:avLst/>
              <a:gdLst>
                <a:gd name="T0" fmla="*/ 0 w 32"/>
                <a:gd name="T1" fmla="*/ 24 h 33"/>
                <a:gd name="T2" fmla="*/ 18 w 32"/>
                <a:gd name="T3" fmla="*/ 1 h 33"/>
                <a:gd name="T4" fmla="*/ 31 w 32"/>
                <a:gd name="T5" fmla="*/ 7 h 33"/>
                <a:gd name="T6" fmla="*/ 22 w 32"/>
                <a:gd name="T7" fmla="*/ 15 h 33"/>
                <a:gd name="T8" fmla="*/ 7 w 32"/>
                <a:gd name="T9" fmla="*/ 31 h 33"/>
                <a:gd name="T10" fmla="*/ 3 w 32"/>
                <a:gd name="T11" fmla="*/ 32 h 33"/>
                <a:gd name="T12" fmla="*/ 0 w 32"/>
                <a:gd name="T13" fmla="*/ 24 h 33"/>
                <a:gd name="T14" fmla="*/ 4 w 32"/>
                <a:gd name="T15" fmla="*/ 16 h 33"/>
                <a:gd name="T16" fmla="*/ 1 w 32"/>
                <a:gd name="T17" fmla="*/ 25 h 33"/>
                <a:gd name="T18" fmla="*/ 8 w 32"/>
                <a:gd name="T19" fmla="*/ 27 h 33"/>
                <a:gd name="T20" fmla="*/ 27 w 32"/>
                <a:gd name="T21" fmla="*/ 12 h 33"/>
                <a:gd name="T22" fmla="*/ 29 w 32"/>
                <a:gd name="T23" fmla="*/ 8 h 33"/>
                <a:gd name="T24" fmla="*/ 24 w 32"/>
                <a:gd name="T25" fmla="*/ 4 h 33"/>
                <a:gd name="T26" fmla="*/ 25 w 32"/>
                <a:gd name="T27" fmla="*/ 3 h 33"/>
                <a:gd name="T28" fmla="*/ 4 w 32"/>
                <a:gd name="T29" fmla="*/ 1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3">
                  <a:moveTo>
                    <a:pt x="0" y="24"/>
                  </a:moveTo>
                  <a:cubicBezTo>
                    <a:pt x="2" y="14"/>
                    <a:pt x="9" y="3"/>
                    <a:pt x="18" y="1"/>
                  </a:cubicBezTo>
                  <a:cubicBezTo>
                    <a:pt x="23" y="0"/>
                    <a:pt x="30" y="2"/>
                    <a:pt x="31" y="7"/>
                  </a:cubicBezTo>
                  <a:cubicBezTo>
                    <a:pt x="32" y="13"/>
                    <a:pt x="26" y="13"/>
                    <a:pt x="22" y="15"/>
                  </a:cubicBezTo>
                  <a:cubicBezTo>
                    <a:pt x="16" y="18"/>
                    <a:pt x="12" y="27"/>
                    <a:pt x="7" y="31"/>
                  </a:cubicBezTo>
                  <a:cubicBezTo>
                    <a:pt x="6" y="31"/>
                    <a:pt x="4" y="33"/>
                    <a:pt x="3" y="32"/>
                  </a:cubicBezTo>
                  <a:cubicBezTo>
                    <a:pt x="0" y="32"/>
                    <a:pt x="0" y="28"/>
                    <a:pt x="0" y="24"/>
                  </a:cubicBezTo>
                  <a:close/>
                  <a:moveTo>
                    <a:pt x="4" y="16"/>
                  </a:moveTo>
                  <a:cubicBezTo>
                    <a:pt x="3" y="19"/>
                    <a:pt x="2" y="22"/>
                    <a:pt x="1" y="25"/>
                  </a:cubicBezTo>
                  <a:cubicBezTo>
                    <a:pt x="1" y="33"/>
                    <a:pt x="5" y="30"/>
                    <a:pt x="8" y="27"/>
                  </a:cubicBezTo>
                  <a:cubicBezTo>
                    <a:pt x="14" y="21"/>
                    <a:pt x="18" y="13"/>
                    <a:pt x="27" y="12"/>
                  </a:cubicBezTo>
                  <a:cubicBezTo>
                    <a:pt x="28" y="10"/>
                    <a:pt x="29" y="9"/>
                    <a:pt x="29" y="8"/>
                  </a:cubicBezTo>
                  <a:cubicBezTo>
                    <a:pt x="29" y="5"/>
                    <a:pt x="25" y="5"/>
                    <a:pt x="24" y="4"/>
                  </a:cubicBezTo>
                  <a:cubicBezTo>
                    <a:pt x="24" y="3"/>
                    <a:pt x="25" y="3"/>
                    <a:pt x="25" y="3"/>
                  </a:cubicBezTo>
                  <a:cubicBezTo>
                    <a:pt x="13" y="2"/>
                    <a:pt x="8" y="9"/>
                    <a:pt x="4" y="1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83" name="Freeform 149"/>
            <p:cNvSpPr/>
            <p:nvPr/>
          </p:nvSpPr>
          <p:spPr bwMode="auto">
            <a:xfrm>
              <a:off x="4978400" y="3751263"/>
              <a:ext cx="9525" cy="15875"/>
            </a:xfrm>
            <a:custGeom>
              <a:avLst/>
              <a:gdLst>
                <a:gd name="T0" fmla="*/ 0 w 3"/>
                <a:gd name="T1" fmla="*/ 0 h 5"/>
                <a:gd name="T2" fmla="*/ 0 w 3"/>
                <a:gd name="T3" fmla="*/ 5 h 5"/>
                <a:gd name="T4" fmla="*/ 0 w 3"/>
                <a:gd name="T5" fmla="*/ 0 h 5"/>
              </a:gdLst>
              <a:ahLst/>
              <a:cxnLst>
                <a:cxn ang="0">
                  <a:pos x="T0" y="T1"/>
                </a:cxn>
                <a:cxn ang="0">
                  <a:pos x="T2" y="T3"/>
                </a:cxn>
                <a:cxn ang="0">
                  <a:pos x="T4" y="T5"/>
                </a:cxn>
              </a:cxnLst>
              <a:rect l="0" t="0" r="r" b="b"/>
              <a:pathLst>
                <a:path w="3" h="5">
                  <a:moveTo>
                    <a:pt x="0" y="0"/>
                  </a:moveTo>
                  <a:cubicBezTo>
                    <a:pt x="2" y="0"/>
                    <a:pt x="3" y="5"/>
                    <a:pt x="0" y="5"/>
                  </a:cubicBezTo>
                  <a:cubicBezTo>
                    <a:pt x="0" y="4"/>
                    <a:pt x="0" y="1"/>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84" name="Freeform 150"/>
            <p:cNvSpPr>
              <a:spLocks noEditPoints="1"/>
            </p:cNvSpPr>
            <p:nvPr/>
          </p:nvSpPr>
          <p:spPr bwMode="auto">
            <a:xfrm>
              <a:off x="4830763" y="3754438"/>
              <a:ext cx="82550" cy="111125"/>
            </a:xfrm>
            <a:custGeom>
              <a:avLst/>
              <a:gdLst>
                <a:gd name="T0" fmla="*/ 4 w 26"/>
                <a:gd name="T1" fmla="*/ 1 h 35"/>
                <a:gd name="T2" fmla="*/ 7 w 26"/>
                <a:gd name="T3" fmla="*/ 2 h 35"/>
                <a:gd name="T4" fmla="*/ 14 w 26"/>
                <a:gd name="T5" fmla="*/ 5 h 35"/>
                <a:gd name="T6" fmla="*/ 15 w 26"/>
                <a:gd name="T7" fmla="*/ 15 h 35"/>
                <a:gd name="T8" fmla="*/ 19 w 26"/>
                <a:gd name="T9" fmla="*/ 19 h 35"/>
                <a:gd name="T10" fmla="*/ 20 w 26"/>
                <a:gd name="T11" fmla="*/ 21 h 35"/>
                <a:gd name="T12" fmla="*/ 25 w 26"/>
                <a:gd name="T13" fmla="*/ 28 h 35"/>
                <a:gd name="T14" fmla="*/ 17 w 26"/>
                <a:gd name="T15" fmla="*/ 33 h 35"/>
                <a:gd name="T16" fmla="*/ 1 w 26"/>
                <a:gd name="T17" fmla="*/ 18 h 35"/>
                <a:gd name="T18" fmla="*/ 0 w 26"/>
                <a:gd name="T19" fmla="*/ 8 h 35"/>
                <a:gd name="T20" fmla="*/ 4 w 26"/>
                <a:gd name="T21" fmla="*/ 1 h 35"/>
                <a:gd name="T22" fmla="*/ 6 w 26"/>
                <a:gd name="T23" fmla="*/ 2 h 35"/>
                <a:gd name="T24" fmla="*/ 2 w 26"/>
                <a:gd name="T25" fmla="*/ 5 h 35"/>
                <a:gd name="T26" fmla="*/ 2 w 26"/>
                <a:gd name="T27" fmla="*/ 9 h 35"/>
                <a:gd name="T28" fmla="*/ 22 w 26"/>
                <a:gd name="T29" fmla="*/ 32 h 35"/>
                <a:gd name="T30" fmla="*/ 20 w 26"/>
                <a:gd name="T31" fmla="*/ 23 h 35"/>
                <a:gd name="T32" fmla="*/ 17 w 26"/>
                <a:gd name="T33" fmla="*/ 19 h 35"/>
                <a:gd name="T34" fmla="*/ 13 w 26"/>
                <a:gd name="T35" fmla="*/ 11 h 35"/>
                <a:gd name="T36" fmla="*/ 10 w 26"/>
                <a:gd name="T37" fmla="*/ 4 h 35"/>
                <a:gd name="T38" fmla="*/ 7 w 26"/>
                <a:gd name="T39" fmla="*/ 4 h 35"/>
                <a:gd name="T40" fmla="*/ 6 w 26"/>
                <a:gd name="T41" fmla="*/ 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5">
                  <a:moveTo>
                    <a:pt x="4" y="1"/>
                  </a:moveTo>
                  <a:cubicBezTo>
                    <a:pt x="5" y="0"/>
                    <a:pt x="7" y="1"/>
                    <a:pt x="7" y="2"/>
                  </a:cubicBezTo>
                  <a:cubicBezTo>
                    <a:pt x="10" y="2"/>
                    <a:pt x="12" y="3"/>
                    <a:pt x="14" y="5"/>
                  </a:cubicBezTo>
                  <a:cubicBezTo>
                    <a:pt x="14" y="10"/>
                    <a:pt x="14" y="12"/>
                    <a:pt x="15" y="15"/>
                  </a:cubicBezTo>
                  <a:cubicBezTo>
                    <a:pt x="16" y="16"/>
                    <a:pt x="18" y="17"/>
                    <a:pt x="19" y="19"/>
                  </a:cubicBezTo>
                  <a:cubicBezTo>
                    <a:pt x="19" y="19"/>
                    <a:pt x="20" y="21"/>
                    <a:pt x="20" y="21"/>
                  </a:cubicBezTo>
                  <a:cubicBezTo>
                    <a:pt x="22" y="23"/>
                    <a:pt x="25" y="25"/>
                    <a:pt x="25" y="28"/>
                  </a:cubicBezTo>
                  <a:cubicBezTo>
                    <a:pt x="26" y="33"/>
                    <a:pt x="22" y="35"/>
                    <a:pt x="17" y="33"/>
                  </a:cubicBezTo>
                  <a:cubicBezTo>
                    <a:pt x="10" y="32"/>
                    <a:pt x="4" y="24"/>
                    <a:pt x="1" y="18"/>
                  </a:cubicBezTo>
                  <a:cubicBezTo>
                    <a:pt x="0" y="15"/>
                    <a:pt x="0" y="11"/>
                    <a:pt x="0" y="8"/>
                  </a:cubicBezTo>
                  <a:cubicBezTo>
                    <a:pt x="0" y="5"/>
                    <a:pt x="1" y="2"/>
                    <a:pt x="4" y="1"/>
                  </a:cubicBezTo>
                  <a:close/>
                  <a:moveTo>
                    <a:pt x="6" y="2"/>
                  </a:moveTo>
                  <a:cubicBezTo>
                    <a:pt x="4" y="2"/>
                    <a:pt x="3" y="4"/>
                    <a:pt x="2" y="5"/>
                  </a:cubicBezTo>
                  <a:cubicBezTo>
                    <a:pt x="2" y="6"/>
                    <a:pt x="2" y="7"/>
                    <a:pt x="2" y="9"/>
                  </a:cubicBezTo>
                  <a:cubicBezTo>
                    <a:pt x="1" y="19"/>
                    <a:pt x="11" y="33"/>
                    <a:pt x="22" y="32"/>
                  </a:cubicBezTo>
                  <a:cubicBezTo>
                    <a:pt x="25" y="28"/>
                    <a:pt x="22" y="26"/>
                    <a:pt x="20" y="23"/>
                  </a:cubicBezTo>
                  <a:cubicBezTo>
                    <a:pt x="19" y="22"/>
                    <a:pt x="18" y="21"/>
                    <a:pt x="17" y="19"/>
                  </a:cubicBezTo>
                  <a:cubicBezTo>
                    <a:pt x="15" y="17"/>
                    <a:pt x="13" y="14"/>
                    <a:pt x="13" y="11"/>
                  </a:cubicBezTo>
                  <a:cubicBezTo>
                    <a:pt x="12" y="8"/>
                    <a:pt x="13" y="6"/>
                    <a:pt x="10" y="4"/>
                  </a:cubicBezTo>
                  <a:cubicBezTo>
                    <a:pt x="9" y="4"/>
                    <a:pt x="7" y="4"/>
                    <a:pt x="7" y="4"/>
                  </a:cubicBezTo>
                  <a:cubicBezTo>
                    <a:pt x="6" y="3"/>
                    <a:pt x="7" y="2"/>
                    <a:pt x="6"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85" name="Freeform 151"/>
            <p:cNvSpPr/>
            <p:nvPr/>
          </p:nvSpPr>
          <p:spPr bwMode="auto">
            <a:xfrm>
              <a:off x="4913313" y="3760788"/>
              <a:ext cx="12700" cy="15875"/>
            </a:xfrm>
            <a:custGeom>
              <a:avLst/>
              <a:gdLst>
                <a:gd name="T0" fmla="*/ 0 w 4"/>
                <a:gd name="T1" fmla="*/ 0 h 5"/>
                <a:gd name="T2" fmla="*/ 4 w 4"/>
                <a:gd name="T3" fmla="*/ 5 h 5"/>
                <a:gd name="T4" fmla="*/ 0 w 4"/>
                <a:gd name="T5" fmla="*/ 0 h 5"/>
              </a:gdLst>
              <a:ahLst/>
              <a:cxnLst>
                <a:cxn ang="0">
                  <a:pos x="T0" y="T1"/>
                </a:cxn>
                <a:cxn ang="0">
                  <a:pos x="T2" y="T3"/>
                </a:cxn>
                <a:cxn ang="0">
                  <a:pos x="T4" y="T5"/>
                </a:cxn>
              </a:cxnLst>
              <a:rect l="0" t="0" r="r" b="b"/>
              <a:pathLst>
                <a:path w="4" h="5">
                  <a:moveTo>
                    <a:pt x="0" y="0"/>
                  </a:moveTo>
                  <a:cubicBezTo>
                    <a:pt x="1" y="2"/>
                    <a:pt x="4" y="2"/>
                    <a:pt x="4" y="5"/>
                  </a:cubicBezTo>
                  <a:cubicBezTo>
                    <a:pt x="1" y="5"/>
                    <a:pt x="0" y="2"/>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86" name="Freeform 152"/>
            <p:cNvSpPr/>
            <p:nvPr/>
          </p:nvSpPr>
          <p:spPr bwMode="auto">
            <a:xfrm>
              <a:off x="4949825" y="3767138"/>
              <a:ext cx="19050" cy="22225"/>
            </a:xfrm>
            <a:custGeom>
              <a:avLst/>
              <a:gdLst>
                <a:gd name="T0" fmla="*/ 1 w 6"/>
                <a:gd name="T1" fmla="*/ 0 h 7"/>
                <a:gd name="T2" fmla="*/ 6 w 6"/>
                <a:gd name="T3" fmla="*/ 5 h 7"/>
                <a:gd name="T4" fmla="*/ 5 w 6"/>
                <a:gd name="T5" fmla="*/ 6 h 7"/>
                <a:gd name="T6" fmla="*/ 0 w 6"/>
                <a:gd name="T7" fmla="*/ 1 h 7"/>
                <a:gd name="T8" fmla="*/ 1 w 6"/>
                <a:gd name="T9" fmla="*/ 0 h 7"/>
              </a:gdLst>
              <a:ahLst/>
              <a:cxnLst>
                <a:cxn ang="0">
                  <a:pos x="T0" y="T1"/>
                </a:cxn>
                <a:cxn ang="0">
                  <a:pos x="T2" y="T3"/>
                </a:cxn>
                <a:cxn ang="0">
                  <a:pos x="T4" y="T5"/>
                </a:cxn>
                <a:cxn ang="0">
                  <a:pos x="T6" y="T7"/>
                </a:cxn>
                <a:cxn ang="0">
                  <a:pos x="T8" y="T9"/>
                </a:cxn>
              </a:cxnLst>
              <a:rect l="0" t="0" r="r" b="b"/>
              <a:pathLst>
                <a:path w="6" h="7">
                  <a:moveTo>
                    <a:pt x="1" y="0"/>
                  </a:moveTo>
                  <a:cubicBezTo>
                    <a:pt x="3" y="1"/>
                    <a:pt x="3" y="5"/>
                    <a:pt x="6" y="5"/>
                  </a:cubicBezTo>
                  <a:cubicBezTo>
                    <a:pt x="6" y="5"/>
                    <a:pt x="5" y="6"/>
                    <a:pt x="5" y="6"/>
                  </a:cubicBezTo>
                  <a:cubicBezTo>
                    <a:pt x="2" y="7"/>
                    <a:pt x="2" y="4"/>
                    <a:pt x="0" y="1"/>
                  </a:cubicBezTo>
                  <a:cubicBezTo>
                    <a:pt x="1" y="1"/>
                    <a:pt x="1" y="1"/>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87" name="Freeform 153"/>
            <p:cNvSpPr/>
            <p:nvPr/>
          </p:nvSpPr>
          <p:spPr bwMode="auto">
            <a:xfrm>
              <a:off x="4968875" y="3773488"/>
              <a:ext cx="15875" cy="12700"/>
            </a:xfrm>
            <a:custGeom>
              <a:avLst/>
              <a:gdLst>
                <a:gd name="T0" fmla="*/ 3 w 5"/>
                <a:gd name="T1" fmla="*/ 0 h 4"/>
                <a:gd name="T2" fmla="*/ 0 w 5"/>
                <a:gd name="T3" fmla="*/ 4 h 4"/>
                <a:gd name="T4" fmla="*/ 3 w 5"/>
                <a:gd name="T5" fmla="*/ 0 h 4"/>
              </a:gdLst>
              <a:ahLst/>
              <a:cxnLst>
                <a:cxn ang="0">
                  <a:pos x="T0" y="T1"/>
                </a:cxn>
                <a:cxn ang="0">
                  <a:pos x="T2" y="T3"/>
                </a:cxn>
                <a:cxn ang="0">
                  <a:pos x="T4" y="T5"/>
                </a:cxn>
              </a:cxnLst>
              <a:rect l="0" t="0" r="r" b="b"/>
              <a:pathLst>
                <a:path w="5" h="4">
                  <a:moveTo>
                    <a:pt x="3" y="0"/>
                  </a:moveTo>
                  <a:cubicBezTo>
                    <a:pt x="5" y="1"/>
                    <a:pt x="2" y="4"/>
                    <a:pt x="0" y="4"/>
                  </a:cubicBezTo>
                  <a:cubicBezTo>
                    <a:pt x="1" y="2"/>
                    <a:pt x="2" y="1"/>
                    <a:pt x="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88" name="Freeform 154"/>
            <p:cNvSpPr/>
            <p:nvPr/>
          </p:nvSpPr>
          <p:spPr bwMode="auto">
            <a:xfrm>
              <a:off x="4940300" y="3789363"/>
              <a:ext cx="15875" cy="15875"/>
            </a:xfrm>
            <a:custGeom>
              <a:avLst/>
              <a:gdLst>
                <a:gd name="T0" fmla="*/ 0 w 5"/>
                <a:gd name="T1" fmla="*/ 0 h 5"/>
                <a:gd name="T2" fmla="*/ 5 w 5"/>
                <a:gd name="T3" fmla="*/ 5 h 5"/>
                <a:gd name="T4" fmla="*/ 0 w 5"/>
                <a:gd name="T5" fmla="*/ 0 h 5"/>
              </a:gdLst>
              <a:ahLst/>
              <a:cxnLst>
                <a:cxn ang="0">
                  <a:pos x="T0" y="T1"/>
                </a:cxn>
                <a:cxn ang="0">
                  <a:pos x="T2" y="T3"/>
                </a:cxn>
                <a:cxn ang="0">
                  <a:pos x="T4" y="T5"/>
                </a:cxn>
              </a:cxnLst>
              <a:rect l="0" t="0" r="r" b="b"/>
              <a:pathLst>
                <a:path w="5" h="5">
                  <a:moveTo>
                    <a:pt x="0" y="0"/>
                  </a:moveTo>
                  <a:cubicBezTo>
                    <a:pt x="2" y="2"/>
                    <a:pt x="4" y="2"/>
                    <a:pt x="5" y="5"/>
                  </a:cubicBezTo>
                  <a:cubicBezTo>
                    <a:pt x="3" y="5"/>
                    <a:pt x="1" y="2"/>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89" name="Freeform 155"/>
            <p:cNvSpPr/>
            <p:nvPr/>
          </p:nvSpPr>
          <p:spPr bwMode="auto">
            <a:xfrm>
              <a:off x="4975225" y="3814763"/>
              <a:ext cx="19050" cy="12700"/>
            </a:xfrm>
            <a:custGeom>
              <a:avLst/>
              <a:gdLst>
                <a:gd name="T0" fmla="*/ 0 w 6"/>
                <a:gd name="T1" fmla="*/ 0 h 4"/>
                <a:gd name="T2" fmla="*/ 6 w 6"/>
                <a:gd name="T3" fmla="*/ 2 h 4"/>
                <a:gd name="T4" fmla="*/ 0 w 6"/>
                <a:gd name="T5" fmla="*/ 0 h 4"/>
              </a:gdLst>
              <a:ahLst/>
              <a:cxnLst>
                <a:cxn ang="0">
                  <a:pos x="T0" y="T1"/>
                </a:cxn>
                <a:cxn ang="0">
                  <a:pos x="T2" y="T3"/>
                </a:cxn>
                <a:cxn ang="0">
                  <a:pos x="T4" y="T5"/>
                </a:cxn>
              </a:cxnLst>
              <a:rect l="0" t="0" r="r" b="b"/>
              <a:pathLst>
                <a:path w="6" h="4">
                  <a:moveTo>
                    <a:pt x="0" y="0"/>
                  </a:moveTo>
                  <a:cubicBezTo>
                    <a:pt x="2" y="1"/>
                    <a:pt x="5" y="1"/>
                    <a:pt x="6" y="2"/>
                  </a:cubicBezTo>
                  <a:cubicBezTo>
                    <a:pt x="5" y="4"/>
                    <a:pt x="1" y="2"/>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90" name="Freeform 156"/>
            <p:cNvSpPr>
              <a:spLocks noEditPoints="1"/>
            </p:cNvSpPr>
            <p:nvPr/>
          </p:nvSpPr>
          <p:spPr bwMode="auto">
            <a:xfrm>
              <a:off x="5105400" y="3856038"/>
              <a:ext cx="41275" cy="44450"/>
            </a:xfrm>
            <a:custGeom>
              <a:avLst/>
              <a:gdLst>
                <a:gd name="T0" fmla="*/ 3 w 13"/>
                <a:gd name="T1" fmla="*/ 13 h 14"/>
                <a:gd name="T2" fmla="*/ 3 w 13"/>
                <a:gd name="T3" fmla="*/ 3 h 14"/>
                <a:gd name="T4" fmla="*/ 7 w 13"/>
                <a:gd name="T5" fmla="*/ 1 h 14"/>
                <a:gd name="T6" fmla="*/ 12 w 13"/>
                <a:gd name="T7" fmla="*/ 4 h 14"/>
                <a:gd name="T8" fmla="*/ 3 w 13"/>
                <a:gd name="T9" fmla="*/ 13 h 14"/>
                <a:gd name="T10" fmla="*/ 10 w 13"/>
                <a:gd name="T11" fmla="*/ 4 h 14"/>
                <a:gd name="T12" fmla="*/ 4 w 13"/>
                <a:gd name="T13" fmla="*/ 5 h 14"/>
                <a:gd name="T14" fmla="*/ 4 w 13"/>
                <a:gd name="T15" fmla="*/ 11 h 14"/>
                <a:gd name="T16" fmla="*/ 10 w 13"/>
                <a:gd name="T17"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4">
                  <a:moveTo>
                    <a:pt x="3" y="13"/>
                  </a:moveTo>
                  <a:cubicBezTo>
                    <a:pt x="0" y="11"/>
                    <a:pt x="2" y="6"/>
                    <a:pt x="3" y="3"/>
                  </a:cubicBezTo>
                  <a:cubicBezTo>
                    <a:pt x="5" y="3"/>
                    <a:pt x="5" y="1"/>
                    <a:pt x="7" y="1"/>
                  </a:cubicBezTo>
                  <a:cubicBezTo>
                    <a:pt x="9" y="0"/>
                    <a:pt x="12" y="2"/>
                    <a:pt x="12" y="4"/>
                  </a:cubicBezTo>
                  <a:cubicBezTo>
                    <a:pt x="13" y="8"/>
                    <a:pt x="9" y="14"/>
                    <a:pt x="3" y="13"/>
                  </a:cubicBezTo>
                  <a:close/>
                  <a:moveTo>
                    <a:pt x="10" y="4"/>
                  </a:moveTo>
                  <a:cubicBezTo>
                    <a:pt x="9" y="2"/>
                    <a:pt x="6" y="4"/>
                    <a:pt x="4" y="5"/>
                  </a:cubicBezTo>
                  <a:cubicBezTo>
                    <a:pt x="4" y="7"/>
                    <a:pt x="3" y="10"/>
                    <a:pt x="4" y="11"/>
                  </a:cubicBezTo>
                  <a:cubicBezTo>
                    <a:pt x="8" y="12"/>
                    <a:pt x="12" y="7"/>
                    <a:pt x="10"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91" name="Freeform 157"/>
            <p:cNvSpPr>
              <a:spLocks noEditPoints="1"/>
            </p:cNvSpPr>
            <p:nvPr/>
          </p:nvSpPr>
          <p:spPr bwMode="auto">
            <a:xfrm>
              <a:off x="4926013" y="3856038"/>
              <a:ext cx="46037" cy="47625"/>
            </a:xfrm>
            <a:custGeom>
              <a:avLst/>
              <a:gdLst>
                <a:gd name="T0" fmla="*/ 11 w 15"/>
                <a:gd name="T1" fmla="*/ 4 h 15"/>
                <a:gd name="T2" fmla="*/ 11 w 15"/>
                <a:gd name="T3" fmla="*/ 12 h 15"/>
                <a:gd name="T4" fmla="*/ 2 w 15"/>
                <a:gd name="T5" fmla="*/ 3 h 15"/>
                <a:gd name="T6" fmla="*/ 3 w 15"/>
                <a:gd name="T7" fmla="*/ 1 h 15"/>
                <a:gd name="T8" fmla="*/ 11 w 15"/>
                <a:gd name="T9" fmla="*/ 4 h 15"/>
                <a:gd name="T10" fmla="*/ 4 w 15"/>
                <a:gd name="T11" fmla="*/ 3 h 15"/>
                <a:gd name="T12" fmla="*/ 11 w 15"/>
                <a:gd name="T13" fmla="*/ 7 h 15"/>
                <a:gd name="T14" fmla="*/ 9 w 15"/>
                <a:gd name="T15" fmla="*/ 5 h 15"/>
                <a:gd name="T16" fmla="*/ 10 w 15"/>
                <a:gd name="T17" fmla="*/ 4 h 15"/>
                <a:gd name="T18" fmla="*/ 4 w 15"/>
                <a:gd name="T19" fmla="*/ 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5">
                  <a:moveTo>
                    <a:pt x="11" y="4"/>
                  </a:moveTo>
                  <a:cubicBezTo>
                    <a:pt x="15" y="5"/>
                    <a:pt x="14" y="11"/>
                    <a:pt x="11" y="12"/>
                  </a:cubicBezTo>
                  <a:cubicBezTo>
                    <a:pt x="7" y="12"/>
                    <a:pt x="1" y="9"/>
                    <a:pt x="2" y="3"/>
                  </a:cubicBezTo>
                  <a:cubicBezTo>
                    <a:pt x="2" y="2"/>
                    <a:pt x="3" y="2"/>
                    <a:pt x="3" y="1"/>
                  </a:cubicBezTo>
                  <a:cubicBezTo>
                    <a:pt x="6" y="0"/>
                    <a:pt x="11" y="2"/>
                    <a:pt x="11" y="4"/>
                  </a:cubicBezTo>
                  <a:close/>
                  <a:moveTo>
                    <a:pt x="4" y="3"/>
                  </a:moveTo>
                  <a:cubicBezTo>
                    <a:pt x="0" y="7"/>
                    <a:pt x="13" y="15"/>
                    <a:pt x="11" y="7"/>
                  </a:cubicBezTo>
                  <a:cubicBezTo>
                    <a:pt x="11" y="6"/>
                    <a:pt x="9" y="6"/>
                    <a:pt x="9" y="5"/>
                  </a:cubicBezTo>
                  <a:cubicBezTo>
                    <a:pt x="9" y="4"/>
                    <a:pt x="11" y="4"/>
                    <a:pt x="10" y="4"/>
                  </a:cubicBezTo>
                  <a:cubicBezTo>
                    <a:pt x="8" y="3"/>
                    <a:pt x="6" y="2"/>
                    <a:pt x="4"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92" name="Freeform 158"/>
            <p:cNvSpPr>
              <a:spLocks noEditPoints="1"/>
            </p:cNvSpPr>
            <p:nvPr/>
          </p:nvSpPr>
          <p:spPr bwMode="auto">
            <a:xfrm>
              <a:off x="4767263" y="3571875"/>
              <a:ext cx="552450" cy="1041400"/>
            </a:xfrm>
            <a:custGeom>
              <a:avLst/>
              <a:gdLst>
                <a:gd name="T0" fmla="*/ 87 w 175"/>
                <a:gd name="T1" fmla="*/ 113 h 330"/>
                <a:gd name="T2" fmla="*/ 27 w 175"/>
                <a:gd name="T3" fmla="*/ 103 h 330"/>
                <a:gd name="T4" fmla="*/ 16 w 175"/>
                <a:gd name="T5" fmla="*/ 51 h 330"/>
                <a:gd name="T6" fmla="*/ 97 w 175"/>
                <a:gd name="T7" fmla="*/ 17 h 330"/>
                <a:gd name="T8" fmla="*/ 114 w 175"/>
                <a:gd name="T9" fmla="*/ 59 h 330"/>
                <a:gd name="T10" fmla="*/ 161 w 175"/>
                <a:gd name="T11" fmla="*/ 60 h 330"/>
                <a:gd name="T12" fmla="*/ 132 w 175"/>
                <a:gd name="T13" fmla="*/ 128 h 330"/>
                <a:gd name="T14" fmla="*/ 122 w 175"/>
                <a:gd name="T15" fmla="*/ 200 h 330"/>
                <a:gd name="T16" fmla="*/ 157 w 175"/>
                <a:gd name="T17" fmla="*/ 215 h 330"/>
                <a:gd name="T18" fmla="*/ 150 w 175"/>
                <a:gd name="T19" fmla="*/ 329 h 330"/>
                <a:gd name="T20" fmla="*/ 10 w 175"/>
                <a:gd name="T21" fmla="*/ 313 h 330"/>
                <a:gd name="T22" fmla="*/ 3 w 175"/>
                <a:gd name="T23" fmla="*/ 226 h 330"/>
                <a:gd name="T24" fmla="*/ 97 w 175"/>
                <a:gd name="T25" fmla="*/ 196 h 330"/>
                <a:gd name="T26" fmla="*/ 103 w 175"/>
                <a:gd name="T27" fmla="*/ 32 h 330"/>
                <a:gd name="T28" fmla="*/ 52 w 175"/>
                <a:gd name="T29" fmla="*/ 44 h 330"/>
                <a:gd name="T30" fmla="*/ 67 w 175"/>
                <a:gd name="T31" fmla="*/ 35 h 330"/>
                <a:gd name="T32" fmla="*/ 48 w 175"/>
                <a:gd name="T33" fmla="*/ 37 h 330"/>
                <a:gd name="T34" fmla="*/ 56 w 175"/>
                <a:gd name="T35" fmla="*/ 18 h 330"/>
                <a:gd name="T36" fmla="*/ 37 w 175"/>
                <a:gd name="T37" fmla="*/ 43 h 330"/>
                <a:gd name="T38" fmla="*/ 46 w 175"/>
                <a:gd name="T39" fmla="*/ 112 h 330"/>
                <a:gd name="T40" fmla="*/ 86 w 175"/>
                <a:gd name="T41" fmla="*/ 83 h 330"/>
                <a:gd name="T42" fmla="*/ 122 w 175"/>
                <a:gd name="T43" fmla="*/ 128 h 330"/>
                <a:gd name="T44" fmla="*/ 96 w 175"/>
                <a:gd name="T45" fmla="*/ 84 h 330"/>
                <a:gd name="T46" fmla="*/ 96 w 175"/>
                <a:gd name="T47" fmla="*/ 84 h 330"/>
                <a:gd name="T48" fmla="*/ 90 w 175"/>
                <a:gd name="T49" fmla="*/ 86 h 330"/>
                <a:gd name="T50" fmla="*/ 101 w 175"/>
                <a:gd name="T51" fmla="*/ 145 h 330"/>
                <a:gd name="T52" fmla="*/ 101 w 175"/>
                <a:gd name="T53" fmla="*/ 89 h 330"/>
                <a:gd name="T54" fmla="*/ 82 w 175"/>
                <a:gd name="T55" fmla="*/ 114 h 330"/>
                <a:gd name="T56" fmla="*/ 100 w 175"/>
                <a:gd name="T57" fmla="*/ 127 h 330"/>
                <a:gd name="T58" fmla="*/ 115 w 175"/>
                <a:gd name="T59" fmla="*/ 136 h 330"/>
                <a:gd name="T60" fmla="*/ 113 w 175"/>
                <a:gd name="T61" fmla="*/ 208 h 330"/>
                <a:gd name="T62" fmla="*/ 101 w 175"/>
                <a:gd name="T63" fmla="*/ 152 h 330"/>
                <a:gd name="T64" fmla="*/ 73 w 175"/>
                <a:gd name="T65" fmla="*/ 197 h 330"/>
                <a:gd name="T66" fmla="*/ 96 w 175"/>
                <a:gd name="T67" fmla="*/ 210 h 330"/>
                <a:gd name="T68" fmla="*/ 120 w 175"/>
                <a:gd name="T69" fmla="*/ 214 h 330"/>
                <a:gd name="T70" fmla="*/ 95 w 175"/>
                <a:gd name="T71" fmla="*/ 214 h 330"/>
                <a:gd name="T72" fmla="*/ 117 w 175"/>
                <a:gd name="T73" fmla="*/ 216 h 330"/>
                <a:gd name="T74" fmla="*/ 25 w 175"/>
                <a:gd name="T75" fmla="*/ 215 h 330"/>
                <a:gd name="T76" fmla="*/ 53 w 175"/>
                <a:gd name="T77" fmla="*/ 215 h 330"/>
                <a:gd name="T78" fmla="*/ 95 w 175"/>
                <a:gd name="T79" fmla="*/ 216 h 330"/>
                <a:gd name="T80" fmla="*/ 98 w 175"/>
                <a:gd name="T81" fmla="*/ 219 h 330"/>
                <a:gd name="T82" fmla="*/ 137 w 175"/>
                <a:gd name="T83" fmla="*/ 223 h 330"/>
                <a:gd name="T84" fmla="*/ 22 w 175"/>
                <a:gd name="T85" fmla="*/ 220 h 330"/>
                <a:gd name="T86" fmla="*/ 113 w 175"/>
                <a:gd name="T87" fmla="*/ 217 h 330"/>
                <a:gd name="T88" fmla="*/ 55 w 175"/>
                <a:gd name="T89" fmla="*/ 218 h 330"/>
                <a:gd name="T90" fmla="*/ 98 w 175"/>
                <a:gd name="T91" fmla="*/ 221 h 330"/>
                <a:gd name="T92" fmla="*/ 154 w 175"/>
                <a:gd name="T93" fmla="*/ 221 h 330"/>
                <a:gd name="T94" fmla="*/ 21 w 175"/>
                <a:gd name="T95" fmla="*/ 222 h 330"/>
                <a:gd name="T96" fmla="*/ 8 w 175"/>
                <a:gd name="T97" fmla="*/ 224 h 330"/>
                <a:gd name="T98" fmla="*/ 8 w 175"/>
                <a:gd name="T99" fmla="*/ 224 h 330"/>
                <a:gd name="T100" fmla="*/ 124 w 175"/>
                <a:gd name="T101" fmla="*/ 225 h 330"/>
                <a:gd name="T102" fmla="*/ 83 w 175"/>
                <a:gd name="T103" fmla="*/ 226 h 330"/>
                <a:gd name="T104" fmla="*/ 139 w 175"/>
                <a:gd name="T105" fmla="*/ 225 h 330"/>
                <a:gd name="T106" fmla="*/ 127 w 175"/>
                <a:gd name="T107" fmla="*/ 228 h 330"/>
                <a:gd name="T108" fmla="*/ 166 w 175"/>
                <a:gd name="T109" fmla="*/ 226 h 330"/>
                <a:gd name="T110" fmla="*/ 93 w 175"/>
                <a:gd name="T111" fmla="*/ 231 h 330"/>
                <a:gd name="T112" fmla="*/ 15 w 175"/>
                <a:gd name="T113" fmla="*/ 229 h 330"/>
                <a:gd name="T114" fmla="*/ 14 w 175"/>
                <a:gd name="T115" fmla="*/ 320 h 330"/>
                <a:gd name="T116" fmla="*/ 107 w 175"/>
                <a:gd name="T117" fmla="*/ 328 h 330"/>
                <a:gd name="T118" fmla="*/ 172 w 175"/>
                <a:gd name="T119" fmla="*/ 233 h 330"/>
                <a:gd name="T120" fmla="*/ 130 w 175"/>
                <a:gd name="T121" fmla="*/ 255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5" h="330">
                  <a:moveTo>
                    <a:pt x="110" y="211"/>
                  </a:moveTo>
                  <a:cubicBezTo>
                    <a:pt x="108" y="204"/>
                    <a:pt x="105" y="197"/>
                    <a:pt x="103" y="189"/>
                  </a:cubicBezTo>
                  <a:cubicBezTo>
                    <a:pt x="101" y="180"/>
                    <a:pt x="101" y="172"/>
                    <a:pt x="100" y="164"/>
                  </a:cubicBezTo>
                  <a:cubicBezTo>
                    <a:pt x="100" y="161"/>
                    <a:pt x="99" y="158"/>
                    <a:pt x="99" y="156"/>
                  </a:cubicBezTo>
                  <a:cubicBezTo>
                    <a:pt x="100" y="152"/>
                    <a:pt x="101" y="149"/>
                    <a:pt x="99" y="146"/>
                  </a:cubicBezTo>
                  <a:cubicBezTo>
                    <a:pt x="95" y="135"/>
                    <a:pt x="87" y="126"/>
                    <a:pt x="87" y="113"/>
                  </a:cubicBezTo>
                  <a:cubicBezTo>
                    <a:pt x="85" y="114"/>
                    <a:pt x="82" y="118"/>
                    <a:pt x="81" y="115"/>
                  </a:cubicBezTo>
                  <a:cubicBezTo>
                    <a:pt x="80" y="114"/>
                    <a:pt x="79" y="112"/>
                    <a:pt x="78" y="111"/>
                  </a:cubicBezTo>
                  <a:cubicBezTo>
                    <a:pt x="74" y="112"/>
                    <a:pt x="70" y="114"/>
                    <a:pt x="66" y="115"/>
                  </a:cubicBezTo>
                  <a:cubicBezTo>
                    <a:pt x="63" y="116"/>
                    <a:pt x="59" y="115"/>
                    <a:pt x="55" y="115"/>
                  </a:cubicBezTo>
                  <a:cubicBezTo>
                    <a:pt x="51" y="115"/>
                    <a:pt x="47" y="114"/>
                    <a:pt x="44" y="113"/>
                  </a:cubicBezTo>
                  <a:cubicBezTo>
                    <a:pt x="38" y="111"/>
                    <a:pt x="31" y="108"/>
                    <a:pt x="27" y="103"/>
                  </a:cubicBezTo>
                  <a:cubicBezTo>
                    <a:pt x="26" y="102"/>
                    <a:pt x="24" y="100"/>
                    <a:pt x="23" y="98"/>
                  </a:cubicBezTo>
                  <a:cubicBezTo>
                    <a:pt x="21" y="97"/>
                    <a:pt x="20" y="96"/>
                    <a:pt x="19" y="94"/>
                  </a:cubicBezTo>
                  <a:cubicBezTo>
                    <a:pt x="17" y="91"/>
                    <a:pt x="15" y="86"/>
                    <a:pt x="14" y="82"/>
                  </a:cubicBezTo>
                  <a:cubicBezTo>
                    <a:pt x="13" y="75"/>
                    <a:pt x="11" y="67"/>
                    <a:pt x="13" y="59"/>
                  </a:cubicBezTo>
                  <a:cubicBezTo>
                    <a:pt x="13" y="58"/>
                    <a:pt x="15" y="57"/>
                    <a:pt x="15" y="56"/>
                  </a:cubicBezTo>
                  <a:cubicBezTo>
                    <a:pt x="15" y="54"/>
                    <a:pt x="15" y="52"/>
                    <a:pt x="16" y="51"/>
                  </a:cubicBezTo>
                  <a:cubicBezTo>
                    <a:pt x="18" y="48"/>
                    <a:pt x="23" y="44"/>
                    <a:pt x="27" y="42"/>
                  </a:cubicBezTo>
                  <a:cubicBezTo>
                    <a:pt x="30" y="41"/>
                    <a:pt x="34" y="41"/>
                    <a:pt x="39" y="41"/>
                  </a:cubicBezTo>
                  <a:cubicBezTo>
                    <a:pt x="39" y="34"/>
                    <a:pt x="38" y="25"/>
                    <a:pt x="42" y="18"/>
                  </a:cubicBezTo>
                  <a:cubicBezTo>
                    <a:pt x="44" y="13"/>
                    <a:pt x="49" y="10"/>
                    <a:pt x="52" y="7"/>
                  </a:cubicBezTo>
                  <a:cubicBezTo>
                    <a:pt x="63" y="0"/>
                    <a:pt x="81" y="4"/>
                    <a:pt x="91" y="11"/>
                  </a:cubicBezTo>
                  <a:cubicBezTo>
                    <a:pt x="93" y="13"/>
                    <a:pt x="95" y="16"/>
                    <a:pt x="97" y="17"/>
                  </a:cubicBezTo>
                  <a:cubicBezTo>
                    <a:pt x="99" y="23"/>
                    <a:pt x="103" y="27"/>
                    <a:pt x="105" y="33"/>
                  </a:cubicBezTo>
                  <a:cubicBezTo>
                    <a:pt x="104" y="35"/>
                    <a:pt x="106" y="38"/>
                    <a:pt x="107" y="40"/>
                  </a:cubicBezTo>
                  <a:cubicBezTo>
                    <a:pt x="109" y="50"/>
                    <a:pt x="107" y="61"/>
                    <a:pt x="104" y="70"/>
                  </a:cubicBezTo>
                  <a:cubicBezTo>
                    <a:pt x="103" y="74"/>
                    <a:pt x="101" y="78"/>
                    <a:pt x="98" y="81"/>
                  </a:cubicBezTo>
                  <a:cubicBezTo>
                    <a:pt x="99" y="83"/>
                    <a:pt x="101" y="84"/>
                    <a:pt x="102" y="84"/>
                  </a:cubicBezTo>
                  <a:cubicBezTo>
                    <a:pt x="105" y="75"/>
                    <a:pt x="108" y="67"/>
                    <a:pt x="114" y="59"/>
                  </a:cubicBezTo>
                  <a:cubicBezTo>
                    <a:pt x="119" y="54"/>
                    <a:pt x="127" y="49"/>
                    <a:pt x="134" y="48"/>
                  </a:cubicBezTo>
                  <a:cubicBezTo>
                    <a:pt x="137" y="48"/>
                    <a:pt x="143" y="49"/>
                    <a:pt x="146" y="50"/>
                  </a:cubicBezTo>
                  <a:cubicBezTo>
                    <a:pt x="148" y="50"/>
                    <a:pt x="149" y="49"/>
                    <a:pt x="150" y="50"/>
                  </a:cubicBezTo>
                  <a:cubicBezTo>
                    <a:pt x="150" y="50"/>
                    <a:pt x="150" y="51"/>
                    <a:pt x="151" y="52"/>
                  </a:cubicBezTo>
                  <a:cubicBezTo>
                    <a:pt x="153" y="54"/>
                    <a:pt x="157" y="55"/>
                    <a:pt x="159" y="57"/>
                  </a:cubicBezTo>
                  <a:cubicBezTo>
                    <a:pt x="160" y="58"/>
                    <a:pt x="160" y="59"/>
                    <a:pt x="161" y="60"/>
                  </a:cubicBezTo>
                  <a:cubicBezTo>
                    <a:pt x="163" y="63"/>
                    <a:pt x="166" y="66"/>
                    <a:pt x="167" y="70"/>
                  </a:cubicBezTo>
                  <a:cubicBezTo>
                    <a:pt x="168" y="76"/>
                    <a:pt x="169" y="82"/>
                    <a:pt x="168" y="89"/>
                  </a:cubicBezTo>
                  <a:cubicBezTo>
                    <a:pt x="168" y="92"/>
                    <a:pt x="166" y="96"/>
                    <a:pt x="164" y="100"/>
                  </a:cubicBezTo>
                  <a:cubicBezTo>
                    <a:pt x="161" y="108"/>
                    <a:pt x="155" y="113"/>
                    <a:pt x="147" y="119"/>
                  </a:cubicBezTo>
                  <a:cubicBezTo>
                    <a:pt x="144" y="121"/>
                    <a:pt x="142" y="124"/>
                    <a:pt x="137" y="126"/>
                  </a:cubicBezTo>
                  <a:cubicBezTo>
                    <a:pt x="136" y="126"/>
                    <a:pt x="133" y="127"/>
                    <a:pt x="132" y="128"/>
                  </a:cubicBezTo>
                  <a:cubicBezTo>
                    <a:pt x="127" y="129"/>
                    <a:pt x="120" y="130"/>
                    <a:pt x="115" y="129"/>
                  </a:cubicBezTo>
                  <a:cubicBezTo>
                    <a:pt x="116" y="132"/>
                    <a:pt x="118" y="138"/>
                    <a:pt x="114" y="139"/>
                  </a:cubicBezTo>
                  <a:cubicBezTo>
                    <a:pt x="112" y="139"/>
                    <a:pt x="111" y="135"/>
                    <a:pt x="109" y="134"/>
                  </a:cubicBezTo>
                  <a:cubicBezTo>
                    <a:pt x="116" y="156"/>
                    <a:pt x="119" y="185"/>
                    <a:pt x="114" y="211"/>
                  </a:cubicBezTo>
                  <a:cubicBezTo>
                    <a:pt x="115" y="211"/>
                    <a:pt x="117" y="209"/>
                    <a:pt x="118" y="209"/>
                  </a:cubicBezTo>
                  <a:cubicBezTo>
                    <a:pt x="119" y="207"/>
                    <a:pt x="120" y="203"/>
                    <a:pt x="122" y="200"/>
                  </a:cubicBezTo>
                  <a:cubicBezTo>
                    <a:pt x="124" y="197"/>
                    <a:pt x="128" y="190"/>
                    <a:pt x="131" y="196"/>
                  </a:cubicBezTo>
                  <a:cubicBezTo>
                    <a:pt x="129" y="202"/>
                    <a:pt x="126" y="205"/>
                    <a:pt x="123" y="208"/>
                  </a:cubicBezTo>
                  <a:cubicBezTo>
                    <a:pt x="127" y="207"/>
                    <a:pt x="136" y="203"/>
                    <a:pt x="138" y="210"/>
                  </a:cubicBezTo>
                  <a:cubicBezTo>
                    <a:pt x="136" y="213"/>
                    <a:pt x="133" y="214"/>
                    <a:pt x="130" y="215"/>
                  </a:cubicBezTo>
                  <a:cubicBezTo>
                    <a:pt x="137" y="215"/>
                    <a:pt x="145" y="216"/>
                    <a:pt x="152" y="215"/>
                  </a:cubicBezTo>
                  <a:cubicBezTo>
                    <a:pt x="154" y="215"/>
                    <a:pt x="155" y="215"/>
                    <a:pt x="157" y="215"/>
                  </a:cubicBezTo>
                  <a:cubicBezTo>
                    <a:pt x="163" y="219"/>
                    <a:pt x="167" y="225"/>
                    <a:pt x="173" y="229"/>
                  </a:cubicBezTo>
                  <a:cubicBezTo>
                    <a:pt x="175" y="235"/>
                    <a:pt x="174" y="244"/>
                    <a:pt x="174" y="252"/>
                  </a:cubicBezTo>
                  <a:cubicBezTo>
                    <a:pt x="173" y="265"/>
                    <a:pt x="174" y="279"/>
                    <a:pt x="173" y="291"/>
                  </a:cubicBezTo>
                  <a:cubicBezTo>
                    <a:pt x="172" y="299"/>
                    <a:pt x="171" y="307"/>
                    <a:pt x="170" y="315"/>
                  </a:cubicBezTo>
                  <a:cubicBezTo>
                    <a:pt x="169" y="318"/>
                    <a:pt x="168" y="322"/>
                    <a:pt x="168" y="325"/>
                  </a:cubicBezTo>
                  <a:cubicBezTo>
                    <a:pt x="163" y="328"/>
                    <a:pt x="156" y="329"/>
                    <a:pt x="150" y="329"/>
                  </a:cubicBezTo>
                  <a:cubicBezTo>
                    <a:pt x="143" y="329"/>
                    <a:pt x="136" y="328"/>
                    <a:pt x="129" y="329"/>
                  </a:cubicBezTo>
                  <a:cubicBezTo>
                    <a:pt x="115" y="330"/>
                    <a:pt x="101" y="329"/>
                    <a:pt x="86" y="329"/>
                  </a:cubicBezTo>
                  <a:cubicBezTo>
                    <a:pt x="63" y="329"/>
                    <a:pt x="39" y="329"/>
                    <a:pt x="16" y="325"/>
                  </a:cubicBezTo>
                  <a:cubicBezTo>
                    <a:pt x="14" y="324"/>
                    <a:pt x="14" y="323"/>
                    <a:pt x="13" y="321"/>
                  </a:cubicBezTo>
                  <a:cubicBezTo>
                    <a:pt x="12" y="321"/>
                    <a:pt x="11" y="320"/>
                    <a:pt x="11" y="320"/>
                  </a:cubicBezTo>
                  <a:cubicBezTo>
                    <a:pt x="10" y="318"/>
                    <a:pt x="10" y="315"/>
                    <a:pt x="10" y="313"/>
                  </a:cubicBezTo>
                  <a:cubicBezTo>
                    <a:pt x="9" y="302"/>
                    <a:pt x="6" y="289"/>
                    <a:pt x="5" y="276"/>
                  </a:cubicBezTo>
                  <a:cubicBezTo>
                    <a:pt x="3" y="267"/>
                    <a:pt x="3" y="258"/>
                    <a:pt x="2" y="250"/>
                  </a:cubicBezTo>
                  <a:cubicBezTo>
                    <a:pt x="2" y="246"/>
                    <a:pt x="1" y="243"/>
                    <a:pt x="1" y="240"/>
                  </a:cubicBezTo>
                  <a:cubicBezTo>
                    <a:pt x="1" y="239"/>
                    <a:pt x="1" y="237"/>
                    <a:pt x="1" y="236"/>
                  </a:cubicBezTo>
                  <a:cubicBezTo>
                    <a:pt x="1" y="234"/>
                    <a:pt x="0" y="232"/>
                    <a:pt x="0" y="230"/>
                  </a:cubicBezTo>
                  <a:cubicBezTo>
                    <a:pt x="1" y="229"/>
                    <a:pt x="2" y="228"/>
                    <a:pt x="3" y="226"/>
                  </a:cubicBezTo>
                  <a:cubicBezTo>
                    <a:pt x="4" y="225"/>
                    <a:pt x="5" y="223"/>
                    <a:pt x="6" y="222"/>
                  </a:cubicBezTo>
                  <a:cubicBezTo>
                    <a:pt x="10" y="218"/>
                    <a:pt x="15" y="215"/>
                    <a:pt x="19" y="211"/>
                  </a:cubicBezTo>
                  <a:cubicBezTo>
                    <a:pt x="28" y="209"/>
                    <a:pt x="43" y="213"/>
                    <a:pt x="53" y="213"/>
                  </a:cubicBezTo>
                  <a:cubicBezTo>
                    <a:pt x="55" y="207"/>
                    <a:pt x="58" y="201"/>
                    <a:pt x="61" y="197"/>
                  </a:cubicBezTo>
                  <a:cubicBezTo>
                    <a:pt x="67" y="195"/>
                    <a:pt x="74" y="195"/>
                    <a:pt x="81" y="195"/>
                  </a:cubicBezTo>
                  <a:cubicBezTo>
                    <a:pt x="86" y="195"/>
                    <a:pt x="91" y="195"/>
                    <a:pt x="97" y="196"/>
                  </a:cubicBezTo>
                  <a:cubicBezTo>
                    <a:pt x="103" y="199"/>
                    <a:pt x="107" y="203"/>
                    <a:pt x="109" y="211"/>
                  </a:cubicBezTo>
                  <a:cubicBezTo>
                    <a:pt x="109" y="210"/>
                    <a:pt x="109" y="211"/>
                    <a:pt x="110" y="211"/>
                  </a:cubicBezTo>
                  <a:cubicBezTo>
                    <a:pt x="110" y="211"/>
                    <a:pt x="110" y="211"/>
                    <a:pt x="110" y="211"/>
                  </a:cubicBezTo>
                  <a:close/>
                  <a:moveTo>
                    <a:pt x="96" y="80"/>
                  </a:moveTo>
                  <a:cubicBezTo>
                    <a:pt x="100" y="76"/>
                    <a:pt x="102" y="68"/>
                    <a:pt x="104" y="63"/>
                  </a:cubicBezTo>
                  <a:cubicBezTo>
                    <a:pt x="107" y="53"/>
                    <a:pt x="106" y="42"/>
                    <a:pt x="103" y="32"/>
                  </a:cubicBezTo>
                  <a:cubicBezTo>
                    <a:pt x="102" y="29"/>
                    <a:pt x="99" y="25"/>
                    <a:pt x="98" y="22"/>
                  </a:cubicBezTo>
                  <a:cubicBezTo>
                    <a:pt x="96" y="19"/>
                    <a:pt x="94" y="16"/>
                    <a:pt x="91" y="14"/>
                  </a:cubicBezTo>
                  <a:cubicBezTo>
                    <a:pt x="85" y="8"/>
                    <a:pt x="73" y="4"/>
                    <a:pt x="64" y="5"/>
                  </a:cubicBezTo>
                  <a:cubicBezTo>
                    <a:pt x="56" y="6"/>
                    <a:pt x="51" y="9"/>
                    <a:pt x="47" y="14"/>
                  </a:cubicBezTo>
                  <a:cubicBezTo>
                    <a:pt x="40" y="21"/>
                    <a:pt x="40" y="30"/>
                    <a:pt x="41" y="41"/>
                  </a:cubicBezTo>
                  <a:cubicBezTo>
                    <a:pt x="44" y="43"/>
                    <a:pt x="48" y="43"/>
                    <a:pt x="52" y="44"/>
                  </a:cubicBezTo>
                  <a:cubicBezTo>
                    <a:pt x="51" y="42"/>
                    <a:pt x="49" y="41"/>
                    <a:pt x="48" y="39"/>
                  </a:cubicBezTo>
                  <a:cubicBezTo>
                    <a:pt x="46" y="35"/>
                    <a:pt x="46" y="30"/>
                    <a:pt x="46" y="25"/>
                  </a:cubicBezTo>
                  <a:cubicBezTo>
                    <a:pt x="47" y="21"/>
                    <a:pt x="50" y="17"/>
                    <a:pt x="54" y="16"/>
                  </a:cubicBezTo>
                  <a:cubicBezTo>
                    <a:pt x="56" y="12"/>
                    <a:pt x="62" y="15"/>
                    <a:pt x="63" y="18"/>
                  </a:cubicBezTo>
                  <a:cubicBezTo>
                    <a:pt x="64" y="20"/>
                    <a:pt x="63" y="23"/>
                    <a:pt x="64" y="26"/>
                  </a:cubicBezTo>
                  <a:cubicBezTo>
                    <a:pt x="64" y="29"/>
                    <a:pt x="67" y="31"/>
                    <a:pt x="67" y="35"/>
                  </a:cubicBezTo>
                  <a:cubicBezTo>
                    <a:pt x="67" y="41"/>
                    <a:pt x="63" y="45"/>
                    <a:pt x="59" y="46"/>
                  </a:cubicBezTo>
                  <a:cubicBezTo>
                    <a:pt x="74" y="54"/>
                    <a:pt x="86" y="65"/>
                    <a:pt x="87" y="84"/>
                  </a:cubicBezTo>
                  <a:cubicBezTo>
                    <a:pt x="92" y="84"/>
                    <a:pt x="94" y="82"/>
                    <a:pt x="96" y="80"/>
                  </a:cubicBezTo>
                  <a:close/>
                  <a:moveTo>
                    <a:pt x="54" y="18"/>
                  </a:moveTo>
                  <a:cubicBezTo>
                    <a:pt x="50" y="21"/>
                    <a:pt x="47" y="23"/>
                    <a:pt x="47" y="29"/>
                  </a:cubicBezTo>
                  <a:cubicBezTo>
                    <a:pt x="47" y="32"/>
                    <a:pt x="48" y="35"/>
                    <a:pt x="48" y="37"/>
                  </a:cubicBezTo>
                  <a:cubicBezTo>
                    <a:pt x="50" y="41"/>
                    <a:pt x="55" y="45"/>
                    <a:pt x="59" y="44"/>
                  </a:cubicBezTo>
                  <a:cubicBezTo>
                    <a:pt x="63" y="44"/>
                    <a:pt x="65" y="39"/>
                    <a:pt x="65" y="35"/>
                  </a:cubicBezTo>
                  <a:cubicBezTo>
                    <a:pt x="65" y="31"/>
                    <a:pt x="62" y="28"/>
                    <a:pt x="62" y="25"/>
                  </a:cubicBezTo>
                  <a:cubicBezTo>
                    <a:pt x="62" y="22"/>
                    <a:pt x="63" y="17"/>
                    <a:pt x="58" y="16"/>
                  </a:cubicBezTo>
                  <a:cubicBezTo>
                    <a:pt x="57" y="16"/>
                    <a:pt x="56" y="17"/>
                    <a:pt x="55" y="17"/>
                  </a:cubicBezTo>
                  <a:cubicBezTo>
                    <a:pt x="55" y="18"/>
                    <a:pt x="56" y="17"/>
                    <a:pt x="56" y="18"/>
                  </a:cubicBezTo>
                  <a:cubicBezTo>
                    <a:pt x="55" y="18"/>
                    <a:pt x="54" y="18"/>
                    <a:pt x="54" y="18"/>
                  </a:cubicBezTo>
                  <a:close/>
                  <a:moveTo>
                    <a:pt x="81" y="68"/>
                  </a:moveTo>
                  <a:cubicBezTo>
                    <a:pt x="77" y="60"/>
                    <a:pt x="71" y="55"/>
                    <a:pt x="64" y="51"/>
                  </a:cubicBezTo>
                  <a:cubicBezTo>
                    <a:pt x="60" y="49"/>
                    <a:pt x="57" y="47"/>
                    <a:pt x="54" y="46"/>
                  </a:cubicBezTo>
                  <a:cubicBezTo>
                    <a:pt x="51" y="45"/>
                    <a:pt x="47" y="45"/>
                    <a:pt x="44" y="45"/>
                  </a:cubicBezTo>
                  <a:cubicBezTo>
                    <a:pt x="42" y="44"/>
                    <a:pt x="40" y="43"/>
                    <a:pt x="37" y="43"/>
                  </a:cubicBezTo>
                  <a:cubicBezTo>
                    <a:pt x="32" y="42"/>
                    <a:pt x="28" y="44"/>
                    <a:pt x="24" y="46"/>
                  </a:cubicBezTo>
                  <a:cubicBezTo>
                    <a:pt x="16" y="51"/>
                    <a:pt x="13" y="65"/>
                    <a:pt x="15" y="76"/>
                  </a:cubicBezTo>
                  <a:cubicBezTo>
                    <a:pt x="16" y="79"/>
                    <a:pt x="16" y="82"/>
                    <a:pt x="17" y="84"/>
                  </a:cubicBezTo>
                  <a:cubicBezTo>
                    <a:pt x="18" y="88"/>
                    <a:pt x="21" y="91"/>
                    <a:pt x="22" y="95"/>
                  </a:cubicBezTo>
                  <a:cubicBezTo>
                    <a:pt x="24" y="97"/>
                    <a:pt x="25" y="99"/>
                    <a:pt x="28" y="101"/>
                  </a:cubicBezTo>
                  <a:cubicBezTo>
                    <a:pt x="32" y="106"/>
                    <a:pt x="39" y="110"/>
                    <a:pt x="46" y="112"/>
                  </a:cubicBezTo>
                  <a:cubicBezTo>
                    <a:pt x="56" y="115"/>
                    <a:pt x="68" y="114"/>
                    <a:pt x="76" y="110"/>
                  </a:cubicBezTo>
                  <a:cubicBezTo>
                    <a:pt x="78" y="108"/>
                    <a:pt x="79" y="107"/>
                    <a:pt x="81" y="106"/>
                  </a:cubicBezTo>
                  <a:cubicBezTo>
                    <a:pt x="81" y="102"/>
                    <a:pt x="85" y="101"/>
                    <a:pt x="86" y="99"/>
                  </a:cubicBezTo>
                  <a:cubicBezTo>
                    <a:pt x="87" y="95"/>
                    <a:pt x="86" y="91"/>
                    <a:pt x="86" y="85"/>
                  </a:cubicBezTo>
                  <a:cubicBezTo>
                    <a:pt x="83" y="86"/>
                    <a:pt x="77" y="84"/>
                    <a:pt x="77" y="82"/>
                  </a:cubicBezTo>
                  <a:cubicBezTo>
                    <a:pt x="80" y="82"/>
                    <a:pt x="83" y="84"/>
                    <a:pt x="86" y="83"/>
                  </a:cubicBezTo>
                  <a:cubicBezTo>
                    <a:pt x="84" y="78"/>
                    <a:pt x="84" y="73"/>
                    <a:pt x="81" y="68"/>
                  </a:cubicBezTo>
                  <a:close/>
                  <a:moveTo>
                    <a:pt x="144" y="51"/>
                  </a:moveTo>
                  <a:cubicBezTo>
                    <a:pt x="134" y="49"/>
                    <a:pt x="125" y="52"/>
                    <a:pt x="119" y="58"/>
                  </a:cubicBezTo>
                  <a:cubicBezTo>
                    <a:pt x="110" y="67"/>
                    <a:pt x="102" y="83"/>
                    <a:pt x="101" y="99"/>
                  </a:cubicBezTo>
                  <a:cubicBezTo>
                    <a:pt x="101" y="109"/>
                    <a:pt x="102" y="118"/>
                    <a:pt x="108" y="123"/>
                  </a:cubicBezTo>
                  <a:cubicBezTo>
                    <a:pt x="112" y="126"/>
                    <a:pt x="115" y="128"/>
                    <a:pt x="122" y="128"/>
                  </a:cubicBezTo>
                  <a:cubicBezTo>
                    <a:pt x="135" y="128"/>
                    <a:pt x="146" y="119"/>
                    <a:pt x="154" y="112"/>
                  </a:cubicBezTo>
                  <a:cubicBezTo>
                    <a:pt x="157" y="109"/>
                    <a:pt x="161" y="103"/>
                    <a:pt x="163" y="98"/>
                  </a:cubicBezTo>
                  <a:cubicBezTo>
                    <a:pt x="169" y="85"/>
                    <a:pt x="168" y="71"/>
                    <a:pt x="159" y="60"/>
                  </a:cubicBezTo>
                  <a:cubicBezTo>
                    <a:pt x="156" y="58"/>
                    <a:pt x="154" y="56"/>
                    <a:pt x="151" y="53"/>
                  </a:cubicBezTo>
                  <a:cubicBezTo>
                    <a:pt x="149" y="53"/>
                    <a:pt x="147" y="52"/>
                    <a:pt x="144" y="51"/>
                  </a:cubicBezTo>
                  <a:close/>
                  <a:moveTo>
                    <a:pt x="96" y="84"/>
                  </a:moveTo>
                  <a:cubicBezTo>
                    <a:pt x="96" y="85"/>
                    <a:pt x="93" y="85"/>
                    <a:pt x="92" y="86"/>
                  </a:cubicBezTo>
                  <a:cubicBezTo>
                    <a:pt x="92" y="86"/>
                    <a:pt x="91" y="86"/>
                    <a:pt x="91" y="86"/>
                  </a:cubicBezTo>
                  <a:cubicBezTo>
                    <a:pt x="90" y="88"/>
                    <a:pt x="90" y="92"/>
                    <a:pt x="92" y="92"/>
                  </a:cubicBezTo>
                  <a:cubicBezTo>
                    <a:pt x="95" y="92"/>
                    <a:pt x="95" y="89"/>
                    <a:pt x="97" y="88"/>
                  </a:cubicBezTo>
                  <a:cubicBezTo>
                    <a:pt x="99" y="88"/>
                    <a:pt x="100" y="88"/>
                    <a:pt x="101" y="87"/>
                  </a:cubicBezTo>
                  <a:cubicBezTo>
                    <a:pt x="101" y="85"/>
                    <a:pt x="99" y="84"/>
                    <a:pt x="96" y="84"/>
                  </a:cubicBezTo>
                  <a:close/>
                  <a:moveTo>
                    <a:pt x="106" y="125"/>
                  </a:moveTo>
                  <a:cubicBezTo>
                    <a:pt x="106" y="125"/>
                    <a:pt x="107" y="124"/>
                    <a:pt x="106" y="124"/>
                  </a:cubicBezTo>
                  <a:cubicBezTo>
                    <a:pt x="106" y="124"/>
                    <a:pt x="106" y="124"/>
                    <a:pt x="105" y="124"/>
                  </a:cubicBezTo>
                  <a:cubicBezTo>
                    <a:pt x="100" y="114"/>
                    <a:pt x="98" y="104"/>
                    <a:pt x="95" y="93"/>
                  </a:cubicBezTo>
                  <a:cubicBezTo>
                    <a:pt x="93" y="93"/>
                    <a:pt x="91" y="95"/>
                    <a:pt x="90" y="94"/>
                  </a:cubicBezTo>
                  <a:cubicBezTo>
                    <a:pt x="89" y="91"/>
                    <a:pt x="89" y="89"/>
                    <a:pt x="90" y="86"/>
                  </a:cubicBezTo>
                  <a:cubicBezTo>
                    <a:pt x="89" y="86"/>
                    <a:pt x="88" y="86"/>
                    <a:pt x="87" y="86"/>
                  </a:cubicBezTo>
                  <a:cubicBezTo>
                    <a:pt x="89" y="91"/>
                    <a:pt x="87" y="98"/>
                    <a:pt x="88" y="102"/>
                  </a:cubicBezTo>
                  <a:cubicBezTo>
                    <a:pt x="90" y="102"/>
                    <a:pt x="93" y="103"/>
                    <a:pt x="93" y="106"/>
                  </a:cubicBezTo>
                  <a:cubicBezTo>
                    <a:pt x="92" y="108"/>
                    <a:pt x="91" y="108"/>
                    <a:pt x="89" y="109"/>
                  </a:cubicBezTo>
                  <a:cubicBezTo>
                    <a:pt x="88" y="116"/>
                    <a:pt x="90" y="124"/>
                    <a:pt x="93" y="130"/>
                  </a:cubicBezTo>
                  <a:cubicBezTo>
                    <a:pt x="96" y="135"/>
                    <a:pt x="98" y="140"/>
                    <a:pt x="101" y="145"/>
                  </a:cubicBezTo>
                  <a:cubicBezTo>
                    <a:pt x="102" y="141"/>
                    <a:pt x="102" y="138"/>
                    <a:pt x="104" y="135"/>
                  </a:cubicBezTo>
                  <a:cubicBezTo>
                    <a:pt x="103" y="133"/>
                    <a:pt x="103" y="131"/>
                    <a:pt x="102" y="130"/>
                  </a:cubicBezTo>
                  <a:cubicBezTo>
                    <a:pt x="100" y="130"/>
                    <a:pt x="97" y="130"/>
                    <a:pt x="97" y="128"/>
                  </a:cubicBezTo>
                  <a:cubicBezTo>
                    <a:pt x="98" y="123"/>
                    <a:pt x="104" y="124"/>
                    <a:pt x="106" y="125"/>
                  </a:cubicBezTo>
                  <a:close/>
                  <a:moveTo>
                    <a:pt x="99" y="103"/>
                  </a:moveTo>
                  <a:cubicBezTo>
                    <a:pt x="99" y="97"/>
                    <a:pt x="100" y="93"/>
                    <a:pt x="101" y="89"/>
                  </a:cubicBezTo>
                  <a:cubicBezTo>
                    <a:pt x="93" y="89"/>
                    <a:pt x="99" y="98"/>
                    <a:pt x="99" y="103"/>
                  </a:cubicBezTo>
                  <a:close/>
                  <a:moveTo>
                    <a:pt x="83" y="106"/>
                  </a:moveTo>
                  <a:cubicBezTo>
                    <a:pt x="84" y="106"/>
                    <a:pt x="85" y="105"/>
                    <a:pt x="85" y="103"/>
                  </a:cubicBezTo>
                  <a:cubicBezTo>
                    <a:pt x="83" y="103"/>
                    <a:pt x="83" y="105"/>
                    <a:pt x="83" y="106"/>
                  </a:cubicBezTo>
                  <a:close/>
                  <a:moveTo>
                    <a:pt x="82" y="110"/>
                  </a:moveTo>
                  <a:cubicBezTo>
                    <a:pt x="82" y="111"/>
                    <a:pt x="82" y="112"/>
                    <a:pt x="82" y="114"/>
                  </a:cubicBezTo>
                  <a:cubicBezTo>
                    <a:pt x="84" y="113"/>
                    <a:pt x="86" y="112"/>
                    <a:pt x="87" y="110"/>
                  </a:cubicBezTo>
                  <a:cubicBezTo>
                    <a:pt x="85" y="107"/>
                    <a:pt x="91" y="108"/>
                    <a:pt x="91" y="106"/>
                  </a:cubicBezTo>
                  <a:cubicBezTo>
                    <a:pt x="91" y="104"/>
                    <a:pt x="89" y="104"/>
                    <a:pt x="87" y="104"/>
                  </a:cubicBezTo>
                  <a:cubicBezTo>
                    <a:pt x="86" y="107"/>
                    <a:pt x="84" y="108"/>
                    <a:pt x="82" y="110"/>
                  </a:cubicBezTo>
                  <a:close/>
                  <a:moveTo>
                    <a:pt x="108" y="127"/>
                  </a:moveTo>
                  <a:cubicBezTo>
                    <a:pt x="105" y="127"/>
                    <a:pt x="102" y="125"/>
                    <a:pt x="100" y="127"/>
                  </a:cubicBezTo>
                  <a:cubicBezTo>
                    <a:pt x="101" y="128"/>
                    <a:pt x="102" y="128"/>
                    <a:pt x="103" y="128"/>
                  </a:cubicBezTo>
                  <a:cubicBezTo>
                    <a:pt x="104" y="129"/>
                    <a:pt x="104" y="131"/>
                    <a:pt x="105" y="132"/>
                  </a:cubicBezTo>
                  <a:cubicBezTo>
                    <a:pt x="105" y="132"/>
                    <a:pt x="106" y="132"/>
                    <a:pt x="106" y="132"/>
                  </a:cubicBezTo>
                  <a:cubicBezTo>
                    <a:pt x="106" y="131"/>
                    <a:pt x="107" y="130"/>
                    <a:pt x="108" y="130"/>
                  </a:cubicBezTo>
                  <a:cubicBezTo>
                    <a:pt x="109" y="130"/>
                    <a:pt x="108" y="131"/>
                    <a:pt x="109" y="131"/>
                  </a:cubicBezTo>
                  <a:cubicBezTo>
                    <a:pt x="112" y="131"/>
                    <a:pt x="112" y="137"/>
                    <a:pt x="115" y="136"/>
                  </a:cubicBezTo>
                  <a:cubicBezTo>
                    <a:pt x="115" y="134"/>
                    <a:pt x="114" y="131"/>
                    <a:pt x="113" y="129"/>
                  </a:cubicBezTo>
                  <a:cubicBezTo>
                    <a:pt x="111" y="129"/>
                    <a:pt x="108" y="129"/>
                    <a:pt x="108" y="127"/>
                  </a:cubicBezTo>
                  <a:close/>
                  <a:moveTo>
                    <a:pt x="106" y="134"/>
                  </a:moveTo>
                  <a:cubicBezTo>
                    <a:pt x="105" y="138"/>
                    <a:pt x="102" y="143"/>
                    <a:pt x="102" y="148"/>
                  </a:cubicBezTo>
                  <a:cubicBezTo>
                    <a:pt x="102" y="152"/>
                    <a:pt x="105" y="157"/>
                    <a:pt x="107" y="161"/>
                  </a:cubicBezTo>
                  <a:cubicBezTo>
                    <a:pt x="111" y="176"/>
                    <a:pt x="111" y="192"/>
                    <a:pt x="113" y="208"/>
                  </a:cubicBezTo>
                  <a:cubicBezTo>
                    <a:pt x="113" y="205"/>
                    <a:pt x="114" y="201"/>
                    <a:pt x="114" y="197"/>
                  </a:cubicBezTo>
                  <a:cubicBezTo>
                    <a:pt x="115" y="182"/>
                    <a:pt x="115" y="170"/>
                    <a:pt x="113" y="156"/>
                  </a:cubicBezTo>
                  <a:cubicBezTo>
                    <a:pt x="112" y="149"/>
                    <a:pt x="110" y="141"/>
                    <a:pt x="107" y="134"/>
                  </a:cubicBezTo>
                  <a:cubicBezTo>
                    <a:pt x="107" y="134"/>
                    <a:pt x="107" y="134"/>
                    <a:pt x="106" y="134"/>
                  </a:cubicBezTo>
                  <a:close/>
                  <a:moveTo>
                    <a:pt x="111" y="209"/>
                  </a:moveTo>
                  <a:cubicBezTo>
                    <a:pt x="110" y="189"/>
                    <a:pt x="108" y="168"/>
                    <a:pt x="101" y="152"/>
                  </a:cubicBezTo>
                  <a:cubicBezTo>
                    <a:pt x="100" y="173"/>
                    <a:pt x="104" y="192"/>
                    <a:pt x="111" y="209"/>
                  </a:cubicBezTo>
                  <a:close/>
                  <a:moveTo>
                    <a:pt x="120" y="208"/>
                  </a:moveTo>
                  <a:cubicBezTo>
                    <a:pt x="124" y="205"/>
                    <a:pt x="129" y="202"/>
                    <a:pt x="128" y="196"/>
                  </a:cubicBezTo>
                  <a:cubicBezTo>
                    <a:pt x="124" y="198"/>
                    <a:pt x="122" y="203"/>
                    <a:pt x="120" y="208"/>
                  </a:cubicBezTo>
                  <a:close/>
                  <a:moveTo>
                    <a:pt x="87" y="197"/>
                  </a:moveTo>
                  <a:cubicBezTo>
                    <a:pt x="83" y="196"/>
                    <a:pt x="77" y="197"/>
                    <a:pt x="73" y="197"/>
                  </a:cubicBezTo>
                  <a:cubicBezTo>
                    <a:pt x="70" y="198"/>
                    <a:pt x="65" y="197"/>
                    <a:pt x="62" y="199"/>
                  </a:cubicBezTo>
                  <a:cubicBezTo>
                    <a:pt x="58" y="202"/>
                    <a:pt x="55" y="212"/>
                    <a:pt x="55" y="216"/>
                  </a:cubicBezTo>
                  <a:cubicBezTo>
                    <a:pt x="59" y="217"/>
                    <a:pt x="62" y="217"/>
                    <a:pt x="66" y="219"/>
                  </a:cubicBezTo>
                  <a:cubicBezTo>
                    <a:pt x="66" y="217"/>
                    <a:pt x="66" y="214"/>
                    <a:pt x="66" y="212"/>
                  </a:cubicBezTo>
                  <a:cubicBezTo>
                    <a:pt x="67" y="211"/>
                    <a:pt x="68" y="209"/>
                    <a:pt x="69" y="208"/>
                  </a:cubicBezTo>
                  <a:cubicBezTo>
                    <a:pt x="76" y="205"/>
                    <a:pt x="92" y="205"/>
                    <a:pt x="96" y="210"/>
                  </a:cubicBezTo>
                  <a:cubicBezTo>
                    <a:pt x="98" y="212"/>
                    <a:pt x="97" y="215"/>
                    <a:pt x="98" y="217"/>
                  </a:cubicBezTo>
                  <a:cubicBezTo>
                    <a:pt x="103" y="217"/>
                    <a:pt x="105" y="216"/>
                    <a:pt x="108" y="214"/>
                  </a:cubicBezTo>
                  <a:cubicBezTo>
                    <a:pt x="105" y="202"/>
                    <a:pt x="99" y="197"/>
                    <a:pt x="87" y="197"/>
                  </a:cubicBezTo>
                  <a:close/>
                  <a:moveTo>
                    <a:pt x="131" y="213"/>
                  </a:moveTo>
                  <a:cubicBezTo>
                    <a:pt x="134" y="211"/>
                    <a:pt x="137" y="209"/>
                    <a:pt x="134" y="207"/>
                  </a:cubicBezTo>
                  <a:cubicBezTo>
                    <a:pt x="129" y="208"/>
                    <a:pt x="121" y="208"/>
                    <a:pt x="120" y="214"/>
                  </a:cubicBezTo>
                  <a:cubicBezTo>
                    <a:pt x="124" y="216"/>
                    <a:pt x="128" y="214"/>
                    <a:pt x="131" y="213"/>
                  </a:cubicBezTo>
                  <a:close/>
                  <a:moveTo>
                    <a:pt x="94" y="211"/>
                  </a:moveTo>
                  <a:cubicBezTo>
                    <a:pt x="87" y="207"/>
                    <a:pt x="75" y="207"/>
                    <a:pt x="69" y="212"/>
                  </a:cubicBezTo>
                  <a:cubicBezTo>
                    <a:pt x="68" y="212"/>
                    <a:pt x="68" y="214"/>
                    <a:pt x="68" y="215"/>
                  </a:cubicBezTo>
                  <a:cubicBezTo>
                    <a:pt x="70" y="213"/>
                    <a:pt x="74" y="214"/>
                    <a:pt x="77" y="214"/>
                  </a:cubicBezTo>
                  <a:cubicBezTo>
                    <a:pt x="82" y="213"/>
                    <a:pt x="88" y="213"/>
                    <a:pt x="95" y="214"/>
                  </a:cubicBezTo>
                  <a:cubicBezTo>
                    <a:pt x="96" y="213"/>
                    <a:pt x="94" y="212"/>
                    <a:pt x="94" y="211"/>
                  </a:cubicBezTo>
                  <a:close/>
                  <a:moveTo>
                    <a:pt x="117" y="216"/>
                  </a:moveTo>
                  <a:cubicBezTo>
                    <a:pt x="117" y="216"/>
                    <a:pt x="118" y="213"/>
                    <a:pt x="116" y="212"/>
                  </a:cubicBezTo>
                  <a:cubicBezTo>
                    <a:pt x="115" y="213"/>
                    <a:pt x="114" y="213"/>
                    <a:pt x="114" y="216"/>
                  </a:cubicBezTo>
                  <a:cubicBezTo>
                    <a:pt x="115" y="216"/>
                    <a:pt x="116" y="216"/>
                    <a:pt x="116" y="216"/>
                  </a:cubicBezTo>
                  <a:cubicBezTo>
                    <a:pt x="116" y="216"/>
                    <a:pt x="116" y="215"/>
                    <a:pt x="117" y="216"/>
                  </a:cubicBezTo>
                  <a:close/>
                  <a:moveTo>
                    <a:pt x="40" y="215"/>
                  </a:moveTo>
                  <a:cubicBezTo>
                    <a:pt x="38" y="214"/>
                    <a:pt x="36" y="213"/>
                    <a:pt x="34" y="213"/>
                  </a:cubicBezTo>
                  <a:cubicBezTo>
                    <a:pt x="30" y="212"/>
                    <a:pt x="22" y="213"/>
                    <a:pt x="19" y="214"/>
                  </a:cubicBezTo>
                  <a:cubicBezTo>
                    <a:pt x="16" y="216"/>
                    <a:pt x="13" y="220"/>
                    <a:pt x="10" y="222"/>
                  </a:cubicBezTo>
                  <a:cubicBezTo>
                    <a:pt x="13" y="223"/>
                    <a:pt x="15" y="221"/>
                    <a:pt x="19" y="222"/>
                  </a:cubicBezTo>
                  <a:cubicBezTo>
                    <a:pt x="19" y="220"/>
                    <a:pt x="23" y="215"/>
                    <a:pt x="25" y="215"/>
                  </a:cubicBezTo>
                  <a:cubicBezTo>
                    <a:pt x="26" y="214"/>
                    <a:pt x="29" y="216"/>
                    <a:pt x="32" y="216"/>
                  </a:cubicBezTo>
                  <a:cubicBezTo>
                    <a:pt x="36" y="216"/>
                    <a:pt x="40" y="214"/>
                    <a:pt x="42" y="217"/>
                  </a:cubicBezTo>
                  <a:cubicBezTo>
                    <a:pt x="43" y="218"/>
                    <a:pt x="42" y="219"/>
                    <a:pt x="43" y="220"/>
                  </a:cubicBezTo>
                  <a:cubicBezTo>
                    <a:pt x="43" y="221"/>
                    <a:pt x="42" y="222"/>
                    <a:pt x="42" y="224"/>
                  </a:cubicBezTo>
                  <a:cubicBezTo>
                    <a:pt x="46" y="222"/>
                    <a:pt x="49" y="223"/>
                    <a:pt x="52" y="223"/>
                  </a:cubicBezTo>
                  <a:cubicBezTo>
                    <a:pt x="49" y="221"/>
                    <a:pt x="52" y="218"/>
                    <a:pt x="53" y="215"/>
                  </a:cubicBezTo>
                  <a:cubicBezTo>
                    <a:pt x="48" y="215"/>
                    <a:pt x="44" y="215"/>
                    <a:pt x="40" y="215"/>
                  </a:cubicBezTo>
                  <a:close/>
                  <a:moveTo>
                    <a:pt x="68" y="216"/>
                  </a:moveTo>
                  <a:cubicBezTo>
                    <a:pt x="69" y="219"/>
                    <a:pt x="67" y="222"/>
                    <a:pt x="67" y="225"/>
                  </a:cubicBezTo>
                  <a:cubicBezTo>
                    <a:pt x="76" y="223"/>
                    <a:pt x="86" y="224"/>
                    <a:pt x="95" y="223"/>
                  </a:cubicBezTo>
                  <a:cubicBezTo>
                    <a:pt x="95" y="222"/>
                    <a:pt x="96" y="220"/>
                    <a:pt x="96" y="219"/>
                  </a:cubicBezTo>
                  <a:cubicBezTo>
                    <a:pt x="96" y="218"/>
                    <a:pt x="94" y="218"/>
                    <a:pt x="95" y="216"/>
                  </a:cubicBezTo>
                  <a:cubicBezTo>
                    <a:pt x="96" y="216"/>
                    <a:pt x="96" y="217"/>
                    <a:pt x="96" y="216"/>
                  </a:cubicBezTo>
                  <a:cubicBezTo>
                    <a:pt x="87" y="214"/>
                    <a:pt x="79" y="217"/>
                    <a:pt x="68" y="216"/>
                  </a:cubicBezTo>
                  <a:close/>
                  <a:moveTo>
                    <a:pt x="98" y="219"/>
                  </a:moveTo>
                  <a:cubicBezTo>
                    <a:pt x="101" y="221"/>
                    <a:pt x="106" y="219"/>
                    <a:pt x="110" y="216"/>
                  </a:cubicBezTo>
                  <a:cubicBezTo>
                    <a:pt x="109" y="216"/>
                    <a:pt x="110" y="215"/>
                    <a:pt x="110" y="215"/>
                  </a:cubicBezTo>
                  <a:cubicBezTo>
                    <a:pt x="107" y="217"/>
                    <a:pt x="101" y="219"/>
                    <a:pt x="98" y="219"/>
                  </a:cubicBezTo>
                  <a:close/>
                  <a:moveTo>
                    <a:pt x="157" y="218"/>
                  </a:moveTo>
                  <a:cubicBezTo>
                    <a:pt x="153" y="217"/>
                    <a:pt x="150" y="218"/>
                    <a:pt x="146" y="218"/>
                  </a:cubicBezTo>
                  <a:cubicBezTo>
                    <a:pt x="140" y="218"/>
                    <a:pt x="134" y="216"/>
                    <a:pt x="128" y="217"/>
                  </a:cubicBezTo>
                  <a:cubicBezTo>
                    <a:pt x="127" y="216"/>
                    <a:pt x="125" y="216"/>
                    <a:pt x="124" y="217"/>
                  </a:cubicBezTo>
                  <a:cubicBezTo>
                    <a:pt x="127" y="218"/>
                    <a:pt x="129" y="221"/>
                    <a:pt x="131" y="223"/>
                  </a:cubicBezTo>
                  <a:cubicBezTo>
                    <a:pt x="134" y="223"/>
                    <a:pt x="134" y="223"/>
                    <a:pt x="137" y="223"/>
                  </a:cubicBezTo>
                  <a:cubicBezTo>
                    <a:pt x="135" y="218"/>
                    <a:pt x="140" y="218"/>
                    <a:pt x="144" y="219"/>
                  </a:cubicBezTo>
                  <a:cubicBezTo>
                    <a:pt x="147" y="219"/>
                    <a:pt x="151" y="218"/>
                    <a:pt x="155" y="219"/>
                  </a:cubicBezTo>
                  <a:cubicBezTo>
                    <a:pt x="157" y="220"/>
                    <a:pt x="160" y="226"/>
                    <a:pt x="164" y="224"/>
                  </a:cubicBezTo>
                  <a:cubicBezTo>
                    <a:pt x="161" y="222"/>
                    <a:pt x="160" y="219"/>
                    <a:pt x="157" y="218"/>
                  </a:cubicBezTo>
                  <a:close/>
                  <a:moveTo>
                    <a:pt x="26" y="217"/>
                  </a:moveTo>
                  <a:cubicBezTo>
                    <a:pt x="25" y="218"/>
                    <a:pt x="21" y="219"/>
                    <a:pt x="22" y="220"/>
                  </a:cubicBezTo>
                  <a:cubicBezTo>
                    <a:pt x="30" y="220"/>
                    <a:pt x="33" y="220"/>
                    <a:pt x="41" y="220"/>
                  </a:cubicBezTo>
                  <a:cubicBezTo>
                    <a:pt x="41" y="219"/>
                    <a:pt x="41" y="219"/>
                    <a:pt x="41" y="218"/>
                  </a:cubicBezTo>
                  <a:cubicBezTo>
                    <a:pt x="36" y="217"/>
                    <a:pt x="31" y="218"/>
                    <a:pt x="26" y="217"/>
                  </a:cubicBezTo>
                  <a:close/>
                  <a:moveTo>
                    <a:pt x="111" y="225"/>
                  </a:moveTo>
                  <a:cubicBezTo>
                    <a:pt x="115" y="224"/>
                    <a:pt x="118" y="224"/>
                    <a:pt x="122" y="224"/>
                  </a:cubicBezTo>
                  <a:cubicBezTo>
                    <a:pt x="121" y="221"/>
                    <a:pt x="117" y="217"/>
                    <a:pt x="113" y="217"/>
                  </a:cubicBezTo>
                  <a:cubicBezTo>
                    <a:pt x="115" y="220"/>
                    <a:pt x="114" y="224"/>
                    <a:pt x="111" y="225"/>
                  </a:cubicBezTo>
                  <a:close/>
                  <a:moveTo>
                    <a:pt x="124" y="223"/>
                  </a:moveTo>
                  <a:cubicBezTo>
                    <a:pt x="126" y="223"/>
                    <a:pt x="127" y="223"/>
                    <a:pt x="129" y="223"/>
                  </a:cubicBezTo>
                  <a:cubicBezTo>
                    <a:pt x="127" y="220"/>
                    <a:pt x="123" y="217"/>
                    <a:pt x="119" y="218"/>
                  </a:cubicBezTo>
                  <a:cubicBezTo>
                    <a:pt x="121" y="219"/>
                    <a:pt x="123" y="221"/>
                    <a:pt x="124" y="223"/>
                  </a:cubicBezTo>
                  <a:close/>
                  <a:moveTo>
                    <a:pt x="55" y="218"/>
                  </a:moveTo>
                  <a:cubicBezTo>
                    <a:pt x="54" y="219"/>
                    <a:pt x="54" y="221"/>
                    <a:pt x="55" y="222"/>
                  </a:cubicBezTo>
                  <a:cubicBezTo>
                    <a:pt x="58" y="222"/>
                    <a:pt x="60" y="223"/>
                    <a:pt x="64" y="223"/>
                  </a:cubicBezTo>
                  <a:cubicBezTo>
                    <a:pt x="65" y="222"/>
                    <a:pt x="66" y="222"/>
                    <a:pt x="66" y="220"/>
                  </a:cubicBezTo>
                  <a:cubicBezTo>
                    <a:pt x="62" y="219"/>
                    <a:pt x="59" y="219"/>
                    <a:pt x="55" y="218"/>
                  </a:cubicBezTo>
                  <a:close/>
                  <a:moveTo>
                    <a:pt x="111" y="219"/>
                  </a:moveTo>
                  <a:cubicBezTo>
                    <a:pt x="108" y="220"/>
                    <a:pt x="102" y="223"/>
                    <a:pt x="98" y="221"/>
                  </a:cubicBezTo>
                  <a:cubicBezTo>
                    <a:pt x="98" y="222"/>
                    <a:pt x="97" y="222"/>
                    <a:pt x="98" y="223"/>
                  </a:cubicBezTo>
                  <a:cubicBezTo>
                    <a:pt x="98" y="223"/>
                    <a:pt x="99" y="223"/>
                    <a:pt x="99" y="223"/>
                  </a:cubicBezTo>
                  <a:cubicBezTo>
                    <a:pt x="99" y="224"/>
                    <a:pt x="100" y="224"/>
                    <a:pt x="99" y="224"/>
                  </a:cubicBezTo>
                  <a:cubicBezTo>
                    <a:pt x="104" y="225"/>
                    <a:pt x="110" y="224"/>
                    <a:pt x="112" y="221"/>
                  </a:cubicBezTo>
                  <a:cubicBezTo>
                    <a:pt x="111" y="220"/>
                    <a:pt x="112" y="219"/>
                    <a:pt x="111" y="219"/>
                  </a:cubicBezTo>
                  <a:close/>
                  <a:moveTo>
                    <a:pt x="154" y="221"/>
                  </a:moveTo>
                  <a:cubicBezTo>
                    <a:pt x="149" y="221"/>
                    <a:pt x="144" y="221"/>
                    <a:pt x="141" y="221"/>
                  </a:cubicBezTo>
                  <a:cubicBezTo>
                    <a:pt x="140" y="220"/>
                    <a:pt x="138" y="221"/>
                    <a:pt x="139" y="222"/>
                  </a:cubicBezTo>
                  <a:cubicBezTo>
                    <a:pt x="140" y="222"/>
                    <a:pt x="140" y="223"/>
                    <a:pt x="141" y="223"/>
                  </a:cubicBezTo>
                  <a:cubicBezTo>
                    <a:pt x="146" y="223"/>
                    <a:pt x="151" y="224"/>
                    <a:pt x="156" y="224"/>
                  </a:cubicBezTo>
                  <a:cubicBezTo>
                    <a:pt x="155" y="223"/>
                    <a:pt x="154" y="223"/>
                    <a:pt x="154" y="221"/>
                  </a:cubicBezTo>
                  <a:close/>
                  <a:moveTo>
                    <a:pt x="21" y="222"/>
                  </a:moveTo>
                  <a:cubicBezTo>
                    <a:pt x="21" y="223"/>
                    <a:pt x="20" y="223"/>
                    <a:pt x="20" y="224"/>
                  </a:cubicBezTo>
                  <a:cubicBezTo>
                    <a:pt x="21" y="223"/>
                    <a:pt x="23" y="224"/>
                    <a:pt x="24" y="223"/>
                  </a:cubicBezTo>
                  <a:cubicBezTo>
                    <a:pt x="28" y="225"/>
                    <a:pt x="34" y="224"/>
                    <a:pt x="38" y="225"/>
                  </a:cubicBezTo>
                  <a:cubicBezTo>
                    <a:pt x="38" y="224"/>
                    <a:pt x="39" y="224"/>
                    <a:pt x="39" y="223"/>
                  </a:cubicBezTo>
                  <a:cubicBezTo>
                    <a:pt x="32" y="222"/>
                    <a:pt x="27" y="223"/>
                    <a:pt x="21" y="222"/>
                  </a:cubicBezTo>
                  <a:close/>
                  <a:moveTo>
                    <a:pt x="8" y="224"/>
                  </a:moveTo>
                  <a:cubicBezTo>
                    <a:pt x="7" y="226"/>
                    <a:pt x="4" y="228"/>
                    <a:pt x="3" y="230"/>
                  </a:cubicBezTo>
                  <a:cubicBezTo>
                    <a:pt x="4" y="228"/>
                    <a:pt x="8" y="227"/>
                    <a:pt x="10" y="227"/>
                  </a:cubicBezTo>
                  <a:cubicBezTo>
                    <a:pt x="20" y="226"/>
                    <a:pt x="28" y="228"/>
                    <a:pt x="37" y="227"/>
                  </a:cubicBezTo>
                  <a:cubicBezTo>
                    <a:pt x="29" y="227"/>
                    <a:pt x="25" y="225"/>
                    <a:pt x="19" y="226"/>
                  </a:cubicBezTo>
                  <a:cubicBezTo>
                    <a:pt x="18" y="225"/>
                    <a:pt x="18" y="224"/>
                    <a:pt x="17" y="224"/>
                  </a:cubicBezTo>
                  <a:cubicBezTo>
                    <a:pt x="15" y="223"/>
                    <a:pt x="10" y="224"/>
                    <a:pt x="8" y="224"/>
                  </a:cubicBezTo>
                  <a:close/>
                  <a:moveTo>
                    <a:pt x="47" y="225"/>
                  </a:moveTo>
                  <a:cubicBezTo>
                    <a:pt x="44" y="225"/>
                    <a:pt x="41" y="225"/>
                    <a:pt x="40" y="228"/>
                  </a:cubicBezTo>
                  <a:cubicBezTo>
                    <a:pt x="48" y="228"/>
                    <a:pt x="60" y="229"/>
                    <a:pt x="69" y="227"/>
                  </a:cubicBezTo>
                  <a:cubicBezTo>
                    <a:pt x="70" y="227"/>
                    <a:pt x="71" y="228"/>
                    <a:pt x="71" y="229"/>
                  </a:cubicBezTo>
                  <a:cubicBezTo>
                    <a:pt x="88" y="229"/>
                    <a:pt x="108" y="229"/>
                    <a:pt x="125" y="228"/>
                  </a:cubicBezTo>
                  <a:cubicBezTo>
                    <a:pt x="125" y="227"/>
                    <a:pt x="125" y="226"/>
                    <a:pt x="124" y="225"/>
                  </a:cubicBezTo>
                  <a:cubicBezTo>
                    <a:pt x="121" y="226"/>
                    <a:pt x="118" y="226"/>
                    <a:pt x="115" y="226"/>
                  </a:cubicBezTo>
                  <a:cubicBezTo>
                    <a:pt x="113" y="226"/>
                    <a:pt x="111" y="227"/>
                    <a:pt x="110" y="227"/>
                  </a:cubicBezTo>
                  <a:cubicBezTo>
                    <a:pt x="109" y="227"/>
                    <a:pt x="108" y="226"/>
                    <a:pt x="107" y="226"/>
                  </a:cubicBezTo>
                  <a:cubicBezTo>
                    <a:pt x="104" y="226"/>
                    <a:pt x="101" y="228"/>
                    <a:pt x="98" y="226"/>
                  </a:cubicBezTo>
                  <a:cubicBezTo>
                    <a:pt x="97" y="226"/>
                    <a:pt x="96" y="225"/>
                    <a:pt x="96" y="225"/>
                  </a:cubicBezTo>
                  <a:cubicBezTo>
                    <a:pt x="92" y="225"/>
                    <a:pt x="88" y="226"/>
                    <a:pt x="83" y="226"/>
                  </a:cubicBezTo>
                  <a:cubicBezTo>
                    <a:pt x="76" y="226"/>
                    <a:pt x="71" y="226"/>
                    <a:pt x="63" y="227"/>
                  </a:cubicBezTo>
                  <a:cubicBezTo>
                    <a:pt x="63" y="226"/>
                    <a:pt x="63" y="226"/>
                    <a:pt x="64" y="225"/>
                  </a:cubicBezTo>
                  <a:cubicBezTo>
                    <a:pt x="58" y="225"/>
                    <a:pt x="52" y="225"/>
                    <a:pt x="47" y="225"/>
                  </a:cubicBezTo>
                  <a:close/>
                  <a:moveTo>
                    <a:pt x="132" y="225"/>
                  </a:moveTo>
                  <a:cubicBezTo>
                    <a:pt x="133" y="230"/>
                    <a:pt x="138" y="227"/>
                    <a:pt x="142" y="228"/>
                  </a:cubicBezTo>
                  <a:cubicBezTo>
                    <a:pt x="140" y="227"/>
                    <a:pt x="140" y="226"/>
                    <a:pt x="139" y="225"/>
                  </a:cubicBezTo>
                  <a:cubicBezTo>
                    <a:pt x="136" y="225"/>
                    <a:pt x="134" y="225"/>
                    <a:pt x="132" y="225"/>
                  </a:cubicBezTo>
                  <a:close/>
                  <a:moveTo>
                    <a:pt x="127" y="228"/>
                  </a:moveTo>
                  <a:cubicBezTo>
                    <a:pt x="129" y="228"/>
                    <a:pt x="130" y="227"/>
                    <a:pt x="131" y="227"/>
                  </a:cubicBezTo>
                  <a:cubicBezTo>
                    <a:pt x="131" y="226"/>
                    <a:pt x="131" y="225"/>
                    <a:pt x="130" y="225"/>
                  </a:cubicBezTo>
                  <a:cubicBezTo>
                    <a:pt x="129" y="226"/>
                    <a:pt x="127" y="225"/>
                    <a:pt x="126" y="225"/>
                  </a:cubicBezTo>
                  <a:cubicBezTo>
                    <a:pt x="126" y="226"/>
                    <a:pt x="127" y="226"/>
                    <a:pt x="127" y="228"/>
                  </a:cubicBezTo>
                  <a:close/>
                  <a:moveTo>
                    <a:pt x="147" y="226"/>
                  </a:moveTo>
                  <a:cubicBezTo>
                    <a:pt x="146" y="226"/>
                    <a:pt x="145" y="226"/>
                    <a:pt x="144" y="225"/>
                  </a:cubicBezTo>
                  <a:cubicBezTo>
                    <a:pt x="146" y="226"/>
                    <a:pt x="149" y="227"/>
                    <a:pt x="151" y="227"/>
                  </a:cubicBezTo>
                  <a:cubicBezTo>
                    <a:pt x="154" y="227"/>
                    <a:pt x="157" y="228"/>
                    <a:pt x="160" y="227"/>
                  </a:cubicBezTo>
                  <a:cubicBezTo>
                    <a:pt x="157" y="225"/>
                    <a:pt x="151" y="226"/>
                    <a:pt x="147" y="226"/>
                  </a:cubicBezTo>
                  <a:close/>
                  <a:moveTo>
                    <a:pt x="166" y="226"/>
                  </a:moveTo>
                  <a:cubicBezTo>
                    <a:pt x="165" y="227"/>
                    <a:pt x="163" y="226"/>
                    <a:pt x="162" y="226"/>
                  </a:cubicBezTo>
                  <a:cubicBezTo>
                    <a:pt x="163" y="227"/>
                    <a:pt x="163" y="229"/>
                    <a:pt x="163" y="230"/>
                  </a:cubicBezTo>
                  <a:cubicBezTo>
                    <a:pt x="165" y="229"/>
                    <a:pt x="168" y="231"/>
                    <a:pt x="171" y="230"/>
                  </a:cubicBezTo>
                  <a:cubicBezTo>
                    <a:pt x="170" y="228"/>
                    <a:pt x="168" y="227"/>
                    <a:pt x="166" y="226"/>
                  </a:cubicBezTo>
                  <a:close/>
                  <a:moveTo>
                    <a:pt x="105" y="231"/>
                  </a:moveTo>
                  <a:cubicBezTo>
                    <a:pt x="101" y="231"/>
                    <a:pt x="97" y="231"/>
                    <a:pt x="93" y="231"/>
                  </a:cubicBezTo>
                  <a:cubicBezTo>
                    <a:pt x="83" y="231"/>
                    <a:pt x="71" y="229"/>
                    <a:pt x="61" y="231"/>
                  </a:cubicBezTo>
                  <a:cubicBezTo>
                    <a:pt x="61" y="231"/>
                    <a:pt x="61" y="231"/>
                    <a:pt x="60" y="230"/>
                  </a:cubicBezTo>
                  <a:cubicBezTo>
                    <a:pt x="55" y="231"/>
                    <a:pt x="51" y="230"/>
                    <a:pt x="46" y="230"/>
                  </a:cubicBezTo>
                  <a:cubicBezTo>
                    <a:pt x="41" y="230"/>
                    <a:pt x="36" y="229"/>
                    <a:pt x="28" y="229"/>
                  </a:cubicBezTo>
                  <a:cubicBezTo>
                    <a:pt x="25" y="229"/>
                    <a:pt x="22" y="229"/>
                    <a:pt x="20" y="229"/>
                  </a:cubicBezTo>
                  <a:cubicBezTo>
                    <a:pt x="18" y="229"/>
                    <a:pt x="16" y="229"/>
                    <a:pt x="15" y="229"/>
                  </a:cubicBezTo>
                  <a:cubicBezTo>
                    <a:pt x="13" y="229"/>
                    <a:pt x="11" y="229"/>
                    <a:pt x="9" y="229"/>
                  </a:cubicBezTo>
                  <a:cubicBezTo>
                    <a:pt x="6" y="230"/>
                    <a:pt x="5" y="232"/>
                    <a:pt x="2" y="233"/>
                  </a:cubicBezTo>
                  <a:cubicBezTo>
                    <a:pt x="3" y="249"/>
                    <a:pt x="6" y="265"/>
                    <a:pt x="7" y="278"/>
                  </a:cubicBezTo>
                  <a:cubicBezTo>
                    <a:pt x="8" y="282"/>
                    <a:pt x="8" y="287"/>
                    <a:pt x="9" y="291"/>
                  </a:cubicBezTo>
                  <a:cubicBezTo>
                    <a:pt x="10" y="300"/>
                    <a:pt x="12" y="308"/>
                    <a:pt x="13" y="317"/>
                  </a:cubicBezTo>
                  <a:cubicBezTo>
                    <a:pt x="14" y="318"/>
                    <a:pt x="13" y="318"/>
                    <a:pt x="14" y="320"/>
                  </a:cubicBezTo>
                  <a:cubicBezTo>
                    <a:pt x="16" y="321"/>
                    <a:pt x="17" y="323"/>
                    <a:pt x="18" y="324"/>
                  </a:cubicBezTo>
                  <a:cubicBezTo>
                    <a:pt x="21" y="324"/>
                    <a:pt x="23" y="325"/>
                    <a:pt x="25" y="325"/>
                  </a:cubicBezTo>
                  <a:cubicBezTo>
                    <a:pt x="29" y="326"/>
                    <a:pt x="35" y="325"/>
                    <a:pt x="40" y="325"/>
                  </a:cubicBezTo>
                  <a:cubicBezTo>
                    <a:pt x="50" y="326"/>
                    <a:pt x="62" y="327"/>
                    <a:pt x="72" y="327"/>
                  </a:cubicBezTo>
                  <a:cubicBezTo>
                    <a:pt x="79" y="327"/>
                    <a:pt x="85" y="327"/>
                    <a:pt x="92" y="327"/>
                  </a:cubicBezTo>
                  <a:cubicBezTo>
                    <a:pt x="97" y="327"/>
                    <a:pt x="102" y="328"/>
                    <a:pt x="107" y="328"/>
                  </a:cubicBezTo>
                  <a:cubicBezTo>
                    <a:pt x="112" y="328"/>
                    <a:pt x="117" y="327"/>
                    <a:pt x="122" y="327"/>
                  </a:cubicBezTo>
                  <a:cubicBezTo>
                    <a:pt x="131" y="326"/>
                    <a:pt x="140" y="327"/>
                    <a:pt x="149" y="326"/>
                  </a:cubicBezTo>
                  <a:cubicBezTo>
                    <a:pt x="154" y="327"/>
                    <a:pt x="160" y="326"/>
                    <a:pt x="166" y="324"/>
                  </a:cubicBezTo>
                  <a:cubicBezTo>
                    <a:pt x="169" y="309"/>
                    <a:pt x="171" y="293"/>
                    <a:pt x="172" y="277"/>
                  </a:cubicBezTo>
                  <a:cubicBezTo>
                    <a:pt x="172" y="269"/>
                    <a:pt x="172" y="261"/>
                    <a:pt x="172" y="253"/>
                  </a:cubicBezTo>
                  <a:cubicBezTo>
                    <a:pt x="172" y="247"/>
                    <a:pt x="173" y="238"/>
                    <a:pt x="172" y="233"/>
                  </a:cubicBezTo>
                  <a:cubicBezTo>
                    <a:pt x="159" y="231"/>
                    <a:pt x="146" y="231"/>
                    <a:pt x="135" y="230"/>
                  </a:cubicBezTo>
                  <a:cubicBezTo>
                    <a:pt x="134" y="231"/>
                    <a:pt x="136" y="233"/>
                    <a:pt x="135" y="234"/>
                  </a:cubicBezTo>
                  <a:cubicBezTo>
                    <a:pt x="134" y="232"/>
                    <a:pt x="133" y="231"/>
                    <a:pt x="132" y="229"/>
                  </a:cubicBezTo>
                  <a:cubicBezTo>
                    <a:pt x="130" y="230"/>
                    <a:pt x="130" y="229"/>
                    <a:pt x="128" y="230"/>
                  </a:cubicBezTo>
                  <a:cubicBezTo>
                    <a:pt x="130" y="234"/>
                    <a:pt x="132" y="239"/>
                    <a:pt x="131" y="245"/>
                  </a:cubicBezTo>
                  <a:cubicBezTo>
                    <a:pt x="130" y="248"/>
                    <a:pt x="129" y="251"/>
                    <a:pt x="130" y="255"/>
                  </a:cubicBezTo>
                  <a:cubicBezTo>
                    <a:pt x="131" y="259"/>
                    <a:pt x="134" y="261"/>
                    <a:pt x="134" y="265"/>
                  </a:cubicBezTo>
                  <a:cubicBezTo>
                    <a:pt x="132" y="263"/>
                    <a:pt x="130" y="260"/>
                    <a:pt x="129" y="257"/>
                  </a:cubicBezTo>
                  <a:cubicBezTo>
                    <a:pt x="126" y="249"/>
                    <a:pt x="132" y="237"/>
                    <a:pt x="126" y="230"/>
                  </a:cubicBezTo>
                  <a:cubicBezTo>
                    <a:pt x="119" y="230"/>
                    <a:pt x="112" y="229"/>
                    <a:pt x="105" y="23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250" advTm="0">
        <p:dissolve/>
      </p:transition>
    </mc:Choice>
    <mc:Fallback xmlns="">
      <p:transition spd="slow" advTm="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3073"/>
                                        </p:tgtEl>
                                        <p:attrNameLst>
                                          <p:attrName>style.visibility</p:attrName>
                                        </p:attrNameLst>
                                      </p:cBhvr>
                                      <p:to>
                                        <p:strVal val="visible"/>
                                      </p:to>
                                    </p:set>
                                    <p:animEffect transition="in" filter="wipe(down)">
                                      <p:cBhvr>
                                        <p:cTn id="14" dur="500"/>
                                        <p:tgtEl>
                                          <p:spTgt spid="430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直接连接符 80"/>
          <p:cNvCxnSpPr/>
          <p:nvPr/>
        </p:nvCxnSpPr>
        <p:spPr>
          <a:xfrm>
            <a:off x="276225" y="364490"/>
            <a:ext cx="8629650" cy="0"/>
          </a:xfrm>
          <a:prstGeom prst="line">
            <a:avLst/>
          </a:prstGeom>
          <a:ln w="6350" cmpd="sng">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2272352" y="73025"/>
            <a:ext cx="3744908" cy="584775"/>
          </a:xfrm>
          <a:prstGeom prst="rect">
            <a:avLst/>
          </a:prstGeom>
          <a:solidFill>
            <a:srgbClr val="4D515D"/>
          </a:solidFill>
        </p:spPr>
        <p:txBody>
          <a:bodyPr wrap="square">
            <a:spAutoFit/>
          </a:bodyPr>
          <a:lstStyle/>
          <a:p>
            <a:pPr lvl="0" algn="ctr" defTabSz="914400"/>
            <a:r>
              <a:rPr lang="zh-CN" altLang="en-US" sz="3200" dirty="0">
                <a:ln w="3175">
                  <a:solidFill>
                    <a:prstClr val="white"/>
                  </a:solidFill>
                </a:ln>
                <a:blipFill dpi="0" rotWithShape="1">
                  <a:blip r:embed="rId3"/>
                  <a:srcRect/>
                  <a:stretch>
                    <a:fillRect/>
                  </a:stretch>
                </a:blipFill>
                <a:cs typeface="+mn-ea"/>
                <a:sym typeface="+mn-lt"/>
              </a:rPr>
              <a:t>线程与进程的关系</a:t>
            </a:r>
          </a:p>
        </p:txBody>
      </p:sp>
      <p:sp>
        <p:nvSpPr>
          <p:cNvPr id="18" name="文本框 17">
            <a:extLst>
              <a:ext uri="{FF2B5EF4-FFF2-40B4-BE49-F238E27FC236}">
                <a16:creationId xmlns:a16="http://schemas.microsoft.com/office/drawing/2014/main" id="{787C925E-FF5E-3AF2-CE6E-2754FA621730}"/>
              </a:ext>
            </a:extLst>
          </p:cNvPr>
          <p:cNvSpPr txBox="1"/>
          <p:nvPr/>
        </p:nvSpPr>
        <p:spPr>
          <a:xfrm>
            <a:off x="402609" y="839337"/>
            <a:ext cx="8503266" cy="1838965"/>
          </a:xfrm>
          <a:prstGeom prst="rect">
            <a:avLst/>
          </a:prstGeom>
          <a:noFill/>
        </p:spPr>
        <p:txBody>
          <a:bodyPr wrap="square" rtlCol="0">
            <a:spAutoFit/>
          </a:bodyPr>
          <a:lstStyle/>
          <a:p>
            <a:r>
              <a:rPr lang="zh-CN" altLang="en-US" sz="2000" dirty="0">
                <a:solidFill>
                  <a:schemeClr val="bg1"/>
                </a:solidFill>
              </a:rPr>
              <a:t>       线程具有许多传统进程所具有的特征，故又称为轻型进程</a:t>
            </a:r>
            <a:r>
              <a:rPr lang="en-US" altLang="zh-CN" sz="2000" dirty="0">
                <a:solidFill>
                  <a:schemeClr val="bg1"/>
                </a:solidFill>
              </a:rPr>
              <a:t>(Light-Weight Process)</a:t>
            </a:r>
            <a:r>
              <a:rPr lang="zh-CN" altLang="en-US" sz="2000" dirty="0">
                <a:solidFill>
                  <a:schemeClr val="bg1"/>
                </a:solidFill>
              </a:rPr>
              <a:t>或进程元</a:t>
            </a:r>
            <a:r>
              <a:rPr lang="en-US" altLang="zh-CN" sz="2000" dirty="0">
                <a:solidFill>
                  <a:schemeClr val="bg1"/>
                </a:solidFill>
              </a:rPr>
              <a:t>; </a:t>
            </a:r>
            <a:r>
              <a:rPr lang="zh-CN" altLang="en-US" sz="2000" dirty="0">
                <a:solidFill>
                  <a:schemeClr val="bg1"/>
                </a:solidFill>
              </a:rPr>
              <a:t>而把传统的进程称为重型进程</a:t>
            </a:r>
            <a:r>
              <a:rPr lang="en-US" altLang="zh-CN" sz="2000" dirty="0">
                <a:solidFill>
                  <a:schemeClr val="bg1"/>
                </a:solidFill>
              </a:rPr>
              <a:t>(Heavy-Weight Process), </a:t>
            </a:r>
            <a:r>
              <a:rPr lang="zh-CN" altLang="en-US" sz="2000" dirty="0">
                <a:solidFill>
                  <a:schemeClr val="bg1"/>
                </a:solidFill>
              </a:rPr>
              <a:t>它相当于只有一个线程的任务。在引入了线程的操作系统中，通常一个进程都有若干个线程，至少需要有一个线程。下面，我们从调度、并发性、系统开销、拥有资源等方面，来比较线程与进程。</a:t>
            </a:r>
            <a:br>
              <a:rPr lang="zh-CN" altLang="en-US" dirty="0"/>
            </a:b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250" advTm="0">
        <p:wipe/>
      </p:transition>
    </mc:Choice>
    <mc:Fallback xmlns="">
      <p:transition spd="slow" advTm="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iterate type="lt">
                                    <p:tmPct val="10000"/>
                                  </p:iterate>
                                  <p:childTnLst>
                                    <p:set>
                                      <p:cBhvr>
                                        <p:cTn id="6" dur="1" fill="hold">
                                          <p:stCondLst>
                                            <p:cond delay="0"/>
                                          </p:stCondLst>
                                        </p:cTn>
                                        <p:tgtEl>
                                          <p:spTgt spid="79"/>
                                        </p:tgtEl>
                                        <p:attrNameLst>
                                          <p:attrName>style.visibility</p:attrName>
                                        </p:attrNameLst>
                                      </p:cBhvr>
                                      <p:to>
                                        <p:strVal val="visible"/>
                                      </p:to>
                                    </p:set>
                                    <p:anim calcmode="lin" valueType="num">
                                      <p:cBhvr>
                                        <p:cTn id="7" dur="500" fill="hold"/>
                                        <p:tgtEl>
                                          <p:spTgt spid="79"/>
                                        </p:tgtEl>
                                        <p:attrNameLst>
                                          <p:attrName>ppt_w</p:attrName>
                                        </p:attrNameLst>
                                      </p:cBhvr>
                                      <p:tavLst>
                                        <p:tav tm="0">
                                          <p:val>
                                            <p:strVal val="#ppt_w*0.70"/>
                                          </p:val>
                                        </p:tav>
                                        <p:tav tm="100000">
                                          <p:val>
                                            <p:strVal val="#ppt_w"/>
                                          </p:val>
                                        </p:tav>
                                      </p:tavLst>
                                    </p:anim>
                                    <p:anim calcmode="lin" valueType="num">
                                      <p:cBhvr>
                                        <p:cTn id="8" dur="500" fill="hold"/>
                                        <p:tgtEl>
                                          <p:spTgt spid="79"/>
                                        </p:tgtEl>
                                        <p:attrNameLst>
                                          <p:attrName>ppt_h</p:attrName>
                                        </p:attrNameLst>
                                      </p:cBhvr>
                                      <p:tavLst>
                                        <p:tav tm="0">
                                          <p:val>
                                            <p:strVal val="#ppt_h"/>
                                          </p:val>
                                        </p:tav>
                                        <p:tav tm="100000">
                                          <p:val>
                                            <p:strVal val="#ppt_h"/>
                                          </p:val>
                                        </p:tav>
                                      </p:tavLst>
                                    </p:anim>
                                    <p:animEffect transition="in" filter="fade">
                                      <p:cBhvr>
                                        <p:cTn id="9"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直接连接符 80"/>
          <p:cNvCxnSpPr/>
          <p:nvPr/>
        </p:nvCxnSpPr>
        <p:spPr>
          <a:xfrm>
            <a:off x="276225" y="364490"/>
            <a:ext cx="8629650" cy="0"/>
          </a:xfrm>
          <a:prstGeom prst="line">
            <a:avLst/>
          </a:prstGeom>
          <a:ln w="6350" cmpd="sng">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2340591" y="73025"/>
            <a:ext cx="3787254" cy="584775"/>
          </a:xfrm>
          <a:prstGeom prst="rect">
            <a:avLst/>
          </a:prstGeom>
          <a:solidFill>
            <a:srgbClr val="4D515D"/>
          </a:solidFill>
        </p:spPr>
        <p:txBody>
          <a:bodyPr wrap="square">
            <a:spAutoFit/>
          </a:bodyPr>
          <a:lstStyle/>
          <a:p>
            <a:pPr lvl="0" algn="ctr" defTabSz="914400"/>
            <a:r>
              <a:rPr lang="zh-CN" altLang="en-US" sz="3200" dirty="0">
                <a:ln w="3175">
                  <a:solidFill>
                    <a:prstClr val="white"/>
                  </a:solidFill>
                </a:ln>
                <a:blipFill dpi="0" rotWithShape="1">
                  <a:blip r:embed="rId3"/>
                  <a:srcRect/>
                  <a:stretch>
                    <a:fillRect/>
                  </a:stretch>
                </a:blipFill>
                <a:cs typeface="+mn-ea"/>
                <a:sym typeface="+mn-lt"/>
              </a:rPr>
              <a:t>线程与进程的关系</a:t>
            </a:r>
          </a:p>
        </p:txBody>
      </p:sp>
      <p:sp>
        <p:nvSpPr>
          <p:cNvPr id="5" name="文本框 4">
            <a:extLst>
              <a:ext uri="{FF2B5EF4-FFF2-40B4-BE49-F238E27FC236}">
                <a16:creationId xmlns:a16="http://schemas.microsoft.com/office/drawing/2014/main" id="{7AFD3D46-B40F-F4F8-81FD-845297D9F59C}"/>
              </a:ext>
            </a:extLst>
          </p:cNvPr>
          <p:cNvSpPr txBox="1"/>
          <p:nvPr/>
        </p:nvSpPr>
        <p:spPr>
          <a:xfrm>
            <a:off x="276225" y="880281"/>
            <a:ext cx="8178563" cy="2616101"/>
          </a:xfrm>
          <a:prstGeom prst="rect">
            <a:avLst/>
          </a:prstGeom>
          <a:noFill/>
        </p:spPr>
        <p:txBody>
          <a:bodyPr wrap="square" rtlCol="0">
            <a:spAutoFit/>
          </a:bodyPr>
          <a:lstStyle/>
          <a:p>
            <a:r>
              <a:rPr lang="en-US" altLang="zh-CN" sz="2400" dirty="0">
                <a:solidFill>
                  <a:schemeClr val="bg1"/>
                </a:solidFill>
              </a:rPr>
              <a:t>1.</a:t>
            </a:r>
            <a:r>
              <a:rPr lang="zh-CN" altLang="en-US" sz="2400" dirty="0">
                <a:solidFill>
                  <a:schemeClr val="bg1"/>
                </a:solidFill>
              </a:rPr>
              <a:t>调度</a:t>
            </a:r>
            <a:br>
              <a:rPr lang="zh-CN" altLang="en-US" sz="2000" dirty="0">
                <a:solidFill>
                  <a:schemeClr val="bg1"/>
                </a:solidFill>
              </a:rPr>
            </a:br>
            <a:br>
              <a:rPr lang="zh-CN" altLang="en-US" sz="2000" dirty="0">
                <a:solidFill>
                  <a:schemeClr val="bg1"/>
                </a:solidFill>
              </a:rPr>
            </a:br>
            <a:r>
              <a:rPr lang="zh-CN" altLang="en-US" sz="2000" dirty="0">
                <a:solidFill>
                  <a:schemeClr val="bg1"/>
                </a:solidFill>
              </a:rPr>
              <a:t>       在传统的操作系统中，拥有资源的基本单位和独立调度的基本单位都是进程。而在引入线程的操作系统中，则把线程作为调度和分配的基本单位，而把进程作为拥有资源的基本单位，使传统进程的两个属性分开，线程便能轻装运行，从而可显著地提高系统的并发程度。在同一进程中，线程的切换不会引起进程的切换，在由一个进程中的线程切换到另一个进程中的线程时，将会引起进程的切换。</a:t>
            </a:r>
          </a:p>
        </p:txBody>
      </p:sp>
    </p:spTree>
  </p:cSld>
  <p:clrMapOvr>
    <a:masterClrMapping/>
  </p:clrMapOvr>
  <mc:AlternateContent xmlns:mc="http://schemas.openxmlformats.org/markup-compatibility/2006" xmlns:p14="http://schemas.microsoft.com/office/powerpoint/2010/main">
    <mc:Choice Requires="p14">
      <p:transition spd="slow" p14:dur="1250" advTm="0">
        <p:wipe/>
      </p:transition>
    </mc:Choice>
    <mc:Fallback xmlns="">
      <p:transition spd="slow" advTm="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iterate type="lt">
                                    <p:tmPct val="10000"/>
                                  </p:iterate>
                                  <p:childTnLst>
                                    <p:set>
                                      <p:cBhvr>
                                        <p:cTn id="6" dur="1" fill="hold">
                                          <p:stCondLst>
                                            <p:cond delay="0"/>
                                          </p:stCondLst>
                                        </p:cTn>
                                        <p:tgtEl>
                                          <p:spTgt spid="79"/>
                                        </p:tgtEl>
                                        <p:attrNameLst>
                                          <p:attrName>style.visibility</p:attrName>
                                        </p:attrNameLst>
                                      </p:cBhvr>
                                      <p:to>
                                        <p:strVal val="visible"/>
                                      </p:to>
                                    </p:set>
                                    <p:anim calcmode="lin" valueType="num">
                                      <p:cBhvr>
                                        <p:cTn id="7" dur="500" fill="hold"/>
                                        <p:tgtEl>
                                          <p:spTgt spid="79"/>
                                        </p:tgtEl>
                                        <p:attrNameLst>
                                          <p:attrName>ppt_w</p:attrName>
                                        </p:attrNameLst>
                                      </p:cBhvr>
                                      <p:tavLst>
                                        <p:tav tm="0">
                                          <p:val>
                                            <p:strVal val="#ppt_w*0.70"/>
                                          </p:val>
                                        </p:tav>
                                        <p:tav tm="100000">
                                          <p:val>
                                            <p:strVal val="#ppt_w"/>
                                          </p:val>
                                        </p:tav>
                                      </p:tavLst>
                                    </p:anim>
                                    <p:anim calcmode="lin" valueType="num">
                                      <p:cBhvr>
                                        <p:cTn id="8" dur="500" fill="hold"/>
                                        <p:tgtEl>
                                          <p:spTgt spid="79"/>
                                        </p:tgtEl>
                                        <p:attrNameLst>
                                          <p:attrName>ppt_h</p:attrName>
                                        </p:attrNameLst>
                                      </p:cBhvr>
                                      <p:tavLst>
                                        <p:tav tm="0">
                                          <p:val>
                                            <p:strVal val="#ppt_h"/>
                                          </p:val>
                                        </p:tav>
                                        <p:tav tm="100000">
                                          <p:val>
                                            <p:strVal val="#ppt_h"/>
                                          </p:val>
                                        </p:tav>
                                      </p:tavLst>
                                    </p:anim>
                                    <p:animEffect transition="in" filter="fade">
                                      <p:cBhvr>
                                        <p:cTn id="9"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直接连接符 80"/>
          <p:cNvCxnSpPr/>
          <p:nvPr/>
        </p:nvCxnSpPr>
        <p:spPr>
          <a:xfrm>
            <a:off x="276225" y="364490"/>
            <a:ext cx="8629650" cy="0"/>
          </a:xfrm>
          <a:prstGeom prst="line">
            <a:avLst/>
          </a:prstGeom>
          <a:ln w="6350" cmpd="sng">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3043451" y="73025"/>
            <a:ext cx="3466531" cy="584775"/>
          </a:xfrm>
          <a:prstGeom prst="rect">
            <a:avLst/>
          </a:prstGeom>
          <a:solidFill>
            <a:srgbClr val="4D515D"/>
          </a:solidFill>
        </p:spPr>
        <p:txBody>
          <a:bodyPr wrap="square">
            <a:spAutoFit/>
          </a:bodyPr>
          <a:lstStyle/>
          <a:p>
            <a:pPr lvl="0" algn="ctr" defTabSz="914400"/>
            <a:r>
              <a:rPr lang="zh-CN" altLang="en-US" sz="3200" dirty="0">
                <a:ln w="3175">
                  <a:solidFill>
                    <a:prstClr val="white"/>
                  </a:solidFill>
                </a:ln>
                <a:blipFill dpi="0" rotWithShape="1">
                  <a:blip r:embed="rId3"/>
                  <a:srcRect/>
                  <a:stretch>
                    <a:fillRect/>
                  </a:stretch>
                </a:blipFill>
                <a:cs typeface="+mn-ea"/>
                <a:sym typeface="+mn-lt"/>
              </a:rPr>
              <a:t>线程与进程的关系</a:t>
            </a:r>
          </a:p>
        </p:txBody>
      </p:sp>
      <p:grpSp>
        <p:nvGrpSpPr>
          <p:cNvPr id="43041" name="组合 442"/>
          <p:cNvGrpSpPr/>
          <p:nvPr/>
        </p:nvGrpSpPr>
        <p:grpSpPr bwMode="auto">
          <a:xfrm>
            <a:off x="6983095" y="3926840"/>
            <a:ext cx="1129665" cy="617855"/>
            <a:chOff x="7394576" y="3627438"/>
            <a:chExt cx="1077913" cy="566738"/>
          </a:xfrm>
        </p:grpSpPr>
        <p:sp>
          <p:nvSpPr>
            <p:cNvPr id="334" name="Freeform 100"/>
            <p:cNvSpPr/>
            <p:nvPr/>
          </p:nvSpPr>
          <p:spPr bwMode="auto">
            <a:xfrm>
              <a:off x="8123239" y="3681413"/>
              <a:ext cx="96837" cy="15875"/>
            </a:xfrm>
            <a:custGeom>
              <a:avLst/>
              <a:gdLst>
                <a:gd name="T0" fmla="*/ 31 w 31"/>
                <a:gd name="T1" fmla="*/ 2 h 5"/>
                <a:gd name="T2" fmla="*/ 30 w 31"/>
                <a:gd name="T3" fmla="*/ 5 h 5"/>
                <a:gd name="T4" fmla="*/ 0 w 31"/>
                <a:gd name="T5" fmla="*/ 4 h 5"/>
                <a:gd name="T6" fmla="*/ 12 w 31"/>
                <a:gd name="T7" fmla="*/ 1 h 5"/>
                <a:gd name="T8" fmla="*/ 18 w 31"/>
                <a:gd name="T9" fmla="*/ 0 h 5"/>
                <a:gd name="T10" fmla="*/ 26 w 31"/>
                <a:gd name="T11" fmla="*/ 2 h 5"/>
                <a:gd name="T12" fmla="*/ 31 w 31"/>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31" h="5">
                  <a:moveTo>
                    <a:pt x="31" y="2"/>
                  </a:moveTo>
                  <a:cubicBezTo>
                    <a:pt x="31" y="3"/>
                    <a:pt x="31" y="4"/>
                    <a:pt x="30" y="5"/>
                  </a:cubicBezTo>
                  <a:cubicBezTo>
                    <a:pt x="21" y="2"/>
                    <a:pt x="11" y="3"/>
                    <a:pt x="0" y="4"/>
                  </a:cubicBezTo>
                  <a:cubicBezTo>
                    <a:pt x="1" y="0"/>
                    <a:pt x="8" y="1"/>
                    <a:pt x="12" y="1"/>
                  </a:cubicBezTo>
                  <a:cubicBezTo>
                    <a:pt x="14" y="1"/>
                    <a:pt x="16" y="0"/>
                    <a:pt x="18" y="0"/>
                  </a:cubicBezTo>
                  <a:cubicBezTo>
                    <a:pt x="20" y="0"/>
                    <a:pt x="23" y="1"/>
                    <a:pt x="26" y="2"/>
                  </a:cubicBezTo>
                  <a:cubicBezTo>
                    <a:pt x="28" y="2"/>
                    <a:pt x="30" y="0"/>
                    <a:pt x="31"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35" name="Freeform 101"/>
            <p:cNvSpPr/>
            <p:nvPr/>
          </p:nvSpPr>
          <p:spPr bwMode="auto">
            <a:xfrm>
              <a:off x="8129589" y="3706813"/>
              <a:ext cx="90487" cy="15875"/>
            </a:xfrm>
            <a:custGeom>
              <a:avLst/>
              <a:gdLst>
                <a:gd name="T0" fmla="*/ 28 w 29"/>
                <a:gd name="T1" fmla="*/ 2 h 5"/>
                <a:gd name="T2" fmla="*/ 29 w 29"/>
                <a:gd name="T3" fmla="*/ 5 h 5"/>
                <a:gd name="T4" fmla="*/ 21 w 29"/>
                <a:gd name="T5" fmla="*/ 3 h 5"/>
                <a:gd name="T6" fmla="*/ 0 w 29"/>
                <a:gd name="T7" fmla="*/ 5 h 5"/>
                <a:gd name="T8" fmla="*/ 0 w 29"/>
                <a:gd name="T9" fmla="*/ 3 h 5"/>
                <a:gd name="T10" fmla="*/ 18 w 29"/>
                <a:gd name="T11" fmla="*/ 0 h 5"/>
                <a:gd name="T12" fmla="*/ 28 w 29"/>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29" h="5">
                  <a:moveTo>
                    <a:pt x="28" y="2"/>
                  </a:moveTo>
                  <a:cubicBezTo>
                    <a:pt x="28" y="2"/>
                    <a:pt x="29" y="3"/>
                    <a:pt x="29" y="5"/>
                  </a:cubicBezTo>
                  <a:cubicBezTo>
                    <a:pt x="26" y="5"/>
                    <a:pt x="23" y="3"/>
                    <a:pt x="21" y="3"/>
                  </a:cubicBezTo>
                  <a:cubicBezTo>
                    <a:pt x="13" y="2"/>
                    <a:pt x="7" y="3"/>
                    <a:pt x="0" y="5"/>
                  </a:cubicBezTo>
                  <a:cubicBezTo>
                    <a:pt x="0" y="4"/>
                    <a:pt x="0" y="3"/>
                    <a:pt x="0" y="3"/>
                  </a:cubicBezTo>
                  <a:cubicBezTo>
                    <a:pt x="0" y="0"/>
                    <a:pt x="13" y="0"/>
                    <a:pt x="18" y="0"/>
                  </a:cubicBezTo>
                  <a:cubicBezTo>
                    <a:pt x="22" y="1"/>
                    <a:pt x="24" y="1"/>
                    <a:pt x="28"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36" name="Freeform 102"/>
            <p:cNvSpPr/>
            <p:nvPr/>
          </p:nvSpPr>
          <p:spPr bwMode="auto">
            <a:xfrm>
              <a:off x="8145464" y="3884613"/>
              <a:ext cx="69850" cy="15875"/>
            </a:xfrm>
            <a:custGeom>
              <a:avLst/>
              <a:gdLst>
                <a:gd name="T0" fmla="*/ 21 w 22"/>
                <a:gd name="T1" fmla="*/ 1 h 5"/>
                <a:gd name="T2" fmla="*/ 22 w 22"/>
                <a:gd name="T3" fmla="*/ 3 h 5"/>
                <a:gd name="T4" fmla="*/ 20 w 22"/>
                <a:gd name="T5" fmla="*/ 5 h 5"/>
                <a:gd name="T6" fmla="*/ 0 w 22"/>
                <a:gd name="T7" fmla="*/ 3 h 5"/>
                <a:gd name="T8" fmla="*/ 5 w 22"/>
                <a:gd name="T9" fmla="*/ 1 h 5"/>
                <a:gd name="T10" fmla="*/ 21 w 22"/>
                <a:gd name="T11" fmla="*/ 1 h 5"/>
              </a:gdLst>
              <a:ahLst/>
              <a:cxnLst>
                <a:cxn ang="0">
                  <a:pos x="T0" y="T1"/>
                </a:cxn>
                <a:cxn ang="0">
                  <a:pos x="T2" y="T3"/>
                </a:cxn>
                <a:cxn ang="0">
                  <a:pos x="T4" y="T5"/>
                </a:cxn>
                <a:cxn ang="0">
                  <a:pos x="T6" y="T7"/>
                </a:cxn>
                <a:cxn ang="0">
                  <a:pos x="T8" y="T9"/>
                </a:cxn>
                <a:cxn ang="0">
                  <a:pos x="T10" y="T11"/>
                </a:cxn>
              </a:cxnLst>
              <a:rect l="0" t="0" r="r" b="b"/>
              <a:pathLst>
                <a:path w="22" h="5">
                  <a:moveTo>
                    <a:pt x="21" y="1"/>
                  </a:moveTo>
                  <a:cubicBezTo>
                    <a:pt x="21" y="2"/>
                    <a:pt x="22" y="2"/>
                    <a:pt x="22" y="3"/>
                  </a:cubicBezTo>
                  <a:cubicBezTo>
                    <a:pt x="22" y="4"/>
                    <a:pt x="21" y="4"/>
                    <a:pt x="20" y="5"/>
                  </a:cubicBezTo>
                  <a:cubicBezTo>
                    <a:pt x="15" y="2"/>
                    <a:pt x="5" y="4"/>
                    <a:pt x="0" y="3"/>
                  </a:cubicBezTo>
                  <a:cubicBezTo>
                    <a:pt x="0" y="0"/>
                    <a:pt x="4" y="1"/>
                    <a:pt x="5" y="1"/>
                  </a:cubicBezTo>
                  <a:cubicBezTo>
                    <a:pt x="9" y="0"/>
                    <a:pt x="17" y="2"/>
                    <a:pt x="2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37" name="Freeform 103"/>
            <p:cNvSpPr/>
            <p:nvPr/>
          </p:nvSpPr>
          <p:spPr bwMode="auto">
            <a:xfrm>
              <a:off x="8145464" y="3900488"/>
              <a:ext cx="71437" cy="20637"/>
            </a:xfrm>
            <a:custGeom>
              <a:avLst/>
              <a:gdLst>
                <a:gd name="T0" fmla="*/ 22 w 23"/>
                <a:gd name="T1" fmla="*/ 3 h 7"/>
                <a:gd name="T2" fmla="*/ 22 w 23"/>
                <a:gd name="T3" fmla="*/ 7 h 7"/>
                <a:gd name="T4" fmla="*/ 8 w 23"/>
                <a:gd name="T5" fmla="*/ 4 h 7"/>
                <a:gd name="T6" fmla="*/ 0 w 23"/>
                <a:gd name="T7" fmla="*/ 3 h 7"/>
                <a:gd name="T8" fmla="*/ 22 w 23"/>
                <a:gd name="T9" fmla="*/ 3 h 7"/>
              </a:gdLst>
              <a:ahLst/>
              <a:cxnLst>
                <a:cxn ang="0">
                  <a:pos x="T0" y="T1"/>
                </a:cxn>
                <a:cxn ang="0">
                  <a:pos x="T2" y="T3"/>
                </a:cxn>
                <a:cxn ang="0">
                  <a:pos x="T4" y="T5"/>
                </a:cxn>
                <a:cxn ang="0">
                  <a:pos x="T6" y="T7"/>
                </a:cxn>
                <a:cxn ang="0">
                  <a:pos x="T8" y="T9"/>
                </a:cxn>
              </a:cxnLst>
              <a:rect l="0" t="0" r="r" b="b"/>
              <a:pathLst>
                <a:path w="23" h="7">
                  <a:moveTo>
                    <a:pt x="22" y="3"/>
                  </a:moveTo>
                  <a:cubicBezTo>
                    <a:pt x="23" y="4"/>
                    <a:pt x="22" y="6"/>
                    <a:pt x="22" y="7"/>
                  </a:cubicBezTo>
                  <a:cubicBezTo>
                    <a:pt x="18" y="6"/>
                    <a:pt x="13" y="5"/>
                    <a:pt x="8" y="4"/>
                  </a:cubicBezTo>
                  <a:cubicBezTo>
                    <a:pt x="5" y="4"/>
                    <a:pt x="0" y="6"/>
                    <a:pt x="0" y="3"/>
                  </a:cubicBezTo>
                  <a:cubicBezTo>
                    <a:pt x="6" y="0"/>
                    <a:pt x="13" y="4"/>
                    <a:pt x="22"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38" name="Freeform 104"/>
            <p:cNvSpPr/>
            <p:nvPr/>
          </p:nvSpPr>
          <p:spPr bwMode="auto">
            <a:xfrm>
              <a:off x="8142289" y="4073526"/>
              <a:ext cx="77787" cy="19050"/>
            </a:xfrm>
            <a:custGeom>
              <a:avLst/>
              <a:gdLst>
                <a:gd name="T0" fmla="*/ 23 w 25"/>
                <a:gd name="T1" fmla="*/ 2 h 6"/>
                <a:gd name="T2" fmla="*/ 22 w 25"/>
                <a:gd name="T3" fmla="*/ 6 h 6"/>
                <a:gd name="T4" fmla="*/ 20 w 25"/>
                <a:gd name="T5" fmla="*/ 5 h 6"/>
                <a:gd name="T6" fmla="*/ 0 w 25"/>
                <a:gd name="T7" fmla="*/ 4 h 6"/>
                <a:gd name="T8" fmla="*/ 13 w 25"/>
                <a:gd name="T9" fmla="*/ 2 h 6"/>
                <a:gd name="T10" fmla="*/ 23 w 25"/>
                <a:gd name="T11" fmla="*/ 2 h 6"/>
              </a:gdLst>
              <a:ahLst/>
              <a:cxnLst>
                <a:cxn ang="0">
                  <a:pos x="T0" y="T1"/>
                </a:cxn>
                <a:cxn ang="0">
                  <a:pos x="T2" y="T3"/>
                </a:cxn>
                <a:cxn ang="0">
                  <a:pos x="T4" y="T5"/>
                </a:cxn>
                <a:cxn ang="0">
                  <a:pos x="T6" y="T7"/>
                </a:cxn>
                <a:cxn ang="0">
                  <a:pos x="T8" y="T9"/>
                </a:cxn>
                <a:cxn ang="0">
                  <a:pos x="T10" y="T11"/>
                </a:cxn>
              </a:cxnLst>
              <a:rect l="0" t="0" r="r" b="b"/>
              <a:pathLst>
                <a:path w="25" h="6">
                  <a:moveTo>
                    <a:pt x="23" y="2"/>
                  </a:moveTo>
                  <a:cubicBezTo>
                    <a:pt x="25" y="3"/>
                    <a:pt x="25" y="6"/>
                    <a:pt x="22" y="6"/>
                  </a:cubicBezTo>
                  <a:cubicBezTo>
                    <a:pt x="22" y="6"/>
                    <a:pt x="21" y="6"/>
                    <a:pt x="20" y="5"/>
                  </a:cubicBezTo>
                  <a:cubicBezTo>
                    <a:pt x="15" y="4"/>
                    <a:pt x="5" y="5"/>
                    <a:pt x="0" y="4"/>
                  </a:cubicBezTo>
                  <a:cubicBezTo>
                    <a:pt x="3" y="0"/>
                    <a:pt x="10" y="2"/>
                    <a:pt x="13" y="2"/>
                  </a:cubicBezTo>
                  <a:cubicBezTo>
                    <a:pt x="18" y="2"/>
                    <a:pt x="19" y="3"/>
                    <a:pt x="23"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39" name="Freeform 105"/>
            <p:cNvSpPr/>
            <p:nvPr/>
          </p:nvSpPr>
          <p:spPr bwMode="auto">
            <a:xfrm>
              <a:off x="8139114" y="4098926"/>
              <a:ext cx="80962" cy="22225"/>
            </a:xfrm>
            <a:custGeom>
              <a:avLst/>
              <a:gdLst>
                <a:gd name="T0" fmla="*/ 25 w 26"/>
                <a:gd name="T1" fmla="*/ 1 h 7"/>
                <a:gd name="T2" fmla="*/ 26 w 26"/>
                <a:gd name="T3" fmla="*/ 4 h 7"/>
                <a:gd name="T4" fmla="*/ 20 w 26"/>
                <a:gd name="T5" fmla="*/ 5 h 7"/>
                <a:gd name="T6" fmla="*/ 5 w 26"/>
                <a:gd name="T7" fmla="*/ 4 h 7"/>
                <a:gd name="T8" fmla="*/ 0 w 26"/>
                <a:gd name="T9" fmla="*/ 3 h 7"/>
                <a:gd name="T10" fmla="*/ 25 w 26"/>
                <a:gd name="T11" fmla="*/ 1 h 7"/>
              </a:gdLst>
              <a:ahLst/>
              <a:cxnLst>
                <a:cxn ang="0">
                  <a:pos x="T0" y="T1"/>
                </a:cxn>
                <a:cxn ang="0">
                  <a:pos x="T2" y="T3"/>
                </a:cxn>
                <a:cxn ang="0">
                  <a:pos x="T4" y="T5"/>
                </a:cxn>
                <a:cxn ang="0">
                  <a:pos x="T6" y="T7"/>
                </a:cxn>
                <a:cxn ang="0">
                  <a:pos x="T8" y="T9"/>
                </a:cxn>
                <a:cxn ang="0">
                  <a:pos x="T10" y="T11"/>
                </a:cxn>
              </a:cxnLst>
              <a:rect l="0" t="0" r="r" b="b"/>
              <a:pathLst>
                <a:path w="26" h="7">
                  <a:moveTo>
                    <a:pt x="25" y="1"/>
                  </a:moveTo>
                  <a:cubicBezTo>
                    <a:pt x="25" y="2"/>
                    <a:pt x="26" y="3"/>
                    <a:pt x="26" y="4"/>
                  </a:cubicBezTo>
                  <a:cubicBezTo>
                    <a:pt x="25" y="7"/>
                    <a:pt x="23" y="6"/>
                    <a:pt x="20" y="5"/>
                  </a:cubicBezTo>
                  <a:cubicBezTo>
                    <a:pt x="16" y="5"/>
                    <a:pt x="10" y="4"/>
                    <a:pt x="5" y="4"/>
                  </a:cubicBezTo>
                  <a:cubicBezTo>
                    <a:pt x="3" y="4"/>
                    <a:pt x="1" y="5"/>
                    <a:pt x="0" y="3"/>
                  </a:cubicBezTo>
                  <a:cubicBezTo>
                    <a:pt x="6" y="0"/>
                    <a:pt x="17" y="5"/>
                    <a:pt x="25"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40" name="Freeform 106"/>
            <p:cNvSpPr>
              <a:spLocks noEditPoints="1"/>
            </p:cNvSpPr>
            <p:nvPr/>
          </p:nvSpPr>
          <p:spPr bwMode="auto">
            <a:xfrm>
              <a:off x="7394576" y="3627438"/>
              <a:ext cx="1077913" cy="566738"/>
            </a:xfrm>
            <a:custGeom>
              <a:avLst/>
              <a:gdLst>
                <a:gd name="T0" fmla="*/ 114 w 342"/>
                <a:gd name="T1" fmla="*/ 19 h 179"/>
                <a:gd name="T2" fmla="*/ 194 w 342"/>
                <a:gd name="T3" fmla="*/ 30 h 179"/>
                <a:gd name="T4" fmla="*/ 265 w 342"/>
                <a:gd name="T5" fmla="*/ 19 h 179"/>
                <a:gd name="T6" fmla="*/ 335 w 342"/>
                <a:gd name="T7" fmla="*/ 144 h 179"/>
                <a:gd name="T8" fmla="*/ 288 w 342"/>
                <a:gd name="T9" fmla="*/ 167 h 179"/>
                <a:gd name="T10" fmla="*/ 235 w 342"/>
                <a:gd name="T11" fmla="*/ 178 h 179"/>
                <a:gd name="T12" fmla="*/ 173 w 342"/>
                <a:gd name="T13" fmla="*/ 172 h 179"/>
                <a:gd name="T14" fmla="*/ 112 w 342"/>
                <a:gd name="T15" fmla="*/ 168 h 179"/>
                <a:gd name="T16" fmla="*/ 43 w 342"/>
                <a:gd name="T17" fmla="*/ 169 h 179"/>
                <a:gd name="T18" fmla="*/ 52 w 342"/>
                <a:gd name="T19" fmla="*/ 47 h 179"/>
                <a:gd name="T20" fmla="*/ 264 w 342"/>
                <a:gd name="T21" fmla="*/ 132 h 179"/>
                <a:gd name="T22" fmla="*/ 229 w 342"/>
                <a:gd name="T23" fmla="*/ 10 h 179"/>
                <a:gd name="T24" fmla="*/ 246 w 342"/>
                <a:gd name="T25" fmla="*/ 177 h 179"/>
                <a:gd name="T26" fmla="*/ 224 w 342"/>
                <a:gd name="T27" fmla="*/ 168 h 179"/>
                <a:gd name="T28" fmla="*/ 225 w 342"/>
                <a:gd name="T29" fmla="*/ 11 h 179"/>
                <a:gd name="T30" fmla="*/ 134 w 342"/>
                <a:gd name="T31" fmla="*/ 20 h 179"/>
                <a:gd name="T32" fmla="*/ 98 w 342"/>
                <a:gd name="T33" fmla="*/ 49 h 179"/>
                <a:gd name="T34" fmla="*/ 112 w 342"/>
                <a:gd name="T35" fmla="*/ 165 h 179"/>
                <a:gd name="T36" fmla="*/ 111 w 342"/>
                <a:gd name="T37" fmla="*/ 24 h 179"/>
                <a:gd name="T38" fmla="*/ 195 w 342"/>
                <a:gd name="T39" fmla="*/ 57 h 179"/>
                <a:gd name="T40" fmla="*/ 154 w 342"/>
                <a:gd name="T41" fmla="*/ 34 h 179"/>
                <a:gd name="T42" fmla="*/ 156 w 342"/>
                <a:gd name="T43" fmla="*/ 142 h 179"/>
                <a:gd name="T44" fmla="*/ 114 w 342"/>
                <a:gd name="T45" fmla="*/ 39 h 179"/>
                <a:gd name="T46" fmla="*/ 52 w 342"/>
                <a:gd name="T47" fmla="*/ 50 h 179"/>
                <a:gd name="T48" fmla="*/ 15 w 342"/>
                <a:gd name="T49" fmla="*/ 153 h 179"/>
                <a:gd name="T50" fmla="*/ 75 w 342"/>
                <a:gd name="T51" fmla="*/ 45 h 179"/>
                <a:gd name="T52" fmla="*/ 221 w 342"/>
                <a:gd name="T53" fmla="*/ 51 h 179"/>
                <a:gd name="T54" fmla="*/ 221 w 342"/>
                <a:gd name="T55" fmla="*/ 170 h 179"/>
                <a:gd name="T56" fmla="*/ 69 w 342"/>
                <a:gd name="T57" fmla="*/ 85 h 179"/>
                <a:gd name="T58" fmla="*/ 82 w 342"/>
                <a:gd name="T59" fmla="*/ 58 h 179"/>
                <a:gd name="T60" fmla="*/ 72 w 342"/>
                <a:gd name="T61" fmla="*/ 74 h 179"/>
                <a:gd name="T62" fmla="*/ 63 w 342"/>
                <a:gd name="T63" fmla="*/ 93 h 179"/>
                <a:gd name="T64" fmla="*/ 45 w 342"/>
                <a:gd name="T65" fmla="*/ 133 h 179"/>
                <a:gd name="T66" fmla="*/ 50 w 342"/>
                <a:gd name="T67" fmla="*/ 131 h 179"/>
                <a:gd name="T68" fmla="*/ 114 w 342"/>
                <a:gd name="T69" fmla="*/ 51 h 179"/>
                <a:gd name="T70" fmla="*/ 153 w 342"/>
                <a:gd name="T71" fmla="*/ 110 h 179"/>
                <a:gd name="T72" fmla="*/ 198 w 342"/>
                <a:gd name="T73" fmla="*/ 165 h 179"/>
                <a:gd name="T74" fmla="*/ 279 w 342"/>
                <a:gd name="T75" fmla="*/ 76 h 179"/>
                <a:gd name="T76" fmla="*/ 267 w 342"/>
                <a:gd name="T77" fmla="*/ 63 h 179"/>
                <a:gd name="T78" fmla="*/ 76 w 342"/>
                <a:gd name="T79" fmla="*/ 57 h 179"/>
                <a:gd name="T80" fmla="*/ 85 w 342"/>
                <a:gd name="T81" fmla="*/ 61 h 179"/>
                <a:gd name="T82" fmla="*/ 107 w 342"/>
                <a:gd name="T83" fmla="*/ 167 h 179"/>
                <a:gd name="T84" fmla="*/ 93 w 342"/>
                <a:gd name="T85" fmla="*/ 64 h 179"/>
                <a:gd name="T86" fmla="*/ 265 w 342"/>
                <a:gd name="T87" fmla="*/ 103 h 179"/>
                <a:gd name="T88" fmla="*/ 306 w 342"/>
                <a:gd name="T89" fmla="*/ 169 h 179"/>
                <a:gd name="T90" fmla="*/ 265 w 342"/>
                <a:gd name="T91" fmla="*/ 73 h 179"/>
                <a:gd name="T92" fmla="*/ 300 w 342"/>
                <a:gd name="T93" fmla="*/ 78 h 179"/>
                <a:gd name="T94" fmla="*/ 278 w 342"/>
                <a:gd name="T95" fmla="*/ 96 h 179"/>
                <a:gd name="T96" fmla="*/ 64 w 342"/>
                <a:gd name="T97" fmla="*/ 105 h 179"/>
                <a:gd name="T98" fmla="*/ 71 w 342"/>
                <a:gd name="T99" fmla="*/ 123 h 179"/>
                <a:gd name="T100" fmla="*/ 280 w 342"/>
                <a:gd name="T101" fmla="*/ 100 h 179"/>
                <a:gd name="T102" fmla="*/ 52 w 342"/>
                <a:gd name="T103" fmla="*/ 111 h 179"/>
                <a:gd name="T104" fmla="*/ 66 w 342"/>
                <a:gd name="T105" fmla="*/ 118 h 179"/>
                <a:gd name="T106" fmla="*/ 323 w 342"/>
                <a:gd name="T107" fmla="*/ 125 h 179"/>
                <a:gd name="T108" fmla="*/ 37 w 342"/>
                <a:gd name="T109" fmla="*/ 140 h 179"/>
                <a:gd name="T110" fmla="*/ 332 w 342"/>
                <a:gd name="T111" fmla="*/ 153 h 179"/>
                <a:gd name="T112" fmla="*/ 153 w 342"/>
                <a:gd name="T113" fmla="*/ 156 h 179"/>
                <a:gd name="T114" fmla="*/ 34 w 342"/>
                <a:gd name="T115" fmla="*/ 149 h 179"/>
                <a:gd name="T116" fmla="*/ 339 w 342"/>
                <a:gd name="T117" fmla="*/ 162 h 179"/>
                <a:gd name="T118" fmla="*/ 115 w 342"/>
                <a:gd name="T119" fmla="*/ 16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2" h="179">
                  <a:moveTo>
                    <a:pt x="79" y="39"/>
                  </a:moveTo>
                  <a:cubicBezTo>
                    <a:pt x="80" y="39"/>
                    <a:pt x="82" y="40"/>
                    <a:pt x="83" y="40"/>
                  </a:cubicBezTo>
                  <a:cubicBezTo>
                    <a:pt x="84" y="37"/>
                    <a:pt x="83" y="32"/>
                    <a:pt x="85" y="30"/>
                  </a:cubicBezTo>
                  <a:cubicBezTo>
                    <a:pt x="92" y="28"/>
                    <a:pt x="99" y="28"/>
                    <a:pt x="106" y="24"/>
                  </a:cubicBezTo>
                  <a:cubicBezTo>
                    <a:pt x="108" y="23"/>
                    <a:pt x="110" y="22"/>
                    <a:pt x="111" y="21"/>
                  </a:cubicBezTo>
                  <a:cubicBezTo>
                    <a:pt x="112" y="21"/>
                    <a:pt x="112" y="20"/>
                    <a:pt x="113" y="21"/>
                  </a:cubicBezTo>
                  <a:cubicBezTo>
                    <a:pt x="113" y="20"/>
                    <a:pt x="114" y="20"/>
                    <a:pt x="114" y="19"/>
                  </a:cubicBezTo>
                  <a:cubicBezTo>
                    <a:pt x="120" y="18"/>
                    <a:pt x="126" y="17"/>
                    <a:pt x="131" y="17"/>
                  </a:cubicBezTo>
                  <a:cubicBezTo>
                    <a:pt x="136" y="17"/>
                    <a:pt x="140" y="18"/>
                    <a:pt x="145" y="19"/>
                  </a:cubicBezTo>
                  <a:cubicBezTo>
                    <a:pt x="147" y="20"/>
                    <a:pt x="150" y="20"/>
                    <a:pt x="152" y="23"/>
                  </a:cubicBezTo>
                  <a:cubicBezTo>
                    <a:pt x="153" y="25"/>
                    <a:pt x="153" y="26"/>
                    <a:pt x="153" y="28"/>
                  </a:cubicBezTo>
                  <a:cubicBezTo>
                    <a:pt x="155" y="28"/>
                    <a:pt x="157" y="27"/>
                    <a:pt x="160" y="26"/>
                  </a:cubicBezTo>
                  <a:cubicBezTo>
                    <a:pt x="164" y="26"/>
                    <a:pt x="170" y="28"/>
                    <a:pt x="176" y="28"/>
                  </a:cubicBezTo>
                  <a:cubicBezTo>
                    <a:pt x="182" y="29"/>
                    <a:pt x="190" y="26"/>
                    <a:pt x="194" y="30"/>
                  </a:cubicBezTo>
                  <a:cubicBezTo>
                    <a:pt x="196" y="32"/>
                    <a:pt x="198" y="37"/>
                    <a:pt x="198" y="41"/>
                  </a:cubicBezTo>
                  <a:cubicBezTo>
                    <a:pt x="199" y="43"/>
                    <a:pt x="198" y="45"/>
                    <a:pt x="198" y="47"/>
                  </a:cubicBezTo>
                  <a:cubicBezTo>
                    <a:pt x="201" y="47"/>
                    <a:pt x="203" y="45"/>
                    <a:pt x="205" y="45"/>
                  </a:cubicBezTo>
                  <a:cubicBezTo>
                    <a:pt x="207" y="34"/>
                    <a:pt x="204" y="22"/>
                    <a:pt x="207" y="15"/>
                  </a:cubicBezTo>
                  <a:cubicBezTo>
                    <a:pt x="214" y="14"/>
                    <a:pt x="221" y="10"/>
                    <a:pt x="228" y="7"/>
                  </a:cubicBezTo>
                  <a:cubicBezTo>
                    <a:pt x="237" y="0"/>
                    <a:pt x="250" y="1"/>
                    <a:pt x="260" y="4"/>
                  </a:cubicBezTo>
                  <a:cubicBezTo>
                    <a:pt x="265" y="6"/>
                    <a:pt x="264" y="12"/>
                    <a:pt x="265" y="19"/>
                  </a:cubicBezTo>
                  <a:cubicBezTo>
                    <a:pt x="266" y="31"/>
                    <a:pt x="266" y="47"/>
                    <a:pt x="265" y="59"/>
                  </a:cubicBezTo>
                  <a:cubicBezTo>
                    <a:pt x="271" y="54"/>
                    <a:pt x="281" y="50"/>
                    <a:pt x="291" y="52"/>
                  </a:cubicBezTo>
                  <a:cubicBezTo>
                    <a:pt x="293" y="56"/>
                    <a:pt x="294" y="60"/>
                    <a:pt x="296" y="64"/>
                  </a:cubicBezTo>
                  <a:cubicBezTo>
                    <a:pt x="297" y="66"/>
                    <a:pt x="298" y="68"/>
                    <a:pt x="299" y="70"/>
                  </a:cubicBezTo>
                  <a:cubicBezTo>
                    <a:pt x="302" y="80"/>
                    <a:pt x="309" y="89"/>
                    <a:pt x="313" y="99"/>
                  </a:cubicBezTo>
                  <a:cubicBezTo>
                    <a:pt x="314" y="101"/>
                    <a:pt x="316" y="103"/>
                    <a:pt x="317" y="106"/>
                  </a:cubicBezTo>
                  <a:cubicBezTo>
                    <a:pt x="323" y="118"/>
                    <a:pt x="329" y="132"/>
                    <a:pt x="335" y="144"/>
                  </a:cubicBezTo>
                  <a:cubicBezTo>
                    <a:pt x="336" y="145"/>
                    <a:pt x="336" y="146"/>
                    <a:pt x="337" y="147"/>
                  </a:cubicBezTo>
                  <a:cubicBezTo>
                    <a:pt x="337" y="148"/>
                    <a:pt x="337" y="148"/>
                    <a:pt x="337" y="148"/>
                  </a:cubicBezTo>
                  <a:cubicBezTo>
                    <a:pt x="339" y="151"/>
                    <a:pt x="340" y="155"/>
                    <a:pt x="342" y="158"/>
                  </a:cubicBezTo>
                  <a:cubicBezTo>
                    <a:pt x="342" y="165"/>
                    <a:pt x="335" y="174"/>
                    <a:pt x="327" y="175"/>
                  </a:cubicBezTo>
                  <a:cubicBezTo>
                    <a:pt x="321" y="176"/>
                    <a:pt x="316" y="176"/>
                    <a:pt x="311" y="174"/>
                  </a:cubicBezTo>
                  <a:cubicBezTo>
                    <a:pt x="308" y="173"/>
                    <a:pt x="306" y="172"/>
                    <a:pt x="303" y="172"/>
                  </a:cubicBezTo>
                  <a:cubicBezTo>
                    <a:pt x="299" y="170"/>
                    <a:pt x="293" y="169"/>
                    <a:pt x="288" y="167"/>
                  </a:cubicBezTo>
                  <a:cubicBezTo>
                    <a:pt x="285" y="167"/>
                    <a:pt x="282" y="165"/>
                    <a:pt x="281" y="164"/>
                  </a:cubicBezTo>
                  <a:cubicBezTo>
                    <a:pt x="280" y="163"/>
                    <a:pt x="279" y="158"/>
                    <a:pt x="278" y="156"/>
                  </a:cubicBezTo>
                  <a:cubicBezTo>
                    <a:pt x="277" y="153"/>
                    <a:pt x="275" y="150"/>
                    <a:pt x="274" y="148"/>
                  </a:cubicBezTo>
                  <a:cubicBezTo>
                    <a:pt x="272" y="142"/>
                    <a:pt x="269" y="137"/>
                    <a:pt x="267" y="132"/>
                  </a:cubicBezTo>
                  <a:cubicBezTo>
                    <a:pt x="266" y="141"/>
                    <a:pt x="266" y="156"/>
                    <a:pt x="267" y="168"/>
                  </a:cubicBezTo>
                  <a:cubicBezTo>
                    <a:pt x="267" y="178"/>
                    <a:pt x="255" y="179"/>
                    <a:pt x="247" y="179"/>
                  </a:cubicBezTo>
                  <a:cubicBezTo>
                    <a:pt x="243" y="179"/>
                    <a:pt x="239" y="178"/>
                    <a:pt x="235" y="178"/>
                  </a:cubicBezTo>
                  <a:cubicBezTo>
                    <a:pt x="232" y="176"/>
                    <a:pt x="227" y="171"/>
                    <a:pt x="222" y="172"/>
                  </a:cubicBezTo>
                  <a:cubicBezTo>
                    <a:pt x="220" y="172"/>
                    <a:pt x="219" y="174"/>
                    <a:pt x="217" y="174"/>
                  </a:cubicBezTo>
                  <a:cubicBezTo>
                    <a:pt x="212" y="175"/>
                    <a:pt x="208" y="175"/>
                    <a:pt x="205" y="171"/>
                  </a:cubicBezTo>
                  <a:cubicBezTo>
                    <a:pt x="203" y="171"/>
                    <a:pt x="200" y="170"/>
                    <a:pt x="198" y="168"/>
                  </a:cubicBezTo>
                  <a:cubicBezTo>
                    <a:pt x="195" y="168"/>
                    <a:pt x="194" y="170"/>
                    <a:pt x="193" y="171"/>
                  </a:cubicBezTo>
                  <a:cubicBezTo>
                    <a:pt x="190" y="173"/>
                    <a:pt x="186" y="172"/>
                    <a:pt x="182" y="172"/>
                  </a:cubicBezTo>
                  <a:cubicBezTo>
                    <a:pt x="179" y="172"/>
                    <a:pt x="176" y="172"/>
                    <a:pt x="173" y="172"/>
                  </a:cubicBezTo>
                  <a:cubicBezTo>
                    <a:pt x="169" y="172"/>
                    <a:pt x="165" y="170"/>
                    <a:pt x="161" y="171"/>
                  </a:cubicBezTo>
                  <a:cubicBezTo>
                    <a:pt x="158" y="170"/>
                    <a:pt x="156" y="170"/>
                    <a:pt x="154" y="169"/>
                  </a:cubicBezTo>
                  <a:cubicBezTo>
                    <a:pt x="151" y="172"/>
                    <a:pt x="140" y="173"/>
                    <a:pt x="138" y="172"/>
                  </a:cubicBezTo>
                  <a:cubicBezTo>
                    <a:pt x="137" y="172"/>
                    <a:pt x="138" y="173"/>
                    <a:pt x="137" y="173"/>
                  </a:cubicBezTo>
                  <a:cubicBezTo>
                    <a:pt x="134" y="171"/>
                    <a:pt x="122" y="171"/>
                    <a:pt x="115" y="169"/>
                  </a:cubicBezTo>
                  <a:cubicBezTo>
                    <a:pt x="114" y="169"/>
                    <a:pt x="114" y="172"/>
                    <a:pt x="113" y="171"/>
                  </a:cubicBezTo>
                  <a:cubicBezTo>
                    <a:pt x="112" y="171"/>
                    <a:pt x="112" y="170"/>
                    <a:pt x="112" y="168"/>
                  </a:cubicBezTo>
                  <a:cubicBezTo>
                    <a:pt x="111" y="170"/>
                    <a:pt x="109" y="171"/>
                    <a:pt x="109" y="171"/>
                  </a:cubicBezTo>
                  <a:cubicBezTo>
                    <a:pt x="102" y="171"/>
                    <a:pt x="94" y="173"/>
                    <a:pt x="86" y="170"/>
                  </a:cubicBezTo>
                  <a:cubicBezTo>
                    <a:pt x="81" y="165"/>
                    <a:pt x="75" y="160"/>
                    <a:pt x="68" y="157"/>
                  </a:cubicBezTo>
                  <a:cubicBezTo>
                    <a:pt x="69" y="144"/>
                    <a:pt x="69" y="131"/>
                    <a:pt x="70" y="117"/>
                  </a:cubicBezTo>
                  <a:cubicBezTo>
                    <a:pt x="65" y="128"/>
                    <a:pt x="60" y="139"/>
                    <a:pt x="55" y="150"/>
                  </a:cubicBezTo>
                  <a:cubicBezTo>
                    <a:pt x="53" y="155"/>
                    <a:pt x="51" y="162"/>
                    <a:pt x="48" y="167"/>
                  </a:cubicBezTo>
                  <a:cubicBezTo>
                    <a:pt x="46" y="169"/>
                    <a:pt x="45" y="167"/>
                    <a:pt x="43" y="169"/>
                  </a:cubicBezTo>
                  <a:cubicBezTo>
                    <a:pt x="38" y="167"/>
                    <a:pt x="31" y="166"/>
                    <a:pt x="28" y="161"/>
                  </a:cubicBezTo>
                  <a:cubicBezTo>
                    <a:pt x="19" y="157"/>
                    <a:pt x="9" y="153"/>
                    <a:pt x="0" y="150"/>
                  </a:cubicBezTo>
                  <a:cubicBezTo>
                    <a:pt x="0" y="149"/>
                    <a:pt x="1" y="147"/>
                    <a:pt x="0" y="147"/>
                  </a:cubicBezTo>
                  <a:cubicBezTo>
                    <a:pt x="7" y="132"/>
                    <a:pt x="15" y="118"/>
                    <a:pt x="22" y="104"/>
                  </a:cubicBezTo>
                  <a:cubicBezTo>
                    <a:pt x="22" y="98"/>
                    <a:pt x="26" y="94"/>
                    <a:pt x="28" y="89"/>
                  </a:cubicBezTo>
                  <a:cubicBezTo>
                    <a:pt x="32" y="79"/>
                    <a:pt x="37" y="72"/>
                    <a:pt x="41" y="63"/>
                  </a:cubicBezTo>
                  <a:cubicBezTo>
                    <a:pt x="43" y="59"/>
                    <a:pt x="48" y="49"/>
                    <a:pt x="52" y="47"/>
                  </a:cubicBezTo>
                  <a:cubicBezTo>
                    <a:pt x="54" y="45"/>
                    <a:pt x="59" y="44"/>
                    <a:pt x="62" y="44"/>
                  </a:cubicBezTo>
                  <a:cubicBezTo>
                    <a:pt x="64" y="43"/>
                    <a:pt x="66" y="43"/>
                    <a:pt x="68" y="42"/>
                  </a:cubicBezTo>
                  <a:cubicBezTo>
                    <a:pt x="72" y="41"/>
                    <a:pt x="76" y="42"/>
                    <a:pt x="79" y="39"/>
                  </a:cubicBezTo>
                  <a:close/>
                  <a:moveTo>
                    <a:pt x="246" y="177"/>
                  </a:moveTo>
                  <a:cubicBezTo>
                    <a:pt x="252" y="177"/>
                    <a:pt x="262" y="175"/>
                    <a:pt x="264" y="171"/>
                  </a:cubicBezTo>
                  <a:cubicBezTo>
                    <a:pt x="264" y="169"/>
                    <a:pt x="264" y="164"/>
                    <a:pt x="264" y="161"/>
                  </a:cubicBezTo>
                  <a:cubicBezTo>
                    <a:pt x="264" y="153"/>
                    <a:pt x="264" y="141"/>
                    <a:pt x="264" y="132"/>
                  </a:cubicBezTo>
                  <a:cubicBezTo>
                    <a:pt x="264" y="127"/>
                    <a:pt x="263" y="121"/>
                    <a:pt x="263" y="115"/>
                  </a:cubicBezTo>
                  <a:cubicBezTo>
                    <a:pt x="263" y="103"/>
                    <a:pt x="262" y="92"/>
                    <a:pt x="262" y="80"/>
                  </a:cubicBezTo>
                  <a:cubicBezTo>
                    <a:pt x="263" y="53"/>
                    <a:pt x="264" y="32"/>
                    <a:pt x="262" y="10"/>
                  </a:cubicBezTo>
                  <a:cubicBezTo>
                    <a:pt x="261" y="10"/>
                    <a:pt x="261" y="8"/>
                    <a:pt x="261" y="8"/>
                  </a:cubicBezTo>
                  <a:cubicBezTo>
                    <a:pt x="257" y="5"/>
                    <a:pt x="253" y="5"/>
                    <a:pt x="249" y="5"/>
                  </a:cubicBezTo>
                  <a:cubicBezTo>
                    <a:pt x="246" y="4"/>
                    <a:pt x="243" y="4"/>
                    <a:pt x="241" y="4"/>
                  </a:cubicBezTo>
                  <a:cubicBezTo>
                    <a:pt x="237" y="5"/>
                    <a:pt x="230" y="6"/>
                    <a:pt x="229" y="10"/>
                  </a:cubicBezTo>
                  <a:cubicBezTo>
                    <a:pt x="227" y="15"/>
                    <a:pt x="229" y="27"/>
                    <a:pt x="229" y="32"/>
                  </a:cubicBezTo>
                  <a:cubicBezTo>
                    <a:pt x="229" y="38"/>
                    <a:pt x="229" y="45"/>
                    <a:pt x="230" y="52"/>
                  </a:cubicBezTo>
                  <a:cubicBezTo>
                    <a:pt x="231" y="60"/>
                    <a:pt x="233" y="69"/>
                    <a:pt x="233" y="79"/>
                  </a:cubicBezTo>
                  <a:cubicBezTo>
                    <a:pt x="233" y="94"/>
                    <a:pt x="234" y="112"/>
                    <a:pt x="233" y="128"/>
                  </a:cubicBezTo>
                  <a:cubicBezTo>
                    <a:pt x="232" y="131"/>
                    <a:pt x="233" y="133"/>
                    <a:pt x="233" y="137"/>
                  </a:cubicBezTo>
                  <a:cubicBezTo>
                    <a:pt x="233" y="149"/>
                    <a:pt x="232" y="161"/>
                    <a:pt x="231" y="173"/>
                  </a:cubicBezTo>
                  <a:cubicBezTo>
                    <a:pt x="235" y="175"/>
                    <a:pt x="240" y="177"/>
                    <a:pt x="246" y="177"/>
                  </a:cubicBezTo>
                  <a:close/>
                  <a:moveTo>
                    <a:pt x="208" y="19"/>
                  </a:moveTo>
                  <a:cubicBezTo>
                    <a:pt x="208" y="28"/>
                    <a:pt x="208" y="39"/>
                    <a:pt x="208" y="45"/>
                  </a:cubicBezTo>
                  <a:cubicBezTo>
                    <a:pt x="212" y="46"/>
                    <a:pt x="218" y="47"/>
                    <a:pt x="222" y="48"/>
                  </a:cubicBezTo>
                  <a:cubicBezTo>
                    <a:pt x="222" y="49"/>
                    <a:pt x="223" y="49"/>
                    <a:pt x="224" y="50"/>
                  </a:cubicBezTo>
                  <a:cubicBezTo>
                    <a:pt x="225" y="55"/>
                    <a:pt x="224" y="62"/>
                    <a:pt x="224" y="68"/>
                  </a:cubicBezTo>
                  <a:cubicBezTo>
                    <a:pt x="224" y="85"/>
                    <a:pt x="226" y="104"/>
                    <a:pt x="225" y="123"/>
                  </a:cubicBezTo>
                  <a:cubicBezTo>
                    <a:pt x="225" y="137"/>
                    <a:pt x="225" y="151"/>
                    <a:pt x="224" y="168"/>
                  </a:cubicBezTo>
                  <a:cubicBezTo>
                    <a:pt x="226" y="169"/>
                    <a:pt x="226" y="170"/>
                    <a:pt x="229" y="171"/>
                  </a:cubicBezTo>
                  <a:cubicBezTo>
                    <a:pt x="231" y="152"/>
                    <a:pt x="230" y="134"/>
                    <a:pt x="230" y="111"/>
                  </a:cubicBezTo>
                  <a:cubicBezTo>
                    <a:pt x="230" y="108"/>
                    <a:pt x="231" y="105"/>
                    <a:pt x="231" y="102"/>
                  </a:cubicBezTo>
                  <a:cubicBezTo>
                    <a:pt x="231" y="94"/>
                    <a:pt x="231" y="85"/>
                    <a:pt x="231" y="77"/>
                  </a:cubicBezTo>
                  <a:cubicBezTo>
                    <a:pt x="230" y="68"/>
                    <a:pt x="228" y="58"/>
                    <a:pt x="228" y="48"/>
                  </a:cubicBezTo>
                  <a:cubicBezTo>
                    <a:pt x="227" y="38"/>
                    <a:pt x="227" y="29"/>
                    <a:pt x="226" y="19"/>
                  </a:cubicBezTo>
                  <a:cubicBezTo>
                    <a:pt x="226" y="16"/>
                    <a:pt x="227" y="14"/>
                    <a:pt x="225" y="11"/>
                  </a:cubicBezTo>
                  <a:cubicBezTo>
                    <a:pt x="219" y="14"/>
                    <a:pt x="214" y="16"/>
                    <a:pt x="208" y="19"/>
                  </a:cubicBezTo>
                  <a:close/>
                  <a:moveTo>
                    <a:pt x="123" y="38"/>
                  </a:moveTo>
                  <a:cubicBezTo>
                    <a:pt x="128" y="39"/>
                    <a:pt x="132" y="40"/>
                    <a:pt x="137" y="40"/>
                  </a:cubicBezTo>
                  <a:cubicBezTo>
                    <a:pt x="140" y="40"/>
                    <a:pt x="145" y="39"/>
                    <a:pt x="146" y="39"/>
                  </a:cubicBezTo>
                  <a:cubicBezTo>
                    <a:pt x="147" y="39"/>
                    <a:pt x="149" y="38"/>
                    <a:pt x="150" y="37"/>
                  </a:cubicBezTo>
                  <a:cubicBezTo>
                    <a:pt x="150" y="32"/>
                    <a:pt x="150" y="27"/>
                    <a:pt x="149" y="23"/>
                  </a:cubicBezTo>
                  <a:cubicBezTo>
                    <a:pt x="145" y="22"/>
                    <a:pt x="140" y="20"/>
                    <a:pt x="134" y="20"/>
                  </a:cubicBezTo>
                  <a:cubicBezTo>
                    <a:pt x="128" y="20"/>
                    <a:pt x="117" y="20"/>
                    <a:pt x="115" y="23"/>
                  </a:cubicBezTo>
                  <a:cubicBezTo>
                    <a:pt x="113" y="25"/>
                    <a:pt x="114" y="28"/>
                    <a:pt x="114" y="31"/>
                  </a:cubicBezTo>
                  <a:cubicBezTo>
                    <a:pt x="114" y="34"/>
                    <a:pt x="113" y="36"/>
                    <a:pt x="114" y="38"/>
                  </a:cubicBezTo>
                  <a:cubicBezTo>
                    <a:pt x="116" y="35"/>
                    <a:pt x="120" y="38"/>
                    <a:pt x="123" y="38"/>
                  </a:cubicBezTo>
                  <a:close/>
                  <a:moveTo>
                    <a:pt x="86" y="34"/>
                  </a:moveTo>
                  <a:cubicBezTo>
                    <a:pt x="86" y="36"/>
                    <a:pt x="85" y="39"/>
                    <a:pt x="85" y="41"/>
                  </a:cubicBezTo>
                  <a:cubicBezTo>
                    <a:pt x="90" y="42"/>
                    <a:pt x="94" y="46"/>
                    <a:pt x="98" y="49"/>
                  </a:cubicBezTo>
                  <a:cubicBezTo>
                    <a:pt x="99" y="52"/>
                    <a:pt x="96" y="57"/>
                    <a:pt x="95" y="61"/>
                  </a:cubicBezTo>
                  <a:cubicBezTo>
                    <a:pt x="101" y="60"/>
                    <a:pt x="105" y="61"/>
                    <a:pt x="109" y="63"/>
                  </a:cubicBezTo>
                  <a:cubicBezTo>
                    <a:pt x="109" y="66"/>
                    <a:pt x="108" y="69"/>
                    <a:pt x="110" y="71"/>
                  </a:cubicBezTo>
                  <a:cubicBezTo>
                    <a:pt x="111" y="87"/>
                    <a:pt x="112" y="105"/>
                    <a:pt x="111" y="121"/>
                  </a:cubicBezTo>
                  <a:cubicBezTo>
                    <a:pt x="111" y="124"/>
                    <a:pt x="110" y="126"/>
                    <a:pt x="110" y="129"/>
                  </a:cubicBezTo>
                  <a:cubicBezTo>
                    <a:pt x="110" y="138"/>
                    <a:pt x="111" y="148"/>
                    <a:pt x="111" y="157"/>
                  </a:cubicBezTo>
                  <a:cubicBezTo>
                    <a:pt x="110" y="160"/>
                    <a:pt x="109" y="163"/>
                    <a:pt x="112" y="165"/>
                  </a:cubicBezTo>
                  <a:cubicBezTo>
                    <a:pt x="111" y="163"/>
                    <a:pt x="113" y="157"/>
                    <a:pt x="111" y="154"/>
                  </a:cubicBezTo>
                  <a:cubicBezTo>
                    <a:pt x="111" y="153"/>
                    <a:pt x="112" y="154"/>
                    <a:pt x="112" y="153"/>
                  </a:cubicBezTo>
                  <a:cubicBezTo>
                    <a:pt x="112" y="139"/>
                    <a:pt x="112" y="122"/>
                    <a:pt x="112" y="108"/>
                  </a:cubicBezTo>
                  <a:cubicBezTo>
                    <a:pt x="113" y="97"/>
                    <a:pt x="112" y="85"/>
                    <a:pt x="112" y="75"/>
                  </a:cubicBezTo>
                  <a:cubicBezTo>
                    <a:pt x="112" y="66"/>
                    <a:pt x="112" y="56"/>
                    <a:pt x="112" y="48"/>
                  </a:cubicBezTo>
                  <a:cubicBezTo>
                    <a:pt x="112" y="40"/>
                    <a:pt x="112" y="32"/>
                    <a:pt x="111" y="24"/>
                  </a:cubicBezTo>
                  <a:cubicBezTo>
                    <a:pt x="111" y="24"/>
                    <a:pt x="111" y="24"/>
                    <a:pt x="111" y="24"/>
                  </a:cubicBezTo>
                  <a:cubicBezTo>
                    <a:pt x="105" y="28"/>
                    <a:pt x="93" y="31"/>
                    <a:pt x="86" y="34"/>
                  </a:cubicBezTo>
                  <a:close/>
                  <a:moveTo>
                    <a:pt x="179" y="170"/>
                  </a:moveTo>
                  <a:cubicBezTo>
                    <a:pt x="186" y="171"/>
                    <a:pt x="192" y="169"/>
                    <a:pt x="194" y="165"/>
                  </a:cubicBezTo>
                  <a:cubicBezTo>
                    <a:pt x="195" y="157"/>
                    <a:pt x="194" y="147"/>
                    <a:pt x="194" y="139"/>
                  </a:cubicBezTo>
                  <a:cubicBezTo>
                    <a:pt x="194" y="120"/>
                    <a:pt x="194" y="103"/>
                    <a:pt x="195" y="87"/>
                  </a:cubicBezTo>
                  <a:cubicBezTo>
                    <a:pt x="196" y="79"/>
                    <a:pt x="195" y="70"/>
                    <a:pt x="195" y="61"/>
                  </a:cubicBezTo>
                  <a:cubicBezTo>
                    <a:pt x="195" y="60"/>
                    <a:pt x="195" y="58"/>
                    <a:pt x="195" y="57"/>
                  </a:cubicBezTo>
                  <a:cubicBezTo>
                    <a:pt x="195" y="55"/>
                    <a:pt x="195" y="54"/>
                    <a:pt x="195" y="52"/>
                  </a:cubicBezTo>
                  <a:cubicBezTo>
                    <a:pt x="195" y="48"/>
                    <a:pt x="197" y="39"/>
                    <a:pt x="194" y="35"/>
                  </a:cubicBezTo>
                  <a:cubicBezTo>
                    <a:pt x="193" y="33"/>
                    <a:pt x="188" y="31"/>
                    <a:pt x="185" y="31"/>
                  </a:cubicBezTo>
                  <a:cubicBezTo>
                    <a:pt x="180" y="30"/>
                    <a:pt x="176" y="31"/>
                    <a:pt x="171" y="30"/>
                  </a:cubicBezTo>
                  <a:cubicBezTo>
                    <a:pt x="166" y="29"/>
                    <a:pt x="161" y="28"/>
                    <a:pt x="158" y="29"/>
                  </a:cubicBezTo>
                  <a:cubicBezTo>
                    <a:pt x="157" y="29"/>
                    <a:pt x="154" y="30"/>
                    <a:pt x="154" y="32"/>
                  </a:cubicBezTo>
                  <a:cubicBezTo>
                    <a:pt x="153" y="32"/>
                    <a:pt x="154" y="33"/>
                    <a:pt x="154" y="34"/>
                  </a:cubicBezTo>
                  <a:cubicBezTo>
                    <a:pt x="154" y="36"/>
                    <a:pt x="154" y="40"/>
                    <a:pt x="154" y="43"/>
                  </a:cubicBezTo>
                  <a:cubicBezTo>
                    <a:pt x="154" y="44"/>
                    <a:pt x="153" y="45"/>
                    <a:pt x="153" y="46"/>
                  </a:cubicBezTo>
                  <a:cubicBezTo>
                    <a:pt x="153" y="50"/>
                    <a:pt x="153" y="54"/>
                    <a:pt x="153" y="57"/>
                  </a:cubicBezTo>
                  <a:cubicBezTo>
                    <a:pt x="153" y="66"/>
                    <a:pt x="155" y="77"/>
                    <a:pt x="155" y="88"/>
                  </a:cubicBezTo>
                  <a:cubicBezTo>
                    <a:pt x="155" y="93"/>
                    <a:pt x="155" y="98"/>
                    <a:pt x="155" y="103"/>
                  </a:cubicBezTo>
                  <a:cubicBezTo>
                    <a:pt x="155" y="108"/>
                    <a:pt x="156" y="113"/>
                    <a:pt x="156" y="118"/>
                  </a:cubicBezTo>
                  <a:cubicBezTo>
                    <a:pt x="156" y="126"/>
                    <a:pt x="156" y="134"/>
                    <a:pt x="156" y="142"/>
                  </a:cubicBezTo>
                  <a:cubicBezTo>
                    <a:pt x="155" y="150"/>
                    <a:pt x="154" y="159"/>
                    <a:pt x="156" y="167"/>
                  </a:cubicBezTo>
                  <a:cubicBezTo>
                    <a:pt x="162" y="167"/>
                    <a:pt x="171" y="169"/>
                    <a:pt x="179" y="170"/>
                  </a:cubicBezTo>
                  <a:close/>
                  <a:moveTo>
                    <a:pt x="114" y="47"/>
                  </a:moveTo>
                  <a:cubicBezTo>
                    <a:pt x="118" y="47"/>
                    <a:pt x="122" y="50"/>
                    <a:pt x="127" y="51"/>
                  </a:cubicBezTo>
                  <a:cubicBezTo>
                    <a:pt x="133" y="52"/>
                    <a:pt x="146" y="53"/>
                    <a:pt x="151" y="49"/>
                  </a:cubicBezTo>
                  <a:cubicBezTo>
                    <a:pt x="150" y="45"/>
                    <a:pt x="150" y="44"/>
                    <a:pt x="151" y="40"/>
                  </a:cubicBezTo>
                  <a:cubicBezTo>
                    <a:pt x="140" y="44"/>
                    <a:pt x="126" y="42"/>
                    <a:pt x="114" y="39"/>
                  </a:cubicBezTo>
                  <a:cubicBezTo>
                    <a:pt x="113" y="42"/>
                    <a:pt x="114" y="44"/>
                    <a:pt x="114" y="47"/>
                  </a:cubicBezTo>
                  <a:close/>
                  <a:moveTo>
                    <a:pt x="94" y="49"/>
                  </a:moveTo>
                  <a:cubicBezTo>
                    <a:pt x="90" y="47"/>
                    <a:pt x="86" y="43"/>
                    <a:pt x="80" y="43"/>
                  </a:cubicBezTo>
                  <a:cubicBezTo>
                    <a:pt x="79" y="44"/>
                    <a:pt x="77" y="45"/>
                    <a:pt x="77" y="47"/>
                  </a:cubicBezTo>
                  <a:cubicBezTo>
                    <a:pt x="84" y="47"/>
                    <a:pt x="88" y="52"/>
                    <a:pt x="94" y="55"/>
                  </a:cubicBezTo>
                  <a:cubicBezTo>
                    <a:pt x="95" y="52"/>
                    <a:pt x="96" y="51"/>
                    <a:pt x="94" y="49"/>
                  </a:cubicBezTo>
                  <a:close/>
                  <a:moveTo>
                    <a:pt x="52" y="50"/>
                  </a:moveTo>
                  <a:cubicBezTo>
                    <a:pt x="43" y="64"/>
                    <a:pt x="36" y="80"/>
                    <a:pt x="28" y="95"/>
                  </a:cubicBezTo>
                  <a:cubicBezTo>
                    <a:pt x="28" y="96"/>
                    <a:pt x="27" y="97"/>
                    <a:pt x="26" y="98"/>
                  </a:cubicBezTo>
                  <a:cubicBezTo>
                    <a:pt x="25" y="100"/>
                    <a:pt x="25" y="103"/>
                    <a:pt x="24" y="105"/>
                  </a:cubicBezTo>
                  <a:cubicBezTo>
                    <a:pt x="21" y="113"/>
                    <a:pt x="15" y="121"/>
                    <a:pt x="12" y="130"/>
                  </a:cubicBezTo>
                  <a:cubicBezTo>
                    <a:pt x="8" y="135"/>
                    <a:pt x="6" y="141"/>
                    <a:pt x="4" y="147"/>
                  </a:cubicBezTo>
                  <a:cubicBezTo>
                    <a:pt x="6" y="150"/>
                    <a:pt x="11" y="151"/>
                    <a:pt x="13" y="152"/>
                  </a:cubicBezTo>
                  <a:cubicBezTo>
                    <a:pt x="14" y="153"/>
                    <a:pt x="15" y="153"/>
                    <a:pt x="15" y="153"/>
                  </a:cubicBezTo>
                  <a:cubicBezTo>
                    <a:pt x="20" y="155"/>
                    <a:pt x="24" y="156"/>
                    <a:pt x="27" y="156"/>
                  </a:cubicBezTo>
                  <a:cubicBezTo>
                    <a:pt x="28" y="155"/>
                    <a:pt x="28" y="154"/>
                    <a:pt x="28" y="152"/>
                  </a:cubicBezTo>
                  <a:cubicBezTo>
                    <a:pt x="28" y="151"/>
                    <a:pt x="29" y="152"/>
                    <a:pt x="30" y="151"/>
                  </a:cubicBezTo>
                  <a:cubicBezTo>
                    <a:pt x="37" y="135"/>
                    <a:pt x="45" y="119"/>
                    <a:pt x="51" y="102"/>
                  </a:cubicBezTo>
                  <a:cubicBezTo>
                    <a:pt x="58" y="85"/>
                    <a:pt x="65" y="65"/>
                    <a:pt x="74" y="50"/>
                  </a:cubicBezTo>
                  <a:cubicBezTo>
                    <a:pt x="73" y="49"/>
                    <a:pt x="72" y="49"/>
                    <a:pt x="72" y="48"/>
                  </a:cubicBezTo>
                  <a:cubicBezTo>
                    <a:pt x="74" y="47"/>
                    <a:pt x="75" y="47"/>
                    <a:pt x="75" y="45"/>
                  </a:cubicBezTo>
                  <a:cubicBezTo>
                    <a:pt x="69" y="44"/>
                    <a:pt x="58" y="46"/>
                    <a:pt x="52" y="50"/>
                  </a:cubicBezTo>
                  <a:close/>
                  <a:moveTo>
                    <a:pt x="222" y="152"/>
                  </a:moveTo>
                  <a:cubicBezTo>
                    <a:pt x="223" y="137"/>
                    <a:pt x="223" y="119"/>
                    <a:pt x="223" y="105"/>
                  </a:cubicBezTo>
                  <a:cubicBezTo>
                    <a:pt x="223" y="100"/>
                    <a:pt x="222" y="96"/>
                    <a:pt x="222" y="93"/>
                  </a:cubicBezTo>
                  <a:cubicBezTo>
                    <a:pt x="222" y="91"/>
                    <a:pt x="222" y="90"/>
                    <a:pt x="222" y="88"/>
                  </a:cubicBezTo>
                  <a:cubicBezTo>
                    <a:pt x="222" y="82"/>
                    <a:pt x="222" y="76"/>
                    <a:pt x="222" y="70"/>
                  </a:cubicBezTo>
                  <a:cubicBezTo>
                    <a:pt x="222" y="65"/>
                    <a:pt x="223" y="53"/>
                    <a:pt x="221" y="51"/>
                  </a:cubicBezTo>
                  <a:cubicBezTo>
                    <a:pt x="220" y="50"/>
                    <a:pt x="211" y="48"/>
                    <a:pt x="208" y="48"/>
                  </a:cubicBezTo>
                  <a:cubicBezTo>
                    <a:pt x="208" y="48"/>
                    <a:pt x="206" y="48"/>
                    <a:pt x="205" y="49"/>
                  </a:cubicBezTo>
                  <a:cubicBezTo>
                    <a:pt x="206" y="53"/>
                    <a:pt x="205" y="58"/>
                    <a:pt x="205" y="63"/>
                  </a:cubicBezTo>
                  <a:cubicBezTo>
                    <a:pt x="205" y="68"/>
                    <a:pt x="205" y="73"/>
                    <a:pt x="205" y="77"/>
                  </a:cubicBezTo>
                  <a:cubicBezTo>
                    <a:pt x="205" y="87"/>
                    <a:pt x="206" y="97"/>
                    <a:pt x="206" y="107"/>
                  </a:cubicBezTo>
                  <a:cubicBezTo>
                    <a:pt x="207" y="128"/>
                    <a:pt x="206" y="149"/>
                    <a:pt x="205" y="169"/>
                  </a:cubicBezTo>
                  <a:cubicBezTo>
                    <a:pt x="209" y="174"/>
                    <a:pt x="217" y="172"/>
                    <a:pt x="221" y="170"/>
                  </a:cubicBezTo>
                  <a:cubicBezTo>
                    <a:pt x="223" y="164"/>
                    <a:pt x="222" y="158"/>
                    <a:pt x="222" y="152"/>
                  </a:cubicBezTo>
                  <a:close/>
                  <a:moveTo>
                    <a:pt x="68" y="115"/>
                  </a:moveTo>
                  <a:cubicBezTo>
                    <a:pt x="68" y="114"/>
                    <a:pt x="69" y="113"/>
                    <a:pt x="70" y="111"/>
                  </a:cubicBezTo>
                  <a:cubicBezTo>
                    <a:pt x="69" y="112"/>
                    <a:pt x="68" y="112"/>
                    <a:pt x="67" y="111"/>
                  </a:cubicBezTo>
                  <a:cubicBezTo>
                    <a:pt x="67" y="107"/>
                    <a:pt x="62" y="108"/>
                    <a:pt x="60" y="105"/>
                  </a:cubicBezTo>
                  <a:cubicBezTo>
                    <a:pt x="60" y="105"/>
                    <a:pt x="60" y="103"/>
                    <a:pt x="62" y="103"/>
                  </a:cubicBezTo>
                  <a:cubicBezTo>
                    <a:pt x="63" y="97"/>
                    <a:pt x="68" y="93"/>
                    <a:pt x="69" y="85"/>
                  </a:cubicBezTo>
                  <a:cubicBezTo>
                    <a:pt x="72" y="82"/>
                    <a:pt x="76" y="87"/>
                    <a:pt x="79" y="88"/>
                  </a:cubicBezTo>
                  <a:cubicBezTo>
                    <a:pt x="80" y="87"/>
                    <a:pt x="81" y="86"/>
                    <a:pt x="81" y="85"/>
                  </a:cubicBezTo>
                  <a:cubicBezTo>
                    <a:pt x="78" y="82"/>
                    <a:pt x="75" y="83"/>
                    <a:pt x="72" y="81"/>
                  </a:cubicBezTo>
                  <a:cubicBezTo>
                    <a:pt x="71" y="76"/>
                    <a:pt x="76" y="76"/>
                    <a:pt x="76" y="71"/>
                  </a:cubicBezTo>
                  <a:cubicBezTo>
                    <a:pt x="78" y="69"/>
                    <a:pt x="79" y="66"/>
                    <a:pt x="80" y="63"/>
                  </a:cubicBezTo>
                  <a:cubicBezTo>
                    <a:pt x="81" y="61"/>
                    <a:pt x="81" y="57"/>
                    <a:pt x="82" y="59"/>
                  </a:cubicBezTo>
                  <a:cubicBezTo>
                    <a:pt x="82" y="58"/>
                    <a:pt x="81" y="58"/>
                    <a:pt x="82" y="58"/>
                  </a:cubicBezTo>
                  <a:cubicBezTo>
                    <a:pt x="86" y="56"/>
                    <a:pt x="89" y="59"/>
                    <a:pt x="92" y="61"/>
                  </a:cubicBezTo>
                  <a:cubicBezTo>
                    <a:pt x="92" y="60"/>
                    <a:pt x="93" y="59"/>
                    <a:pt x="93" y="58"/>
                  </a:cubicBezTo>
                  <a:cubicBezTo>
                    <a:pt x="89" y="53"/>
                    <a:pt x="83" y="50"/>
                    <a:pt x="76" y="49"/>
                  </a:cubicBezTo>
                  <a:cubicBezTo>
                    <a:pt x="76" y="51"/>
                    <a:pt x="74" y="52"/>
                    <a:pt x="75" y="53"/>
                  </a:cubicBezTo>
                  <a:cubicBezTo>
                    <a:pt x="77" y="54"/>
                    <a:pt x="82" y="57"/>
                    <a:pt x="78" y="60"/>
                  </a:cubicBezTo>
                  <a:cubicBezTo>
                    <a:pt x="78" y="61"/>
                    <a:pt x="77" y="62"/>
                    <a:pt x="77" y="63"/>
                  </a:cubicBezTo>
                  <a:cubicBezTo>
                    <a:pt x="75" y="67"/>
                    <a:pt x="73" y="71"/>
                    <a:pt x="72" y="74"/>
                  </a:cubicBezTo>
                  <a:cubicBezTo>
                    <a:pt x="71" y="76"/>
                    <a:pt x="71" y="79"/>
                    <a:pt x="69" y="80"/>
                  </a:cubicBezTo>
                  <a:cubicBezTo>
                    <a:pt x="68" y="79"/>
                    <a:pt x="67" y="78"/>
                    <a:pt x="66" y="77"/>
                  </a:cubicBezTo>
                  <a:cubicBezTo>
                    <a:pt x="65" y="78"/>
                    <a:pt x="64" y="78"/>
                    <a:pt x="63" y="78"/>
                  </a:cubicBezTo>
                  <a:cubicBezTo>
                    <a:pt x="62" y="79"/>
                    <a:pt x="62" y="80"/>
                    <a:pt x="62" y="82"/>
                  </a:cubicBezTo>
                  <a:cubicBezTo>
                    <a:pt x="63" y="83"/>
                    <a:pt x="66" y="84"/>
                    <a:pt x="66" y="86"/>
                  </a:cubicBezTo>
                  <a:cubicBezTo>
                    <a:pt x="66" y="87"/>
                    <a:pt x="64" y="88"/>
                    <a:pt x="63" y="90"/>
                  </a:cubicBezTo>
                  <a:cubicBezTo>
                    <a:pt x="63" y="91"/>
                    <a:pt x="63" y="92"/>
                    <a:pt x="63" y="93"/>
                  </a:cubicBezTo>
                  <a:cubicBezTo>
                    <a:pt x="61" y="97"/>
                    <a:pt x="59" y="102"/>
                    <a:pt x="58" y="105"/>
                  </a:cubicBezTo>
                  <a:cubicBezTo>
                    <a:pt x="57" y="105"/>
                    <a:pt x="57" y="105"/>
                    <a:pt x="56" y="105"/>
                  </a:cubicBezTo>
                  <a:cubicBezTo>
                    <a:pt x="55" y="105"/>
                    <a:pt x="55" y="104"/>
                    <a:pt x="53" y="103"/>
                  </a:cubicBezTo>
                  <a:cubicBezTo>
                    <a:pt x="52" y="105"/>
                    <a:pt x="52" y="107"/>
                    <a:pt x="51" y="108"/>
                  </a:cubicBezTo>
                  <a:cubicBezTo>
                    <a:pt x="53" y="109"/>
                    <a:pt x="55" y="110"/>
                    <a:pt x="55" y="112"/>
                  </a:cubicBezTo>
                  <a:cubicBezTo>
                    <a:pt x="51" y="117"/>
                    <a:pt x="48" y="125"/>
                    <a:pt x="48" y="131"/>
                  </a:cubicBezTo>
                  <a:cubicBezTo>
                    <a:pt x="47" y="132"/>
                    <a:pt x="46" y="132"/>
                    <a:pt x="45" y="133"/>
                  </a:cubicBezTo>
                  <a:cubicBezTo>
                    <a:pt x="44" y="132"/>
                    <a:pt x="43" y="130"/>
                    <a:pt x="42" y="130"/>
                  </a:cubicBezTo>
                  <a:cubicBezTo>
                    <a:pt x="41" y="133"/>
                    <a:pt x="39" y="135"/>
                    <a:pt x="39" y="138"/>
                  </a:cubicBezTo>
                  <a:cubicBezTo>
                    <a:pt x="45" y="136"/>
                    <a:pt x="50" y="141"/>
                    <a:pt x="55" y="143"/>
                  </a:cubicBezTo>
                  <a:cubicBezTo>
                    <a:pt x="56" y="142"/>
                    <a:pt x="57" y="141"/>
                    <a:pt x="57" y="140"/>
                  </a:cubicBezTo>
                  <a:cubicBezTo>
                    <a:pt x="55" y="137"/>
                    <a:pt x="52" y="135"/>
                    <a:pt x="49" y="134"/>
                  </a:cubicBezTo>
                  <a:cubicBezTo>
                    <a:pt x="49" y="134"/>
                    <a:pt x="49" y="133"/>
                    <a:pt x="49" y="133"/>
                  </a:cubicBezTo>
                  <a:cubicBezTo>
                    <a:pt x="49" y="132"/>
                    <a:pt x="49" y="131"/>
                    <a:pt x="50" y="131"/>
                  </a:cubicBezTo>
                  <a:cubicBezTo>
                    <a:pt x="50" y="130"/>
                    <a:pt x="50" y="130"/>
                    <a:pt x="50" y="129"/>
                  </a:cubicBezTo>
                  <a:cubicBezTo>
                    <a:pt x="54" y="126"/>
                    <a:pt x="54" y="120"/>
                    <a:pt x="58" y="117"/>
                  </a:cubicBezTo>
                  <a:cubicBezTo>
                    <a:pt x="58" y="114"/>
                    <a:pt x="58" y="112"/>
                    <a:pt x="60" y="111"/>
                  </a:cubicBezTo>
                  <a:cubicBezTo>
                    <a:pt x="63" y="112"/>
                    <a:pt x="65" y="114"/>
                    <a:pt x="68" y="115"/>
                  </a:cubicBezTo>
                  <a:close/>
                  <a:moveTo>
                    <a:pt x="140" y="54"/>
                  </a:moveTo>
                  <a:cubicBezTo>
                    <a:pt x="131" y="55"/>
                    <a:pt x="122" y="52"/>
                    <a:pt x="114" y="50"/>
                  </a:cubicBezTo>
                  <a:cubicBezTo>
                    <a:pt x="114" y="50"/>
                    <a:pt x="114" y="51"/>
                    <a:pt x="114" y="51"/>
                  </a:cubicBezTo>
                  <a:cubicBezTo>
                    <a:pt x="115" y="82"/>
                    <a:pt x="113" y="115"/>
                    <a:pt x="114" y="142"/>
                  </a:cubicBezTo>
                  <a:cubicBezTo>
                    <a:pt x="115" y="141"/>
                    <a:pt x="117" y="142"/>
                    <a:pt x="117" y="142"/>
                  </a:cubicBezTo>
                  <a:cubicBezTo>
                    <a:pt x="119" y="141"/>
                    <a:pt x="119" y="142"/>
                    <a:pt x="121" y="143"/>
                  </a:cubicBezTo>
                  <a:cubicBezTo>
                    <a:pt x="122" y="143"/>
                    <a:pt x="123" y="142"/>
                    <a:pt x="124" y="143"/>
                  </a:cubicBezTo>
                  <a:cubicBezTo>
                    <a:pt x="125" y="143"/>
                    <a:pt x="126" y="143"/>
                    <a:pt x="126" y="143"/>
                  </a:cubicBezTo>
                  <a:cubicBezTo>
                    <a:pt x="135" y="145"/>
                    <a:pt x="145" y="144"/>
                    <a:pt x="153" y="143"/>
                  </a:cubicBezTo>
                  <a:cubicBezTo>
                    <a:pt x="153" y="132"/>
                    <a:pt x="154" y="121"/>
                    <a:pt x="153" y="110"/>
                  </a:cubicBezTo>
                  <a:cubicBezTo>
                    <a:pt x="152" y="101"/>
                    <a:pt x="153" y="91"/>
                    <a:pt x="152" y="82"/>
                  </a:cubicBezTo>
                  <a:cubicBezTo>
                    <a:pt x="152" y="73"/>
                    <a:pt x="150" y="62"/>
                    <a:pt x="151" y="53"/>
                  </a:cubicBezTo>
                  <a:cubicBezTo>
                    <a:pt x="147" y="52"/>
                    <a:pt x="144" y="54"/>
                    <a:pt x="140" y="54"/>
                  </a:cubicBezTo>
                  <a:close/>
                  <a:moveTo>
                    <a:pt x="197" y="51"/>
                  </a:moveTo>
                  <a:cubicBezTo>
                    <a:pt x="197" y="57"/>
                    <a:pt x="198" y="59"/>
                    <a:pt x="197" y="62"/>
                  </a:cubicBezTo>
                  <a:cubicBezTo>
                    <a:pt x="198" y="70"/>
                    <a:pt x="199" y="78"/>
                    <a:pt x="198" y="86"/>
                  </a:cubicBezTo>
                  <a:cubicBezTo>
                    <a:pt x="196" y="112"/>
                    <a:pt x="197" y="141"/>
                    <a:pt x="198" y="165"/>
                  </a:cubicBezTo>
                  <a:cubicBezTo>
                    <a:pt x="199" y="166"/>
                    <a:pt x="201" y="168"/>
                    <a:pt x="202" y="167"/>
                  </a:cubicBezTo>
                  <a:cubicBezTo>
                    <a:pt x="205" y="146"/>
                    <a:pt x="204" y="126"/>
                    <a:pt x="204" y="105"/>
                  </a:cubicBezTo>
                  <a:cubicBezTo>
                    <a:pt x="204" y="98"/>
                    <a:pt x="203" y="92"/>
                    <a:pt x="202" y="85"/>
                  </a:cubicBezTo>
                  <a:cubicBezTo>
                    <a:pt x="202" y="74"/>
                    <a:pt x="203" y="62"/>
                    <a:pt x="203" y="51"/>
                  </a:cubicBezTo>
                  <a:cubicBezTo>
                    <a:pt x="200" y="51"/>
                    <a:pt x="199" y="52"/>
                    <a:pt x="198" y="51"/>
                  </a:cubicBezTo>
                  <a:cubicBezTo>
                    <a:pt x="198" y="51"/>
                    <a:pt x="197" y="51"/>
                    <a:pt x="197" y="51"/>
                  </a:cubicBezTo>
                  <a:close/>
                  <a:moveTo>
                    <a:pt x="279" y="76"/>
                  </a:moveTo>
                  <a:cubicBezTo>
                    <a:pt x="284" y="75"/>
                    <a:pt x="291" y="72"/>
                    <a:pt x="294" y="68"/>
                  </a:cubicBezTo>
                  <a:cubicBezTo>
                    <a:pt x="296" y="65"/>
                    <a:pt x="293" y="62"/>
                    <a:pt x="292" y="60"/>
                  </a:cubicBezTo>
                  <a:cubicBezTo>
                    <a:pt x="291" y="58"/>
                    <a:pt x="290" y="55"/>
                    <a:pt x="288" y="54"/>
                  </a:cubicBezTo>
                  <a:cubicBezTo>
                    <a:pt x="287" y="54"/>
                    <a:pt x="284" y="54"/>
                    <a:pt x="281" y="54"/>
                  </a:cubicBezTo>
                  <a:cubicBezTo>
                    <a:pt x="279" y="55"/>
                    <a:pt x="276" y="55"/>
                    <a:pt x="275" y="55"/>
                  </a:cubicBezTo>
                  <a:cubicBezTo>
                    <a:pt x="272" y="56"/>
                    <a:pt x="269" y="59"/>
                    <a:pt x="267" y="60"/>
                  </a:cubicBezTo>
                  <a:cubicBezTo>
                    <a:pt x="268" y="61"/>
                    <a:pt x="266" y="62"/>
                    <a:pt x="267" y="63"/>
                  </a:cubicBezTo>
                  <a:cubicBezTo>
                    <a:pt x="266" y="63"/>
                    <a:pt x="265" y="63"/>
                    <a:pt x="265" y="64"/>
                  </a:cubicBezTo>
                  <a:cubicBezTo>
                    <a:pt x="265" y="69"/>
                    <a:pt x="268" y="73"/>
                    <a:pt x="270" y="77"/>
                  </a:cubicBezTo>
                  <a:cubicBezTo>
                    <a:pt x="273" y="76"/>
                    <a:pt x="275" y="76"/>
                    <a:pt x="279" y="76"/>
                  </a:cubicBezTo>
                  <a:close/>
                  <a:moveTo>
                    <a:pt x="73" y="56"/>
                  </a:moveTo>
                  <a:cubicBezTo>
                    <a:pt x="70" y="62"/>
                    <a:pt x="67" y="68"/>
                    <a:pt x="64" y="75"/>
                  </a:cubicBezTo>
                  <a:cubicBezTo>
                    <a:pt x="66" y="74"/>
                    <a:pt x="66" y="76"/>
                    <a:pt x="68" y="76"/>
                  </a:cubicBezTo>
                  <a:cubicBezTo>
                    <a:pt x="71" y="70"/>
                    <a:pt x="74" y="63"/>
                    <a:pt x="76" y="57"/>
                  </a:cubicBezTo>
                  <a:cubicBezTo>
                    <a:pt x="76" y="56"/>
                    <a:pt x="75" y="55"/>
                    <a:pt x="73" y="56"/>
                  </a:cubicBezTo>
                  <a:close/>
                  <a:moveTo>
                    <a:pt x="85" y="61"/>
                  </a:moveTo>
                  <a:cubicBezTo>
                    <a:pt x="83" y="63"/>
                    <a:pt x="82" y="66"/>
                    <a:pt x="80" y="70"/>
                  </a:cubicBezTo>
                  <a:cubicBezTo>
                    <a:pt x="79" y="73"/>
                    <a:pt x="76" y="76"/>
                    <a:pt x="76" y="78"/>
                  </a:cubicBezTo>
                  <a:cubicBezTo>
                    <a:pt x="77" y="81"/>
                    <a:pt x="80" y="81"/>
                    <a:pt x="81" y="83"/>
                  </a:cubicBezTo>
                  <a:cubicBezTo>
                    <a:pt x="86" y="77"/>
                    <a:pt x="88" y="70"/>
                    <a:pt x="91" y="64"/>
                  </a:cubicBezTo>
                  <a:cubicBezTo>
                    <a:pt x="89" y="62"/>
                    <a:pt x="87" y="61"/>
                    <a:pt x="85" y="61"/>
                  </a:cubicBezTo>
                  <a:close/>
                  <a:moveTo>
                    <a:pt x="93" y="64"/>
                  </a:moveTo>
                  <a:cubicBezTo>
                    <a:pt x="91" y="70"/>
                    <a:pt x="86" y="77"/>
                    <a:pt x="84" y="83"/>
                  </a:cubicBezTo>
                  <a:cubicBezTo>
                    <a:pt x="83" y="89"/>
                    <a:pt x="84" y="98"/>
                    <a:pt x="85" y="105"/>
                  </a:cubicBezTo>
                  <a:cubicBezTo>
                    <a:pt x="85" y="111"/>
                    <a:pt x="84" y="117"/>
                    <a:pt x="84" y="123"/>
                  </a:cubicBezTo>
                  <a:cubicBezTo>
                    <a:pt x="85" y="135"/>
                    <a:pt x="85" y="150"/>
                    <a:pt x="85" y="163"/>
                  </a:cubicBezTo>
                  <a:cubicBezTo>
                    <a:pt x="85" y="164"/>
                    <a:pt x="87" y="165"/>
                    <a:pt x="86" y="167"/>
                  </a:cubicBezTo>
                  <a:cubicBezTo>
                    <a:pt x="93" y="170"/>
                    <a:pt x="101" y="169"/>
                    <a:pt x="107" y="167"/>
                  </a:cubicBezTo>
                  <a:cubicBezTo>
                    <a:pt x="109" y="159"/>
                    <a:pt x="108" y="152"/>
                    <a:pt x="108" y="144"/>
                  </a:cubicBezTo>
                  <a:cubicBezTo>
                    <a:pt x="108" y="132"/>
                    <a:pt x="109" y="119"/>
                    <a:pt x="109" y="105"/>
                  </a:cubicBezTo>
                  <a:cubicBezTo>
                    <a:pt x="109" y="101"/>
                    <a:pt x="109" y="96"/>
                    <a:pt x="109" y="93"/>
                  </a:cubicBezTo>
                  <a:cubicBezTo>
                    <a:pt x="109" y="92"/>
                    <a:pt x="108" y="91"/>
                    <a:pt x="108" y="90"/>
                  </a:cubicBezTo>
                  <a:cubicBezTo>
                    <a:pt x="108" y="87"/>
                    <a:pt x="109" y="84"/>
                    <a:pt x="108" y="81"/>
                  </a:cubicBezTo>
                  <a:cubicBezTo>
                    <a:pt x="108" y="75"/>
                    <a:pt x="106" y="70"/>
                    <a:pt x="106" y="64"/>
                  </a:cubicBezTo>
                  <a:cubicBezTo>
                    <a:pt x="102" y="62"/>
                    <a:pt x="97" y="62"/>
                    <a:pt x="93" y="64"/>
                  </a:cubicBezTo>
                  <a:close/>
                  <a:moveTo>
                    <a:pt x="271" y="79"/>
                  </a:moveTo>
                  <a:cubicBezTo>
                    <a:pt x="271" y="82"/>
                    <a:pt x="272" y="83"/>
                    <a:pt x="273" y="84"/>
                  </a:cubicBezTo>
                  <a:cubicBezTo>
                    <a:pt x="274" y="84"/>
                    <a:pt x="274" y="83"/>
                    <a:pt x="276" y="83"/>
                  </a:cubicBezTo>
                  <a:cubicBezTo>
                    <a:pt x="285" y="87"/>
                    <a:pt x="306" y="80"/>
                    <a:pt x="296" y="69"/>
                  </a:cubicBezTo>
                  <a:cubicBezTo>
                    <a:pt x="292" y="77"/>
                    <a:pt x="281" y="78"/>
                    <a:pt x="271" y="79"/>
                  </a:cubicBezTo>
                  <a:close/>
                  <a:moveTo>
                    <a:pt x="265" y="96"/>
                  </a:moveTo>
                  <a:cubicBezTo>
                    <a:pt x="265" y="98"/>
                    <a:pt x="265" y="100"/>
                    <a:pt x="265" y="103"/>
                  </a:cubicBezTo>
                  <a:cubicBezTo>
                    <a:pt x="265" y="107"/>
                    <a:pt x="265" y="112"/>
                    <a:pt x="265" y="118"/>
                  </a:cubicBezTo>
                  <a:cubicBezTo>
                    <a:pt x="265" y="121"/>
                    <a:pt x="265" y="125"/>
                    <a:pt x="266" y="127"/>
                  </a:cubicBezTo>
                  <a:cubicBezTo>
                    <a:pt x="266" y="128"/>
                    <a:pt x="268" y="130"/>
                    <a:pt x="269" y="132"/>
                  </a:cubicBezTo>
                  <a:cubicBezTo>
                    <a:pt x="272" y="136"/>
                    <a:pt x="274" y="141"/>
                    <a:pt x="276" y="147"/>
                  </a:cubicBezTo>
                  <a:cubicBezTo>
                    <a:pt x="278" y="151"/>
                    <a:pt x="281" y="160"/>
                    <a:pt x="284" y="163"/>
                  </a:cubicBezTo>
                  <a:cubicBezTo>
                    <a:pt x="285" y="164"/>
                    <a:pt x="289" y="165"/>
                    <a:pt x="291" y="166"/>
                  </a:cubicBezTo>
                  <a:cubicBezTo>
                    <a:pt x="296" y="168"/>
                    <a:pt x="302" y="168"/>
                    <a:pt x="306" y="169"/>
                  </a:cubicBezTo>
                  <a:cubicBezTo>
                    <a:pt x="304" y="166"/>
                    <a:pt x="303" y="162"/>
                    <a:pt x="302" y="159"/>
                  </a:cubicBezTo>
                  <a:cubicBezTo>
                    <a:pt x="301" y="156"/>
                    <a:pt x="299" y="153"/>
                    <a:pt x="298" y="151"/>
                  </a:cubicBezTo>
                  <a:cubicBezTo>
                    <a:pt x="298" y="150"/>
                    <a:pt x="298" y="148"/>
                    <a:pt x="298" y="147"/>
                  </a:cubicBezTo>
                  <a:cubicBezTo>
                    <a:pt x="296" y="141"/>
                    <a:pt x="292" y="135"/>
                    <a:pt x="290" y="128"/>
                  </a:cubicBezTo>
                  <a:cubicBezTo>
                    <a:pt x="287" y="122"/>
                    <a:pt x="285" y="115"/>
                    <a:pt x="282" y="109"/>
                  </a:cubicBezTo>
                  <a:cubicBezTo>
                    <a:pt x="276" y="97"/>
                    <a:pt x="271" y="84"/>
                    <a:pt x="265" y="73"/>
                  </a:cubicBezTo>
                  <a:cubicBezTo>
                    <a:pt x="265" y="72"/>
                    <a:pt x="265" y="72"/>
                    <a:pt x="265" y="73"/>
                  </a:cubicBezTo>
                  <a:cubicBezTo>
                    <a:pt x="264" y="79"/>
                    <a:pt x="265" y="87"/>
                    <a:pt x="265" y="96"/>
                  </a:cubicBezTo>
                  <a:close/>
                  <a:moveTo>
                    <a:pt x="274" y="87"/>
                  </a:moveTo>
                  <a:cubicBezTo>
                    <a:pt x="276" y="89"/>
                    <a:pt x="276" y="92"/>
                    <a:pt x="278" y="94"/>
                  </a:cubicBezTo>
                  <a:cubicBezTo>
                    <a:pt x="278" y="93"/>
                    <a:pt x="278" y="93"/>
                    <a:pt x="278" y="93"/>
                  </a:cubicBezTo>
                  <a:cubicBezTo>
                    <a:pt x="280" y="93"/>
                    <a:pt x="283" y="93"/>
                    <a:pt x="285" y="93"/>
                  </a:cubicBezTo>
                  <a:cubicBezTo>
                    <a:pt x="291" y="93"/>
                    <a:pt x="299" y="87"/>
                    <a:pt x="301" y="83"/>
                  </a:cubicBezTo>
                  <a:cubicBezTo>
                    <a:pt x="302" y="81"/>
                    <a:pt x="302" y="79"/>
                    <a:pt x="300" y="78"/>
                  </a:cubicBezTo>
                  <a:cubicBezTo>
                    <a:pt x="295" y="87"/>
                    <a:pt x="283" y="86"/>
                    <a:pt x="274" y="87"/>
                  </a:cubicBezTo>
                  <a:close/>
                  <a:moveTo>
                    <a:pt x="278" y="96"/>
                  </a:moveTo>
                  <a:cubicBezTo>
                    <a:pt x="279" y="96"/>
                    <a:pt x="279" y="97"/>
                    <a:pt x="279" y="98"/>
                  </a:cubicBezTo>
                  <a:cubicBezTo>
                    <a:pt x="283" y="98"/>
                    <a:pt x="287" y="99"/>
                    <a:pt x="290" y="98"/>
                  </a:cubicBezTo>
                  <a:cubicBezTo>
                    <a:pt x="297" y="98"/>
                    <a:pt x="302" y="92"/>
                    <a:pt x="305" y="87"/>
                  </a:cubicBezTo>
                  <a:cubicBezTo>
                    <a:pt x="304" y="86"/>
                    <a:pt x="304" y="84"/>
                    <a:pt x="303" y="84"/>
                  </a:cubicBezTo>
                  <a:cubicBezTo>
                    <a:pt x="298" y="92"/>
                    <a:pt x="289" y="97"/>
                    <a:pt x="278" y="96"/>
                  </a:cubicBezTo>
                  <a:close/>
                  <a:moveTo>
                    <a:pt x="54" y="102"/>
                  </a:moveTo>
                  <a:cubicBezTo>
                    <a:pt x="55" y="102"/>
                    <a:pt x="56" y="103"/>
                    <a:pt x="57" y="102"/>
                  </a:cubicBezTo>
                  <a:cubicBezTo>
                    <a:pt x="57" y="100"/>
                    <a:pt x="60" y="96"/>
                    <a:pt x="61" y="92"/>
                  </a:cubicBezTo>
                  <a:cubicBezTo>
                    <a:pt x="62" y="90"/>
                    <a:pt x="65" y="84"/>
                    <a:pt x="60" y="84"/>
                  </a:cubicBezTo>
                  <a:cubicBezTo>
                    <a:pt x="59" y="91"/>
                    <a:pt x="56" y="95"/>
                    <a:pt x="54" y="102"/>
                  </a:cubicBezTo>
                  <a:close/>
                  <a:moveTo>
                    <a:pt x="72" y="88"/>
                  </a:moveTo>
                  <a:cubicBezTo>
                    <a:pt x="69" y="92"/>
                    <a:pt x="66" y="99"/>
                    <a:pt x="64" y="105"/>
                  </a:cubicBezTo>
                  <a:cubicBezTo>
                    <a:pt x="66" y="106"/>
                    <a:pt x="68" y="108"/>
                    <a:pt x="70" y="110"/>
                  </a:cubicBezTo>
                  <a:cubicBezTo>
                    <a:pt x="73" y="104"/>
                    <a:pt x="76" y="98"/>
                    <a:pt x="78" y="91"/>
                  </a:cubicBezTo>
                  <a:cubicBezTo>
                    <a:pt x="77" y="89"/>
                    <a:pt x="74" y="88"/>
                    <a:pt x="72" y="88"/>
                  </a:cubicBezTo>
                  <a:close/>
                  <a:moveTo>
                    <a:pt x="79" y="94"/>
                  </a:moveTo>
                  <a:cubicBezTo>
                    <a:pt x="79" y="95"/>
                    <a:pt x="79" y="96"/>
                    <a:pt x="79" y="97"/>
                  </a:cubicBezTo>
                  <a:cubicBezTo>
                    <a:pt x="77" y="101"/>
                    <a:pt x="74" y="105"/>
                    <a:pt x="73" y="109"/>
                  </a:cubicBezTo>
                  <a:cubicBezTo>
                    <a:pt x="72" y="113"/>
                    <a:pt x="72" y="118"/>
                    <a:pt x="71" y="123"/>
                  </a:cubicBezTo>
                  <a:cubicBezTo>
                    <a:pt x="71" y="135"/>
                    <a:pt x="72" y="143"/>
                    <a:pt x="70" y="154"/>
                  </a:cubicBezTo>
                  <a:cubicBezTo>
                    <a:pt x="74" y="157"/>
                    <a:pt x="78" y="160"/>
                    <a:pt x="82" y="163"/>
                  </a:cubicBezTo>
                  <a:cubicBezTo>
                    <a:pt x="83" y="155"/>
                    <a:pt x="83" y="148"/>
                    <a:pt x="83" y="139"/>
                  </a:cubicBezTo>
                  <a:cubicBezTo>
                    <a:pt x="83" y="131"/>
                    <a:pt x="82" y="123"/>
                    <a:pt x="82" y="117"/>
                  </a:cubicBezTo>
                  <a:cubicBezTo>
                    <a:pt x="82" y="109"/>
                    <a:pt x="83" y="97"/>
                    <a:pt x="82" y="89"/>
                  </a:cubicBezTo>
                  <a:cubicBezTo>
                    <a:pt x="81" y="91"/>
                    <a:pt x="80" y="92"/>
                    <a:pt x="79" y="94"/>
                  </a:cubicBezTo>
                  <a:close/>
                  <a:moveTo>
                    <a:pt x="280" y="100"/>
                  </a:moveTo>
                  <a:cubicBezTo>
                    <a:pt x="285" y="111"/>
                    <a:pt x="290" y="124"/>
                    <a:pt x="295" y="136"/>
                  </a:cubicBezTo>
                  <a:cubicBezTo>
                    <a:pt x="305" y="137"/>
                    <a:pt x="318" y="131"/>
                    <a:pt x="322" y="122"/>
                  </a:cubicBezTo>
                  <a:cubicBezTo>
                    <a:pt x="317" y="111"/>
                    <a:pt x="312" y="100"/>
                    <a:pt x="306" y="90"/>
                  </a:cubicBezTo>
                  <a:cubicBezTo>
                    <a:pt x="302" y="97"/>
                    <a:pt x="291" y="104"/>
                    <a:pt x="280" y="100"/>
                  </a:cubicBezTo>
                  <a:close/>
                  <a:moveTo>
                    <a:pt x="43" y="128"/>
                  </a:moveTo>
                  <a:cubicBezTo>
                    <a:pt x="44" y="129"/>
                    <a:pt x="44" y="129"/>
                    <a:pt x="45" y="129"/>
                  </a:cubicBezTo>
                  <a:cubicBezTo>
                    <a:pt x="47" y="123"/>
                    <a:pt x="50" y="117"/>
                    <a:pt x="52" y="111"/>
                  </a:cubicBezTo>
                  <a:cubicBezTo>
                    <a:pt x="51" y="112"/>
                    <a:pt x="51" y="111"/>
                    <a:pt x="50" y="111"/>
                  </a:cubicBezTo>
                  <a:cubicBezTo>
                    <a:pt x="48" y="117"/>
                    <a:pt x="45" y="122"/>
                    <a:pt x="43" y="128"/>
                  </a:cubicBezTo>
                  <a:close/>
                  <a:moveTo>
                    <a:pt x="62" y="115"/>
                  </a:moveTo>
                  <a:cubicBezTo>
                    <a:pt x="59" y="116"/>
                    <a:pt x="58" y="121"/>
                    <a:pt x="57" y="124"/>
                  </a:cubicBezTo>
                  <a:cubicBezTo>
                    <a:pt x="56" y="126"/>
                    <a:pt x="53" y="129"/>
                    <a:pt x="52" y="133"/>
                  </a:cubicBezTo>
                  <a:cubicBezTo>
                    <a:pt x="54" y="134"/>
                    <a:pt x="57" y="136"/>
                    <a:pt x="58" y="138"/>
                  </a:cubicBezTo>
                  <a:cubicBezTo>
                    <a:pt x="61" y="132"/>
                    <a:pt x="64" y="125"/>
                    <a:pt x="66" y="118"/>
                  </a:cubicBezTo>
                  <a:cubicBezTo>
                    <a:pt x="65" y="117"/>
                    <a:pt x="64" y="116"/>
                    <a:pt x="62" y="115"/>
                  </a:cubicBezTo>
                  <a:close/>
                  <a:moveTo>
                    <a:pt x="297" y="139"/>
                  </a:moveTo>
                  <a:cubicBezTo>
                    <a:pt x="297" y="140"/>
                    <a:pt x="297" y="141"/>
                    <a:pt x="298" y="142"/>
                  </a:cubicBezTo>
                  <a:cubicBezTo>
                    <a:pt x="298" y="141"/>
                    <a:pt x="298" y="141"/>
                    <a:pt x="299" y="140"/>
                  </a:cubicBezTo>
                  <a:cubicBezTo>
                    <a:pt x="302" y="141"/>
                    <a:pt x="306" y="140"/>
                    <a:pt x="308" y="140"/>
                  </a:cubicBezTo>
                  <a:cubicBezTo>
                    <a:pt x="314" y="139"/>
                    <a:pt x="320" y="135"/>
                    <a:pt x="323" y="132"/>
                  </a:cubicBezTo>
                  <a:cubicBezTo>
                    <a:pt x="324" y="130"/>
                    <a:pt x="326" y="127"/>
                    <a:pt x="323" y="125"/>
                  </a:cubicBezTo>
                  <a:cubicBezTo>
                    <a:pt x="317" y="134"/>
                    <a:pt x="308" y="138"/>
                    <a:pt x="297" y="139"/>
                  </a:cubicBezTo>
                  <a:close/>
                  <a:moveTo>
                    <a:pt x="326" y="131"/>
                  </a:moveTo>
                  <a:cubicBezTo>
                    <a:pt x="321" y="139"/>
                    <a:pt x="310" y="145"/>
                    <a:pt x="298" y="142"/>
                  </a:cubicBezTo>
                  <a:cubicBezTo>
                    <a:pt x="299" y="146"/>
                    <a:pt x="301" y="150"/>
                    <a:pt x="306" y="148"/>
                  </a:cubicBezTo>
                  <a:cubicBezTo>
                    <a:pt x="316" y="150"/>
                    <a:pt x="327" y="146"/>
                    <a:pt x="330" y="137"/>
                  </a:cubicBezTo>
                  <a:cubicBezTo>
                    <a:pt x="328" y="135"/>
                    <a:pt x="328" y="132"/>
                    <a:pt x="326" y="131"/>
                  </a:cubicBezTo>
                  <a:close/>
                  <a:moveTo>
                    <a:pt x="37" y="140"/>
                  </a:moveTo>
                  <a:cubicBezTo>
                    <a:pt x="36" y="142"/>
                    <a:pt x="35" y="145"/>
                    <a:pt x="34" y="147"/>
                  </a:cubicBezTo>
                  <a:cubicBezTo>
                    <a:pt x="38" y="148"/>
                    <a:pt x="41" y="147"/>
                    <a:pt x="45" y="149"/>
                  </a:cubicBezTo>
                  <a:cubicBezTo>
                    <a:pt x="47" y="150"/>
                    <a:pt x="49" y="153"/>
                    <a:pt x="51" y="154"/>
                  </a:cubicBezTo>
                  <a:cubicBezTo>
                    <a:pt x="52" y="151"/>
                    <a:pt x="53" y="150"/>
                    <a:pt x="54" y="147"/>
                  </a:cubicBezTo>
                  <a:cubicBezTo>
                    <a:pt x="50" y="143"/>
                    <a:pt x="44" y="140"/>
                    <a:pt x="37" y="140"/>
                  </a:cubicBezTo>
                  <a:close/>
                  <a:moveTo>
                    <a:pt x="313" y="160"/>
                  </a:moveTo>
                  <a:cubicBezTo>
                    <a:pt x="320" y="161"/>
                    <a:pt x="328" y="157"/>
                    <a:pt x="332" y="153"/>
                  </a:cubicBezTo>
                  <a:cubicBezTo>
                    <a:pt x="335" y="149"/>
                    <a:pt x="334" y="145"/>
                    <a:pt x="332" y="141"/>
                  </a:cubicBezTo>
                  <a:cubicBezTo>
                    <a:pt x="332" y="141"/>
                    <a:pt x="331" y="141"/>
                    <a:pt x="331" y="141"/>
                  </a:cubicBezTo>
                  <a:cubicBezTo>
                    <a:pt x="326" y="150"/>
                    <a:pt x="312" y="151"/>
                    <a:pt x="302" y="151"/>
                  </a:cubicBezTo>
                  <a:cubicBezTo>
                    <a:pt x="303" y="154"/>
                    <a:pt x="304" y="157"/>
                    <a:pt x="306" y="159"/>
                  </a:cubicBezTo>
                  <a:cubicBezTo>
                    <a:pt x="308" y="159"/>
                    <a:pt x="311" y="160"/>
                    <a:pt x="313" y="160"/>
                  </a:cubicBezTo>
                  <a:close/>
                  <a:moveTo>
                    <a:pt x="114" y="154"/>
                  </a:moveTo>
                  <a:cubicBezTo>
                    <a:pt x="125" y="157"/>
                    <a:pt x="139" y="158"/>
                    <a:pt x="153" y="156"/>
                  </a:cubicBezTo>
                  <a:cubicBezTo>
                    <a:pt x="153" y="152"/>
                    <a:pt x="153" y="149"/>
                    <a:pt x="153" y="145"/>
                  </a:cubicBezTo>
                  <a:cubicBezTo>
                    <a:pt x="139" y="147"/>
                    <a:pt x="124" y="147"/>
                    <a:pt x="115" y="144"/>
                  </a:cubicBezTo>
                  <a:cubicBezTo>
                    <a:pt x="114" y="147"/>
                    <a:pt x="114" y="150"/>
                    <a:pt x="114" y="154"/>
                  </a:cubicBezTo>
                  <a:close/>
                  <a:moveTo>
                    <a:pt x="32" y="153"/>
                  </a:moveTo>
                  <a:cubicBezTo>
                    <a:pt x="40" y="153"/>
                    <a:pt x="44" y="158"/>
                    <a:pt x="49" y="160"/>
                  </a:cubicBezTo>
                  <a:cubicBezTo>
                    <a:pt x="49" y="159"/>
                    <a:pt x="50" y="158"/>
                    <a:pt x="50" y="157"/>
                  </a:cubicBezTo>
                  <a:cubicBezTo>
                    <a:pt x="47" y="152"/>
                    <a:pt x="41" y="150"/>
                    <a:pt x="34" y="149"/>
                  </a:cubicBezTo>
                  <a:cubicBezTo>
                    <a:pt x="34" y="149"/>
                    <a:pt x="33" y="149"/>
                    <a:pt x="33" y="149"/>
                  </a:cubicBezTo>
                  <a:cubicBezTo>
                    <a:pt x="33" y="150"/>
                    <a:pt x="32" y="151"/>
                    <a:pt x="32" y="153"/>
                  </a:cubicBezTo>
                  <a:close/>
                  <a:moveTo>
                    <a:pt x="332" y="156"/>
                  </a:moveTo>
                  <a:cubicBezTo>
                    <a:pt x="326" y="163"/>
                    <a:pt x="317" y="163"/>
                    <a:pt x="307" y="162"/>
                  </a:cubicBezTo>
                  <a:cubicBezTo>
                    <a:pt x="309" y="166"/>
                    <a:pt x="310" y="171"/>
                    <a:pt x="314" y="172"/>
                  </a:cubicBezTo>
                  <a:cubicBezTo>
                    <a:pt x="316" y="173"/>
                    <a:pt x="321" y="173"/>
                    <a:pt x="323" y="173"/>
                  </a:cubicBezTo>
                  <a:cubicBezTo>
                    <a:pt x="331" y="172"/>
                    <a:pt x="337" y="168"/>
                    <a:pt x="339" y="162"/>
                  </a:cubicBezTo>
                  <a:cubicBezTo>
                    <a:pt x="341" y="158"/>
                    <a:pt x="338" y="154"/>
                    <a:pt x="336" y="150"/>
                  </a:cubicBezTo>
                  <a:cubicBezTo>
                    <a:pt x="335" y="152"/>
                    <a:pt x="333" y="155"/>
                    <a:pt x="332" y="156"/>
                  </a:cubicBezTo>
                  <a:close/>
                  <a:moveTo>
                    <a:pt x="30" y="160"/>
                  </a:moveTo>
                  <a:cubicBezTo>
                    <a:pt x="33" y="164"/>
                    <a:pt x="45" y="169"/>
                    <a:pt x="48" y="162"/>
                  </a:cubicBezTo>
                  <a:cubicBezTo>
                    <a:pt x="42" y="159"/>
                    <a:pt x="38" y="155"/>
                    <a:pt x="31" y="154"/>
                  </a:cubicBezTo>
                  <a:cubicBezTo>
                    <a:pt x="30" y="156"/>
                    <a:pt x="30" y="158"/>
                    <a:pt x="30" y="160"/>
                  </a:cubicBezTo>
                  <a:close/>
                  <a:moveTo>
                    <a:pt x="115" y="166"/>
                  </a:moveTo>
                  <a:cubicBezTo>
                    <a:pt x="119" y="167"/>
                    <a:pt x="125" y="169"/>
                    <a:pt x="132" y="169"/>
                  </a:cubicBezTo>
                  <a:cubicBezTo>
                    <a:pt x="138" y="170"/>
                    <a:pt x="149" y="171"/>
                    <a:pt x="152" y="167"/>
                  </a:cubicBezTo>
                  <a:cubicBezTo>
                    <a:pt x="153" y="165"/>
                    <a:pt x="152" y="160"/>
                    <a:pt x="152" y="159"/>
                  </a:cubicBezTo>
                  <a:cubicBezTo>
                    <a:pt x="139" y="159"/>
                    <a:pt x="125" y="160"/>
                    <a:pt x="114" y="156"/>
                  </a:cubicBezTo>
                  <a:cubicBezTo>
                    <a:pt x="114" y="160"/>
                    <a:pt x="113" y="164"/>
                    <a:pt x="115" y="16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41" name="Freeform 107"/>
            <p:cNvSpPr>
              <a:spLocks noEditPoints="1"/>
            </p:cNvSpPr>
            <p:nvPr/>
          </p:nvSpPr>
          <p:spPr bwMode="auto">
            <a:xfrm>
              <a:off x="7893051" y="3754438"/>
              <a:ext cx="96838" cy="369888"/>
            </a:xfrm>
            <a:custGeom>
              <a:avLst/>
              <a:gdLst>
                <a:gd name="T0" fmla="*/ 28 w 31"/>
                <a:gd name="T1" fmla="*/ 114 h 117"/>
                <a:gd name="T2" fmla="*/ 4 w 31"/>
                <a:gd name="T3" fmla="*/ 114 h 117"/>
                <a:gd name="T4" fmla="*/ 2 w 31"/>
                <a:gd name="T5" fmla="*/ 91 h 117"/>
                <a:gd name="T6" fmla="*/ 3 w 31"/>
                <a:gd name="T7" fmla="*/ 67 h 117"/>
                <a:gd name="T8" fmla="*/ 2 w 31"/>
                <a:gd name="T9" fmla="*/ 61 h 117"/>
                <a:gd name="T10" fmla="*/ 2 w 31"/>
                <a:gd name="T11" fmla="*/ 34 h 117"/>
                <a:gd name="T12" fmla="*/ 1 w 31"/>
                <a:gd name="T13" fmla="*/ 18 h 117"/>
                <a:gd name="T14" fmla="*/ 2 w 31"/>
                <a:gd name="T15" fmla="*/ 5 h 117"/>
                <a:gd name="T16" fmla="*/ 7 w 31"/>
                <a:gd name="T17" fmla="*/ 1 h 117"/>
                <a:gd name="T18" fmla="*/ 12 w 31"/>
                <a:gd name="T19" fmla="*/ 1 h 117"/>
                <a:gd name="T20" fmla="*/ 29 w 31"/>
                <a:gd name="T21" fmla="*/ 7 h 117"/>
                <a:gd name="T22" fmla="*/ 29 w 31"/>
                <a:gd name="T23" fmla="*/ 24 h 117"/>
                <a:gd name="T24" fmla="*/ 29 w 31"/>
                <a:gd name="T25" fmla="*/ 82 h 117"/>
                <a:gd name="T26" fmla="*/ 28 w 31"/>
                <a:gd name="T27" fmla="*/ 114 h 117"/>
                <a:gd name="T28" fmla="*/ 9 w 31"/>
                <a:gd name="T29" fmla="*/ 112 h 117"/>
                <a:gd name="T30" fmla="*/ 19 w 31"/>
                <a:gd name="T31" fmla="*/ 112 h 117"/>
                <a:gd name="T32" fmla="*/ 26 w 31"/>
                <a:gd name="T33" fmla="*/ 108 h 117"/>
                <a:gd name="T34" fmla="*/ 26 w 31"/>
                <a:gd name="T35" fmla="*/ 97 h 117"/>
                <a:gd name="T36" fmla="*/ 26 w 31"/>
                <a:gd name="T37" fmla="*/ 76 h 117"/>
                <a:gd name="T38" fmla="*/ 27 w 31"/>
                <a:gd name="T39" fmla="*/ 24 h 117"/>
                <a:gd name="T40" fmla="*/ 27 w 31"/>
                <a:gd name="T41" fmla="*/ 10 h 117"/>
                <a:gd name="T42" fmla="*/ 21 w 31"/>
                <a:gd name="T43" fmla="*/ 5 h 117"/>
                <a:gd name="T44" fmla="*/ 7 w 31"/>
                <a:gd name="T45" fmla="*/ 5 h 117"/>
                <a:gd name="T46" fmla="*/ 4 w 31"/>
                <a:gd name="T47" fmla="*/ 13 h 117"/>
                <a:gd name="T48" fmla="*/ 4 w 31"/>
                <a:gd name="T49" fmla="*/ 15 h 117"/>
                <a:gd name="T50" fmla="*/ 5 w 31"/>
                <a:gd name="T51" fmla="*/ 54 h 117"/>
                <a:gd name="T52" fmla="*/ 4 w 31"/>
                <a:gd name="T53" fmla="*/ 106 h 117"/>
                <a:gd name="T54" fmla="*/ 4 w 31"/>
                <a:gd name="T55" fmla="*/ 109 h 117"/>
                <a:gd name="T56" fmla="*/ 8 w 31"/>
                <a:gd name="T57" fmla="*/ 113 h 117"/>
                <a:gd name="T58" fmla="*/ 9 w 31"/>
                <a:gd name="T59" fmla="*/ 11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117">
                  <a:moveTo>
                    <a:pt x="28" y="114"/>
                  </a:moveTo>
                  <a:cubicBezTo>
                    <a:pt x="22" y="117"/>
                    <a:pt x="12" y="117"/>
                    <a:pt x="4" y="114"/>
                  </a:cubicBezTo>
                  <a:cubicBezTo>
                    <a:pt x="0" y="108"/>
                    <a:pt x="2" y="100"/>
                    <a:pt x="2" y="91"/>
                  </a:cubicBezTo>
                  <a:cubicBezTo>
                    <a:pt x="2" y="83"/>
                    <a:pt x="3" y="75"/>
                    <a:pt x="3" y="67"/>
                  </a:cubicBezTo>
                  <a:cubicBezTo>
                    <a:pt x="3" y="65"/>
                    <a:pt x="2" y="63"/>
                    <a:pt x="2" y="61"/>
                  </a:cubicBezTo>
                  <a:cubicBezTo>
                    <a:pt x="3" y="51"/>
                    <a:pt x="2" y="42"/>
                    <a:pt x="2" y="34"/>
                  </a:cubicBezTo>
                  <a:cubicBezTo>
                    <a:pt x="1" y="28"/>
                    <a:pt x="1" y="23"/>
                    <a:pt x="1" y="18"/>
                  </a:cubicBezTo>
                  <a:cubicBezTo>
                    <a:pt x="2" y="14"/>
                    <a:pt x="0" y="9"/>
                    <a:pt x="2" y="5"/>
                  </a:cubicBezTo>
                  <a:cubicBezTo>
                    <a:pt x="3" y="3"/>
                    <a:pt x="6" y="1"/>
                    <a:pt x="7" y="1"/>
                  </a:cubicBezTo>
                  <a:cubicBezTo>
                    <a:pt x="8" y="1"/>
                    <a:pt x="10" y="1"/>
                    <a:pt x="12" y="1"/>
                  </a:cubicBezTo>
                  <a:cubicBezTo>
                    <a:pt x="19" y="1"/>
                    <a:pt x="26" y="0"/>
                    <a:pt x="29" y="7"/>
                  </a:cubicBezTo>
                  <a:cubicBezTo>
                    <a:pt x="31" y="13"/>
                    <a:pt x="29" y="19"/>
                    <a:pt x="29" y="24"/>
                  </a:cubicBezTo>
                  <a:cubicBezTo>
                    <a:pt x="28" y="41"/>
                    <a:pt x="29" y="64"/>
                    <a:pt x="29" y="82"/>
                  </a:cubicBezTo>
                  <a:cubicBezTo>
                    <a:pt x="29" y="94"/>
                    <a:pt x="30" y="104"/>
                    <a:pt x="28" y="114"/>
                  </a:cubicBezTo>
                  <a:close/>
                  <a:moveTo>
                    <a:pt x="9" y="112"/>
                  </a:moveTo>
                  <a:cubicBezTo>
                    <a:pt x="10" y="113"/>
                    <a:pt x="16" y="114"/>
                    <a:pt x="19" y="112"/>
                  </a:cubicBezTo>
                  <a:cubicBezTo>
                    <a:pt x="23" y="114"/>
                    <a:pt x="26" y="112"/>
                    <a:pt x="26" y="108"/>
                  </a:cubicBezTo>
                  <a:cubicBezTo>
                    <a:pt x="27" y="105"/>
                    <a:pt x="26" y="101"/>
                    <a:pt x="26" y="97"/>
                  </a:cubicBezTo>
                  <a:cubicBezTo>
                    <a:pt x="27" y="90"/>
                    <a:pt x="26" y="83"/>
                    <a:pt x="26" y="76"/>
                  </a:cubicBezTo>
                  <a:cubicBezTo>
                    <a:pt x="27" y="56"/>
                    <a:pt x="26" y="43"/>
                    <a:pt x="27" y="24"/>
                  </a:cubicBezTo>
                  <a:cubicBezTo>
                    <a:pt x="27" y="19"/>
                    <a:pt x="28" y="13"/>
                    <a:pt x="27" y="10"/>
                  </a:cubicBezTo>
                  <a:cubicBezTo>
                    <a:pt x="26" y="8"/>
                    <a:pt x="24" y="6"/>
                    <a:pt x="21" y="5"/>
                  </a:cubicBezTo>
                  <a:cubicBezTo>
                    <a:pt x="17" y="2"/>
                    <a:pt x="10" y="5"/>
                    <a:pt x="7" y="5"/>
                  </a:cubicBezTo>
                  <a:cubicBezTo>
                    <a:pt x="4" y="6"/>
                    <a:pt x="4" y="10"/>
                    <a:pt x="4" y="13"/>
                  </a:cubicBezTo>
                  <a:cubicBezTo>
                    <a:pt x="4" y="13"/>
                    <a:pt x="4" y="14"/>
                    <a:pt x="4" y="15"/>
                  </a:cubicBezTo>
                  <a:cubicBezTo>
                    <a:pt x="3" y="27"/>
                    <a:pt x="4" y="41"/>
                    <a:pt x="5" y="54"/>
                  </a:cubicBezTo>
                  <a:cubicBezTo>
                    <a:pt x="6" y="71"/>
                    <a:pt x="4" y="91"/>
                    <a:pt x="4" y="106"/>
                  </a:cubicBezTo>
                  <a:cubicBezTo>
                    <a:pt x="4" y="107"/>
                    <a:pt x="5" y="108"/>
                    <a:pt x="4" y="109"/>
                  </a:cubicBezTo>
                  <a:cubicBezTo>
                    <a:pt x="6" y="110"/>
                    <a:pt x="7" y="112"/>
                    <a:pt x="8" y="113"/>
                  </a:cubicBezTo>
                  <a:cubicBezTo>
                    <a:pt x="8" y="112"/>
                    <a:pt x="8" y="111"/>
                    <a:pt x="9" y="1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grpSp>
      <p:sp>
        <p:nvSpPr>
          <p:cNvPr id="4" name="文本框 3">
            <a:extLst>
              <a:ext uri="{FF2B5EF4-FFF2-40B4-BE49-F238E27FC236}">
                <a16:creationId xmlns:a16="http://schemas.microsoft.com/office/drawing/2014/main" id="{DEB070D9-B130-EC78-12D6-A8237F759706}"/>
              </a:ext>
            </a:extLst>
          </p:cNvPr>
          <p:cNvSpPr txBox="1"/>
          <p:nvPr/>
        </p:nvSpPr>
        <p:spPr>
          <a:xfrm>
            <a:off x="409433" y="874136"/>
            <a:ext cx="8038531" cy="3500958"/>
          </a:xfrm>
          <a:prstGeom prst="rect">
            <a:avLst/>
          </a:prstGeom>
          <a:noFill/>
        </p:spPr>
        <p:txBody>
          <a:bodyPr wrap="square" rtlCol="0">
            <a:spAutoFit/>
          </a:bodyPr>
          <a:lstStyle/>
          <a:p>
            <a:r>
              <a:rPr lang="en-US" altLang="zh-CN" sz="2400" dirty="0">
                <a:solidFill>
                  <a:schemeClr val="bg1"/>
                </a:solidFill>
              </a:rPr>
              <a:t>2.</a:t>
            </a:r>
            <a:r>
              <a:rPr lang="zh-CN" altLang="en-US" sz="2400" dirty="0">
                <a:solidFill>
                  <a:schemeClr val="bg1"/>
                </a:solidFill>
              </a:rPr>
              <a:t>并发性</a:t>
            </a:r>
            <a:br>
              <a:rPr lang="zh-CN" altLang="en-US" dirty="0"/>
            </a:br>
            <a:br>
              <a:rPr lang="zh-CN" altLang="en-US" dirty="0"/>
            </a:br>
            <a:r>
              <a:rPr lang="zh-CN" altLang="en-US" dirty="0"/>
              <a:t>           </a:t>
            </a:r>
            <a:r>
              <a:rPr lang="zh-CN" altLang="en-US" sz="2000" dirty="0">
                <a:solidFill>
                  <a:schemeClr val="bg1"/>
                </a:solidFill>
              </a:rPr>
              <a:t>在引入线程的操作系统中，不仅进程之间可以并发执行，而且在一个进程中的多个线程之间，亦可并发执行，因而使操作系统具有更好的并发性，从而能更有效地使用系统资源和提高系统吞吐量。例如，在一个未引入线程的单</a:t>
            </a:r>
            <a:r>
              <a:rPr lang="en-US" altLang="zh-CN" sz="2000" dirty="0">
                <a:solidFill>
                  <a:schemeClr val="bg1"/>
                </a:solidFill>
              </a:rPr>
              <a:t>CPU</a:t>
            </a:r>
            <a:r>
              <a:rPr lang="zh-CN" altLang="en-US" sz="2000" dirty="0">
                <a:solidFill>
                  <a:schemeClr val="bg1"/>
                </a:solidFill>
              </a:rPr>
              <a:t>操作系统中，若仅设置一个文件服务进程，当它由于某种原因被阻塞时，便没有其它的文件服务进程来提供服务。在引入了线程的操作系统中，可以在一个文件服务进程中，设置多个服务线程，当第一个线程等待时，文件服务进程中的第二个线程可以继续运行</a:t>
            </a:r>
            <a:r>
              <a:rPr lang="en-US" altLang="zh-CN" sz="2000" dirty="0">
                <a:solidFill>
                  <a:schemeClr val="bg1"/>
                </a:solidFill>
              </a:rPr>
              <a:t>;</a:t>
            </a:r>
            <a:r>
              <a:rPr lang="zh-CN" altLang="en-US" sz="2000" dirty="0">
                <a:solidFill>
                  <a:schemeClr val="bg1"/>
                </a:solidFill>
              </a:rPr>
              <a:t>当第二个线程阻塞时，第三个线程可以继续执行，依此类推，从而显著地提高了文件服务的质量以及系统吞吐量。</a:t>
            </a:r>
          </a:p>
        </p:txBody>
      </p:sp>
    </p:spTree>
  </p:cSld>
  <p:clrMapOvr>
    <a:masterClrMapping/>
  </p:clrMapOvr>
  <mc:AlternateContent xmlns:mc="http://schemas.openxmlformats.org/markup-compatibility/2006" xmlns:p14="http://schemas.microsoft.com/office/powerpoint/2010/main">
    <mc:Choice Requires="p14">
      <p:transition spd="slow" p14:dur="1250" advTm="0">
        <p:wipe/>
      </p:transition>
    </mc:Choice>
    <mc:Fallback xmlns="">
      <p:transition spd="slow" advTm="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iterate type="lt">
                                    <p:tmPct val="10000"/>
                                  </p:iterate>
                                  <p:childTnLst>
                                    <p:set>
                                      <p:cBhvr>
                                        <p:cTn id="6" dur="1" fill="hold">
                                          <p:stCondLst>
                                            <p:cond delay="0"/>
                                          </p:stCondLst>
                                        </p:cTn>
                                        <p:tgtEl>
                                          <p:spTgt spid="79"/>
                                        </p:tgtEl>
                                        <p:attrNameLst>
                                          <p:attrName>style.visibility</p:attrName>
                                        </p:attrNameLst>
                                      </p:cBhvr>
                                      <p:to>
                                        <p:strVal val="visible"/>
                                      </p:to>
                                    </p:set>
                                    <p:anim calcmode="lin" valueType="num">
                                      <p:cBhvr>
                                        <p:cTn id="7" dur="500" fill="hold"/>
                                        <p:tgtEl>
                                          <p:spTgt spid="79"/>
                                        </p:tgtEl>
                                        <p:attrNameLst>
                                          <p:attrName>ppt_w</p:attrName>
                                        </p:attrNameLst>
                                      </p:cBhvr>
                                      <p:tavLst>
                                        <p:tav tm="0">
                                          <p:val>
                                            <p:strVal val="#ppt_w*0.70"/>
                                          </p:val>
                                        </p:tav>
                                        <p:tav tm="100000">
                                          <p:val>
                                            <p:strVal val="#ppt_w"/>
                                          </p:val>
                                        </p:tav>
                                      </p:tavLst>
                                    </p:anim>
                                    <p:anim calcmode="lin" valueType="num">
                                      <p:cBhvr>
                                        <p:cTn id="8" dur="500" fill="hold"/>
                                        <p:tgtEl>
                                          <p:spTgt spid="79"/>
                                        </p:tgtEl>
                                        <p:attrNameLst>
                                          <p:attrName>ppt_h</p:attrName>
                                        </p:attrNameLst>
                                      </p:cBhvr>
                                      <p:tavLst>
                                        <p:tav tm="0">
                                          <p:val>
                                            <p:strVal val="#ppt_h"/>
                                          </p:val>
                                        </p:tav>
                                        <p:tav tm="100000">
                                          <p:val>
                                            <p:strVal val="#ppt_h"/>
                                          </p:val>
                                        </p:tav>
                                      </p:tavLst>
                                    </p:anim>
                                    <p:animEffect transition="in" filter="fade">
                                      <p:cBhvr>
                                        <p:cTn id="9" dur="500"/>
                                        <p:tgtEl>
                                          <p:spTgt spid="79"/>
                                        </p:tgtEl>
                                      </p:cBhvr>
                                    </p:animEffect>
                                  </p:childTnLst>
                                </p:cTn>
                              </p:par>
                            </p:childTnLst>
                          </p:cTn>
                        </p:par>
                        <p:par>
                          <p:cTn id="10" fill="hold">
                            <p:stCondLst>
                              <p:cond delay="850"/>
                            </p:stCondLst>
                            <p:childTnLst>
                              <p:par>
                                <p:cTn id="11" presetID="22" presetClass="entr" presetSubtype="2" fill="hold" nodeType="afterEffect">
                                  <p:stCondLst>
                                    <p:cond delay="0"/>
                                  </p:stCondLst>
                                  <p:childTnLst>
                                    <p:set>
                                      <p:cBhvr>
                                        <p:cTn id="12" dur="1" fill="hold">
                                          <p:stCondLst>
                                            <p:cond delay="0"/>
                                          </p:stCondLst>
                                        </p:cTn>
                                        <p:tgtEl>
                                          <p:spTgt spid="43041"/>
                                        </p:tgtEl>
                                        <p:attrNameLst>
                                          <p:attrName>style.visibility</p:attrName>
                                        </p:attrNameLst>
                                      </p:cBhvr>
                                      <p:to>
                                        <p:strVal val="visible"/>
                                      </p:to>
                                    </p:set>
                                    <p:animEffect transition="in" filter="wipe(right)">
                                      <p:cBhvr>
                                        <p:cTn id="13" dur="500"/>
                                        <p:tgtEl>
                                          <p:spTgt spid="430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16381574187e997b2c9de1ec6f89284451fdd7c2"/>
  <p:tag name="ISPRING_PRESENTATION_TITLE" val="教师说课"/>
</p:tagLst>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lffmqw5m">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156</TotalTime>
  <Words>1963</Words>
  <Application>Microsoft Office PowerPoint</Application>
  <PresentationFormat>全屏显示(16:9)</PresentationFormat>
  <Paragraphs>94</Paragraphs>
  <Slides>23</Slides>
  <Notes>23</Notes>
  <HiddenSlides>0</HiddenSlides>
  <MMClips>0</MMClips>
  <ScaleCrop>false</ScaleCrop>
  <HeadingPairs>
    <vt:vector size="6" baseType="variant">
      <vt:variant>
        <vt:lpstr>已用的字体</vt:lpstr>
      </vt:variant>
      <vt:variant>
        <vt:i4>3</vt:i4>
      </vt:variant>
      <vt:variant>
        <vt:lpstr>主题</vt:lpstr>
      </vt:variant>
      <vt:variant>
        <vt:i4>2</vt:i4>
      </vt:variant>
      <vt:variant>
        <vt:lpstr>幻灯片标题</vt:lpstr>
      </vt:variant>
      <vt:variant>
        <vt:i4>23</vt:i4>
      </vt:variant>
    </vt:vector>
  </HeadingPairs>
  <TitlesOfParts>
    <vt:vector size="28" baseType="lpstr">
      <vt:lpstr>微软雅黑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教师说课</dc:title>
  <dc:creator>第一PPT</dc:creator>
  <cp:keywords>www.1ppt.com</cp:keywords>
  <dc:description>www.1ppt.com</dc:description>
  <cp:lastModifiedBy>tan202625@outlook.com</cp:lastModifiedBy>
  <cp:revision>128</cp:revision>
  <dcterms:created xsi:type="dcterms:W3CDTF">2015-03-31T05:49:00Z</dcterms:created>
  <dcterms:modified xsi:type="dcterms:W3CDTF">2022-10-23T03:38:40Z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