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7" r:id="rId3"/>
    <p:sldId id="270" r:id="rId4"/>
    <p:sldId id="258" r:id="rId5"/>
    <p:sldId id="260" r:id="rId6"/>
    <p:sldId id="277" r:id="rId7"/>
    <p:sldId id="280" r:id="rId8"/>
    <p:sldId id="261" r:id="rId9"/>
    <p:sldId id="275" r:id="rId10"/>
    <p:sldId id="262" r:id="rId11"/>
    <p:sldId id="263" r:id="rId12"/>
    <p:sldId id="278" r:id="rId13"/>
    <p:sldId id="264" r:id="rId14"/>
    <p:sldId id="272" r:id="rId15"/>
    <p:sldId id="273" r:id="rId16"/>
    <p:sldId id="279" r:id="rId17"/>
    <p:sldId id="267" r:id="rId18"/>
    <p:sldId id="282" r:id="rId19"/>
    <p:sldId id="283" r:id="rId20"/>
    <p:sldId id="284" r:id="rId21"/>
    <p:sldId id="285" r:id="rId22"/>
    <p:sldId id="286" r:id="rId23"/>
    <p:sldId id="28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Style moyen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412231-7CFB-4C88-8862-E061FDC03976}" type="datetimeFigureOut">
              <a:rPr lang="fr-FR" smtClean="0"/>
              <a:t>10/12/2023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8462DD-9430-4C1F-8399-E57759AD3247}" type="slidenum">
              <a:rPr lang="fr-FR" smtClean="0"/>
              <a:t>‹N°›</a:t>
            </a:fld>
            <a:endParaRPr lang="fr-FR"/>
          </a:p>
        </p:txBody>
      </p:sp>
    </p:spTree>
    <p:extLst>
      <p:ext uri="{BB962C8B-B14F-4D97-AF65-F5344CB8AC3E}">
        <p14:creationId xmlns:p14="http://schemas.microsoft.com/office/powerpoint/2010/main" val="514211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E89D0417-D6DF-4916-AE21-6AA0FBAD95F3}" type="datetime1">
              <a:rPr lang="en-US" smtClean="0"/>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815029C7-90DE-4230-BFFF-5FE8EA3F6A72}" type="datetime1">
              <a:rPr lang="en-US" smtClean="0"/>
              <a:t>12/10/2023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D579CB89-97C1-4542-8BCD-D53596F1ADCA}" type="datetime1">
              <a:rPr lang="en-US" smtClean="0"/>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85B08226-21F2-40FF-B05D-7BE3A97F6658}" type="datetime1">
              <a:rPr lang="en-US" smtClean="0"/>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14E43767-C6FE-4FD1-AE44-C6B51A004D2A}" type="datetime1">
              <a:rPr lang="en-US" smtClean="0"/>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FF39FC5-8EFA-42F6-A6CB-F3CC94DCD844}" type="datetime1">
              <a:rPr lang="en-US" smtClean="0"/>
              <a:t>12/10/2023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93D91EF-512F-4DD9-A9F9-7A75266C2E29}" type="datetime1">
              <a:rPr lang="en-US" smtClean="0"/>
              <a:t>12/10/2023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03AD64A-586E-4DAA-A763-C90943C7E8AB}" type="datetime1">
              <a:rPr lang="en-US" smtClean="0"/>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97368FF-9B5F-4DB0-8930-E356560DEDC1}" type="datetime1">
              <a:rPr lang="en-US" smtClean="0"/>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A83AA933-FF5E-4346-8681-84E612F8E182}" type="datetime1">
              <a:rPr lang="en-US" smtClean="0"/>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022EC496-6207-44AB-AC8C-28F46BC69968}" type="datetime1">
              <a:rPr lang="en-US" smtClean="0"/>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2A0C2D7-D34F-44FF-A5FE-C4EDFA3B733F}" type="datetime1">
              <a:rPr lang="en-US" smtClean="0"/>
              <a:t>12/10/2023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9196D3B-74FB-4026-87D3-91BD5CA3583E}" type="datetime1">
              <a:rPr lang="en-US" smtClean="0"/>
              <a:t>12/10/2023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81F56519-8275-49E8-BC52-CD4F3F77E23D}" type="datetime1">
              <a:rPr lang="en-US" smtClean="0"/>
              <a:t>12/10/2023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0E5EEC8-3E34-4C4A-B7F8-A26A4C8C90A9}" type="datetime1">
              <a:rPr lang="en-US" smtClean="0"/>
              <a:t>12/10/2023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7" name="Date Placeholder 4"/>
          <p:cNvSpPr>
            <a:spLocks noGrp="1"/>
          </p:cNvSpPr>
          <p:nvPr>
            <p:ph type="dt" sz="half" idx="10"/>
          </p:nvPr>
        </p:nvSpPr>
        <p:spPr/>
        <p:txBody>
          <a:bodyPr/>
          <a:lstStyle/>
          <a:p>
            <a:fld id="{4A1155CD-E9BE-4B53-81E6-0DE483E261B4}" type="datetime1">
              <a:rPr lang="en-US" smtClean="0"/>
              <a:t>12/10/2023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01D59D7-33BA-47CE-9ABF-C93220C77667}" type="datetime1">
              <a:rPr lang="en-US" smtClean="0"/>
              <a:t>12/10/2023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F3120DC-5328-466C-A8E1-685C59509826}" type="datetime1">
              <a:rPr lang="en-US" smtClean="0"/>
              <a:t>12/10/2023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54955" y="1716656"/>
            <a:ext cx="8825658" cy="2355013"/>
          </a:xfrm>
        </p:spPr>
        <p:txBody>
          <a:bodyPr/>
          <a:lstStyle/>
          <a:p>
            <a:pPr algn="ctr"/>
            <a:br>
              <a:rPr lang="fr-FR"/>
            </a:br>
            <a:r>
              <a:rPr lang="fr-FR"/>
              <a:t>Projet: </a:t>
            </a:r>
            <a:r>
              <a:rPr lang="fr-FR" i="1"/>
              <a:t>Embedded Machine Learning</a:t>
            </a:r>
            <a:endParaRPr lang="fr-FR" sz="6000" i="1" dirty="0"/>
          </a:p>
        </p:txBody>
      </p:sp>
      <p:sp>
        <p:nvSpPr>
          <p:cNvPr id="3" name="Sous-titre 2"/>
          <p:cNvSpPr>
            <a:spLocks noGrp="1"/>
          </p:cNvSpPr>
          <p:nvPr>
            <p:ph type="subTitle" idx="1"/>
          </p:nvPr>
        </p:nvSpPr>
        <p:spPr>
          <a:xfrm>
            <a:off x="2217268" y="4542316"/>
            <a:ext cx="8825658" cy="861420"/>
          </a:xfrm>
        </p:spPr>
        <p:txBody>
          <a:bodyPr/>
          <a:lstStyle/>
          <a:p>
            <a:r>
              <a:rPr lang="fr-FR" dirty="0"/>
              <a:t> objectifs, déroulement, le cas d’application et les outils</a:t>
            </a:r>
          </a:p>
        </p:txBody>
      </p:sp>
      <p:sp>
        <p:nvSpPr>
          <p:cNvPr id="4" name="Espace réservé du numéro de diapositive 3">
            <a:extLst>
              <a:ext uri="{FF2B5EF4-FFF2-40B4-BE49-F238E27FC236}">
                <a16:creationId xmlns:a16="http://schemas.microsoft.com/office/drawing/2014/main" id="{8375754F-6727-427C-86D5-2541944B5AD7}"/>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3540444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2661" y="452718"/>
            <a:ext cx="9561250" cy="1400530"/>
          </a:xfrm>
        </p:spPr>
        <p:txBody>
          <a:bodyPr/>
          <a:lstStyle/>
          <a:p>
            <a:pPr algn="ctr"/>
            <a:r>
              <a:rPr lang="fr-FR" dirty="0"/>
              <a:t>Classification: </a:t>
            </a:r>
            <a:br>
              <a:rPr lang="fr-FR" dirty="0"/>
            </a:br>
            <a:r>
              <a:rPr lang="fr-FR" sz="3600" dirty="0"/>
              <a:t>Arbres de décision et forêts aléatoires (RF)</a:t>
            </a:r>
          </a:p>
        </p:txBody>
      </p:sp>
      <p:sp>
        <p:nvSpPr>
          <p:cNvPr id="3" name="Espace réservé du contenu 2"/>
          <p:cNvSpPr>
            <a:spLocks noGrp="1"/>
          </p:cNvSpPr>
          <p:nvPr>
            <p:ph sz="half" idx="1"/>
          </p:nvPr>
        </p:nvSpPr>
        <p:spPr>
          <a:xfrm>
            <a:off x="646111" y="2171273"/>
            <a:ext cx="6664649" cy="3979381"/>
          </a:xfrm>
        </p:spPr>
        <p:txBody>
          <a:bodyPr>
            <a:normAutofit lnSpcReduction="10000"/>
          </a:bodyPr>
          <a:lstStyle/>
          <a:p>
            <a:r>
              <a:rPr lang="fr-FR" sz="2000" dirty="0"/>
              <a:t>Arbre de décision : </a:t>
            </a:r>
          </a:p>
          <a:p>
            <a:pPr lvl="1"/>
            <a:r>
              <a:rPr lang="fr-FR" sz="1800" dirty="0"/>
              <a:t>Utilisation de données quantitatives et qualitatives,</a:t>
            </a:r>
          </a:p>
          <a:p>
            <a:pPr lvl="1"/>
            <a:r>
              <a:rPr lang="fr-FR" sz="1800" dirty="0"/>
              <a:t>Création d’un arbre binaire, </a:t>
            </a:r>
          </a:p>
          <a:p>
            <a:pPr lvl="1"/>
            <a:r>
              <a:rPr lang="fr-FR" sz="1800" dirty="0"/>
              <a:t>Classification multi-classe.</a:t>
            </a:r>
          </a:p>
          <a:p>
            <a:r>
              <a:rPr lang="fr-FR" sz="2000" dirty="0"/>
              <a:t>Décision interprétable par l’être humain.</a:t>
            </a:r>
          </a:p>
          <a:p>
            <a:r>
              <a:rPr lang="fr-FR" sz="2000" dirty="0"/>
              <a:t>Programmation: </a:t>
            </a:r>
          </a:p>
          <a:p>
            <a:pPr lvl="1"/>
            <a:r>
              <a:rPr lang="fr-FR" sz="1800" dirty="0"/>
              <a:t>Python: </a:t>
            </a:r>
            <a:r>
              <a:rPr lang="fr-FR" sz="1800" dirty="0" err="1"/>
              <a:t>Scikit-Learn</a:t>
            </a:r>
            <a:r>
              <a:rPr lang="fr-FR" sz="1800" dirty="0"/>
              <a:t> (</a:t>
            </a:r>
            <a:r>
              <a:rPr lang="fr-FR" sz="1800" i="1" dirty="0" err="1"/>
              <a:t>DecisionTreeClassifier</a:t>
            </a:r>
            <a:r>
              <a:rPr lang="fr-FR" sz="1800" dirty="0"/>
              <a:t>)</a:t>
            </a:r>
          </a:p>
          <a:p>
            <a:pPr lvl="1"/>
            <a:r>
              <a:rPr lang="fr-FR" sz="1800" dirty="0"/>
              <a:t>C/C++: Génération de code (</a:t>
            </a:r>
            <a:r>
              <a:rPr lang="fr-FR" sz="1800" dirty="0" err="1"/>
              <a:t>emlearn</a:t>
            </a:r>
            <a:r>
              <a:rPr lang="fr-FR" sz="1800" dirty="0"/>
              <a:t>)</a:t>
            </a:r>
          </a:p>
          <a:p>
            <a:r>
              <a:rPr lang="fr-FR" sz="2000" dirty="0"/>
              <a:t>Implémentation d’une forêt aléatoire (Python: </a:t>
            </a:r>
            <a:r>
              <a:rPr lang="fr-FR" sz="2000" i="1" dirty="0" err="1"/>
              <a:t>RandomForestClassifier</a:t>
            </a:r>
            <a:r>
              <a:rPr lang="fr-FR" sz="2000" dirty="0"/>
              <a:t>)</a:t>
            </a:r>
          </a:p>
        </p:txBody>
      </p:sp>
      <p:sp>
        <p:nvSpPr>
          <p:cNvPr id="5" name="Espace réservé du numéro de diapositive 4">
            <a:extLst>
              <a:ext uri="{FF2B5EF4-FFF2-40B4-BE49-F238E27FC236}">
                <a16:creationId xmlns:a16="http://schemas.microsoft.com/office/drawing/2014/main" id="{E665CF1F-A82F-4DAC-A188-11CC4C6DEBFB}"/>
              </a:ext>
            </a:extLst>
          </p:cNvPr>
          <p:cNvSpPr>
            <a:spLocks noGrp="1"/>
          </p:cNvSpPr>
          <p:nvPr>
            <p:ph type="sldNum" sz="quarter" idx="12"/>
          </p:nvPr>
        </p:nvSpPr>
        <p:spPr/>
        <p:txBody>
          <a:bodyPr/>
          <a:lstStyle/>
          <a:p>
            <a:fld id="{D57F1E4F-1CFF-5643-939E-02111984F565}" type="slidenum">
              <a:rPr lang="en-US" smtClean="0"/>
              <a:t>10</a:t>
            </a:fld>
            <a:endParaRPr lang="en-US" dirty="0"/>
          </a:p>
        </p:txBody>
      </p:sp>
      <p:pic>
        <p:nvPicPr>
          <p:cNvPr id="4" name="Image 3">
            <a:extLst>
              <a:ext uri="{FF2B5EF4-FFF2-40B4-BE49-F238E27FC236}">
                <a16:creationId xmlns:a16="http://schemas.microsoft.com/office/drawing/2014/main" id="{516A6CE9-6533-82F6-82D1-355674037F23}"/>
              </a:ext>
            </a:extLst>
          </p:cNvPr>
          <p:cNvPicPr>
            <a:picLocks noChangeAspect="1"/>
          </p:cNvPicPr>
          <p:nvPr/>
        </p:nvPicPr>
        <p:blipFill>
          <a:blip r:embed="rId2"/>
          <a:stretch>
            <a:fillRect/>
          </a:stretch>
        </p:blipFill>
        <p:spPr>
          <a:xfrm>
            <a:off x="7591671" y="3195430"/>
            <a:ext cx="4244328" cy="1931068"/>
          </a:xfrm>
          <a:prstGeom prst="rect">
            <a:avLst/>
          </a:prstGeom>
        </p:spPr>
      </p:pic>
      <p:sp>
        <p:nvSpPr>
          <p:cNvPr id="11" name="ZoneTexte 10">
            <a:extLst>
              <a:ext uri="{FF2B5EF4-FFF2-40B4-BE49-F238E27FC236}">
                <a16:creationId xmlns:a16="http://schemas.microsoft.com/office/drawing/2014/main" id="{67FA8700-013F-3327-8E21-A65B72E8C2F1}"/>
              </a:ext>
            </a:extLst>
          </p:cNvPr>
          <p:cNvSpPr txBox="1"/>
          <p:nvPr/>
        </p:nvSpPr>
        <p:spPr>
          <a:xfrm>
            <a:off x="8666270" y="5126498"/>
            <a:ext cx="2095130" cy="276999"/>
          </a:xfrm>
          <a:prstGeom prst="rect">
            <a:avLst/>
          </a:prstGeom>
          <a:noFill/>
        </p:spPr>
        <p:txBody>
          <a:bodyPr wrap="square" rtlCol="0">
            <a:spAutoFit/>
          </a:bodyPr>
          <a:lstStyle/>
          <a:p>
            <a:pPr algn="ctr"/>
            <a:r>
              <a:rPr lang="fr-FR" sz="1200" dirty="0" err="1"/>
              <a:t>Partionnement</a:t>
            </a:r>
            <a:r>
              <a:rPr lang="fr-FR" sz="1200" dirty="0"/>
              <a:t> [4]</a:t>
            </a:r>
          </a:p>
        </p:txBody>
      </p:sp>
      <p:sp>
        <p:nvSpPr>
          <p:cNvPr id="12" name="ZoneTexte 11">
            <a:extLst>
              <a:ext uri="{FF2B5EF4-FFF2-40B4-BE49-F238E27FC236}">
                <a16:creationId xmlns:a16="http://schemas.microsoft.com/office/drawing/2014/main" id="{F25F9E36-4685-5041-D8EE-5C92AB2718FB}"/>
              </a:ext>
            </a:extLst>
          </p:cNvPr>
          <p:cNvSpPr txBox="1"/>
          <p:nvPr/>
        </p:nvSpPr>
        <p:spPr>
          <a:xfrm>
            <a:off x="7987855" y="6581001"/>
            <a:ext cx="4204145" cy="276999"/>
          </a:xfrm>
          <a:prstGeom prst="rect">
            <a:avLst/>
          </a:prstGeom>
          <a:noFill/>
        </p:spPr>
        <p:txBody>
          <a:bodyPr wrap="square" rtlCol="0">
            <a:spAutoFit/>
          </a:bodyPr>
          <a:lstStyle/>
          <a:p>
            <a:r>
              <a:rPr lang="fr-FR" sz="1200" dirty="0"/>
              <a:t>[4] C.-A. </a:t>
            </a:r>
            <a:r>
              <a:rPr lang="fr-FR" sz="1200" dirty="0" err="1"/>
              <a:t>Azencott</a:t>
            </a:r>
            <a:r>
              <a:rPr lang="fr-FR" sz="1200" dirty="0"/>
              <a:t> – Introduction au Machine Learning</a:t>
            </a:r>
          </a:p>
        </p:txBody>
      </p:sp>
    </p:spTree>
    <p:extLst>
      <p:ext uri="{BB962C8B-B14F-4D97-AF65-F5344CB8AC3E}">
        <p14:creationId xmlns:p14="http://schemas.microsoft.com/office/powerpoint/2010/main" val="3262084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Classification:</a:t>
            </a:r>
            <a:br>
              <a:rPr lang="fr-FR" dirty="0"/>
            </a:br>
            <a:r>
              <a:rPr lang="fr-FR" dirty="0"/>
              <a:t>Réseaux de neurones denses (NN)</a:t>
            </a:r>
          </a:p>
        </p:txBody>
      </p:sp>
      <p:sp>
        <p:nvSpPr>
          <p:cNvPr id="3" name="Espace réservé du contenu 2"/>
          <p:cNvSpPr>
            <a:spLocks noGrp="1"/>
          </p:cNvSpPr>
          <p:nvPr>
            <p:ph sz="half" idx="1"/>
          </p:nvPr>
        </p:nvSpPr>
        <p:spPr>
          <a:xfrm>
            <a:off x="818745" y="2783985"/>
            <a:ext cx="5821752" cy="2866277"/>
          </a:xfrm>
        </p:spPr>
        <p:txBody>
          <a:bodyPr>
            <a:normAutofit fontScale="92500" lnSpcReduction="10000"/>
          </a:bodyPr>
          <a:lstStyle/>
          <a:p>
            <a:r>
              <a:rPr lang="fr-FR" sz="2000" dirty="0"/>
              <a:t>Classifieur multi-classe [5]</a:t>
            </a:r>
          </a:p>
          <a:p>
            <a:r>
              <a:rPr lang="fr-FR" sz="2000" dirty="0"/>
              <a:t>Algorithmes de classification puissants mais interprétabilité réduite</a:t>
            </a:r>
          </a:p>
          <a:p>
            <a:r>
              <a:rPr lang="fr-FR" sz="2000" dirty="0"/>
              <a:t>Programmation: </a:t>
            </a:r>
          </a:p>
          <a:p>
            <a:pPr lvl="1"/>
            <a:r>
              <a:rPr lang="fr-FR" sz="1800" dirty="0"/>
              <a:t>Python: </a:t>
            </a:r>
            <a:r>
              <a:rPr lang="fr-FR" sz="1800" dirty="0" err="1"/>
              <a:t>Tensorflow</a:t>
            </a:r>
            <a:r>
              <a:rPr lang="fr-FR" sz="1800" dirty="0"/>
              <a:t> (</a:t>
            </a:r>
            <a:r>
              <a:rPr lang="fr-FR" sz="1800" dirty="0" err="1"/>
              <a:t>Keras</a:t>
            </a:r>
            <a:r>
              <a:rPr lang="fr-FR" sz="1800" dirty="0"/>
              <a:t>)</a:t>
            </a:r>
          </a:p>
          <a:p>
            <a:pPr lvl="1"/>
            <a:r>
              <a:rPr lang="fr-FR" sz="1800" dirty="0"/>
              <a:t>C/C++: Moteur d’inférence (</a:t>
            </a:r>
            <a:r>
              <a:rPr lang="fr-FR" sz="1800" dirty="0" err="1"/>
              <a:t>Tensorflow</a:t>
            </a:r>
            <a:r>
              <a:rPr lang="fr-FR" sz="1800" dirty="0"/>
              <a:t> Lite)</a:t>
            </a:r>
          </a:p>
          <a:p>
            <a:r>
              <a:rPr lang="fr-FR" sz="2000" dirty="0"/>
              <a:t>Evaluation de différentes optimisations du modèle [6, 7]</a:t>
            </a:r>
          </a:p>
        </p:txBody>
      </p:sp>
      <p:sp>
        <p:nvSpPr>
          <p:cNvPr id="6" name="Espace réservé du numéro de diapositive 5">
            <a:extLst>
              <a:ext uri="{FF2B5EF4-FFF2-40B4-BE49-F238E27FC236}">
                <a16:creationId xmlns:a16="http://schemas.microsoft.com/office/drawing/2014/main" id="{2DD731AB-918A-4A92-A18E-EF09EAEB277B}"/>
              </a:ext>
            </a:extLst>
          </p:cNvPr>
          <p:cNvSpPr>
            <a:spLocks noGrp="1"/>
          </p:cNvSpPr>
          <p:nvPr>
            <p:ph type="sldNum" sz="quarter" idx="12"/>
          </p:nvPr>
        </p:nvSpPr>
        <p:spPr/>
        <p:txBody>
          <a:bodyPr/>
          <a:lstStyle/>
          <a:p>
            <a:fld id="{D57F1E4F-1CFF-5643-939E-02111984F565}" type="slidenum">
              <a:rPr lang="en-US" smtClean="0"/>
              <a:t>11</a:t>
            </a:fld>
            <a:endParaRPr lang="en-US" dirty="0"/>
          </a:p>
        </p:txBody>
      </p:sp>
      <p:pic>
        <p:nvPicPr>
          <p:cNvPr id="4" name="Picture 2" descr="Machine learning : comprendre les réseaux de neuro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1285" y="2968226"/>
            <a:ext cx="4461970" cy="2497796"/>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p:cNvSpPr txBox="1"/>
          <p:nvPr/>
        </p:nvSpPr>
        <p:spPr>
          <a:xfrm>
            <a:off x="6459522" y="6027003"/>
            <a:ext cx="5732477" cy="830997"/>
          </a:xfrm>
          <a:prstGeom prst="rect">
            <a:avLst/>
          </a:prstGeom>
          <a:noFill/>
        </p:spPr>
        <p:txBody>
          <a:bodyPr wrap="square" rtlCol="0">
            <a:spAutoFit/>
          </a:bodyPr>
          <a:lstStyle/>
          <a:p>
            <a:r>
              <a:rPr lang="fr-FR" sz="1200" dirty="0"/>
              <a:t>[5] A. Guéron – </a:t>
            </a:r>
            <a:r>
              <a:rPr lang="fr-FR" sz="1200" dirty="0" err="1"/>
              <a:t>Deep</a:t>
            </a:r>
            <a:r>
              <a:rPr lang="fr-FR" sz="1200" dirty="0"/>
              <a:t> Learning avec </a:t>
            </a:r>
            <a:r>
              <a:rPr lang="fr-FR" sz="1200" dirty="0" err="1"/>
              <a:t>Keras</a:t>
            </a:r>
            <a:r>
              <a:rPr lang="fr-FR" sz="1200" dirty="0"/>
              <a:t> et </a:t>
            </a:r>
            <a:r>
              <a:rPr lang="fr-FR" sz="1200" dirty="0" err="1"/>
              <a:t>Tensorflow</a:t>
            </a:r>
            <a:endParaRPr lang="fr-FR" sz="1200" dirty="0"/>
          </a:p>
          <a:p>
            <a:r>
              <a:rPr lang="fr-FR" sz="1200" dirty="0"/>
              <a:t>[6] </a:t>
            </a:r>
            <a:r>
              <a:rPr lang="fr-FR" sz="1200" i="0" u="none" strike="noStrike" dirty="0">
                <a:effectLst/>
              </a:rPr>
              <a:t>Machine Learning sur des objets connectés – Linux Magazine n°239</a:t>
            </a:r>
            <a:r>
              <a:rPr lang="fr-FR" sz="1200" i="0" dirty="0">
                <a:effectLst/>
              </a:rPr>
              <a:t>​</a:t>
            </a:r>
          </a:p>
          <a:p>
            <a:r>
              <a:rPr lang="fr-FR" sz="1200" dirty="0"/>
              <a:t>[7] P. </a:t>
            </a:r>
            <a:r>
              <a:rPr lang="fr-FR" sz="1200" dirty="0" err="1"/>
              <a:t>Warden</a:t>
            </a:r>
            <a:r>
              <a:rPr lang="fr-FR" sz="1200" dirty="0"/>
              <a:t> et al. - </a:t>
            </a:r>
            <a:r>
              <a:rPr lang="en-US" sz="1200" i="0" dirty="0" err="1">
                <a:effectLst/>
              </a:rPr>
              <a:t>TinyML</a:t>
            </a:r>
            <a:r>
              <a:rPr lang="en-US" sz="1200" i="0" dirty="0">
                <a:effectLst/>
              </a:rPr>
              <a:t>: Machine Learning With </a:t>
            </a:r>
            <a:r>
              <a:rPr lang="en-US" sz="1200" i="0" dirty="0" err="1">
                <a:effectLst/>
              </a:rPr>
              <a:t>Tensorflow</a:t>
            </a:r>
            <a:r>
              <a:rPr lang="en-US" sz="1200" i="0" dirty="0">
                <a:effectLst/>
              </a:rPr>
              <a:t> Lite on Arduino and Ultra-Low-Power Microcontrollers</a:t>
            </a:r>
          </a:p>
        </p:txBody>
      </p:sp>
      <p:sp>
        <p:nvSpPr>
          <p:cNvPr id="7" name="ZoneTexte 6">
            <a:extLst>
              <a:ext uri="{FF2B5EF4-FFF2-40B4-BE49-F238E27FC236}">
                <a16:creationId xmlns:a16="http://schemas.microsoft.com/office/drawing/2014/main" id="{12E5CB09-F712-8151-8565-C80B3B884A36}"/>
              </a:ext>
            </a:extLst>
          </p:cNvPr>
          <p:cNvSpPr txBox="1"/>
          <p:nvPr/>
        </p:nvSpPr>
        <p:spPr>
          <a:xfrm>
            <a:off x="7828374" y="5466022"/>
            <a:ext cx="2627791" cy="276999"/>
          </a:xfrm>
          <a:prstGeom prst="rect">
            <a:avLst/>
          </a:prstGeom>
          <a:noFill/>
        </p:spPr>
        <p:txBody>
          <a:bodyPr wrap="square" rtlCol="0">
            <a:spAutoFit/>
          </a:bodyPr>
          <a:lstStyle/>
          <a:p>
            <a:pPr algn="ctr"/>
            <a:r>
              <a:rPr lang="fr-FR" sz="1200" dirty="0"/>
              <a:t>Réseau de neurones dense</a:t>
            </a:r>
          </a:p>
        </p:txBody>
      </p:sp>
    </p:spTree>
    <p:extLst>
      <p:ext uri="{BB962C8B-B14F-4D97-AF65-F5344CB8AC3E}">
        <p14:creationId xmlns:p14="http://schemas.microsoft.com/office/powerpoint/2010/main" val="1653548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27839E-0E4C-965D-D7BE-C2FB43561987}"/>
              </a:ext>
            </a:extLst>
          </p:cNvPr>
          <p:cNvSpPr>
            <a:spLocks noGrp="1"/>
          </p:cNvSpPr>
          <p:nvPr>
            <p:ph type="title"/>
          </p:nvPr>
        </p:nvSpPr>
        <p:spPr/>
        <p:txBody>
          <a:bodyPr/>
          <a:lstStyle/>
          <a:p>
            <a:pPr algn="ctr"/>
            <a:r>
              <a:rPr lang="fr-FR" dirty="0"/>
              <a:t>Moyens</a:t>
            </a:r>
          </a:p>
        </p:txBody>
      </p:sp>
      <p:sp>
        <p:nvSpPr>
          <p:cNvPr id="3" name="Espace réservé du contenu 2">
            <a:extLst>
              <a:ext uri="{FF2B5EF4-FFF2-40B4-BE49-F238E27FC236}">
                <a16:creationId xmlns:a16="http://schemas.microsoft.com/office/drawing/2014/main" id="{4FF71BD4-A652-54F0-6777-7FB1C907147E}"/>
              </a:ext>
            </a:extLst>
          </p:cNvPr>
          <p:cNvSpPr>
            <a:spLocks noGrp="1"/>
          </p:cNvSpPr>
          <p:nvPr>
            <p:ph idx="1"/>
          </p:nvPr>
        </p:nvSpPr>
        <p:spPr>
          <a:xfrm>
            <a:off x="1104293" y="2692112"/>
            <a:ext cx="8946541" cy="2199486"/>
          </a:xfrm>
        </p:spPr>
        <p:txBody>
          <a:bodyPr/>
          <a:lstStyle/>
          <a:p>
            <a:r>
              <a:rPr lang="fr-FR" dirty="0"/>
              <a:t>Mise à disposition:</a:t>
            </a:r>
          </a:p>
          <a:p>
            <a:pPr lvl="1"/>
            <a:r>
              <a:rPr lang="fr-FR" dirty="0"/>
              <a:t>Une Raspberry Pi 4 B</a:t>
            </a:r>
          </a:p>
          <a:p>
            <a:pPr lvl="1"/>
            <a:r>
              <a:rPr lang="fr-FR" dirty="0"/>
              <a:t>Une image avec Raspbian Buster (10.7) et </a:t>
            </a:r>
            <a:r>
              <a:rPr lang="fr-FR" dirty="0" err="1"/>
              <a:t>Tensorflow</a:t>
            </a:r>
            <a:r>
              <a:rPr lang="fr-FR" dirty="0"/>
              <a:t> Lite</a:t>
            </a:r>
          </a:p>
          <a:p>
            <a:pPr lvl="1"/>
            <a:r>
              <a:rPr lang="fr-FR" dirty="0"/>
              <a:t>Une implémentation C++ d’une FFT</a:t>
            </a:r>
          </a:p>
          <a:p>
            <a:pPr lvl="1"/>
            <a:r>
              <a:rPr lang="fr-FR" dirty="0"/>
              <a:t>Un ensemble de ressources pour l’implémentation</a:t>
            </a:r>
          </a:p>
          <a:p>
            <a:pPr lvl="1"/>
            <a:endParaRPr lang="fr-FR" dirty="0"/>
          </a:p>
        </p:txBody>
      </p:sp>
      <p:sp>
        <p:nvSpPr>
          <p:cNvPr id="4" name="Espace réservé du numéro de diapositive 3">
            <a:extLst>
              <a:ext uri="{FF2B5EF4-FFF2-40B4-BE49-F238E27FC236}">
                <a16:creationId xmlns:a16="http://schemas.microsoft.com/office/drawing/2014/main" id="{F6858A4B-EA1B-50C1-0356-8CD2ABF8969F}"/>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4215974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err="1"/>
              <a:t>Raspberry</a:t>
            </a:r>
            <a:r>
              <a:rPr lang="fr-FR" dirty="0"/>
              <a:t> Pi 4</a:t>
            </a:r>
          </a:p>
        </p:txBody>
      </p:sp>
      <p:sp>
        <p:nvSpPr>
          <p:cNvPr id="3" name="Espace réservé du contenu 2"/>
          <p:cNvSpPr>
            <a:spLocks noGrp="1"/>
          </p:cNvSpPr>
          <p:nvPr>
            <p:ph idx="1"/>
          </p:nvPr>
        </p:nvSpPr>
        <p:spPr>
          <a:xfrm>
            <a:off x="1104293" y="1612343"/>
            <a:ext cx="8946541" cy="4195481"/>
          </a:xfrm>
        </p:spPr>
        <p:txBody>
          <a:bodyPr/>
          <a:lstStyle/>
          <a:p>
            <a:r>
              <a:rPr lang="fr-FR" dirty="0"/>
              <a:t>Kit </a:t>
            </a:r>
            <a:r>
              <a:rPr lang="fr-FR" dirty="0" err="1"/>
              <a:t>Raspbbery</a:t>
            </a:r>
            <a:r>
              <a:rPr lang="fr-FR" dirty="0"/>
              <a:t> Pi 4:</a:t>
            </a:r>
          </a:p>
          <a:p>
            <a:pPr lvl="1"/>
            <a:r>
              <a:rPr lang="fr-FR" dirty="0" err="1"/>
              <a:t>Raspberry</a:t>
            </a:r>
            <a:r>
              <a:rPr lang="fr-FR" dirty="0"/>
              <a:t> Pi 4 Model B 4 GB</a:t>
            </a:r>
          </a:p>
          <a:p>
            <a:pPr lvl="1"/>
            <a:r>
              <a:rPr lang="fr-FR" dirty="0" err="1"/>
              <a:t>MicroSD</a:t>
            </a:r>
            <a:r>
              <a:rPr lang="fr-FR" dirty="0"/>
              <a:t> 16 GB, </a:t>
            </a:r>
            <a:r>
              <a:rPr lang="fr-FR" dirty="0" err="1"/>
              <a:t>préchargée</a:t>
            </a:r>
            <a:r>
              <a:rPr lang="fr-FR" dirty="0"/>
              <a:t> avec </a:t>
            </a:r>
            <a:r>
              <a:rPr lang="fr-FR" dirty="0" err="1"/>
              <a:t>NOOBs</a:t>
            </a:r>
            <a:endParaRPr lang="fr-FR" dirty="0"/>
          </a:p>
          <a:p>
            <a:pPr lvl="1"/>
            <a:r>
              <a:rPr lang="fr-FR" dirty="0"/>
              <a:t>Boîtier noir </a:t>
            </a:r>
            <a:r>
              <a:rPr lang="fr-FR" dirty="0" err="1"/>
              <a:t>Raspberry</a:t>
            </a:r>
            <a:r>
              <a:rPr lang="fr-FR" dirty="0"/>
              <a:t> Pi 4</a:t>
            </a:r>
          </a:p>
          <a:p>
            <a:pPr lvl="1"/>
            <a:r>
              <a:rPr lang="fr-FR" dirty="0"/>
              <a:t>Alimentation 5,1V 3A</a:t>
            </a:r>
          </a:p>
          <a:p>
            <a:pPr lvl="1"/>
            <a:r>
              <a:rPr lang="fr-FR" dirty="0"/>
              <a:t>Câble micro HDMI/HDMI</a:t>
            </a:r>
          </a:p>
        </p:txBody>
      </p:sp>
      <p:pic>
        <p:nvPicPr>
          <p:cNvPr id="5126" name="Picture 6" descr="MULTICOMP PRO RPI4-MP-STARTER KIT-BLK-4G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4150" y="4148832"/>
            <a:ext cx="3806825" cy="2355473"/>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a:extLst>
              <a:ext uri="{FF2B5EF4-FFF2-40B4-BE49-F238E27FC236}">
                <a16:creationId xmlns:a16="http://schemas.microsoft.com/office/drawing/2014/main" id="{08F976BB-D5E5-406A-AD38-9163FB050326}"/>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3374578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Évaluation</a:t>
            </a:r>
          </a:p>
        </p:txBody>
      </p:sp>
      <p:sp>
        <p:nvSpPr>
          <p:cNvPr id="3" name="Espace réservé du contenu 2"/>
          <p:cNvSpPr>
            <a:spLocks noGrp="1"/>
          </p:cNvSpPr>
          <p:nvPr>
            <p:ph idx="1"/>
          </p:nvPr>
        </p:nvSpPr>
        <p:spPr>
          <a:xfrm>
            <a:off x="978296" y="2646634"/>
            <a:ext cx="8740351" cy="2440272"/>
          </a:xfrm>
        </p:spPr>
        <p:txBody>
          <a:bodyPr>
            <a:normAutofit/>
          </a:bodyPr>
          <a:lstStyle/>
          <a:p>
            <a:r>
              <a:rPr lang="fr-FR" b="1" dirty="0"/>
              <a:t>Évaluation pour le 30/01/2022 (dépôt Moodle) :</a:t>
            </a:r>
          </a:p>
          <a:p>
            <a:pPr lvl="1"/>
            <a:r>
              <a:rPr lang="fr-FR" dirty="0"/>
              <a:t>Rapport au format PDF police 11 de 10 pages maximums qui rend compte précisément de votre travail. Ce rapport ne contient pas l’intégralité du code, mais propose une analyse des parties pertinentes. Une analyse comparative des performances entre les différents algorithmes et les différentes implémentations est attendue. </a:t>
            </a:r>
          </a:p>
          <a:p>
            <a:pPr lvl="1"/>
            <a:r>
              <a:rPr lang="fr-FR" dirty="0"/>
              <a:t>Le code source (C/C++ et Python).</a:t>
            </a:r>
          </a:p>
          <a:p>
            <a:endParaRPr lang="fr-FR" dirty="0"/>
          </a:p>
        </p:txBody>
      </p:sp>
      <p:sp>
        <p:nvSpPr>
          <p:cNvPr id="4" name="Espace réservé du numéro de diapositive 3">
            <a:extLst>
              <a:ext uri="{FF2B5EF4-FFF2-40B4-BE49-F238E27FC236}">
                <a16:creationId xmlns:a16="http://schemas.microsoft.com/office/drawing/2014/main" id="{427BC473-4054-4623-9018-CA9768B58467}"/>
              </a:ext>
            </a:extLst>
          </p:cNvPr>
          <p:cNvSpPr>
            <a:spLocks noGrp="1"/>
          </p:cNvSpPr>
          <p:nvPr>
            <p:ph type="sldNum" sz="quarter" idx="12"/>
          </p:nvPr>
        </p:nvSpPr>
        <p:spPr/>
        <p:txBody>
          <a:bodyPr/>
          <a:lstStyle/>
          <a:p>
            <a:fld id="{D57F1E4F-1CFF-5643-939E-02111984F565}" type="slidenum">
              <a:rPr lang="en-US" smtClean="0"/>
              <a:t>14</a:t>
            </a:fld>
            <a:endParaRPr lang="en-US" dirty="0"/>
          </a:p>
        </p:txBody>
      </p:sp>
      <p:sp>
        <p:nvSpPr>
          <p:cNvPr id="5" name="Espace réservé du contenu 2">
            <a:extLst>
              <a:ext uri="{FF2B5EF4-FFF2-40B4-BE49-F238E27FC236}">
                <a16:creationId xmlns:a16="http://schemas.microsoft.com/office/drawing/2014/main" id="{8E769BDD-243B-C24A-A65F-3499CEF106F6}"/>
              </a:ext>
            </a:extLst>
          </p:cNvPr>
          <p:cNvSpPr txBox="1">
            <a:spLocks/>
          </p:cNvSpPr>
          <p:nvPr/>
        </p:nvSpPr>
        <p:spPr>
          <a:xfrm>
            <a:off x="5950209" y="1785498"/>
            <a:ext cx="4251478" cy="461978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fr-FR" dirty="0"/>
          </a:p>
        </p:txBody>
      </p:sp>
    </p:spTree>
    <p:extLst>
      <p:ext uri="{BB962C8B-B14F-4D97-AF65-F5344CB8AC3E}">
        <p14:creationId xmlns:p14="http://schemas.microsoft.com/office/powerpoint/2010/main" val="2622461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Évaluation, attendus et critères</a:t>
            </a:r>
          </a:p>
        </p:txBody>
      </p:sp>
      <p:sp>
        <p:nvSpPr>
          <p:cNvPr id="3" name="Espace réservé du contenu 2"/>
          <p:cNvSpPr>
            <a:spLocks noGrp="1"/>
          </p:cNvSpPr>
          <p:nvPr>
            <p:ph idx="1"/>
          </p:nvPr>
        </p:nvSpPr>
        <p:spPr>
          <a:xfrm>
            <a:off x="237506" y="1785499"/>
            <a:ext cx="5410997" cy="4828365"/>
          </a:xfrm>
        </p:spPr>
        <p:txBody>
          <a:bodyPr>
            <a:normAutofit fontScale="92500" lnSpcReduction="20000"/>
          </a:bodyPr>
          <a:lstStyle/>
          <a:p>
            <a:r>
              <a:rPr lang="fr-FR" sz="1900" dirty="0"/>
              <a:t>(</a:t>
            </a:r>
            <a:r>
              <a:rPr lang="fr-FR" sz="1900" b="1" dirty="0"/>
              <a:t>obligatoire</a:t>
            </a:r>
            <a:r>
              <a:rPr lang="fr-FR" sz="1900" dirty="0"/>
              <a:t>) Veiller à donner la preuve que le code fonctionne sur la cible.</a:t>
            </a:r>
          </a:p>
          <a:p>
            <a:r>
              <a:rPr lang="fr-FR" sz="1900" dirty="0"/>
              <a:t>(</a:t>
            </a:r>
            <a:r>
              <a:rPr lang="fr-FR" sz="1900" b="1" dirty="0"/>
              <a:t>obligatoire</a:t>
            </a:r>
            <a:r>
              <a:rPr lang="fr-FR" sz="1900" dirty="0"/>
              <a:t>) Évaluer (et mesurer) les complexités temporelle et mémoire de vos algorithmes.</a:t>
            </a:r>
          </a:p>
          <a:p>
            <a:r>
              <a:rPr lang="fr-FR" sz="1900" dirty="0"/>
              <a:t>(</a:t>
            </a:r>
            <a:r>
              <a:rPr lang="fr-FR" sz="1900" b="1" dirty="0"/>
              <a:t>obligatoire</a:t>
            </a:r>
            <a:r>
              <a:rPr lang="fr-FR" sz="1900" dirty="0"/>
              <a:t>) Vérifier la performance de chaque classifieur embarqué sur les fichiers de test sélectionnés (avant l'entraînement) afin de les comparer.</a:t>
            </a:r>
          </a:p>
          <a:p>
            <a:r>
              <a:rPr lang="fr-FR" sz="1900" dirty="0"/>
              <a:t>Programmer une extraction de paramètres en C/C++ : </a:t>
            </a:r>
          </a:p>
          <a:p>
            <a:pPr lvl="1"/>
            <a:r>
              <a:rPr lang="fr-FR" sz="1500" dirty="0"/>
              <a:t>(</a:t>
            </a:r>
            <a:r>
              <a:rPr lang="fr-FR" sz="1500" b="1" dirty="0"/>
              <a:t>obligatoire</a:t>
            </a:r>
            <a:r>
              <a:rPr lang="fr-FR" sz="1500" dirty="0"/>
              <a:t>) Implémenter l’extraction de paramètres à l’aide de l’implémentation C++ de la FFT fournie</a:t>
            </a:r>
          </a:p>
          <a:p>
            <a:r>
              <a:rPr lang="fr-FR" sz="1900" dirty="0"/>
              <a:t>Programmer une SVM : </a:t>
            </a:r>
          </a:p>
          <a:p>
            <a:pPr lvl="1"/>
            <a:r>
              <a:rPr lang="fr-FR" sz="1500" dirty="0"/>
              <a:t>(</a:t>
            </a:r>
            <a:r>
              <a:rPr lang="fr-FR" sz="1500" b="1" dirty="0"/>
              <a:t>obligatoire</a:t>
            </a:r>
            <a:r>
              <a:rPr lang="fr-FR" sz="1500" dirty="0"/>
              <a:t>) Implémenter une SVM basé sur le problème primal, à l'aide du modèle appris par </a:t>
            </a:r>
            <a:r>
              <a:rPr lang="fr-FR" sz="1500" dirty="0" err="1"/>
              <a:t>Scikit-Learn</a:t>
            </a:r>
            <a:r>
              <a:rPr lang="fr-FR" sz="1500" dirty="0"/>
              <a:t> (</a:t>
            </a:r>
            <a:r>
              <a:rPr lang="fr-FR" sz="1500" i="1" dirty="0" err="1"/>
              <a:t>LinearSVC</a:t>
            </a:r>
            <a:r>
              <a:rPr lang="fr-FR" sz="1500" dirty="0"/>
              <a:t>)</a:t>
            </a:r>
          </a:p>
          <a:p>
            <a:pPr lvl="1"/>
            <a:endParaRPr lang="fr-FR" sz="1400" dirty="0"/>
          </a:p>
        </p:txBody>
      </p:sp>
      <p:sp>
        <p:nvSpPr>
          <p:cNvPr id="4" name="Espace réservé du numéro de diapositive 3">
            <a:extLst>
              <a:ext uri="{FF2B5EF4-FFF2-40B4-BE49-F238E27FC236}">
                <a16:creationId xmlns:a16="http://schemas.microsoft.com/office/drawing/2014/main" id="{427BC473-4054-4623-9018-CA9768B58467}"/>
              </a:ext>
            </a:extLst>
          </p:cNvPr>
          <p:cNvSpPr>
            <a:spLocks noGrp="1"/>
          </p:cNvSpPr>
          <p:nvPr>
            <p:ph type="sldNum" sz="quarter" idx="12"/>
          </p:nvPr>
        </p:nvSpPr>
        <p:spPr/>
        <p:txBody>
          <a:bodyPr/>
          <a:lstStyle/>
          <a:p>
            <a:fld id="{D57F1E4F-1CFF-5643-939E-02111984F565}" type="slidenum">
              <a:rPr lang="en-US" smtClean="0"/>
              <a:t>15</a:t>
            </a:fld>
            <a:endParaRPr lang="en-US" dirty="0"/>
          </a:p>
        </p:txBody>
      </p:sp>
      <p:sp>
        <p:nvSpPr>
          <p:cNvPr id="5" name="Espace réservé du contenu 2">
            <a:extLst>
              <a:ext uri="{FF2B5EF4-FFF2-40B4-BE49-F238E27FC236}">
                <a16:creationId xmlns:a16="http://schemas.microsoft.com/office/drawing/2014/main" id="{8E769BDD-243B-C24A-A65F-3499CEF106F6}"/>
              </a:ext>
            </a:extLst>
          </p:cNvPr>
          <p:cNvSpPr txBox="1">
            <a:spLocks/>
          </p:cNvSpPr>
          <p:nvPr/>
        </p:nvSpPr>
        <p:spPr>
          <a:xfrm>
            <a:off x="5950209" y="1785498"/>
            <a:ext cx="4251478" cy="461978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fr-FR" dirty="0"/>
          </a:p>
        </p:txBody>
      </p:sp>
      <p:sp>
        <p:nvSpPr>
          <p:cNvPr id="6" name="Espace réservé du contenu 2">
            <a:extLst>
              <a:ext uri="{FF2B5EF4-FFF2-40B4-BE49-F238E27FC236}">
                <a16:creationId xmlns:a16="http://schemas.microsoft.com/office/drawing/2014/main" id="{3460A198-D9CA-8049-BE06-B0FEDBB31194}"/>
              </a:ext>
            </a:extLst>
          </p:cNvPr>
          <p:cNvSpPr txBox="1">
            <a:spLocks/>
          </p:cNvSpPr>
          <p:nvPr/>
        </p:nvSpPr>
        <p:spPr>
          <a:xfrm>
            <a:off x="6096000" y="1785498"/>
            <a:ext cx="5660570" cy="4828365"/>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FR" sz="3300" dirty="0"/>
              <a:t>Arbres de décision et forêts aléatoires: </a:t>
            </a:r>
          </a:p>
          <a:p>
            <a:pPr lvl="1"/>
            <a:r>
              <a:rPr lang="fr-FR" sz="2500" dirty="0"/>
              <a:t>(</a:t>
            </a:r>
            <a:r>
              <a:rPr lang="fr-FR" sz="2500" b="1" dirty="0"/>
              <a:t>obligatoire</a:t>
            </a:r>
            <a:r>
              <a:rPr lang="fr-FR" sz="2500" dirty="0"/>
              <a:t>) Générer automatiquement le code C/C++ de l’arbre de décision à l’aide du modèle appris par </a:t>
            </a:r>
            <a:r>
              <a:rPr lang="fr-FR" sz="2500" dirty="0" err="1"/>
              <a:t>Scikit-Learn</a:t>
            </a:r>
            <a:r>
              <a:rPr lang="fr-FR" sz="2500" dirty="0"/>
              <a:t> (</a:t>
            </a:r>
            <a:r>
              <a:rPr lang="fr-FR" sz="2500" i="1" dirty="0" err="1"/>
              <a:t>DecisionTreeClassifier</a:t>
            </a:r>
            <a:r>
              <a:rPr lang="fr-FR" sz="2500" dirty="0"/>
              <a:t>),</a:t>
            </a:r>
          </a:p>
          <a:p>
            <a:pPr lvl="1"/>
            <a:r>
              <a:rPr lang="fr-FR" sz="2500" dirty="0"/>
              <a:t>(</a:t>
            </a:r>
            <a:r>
              <a:rPr lang="fr-FR" sz="2500" b="1" dirty="0"/>
              <a:t>obligatoire</a:t>
            </a:r>
            <a:r>
              <a:rPr lang="fr-FR" sz="2500" dirty="0"/>
              <a:t>) Générer automatiquement le code C/C++ de la forêt aléatoire à l’aide du modèle appris par </a:t>
            </a:r>
            <a:r>
              <a:rPr lang="fr-FR" sz="2500" dirty="0" err="1"/>
              <a:t>Scikit-Learn</a:t>
            </a:r>
            <a:r>
              <a:rPr lang="fr-FR" sz="2500" dirty="0"/>
              <a:t> (</a:t>
            </a:r>
            <a:r>
              <a:rPr lang="fr-FR" sz="2500" i="1" dirty="0" err="1"/>
              <a:t>RandomForestClassifier</a:t>
            </a:r>
            <a:r>
              <a:rPr lang="fr-FR" sz="2500" dirty="0"/>
              <a:t>). </a:t>
            </a:r>
          </a:p>
          <a:p>
            <a:r>
              <a:rPr lang="fr-FR" sz="3300" dirty="0"/>
              <a:t>Programmer un réseau de neurones : </a:t>
            </a:r>
          </a:p>
          <a:p>
            <a:pPr lvl="1"/>
            <a:r>
              <a:rPr lang="fr-FR" sz="2500" dirty="0"/>
              <a:t>(</a:t>
            </a:r>
            <a:r>
              <a:rPr lang="fr-FR" sz="2500" b="1" dirty="0"/>
              <a:t>obligatoire</a:t>
            </a:r>
            <a:r>
              <a:rPr lang="fr-FR" sz="2500" dirty="0"/>
              <a:t>) Implémenter un réseau de neurones dense en C/C++ à l’aide de  </a:t>
            </a:r>
            <a:r>
              <a:rPr lang="fr-FR" sz="2500" dirty="0" err="1"/>
              <a:t>Tensorflow</a:t>
            </a:r>
            <a:r>
              <a:rPr lang="fr-FR" sz="2500" dirty="0"/>
              <a:t> Lite,</a:t>
            </a:r>
          </a:p>
          <a:p>
            <a:pPr lvl="1"/>
            <a:r>
              <a:rPr lang="fr-FR" sz="2500" dirty="0"/>
              <a:t>(</a:t>
            </a:r>
            <a:r>
              <a:rPr lang="fr-FR" sz="2500" b="1" dirty="0"/>
              <a:t>obligatoire</a:t>
            </a:r>
            <a:r>
              <a:rPr lang="fr-FR" sz="2500" dirty="0"/>
              <a:t>) Etude des optimisations possibles du réseau de neurones. </a:t>
            </a:r>
          </a:p>
          <a:p>
            <a:r>
              <a:rPr lang="fr-FR" sz="3300" dirty="0"/>
              <a:t>(</a:t>
            </a:r>
            <a:r>
              <a:rPr lang="fr-FR" sz="3300" b="1" dirty="0"/>
              <a:t>obligatoire</a:t>
            </a:r>
            <a:r>
              <a:rPr lang="fr-FR" sz="3300" dirty="0"/>
              <a:t>) Comparer les approches et faire un tableau synthétique des caractéristiques et des performances de chacune des approches (SVM, Arbre de décision, RF, NN).</a:t>
            </a:r>
          </a:p>
          <a:p>
            <a:r>
              <a:rPr lang="fr-FR" sz="3300" dirty="0"/>
              <a:t>(</a:t>
            </a:r>
            <a:r>
              <a:rPr lang="fr-FR" sz="3300" b="1" dirty="0"/>
              <a:t>optionnelle</a:t>
            </a:r>
            <a:r>
              <a:rPr lang="fr-FR" sz="3300" dirty="0"/>
              <a:t>) Proposer un système complet avec les choix architecturaux sous-jacent (matériels, logiciels, …).</a:t>
            </a:r>
          </a:p>
        </p:txBody>
      </p:sp>
    </p:spTree>
    <p:extLst>
      <p:ext uri="{BB962C8B-B14F-4D97-AF65-F5344CB8AC3E}">
        <p14:creationId xmlns:p14="http://schemas.microsoft.com/office/powerpoint/2010/main" val="2904056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FA4653-0E8D-0C7C-04F0-912064DED15D}"/>
              </a:ext>
            </a:extLst>
          </p:cNvPr>
          <p:cNvSpPr>
            <a:spLocks noGrp="1"/>
          </p:cNvSpPr>
          <p:nvPr>
            <p:ph type="title"/>
          </p:nvPr>
        </p:nvSpPr>
        <p:spPr/>
        <p:txBody>
          <a:bodyPr/>
          <a:lstStyle/>
          <a:p>
            <a:pPr algn="ctr"/>
            <a:r>
              <a:rPr lang="fr-FR" dirty="0"/>
              <a:t>Évaluation, attendus et critères</a:t>
            </a:r>
          </a:p>
        </p:txBody>
      </p:sp>
      <p:graphicFrame>
        <p:nvGraphicFramePr>
          <p:cNvPr id="5" name="Tableau 5">
            <a:extLst>
              <a:ext uri="{FF2B5EF4-FFF2-40B4-BE49-F238E27FC236}">
                <a16:creationId xmlns:a16="http://schemas.microsoft.com/office/drawing/2014/main" id="{E0841292-5FB3-5D70-C35F-E85EA58202E2}"/>
              </a:ext>
            </a:extLst>
          </p:cNvPr>
          <p:cNvGraphicFramePr>
            <a:graphicFrameLocks noGrp="1"/>
          </p:cNvGraphicFramePr>
          <p:nvPr>
            <p:ph idx="1"/>
            <p:extLst>
              <p:ext uri="{D42A27DB-BD31-4B8C-83A1-F6EECF244321}">
                <p14:modId xmlns:p14="http://schemas.microsoft.com/office/powerpoint/2010/main" val="701049487"/>
              </p:ext>
            </p:extLst>
          </p:nvPr>
        </p:nvGraphicFramePr>
        <p:xfrm>
          <a:off x="1622425" y="1853248"/>
          <a:ext cx="8947149" cy="4445941"/>
        </p:xfrm>
        <a:graphic>
          <a:graphicData uri="http://schemas.openxmlformats.org/drawingml/2006/table">
            <a:tbl>
              <a:tblPr firstRow="1" bandRow="1">
                <a:tableStyleId>{7DF18680-E054-41AD-8BC1-D1AEF772440D}</a:tableStyleId>
              </a:tblPr>
              <a:tblGrid>
                <a:gridCol w="4471864">
                  <a:extLst>
                    <a:ext uri="{9D8B030D-6E8A-4147-A177-3AD203B41FA5}">
                      <a16:colId xmlns:a16="http://schemas.microsoft.com/office/drawing/2014/main" val="3904142350"/>
                    </a:ext>
                  </a:extLst>
                </a:gridCol>
                <a:gridCol w="2334827">
                  <a:extLst>
                    <a:ext uri="{9D8B030D-6E8A-4147-A177-3AD203B41FA5}">
                      <a16:colId xmlns:a16="http://schemas.microsoft.com/office/drawing/2014/main" val="1451762400"/>
                    </a:ext>
                  </a:extLst>
                </a:gridCol>
                <a:gridCol w="2140458">
                  <a:extLst>
                    <a:ext uri="{9D8B030D-6E8A-4147-A177-3AD203B41FA5}">
                      <a16:colId xmlns:a16="http://schemas.microsoft.com/office/drawing/2014/main" val="3019269863"/>
                    </a:ext>
                  </a:extLst>
                </a:gridCol>
              </a:tblGrid>
              <a:tr h="370840">
                <a:tc>
                  <a:txBody>
                    <a:bodyPr/>
                    <a:lstStyle/>
                    <a:p>
                      <a:pPr algn="ctr"/>
                      <a:r>
                        <a:rPr lang="fr-FR" sz="1600" dirty="0">
                          <a:solidFill>
                            <a:schemeClr val="bg1"/>
                          </a:solidFill>
                        </a:rPr>
                        <a:t>Rendu demandé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600" dirty="0">
                          <a:solidFill>
                            <a:schemeClr val="bg1"/>
                          </a:solidFill>
                        </a:rPr>
                        <a:t>Points (obligatoire)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600" dirty="0">
                          <a:solidFill>
                            <a:schemeClr val="bg1"/>
                          </a:solidFill>
                        </a:rPr>
                        <a:t>Points (facultatif)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0313593"/>
                  </a:ext>
                </a:extLst>
              </a:tr>
              <a:tr h="370840">
                <a:tc>
                  <a:txBody>
                    <a:bodyPr/>
                    <a:lstStyle/>
                    <a:p>
                      <a:r>
                        <a:rPr lang="fr-FR" sz="1200" dirty="0"/>
                        <a:t>Analyse des différentes approches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fr-FR" sz="1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fr-F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7033345"/>
                  </a:ext>
                </a:extLst>
              </a:tr>
              <a:tr h="370840">
                <a:tc>
                  <a:txBody>
                    <a:bodyPr/>
                    <a:lstStyle/>
                    <a:p>
                      <a:r>
                        <a:rPr lang="fr-FR" sz="1200" dirty="0"/>
                        <a:t>Lecture des fichiers audio (.au)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fr-FR" sz="1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fr-F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0822594"/>
                  </a:ext>
                </a:extLst>
              </a:tr>
              <a:tr h="366701">
                <a:tc>
                  <a:txBody>
                    <a:bodyPr/>
                    <a:lstStyle/>
                    <a:p>
                      <a:r>
                        <a:rPr lang="fr-FR" sz="1200" dirty="0"/>
                        <a:t>Extraction des descripteurs (FFT)</a:t>
                      </a:r>
                    </a:p>
                  </a:txBody>
                  <a:tcPr>
                    <a:lnT w="12700" cap="flat" cmpd="sng" algn="ctr">
                      <a:solidFill>
                        <a:schemeClr val="tx1"/>
                      </a:solidFill>
                      <a:prstDash val="solid"/>
                      <a:round/>
                      <a:headEnd type="none" w="med" len="med"/>
                      <a:tailEnd type="none" w="med" len="med"/>
                    </a:lnT>
                  </a:tcPr>
                </a:tc>
                <a:tc>
                  <a:txBody>
                    <a:bodyPr/>
                    <a:lstStyle/>
                    <a:p>
                      <a:pPr algn="r"/>
                      <a:r>
                        <a:rPr lang="fr-FR" sz="1200" dirty="0"/>
                        <a:t>2</a:t>
                      </a:r>
                    </a:p>
                  </a:txBody>
                  <a:tcPr>
                    <a:lnT w="12700" cap="flat" cmpd="sng" algn="ctr">
                      <a:solidFill>
                        <a:schemeClr val="tx1"/>
                      </a:solidFill>
                      <a:prstDash val="solid"/>
                      <a:round/>
                      <a:headEnd type="none" w="med" len="med"/>
                      <a:tailEnd type="none" w="med" len="med"/>
                    </a:lnT>
                  </a:tcPr>
                </a:tc>
                <a:tc>
                  <a:txBody>
                    <a:bodyPr/>
                    <a:lstStyle/>
                    <a:p>
                      <a:pPr algn="r"/>
                      <a:endParaRPr lang="fr-FR" sz="12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981908961"/>
                  </a:ext>
                </a:extLst>
              </a:tr>
              <a:tr h="370840">
                <a:tc>
                  <a:txBody>
                    <a:bodyPr/>
                    <a:lstStyle/>
                    <a:p>
                      <a:r>
                        <a:rPr lang="fr-FR" sz="1200" dirty="0"/>
                        <a:t>Implémentation d’une SVM linéaire (problème primal)</a:t>
                      </a:r>
                    </a:p>
                  </a:txBody>
                  <a:tcPr/>
                </a:tc>
                <a:tc>
                  <a:txBody>
                    <a:bodyPr/>
                    <a:lstStyle/>
                    <a:p>
                      <a:pPr algn="r"/>
                      <a:r>
                        <a:rPr lang="fr-FR" sz="1200" dirty="0"/>
                        <a:t>2</a:t>
                      </a:r>
                    </a:p>
                  </a:txBody>
                  <a:tcPr/>
                </a:tc>
                <a:tc>
                  <a:txBody>
                    <a:bodyPr/>
                    <a:lstStyle/>
                    <a:p>
                      <a:pPr algn="r"/>
                      <a:endParaRPr lang="fr-FR" sz="1200" dirty="0"/>
                    </a:p>
                  </a:txBody>
                  <a:tcPr/>
                </a:tc>
                <a:extLst>
                  <a:ext uri="{0D108BD9-81ED-4DB2-BD59-A6C34878D82A}">
                    <a16:rowId xmlns:a16="http://schemas.microsoft.com/office/drawing/2014/main" val="3726837446"/>
                  </a:ext>
                </a:extLst>
              </a:tr>
              <a:tr h="370840">
                <a:tc>
                  <a:txBody>
                    <a:bodyPr/>
                    <a:lstStyle/>
                    <a:p>
                      <a:r>
                        <a:rPr lang="fr-FR" sz="1200" dirty="0"/>
                        <a:t>Implémentation d’un arbre de décision</a:t>
                      </a:r>
                    </a:p>
                  </a:txBody>
                  <a:tcPr/>
                </a:tc>
                <a:tc>
                  <a:txBody>
                    <a:bodyPr/>
                    <a:lstStyle/>
                    <a:p>
                      <a:pPr algn="r"/>
                      <a:r>
                        <a:rPr lang="fr-FR" sz="1200" dirty="0"/>
                        <a:t>2</a:t>
                      </a:r>
                    </a:p>
                  </a:txBody>
                  <a:tcPr/>
                </a:tc>
                <a:tc>
                  <a:txBody>
                    <a:bodyPr/>
                    <a:lstStyle/>
                    <a:p>
                      <a:pPr algn="r"/>
                      <a:endParaRPr lang="fr-FR" sz="1200" dirty="0"/>
                    </a:p>
                  </a:txBody>
                  <a:tcPr/>
                </a:tc>
                <a:extLst>
                  <a:ext uri="{0D108BD9-81ED-4DB2-BD59-A6C34878D82A}">
                    <a16:rowId xmlns:a16="http://schemas.microsoft.com/office/drawing/2014/main" val="2293891330"/>
                  </a:ext>
                </a:extLst>
              </a:tr>
              <a:tr h="370840">
                <a:tc>
                  <a:txBody>
                    <a:bodyPr/>
                    <a:lstStyle/>
                    <a:p>
                      <a:r>
                        <a:rPr lang="fr-FR" sz="1200" dirty="0"/>
                        <a:t>Implémentation d’une forêt aléatoire</a:t>
                      </a:r>
                    </a:p>
                  </a:txBody>
                  <a:tcPr/>
                </a:tc>
                <a:tc>
                  <a:txBody>
                    <a:bodyPr/>
                    <a:lstStyle/>
                    <a:p>
                      <a:pPr algn="r"/>
                      <a:r>
                        <a:rPr lang="fr-FR" sz="1200" dirty="0"/>
                        <a:t>2</a:t>
                      </a:r>
                    </a:p>
                  </a:txBody>
                  <a:tcPr/>
                </a:tc>
                <a:tc>
                  <a:txBody>
                    <a:bodyPr/>
                    <a:lstStyle/>
                    <a:p>
                      <a:pPr algn="r"/>
                      <a:endParaRPr lang="fr-FR" sz="1200" dirty="0"/>
                    </a:p>
                  </a:txBody>
                  <a:tcPr/>
                </a:tc>
                <a:extLst>
                  <a:ext uri="{0D108BD9-81ED-4DB2-BD59-A6C34878D82A}">
                    <a16:rowId xmlns:a16="http://schemas.microsoft.com/office/drawing/2014/main" val="1818090315"/>
                  </a:ext>
                </a:extLst>
              </a:tr>
              <a:tr h="370840">
                <a:tc>
                  <a:txBody>
                    <a:bodyPr/>
                    <a:lstStyle/>
                    <a:p>
                      <a:r>
                        <a:rPr lang="fr-FR" sz="1200" dirty="0"/>
                        <a:t>Implémentation d’un réseau de neurones dense</a:t>
                      </a:r>
                    </a:p>
                  </a:txBody>
                  <a:tcPr/>
                </a:tc>
                <a:tc>
                  <a:txBody>
                    <a:bodyPr/>
                    <a:lstStyle/>
                    <a:p>
                      <a:pPr algn="r"/>
                      <a:r>
                        <a:rPr lang="fr-FR" sz="1200" dirty="0"/>
                        <a:t>2</a:t>
                      </a:r>
                    </a:p>
                  </a:txBody>
                  <a:tcPr/>
                </a:tc>
                <a:tc>
                  <a:txBody>
                    <a:bodyPr/>
                    <a:lstStyle/>
                    <a:p>
                      <a:pPr algn="r"/>
                      <a:endParaRPr lang="fr-FR" sz="1200" dirty="0"/>
                    </a:p>
                  </a:txBody>
                  <a:tcPr/>
                </a:tc>
                <a:extLst>
                  <a:ext uri="{0D108BD9-81ED-4DB2-BD59-A6C34878D82A}">
                    <a16:rowId xmlns:a16="http://schemas.microsoft.com/office/drawing/2014/main" val="2683876997"/>
                  </a:ext>
                </a:extLst>
              </a:tr>
              <a:tr h="370840">
                <a:tc>
                  <a:txBody>
                    <a:bodyPr/>
                    <a:lstStyle/>
                    <a:p>
                      <a:r>
                        <a:rPr lang="fr-FR" sz="1200" dirty="0"/>
                        <a:t>Evaluation des optimisations du modèle</a:t>
                      </a:r>
                    </a:p>
                  </a:txBody>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fr-FR" sz="1200" dirty="0"/>
                        <a:t>2</a:t>
                      </a:r>
                    </a:p>
                  </a:txBody>
                  <a:tcPr/>
                </a:tc>
                <a:tc>
                  <a:txBody>
                    <a:bodyPr/>
                    <a:lstStyle/>
                    <a:p>
                      <a:pPr algn="r"/>
                      <a:endParaRPr lang="fr-FR" sz="1200" dirty="0"/>
                    </a:p>
                  </a:txBody>
                  <a:tcPr/>
                </a:tc>
                <a:extLst>
                  <a:ext uri="{0D108BD9-81ED-4DB2-BD59-A6C34878D82A}">
                    <a16:rowId xmlns:a16="http://schemas.microsoft.com/office/drawing/2014/main" val="342813893"/>
                  </a:ext>
                </a:extLst>
              </a:tr>
              <a:tr h="370840">
                <a:tc>
                  <a:txBody>
                    <a:bodyPr/>
                    <a:lstStyle/>
                    <a:p>
                      <a:r>
                        <a:rPr lang="fr-FR" sz="1200" dirty="0"/>
                        <a:t>Comparaison des différentes implémentations</a:t>
                      </a:r>
                    </a:p>
                  </a:txBody>
                  <a:tcPr/>
                </a:tc>
                <a:tc>
                  <a:txBody>
                    <a:bodyPr/>
                    <a:lstStyle/>
                    <a:p>
                      <a:pPr algn="r"/>
                      <a:r>
                        <a:rPr lang="fr-FR" sz="1200" dirty="0"/>
                        <a:t>3</a:t>
                      </a:r>
                    </a:p>
                  </a:txBody>
                  <a:tcPr/>
                </a:tc>
                <a:tc>
                  <a:txBody>
                    <a:bodyPr/>
                    <a:lstStyle/>
                    <a:p>
                      <a:pPr algn="r"/>
                      <a:endParaRPr lang="fr-FR" sz="1200" dirty="0"/>
                    </a:p>
                  </a:txBody>
                  <a:tcPr/>
                </a:tc>
                <a:extLst>
                  <a:ext uri="{0D108BD9-81ED-4DB2-BD59-A6C34878D82A}">
                    <a16:rowId xmlns:a16="http://schemas.microsoft.com/office/drawing/2014/main" val="4243189134"/>
                  </a:ext>
                </a:extLst>
              </a:tr>
              <a:tr h="370840">
                <a:tc>
                  <a:txBody>
                    <a:bodyPr/>
                    <a:lstStyle/>
                    <a:p>
                      <a:r>
                        <a:rPr lang="fr-FR" sz="1200" dirty="0"/>
                        <a:t>Proposition d’un système complet</a:t>
                      </a:r>
                    </a:p>
                  </a:txBody>
                  <a:tcPr/>
                </a:tc>
                <a:tc>
                  <a:txBody>
                    <a:bodyPr/>
                    <a:lstStyle/>
                    <a:p>
                      <a:pPr algn="r"/>
                      <a:endParaRPr lang="fr-FR" sz="1200" dirty="0"/>
                    </a:p>
                  </a:txBody>
                  <a:tcPr/>
                </a:tc>
                <a:tc>
                  <a:txBody>
                    <a:bodyPr/>
                    <a:lstStyle/>
                    <a:p>
                      <a:pPr algn="r"/>
                      <a:r>
                        <a:rPr lang="fr-FR" sz="1200" dirty="0"/>
                        <a:t>2</a:t>
                      </a:r>
                    </a:p>
                  </a:txBody>
                  <a:tcPr/>
                </a:tc>
                <a:extLst>
                  <a:ext uri="{0D108BD9-81ED-4DB2-BD59-A6C34878D82A}">
                    <a16:rowId xmlns:a16="http://schemas.microsoft.com/office/drawing/2014/main" val="2703934978"/>
                  </a:ext>
                </a:extLst>
              </a:tr>
              <a:tr h="370840">
                <a:tc>
                  <a:txBody>
                    <a:bodyPr/>
                    <a:lstStyle/>
                    <a:p>
                      <a:r>
                        <a:rPr lang="fr-FR" sz="1200" dirty="0"/>
                        <a:t>Total</a:t>
                      </a:r>
                    </a:p>
                  </a:txBody>
                  <a:tcPr/>
                </a:tc>
                <a:tc>
                  <a:txBody>
                    <a:bodyPr/>
                    <a:lstStyle/>
                    <a:p>
                      <a:pPr algn="r"/>
                      <a:r>
                        <a:rPr lang="fr-FR" sz="1200" dirty="0"/>
                        <a:t>20</a:t>
                      </a:r>
                    </a:p>
                  </a:txBody>
                  <a:tcPr/>
                </a:tc>
                <a:tc>
                  <a:txBody>
                    <a:bodyPr/>
                    <a:lstStyle/>
                    <a:p>
                      <a:pPr algn="r"/>
                      <a:r>
                        <a:rPr lang="fr-FR" sz="1200" dirty="0"/>
                        <a:t>2</a:t>
                      </a:r>
                    </a:p>
                  </a:txBody>
                  <a:tcPr/>
                </a:tc>
                <a:extLst>
                  <a:ext uri="{0D108BD9-81ED-4DB2-BD59-A6C34878D82A}">
                    <a16:rowId xmlns:a16="http://schemas.microsoft.com/office/drawing/2014/main" val="2929734388"/>
                  </a:ext>
                </a:extLst>
              </a:tr>
            </a:tbl>
          </a:graphicData>
        </a:graphic>
      </p:graphicFrame>
      <p:sp>
        <p:nvSpPr>
          <p:cNvPr id="4" name="Espace réservé du numéro de diapositive 3">
            <a:extLst>
              <a:ext uri="{FF2B5EF4-FFF2-40B4-BE49-F238E27FC236}">
                <a16:creationId xmlns:a16="http://schemas.microsoft.com/office/drawing/2014/main" id="{898C9864-C5B1-090C-91CC-8FF52EBF14E8}"/>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1721890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57311" y="3013038"/>
            <a:ext cx="9404723" cy="1400530"/>
          </a:xfrm>
        </p:spPr>
        <p:txBody>
          <a:bodyPr/>
          <a:lstStyle/>
          <a:p>
            <a:pPr algn="ctr"/>
            <a:r>
              <a:rPr lang="fr-FR" dirty="0"/>
              <a:t>Merci pour votre écoute</a:t>
            </a:r>
          </a:p>
        </p:txBody>
      </p:sp>
      <p:sp>
        <p:nvSpPr>
          <p:cNvPr id="3" name="Espace réservé du numéro de diapositive 2">
            <a:extLst>
              <a:ext uri="{FF2B5EF4-FFF2-40B4-BE49-F238E27FC236}">
                <a16:creationId xmlns:a16="http://schemas.microsoft.com/office/drawing/2014/main" id="{6ED80F68-5EAE-46DE-A0DB-685C768E9F16}"/>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4077108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2AC19F30-A5D6-4C22-50F0-5A35428109BD}"/>
              </a:ext>
            </a:extLst>
          </p:cNvPr>
          <p:cNvSpPr>
            <a:spLocks noGrp="1"/>
          </p:cNvSpPr>
          <p:nvPr>
            <p:ph type="title"/>
          </p:nvPr>
        </p:nvSpPr>
        <p:spPr/>
        <p:txBody>
          <a:bodyPr/>
          <a:lstStyle/>
          <a:p>
            <a:pPr algn="ctr"/>
            <a:r>
              <a:rPr lang="fr-FR" dirty="0"/>
              <a:t>Bibliographie</a:t>
            </a:r>
          </a:p>
        </p:txBody>
      </p:sp>
      <p:sp>
        <p:nvSpPr>
          <p:cNvPr id="6" name="Espace réservé du contenu 5">
            <a:extLst>
              <a:ext uri="{FF2B5EF4-FFF2-40B4-BE49-F238E27FC236}">
                <a16:creationId xmlns:a16="http://schemas.microsoft.com/office/drawing/2014/main" id="{F541C378-F676-DD3B-B645-AAA08D4B81B8}"/>
              </a:ext>
            </a:extLst>
          </p:cNvPr>
          <p:cNvSpPr>
            <a:spLocks noGrp="1"/>
          </p:cNvSpPr>
          <p:nvPr>
            <p:ph idx="1"/>
          </p:nvPr>
        </p:nvSpPr>
        <p:spPr>
          <a:xfrm>
            <a:off x="1097458" y="2073006"/>
            <a:ext cx="10185246" cy="3289107"/>
          </a:xfrm>
        </p:spPr>
        <p:txBody>
          <a:bodyPr>
            <a:noAutofit/>
          </a:bodyPr>
          <a:lstStyle/>
          <a:p>
            <a:r>
              <a:rPr lang="en-US" sz="1800" dirty="0"/>
              <a:t>[1] G. </a:t>
            </a:r>
            <a:r>
              <a:rPr lang="en-US" sz="1800" dirty="0" err="1"/>
              <a:t>Tzanetakis</a:t>
            </a:r>
            <a:r>
              <a:rPr lang="en-US" sz="1800" dirty="0"/>
              <a:t> et al. - Musical Genre Classification of Audio Signals</a:t>
            </a:r>
            <a:endParaRPr lang="fr-FR" sz="1800" dirty="0"/>
          </a:p>
          <a:p>
            <a:r>
              <a:rPr lang="fr-FR" sz="1800" dirty="0"/>
              <a:t>[2] </a:t>
            </a:r>
            <a:r>
              <a:rPr lang="en-US" sz="1800" dirty="0"/>
              <a:t>Ahmet </a:t>
            </a:r>
            <a:r>
              <a:rPr lang="en-US" sz="1800" dirty="0" err="1"/>
              <a:t>Elbir</a:t>
            </a:r>
            <a:r>
              <a:rPr lang="en-US" sz="1800" dirty="0"/>
              <a:t> et al. - Short Time Fourier Transform Based Music Genre Classification</a:t>
            </a:r>
            <a:endParaRPr lang="fr-FR" sz="1800" dirty="0"/>
          </a:p>
          <a:p>
            <a:r>
              <a:rPr lang="fr-FR" sz="1800" dirty="0"/>
              <a:t>[3] A. Guéron – Machine Learning avec </a:t>
            </a:r>
            <a:r>
              <a:rPr lang="fr-FR" sz="1800" dirty="0" err="1"/>
              <a:t>Scikit-Learn</a:t>
            </a:r>
            <a:endParaRPr lang="fr-FR" sz="1800" dirty="0"/>
          </a:p>
          <a:p>
            <a:r>
              <a:rPr lang="fr-FR" sz="1800" dirty="0"/>
              <a:t>[4] C.-A. </a:t>
            </a:r>
            <a:r>
              <a:rPr lang="fr-FR" sz="1800" dirty="0" err="1"/>
              <a:t>Azencott</a:t>
            </a:r>
            <a:r>
              <a:rPr lang="fr-FR" sz="1800" dirty="0"/>
              <a:t> – Introduction au Machine Learning</a:t>
            </a:r>
          </a:p>
          <a:p>
            <a:r>
              <a:rPr lang="fr-FR" sz="1800" dirty="0"/>
              <a:t>[5] A. Guéron – </a:t>
            </a:r>
            <a:r>
              <a:rPr lang="fr-FR" sz="1800" dirty="0" err="1"/>
              <a:t>Deep</a:t>
            </a:r>
            <a:r>
              <a:rPr lang="fr-FR" sz="1800" dirty="0"/>
              <a:t> Learning avec </a:t>
            </a:r>
            <a:r>
              <a:rPr lang="fr-FR" sz="1800" dirty="0" err="1"/>
              <a:t>Keras</a:t>
            </a:r>
            <a:r>
              <a:rPr lang="fr-FR" sz="1800" dirty="0"/>
              <a:t> et </a:t>
            </a:r>
            <a:r>
              <a:rPr lang="fr-FR" sz="1800" dirty="0" err="1"/>
              <a:t>Tensorflow</a:t>
            </a:r>
            <a:endParaRPr lang="fr-FR" sz="1800" dirty="0"/>
          </a:p>
          <a:p>
            <a:r>
              <a:rPr lang="fr-FR" sz="1800" dirty="0"/>
              <a:t>[6] </a:t>
            </a:r>
            <a:r>
              <a:rPr lang="fr-FR" sz="1800" b="0" i="0" u="none" strike="noStrike" dirty="0">
                <a:solidFill>
                  <a:srgbClr val="FFFFFF"/>
                </a:solidFill>
                <a:effectLst/>
                <a:latin typeface="Century Gothic" panose="020B0502020202020204" pitchFamily="34" charset="0"/>
              </a:rPr>
              <a:t>Machine Learning sur des objets connectés – Linux Magazine n°239</a:t>
            </a:r>
            <a:r>
              <a:rPr lang="fr-FR" sz="1800" b="0" i="0" dirty="0">
                <a:solidFill>
                  <a:srgbClr val="000000"/>
                </a:solidFill>
                <a:effectLst/>
                <a:latin typeface="Century Gothic" panose="020B0502020202020204" pitchFamily="34" charset="0"/>
              </a:rPr>
              <a:t>​</a:t>
            </a:r>
          </a:p>
          <a:p>
            <a:r>
              <a:rPr lang="fr-FR" sz="1800" dirty="0"/>
              <a:t>[7] P. </a:t>
            </a:r>
            <a:r>
              <a:rPr lang="fr-FR" sz="1800" dirty="0" err="1"/>
              <a:t>Warden</a:t>
            </a:r>
            <a:r>
              <a:rPr lang="fr-FR" sz="1800" dirty="0"/>
              <a:t> et al. - </a:t>
            </a:r>
            <a:r>
              <a:rPr lang="en-US" sz="1800" i="0" dirty="0" err="1">
                <a:effectLst/>
              </a:rPr>
              <a:t>TinyML</a:t>
            </a:r>
            <a:r>
              <a:rPr lang="en-US" sz="1800" i="0" dirty="0">
                <a:effectLst/>
              </a:rPr>
              <a:t>: Machine Learning With </a:t>
            </a:r>
            <a:r>
              <a:rPr lang="en-US" sz="1800" i="0" dirty="0" err="1">
                <a:effectLst/>
              </a:rPr>
              <a:t>Tensorflow</a:t>
            </a:r>
            <a:r>
              <a:rPr lang="en-US" sz="1800" i="0" dirty="0">
                <a:effectLst/>
              </a:rPr>
              <a:t> Lite on Arduino and Ultra-Low-Power Microcontrollers</a:t>
            </a:r>
          </a:p>
        </p:txBody>
      </p:sp>
      <p:sp>
        <p:nvSpPr>
          <p:cNvPr id="4" name="Espace réservé du numéro de diapositive 3">
            <a:extLst>
              <a:ext uri="{FF2B5EF4-FFF2-40B4-BE49-F238E27FC236}">
                <a16:creationId xmlns:a16="http://schemas.microsoft.com/office/drawing/2014/main" id="{18C5C9CD-464C-C3D7-878A-41907728D580}"/>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1526515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DC384E-759F-74A1-CA8C-42B9DFBCAF71}"/>
              </a:ext>
            </a:extLst>
          </p:cNvPr>
          <p:cNvSpPr>
            <a:spLocks noGrp="1"/>
          </p:cNvSpPr>
          <p:nvPr>
            <p:ph type="title"/>
          </p:nvPr>
        </p:nvSpPr>
        <p:spPr/>
        <p:txBody>
          <a:bodyPr/>
          <a:lstStyle/>
          <a:p>
            <a:pPr algn="ctr"/>
            <a:r>
              <a:rPr lang="fr-FR" dirty="0"/>
              <a:t>Spectrogramme et descripteurs (1)</a:t>
            </a:r>
          </a:p>
        </p:txBody>
      </p:sp>
      <p:sp>
        <p:nvSpPr>
          <p:cNvPr id="4" name="Espace réservé du numéro de diapositive 3">
            <a:extLst>
              <a:ext uri="{FF2B5EF4-FFF2-40B4-BE49-F238E27FC236}">
                <a16:creationId xmlns:a16="http://schemas.microsoft.com/office/drawing/2014/main" id="{3F34A1B7-2864-41E8-3988-90460AFFD62E}"/>
              </a:ext>
            </a:extLst>
          </p:cNvPr>
          <p:cNvSpPr>
            <a:spLocks noGrp="1"/>
          </p:cNvSpPr>
          <p:nvPr>
            <p:ph type="sldNum" sz="quarter" idx="12"/>
          </p:nvPr>
        </p:nvSpPr>
        <p:spPr/>
        <p:txBody>
          <a:bodyPr/>
          <a:lstStyle/>
          <a:p>
            <a:fld id="{D57F1E4F-1CFF-5643-939E-02111984F565}" type="slidenum">
              <a:rPr lang="en-US" smtClean="0"/>
              <a:t>19</a:t>
            </a:fld>
            <a:endParaRPr lang="en-US" dirty="0"/>
          </a:p>
        </p:txBody>
      </p:sp>
      <p:pic>
        <p:nvPicPr>
          <p:cNvPr id="6" name="Image 5" descr="Une image contenant texte, capture d’écran, Tracé, ligne&#10;&#10;Description générée automatiquement">
            <a:extLst>
              <a:ext uri="{FF2B5EF4-FFF2-40B4-BE49-F238E27FC236}">
                <a16:creationId xmlns:a16="http://schemas.microsoft.com/office/drawing/2014/main" id="{C8873AC1-6199-E57D-B702-4448A3F9910B}"/>
              </a:ext>
            </a:extLst>
          </p:cNvPr>
          <p:cNvPicPr>
            <a:picLocks noChangeAspect="1"/>
          </p:cNvPicPr>
          <p:nvPr/>
        </p:nvPicPr>
        <p:blipFill>
          <a:blip r:embed="rId2"/>
          <a:stretch>
            <a:fillRect/>
          </a:stretch>
        </p:blipFill>
        <p:spPr>
          <a:xfrm>
            <a:off x="2762666" y="1405282"/>
            <a:ext cx="6666667" cy="5000000"/>
          </a:xfrm>
          <a:prstGeom prst="rect">
            <a:avLst/>
          </a:prstGeom>
        </p:spPr>
      </p:pic>
    </p:spTree>
    <p:extLst>
      <p:ext uri="{BB962C8B-B14F-4D97-AF65-F5344CB8AC3E}">
        <p14:creationId xmlns:p14="http://schemas.microsoft.com/office/powerpoint/2010/main" val="1132852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Sommaire</a:t>
            </a:r>
          </a:p>
        </p:txBody>
      </p:sp>
      <p:sp>
        <p:nvSpPr>
          <p:cNvPr id="3" name="Espace réservé du contenu 2"/>
          <p:cNvSpPr>
            <a:spLocks noGrp="1"/>
          </p:cNvSpPr>
          <p:nvPr>
            <p:ph idx="1"/>
          </p:nvPr>
        </p:nvSpPr>
        <p:spPr>
          <a:xfrm>
            <a:off x="1104293" y="1944209"/>
            <a:ext cx="8946541" cy="3888420"/>
          </a:xfrm>
        </p:spPr>
        <p:txBody>
          <a:bodyPr>
            <a:normAutofit/>
          </a:bodyPr>
          <a:lstStyle/>
          <a:p>
            <a:r>
              <a:rPr lang="fr-FR" dirty="0"/>
              <a:t>Objectifs</a:t>
            </a:r>
          </a:p>
          <a:p>
            <a:r>
              <a:rPr lang="fr-FR" dirty="0"/>
              <a:t>Présentation du cas d’application</a:t>
            </a:r>
          </a:p>
          <a:p>
            <a:r>
              <a:rPr lang="fr-FR" dirty="0"/>
              <a:t>Déroulement des séances</a:t>
            </a:r>
          </a:p>
          <a:p>
            <a:r>
              <a:rPr lang="fr-FR" dirty="0"/>
              <a:t>Principes de développement</a:t>
            </a:r>
          </a:p>
          <a:p>
            <a:r>
              <a:rPr lang="fr-FR" dirty="0"/>
              <a:t>Lecture des fichiers .au</a:t>
            </a:r>
          </a:p>
          <a:p>
            <a:r>
              <a:rPr lang="fr-FR" dirty="0"/>
              <a:t>Extraction des descripteurs audio</a:t>
            </a:r>
          </a:p>
          <a:p>
            <a:r>
              <a:rPr lang="fr-FR" dirty="0"/>
              <a:t>Classification</a:t>
            </a:r>
          </a:p>
          <a:p>
            <a:r>
              <a:rPr lang="fr-FR" dirty="0"/>
              <a:t>Moyens</a:t>
            </a:r>
          </a:p>
          <a:p>
            <a:r>
              <a:rPr lang="fr-FR" dirty="0"/>
              <a:t>Évaluation</a:t>
            </a:r>
          </a:p>
        </p:txBody>
      </p:sp>
      <p:sp>
        <p:nvSpPr>
          <p:cNvPr id="4" name="Espace réservé du numéro de diapositive 3">
            <a:extLst>
              <a:ext uri="{FF2B5EF4-FFF2-40B4-BE49-F238E27FC236}">
                <a16:creationId xmlns:a16="http://schemas.microsoft.com/office/drawing/2014/main" id="{D679A93E-1AA7-425A-BDCC-6ECE149C5E0D}"/>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071500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934021-CEFC-D77E-ABB0-327D650F5B30}"/>
              </a:ext>
            </a:extLst>
          </p:cNvPr>
          <p:cNvSpPr>
            <a:spLocks noGrp="1"/>
          </p:cNvSpPr>
          <p:nvPr>
            <p:ph type="title"/>
          </p:nvPr>
        </p:nvSpPr>
        <p:spPr/>
        <p:txBody>
          <a:bodyPr/>
          <a:lstStyle/>
          <a:p>
            <a:pPr algn="ctr"/>
            <a:r>
              <a:rPr lang="fr-FR" dirty="0"/>
              <a:t>Spectrogramme et descripteurs (2)</a:t>
            </a:r>
          </a:p>
        </p:txBody>
      </p:sp>
      <p:sp>
        <p:nvSpPr>
          <p:cNvPr id="4" name="Espace réservé du numéro de diapositive 3">
            <a:extLst>
              <a:ext uri="{FF2B5EF4-FFF2-40B4-BE49-F238E27FC236}">
                <a16:creationId xmlns:a16="http://schemas.microsoft.com/office/drawing/2014/main" id="{818046CB-0FBC-BCC4-5807-4B04DED3A311}"/>
              </a:ext>
            </a:extLst>
          </p:cNvPr>
          <p:cNvSpPr>
            <a:spLocks noGrp="1"/>
          </p:cNvSpPr>
          <p:nvPr>
            <p:ph type="sldNum" sz="quarter" idx="12"/>
          </p:nvPr>
        </p:nvSpPr>
        <p:spPr/>
        <p:txBody>
          <a:bodyPr/>
          <a:lstStyle/>
          <a:p>
            <a:fld id="{D57F1E4F-1CFF-5643-939E-02111984F565}" type="slidenum">
              <a:rPr lang="en-US" smtClean="0"/>
              <a:t>20</a:t>
            </a:fld>
            <a:endParaRPr lang="en-US" dirty="0"/>
          </a:p>
        </p:txBody>
      </p:sp>
      <p:pic>
        <p:nvPicPr>
          <p:cNvPr id="5" name="Image 4" descr="Une image contenant texte, capture d’écran, ligne, Tracé&#10;&#10;Description générée automatiquement">
            <a:extLst>
              <a:ext uri="{FF2B5EF4-FFF2-40B4-BE49-F238E27FC236}">
                <a16:creationId xmlns:a16="http://schemas.microsoft.com/office/drawing/2014/main" id="{56D37EEF-6037-3958-1611-C138071AEE44}"/>
              </a:ext>
            </a:extLst>
          </p:cNvPr>
          <p:cNvPicPr>
            <a:picLocks noChangeAspect="1"/>
          </p:cNvPicPr>
          <p:nvPr/>
        </p:nvPicPr>
        <p:blipFill>
          <a:blip r:embed="rId2"/>
          <a:stretch>
            <a:fillRect/>
          </a:stretch>
        </p:blipFill>
        <p:spPr>
          <a:xfrm>
            <a:off x="2762666" y="1405282"/>
            <a:ext cx="6666667" cy="5000000"/>
          </a:xfrm>
          <a:prstGeom prst="rect">
            <a:avLst/>
          </a:prstGeom>
        </p:spPr>
      </p:pic>
    </p:spTree>
    <p:extLst>
      <p:ext uri="{BB962C8B-B14F-4D97-AF65-F5344CB8AC3E}">
        <p14:creationId xmlns:p14="http://schemas.microsoft.com/office/powerpoint/2010/main" val="3521061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6C1C3-BD11-9195-DAA5-07ED3D3265EB}"/>
              </a:ext>
            </a:extLst>
          </p:cNvPr>
          <p:cNvSpPr>
            <a:spLocks noGrp="1"/>
          </p:cNvSpPr>
          <p:nvPr>
            <p:ph type="title"/>
          </p:nvPr>
        </p:nvSpPr>
        <p:spPr/>
        <p:txBody>
          <a:bodyPr/>
          <a:lstStyle/>
          <a:p>
            <a:pPr algn="ctr"/>
            <a:r>
              <a:rPr lang="fr-FR" dirty="0"/>
              <a:t>Spectrogramme et descripteurs (3)</a:t>
            </a:r>
          </a:p>
        </p:txBody>
      </p:sp>
      <p:sp>
        <p:nvSpPr>
          <p:cNvPr id="4" name="Espace réservé du numéro de diapositive 3">
            <a:extLst>
              <a:ext uri="{FF2B5EF4-FFF2-40B4-BE49-F238E27FC236}">
                <a16:creationId xmlns:a16="http://schemas.microsoft.com/office/drawing/2014/main" id="{A227E404-784F-B138-472B-095B5CF3AA0F}"/>
              </a:ext>
            </a:extLst>
          </p:cNvPr>
          <p:cNvSpPr>
            <a:spLocks noGrp="1"/>
          </p:cNvSpPr>
          <p:nvPr>
            <p:ph type="sldNum" sz="quarter" idx="12"/>
          </p:nvPr>
        </p:nvSpPr>
        <p:spPr/>
        <p:txBody>
          <a:bodyPr/>
          <a:lstStyle/>
          <a:p>
            <a:fld id="{D57F1E4F-1CFF-5643-939E-02111984F565}" type="slidenum">
              <a:rPr lang="en-US" smtClean="0"/>
              <a:t>21</a:t>
            </a:fld>
            <a:endParaRPr lang="en-US" dirty="0"/>
          </a:p>
        </p:txBody>
      </p:sp>
      <p:pic>
        <p:nvPicPr>
          <p:cNvPr id="12" name="Image 11" descr="Une image contenant texte, capture d’écran, Caractère coloré, ligne&#10;&#10;Description générée automatiquement">
            <a:extLst>
              <a:ext uri="{FF2B5EF4-FFF2-40B4-BE49-F238E27FC236}">
                <a16:creationId xmlns:a16="http://schemas.microsoft.com/office/drawing/2014/main" id="{B1904647-FDEA-83CD-818B-8F19CCE82048}"/>
              </a:ext>
            </a:extLst>
          </p:cNvPr>
          <p:cNvPicPr>
            <a:picLocks noChangeAspect="1"/>
          </p:cNvPicPr>
          <p:nvPr/>
        </p:nvPicPr>
        <p:blipFill>
          <a:blip r:embed="rId2"/>
          <a:stretch>
            <a:fillRect/>
          </a:stretch>
        </p:blipFill>
        <p:spPr>
          <a:xfrm>
            <a:off x="2762666" y="1405282"/>
            <a:ext cx="6666667" cy="5000000"/>
          </a:xfrm>
          <a:prstGeom prst="rect">
            <a:avLst/>
          </a:prstGeom>
        </p:spPr>
      </p:pic>
    </p:spTree>
    <p:extLst>
      <p:ext uri="{BB962C8B-B14F-4D97-AF65-F5344CB8AC3E}">
        <p14:creationId xmlns:p14="http://schemas.microsoft.com/office/powerpoint/2010/main" val="2954251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2A8A55-854D-5998-8BD8-6CCA5DE5C31D}"/>
              </a:ext>
            </a:extLst>
          </p:cNvPr>
          <p:cNvSpPr>
            <a:spLocks noGrp="1"/>
          </p:cNvSpPr>
          <p:nvPr>
            <p:ph type="title"/>
          </p:nvPr>
        </p:nvSpPr>
        <p:spPr/>
        <p:txBody>
          <a:bodyPr/>
          <a:lstStyle/>
          <a:p>
            <a:pPr algn="ctr"/>
            <a:r>
              <a:rPr lang="fr-FR" dirty="0"/>
              <a:t>Spectrogramme et descripteurs (4)</a:t>
            </a:r>
          </a:p>
        </p:txBody>
      </p:sp>
      <p:sp>
        <p:nvSpPr>
          <p:cNvPr id="4" name="Espace réservé du numéro de diapositive 3">
            <a:extLst>
              <a:ext uri="{FF2B5EF4-FFF2-40B4-BE49-F238E27FC236}">
                <a16:creationId xmlns:a16="http://schemas.microsoft.com/office/drawing/2014/main" id="{F8E89A3B-CD26-910D-ED9F-97A3ED65088B}"/>
              </a:ext>
            </a:extLst>
          </p:cNvPr>
          <p:cNvSpPr>
            <a:spLocks noGrp="1"/>
          </p:cNvSpPr>
          <p:nvPr>
            <p:ph type="sldNum" sz="quarter" idx="12"/>
          </p:nvPr>
        </p:nvSpPr>
        <p:spPr/>
        <p:txBody>
          <a:bodyPr/>
          <a:lstStyle/>
          <a:p>
            <a:fld id="{D57F1E4F-1CFF-5643-939E-02111984F565}" type="slidenum">
              <a:rPr lang="en-US" smtClean="0"/>
              <a:t>22</a:t>
            </a:fld>
            <a:endParaRPr lang="en-US" dirty="0"/>
          </a:p>
        </p:txBody>
      </p:sp>
      <p:pic>
        <p:nvPicPr>
          <p:cNvPr id="10" name="Image 9" descr="Une image contenant texte, diagramme, ligne, capture d’écran&#10;&#10;Description générée automatiquement">
            <a:extLst>
              <a:ext uri="{FF2B5EF4-FFF2-40B4-BE49-F238E27FC236}">
                <a16:creationId xmlns:a16="http://schemas.microsoft.com/office/drawing/2014/main" id="{38D12688-F477-3E10-DE5C-F2ED0CF6FF2A}"/>
              </a:ext>
            </a:extLst>
          </p:cNvPr>
          <p:cNvPicPr>
            <a:picLocks noChangeAspect="1"/>
          </p:cNvPicPr>
          <p:nvPr/>
        </p:nvPicPr>
        <p:blipFill rotWithShape="1">
          <a:blip r:embed="rId2"/>
          <a:srcRect l="8985" r="7500"/>
          <a:stretch/>
        </p:blipFill>
        <p:spPr>
          <a:xfrm>
            <a:off x="1612106" y="1423269"/>
            <a:ext cx="8967788" cy="5234705"/>
          </a:xfrm>
          <a:prstGeom prst="rect">
            <a:avLst/>
          </a:prstGeom>
        </p:spPr>
      </p:pic>
    </p:spTree>
    <p:extLst>
      <p:ext uri="{BB962C8B-B14F-4D97-AF65-F5344CB8AC3E}">
        <p14:creationId xmlns:p14="http://schemas.microsoft.com/office/powerpoint/2010/main" val="2113875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F79C49-7EBC-2769-051B-64FBD230E95C}"/>
              </a:ext>
            </a:extLst>
          </p:cNvPr>
          <p:cNvSpPr>
            <a:spLocks noGrp="1"/>
          </p:cNvSpPr>
          <p:nvPr>
            <p:ph type="title"/>
          </p:nvPr>
        </p:nvSpPr>
        <p:spPr/>
        <p:txBody>
          <a:bodyPr/>
          <a:lstStyle/>
          <a:p>
            <a:pPr algn="ctr"/>
            <a:r>
              <a:rPr lang="fr-FR" dirty="0"/>
              <a:t>Comparaison des langages de programmation</a:t>
            </a:r>
          </a:p>
        </p:txBody>
      </p:sp>
      <p:sp>
        <p:nvSpPr>
          <p:cNvPr id="4" name="Espace réservé du numéro de diapositive 3">
            <a:extLst>
              <a:ext uri="{FF2B5EF4-FFF2-40B4-BE49-F238E27FC236}">
                <a16:creationId xmlns:a16="http://schemas.microsoft.com/office/drawing/2014/main" id="{9C69C74C-1836-065B-7408-85C59FAF2F84}"/>
              </a:ext>
            </a:extLst>
          </p:cNvPr>
          <p:cNvSpPr>
            <a:spLocks noGrp="1"/>
          </p:cNvSpPr>
          <p:nvPr>
            <p:ph type="sldNum" sz="quarter" idx="12"/>
          </p:nvPr>
        </p:nvSpPr>
        <p:spPr/>
        <p:txBody>
          <a:bodyPr/>
          <a:lstStyle/>
          <a:p>
            <a:fld id="{D57F1E4F-1CFF-5643-939E-02111984F565}" type="slidenum">
              <a:rPr lang="en-US" smtClean="0"/>
              <a:t>23</a:t>
            </a:fld>
            <a:endParaRPr lang="en-US" dirty="0"/>
          </a:p>
        </p:txBody>
      </p:sp>
      <p:pic>
        <p:nvPicPr>
          <p:cNvPr id="1026" name="Picture 2">
            <a:extLst>
              <a:ext uri="{FF2B5EF4-FFF2-40B4-BE49-F238E27FC236}">
                <a16:creationId xmlns:a16="http://schemas.microsoft.com/office/drawing/2014/main" id="{B2CA0ECB-06D7-B357-B699-763E75A8CE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3327" y="1853248"/>
            <a:ext cx="3585345" cy="393602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FE81A635-18DB-593A-536F-0F883BA39D60}"/>
              </a:ext>
            </a:extLst>
          </p:cNvPr>
          <p:cNvSpPr txBox="1"/>
          <p:nvPr/>
        </p:nvSpPr>
        <p:spPr>
          <a:xfrm>
            <a:off x="6096000" y="6027003"/>
            <a:ext cx="6096000" cy="830997"/>
          </a:xfrm>
          <a:prstGeom prst="rect">
            <a:avLst/>
          </a:prstGeom>
          <a:noFill/>
        </p:spPr>
        <p:txBody>
          <a:bodyPr wrap="square" rtlCol="0">
            <a:spAutoFit/>
          </a:bodyPr>
          <a:lstStyle/>
          <a:p>
            <a:r>
              <a:rPr lang="fr-FR" sz="1200" dirty="0"/>
              <a:t>[A1] </a:t>
            </a:r>
            <a:r>
              <a:rPr lang="fr-FR" sz="1200" i="0" dirty="0">
                <a:effectLst/>
              </a:rPr>
              <a:t>Programmation : une étude révèle les langages les plus voraces en énergie https://programmation.developpez.com/actu/253829/Programmation-une-etude-revele-les-langages-les-plus-voraces-en-energie-Perl-Python-et-Ruby-en-tete-C-Rust-et-Cplusplus-les-langages-les-plus-verts/</a:t>
            </a:r>
            <a:endParaRPr lang="fr-FR" sz="1200" dirty="0"/>
          </a:p>
        </p:txBody>
      </p:sp>
      <p:sp>
        <p:nvSpPr>
          <p:cNvPr id="6" name="ZoneTexte 5">
            <a:extLst>
              <a:ext uri="{FF2B5EF4-FFF2-40B4-BE49-F238E27FC236}">
                <a16:creationId xmlns:a16="http://schemas.microsoft.com/office/drawing/2014/main" id="{54B388BC-EA82-73A2-1A99-9DF714F0CA6D}"/>
              </a:ext>
            </a:extLst>
          </p:cNvPr>
          <p:cNvSpPr txBox="1"/>
          <p:nvPr/>
        </p:nvSpPr>
        <p:spPr>
          <a:xfrm>
            <a:off x="4120472" y="5750004"/>
            <a:ext cx="3951056" cy="276999"/>
          </a:xfrm>
          <a:prstGeom prst="rect">
            <a:avLst/>
          </a:prstGeom>
          <a:noFill/>
        </p:spPr>
        <p:txBody>
          <a:bodyPr wrap="square" rtlCol="0">
            <a:spAutoFit/>
          </a:bodyPr>
          <a:lstStyle/>
          <a:p>
            <a:r>
              <a:rPr lang="fr-FR" sz="1200" dirty="0"/>
              <a:t>Comparaison des langues de programmation [A1]</a:t>
            </a:r>
          </a:p>
        </p:txBody>
      </p:sp>
    </p:spTree>
    <p:extLst>
      <p:ext uri="{BB962C8B-B14F-4D97-AF65-F5344CB8AC3E}">
        <p14:creationId xmlns:p14="http://schemas.microsoft.com/office/powerpoint/2010/main" val="2343454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9A82E1-5BA6-4940-8CBA-87BF2099FFFA}"/>
              </a:ext>
            </a:extLst>
          </p:cNvPr>
          <p:cNvSpPr>
            <a:spLocks noGrp="1"/>
          </p:cNvSpPr>
          <p:nvPr>
            <p:ph type="title"/>
          </p:nvPr>
        </p:nvSpPr>
        <p:spPr/>
        <p:txBody>
          <a:bodyPr/>
          <a:lstStyle/>
          <a:p>
            <a:pPr algn="ctr"/>
            <a:r>
              <a:rPr lang="fr-FR" dirty="0"/>
              <a:t>Objectifs</a:t>
            </a:r>
          </a:p>
        </p:txBody>
      </p:sp>
      <p:sp>
        <p:nvSpPr>
          <p:cNvPr id="3" name="Espace réservé du contenu 2">
            <a:extLst>
              <a:ext uri="{FF2B5EF4-FFF2-40B4-BE49-F238E27FC236}">
                <a16:creationId xmlns:a16="http://schemas.microsoft.com/office/drawing/2014/main" id="{7874228E-E304-5044-809E-4AF9DBCD4EA1}"/>
              </a:ext>
            </a:extLst>
          </p:cNvPr>
          <p:cNvSpPr>
            <a:spLocks noGrp="1"/>
          </p:cNvSpPr>
          <p:nvPr>
            <p:ph idx="1"/>
          </p:nvPr>
        </p:nvSpPr>
        <p:spPr>
          <a:xfrm>
            <a:off x="1121067" y="2297131"/>
            <a:ext cx="10069672" cy="3073859"/>
          </a:xfrm>
        </p:spPr>
        <p:txBody>
          <a:bodyPr>
            <a:normAutofit lnSpcReduction="10000"/>
          </a:bodyPr>
          <a:lstStyle/>
          <a:p>
            <a:pPr marL="457200" indent="-457200">
              <a:buFont typeface="+mj-lt"/>
              <a:buAutoNum type="arabicPeriod"/>
            </a:pPr>
            <a:r>
              <a:rPr lang="fr-FR" dirty="0"/>
              <a:t>Implémenter les différentes phases des algorithmes de ML pour l’embarqué : Extraction de paramètres, apprentissage, inférence.</a:t>
            </a:r>
          </a:p>
          <a:p>
            <a:pPr marL="457200" indent="-457200">
              <a:buFont typeface="+mj-lt"/>
              <a:buAutoNum type="arabicPeriod"/>
            </a:pPr>
            <a:r>
              <a:rPr lang="fr-FR" dirty="0"/>
              <a:t>Apprendre à choisir les modèles ainsi qu’à les optimiser pour une implémentation sur une cible embarquée</a:t>
            </a:r>
          </a:p>
          <a:p>
            <a:pPr marL="457200" indent="-457200">
              <a:buFont typeface="+mj-lt"/>
              <a:buAutoNum type="arabicPeriod"/>
            </a:pPr>
            <a:r>
              <a:rPr lang="fr-FR" dirty="0"/>
              <a:t>Connaître les différents types d’implémentations en IA embarqué</a:t>
            </a:r>
          </a:p>
          <a:p>
            <a:pPr marL="457200" indent="-457200">
              <a:buFont typeface="+mj-lt"/>
              <a:buAutoNum type="arabicPeriod"/>
            </a:pPr>
            <a:r>
              <a:rPr lang="fr-FR" dirty="0"/>
              <a:t>Interpréter et implémenter un standard audio comme .au</a:t>
            </a:r>
          </a:p>
          <a:p>
            <a:pPr marL="457200" indent="-457200">
              <a:buFont typeface="+mj-lt"/>
              <a:buAutoNum type="arabicPeriod"/>
            </a:pPr>
            <a:r>
              <a:rPr lang="fr-FR" dirty="0"/>
              <a:t>Découvrir des outils comme </a:t>
            </a:r>
            <a:r>
              <a:rPr lang="fr-FR" dirty="0" err="1"/>
              <a:t>emlearn</a:t>
            </a:r>
            <a:r>
              <a:rPr lang="fr-FR" dirty="0"/>
              <a:t> et </a:t>
            </a:r>
            <a:r>
              <a:rPr lang="fr-FR" dirty="0" err="1"/>
              <a:t>Tensorflow</a:t>
            </a:r>
            <a:r>
              <a:rPr lang="fr-FR" dirty="0"/>
              <a:t> Lite</a:t>
            </a:r>
          </a:p>
          <a:p>
            <a:pPr marL="457200" indent="-457200">
              <a:buFont typeface="+mj-lt"/>
              <a:buAutoNum type="arabicPeriod"/>
            </a:pPr>
            <a:r>
              <a:rPr lang="fr-FR" dirty="0"/>
              <a:t>Implémenter un cas d’application sur une cible restreinte (RPI 4B)</a:t>
            </a:r>
          </a:p>
          <a:p>
            <a:endParaRPr lang="fr-FR" dirty="0"/>
          </a:p>
        </p:txBody>
      </p:sp>
      <p:sp>
        <p:nvSpPr>
          <p:cNvPr id="4" name="Espace réservé du numéro de diapositive 3">
            <a:extLst>
              <a:ext uri="{FF2B5EF4-FFF2-40B4-BE49-F238E27FC236}">
                <a16:creationId xmlns:a16="http://schemas.microsoft.com/office/drawing/2014/main" id="{797CB2F4-3893-5F4B-B3C5-3D89C972B890}"/>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2357487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Présentation du cas d’application</a:t>
            </a:r>
            <a:br>
              <a:rPr lang="fr-FR" dirty="0"/>
            </a:br>
            <a:r>
              <a:rPr lang="fr-FR" sz="3600" dirty="0"/>
              <a:t>Reconnaissance de style musical</a:t>
            </a:r>
          </a:p>
        </p:txBody>
      </p:sp>
      <p:sp>
        <p:nvSpPr>
          <p:cNvPr id="3" name="Espace réservé du contenu 2"/>
          <p:cNvSpPr>
            <a:spLocks noGrp="1"/>
          </p:cNvSpPr>
          <p:nvPr>
            <p:ph idx="1"/>
          </p:nvPr>
        </p:nvSpPr>
        <p:spPr>
          <a:xfrm>
            <a:off x="658014" y="2274187"/>
            <a:ext cx="10465706" cy="2899776"/>
          </a:xfrm>
        </p:spPr>
        <p:txBody>
          <a:bodyPr>
            <a:normAutofit/>
          </a:bodyPr>
          <a:lstStyle/>
          <a:p>
            <a:r>
              <a:rPr lang="fr-FR" dirty="0"/>
              <a:t>La reconnaissance de style </a:t>
            </a:r>
            <a:r>
              <a:rPr lang="fr-FR" b="1" dirty="0"/>
              <a:t>musical</a:t>
            </a:r>
            <a:r>
              <a:rPr lang="fr-FR" dirty="0"/>
              <a:t> d’après un extrait audio de 30 secondes.</a:t>
            </a:r>
          </a:p>
          <a:p>
            <a:r>
              <a:rPr lang="fr-FR" dirty="0"/>
              <a:t>Base de données GTZAN [1]:</a:t>
            </a:r>
          </a:p>
          <a:p>
            <a:pPr lvl="1"/>
            <a:r>
              <a:rPr lang="fr-FR" dirty="0"/>
              <a:t>1000 pistes audio de 30 secondes</a:t>
            </a:r>
          </a:p>
          <a:p>
            <a:pPr lvl="1"/>
            <a:r>
              <a:rPr lang="fr-FR" dirty="0"/>
              <a:t>Format: .au (ou .</a:t>
            </a:r>
            <a:r>
              <a:rPr lang="fr-FR" dirty="0" err="1"/>
              <a:t>wav</a:t>
            </a:r>
            <a:r>
              <a:rPr lang="fr-FR" dirty="0"/>
              <a:t>)</a:t>
            </a:r>
          </a:p>
          <a:p>
            <a:pPr lvl="1"/>
            <a:r>
              <a:rPr lang="fr-FR" dirty="0"/>
              <a:t>Monocanal, 16 bits </a:t>
            </a:r>
            <a:r>
              <a:rPr lang="fr-FR" dirty="0" err="1"/>
              <a:t>linear</a:t>
            </a:r>
            <a:r>
              <a:rPr lang="fr-FR" dirty="0"/>
              <a:t> PCM (</a:t>
            </a:r>
            <a:r>
              <a:rPr lang="fr-FR" i="1" dirty="0"/>
              <a:t>Pulse Code Modulation</a:t>
            </a:r>
            <a:r>
              <a:rPr lang="fr-FR" dirty="0"/>
              <a:t>),  échantillonné à 22050 Hz</a:t>
            </a:r>
          </a:p>
          <a:p>
            <a:pPr lvl="1"/>
            <a:r>
              <a:rPr lang="fr-FR" dirty="0"/>
              <a:t>10 classes: Blues, Classique, Country, Disco, Hiphop, Jazz, </a:t>
            </a:r>
            <a:r>
              <a:rPr lang="fr-FR" dirty="0" err="1"/>
              <a:t>Metal</a:t>
            </a:r>
            <a:r>
              <a:rPr lang="fr-FR" dirty="0"/>
              <a:t>, Pop, Reggae, Rock</a:t>
            </a:r>
          </a:p>
        </p:txBody>
      </p:sp>
      <p:sp>
        <p:nvSpPr>
          <p:cNvPr id="4" name="Espace réservé du numéro de diapositive 3">
            <a:extLst>
              <a:ext uri="{FF2B5EF4-FFF2-40B4-BE49-F238E27FC236}">
                <a16:creationId xmlns:a16="http://schemas.microsoft.com/office/drawing/2014/main" id="{665118D6-979E-4D99-B77F-A7B30A577763}"/>
              </a:ext>
            </a:extLst>
          </p:cNvPr>
          <p:cNvSpPr>
            <a:spLocks noGrp="1"/>
          </p:cNvSpPr>
          <p:nvPr>
            <p:ph type="sldNum" sz="quarter" idx="12"/>
          </p:nvPr>
        </p:nvSpPr>
        <p:spPr/>
        <p:txBody>
          <a:bodyPr/>
          <a:lstStyle/>
          <a:p>
            <a:fld id="{D57F1E4F-1CFF-5643-939E-02111984F565}" type="slidenum">
              <a:rPr lang="en-US" smtClean="0"/>
              <a:t>4</a:t>
            </a:fld>
            <a:endParaRPr lang="en-US" dirty="0"/>
          </a:p>
        </p:txBody>
      </p:sp>
      <p:pic>
        <p:nvPicPr>
          <p:cNvPr id="10" name="Image 9">
            <a:extLst>
              <a:ext uri="{FF2B5EF4-FFF2-40B4-BE49-F238E27FC236}">
                <a16:creationId xmlns:a16="http://schemas.microsoft.com/office/drawing/2014/main" id="{40BF7DE2-3A48-A899-E939-412430C7CCE9}"/>
              </a:ext>
            </a:extLst>
          </p:cNvPr>
          <p:cNvPicPr>
            <a:picLocks noChangeAspect="1"/>
          </p:cNvPicPr>
          <p:nvPr/>
        </p:nvPicPr>
        <p:blipFill>
          <a:blip r:embed="rId2"/>
          <a:stretch>
            <a:fillRect/>
          </a:stretch>
        </p:blipFill>
        <p:spPr>
          <a:xfrm>
            <a:off x="355183" y="5279685"/>
            <a:ext cx="11481634" cy="917384"/>
          </a:xfrm>
          <a:prstGeom prst="rect">
            <a:avLst/>
          </a:prstGeom>
        </p:spPr>
      </p:pic>
      <p:sp>
        <p:nvSpPr>
          <p:cNvPr id="11" name="ZoneTexte 10">
            <a:extLst>
              <a:ext uri="{FF2B5EF4-FFF2-40B4-BE49-F238E27FC236}">
                <a16:creationId xmlns:a16="http://schemas.microsoft.com/office/drawing/2014/main" id="{7538ACD5-D60E-5714-4164-F6537C77F352}"/>
              </a:ext>
            </a:extLst>
          </p:cNvPr>
          <p:cNvSpPr txBox="1"/>
          <p:nvPr/>
        </p:nvSpPr>
        <p:spPr>
          <a:xfrm>
            <a:off x="4057650" y="6285272"/>
            <a:ext cx="4076700" cy="276999"/>
          </a:xfrm>
          <a:prstGeom prst="rect">
            <a:avLst/>
          </a:prstGeom>
          <a:noFill/>
        </p:spPr>
        <p:txBody>
          <a:bodyPr wrap="square" rtlCol="0">
            <a:spAutoFit/>
          </a:bodyPr>
          <a:lstStyle/>
          <a:p>
            <a:pPr algn="ctr"/>
            <a:r>
              <a:rPr lang="fr-FR" sz="1200" dirty="0"/>
              <a:t>Implémentation finale</a:t>
            </a:r>
          </a:p>
        </p:txBody>
      </p:sp>
      <p:sp>
        <p:nvSpPr>
          <p:cNvPr id="12" name="ZoneTexte 11">
            <a:extLst>
              <a:ext uri="{FF2B5EF4-FFF2-40B4-BE49-F238E27FC236}">
                <a16:creationId xmlns:a16="http://schemas.microsoft.com/office/drawing/2014/main" id="{7D1CD874-532B-1BE2-B84F-38C33468E138}"/>
              </a:ext>
            </a:extLst>
          </p:cNvPr>
          <p:cNvSpPr txBox="1"/>
          <p:nvPr/>
        </p:nvSpPr>
        <p:spPr>
          <a:xfrm>
            <a:off x="8025414" y="6396335"/>
            <a:ext cx="4166586" cy="461665"/>
          </a:xfrm>
          <a:prstGeom prst="rect">
            <a:avLst/>
          </a:prstGeom>
          <a:noFill/>
        </p:spPr>
        <p:txBody>
          <a:bodyPr wrap="square" rtlCol="0">
            <a:spAutoFit/>
          </a:bodyPr>
          <a:lstStyle/>
          <a:p>
            <a:r>
              <a:rPr lang="en-US" sz="1200" dirty="0"/>
              <a:t>[1] – G. </a:t>
            </a:r>
            <a:r>
              <a:rPr lang="en-US" sz="1200" dirty="0" err="1"/>
              <a:t>Tzanetakis</a:t>
            </a:r>
            <a:r>
              <a:rPr lang="en-US" sz="1200" dirty="0"/>
              <a:t> et al. - Musical Genre Classification of Audio Signals</a:t>
            </a:r>
            <a:endParaRPr lang="fr-FR" sz="1200" dirty="0"/>
          </a:p>
        </p:txBody>
      </p:sp>
    </p:spTree>
    <p:extLst>
      <p:ext uri="{BB962C8B-B14F-4D97-AF65-F5344CB8AC3E}">
        <p14:creationId xmlns:p14="http://schemas.microsoft.com/office/powerpoint/2010/main" val="1737600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Déroulement des séances</a:t>
            </a:r>
          </a:p>
        </p:txBody>
      </p:sp>
      <p:sp>
        <p:nvSpPr>
          <p:cNvPr id="3" name="Espace réservé du contenu 2"/>
          <p:cNvSpPr>
            <a:spLocks noGrp="1"/>
          </p:cNvSpPr>
          <p:nvPr>
            <p:ph idx="1"/>
          </p:nvPr>
        </p:nvSpPr>
        <p:spPr>
          <a:xfrm>
            <a:off x="1104292" y="1785499"/>
            <a:ext cx="8740351" cy="4619783"/>
          </a:xfrm>
        </p:spPr>
        <p:txBody>
          <a:bodyPr>
            <a:normAutofit/>
          </a:bodyPr>
          <a:lstStyle/>
          <a:p>
            <a:r>
              <a:rPr lang="fr-FR" dirty="0"/>
              <a:t>4 Séances (16h):</a:t>
            </a:r>
          </a:p>
          <a:p>
            <a:pPr lvl="1"/>
            <a:r>
              <a:rPr lang="fr-FR" dirty="0"/>
              <a:t>Séance 1 (4h) – 12/12 (C1-C4):</a:t>
            </a:r>
          </a:p>
          <a:p>
            <a:pPr lvl="2"/>
            <a:r>
              <a:rPr lang="fr-FR" dirty="0"/>
              <a:t>Présentation du cours (2h)</a:t>
            </a:r>
          </a:p>
          <a:p>
            <a:pPr lvl="2"/>
            <a:r>
              <a:rPr lang="fr-FR" dirty="0"/>
              <a:t>Lecture des fichiers .au (2h) </a:t>
            </a:r>
          </a:p>
          <a:p>
            <a:pPr lvl="1"/>
            <a:r>
              <a:rPr lang="fr-FR" dirty="0"/>
              <a:t>Séance 2 (4h) – 19/12 (C1-C4):</a:t>
            </a:r>
          </a:p>
          <a:p>
            <a:pPr lvl="2"/>
            <a:r>
              <a:rPr lang="fr-FR" dirty="0"/>
              <a:t>Extraction des descripteurs (2h) </a:t>
            </a:r>
          </a:p>
          <a:p>
            <a:pPr lvl="2"/>
            <a:r>
              <a:rPr lang="fr-FR" dirty="0"/>
              <a:t>Séparateur à Vaste Marge (SVM) (2h) </a:t>
            </a:r>
          </a:p>
          <a:p>
            <a:pPr lvl="1"/>
            <a:r>
              <a:rPr lang="fr-FR" dirty="0"/>
              <a:t>Séance 3 (4h) – 09/01 (C1-C4):</a:t>
            </a:r>
          </a:p>
          <a:p>
            <a:pPr lvl="2"/>
            <a:r>
              <a:rPr lang="fr-FR" dirty="0"/>
              <a:t>Arbre de décision et forêts aléatoires (4h) </a:t>
            </a:r>
          </a:p>
          <a:p>
            <a:pPr lvl="1"/>
            <a:r>
              <a:rPr lang="fr-FR" dirty="0"/>
              <a:t>Séance 4 (4h) – 16/01 (C1-C4):</a:t>
            </a:r>
          </a:p>
          <a:p>
            <a:pPr lvl="2"/>
            <a:r>
              <a:rPr lang="fr-FR" dirty="0"/>
              <a:t>Réseaux de neurones avec </a:t>
            </a:r>
            <a:r>
              <a:rPr lang="fr-FR" dirty="0" err="1"/>
              <a:t>Tensorflow</a:t>
            </a:r>
            <a:r>
              <a:rPr lang="fr-FR" dirty="0"/>
              <a:t> Lite (4h)</a:t>
            </a:r>
          </a:p>
        </p:txBody>
      </p:sp>
      <p:sp>
        <p:nvSpPr>
          <p:cNvPr id="4" name="Espace réservé du numéro de diapositive 3">
            <a:extLst>
              <a:ext uri="{FF2B5EF4-FFF2-40B4-BE49-F238E27FC236}">
                <a16:creationId xmlns:a16="http://schemas.microsoft.com/office/drawing/2014/main" id="{427BC473-4054-4623-9018-CA9768B58467}"/>
              </a:ext>
            </a:extLst>
          </p:cNvPr>
          <p:cNvSpPr>
            <a:spLocks noGrp="1"/>
          </p:cNvSpPr>
          <p:nvPr>
            <p:ph type="sldNum" sz="quarter" idx="12"/>
          </p:nvPr>
        </p:nvSpPr>
        <p:spPr/>
        <p:txBody>
          <a:bodyPr/>
          <a:lstStyle/>
          <a:p>
            <a:fld id="{D57F1E4F-1CFF-5643-939E-02111984F565}" type="slidenum">
              <a:rPr lang="en-US" smtClean="0"/>
              <a:t>5</a:t>
            </a:fld>
            <a:endParaRPr lang="en-US" dirty="0"/>
          </a:p>
        </p:txBody>
      </p:sp>
      <p:sp>
        <p:nvSpPr>
          <p:cNvPr id="5" name="Espace réservé du contenu 2">
            <a:extLst>
              <a:ext uri="{FF2B5EF4-FFF2-40B4-BE49-F238E27FC236}">
                <a16:creationId xmlns:a16="http://schemas.microsoft.com/office/drawing/2014/main" id="{8E769BDD-243B-C24A-A65F-3499CEF106F6}"/>
              </a:ext>
            </a:extLst>
          </p:cNvPr>
          <p:cNvSpPr txBox="1">
            <a:spLocks/>
          </p:cNvSpPr>
          <p:nvPr/>
        </p:nvSpPr>
        <p:spPr>
          <a:xfrm>
            <a:off x="5950209" y="1785498"/>
            <a:ext cx="4251478" cy="461978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fr-FR" dirty="0"/>
          </a:p>
        </p:txBody>
      </p:sp>
    </p:spTree>
    <p:extLst>
      <p:ext uri="{BB962C8B-B14F-4D97-AF65-F5344CB8AC3E}">
        <p14:creationId xmlns:p14="http://schemas.microsoft.com/office/powerpoint/2010/main" val="563464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B1A6B0-85E5-0705-6C8D-6A8FC83AF5F3}"/>
              </a:ext>
            </a:extLst>
          </p:cNvPr>
          <p:cNvSpPr>
            <a:spLocks noGrp="1"/>
          </p:cNvSpPr>
          <p:nvPr>
            <p:ph type="title"/>
          </p:nvPr>
        </p:nvSpPr>
        <p:spPr/>
        <p:txBody>
          <a:bodyPr/>
          <a:lstStyle/>
          <a:p>
            <a:pPr algn="ctr"/>
            <a:r>
              <a:rPr lang="fr-FR" dirty="0"/>
              <a:t>Principes de développement</a:t>
            </a:r>
            <a:br>
              <a:rPr lang="fr-FR" dirty="0"/>
            </a:br>
            <a:r>
              <a:rPr lang="fr-FR" sz="3600" dirty="0"/>
              <a:t>Le cas de la reconnaissance musical</a:t>
            </a:r>
          </a:p>
        </p:txBody>
      </p:sp>
      <p:sp>
        <p:nvSpPr>
          <p:cNvPr id="4" name="Espace réservé du numéro de diapositive 3">
            <a:extLst>
              <a:ext uri="{FF2B5EF4-FFF2-40B4-BE49-F238E27FC236}">
                <a16:creationId xmlns:a16="http://schemas.microsoft.com/office/drawing/2014/main" id="{3522D4D0-076C-4E6C-8A75-9AAB3C4F7BA1}"/>
              </a:ext>
            </a:extLst>
          </p:cNvPr>
          <p:cNvSpPr>
            <a:spLocks noGrp="1"/>
          </p:cNvSpPr>
          <p:nvPr>
            <p:ph type="sldNum" sz="quarter" idx="12"/>
          </p:nvPr>
        </p:nvSpPr>
        <p:spPr/>
        <p:txBody>
          <a:bodyPr/>
          <a:lstStyle/>
          <a:p>
            <a:fld id="{D57F1E4F-1CFF-5643-939E-02111984F565}" type="slidenum">
              <a:rPr lang="en-US" smtClean="0"/>
              <a:t>6</a:t>
            </a:fld>
            <a:endParaRPr lang="en-US" dirty="0"/>
          </a:p>
        </p:txBody>
      </p:sp>
      <p:sp>
        <p:nvSpPr>
          <p:cNvPr id="9" name="ZoneTexte 8">
            <a:extLst>
              <a:ext uri="{FF2B5EF4-FFF2-40B4-BE49-F238E27FC236}">
                <a16:creationId xmlns:a16="http://schemas.microsoft.com/office/drawing/2014/main" id="{71683EA0-9796-37B6-F5BC-0F6AA269F6FF}"/>
              </a:ext>
            </a:extLst>
          </p:cNvPr>
          <p:cNvSpPr txBox="1"/>
          <p:nvPr/>
        </p:nvSpPr>
        <p:spPr>
          <a:xfrm>
            <a:off x="4057650" y="5889492"/>
            <a:ext cx="4076700" cy="276999"/>
          </a:xfrm>
          <a:prstGeom prst="rect">
            <a:avLst/>
          </a:prstGeom>
          <a:noFill/>
        </p:spPr>
        <p:txBody>
          <a:bodyPr wrap="square" rtlCol="0">
            <a:spAutoFit/>
          </a:bodyPr>
          <a:lstStyle/>
          <a:p>
            <a:pPr algn="ctr"/>
            <a:r>
              <a:rPr lang="fr-FR" sz="1200" dirty="0"/>
              <a:t>Processus de développement</a:t>
            </a:r>
          </a:p>
        </p:txBody>
      </p:sp>
      <p:pic>
        <p:nvPicPr>
          <p:cNvPr id="8" name="Image 7">
            <a:extLst>
              <a:ext uri="{FF2B5EF4-FFF2-40B4-BE49-F238E27FC236}">
                <a16:creationId xmlns:a16="http://schemas.microsoft.com/office/drawing/2014/main" id="{E7F45B68-C973-16BA-184D-ED08BCF1078F}"/>
              </a:ext>
            </a:extLst>
          </p:cNvPr>
          <p:cNvPicPr>
            <a:picLocks noChangeAspect="1"/>
          </p:cNvPicPr>
          <p:nvPr/>
        </p:nvPicPr>
        <p:blipFill>
          <a:blip r:embed="rId2"/>
          <a:stretch>
            <a:fillRect/>
          </a:stretch>
        </p:blipFill>
        <p:spPr>
          <a:xfrm>
            <a:off x="659575" y="2170545"/>
            <a:ext cx="10872849" cy="3718947"/>
          </a:xfrm>
          <a:prstGeom prst="rect">
            <a:avLst/>
          </a:prstGeom>
        </p:spPr>
      </p:pic>
    </p:spTree>
    <p:extLst>
      <p:ext uri="{BB962C8B-B14F-4D97-AF65-F5344CB8AC3E}">
        <p14:creationId xmlns:p14="http://schemas.microsoft.com/office/powerpoint/2010/main" val="2813412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5DBC7F-9FC2-713E-DF53-8869CF8B1FD8}"/>
              </a:ext>
            </a:extLst>
          </p:cNvPr>
          <p:cNvSpPr>
            <a:spLocks noGrp="1"/>
          </p:cNvSpPr>
          <p:nvPr>
            <p:ph type="title"/>
          </p:nvPr>
        </p:nvSpPr>
        <p:spPr/>
        <p:txBody>
          <a:bodyPr/>
          <a:lstStyle/>
          <a:p>
            <a:pPr algn="ctr"/>
            <a:r>
              <a:rPr lang="fr-FR" dirty="0"/>
              <a:t>Lecture des fichiers .au</a:t>
            </a:r>
          </a:p>
        </p:txBody>
      </p:sp>
      <p:graphicFrame>
        <p:nvGraphicFramePr>
          <p:cNvPr id="5" name="Tableau 5">
            <a:extLst>
              <a:ext uri="{FF2B5EF4-FFF2-40B4-BE49-F238E27FC236}">
                <a16:creationId xmlns:a16="http://schemas.microsoft.com/office/drawing/2014/main" id="{BD6AD9E8-CAF8-635A-D0B0-9D1AA5FD0C5C}"/>
              </a:ext>
            </a:extLst>
          </p:cNvPr>
          <p:cNvGraphicFramePr>
            <a:graphicFrameLocks noGrp="1"/>
          </p:cNvGraphicFramePr>
          <p:nvPr>
            <p:ph idx="1"/>
            <p:extLst>
              <p:ext uri="{D42A27DB-BD31-4B8C-83A1-F6EECF244321}">
                <p14:modId xmlns:p14="http://schemas.microsoft.com/office/powerpoint/2010/main" val="561189853"/>
              </p:ext>
            </p:extLst>
          </p:nvPr>
        </p:nvGraphicFramePr>
        <p:xfrm>
          <a:off x="1622425" y="3233368"/>
          <a:ext cx="8947149" cy="2595880"/>
        </p:xfrm>
        <a:graphic>
          <a:graphicData uri="http://schemas.openxmlformats.org/drawingml/2006/table">
            <a:tbl>
              <a:tblPr firstRow="1" bandRow="1">
                <a:tableStyleId>{7DF18680-E054-41AD-8BC1-D1AEF772440D}</a:tableStyleId>
              </a:tblPr>
              <a:tblGrid>
                <a:gridCol w="1455105">
                  <a:extLst>
                    <a:ext uri="{9D8B030D-6E8A-4147-A177-3AD203B41FA5}">
                      <a16:colId xmlns:a16="http://schemas.microsoft.com/office/drawing/2014/main" val="1710767465"/>
                    </a:ext>
                  </a:extLst>
                </a:gridCol>
                <a:gridCol w="4474570">
                  <a:extLst>
                    <a:ext uri="{9D8B030D-6E8A-4147-A177-3AD203B41FA5}">
                      <a16:colId xmlns:a16="http://schemas.microsoft.com/office/drawing/2014/main" val="3224955748"/>
                    </a:ext>
                  </a:extLst>
                </a:gridCol>
                <a:gridCol w="3017474">
                  <a:extLst>
                    <a:ext uri="{9D8B030D-6E8A-4147-A177-3AD203B41FA5}">
                      <a16:colId xmlns:a16="http://schemas.microsoft.com/office/drawing/2014/main" val="805811197"/>
                    </a:ext>
                  </a:extLst>
                </a:gridCol>
              </a:tblGrid>
              <a:tr h="370840">
                <a:tc>
                  <a:txBody>
                    <a:bodyPr/>
                    <a:lstStyle/>
                    <a:p>
                      <a:pPr algn="ctr"/>
                      <a:r>
                        <a:rPr lang="fr-FR" dirty="0"/>
                        <a:t>Mot 32 bits</a:t>
                      </a:r>
                    </a:p>
                  </a:txBody>
                  <a:tcPr/>
                </a:tc>
                <a:tc>
                  <a:txBody>
                    <a:bodyPr/>
                    <a:lstStyle/>
                    <a:p>
                      <a:pPr algn="ctr"/>
                      <a:r>
                        <a:rPr lang="fr-FR" dirty="0"/>
                        <a:t>Champ</a:t>
                      </a:r>
                    </a:p>
                  </a:txBody>
                  <a:tcPr/>
                </a:tc>
                <a:tc>
                  <a:txBody>
                    <a:bodyPr/>
                    <a:lstStyle/>
                    <a:p>
                      <a:pPr algn="ctr"/>
                      <a:r>
                        <a:rPr lang="fr-FR" dirty="0"/>
                        <a:t>Contenu pour GTZAN</a:t>
                      </a:r>
                    </a:p>
                  </a:txBody>
                  <a:tcPr/>
                </a:tc>
                <a:extLst>
                  <a:ext uri="{0D108BD9-81ED-4DB2-BD59-A6C34878D82A}">
                    <a16:rowId xmlns:a16="http://schemas.microsoft.com/office/drawing/2014/main" val="3195543055"/>
                  </a:ext>
                </a:extLst>
              </a:tr>
              <a:tr h="370840">
                <a:tc>
                  <a:txBody>
                    <a:bodyPr/>
                    <a:lstStyle/>
                    <a:p>
                      <a:pPr algn="ctr"/>
                      <a:r>
                        <a:rPr lang="fr-FR" sz="1600" dirty="0"/>
                        <a:t>0</a:t>
                      </a:r>
                    </a:p>
                  </a:txBody>
                  <a:tcPr/>
                </a:tc>
                <a:tc>
                  <a:txBody>
                    <a:bodyPr/>
                    <a:lstStyle/>
                    <a:p>
                      <a:pPr algn="ctr"/>
                      <a:r>
                        <a:rPr lang="fr-FR" sz="1600" dirty="0"/>
                        <a:t>Nombre magique</a:t>
                      </a:r>
                    </a:p>
                  </a:txBody>
                  <a:tcPr/>
                </a:tc>
                <a:tc>
                  <a:txBody>
                    <a:bodyPr/>
                    <a:lstStyle/>
                    <a:p>
                      <a:pPr algn="ctr"/>
                      <a:r>
                        <a:rPr lang="fr-FR" sz="1600" dirty="0"/>
                        <a:t>0x2e736e64 (779316836)</a:t>
                      </a:r>
                    </a:p>
                  </a:txBody>
                  <a:tcPr/>
                </a:tc>
                <a:extLst>
                  <a:ext uri="{0D108BD9-81ED-4DB2-BD59-A6C34878D82A}">
                    <a16:rowId xmlns:a16="http://schemas.microsoft.com/office/drawing/2014/main" val="607786887"/>
                  </a:ext>
                </a:extLst>
              </a:tr>
              <a:tr h="370840">
                <a:tc>
                  <a:txBody>
                    <a:bodyPr/>
                    <a:lstStyle/>
                    <a:p>
                      <a:pPr algn="ctr"/>
                      <a:r>
                        <a:rPr lang="fr-FR" sz="1600" dirty="0"/>
                        <a:t>1</a:t>
                      </a:r>
                    </a:p>
                  </a:txBody>
                  <a:tcPr/>
                </a:tc>
                <a:tc>
                  <a:txBody>
                    <a:bodyPr/>
                    <a:lstStyle/>
                    <a:p>
                      <a:pPr algn="ctr"/>
                      <a:r>
                        <a:rPr lang="fr-FR" sz="1600" dirty="0"/>
                        <a:t>Décalage des données</a:t>
                      </a:r>
                    </a:p>
                  </a:txBody>
                  <a:tcPr/>
                </a:tc>
                <a:tc>
                  <a:txBody>
                    <a:bodyPr/>
                    <a:lstStyle/>
                    <a:p>
                      <a:pPr algn="ctr"/>
                      <a:r>
                        <a:rPr lang="fr-FR" sz="1600" dirty="0"/>
                        <a:t>-</a:t>
                      </a:r>
                    </a:p>
                  </a:txBody>
                  <a:tcPr/>
                </a:tc>
                <a:extLst>
                  <a:ext uri="{0D108BD9-81ED-4DB2-BD59-A6C34878D82A}">
                    <a16:rowId xmlns:a16="http://schemas.microsoft.com/office/drawing/2014/main" val="2171171923"/>
                  </a:ext>
                </a:extLst>
              </a:tr>
              <a:tr h="370840">
                <a:tc>
                  <a:txBody>
                    <a:bodyPr/>
                    <a:lstStyle/>
                    <a:p>
                      <a:pPr algn="ctr"/>
                      <a:r>
                        <a:rPr lang="fr-FR" sz="1600" dirty="0"/>
                        <a:t>2</a:t>
                      </a:r>
                    </a:p>
                  </a:txBody>
                  <a:tcPr/>
                </a:tc>
                <a:tc>
                  <a:txBody>
                    <a:bodyPr/>
                    <a:lstStyle/>
                    <a:p>
                      <a:pPr algn="ctr"/>
                      <a:r>
                        <a:rPr lang="fr-FR" sz="1600" dirty="0"/>
                        <a:t>Taille des données</a:t>
                      </a:r>
                    </a:p>
                  </a:txBody>
                  <a:tcPr/>
                </a:tc>
                <a:tc>
                  <a:txBody>
                    <a:bodyPr/>
                    <a:lstStyle/>
                    <a:p>
                      <a:pPr algn="ctr"/>
                      <a:r>
                        <a:rPr lang="fr-FR" sz="1600" dirty="0"/>
                        <a:t>~ 1 323 000 octets</a:t>
                      </a:r>
                    </a:p>
                  </a:txBody>
                  <a:tcPr/>
                </a:tc>
                <a:extLst>
                  <a:ext uri="{0D108BD9-81ED-4DB2-BD59-A6C34878D82A}">
                    <a16:rowId xmlns:a16="http://schemas.microsoft.com/office/drawing/2014/main" val="2270168451"/>
                  </a:ext>
                </a:extLst>
              </a:tr>
              <a:tr h="370840">
                <a:tc>
                  <a:txBody>
                    <a:bodyPr/>
                    <a:lstStyle/>
                    <a:p>
                      <a:pPr algn="ctr"/>
                      <a:r>
                        <a:rPr lang="fr-FR" sz="1600" dirty="0"/>
                        <a:t>3</a:t>
                      </a:r>
                    </a:p>
                  </a:txBody>
                  <a:tcPr/>
                </a:tc>
                <a:tc>
                  <a:txBody>
                    <a:bodyPr/>
                    <a:lstStyle/>
                    <a:p>
                      <a:pPr algn="ctr"/>
                      <a:r>
                        <a:rPr lang="fr-FR" sz="1600" dirty="0"/>
                        <a:t>Encodage</a:t>
                      </a:r>
                    </a:p>
                  </a:txBody>
                  <a:tcPr/>
                </a:tc>
                <a:tc>
                  <a:txBody>
                    <a:bodyPr/>
                    <a:lstStyle/>
                    <a:p>
                      <a:pPr algn="ctr"/>
                      <a:r>
                        <a:rPr lang="fr-FR" sz="1600" dirty="0"/>
                        <a:t>3 (16 bits </a:t>
                      </a:r>
                      <a:r>
                        <a:rPr lang="fr-FR" sz="1600" dirty="0" err="1"/>
                        <a:t>linear</a:t>
                      </a:r>
                      <a:r>
                        <a:rPr lang="fr-FR" sz="1600" dirty="0"/>
                        <a:t> PCM)</a:t>
                      </a:r>
                    </a:p>
                  </a:txBody>
                  <a:tcPr/>
                </a:tc>
                <a:extLst>
                  <a:ext uri="{0D108BD9-81ED-4DB2-BD59-A6C34878D82A}">
                    <a16:rowId xmlns:a16="http://schemas.microsoft.com/office/drawing/2014/main" val="2442927982"/>
                  </a:ext>
                </a:extLst>
              </a:tr>
              <a:tr h="370840">
                <a:tc>
                  <a:txBody>
                    <a:bodyPr/>
                    <a:lstStyle/>
                    <a:p>
                      <a:pPr algn="ctr"/>
                      <a:r>
                        <a:rPr lang="fr-FR" sz="1600" dirty="0"/>
                        <a:t>4</a:t>
                      </a:r>
                    </a:p>
                  </a:txBody>
                  <a:tcPr/>
                </a:tc>
                <a:tc>
                  <a:txBody>
                    <a:bodyPr/>
                    <a:lstStyle/>
                    <a:p>
                      <a:pPr algn="ctr"/>
                      <a:r>
                        <a:rPr lang="fr-FR" sz="1600" dirty="0"/>
                        <a:t>Fréquence d’échantillonnage</a:t>
                      </a:r>
                    </a:p>
                  </a:txBody>
                  <a:tcPr/>
                </a:tc>
                <a:tc>
                  <a:txBody>
                    <a:bodyPr/>
                    <a:lstStyle/>
                    <a:p>
                      <a:pPr algn="ctr"/>
                      <a:r>
                        <a:rPr lang="fr-FR" sz="1600" dirty="0"/>
                        <a:t>22050 Hz</a:t>
                      </a:r>
                    </a:p>
                  </a:txBody>
                  <a:tcPr/>
                </a:tc>
                <a:extLst>
                  <a:ext uri="{0D108BD9-81ED-4DB2-BD59-A6C34878D82A}">
                    <a16:rowId xmlns:a16="http://schemas.microsoft.com/office/drawing/2014/main" val="1936065467"/>
                  </a:ext>
                </a:extLst>
              </a:tr>
              <a:tr h="370840">
                <a:tc>
                  <a:txBody>
                    <a:bodyPr/>
                    <a:lstStyle/>
                    <a:p>
                      <a:pPr algn="ctr"/>
                      <a:r>
                        <a:rPr lang="fr-FR" sz="1600" dirty="0"/>
                        <a:t>5</a:t>
                      </a:r>
                    </a:p>
                  </a:txBody>
                  <a:tcPr/>
                </a:tc>
                <a:tc>
                  <a:txBody>
                    <a:bodyPr/>
                    <a:lstStyle/>
                    <a:p>
                      <a:pPr algn="ctr"/>
                      <a:r>
                        <a:rPr lang="fr-FR" sz="1600" dirty="0"/>
                        <a:t>Nombre de canaux</a:t>
                      </a:r>
                    </a:p>
                  </a:txBody>
                  <a:tcPr/>
                </a:tc>
                <a:tc>
                  <a:txBody>
                    <a:bodyPr/>
                    <a:lstStyle/>
                    <a:p>
                      <a:pPr algn="ctr"/>
                      <a:r>
                        <a:rPr lang="fr-FR" sz="1600" dirty="0"/>
                        <a:t>1 (monocanal)</a:t>
                      </a:r>
                    </a:p>
                  </a:txBody>
                  <a:tcPr/>
                </a:tc>
                <a:extLst>
                  <a:ext uri="{0D108BD9-81ED-4DB2-BD59-A6C34878D82A}">
                    <a16:rowId xmlns:a16="http://schemas.microsoft.com/office/drawing/2014/main" val="1346386726"/>
                  </a:ext>
                </a:extLst>
              </a:tr>
            </a:tbl>
          </a:graphicData>
        </a:graphic>
      </p:graphicFrame>
      <p:sp>
        <p:nvSpPr>
          <p:cNvPr id="4" name="Espace réservé du numéro de diapositive 3">
            <a:extLst>
              <a:ext uri="{FF2B5EF4-FFF2-40B4-BE49-F238E27FC236}">
                <a16:creationId xmlns:a16="http://schemas.microsoft.com/office/drawing/2014/main" id="{49BBC71F-3127-EBC7-3568-62BF5B4147D4}"/>
              </a:ext>
            </a:extLst>
          </p:cNvPr>
          <p:cNvSpPr>
            <a:spLocks noGrp="1"/>
          </p:cNvSpPr>
          <p:nvPr>
            <p:ph type="sldNum" sz="quarter" idx="12"/>
          </p:nvPr>
        </p:nvSpPr>
        <p:spPr/>
        <p:txBody>
          <a:bodyPr/>
          <a:lstStyle/>
          <a:p>
            <a:fld id="{D57F1E4F-1CFF-5643-939E-02111984F565}" type="slidenum">
              <a:rPr lang="en-US" smtClean="0"/>
              <a:t>7</a:t>
            </a:fld>
            <a:endParaRPr lang="en-US" dirty="0"/>
          </a:p>
        </p:txBody>
      </p:sp>
      <p:sp>
        <p:nvSpPr>
          <p:cNvPr id="6" name="ZoneTexte 5">
            <a:extLst>
              <a:ext uri="{FF2B5EF4-FFF2-40B4-BE49-F238E27FC236}">
                <a16:creationId xmlns:a16="http://schemas.microsoft.com/office/drawing/2014/main" id="{409710DA-C586-4D6D-10B2-31B693D32D74}"/>
              </a:ext>
            </a:extLst>
          </p:cNvPr>
          <p:cNvSpPr txBox="1"/>
          <p:nvPr/>
        </p:nvSpPr>
        <p:spPr>
          <a:xfrm>
            <a:off x="4733276" y="5829248"/>
            <a:ext cx="2725446" cy="276999"/>
          </a:xfrm>
          <a:prstGeom prst="rect">
            <a:avLst/>
          </a:prstGeom>
          <a:noFill/>
        </p:spPr>
        <p:txBody>
          <a:bodyPr wrap="square" rtlCol="0">
            <a:spAutoFit/>
          </a:bodyPr>
          <a:lstStyle/>
          <a:p>
            <a:pPr algn="ctr"/>
            <a:r>
              <a:rPr lang="fr-FR" sz="1200" dirty="0"/>
              <a:t>Entête d’un fichier .au (GTZAN)</a:t>
            </a:r>
          </a:p>
        </p:txBody>
      </p:sp>
      <p:sp>
        <p:nvSpPr>
          <p:cNvPr id="8" name="Espace réservé du contenu 2">
            <a:extLst>
              <a:ext uri="{FF2B5EF4-FFF2-40B4-BE49-F238E27FC236}">
                <a16:creationId xmlns:a16="http://schemas.microsoft.com/office/drawing/2014/main" id="{C12FCABB-32F2-A1C8-AA2C-8B6D794AA2D4}"/>
              </a:ext>
            </a:extLst>
          </p:cNvPr>
          <p:cNvSpPr txBox="1">
            <a:spLocks/>
          </p:cNvSpPr>
          <p:nvPr/>
        </p:nvSpPr>
        <p:spPr>
          <a:xfrm>
            <a:off x="646111" y="1853248"/>
            <a:ext cx="10733103" cy="110312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lvl="1"/>
            <a:r>
              <a:rPr lang="fr-FR" sz="2000" dirty="0"/>
              <a:t>Format .au: Format de fichier audio développé par Sun Microsystems en 1992 et très courant au début d’internet.</a:t>
            </a:r>
          </a:p>
        </p:txBody>
      </p:sp>
    </p:spTree>
    <p:extLst>
      <p:ext uri="{BB962C8B-B14F-4D97-AF65-F5344CB8AC3E}">
        <p14:creationId xmlns:p14="http://schemas.microsoft.com/office/powerpoint/2010/main" val="2883180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Extraction des descripteurs audio</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124286" y="1861293"/>
                <a:ext cx="11943426" cy="4198366"/>
              </a:xfrm>
            </p:spPr>
            <p:txBody>
              <a:bodyPr>
                <a:normAutofit/>
              </a:bodyPr>
              <a:lstStyle/>
              <a:p>
                <a:pPr lvl="1"/>
                <a:r>
                  <a:rPr lang="fr-FR" sz="2000" dirty="0"/>
                  <a:t>Spectrogramme (</a:t>
                </a:r>
                <a:r>
                  <a:rPr lang="el-GR" sz="2000" dirty="0"/>
                  <a:t>μ</a:t>
                </a:r>
                <a:r>
                  <a:rPr lang="fr-FR" sz="2000" dirty="0"/>
                  <a:t>,</a:t>
                </a:r>
                <a:r>
                  <a:rPr lang="el-GR" sz="2000" dirty="0"/>
                  <a:t>σ</a:t>
                </a:r>
                <a:r>
                  <a:rPr lang="fr-FR" sz="2000" dirty="0"/>
                  <a:t>):</a:t>
                </a:r>
              </a:p>
              <a:p>
                <a:pPr marL="457200" lvl="1" indent="0">
                  <a:buNone/>
                </a:pPr>
                <a14:m>
                  <m:oMathPara xmlns:m="http://schemas.openxmlformats.org/officeDocument/2006/math">
                    <m:oMathParaPr>
                      <m:jc m:val="centerGroup"/>
                    </m:oMathParaPr>
                    <m:oMath xmlns:m="http://schemas.openxmlformats.org/officeDocument/2006/math">
                      <m:sSup>
                        <m:sSupPr>
                          <m:ctrlPr>
                            <a:rPr lang="fr-FR" sz="1600" b="0" i="1" smtClean="0">
                              <a:latin typeface="Cambria Math" panose="02040503050406030204" pitchFamily="18" charset="0"/>
                            </a:rPr>
                          </m:ctrlPr>
                        </m:sSupPr>
                        <m:e>
                          <m:d>
                            <m:dPr>
                              <m:begChr m:val="|"/>
                              <m:endChr m:val="|"/>
                              <m:ctrlPr>
                                <a:rPr lang="fr-FR" sz="1600" b="0" i="1" smtClean="0">
                                  <a:latin typeface="Cambria Math" panose="02040503050406030204" pitchFamily="18" charset="0"/>
                                </a:rPr>
                              </m:ctrlPr>
                            </m:dPr>
                            <m:e>
                              <m:r>
                                <a:rPr lang="fr-FR" sz="1600" i="1">
                                  <a:latin typeface="Cambria Math" panose="02040503050406030204" pitchFamily="18" charset="0"/>
                                </a:rPr>
                                <m:t>𝑋</m:t>
                              </m:r>
                              <m:d>
                                <m:dPr>
                                  <m:ctrlPr>
                                    <a:rPr lang="fr-FR" sz="1600" i="1">
                                      <a:latin typeface="Cambria Math" panose="02040503050406030204" pitchFamily="18" charset="0"/>
                                    </a:rPr>
                                  </m:ctrlPr>
                                </m:dPr>
                                <m:e>
                                  <m:r>
                                    <m:rPr>
                                      <m:sty m:val="p"/>
                                    </m:rPr>
                                    <a:rPr lang="el-GR" sz="1600" i="1">
                                      <a:latin typeface="Cambria Math" panose="02040503050406030204" pitchFamily="18" charset="0"/>
                                    </a:rPr>
                                    <m:t>τ</m:t>
                                  </m:r>
                                  <m:r>
                                    <a:rPr lang="fr-FR" sz="1600" i="1">
                                      <a:latin typeface="Cambria Math" panose="02040503050406030204" pitchFamily="18" charset="0"/>
                                    </a:rPr>
                                    <m:t>, </m:t>
                                  </m:r>
                                  <m:r>
                                    <a:rPr lang="fr-FR" sz="1600" i="1">
                                      <a:latin typeface="Cambria Math" panose="02040503050406030204" pitchFamily="18" charset="0"/>
                                    </a:rPr>
                                    <m:t>𝑓</m:t>
                                  </m:r>
                                </m:e>
                              </m:d>
                            </m:e>
                          </m:d>
                        </m:e>
                        <m:sup>
                          <m:r>
                            <a:rPr lang="fr-FR" sz="1600" b="0" i="1" smtClean="0">
                              <a:latin typeface="Cambria Math" panose="02040503050406030204" pitchFamily="18" charset="0"/>
                            </a:rPr>
                            <m:t>2</m:t>
                          </m:r>
                        </m:sup>
                      </m:sSup>
                      <m:r>
                        <a:rPr lang="fr-FR" sz="1600" b="0" i="1" smtClean="0">
                          <a:latin typeface="Cambria Math" panose="02040503050406030204" pitchFamily="18" charset="0"/>
                        </a:rPr>
                        <m:t>=</m:t>
                      </m:r>
                      <m:sSup>
                        <m:sSupPr>
                          <m:ctrlPr>
                            <a:rPr lang="fr-FR" sz="1600" b="0" i="1" smtClean="0">
                              <a:latin typeface="Cambria Math" panose="02040503050406030204" pitchFamily="18" charset="0"/>
                            </a:rPr>
                          </m:ctrlPr>
                        </m:sSupPr>
                        <m:e>
                          <m:d>
                            <m:dPr>
                              <m:begChr m:val="|"/>
                              <m:endChr m:val="|"/>
                              <m:ctrlPr>
                                <a:rPr lang="fr-FR" sz="1600" b="0" i="1" smtClean="0">
                                  <a:latin typeface="Cambria Math" panose="02040503050406030204" pitchFamily="18" charset="0"/>
                                </a:rPr>
                              </m:ctrlPr>
                            </m:dPr>
                            <m:e>
                              <m:nary>
                                <m:naryPr>
                                  <m:limLoc m:val="undOvr"/>
                                  <m:ctrlPr>
                                    <a:rPr lang="fr-FR" sz="1600" i="1">
                                      <a:latin typeface="Cambria Math" panose="02040503050406030204" pitchFamily="18" charset="0"/>
                                    </a:rPr>
                                  </m:ctrlPr>
                                </m:naryPr>
                                <m:sub>
                                  <m:r>
                                    <m:rPr>
                                      <m:brk m:alnAt="24"/>
                                    </m:rPr>
                                    <a:rPr lang="fr-FR" sz="1600" i="1">
                                      <a:latin typeface="Cambria Math" panose="02040503050406030204" pitchFamily="18" charset="0"/>
                                    </a:rPr>
                                    <m:t>−</m:t>
                                  </m:r>
                                  <m:r>
                                    <a:rPr lang="fr-FR" sz="1600" i="1">
                                      <a:latin typeface="Cambria Math" panose="02040503050406030204" pitchFamily="18" charset="0"/>
                                      <a:ea typeface="Cambria Math" panose="02040503050406030204" pitchFamily="18" charset="0"/>
                                    </a:rPr>
                                    <m:t>∞</m:t>
                                  </m:r>
                                </m:sub>
                                <m:sup>
                                  <m:r>
                                    <a:rPr lang="fr-FR" sz="1600" i="1">
                                      <a:latin typeface="Cambria Math" panose="02040503050406030204" pitchFamily="18" charset="0"/>
                                    </a:rPr>
                                    <m:t>+</m:t>
                                  </m:r>
                                  <m:r>
                                    <a:rPr lang="fr-FR" sz="1600" i="1">
                                      <a:latin typeface="Cambria Math" panose="02040503050406030204" pitchFamily="18" charset="0"/>
                                      <a:ea typeface="Cambria Math" panose="02040503050406030204" pitchFamily="18" charset="0"/>
                                    </a:rPr>
                                    <m:t>∞</m:t>
                                  </m:r>
                                </m:sup>
                                <m:e>
                                  <m:r>
                                    <a:rPr lang="fr-FR" sz="1600" i="1">
                                      <a:latin typeface="Cambria Math" panose="02040503050406030204" pitchFamily="18" charset="0"/>
                                    </a:rPr>
                                    <m:t>𝑥</m:t>
                                  </m:r>
                                  <m:d>
                                    <m:dPr>
                                      <m:ctrlPr>
                                        <a:rPr lang="fr-FR" sz="1600" i="1">
                                          <a:latin typeface="Cambria Math" panose="02040503050406030204" pitchFamily="18" charset="0"/>
                                        </a:rPr>
                                      </m:ctrlPr>
                                    </m:dPr>
                                    <m:e>
                                      <m:r>
                                        <a:rPr lang="fr-FR" sz="1600" i="1">
                                          <a:latin typeface="Cambria Math" panose="02040503050406030204" pitchFamily="18" charset="0"/>
                                        </a:rPr>
                                        <m:t>𝑡</m:t>
                                      </m:r>
                                    </m:e>
                                  </m:d>
                                  <m:r>
                                    <a:rPr lang="fr-FR" sz="1600" i="1">
                                      <a:latin typeface="Cambria Math" panose="02040503050406030204" pitchFamily="18" charset="0"/>
                                    </a:rPr>
                                    <m:t>𝑤</m:t>
                                  </m:r>
                                  <m:r>
                                    <a:rPr lang="fr-FR" sz="1600" i="1">
                                      <a:latin typeface="Cambria Math" panose="02040503050406030204" pitchFamily="18" charset="0"/>
                                    </a:rPr>
                                    <m:t>(</m:t>
                                  </m:r>
                                  <m:r>
                                    <a:rPr lang="fr-FR" sz="1600" i="1">
                                      <a:latin typeface="Cambria Math" panose="02040503050406030204" pitchFamily="18" charset="0"/>
                                    </a:rPr>
                                    <m:t>𝑡</m:t>
                                  </m:r>
                                  <m:r>
                                    <a:rPr lang="fr-FR" sz="1600" i="1">
                                      <a:latin typeface="Cambria Math" panose="02040503050406030204" pitchFamily="18" charset="0"/>
                                    </a:rPr>
                                    <m:t>−</m:t>
                                  </m:r>
                                </m:e>
                              </m:nary>
                              <m:r>
                                <m:rPr>
                                  <m:sty m:val="p"/>
                                </m:rPr>
                                <a:rPr lang="el-GR" sz="1600" i="1">
                                  <a:latin typeface="Cambria Math" panose="02040503050406030204" pitchFamily="18" charset="0"/>
                                </a:rPr>
                                <m:t>τ</m:t>
                              </m:r>
                              <m:r>
                                <a:rPr lang="fr-FR" sz="1600" i="1">
                                  <a:latin typeface="Cambria Math" panose="02040503050406030204" pitchFamily="18" charset="0"/>
                                </a:rPr>
                                <m:t>)</m:t>
                              </m:r>
                              <m:sSup>
                                <m:sSupPr>
                                  <m:ctrlPr>
                                    <a:rPr lang="fr-FR" sz="1600" i="1">
                                      <a:latin typeface="Cambria Math" panose="02040503050406030204" pitchFamily="18" charset="0"/>
                                    </a:rPr>
                                  </m:ctrlPr>
                                </m:sSupPr>
                                <m:e>
                                  <m:r>
                                    <a:rPr lang="fr-FR" sz="1600" i="1">
                                      <a:latin typeface="Cambria Math" panose="02040503050406030204" pitchFamily="18" charset="0"/>
                                    </a:rPr>
                                    <m:t>𝑒</m:t>
                                  </m:r>
                                </m:e>
                                <m:sup>
                                  <m:r>
                                    <a:rPr lang="fr-FR" sz="1600" i="1">
                                      <a:latin typeface="Cambria Math" panose="02040503050406030204" pitchFamily="18" charset="0"/>
                                    </a:rPr>
                                    <m:t>−</m:t>
                                  </m:r>
                                  <m:r>
                                    <a:rPr lang="fr-FR" sz="1600" i="1">
                                      <a:latin typeface="Cambria Math" panose="02040503050406030204" pitchFamily="18" charset="0"/>
                                    </a:rPr>
                                    <m:t>𝑗</m:t>
                                  </m:r>
                                  <m:r>
                                    <a:rPr lang="fr-FR" sz="1600" i="1">
                                      <a:latin typeface="Cambria Math" panose="02040503050406030204" pitchFamily="18" charset="0"/>
                                    </a:rPr>
                                    <m:t>2</m:t>
                                  </m:r>
                                  <m:r>
                                    <m:rPr>
                                      <m:sty m:val="p"/>
                                    </m:rPr>
                                    <a:rPr lang="el-GR" sz="1600" i="1">
                                      <a:latin typeface="Cambria Math" panose="02040503050406030204" pitchFamily="18" charset="0"/>
                                    </a:rPr>
                                    <m:t>π</m:t>
                                  </m:r>
                                  <m:r>
                                    <a:rPr lang="fr-FR" sz="1600" i="1">
                                      <a:latin typeface="Cambria Math" panose="02040503050406030204" pitchFamily="18" charset="0"/>
                                    </a:rPr>
                                    <m:t>𝑓𝑡</m:t>
                                  </m:r>
                                </m:sup>
                              </m:sSup>
                              <m:r>
                                <a:rPr lang="fr-FR" sz="1600" i="1">
                                  <a:latin typeface="Cambria Math" panose="02040503050406030204" pitchFamily="18" charset="0"/>
                                </a:rPr>
                                <m:t>𝑑𝑡</m:t>
                              </m:r>
                              <m:r>
                                <m:rPr>
                                  <m:nor/>
                                </m:rPr>
                                <a:rPr lang="fr-FR" sz="1600" dirty="0"/>
                                <m:t> </m:t>
                              </m:r>
                            </m:e>
                          </m:d>
                        </m:e>
                        <m:sup>
                          <m:r>
                            <a:rPr lang="fr-FR" sz="1600" b="0" i="1" smtClean="0">
                              <a:latin typeface="Cambria Math" panose="02040503050406030204" pitchFamily="18" charset="0"/>
                            </a:rPr>
                            <m:t>2</m:t>
                          </m:r>
                        </m:sup>
                      </m:sSup>
                    </m:oMath>
                  </m:oMathPara>
                </a14:m>
                <a:endParaRPr lang="fr-FR" sz="1600" b="0" dirty="0"/>
              </a:p>
              <a:p>
                <a:pPr lvl="1"/>
                <a:r>
                  <a:rPr lang="fr-FR" sz="2000" dirty="0"/>
                  <a:t>Implémentation à l’aide d’une transformée de Fourier rapide (FFT: </a:t>
                </a:r>
                <a:r>
                  <a:rPr lang="fr-FR" sz="2000" i="1" dirty="0"/>
                  <a:t>Fast Fourier </a:t>
                </a:r>
                <a:r>
                  <a:rPr lang="fr-FR" sz="2000" i="1" dirty="0" err="1"/>
                  <a:t>Transform</a:t>
                </a:r>
                <a:r>
                  <a:rPr lang="fr-FR" sz="2000" dirty="0"/>
                  <a:t>)</a:t>
                </a:r>
              </a:p>
              <a:p>
                <a:pPr lvl="1"/>
                <a:r>
                  <a:rPr lang="fr-FR" sz="2000" dirty="0"/>
                  <a:t>Descripteurs ([2]: </a:t>
                </a:r>
                <a:r>
                  <a:rPr lang="el-GR" sz="2000" dirty="0"/>
                  <a:t>μ</a:t>
                </a:r>
                <a:r>
                  <a:rPr lang="fr-FR" sz="2000" dirty="0"/>
                  <a:t>,</a:t>
                </a:r>
                <a:r>
                  <a:rPr lang="el-GR" sz="2000" dirty="0"/>
                  <a:t>σ</a:t>
                </a:r>
                <a:r>
                  <a:rPr lang="fr-FR" sz="2000" dirty="0"/>
                  <a:t>):</a:t>
                </a:r>
              </a:p>
              <a:p>
                <a:pPr lvl="2"/>
                <a:r>
                  <a:rPr lang="el-GR" sz="1600" dirty="0"/>
                  <a:t>μ</a:t>
                </a:r>
                <a:r>
                  <a:rPr lang="fr-FR" sz="1600" dirty="0"/>
                  <a:t>: Moyenne temporelle du spectrogramme</a:t>
                </a:r>
              </a:p>
              <a:p>
                <a:pPr lvl="2"/>
                <a:r>
                  <a:rPr lang="el-GR" sz="1600" dirty="0"/>
                  <a:t>σ</a:t>
                </a:r>
                <a:r>
                  <a:rPr lang="fr-FR" sz="1600" dirty="0"/>
                  <a:t>: Ecart-type temporel du spectrogramme</a:t>
                </a:r>
                <a:endParaRPr lang="fr-FR" sz="2000"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124286" y="1861293"/>
                <a:ext cx="11943426" cy="4198366"/>
              </a:xfrm>
              <a:blipFill>
                <a:blip r:embed="rId2"/>
                <a:stretch>
                  <a:fillRect t="-726"/>
                </a:stretch>
              </a:blipFill>
            </p:spPr>
            <p:txBody>
              <a:bodyPr/>
              <a:lstStyle/>
              <a:p>
                <a:r>
                  <a:rPr lang="fr-FR">
                    <a:noFill/>
                  </a:rPr>
                  <a:t> </a:t>
                </a:r>
              </a:p>
            </p:txBody>
          </p:sp>
        </mc:Fallback>
      </mc:AlternateContent>
      <p:sp>
        <p:nvSpPr>
          <p:cNvPr id="4" name="ZoneTexte 3"/>
          <p:cNvSpPr txBox="1"/>
          <p:nvPr/>
        </p:nvSpPr>
        <p:spPr>
          <a:xfrm>
            <a:off x="5841507" y="6562271"/>
            <a:ext cx="6350493" cy="276999"/>
          </a:xfrm>
          <a:prstGeom prst="rect">
            <a:avLst/>
          </a:prstGeom>
          <a:noFill/>
        </p:spPr>
        <p:txBody>
          <a:bodyPr wrap="square" rtlCol="0">
            <a:spAutoFit/>
          </a:bodyPr>
          <a:lstStyle/>
          <a:p>
            <a:r>
              <a:rPr lang="fr-FR" sz="1200" dirty="0"/>
              <a:t>[7] </a:t>
            </a:r>
            <a:r>
              <a:rPr lang="en-US" sz="1200" dirty="0"/>
              <a:t>Ahmet </a:t>
            </a:r>
            <a:r>
              <a:rPr lang="en-US" sz="1200" dirty="0" err="1"/>
              <a:t>Elbir</a:t>
            </a:r>
            <a:r>
              <a:rPr lang="en-US" sz="1200" dirty="0"/>
              <a:t> et al. - Short Time Fourier Transform Based Music Genre Classification</a:t>
            </a:r>
            <a:endParaRPr lang="fr-FR" sz="1200" dirty="0"/>
          </a:p>
        </p:txBody>
      </p:sp>
      <p:sp>
        <p:nvSpPr>
          <p:cNvPr id="5" name="Espace réservé du numéro de diapositive 4">
            <a:extLst>
              <a:ext uri="{FF2B5EF4-FFF2-40B4-BE49-F238E27FC236}">
                <a16:creationId xmlns:a16="http://schemas.microsoft.com/office/drawing/2014/main" id="{B359363D-DDA1-47AE-81AF-19CCAB2090D7}"/>
              </a:ext>
            </a:extLst>
          </p:cNvPr>
          <p:cNvSpPr>
            <a:spLocks noGrp="1"/>
          </p:cNvSpPr>
          <p:nvPr>
            <p:ph type="sldNum" sz="quarter" idx="12"/>
          </p:nvPr>
        </p:nvSpPr>
        <p:spPr/>
        <p:txBody>
          <a:bodyPr/>
          <a:lstStyle/>
          <a:p>
            <a:fld id="{D57F1E4F-1CFF-5643-939E-02111984F565}" type="slidenum">
              <a:rPr lang="en-US" smtClean="0"/>
              <a:t>8</a:t>
            </a:fld>
            <a:endParaRPr lang="en-US" dirty="0"/>
          </a:p>
        </p:txBody>
      </p:sp>
      <p:pic>
        <p:nvPicPr>
          <p:cNvPr id="7" name="Image 6">
            <a:extLst>
              <a:ext uri="{FF2B5EF4-FFF2-40B4-BE49-F238E27FC236}">
                <a16:creationId xmlns:a16="http://schemas.microsoft.com/office/drawing/2014/main" id="{03D14222-BBE2-88E2-9A03-6DEF2D9DB5C1}"/>
              </a:ext>
            </a:extLst>
          </p:cNvPr>
          <p:cNvPicPr>
            <a:picLocks noChangeAspect="1"/>
          </p:cNvPicPr>
          <p:nvPr/>
        </p:nvPicPr>
        <p:blipFill>
          <a:blip r:embed="rId3"/>
          <a:stretch>
            <a:fillRect/>
          </a:stretch>
        </p:blipFill>
        <p:spPr>
          <a:xfrm>
            <a:off x="3593714" y="5118907"/>
            <a:ext cx="5004570" cy="1173178"/>
          </a:xfrm>
          <a:prstGeom prst="rect">
            <a:avLst/>
          </a:prstGeom>
        </p:spPr>
      </p:pic>
      <p:sp>
        <p:nvSpPr>
          <p:cNvPr id="8" name="ZoneTexte 7">
            <a:extLst>
              <a:ext uri="{FF2B5EF4-FFF2-40B4-BE49-F238E27FC236}">
                <a16:creationId xmlns:a16="http://schemas.microsoft.com/office/drawing/2014/main" id="{3CE8156C-9D67-7692-8C98-05C3F1E03E1D}"/>
              </a:ext>
            </a:extLst>
          </p:cNvPr>
          <p:cNvSpPr txBox="1"/>
          <p:nvPr/>
        </p:nvSpPr>
        <p:spPr>
          <a:xfrm>
            <a:off x="4355976" y="6277227"/>
            <a:ext cx="3480047" cy="276999"/>
          </a:xfrm>
          <a:prstGeom prst="rect">
            <a:avLst/>
          </a:prstGeom>
          <a:noFill/>
        </p:spPr>
        <p:txBody>
          <a:bodyPr wrap="square" rtlCol="0">
            <a:spAutoFit/>
          </a:bodyPr>
          <a:lstStyle/>
          <a:p>
            <a:pPr algn="ctr"/>
            <a:r>
              <a:rPr lang="fr-FR" sz="1200" dirty="0"/>
              <a:t>Processus d’extraction des descripteurs [2]</a:t>
            </a:r>
          </a:p>
        </p:txBody>
      </p:sp>
    </p:spTree>
    <p:extLst>
      <p:ext uri="{BB962C8B-B14F-4D97-AF65-F5344CB8AC3E}">
        <p14:creationId xmlns:p14="http://schemas.microsoft.com/office/powerpoint/2010/main" val="4186599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Classification: </a:t>
            </a:r>
            <a:br>
              <a:rPr lang="fr-FR" dirty="0"/>
            </a:br>
            <a:r>
              <a:rPr lang="fr-FR" sz="3600" dirty="0"/>
              <a:t>Séparateur à Vaste Marge (SVM)</a:t>
            </a:r>
          </a:p>
        </p:txBody>
      </p:sp>
      <mc:AlternateContent xmlns:mc="http://schemas.openxmlformats.org/markup-compatibility/2006" xmlns:a14="http://schemas.microsoft.com/office/drawing/2010/main">
        <mc:Choice Requires="a14">
          <p:sp>
            <p:nvSpPr>
              <p:cNvPr id="3" name="Espace réservé du contenu 2"/>
              <p:cNvSpPr>
                <a:spLocks noGrp="1"/>
              </p:cNvSpPr>
              <p:nvPr>
                <p:ph sz="half" idx="1"/>
              </p:nvPr>
            </p:nvSpPr>
            <p:spPr>
              <a:xfrm>
                <a:off x="763479" y="2613730"/>
                <a:ext cx="6076809" cy="3380937"/>
              </a:xfrm>
            </p:spPr>
            <p:txBody>
              <a:bodyPr>
                <a:noAutofit/>
              </a:bodyPr>
              <a:lstStyle/>
              <a:p>
                <a:r>
                  <a:rPr lang="fr-FR" sz="2000" dirty="0"/>
                  <a:t>Classifieur binaire linéaire [3]</a:t>
                </a:r>
              </a:p>
              <a:p>
                <a:r>
                  <a:rPr lang="fr-FR" sz="2000" dirty="0"/>
                  <a:t>Classification multi-classe :</a:t>
                </a:r>
              </a:p>
              <a:p>
                <a:pPr lvl="1"/>
                <a:r>
                  <a:rPr lang="fr-FR" dirty="0" err="1"/>
                  <a:t>OneVsOne</a:t>
                </a:r>
                <a:r>
                  <a:rPr lang="fr-FR" dirty="0"/>
                  <a:t>: </a:t>
                </a:r>
                <a14:m>
                  <m:oMath xmlns:m="http://schemas.openxmlformats.org/officeDocument/2006/math">
                    <m:d>
                      <m:dPr>
                        <m:ctrlPr>
                          <a:rPr lang="fr-FR" i="1" smtClean="0">
                            <a:latin typeface="Cambria Math" panose="02040503050406030204" pitchFamily="18" charset="0"/>
                          </a:rPr>
                        </m:ctrlPr>
                      </m:dPr>
                      <m:e>
                        <m:f>
                          <m:fPr>
                            <m:type m:val="noBar"/>
                            <m:ctrlPr>
                              <a:rPr lang="fr-FR" i="1" smtClean="0">
                                <a:latin typeface="Cambria Math" panose="02040503050406030204" pitchFamily="18" charset="0"/>
                              </a:rPr>
                            </m:ctrlPr>
                          </m:fPr>
                          <m:num>
                            <m:r>
                              <a:rPr lang="fr-FR" b="0" i="1" smtClean="0">
                                <a:latin typeface="Cambria Math" panose="02040503050406030204" pitchFamily="18" charset="0"/>
                              </a:rPr>
                              <m:t>𝑛</m:t>
                            </m:r>
                          </m:num>
                          <m:den>
                            <m:r>
                              <a:rPr lang="fr-FR" b="0" i="1" smtClean="0">
                                <a:latin typeface="Cambria Math" panose="02040503050406030204" pitchFamily="18" charset="0"/>
                              </a:rPr>
                              <m:t>2</m:t>
                            </m:r>
                          </m:den>
                        </m:f>
                      </m:e>
                    </m:d>
                  </m:oMath>
                </a14:m>
                <a:r>
                  <a:rPr lang="fr-FR" dirty="0"/>
                  <a:t> classifieurs</a:t>
                </a:r>
              </a:p>
              <a:p>
                <a:pPr lvl="1"/>
                <a:r>
                  <a:rPr lang="fr-FR" dirty="0" err="1"/>
                  <a:t>OneVsAll</a:t>
                </a:r>
                <a:r>
                  <a:rPr lang="fr-FR" dirty="0"/>
                  <a:t>: n classifieurs</a:t>
                </a:r>
                <a:endParaRPr lang="fr-FR" sz="1800" dirty="0"/>
              </a:p>
              <a:p>
                <a:r>
                  <a:rPr lang="fr-FR" sz="2000" dirty="0"/>
                  <a:t>Décision interprétable par l’être humain.</a:t>
                </a:r>
                <a:endParaRPr lang="fr-FR" dirty="0"/>
              </a:p>
              <a:p>
                <a:r>
                  <a:rPr lang="fr-FR" sz="2000" dirty="0"/>
                  <a:t>Programmation (problème primal): </a:t>
                </a:r>
              </a:p>
              <a:p>
                <a:pPr lvl="1"/>
                <a:r>
                  <a:rPr lang="fr-FR" dirty="0"/>
                  <a:t>Python: </a:t>
                </a:r>
                <a:r>
                  <a:rPr lang="fr-FR" dirty="0" err="1"/>
                  <a:t>Scikit-Learn</a:t>
                </a:r>
                <a:r>
                  <a:rPr lang="fr-FR" dirty="0"/>
                  <a:t> (</a:t>
                </a:r>
                <a:r>
                  <a:rPr lang="fr-FR" i="1" dirty="0" err="1"/>
                  <a:t>LinearSVC</a:t>
                </a:r>
                <a:r>
                  <a:rPr lang="fr-FR" dirty="0"/>
                  <a:t>)</a:t>
                </a:r>
              </a:p>
              <a:p>
                <a:pPr lvl="1"/>
                <a:r>
                  <a:rPr lang="fr-FR" dirty="0"/>
                  <a:t>C/C++: « Codage manuel »</a:t>
                </a:r>
                <a:endParaRPr lang="fr-FR" sz="2000" dirty="0"/>
              </a:p>
            </p:txBody>
          </p:sp>
        </mc:Choice>
        <mc:Fallback xmlns="">
          <p:sp>
            <p:nvSpPr>
              <p:cNvPr id="3" name="Espace réservé du contenu 2"/>
              <p:cNvSpPr>
                <a:spLocks noGrp="1" noRot="1" noChangeAspect="1" noMove="1" noResize="1" noEditPoints="1" noAdjustHandles="1" noChangeArrowheads="1" noChangeShapeType="1" noTextEdit="1"/>
              </p:cNvSpPr>
              <p:nvPr>
                <p:ph sz="half" idx="1"/>
              </p:nvPr>
            </p:nvSpPr>
            <p:spPr>
              <a:xfrm>
                <a:off x="763479" y="2613730"/>
                <a:ext cx="6076809" cy="3380937"/>
              </a:xfrm>
              <a:blipFill>
                <a:blip r:embed="rId2"/>
                <a:stretch>
                  <a:fillRect l="-401" t="-1083"/>
                </a:stretch>
              </a:blipFill>
            </p:spPr>
            <p:txBody>
              <a:bodyPr/>
              <a:lstStyle/>
              <a:p>
                <a:r>
                  <a:rPr lang="fr-FR">
                    <a:noFill/>
                  </a:rPr>
                  <a:t> </a:t>
                </a:r>
              </a:p>
            </p:txBody>
          </p:sp>
        </mc:Fallback>
      </mc:AlternateContent>
      <p:sp>
        <p:nvSpPr>
          <p:cNvPr id="5" name="Espace réservé du numéro de diapositive 4">
            <a:extLst>
              <a:ext uri="{FF2B5EF4-FFF2-40B4-BE49-F238E27FC236}">
                <a16:creationId xmlns:a16="http://schemas.microsoft.com/office/drawing/2014/main" id="{E665CF1F-A82F-4DAC-A188-11CC4C6DEBFB}"/>
              </a:ext>
            </a:extLst>
          </p:cNvPr>
          <p:cNvSpPr>
            <a:spLocks noGrp="1"/>
          </p:cNvSpPr>
          <p:nvPr>
            <p:ph type="sldNum" sz="quarter" idx="12"/>
          </p:nvPr>
        </p:nvSpPr>
        <p:spPr/>
        <p:txBody>
          <a:bodyPr/>
          <a:lstStyle/>
          <a:p>
            <a:fld id="{D57F1E4F-1CFF-5643-939E-02111984F565}" type="slidenum">
              <a:rPr lang="en-US" smtClean="0"/>
              <a:t>9</a:t>
            </a:fld>
            <a:endParaRPr lang="en-US" dirty="0"/>
          </a:p>
        </p:txBody>
      </p:sp>
      <p:pic>
        <p:nvPicPr>
          <p:cNvPr id="4100" name="Picture 4" descr="Support Vector Machines for Binary Classification - MATLAB &amp; Simulink -  MathWorks Fra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4405" y="2774960"/>
            <a:ext cx="3766334" cy="3058478"/>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8152015" y="6581001"/>
            <a:ext cx="4039985" cy="276999"/>
          </a:xfrm>
          <a:prstGeom prst="rect">
            <a:avLst/>
          </a:prstGeom>
          <a:noFill/>
        </p:spPr>
        <p:txBody>
          <a:bodyPr wrap="square" rtlCol="0">
            <a:spAutoFit/>
          </a:bodyPr>
          <a:lstStyle/>
          <a:p>
            <a:r>
              <a:rPr lang="fr-FR" sz="1200" dirty="0"/>
              <a:t>[3] A. Guéron – Machine Learning avec </a:t>
            </a:r>
            <a:r>
              <a:rPr lang="fr-FR" sz="1200" dirty="0" err="1"/>
              <a:t>Scikit-Learn</a:t>
            </a:r>
            <a:endParaRPr lang="fr-FR" sz="1200" dirty="0"/>
          </a:p>
        </p:txBody>
      </p:sp>
    </p:spTree>
    <p:extLst>
      <p:ext uri="{BB962C8B-B14F-4D97-AF65-F5344CB8AC3E}">
        <p14:creationId xmlns:p14="http://schemas.microsoft.com/office/powerpoint/2010/main" val="25239201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999</TotalTime>
  <Words>1413</Words>
  <Application>Microsoft Office PowerPoint</Application>
  <PresentationFormat>Grand écran</PresentationFormat>
  <Paragraphs>207</Paragraphs>
  <Slides>23</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23</vt:i4>
      </vt:variant>
    </vt:vector>
  </HeadingPairs>
  <TitlesOfParts>
    <vt:vector size="29" baseType="lpstr">
      <vt:lpstr>Arial</vt:lpstr>
      <vt:lpstr>Calibri</vt:lpstr>
      <vt:lpstr>Cambria Math</vt:lpstr>
      <vt:lpstr>Century Gothic</vt:lpstr>
      <vt:lpstr>Wingdings 3</vt:lpstr>
      <vt:lpstr>Ion</vt:lpstr>
      <vt:lpstr> Projet: Embedded Machine Learning</vt:lpstr>
      <vt:lpstr>Sommaire</vt:lpstr>
      <vt:lpstr>Objectifs</vt:lpstr>
      <vt:lpstr>Présentation du cas d’application Reconnaissance de style musical</vt:lpstr>
      <vt:lpstr>Déroulement des séances</vt:lpstr>
      <vt:lpstr>Principes de développement Le cas de la reconnaissance musical</vt:lpstr>
      <vt:lpstr>Lecture des fichiers .au</vt:lpstr>
      <vt:lpstr>Extraction des descripteurs audio</vt:lpstr>
      <vt:lpstr>Classification:  Séparateur à Vaste Marge (SVM)</vt:lpstr>
      <vt:lpstr>Classification:  Arbres de décision et forêts aléatoires (RF)</vt:lpstr>
      <vt:lpstr>Classification: Réseaux de neurones denses (NN)</vt:lpstr>
      <vt:lpstr>Moyens</vt:lpstr>
      <vt:lpstr>Raspberry Pi 4</vt:lpstr>
      <vt:lpstr>Évaluation</vt:lpstr>
      <vt:lpstr>Évaluation, attendus et critères</vt:lpstr>
      <vt:lpstr>Évaluation, attendus et critères</vt:lpstr>
      <vt:lpstr>Merci pour votre écoute</vt:lpstr>
      <vt:lpstr>Bibliographie</vt:lpstr>
      <vt:lpstr>Spectrogramme et descripteurs (1)</vt:lpstr>
      <vt:lpstr>Spectrogramme et descripteurs (2)</vt:lpstr>
      <vt:lpstr>Spectrogramme et descripteurs (3)</vt:lpstr>
      <vt:lpstr>Spectrogramme et descripteurs (4)</vt:lpstr>
      <vt:lpstr>Comparaison des langages de programmation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Cours IA embarqué</dc:title>
  <dc:creator>Louis MORGE-ROLLET</dc:creator>
  <cp:lastModifiedBy>Louis Morge-rollet</cp:lastModifiedBy>
  <cp:revision>92</cp:revision>
  <dcterms:created xsi:type="dcterms:W3CDTF">2021-02-01T13:51:34Z</dcterms:created>
  <dcterms:modified xsi:type="dcterms:W3CDTF">2023-12-10T15:56:46Z</dcterms:modified>
</cp:coreProperties>
</file>