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69" r:id="rId2"/>
    <p:sldMasterId id="2147483778" r:id="rId3"/>
    <p:sldMasterId id="2147483785" r:id="rId4"/>
    <p:sldMasterId id="2147483792" r:id="rId5"/>
    <p:sldMasterId id="2147483799" r:id="rId6"/>
    <p:sldMasterId id="2147483806" r:id="rId7"/>
  </p:sldMasterIdLst>
  <p:notesMasterIdLst>
    <p:notesMasterId r:id="rId14"/>
  </p:notesMasterIdLst>
  <p:handoutMasterIdLst>
    <p:handoutMasterId r:id="rId15"/>
  </p:handoutMasterIdLst>
  <p:sldIdLst>
    <p:sldId id="256" r:id="rId8"/>
    <p:sldId id="333" r:id="rId9"/>
    <p:sldId id="334" r:id="rId10"/>
    <p:sldId id="335" r:id="rId11"/>
    <p:sldId id="336" r:id="rId12"/>
    <p:sldId id="324" r:id="rId13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2BE"/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945"/>
  </p:normalViewPr>
  <p:slideViewPr>
    <p:cSldViewPr snapToGrid="0" snapToObjects="1" showGuides="1">
      <p:cViewPr varScale="1">
        <p:scale>
          <a:sx n="151" d="100"/>
          <a:sy n="151" d="100"/>
        </p:scale>
        <p:origin x="456" y="132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2048" y="-24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Confidential – internal use</a:t>
            </a:r>
            <a:endParaRPr lang="en-US" sz="900" b="0" i="0" cap="all" dirty="0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" y="8732231"/>
            <a:ext cx="566612" cy="1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416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620" cap="all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cap="all" dirty="0">
                <a:solidFill>
                  <a:schemeClr val="tx1"/>
                </a:solidFill>
              </a:rPr>
              <a:t>CONFIDENTIAL – INTERNAL USE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3" y="4891116"/>
            <a:ext cx="554400" cy="169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bg1"/>
                </a:solidFill>
              </a:rPr>
              <a:t>CONFIDENTIAL – INTERNAL USE</a:t>
            </a:r>
          </a:p>
        </p:txBody>
      </p:sp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58385"/>
            <a:ext cx="8839200" cy="424732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microsoft.com/office/2007/relationships/hdphoto" Target="../media/hdphoto2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39.xml"/><Relationship Id="rId9" Type="http://schemas.microsoft.com/office/2007/relationships/hdphoto" Target="../media/hdphoto3.wdp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44.xml"/><Relationship Id="rId7" Type="http://schemas.openxmlformats.org/officeDocument/2006/relationships/theme" Target="../theme/theme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microsoft.com/office/2007/relationships/hdphoto" Target="../media/hdphoto2.wdp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45.xml"/><Relationship Id="rId9" Type="http://schemas.microsoft.com/office/2007/relationships/hdphoto" Target="../media/hdphoto3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 – INTERNAL USE</a:t>
            </a:r>
          </a:p>
        </p:txBody>
      </p:sp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80581"/>
            <a:ext cx="792136" cy="2101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 – INTERNAL USE</a:t>
            </a:r>
          </a:p>
        </p:txBody>
      </p:sp>
    </p:spTree>
    <p:extLst>
      <p:ext uri="{BB962C8B-B14F-4D97-AF65-F5344CB8AC3E}">
        <p14:creationId xmlns:p14="http://schemas.microsoft.com/office/powerpoint/2010/main" val="18454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762607"/>
            <a:ext cx="400711" cy="30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 – INTERNAL USE</a:t>
            </a:r>
          </a:p>
        </p:txBody>
      </p:sp>
    </p:spTree>
    <p:extLst>
      <p:ext uri="{BB962C8B-B14F-4D97-AF65-F5344CB8AC3E}">
        <p14:creationId xmlns:p14="http://schemas.microsoft.com/office/powerpoint/2010/main" val="16740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lliance_high.jpg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980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 – INTERNAL USE</a:t>
            </a:r>
          </a:p>
        </p:txBody>
      </p:sp>
    </p:spTree>
    <p:extLst>
      <p:ext uri="{BB962C8B-B14F-4D97-AF65-F5344CB8AC3E}">
        <p14:creationId xmlns:p14="http://schemas.microsoft.com/office/powerpoint/2010/main" val="15976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4-Exascience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873805"/>
            <a:ext cx="464996" cy="225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 – INTERNAL USE</a:t>
            </a:r>
          </a:p>
        </p:txBody>
      </p:sp>
    </p:spTree>
    <p:extLst>
      <p:ext uri="{BB962C8B-B14F-4D97-AF65-F5344CB8AC3E}">
        <p14:creationId xmlns:p14="http://schemas.microsoft.com/office/powerpoint/2010/main" val="5253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5-energyville.png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74328"/>
            <a:ext cx="514398" cy="21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 – INTERNAL USE</a:t>
            </a:r>
          </a:p>
        </p:txBody>
      </p:sp>
    </p:spTree>
    <p:extLst>
      <p:ext uri="{BB962C8B-B14F-4D97-AF65-F5344CB8AC3E}">
        <p14:creationId xmlns:p14="http://schemas.microsoft.com/office/powerpoint/2010/main" val="242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5-energyville.png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12" y="4874328"/>
            <a:ext cx="514398" cy="213028"/>
          </a:xfrm>
          <a:prstGeom prst="rect">
            <a:avLst/>
          </a:prstGeom>
        </p:spPr>
      </p:pic>
      <p:pic>
        <p:nvPicPr>
          <p:cNvPr id="10" name="Picture 9" descr="Solliance_high.jp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495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 – INTERNAL USE</a:t>
            </a:r>
          </a:p>
        </p:txBody>
      </p:sp>
    </p:spTree>
    <p:extLst>
      <p:ext uri="{BB962C8B-B14F-4D97-AF65-F5344CB8AC3E}">
        <p14:creationId xmlns:p14="http://schemas.microsoft.com/office/powerpoint/2010/main" val="771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 communication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Bart Tiemersma</a:t>
            </a:r>
          </a:p>
        </p:txBody>
      </p:sp>
    </p:spTree>
    <p:extLst>
      <p:ext uri="{BB962C8B-B14F-4D97-AF65-F5344CB8AC3E}">
        <p14:creationId xmlns:p14="http://schemas.microsoft.com/office/powerpoint/2010/main" val="39387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1" y="2443199"/>
            <a:ext cx="8753475" cy="2159281"/>
          </a:xfrm>
        </p:spPr>
        <p:txBody>
          <a:bodyPr/>
          <a:lstStyle/>
          <a:p>
            <a:r>
              <a:rPr lang="en-US" dirty="0"/>
              <a:t>IMEC Eindhoven is responsible for everything left of the dashed line, IMEC Ghent for the part on the right</a:t>
            </a:r>
          </a:p>
          <a:p>
            <a:r>
              <a:rPr lang="en-US" dirty="0"/>
              <a:t>The memory mapped file is updated according to the communication protocol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90950" y="1629109"/>
            <a:ext cx="1600200" cy="704850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927100" y="1629109"/>
            <a:ext cx="1600200" cy="704850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Goggles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4799" y="1629109"/>
            <a:ext cx="1600200" cy="704850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</a:t>
            </a:r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2527300" y="1981534"/>
            <a:ext cx="1263650" cy="0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51352" y="1711078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Bluetooth</a:t>
            </a:r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5391150" y="1981534"/>
            <a:ext cx="1263649" cy="0"/>
          </a:xfrm>
          <a:prstGeom prst="straightConnector1">
            <a:avLst/>
          </a:prstGeom>
          <a:ln w="3175" cmpd="sng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7963" y="1526412"/>
            <a:ext cx="97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Memory mapped file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464300" y="1496905"/>
            <a:ext cx="0" cy="969643"/>
          </a:xfrm>
          <a:prstGeom prst="line">
            <a:avLst/>
          </a:prstGeom>
          <a:ln w="31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5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102609"/>
              </p:ext>
            </p:extLst>
          </p:nvPr>
        </p:nvGraphicFramePr>
        <p:xfrm>
          <a:off x="160338" y="1077913"/>
          <a:ext cx="8753476" cy="33568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3665">
                  <a:extLst>
                    <a:ext uri="{9D8B030D-6E8A-4147-A177-3AD203B41FA5}">
                      <a16:colId xmlns:a16="http://schemas.microsoft.com/office/drawing/2014/main" val="4127749995"/>
                    </a:ext>
                  </a:extLst>
                </a:gridCol>
                <a:gridCol w="1814840">
                  <a:extLst>
                    <a:ext uri="{9D8B030D-6E8A-4147-A177-3AD203B41FA5}">
                      <a16:colId xmlns:a16="http://schemas.microsoft.com/office/drawing/2014/main" val="3312898300"/>
                    </a:ext>
                  </a:extLst>
                </a:gridCol>
                <a:gridCol w="872519">
                  <a:extLst>
                    <a:ext uri="{9D8B030D-6E8A-4147-A177-3AD203B41FA5}">
                      <a16:colId xmlns:a16="http://schemas.microsoft.com/office/drawing/2014/main" val="2025183637"/>
                    </a:ext>
                  </a:extLst>
                </a:gridCol>
                <a:gridCol w="1821820">
                  <a:extLst>
                    <a:ext uri="{9D8B030D-6E8A-4147-A177-3AD203B41FA5}">
                      <a16:colId xmlns:a16="http://schemas.microsoft.com/office/drawing/2014/main" val="3307659641"/>
                    </a:ext>
                  </a:extLst>
                </a:gridCol>
                <a:gridCol w="1361129">
                  <a:extLst>
                    <a:ext uri="{9D8B030D-6E8A-4147-A177-3AD203B41FA5}">
                      <a16:colId xmlns:a16="http://schemas.microsoft.com/office/drawing/2014/main" val="3249630097"/>
                    </a:ext>
                  </a:extLst>
                </a:gridCol>
                <a:gridCol w="1989503">
                  <a:extLst>
                    <a:ext uri="{9D8B030D-6E8A-4147-A177-3AD203B41FA5}">
                      <a16:colId xmlns:a16="http://schemas.microsoft.com/office/drawing/2014/main" val="228931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[bytes]</a:t>
                      </a:r>
                    </a:p>
                  </a:txBody>
                  <a:tcPr>
                    <a:solidFill>
                      <a:srgbClr val="158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rgbClr val="158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[bytes]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Permissions</a:t>
                      </a:r>
                      <a:r>
                        <a:rPr lang="en-US" baseline="0" dirty="0"/>
                        <a:t> of processing 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Permissions</a:t>
                      </a:r>
                      <a:r>
                        <a:rPr lang="en-US" baseline="0" dirty="0"/>
                        <a:t> of</a:t>
                      </a:r>
                      <a:r>
                        <a:rPr lang="en-US" dirty="0"/>
                        <a:t>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2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version “1”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8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Read/Write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Boolean, {0,1}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1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Read/Write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Boolean, {0,1}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73330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Read/Write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Boolean, {0,1}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59023"/>
                  </a:ext>
                </a:extLst>
              </a:tr>
              <a:tr h="214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Read/Write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Boolean, {0,1}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321576"/>
                  </a:ext>
                </a:extLst>
              </a:tr>
              <a:tr h="1529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Read/Write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Boolean, {0,1}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85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CalibrationStimulus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unused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61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Write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unused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347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memory mapped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protocol version is only set when the file is created by the server</a:t>
            </a:r>
          </a:p>
          <a:p>
            <a:r>
              <a:rPr lang="en-US" dirty="0"/>
              <a:t>The four types of saccades (up, down, left, right), as well as blinks, are reported like this:</a:t>
            </a:r>
          </a:p>
          <a:p>
            <a:pPr lvl="1"/>
            <a:r>
              <a:rPr lang="en-US" dirty="0"/>
              <a:t>The server sets the corresponding Boolean to “True” when a new event is detected</a:t>
            </a:r>
          </a:p>
          <a:p>
            <a:pPr lvl="1"/>
            <a:r>
              <a:rPr lang="en-US" dirty="0"/>
              <a:t>The client monitors these Booleans, processes the new events and resets them to “False” </a:t>
            </a:r>
            <a:r>
              <a:rPr lang="en-US" i="1" u="sng" dirty="0"/>
              <a:t>after</a:t>
            </a:r>
            <a:r>
              <a:rPr lang="en-US" dirty="0"/>
              <a:t> handling the events</a:t>
            </a:r>
          </a:p>
          <a:p>
            <a:r>
              <a:rPr lang="en-US" dirty="0"/>
              <a:t>During calibration, the server communicates the stimulus to the client through the “</a:t>
            </a:r>
            <a:r>
              <a:rPr lang="en-US" dirty="0" err="1"/>
              <a:t>CalibrationStimulus</a:t>
            </a:r>
            <a:r>
              <a:rPr lang="en-US" dirty="0"/>
              <a:t>” field</a:t>
            </a:r>
          </a:p>
          <a:p>
            <a:pPr lvl="1"/>
            <a:r>
              <a:rPr lang="en-US" dirty="0"/>
              <a:t>Currently unused, just a placeholder</a:t>
            </a:r>
          </a:p>
          <a:p>
            <a:r>
              <a:rPr lang="en-US" dirty="0"/>
              <a:t>The client reports its state to the server through the “</a:t>
            </a:r>
            <a:r>
              <a:rPr lang="en-US" dirty="0" err="1"/>
              <a:t>ProgramState</a:t>
            </a:r>
            <a:r>
              <a:rPr lang="en-US" dirty="0"/>
              <a:t>” field</a:t>
            </a:r>
          </a:p>
          <a:p>
            <a:pPr lvl="1"/>
            <a:r>
              <a:rPr lang="en-US" dirty="0"/>
              <a:t>This will be used to inform the server about the start and end of the calibration</a:t>
            </a:r>
          </a:p>
        </p:txBody>
      </p:sp>
    </p:spTree>
    <p:extLst>
      <p:ext uri="{BB962C8B-B14F-4D97-AF65-F5344CB8AC3E}">
        <p14:creationId xmlns:p14="http://schemas.microsoft.com/office/powerpoint/2010/main" val="80369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reference implementation for this communication protocol is included</a:t>
            </a:r>
          </a:p>
          <a:p>
            <a:pPr lvl="1"/>
            <a:r>
              <a:rPr lang="en-US" dirty="0"/>
              <a:t>Tested on Python 3.6.2</a:t>
            </a:r>
          </a:p>
          <a:p>
            <a:pPr lvl="1"/>
            <a:r>
              <a:rPr lang="en-US" dirty="0"/>
              <a:t>For testing this interface, ensure both client and server are either 32-bits or 64-bits applications and are in the </a:t>
            </a:r>
            <a:r>
              <a:rPr lang="en-US"/>
              <a:t>same folder</a:t>
            </a:r>
            <a:endParaRPr lang="en-US" dirty="0"/>
          </a:p>
          <a:p>
            <a:pPr lvl="1"/>
            <a:r>
              <a:rPr lang="en-US" dirty="0"/>
              <a:t>The processing block would be the server and the game would be the client</a:t>
            </a:r>
          </a:p>
          <a:p>
            <a:pPr lvl="2"/>
            <a:r>
              <a:rPr lang="en-US" dirty="0"/>
              <a:t>The server is started first and is responsible for creating the file</a:t>
            </a:r>
          </a:p>
          <a:p>
            <a:pPr lvl="1"/>
            <a:r>
              <a:rPr lang="en-US" dirty="0"/>
              <a:t>For a list of available commands, look at lines 82 and beyond in the file Server.py</a:t>
            </a:r>
          </a:p>
          <a:p>
            <a:r>
              <a:rPr lang="en-US" dirty="0"/>
              <a:t>Do not try to read or modify the file, only read and modify the memory map</a:t>
            </a:r>
          </a:p>
          <a:p>
            <a:r>
              <a:rPr lang="en-US" dirty="0"/>
              <a:t>The functionality of the fields “</a:t>
            </a:r>
            <a:r>
              <a:rPr lang="en-US" dirty="0" err="1"/>
              <a:t>CalibrationStimulus</a:t>
            </a:r>
            <a:r>
              <a:rPr lang="en-US" dirty="0"/>
              <a:t>” and “</a:t>
            </a:r>
            <a:r>
              <a:rPr lang="en-US" dirty="0" err="1"/>
              <a:t>ProgramState</a:t>
            </a:r>
            <a:r>
              <a:rPr lang="en-US" dirty="0"/>
              <a:t>” have yet to be defined</a:t>
            </a:r>
          </a:p>
        </p:txBody>
      </p:sp>
    </p:spTree>
    <p:extLst>
      <p:ext uri="{BB962C8B-B14F-4D97-AF65-F5344CB8AC3E}">
        <p14:creationId xmlns:p14="http://schemas.microsoft.com/office/powerpoint/2010/main" val="132347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8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 imec rebranded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 internal use" id="{FA3E2371-3F51-6948-9936-2C1B1E0D5697}" vid="{DAB6901E-303C-F440-B29F-9E885D719C35}"/>
    </a:ext>
  </a:extLst>
</a:theme>
</file>

<file path=ppt/theme/theme2.xml><?xml version="1.0" encoding="utf-8"?>
<a:theme xmlns:a="http://schemas.openxmlformats.org/drawingml/2006/main" name="imec - holst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 internal use" id="{FA3E2371-3F51-6948-9936-2C1B1E0D5697}" vid="{DFD42527-DFD4-AE45-84E4-C4A10F9CAF99}"/>
    </a:ext>
  </a:extLst>
</a:theme>
</file>

<file path=ppt/theme/theme3.xml><?xml version="1.0" encoding="utf-8"?>
<a:theme xmlns:a="http://schemas.openxmlformats.org/drawingml/2006/main" name="imec - nerf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 internal use" id="{FA3E2371-3F51-6948-9936-2C1B1E0D5697}" vid="{5514BFD3-19D3-AE42-8EB3-4E2EB96BCC64}"/>
    </a:ext>
  </a:extLst>
</a:theme>
</file>

<file path=ppt/theme/theme4.xml><?xml version="1.0" encoding="utf-8"?>
<a:theme xmlns:a="http://schemas.openxmlformats.org/drawingml/2006/main" name="imec - sollia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 internal use" id="{FA3E2371-3F51-6948-9936-2C1B1E0D5697}" vid="{33A667A8-FA33-E942-93CD-254106626D67}"/>
    </a:ext>
  </a:extLst>
</a:theme>
</file>

<file path=ppt/theme/theme5.xml><?xml version="1.0" encoding="utf-8"?>
<a:theme xmlns:a="http://schemas.openxmlformats.org/drawingml/2006/main" name="imec - exascie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 internal use" id="{FA3E2371-3F51-6948-9936-2C1B1E0D5697}" vid="{853589BB-A8F2-D74E-AAC0-B3DF1D67A9CF}"/>
    </a:ext>
  </a:extLst>
</a:theme>
</file>

<file path=ppt/theme/theme6.xml><?xml version="1.0" encoding="utf-8"?>
<a:theme xmlns:a="http://schemas.openxmlformats.org/drawingml/2006/main" name="imec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 internal use" id="{FA3E2371-3F51-6948-9936-2C1B1E0D5697}" vid="{7F3C2904-E2AA-214E-96CE-75887A95949F}"/>
    </a:ext>
  </a:extLst>
</a:theme>
</file>

<file path=ppt/theme/theme7.xml><?xml version="1.0" encoding="utf-8"?>
<a:theme xmlns:a="http://schemas.openxmlformats.org/drawingml/2006/main" name="imec - solliance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 internal use" id="{FA3E2371-3F51-6948-9936-2C1B1E0D5697}" vid="{E06DC514-5663-5847-A9B4-D8A23FE3C381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imec_confidential internal use</Template>
  <TotalTime>94</TotalTime>
  <Words>413</Words>
  <Application>Microsoft Office PowerPoint</Application>
  <PresentationFormat>On-screen Show (16:9)</PresentationFormat>
  <Paragraphs>89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Office Theme imec rebranded</vt:lpstr>
      <vt:lpstr>imec - holst</vt:lpstr>
      <vt:lpstr>imec - nerf</vt:lpstr>
      <vt:lpstr>imec - solliance</vt:lpstr>
      <vt:lpstr>imec - exascience</vt:lpstr>
      <vt:lpstr>imec - energyville</vt:lpstr>
      <vt:lpstr>imec - solliance - energyville</vt:lpstr>
      <vt:lpstr>AR communication protocol</vt:lpstr>
      <vt:lpstr>System overview</vt:lpstr>
      <vt:lpstr>Layout of memory mapped file</vt:lpstr>
      <vt:lpstr>Protocol</vt:lpstr>
      <vt:lpstr>Notes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Communication Protocol</dc:title>
  <dc:subject/>
  <dc:creator>Bart Tiemersma (----)</dc:creator>
  <cp:keywords/>
  <dc:description/>
  <cp:lastModifiedBy>Bart Tiemersma (----)</cp:lastModifiedBy>
  <cp:revision>25</cp:revision>
  <dcterms:created xsi:type="dcterms:W3CDTF">2017-09-12T13:52:24Z</dcterms:created>
  <dcterms:modified xsi:type="dcterms:W3CDTF">2017-09-13T10:12:42Z</dcterms:modified>
  <cp:category/>
</cp:coreProperties>
</file>