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handoutMasterIdLst>
    <p:handoutMasterId r:id="rId52"/>
  </p:handoutMasterIdLst>
  <p:sldIdLst>
    <p:sldId id="303" r:id="rId5"/>
    <p:sldId id="265" r:id="rId6"/>
    <p:sldId id="292" r:id="rId7"/>
    <p:sldId id="304" r:id="rId8"/>
    <p:sldId id="261" r:id="rId9"/>
    <p:sldId id="294" r:id="rId10"/>
    <p:sldId id="296" r:id="rId11"/>
    <p:sldId id="289" r:id="rId12"/>
    <p:sldId id="295" r:id="rId13"/>
    <p:sldId id="297" r:id="rId14"/>
    <p:sldId id="290" r:id="rId15"/>
    <p:sldId id="291" r:id="rId16"/>
    <p:sldId id="267" r:id="rId17"/>
    <p:sldId id="262" r:id="rId18"/>
    <p:sldId id="269" r:id="rId19"/>
    <p:sldId id="285" r:id="rId20"/>
    <p:sldId id="300" r:id="rId21"/>
    <p:sldId id="299" r:id="rId22"/>
    <p:sldId id="286" r:id="rId23"/>
    <p:sldId id="270" r:id="rId24"/>
    <p:sldId id="276" r:id="rId25"/>
    <p:sldId id="271" r:id="rId26"/>
    <p:sldId id="278" r:id="rId27"/>
    <p:sldId id="301" r:id="rId28"/>
    <p:sldId id="279" r:id="rId29"/>
    <p:sldId id="280" r:id="rId30"/>
    <p:sldId id="302" r:id="rId31"/>
    <p:sldId id="277" r:id="rId32"/>
    <p:sldId id="282" r:id="rId33"/>
    <p:sldId id="283" r:id="rId34"/>
    <p:sldId id="284" r:id="rId35"/>
    <p:sldId id="305" r:id="rId36"/>
    <p:sldId id="306" r:id="rId37"/>
    <p:sldId id="307" r:id="rId38"/>
    <p:sldId id="319" r:id="rId39"/>
    <p:sldId id="320" r:id="rId40"/>
    <p:sldId id="321" r:id="rId41"/>
    <p:sldId id="322" r:id="rId42"/>
    <p:sldId id="308" r:id="rId43"/>
    <p:sldId id="309" r:id="rId44"/>
    <p:sldId id="310" r:id="rId45"/>
    <p:sldId id="311" r:id="rId46"/>
    <p:sldId id="312" r:id="rId47"/>
    <p:sldId id="313" r:id="rId48"/>
    <p:sldId id="323" r:id="rId49"/>
    <p:sldId id="314" r:id="rId5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2B56AB"/>
    <a:srgbClr val="2D5AB5"/>
    <a:srgbClr val="3366CC"/>
    <a:srgbClr val="0033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71" autoAdjust="0"/>
  </p:normalViewPr>
  <p:slideViewPr>
    <p:cSldViewPr>
      <p:cViewPr>
        <p:scale>
          <a:sx n="49" d="100"/>
          <a:sy n="49" d="100"/>
        </p:scale>
        <p:origin x="-1291" y="-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6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BCD62-5348-4DBF-BD64-909D4A8FD2C6}" type="datetimeFigureOut">
              <a:rPr lang="fr-FR" smtClean="0"/>
              <a:t>15/01/2013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D6031-1F15-44C7-88CA-3BFC8B087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581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8BC06-ECB9-469C-A39F-B482DF718A48}" type="datetimeFigureOut">
              <a:rPr lang="fr-FR" smtClean="0"/>
              <a:t>15/01/2013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175A8-7D05-423A-8E86-7D20C989AB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348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742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 puis </a:t>
            </a:r>
            <a:r>
              <a:rPr lang="fr-FR" baseline="0" dirty="0" smtClean="0"/>
              <a:t>tant que i = 1, donc thêta 1 = thêta 1 plus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(1).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Après le changement de thêta 1 par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(1), on a obtenu la nouvelle position du bras manipulateur jeune.</a:t>
            </a:r>
          </a:p>
          <a:p>
            <a:r>
              <a:rPr lang="fr-FR" baseline="0" dirty="0" smtClean="0"/>
              <a:t>Calculer la distance entre la position courante et le point cible.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Delta epsilon est supérieur à 0. Donc on est plus loin que le point cible.</a:t>
            </a:r>
          </a:p>
          <a:p>
            <a:r>
              <a:rPr lang="fr-FR" baseline="0" dirty="0" smtClean="0"/>
              <a:t>On va à « </a:t>
            </a:r>
            <a:r>
              <a:rPr lang="fr-FR" baseline="0" dirty="0" err="1" smtClean="0"/>
              <a:t>else</a:t>
            </a:r>
            <a:r>
              <a:rPr lang="fr-FR" baseline="0" dirty="0" smtClean="0"/>
              <a:t> ».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535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Thêta 1 est égal thêta 1 moins deux fois de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(1).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Ça veut dire, on cherche vers l’autre sens.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973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Et puis on calcule delta epsilon, il est inférieur à 0.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Donc on garde ce thêta 1</a:t>
            </a:r>
            <a:r>
              <a:rPr lang="fr-FR" baseline="0" smtClean="0"/>
              <a:t>. 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Et puis on refait la boucle encore.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Jusqu’à maintenant, on sais l’idée principale de l’algorithme IAA.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La fonction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(i), c’est quoi? Je vais expliquer tout de suite.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Mais quand la boucle s’arrête? Je vais expliquer dans la chapitre prochaine.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436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Taux d’incrément. Quand delta epsilon=0,</a:t>
            </a:r>
            <a:r>
              <a:rPr lang="fr-FR" baseline="0" dirty="0" smtClean="0"/>
              <a:t> c’est peut-être parce que le changement apporté à la variable est trop grand, donc on doit diminuer la valeur de </a:t>
            </a:r>
            <a:r>
              <a:rPr lang="fr-FR" baseline="0" dirty="0" err="1" smtClean="0"/>
              <a:t>IncrementRate</a:t>
            </a:r>
            <a:r>
              <a:rPr lang="fr-FR" baseline="0" dirty="0" smtClean="0"/>
              <a:t> pour bouger plus précisément.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41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C’est la 3</a:t>
            </a:r>
            <a:r>
              <a:rPr lang="fr-FR" baseline="30000" dirty="0" smtClean="0"/>
              <a:t>ème</a:t>
            </a:r>
            <a:r>
              <a:rPr lang="fr-FR" baseline="0" dirty="0" smtClean="0"/>
              <a:t> chapitre, travail effectué.</a:t>
            </a:r>
          </a:p>
          <a:p>
            <a:r>
              <a:rPr lang="fr-FR" baseline="0" dirty="0" smtClean="0"/>
              <a:t>Il y a 3 parties.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044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partie, je vais expliquer </a:t>
            </a:r>
            <a:r>
              <a:rPr lang="fr-FR" baseline="0" dirty="0" smtClean="0"/>
              <a:t>quand la boucle s’arrête.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Manifestement, </a:t>
            </a:r>
            <a:r>
              <a:rPr lang="fr-FR" baseline="0" dirty="0" smtClean="0"/>
              <a:t>il y a 2 cas pour ce point cible.</a:t>
            </a:r>
          </a:p>
          <a:p>
            <a:r>
              <a:rPr lang="fr-FR" baseline="0" dirty="0" smtClean="0"/>
              <a:t>Il est atteignable et il n’est pas atteignable.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177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1</a:t>
            </a:r>
            <a:r>
              <a:rPr lang="fr-FR" baseline="30000" dirty="0" smtClean="0"/>
              <a:t>er</a:t>
            </a:r>
            <a:r>
              <a:rPr lang="fr-FR" baseline="0" dirty="0" smtClean="0"/>
              <a:t> cas: le point cible est atteignable. </a:t>
            </a:r>
          </a:p>
          <a:p>
            <a:r>
              <a:rPr lang="fr-FR" baseline="0" dirty="0" smtClean="0"/>
              <a:t>La condition d’arrêt de cet algorithme :</a:t>
            </a:r>
          </a:p>
          <a:p>
            <a:r>
              <a:rPr lang="fr-FR" baseline="0" dirty="0" smtClean="0"/>
              <a:t>Quand la distance entre le point courant et le point cible est égale 0, donc le point est atteignable.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012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Mais o</a:t>
            </a:r>
            <a:r>
              <a:rPr lang="fr-FR" dirty="0" smtClean="0"/>
              <a:t>n n'a pas utilisé 0 pour cette borne.</a:t>
            </a:r>
          </a:p>
          <a:p>
            <a:r>
              <a:rPr lang="fr-FR" dirty="0" smtClean="0"/>
              <a:t>Parce qu'à cause des problème de précision, on ne peut pas arriver à 0 mais plutôt une valeur assez petite. </a:t>
            </a:r>
          </a:p>
          <a:p>
            <a:r>
              <a:rPr lang="fr-FR" dirty="0" smtClean="0"/>
              <a:t>D'ailleurs, selon les besoin réels, on n'a pas toujours besoin d'une précision très élevée.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012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Donc q</a:t>
            </a:r>
            <a:r>
              <a:rPr lang="fr-FR" baseline="0" dirty="0" smtClean="0"/>
              <a:t>uand la distance entre le point courant et le point cible est inférieure à une valeur prédéfinie.</a:t>
            </a:r>
          </a:p>
          <a:p>
            <a:r>
              <a:rPr lang="fr-FR" baseline="0" dirty="0" smtClean="0"/>
              <a:t>Ce point est atteignable.</a:t>
            </a:r>
          </a:p>
          <a:p>
            <a:r>
              <a:rPr lang="fr-FR" dirty="0" smtClean="0"/>
              <a:t>On défini la borne de distance égale 0.0001.</a:t>
            </a:r>
          </a:p>
          <a:p>
            <a:r>
              <a:rPr lang="fr-FR" dirty="0" smtClean="0"/>
              <a:t>Quand epsilon est inférieure à la</a:t>
            </a:r>
            <a:r>
              <a:rPr lang="fr-FR" baseline="0" dirty="0" smtClean="0"/>
              <a:t> borne distance, la boucle s’arrête.</a:t>
            </a:r>
          </a:p>
          <a:p>
            <a:r>
              <a:rPr lang="fr-FR" baseline="0" dirty="0" smtClean="0"/>
              <a:t>C’est la condition d’arrêt de cet algorithme pour 1</a:t>
            </a:r>
            <a:r>
              <a:rPr lang="fr-FR" baseline="30000" dirty="0" smtClean="0"/>
              <a:t>er</a:t>
            </a:r>
            <a:r>
              <a:rPr lang="fr-FR" baseline="0" dirty="0" smtClean="0"/>
              <a:t> cas.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012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condition</a:t>
            </a:r>
            <a:r>
              <a:rPr lang="fr-FR" baseline="0" dirty="0" smtClean="0"/>
              <a:t> d’arrêt de cet algorithme pour 2</a:t>
            </a:r>
            <a:r>
              <a:rPr lang="fr-FR" baseline="30000" dirty="0" smtClean="0"/>
              <a:t>ème</a:t>
            </a:r>
            <a:r>
              <a:rPr lang="fr-FR" baseline="0" dirty="0" smtClean="0"/>
              <a:t> cas: le point cible n’est pas atteignable.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Quand la distance epsilon ne peut plus être réduite et IncrementRate de i est inférieur à une valeur prédéfinie, la boucle s’arrête.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Et le point cible n’est pas atteignable.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C’est la fonction de BORNE_RATE de 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aseline="0" dirty="0" smtClean="0"/>
              <a:t>Ce </a:t>
            </a:r>
            <a:r>
              <a:rPr lang="fr-FR" sz="1200" dirty="0" smtClean="0"/>
              <a:t>sont les limites maximales et minimales de thêta de</a:t>
            </a:r>
            <a:r>
              <a:rPr lang="fr-FR" sz="1200" baseline="0" dirty="0" smtClean="0"/>
              <a:t> </a:t>
            </a:r>
            <a:r>
              <a:rPr lang="fr-FR" sz="1200" dirty="0" smtClean="0"/>
              <a:t>l’articulation 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À la fin de programme, on peut obtenir tous les variables de thêta de 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89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D’abord,</a:t>
            </a:r>
            <a:r>
              <a:rPr lang="fr-FR" baseline="0" dirty="0" smtClean="0"/>
              <a:t> je vous introduis le contexte du projet, et puis mon collège LIU Zheng vais vous présenter l’algorithme que nous avons étudié et notre travails étudiés.</a:t>
            </a:r>
          </a:p>
          <a:p>
            <a:r>
              <a:rPr lang="fr-FR" baseline="0" dirty="0" smtClean="0"/>
              <a:t>En suite, je vais expliquer quelque difficulté rencontrée.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204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implémentation</a:t>
            </a:r>
            <a:r>
              <a:rPr lang="fr-FR" baseline="0" dirty="0" smtClean="0"/>
              <a:t>, on choisi le langage C++.</a:t>
            </a:r>
          </a:p>
          <a:p>
            <a:r>
              <a:rPr lang="fr-FR" baseline="0" dirty="0" smtClean="0"/>
              <a:t>Il y a 3 raisons: …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avons choisi C++ en tant que langage de programmation avec les considérations ci-dessous :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Ce travail consiste à plutôt les calculs au lieu des logiques commerciales ou interface d’interaction.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très efficace d’utiliser C++ que les autres langages supérieurs.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C++ possède des caractéristiques orientées objets, qui peut nous faciliter le travail.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Nous venons de finir les cours de C++ avant de commencer ce projet, donc c’est une opportunité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nous de pratiquer ce langage.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97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implémenter cet algorithme, on a conçu les 4 classes.</a:t>
            </a:r>
          </a:p>
          <a:p>
            <a:r>
              <a:rPr lang="fr-FR" baseline="0" dirty="0" smtClean="0"/>
              <a:t>La classe point, c’est pour représenter le point (</a:t>
            </a:r>
            <a:r>
              <a:rPr lang="fr-FR" baseline="0" dirty="0" err="1" smtClean="0"/>
              <a:t>x,y,z</a:t>
            </a:r>
            <a:r>
              <a:rPr lang="fr-FR" baseline="0" dirty="0" smtClean="0"/>
              <a:t>).</a:t>
            </a:r>
          </a:p>
          <a:p>
            <a:r>
              <a:rPr lang="fr-FR" baseline="0" dirty="0" smtClean="0"/>
              <a:t>La classe matrice, elle contient des opérations de matrice.</a:t>
            </a:r>
          </a:p>
          <a:p>
            <a:r>
              <a:rPr lang="fr-FR" baseline="0" dirty="0" smtClean="0"/>
              <a:t>La classe robotique qui contient l’algorithme IAA et d’autres fonctions robotique.</a:t>
            </a:r>
          </a:p>
          <a:p>
            <a:r>
              <a:rPr lang="fr-FR" baseline="0" dirty="0" smtClean="0"/>
              <a:t>La classe quadruplet représente thêta, d, alpha, a, la limite maximum de thêta et la limite minimum de thêta.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995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avons tout d’abords testé l’algorithme avec un bras manipulateur à 2 rotation. La zone atteignable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l’organe terminal est limité sur un plan dont la coordonnée de l’axe z est fixe. Alors on peut identifier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point avec seulement les coordonnées des axes x et y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710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peut représenter cette configuration avec deux quadruplets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Denavit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Selon notre implémentation, pour représenter cette configuration du bras manipulateur, il suffit de créer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tableau d’objet de classe 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Quadruplet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dont chaque objet représente dans ces tableaux.</a:t>
            </a: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Théorie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457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la zone atteignable réelle pour vérifier sa validité.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peut choisir un point atteignable à tester.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choisit le point (1.7,0,0).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738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le point (1.7,0,0).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puis on va appeler la fonction IAA.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 la fin, on faire afficher les valeur.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488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conséquence de cet exemple à 2 rotations, nous avons obtenu dans la fenêtre de terminal.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L’algorithme a passé 869 itérations pour trouver la solution. Les valeurs des 2 variables articulaires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finales sont affichées à la fin. Cette solution peut être interprétée comme ceci : pour atteindre le point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(1.7,0,0), les 2 angles de rotation 1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sont respectivement 12°,-28°. Il peut aussi y avoir d’autres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possibles.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271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la zone atteignable réelle pour vérifier sa validité.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peut choisir un point atteignable à tester.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choisit le point (1.7,0,0).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738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présentons un deuxième exemple spécifique que nous avons testé, concernant un manipulateur de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rotations.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rotation de 5</a:t>
            </a:r>
            <a:r>
              <a:rPr lang="fr-F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ème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articulation ne change pas les coordonnées du point de l’organe terminal. 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Donc on a 4 objets au total dans le tableau.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4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crée un tableau d’objet de classe 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Quadruplet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dont chaque objet représente une transformation de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repère. La dernière articulation est particulière, elle n’intervient pas dans notre travail, car la rotation de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cette articulation ne change pas les coordonnées du point de l’organe terminal. Donc on a 4 objets au total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le tableau :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601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Il s’agit d’étudier une méthode permettant de</a:t>
            </a:r>
          </a:p>
          <a:p>
            <a:pPr marL="0" indent="0">
              <a:buNone/>
            </a:pPr>
            <a:r>
              <a:rPr lang="fr-FR" dirty="0" smtClean="0"/>
              <a:t>répondre à la question suivante : « soit un point</a:t>
            </a:r>
          </a:p>
          <a:p>
            <a:pPr marL="0" indent="0">
              <a:buNone/>
            </a:pPr>
            <a:r>
              <a:rPr lang="fr-FR" dirty="0" smtClean="0"/>
              <a:t>à atteindre à l’aide de l’organe terminal d’un</a:t>
            </a:r>
          </a:p>
          <a:p>
            <a:pPr marL="0" indent="0">
              <a:buNone/>
            </a:pPr>
            <a:r>
              <a:rPr lang="fr-FR" dirty="0" smtClean="0"/>
              <a:t>robot manipulateur. Ce point est-il situé dans</a:t>
            </a:r>
          </a:p>
          <a:p>
            <a:pPr marL="0" indent="0">
              <a:buNone/>
            </a:pPr>
            <a:r>
              <a:rPr lang="fr-FR" dirty="0" smtClean="0"/>
              <a:t>l’espace atteignable du robot ? ». Le but de ce</a:t>
            </a:r>
          </a:p>
          <a:p>
            <a:pPr marL="0" indent="0">
              <a:buNone/>
            </a:pPr>
            <a:r>
              <a:rPr lang="fr-FR" dirty="0" smtClean="0"/>
              <a:t>projet consiste à étudier, puis implémenter et</a:t>
            </a:r>
          </a:p>
          <a:p>
            <a:pPr marL="0" indent="0">
              <a:buNone/>
            </a:pPr>
            <a:r>
              <a:rPr lang="fr-FR" dirty="0" smtClean="0"/>
              <a:t>tester une méthode présentée dans l’article</a:t>
            </a:r>
          </a:p>
          <a:p>
            <a:pPr marL="0" indent="0">
              <a:buNone/>
            </a:pPr>
            <a:r>
              <a:rPr lang="fr-FR" dirty="0" smtClean="0"/>
              <a:t>référencé ci-dessous.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795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le point (0,0,3).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puis on va appeler la fonction IAA.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 la fin, on faire afficher les valeur.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2847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conséquence de cet exemple spécifique, nous avons obtenu dans la fenêtre de terminal.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L’algorithme a passé 27 itérations pour trouver la solution. Les valeurs des 4 variables articulaires finales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sont affichées à la fin. Cette solution peut être interprétée comme ceci : pour atteindre le point (0,0,3), les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angles de rotation 1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fr-F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sont respectivement 73°,0°,90°,90°. Il peut aussi y avoir des autres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possibles.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4312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92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92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92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929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929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8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modèle du couple humain-système </a:t>
            </a:r>
          </a:p>
          <a:p>
            <a:r>
              <a:rPr lang="fr-FR" dirty="0" smtClean="0"/>
              <a:t>d’aide au déplacement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04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ce chapitre, je vais expliquer l’algorithme</a:t>
            </a:r>
            <a:r>
              <a:rPr lang="fr-FR" baseline="0" dirty="0" smtClean="0"/>
              <a:t> IAA et une fonction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(i);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56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Algorithme IAA,</a:t>
            </a:r>
            <a:r>
              <a:rPr lang="fr-FR" baseline="0" dirty="0" smtClean="0"/>
              <a:t> qu’est que c’est?</a:t>
            </a:r>
          </a:p>
          <a:p>
            <a:r>
              <a:rPr lang="fr-FR" baseline="0" dirty="0" smtClean="0"/>
              <a:t>C’est l’algorithme à approximation incrémentale.</a:t>
            </a:r>
          </a:p>
          <a:p>
            <a:r>
              <a:rPr lang="fr-FR" baseline="0" dirty="0" smtClean="0"/>
              <a:t>C’est le pseudo code.</a:t>
            </a:r>
          </a:p>
          <a:p>
            <a:r>
              <a:rPr lang="fr-FR" baseline="0" dirty="0" smtClean="0"/>
              <a:t>Je vais expliquer comment cet algorithme marche.</a:t>
            </a:r>
          </a:p>
          <a:p>
            <a:r>
              <a:rPr lang="fr-FR" baseline="0" dirty="0" smtClean="0"/>
              <a:t>En début, il faut initialiser les variables thêta de i par manière aléatoire.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Donc ce bras vert représente le bras manipulateur initial.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Ce point rouge représente le point cible.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baseline="0" dirty="0" smtClean="0"/>
              <a:t>//C’est la position orientation initial du bras manipulateur par exemple.</a:t>
            </a:r>
          </a:p>
          <a:p>
            <a:r>
              <a:rPr lang="fr-FR" baseline="0" dirty="0" smtClean="0"/>
              <a:t>//On le représente avec le couleur vert.</a:t>
            </a:r>
          </a:p>
          <a:p>
            <a:r>
              <a:rPr lang="fr-FR" baseline="0" dirty="0" smtClean="0"/>
              <a:t>//C’est le bras manipulateur dont le couleur est vert.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645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 puis on</a:t>
            </a:r>
            <a:r>
              <a:rPr lang="fr-FR" baseline="0" dirty="0" smtClean="0"/>
              <a:t> défini l’incrément, c ’est la fonction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(i).</a:t>
            </a:r>
          </a:p>
          <a:p>
            <a:r>
              <a:rPr lang="fr-FR" baseline="0" dirty="0" smtClean="0"/>
              <a:t>Je vais expliquer la fonction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(i) à la fin de cette chapitre.</a:t>
            </a:r>
          </a:p>
          <a:p>
            <a:r>
              <a:rPr lang="fr-FR" baseline="0" dirty="0" smtClean="0"/>
              <a:t>Maintenant pour chaque variable thêta de i , on va avancer.</a:t>
            </a:r>
          </a:p>
          <a:p>
            <a:r>
              <a:rPr lang="fr-FR" baseline="0" dirty="0" smtClean="0"/>
              <a:t>Par exemple, tant que i = 1, donc thêta 1 = thêta 1 plus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(1).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Après le changement de thêta 1 par </a:t>
            </a:r>
            <a:r>
              <a:rPr lang="fr-FR" baseline="0" dirty="0" err="1" smtClean="0"/>
              <a:t>Inc</a:t>
            </a:r>
            <a:r>
              <a:rPr lang="fr-FR" baseline="0" dirty="0" smtClean="0"/>
              <a:t>(1), on a obtenu la nouvelle position du bras manipulateur.</a:t>
            </a:r>
          </a:p>
          <a:p>
            <a:r>
              <a:rPr lang="fr-FR" baseline="0" dirty="0" smtClean="0"/>
              <a:t>Il représente par le bras jeune dans la figure.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64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Maintenant</a:t>
            </a:r>
            <a:r>
              <a:rPr lang="fr-FR" baseline="0" dirty="0" smtClean="0"/>
              <a:t> il faut calculer la distance entre la position courante et le point cible.</a:t>
            </a:r>
          </a:p>
          <a:p>
            <a:r>
              <a:rPr lang="fr-FR" baseline="0" dirty="0" smtClean="0"/>
              <a:t>New epsilon représente la nouvelle distance, LAST epsilon représente la distance ancienne.</a:t>
            </a:r>
          </a:p>
          <a:p>
            <a:r>
              <a:rPr lang="fr-FR" baseline="0" dirty="0" smtClean="0"/>
              <a:t>Et delta epsilon est égale NEW epsilon moins LAST epsilon.</a:t>
            </a:r>
          </a:p>
          <a:p>
            <a:r>
              <a:rPr lang="fr-FR" baseline="0" dirty="0" smtClean="0"/>
              <a:t>Si delta epsilon est inférieur à 0. On garde ce thêta 1. </a:t>
            </a:r>
          </a:p>
          <a:p>
            <a:r>
              <a:rPr lang="fr-FR" baseline="0" dirty="0" smtClean="0"/>
              <a:t>Donc on est plus proche que le point cible.</a:t>
            </a:r>
          </a:p>
          <a:p>
            <a:r>
              <a:rPr lang="fr-FR" baseline="0" dirty="0" smtClean="0"/>
              <a:t>Et puis on refait la boucle encore.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64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C’est un exemple pour une autre situation.</a:t>
            </a:r>
          </a:p>
          <a:p>
            <a:r>
              <a:rPr lang="fr-FR" dirty="0" smtClean="0"/>
              <a:t>Initialiser les variables par</a:t>
            </a:r>
            <a:r>
              <a:rPr lang="fr-FR" baseline="0" dirty="0" smtClean="0"/>
              <a:t> manière aléatoire.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175A8-7D05-423A-8E86-7D20C989AB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1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rgbClr val="2B56AB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71438"/>
            <a:ext cx="3286125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solidFill>
            <a:srgbClr val="FF9900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Lucida Sans Unicode" pitchFamily="34" charset="0"/>
              </a:defRPr>
            </a:lvl1pPr>
          </a:lstStyle>
          <a:p>
            <a:endParaRPr lang="fr-FR"/>
          </a:p>
        </p:txBody>
      </p:sp>
      <p:sp>
        <p:nvSpPr>
          <p:cNvPr id="12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13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C25B86-5490-4EA0-B5C6-FEE46943495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51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FF9900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 rot="5400000">
            <a:off x="5989638" y="144462"/>
            <a:ext cx="533400" cy="244475"/>
          </a:xfrm>
          <a:solidFill>
            <a:srgbClr val="0070C0"/>
          </a:solidFill>
        </p:spPr>
        <p:txBody>
          <a:bodyPr/>
          <a:lstStyle>
            <a:lvl1pPr>
              <a:defRPr/>
            </a:lvl1pPr>
          </a:lstStyle>
          <a:p>
            <a:fld id="{AA407755-618E-468B-B41C-8A311D05849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874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142852"/>
            <a:ext cx="8153400" cy="642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solidFill>
            <a:srgbClr val="2B56AB"/>
          </a:solidFill>
        </p:spPr>
        <p:txBody>
          <a:bodyPr/>
          <a:lstStyle>
            <a:lvl1pPr>
              <a:defRPr/>
            </a:lvl1pPr>
          </a:lstStyle>
          <a:p>
            <a:fld id="{BD6D33A4-7D8C-4CA9-8CF5-C2626EF88789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2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2B56AB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57150"/>
            <a:ext cx="32861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>
            <a:normAutofit/>
          </a:bodyPr>
          <a:lstStyle>
            <a:lvl1pPr marL="355600" indent="-355600">
              <a:buSzPct val="100000"/>
              <a:buFont typeface="Wingdings" pitchFamily="2" charset="2"/>
              <a:buChar char="§"/>
              <a:defRPr sz="32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solidFill>
            <a:srgbClr val="FF9900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numéro de diapositive 12"/>
          <p:cNvSpPr>
            <a:spLocks noGrp="1"/>
          </p:cNvSpPr>
          <p:nvPr>
            <p:ph type="sldNum" sz="quarter" idx="10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23057B31-8E6B-40E1-899F-2A9E7C8A4F60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9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988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numéro de diapositiv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988CD9-360F-49CC-92B0-3E05E6EE935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8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609600" y="71414"/>
            <a:ext cx="8153400" cy="7143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Lucida Sans Unicode" pitchFamily="34" charset="0"/>
              </a:defRPr>
            </a:lvl1pPr>
          </a:lstStyle>
          <a:p>
            <a:endParaRPr lang="fr-FR"/>
          </a:p>
        </p:txBody>
      </p:sp>
      <p:sp>
        <p:nvSpPr>
          <p:cNvPr id="8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3DC51A-5D44-496F-9D86-C74007F264AD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9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49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66E19D-80B5-49B1-9891-0739E15A0F4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3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2E50E4-C92A-4C9C-A727-81E31FB254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9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2B56AB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  <a:ln>
            <a:noFill/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7B38F1-927B-4AE4-98AC-12E7BF6D6FA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56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6DE377-AED6-4FE7-B604-B80D2C1E630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06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609600" y="71438"/>
            <a:ext cx="8153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Espace réservé du texte 12"/>
          <p:cNvSpPr>
            <a:spLocks noGrp="1"/>
          </p:cNvSpPr>
          <p:nvPr>
            <p:ph type="body" idx="1"/>
          </p:nvPr>
        </p:nvSpPr>
        <p:spPr bwMode="auto">
          <a:xfrm>
            <a:off x="612775" y="1500188"/>
            <a:ext cx="81534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Lucida Sans Unicode" pitchFamily="34" charset="0"/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135063"/>
            <a:ext cx="533400" cy="222250"/>
          </a:xfrm>
          <a:prstGeom prst="rect">
            <a:avLst/>
          </a:prstGeom>
          <a:solidFill>
            <a:srgbClr val="0070C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7125"/>
            <a:ext cx="8553450" cy="222250"/>
          </a:xfrm>
          <a:prstGeom prst="rect">
            <a:avLst/>
          </a:prstGeom>
          <a:solidFill>
            <a:srgbClr val="FF99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11283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Lucida Sans Unicode" pitchFamily="34" charset="0"/>
              </a:defRPr>
            </a:lvl1pPr>
          </a:lstStyle>
          <a:p>
            <a:fld id="{7DEDEEB4-7B78-4E57-8F33-190D55F94041}" type="slidenum">
              <a:rPr lang="fr-FR"/>
              <a:pPr/>
              <a:t>‹#›</a:t>
            </a:fld>
            <a:endParaRPr lang="fr-FR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6296025"/>
            <a:ext cx="14176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79" r:id="rId6"/>
    <p:sldLayoutId id="2147483687" r:id="rId7"/>
    <p:sldLayoutId id="2147483680" r:id="rId8"/>
    <p:sldLayoutId id="2147483681" r:id="rId9"/>
    <p:sldLayoutId id="214748368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2B56AB"/>
        </a:buClr>
        <a:buSzPct val="60000"/>
        <a:buFont typeface="Wingdings" pitchFamily="2" charset="2"/>
        <a:buChar char=""/>
        <a:defRPr sz="3200" kern="120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9900"/>
        </a:buClr>
        <a:buSzPct val="70000"/>
        <a:buFont typeface="Lucida Sans Unicode" pitchFamily="34" charset="0"/>
        <a:buChar char="■"/>
        <a:defRPr sz="2800" kern="120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400" kern="120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2376264"/>
          </a:xfrm>
        </p:spPr>
        <p:txBody>
          <a:bodyPr>
            <a:noAutofit/>
          </a:bodyPr>
          <a:lstStyle/>
          <a:p>
            <a:pPr algn="ctr"/>
            <a:r>
              <a:rPr lang="fr-FR" cap="none" dirty="0" smtClean="0"/>
              <a:t>Test de l’accessibilité d’un point </a:t>
            </a:r>
            <a:br>
              <a:rPr lang="fr-FR" cap="none" dirty="0" smtClean="0"/>
            </a:br>
            <a:r>
              <a:rPr lang="fr-FR" cap="none" dirty="0" smtClean="0"/>
              <a:t>par un bras manipulateur</a:t>
            </a:r>
          </a:p>
        </p:txBody>
      </p:sp>
      <p:sp>
        <p:nvSpPr>
          <p:cNvPr id="9219" name="Sous-titr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ctr"/>
            <a:r>
              <a:rPr lang="fr-FR" dirty="0" smtClean="0"/>
              <a:t>Janvier 2013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0152" y="450912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Encadrant:</a:t>
            </a:r>
          </a:p>
          <a:p>
            <a:r>
              <a:rPr lang="fr-FR" dirty="0"/>
              <a:t>	</a:t>
            </a:r>
            <a:r>
              <a:rPr lang="fr-FR" dirty="0" smtClean="0"/>
              <a:t>Pierre Gaucher</a:t>
            </a:r>
          </a:p>
          <a:p>
            <a:r>
              <a:rPr lang="fr-FR" dirty="0" smtClean="0"/>
              <a:t>Etudiant:</a:t>
            </a:r>
          </a:p>
          <a:p>
            <a:r>
              <a:rPr lang="fr-FR" dirty="0"/>
              <a:t>	</a:t>
            </a:r>
            <a:r>
              <a:rPr lang="fr-FR" dirty="0" smtClean="0"/>
              <a:t>LIU Zheng</a:t>
            </a:r>
          </a:p>
          <a:p>
            <a:r>
              <a:rPr lang="fr-FR" dirty="0"/>
              <a:t>	</a:t>
            </a:r>
            <a:r>
              <a:rPr lang="fr-FR" dirty="0" smtClean="0"/>
              <a:t>SHANG Lei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5B86-5490-4EA0-B5C6-FEE46943495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01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Algorithme IAA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334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32679" y="608841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63584" y="314096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437851" y="2636912"/>
            <a:ext cx="1621810" cy="5040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59661" y="2612829"/>
            <a:ext cx="680691" cy="18168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6300192" y="4379524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onnector 23"/>
          <p:cNvSpPr/>
          <p:nvPr/>
        </p:nvSpPr>
        <p:spPr>
          <a:xfrm>
            <a:off x="5349284" y="300481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Connector 24"/>
          <p:cNvSpPr/>
          <p:nvPr/>
        </p:nvSpPr>
        <p:spPr>
          <a:xfrm>
            <a:off x="6945361" y="251797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Brace 21"/>
          <p:cNvSpPr/>
          <p:nvPr/>
        </p:nvSpPr>
        <p:spPr>
          <a:xfrm rot="4238071">
            <a:off x="7410027" y="4315650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463584" y="1916832"/>
            <a:ext cx="1196648" cy="120227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2652225">
            <a:off x="7705614" y="3044948"/>
            <a:ext cx="777888" cy="463728"/>
          </a:xfrm>
          <a:prstGeom prst="leftBrac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owchart: Connector 53"/>
          <p:cNvSpPr/>
          <p:nvPr/>
        </p:nvSpPr>
        <p:spPr>
          <a:xfrm>
            <a:off x="6583157" y="1802532"/>
            <a:ext cx="228600" cy="2286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cxnSp>
        <p:nvCxnSpPr>
          <p:cNvPr id="52" name="Straight Arrow Connector 51"/>
          <p:cNvCxnSpPr>
            <a:stCxn id="21" idx="7"/>
          </p:cNvCxnSpPr>
          <p:nvPr/>
        </p:nvCxnSpPr>
        <p:spPr>
          <a:xfrm flipV="1">
            <a:off x="6495314" y="3284984"/>
            <a:ext cx="1599245" cy="112801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5"/>
          </p:cNvCxnSpPr>
          <p:nvPr/>
        </p:nvCxnSpPr>
        <p:spPr>
          <a:xfrm flipV="1">
            <a:off x="6495314" y="4547514"/>
            <a:ext cx="1303657" cy="271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1" name="Straight Connector 11270"/>
          <p:cNvCxnSpPr/>
          <p:nvPr/>
        </p:nvCxnSpPr>
        <p:spPr>
          <a:xfrm>
            <a:off x="0" y="1802532"/>
            <a:ext cx="385192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Connector 11273"/>
          <p:cNvCxnSpPr/>
          <p:nvPr/>
        </p:nvCxnSpPr>
        <p:spPr>
          <a:xfrm>
            <a:off x="539552" y="2746570"/>
            <a:ext cx="165618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7" name="Straight Connector 11276"/>
          <p:cNvCxnSpPr/>
          <p:nvPr/>
        </p:nvCxnSpPr>
        <p:spPr>
          <a:xfrm>
            <a:off x="1475656" y="2746570"/>
            <a:ext cx="576064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697457" y="1916832"/>
            <a:ext cx="1397102" cy="13681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Oval Callout 11281"/>
          <p:cNvSpPr/>
          <p:nvPr/>
        </p:nvSpPr>
        <p:spPr>
          <a:xfrm>
            <a:off x="5577886" y="5475762"/>
            <a:ext cx="1569256" cy="612648"/>
          </a:xfrm>
          <a:prstGeom prst="wedgeEllipseCallout">
            <a:avLst>
              <a:gd name="adj1" fmla="val 4173"/>
              <a:gd name="adj2" fmla="val -1953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7729830" y="5368416"/>
            <a:ext cx="914400" cy="612648"/>
          </a:xfrm>
          <a:prstGeom prst="wedgeRectCallout">
            <a:avLst>
              <a:gd name="adj1" fmla="val -105681"/>
              <a:gd name="adj2" fmla="val -17495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B050"/>
                </a:solidFill>
              </a:rPr>
              <a:t>LAST</a:t>
            </a:r>
            <a:r>
              <a:rPr lang="el-GR" dirty="0" smtClean="0">
                <a:solidFill>
                  <a:srgbClr val="00B050"/>
                </a:solidFill>
              </a:rPr>
              <a:t>ε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5668757" y="3420000"/>
            <a:ext cx="914400" cy="612648"/>
          </a:xfrm>
          <a:prstGeom prst="wedgeRectCallout">
            <a:avLst>
              <a:gd name="adj1" fmla="val 82198"/>
              <a:gd name="adj2" fmla="val 57978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NEW</a:t>
            </a:r>
            <a:r>
              <a:rPr lang="el-GR" dirty="0" smtClean="0">
                <a:solidFill>
                  <a:srgbClr val="FFC000"/>
                </a:solidFill>
              </a:rPr>
              <a:t>ε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3569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Δε</a:t>
            </a:r>
            <a:r>
              <a:rPr lang="fr-FR" dirty="0" smtClean="0">
                <a:solidFill>
                  <a:srgbClr val="FF0000"/>
                </a:solidFill>
              </a:rPr>
              <a:t> = (</a:t>
            </a:r>
            <a:r>
              <a:rPr lang="fr-FR" dirty="0" smtClean="0">
                <a:solidFill>
                  <a:srgbClr val="FFC000"/>
                </a:solidFill>
              </a:rPr>
              <a:t>NEW</a:t>
            </a:r>
            <a:r>
              <a:rPr lang="el-GR" dirty="0" smtClean="0">
                <a:solidFill>
                  <a:srgbClr val="FFC00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 – </a:t>
            </a:r>
            <a:r>
              <a:rPr lang="fr-FR" dirty="0" smtClean="0">
                <a:solidFill>
                  <a:srgbClr val="00B050"/>
                </a:solidFill>
              </a:rPr>
              <a:t>LAST</a:t>
            </a:r>
            <a:r>
              <a:rPr lang="el-GR" dirty="0" smtClean="0">
                <a:solidFill>
                  <a:srgbClr val="00B05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)&gt;0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539552" y="2996951"/>
            <a:ext cx="47224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1560" y="3645024"/>
            <a:ext cx="43204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Callout 54"/>
          <p:cNvSpPr/>
          <p:nvPr/>
        </p:nvSpPr>
        <p:spPr>
          <a:xfrm>
            <a:off x="4499992" y="2348506"/>
            <a:ext cx="1152631" cy="336056"/>
          </a:xfrm>
          <a:prstGeom prst="wedgeEllipseCallout">
            <a:avLst>
              <a:gd name="adj1" fmla="val 73591"/>
              <a:gd name="adj2" fmla="val 9690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Inc</a:t>
            </a:r>
            <a:r>
              <a:rPr lang="fr-FR" dirty="0" smtClean="0">
                <a:solidFill>
                  <a:schemeClr val="tx1"/>
                </a:solidFill>
              </a:rPr>
              <a:t>(1)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44008" y="61653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7" name="Arc 36"/>
          <p:cNvSpPr/>
          <p:nvPr/>
        </p:nvSpPr>
        <p:spPr>
          <a:xfrm>
            <a:off x="5652120" y="2674563"/>
            <a:ext cx="362268" cy="682429"/>
          </a:xfrm>
          <a:prstGeom prst="arc">
            <a:avLst>
              <a:gd name="adj1" fmla="val 16815437"/>
              <a:gd name="adj2" fmla="val 2038650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5849586" y="2645790"/>
            <a:ext cx="90566" cy="1007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9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5463584" y="3119112"/>
            <a:ext cx="1735856" cy="17516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Algorithme IAA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334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32679" y="608841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63584" y="314096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437851" y="2636912"/>
            <a:ext cx="1621810" cy="5040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59661" y="2612829"/>
            <a:ext cx="680691" cy="18168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6300192" y="4379524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onnector 23"/>
          <p:cNvSpPr/>
          <p:nvPr/>
        </p:nvSpPr>
        <p:spPr>
          <a:xfrm>
            <a:off x="5349284" y="300481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Connector 24"/>
          <p:cNvSpPr/>
          <p:nvPr/>
        </p:nvSpPr>
        <p:spPr>
          <a:xfrm>
            <a:off x="6945361" y="251797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Brace 21"/>
          <p:cNvSpPr/>
          <p:nvPr/>
        </p:nvSpPr>
        <p:spPr>
          <a:xfrm rot="4238071">
            <a:off x="7410027" y="4315650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463584" y="1916832"/>
            <a:ext cx="1196648" cy="120227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2652225">
            <a:off x="7705614" y="3044948"/>
            <a:ext cx="777888" cy="463728"/>
          </a:xfrm>
          <a:prstGeom prst="leftBrac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owchart: Connector 53"/>
          <p:cNvSpPr/>
          <p:nvPr/>
        </p:nvSpPr>
        <p:spPr>
          <a:xfrm>
            <a:off x="6583157" y="1802532"/>
            <a:ext cx="228600" cy="2286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cxnSp>
        <p:nvCxnSpPr>
          <p:cNvPr id="52" name="Straight Arrow Connector 51"/>
          <p:cNvCxnSpPr>
            <a:stCxn id="21" idx="7"/>
          </p:cNvCxnSpPr>
          <p:nvPr/>
        </p:nvCxnSpPr>
        <p:spPr>
          <a:xfrm flipV="1">
            <a:off x="6495314" y="3284984"/>
            <a:ext cx="1599245" cy="112801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5"/>
          </p:cNvCxnSpPr>
          <p:nvPr/>
        </p:nvCxnSpPr>
        <p:spPr>
          <a:xfrm flipV="1">
            <a:off x="6495314" y="4547514"/>
            <a:ext cx="1303657" cy="271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1" name="Straight Connector 11270"/>
          <p:cNvCxnSpPr/>
          <p:nvPr/>
        </p:nvCxnSpPr>
        <p:spPr>
          <a:xfrm>
            <a:off x="0" y="1802532"/>
            <a:ext cx="385192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Connector 11273"/>
          <p:cNvCxnSpPr/>
          <p:nvPr/>
        </p:nvCxnSpPr>
        <p:spPr>
          <a:xfrm>
            <a:off x="539552" y="2746570"/>
            <a:ext cx="165618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7" name="Straight Connector 11276"/>
          <p:cNvCxnSpPr/>
          <p:nvPr/>
        </p:nvCxnSpPr>
        <p:spPr>
          <a:xfrm>
            <a:off x="1475656" y="2746570"/>
            <a:ext cx="576064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697457" y="1916832"/>
            <a:ext cx="1397102" cy="13681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Oval Callout 11281"/>
          <p:cNvSpPr/>
          <p:nvPr/>
        </p:nvSpPr>
        <p:spPr>
          <a:xfrm>
            <a:off x="5577886" y="5475762"/>
            <a:ext cx="1569256" cy="612648"/>
          </a:xfrm>
          <a:prstGeom prst="wedgeEllipseCallout">
            <a:avLst>
              <a:gd name="adj1" fmla="val 4173"/>
              <a:gd name="adj2" fmla="val -1953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7729830" y="5368416"/>
            <a:ext cx="914400" cy="612648"/>
          </a:xfrm>
          <a:prstGeom prst="wedgeRectCallout">
            <a:avLst>
              <a:gd name="adj1" fmla="val -105681"/>
              <a:gd name="adj2" fmla="val -17495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B050"/>
                </a:solidFill>
              </a:rPr>
              <a:t>LAST</a:t>
            </a:r>
            <a:r>
              <a:rPr lang="el-GR" dirty="0" smtClean="0">
                <a:solidFill>
                  <a:srgbClr val="00B050"/>
                </a:solidFill>
              </a:rPr>
              <a:t>ε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5668757" y="3420000"/>
            <a:ext cx="914400" cy="612648"/>
          </a:xfrm>
          <a:prstGeom prst="wedgeRectCallout">
            <a:avLst>
              <a:gd name="adj1" fmla="val 82198"/>
              <a:gd name="adj2" fmla="val 57978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NEW</a:t>
            </a:r>
            <a:r>
              <a:rPr lang="el-GR" dirty="0" smtClean="0">
                <a:solidFill>
                  <a:srgbClr val="FFC000"/>
                </a:solidFill>
              </a:rPr>
              <a:t>ε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3569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Δε</a:t>
            </a:r>
            <a:r>
              <a:rPr lang="fr-FR" dirty="0" smtClean="0">
                <a:solidFill>
                  <a:srgbClr val="FF0000"/>
                </a:solidFill>
              </a:rPr>
              <a:t> = (</a:t>
            </a:r>
            <a:r>
              <a:rPr lang="fr-FR" dirty="0" smtClean="0">
                <a:solidFill>
                  <a:srgbClr val="FFC000"/>
                </a:solidFill>
              </a:rPr>
              <a:t>NEW</a:t>
            </a:r>
            <a:r>
              <a:rPr lang="el-GR" dirty="0" smtClean="0">
                <a:solidFill>
                  <a:srgbClr val="FFC00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 – </a:t>
            </a:r>
            <a:r>
              <a:rPr lang="fr-FR" dirty="0" smtClean="0">
                <a:solidFill>
                  <a:srgbClr val="00B050"/>
                </a:solidFill>
              </a:rPr>
              <a:t>LAST</a:t>
            </a:r>
            <a:r>
              <a:rPr lang="el-GR" dirty="0" smtClean="0">
                <a:solidFill>
                  <a:srgbClr val="00B05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)&gt;= 0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945361" y="3251003"/>
            <a:ext cx="254080" cy="197819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 rot="5656402">
            <a:off x="6554686" y="5037735"/>
            <a:ext cx="777888" cy="463728"/>
          </a:xfrm>
          <a:prstGeom prst="leftBrac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/>
          <p:cNvCxnSpPr/>
          <p:nvPr/>
        </p:nvCxnSpPr>
        <p:spPr>
          <a:xfrm>
            <a:off x="827584" y="3933056"/>
            <a:ext cx="410445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39552" y="2996951"/>
            <a:ext cx="47224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1560" y="3645024"/>
            <a:ext cx="43204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Callout 54"/>
          <p:cNvSpPr/>
          <p:nvPr/>
        </p:nvSpPr>
        <p:spPr>
          <a:xfrm>
            <a:off x="4425253" y="2432880"/>
            <a:ext cx="1152631" cy="336056"/>
          </a:xfrm>
          <a:prstGeom prst="wedgeEllipseCallout">
            <a:avLst>
              <a:gd name="adj1" fmla="val 73591"/>
              <a:gd name="adj2" fmla="val 9690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Inc</a:t>
            </a:r>
            <a:r>
              <a:rPr lang="fr-FR" dirty="0" smtClean="0">
                <a:solidFill>
                  <a:schemeClr val="tx1"/>
                </a:solidFill>
              </a:rPr>
              <a:t>(1)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6" name="Oval Callout 55"/>
          <p:cNvSpPr/>
          <p:nvPr/>
        </p:nvSpPr>
        <p:spPr>
          <a:xfrm>
            <a:off x="7547156" y="1695076"/>
            <a:ext cx="1596844" cy="612648"/>
          </a:xfrm>
          <a:prstGeom prst="wedgeEllipseCallout">
            <a:avLst>
              <a:gd name="adj1" fmla="val -127101"/>
              <a:gd name="adj2" fmla="val 9905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2*</a:t>
            </a:r>
            <a:r>
              <a:rPr lang="fr-FR" dirty="0" err="1" smtClean="0">
                <a:solidFill>
                  <a:schemeClr val="tx1"/>
                </a:solidFill>
              </a:rPr>
              <a:t>Inc</a:t>
            </a:r>
            <a:r>
              <a:rPr lang="fr-FR" dirty="0" smtClean="0">
                <a:solidFill>
                  <a:schemeClr val="tx1"/>
                </a:solidFill>
              </a:rPr>
              <a:t>(1)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44008" y="61653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58" name="Arc 57"/>
          <p:cNvSpPr/>
          <p:nvPr/>
        </p:nvSpPr>
        <p:spPr>
          <a:xfrm>
            <a:off x="5577884" y="2746570"/>
            <a:ext cx="362268" cy="682429"/>
          </a:xfrm>
          <a:prstGeom prst="arc">
            <a:avLst>
              <a:gd name="adj1" fmla="val 17161668"/>
              <a:gd name="adj2" fmla="val 2038650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Straight Arrow Connector 58"/>
          <p:cNvCxnSpPr>
            <a:stCxn id="58" idx="0"/>
          </p:cNvCxnSpPr>
          <p:nvPr/>
        </p:nvCxnSpPr>
        <p:spPr>
          <a:xfrm flipH="1" flipV="1">
            <a:off x="5796136" y="2708920"/>
            <a:ext cx="49090" cy="787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/>
          <p:cNvSpPr/>
          <p:nvPr/>
        </p:nvSpPr>
        <p:spPr>
          <a:xfrm>
            <a:off x="5887480" y="2524265"/>
            <a:ext cx="362268" cy="682429"/>
          </a:xfrm>
          <a:prstGeom prst="arc">
            <a:avLst>
              <a:gd name="adj1" fmla="val 16200000"/>
              <a:gd name="adj2" fmla="val 435988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125957" y="2924944"/>
            <a:ext cx="123791" cy="3084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1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5463584" y="3119112"/>
            <a:ext cx="1735856" cy="17516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Algorithme IAA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334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32679" y="608841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63584" y="314096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437851" y="2636912"/>
            <a:ext cx="1621810" cy="5040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59661" y="2612829"/>
            <a:ext cx="680691" cy="18168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6300192" y="4379524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onnector 23"/>
          <p:cNvSpPr/>
          <p:nvPr/>
        </p:nvSpPr>
        <p:spPr>
          <a:xfrm>
            <a:off x="5349284" y="300481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Connector 24"/>
          <p:cNvSpPr/>
          <p:nvPr/>
        </p:nvSpPr>
        <p:spPr>
          <a:xfrm>
            <a:off x="6945361" y="251797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Brace 21"/>
          <p:cNvSpPr/>
          <p:nvPr/>
        </p:nvSpPr>
        <p:spPr>
          <a:xfrm rot="4238071">
            <a:off x="7410027" y="4315650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463584" y="1916832"/>
            <a:ext cx="1196648" cy="120227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2652225">
            <a:off x="7705614" y="3044948"/>
            <a:ext cx="777888" cy="463728"/>
          </a:xfrm>
          <a:prstGeom prst="leftBrac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owchart: Connector 53"/>
          <p:cNvSpPr/>
          <p:nvPr/>
        </p:nvSpPr>
        <p:spPr>
          <a:xfrm>
            <a:off x="6583157" y="1802532"/>
            <a:ext cx="228600" cy="2286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cxnSp>
        <p:nvCxnSpPr>
          <p:cNvPr id="60" name="Straight Arrow Connector 59"/>
          <p:cNvCxnSpPr>
            <a:stCxn id="21" idx="5"/>
          </p:cNvCxnSpPr>
          <p:nvPr/>
        </p:nvCxnSpPr>
        <p:spPr>
          <a:xfrm flipV="1">
            <a:off x="6495314" y="4547514"/>
            <a:ext cx="1303657" cy="271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1" name="Straight Connector 11270"/>
          <p:cNvCxnSpPr/>
          <p:nvPr/>
        </p:nvCxnSpPr>
        <p:spPr>
          <a:xfrm>
            <a:off x="0" y="1802532"/>
            <a:ext cx="385192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Arc 11271"/>
          <p:cNvSpPr/>
          <p:nvPr/>
        </p:nvSpPr>
        <p:spPr>
          <a:xfrm>
            <a:off x="5649891" y="2708920"/>
            <a:ext cx="362268" cy="967634"/>
          </a:xfrm>
          <a:prstGeom prst="arc">
            <a:avLst>
              <a:gd name="adj1" fmla="val 16200000"/>
              <a:gd name="adj2" fmla="val 2038650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74" name="Straight Connector 11273"/>
          <p:cNvCxnSpPr/>
          <p:nvPr/>
        </p:nvCxnSpPr>
        <p:spPr>
          <a:xfrm>
            <a:off x="539552" y="2746570"/>
            <a:ext cx="165618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7" name="Straight Connector 11276"/>
          <p:cNvCxnSpPr/>
          <p:nvPr/>
        </p:nvCxnSpPr>
        <p:spPr>
          <a:xfrm>
            <a:off x="1475656" y="2746570"/>
            <a:ext cx="576064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1" name="Oval Callout 11280"/>
          <p:cNvSpPr/>
          <p:nvPr/>
        </p:nvSpPr>
        <p:spPr>
          <a:xfrm>
            <a:off x="7199440" y="1695076"/>
            <a:ext cx="1765048" cy="612648"/>
          </a:xfrm>
          <a:prstGeom prst="wedgeEllipseCallout">
            <a:avLst>
              <a:gd name="adj1" fmla="val -120527"/>
              <a:gd name="adj2" fmla="val 1397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2*</a:t>
            </a:r>
            <a:r>
              <a:rPr lang="fr-FR" dirty="0" err="1" smtClean="0">
                <a:solidFill>
                  <a:schemeClr val="tx1"/>
                </a:solidFill>
              </a:rPr>
              <a:t>Inc</a:t>
            </a:r>
            <a:r>
              <a:rPr lang="fr-FR" dirty="0" smtClean="0">
                <a:solidFill>
                  <a:schemeClr val="tx1"/>
                </a:solidFill>
              </a:rPr>
              <a:t>(1)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697457" y="1916832"/>
            <a:ext cx="1397102" cy="13681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ular Callout 2"/>
          <p:cNvSpPr/>
          <p:nvPr/>
        </p:nvSpPr>
        <p:spPr>
          <a:xfrm>
            <a:off x="7729830" y="5368416"/>
            <a:ext cx="914400" cy="612648"/>
          </a:xfrm>
          <a:prstGeom prst="wedgeRectCallout">
            <a:avLst>
              <a:gd name="adj1" fmla="val -105681"/>
              <a:gd name="adj2" fmla="val -17495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B050"/>
                </a:solidFill>
              </a:rPr>
              <a:t>LAST</a:t>
            </a:r>
            <a:r>
              <a:rPr lang="el-GR" dirty="0" smtClean="0">
                <a:solidFill>
                  <a:srgbClr val="00B050"/>
                </a:solidFill>
              </a:rPr>
              <a:t>ε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5602145" y="5229200"/>
            <a:ext cx="914400" cy="612648"/>
          </a:xfrm>
          <a:prstGeom prst="wedgeRectCallout">
            <a:avLst>
              <a:gd name="adj1" fmla="val 65531"/>
              <a:gd name="adj2" fmla="val -1071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NEW</a:t>
            </a:r>
            <a:r>
              <a:rPr lang="el-GR" dirty="0" smtClean="0">
                <a:solidFill>
                  <a:srgbClr val="0070C0"/>
                </a:solidFill>
              </a:rPr>
              <a:t>ε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40770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Δε</a:t>
            </a:r>
            <a:r>
              <a:rPr lang="fr-FR" dirty="0" smtClean="0">
                <a:solidFill>
                  <a:srgbClr val="FF0000"/>
                </a:solidFill>
              </a:rPr>
              <a:t> = (</a:t>
            </a:r>
            <a:r>
              <a:rPr lang="fr-FR" dirty="0" smtClean="0">
                <a:solidFill>
                  <a:srgbClr val="0070C0"/>
                </a:solidFill>
              </a:rPr>
              <a:t>NEW</a:t>
            </a:r>
            <a:r>
              <a:rPr lang="el-GR" dirty="0" smtClean="0">
                <a:solidFill>
                  <a:srgbClr val="0070C0"/>
                </a:solidFill>
              </a:rPr>
              <a:t>ε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– </a:t>
            </a:r>
            <a:r>
              <a:rPr lang="fr-FR" dirty="0" smtClean="0">
                <a:solidFill>
                  <a:srgbClr val="00B050"/>
                </a:solidFill>
              </a:rPr>
              <a:t>LAST</a:t>
            </a:r>
            <a:r>
              <a:rPr lang="el-GR" dirty="0" smtClean="0">
                <a:solidFill>
                  <a:srgbClr val="00B05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)&lt; 0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945361" y="3251003"/>
            <a:ext cx="254080" cy="197819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 rot="5656402">
            <a:off x="6554686" y="5037735"/>
            <a:ext cx="777888" cy="463728"/>
          </a:xfrm>
          <a:prstGeom prst="leftBrac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3933056"/>
            <a:ext cx="40324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27999" y="4585572"/>
            <a:ext cx="515631" cy="64362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15616" y="4623817"/>
            <a:ext cx="93610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99592" y="4149080"/>
            <a:ext cx="22322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9592" y="4365104"/>
            <a:ext cx="1512168" cy="1442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4008" y="61653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42" name="Straight Arrow Connector 41"/>
          <p:cNvCxnSpPr>
            <a:stCxn id="11272" idx="2"/>
          </p:cNvCxnSpPr>
          <p:nvPr/>
        </p:nvCxnSpPr>
        <p:spPr>
          <a:xfrm>
            <a:off x="6010460" y="3126629"/>
            <a:ext cx="1700" cy="1008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/>
          <p:cNvSpPr/>
          <p:nvPr/>
        </p:nvSpPr>
        <p:spPr>
          <a:xfrm>
            <a:off x="7089532" y="3205826"/>
            <a:ext cx="228600" cy="2286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err="1" smtClean="0"/>
              <a:t>Inc</a:t>
            </a:r>
            <a:r>
              <a:rPr lang="fr-FR" dirty="0" smtClean="0"/>
              <a:t>(i) - Algorithme IAA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La fonction           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b="1" i="1" dirty="0" smtClean="0">
                <a:solidFill>
                  <a:srgbClr val="FF0000"/>
                </a:solidFill>
                <a:latin typeface="Arial Narrow" pitchFamily="34" charset="0"/>
              </a:rPr>
              <a:t>max(i)</a:t>
            </a:r>
            <a:r>
              <a:rPr lang="fr-FR" sz="2400" i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fr-FR" sz="2400" dirty="0" smtClean="0"/>
              <a:t>et </a:t>
            </a:r>
            <a:r>
              <a:rPr lang="fr-FR" sz="2400" b="1" i="1" dirty="0" smtClean="0">
                <a:solidFill>
                  <a:srgbClr val="FF0000"/>
                </a:solidFill>
                <a:latin typeface="Arial Narrow" pitchFamily="34" charset="0"/>
              </a:rPr>
              <a:t>min(i)</a:t>
            </a:r>
            <a:r>
              <a:rPr lang="fr-FR" sz="2400" i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fr-FR" sz="2400" dirty="0" smtClean="0"/>
              <a:t>sont les limites maximales et minimales de l’articulation i.</a:t>
            </a:r>
          </a:p>
          <a:p>
            <a:pPr marL="0" indent="0">
              <a:buNone/>
            </a:pPr>
            <a:r>
              <a:rPr lang="fr-FR" sz="2400" dirty="0" smtClean="0"/>
              <a:t>La valeur de </a:t>
            </a:r>
            <a:r>
              <a:rPr lang="fr-FR" sz="2400" b="1" i="1" dirty="0" smtClean="0">
                <a:solidFill>
                  <a:srgbClr val="FF0000"/>
                </a:solidFill>
                <a:latin typeface="Arial Narrow" pitchFamily="34" charset="0"/>
              </a:rPr>
              <a:t>IncrementRate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ajuste la vitesse de convergence de l’algorithme.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03" y="200956"/>
            <a:ext cx="1096819" cy="59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14271"/>
            <a:ext cx="1096819" cy="59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132856"/>
            <a:ext cx="65246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4887441"/>
            <a:ext cx="6972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3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Complément de l’algorithme </a:t>
            </a:r>
            <a:r>
              <a:rPr lang="fr-FR" dirty="0" smtClean="0"/>
              <a:t>IAA</a:t>
            </a:r>
          </a:p>
          <a:p>
            <a:r>
              <a:rPr lang="fr-FR" dirty="0"/>
              <a:t>Implémentation de l’algorithme </a:t>
            </a:r>
            <a:r>
              <a:rPr lang="fr-FR" dirty="0" smtClean="0"/>
              <a:t>IAA</a:t>
            </a:r>
          </a:p>
          <a:p>
            <a:r>
              <a:rPr lang="fr-FR" dirty="0"/>
              <a:t>Test de l’algorithme IAA</a:t>
            </a:r>
            <a:endParaRPr lang="fr-FR" dirty="0" smtClean="0"/>
          </a:p>
        </p:txBody>
      </p:sp>
      <p:sp>
        <p:nvSpPr>
          <p:cNvPr id="10243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</a:t>
            </a:r>
            <a:r>
              <a:rPr lang="fr-FR" dirty="0"/>
              <a:t>e</a:t>
            </a:r>
            <a:r>
              <a:rPr lang="fr-FR" dirty="0" smtClean="0"/>
              <a:t>ffectué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7B31-8E6B-40E1-899F-2A9E7C8A4F60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2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20888"/>
            <a:ext cx="1874234" cy="1866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Complément de l’algorithme IAA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La condition d’arrêt de cet algorithme:</a:t>
            </a:r>
          </a:p>
          <a:p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cas: Le point cible est atteignable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cas: Le point cible n’est pas atteignable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Flowchart: Connector 2"/>
          <p:cNvSpPr/>
          <p:nvPr/>
        </p:nvSpPr>
        <p:spPr>
          <a:xfrm>
            <a:off x="8130108" y="3645024"/>
            <a:ext cx="114300" cy="1143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75113"/>
            <a:ext cx="1846231" cy="185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Connector 8"/>
          <p:cNvSpPr/>
          <p:nvPr/>
        </p:nvSpPr>
        <p:spPr>
          <a:xfrm>
            <a:off x="4716016" y="5690964"/>
            <a:ext cx="114300" cy="1143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Connector 5"/>
          <p:cNvCxnSpPr/>
          <p:nvPr/>
        </p:nvCxnSpPr>
        <p:spPr>
          <a:xfrm>
            <a:off x="612775" y="4005064"/>
            <a:ext cx="815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Callout 7"/>
          <p:cNvSpPr/>
          <p:nvPr/>
        </p:nvSpPr>
        <p:spPr>
          <a:xfrm>
            <a:off x="4067944" y="4734768"/>
            <a:ext cx="4176464" cy="612648"/>
          </a:xfrm>
          <a:prstGeom prst="wedgeEllipseCallout">
            <a:avLst>
              <a:gd name="adj1" fmla="val -80725"/>
              <a:gd name="adj2" fmla="val 2726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C’est trop loin, je ne peut pas atteindre.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5292080" y="5768680"/>
            <a:ext cx="1872207" cy="612648"/>
          </a:xfrm>
          <a:prstGeom prst="wedgeEllipseCallout">
            <a:avLst>
              <a:gd name="adj1" fmla="val -65245"/>
              <a:gd name="adj2" fmla="val -4604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4499991" y="2208969"/>
            <a:ext cx="2306883" cy="612648"/>
          </a:xfrm>
          <a:prstGeom prst="wedgeEllipseCallout">
            <a:avLst>
              <a:gd name="adj1" fmla="val 67973"/>
              <a:gd name="adj2" fmla="val 6664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C’est facile, je l’atteins.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7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Complément de l’algorithme IAA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La condition d’arrêt de cet algorithme: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: Le point cible est atteignable: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La distance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(entre le point courant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 le point cible) </a:t>
            </a:r>
            <a:r>
              <a:rPr lang="fr-FR" dirty="0" smtClean="0">
                <a:solidFill>
                  <a:srgbClr val="FF0000"/>
                </a:solidFill>
              </a:rPr>
              <a:t>=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16</a:t>
            </a:fld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>
            <a:off x="5132679" y="608841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463584" y="314096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437851" y="2636912"/>
            <a:ext cx="1621810" cy="5040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59661" y="2612829"/>
            <a:ext cx="680691" cy="18168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5349284" y="300481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onnector 10"/>
          <p:cNvSpPr/>
          <p:nvPr/>
        </p:nvSpPr>
        <p:spPr>
          <a:xfrm>
            <a:off x="6945361" y="251797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Left Brace 11"/>
          <p:cNvSpPr/>
          <p:nvPr/>
        </p:nvSpPr>
        <p:spPr>
          <a:xfrm rot="4238071">
            <a:off x="7410027" y="4315650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5780751" y="5589240"/>
            <a:ext cx="2744229" cy="612648"/>
          </a:xfrm>
          <a:prstGeom prst="wedgeEllipseCallout">
            <a:avLst>
              <a:gd name="adj1" fmla="val 24073"/>
              <a:gd name="adj2" fmla="val -20359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 est atteignable.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7727776" y="4509120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10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ultiply 2"/>
          <p:cNvSpPr/>
          <p:nvPr/>
        </p:nvSpPr>
        <p:spPr>
          <a:xfrm>
            <a:off x="-252537" y="2632270"/>
            <a:ext cx="6033287" cy="2105449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Complément de l’algorithme IAA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La condition d’arrêt de cet algorithme: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: Le point cible est atteignable: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La distance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(entre le point courant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 le point cible) </a:t>
            </a:r>
            <a:r>
              <a:rPr lang="fr-FR" dirty="0" smtClean="0">
                <a:solidFill>
                  <a:srgbClr val="FF0000"/>
                </a:solidFill>
              </a:rPr>
              <a:t>=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La distance ≤ 0.0001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17</a:t>
            </a:fld>
            <a:endParaRPr lang="fr-FR"/>
          </a:p>
        </p:txBody>
      </p:sp>
      <p:cxnSp>
        <p:nvCxnSpPr>
          <p:cNvPr id="5" name="Straight Connector 4"/>
          <p:cNvCxnSpPr/>
          <p:nvPr/>
        </p:nvCxnSpPr>
        <p:spPr>
          <a:xfrm>
            <a:off x="5132679" y="608841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463584" y="314096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437851" y="2636912"/>
            <a:ext cx="1621810" cy="5040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59661" y="2612829"/>
            <a:ext cx="680691" cy="18168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5349284" y="300481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onnector 10"/>
          <p:cNvSpPr/>
          <p:nvPr/>
        </p:nvSpPr>
        <p:spPr>
          <a:xfrm>
            <a:off x="6945361" y="251797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Left Brace 11"/>
          <p:cNvSpPr/>
          <p:nvPr/>
        </p:nvSpPr>
        <p:spPr>
          <a:xfrm rot="4238071">
            <a:off x="7410027" y="4315650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5780751" y="5589240"/>
            <a:ext cx="2744229" cy="612648"/>
          </a:xfrm>
          <a:prstGeom prst="wedgeEllipseCallout">
            <a:avLst>
              <a:gd name="adj1" fmla="val 24073"/>
              <a:gd name="adj2" fmla="val -20359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 est atteignable.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7727776" y="4509120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539552" y="4509120"/>
            <a:ext cx="4809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fr-FR" sz="2400" dirty="0" smtClean="0"/>
              <a:t>On n’a pas besoin d’une précision très élevée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fr-FR" sz="2400" dirty="0"/>
              <a:t>Réduire le temps d'exécution du programme</a:t>
            </a:r>
          </a:p>
        </p:txBody>
      </p:sp>
    </p:spTree>
    <p:extLst>
      <p:ext uri="{BB962C8B-B14F-4D97-AF65-F5344CB8AC3E}">
        <p14:creationId xmlns:p14="http://schemas.microsoft.com/office/powerpoint/2010/main" val="171695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Complément de l’algorithme IAA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La condition d’arrêt de cet algorithme: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: Le point cible est atteignable: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Quand la distance entre le point courant et le point cible est inférieure à une valeur prédéfinie (0.0001 par exemple).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#</a:t>
            </a:r>
            <a:r>
              <a:rPr lang="fr-FR" sz="2000" dirty="0" err="1">
                <a:solidFill>
                  <a:srgbClr val="00B050"/>
                </a:solidFill>
                <a:latin typeface="Arial" charset="0"/>
              </a:rPr>
              <a:t>define</a:t>
            </a:r>
            <a:r>
              <a:rPr lang="fr-FR" sz="2000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BORNE_DIS 0.0001</a:t>
            </a:r>
            <a:endParaRPr lang="fr-FR" sz="2000" dirty="0">
              <a:solidFill>
                <a:srgbClr val="00B05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La distance ≤ 0.0001</a:t>
            </a:r>
            <a:endParaRPr lang="fr-FR" sz="2000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99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Complément de l’algorithme IAA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8153400" cy="4495800"/>
          </a:xfrm>
        </p:spPr>
        <p:txBody>
          <a:bodyPr/>
          <a:lstStyle/>
          <a:p>
            <a:r>
              <a:rPr lang="fr-FR" dirty="0" smtClean="0"/>
              <a:t>La condition d’arrêt de cet algorithme: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cas: Le point cible n’est pas atteignable:</a:t>
            </a:r>
          </a:p>
          <a:p>
            <a:pPr marL="514350" indent="-514350">
              <a:buFont typeface="+mj-lt"/>
              <a:buAutoNum type="arabicParenR"/>
            </a:pPr>
            <a:endParaRPr lang="fr-FR" dirty="0" smtClean="0"/>
          </a:p>
          <a:p>
            <a:pPr marL="514350" indent="-514350">
              <a:buFont typeface="+mj-lt"/>
              <a:buAutoNum type="arabicParenR"/>
            </a:pPr>
            <a:r>
              <a:rPr lang="fr-FR" dirty="0" smtClean="0"/>
              <a:t>La distance ne </a:t>
            </a:r>
            <a:r>
              <a:rPr lang="fr-FR" dirty="0"/>
              <a:t>peut </a:t>
            </a:r>
            <a:r>
              <a:rPr lang="fr-FR" dirty="0" smtClean="0"/>
              <a:t>plus être réduite.</a:t>
            </a:r>
          </a:p>
          <a:p>
            <a:pPr marL="514350" indent="-514350">
              <a:buFont typeface="+mj-lt"/>
              <a:buAutoNum type="arabicParenR"/>
            </a:pPr>
            <a:r>
              <a:rPr lang="fr-FR" dirty="0" err="1" smtClean="0"/>
              <a:t>Inc</a:t>
            </a:r>
            <a:r>
              <a:rPr lang="fr-FR" dirty="0" smtClean="0"/>
              <a:t>(i) &lt; une valeur prédéfinie.(ex. 0.0001°)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     </a:t>
            </a:r>
            <a:r>
              <a:rPr lang="fr-FR" dirty="0" err="1" smtClean="0">
                <a:solidFill>
                  <a:srgbClr val="FF0000"/>
                </a:solidFill>
              </a:rPr>
              <a:t>Inc</a:t>
            </a:r>
            <a:r>
              <a:rPr lang="fr-FR" dirty="0" smtClean="0">
                <a:solidFill>
                  <a:srgbClr val="FF0000"/>
                </a:solidFill>
              </a:rPr>
              <a:t>(i</a:t>
            </a:r>
            <a:r>
              <a:rPr lang="fr-FR" dirty="0">
                <a:solidFill>
                  <a:srgbClr val="FF0000"/>
                </a:solidFill>
              </a:rPr>
              <a:t>) ≤ 0.0001</a:t>
            </a:r>
            <a:endParaRPr lang="fr-F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10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642942"/>
          </a:xfrm>
        </p:spPr>
        <p:txBody>
          <a:bodyPr/>
          <a:lstStyle/>
          <a:p>
            <a:pPr algn="ctr"/>
            <a:r>
              <a:rPr lang="fr-FR" dirty="0"/>
              <a:t>S</a:t>
            </a:r>
            <a:r>
              <a:rPr lang="fr-FR" dirty="0" smtClean="0"/>
              <a:t>ommaire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Algorithme IAA</a:t>
            </a:r>
          </a:p>
          <a:p>
            <a:r>
              <a:rPr lang="fr-FR" dirty="0" smtClean="0"/>
              <a:t>Travail effectué</a:t>
            </a:r>
          </a:p>
          <a:p>
            <a:r>
              <a:rPr lang="fr-FR" dirty="0" smtClean="0"/>
              <a:t>Problèmes rencontrés</a:t>
            </a:r>
          </a:p>
          <a:p>
            <a:r>
              <a:rPr lang="fr-FR" dirty="0" smtClean="0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0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Implémentation de l’algorithme IAA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Trois raisons de choix le langage C++: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On a le cours de C++ en même temps.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Ce travail consiste à plutôt les calculs au lieu des logiques commerciales ou interface d’interaction.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C++ possède des caractéristiques orientées objets.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7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Implémentation de l’algorithme IAA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340768"/>
            <a:ext cx="8153400" cy="4755232"/>
          </a:xfrm>
        </p:spPr>
        <p:txBody>
          <a:bodyPr/>
          <a:lstStyle/>
          <a:p>
            <a:r>
              <a:rPr lang="fr-FR" dirty="0" smtClean="0"/>
              <a:t>Le diagramme de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17032"/>
            <a:ext cx="2841143" cy="227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37016"/>
            <a:ext cx="2581334" cy="1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4" y="1896484"/>
            <a:ext cx="3813334" cy="203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990534"/>
            <a:ext cx="5112381" cy="296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24581" idx="3"/>
          </p:cNvCxnSpPr>
          <p:nvPr/>
        </p:nvCxnSpPr>
        <p:spPr>
          <a:xfrm flipV="1">
            <a:off x="3923928" y="2605016"/>
            <a:ext cx="1872208" cy="30975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4579" idx="1"/>
          </p:cNvCxnSpPr>
          <p:nvPr/>
        </p:nvCxnSpPr>
        <p:spPr>
          <a:xfrm>
            <a:off x="3923928" y="2914770"/>
            <a:ext cx="1872208" cy="193788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4582" idx="0"/>
          </p:cNvCxnSpPr>
          <p:nvPr/>
        </p:nvCxnSpPr>
        <p:spPr>
          <a:xfrm flipH="1">
            <a:off x="2591687" y="2914770"/>
            <a:ext cx="1332241" cy="107576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( 2R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340768"/>
            <a:ext cx="8153400" cy="4755232"/>
          </a:xfrm>
        </p:spPr>
        <p:txBody>
          <a:bodyPr/>
          <a:lstStyle/>
          <a:p>
            <a:r>
              <a:rPr lang="fr-FR" dirty="0" smtClean="0"/>
              <a:t>Un exemple simple: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C’est un bras manipulateur à 2 rotations.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5957887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5976" y="57239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Bras manipulateur 2R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7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( 2R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340768"/>
            <a:ext cx="8153400" cy="4755232"/>
          </a:xfrm>
        </p:spPr>
        <p:txBody>
          <a:bodyPr/>
          <a:lstStyle/>
          <a:p>
            <a:r>
              <a:rPr lang="fr-FR" dirty="0" smtClean="0"/>
              <a:t>Représentation du bras 2R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67" y="2221299"/>
            <a:ext cx="4936589" cy="40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4005064"/>
            <a:ext cx="9144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pQUAconfig[0] = Quadruplet ( 0, 0, 0, 1, -PI/3, PI/3);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2" y="6237312"/>
            <a:ext cx="9144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pQUAconfig[1] = Quadruplet ( 0, 0, 0, 0.75, -2*PI/3, PI/2);</a:t>
            </a:r>
            <a:endParaRPr lang="fr-FR" sz="2000" dirty="0">
              <a:solidFill>
                <a:srgbClr val="00B050"/>
              </a:solidFill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388" y="2204864"/>
            <a:ext cx="2156841" cy="225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1844824"/>
            <a:ext cx="32403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Quadruplet pQUAconfig[2];</a:t>
            </a:r>
            <a:endParaRPr lang="fr-FR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( 2R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Zone atteignable réelle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29698" name="Picture 2" descr="D:\Documents\Polytech Dossier\DI4_Charles\Projet_Robotique\Rapport_Latex\pics\ch2_zoneatteignab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938" y="2337774"/>
            <a:ext cx="5339334" cy="41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355976" y="2276872"/>
            <a:ext cx="1" cy="440359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5656" y="2744924"/>
            <a:ext cx="61926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9992" y="64440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X</a:t>
            </a:r>
            <a:endParaRPr lang="fr-F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89830" y="2564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Y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4313684" y="5402932"/>
            <a:ext cx="114300" cy="1143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4355976" y="50758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(1.7, 0, 0)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5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( 2R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340768"/>
            <a:ext cx="8153400" cy="4755232"/>
          </a:xfrm>
        </p:spPr>
        <p:txBody>
          <a:bodyPr/>
          <a:lstStyle/>
          <a:p>
            <a:r>
              <a:rPr lang="fr-FR" dirty="0" smtClean="0"/>
              <a:t>Le point cible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i="1" u="sng" dirty="0">
                <a:solidFill>
                  <a:srgbClr val="00B0F0"/>
                </a:solidFill>
                <a:latin typeface="Arial" charset="0"/>
              </a:rPr>
              <a:t>// La représentation du point cible à </a:t>
            </a:r>
            <a:r>
              <a:rPr lang="fr-FR" sz="2000" i="1" u="sng" dirty="0" smtClean="0">
                <a:solidFill>
                  <a:srgbClr val="00B0F0"/>
                </a:solidFill>
                <a:latin typeface="Arial" charset="0"/>
              </a:rPr>
              <a:t>tester.</a:t>
            </a:r>
            <a:endParaRPr lang="fr-FR" sz="2000" i="1" u="sng" dirty="0">
              <a:solidFill>
                <a:srgbClr val="00B0F0"/>
              </a:solidFill>
              <a:latin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fr-FR" sz="2000" dirty="0">
                <a:solidFill>
                  <a:srgbClr val="00B050"/>
                </a:solidFill>
                <a:latin typeface="Arial" charset="0"/>
              </a:rPr>
              <a:t>Point POItarget ( 1.7, 0, 0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);</a:t>
            </a:r>
            <a:endParaRPr lang="fr-FR" dirty="0" smtClean="0"/>
          </a:p>
          <a:p>
            <a:r>
              <a:rPr lang="fr-FR" dirty="0" smtClean="0"/>
              <a:t>Appliquer la fonction IAA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i="1" u="sng" dirty="0" smtClean="0">
                <a:solidFill>
                  <a:srgbClr val="00B0F0"/>
                </a:solidFill>
                <a:latin typeface="Arial" charset="0"/>
              </a:rPr>
              <a:t>// La valeur renvoyée indique si le point cible 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i="1" u="sng" dirty="0" smtClean="0">
                <a:solidFill>
                  <a:srgbClr val="00B0F0"/>
                </a:solidFill>
                <a:latin typeface="Arial" charset="0"/>
              </a:rPr>
              <a:t>est bien atteignable ou non.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b="1" dirty="0">
                <a:solidFill>
                  <a:srgbClr val="00B050"/>
                </a:solidFill>
                <a:latin typeface="Arial" charset="0"/>
              </a:rPr>
              <a:t>b</a:t>
            </a:r>
            <a:r>
              <a:rPr lang="fr-FR" sz="2000" b="1" dirty="0" smtClean="0">
                <a:solidFill>
                  <a:srgbClr val="00B050"/>
                </a:solidFill>
                <a:latin typeface="Arial" charset="0"/>
              </a:rPr>
              <a:t>ool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 res = Robotique : : IAA (pQUAconfig, 2, POItarget);</a:t>
            </a:r>
            <a:endParaRPr lang="fr-FR" sz="2000" dirty="0">
              <a:solidFill>
                <a:srgbClr val="00B050"/>
              </a:solidFill>
              <a:latin typeface="Arial" charset="0"/>
            </a:endParaRPr>
          </a:p>
          <a:p>
            <a:r>
              <a:rPr lang="fr-FR" dirty="0" smtClean="0"/>
              <a:t>Afficher les valeurs</a:t>
            </a:r>
          </a:p>
          <a:p>
            <a:pPr marL="0" indent="0">
              <a:buNone/>
            </a:pPr>
            <a:r>
              <a:rPr lang="fr-FR" sz="2000" i="1" u="sng" dirty="0" smtClean="0">
                <a:solidFill>
                  <a:srgbClr val="00B0F0"/>
                </a:solidFill>
                <a:latin typeface="Arial" charset="0"/>
              </a:rPr>
              <a:t>// C’est une fonction définie pour afficher les valeurs des variables articulaires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printResIAA (pQUAconfig, 2, res);</a:t>
            </a:r>
            <a:endParaRPr lang="fr-FR" sz="20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98" y="1565008"/>
            <a:ext cx="2581334" cy="1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7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( 2R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Résultat obtenu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26</a:t>
            </a:fld>
            <a:endParaRPr lang="fr-FR"/>
          </a:p>
        </p:txBody>
      </p:sp>
      <p:pic>
        <p:nvPicPr>
          <p:cNvPr id="28674" name="Picture 2" descr="D:\Documents\Polytech Dossier\DI4_Charles\Projet_Robotique\Rapport_Latex\pics\ch2_result2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348880"/>
            <a:ext cx="9180512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203848" y="4941168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5936" y="479715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=</a:t>
            </a:r>
            <a:r>
              <a:rPr lang="fr-FR" dirty="0" smtClean="0">
                <a:solidFill>
                  <a:srgbClr val="FF0000"/>
                </a:solidFill>
              </a:rPr>
              <a:t> 0.0001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( 2R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Zone atteignable réelle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29698" name="Picture 2" descr="D:\Documents\Polytech Dossier\DI4_Charles\Projet_Robotique\Rapport_Latex\pics\ch2_zoneatteignab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938" y="2337774"/>
            <a:ext cx="5339334" cy="41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99992" y="64440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X</a:t>
            </a:r>
            <a:endParaRPr lang="fr-F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89830" y="2564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55976" y="50758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(1.7, 0, 0)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355976" y="2276872"/>
            <a:ext cx="1" cy="440359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5656" y="2744924"/>
            <a:ext cx="61926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4529708" y="4149080"/>
            <a:ext cx="114300" cy="1143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370834" y="4221088"/>
            <a:ext cx="222235" cy="122413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4283968" y="5402932"/>
            <a:ext cx="114300" cy="1143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owchart: Connector 19"/>
          <p:cNvSpPr/>
          <p:nvPr/>
        </p:nvSpPr>
        <p:spPr>
          <a:xfrm>
            <a:off x="4283968" y="2708920"/>
            <a:ext cx="114300" cy="1143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cxnSp>
        <p:nvCxnSpPr>
          <p:cNvPr id="5" name="Straight Connector 4"/>
          <p:cNvCxnSpPr>
            <a:stCxn id="20" idx="5"/>
            <a:endCxn id="19" idx="0"/>
          </p:cNvCxnSpPr>
          <p:nvPr/>
        </p:nvCxnSpPr>
        <p:spPr>
          <a:xfrm>
            <a:off x="4381529" y="2806481"/>
            <a:ext cx="205329" cy="134259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( 5R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Un exemple d’un bras à 5 rotations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28</a:t>
            </a:fld>
            <a:endParaRPr lang="fr-FR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29" y="2262336"/>
            <a:ext cx="60864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0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( 5R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340768"/>
            <a:ext cx="8153400" cy="4755232"/>
          </a:xfrm>
        </p:spPr>
        <p:txBody>
          <a:bodyPr/>
          <a:lstStyle/>
          <a:p>
            <a:r>
              <a:rPr lang="fr-FR" dirty="0" smtClean="0"/>
              <a:t>Représentation du bras à 5 rotations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B050"/>
                </a:solidFill>
                <a:latin typeface="Arial" charset="0"/>
              </a:rPr>
              <a:t>Quadruplet pQUAconfig[4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];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B0F0"/>
                </a:solidFill>
                <a:latin typeface="Arial" charset="0"/>
              </a:rPr>
              <a:t>                                             //      </a:t>
            </a:r>
            <a:r>
              <a:rPr lang="el-GR" sz="2000" dirty="0" smtClean="0">
                <a:solidFill>
                  <a:srgbClr val="00B0F0"/>
                </a:solidFill>
                <a:latin typeface="Arial" charset="0"/>
              </a:rPr>
              <a:t>θ</a:t>
            </a:r>
            <a:r>
              <a:rPr lang="fr-FR" sz="2000" dirty="0" smtClean="0">
                <a:solidFill>
                  <a:srgbClr val="00B0F0"/>
                </a:solidFill>
                <a:latin typeface="Arial" charset="0"/>
              </a:rPr>
              <a:t>    d       </a:t>
            </a:r>
            <a:r>
              <a:rPr lang="el-GR" sz="2000" dirty="0" smtClean="0">
                <a:solidFill>
                  <a:srgbClr val="00B0F0"/>
                </a:solidFill>
                <a:latin typeface="Arial" charset="0"/>
              </a:rPr>
              <a:t>α</a:t>
            </a:r>
            <a:r>
              <a:rPr lang="fr-FR" sz="2000" dirty="0" smtClean="0">
                <a:solidFill>
                  <a:srgbClr val="00B0F0"/>
                </a:solidFill>
                <a:latin typeface="Arial" charset="0"/>
              </a:rPr>
              <a:t>     a Max</a:t>
            </a:r>
            <a:r>
              <a:rPr lang="el-GR" sz="2000" dirty="0" smtClean="0">
                <a:solidFill>
                  <a:srgbClr val="00B0F0"/>
                </a:solidFill>
                <a:latin typeface="Arial" charset="0"/>
              </a:rPr>
              <a:t> θ </a:t>
            </a:r>
            <a:r>
              <a:rPr lang="fr-FR" sz="2000" dirty="0" smtClean="0">
                <a:solidFill>
                  <a:srgbClr val="00B0F0"/>
                </a:solidFill>
                <a:latin typeface="Arial" charset="0"/>
              </a:rPr>
              <a:t> Min</a:t>
            </a:r>
            <a:r>
              <a:rPr lang="el-GR" sz="2000" dirty="0" smtClean="0">
                <a:solidFill>
                  <a:srgbClr val="00B0F0"/>
                </a:solidFill>
                <a:latin typeface="Arial" charset="0"/>
              </a:rPr>
              <a:t> θ</a:t>
            </a:r>
            <a:endParaRPr lang="fr-FR" sz="2000" dirty="0">
              <a:solidFill>
                <a:srgbClr val="00B0F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B050"/>
                </a:solidFill>
                <a:latin typeface="Arial" charset="0"/>
              </a:rPr>
              <a:t>pQUAconfig[0] = Quadruplet (  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   0,   2,  PI/2,   0,        0,   PI   );</a:t>
            </a:r>
            <a:endParaRPr lang="fr-FR" sz="2000" dirty="0">
              <a:solidFill>
                <a:srgbClr val="00B05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B050"/>
                </a:solidFill>
                <a:latin typeface="Arial" charset="0"/>
              </a:rPr>
              <a:t>pQUAconfig[1] = Quadruplet ( 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    0</a:t>
            </a:r>
            <a:r>
              <a:rPr lang="fr-FR" sz="2000" dirty="0">
                <a:solidFill>
                  <a:srgbClr val="00B050"/>
                </a:solidFill>
                <a:latin typeface="Arial" charset="0"/>
              </a:rPr>
              <a:t>, 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  0</a:t>
            </a:r>
            <a:r>
              <a:rPr lang="fr-FR" sz="2000" dirty="0">
                <a:solidFill>
                  <a:srgbClr val="00B050"/>
                </a:solidFill>
                <a:latin typeface="Arial" charset="0"/>
              </a:rPr>
              <a:t>, 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      0,   1,  -PI/2,   </a:t>
            </a:r>
            <a:r>
              <a:rPr lang="fr-FR" sz="2000" dirty="0">
                <a:solidFill>
                  <a:srgbClr val="00B050"/>
                </a:solidFill>
                <a:latin typeface="Arial" charset="0"/>
              </a:rPr>
              <a:t>PI/2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);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pQUAconfig[2] = Quadruplet (     0,   0,       0,   1,        0,   PI/2);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pQUAconfig[3] = Quadruplet (     0,   0,       0,   1,        0,   PI/2);</a:t>
            </a:r>
            <a:endParaRPr lang="fr-FR" dirty="0" smtClean="0">
              <a:solidFill>
                <a:srgbClr val="00B050"/>
              </a:solidFill>
            </a:endParaRPr>
          </a:p>
          <a:p>
            <a:endParaRPr lang="fr-FR" dirty="0" smtClean="0">
              <a:solidFill>
                <a:srgbClr val="00B050"/>
              </a:solidFill>
            </a:endParaRPr>
          </a:p>
          <a:p>
            <a:endParaRPr lang="fr-F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29</a:t>
            </a:fld>
            <a:endParaRPr lang="fr-FR"/>
          </a:p>
        </p:txBody>
      </p:sp>
      <p:cxnSp>
        <p:nvCxnSpPr>
          <p:cNvPr id="6" name="Straight Connector 5"/>
          <p:cNvCxnSpPr/>
          <p:nvPr/>
        </p:nvCxnSpPr>
        <p:spPr>
          <a:xfrm>
            <a:off x="4644008" y="2276872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48064" y="2276872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96136" y="2276872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56176" y="2276872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48264" y="2276872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4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« Est-ce que un </a:t>
            </a:r>
            <a:r>
              <a:rPr lang="fr-FR" sz="2800" dirty="0"/>
              <a:t>point </a:t>
            </a:r>
            <a:r>
              <a:rPr lang="fr-FR" sz="2800" dirty="0" smtClean="0"/>
              <a:t>donné est </a:t>
            </a:r>
            <a:r>
              <a:rPr lang="fr-FR" sz="2800" dirty="0"/>
              <a:t>situé dans</a:t>
            </a:r>
          </a:p>
          <a:p>
            <a:pPr marL="0" indent="0">
              <a:buNone/>
            </a:pPr>
            <a:r>
              <a:rPr lang="fr-FR" sz="2800" dirty="0"/>
              <a:t>l’espace atteignable du robot ? </a:t>
            </a:r>
            <a:r>
              <a:rPr lang="fr-FR" sz="2800" dirty="0" smtClean="0"/>
              <a:t>»</a:t>
            </a:r>
          </a:p>
          <a:p>
            <a:r>
              <a:rPr lang="fr-FR" sz="2800" dirty="0" smtClean="0"/>
              <a:t>Une application dans la vie réelle</a:t>
            </a:r>
            <a:endParaRPr lang="fr-FR" sz="2800" dirty="0"/>
          </a:p>
        </p:txBody>
      </p:sp>
      <p:sp>
        <p:nvSpPr>
          <p:cNvPr id="10243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7B31-8E6B-40E1-899F-2A9E7C8A4F60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56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( 5R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340768"/>
            <a:ext cx="8153400" cy="4755232"/>
          </a:xfrm>
        </p:spPr>
        <p:txBody>
          <a:bodyPr/>
          <a:lstStyle/>
          <a:p>
            <a:r>
              <a:rPr lang="fr-FR" dirty="0" smtClean="0"/>
              <a:t>Le point cible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i="1" u="sng" dirty="0">
                <a:solidFill>
                  <a:srgbClr val="00B0F0"/>
                </a:solidFill>
                <a:latin typeface="Arial" charset="0"/>
              </a:rPr>
              <a:t>// La représentation du point cible à </a:t>
            </a:r>
            <a:r>
              <a:rPr lang="fr-FR" sz="2000" i="1" u="sng" dirty="0" smtClean="0">
                <a:solidFill>
                  <a:srgbClr val="00B0F0"/>
                </a:solidFill>
                <a:latin typeface="Arial" charset="0"/>
              </a:rPr>
              <a:t>tester.</a:t>
            </a:r>
            <a:endParaRPr lang="fr-FR" sz="2000" i="1" u="sng" dirty="0">
              <a:solidFill>
                <a:srgbClr val="00B0F0"/>
              </a:solidFill>
              <a:latin typeface="Arial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fr-FR" sz="2000" dirty="0">
                <a:solidFill>
                  <a:srgbClr val="00B050"/>
                </a:solidFill>
                <a:latin typeface="Arial" charset="0"/>
              </a:rPr>
              <a:t>Point POItarget ( 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0, </a:t>
            </a:r>
            <a:r>
              <a:rPr lang="fr-FR" sz="2000" dirty="0">
                <a:solidFill>
                  <a:srgbClr val="00B050"/>
                </a:solidFill>
                <a:latin typeface="Arial" charset="0"/>
              </a:rPr>
              <a:t>0, 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3);</a:t>
            </a:r>
            <a:endParaRPr lang="fr-FR" dirty="0" smtClean="0"/>
          </a:p>
          <a:p>
            <a:r>
              <a:rPr lang="fr-FR" dirty="0" smtClean="0"/>
              <a:t>Appliquer la fonction IAA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i="1" u="sng" dirty="0" smtClean="0">
                <a:solidFill>
                  <a:srgbClr val="00B0F0"/>
                </a:solidFill>
                <a:latin typeface="Arial" charset="0"/>
              </a:rPr>
              <a:t>// La valeur renvoyée indique si le point cible 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i="1" u="sng" dirty="0" smtClean="0">
                <a:solidFill>
                  <a:srgbClr val="00B0F0"/>
                </a:solidFill>
                <a:latin typeface="Arial" charset="0"/>
              </a:rPr>
              <a:t>est bien atteignable ou non.</a:t>
            </a:r>
          </a:p>
          <a:p>
            <a:pPr marL="0" indent="0">
              <a:spcBef>
                <a:spcPct val="0"/>
              </a:spcBef>
              <a:buNone/>
            </a:pPr>
            <a:r>
              <a:rPr lang="fr-FR" sz="2000" b="1" dirty="0">
                <a:solidFill>
                  <a:srgbClr val="00B050"/>
                </a:solidFill>
                <a:latin typeface="Arial" charset="0"/>
              </a:rPr>
              <a:t>b</a:t>
            </a:r>
            <a:r>
              <a:rPr lang="fr-FR" sz="2000" b="1" dirty="0" smtClean="0">
                <a:solidFill>
                  <a:srgbClr val="00B050"/>
                </a:solidFill>
                <a:latin typeface="Arial" charset="0"/>
              </a:rPr>
              <a:t>ool</a:t>
            </a: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 res = Robotique : : IAA (pQUAconfig, 4, POItarget);</a:t>
            </a:r>
            <a:endParaRPr lang="fr-FR" sz="2000" dirty="0">
              <a:solidFill>
                <a:srgbClr val="00B050"/>
              </a:solidFill>
              <a:latin typeface="Arial" charset="0"/>
            </a:endParaRPr>
          </a:p>
          <a:p>
            <a:r>
              <a:rPr lang="fr-FR" dirty="0" smtClean="0"/>
              <a:t>Afficher les valeurs</a:t>
            </a:r>
          </a:p>
          <a:p>
            <a:pPr marL="0" indent="0">
              <a:buNone/>
            </a:pPr>
            <a:r>
              <a:rPr lang="fr-FR" sz="2000" i="1" u="sng" dirty="0" smtClean="0">
                <a:solidFill>
                  <a:srgbClr val="00B0F0"/>
                </a:solidFill>
                <a:latin typeface="Arial" charset="0"/>
              </a:rPr>
              <a:t>// C’est une fonction définie pour afficher les valeurs des variables articulaires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B050"/>
                </a:solidFill>
                <a:latin typeface="Arial" charset="0"/>
              </a:rPr>
              <a:t>printResIAA (pQUAconfig, 4, res);</a:t>
            </a:r>
            <a:endParaRPr lang="fr-FR" sz="20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98" y="1565008"/>
            <a:ext cx="2581334" cy="1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7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Test de l’algorithme IAA  ( 5R )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340768"/>
            <a:ext cx="8153400" cy="4755232"/>
          </a:xfrm>
        </p:spPr>
        <p:txBody>
          <a:bodyPr/>
          <a:lstStyle/>
          <a:p>
            <a:r>
              <a:rPr lang="fr-FR" dirty="0" smtClean="0"/>
              <a:t>Résultat obtenu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30722" name="Picture 2" descr="D:\Documents\Polytech Dossier\DI4_Charles\Projet_Robotique\Rapport_Latex\pics\ch2_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5353"/>
            <a:ext cx="6835140" cy="417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131840" y="3933056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1840" y="5229200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508518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&lt; 0.0001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378904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&gt; 0.0001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8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Problème de minimums locaux</a:t>
            </a:r>
          </a:p>
          <a:p>
            <a:r>
              <a:rPr lang="fr-FR" dirty="0" smtClean="0"/>
              <a:t>Problème de la vitesse de convergence</a:t>
            </a:r>
          </a:p>
        </p:txBody>
      </p:sp>
      <p:sp>
        <p:nvSpPr>
          <p:cNvPr id="10243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7B31-8E6B-40E1-899F-2A9E7C8A4F60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05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 </a:t>
            </a:r>
            <a:r>
              <a:rPr lang="fr-FR" dirty="0"/>
              <a:t>de la précision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1612776"/>
          </a:xfrm>
        </p:spPr>
        <p:txBody>
          <a:bodyPr/>
          <a:lstStyle/>
          <a:p>
            <a:r>
              <a:rPr lang="fr-FR" dirty="0" smtClean="0"/>
              <a:t>Message affiché quand un minimum local apparaît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33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6" y="3501008"/>
            <a:ext cx="861508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46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 des minimums locaux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676672"/>
          </a:xfrm>
        </p:spPr>
        <p:txBody>
          <a:bodyPr/>
          <a:lstStyle/>
          <a:p>
            <a:r>
              <a:rPr lang="fr-FR" sz="2800" dirty="0" smtClean="0"/>
              <a:t>Exemple sans minimums locaux</a:t>
            </a:r>
            <a:endParaRPr lang="fr-FR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34</a:t>
            </a:fld>
            <a:endParaRPr lang="fr-FR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357047" y="3357079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31314" y="3297473"/>
            <a:ext cx="1507510" cy="596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38824" y="3212976"/>
            <a:ext cx="0" cy="1281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2699792" y="4830800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16530" y="6266127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234687">
            <a:off x="5610948" y="4483209"/>
            <a:ext cx="455751" cy="463728"/>
          </a:xfrm>
          <a:prstGeom prst="leftBrace">
            <a:avLst>
              <a:gd name="adj1" fmla="val 8333"/>
              <a:gd name="adj2" fmla="val 47067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4242747" y="3297473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owchart: Connector 13"/>
          <p:cNvSpPr/>
          <p:nvPr/>
        </p:nvSpPr>
        <p:spPr>
          <a:xfrm>
            <a:off x="5724524" y="3212976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3563888" y="64236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00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 des minimums locaux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676672"/>
          </a:xfrm>
        </p:spPr>
        <p:txBody>
          <a:bodyPr/>
          <a:lstStyle/>
          <a:p>
            <a:r>
              <a:rPr lang="fr-FR" sz="2800" dirty="0" smtClean="0"/>
              <a:t>Exemple sans minimums locaux</a:t>
            </a:r>
            <a:endParaRPr lang="fr-FR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35</a:t>
            </a:fld>
            <a:endParaRPr lang="fr-FR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357047" y="3357079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31314" y="3297473"/>
            <a:ext cx="1507510" cy="596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38824" y="3212976"/>
            <a:ext cx="0" cy="1281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2699792" y="4830800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16530" y="6266127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234687">
            <a:off x="5610948" y="4483209"/>
            <a:ext cx="455751" cy="463728"/>
          </a:xfrm>
          <a:prstGeom prst="leftBrace">
            <a:avLst>
              <a:gd name="adj1" fmla="val 8333"/>
              <a:gd name="adj2" fmla="val 47067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4242747" y="3297473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owchart: Connector 13"/>
          <p:cNvSpPr/>
          <p:nvPr/>
        </p:nvSpPr>
        <p:spPr>
          <a:xfrm>
            <a:off x="5724524" y="3212976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3464" y="3377428"/>
            <a:ext cx="701605" cy="10988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8364826">
            <a:off x="3837192" y="5000256"/>
            <a:ext cx="777888" cy="463728"/>
          </a:xfrm>
          <a:prstGeom prst="leftBrac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owchart: Connector 19"/>
          <p:cNvSpPr/>
          <p:nvPr/>
        </p:nvSpPr>
        <p:spPr>
          <a:xfrm>
            <a:off x="4951928" y="4359216"/>
            <a:ext cx="228600" cy="2286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20518999" flipH="1">
            <a:off x="4092318" y="4652053"/>
            <a:ext cx="1080120" cy="4501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3888" y="64236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 des minimums locaux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676672"/>
          </a:xfrm>
        </p:spPr>
        <p:txBody>
          <a:bodyPr/>
          <a:lstStyle/>
          <a:p>
            <a:r>
              <a:rPr lang="fr-FR" sz="2800" dirty="0" smtClean="0"/>
              <a:t>Exemple sans minimums locaux</a:t>
            </a:r>
            <a:endParaRPr lang="fr-FR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36</a:t>
            </a:fld>
            <a:endParaRPr lang="fr-FR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357047" y="3357079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31314" y="3297473"/>
            <a:ext cx="1507510" cy="596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38824" y="3212976"/>
            <a:ext cx="0" cy="1281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2699792" y="4830800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16530" y="6266127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234687">
            <a:off x="5610948" y="4483209"/>
            <a:ext cx="455751" cy="463728"/>
          </a:xfrm>
          <a:prstGeom prst="leftBrace">
            <a:avLst>
              <a:gd name="adj1" fmla="val 8333"/>
              <a:gd name="adj2" fmla="val 47067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4242747" y="3297473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owchart: Connector 13"/>
          <p:cNvSpPr/>
          <p:nvPr/>
        </p:nvSpPr>
        <p:spPr>
          <a:xfrm>
            <a:off x="5724524" y="3212976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779912" y="3377428"/>
            <a:ext cx="603552" cy="91566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83464" y="3377428"/>
            <a:ext cx="701605" cy="10988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8364826">
            <a:off x="3837192" y="5000256"/>
            <a:ext cx="777888" cy="463728"/>
          </a:xfrm>
          <a:prstGeom prst="leftBrac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owchart: Connector 19"/>
          <p:cNvSpPr/>
          <p:nvPr/>
        </p:nvSpPr>
        <p:spPr>
          <a:xfrm>
            <a:off x="4919464" y="4362015"/>
            <a:ext cx="228600" cy="2286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20518999" flipH="1">
            <a:off x="4092318" y="4652053"/>
            <a:ext cx="1080120" cy="4501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59832" y="4293096"/>
            <a:ext cx="720080" cy="42197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8941277">
            <a:off x="2619642" y="4526340"/>
            <a:ext cx="777888" cy="463728"/>
          </a:xfrm>
          <a:prstGeom prst="leftBrac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3563888" y="64236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3665612" y="4130616"/>
            <a:ext cx="228600" cy="2286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 des minimums locaux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676672"/>
          </a:xfrm>
        </p:spPr>
        <p:txBody>
          <a:bodyPr/>
          <a:lstStyle/>
          <a:p>
            <a:r>
              <a:rPr lang="fr-FR" sz="2800" dirty="0" smtClean="0"/>
              <a:t>Exemple avec minimums locaux</a:t>
            </a:r>
          </a:p>
          <a:p>
            <a:pPr marL="593725" lvl="2" indent="-319088">
              <a:spcBef>
                <a:spcPts val="700"/>
              </a:spcBef>
              <a:buClr>
                <a:srgbClr val="2B56AB"/>
              </a:buClr>
              <a:buSzPct val="60000"/>
            </a:pPr>
            <a:r>
              <a:rPr lang="fr-FR" sz="2000" dirty="0"/>
              <a:t>Le point cible est sûrement atteignable</a:t>
            </a:r>
            <a:r>
              <a:rPr lang="fr-FR" sz="2000" dirty="0" smtClean="0"/>
              <a:t>.</a:t>
            </a:r>
          </a:p>
          <a:p>
            <a:pPr marL="593725" lvl="2" indent="-319088">
              <a:spcBef>
                <a:spcPts val="700"/>
              </a:spcBef>
              <a:buClr>
                <a:srgbClr val="2B56AB"/>
              </a:buClr>
              <a:buSzPct val="60000"/>
            </a:pPr>
            <a:r>
              <a:rPr lang="fr-FR" sz="2000" dirty="0" smtClean="0"/>
              <a:t>Mais l’</a:t>
            </a:r>
            <a:r>
              <a:rPr lang="fr-FR" sz="2000" dirty="0" err="1" smtClean="0"/>
              <a:t>algo</a:t>
            </a:r>
            <a:r>
              <a:rPr lang="fr-FR" sz="2000" dirty="0" smtClean="0"/>
              <a:t> </a:t>
            </a:r>
            <a:r>
              <a:rPr lang="fr-FR" sz="2000" dirty="0"/>
              <a:t>est coincé…</a:t>
            </a:r>
          </a:p>
          <a:p>
            <a:pPr marL="319088" lvl="1" indent="-319088">
              <a:spcBef>
                <a:spcPts val="700"/>
              </a:spcBef>
              <a:buClr>
                <a:srgbClr val="2B56AB"/>
              </a:buClr>
              <a:buSzPct val="60000"/>
              <a:buFont typeface="Wingdings" pitchFamily="2" charset="2"/>
              <a:buChar char=""/>
            </a:pPr>
            <a:endParaRPr lang="fr-FR" sz="2400" dirty="0"/>
          </a:p>
          <a:p>
            <a:endParaRPr lang="fr-FR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37</a:t>
            </a:fld>
            <a:endParaRPr lang="fr-FR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391980" y="3357079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31314" y="3297473"/>
            <a:ext cx="1507510" cy="596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38824" y="3212976"/>
            <a:ext cx="0" cy="1281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2699792" y="4830800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16530" y="6266127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234687">
            <a:off x="5610948" y="4483209"/>
            <a:ext cx="455751" cy="463728"/>
          </a:xfrm>
          <a:prstGeom prst="leftBrace">
            <a:avLst>
              <a:gd name="adj1" fmla="val 8333"/>
              <a:gd name="adj2" fmla="val 47067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4242747" y="3297473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owchart: Connector 13"/>
          <p:cNvSpPr/>
          <p:nvPr/>
        </p:nvSpPr>
        <p:spPr>
          <a:xfrm>
            <a:off x="5724524" y="3212976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3464" y="3377428"/>
            <a:ext cx="701605" cy="10988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8364826">
            <a:off x="3837192" y="5000256"/>
            <a:ext cx="777888" cy="463728"/>
          </a:xfrm>
          <a:prstGeom prst="leftBrac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owchart: Connector 19"/>
          <p:cNvSpPr/>
          <p:nvPr/>
        </p:nvSpPr>
        <p:spPr>
          <a:xfrm>
            <a:off x="4947434" y="4362015"/>
            <a:ext cx="228600" cy="2286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20518999" flipH="1">
            <a:off x="4092318" y="4652053"/>
            <a:ext cx="1080120" cy="4501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3888" y="64236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4664602" y="3717032"/>
            <a:ext cx="282832" cy="432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36592" y="3941440"/>
            <a:ext cx="467456" cy="636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>
            <a:off x="3953815" y="2973436"/>
            <a:ext cx="686113" cy="743595"/>
          </a:xfrm>
          <a:prstGeom prst="arc">
            <a:avLst>
              <a:gd name="adj1" fmla="val 536761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6" name="Arc 55"/>
          <p:cNvSpPr/>
          <p:nvPr/>
        </p:nvSpPr>
        <p:spPr>
          <a:xfrm rot="5400000">
            <a:off x="5559307" y="2896203"/>
            <a:ext cx="686113" cy="743595"/>
          </a:xfrm>
          <a:prstGeom prst="arc">
            <a:avLst>
              <a:gd name="adj1" fmla="val 536761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 des minimums locaux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676672"/>
          </a:xfrm>
        </p:spPr>
        <p:txBody>
          <a:bodyPr/>
          <a:lstStyle/>
          <a:p>
            <a:r>
              <a:rPr lang="fr-FR" sz="2800" dirty="0" smtClean="0"/>
              <a:t>Exemple avec minimums locaux</a:t>
            </a:r>
          </a:p>
          <a:p>
            <a:pPr lvl="1"/>
            <a:r>
              <a:rPr lang="fr-FR" sz="2400" dirty="0"/>
              <a:t>Le point cible est sûrement atteignable.</a:t>
            </a:r>
          </a:p>
          <a:p>
            <a:pPr lvl="1"/>
            <a:r>
              <a:rPr lang="fr-FR" sz="2400" dirty="0"/>
              <a:t>Mais l’</a:t>
            </a:r>
            <a:r>
              <a:rPr lang="fr-FR" sz="2400" dirty="0" err="1"/>
              <a:t>algo</a:t>
            </a:r>
            <a:r>
              <a:rPr lang="fr-FR" sz="2400" dirty="0"/>
              <a:t> est coincé…</a:t>
            </a:r>
          </a:p>
          <a:p>
            <a:r>
              <a:rPr lang="fr-FR" sz="2800" dirty="0"/>
              <a:t>Causes</a:t>
            </a:r>
          </a:p>
          <a:p>
            <a:pPr lvl="1"/>
            <a:r>
              <a:rPr lang="fr-FR" sz="2400" dirty="0"/>
              <a:t>Les </a:t>
            </a:r>
            <a:r>
              <a:rPr lang="fr-FR" sz="2400" dirty="0" err="1"/>
              <a:t>limits</a:t>
            </a:r>
            <a:r>
              <a:rPr lang="fr-FR" sz="2400" dirty="0"/>
              <a:t> sur les variables articulaires</a:t>
            </a:r>
          </a:p>
          <a:p>
            <a:pPr lvl="1"/>
            <a:r>
              <a:rPr lang="fr-FR" sz="2400" dirty="0"/>
              <a:t>L’initialisation aléatoire des variables</a:t>
            </a:r>
          </a:p>
          <a:p>
            <a:pPr marL="319088" lvl="1" indent="-319088">
              <a:spcBef>
                <a:spcPts val="700"/>
              </a:spcBef>
              <a:buClr>
                <a:srgbClr val="2B56AB"/>
              </a:buClr>
              <a:buSzPct val="60000"/>
            </a:pPr>
            <a:endParaRPr lang="fr-FR" dirty="0"/>
          </a:p>
          <a:p>
            <a:pPr marL="319088" lvl="1" indent="-319088">
              <a:spcBef>
                <a:spcPts val="700"/>
              </a:spcBef>
              <a:buClr>
                <a:srgbClr val="2B56AB"/>
              </a:buClr>
              <a:buSzPct val="60000"/>
              <a:buFont typeface="Wingdings" pitchFamily="2" charset="2"/>
              <a:buChar char=""/>
            </a:pPr>
            <a:endParaRPr lang="fr-FR" sz="2400" dirty="0"/>
          </a:p>
          <a:p>
            <a:endParaRPr lang="fr-FR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38</a:t>
            </a:fld>
            <a:endParaRPr lang="fr-FR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650259" y="3357079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589593" y="3297473"/>
            <a:ext cx="1507510" cy="596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097103" y="3212976"/>
            <a:ext cx="0" cy="1281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4958071" y="4830800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74809" y="6266127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234687">
            <a:off x="7869227" y="4483209"/>
            <a:ext cx="455751" cy="463728"/>
          </a:xfrm>
          <a:prstGeom prst="leftBrace">
            <a:avLst>
              <a:gd name="adj1" fmla="val 8333"/>
              <a:gd name="adj2" fmla="val 47067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6501026" y="3297473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owchart: Connector 13"/>
          <p:cNvSpPr/>
          <p:nvPr/>
        </p:nvSpPr>
        <p:spPr>
          <a:xfrm>
            <a:off x="7982803" y="3212976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6641743" y="3377428"/>
            <a:ext cx="701605" cy="10988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8364826">
            <a:off x="6095471" y="5000256"/>
            <a:ext cx="777888" cy="463728"/>
          </a:xfrm>
          <a:prstGeom prst="leftBrac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owchart: Connector 19"/>
          <p:cNvSpPr/>
          <p:nvPr/>
        </p:nvSpPr>
        <p:spPr>
          <a:xfrm>
            <a:off x="7205713" y="4362015"/>
            <a:ext cx="228600" cy="2286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20518999" flipH="1">
            <a:off x="6350597" y="4652053"/>
            <a:ext cx="1080120" cy="4501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22167" y="64236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922881" y="3717032"/>
            <a:ext cx="282832" cy="432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794871" y="3941440"/>
            <a:ext cx="467456" cy="636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>
            <a:off x="6212094" y="2973436"/>
            <a:ext cx="686113" cy="743595"/>
          </a:xfrm>
          <a:prstGeom prst="arc">
            <a:avLst>
              <a:gd name="adj1" fmla="val 536761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6" name="Arc 55"/>
          <p:cNvSpPr/>
          <p:nvPr/>
        </p:nvSpPr>
        <p:spPr>
          <a:xfrm rot="5400000">
            <a:off x="7817586" y="2896203"/>
            <a:ext cx="686113" cy="743595"/>
          </a:xfrm>
          <a:prstGeom prst="arc">
            <a:avLst>
              <a:gd name="adj1" fmla="val 536761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93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Problèmes des minimums locaux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Première approche(abandonné)</a:t>
            </a:r>
          </a:p>
          <a:p>
            <a:pPr marL="0" indent="0">
              <a:buNone/>
            </a:pPr>
            <a:r>
              <a:rPr lang="fr-FR" sz="2800" dirty="0" smtClean="0"/>
              <a:t>Nous constatons : Il apparaît quand il y a au </a:t>
            </a:r>
            <a:r>
              <a:rPr lang="fr-FR" sz="2800" dirty="0"/>
              <a:t>moins une variable articulaire qui </a:t>
            </a:r>
            <a:r>
              <a:rPr lang="fr-FR" sz="2800" dirty="0" smtClean="0"/>
              <a:t>atteint </a:t>
            </a:r>
            <a:r>
              <a:rPr lang="fr-FR" sz="2800" dirty="0"/>
              <a:t>sa </a:t>
            </a:r>
            <a:r>
              <a:rPr lang="fr-FR" sz="2800" dirty="0" smtClean="0"/>
              <a:t>limite.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39</a:t>
            </a:fld>
            <a:endParaRPr lang="fr-FR"/>
          </a:p>
        </p:txBody>
      </p:sp>
      <p:pic>
        <p:nvPicPr>
          <p:cNvPr id="31746" name="Picture 2" descr="D:\Documents\Polytech Dossier\DI4_Charles\Projet_Robotique\Rapport_Latex\pics\ch3_localminim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94138"/>
            <a:ext cx="9144000" cy="322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9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Application</a:t>
            </a:r>
            <a:r>
              <a:rPr lang="fr-FR" sz="1800" dirty="0" smtClean="0">
                <a:solidFill>
                  <a:srgbClr val="FF0000"/>
                </a:solidFill>
              </a:rPr>
              <a:t>[1]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Évaluation de l’accessibilité d’un lieu de vie pour des personnes handicapées.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31813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060" y="2996952"/>
            <a:ext cx="3271854" cy="29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91899" y="57651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modèle du couple humain</a:t>
            </a:r>
          </a:p>
        </p:txBody>
      </p:sp>
    </p:spTree>
    <p:extLst>
      <p:ext uri="{BB962C8B-B14F-4D97-AF65-F5344CB8AC3E}">
        <p14:creationId xmlns:p14="http://schemas.microsoft.com/office/powerpoint/2010/main" val="215340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Problèmes des minimums locaux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Première approche(abandonné)</a:t>
            </a:r>
          </a:p>
          <a:p>
            <a:pPr marL="0" indent="0">
              <a:buNone/>
            </a:pPr>
            <a:r>
              <a:rPr lang="fr-FR" sz="2800" dirty="0" smtClean="0"/>
              <a:t>Nous constatons : Il apparaît quand il y a au </a:t>
            </a:r>
            <a:r>
              <a:rPr lang="fr-FR" sz="2800" dirty="0"/>
              <a:t>moins une variable articulaire qui </a:t>
            </a:r>
            <a:r>
              <a:rPr lang="fr-FR" sz="2800" dirty="0" smtClean="0"/>
              <a:t>atteint </a:t>
            </a:r>
            <a:r>
              <a:rPr lang="fr-FR" sz="2800" dirty="0"/>
              <a:t>sa </a:t>
            </a:r>
            <a:r>
              <a:rPr lang="fr-FR" sz="2800" dirty="0" smtClean="0"/>
              <a:t>limite.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 smtClean="0"/>
              <a:t>Mais quand le point n’est vraiment pas atteignable…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5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Problèmes des minimums locaux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Deuxième approche</a:t>
            </a:r>
          </a:p>
          <a:p>
            <a:r>
              <a:rPr lang="fr-FR" sz="2800" dirty="0"/>
              <a:t>Causes</a:t>
            </a:r>
          </a:p>
          <a:p>
            <a:pPr lvl="1"/>
            <a:r>
              <a:rPr lang="fr-FR" sz="2400" dirty="0"/>
              <a:t>Les </a:t>
            </a:r>
            <a:r>
              <a:rPr lang="fr-FR" sz="2400" dirty="0" smtClean="0"/>
              <a:t>limites </a:t>
            </a:r>
            <a:r>
              <a:rPr lang="fr-FR" sz="2400" dirty="0"/>
              <a:t>sur les variables </a:t>
            </a:r>
            <a:r>
              <a:rPr lang="fr-FR" sz="2400" dirty="0" smtClean="0"/>
              <a:t>articulaires(non changeable)</a:t>
            </a:r>
            <a:endParaRPr lang="fr-FR" sz="2400" dirty="0"/>
          </a:p>
          <a:p>
            <a:pPr lvl="1"/>
            <a:r>
              <a:rPr lang="fr-FR" sz="2400" dirty="0">
                <a:solidFill>
                  <a:srgbClr val="FF0000"/>
                </a:solidFill>
              </a:rPr>
              <a:t>L’initialisation aléatoire des </a:t>
            </a:r>
            <a:r>
              <a:rPr lang="fr-FR" sz="2400" dirty="0" smtClean="0">
                <a:solidFill>
                  <a:srgbClr val="FF0000"/>
                </a:solidFill>
              </a:rPr>
              <a:t>variables</a:t>
            </a:r>
          </a:p>
          <a:p>
            <a:r>
              <a:rPr lang="fr-FR" sz="2800" dirty="0"/>
              <a:t>Relancer (n fois) l’algorithme quand il trouve que le point n’est pas atteignable.</a:t>
            </a:r>
          </a:p>
          <a:p>
            <a:r>
              <a:rPr lang="fr-FR" sz="2800" dirty="0"/>
              <a:t>Si pour toutes les n fois, le point atteint final est le même alors le point cible n’est pas atteignable.</a:t>
            </a:r>
          </a:p>
          <a:p>
            <a:r>
              <a:rPr lang="fr-FR" sz="2800" dirty="0"/>
              <a:t>Sinon, relancer encore n fois.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51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Problèmes des minimums locaux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Deuxième approche</a:t>
            </a:r>
          </a:p>
          <a:p>
            <a:r>
              <a:rPr lang="fr-FR" dirty="0" smtClean="0"/>
              <a:t>Mais si on rencontre toujours minimums locaux…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MAX </a:t>
            </a:r>
            <a:r>
              <a:rPr lang="fr-FR" dirty="0"/>
              <a:t>fois au </a:t>
            </a:r>
            <a:r>
              <a:rPr lang="fr-FR" dirty="0" smtClean="0"/>
              <a:t>maximum, et puis afficher: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539552" y="4377298"/>
            <a:ext cx="8460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chemeClr val="accent4"/>
                </a:solidFill>
              </a:rPr>
              <a:t>"</a:t>
            </a:r>
            <a:r>
              <a:rPr lang="fr-FR" sz="2000" b="1" dirty="0">
                <a:solidFill>
                  <a:schemeClr val="accent4"/>
                </a:solidFill>
              </a:rPr>
              <a:t>On rencontre toujours </a:t>
            </a:r>
            <a:r>
              <a:rPr lang="fr-FR" sz="2000" b="1" dirty="0" smtClean="0">
                <a:solidFill>
                  <a:schemeClr val="accent4"/>
                </a:solidFill>
              </a:rPr>
              <a:t>"</a:t>
            </a:r>
            <a:r>
              <a:rPr lang="fr-FR" sz="2000" b="1" dirty="0">
                <a:solidFill>
                  <a:schemeClr val="accent4"/>
                </a:solidFill>
              </a:rPr>
              <a:t>Minimums </a:t>
            </a:r>
            <a:r>
              <a:rPr lang="fr-FR" sz="2000" b="1" dirty="0" smtClean="0">
                <a:solidFill>
                  <a:schemeClr val="accent4"/>
                </a:solidFill>
              </a:rPr>
              <a:t>locaux", le programme s'arrête</a:t>
            </a:r>
            <a:r>
              <a:rPr lang="fr-FR" sz="2000" b="1" dirty="0">
                <a:solidFill>
                  <a:schemeClr val="accent4"/>
                </a:solidFill>
              </a:rPr>
              <a:t>. </a:t>
            </a:r>
          </a:p>
          <a:p>
            <a:r>
              <a:rPr lang="fr-FR" sz="2000" b="1" dirty="0" smtClean="0">
                <a:solidFill>
                  <a:schemeClr val="accent4"/>
                </a:solidFill>
              </a:rPr>
              <a:t>Veuillez ajuster </a:t>
            </a:r>
            <a:r>
              <a:rPr lang="fr-FR" sz="2000" b="1" dirty="0">
                <a:solidFill>
                  <a:schemeClr val="accent4"/>
                </a:solidFill>
              </a:rPr>
              <a:t>les limites imposées aux variables </a:t>
            </a:r>
            <a:r>
              <a:rPr lang="fr-FR" sz="2000" b="1" dirty="0" smtClean="0">
                <a:solidFill>
                  <a:schemeClr val="accent4"/>
                </a:solidFill>
              </a:rPr>
              <a:t>articulaires."</a:t>
            </a:r>
            <a:endParaRPr lang="fr-FR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7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Problèmes de vitesse de convergence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fr-FR" dirty="0" smtClean="0"/>
              <a:t>Quand l’organe terminal approche du point cible, la vitesse de convergence devient très lente. </a:t>
            </a:r>
          </a:p>
          <a:p>
            <a:r>
              <a:rPr lang="fr-FR" dirty="0" smtClean="0"/>
              <a:t>Surtout quand le point cible est proche de la frontière de la zone atteignable du bras.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04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texte 4"/>
          <p:cNvSpPr>
            <a:spLocks noGrp="1"/>
          </p:cNvSpPr>
          <p:nvPr>
            <p:ph type="body" idx="1"/>
          </p:nvPr>
        </p:nvSpPr>
        <p:spPr>
          <a:xfrm>
            <a:off x="827584" y="2743200"/>
            <a:ext cx="8208912" cy="2197968"/>
          </a:xfrm>
        </p:spPr>
        <p:txBody>
          <a:bodyPr>
            <a:normAutofit/>
          </a:bodyPr>
          <a:lstStyle/>
          <a:p>
            <a:r>
              <a:rPr lang="fr-FR" dirty="0" smtClean="0"/>
              <a:t>Renforcement sur </a:t>
            </a:r>
            <a:r>
              <a:rPr lang="fr-FR" dirty="0"/>
              <a:t>la cinématique </a:t>
            </a:r>
            <a:r>
              <a:rPr lang="fr-FR" dirty="0" smtClean="0"/>
              <a:t>robotique</a:t>
            </a:r>
          </a:p>
          <a:p>
            <a:r>
              <a:rPr lang="fr-FR" dirty="0" smtClean="0"/>
              <a:t>Étudier, réaliser et tester un algorithme.</a:t>
            </a:r>
          </a:p>
          <a:p>
            <a:r>
              <a:rPr lang="fr-FR" dirty="0" smtClean="0"/>
              <a:t>Pratiquer le langage C++</a:t>
            </a:r>
          </a:p>
        </p:txBody>
      </p:sp>
      <p:sp>
        <p:nvSpPr>
          <p:cNvPr id="10243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7B31-8E6B-40E1-899F-2A9E7C8A4F60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23528" y="2743200"/>
            <a:ext cx="8424936" cy="28460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[1] </a:t>
            </a:r>
            <a:r>
              <a:rPr lang="fr-FR" dirty="0" err="1"/>
              <a:t>Otmani</a:t>
            </a:r>
            <a:r>
              <a:rPr lang="fr-FR" dirty="0"/>
              <a:t> R., </a:t>
            </a:r>
            <a:r>
              <a:rPr lang="fr-FR" dirty="0" err="1"/>
              <a:t>Pruski</a:t>
            </a:r>
            <a:r>
              <a:rPr lang="fr-FR" dirty="0"/>
              <a:t> A., </a:t>
            </a:r>
            <a:r>
              <a:rPr lang="fr-FR" dirty="0" err="1"/>
              <a:t>Belarbi</a:t>
            </a:r>
            <a:r>
              <a:rPr lang="fr-FR" dirty="0"/>
              <a:t> K., La réalité virtuelle comme outil pour l’évaluation, la visualisation </a:t>
            </a:r>
            <a:r>
              <a:rPr lang="fr-FR" dirty="0" smtClean="0"/>
              <a:t>et la </a:t>
            </a:r>
            <a:r>
              <a:rPr lang="fr-FR" dirty="0"/>
              <a:t>validation </a:t>
            </a:r>
            <a:r>
              <a:rPr lang="fr-FR" dirty="0" smtClean="0"/>
              <a:t>de l’accessibilité </a:t>
            </a:r>
            <a:r>
              <a:rPr lang="fr-FR" dirty="0"/>
              <a:t>d’un lieu de vie. Conférence Handicap 2010, juin 2010, Paris.</a:t>
            </a:r>
          </a:p>
          <a:p>
            <a:pPr marL="0" indent="0">
              <a:buNone/>
            </a:pPr>
            <a:r>
              <a:rPr lang="fr-FR" dirty="0"/>
              <a:t>[2] </a:t>
            </a:r>
            <a:r>
              <a:rPr lang="fr-FR" dirty="0" err="1"/>
              <a:t>Abdelhak</a:t>
            </a:r>
            <a:r>
              <a:rPr lang="fr-FR" dirty="0"/>
              <a:t> MOUSSAOUI, Prise en charge de </a:t>
            </a:r>
            <a:r>
              <a:rPr lang="fr-FR" dirty="0" err="1"/>
              <a:t>psychotherapie</a:t>
            </a:r>
            <a:r>
              <a:rPr lang="fr-FR" dirty="0"/>
              <a:t> et du handicap par la réalité virtuelle.</a:t>
            </a:r>
          </a:p>
          <a:p>
            <a:pPr marL="0" indent="0">
              <a:buNone/>
            </a:pPr>
            <a:r>
              <a:rPr lang="fr-FR" dirty="0"/>
              <a:t>UNIVERSITÉ ABOU </a:t>
            </a:r>
            <a:r>
              <a:rPr lang="fr-FR"/>
              <a:t>BEKR </a:t>
            </a:r>
            <a:r>
              <a:rPr lang="fr-FR" smtClean="0"/>
              <a:t>BELKAÏD-TLEMCEN,FACULTE </a:t>
            </a:r>
            <a:r>
              <a:rPr lang="fr-FR" dirty="0"/>
              <a:t>DE TECHNOLOGIE, 30 juin 2012.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7B31-8E6B-40E1-899F-2A9E7C8A4F60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9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2376264"/>
          </a:xfrm>
        </p:spPr>
        <p:txBody>
          <a:bodyPr>
            <a:noAutofit/>
          </a:bodyPr>
          <a:lstStyle/>
          <a:p>
            <a:pPr algn="ctr"/>
            <a:r>
              <a:rPr lang="fr-FR" cap="none" dirty="0" smtClean="0"/>
              <a:t>Merci à vos attentions</a:t>
            </a:r>
          </a:p>
        </p:txBody>
      </p:sp>
      <p:sp>
        <p:nvSpPr>
          <p:cNvPr id="9219" name="Sous-titr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ctr"/>
            <a:r>
              <a:rPr lang="fr-FR" dirty="0" smtClean="0"/>
              <a:t>Janvier 2013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" y="6093296"/>
            <a:ext cx="21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cap="none" dirty="0" smtClean="0"/>
              <a:t>LIU Zheng</a:t>
            </a:r>
          </a:p>
          <a:p>
            <a:pPr algn="ctr"/>
            <a:r>
              <a:rPr lang="fr-FR" dirty="0" smtClean="0"/>
              <a:t>SHANG Lei</a:t>
            </a:r>
            <a:endParaRPr lang="fr-FR" cap="non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5B86-5490-4EA0-B5C6-FEE469434951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34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texte 4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772400" cy="1673225"/>
          </a:xfrm>
        </p:spPr>
        <p:txBody>
          <a:bodyPr>
            <a:noAutofit/>
          </a:bodyPr>
          <a:lstStyle/>
          <a:p>
            <a:r>
              <a:rPr lang="fr-FR" dirty="0"/>
              <a:t>Algorithme </a:t>
            </a:r>
            <a:r>
              <a:rPr lang="fr-FR" dirty="0" smtClean="0"/>
              <a:t>IAA</a:t>
            </a:r>
            <a:endParaRPr lang="fr-FR" dirty="0"/>
          </a:p>
          <a:p>
            <a:r>
              <a:rPr lang="fr-FR" dirty="0"/>
              <a:t>La fonction </a:t>
            </a:r>
            <a:r>
              <a:rPr lang="fr-FR" dirty="0" err="1"/>
              <a:t>Inc</a:t>
            </a:r>
            <a:r>
              <a:rPr lang="fr-FR" dirty="0"/>
              <a:t>(i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0243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IAA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7B31-8E6B-40E1-899F-2A9E7C8A4F6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2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Algorithme IAA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6" y="2269951"/>
            <a:ext cx="5334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32679" y="636715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63584" y="341970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6300192" y="4658264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onnector 23"/>
          <p:cNvSpPr/>
          <p:nvPr/>
        </p:nvSpPr>
        <p:spPr>
          <a:xfrm>
            <a:off x="5349284" y="3272408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463584" y="2184429"/>
            <a:ext cx="1196648" cy="120227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2652225">
            <a:off x="7705614" y="3323688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owchart: Connector 53"/>
          <p:cNvSpPr/>
          <p:nvPr/>
        </p:nvSpPr>
        <p:spPr>
          <a:xfrm>
            <a:off x="6583157" y="2070129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71" name="Straight Connector 11270"/>
          <p:cNvCxnSpPr/>
          <p:nvPr/>
        </p:nvCxnSpPr>
        <p:spPr>
          <a:xfrm>
            <a:off x="0" y="2564904"/>
            <a:ext cx="385192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697457" y="2195572"/>
            <a:ext cx="1397102" cy="136815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Oval Callout 11281"/>
          <p:cNvSpPr/>
          <p:nvPr/>
        </p:nvSpPr>
        <p:spPr>
          <a:xfrm>
            <a:off x="5577886" y="5754502"/>
            <a:ext cx="1569256" cy="612648"/>
          </a:xfrm>
          <a:prstGeom prst="wedgeEllipseCallout">
            <a:avLst>
              <a:gd name="adj1" fmla="val 4173"/>
              <a:gd name="adj2" fmla="val -1953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39" y="1414517"/>
            <a:ext cx="8372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Algorithme </a:t>
            </a:r>
            <a:r>
              <a:rPr lang="fr-FR" sz="3600" b="1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à approximation incrémentale</a:t>
            </a:r>
          </a:p>
        </p:txBody>
      </p:sp>
    </p:spTree>
    <p:extLst>
      <p:ext uri="{BB962C8B-B14F-4D97-AF65-F5344CB8AC3E}">
        <p14:creationId xmlns:p14="http://schemas.microsoft.com/office/powerpoint/2010/main" val="92054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Algorithme IAA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334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32679" y="608841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63584" y="314096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437851" y="2636912"/>
            <a:ext cx="1621810" cy="504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59661" y="2612829"/>
            <a:ext cx="680691" cy="18168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6300192" y="4379524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onnector 23"/>
          <p:cNvSpPr/>
          <p:nvPr/>
        </p:nvSpPr>
        <p:spPr>
          <a:xfrm>
            <a:off x="5349284" y="300481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Connector 24"/>
          <p:cNvSpPr/>
          <p:nvPr/>
        </p:nvSpPr>
        <p:spPr>
          <a:xfrm>
            <a:off x="6945361" y="251797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Brace 21"/>
          <p:cNvSpPr/>
          <p:nvPr/>
        </p:nvSpPr>
        <p:spPr>
          <a:xfrm rot="4238071">
            <a:off x="7410027" y="4315650"/>
            <a:ext cx="777888" cy="463728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463584" y="1916832"/>
            <a:ext cx="1196648" cy="120227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2652225">
            <a:off x="7705614" y="3044948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owchart: Connector 53"/>
          <p:cNvSpPr/>
          <p:nvPr/>
        </p:nvSpPr>
        <p:spPr>
          <a:xfrm>
            <a:off x="6583157" y="1802532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71" name="Straight Connector 11270"/>
          <p:cNvCxnSpPr/>
          <p:nvPr/>
        </p:nvCxnSpPr>
        <p:spPr>
          <a:xfrm>
            <a:off x="0" y="1802532"/>
            <a:ext cx="385192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Arc 11271"/>
          <p:cNvSpPr/>
          <p:nvPr/>
        </p:nvSpPr>
        <p:spPr>
          <a:xfrm>
            <a:off x="5577884" y="2746570"/>
            <a:ext cx="362268" cy="682429"/>
          </a:xfrm>
          <a:prstGeom prst="arc">
            <a:avLst>
              <a:gd name="adj1" fmla="val 16200000"/>
              <a:gd name="adj2" fmla="val 2038650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74" name="Straight Connector 11273"/>
          <p:cNvCxnSpPr/>
          <p:nvPr/>
        </p:nvCxnSpPr>
        <p:spPr>
          <a:xfrm>
            <a:off x="539552" y="2746570"/>
            <a:ext cx="165618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7" name="Straight Connector 11276"/>
          <p:cNvCxnSpPr/>
          <p:nvPr/>
        </p:nvCxnSpPr>
        <p:spPr>
          <a:xfrm>
            <a:off x="1475656" y="2746570"/>
            <a:ext cx="576064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1" name="Oval Callout 11280"/>
          <p:cNvSpPr/>
          <p:nvPr/>
        </p:nvSpPr>
        <p:spPr>
          <a:xfrm>
            <a:off x="7199440" y="1695076"/>
            <a:ext cx="1199062" cy="612648"/>
          </a:xfrm>
          <a:prstGeom prst="wedgeEllipseCallout">
            <a:avLst>
              <a:gd name="adj1" fmla="val -155400"/>
              <a:gd name="adj2" fmla="val 12808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Inc</a:t>
            </a:r>
            <a:r>
              <a:rPr lang="fr-FR" dirty="0" smtClean="0">
                <a:solidFill>
                  <a:schemeClr val="tx1"/>
                </a:solidFill>
              </a:rPr>
              <a:t>(1)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697457" y="1916832"/>
            <a:ext cx="1397102" cy="136815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Oval Callout 11281"/>
          <p:cNvSpPr/>
          <p:nvPr/>
        </p:nvSpPr>
        <p:spPr>
          <a:xfrm>
            <a:off x="5577886" y="5475762"/>
            <a:ext cx="1569256" cy="612648"/>
          </a:xfrm>
          <a:prstGeom prst="wedgeEllipseCallout">
            <a:avLst>
              <a:gd name="adj1" fmla="val 4173"/>
              <a:gd name="adj2" fmla="val -1953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61653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Algorithme IAA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334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32679" y="608841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63584" y="314096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437851" y="2636912"/>
            <a:ext cx="1621810" cy="504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59661" y="2612829"/>
            <a:ext cx="680691" cy="18168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6300192" y="4379524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onnector 23"/>
          <p:cNvSpPr/>
          <p:nvPr/>
        </p:nvSpPr>
        <p:spPr>
          <a:xfrm>
            <a:off x="5349284" y="300481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Connector 24"/>
          <p:cNvSpPr/>
          <p:nvPr/>
        </p:nvSpPr>
        <p:spPr>
          <a:xfrm>
            <a:off x="6945361" y="251797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Brace 21"/>
          <p:cNvSpPr/>
          <p:nvPr/>
        </p:nvSpPr>
        <p:spPr>
          <a:xfrm rot="4238071">
            <a:off x="7410027" y="4315650"/>
            <a:ext cx="777888" cy="463728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463584" y="1916832"/>
            <a:ext cx="1196648" cy="120227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2652225">
            <a:off x="7705614" y="3044948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owchart: Connector 53"/>
          <p:cNvSpPr/>
          <p:nvPr/>
        </p:nvSpPr>
        <p:spPr>
          <a:xfrm>
            <a:off x="6583157" y="1802532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Straight Arrow Connector 51"/>
          <p:cNvCxnSpPr>
            <a:stCxn id="21" idx="7"/>
          </p:cNvCxnSpPr>
          <p:nvPr/>
        </p:nvCxnSpPr>
        <p:spPr>
          <a:xfrm flipV="1">
            <a:off x="6495314" y="3284984"/>
            <a:ext cx="1599245" cy="112801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5"/>
          </p:cNvCxnSpPr>
          <p:nvPr/>
        </p:nvCxnSpPr>
        <p:spPr>
          <a:xfrm flipV="1">
            <a:off x="6495314" y="4547514"/>
            <a:ext cx="1303657" cy="271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1" name="Straight Connector 11270"/>
          <p:cNvCxnSpPr/>
          <p:nvPr/>
        </p:nvCxnSpPr>
        <p:spPr>
          <a:xfrm>
            <a:off x="0" y="1802532"/>
            <a:ext cx="385192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Arc 11271"/>
          <p:cNvSpPr/>
          <p:nvPr/>
        </p:nvSpPr>
        <p:spPr>
          <a:xfrm>
            <a:off x="5577884" y="2746570"/>
            <a:ext cx="362268" cy="682429"/>
          </a:xfrm>
          <a:prstGeom prst="arc">
            <a:avLst>
              <a:gd name="adj1" fmla="val 16200000"/>
              <a:gd name="adj2" fmla="val 2038650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74" name="Straight Connector 11273"/>
          <p:cNvCxnSpPr/>
          <p:nvPr/>
        </p:nvCxnSpPr>
        <p:spPr>
          <a:xfrm>
            <a:off x="539552" y="2746570"/>
            <a:ext cx="165618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7" name="Straight Connector 11276"/>
          <p:cNvCxnSpPr/>
          <p:nvPr/>
        </p:nvCxnSpPr>
        <p:spPr>
          <a:xfrm>
            <a:off x="1475656" y="2746570"/>
            <a:ext cx="576064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1" name="Oval Callout 11280"/>
          <p:cNvSpPr/>
          <p:nvPr/>
        </p:nvSpPr>
        <p:spPr>
          <a:xfrm>
            <a:off x="7199440" y="1695076"/>
            <a:ext cx="1199062" cy="612648"/>
          </a:xfrm>
          <a:prstGeom prst="wedgeEllipseCallout">
            <a:avLst>
              <a:gd name="adj1" fmla="val -155400"/>
              <a:gd name="adj2" fmla="val 12808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Inc</a:t>
            </a:r>
            <a:r>
              <a:rPr lang="fr-FR" dirty="0" smtClean="0">
                <a:solidFill>
                  <a:schemeClr val="tx1"/>
                </a:solidFill>
              </a:rPr>
              <a:t>(1)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697457" y="1916832"/>
            <a:ext cx="1397102" cy="136815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Oval Callout 11281"/>
          <p:cNvSpPr/>
          <p:nvPr/>
        </p:nvSpPr>
        <p:spPr>
          <a:xfrm>
            <a:off x="5577886" y="5475762"/>
            <a:ext cx="1569256" cy="612648"/>
          </a:xfrm>
          <a:prstGeom prst="wedgeEllipseCallout">
            <a:avLst>
              <a:gd name="adj1" fmla="val 4173"/>
              <a:gd name="adj2" fmla="val -1953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842992" y="3244606"/>
            <a:ext cx="914400" cy="612648"/>
          </a:xfrm>
          <a:prstGeom prst="wedgeRectCallout">
            <a:avLst>
              <a:gd name="adj1" fmla="val 104925"/>
              <a:gd name="adj2" fmla="val 5345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B050"/>
                </a:solidFill>
              </a:rPr>
              <a:t>LAST</a:t>
            </a:r>
            <a:r>
              <a:rPr lang="el-GR" dirty="0" smtClean="0">
                <a:solidFill>
                  <a:srgbClr val="00B050"/>
                </a:solidFill>
              </a:rPr>
              <a:t>ε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7451254" y="5373216"/>
            <a:ext cx="914400" cy="612648"/>
          </a:xfrm>
          <a:prstGeom prst="wedgeRectCallout">
            <a:avLst>
              <a:gd name="adj1" fmla="val -82954"/>
              <a:gd name="adj2" fmla="val -17721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NEW</a:t>
            </a:r>
            <a:r>
              <a:rPr lang="el-GR" dirty="0" smtClean="0">
                <a:solidFill>
                  <a:srgbClr val="FFC000"/>
                </a:solidFill>
              </a:rPr>
              <a:t>ε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158" y="2924944"/>
            <a:ext cx="285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el-GR" dirty="0" smtClean="0">
                <a:solidFill>
                  <a:srgbClr val="FF000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 = (</a:t>
            </a:r>
            <a:r>
              <a:rPr lang="fr-FR" dirty="0" smtClean="0">
                <a:solidFill>
                  <a:srgbClr val="FFC000"/>
                </a:solidFill>
              </a:rPr>
              <a:t>NEW</a:t>
            </a:r>
            <a:r>
              <a:rPr lang="el-GR" dirty="0" smtClean="0">
                <a:solidFill>
                  <a:srgbClr val="FFC00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 – </a:t>
            </a:r>
            <a:r>
              <a:rPr lang="fr-FR" dirty="0" smtClean="0">
                <a:solidFill>
                  <a:srgbClr val="00B050"/>
                </a:solidFill>
              </a:rPr>
              <a:t>LAST</a:t>
            </a:r>
            <a:r>
              <a:rPr lang="el-GR" dirty="0" smtClean="0">
                <a:solidFill>
                  <a:srgbClr val="00B050"/>
                </a:solidFill>
              </a:rPr>
              <a:t>ε</a:t>
            </a:r>
            <a:r>
              <a:rPr lang="fr-FR" dirty="0" smtClean="0">
                <a:solidFill>
                  <a:srgbClr val="FF0000"/>
                </a:solidFill>
              </a:rPr>
              <a:t>)&lt; 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99592" y="3428999"/>
            <a:ext cx="40324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4008" y="61653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759019" y="2717796"/>
            <a:ext cx="181133" cy="2071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12775" y="142875"/>
            <a:ext cx="8153400" cy="642938"/>
          </a:xfrm>
        </p:spPr>
        <p:txBody>
          <a:bodyPr/>
          <a:lstStyle/>
          <a:p>
            <a:pPr algn="ctr"/>
            <a:r>
              <a:rPr lang="fr-FR" dirty="0" smtClean="0"/>
              <a:t>Algorithme IAA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0" y="111283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BD6D33A4-7D8C-4CA9-8CF5-C2626EF88789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334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32679" y="6088410"/>
            <a:ext cx="6480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63584" y="3140968"/>
            <a:ext cx="0" cy="294744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437851" y="2636912"/>
            <a:ext cx="1621810" cy="5040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59661" y="2612829"/>
            <a:ext cx="680691" cy="18168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6300192" y="4379524"/>
            <a:ext cx="228600" cy="228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onnector 23"/>
          <p:cNvSpPr/>
          <p:nvPr/>
        </p:nvSpPr>
        <p:spPr>
          <a:xfrm>
            <a:off x="5349284" y="300481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Connector 24"/>
          <p:cNvSpPr/>
          <p:nvPr/>
        </p:nvSpPr>
        <p:spPr>
          <a:xfrm>
            <a:off x="6945361" y="2517971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eft Brace 21"/>
          <p:cNvSpPr/>
          <p:nvPr/>
        </p:nvSpPr>
        <p:spPr>
          <a:xfrm rot="4238071">
            <a:off x="7410027" y="4315650"/>
            <a:ext cx="777888" cy="463728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cxnSp>
        <p:nvCxnSpPr>
          <p:cNvPr id="11271" name="Straight Connector 11270"/>
          <p:cNvCxnSpPr/>
          <p:nvPr/>
        </p:nvCxnSpPr>
        <p:spPr>
          <a:xfrm>
            <a:off x="0" y="1802532"/>
            <a:ext cx="385192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Oval Callout 11281"/>
          <p:cNvSpPr/>
          <p:nvPr/>
        </p:nvSpPr>
        <p:spPr>
          <a:xfrm>
            <a:off x="5577886" y="5475762"/>
            <a:ext cx="1569256" cy="612648"/>
          </a:xfrm>
          <a:prstGeom prst="wedgeEllipseCallout">
            <a:avLst>
              <a:gd name="adj1" fmla="val 4173"/>
              <a:gd name="adj2" fmla="val -1953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 point cible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44008" y="61653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Le bras initial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botiqu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D44DC01BD547408129FA5BDDA50BAB" ma:contentTypeVersion="1" ma:contentTypeDescription="Crée un document." ma:contentTypeScope="" ma:versionID="3a3d02b93b774ab428db4a51b5a82cb3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ee565551e1a1637f9df0223e78db73b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Date de début de planification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Date de fin de planification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A41B977-93E8-427C-80A3-85AB7930F7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4A48F3-9A8E-40C9-AEFC-47FD6A2B6A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E4518DB-E502-4D90-9017-4C05BB47F3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Robotique</Template>
  <TotalTime>2221</TotalTime>
  <Words>2830</Words>
  <Application>Microsoft Office PowerPoint</Application>
  <PresentationFormat>On-screen Show (4:3)</PresentationFormat>
  <Paragraphs>455</Paragraphs>
  <Slides>46</Slides>
  <Notes>37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Robotique</vt:lpstr>
      <vt:lpstr>Test de l’accessibilité d’un point  par un bras manipulateur</vt:lpstr>
      <vt:lpstr>Sommaire</vt:lpstr>
      <vt:lpstr>Introduction</vt:lpstr>
      <vt:lpstr>Application[1]</vt:lpstr>
      <vt:lpstr>Algorithme IAA</vt:lpstr>
      <vt:lpstr>Algorithme IAA</vt:lpstr>
      <vt:lpstr>Algorithme IAA</vt:lpstr>
      <vt:lpstr>Algorithme IAA</vt:lpstr>
      <vt:lpstr>Algorithme IAA</vt:lpstr>
      <vt:lpstr>Algorithme IAA</vt:lpstr>
      <vt:lpstr>Algorithme IAA</vt:lpstr>
      <vt:lpstr>Algorithme IAA</vt:lpstr>
      <vt:lpstr>Inc(i) - Algorithme IAA</vt:lpstr>
      <vt:lpstr>Travail effectué</vt:lpstr>
      <vt:lpstr>Complément de l’algorithme IAA</vt:lpstr>
      <vt:lpstr>Complément de l’algorithme IAA</vt:lpstr>
      <vt:lpstr>Complément de l’algorithme IAA</vt:lpstr>
      <vt:lpstr>Complément de l’algorithme IAA</vt:lpstr>
      <vt:lpstr>Complément de l’algorithme IAA</vt:lpstr>
      <vt:lpstr>Implémentation de l’algorithme IAA</vt:lpstr>
      <vt:lpstr>Implémentation de l’algorithme IAA</vt:lpstr>
      <vt:lpstr>Test de l’algorithme IAA  ( 2R )</vt:lpstr>
      <vt:lpstr>Test de l’algorithme IAA  ( 2R )</vt:lpstr>
      <vt:lpstr>Test de l’algorithme IAA  ( 2R )</vt:lpstr>
      <vt:lpstr>Test de l’algorithme IAA  ( 2R )</vt:lpstr>
      <vt:lpstr>Test de l’algorithme IAA  ( 2R )</vt:lpstr>
      <vt:lpstr>Test de l’algorithme IAA  ( 2R )</vt:lpstr>
      <vt:lpstr>Test de l’algorithme IAA  ( 5R )</vt:lpstr>
      <vt:lpstr>Test de l’algorithme IAA  ( 5R )</vt:lpstr>
      <vt:lpstr>Test de l’algorithme IAA  ( 5R )</vt:lpstr>
      <vt:lpstr>Test de l’algorithme IAA  ( 5R )</vt:lpstr>
      <vt:lpstr>Problèmes rencontrés</vt:lpstr>
      <vt:lpstr>Problème de la précision</vt:lpstr>
      <vt:lpstr>Problème des minimums locaux</vt:lpstr>
      <vt:lpstr>Problème des minimums locaux</vt:lpstr>
      <vt:lpstr>Problème des minimums locaux</vt:lpstr>
      <vt:lpstr>Problème des minimums locaux</vt:lpstr>
      <vt:lpstr>Problème des minimums locaux</vt:lpstr>
      <vt:lpstr>Problèmes des minimums locaux</vt:lpstr>
      <vt:lpstr>Problèmes des minimums locaux</vt:lpstr>
      <vt:lpstr>Problèmes des minimums locaux</vt:lpstr>
      <vt:lpstr>Problèmes des minimums locaux</vt:lpstr>
      <vt:lpstr>Problèmes de vitesse de convergence</vt:lpstr>
      <vt:lpstr>Conclusion</vt:lpstr>
      <vt:lpstr>Bibliographie</vt:lpstr>
      <vt:lpstr>Merci à vos attentions</vt:lpstr>
    </vt:vector>
  </TitlesOfParts>
  <Company>ORDICENTRE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l’accessibilité d’un point  par un bras manipulateur</dc:title>
  <dc:creator>Charles</dc:creator>
  <cp:lastModifiedBy>Léo</cp:lastModifiedBy>
  <cp:revision>128</cp:revision>
  <dcterms:created xsi:type="dcterms:W3CDTF">2013-01-13T12:59:53Z</dcterms:created>
  <dcterms:modified xsi:type="dcterms:W3CDTF">2013-01-15T14:35:15Z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