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65" r:id="rId3"/>
    <p:sldId id="267"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6"/>
    <p:restoredTop sz="94684"/>
  </p:normalViewPr>
  <p:slideViewPr>
    <p:cSldViewPr snapToGrid="0" snapToObjects="1">
      <p:cViewPr>
        <p:scale>
          <a:sx n="94" d="100"/>
          <a:sy n="94" d="100"/>
        </p:scale>
        <p:origin x="224"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5340-DBD1-2C4A-B231-DC13E839DF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6B056B06-4088-9B48-B8DE-96B505AE0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AD774584-9A25-234A-B61C-FCD3D45EAA43}"/>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0EFC8352-07A4-134B-A325-FB0AE2F7DF1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531499C-6139-2040-9DA1-9D6CEB03958B}"/>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157581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C801-25DC-3542-9B6E-C1512BC29689}"/>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0548EA9D-37D8-0545-9C55-078908A138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29BB56A-9E42-014B-9E7D-839CAFC532AF}"/>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4D5801E1-2843-B24E-9860-BC2001DBDA4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ABD47E2-226C-204D-8551-73D8C7E78311}"/>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24489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C6C128-7C8E-9347-AB77-C50FF81419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ADD9F465-D579-3B4A-B5C5-0327C5858A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2756B4DD-666F-BB46-AF41-E15D66BA3B1E}"/>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67C9B849-F21C-7F41-8675-F46BFF388F39}"/>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3F223522-EE86-564D-9CA3-4C58C748316F}"/>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174805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9C08-7942-034B-AB10-11A35770530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4197DE26-F6E8-EE4D-BEC4-E8DFF16BD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CCE005D-00A2-4043-89A4-D40E2C67C497}"/>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26F89AE3-75A5-7941-8C36-7E060E17094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89A724D-1139-164F-89C7-F325C4E6E15D}"/>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1874566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0FBC-A3D1-FC4D-87ED-896B3F8D5C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1C846238-29D4-5847-BF1E-DD72D939EE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F3CDE8-563F-AF47-87A4-52568859AC0D}"/>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1F815CF4-E5BD-F34F-A375-71C1E5A7758C}"/>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B72EF11F-793A-FF48-8A85-D7DE9FD5BAF0}"/>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130702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2DD4-ACC9-F147-A6A3-FE7C9AA741D1}"/>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CA52AEFB-6D37-FD48-9114-924EFD00FE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E7C3C957-F13E-A54B-B581-98272E160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2A01E479-8329-5142-8E21-45A004234BA2}"/>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6" name="Footer Placeholder 5">
            <a:extLst>
              <a:ext uri="{FF2B5EF4-FFF2-40B4-BE49-F238E27FC236}">
                <a16:creationId xmlns:a16="http://schemas.microsoft.com/office/drawing/2014/main" id="{5664EF7B-106C-9A48-84F8-82C3F6A3C481}"/>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CE451EC5-9355-5445-A8F0-81E6E6619E67}"/>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63166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E1E4-EE4F-274A-ABE6-CC26DA5B88DC}"/>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9043C48D-9E8F-7945-8867-7BFCFE5D5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DB49A9-BCC3-5345-852F-7E73F5444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E16B8051-2F69-CC47-9D66-6DFC0BA16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27300-A7B4-FB4C-AA07-E90B2DD90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47884612-41B4-D74D-A6EA-584050C34947}"/>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8" name="Footer Placeholder 7">
            <a:extLst>
              <a:ext uri="{FF2B5EF4-FFF2-40B4-BE49-F238E27FC236}">
                <a16:creationId xmlns:a16="http://schemas.microsoft.com/office/drawing/2014/main" id="{A1E95D0B-BB32-DA4B-B0D6-4E7DFE49802F}"/>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28A7C7B3-9B84-E240-A75E-ABC4C20A26CE}"/>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202528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1401-2395-CC47-AB4D-8FB55BEAEAA4}"/>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08FB07A6-6F6D-704A-94EB-F00EB83A538C}"/>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4" name="Footer Placeholder 3">
            <a:extLst>
              <a:ext uri="{FF2B5EF4-FFF2-40B4-BE49-F238E27FC236}">
                <a16:creationId xmlns:a16="http://schemas.microsoft.com/office/drawing/2014/main" id="{2C00DC09-9524-F647-ACF0-B7E8FDC56F47}"/>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D02EB5DF-7EA7-D74C-A452-B4843141CBBB}"/>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181510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A84158-3E5E-EF44-B4E4-18224B3E1355}"/>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3" name="Footer Placeholder 2">
            <a:extLst>
              <a:ext uri="{FF2B5EF4-FFF2-40B4-BE49-F238E27FC236}">
                <a16:creationId xmlns:a16="http://schemas.microsoft.com/office/drawing/2014/main" id="{B0D95983-3651-BD40-8036-FDE5B1C59C0A}"/>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2C224F18-14A8-C748-8322-984632C4FF95}"/>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418887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16EC-04DF-7F4B-9524-CF4720121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B933B769-112D-7647-AF3A-CE7D84202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592DF8A7-5981-C242-A20F-C5E7D0D46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27EB7-0941-5044-BACA-860704A60800}"/>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6" name="Footer Placeholder 5">
            <a:extLst>
              <a:ext uri="{FF2B5EF4-FFF2-40B4-BE49-F238E27FC236}">
                <a16:creationId xmlns:a16="http://schemas.microsoft.com/office/drawing/2014/main" id="{0AEE86BD-8964-BB43-850D-EC3C2A214FC7}"/>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0E0A8A7D-D20D-4E45-91A1-7848F3C53C52}"/>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330332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B4F5-DCF2-0343-BD32-3ED5F9A7D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DEDF6D21-98EF-244D-AA41-457AF2F55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91B33B24-5C0D-4241-88EC-6F67EAA37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9C7D0-62C5-484B-A609-D082D46ED14F}"/>
              </a:ext>
            </a:extLst>
          </p:cNvPr>
          <p:cNvSpPr>
            <a:spLocks noGrp="1"/>
          </p:cNvSpPr>
          <p:nvPr>
            <p:ph type="dt" sz="half" idx="10"/>
          </p:nvPr>
        </p:nvSpPr>
        <p:spPr/>
        <p:txBody>
          <a:bodyPr/>
          <a:lstStyle/>
          <a:p>
            <a:fld id="{AAE1BC0F-F790-304D-847B-E1BC9E863D7A}" type="datetimeFigureOut">
              <a:rPr lang="en-CN" smtClean="0"/>
              <a:t>2020/3/13</a:t>
            </a:fld>
            <a:endParaRPr lang="en-CN"/>
          </a:p>
        </p:txBody>
      </p:sp>
      <p:sp>
        <p:nvSpPr>
          <p:cNvPr id="6" name="Footer Placeholder 5">
            <a:extLst>
              <a:ext uri="{FF2B5EF4-FFF2-40B4-BE49-F238E27FC236}">
                <a16:creationId xmlns:a16="http://schemas.microsoft.com/office/drawing/2014/main" id="{9E1F8263-40EA-8D48-AFBA-E3F5E4417215}"/>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A261646B-C315-B945-BC23-EA6F9C0EFE0D}"/>
              </a:ext>
            </a:extLst>
          </p:cNvPr>
          <p:cNvSpPr>
            <a:spLocks noGrp="1"/>
          </p:cNvSpPr>
          <p:nvPr>
            <p:ph type="sldNum" sz="quarter" idx="12"/>
          </p:nvPr>
        </p:nvSpPr>
        <p:spPr/>
        <p:txBody>
          <a:bodyPr/>
          <a:lstStyle/>
          <a:p>
            <a:fld id="{02F9158C-9E14-B24E-A465-5C2441D4C402}" type="slidenum">
              <a:rPr lang="en-CN" smtClean="0"/>
              <a:t>‹#›</a:t>
            </a:fld>
            <a:endParaRPr lang="en-CN"/>
          </a:p>
        </p:txBody>
      </p:sp>
    </p:spTree>
    <p:extLst>
      <p:ext uri="{BB962C8B-B14F-4D97-AF65-F5344CB8AC3E}">
        <p14:creationId xmlns:p14="http://schemas.microsoft.com/office/powerpoint/2010/main" val="211194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64286B-A58E-2141-B48F-351541AD2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C8310485-DF2E-D64F-9997-D4E59AA97B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155E66D-732F-2F4A-B086-F73B5FD49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1BC0F-F790-304D-847B-E1BC9E863D7A}" type="datetimeFigureOut">
              <a:rPr lang="en-CN" smtClean="0"/>
              <a:t>2020/3/13</a:t>
            </a:fld>
            <a:endParaRPr lang="en-CN"/>
          </a:p>
        </p:txBody>
      </p:sp>
      <p:sp>
        <p:nvSpPr>
          <p:cNvPr id="5" name="Footer Placeholder 4">
            <a:extLst>
              <a:ext uri="{FF2B5EF4-FFF2-40B4-BE49-F238E27FC236}">
                <a16:creationId xmlns:a16="http://schemas.microsoft.com/office/drawing/2014/main" id="{87D8E3EB-1711-154B-9689-F3CCBCEFB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E3DCDBB1-2F0F-C640-9071-4F667303B0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9158C-9E14-B24E-A465-5C2441D4C402}" type="slidenum">
              <a:rPr lang="en-CN" smtClean="0"/>
              <a:t>‹#›</a:t>
            </a:fld>
            <a:endParaRPr lang="en-CN"/>
          </a:p>
        </p:txBody>
      </p:sp>
    </p:spTree>
    <p:extLst>
      <p:ext uri="{BB962C8B-B14F-4D97-AF65-F5344CB8AC3E}">
        <p14:creationId xmlns:p14="http://schemas.microsoft.com/office/powerpoint/2010/main" val="1671084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C5D7-0B9F-7E42-9853-09A5B3F7693E}"/>
              </a:ext>
            </a:extLst>
          </p:cNvPr>
          <p:cNvSpPr>
            <a:spLocks noGrp="1"/>
          </p:cNvSpPr>
          <p:nvPr>
            <p:ph type="title"/>
          </p:nvPr>
        </p:nvSpPr>
        <p:spPr/>
        <p:txBody>
          <a:bodyPr/>
          <a:lstStyle/>
          <a:p>
            <a:r>
              <a:rPr lang="zh-CN" altLang="en-CN" dirty="0"/>
              <a:t>归一化</a:t>
            </a:r>
            <a:r>
              <a:rPr lang="zh-CN" altLang="en-US" dirty="0"/>
              <a:t>后挑出分数差较大的</a:t>
            </a:r>
            <a:endParaRPr lang="en-CN" dirty="0"/>
          </a:p>
        </p:txBody>
      </p:sp>
      <p:sp>
        <p:nvSpPr>
          <p:cNvPr id="3" name="Content Placeholder 2">
            <a:extLst>
              <a:ext uri="{FF2B5EF4-FFF2-40B4-BE49-F238E27FC236}">
                <a16:creationId xmlns:a16="http://schemas.microsoft.com/office/drawing/2014/main" id="{C7A7F307-4F13-B649-B067-44A543EA586C}"/>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3278072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39D18-7DC1-0D47-BFDB-3D6B6D9BF570}"/>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低</a:t>
            </a:r>
            <a:r>
              <a:rPr lang="en-US" altLang="zh-CN" dirty="0"/>
              <a:t>(0.07) </a:t>
            </a:r>
            <a:r>
              <a:rPr lang="en-US" dirty="0"/>
              <a:t>automated</a:t>
            </a:r>
            <a:r>
              <a:rPr lang="zh-CN" altLang="en-US" dirty="0"/>
              <a:t> </a:t>
            </a:r>
            <a:r>
              <a:rPr lang="en-US" altLang="zh-CN" dirty="0"/>
              <a:t>metrics</a:t>
            </a:r>
            <a:r>
              <a:rPr lang="zh-CN" altLang="en-US" dirty="0"/>
              <a:t>高</a:t>
            </a:r>
            <a:r>
              <a:rPr lang="en-US" altLang="zh-CN" dirty="0"/>
              <a:t>(0.733)</a:t>
            </a:r>
            <a:r>
              <a:rPr lang="zh-CN" altLang="en-US" dirty="0"/>
              <a:t> </a:t>
            </a:r>
            <a:endParaRPr lang="en-CN" dirty="0"/>
          </a:p>
        </p:txBody>
      </p:sp>
      <p:graphicFrame>
        <p:nvGraphicFramePr>
          <p:cNvPr id="4" name="Content Placeholder 3">
            <a:extLst>
              <a:ext uri="{FF2B5EF4-FFF2-40B4-BE49-F238E27FC236}">
                <a16:creationId xmlns:a16="http://schemas.microsoft.com/office/drawing/2014/main" id="{3DBE150E-4EE8-1146-9B5C-F51C130E9EF7}"/>
              </a:ext>
            </a:extLst>
          </p:cNvPr>
          <p:cNvGraphicFramePr>
            <a:graphicFrameLocks noGrp="1"/>
          </p:cNvGraphicFramePr>
          <p:nvPr>
            <p:ph idx="1"/>
            <p:extLst>
              <p:ext uri="{D42A27DB-BD31-4B8C-83A1-F6EECF244321}">
                <p14:modId xmlns:p14="http://schemas.microsoft.com/office/powerpoint/2010/main" val="2652062349"/>
              </p:ext>
            </p:extLst>
          </p:nvPr>
        </p:nvGraphicFramePr>
        <p:xfrm>
          <a:off x="928048" y="5414596"/>
          <a:ext cx="9906000" cy="203200"/>
        </p:xfrm>
        <a:graphic>
          <a:graphicData uri="http://schemas.openxmlformats.org/drawingml/2006/table">
            <a:tbl>
              <a:tblPr/>
              <a:tblGrid>
                <a:gridCol w="825500">
                  <a:extLst>
                    <a:ext uri="{9D8B030D-6E8A-4147-A177-3AD203B41FA5}">
                      <a16:colId xmlns:a16="http://schemas.microsoft.com/office/drawing/2014/main" val="182497337"/>
                    </a:ext>
                  </a:extLst>
                </a:gridCol>
                <a:gridCol w="825500">
                  <a:extLst>
                    <a:ext uri="{9D8B030D-6E8A-4147-A177-3AD203B41FA5}">
                      <a16:colId xmlns:a16="http://schemas.microsoft.com/office/drawing/2014/main" val="1152207743"/>
                    </a:ext>
                  </a:extLst>
                </a:gridCol>
                <a:gridCol w="825500">
                  <a:extLst>
                    <a:ext uri="{9D8B030D-6E8A-4147-A177-3AD203B41FA5}">
                      <a16:colId xmlns:a16="http://schemas.microsoft.com/office/drawing/2014/main" val="3831529362"/>
                    </a:ext>
                  </a:extLst>
                </a:gridCol>
                <a:gridCol w="825500">
                  <a:extLst>
                    <a:ext uri="{9D8B030D-6E8A-4147-A177-3AD203B41FA5}">
                      <a16:colId xmlns:a16="http://schemas.microsoft.com/office/drawing/2014/main" val="2581497616"/>
                    </a:ext>
                  </a:extLst>
                </a:gridCol>
                <a:gridCol w="825500">
                  <a:extLst>
                    <a:ext uri="{9D8B030D-6E8A-4147-A177-3AD203B41FA5}">
                      <a16:colId xmlns:a16="http://schemas.microsoft.com/office/drawing/2014/main" val="2556259627"/>
                    </a:ext>
                  </a:extLst>
                </a:gridCol>
                <a:gridCol w="825500">
                  <a:extLst>
                    <a:ext uri="{9D8B030D-6E8A-4147-A177-3AD203B41FA5}">
                      <a16:colId xmlns:a16="http://schemas.microsoft.com/office/drawing/2014/main" val="4221528466"/>
                    </a:ext>
                  </a:extLst>
                </a:gridCol>
                <a:gridCol w="825500">
                  <a:extLst>
                    <a:ext uri="{9D8B030D-6E8A-4147-A177-3AD203B41FA5}">
                      <a16:colId xmlns:a16="http://schemas.microsoft.com/office/drawing/2014/main" val="2284832443"/>
                    </a:ext>
                  </a:extLst>
                </a:gridCol>
                <a:gridCol w="825500">
                  <a:extLst>
                    <a:ext uri="{9D8B030D-6E8A-4147-A177-3AD203B41FA5}">
                      <a16:colId xmlns:a16="http://schemas.microsoft.com/office/drawing/2014/main" val="2220019863"/>
                    </a:ext>
                  </a:extLst>
                </a:gridCol>
                <a:gridCol w="825500">
                  <a:extLst>
                    <a:ext uri="{9D8B030D-6E8A-4147-A177-3AD203B41FA5}">
                      <a16:colId xmlns:a16="http://schemas.microsoft.com/office/drawing/2014/main" val="3608845270"/>
                    </a:ext>
                  </a:extLst>
                </a:gridCol>
                <a:gridCol w="825500">
                  <a:extLst>
                    <a:ext uri="{9D8B030D-6E8A-4147-A177-3AD203B41FA5}">
                      <a16:colId xmlns:a16="http://schemas.microsoft.com/office/drawing/2014/main" val="929983"/>
                    </a:ext>
                  </a:extLst>
                </a:gridCol>
                <a:gridCol w="825500">
                  <a:extLst>
                    <a:ext uri="{9D8B030D-6E8A-4147-A177-3AD203B41FA5}">
                      <a16:colId xmlns:a16="http://schemas.microsoft.com/office/drawing/2014/main" val="2558568532"/>
                    </a:ext>
                  </a:extLst>
                </a:gridCol>
                <a:gridCol w="825500">
                  <a:extLst>
                    <a:ext uri="{9D8B030D-6E8A-4147-A177-3AD203B41FA5}">
                      <a16:colId xmlns:a16="http://schemas.microsoft.com/office/drawing/2014/main" val="2199701266"/>
                    </a:ext>
                  </a:extLst>
                </a:gridCol>
              </a:tblGrid>
              <a:tr h="203200">
                <a:tc>
                  <a:txBody>
                    <a:bodyPr/>
                    <a:lstStyle/>
                    <a:p>
                      <a:pPr algn="r" fontAlgn="b"/>
                      <a:r>
                        <a:rPr lang="en-CN" sz="1200" b="0" i="0" u="none" strike="noStrike">
                          <a:solidFill>
                            <a:srgbClr val="000000"/>
                          </a:solidFill>
                          <a:effectLst/>
                          <a:latin typeface="Calibri" panose="020F0502020204030204" pitchFamily="34" charset="0"/>
                        </a:rPr>
                        <a:t>0.75261843</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0.81928803</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0.80484632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0.75982818</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0.74536965</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0.80484632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0.62801435</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0.38264045</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0.81524056</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0.96002013</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0.60037014</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dirty="0">
                          <a:solidFill>
                            <a:srgbClr val="000000"/>
                          </a:solidFill>
                          <a:effectLst/>
                          <a:latin typeface="Calibri" panose="020F0502020204030204" pitchFamily="34" charset="0"/>
                        </a:rPr>
                        <a:t>0.72823419</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261742165"/>
                  </a:ext>
                </a:extLst>
              </a:tr>
            </a:tbl>
          </a:graphicData>
        </a:graphic>
      </p:graphicFrame>
      <p:sp>
        <p:nvSpPr>
          <p:cNvPr id="5" name="TextBox 4">
            <a:extLst>
              <a:ext uri="{FF2B5EF4-FFF2-40B4-BE49-F238E27FC236}">
                <a16:creationId xmlns:a16="http://schemas.microsoft.com/office/drawing/2014/main" id="{CB98E09B-6D6D-2344-890D-DA5F59D6EFE2}"/>
              </a:ext>
            </a:extLst>
          </p:cNvPr>
          <p:cNvSpPr txBox="1"/>
          <p:nvPr/>
        </p:nvSpPr>
        <p:spPr>
          <a:xfrm>
            <a:off x="4080681" y="2470245"/>
            <a:ext cx="184731" cy="369332"/>
          </a:xfrm>
          <a:prstGeom prst="rect">
            <a:avLst/>
          </a:prstGeom>
          <a:noFill/>
        </p:spPr>
        <p:txBody>
          <a:bodyPr wrap="none" rtlCol="0">
            <a:spAutoFit/>
          </a:bodyPr>
          <a:lstStyle/>
          <a:p>
            <a:endParaRPr lang="en-CN" dirty="0"/>
          </a:p>
        </p:txBody>
      </p:sp>
      <p:sp>
        <p:nvSpPr>
          <p:cNvPr id="6" name="TextBox 5">
            <a:extLst>
              <a:ext uri="{FF2B5EF4-FFF2-40B4-BE49-F238E27FC236}">
                <a16:creationId xmlns:a16="http://schemas.microsoft.com/office/drawing/2014/main" id="{A834AAEA-D763-F448-B8BB-B428CB4D404C}"/>
              </a:ext>
            </a:extLst>
          </p:cNvPr>
          <p:cNvSpPr txBox="1"/>
          <p:nvPr/>
        </p:nvSpPr>
        <p:spPr>
          <a:xfrm>
            <a:off x="928048" y="2210937"/>
            <a:ext cx="8785482" cy="1569660"/>
          </a:xfrm>
          <a:prstGeom prst="rect">
            <a:avLst/>
          </a:prstGeom>
          <a:noFill/>
        </p:spPr>
        <p:txBody>
          <a:bodyPr wrap="none" rtlCol="0">
            <a:spAutoFit/>
          </a:bodyPr>
          <a:lstStyle/>
          <a:p>
            <a:r>
              <a:rPr lang="en-US" altLang="zh-CN" sz="3200" dirty="0"/>
              <a:t>Ref:</a:t>
            </a:r>
            <a:r>
              <a:rPr lang="zh-CN" altLang="en-US" sz="3200" dirty="0"/>
              <a:t> </a:t>
            </a:r>
            <a:r>
              <a:rPr lang="en-US" sz="3200" dirty="0"/>
              <a:t>the women are looking at a bouquet of flower </a:t>
            </a:r>
          </a:p>
          <a:p>
            <a:r>
              <a:rPr lang="en-US" altLang="zh-CN" sz="3200" dirty="0"/>
              <a:t>Out:</a:t>
            </a:r>
            <a:r>
              <a:rPr lang="zh-CN" altLang="en-US" sz="3200" dirty="0"/>
              <a:t> </a:t>
            </a:r>
            <a:r>
              <a:rPr lang="en-US" sz="3200" dirty="0"/>
              <a:t>the women are striving at a bouquet of flower </a:t>
            </a:r>
            <a:br>
              <a:rPr lang="en-US" sz="3200" dirty="0"/>
            </a:br>
            <a:endParaRPr lang="en-CN" sz="3200" dirty="0"/>
          </a:p>
        </p:txBody>
      </p:sp>
      <p:sp>
        <p:nvSpPr>
          <p:cNvPr id="8" name="TextBox 7">
            <a:extLst>
              <a:ext uri="{FF2B5EF4-FFF2-40B4-BE49-F238E27FC236}">
                <a16:creationId xmlns:a16="http://schemas.microsoft.com/office/drawing/2014/main" id="{1575C635-AED7-A240-A637-48A0AD1DD33D}"/>
              </a:ext>
            </a:extLst>
          </p:cNvPr>
          <p:cNvSpPr txBox="1"/>
          <p:nvPr/>
        </p:nvSpPr>
        <p:spPr>
          <a:xfrm>
            <a:off x="1119116" y="4339988"/>
            <a:ext cx="2262158" cy="369332"/>
          </a:xfrm>
          <a:prstGeom prst="rect">
            <a:avLst/>
          </a:prstGeom>
          <a:noFill/>
        </p:spPr>
        <p:txBody>
          <a:bodyPr wrap="none" rtlCol="0">
            <a:spAutoFit/>
          </a:bodyPr>
          <a:lstStyle/>
          <a:p>
            <a:r>
              <a:rPr lang="zh-CN" altLang="en-CN" dirty="0"/>
              <a:t>动词</a:t>
            </a:r>
            <a:r>
              <a:rPr lang="zh-CN" altLang="en-US" dirty="0"/>
              <a:t>的意义区别很大</a:t>
            </a:r>
            <a:endParaRPr lang="en-CN" dirty="0"/>
          </a:p>
        </p:txBody>
      </p:sp>
    </p:spTree>
    <p:extLst>
      <p:ext uri="{BB962C8B-B14F-4D97-AF65-F5344CB8AC3E}">
        <p14:creationId xmlns:p14="http://schemas.microsoft.com/office/powerpoint/2010/main" val="161757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07BF-AE0F-BC4B-ADCF-4311844A1CE4}"/>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高</a:t>
            </a:r>
            <a:r>
              <a:rPr lang="en-US" altLang="zh-CN" dirty="0"/>
              <a:t>(0.84) </a:t>
            </a:r>
            <a:r>
              <a:rPr lang="en-US" dirty="0"/>
              <a:t>automated</a:t>
            </a:r>
            <a:r>
              <a:rPr lang="zh-CN" altLang="en-US" dirty="0"/>
              <a:t> </a:t>
            </a:r>
            <a:r>
              <a:rPr lang="en-US" altLang="zh-CN" dirty="0"/>
              <a:t>metrics</a:t>
            </a:r>
            <a:r>
              <a:rPr lang="zh-CN" altLang="en-US" dirty="0"/>
              <a:t>低</a:t>
            </a:r>
            <a:r>
              <a:rPr lang="en-US" altLang="zh-CN" dirty="0"/>
              <a:t>(0.43)</a:t>
            </a:r>
            <a:r>
              <a:rPr lang="zh-CN" altLang="en-US" dirty="0"/>
              <a:t> </a:t>
            </a:r>
            <a:endParaRPr lang="en-CN" dirty="0"/>
          </a:p>
        </p:txBody>
      </p:sp>
      <p:graphicFrame>
        <p:nvGraphicFramePr>
          <p:cNvPr id="4" name="Content Placeholder 3">
            <a:extLst>
              <a:ext uri="{FF2B5EF4-FFF2-40B4-BE49-F238E27FC236}">
                <a16:creationId xmlns:a16="http://schemas.microsoft.com/office/drawing/2014/main" id="{B42DC4A1-46CA-B740-8675-DD74B318B9F2}"/>
              </a:ext>
            </a:extLst>
          </p:cNvPr>
          <p:cNvGraphicFramePr>
            <a:graphicFrameLocks noGrp="1"/>
          </p:cNvGraphicFramePr>
          <p:nvPr>
            <p:ph idx="1"/>
            <p:extLst>
              <p:ext uri="{D42A27DB-BD31-4B8C-83A1-F6EECF244321}">
                <p14:modId xmlns:p14="http://schemas.microsoft.com/office/powerpoint/2010/main" val="231578208"/>
              </p:ext>
            </p:extLst>
          </p:nvPr>
        </p:nvGraphicFramePr>
        <p:xfrm>
          <a:off x="992875" y="5400947"/>
          <a:ext cx="9906000" cy="203200"/>
        </p:xfrm>
        <a:graphic>
          <a:graphicData uri="http://schemas.openxmlformats.org/drawingml/2006/table">
            <a:tbl>
              <a:tblPr/>
              <a:tblGrid>
                <a:gridCol w="825500">
                  <a:extLst>
                    <a:ext uri="{9D8B030D-6E8A-4147-A177-3AD203B41FA5}">
                      <a16:colId xmlns:a16="http://schemas.microsoft.com/office/drawing/2014/main" val="1754939471"/>
                    </a:ext>
                  </a:extLst>
                </a:gridCol>
                <a:gridCol w="825500">
                  <a:extLst>
                    <a:ext uri="{9D8B030D-6E8A-4147-A177-3AD203B41FA5}">
                      <a16:colId xmlns:a16="http://schemas.microsoft.com/office/drawing/2014/main" val="2095026512"/>
                    </a:ext>
                  </a:extLst>
                </a:gridCol>
                <a:gridCol w="825500">
                  <a:extLst>
                    <a:ext uri="{9D8B030D-6E8A-4147-A177-3AD203B41FA5}">
                      <a16:colId xmlns:a16="http://schemas.microsoft.com/office/drawing/2014/main" val="247574139"/>
                    </a:ext>
                  </a:extLst>
                </a:gridCol>
                <a:gridCol w="825500">
                  <a:extLst>
                    <a:ext uri="{9D8B030D-6E8A-4147-A177-3AD203B41FA5}">
                      <a16:colId xmlns:a16="http://schemas.microsoft.com/office/drawing/2014/main" val="3716273356"/>
                    </a:ext>
                  </a:extLst>
                </a:gridCol>
                <a:gridCol w="825500">
                  <a:extLst>
                    <a:ext uri="{9D8B030D-6E8A-4147-A177-3AD203B41FA5}">
                      <a16:colId xmlns:a16="http://schemas.microsoft.com/office/drawing/2014/main" val="3626000944"/>
                    </a:ext>
                  </a:extLst>
                </a:gridCol>
                <a:gridCol w="825500">
                  <a:extLst>
                    <a:ext uri="{9D8B030D-6E8A-4147-A177-3AD203B41FA5}">
                      <a16:colId xmlns:a16="http://schemas.microsoft.com/office/drawing/2014/main" val="1893129541"/>
                    </a:ext>
                  </a:extLst>
                </a:gridCol>
                <a:gridCol w="825500">
                  <a:extLst>
                    <a:ext uri="{9D8B030D-6E8A-4147-A177-3AD203B41FA5}">
                      <a16:colId xmlns:a16="http://schemas.microsoft.com/office/drawing/2014/main" val="1686245272"/>
                    </a:ext>
                  </a:extLst>
                </a:gridCol>
                <a:gridCol w="825500">
                  <a:extLst>
                    <a:ext uri="{9D8B030D-6E8A-4147-A177-3AD203B41FA5}">
                      <a16:colId xmlns:a16="http://schemas.microsoft.com/office/drawing/2014/main" val="1814689594"/>
                    </a:ext>
                  </a:extLst>
                </a:gridCol>
                <a:gridCol w="825500">
                  <a:extLst>
                    <a:ext uri="{9D8B030D-6E8A-4147-A177-3AD203B41FA5}">
                      <a16:colId xmlns:a16="http://schemas.microsoft.com/office/drawing/2014/main" val="226315571"/>
                    </a:ext>
                  </a:extLst>
                </a:gridCol>
                <a:gridCol w="825500">
                  <a:extLst>
                    <a:ext uri="{9D8B030D-6E8A-4147-A177-3AD203B41FA5}">
                      <a16:colId xmlns:a16="http://schemas.microsoft.com/office/drawing/2014/main" val="1550413579"/>
                    </a:ext>
                  </a:extLst>
                </a:gridCol>
                <a:gridCol w="825500">
                  <a:extLst>
                    <a:ext uri="{9D8B030D-6E8A-4147-A177-3AD203B41FA5}">
                      <a16:colId xmlns:a16="http://schemas.microsoft.com/office/drawing/2014/main" val="54109745"/>
                    </a:ext>
                  </a:extLst>
                </a:gridCol>
                <a:gridCol w="825500">
                  <a:extLst>
                    <a:ext uri="{9D8B030D-6E8A-4147-A177-3AD203B41FA5}">
                      <a16:colId xmlns:a16="http://schemas.microsoft.com/office/drawing/2014/main" val="1569210200"/>
                    </a:ext>
                  </a:extLst>
                </a:gridCol>
              </a:tblGrid>
              <a:tr h="203200">
                <a:tc>
                  <a:txBody>
                    <a:bodyPr/>
                    <a:lstStyle/>
                    <a:p>
                      <a:pPr algn="r" fontAlgn="b"/>
                      <a:r>
                        <a:rPr lang="en-CN" sz="1200" b="0" i="0" u="none" strike="noStrike">
                          <a:solidFill>
                            <a:srgbClr val="000000"/>
                          </a:solidFill>
                          <a:effectLst/>
                          <a:latin typeface="Calibri" panose="020F0502020204030204" pitchFamily="34" charset="0"/>
                        </a:rPr>
                        <a:t>0.72952459</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0.40964401</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0.40640755</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0.74165558</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0.7153678</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0.40640755</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0.14033692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0.21085699</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0.58200712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0.87767283</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7.98E-09</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dirty="0">
                          <a:solidFill>
                            <a:srgbClr val="000000"/>
                          </a:solidFill>
                          <a:effectLst/>
                          <a:latin typeface="Calibri" panose="020F0502020204030204" pitchFamily="34" charset="0"/>
                        </a:rPr>
                        <a:t>2.89E-06</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2921058337"/>
                  </a:ext>
                </a:extLst>
              </a:tr>
            </a:tbl>
          </a:graphicData>
        </a:graphic>
      </p:graphicFrame>
      <p:sp>
        <p:nvSpPr>
          <p:cNvPr id="5" name="TextBox 4">
            <a:extLst>
              <a:ext uri="{FF2B5EF4-FFF2-40B4-BE49-F238E27FC236}">
                <a16:creationId xmlns:a16="http://schemas.microsoft.com/office/drawing/2014/main" id="{15720D32-E712-4948-953A-F2AE97102C4F}"/>
              </a:ext>
            </a:extLst>
          </p:cNvPr>
          <p:cNvSpPr txBox="1"/>
          <p:nvPr/>
        </p:nvSpPr>
        <p:spPr>
          <a:xfrm>
            <a:off x="838200" y="2160822"/>
            <a:ext cx="7230056" cy="1384995"/>
          </a:xfrm>
          <a:prstGeom prst="rect">
            <a:avLst/>
          </a:prstGeom>
          <a:noFill/>
        </p:spPr>
        <p:txBody>
          <a:bodyPr wrap="none" rtlCol="0">
            <a:spAutoFit/>
          </a:bodyPr>
          <a:lstStyle/>
          <a:p>
            <a:r>
              <a:rPr lang="en-US" altLang="zh-CN" sz="2800" dirty="0"/>
              <a:t>Ref:</a:t>
            </a:r>
            <a:r>
              <a:rPr lang="zh-CN" altLang="en-US" sz="2800" dirty="0"/>
              <a:t> </a:t>
            </a:r>
            <a:r>
              <a:rPr lang="en-US" sz="2800" dirty="0"/>
              <a:t>The man does not have any gear on . </a:t>
            </a:r>
          </a:p>
          <a:p>
            <a:r>
              <a:rPr lang="en-US" altLang="zh-CN" sz="2800" dirty="0"/>
              <a:t>Out:</a:t>
            </a:r>
            <a:r>
              <a:rPr lang="zh-CN" altLang="en-US" sz="2800" dirty="0"/>
              <a:t> </a:t>
            </a:r>
            <a:r>
              <a:rPr lang="en-US" sz="2800" dirty="0"/>
              <a:t>The man gets not had any accelerating on . </a:t>
            </a:r>
            <a:br>
              <a:rPr lang="en-US" sz="2800" dirty="0"/>
            </a:br>
            <a:endParaRPr lang="en-CN" sz="2800" dirty="0"/>
          </a:p>
        </p:txBody>
      </p:sp>
      <p:sp>
        <p:nvSpPr>
          <p:cNvPr id="6" name="TextBox 5">
            <a:extLst>
              <a:ext uri="{FF2B5EF4-FFF2-40B4-BE49-F238E27FC236}">
                <a16:creationId xmlns:a16="http://schemas.microsoft.com/office/drawing/2014/main" id="{8BC3B5C6-8D24-DB4E-8EE8-CFBEEDA92ABC}"/>
              </a:ext>
            </a:extLst>
          </p:cNvPr>
          <p:cNvSpPr txBox="1"/>
          <p:nvPr/>
        </p:nvSpPr>
        <p:spPr>
          <a:xfrm>
            <a:off x="992875" y="3831285"/>
            <a:ext cx="5230919" cy="369332"/>
          </a:xfrm>
          <a:prstGeom prst="rect">
            <a:avLst/>
          </a:prstGeom>
          <a:noFill/>
        </p:spPr>
        <p:txBody>
          <a:bodyPr wrap="none" rtlCol="0">
            <a:spAutoFit/>
          </a:bodyPr>
          <a:lstStyle/>
          <a:p>
            <a:r>
              <a:rPr lang="zh-CN" altLang="en-CN" dirty="0"/>
              <a:t>汽油</a:t>
            </a:r>
            <a:r>
              <a:rPr lang="zh-CN" altLang="en-US" dirty="0"/>
              <a:t>和加速有着同样作用，所以</a:t>
            </a:r>
            <a:r>
              <a:rPr lang="en-US" altLang="zh-CN" dirty="0"/>
              <a:t>human</a:t>
            </a:r>
            <a:r>
              <a:rPr lang="zh-CN" altLang="en-US" dirty="0"/>
              <a:t>判断相关？</a:t>
            </a:r>
            <a:endParaRPr lang="en-CN" dirty="0"/>
          </a:p>
        </p:txBody>
      </p:sp>
    </p:spTree>
    <p:extLst>
      <p:ext uri="{BB962C8B-B14F-4D97-AF65-F5344CB8AC3E}">
        <p14:creationId xmlns:p14="http://schemas.microsoft.com/office/powerpoint/2010/main" val="58520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9907-725F-3C42-9F41-5FD6B5878388}"/>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极高</a:t>
            </a:r>
            <a:r>
              <a:rPr lang="en-US" altLang="zh-CN" dirty="0"/>
              <a:t>(0.997)</a:t>
            </a:r>
            <a:r>
              <a:rPr lang="zh-CN" altLang="en-US" dirty="0"/>
              <a:t> </a:t>
            </a:r>
            <a:r>
              <a:rPr lang="en-US" dirty="0"/>
              <a:t>automated</a:t>
            </a:r>
            <a:r>
              <a:rPr lang="zh-CN" altLang="en-US" dirty="0"/>
              <a:t> </a:t>
            </a:r>
            <a:r>
              <a:rPr lang="en-US" altLang="zh-CN" dirty="0"/>
              <a:t>metrics</a:t>
            </a:r>
            <a:r>
              <a:rPr lang="zh-CN" altLang="en-US" dirty="0"/>
              <a:t>低</a:t>
            </a:r>
            <a:r>
              <a:rPr lang="en-US" altLang="zh-CN" dirty="0"/>
              <a:t>(0.59)</a:t>
            </a:r>
            <a:endParaRPr lang="en-CN" dirty="0"/>
          </a:p>
        </p:txBody>
      </p:sp>
      <p:sp>
        <p:nvSpPr>
          <p:cNvPr id="3" name="Content Placeholder 2">
            <a:extLst>
              <a:ext uri="{FF2B5EF4-FFF2-40B4-BE49-F238E27FC236}">
                <a16:creationId xmlns:a16="http://schemas.microsoft.com/office/drawing/2014/main" id="{34B4F50F-3975-4040-8C28-BC60478DD7D1}"/>
              </a:ext>
            </a:extLst>
          </p:cNvPr>
          <p:cNvSpPr>
            <a:spLocks noGrp="1"/>
          </p:cNvSpPr>
          <p:nvPr>
            <p:ph idx="1"/>
          </p:nvPr>
        </p:nvSpPr>
        <p:spPr/>
        <p:txBody>
          <a:bodyPr/>
          <a:lstStyle/>
          <a:p>
            <a:r>
              <a:rPr lang="en-US" altLang="zh-CN" dirty="0"/>
              <a:t>Ref:</a:t>
            </a:r>
            <a:r>
              <a:rPr lang="zh-CN" altLang="en-US" dirty="0"/>
              <a:t> </a:t>
            </a:r>
            <a:r>
              <a:rPr lang="en-US" dirty="0"/>
              <a:t>an enjoyable , if occasionally flawed , experiment </a:t>
            </a:r>
          </a:p>
          <a:p>
            <a:r>
              <a:rPr lang="en-US" altLang="zh-CN" dirty="0"/>
              <a:t>Out:</a:t>
            </a:r>
            <a:r>
              <a:rPr lang="zh-CN" altLang="en-US" dirty="0"/>
              <a:t> </a:t>
            </a:r>
            <a:r>
              <a:rPr lang="en-US" dirty="0"/>
              <a:t>an nice , if occasionally faulty , experiment </a:t>
            </a:r>
            <a:br>
              <a:rPr lang="en-US" dirty="0"/>
            </a:br>
            <a:endParaRPr lang="en-CN" dirty="0"/>
          </a:p>
        </p:txBody>
      </p:sp>
      <p:sp>
        <p:nvSpPr>
          <p:cNvPr id="4" name="TextBox 3">
            <a:extLst>
              <a:ext uri="{FF2B5EF4-FFF2-40B4-BE49-F238E27FC236}">
                <a16:creationId xmlns:a16="http://schemas.microsoft.com/office/drawing/2014/main" id="{0A9B57E0-1458-2945-A699-45D2383D3F58}"/>
              </a:ext>
            </a:extLst>
          </p:cNvPr>
          <p:cNvSpPr txBox="1"/>
          <p:nvPr/>
        </p:nvSpPr>
        <p:spPr>
          <a:xfrm>
            <a:off x="838200" y="3429000"/>
            <a:ext cx="3416320" cy="369332"/>
          </a:xfrm>
          <a:prstGeom prst="rect">
            <a:avLst/>
          </a:prstGeom>
          <a:noFill/>
        </p:spPr>
        <p:txBody>
          <a:bodyPr wrap="none" rtlCol="0">
            <a:spAutoFit/>
          </a:bodyPr>
          <a:lstStyle/>
          <a:p>
            <a:r>
              <a:rPr lang="zh-CN" altLang="en-US" dirty="0"/>
              <a:t>可能的原因：句子短，改动大？</a:t>
            </a:r>
            <a:endParaRPr lang="en-CN" dirty="0"/>
          </a:p>
        </p:txBody>
      </p:sp>
      <p:graphicFrame>
        <p:nvGraphicFramePr>
          <p:cNvPr id="5" name="Table 4">
            <a:extLst>
              <a:ext uri="{FF2B5EF4-FFF2-40B4-BE49-F238E27FC236}">
                <a16:creationId xmlns:a16="http://schemas.microsoft.com/office/drawing/2014/main" id="{4B379ED0-62A3-854D-AF2F-22F20ABDA197}"/>
              </a:ext>
            </a:extLst>
          </p:cNvPr>
          <p:cNvGraphicFramePr>
            <a:graphicFrameLocks noGrp="1"/>
          </p:cNvGraphicFramePr>
          <p:nvPr>
            <p:extLst>
              <p:ext uri="{D42A27DB-BD31-4B8C-83A1-F6EECF244321}">
                <p14:modId xmlns:p14="http://schemas.microsoft.com/office/powerpoint/2010/main" val="790925834"/>
              </p:ext>
            </p:extLst>
          </p:nvPr>
        </p:nvGraphicFramePr>
        <p:xfrm>
          <a:off x="992875" y="5198507"/>
          <a:ext cx="9906000" cy="203200"/>
        </p:xfrm>
        <a:graphic>
          <a:graphicData uri="http://schemas.openxmlformats.org/drawingml/2006/table">
            <a:tbl>
              <a:tblPr/>
              <a:tblGrid>
                <a:gridCol w="825500">
                  <a:extLst>
                    <a:ext uri="{9D8B030D-6E8A-4147-A177-3AD203B41FA5}">
                      <a16:colId xmlns:a16="http://schemas.microsoft.com/office/drawing/2014/main" val="1383136062"/>
                    </a:ext>
                  </a:extLst>
                </a:gridCol>
                <a:gridCol w="825500">
                  <a:extLst>
                    <a:ext uri="{9D8B030D-6E8A-4147-A177-3AD203B41FA5}">
                      <a16:colId xmlns:a16="http://schemas.microsoft.com/office/drawing/2014/main" val="1053271038"/>
                    </a:ext>
                  </a:extLst>
                </a:gridCol>
                <a:gridCol w="825500">
                  <a:extLst>
                    <a:ext uri="{9D8B030D-6E8A-4147-A177-3AD203B41FA5}">
                      <a16:colId xmlns:a16="http://schemas.microsoft.com/office/drawing/2014/main" val="2616956963"/>
                    </a:ext>
                  </a:extLst>
                </a:gridCol>
                <a:gridCol w="825500">
                  <a:extLst>
                    <a:ext uri="{9D8B030D-6E8A-4147-A177-3AD203B41FA5}">
                      <a16:colId xmlns:a16="http://schemas.microsoft.com/office/drawing/2014/main" val="2887204685"/>
                    </a:ext>
                  </a:extLst>
                </a:gridCol>
                <a:gridCol w="825500">
                  <a:extLst>
                    <a:ext uri="{9D8B030D-6E8A-4147-A177-3AD203B41FA5}">
                      <a16:colId xmlns:a16="http://schemas.microsoft.com/office/drawing/2014/main" val="3959000255"/>
                    </a:ext>
                  </a:extLst>
                </a:gridCol>
                <a:gridCol w="825500">
                  <a:extLst>
                    <a:ext uri="{9D8B030D-6E8A-4147-A177-3AD203B41FA5}">
                      <a16:colId xmlns:a16="http://schemas.microsoft.com/office/drawing/2014/main" val="497614320"/>
                    </a:ext>
                  </a:extLst>
                </a:gridCol>
                <a:gridCol w="825500">
                  <a:extLst>
                    <a:ext uri="{9D8B030D-6E8A-4147-A177-3AD203B41FA5}">
                      <a16:colId xmlns:a16="http://schemas.microsoft.com/office/drawing/2014/main" val="899618170"/>
                    </a:ext>
                  </a:extLst>
                </a:gridCol>
                <a:gridCol w="825500">
                  <a:extLst>
                    <a:ext uri="{9D8B030D-6E8A-4147-A177-3AD203B41FA5}">
                      <a16:colId xmlns:a16="http://schemas.microsoft.com/office/drawing/2014/main" val="254120341"/>
                    </a:ext>
                  </a:extLst>
                </a:gridCol>
                <a:gridCol w="825500">
                  <a:extLst>
                    <a:ext uri="{9D8B030D-6E8A-4147-A177-3AD203B41FA5}">
                      <a16:colId xmlns:a16="http://schemas.microsoft.com/office/drawing/2014/main" val="2838173786"/>
                    </a:ext>
                  </a:extLst>
                </a:gridCol>
                <a:gridCol w="825500">
                  <a:extLst>
                    <a:ext uri="{9D8B030D-6E8A-4147-A177-3AD203B41FA5}">
                      <a16:colId xmlns:a16="http://schemas.microsoft.com/office/drawing/2014/main" val="4157978790"/>
                    </a:ext>
                  </a:extLst>
                </a:gridCol>
                <a:gridCol w="825500">
                  <a:extLst>
                    <a:ext uri="{9D8B030D-6E8A-4147-A177-3AD203B41FA5}">
                      <a16:colId xmlns:a16="http://schemas.microsoft.com/office/drawing/2014/main" val="4233130359"/>
                    </a:ext>
                  </a:extLst>
                </a:gridCol>
                <a:gridCol w="825500">
                  <a:extLst>
                    <a:ext uri="{9D8B030D-6E8A-4147-A177-3AD203B41FA5}">
                      <a16:colId xmlns:a16="http://schemas.microsoft.com/office/drawing/2014/main" val="1611056354"/>
                    </a:ext>
                  </a:extLst>
                </a:gridCol>
              </a:tblGrid>
              <a:tr h="203200">
                <a:tc>
                  <a:txBody>
                    <a:bodyPr/>
                    <a:lstStyle/>
                    <a:p>
                      <a:pPr algn="r" fontAlgn="b"/>
                      <a:r>
                        <a:rPr lang="en-CN" sz="1200" b="0" i="0" u="none" strike="noStrike">
                          <a:solidFill>
                            <a:srgbClr val="000000"/>
                          </a:solidFill>
                          <a:effectLst/>
                          <a:latin typeface="Calibri" panose="020F0502020204030204" pitchFamily="34" charset="0"/>
                        </a:rPr>
                        <a:t>0.91351008</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0.56888499</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0.55582209</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0.92062334</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0.90341671</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0.55582209</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0.52329758</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0.31975587</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0.63155219</a:t>
                      </a:r>
                    </a:p>
                  </a:txBody>
                  <a:tcPr marL="9525" marR="9525" marT="9525" marB="0" anchor="b">
                    <a:lnL>
                      <a:noFill/>
                    </a:lnL>
                    <a:lnR>
                      <a:noFill/>
                    </a:lnR>
                    <a:lnT>
                      <a:noFill/>
                    </a:lnT>
                    <a:lnB>
                      <a:noFill/>
                    </a:lnB>
                  </a:tcPr>
                </a:tc>
                <a:tc>
                  <a:txBody>
                    <a:bodyPr/>
                    <a:lstStyle/>
                    <a:p>
                      <a:pPr algn="r" fontAlgn="b"/>
                      <a:r>
                        <a:rPr lang="en-CN" sz="1200" b="0" i="0" u="none" strike="noStrike">
                          <a:solidFill>
                            <a:srgbClr val="000000"/>
                          </a:solidFill>
                          <a:effectLst/>
                          <a:latin typeface="Calibri" panose="020F0502020204030204" pitchFamily="34" charset="0"/>
                        </a:rPr>
                        <a:t>0.83714181</a:t>
                      </a:r>
                    </a:p>
                  </a:txBody>
                  <a:tcPr marL="9525" marR="9525" marT="9525" marB="0" anchor="b">
                    <a:lnL>
                      <a:noFill/>
                    </a:lnL>
                    <a:lnR>
                      <a:noFill/>
                    </a:lnR>
                    <a:lnT>
                      <a:noFill/>
                    </a:lnT>
                    <a:lnB>
                      <a:noFill/>
                    </a:lnB>
                  </a:tcPr>
                </a:tc>
                <a:tc>
                  <a:txBody>
                    <a:bodyPr/>
                    <a:lstStyle/>
                    <a:p>
                      <a:pPr algn="r" fontAlgn="b"/>
                      <a:r>
                        <a:rPr lang="en-US" sz="1200" b="0" i="0" u="none" strike="noStrike">
                          <a:solidFill>
                            <a:srgbClr val="000000"/>
                          </a:solidFill>
                          <a:effectLst/>
                          <a:latin typeface="Calibri" panose="020F0502020204030204" pitchFamily="34" charset="0"/>
                        </a:rPr>
                        <a:t>5.75E-05</a:t>
                      </a:r>
                    </a:p>
                  </a:txBody>
                  <a:tcPr marL="9525" marR="9525" marT="9525" marB="0" anchor="b">
                    <a:lnL>
                      <a:noFill/>
                    </a:lnL>
                    <a:lnR>
                      <a:noFill/>
                    </a:lnR>
                    <a:lnT>
                      <a:noFill/>
                    </a:lnT>
                    <a:lnB>
                      <a:noFill/>
                    </a:lnB>
                  </a:tcPr>
                </a:tc>
                <a:tc>
                  <a:txBody>
                    <a:bodyPr/>
                    <a:lstStyle/>
                    <a:p>
                      <a:pPr algn="r" fontAlgn="b"/>
                      <a:r>
                        <a:rPr lang="en-CN" sz="1200" b="0" i="0" u="none" strike="noStrike" dirty="0">
                          <a:solidFill>
                            <a:srgbClr val="000000"/>
                          </a:solidFill>
                          <a:effectLst/>
                          <a:latin typeface="Calibri" panose="020F0502020204030204" pitchFamily="34" charset="0"/>
                        </a:rPr>
                        <a:t>0.37869704</a:t>
                      </a:r>
                    </a:p>
                  </a:txBody>
                  <a:tcPr marL="9525" marR="9525" marT="9525" marB="0" anchor="b">
                    <a:lnL>
                      <a:noFill/>
                    </a:lnL>
                    <a:lnR>
                      <a:noFill/>
                    </a:lnR>
                    <a:lnT>
                      <a:noFill/>
                    </a:lnT>
                    <a:lnB>
                      <a:noFill/>
                    </a:lnB>
                  </a:tcPr>
                </a:tc>
                <a:extLst>
                  <a:ext uri="{0D108BD9-81ED-4DB2-BD59-A6C34878D82A}">
                    <a16:rowId xmlns:a16="http://schemas.microsoft.com/office/drawing/2014/main" val="1695094176"/>
                  </a:ext>
                </a:extLst>
              </a:tr>
            </a:tbl>
          </a:graphicData>
        </a:graphic>
      </p:graphicFrame>
      <p:sp>
        <p:nvSpPr>
          <p:cNvPr id="7" name="TextBox 6">
            <a:extLst>
              <a:ext uri="{FF2B5EF4-FFF2-40B4-BE49-F238E27FC236}">
                <a16:creationId xmlns:a16="http://schemas.microsoft.com/office/drawing/2014/main" id="{A489B5F1-D2F5-2646-94EB-22542B33D6FC}"/>
              </a:ext>
            </a:extLst>
          </p:cNvPr>
          <p:cNvSpPr txBox="1"/>
          <p:nvPr/>
        </p:nvSpPr>
        <p:spPr>
          <a:xfrm>
            <a:off x="992875" y="4761707"/>
            <a:ext cx="2428806" cy="369332"/>
          </a:xfrm>
          <a:prstGeom prst="rect">
            <a:avLst/>
          </a:prstGeom>
          <a:noFill/>
        </p:spPr>
        <p:txBody>
          <a:bodyPr wrap="none" rtlCol="0">
            <a:spAutoFit/>
          </a:bodyPr>
          <a:lstStyle/>
          <a:p>
            <a:r>
              <a:rPr lang="en-US" dirty="0"/>
              <a:t>automated</a:t>
            </a:r>
            <a:r>
              <a:rPr lang="zh-CN" altLang="en-US" dirty="0"/>
              <a:t> </a:t>
            </a:r>
            <a:r>
              <a:rPr lang="en-US" altLang="zh-CN" dirty="0"/>
              <a:t>metrics</a:t>
            </a:r>
            <a:r>
              <a:rPr lang="zh-CN" altLang="en-US" dirty="0"/>
              <a:t>分布</a:t>
            </a:r>
            <a:endParaRPr lang="en-CN" dirty="0"/>
          </a:p>
        </p:txBody>
      </p:sp>
    </p:spTree>
    <p:extLst>
      <p:ext uri="{BB962C8B-B14F-4D97-AF65-F5344CB8AC3E}">
        <p14:creationId xmlns:p14="http://schemas.microsoft.com/office/powerpoint/2010/main" val="12553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A470-2DAB-F547-A49E-ED8EE7A34B22}"/>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高</a:t>
            </a:r>
            <a:r>
              <a:rPr lang="en-US" altLang="zh-CN" dirty="0"/>
              <a:t>(0.838)</a:t>
            </a:r>
            <a:r>
              <a:rPr lang="zh-CN" altLang="en-US" dirty="0"/>
              <a:t> </a:t>
            </a:r>
            <a:r>
              <a:rPr lang="en-US" dirty="0"/>
              <a:t>automated</a:t>
            </a:r>
            <a:r>
              <a:rPr lang="zh-CN" altLang="en-US" dirty="0"/>
              <a:t> </a:t>
            </a:r>
            <a:r>
              <a:rPr lang="en-US" altLang="zh-CN" dirty="0"/>
              <a:t>metrics</a:t>
            </a:r>
            <a:r>
              <a:rPr lang="zh-CN" altLang="en-US" dirty="0"/>
              <a:t>低</a:t>
            </a:r>
            <a:r>
              <a:rPr lang="en-US" altLang="zh-CN" dirty="0"/>
              <a:t>(0.483)</a:t>
            </a:r>
            <a:endParaRPr lang="en-CN" dirty="0"/>
          </a:p>
        </p:txBody>
      </p:sp>
      <p:sp>
        <p:nvSpPr>
          <p:cNvPr id="3" name="Content Placeholder 2">
            <a:extLst>
              <a:ext uri="{FF2B5EF4-FFF2-40B4-BE49-F238E27FC236}">
                <a16:creationId xmlns:a16="http://schemas.microsoft.com/office/drawing/2014/main" id="{84D96880-51E1-E440-AA03-48274DC8E671}"/>
              </a:ext>
            </a:extLst>
          </p:cNvPr>
          <p:cNvSpPr>
            <a:spLocks noGrp="1"/>
          </p:cNvSpPr>
          <p:nvPr>
            <p:ph idx="1"/>
          </p:nvPr>
        </p:nvSpPr>
        <p:spPr/>
        <p:txBody>
          <a:bodyPr/>
          <a:lstStyle/>
          <a:p>
            <a:r>
              <a:rPr lang="en-US" dirty="0"/>
              <a:t>Ref</a:t>
            </a:r>
            <a:r>
              <a:rPr lang="en-US" altLang="zh-CN" dirty="0"/>
              <a:t>:</a:t>
            </a:r>
            <a:r>
              <a:rPr lang="zh-CN" altLang="en-US" dirty="0"/>
              <a:t> </a:t>
            </a:r>
            <a:r>
              <a:rPr lang="en-US" dirty="0"/>
              <a:t>An animal is in water </a:t>
            </a:r>
          </a:p>
          <a:p>
            <a:r>
              <a:rPr lang="en-US" altLang="zh-CN" dirty="0"/>
              <a:t>Out:</a:t>
            </a:r>
            <a:r>
              <a:rPr lang="zh-CN" altLang="en-US" dirty="0"/>
              <a:t> </a:t>
            </a:r>
            <a:r>
              <a:rPr lang="en-US" dirty="0"/>
              <a:t>An critters is in water </a:t>
            </a:r>
            <a:br>
              <a:rPr lang="en-US" dirty="0"/>
            </a:br>
            <a:endParaRPr lang="en-CN" dirty="0"/>
          </a:p>
        </p:txBody>
      </p:sp>
      <p:sp>
        <p:nvSpPr>
          <p:cNvPr id="4" name="TextBox 3">
            <a:extLst>
              <a:ext uri="{FF2B5EF4-FFF2-40B4-BE49-F238E27FC236}">
                <a16:creationId xmlns:a16="http://schemas.microsoft.com/office/drawing/2014/main" id="{5E909FFA-3D49-FA48-B604-310C8C7470B6}"/>
              </a:ext>
            </a:extLst>
          </p:cNvPr>
          <p:cNvSpPr txBox="1"/>
          <p:nvPr/>
        </p:nvSpPr>
        <p:spPr>
          <a:xfrm>
            <a:off x="992875" y="4761707"/>
            <a:ext cx="2428806" cy="369332"/>
          </a:xfrm>
          <a:prstGeom prst="rect">
            <a:avLst/>
          </a:prstGeom>
          <a:noFill/>
        </p:spPr>
        <p:txBody>
          <a:bodyPr wrap="none" rtlCol="0">
            <a:spAutoFit/>
          </a:bodyPr>
          <a:lstStyle/>
          <a:p>
            <a:r>
              <a:rPr lang="en-US" dirty="0"/>
              <a:t>automated</a:t>
            </a:r>
            <a:r>
              <a:rPr lang="zh-CN" altLang="en-US" dirty="0"/>
              <a:t> </a:t>
            </a:r>
            <a:r>
              <a:rPr lang="en-US" altLang="zh-CN" dirty="0"/>
              <a:t>metrics</a:t>
            </a:r>
            <a:r>
              <a:rPr lang="zh-CN" altLang="en-US" dirty="0"/>
              <a:t>分布</a:t>
            </a:r>
            <a:endParaRPr lang="en-CN" dirty="0"/>
          </a:p>
        </p:txBody>
      </p:sp>
      <p:graphicFrame>
        <p:nvGraphicFramePr>
          <p:cNvPr id="6" name="Table 5">
            <a:extLst>
              <a:ext uri="{FF2B5EF4-FFF2-40B4-BE49-F238E27FC236}">
                <a16:creationId xmlns:a16="http://schemas.microsoft.com/office/drawing/2014/main" id="{46F55212-A822-8F47-9F53-6235C9BDFA86}"/>
              </a:ext>
            </a:extLst>
          </p:cNvPr>
          <p:cNvGraphicFramePr>
            <a:graphicFrameLocks noGrp="1"/>
          </p:cNvGraphicFramePr>
          <p:nvPr>
            <p:extLst>
              <p:ext uri="{D42A27DB-BD31-4B8C-83A1-F6EECF244321}">
                <p14:modId xmlns:p14="http://schemas.microsoft.com/office/powerpoint/2010/main" val="2867515390"/>
              </p:ext>
            </p:extLst>
          </p:nvPr>
        </p:nvGraphicFramePr>
        <p:xfrm>
          <a:off x="992875" y="5523565"/>
          <a:ext cx="9906000" cy="203200"/>
        </p:xfrm>
        <a:graphic>
          <a:graphicData uri="http://schemas.openxmlformats.org/drawingml/2006/table">
            <a:tbl>
              <a:tblPr/>
              <a:tblGrid>
                <a:gridCol w="825500">
                  <a:extLst>
                    <a:ext uri="{9D8B030D-6E8A-4147-A177-3AD203B41FA5}">
                      <a16:colId xmlns:a16="http://schemas.microsoft.com/office/drawing/2014/main" val="1478625439"/>
                    </a:ext>
                  </a:extLst>
                </a:gridCol>
                <a:gridCol w="825500">
                  <a:extLst>
                    <a:ext uri="{9D8B030D-6E8A-4147-A177-3AD203B41FA5}">
                      <a16:colId xmlns:a16="http://schemas.microsoft.com/office/drawing/2014/main" val="1177376760"/>
                    </a:ext>
                  </a:extLst>
                </a:gridCol>
                <a:gridCol w="825500">
                  <a:extLst>
                    <a:ext uri="{9D8B030D-6E8A-4147-A177-3AD203B41FA5}">
                      <a16:colId xmlns:a16="http://schemas.microsoft.com/office/drawing/2014/main" val="3110911638"/>
                    </a:ext>
                  </a:extLst>
                </a:gridCol>
                <a:gridCol w="825500">
                  <a:extLst>
                    <a:ext uri="{9D8B030D-6E8A-4147-A177-3AD203B41FA5}">
                      <a16:colId xmlns:a16="http://schemas.microsoft.com/office/drawing/2014/main" val="1844022412"/>
                    </a:ext>
                  </a:extLst>
                </a:gridCol>
                <a:gridCol w="825500">
                  <a:extLst>
                    <a:ext uri="{9D8B030D-6E8A-4147-A177-3AD203B41FA5}">
                      <a16:colId xmlns:a16="http://schemas.microsoft.com/office/drawing/2014/main" val="546722416"/>
                    </a:ext>
                  </a:extLst>
                </a:gridCol>
                <a:gridCol w="825500">
                  <a:extLst>
                    <a:ext uri="{9D8B030D-6E8A-4147-A177-3AD203B41FA5}">
                      <a16:colId xmlns:a16="http://schemas.microsoft.com/office/drawing/2014/main" val="3652719907"/>
                    </a:ext>
                  </a:extLst>
                </a:gridCol>
                <a:gridCol w="825500">
                  <a:extLst>
                    <a:ext uri="{9D8B030D-6E8A-4147-A177-3AD203B41FA5}">
                      <a16:colId xmlns:a16="http://schemas.microsoft.com/office/drawing/2014/main" val="855441203"/>
                    </a:ext>
                  </a:extLst>
                </a:gridCol>
                <a:gridCol w="825500">
                  <a:extLst>
                    <a:ext uri="{9D8B030D-6E8A-4147-A177-3AD203B41FA5}">
                      <a16:colId xmlns:a16="http://schemas.microsoft.com/office/drawing/2014/main" val="1411527946"/>
                    </a:ext>
                  </a:extLst>
                </a:gridCol>
                <a:gridCol w="825500">
                  <a:extLst>
                    <a:ext uri="{9D8B030D-6E8A-4147-A177-3AD203B41FA5}">
                      <a16:colId xmlns:a16="http://schemas.microsoft.com/office/drawing/2014/main" val="2298642702"/>
                    </a:ext>
                  </a:extLst>
                </a:gridCol>
                <a:gridCol w="825500">
                  <a:extLst>
                    <a:ext uri="{9D8B030D-6E8A-4147-A177-3AD203B41FA5}">
                      <a16:colId xmlns:a16="http://schemas.microsoft.com/office/drawing/2014/main" val="3360716808"/>
                    </a:ext>
                  </a:extLst>
                </a:gridCol>
                <a:gridCol w="825500">
                  <a:extLst>
                    <a:ext uri="{9D8B030D-6E8A-4147-A177-3AD203B41FA5}">
                      <a16:colId xmlns:a16="http://schemas.microsoft.com/office/drawing/2014/main" val="2672228340"/>
                    </a:ext>
                  </a:extLst>
                </a:gridCol>
                <a:gridCol w="825500">
                  <a:extLst>
                    <a:ext uri="{9D8B030D-6E8A-4147-A177-3AD203B41FA5}">
                      <a16:colId xmlns:a16="http://schemas.microsoft.com/office/drawing/2014/main" val="1590624661"/>
                    </a:ext>
                  </a:extLst>
                </a:gridCol>
              </a:tblGrid>
              <a:tr h="203200">
                <a:tc>
                  <a:txBody>
                    <a:bodyPr/>
                    <a:lstStyle/>
                    <a:p>
                      <a:pPr algn="r" fontAlgn="b"/>
                      <a:r>
                        <a:rPr lang="en-CN" sz="1200" b="0" i="0" u="none" strike="noStrike">
                          <a:solidFill>
                            <a:srgbClr val="000000"/>
                          </a:solidFill>
                          <a:effectLst/>
                          <a:latin typeface="Calibri" panose="020F0502020204030204" pitchFamily="34" charset="0"/>
                        </a:rPr>
                        <a:t>0.46723655</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0.63461778</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0.64547081</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0.4872553</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0.4430869</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0.64547081</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0.36920242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0.23593789</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0.62131752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0.73512246</a:t>
                      </a:r>
                    </a:p>
                  </a:txBody>
                  <a:tcPr marL="9525" marR="9525" marT="9525" marB="0" anchor="b">
                    <a:lnL>
                      <a:noFill/>
                    </a:lnL>
                    <a:lnR>
                      <a:noFill/>
                    </a:lnR>
                    <a:lnT>
                      <a:noFill/>
                    </a:lnT>
                    <a:lnB>
                      <a:noFill/>
                    </a:lnB>
                    <a:solidFill>
                      <a:srgbClr val="FFFF00"/>
                    </a:solidFill>
                  </a:tcPr>
                </a:tc>
                <a:tc>
                  <a:txBody>
                    <a:bodyPr/>
                    <a:lstStyle/>
                    <a:p>
                      <a:pPr algn="r" fontAlgn="b"/>
                      <a:r>
                        <a:rPr lang="en-US" sz="1200" b="0" i="0" u="none" strike="noStrike">
                          <a:solidFill>
                            <a:srgbClr val="000000"/>
                          </a:solidFill>
                          <a:effectLst/>
                          <a:latin typeface="Calibri" panose="020F0502020204030204" pitchFamily="34" charset="0"/>
                        </a:rPr>
                        <a:t>9.09E-05</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dirty="0">
                          <a:solidFill>
                            <a:srgbClr val="000000"/>
                          </a:solidFill>
                          <a:effectLst/>
                          <a:latin typeface="Calibri" panose="020F0502020204030204" pitchFamily="34" charset="0"/>
                        </a:rPr>
                        <a:t>0.51320839</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2473472755"/>
                  </a:ext>
                </a:extLst>
              </a:tr>
            </a:tbl>
          </a:graphicData>
        </a:graphic>
      </p:graphicFrame>
      <p:sp>
        <p:nvSpPr>
          <p:cNvPr id="7" name="TextBox 6">
            <a:extLst>
              <a:ext uri="{FF2B5EF4-FFF2-40B4-BE49-F238E27FC236}">
                <a16:creationId xmlns:a16="http://schemas.microsoft.com/office/drawing/2014/main" id="{94241F85-7D8B-2949-98A8-D1595E2AAAE1}"/>
              </a:ext>
            </a:extLst>
          </p:cNvPr>
          <p:cNvSpPr txBox="1"/>
          <p:nvPr/>
        </p:nvSpPr>
        <p:spPr>
          <a:xfrm>
            <a:off x="992875" y="4011446"/>
            <a:ext cx="2262158" cy="369332"/>
          </a:xfrm>
          <a:prstGeom prst="rect">
            <a:avLst/>
          </a:prstGeom>
          <a:noFill/>
        </p:spPr>
        <p:txBody>
          <a:bodyPr wrap="none" rtlCol="0">
            <a:spAutoFit/>
          </a:bodyPr>
          <a:lstStyle/>
          <a:p>
            <a:r>
              <a:rPr lang="zh-CN" altLang="en-US" dirty="0"/>
              <a:t>原因：没理解同义词</a:t>
            </a:r>
            <a:endParaRPr lang="en-CN" dirty="0"/>
          </a:p>
        </p:txBody>
      </p:sp>
    </p:spTree>
    <p:extLst>
      <p:ext uri="{BB962C8B-B14F-4D97-AF65-F5344CB8AC3E}">
        <p14:creationId xmlns:p14="http://schemas.microsoft.com/office/powerpoint/2010/main" val="386598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2C8D-2982-E349-B178-4AA8527EF235}"/>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低</a:t>
            </a:r>
            <a:r>
              <a:rPr lang="en-US" altLang="zh-CN" dirty="0"/>
              <a:t>(0.79)</a:t>
            </a:r>
            <a:r>
              <a:rPr lang="zh-CN" altLang="en-US" dirty="0"/>
              <a:t> </a:t>
            </a:r>
            <a:r>
              <a:rPr lang="en-US" dirty="0"/>
              <a:t>automated</a:t>
            </a:r>
            <a:r>
              <a:rPr lang="zh-CN" altLang="en-US" dirty="0"/>
              <a:t> </a:t>
            </a:r>
            <a:r>
              <a:rPr lang="en-US" altLang="zh-CN" dirty="0"/>
              <a:t>metrics</a:t>
            </a:r>
            <a:r>
              <a:rPr lang="zh-CN" altLang="en-US" dirty="0"/>
              <a:t>高</a:t>
            </a:r>
            <a:r>
              <a:rPr lang="en-US" altLang="zh-CN" dirty="0"/>
              <a:t>(0.93)</a:t>
            </a:r>
            <a:endParaRPr lang="en-CN" dirty="0"/>
          </a:p>
        </p:txBody>
      </p:sp>
      <p:sp>
        <p:nvSpPr>
          <p:cNvPr id="3" name="Content Placeholder 2">
            <a:extLst>
              <a:ext uri="{FF2B5EF4-FFF2-40B4-BE49-F238E27FC236}">
                <a16:creationId xmlns:a16="http://schemas.microsoft.com/office/drawing/2014/main" id="{05E79BA0-E102-F34E-B88A-FF4580C80E0A}"/>
              </a:ext>
            </a:extLst>
          </p:cNvPr>
          <p:cNvSpPr>
            <a:spLocks noGrp="1"/>
          </p:cNvSpPr>
          <p:nvPr>
            <p:ph idx="1"/>
          </p:nvPr>
        </p:nvSpPr>
        <p:spPr/>
        <p:txBody>
          <a:bodyPr>
            <a:normAutofit fontScale="47500" lnSpcReduction="20000"/>
          </a:bodyPr>
          <a:lstStyle/>
          <a:p>
            <a:r>
              <a:rPr lang="en-US" altLang="zh-CN" dirty="0" err="1"/>
              <a:t>Ref:</a:t>
            </a:r>
            <a:r>
              <a:rPr lang="en-US" dirty="0" err="1"/>
              <a:t>we</a:t>
            </a:r>
            <a:r>
              <a:rPr lang="en-US" dirty="0"/>
              <a:t> always have a good time whenever we hit the </a:t>
            </a:r>
            <a:r>
              <a:rPr lang="en-US" dirty="0" err="1"/>
              <a:t>luxor</a:t>
            </a:r>
            <a:r>
              <a:rPr lang="en-US" dirty="0"/>
              <a:t> ! before , when it was still called ' ra ' it was crowded , it was fun , and there was always someone new to meet n </a:t>
            </a:r>
            <a:r>
              <a:rPr lang="en-US" dirty="0" err="1"/>
              <a:t>nmy</a:t>
            </a:r>
            <a:r>
              <a:rPr lang="en-US" dirty="0"/>
              <a:t> girls and </a:t>
            </a:r>
            <a:r>
              <a:rPr lang="en-US" dirty="0" err="1"/>
              <a:t>i</a:t>
            </a:r>
            <a:r>
              <a:rPr lang="en-US" dirty="0"/>
              <a:t> unknowingly planned our trip to las </a:t>
            </a:r>
            <a:r>
              <a:rPr lang="en-US" dirty="0" err="1"/>
              <a:t>vegas</a:t>
            </a:r>
            <a:r>
              <a:rPr lang="en-US" dirty="0"/>
              <a:t> for memorial day weekend </a:t>
            </a:r>
            <a:r>
              <a:rPr lang="en-US" dirty="0" err="1"/>
              <a:t>i</a:t>
            </a:r>
            <a:r>
              <a:rPr lang="en-US" dirty="0"/>
              <a:t> say unknowingly because </a:t>
            </a:r>
            <a:r>
              <a:rPr lang="en-US" dirty="0" err="1"/>
              <a:t>i</a:t>
            </a:r>
            <a:r>
              <a:rPr lang="en-US" dirty="0"/>
              <a:t> know better than to go to las </a:t>
            </a:r>
            <a:r>
              <a:rPr lang="en-US" dirty="0" err="1"/>
              <a:t>vegas</a:t>
            </a:r>
            <a:r>
              <a:rPr lang="en-US" dirty="0"/>
              <a:t> during a holiday weekend too many people \( </a:t>
            </a:r>
            <a:r>
              <a:rPr lang="en-US" dirty="0" err="1"/>
              <a:t>i</a:t>
            </a:r>
            <a:r>
              <a:rPr lang="en-US" dirty="0"/>
              <a:t> just do </a:t>
            </a:r>
            <a:r>
              <a:rPr lang="en-US" dirty="0" err="1"/>
              <a:t>n't</a:t>
            </a:r>
            <a:r>
              <a:rPr lang="en-US" dirty="0"/>
              <a:t> do big crowds \) , too many drunks , and clubs become too expensive however , it was </a:t>
            </a:r>
            <a:r>
              <a:rPr lang="en-US" dirty="0" err="1"/>
              <a:t>n't</a:t>
            </a:r>
            <a:r>
              <a:rPr lang="en-US" dirty="0"/>
              <a:t> my birthday and that weekend worked so we went n </a:t>
            </a:r>
            <a:r>
              <a:rPr lang="en-US" dirty="0" err="1"/>
              <a:t>nwe</a:t>
            </a:r>
            <a:r>
              <a:rPr lang="en-US" dirty="0"/>
              <a:t> hit lax the last night of our stay in </a:t>
            </a:r>
            <a:r>
              <a:rPr lang="en-US" dirty="0" err="1"/>
              <a:t>vegas</a:t>
            </a:r>
            <a:r>
              <a:rPr lang="en-US" dirty="0"/>
              <a:t> \( </a:t>
            </a:r>
            <a:r>
              <a:rPr lang="en-US" dirty="0" err="1"/>
              <a:t>sunday</a:t>
            </a:r>
            <a:r>
              <a:rPr lang="en-US" dirty="0"/>
              <a:t> night \) we got scammed by some dude selling club passes on the strip \( in front of </a:t>
            </a:r>
            <a:r>
              <a:rPr lang="en-US" dirty="0" err="1"/>
              <a:t>caesar</a:t>
            </a:r>
            <a:r>
              <a:rPr lang="en-US" dirty="0"/>
              <a:t> 's , do </a:t>
            </a:r>
            <a:r>
              <a:rPr lang="en-US" dirty="0" err="1"/>
              <a:t>n't</a:t>
            </a:r>
            <a:r>
              <a:rPr lang="en-US" dirty="0"/>
              <a:t> give him your money \) so we knew it would a rough night of clubbing ahead of us we decided to just go for it and headed to the </a:t>
            </a:r>
            <a:r>
              <a:rPr lang="en-US" dirty="0" err="1"/>
              <a:t>luxor</a:t>
            </a:r>
            <a:r>
              <a:rPr lang="en-US" dirty="0"/>
              <a:t> we were </a:t>
            </a:r>
            <a:r>
              <a:rPr lang="en-US" dirty="0" err="1"/>
              <a:t>n't</a:t>
            </a:r>
            <a:r>
              <a:rPr lang="en-US" dirty="0"/>
              <a:t> on a list , we did </a:t>
            </a:r>
            <a:r>
              <a:rPr lang="en-US" dirty="0" err="1"/>
              <a:t>n't</a:t>
            </a:r>
            <a:r>
              <a:rPr lang="en-US" dirty="0"/>
              <a:t> have passes , we were doing it ' the regular way ' which </a:t>
            </a:r>
            <a:r>
              <a:rPr lang="en-US" dirty="0" err="1"/>
              <a:t>i</a:t>
            </a:r>
            <a:r>
              <a:rPr lang="en-US" dirty="0"/>
              <a:t> have </a:t>
            </a:r>
            <a:r>
              <a:rPr lang="en-US" dirty="0" err="1"/>
              <a:t>n't</a:t>
            </a:r>
            <a:r>
              <a:rPr lang="en-US" dirty="0"/>
              <a:t> done since </a:t>
            </a:r>
            <a:r>
              <a:rPr lang="en-US" dirty="0" err="1"/>
              <a:t>i</a:t>
            </a:r>
            <a:r>
              <a:rPr lang="en-US" dirty="0"/>
              <a:t> first started clubbing \( about 10 years ago \) we expected the cover to be insane , especially when we discovered that </a:t>
            </a:r>
            <a:r>
              <a:rPr lang="en-US" dirty="0" err="1"/>
              <a:t>ginuwine</a:t>
            </a:r>
            <a:r>
              <a:rPr lang="en-US" dirty="0"/>
              <a:t> was performing \( do </a:t>
            </a:r>
            <a:r>
              <a:rPr lang="en-US" dirty="0" err="1"/>
              <a:t>n't</a:t>
            </a:r>
            <a:r>
              <a:rPr lang="en-US" dirty="0"/>
              <a:t> judge me , </a:t>
            </a:r>
            <a:r>
              <a:rPr lang="en-US" dirty="0" err="1"/>
              <a:t>i</a:t>
            </a:r>
            <a:r>
              <a:rPr lang="en-US" dirty="0"/>
              <a:t> still love </a:t>
            </a:r>
            <a:r>
              <a:rPr lang="en-US" dirty="0" err="1"/>
              <a:t>ginuwine</a:t>
            </a:r>
            <a:r>
              <a:rPr lang="en-US" dirty="0"/>
              <a:t> \) we were told that the cover was 20 , but we could expect to pay more by the time we got to the door totally understandable , this is </a:t>
            </a:r>
            <a:r>
              <a:rPr lang="en-US" dirty="0" err="1"/>
              <a:t>vegas</a:t>
            </a:r>
            <a:r>
              <a:rPr lang="en-US" dirty="0"/>
              <a:t> , the goal is to make money n </a:t>
            </a:r>
            <a:r>
              <a:rPr lang="en-US" dirty="0" err="1"/>
              <a:t>nwe</a:t>
            </a:r>
            <a:r>
              <a:rPr lang="en-US" dirty="0"/>
              <a:t> got to the door in record time \( less than an hour of waiting in line , score ! \) , and we only paid 30 to get in </a:t>
            </a:r>
            <a:r>
              <a:rPr lang="en-US" dirty="0" err="1"/>
              <a:t>i</a:t>
            </a:r>
            <a:r>
              <a:rPr lang="en-US" dirty="0"/>
              <a:t> look at this as a bargain because it was a holiday weekend , other clubs were charging much more and there was a performance that night n </a:t>
            </a:r>
            <a:r>
              <a:rPr lang="en-US" dirty="0" err="1"/>
              <a:t>nthe</a:t>
            </a:r>
            <a:r>
              <a:rPr lang="en-US" dirty="0"/>
              <a:t> only real problem we had was that the club was so packed it was really hard to finish my drink without spilling it on myself \( thanks to the thousands of people milling back and forth bumping in to me \) after </a:t>
            </a:r>
            <a:r>
              <a:rPr lang="en-US" dirty="0" err="1"/>
              <a:t>ginuwine</a:t>
            </a:r>
            <a:r>
              <a:rPr lang="en-US" dirty="0"/>
              <a:t> performed a lot of people left so it was easier to dance easier , not easy it was still super packed , no real dancing could be done and getting off the dance floor was very tricky n </a:t>
            </a:r>
            <a:r>
              <a:rPr lang="en-US" dirty="0" err="1"/>
              <a:t>nover</a:t>
            </a:r>
            <a:r>
              <a:rPr lang="en-US" dirty="0"/>
              <a:t> all , we had a great time the </a:t>
            </a:r>
            <a:r>
              <a:rPr lang="en-US" dirty="0" err="1"/>
              <a:t>luxor</a:t>
            </a:r>
            <a:r>
              <a:rPr lang="en-US" dirty="0"/>
              <a:t> never disappoints me it 's always an adventure when we roll through the </a:t>
            </a:r>
            <a:r>
              <a:rPr lang="en-US" dirty="0" err="1"/>
              <a:t>luxor</a:t>
            </a:r>
            <a:r>
              <a:rPr lang="en-US" dirty="0"/>
              <a:t> </a:t>
            </a:r>
          </a:p>
          <a:p>
            <a:r>
              <a:rPr lang="en-US" altLang="zh-CN" dirty="0" err="1"/>
              <a:t>Out:</a:t>
            </a:r>
            <a:r>
              <a:rPr lang="en-US" dirty="0" err="1"/>
              <a:t>we</a:t>
            </a:r>
            <a:r>
              <a:rPr lang="en-US" dirty="0"/>
              <a:t> always have a okay time whenever we hit the </a:t>
            </a:r>
            <a:r>
              <a:rPr lang="en-US" dirty="0" err="1"/>
              <a:t>luxor</a:t>
            </a:r>
            <a:r>
              <a:rPr lang="en-US" dirty="0"/>
              <a:t> ! before , when it was still called ' ra ' it was crowded , it was fun , and there was always someone new to meet n </a:t>
            </a:r>
            <a:r>
              <a:rPr lang="en-US" dirty="0" err="1"/>
              <a:t>nmy</a:t>
            </a:r>
            <a:r>
              <a:rPr lang="en-US" dirty="0"/>
              <a:t> girls and </a:t>
            </a:r>
            <a:r>
              <a:rPr lang="en-US" dirty="0" err="1"/>
              <a:t>i</a:t>
            </a:r>
            <a:r>
              <a:rPr lang="en-US" dirty="0"/>
              <a:t> unknowingly planned our trip to las </a:t>
            </a:r>
            <a:r>
              <a:rPr lang="en-US" dirty="0" err="1"/>
              <a:t>vegas</a:t>
            </a:r>
            <a:r>
              <a:rPr lang="en-US" dirty="0"/>
              <a:t> for memorial day weekend </a:t>
            </a:r>
            <a:r>
              <a:rPr lang="en-US" dirty="0" err="1"/>
              <a:t>i</a:t>
            </a:r>
            <a:r>
              <a:rPr lang="en-US" dirty="0"/>
              <a:t> say unknowingly because </a:t>
            </a:r>
            <a:r>
              <a:rPr lang="en-US" dirty="0" err="1"/>
              <a:t>i</a:t>
            </a:r>
            <a:r>
              <a:rPr lang="en-US" dirty="0"/>
              <a:t> know better than to go to las </a:t>
            </a:r>
            <a:r>
              <a:rPr lang="en-US" dirty="0" err="1"/>
              <a:t>vegas</a:t>
            </a:r>
            <a:r>
              <a:rPr lang="en-US" dirty="0"/>
              <a:t> during a holiday weekend too many people \( </a:t>
            </a:r>
            <a:r>
              <a:rPr lang="en-US" dirty="0" err="1"/>
              <a:t>i</a:t>
            </a:r>
            <a:r>
              <a:rPr lang="en-US" dirty="0"/>
              <a:t> just do </a:t>
            </a:r>
            <a:r>
              <a:rPr lang="en-US" dirty="0" err="1"/>
              <a:t>n't</a:t>
            </a:r>
            <a:r>
              <a:rPr lang="en-US" dirty="0"/>
              <a:t> do big crowds \) , too many drunks , and clubs become too expensive however , it was </a:t>
            </a:r>
            <a:r>
              <a:rPr lang="en-US" dirty="0" err="1"/>
              <a:t>n't</a:t>
            </a:r>
            <a:r>
              <a:rPr lang="en-US" dirty="0"/>
              <a:t> my birthday and that weekend worked so we went n </a:t>
            </a:r>
            <a:r>
              <a:rPr lang="en-US" dirty="0" err="1"/>
              <a:t>nwe</a:t>
            </a:r>
            <a:r>
              <a:rPr lang="en-US" dirty="0"/>
              <a:t> hit lax the last night of our stay in </a:t>
            </a:r>
            <a:r>
              <a:rPr lang="en-US" dirty="0" err="1"/>
              <a:t>vegas</a:t>
            </a:r>
            <a:r>
              <a:rPr lang="en-US" dirty="0"/>
              <a:t> \( </a:t>
            </a:r>
            <a:r>
              <a:rPr lang="en-US" dirty="0" err="1"/>
              <a:t>sunday</a:t>
            </a:r>
            <a:r>
              <a:rPr lang="en-US" dirty="0"/>
              <a:t> night \) we got scammed by some dude selling club passes on the strip \( in front of </a:t>
            </a:r>
            <a:r>
              <a:rPr lang="en-US" dirty="0" err="1"/>
              <a:t>caesar</a:t>
            </a:r>
            <a:r>
              <a:rPr lang="en-US" dirty="0"/>
              <a:t> 's , do </a:t>
            </a:r>
            <a:r>
              <a:rPr lang="en-US" dirty="0" err="1"/>
              <a:t>n't</a:t>
            </a:r>
            <a:r>
              <a:rPr lang="en-US" dirty="0"/>
              <a:t> give him your money \) so we knew it would a rough night of clubbing ahead of us we decided to just go for it and headed to the </a:t>
            </a:r>
            <a:r>
              <a:rPr lang="en-US" dirty="0" err="1"/>
              <a:t>luxor</a:t>
            </a:r>
            <a:r>
              <a:rPr lang="en-US" dirty="0"/>
              <a:t> we were </a:t>
            </a:r>
            <a:r>
              <a:rPr lang="en-US" dirty="0" err="1"/>
              <a:t>n't</a:t>
            </a:r>
            <a:r>
              <a:rPr lang="en-US" dirty="0"/>
              <a:t> on a list , we did </a:t>
            </a:r>
            <a:r>
              <a:rPr lang="en-US" dirty="0" err="1"/>
              <a:t>n't</a:t>
            </a:r>
            <a:r>
              <a:rPr lang="en-US" dirty="0"/>
              <a:t> have passes , we were doing it ' the regular way ' which </a:t>
            </a:r>
            <a:r>
              <a:rPr lang="en-US" dirty="0" err="1"/>
              <a:t>i</a:t>
            </a:r>
            <a:r>
              <a:rPr lang="en-US" dirty="0"/>
              <a:t> have </a:t>
            </a:r>
            <a:r>
              <a:rPr lang="en-US" dirty="0" err="1"/>
              <a:t>n't</a:t>
            </a:r>
            <a:r>
              <a:rPr lang="en-US" dirty="0"/>
              <a:t> done since </a:t>
            </a:r>
            <a:r>
              <a:rPr lang="en-US" dirty="0" err="1"/>
              <a:t>i</a:t>
            </a:r>
            <a:r>
              <a:rPr lang="en-US" dirty="0"/>
              <a:t> first started clubbing \( about 10 years ago \) we expected the cover to be insane , especially when we discovered that </a:t>
            </a:r>
            <a:r>
              <a:rPr lang="en-US" dirty="0" err="1"/>
              <a:t>ginuwine</a:t>
            </a:r>
            <a:r>
              <a:rPr lang="en-US" dirty="0"/>
              <a:t> was performing \( do </a:t>
            </a:r>
            <a:r>
              <a:rPr lang="en-US" dirty="0" err="1"/>
              <a:t>n't</a:t>
            </a:r>
            <a:r>
              <a:rPr lang="en-US" dirty="0"/>
              <a:t> judge me , </a:t>
            </a:r>
            <a:r>
              <a:rPr lang="en-US" dirty="0" err="1"/>
              <a:t>i</a:t>
            </a:r>
            <a:r>
              <a:rPr lang="en-US" dirty="0"/>
              <a:t> still love </a:t>
            </a:r>
            <a:r>
              <a:rPr lang="en-US" dirty="0" err="1"/>
              <a:t>ginuwine</a:t>
            </a:r>
            <a:r>
              <a:rPr lang="en-US" dirty="0"/>
              <a:t> \) we were told that the cover was 20 , but we could expect to pay more by the time we got to the door totally understandable , this is </a:t>
            </a:r>
            <a:r>
              <a:rPr lang="en-US" dirty="0" err="1"/>
              <a:t>vegas</a:t>
            </a:r>
            <a:r>
              <a:rPr lang="en-US" dirty="0"/>
              <a:t> , the goal is to make money n </a:t>
            </a:r>
            <a:r>
              <a:rPr lang="en-US" dirty="0" err="1"/>
              <a:t>nwe</a:t>
            </a:r>
            <a:r>
              <a:rPr lang="en-US" dirty="0"/>
              <a:t> got to the door in record time \( less than an hour of waiting in line , score ! \) , and we only paid 30 to get in </a:t>
            </a:r>
            <a:r>
              <a:rPr lang="en-US" dirty="0" err="1"/>
              <a:t>i</a:t>
            </a:r>
            <a:r>
              <a:rPr lang="en-US" dirty="0"/>
              <a:t> look at this as a bargain because it was a holiday weekend , other clubs were charging much more and there was a performance that night n </a:t>
            </a:r>
            <a:r>
              <a:rPr lang="en-US" dirty="0" err="1"/>
              <a:t>nthe</a:t>
            </a:r>
            <a:r>
              <a:rPr lang="en-US" dirty="0"/>
              <a:t> only real problem we had was that the club was so packed it was really hard to finish my drink without spilling it on myself \( thanks to the thousands of people milling back and forth bumping in to me \) after </a:t>
            </a:r>
            <a:r>
              <a:rPr lang="en-US" dirty="0" err="1"/>
              <a:t>ginuwine</a:t>
            </a:r>
            <a:r>
              <a:rPr lang="en-US" dirty="0"/>
              <a:t> performed a lot of people left so it was easier to dance easier , not easy it was still super packed , no real dancing could be done and getting off the dance floor was very tricky n </a:t>
            </a:r>
            <a:r>
              <a:rPr lang="en-US" dirty="0" err="1"/>
              <a:t>nover</a:t>
            </a:r>
            <a:r>
              <a:rPr lang="en-US" dirty="0"/>
              <a:t> all , we had a great time the </a:t>
            </a:r>
            <a:r>
              <a:rPr lang="en-US" dirty="0" err="1"/>
              <a:t>luxor</a:t>
            </a:r>
            <a:r>
              <a:rPr lang="en-US" dirty="0"/>
              <a:t> never disappoints me it 's always an adventure when we roll through the </a:t>
            </a:r>
            <a:r>
              <a:rPr lang="en-US" dirty="0" err="1"/>
              <a:t>luxor</a:t>
            </a:r>
            <a:r>
              <a:rPr lang="en-US" dirty="0"/>
              <a:t> </a:t>
            </a:r>
            <a:br>
              <a:rPr lang="en-US" dirty="0"/>
            </a:br>
            <a:endParaRPr lang="en-CN" dirty="0"/>
          </a:p>
        </p:txBody>
      </p:sp>
      <p:sp>
        <p:nvSpPr>
          <p:cNvPr id="4" name="TextBox 3">
            <a:extLst>
              <a:ext uri="{FF2B5EF4-FFF2-40B4-BE49-F238E27FC236}">
                <a16:creationId xmlns:a16="http://schemas.microsoft.com/office/drawing/2014/main" id="{6F66F3EC-3FEA-D744-9088-182AB3C49EFC}"/>
              </a:ext>
            </a:extLst>
          </p:cNvPr>
          <p:cNvSpPr txBox="1"/>
          <p:nvPr/>
        </p:nvSpPr>
        <p:spPr>
          <a:xfrm>
            <a:off x="1282890" y="6123543"/>
            <a:ext cx="3416320" cy="369332"/>
          </a:xfrm>
          <a:prstGeom prst="rect">
            <a:avLst/>
          </a:prstGeom>
          <a:noFill/>
        </p:spPr>
        <p:txBody>
          <a:bodyPr wrap="none" rtlCol="0">
            <a:spAutoFit/>
          </a:bodyPr>
          <a:lstStyle/>
          <a:p>
            <a:r>
              <a:rPr lang="zh-CN" altLang="en-US" dirty="0"/>
              <a:t>可能原因：句子过长，改动较小</a:t>
            </a:r>
            <a:endParaRPr lang="en-CN" dirty="0"/>
          </a:p>
        </p:txBody>
      </p:sp>
    </p:spTree>
    <p:extLst>
      <p:ext uri="{BB962C8B-B14F-4D97-AF65-F5344CB8AC3E}">
        <p14:creationId xmlns:p14="http://schemas.microsoft.com/office/powerpoint/2010/main" val="396237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B6C9-1D44-EA4B-A1AA-4FF49A1CCA8A}"/>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高</a:t>
            </a:r>
            <a:r>
              <a:rPr lang="en-US" altLang="zh-CN" dirty="0"/>
              <a:t>(0.83)</a:t>
            </a:r>
            <a:r>
              <a:rPr lang="zh-CN" altLang="en-US" dirty="0"/>
              <a:t> </a:t>
            </a:r>
            <a:r>
              <a:rPr lang="en-US" dirty="0"/>
              <a:t>automated</a:t>
            </a:r>
            <a:r>
              <a:rPr lang="zh-CN" altLang="en-US" dirty="0"/>
              <a:t> </a:t>
            </a:r>
            <a:r>
              <a:rPr lang="en-US" altLang="zh-CN" dirty="0"/>
              <a:t>metrics</a:t>
            </a:r>
            <a:r>
              <a:rPr lang="zh-CN" altLang="en-US" dirty="0"/>
              <a:t>极低</a:t>
            </a:r>
            <a:r>
              <a:rPr lang="en-US" altLang="zh-CN" dirty="0"/>
              <a:t>(0.39)</a:t>
            </a:r>
            <a:endParaRPr lang="en-CN" dirty="0"/>
          </a:p>
        </p:txBody>
      </p:sp>
      <p:sp>
        <p:nvSpPr>
          <p:cNvPr id="3" name="Content Placeholder 2">
            <a:extLst>
              <a:ext uri="{FF2B5EF4-FFF2-40B4-BE49-F238E27FC236}">
                <a16:creationId xmlns:a16="http://schemas.microsoft.com/office/drawing/2014/main" id="{6B76EEE7-4651-8F45-ABDC-A0F44FD58F9D}"/>
              </a:ext>
            </a:extLst>
          </p:cNvPr>
          <p:cNvSpPr>
            <a:spLocks noGrp="1"/>
          </p:cNvSpPr>
          <p:nvPr>
            <p:ph idx="1"/>
          </p:nvPr>
        </p:nvSpPr>
        <p:spPr/>
        <p:txBody>
          <a:bodyPr/>
          <a:lstStyle/>
          <a:p>
            <a:r>
              <a:rPr lang="en-US" altLang="zh-CN" dirty="0"/>
              <a:t>Ref:</a:t>
            </a:r>
            <a:r>
              <a:rPr lang="zh-CN" altLang="en-US" dirty="0"/>
              <a:t> </a:t>
            </a:r>
            <a:r>
              <a:rPr lang="en-US" dirty="0"/>
              <a:t>totally messed up my order did not care it was crazy how much they did not care was kind of like hey you drove here so might as well take what we got </a:t>
            </a:r>
          </a:p>
          <a:p>
            <a:r>
              <a:rPr lang="en-US" altLang="zh-CN" dirty="0"/>
              <a:t>Out:</a:t>
            </a:r>
            <a:r>
              <a:rPr lang="zh-CN" altLang="en-US" dirty="0"/>
              <a:t> </a:t>
            </a:r>
            <a:r>
              <a:rPr lang="en-US" dirty="0"/>
              <a:t>heartily messed up my orders get not sympathy it was hysterical how immensely they gets not caring was kinds of like ooh you driven here however may as also taking what we come </a:t>
            </a:r>
            <a:br>
              <a:rPr lang="en-US" dirty="0"/>
            </a:br>
            <a:endParaRPr lang="en-CN" dirty="0"/>
          </a:p>
        </p:txBody>
      </p:sp>
      <p:sp>
        <p:nvSpPr>
          <p:cNvPr id="4" name="TextBox 3">
            <a:extLst>
              <a:ext uri="{FF2B5EF4-FFF2-40B4-BE49-F238E27FC236}">
                <a16:creationId xmlns:a16="http://schemas.microsoft.com/office/drawing/2014/main" id="{98FCA8B4-C282-F543-84E0-3BB620F9766F}"/>
              </a:ext>
            </a:extLst>
          </p:cNvPr>
          <p:cNvSpPr txBox="1"/>
          <p:nvPr/>
        </p:nvSpPr>
        <p:spPr>
          <a:xfrm>
            <a:off x="1337480" y="5554639"/>
            <a:ext cx="4860498" cy="369332"/>
          </a:xfrm>
          <a:prstGeom prst="rect">
            <a:avLst/>
          </a:prstGeom>
          <a:noFill/>
        </p:spPr>
        <p:txBody>
          <a:bodyPr wrap="none" rtlCol="0">
            <a:spAutoFit/>
          </a:bodyPr>
          <a:lstStyle/>
          <a:p>
            <a:r>
              <a:rPr lang="zh-CN" altLang="en-US" dirty="0"/>
              <a:t>不知道为什么</a:t>
            </a:r>
            <a:r>
              <a:rPr lang="en-US" altLang="zh-CN" dirty="0"/>
              <a:t>human</a:t>
            </a:r>
            <a:r>
              <a:rPr lang="zh-CN" altLang="en-US" dirty="0"/>
              <a:t> </a:t>
            </a:r>
            <a:r>
              <a:rPr lang="en-US" altLang="zh-CN" dirty="0"/>
              <a:t>score</a:t>
            </a:r>
            <a:r>
              <a:rPr lang="zh-CN" altLang="en-US" dirty="0"/>
              <a:t>这么高？标注问题？</a:t>
            </a:r>
            <a:endParaRPr lang="en-CN" dirty="0"/>
          </a:p>
        </p:txBody>
      </p:sp>
    </p:spTree>
    <p:extLst>
      <p:ext uri="{BB962C8B-B14F-4D97-AF65-F5344CB8AC3E}">
        <p14:creationId xmlns:p14="http://schemas.microsoft.com/office/powerpoint/2010/main" val="285061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400E-CDDF-F04F-9BFF-4EFF9CD46821}"/>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较低</a:t>
            </a:r>
            <a:r>
              <a:rPr lang="en-US" altLang="zh-CN" dirty="0"/>
              <a:t>(0.36)</a:t>
            </a:r>
            <a:r>
              <a:rPr lang="zh-CN" altLang="en-US" dirty="0"/>
              <a:t> </a:t>
            </a:r>
            <a:r>
              <a:rPr lang="en-US" dirty="0"/>
              <a:t>automated</a:t>
            </a:r>
            <a:r>
              <a:rPr lang="zh-CN" altLang="en-US" dirty="0"/>
              <a:t> </a:t>
            </a:r>
            <a:r>
              <a:rPr lang="en-US" altLang="zh-CN" dirty="0"/>
              <a:t>metrics</a:t>
            </a:r>
            <a:r>
              <a:rPr lang="zh-CN" altLang="en-US" dirty="0"/>
              <a:t>极低</a:t>
            </a:r>
            <a:r>
              <a:rPr lang="en-US" altLang="zh-CN" dirty="0"/>
              <a:t>(0)</a:t>
            </a:r>
            <a:endParaRPr lang="en-CN" dirty="0"/>
          </a:p>
        </p:txBody>
      </p:sp>
      <p:sp>
        <p:nvSpPr>
          <p:cNvPr id="3" name="Content Placeholder 2">
            <a:extLst>
              <a:ext uri="{FF2B5EF4-FFF2-40B4-BE49-F238E27FC236}">
                <a16:creationId xmlns:a16="http://schemas.microsoft.com/office/drawing/2014/main" id="{E2979875-7570-AA44-8934-88F000854607}"/>
              </a:ext>
            </a:extLst>
          </p:cNvPr>
          <p:cNvSpPr>
            <a:spLocks noGrp="1"/>
          </p:cNvSpPr>
          <p:nvPr>
            <p:ph idx="1"/>
          </p:nvPr>
        </p:nvSpPr>
        <p:spPr/>
        <p:txBody>
          <a:bodyPr/>
          <a:lstStyle/>
          <a:p>
            <a:r>
              <a:rPr lang="en-US" altLang="zh-CN" dirty="0"/>
              <a:t>Ref:</a:t>
            </a:r>
            <a:r>
              <a:rPr lang="zh-CN" altLang="en-US" dirty="0"/>
              <a:t> </a:t>
            </a:r>
            <a:r>
              <a:rPr lang="en-US" dirty="0"/>
              <a:t>A man is yelling at his son about the broken television behind them .</a:t>
            </a:r>
          </a:p>
          <a:p>
            <a:r>
              <a:rPr lang="en-US" altLang="zh-CN" dirty="0"/>
              <a:t>Out:</a:t>
            </a:r>
            <a:r>
              <a:rPr lang="en-US" dirty="0"/>
              <a:t> A friend is cheering at his threading about the infringed custard behind them . </a:t>
            </a:r>
            <a:br>
              <a:rPr lang="en-US" dirty="0"/>
            </a:br>
            <a:endParaRPr lang="en-CN" dirty="0"/>
          </a:p>
        </p:txBody>
      </p:sp>
      <p:sp>
        <p:nvSpPr>
          <p:cNvPr id="4" name="TextBox 3">
            <a:extLst>
              <a:ext uri="{FF2B5EF4-FFF2-40B4-BE49-F238E27FC236}">
                <a16:creationId xmlns:a16="http://schemas.microsoft.com/office/drawing/2014/main" id="{8EC3E5BB-B58D-D046-BF36-868393B4FC75}"/>
              </a:ext>
            </a:extLst>
          </p:cNvPr>
          <p:cNvSpPr txBox="1"/>
          <p:nvPr/>
        </p:nvSpPr>
        <p:spPr>
          <a:xfrm>
            <a:off x="1337480" y="5554639"/>
            <a:ext cx="7244163" cy="369332"/>
          </a:xfrm>
          <a:prstGeom prst="rect">
            <a:avLst/>
          </a:prstGeom>
          <a:noFill/>
        </p:spPr>
        <p:txBody>
          <a:bodyPr wrap="none" rtlCol="0">
            <a:spAutoFit/>
          </a:bodyPr>
          <a:lstStyle/>
          <a:p>
            <a:r>
              <a:rPr lang="en-US" altLang="zh-CN" dirty="0"/>
              <a:t>Human</a:t>
            </a:r>
            <a:r>
              <a:rPr lang="zh-CN" altLang="en-US" dirty="0"/>
              <a:t> </a:t>
            </a:r>
            <a:r>
              <a:rPr lang="en-US" altLang="zh-CN" dirty="0"/>
              <a:t>score</a:t>
            </a:r>
            <a:r>
              <a:rPr lang="zh-CN" altLang="en-US" dirty="0"/>
              <a:t> 不是特别低的原因是因为场景比较类似？只是实体变了？</a:t>
            </a:r>
            <a:endParaRPr lang="en-CN" dirty="0"/>
          </a:p>
        </p:txBody>
      </p:sp>
    </p:spTree>
    <p:extLst>
      <p:ext uri="{BB962C8B-B14F-4D97-AF65-F5344CB8AC3E}">
        <p14:creationId xmlns:p14="http://schemas.microsoft.com/office/powerpoint/2010/main" val="194193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516B-39DE-2E4D-927D-C2C75A2921A8}"/>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高</a:t>
            </a:r>
            <a:r>
              <a:rPr lang="en-US" altLang="zh-CN" dirty="0"/>
              <a:t>(0.717)</a:t>
            </a:r>
            <a:r>
              <a:rPr lang="zh-CN" altLang="en-US" dirty="0"/>
              <a:t> </a:t>
            </a:r>
            <a:r>
              <a:rPr lang="en-US" dirty="0"/>
              <a:t>automated</a:t>
            </a:r>
            <a:r>
              <a:rPr lang="zh-CN" altLang="en-US" dirty="0"/>
              <a:t> </a:t>
            </a:r>
            <a:r>
              <a:rPr lang="en-US" altLang="zh-CN" dirty="0"/>
              <a:t>metrics</a:t>
            </a:r>
            <a:r>
              <a:rPr lang="zh-CN" altLang="en-US" dirty="0"/>
              <a:t>极低</a:t>
            </a:r>
            <a:r>
              <a:rPr lang="en-US" altLang="zh-CN" dirty="0"/>
              <a:t>(0.26)</a:t>
            </a:r>
            <a:endParaRPr lang="en-CN" dirty="0"/>
          </a:p>
        </p:txBody>
      </p:sp>
      <p:sp>
        <p:nvSpPr>
          <p:cNvPr id="3" name="Content Placeholder 2">
            <a:extLst>
              <a:ext uri="{FF2B5EF4-FFF2-40B4-BE49-F238E27FC236}">
                <a16:creationId xmlns:a16="http://schemas.microsoft.com/office/drawing/2014/main" id="{1DEBC83D-7015-3846-BDE4-A6AA9305C85B}"/>
              </a:ext>
            </a:extLst>
          </p:cNvPr>
          <p:cNvSpPr>
            <a:spLocks noGrp="1"/>
          </p:cNvSpPr>
          <p:nvPr>
            <p:ph idx="1"/>
          </p:nvPr>
        </p:nvSpPr>
        <p:spPr/>
        <p:txBody>
          <a:bodyPr/>
          <a:lstStyle/>
          <a:p>
            <a:r>
              <a:rPr lang="en-US" altLang="zh-CN" dirty="0"/>
              <a:t>Ref:</a:t>
            </a:r>
            <a:r>
              <a:rPr lang="zh-CN" altLang="en-US" dirty="0"/>
              <a:t> </a:t>
            </a:r>
            <a:r>
              <a:rPr lang="en-US" dirty="0"/>
              <a:t>The building is old . </a:t>
            </a:r>
          </a:p>
          <a:p>
            <a:r>
              <a:rPr lang="en-US" altLang="zh-CN" dirty="0"/>
              <a:t>Out:</a:t>
            </a:r>
            <a:r>
              <a:rPr lang="zh-CN" altLang="en-US" dirty="0"/>
              <a:t> </a:t>
            </a:r>
            <a:r>
              <a:rPr lang="en-US" dirty="0"/>
              <a:t>The buildings is immemorial</a:t>
            </a:r>
            <a:endParaRPr lang="en-CN" dirty="0"/>
          </a:p>
        </p:txBody>
      </p:sp>
      <p:graphicFrame>
        <p:nvGraphicFramePr>
          <p:cNvPr id="4" name="Table 3">
            <a:extLst>
              <a:ext uri="{FF2B5EF4-FFF2-40B4-BE49-F238E27FC236}">
                <a16:creationId xmlns:a16="http://schemas.microsoft.com/office/drawing/2014/main" id="{17C3856E-F8DC-CE41-A4E0-D5D4C5158549}"/>
              </a:ext>
            </a:extLst>
          </p:cNvPr>
          <p:cNvGraphicFramePr>
            <a:graphicFrameLocks noGrp="1"/>
          </p:cNvGraphicFramePr>
          <p:nvPr>
            <p:extLst>
              <p:ext uri="{D42A27DB-BD31-4B8C-83A1-F6EECF244321}">
                <p14:modId xmlns:p14="http://schemas.microsoft.com/office/powerpoint/2010/main" val="2848775363"/>
              </p:ext>
            </p:extLst>
          </p:nvPr>
        </p:nvGraphicFramePr>
        <p:xfrm>
          <a:off x="838200" y="5646608"/>
          <a:ext cx="9906000" cy="203200"/>
        </p:xfrm>
        <a:graphic>
          <a:graphicData uri="http://schemas.openxmlformats.org/drawingml/2006/table">
            <a:tbl>
              <a:tblPr/>
              <a:tblGrid>
                <a:gridCol w="825500">
                  <a:extLst>
                    <a:ext uri="{9D8B030D-6E8A-4147-A177-3AD203B41FA5}">
                      <a16:colId xmlns:a16="http://schemas.microsoft.com/office/drawing/2014/main" val="3754135390"/>
                    </a:ext>
                  </a:extLst>
                </a:gridCol>
                <a:gridCol w="825500">
                  <a:extLst>
                    <a:ext uri="{9D8B030D-6E8A-4147-A177-3AD203B41FA5}">
                      <a16:colId xmlns:a16="http://schemas.microsoft.com/office/drawing/2014/main" val="276170742"/>
                    </a:ext>
                  </a:extLst>
                </a:gridCol>
                <a:gridCol w="825500">
                  <a:extLst>
                    <a:ext uri="{9D8B030D-6E8A-4147-A177-3AD203B41FA5}">
                      <a16:colId xmlns:a16="http://schemas.microsoft.com/office/drawing/2014/main" val="3185980449"/>
                    </a:ext>
                  </a:extLst>
                </a:gridCol>
                <a:gridCol w="825500">
                  <a:extLst>
                    <a:ext uri="{9D8B030D-6E8A-4147-A177-3AD203B41FA5}">
                      <a16:colId xmlns:a16="http://schemas.microsoft.com/office/drawing/2014/main" val="667612440"/>
                    </a:ext>
                  </a:extLst>
                </a:gridCol>
                <a:gridCol w="825500">
                  <a:extLst>
                    <a:ext uri="{9D8B030D-6E8A-4147-A177-3AD203B41FA5}">
                      <a16:colId xmlns:a16="http://schemas.microsoft.com/office/drawing/2014/main" val="3385569356"/>
                    </a:ext>
                  </a:extLst>
                </a:gridCol>
                <a:gridCol w="825500">
                  <a:extLst>
                    <a:ext uri="{9D8B030D-6E8A-4147-A177-3AD203B41FA5}">
                      <a16:colId xmlns:a16="http://schemas.microsoft.com/office/drawing/2014/main" val="1253206883"/>
                    </a:ext>
                  </a:extLst>
                </a:gridCol>
                <a:gridCol w="825500">
                  <a:extLst>
                    <a:ext uri="{9D8B030D-6E8A-4147-A177-3AD203B41FA5}">
                      <a16:colId xmlns:a16="http://schemas.microsoft.com/office/drawing/2014/main" val="3893759994"/>
                    </a:ext>
                  </a:extLst>
                </a:gridCol>
                <a:gridCol w="825500">
                  <a:extLst>
                    <a:ext uri="{9D8B030D-6E8A-4147-A177-3AD203B41FA5}">
                      <a16:colId xmlns:a16="http://schemas.microsoft.com/office/drawing/2014/main" val="3652942750"/>
                    </a:ext>
                  </a:extLst>
                </a:gridCol>
                <a:gridCol w="825500">
                  <a:extLst>
                    <a:ext uri="{9D8B030D-6E8A-4147-A177-3AD203B41FA5}">
                      <a16:colId xmlns:a16="http://schemas.microsoft.com/office/drawing/2014/main" val="2119118383"/>
                    </a:ext>
                  </a:extLst>
                </a:gridCol>
                <a:gridCol w="825500">
                  <a:extLst>
                    <a:ext uri="{9D8B030D-6E8A-4147-A177-3AD203B41FA5}">
                      <a16:colId xmlns:a16="http://schemas.microsoft.com/office/drawing/2014/main" val="4219111040"/>
                    </a:ext>
                  </a:extLst>
                </a:gridCol>
                <a:gridCol w="825500">
                  <a:extLst>
                    <a:ext uri="{9D8B030D-6E8A-4147-A177-3AD203B41FA5}">
                      <a16:colId xmlns:a16="http://schemas.microsoft.com/office/drawing/2014/main" val="580003187"/>
                    </a:ext>
                  </a:extLst>
                </a:gridCol>
                <a:gridCol w="825500">
                  <a:extLst>
                    <a:ext uri="{9D8B030D-6E8A-4147-A177-3AD203B41FA5}">
                      <a16:colId xmlns:a16="http://schemas.microsoft.com/office/drawing/2014/main" val="1958287667"/>
                    </a:ext>
                  </a:extLst>
                </a:gridCol>
              </a:tblGrid>
              <a:tr h="203200">
                <a:tc>
                  <a:txBody>
                    <a:bodyPr/>
                    <a:lstStyle/>
                    <a:p>
                      <a:pPr algn="r" fontAlgn="b"/>
                      <a:r>
                        <a:rPr lang="en-CN" sz="1200" b="0" i="0" u="none" strike="noStrike">
                          <a:solidFill>
                            <a:srgbClr val="000000"/>
                          </a:solidFill>
                          <a:effectLst/>
                          <a:latin typeface="Calibri" panose="020F0502020204030204" pitchFamily="34" charset="0"/>
                        </a:rPr>
                        <a:t>0.52384508</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0.28687592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0.54286512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0.50134519</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0.28687592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0.14055722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0.50050308</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0.36432639</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988765090"/>
                  </a:ext>
                </a:extLst>
              </a:tr>
            </a:tbl>
          </a:graphicData>
        </a:graphic>
      </p:graphicFrame>
      <p:sp>
        <p:nvSpPr>
          <p:cNvPr id="5" name="TextBox 4">
            <a:extLst>
              <a:ext uri="{FF2B5EF4-FFF2-40B4-BE49-F238E27FC236}">
                <a16:creationId xmlns:a16="http://schemas.microsoft.com/office/drawing/2014/main" id="{5E608A9C-612E-A640-8871-17115C491E5D}"/>
              </a:ext>
            </a:extLst>
          </p:cNvPr>
          <p:cNvSpPr txBox="1"/>
          <p:nvPr/>
        </p:nvSpPr>
        <p:spPr>
          <a:xfrm>
            <a:off x="838200" y="5025142"/>
            <a:ext cx="2428806" cy="369332"/>
          </a:xfrm>
          <a:prstGeom prst="rect">
            <a:avLst/>
          </a:prstGeom>
          <a:noFill/>
        </p:spPr>
        <p:txBody>
          <a:bodyPr wrap="none" rtlCol="0">
            <a:spAutoFit/>
          </a:bodyPr>
          <a:lstStyle/>
          <a:p>
            <a:r>
              <a:rPr lang="en-US" dirty="0"/>
              <a:t>automated</a:t>
            </a:r>
            <a:r>
              <a:rPr lang="zh-CN" altLang="en-US" dirty="0"/>
              <a:t> </a:t>
            </a:r>
            <a:r>
              <a:rPr lang="en-US" altLang="zh-CN" dirty="0"/>
              <a:t>metrics</a:t>
            </a:r>
            <a:r>
              <a:rPr lang="zh-CN" altLang="en-US" dirty="0"/>
              <a:t>分布</a:t>
            </a:r>
            <a:endParaRPr lang="en-CN" dirty="0"/>
          </a:p>
        </p:txBody>
      </p:sp>
      <p:sp>
        <p:nvSpPr>
          <p:cNvPr id="6" name="TextBox 5">
            <a:extLst>
              <a:ext uri="{FF2B5EF4-FFF2-40B4-BE49-F238E27FC236}">
                <a16:creationId xmlns:a16="http://schemas.microsoft.com/office/drawing/2014/main" id="{4DD15239-7CA1-C544-A30C-15C696AE862E}"/>
              </a:ext>
            </a:extLst>
          </p:cNvPr>
          <p:cNvSpPr txBox="1"/>
          <p:nvPr/>
        </p:nvSpPr>
        <p:spPr>
          <a:xfrm>
            <a:off x="838200" y="4001294"/>
            <a:ext cx="5886548" cy="369332"/>
          </a:xfrm>
          <a:prstGeom prst="rect">
            <a:avLst/>
          </a:prstGeom>
          <a:noFill/>
        </p:spPr>
        <p:txBody>
          <a:bodyPr wrap="none" rtlCol="0">
            <a:spAutoFit/>
          </a:bodyPr>
          <a:lstStyle/>
          <a:p>
            <a:r>
              <a:rPr lang="zh-CN" altLang="en-US" dirty="0"/>
              <a:t>可能原因：机器认为旧和远古的这两个词意思区别较大</a:t>
            </a:r>
            <a:endParaRPr lang="en-CN" dirty="0"/>
          </a:p>
        </p:txBody>
      </p:sp>
    </p:spTree>
    <p:extLst>
      <p:ext uri="{BB962C8B-B14F-4D97-AF65-F5344CB8AC3E}">
        <p14:creationId xmlns:p14="http://schemas.microsoft.com/office/powerpoint/2010/main" val="187517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DE8CD-B477-4047-AF49-B4E81AA0B7A7}"/>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低</a:t>
            </a:r>
            <a:r>
              <a:rPr lang="en-US" altLang="zh-CN" dirty="0"/>
              <a:t>(0.312)</a:t>
            </a:r>
            <a:r>
              <a:rPr lang="zh-CN" altLang="en-US" dirty="0"/>
              <a:t> </a:t>
            </a:r>
            <a:r>
              <a:rPr lang="en-US" dirty="0"/>
              <a:t>automated</a:t>
            </a:r>
            <a:r>
              <a:rPr lang="zh-CN" altLang="en-US" dirty="0"/>
              <a:t> </a:t>
            </a:r>
            <a:r>
              <a:rPr lang="en-US" altLang="zh-CN" dirty="0"/>
              <a:t>metrics</a:t>
            </a:r>
            <a:r>
              <a:rPr lang="zh-CN" altLang="en-US" dirty="0"/>
              <a:t>高</a:t>
            </a:r>
            <a:r>
              <a:rPr lang="en-US" altLang="zh-CN" dirty="0"/>
              <a:t>(0.74)</a:t>
            </a:r>
            <a:endParaRPr lang="en-CN" dirty="0"/>
          </a:p>
        </p:txBody>
      </p:sp>
      <p:sp>
        <p:nvSpPr>
          <p:cNvPr id="3" name="Content Placeholder 2">
            <a:extLst>
              <a:ext uri="{FF2B5EF4-FFF2-40B4-BE49-F238E27FC236}">
                <a16:creationId xmlns:a16="http://schemas.microsoft.com/office/drawing/2014/main" id="{278E0014-E730-6040-99BC-CE5C52E9BE0A}"/>
              </a:ext>
            </a:extLst>
          </p:cNvPr>
          <p:cNvSpPr>
            <a:spLocks noGrp="1"/>
          </p:cNvSpPr>
          <p:nvPr>
            <p:ph idx="1"/>
          </p:nvPr>
        </p:nvSpPr>
        <p:spPr/>
        <p:txBody>
          <a:bodyPr/>
          <a:lstStyle/>
          <a:p>
            <a:r>
              <a:rPr lang="en-US" altLang="zh-CN" dirty="0"/>
              <a:t>Ref:</a:t>
            </a:r>
            <a:r>
              <a:rPr lang="zh-CN" altLang="en-US" dirty="0"/>
              <a:t> </a:t>
            </a:r>
            <a:r>
              <a:rPr lang="en-US" dirty="0"/>
              <a:t>A woman has her shoe off to adjust her sock . </a:t>
            </a:r>
          </a:p>
          <a:p>
            <a:r>
              <a:rPr lang="en-US" altLang="zh-CN" dirty="0"/>
              <a:t>Out:</a:t>
            </a:r>
            <a:r>
              <a:rPr lang="zh-CN" altLang="en-US" dirty="0"/>
              <a:t> </a:t>
            </a:r>
            <a:r>
              <a:rPr lang="en-US" dirty="0"/>
              <a:t>A woman has her galoshes off to adjust her sock . </a:t>
            </a:r>
            <a:br>
              <a:rPr lang="en-US" dirty="0"/>
            </a:br>
            <a:endParaRPr lang="en-CN" dirty="0"/>
          </a:p>
        </p:txBody>
      </p:sp>
      <p:graphicFrame>
        <p:nvGraphicFramePr>
          <p:cNvPr id="4" name="Table 3">
            <a:extLst>
              <a:ext uri="{FF2B5EF4-FFF2-40B4-BE49-F238E27FC236}">
                <a16:creationId xmlns:a16="http://schemas.microsoft.com/office/drawing/2014/main" id="{F25B57E0-B90D-2543-B0F0-865FF310454E}"/>
              </a:ext>
            </a:extLst>
          </p:cNvPr>
          <p:cNvGraphicFramePr>
            <a:graphicFrameLocks noGrp="1"/>
          </p:cNvGraphicFramePr>
          <p:nvPr>
            <p:extLst>
              <p:ext uri="{D42A27DB-BD31-4B8C-83A1-F6EECF244321}">
                <p14:modId xmlns:p14="http://schemas.microsoft.com/office/powerpoint/2010/main" val="2467056456"/>
              </p:ext>
            </p:extLst>
          </p:nvPr>
        </p:nvGraphicFramePr>
        <p:xfrm>
          <a:off x="951931" y="6108700"/>
          <a:ext cx="9906000" cy="203200"/>
        </p:xfrm>
        <a:graphic>
          <a:graphicData uri="http://schemas.openxmlformats.org/drawingml/2006/table">
            <a:tbl>
              <a:tblPr/>
              <a:tblGrid>
                <a:gridCol w="825500">
                  <a:extLst>
                    <a:ext uri="{9D8B030D-6E8A-4147-A177-3AD203B41FA5}">
                      <a16:colId xmlns:a16="http://schemas.microsoft.com/office/drawing/2014/main" val="3719018625"/>
                    </a:ext>
                  </a:extLst>
                </a:gridCol>
                <a:gridCol w="825500">
                  <a:extLst>
                    <a:ext uri="{9D8B030D-6E8A-4147-A177-3AD203B41FA5}">
                      <a16:colId xmlns:a16="http://schemas.microsoft.com/office/drawing/2014/main" val="3942902838"/>
                    </a:ext>
                  </a:extLst>
                </a:gridCol>
                <a:gridCol w="825500">
                  <a:extLst>
                    <a:ext uri="{9D8B030D-6E8A-4147-A177-3AD203B41FA5}">
                      <a16:colId xmlns:a16="http://schemas.microsoft.com/office/drawing/2014/main" val="1371516836"/>
                    </a:ext>
                  </a:extLst>
                </a:gridCol>
                <a:gridCol w="825500">
                  <a:extLst>
                    <a:ext uri="{9D8B030D-6E8A-4147-A177-3AD203B41FA5}">
                      <a16:colId xmlns:a16="http://schemas.microsoft.com/office/drawing/2014/main" val="154594932"/>
                    </a:ext>
                  </a:extLst>
                </a:gridCol>
                <a:gridCol w="825500">
                  <a:extLst>
                    <a:ext uri="{9D8B030D-6E8A-4147-A177-3AD203B41FA5}">
                      <a16:colId xmlns:a16="http://schemas.microsoft.com/office/drawing/2014/main" val="1923594795"/>
                    </a:ext>
                  </a:extLst>
                </a:gridCol>
                <a:gridCol w="825500">
                  <a:extLst>
                    <a:ext uri="{9D8B030D-6E8A-4147-A177-3AD203B41FA5}">
                      <a16:colId xmlns:a16="http://schemas.microsoft.com/office/drawing/2014/main" val="823706556"/>
                    </a:ext>
                  </a:extLst>
                </a:gridCol>
                <a:gridCol w="825500">
                  <a:extLst>
                    <a:ext uri="{9D8B030D-6E8A-4147-A177-3AD203B41FA5}">
                      <a16:colId xmlns:a16="http://schemas.microsoft.com/office/drawing/2014/main" val="1856964334"/>
                    </a:ext>
                  </a:extLst>
                </a:gridCol>
                <a:gridCol w="825500">
                  <a:extLst>
                    <a:ext uri="{9D8B030D-6E8A-4147-A177-3AD203B41FA5}">
                      <a16:colId xmlns:a16="http://schemas.microsoft.com/office/drawing/2014/main" val="954389893"/>
                    </a:ext>
                  </a:extLst>
                </a:gridCol>
                <a:gridCol w="825500">
                  <a:extLst>
                    <a:ext uri="{9D8B030D-6E8A-4147-A177-3AD203B41FA5}">
                      <a16:colId xmlns:a16="http://schemas.microsoft.com/office/drawing/2014/main" val="258308723"/>
                    </a:ext>
                  </a:extLst>
                </a:gridCol>
                <a:gridCol w="825500">
                  <a:extLst>
                    <a:ext uri="{9D8B030D-6E8A-4147-A177-3AD203B41FA5}">
                      <a16:colId xmlns:a16="http://schemas.microsoft.com/office/drawing/2014/main" val="3760086012"/>
                    </a:ext>
                  </a:extLst>
                </a:gridCol>
                <a:gridCol w="825500">
                  <a:extLst>
                    <a:ext uri="{9D8B030D-6E8A-4147-A177-3AD203B41FA5}">
                      <a16:colId xmlns:a16="http://schemas.microsoft.com/office/drawing/2014/main" val="1949937869"/>
                    </a:ext>
                  </a:extLst>
                </a:gridCol>
                <a:gridCol w="825500">
                  <a:extLst>
                    <a:ext uri="{9D8B030D-6E8A-4147-A177-3AD203B41FA5}">
                      <a16:colId xmlns:a16="http://schemas.microsoft.com/office/drawing/2014/main" val="1789432083"/>
                    </a:ext>
                  </a:extLst>
                </a:gridCol>
              </a:tblGrid>
              <a:tr h="203200">
                <a:tc>
                  <a:txBody>
                    <a:bodyPr/>
                    <a:lstStyle/>
                    <a:p>
                      <a:pPr algn="r" fontAlgn="b"/>
                      <a:r>
                        <a:rPr lang="en-CN" sz="1200" b="0" i="0" u="none" strike="noStrike">
                          <a:solidFill>
                            <a:srgbClr val="000000"/>
                          </a:solidFill>
                          <a:effectLst/>
                          <a:latin typeface="Calibri" panose="020F0502020204030204" pitchFamily="34" charset="0"/>
                        </a:rPr>
                        <a:t>0.68793764</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0.85571844</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0.84106802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0.69938343</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0.67520104</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0.84106802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0.60997529</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0.42233503</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0.85198689</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0.92470556</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0.70570913</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dirty="0">
                          <a:solidFill>
                            <a:srgbClr val="000000"/>
                          </a:solidFill>
                          <a:effectLst/>
                          <a:latin typeface="Calibri" panose="020F0502020204030204" pitchFamily="34" charset="0"/>
                        </a:rPr>
                        <a:t>0.78919232</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1185743419"/>
                  </a:ext>
                </a:extLst>
              </a:tr>
            </a:tbl>
          </a:graphicData>
        </a:graphic>
      </p:graphicFrame>
      <p:sp>
        <p:nvSpPr>
          <p:cNvPr id="5" name="TextBox 4">
            <a:extLst>
              <a:ext uri="{FF2B5EF4-FFF2-40B4-BE49-F238E27FC236}">
                <a16:creationId xmlns:a16="http://schemas.microsoft.com/office/drawing/2014/main" id="{926DFD03-03B3-F440-B821-76B1E266F970}"/>
              </a:ext>
            </a:extLst>
          </p:cNvPr>
          <p:cNvSpPr txBox="1"/>
          <p:nvPr/>
        </p:nvSpPr>
        <p:spPr>
          <a:xfrm>
            <a:off x="951931" y="5487234"/>
            <a:ext cx="2428806" cy="369332"/>
          </a:xfrm>
          <a:prstGeom prst="rect">
            <a:avLst/>
          </a:prstGeom>
          <a:noFill/>
        </p:spPr>
        <p:txBody>
          <a:bodyPr wrap="none" rtlCol="0">
            <a:spAutoFit/>
          </a:bodyPr>
          <a:lstStyle/>
          <a:p>
            <a:r>
              <a:rPr lang="en-US" dirty="0"/>
              <a:t>automated</a:t>
            </a:r>
            <a:r>
              <a:rPr lang="zh-CN" altLang="en-US" dirty="0"/>
              <a:t> </a:t>
            </a:r>
            <a:r>
              <a:rPr lang="en-US" altLang="zh-CN" dirty="0"/>
              <a:t>metrics</a:t>
            </a:r>
            <a:r>
              <a:rPr lang="zh-CN" altLang="en-US" dirty="0"/>
              <a:t>分布</a:t>
            </a:r>
            <a:endParaRPr lang="en-CN" dirty="0"/>
          </a:p>
        </p:txBody>
      </p:sp>
      <p:sp>
        <p:nvSpPr>
          <p:cNvPr id="6" name="TextBox 5">
            <a:extLst>
              <a:ext uri="{FF2B5EF4-FFF2-40B4-BE49-F238E27FC236}">
                <a16:creationId xmlns:a16="http://schemas.microsoft.com/office/drawing/2014/main" id="{BC97B5E5-BE98-EF4A-84E9-57585B48FC22}"/>
              </a:ext>
            </a:extLst>
          </p:cNvPr>
          <p:cNvSpPr txBox="1"/>
          <p:nvPr/>
        </p:nvSpPr>
        <p:spPr>
          <a:xfrm>
            <a:off x="1078173" y="3746786"/>
            <a:ext cx="3416320" cy="369332"/>
          </a:xfrm>
          <a:prstGeom prst="rect">
            <a:avLst/>
          </a:prstGeom>
          <a:noFill/>
        </p:spPr>
        <p:txBody>
          <a:bodyPr wrap="none" rtlCol="0">
            <a:spAutoFit/>
          </a:bodyPr>
          <a:lstStyle/>
          <a:p>
            <a:r>
              <a:rPr lang="zh-CN" altLang="en-CN" dirty="0"/>
              <a:t>可能</a:t>
            </a:r>
            <a:r>
              <a:rPr lang="zh-CN" altLang="en-US" dirty="0"/>
              <a:t>原因：生成句子不符合事实</a:t>
            </a:r>
            <a:endParaRPr lang="en-CN" dirty="0"/>
          </a:p>
        </p:txBody>
      </p:sp>
    </p:spTree>
    <p:extLst>
      <p:ext uri="{BB962C8B-B14F-4D97-AF65-F5344CB8AC3E}">
        <p14:creationId xmlns:p14="http://schemas.microsoft.com/office/powerpoint/2010/main" val="326777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1742-B4A2-4945-88A3-D66B902A0F4B}"/>
              </a:ext>
            </a:extLst>
          </p:cNvPr>
          <p:cNvSpPr>
            <a:spLocks noGrp="1"/>
          </p:cNvSpPr>
          <p:nvPr>
            <p:ph type="title"/>
          </p:nvPr>
        </p:nvSpPr>
        <p:spPr/>
        <p:txBody>
          <a:bodyPr/>
          <a:lstStyle/>
          <a:p>
            <a:r>
              <a:rPr lang="en-US" dirty="0"/>
              <a:t>H</a:t>
            </a:r>
            <a:r>
              <a:rPr lang="en-CN" dirty="0"/>
              <a:t>uman</a:t>
            </a:r>
            <a:r>
              <a:rPr lang="zh-CN" altLang="en-US" dirty="0"/>
              <a:t> </a:t>
            </a:r>
            <a:r>
              <a:rPr lang="en-US" altLang="zh-CN" dirty="0"/>
              <a:t>score</a:t>
            </a:r>
            <a:r>
              <a:rPr lang="zh-CN" altLang="en-US" dirty="0"/>
              <a:t>低</a:t>
            </a:r>
            <a:r>
              <a:rPr lang="en-US" altLang="zh-CN" dirty="0"/>
              <a:t>(0.306) </a:t>
            </a:r>
            <a:r>
              <a:rPr lang="en-US" dirty="0"/>
              <a:t>automated</a:t>
            </a:r>
            <a:r>
              <a:rPr lang="zh-CN" altLang="en-US" dirty="0"/>
              <a:t> </a:t>
            </a:r>
            <a:r>
              <a:rPr lang="en-US" altLang="zh-CN" dirty="0"/>
              <a:t>metrics</a:t>
            </a:r>
            <a:r>
              <a:rPr lang="zh-CN" altLang="en-US" dirty="0"/>
              <a:t>高</a:t>
            </a:r>
            <a:r>
              <a:rPr lang="en-US" altLang="zh-CN" dirty="0"/>
              <a:t>(0.767)</a:t>
            </a:r>
            <a:r>
              <a:rPr lang="zh-CN" altLang="en-US" dirty="0"/>
              <a:t> </a:t>
            </a:r>
            <a:endParaRPr lang="en-CN" dirty="0"/>
          </a:p>
        </p:txBody>
      </p:sp>
      <p:graphicFrame>
        <p:nvGraphicFramePr>
          <p:cNvPr id="4" name="Content Placeholder 3">
            <a:extLst>
              <a:ext uri="{FF2B5EF4-FFF2-40B4-BE49-F238E27FC236}">
                <a16:creationId xmlns:a16="http://schemas.microsoft.com/office/drawing/2014/main" id="{88C68DEE-FE1C-5947-9FF8-5DE9E76D031B}"/>
              </a:ext>
            </a:extLst>
          </p:cNvPr>
          <p:cNvGraphicFramePr>
            <a:graphicFrameLocks noGrp="1"/>
          </p:cNvGraphicFramePr>
          <p:nvPr>
            <p:ph idx="1"/>
            <p:extLst>
              <p:ext uri="{D42A27DB-BD31-4B8C-83A1-F6EECF244321}">
                <p14:modId xmlns:p14="http://schemas.microsoft.com/office/powerpoint/2010/main" val="4147095488"/>
              </p:ext>
            </p:extLst>
          </p:nvPr>
        </p:nvGraphicFramePr>
        <p:xfrm>
          <a:off x="1047466" y="5576577"/>
          <a:ext cx="9906000" cy="192405"/>
        </p:xfrm>
        <a:graphic>
          <a:graphicData uri="http://schemas.openxmlformats.org/drawingml/2006/table">
            <a:tbl>
              <a:tblPr/>
              <a:tblGrid>
                <a:gridCol w="825500">
                  <a:extLst>
                    <a:ext uri="{9D8B030D-6E8A-4147-A177-3AD203B41FA5}">
                      <a16:colId xmlns:a16="http://schemas.microsoft.com/office/drawing/2014/main" val="617888729"/>
                    </a:ext>
                  </a:extLst>
                </a:gridCol>
                <a:gridCol w="825500">
                  <a:extLst>
                    <a:ext uri="{9D8B030D-6E8A-4147-A177-3AD203B41FA5}">
                      <a16:colId xmlns:a16="http://schemas.microsoft.com/office/drawing/2014/main" val="2096624474"/>
                    </a:ext>
                  </a:extLst>
                </a:gridCol>
                <a:gridCol w="825500">
                  <a:extLst>
                    <a:ext uri="{9D8B030D-6E8A-4147-A177-3AD203B41FA5}">
                      <a16:colId xmlns:a16="http://schemas.microsoft.com/office/drawing/2014/main" val="1231599131"/>
                    </a:ext>
                  </a:extLst>
                </a:gridCol>
                <a:gridCol w="825500">
                  <a:extLst>
                    <a:ext uri="{9D8B030D-6E8A-4147-A177-3AD203B41FA5}">
                      <a16:colId xmlns:a16="http://schemas.microsoft.com/office/drawing/2014/main" val="1269758429"/>
                    </a:ext>
                  </a:extLst>
                </a:gridCol>
                <a:gridCol w="825500">
                  <a:extLst>
                    <a:ext uri="{9D8B030D-6E8A-4147-A177-3AD203B41FA5}">
                      <a16:colId xmlns:a16="http://schemas.microsoft.com/office/drawing/2014/main" val="1714270043"/>
                    </a:ext>
                  </a:extLst>
                </a:gridCol>
                <a:gridCol w="825500">
                  <a:extLst>
                    <a:ext uri="{9D8B030D-6E8A-4147-A177-3AD203B41FA5}">
                      <a16:colId xmlns:a16="http://schemas.microsoft.com/office/drawing/2014/main" val="3408724153"/>
                    </a:ext>
                  </a:extLst>
                </a:gridCol>
                <a:gridCol w="825500">
                  <a:extLst>
                    <a:ext uri="{9D8B030D-6E8A-4147-A177-3AD203B41FA5}">
                      <a16:colId xmlns:a16="http://schemas.microsoft.com/office/drawing/2014/main" val="3971956239"/>
                    </a:ext>
                  </a:extLst>
                </a:gridCol>
                <a:gridCol w="825500">
                  <a:extLst>
                    <a:ext uri="{9D8B030D-6E8A-4147-A177-3AD203B41FA5}">
                      <a16:colId xmlns:a16="http://schemas.microsoft.com/office/drawing/2014/main" val="3775390663"/>
                    </a:ext>
                  </a:extLst>
                </a:gridCol>
                <a:gridCol w="825500">
                  <a:extLst>
                    <a:ext uri="{9D8B030D-6E8A-4147-A177-3AD203B41FA5}">
                      <a16:colId xmlns:a16="http://schemas.microsoft.com/office/drawing/2014/main" val="2742474201"/>
                    </a:ext>
                  </a:extLst>
                </a:gridCol>
                <a:gridCol w="825500">
                  <a:extLst>
                    <a:ext uri="{9D8B030D-6E8A-4147-A177-3AD203B41FA5}">
                      <a16:colId xmlns:a16="http://schemas.microsoft.com/office/drawing/2014/main" val="2006115549"/>
                    </a:ext>
                  </a:extLst>
                </a:gridCol>
                <a:gridCol w="825500">
                  <a:extLst>
                    <a:ext uri="{9D8B030D-6E8A-4147-A177-3AD203B41FA5}">
                      <a16:colId xmlns:a16="http://schemas.microsoft.com/office/drawing/2014/main" val="3185297796"/>
                    </a:ext>
                  </a:extLst>
                </a:gridCol>
                <a:gridCol w="825500">
                  <a:extLst>
                    <a:ext uri="{9D8B030D-6E8A-4147-A177-3AD203B41FA5}">
                      <a16:colId xmlns:a16="http://schemas.microsoft.com/office/drawing/2014/main" val="351873488"/>
                    </a:ext>
                  </a:extLst>
                </a:gridCol>
              </a:tblGrid>
              <a:tr h="0">
                <a:tc>
                  <a:txBody>
                    <a:bodyPr/>
                    <a:lstStyle/>
                    <a:p>
                      <a:pPr algn="r" fontAlgn="b"/>
                      <a:r>
                        <a:rPr lang="en-CN" sz="1200" b="0" i="0" u="none" strike="noStrike">
                          <a:solidFill>
                            <a:srgbClr val="000000"/>
                          </a:solidFill>
                          <a:effectLst/>
                          <a:latin typeface="Calibri" panose="020F0502020204030204" pitchFamily="34" charset="0"/>
                        </a:rPr>
                        <a:t>0.75769821</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0.85021537</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0.80484632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0.7626803</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0.75360385</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0.80484632</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0.60672601</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0.48593074</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0.83173394</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0.9805635</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a:solidFill>
                            <a:srgbClr val="000000"/>
                          </a:solidFill>
                          <a:effectLst/>
                          <a:latin typeface="Calibri" panose="020F0502020204030204" pitchFamily="34" charset="0"/>
                        </a:rPr>
                        <a:t>0.77057584</a:t>
                      </a:r>
                    </a:p>
                  </a:txBody>
                  <a:tcPr marL="9525" marR="9525" marT="9525" marB="0" anchor="b">
                    <a:lnL>
                      <a:noFill/>
                    </a:lnL>
                    <a:lnR>
                      <a:noFill/>
                    </a:lnR>
                    <a:lnT>
                      <a:noFill/>
                    </a:lnT>
                    <a:lnB>
                      <a:noFill/>
                    </a:lnB>
                    <a:solidFill>
                      <a:srgbClr val="FFFF00"/>
                    </a:solidFill>
                  </a:tcPr>
                </a:tc>
                <a:tc>
                  <a:txBody>
                    <a:bodyPr/>
                    <a:lstStyle/>
                    <a:p>
                      <a:pPr algn="r" fontAlgn="b"/>
                      <a:r>
                        <a:rPr lang="en-CN" sz="1200" b="0" i="0" u="none" strike="noStrike" dirty="0">
                          <a:solidFill>
                            <a:srgbClr val="000000"/>
                          </a:solidFill>
                          <a:effectLst/>
                          <a:latin typeface="Calibri" panose="020F0502020204030204" pitchFamily="34" charset="0"/>
                        </a:rPr>
                        <a:t>0.80622478</a:t>
                      </a:r>
                    </a:p>
                  </a:txBody>
                  <a:tcPr marL="9525" marR="9525" marT="9525" marB="0" anchor="b">
                    <a:lnL>
                      <a:noFill/>
                    </a:lnL>
                    <a:lnR>
                      <a:noFill/>
                    </a:lnR>
                    <a:lnT>
                      <a:noFill/>
                    </a:lnT>
                    <a:lnB>
                      <a:noFill/>
                    </a:lnB>
                    <a:solidFill>
                      <a:srgbClr val="FFFF00"/>
                    </a:solidFill>
                  </a:tcPr>
                </a:tc>
                <a:extLst>
                  <a:ext uri="{0D108BD9-81ED-4DB2-BD59-A6C34878D82A}">
                    <a16:rowId xmlns:a16="http://schemas.microsoft.com/office/drawing/2014/main" val="1017992156"/>
                  </a:ext>
                </a:extLst>
              </a:tr>
            </a:tbl>
          </a:graphicData>
        </a:graphic>
      </p:graphicFrame>
      <p:sp>
        <p:nvSpPr>
          <p:cNvPr id="5" name="Rectangle 4">
            <a:extLst>
              <a:ext uri="{FF2B5EF4-FFF2-40B4-BE49-F238E27FC236}">
                <a16:creationId xmlns:a16="http://schemas.microsoft.com/office/drawing/2014/main" id="{9CC370FB-7777-D44F-9A58-AD76D89AC385}"/>
              </a:ext>
            </a:extLst>
          </p:cNvPr>
          <p:cNvSpPr/>
          <p:nvPr/>
        </p:nvSpPr>
        <p:spPr>
          <a:xfrm>
            <a:off x="941696" y="1801504"/>
            <a:ext cx="9785444" cy="2677656"/>
          </a:xfrm>
          <a:prstGeom prst="rect">
            <a:avLst/>
          </a:prstGeom>
        </p:spPr>
        <p:txBody>
          <a:bodyPr wrap="square">
            <a:spAutoFit/>
          </a:bodyPr>
          <a:lstStyle/>
          <a:p>
            <a:r>
              <a:rPr lang="en-US" altLang="zh-CN" sz="2400" dirty="0"/>
              <a:t>Out:</a:t>
            </a:r>
            <a:r>
              <a:rPr lang="zh-CN" altLang="en-US" sz="2400" dirty="0"/>
              <a:t> </a:t>
            </a:r>
            <a:r>
              <a:rPr lang="en-US" sz="2400" dirty="0"/>
              <a:t>mike was our server he was knowledgeable great personality very attentive the food and his service was awesome we will definitely be back and ask for him </a:t>
            </a:r>
          </a:p>
          <a:p>
            <a:r>
              <a:rPr lang="en-US" altLang="zh-CN" sz="2400" dirty="0"/>
              <a:t>Ref:</a:t>
            </a:r>
            <a:r>
              <a:rPr lang="zh-CN" altLang="en-US" sz="2400" dirty="0"/>
              <a:t> </a:t>
            </a:r>
            <a:r>
              <a:rPr lang="en-US" sz="2400" dirty="0"/>
              <a:t>mike was our server he was knowledgeable great personality very attentive the food and his service was funky we will soberly constituted back and ask for him </a:t>
            </a:r>
            <a:br>
              <a:rPr lang="en-US" sz="2400" dirty="0"/>
            </a:br>
            <a:endParaRPr lang="en-CN" sz="2400" dirty="0"/>
          </a:p>
        </p:txBody>
      </p:sp>
      <p:sp>
        <p:nvSpPr>
          <p:cNvPr id="6" name="TextBox 5">
            <a:extLst>
              <a:ext uri="{FF2B5EF4-FFF2-40B4-BE49-F238E27FC236}">
                <a16:creationId xmlns:a16="http://schemas.microsoft.com/office/drawing/2014/main" id="{DA5D1DA3-56A6-A345-929B-5694325060F4}"/>
              </a:ext>
            </a:extLst>
          </p:cNvPr>
          <p:cNvSpPr txBox="1"/>
          <p:nvPr/>
        </p:nvSpPr>
        <p:spPr>
          <a:xfrm>
            <a:off x="1228298" y="4658536"/>
            <a:ext cx="3416320" cy="369332"/>
          </a:xfrm>
          <a:prstGeom prst="rect">
            <a:avLst/>
          </a:prstGeom>
          <a:noFill/>
        </p:spPr>
        <p:txBody>
          <a:bodyPr wrap="none" rtlCol="0">
            <a:spAutoFit/>
          </a:bodyPr>
          <a:lstStyle/>
          <a:p>
            <a:r>
              <a:rPr lang="zh-CN" altLang="en-CN" dirty="0"/>
              <a:t>动词</a:t>
            </a:r>
            <a:r>
              <a:rPr lang="zh-CN" altLang="en-US" dirty="0"/>
              <a:t>区别很大，求婚和回来找他</a:t>
            </a:r>
            <a:endParaRPr lang="en-CN" dirty="0"/>
          </a:p>
        </p:txBody>
      </p:sp>
    </p:spTree>
    <p:extLst>
      <p:ext uri="{BB962C8B-B14F-4D97-AF65-F5344CB8AC3E}">
        <p14:creationId xmlns:p14="http://schemas.microsoft.com/office/powerpoint/2010/main" val="715093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1523</Words>
  <Application>Microsoft Macintosh PowerPoint</Application>
  <PresentationFormat>Widescreen</PresentationFormat>
  <Paragraphs>129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归一化后挑出分数差较大的</vt:lpstr>
      <vt:lpstr>Human score极高(0.997) automated metrics低(0.59)</vt:lpstr>
      <vt:lpstr>Human score高(0.838) automated metrics低(0.483)</vt:lpstr>
      <vt:lpstr>Human score低(0.79) automated metrics高(0.93)</vt:lpstr>
      <vt:lpstr>Human score高(0.83) automated metrics极低(0.39)</vt:lpstr>
      <vt:lpstr>Human score较低(0.36) automated metrics极低(0)</vt:lpstr>
      <vt:lpstr>Human score高(0.717) automated metrics极低(0.26)</vt:lpstr>
      <vt:lpstr>Human score低(0.312) automated metrics高(0.74)</vt:lpstr>
      <vt:lpstr>Human score低(0.306) automated metrics高(0.767) </vt:lpstr>
      <vt:lpstr>Human score低(0.07) automated metrics高(0.733) </vt:lpstr>
      <vt:lpstr>Human score高(0.84) automated metrics低(0.43)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 365</dc:creator>
  <cp:lastModifiedBy>Office 365</cp:lastModifiedBy>
  <cp:revision>8</cp:revision>
  <dcterms:created xsi:type="dcterms:W3CDTF">2020-03-12T15:56:18Z</dcterms:created>
  <dcterms:modified xsi:type="dcterms:W3CDTF">2020-03-13T19:38:18Z</dcterms:modified>
</cp:coreProperties>
</file>