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92" r:id="rId4"/>
    <p:sldId id="293" r:id="rId5"/>
    <p:sldId id="275" r:id="rId6"/>
    <p:sldId id="259" r:id="rId7"/>
    <p:sldId id="286" r:id="rId8"/>
    <p:sldId id="294" r:id="rId9"/>
    <p:sldId id="260" r:id="rId10"/>
    <p:sldId id="300" r:id="rId11"/>
    <p:sldId id="269" r:id="rId12"/>
    <p:sldId id="313" r:id="rId13"/>
    <p:sldId id="296" r:id="rId14"/>
    <p:sldId id="305" r:id="rId15"/>
    <p:sldId id="278" r:id="rId16"/>
    <p:sldId id="298" r:id="rId17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82" autoAdjust="0"/>
  </p:normalViewPr>
  <p:slideViewPr>
    <p:cSldViewPr showGuides="1">
      <p:cViewPr varScale="1">
        <p:scale>
          <a:sx n="138" d="100"/>
          <a:sy n="138" d="100"/>
        </p:scale>
        <p:origin x="834" y="114"/>
      </p:cViewPr>
      <p:guideLst>
        <p:guide orient="horz" pos="1686"/>
        <p:guide pos="30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5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.jpeg"/><Relationship Id="rId7" Type="http://schemas.openxmlformats.org/officeDocument/2006/relationships/image" Target="../media/image3.png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2088545"/>
            <a:ext cx="61926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JPEG</a:t>
            </a:r>
            <a:r>
              <a:rPr lang="zh-CN" altLang="en-US" sz="28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图像编解码与压缩质量分析</a:t>
            </a:r>
            <a:endParaRPr lang="zh-CN" altLang="en-US" sz="28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95401" y="4495211"/>
            <a:ext cx="174306" cy="174304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Group 14"/>
          <p:cNvGrpSpPr/>
          <p:nvPr/>
        </p:nvGrpSpPr>
        <p:grpSpPr bwMode="auto">
          <a:xfrm>
            <a:off x="302853" y="4007531"/>
            <a:ext cx="174306" cy="174304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479527" y="4443864"/>
            <a:ext cx="1869440" cy="25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朱紫阳：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制作，报告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</a:t>
            </a:r>
            <a:endParaRPr lang="zh-CN" altLang="en-US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467294" y="3960629"/>
            <a:ext cx="3602990" cy="25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唐晓阳：数学原理与代码实现、代码优化、答辩、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zh-CN" altLang="en-US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46075" y="3340735"/>
            <a:ext cx="200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705" y="1347470"/>
            <a:ext cx="2864485" cy="28651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04210" y="1347470"/>
            <a:ext cx="2864485" cy="2865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28080" y="1347470"/>
            <a:ext cx="2864485" cy="28651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2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30453" y="2427302"/>
            <a:ext cx="1363068" cy="161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初始化</a:t>
            </a:r>
            <a:r>
              <a:rPr lang="en-US" altLang="zh-CN" sz="1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Huffman</a:t>
            </a:r>
            <a:r>
              <a:rPr lang="zh-CN" altLang="en-US" sz="1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</a:t>
            </a:r>
            <a:endParaRPr lang="zh-CN" altLang="en-US" sz="1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/>
                </a:solidFill>
                <a:sym typeface="+mn-ea"/>
              </a:rPr>
              <a:t>使用JPEG标准预定义的哈夫曼表，根据标准码字长度和值生成哈夫曼编码表。为亮度和色度分量分别生成DC/AC哈夫曼表</a:t>
            </a:r>
            <a:endParaRPr lang="zh-CN" altLang="en-US" sz="1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Rectangle 2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15995" y="1491680"/>
            <a:ext cx="931022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4400" b="1" dirty="0">
                <a:solidFill>
                  <a:schemeClr val="bg1"/>
                </a:solidFill>
              </a:rPr>
              <a:t>01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954378" y="2283505"/>
            <a:ext cx="12542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54958" y="2414602"/>
            <a:ext cx="1363068" cy="161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DC</a:t>
            </a:r>
            <a:r>
              <a:rPr lang="zh-CN" altLang="en-US" sz="1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、AC系数编码</a:t>
            </a:r>
            <a:endParaRPr lang="zh-CN" altLang="en-US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/>
                </a:solidFill>
              </a:rPr>
              <a:t>根据</a:t>
            </a:r>
            <a:r>
              <a:rPr lang="en-US" altLang="zh-CN" sz="1000" dirty="0">
                <a:solidFill>
                  <a:schemeClr val="bg1"/>
                </a:solidFill>
              </a:rPr>
              <a:t>DC/AC</a:t>
            </a:r>
            <a:r>
              <a:rPr lang="zh-CN" altLang="en-US" sz="1000" dirty="0">
                <a:solidFill>
                  <a:schemeClr val="bg1"/>
                </a:solidFill>
              </a:rPr>
              <a:t>哈夫曼表对</a:t>
            </a:r>
            <a:r>
              <a:rPr lang="en-US" altLang="zh-CN" sz="1000" dirty="0">
                <a:solidFill>
                  <a:schemeClr val="bg1"/>
                </a:solidFill>
              </a:rPr>
              <a:t>DC/AC</a:t>
            </a:r>
            <a:r>
              <a:rPr lang="zh-CN" altLang="en-US" sz="1000" dirty="0">
                <a:solidFill>
                  <a:schemeClr val="bg1"/>
                </a:solidFill>
              </a:rPr>
              <a:t>系数进行编码。对于</a:t>
            </a:r>
            <a:r>
              <a:rPr lang="en-US" altLang="zh-CN" sz="1000" dirty="0">
                <a:solidFill>
                  <a:schemeClr val="bg1"/>
                </a:solidFill>
              </a:rPr>
              <a:t>DC</a:t>
            </a:r>
            <a:r>
              <a:rPr lang="zh-CN" altLang="en-US" sz="1000" dirty="0">
                <a:solidFill>
                  <a:schemeClr val="bg1"/>
                </a:solidFill>
              </a:rPr>
              <a:t>，计算与前一块差值进行编码。对于</a:t>
            </a:r>
            <a:r>
              <a:rPr lang="en-US" altLang="zh-CN" sz="1000" dirty="0">
                <a:solidFill>
                  <a:schemeClr val="bg1"/>
                </a:solidFill>
              </a:rPr>
              <a:t>AC</a:t>
            </a:r>
            <a:r>
              <a:rPr lang="zh-CN" altLang="en-US" sz="1000" dirty="0">
                <a:solidFill>
                  <a:schemeClr val="bg1"/>
                </a:solidFill>
              </a:rPr>
              <a:t>，使用</a:t>
            </a:r>
            <a:r>
              <a:rPr lang="en-US" altLang="zh-CN" sz="1000" dirty="0">
                <a:solidFill>
                  <a:schemeClr val="bg1"/>
                </a:solidFill>
              </a:rPr>
              <a:t>RLE</a:t>
            </a:r>
            <a:r>
              <a:rPr lang="zh-CN" altLang="en-US" sz="1000" dirty="0">
                <a:solidFill>
                  <a:schemeClr val="bg1"/>
                </a:solidFill>
              </a:rPr>
              <a:t>行程</a:t>
            </a:r>
            <a:r>
              <a:rPr lang="zh-CN" altLang="en-US" sz="1000" dirty="0">
                <a:solidFill>
                  <a:schemeClr val="bg1"/>
                </a:solidFill>
              </a:rPr>
              <a:t>编码</a:t>
            </a:r>
            <a:endParaRPr lang="zh-CN" altLang="en-US" sz="1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Rectangle 2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067810" y="1471295"/>
            <a:ext cx="1222375" cy="81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4400" b="1" dirty="0">
                <a:solidFill>
                  <a:schemeClr val="bg1"/>
                </a:solidFill>
              </a:rPr>
              <a:t>02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>
            <p:custDataLst>
              <p:tags r:id="rId9"/>
            </p:custDataLst>
          </p:nvPr>
        </p:nvCxnSpPr>
        <p:spPr>
          <a:xfrm>
            <a:off x="4009363" y="2283505"/>
            <a:ext cx="12542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979463" y="2365707"/>
            <a:ext cx="1363068" cy="184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二进制流</a:t>
            </a:r>
            <a:r>
              <a:rPr lang="zh-CN" altLang="en-US" sz="1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打包</a:t>
            </a:r>
            <a:endParaRPr lang="zh-CN" altLang="en-US" sz="1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chemeClr val="bg1"/>
                </a:solidFill>
              </a:rPr>
              <a:t>将所有哈夫曼编码拼接为二进制字符串 result</a:t>
            </a:r>
            <a:r>
              <a:rPr lang="zh-CN" sz="1000" dirty="0">
                <a:solidFill>
                  <a:schemeClr val="bg1"/>
                </a:solidFill>
              </a:rPr>
              <a:t>，填充至8的倍数长度（补零）并将二进制流转换为十六进制字节，最后按照</a:t>
            </a:r>
            <a:r>
              <a:rPr lang="en-US" altLang="zh-CN" sz="1000" dirty="0">
                <a:solidFill>
                  <a:schemeClr val="bg1"/>
                </a:solidFill>
              </a:rPr>
              <a:t>Jpeg</a:t>
            </a:r>
            <a:r>
              <a:rPr lang="zh-CN" altLang="en-US" sz="1000" dirty="0">
                <a:solidFill>
                  <a:schemeClr val="bg1"/>
                </a:solidFill>
              </a:rPr>
              <a:t>格式连接成</a:t>
            </a:r>
            <a:r>
              <a:rPr lang="zh-CN" altLang="en-US" sz="1000" dirty="0">
                <a:solidFill>
                  <a:schemeClr val="bg1"/>
                </a:solidFill>
              </a:rPr>
              <a:t>文件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7" name="Rectangle 2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194215" y="1491680"/>
            <a:ext cx="931022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4400" b="1" dirty="0">
                <a:solidFill>
                  <a:schemeClr val="bg1"/>
                </a:solidFill>
              </a:rPr>
              <a:t>03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12"/>
            </p:custDataLst>
          </p:nvPr>
        </p:nvCxnSpPr>
        <p:spPr>
          <a:xfrm>
            <a:off x="7032598" y="2304460"/>
            <a:ext cx="12542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熵编码：无损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26" name="矩形 2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解码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26" name="矩形 2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5650" y="1059180"/>
            <a:ext cx="67538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r>
              <a:rPr lang="zh-CN" altLang="en-US"/>
              <a:t>文字头</a:t>
            </a:r>
            <a:r>
              <a:rPr lang="zh-CN" altLang="en-US"/>
              <a:t>解析：读取JPEG文件二进制数据，转换为十六进制字符串</a:t>
            </a:r>
            <a:endParaRPr lang="zh-CN" altLang="en-US"/>
          </a:p>
          <a:p>
            <a:endParaRPr lang="zh-CN" altLang="en-US"/>
          </a:p>
          <a:p>
            <a:pPr marL="0" lv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-</a:t>
            </a:r>
            <a:r>
              <a:rPr lang="zh-CN" altLang="en-US">
                <a:solidFill>
                  <a:schemeClr val="tx1"/>
                </a:solidFill>
              </a:rPr>
              <a:t>量化表</a:t>
            </a:r>
            <a:r>
              <a:rPr lang="zh-CN" altLang="en-US">
                <a:solidFill>
                  <a:schemeClr val="tx1"/>
                </a:solidFill>
              </a:rPr>
              <a:t>解析：从文件头中提取亮度（Y）和色度（Cb/Cr）量化表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-霍夫曼表解析</a:t>
            </a:r>
            <a:r>
              <a:rPr lang="zh-CN" altLang="en-US">
                <a:solidFill>
                  <a:schemeClr val="tx1"/>
                </a:solidFill>
              </a:rPr>
              <a:t>：解析标准霍夫曼表（DC/AC表），生成逆向查表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-霍夫曼解码</a:t>
            </a:r>
            <a:r>
              <a:rPr lang="zh-CN" altLang="en-US">
                <a:solidFill>
                  <a:schemeClr val="tx1"/>
                </a:solidFill>
              </a:rPr>
              <a:t>：逐块解析压缩数据，还原DCT系数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-</a:t>
            </a:r>
            <a:r>
              <a:rPr lang="zh-CN" altLang="en-US">
                <a:solidFill>
                  <a:schemeClr val="tx1"/>
                </a:solidFill>
              </a:rPr>
              <a:t>逆量化与逆</a:t>
            </a:r>
            <a:r>
              <a:rPr lang="en-US" altLang="zh-CN">
                <a:solidFill>
                  <a:schemeClr val="tx1"/>
                </a:solidFill>
              </a:rPr>
              <a:t>DCT</a:t>
            </a:r>
            <a:r>
              <a:rPr lang="zh-CN" altLang="en-US">
                <a:solidFill>
                  <a:schemeClr val="tx1"/>
                </a:solidFill>
              </a:rPr>
              <a:t>变换：对每个8x8块进行逆量化，再进行逆DCT。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-色度上采样</a:t>
            </a:r>
            <a:r>
              <a:rPr lang="zh-CN" altLang="en-US">
                <a:solidFill>
                  <a:schemeClr val="tx1"/>
                </a:solidFill>
              </a:rPr>
              <a:t>：将下采样的Cb/Cr通道上采样回原始尺寸。</a:t>
            </a: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-颜色空间转换</a:t>
            </a:r>
            <a:r>
              <a:rPr lang="zh-CN" altLang="en-US">
                <a:solidFill>
                  <a:schemeClr val="tx1"/>
                </a:solidFill>
              </a:rPr>
              <a:t>：从</a:t>
            </a:r>
            <a:r>
              <a:rPr lang="en-US" altLang="zh-CN">
                <a:solidFill>
                  <a:schemeClr val="tx1"/>
                </a:solidFill>
              </a:rPr>
              <a:t>YCbCr</a:t>
            </a:r>
            <a:r>
              <a:rPr lang="zh-CN" altLang="en-US">
                <a:solidFill>
                  <a:schemeClr val="tx1"/>
                </a:solidFill>
              </a:rPr>
              <a:t>回到</a:t>
            </a:r>
            <a:r>
              <a:rPr lang="en-US" altLang="zh-CN">
                <a:solidFill>
                  <a:schemeClr val="tx1"/>
                </a:solidFill>
              </a:rPr>
              <a:t>RGB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989330" cy="783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实验结果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分析与总结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3845" y="2070735"/>
            <a:ext cx="267208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实验结果与分析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4" name="矩形 4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 descr="sg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2980" y="51435"/>
            <a:ext cx="2088515" cy="2088515"/>
          </a:xfrm>
          <a:prstGeom prst="rect">
            <a:avLst/>
          </a:prstGeom>
        </p:spPr>
      </p:pic>
      <p:pic>
        <p:nvPicPr>
          <p:cNvPr id="5" name="图片 4" descr="img_compr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940" y="51435"/>
            <a:ext cx="2088515" cy="2088515"/>
          </a:xfrm>
          <a:prstGeom prst="rect">
            <a:avLst/>
          </a:prstGeom>
        </p:spPr>
      </p:pic>
      <p:pic>
        <p:nvPicPr>
          <p:cNvPr id="11" name="图片 10" descr="img_compres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25" y="2139950"/>
            <a:ext cx="2088515" cy="2088515"/>
          </a:xfrm>
          <a:prstGeom prst="rect">
            <a:avLst/>
          </a:prstGeom>
        </p:spPr>
      </p:pic>
      <p:pic>
        <p:nvPicPr>
          <p:cNvPr id="13" name="图片 12" descr="img_compre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940" y="2139950"/>
            <a:ext cx="2088515" cy="20885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" y="4300220"/>
            <a:ext cx="8700135" cy="2971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4660265"/>
            <a:ext cx="8687435" cy="24384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3850" y="941070"/>
            <a:ext cx="28879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在量化过程中，若对高频分量</a:t>
            </a:r>
            <a:r>
              <a:rPr lang="zh-CN" altLang="en-US"/>
              <a:t>压缩过高</a:t>
            </a:r>
            <a:r>
              <a:rPr lang="zh-CN" altLang="en-US"/>
              <a:t>会导致：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出现色斑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在高频区域会出现较为严重的</a:t>
            </a:r>
            <a:r>
              <a:rPr lang="zh-CN" altLang="en-US"/>
              <a:t>失真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3.quality_scale = 10</a:t>
            </a:r>
            <a:r>
              <a:rPr lang="zh-CN" altLang="en-US"/>
              <a:t>时，能够做到基本无</a:t>
            </a:r>
            <a:r>
              <a:rPr lang="zh-CN" altLang="en-US"/>
              <a:t>失真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740650" y="589915"/>
            <a:ext cx="5537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qs=50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7740650" y="3046095"/>
            <a:ext cx="5537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qs=99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3051175" y="3046730"/>
            <a:ext cx="4762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qs=2</a:t>
            </a:r>
            <a:endParaRPr lang="en-US" alt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3132455" y="589915"/>
            <a:ext cx="1043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原图</a:t>
            </a:r>
            <a:endParaRPr lang="zh-CN" alt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分析与总结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4150" y="999490"/>
          <a:ext cx="8945880" cy="15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80"/>
                <a:gridCol w="1490980"/>
                <a:gridCol w="1490980"/>
                <a:gridCol w="1490980"/>
                <a:gridCol w="1490980"/>
                <a:gridCol w="1490980"/>
              </a:tblGrid>
              <a:tr h="421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策略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文本文件大小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PNG文件大小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压缩比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PSNR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SSIM</a:t>
                      </a:r>
                      <a:endParaRPr lang="zh-CN" altLang="en-US" sz="1600"/>
                    </a:p>
                  </a:txBody>
                  <a:tcPr/>
                </a:tc>
              </a:tr>
              <a:tr h="3549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标准量化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270638</a:t>
                      </a:r>
                      <a:r>
                        <a:rPr lang="zh-CN" altLang="en-US" sz="1600"/>
                        <a:t>字节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1517849</a:t>
                      </a:r>
                      <a:r>
                        <a:rPr lang="zh-CN" altLang="en-US" sz="1600"/>
                        <a:t>字节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0.18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28.19dB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0.9665</a:t>
                      </a:r>
                      <a:endParaRPr lang="en-US" altLang="zh-CN" sz="1600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增强边缘保留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514970</a:t>
                      </a:r>
                      <a:r>
                        <a:rPr lang="zh-CN" altLang="en-US" sz="1600"/>
                        <a:t>字节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1517849</a:t>
                      </a:r>
                      <a:r>
                        <a:rPr lang="zh-CN" altLang="en-US" sz="1600">
                          <a:sym typeface="+mn-ea"/>
                        </a:rPr>
                        <a:t>字节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0.34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32.02dB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0.9810</a:t>
                      </a:r>
                      <a:endParaRPr lang="en-US" altLang="zh-CN" sz="1600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加强高频压缩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159278</a:t>
                      </a:r>
                      <a:r>
                        <a:rPr lang="zh-CN" altLang="en-US" sz="1600"/>
                        <a:t>字节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1517849</a:t>
                      </a:r>
                      <a:r>
                        <a:rPr lang="zh-CN" altLang="en-US" sz="1600">
                          <a:sym typeface="+mn-ea"/>
                        </a:rPr>
                        <a:t>字节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0.10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27.29dB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0.9223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51460" y="3004185"/>
            <a:ext cx="8772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latin typeface="黑体" panose="02010609060101010101" charset="-122"/>
                <a:ea typeface="黑体" panose="02010609060101010101" charset="-122"/>
                <a:sym typeface="+mn-ea"/>
              </a:rPr>
              <a:t>分析结论</a:t>
            </a:r>
            <a:endParaRPr lang="zh-CN" altLang="en-US" sz="1200" b="1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1200">
                <a:sym typeface="+mn-ea"/>
              </a:rPr>
              <a:t>实验数据表明，量化表设计直接决定</a:t>
            </a:r>
            <a:r>
              <a:rPr lang="en-US" altLang="zh-CN" sz="1200">
                <a:sym typeface="+mn-ea"/>
              </a:rPr>
              <a:t>JPEG</a:t>
            </a:r>
            <a:r>
              <a:rPr lang="zh-CN" altLang="en-US" sz="1200">
                <a:sym typeface="+mn-ea"/>
              </a:rPr>
              <a:t>压缩的性能边界。标准量化表以中等细节损失（</a:t>
            </a:r>
            <a:r>
              <a:rPr lang="en-US" altLang="zh-CN" sz="1200">
                <a:sym typeface="+mn-ea"/>
              </a:rPr>
              <a:t>PSNR 28.19 dB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SSIM 0.9665</a:t>
            </a:r>
            <a:r>
              <a:rPr lang="zh-CN" altLang="en-US" sz="1200">
                <a:sym typeface="+mn-ea"/>
              </a:rPr>
              <a:t>）实现高压缩率，适用于通用场景；增强边缘保留策略通过精细量化高频分量（步长缩小</a:t>
            </a:r>
            <a:r>
              <a:rPr lang="en-US" altLang="zh-CN" sz="1200">
                <a:sym typeface="+mn-ea"/>
              </a:rPr>
              <a:t>50%</a:t>
            </a:r>
            <a:r>
              <a:rPr lang="zh-CN" altLang="en-US" sz="1200">
                <a:sym typeface="+mn-ea"/>
              </a:rPr>
              <a:t>），显著提升细节保留能力（</a:t>
            </a:r>
            <a:r>
              <a:rPr lang="en-US" altLang="zh-CN" sz="1200">
                <a:sym typeface="+mn-ea"/>
              </a:rPr>
              <a:t>PSNR 32.02 dB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SSIM 0.9810</a:t>
            </a:r>
            <a:r>
              <a:rPr lang="zh-CN" altLang="en-US" sz="1200">
                <a:sym typeface="+mn-ea"/>
              </a:rPr>
              <a:t>），但压缩率显著降低，适合图像存档等高保真需求；增加高频</a:t>
            </a:r>
            <a:r>
              <a:rPr lang="zh-CN" altLang="en-US" sz="1200">
                <a:sym typeface="+mn-ea"/>
              </a:rPr>
              <a:t>压缩则以牺牲视觉质量为代价（</a:t>
            </a:r>
            <a:r>
              <a:rPr lang="en-US" altLang="zh-CN" sz="1200">
                <a:sym typeface="+mn-ea"/>
              </a:rPr>
              <a:t>PSNR 27.29 dB</a:t>
            </a:r>
            <a:r>
              <a:rPr lang="zh-CN" altLang="en-US" sz="1200">
                <a:sym typeface="+mn-ea"/>
              </a:rPr>
              <a:t>，块效应显著），将压缩率推至极高水平，仅适用于带宽严苛的实时传输。量化步长与高频分量的交互是核心矛盾：高频分量控制本质是细节保留与压缩效率的博弈。</a:t>
            </a:r>
            <a:endParaRPr lang="zh-CN" altLang="en-US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2088545"/>
            <a:ext cx="619268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敬请各位批评指正</a:t>
            </a:r>
            <a:endParaRPr lang="zh-CN" altLang="en-US" sz="4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TAHNK YOU FOR WATCHING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069081" y="4183426"/>
            <a:ext cx="174306" cy="174304"/>
            <a:chOff x="801291" y="3535885"/>
            <a:chExt cx="219347" cy="219347"/>
          </a:xfrm>
        </p:grpSpPr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41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3" name="Group 14"/>
          <p:cNvGrpSpPr/>
          <p:nvPr/>
        </p:nvGrpSpPr>
        <p:grpSpPr bwMode="auto">
          <a:xfrm>
            <a:off x="4813893" y="4183426"/>
            <a:ext cx="174306" cy="174304"/>
            <a:chOff x="4248" y="3024"/>
            <a:chExt cx="600" cy="599"/>
          </a:xfrm>
        </p:grpSpPr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5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46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3256382" y="4132079"/>
            <a:ext cx="1221740" cy="25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：朱紫阳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5017069" y="4132079"/>
            <a:ext cx="1116330" cy="25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唐晓阳</a:t>
            </a:r>
            <a:endParaRPr lang="zh-CN" altLang="en-US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>
            <p:custDataLst>
              <p:tags r:id="rId1"/>
            </p:custDataLst>
          </p:nvPr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>
              <p:custDataLst>
                <p:tags r:id="rId2"/>
              </p:custDataLst>
            </p:nvPr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3"/>
              </p:custDataLst>
            </p:nvPr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5"/>
              </p:custDataLst>
            </p:nvPr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42399" y="2085340"/>
            <a:ext cx="1512542" cy="1895740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reeform 10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4419927" y="1576338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12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084780" y="1563847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3"/>
          <p:cNvSpPr>
            <a:spLocks noEditPoints="1"/>
          </p:cNvSpPr>
          <p:nvPr/>
        </p:nvSpPr>
        <p:spPr bwMode="auto">
          <a:xfrm>
            <a:off x="2720108" y="1572835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4" name="组合 73"/>
          <p:cNvGrpSpPr/>
          <p:nvPr>
            <p:custDataLst>
              <p:tags r:id="rId8"/>
            </p:custDataLst>
          </p:nvPr>
        </p:nvGrpSpPr>
        <p:grpSpPr>
          <a:xfrm>
            <a:off x="3787049" y="2085340"/>
            <a:ext cx="1512542" cy="1895740"/>
            <a:chOff x="522514" y="3027330"/>
            <a:chExt cx="1512542" cy="1440160"/>
          </a:xfrm>
        </p:grpSpPr>
        <p:sp>
          <p:nvSpPr>
            <p:cNvPr id="75" name="矩形 74"/>
            <p:cNvSpPr/>
            <p:nvPr>
              <p:custDataLst>
                <p:tags r:id="rId9"/>
              </p:custDataLst>
            </p:nvPr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/>
            <p:nvPr>
              <p:custDataLst>
                <p:tags r:id="rId10"/>
              </p:custDataLst>
            </p:nvPr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>
            <p:custDataLst>
              <p:tags r:id="rId11"/>
            </p:custDataLst>
          </p:nvPr>
        </p:nvGrpSpPr>
        <p:grpSpPr>
          <a:xfrm>
            <a:off x="5438049" y="2085340"/>
            <a:ext cx="1512542" cy="1895740"/>
            <a:chOff x="522514" y="3027330"/>
            <a:chExt cx="1512542" cy="1440160"/>
          </a:xfrm>
        </p:grpSpPr>
        <p:sp>
          <p:nvSpPr>
            <p:cNvPr id="78" name="矩形 77"/>
            <p:cNvSpPr/>
            <p:nvPr>
              <p:custDataLst>
                <p:tags r:id="rId12"/>
              </p:custDataLst>
            </p:nvPr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/>
            <p:nvPr>
              <p:custDataLst>
                <p:tags r:id="rId13"/>
              </p:custDataLst>
            </p:nvPr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矩形 58"/>
          <p:cNvSpPr/>
          <p:nvPr>
            <p:custDataLst>
              <p:tags r:id="rId14"/>
            </p:custDataLst>
          </p:nvPr>
        </p:nvSpPr>
        <p:spPr>
          <a:xfrm>
            <a:off x="5758814" y="2658399"/>
            <a:ext cx="989330" cy="783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实验结果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分析与总结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>
            <p:custDataLst>
              <p:tags r:id="rId15"/>
            </p:custDataLst>
          </p:nvPr>
        </p:nvSpPr>
        <p:spPr>
          <a:xfrm>
            <a:off x="3952449" y="2679989"/>
            <a:ext cx="1188720" cy="1245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色彩空间转换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DCT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变换与量化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熵编码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解码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375320" y="2661574"/>
            <a:ext cx="1116330" cy="783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背景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JEPG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压缩流程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关键技术原理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>
            <p:custDataLst>
              <p:tags r:id="rId16"/>
            </p:custDataLst>
          </p:nvPr>
        </p:nvSpPr>
        <p:spPr>
          <a:xfrm>
            <a:off x="5567044" y="2180879"/>
            <a:ext cx="12496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实验结果与分析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>
            <p:custDataLst>
              <p:tags r:id="rId17"/>
            </p:custDataLst>
          </p:nvPr>
        </p:nvSpPr>
        <p:spPr>
          <a:xfrm>
            <a:off x="3838150" y="2180879"/>
            <a:ext cx="14020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核心模块实现步骤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317412" y="2107854"/>
            <a:ext cx="11381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背景与</a:t>
            </a:r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JPEG</a:t>
            </a:r>
            <a:r>
              <a: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压缩原理</a:t>
            </a:r>
            <a:endParaRPr lang="zh-CN" altLang="en-US" sz="12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116330" cy="783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背景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JEPG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压缩流程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关键技术原理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3845" y="2070735"/>
            <a:ext cx="2781300" cy="5975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背景与</a:t>
            </a:r>
            <a:r>
              <a:rPr lang="en-US" altLang="zh-CN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JPEG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压缩原理</a:t>
            </a:r>
            <a:endParaRPr lang="zh-CN" altLang="en-US" sz="20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905" y="1275862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03808" y="1275862"/>
            <a:ext cx="2862758" cy="107896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1547823" y="1418933"/>
            <a:ext cx="2574727" cy="88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800" b="1" u="sng" dirty="0">
                <a:solidFill>
                  <a:schemeClr val="bg1">
                    <a:lumMod val="50000"/>
                  </a:schemeClr>
                </a:solidFill>
              </a:rPr>
              <a:t>数字图像爆炸式增长使传统存储扩容方案难以为继，网络带宽限制更制约高清内容传输。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</a:rPr>
              <a:t>1980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</a:rPr>
              <a:t>年代全球影像通信需求激增，推动国际组织联合成立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</a:rPr>
              <a:t>JPEG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</a:rPr>
              <a:t>专家组，通过消除像素冗余与视觉冗余，制定首个通用静态图像压缩标准，解决存储成本与传输效率的核心矛盾，为多媒体数字化浪潮铺平道路。</a:t>
            </a:r>
            <a:endParaRPr lang="zh-CN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905" y="2947561"/>
            <a:ext cx="1078632" cy="1078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02538" y="2947561"/>
            <a:ext cx="2862758" cy="107896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1547823" y="3044277"/>
            <a:ext cx="2574727" cy="88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</a:rPr>
              <a:t>JPEG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</a:rPr>
              <a:t>革命性采用离散余弦变换（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</a:rPr>
              <a:t>DCT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</a:rPr>
              <a:t>）与人眼视觉模型，将图像转换至频域后量化压缩高频信息，辅以熵编码优化数据流。其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</a:rPr>
              <a:t>感知优先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</a:rPr>
              <a:t>策略在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</a:rPr>
              <a:t>10-20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</a:rPr>
              <a:t>倍压缩率下仍保持视觉可接受质量，直接推动数码影像普及，</a:t>
            </a:r>
            <a:r>
              <a:rPr lang="zh-CN" altLang="en-US" sz="800" b="1" u="sng" dirty="0">
                <a:solidFill>
                  <a:schemeClr val="bg1">
                    <a:lumMod val="50000"/>
                  </a:schemeClr>
                </a:solidFill>
              </a:rPr>
              <a:t>降低早期互联网图像传输门槛，奠定现代有损压缩技术框架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</a:rPr>
              <a:t>，影响延续至视频编码等衍生领域。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reeform 14"/>
          <p:cNvSpPr>
            <a:spLocks noEditPoints="1"/>
          </p:cNvSpPr>
          <p:nvPr/>
        </p:nvSpPr>
        <p:spPr bwMode="auto">
          <a:xfrm>
            <a:off x="752635" y="1681713"/>
            <a:ext cx="221171" cy="267263"/>
          </a:xfrm>
          <a:custGeom>
            <a:avLst/>
            <a:gdLst>
              <a:gd name="T0" fmla="*/ 75 w 116"/>
              <a:gd name="T1" fmla="*/ 56 h 140"/>
              <a:gd name="T2" fmla="*/ 97 w 116"/>
              <a:gd name="T3" fmla="*/ 56 h 140"/>
              <a:gd name="T4" fmla="*/ 103 w 116"/>
              <a:gd name="T5" fmla="*/ 61 h 140"/>
              <a:gd name="T6" fmla="*/ 100 w 116"/>
              <a:gd name="T7" fmla="*/ 66 h 140"/>
              <a:gd name="T8" fmla="*/ 9 w 116"/>
              <a:gd name="T9" fmla="*/ 138 h 140"/>
              <a:gd name="T10" fmla="*/ 1 w 116"/>
              <a:gd name="T11" fmla="*/ 137 h 140"/>
              <a:gd name="T12" fmla="*/ 1 w 116"/>
              <a:gd name="T13" fmla="*/ 131 h 140"/>
              <a:gd name="T14" fmla="*/ 36 w 116"/>
              <a:gd name="T15" fmla="*/ 67 h 140"/>
              <a:gd name="T16" fmla="*/ 15 w 116"/>
              <a:gd name="T17" fmla="*/ 67 h 140"/>
              <a:gd name="T18" fmla="*/ 10 w 116"/>
              <a:gd name="T19" fmla="*/ 61 h 140"/>
              <a:gd name="T20" fmla="*/ 11 w 116"/>
              <a:gd name="T21" fmla="*/ 58 h 140"/>
              <a:gd name="T22" fmla="*/ 49 w 116"/>
              <a:gd name="T23" fmla="*/ 3 h 140"/>
              <a:gd name="T24" fmla="*/ 54 w 116"/>
              <a:gd name="T25" fmla="*/ 1 h 140"/>
              <a:gd name="T26" fmla="*/ 54 w 116"/>
              <a:gd name="T27" fmla="*/ 0 h 140"/>
              <a:gd name="T28" fmla="*/ 111 w 116"/>
              <a:gd name="T29" fmla="*/ 0 h 140"/>
              <a:gd name="T30" fmla="*/ 116 w 116"/>
              <a:gd name="T31" fmla="*/ 6 h 140"/>
              <a:gd name="T32" fmla="*/ 114 w 116"/>
              <a:gd name="T33" fmla="*/ 10 h 140"/>
              <a:gd name="T34" fmla="*/ 75 w 116"/>
              <a:gd name="T35" fmla="*/ 56 h 140"/>
              <a:gd name="T36" fmla="*/ 81 w 116"/>
              <a:gd name="T37" fmla="*/ 67 h 140"/>
              <a:gd name="T38" fmla="*/ 81 w 116"/>
              <a:gd name="T39" fmla="*/ 67 h 140"/>
              <a:gd name="T40" fmla="*/ 63 w 116"/>
              <a:gd name="T41" fmla="*/ 67 h 140"/>
              <a:gd name="T42" fmla="*/ 63 w 116"/>
              <a:gd name="T43" fmla="*/ 67 h 140"/>
              <a:gd name="T44" fmla="*/ 60 w 116"/>
              <a:gd name="T45" fmla="*/ 65 h 140"/>
              <a:gd name="T46" fmla="*/ 59 w 116"/>
              <a:gd name="T47" fmla="*/ 58 h 140"/>
              <a:gd name="T48" fmla="*/ 99 w 116"/>
              <a:gd name="T49" fmla="*/ 11 h 140"/>
              <a:gd name="T50" fmla="*/ 57 w 116"/>
              <a:gd name="T51" fmla="*/ 11 h 140"/>
              <a:gd name="T52" fmla="*/ 26 w 116"/>
              <a:gd name="T53" fmla="*/ 56 h 140"/>
              <a:gd name="T54" fmla="*/ 45 w 116"/>
              <a:gd name="T55" fmla="*/ 56 h 140"/>
              <a:gd name="T56" fmla="*/ 45 w 116"/>
              <a:gd name="T57" fmla="*/ 56 h 140"/>
              <a:gd name="T58" fmla="*/ 48 w 116"/>
              <a:gd name="T59" fmla="*/ 56 h 140"/>
              <a:gd name="T60" fmla="*/ 50 w 116"/>
              <a:gd name="T61" fmla="*/ 64 h 140"/>
              <a:gd name="T62" fmla="*/ 23 w 116"/>
              <a:gd name="T63" fmla="*/ 113 h 140"/>
              <a:gd name="T64" fmla="*/ 81 w 116"/>
              <a:gd name="T65" fmla="*/ 6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6" h="140">
                <a:moveTo>
                  <a:pt x="75" y="56"/>
                </a:moveTo>
                <a:cubicBezTo>
                  <a:pt x="97" y="56"/>
                  <a:pt x="97" y="56"/>
                  <a:pt x="97" y="56"/>
                </a:cubicBezTo>
                <a:cubicBezTo>
                  <a:pt x="100" y="56"/>
                  <a:pt x="103" y="58"/>
                  <a:pt x="103" y="61"/>
                </a:cubicBezTo>
                <a:cubicBezTo>
                  <a:pt x="103" y="63"/>
                  <a:pt x="102" y="65"/>
                  <a:pt x="100" y="66"/>
                </a:cubicBezTo>
                <a:cubicBezTo>
                  <a:pt x="9" y="138"/>
                  <a:pt x="9" y="138"/>
                  <a:pt x="9" y="138"/>
                </a:cubicBezTo>
                <a:cubicBezTo>
                  <a:pt x="6" y="140"/>
                  <a:pt x="3" y="140"/>
                  <a:pt x="1" y="137"/>
                </a:cubicBezTo>
                <a:cubicBezTo>
                  <a:pt x="0" y="136"/>
                  <a:pt x="0" y="133"/>
                  <a:pt x="1" y="131"/>
                </a:cubicBezTo>
                <a:cubicBezTo>
                  <a:pt x="36" y="67"/>
                  <a:pt x="36" y="67"/>
                  <a:pt x="36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2" y="67"/>
                  <a:pt x="10" y="64"/>
                  <a:pt x="10" y="61"/>
                </a:cubicBezTo>
                <a:cubicBezTo>
                  <a:pt x="10" y="60"/>
                  <a:pt x="10" y="59"/>
                  <a:pt x="11" y="58"/>
                </a:cubicBezTo>
                <a:cubicBezTo>
                  <a:pt x="49" y="3"/>
                  <a:pt x="49" y="3"/>
                  <a:pt x="49" y="3"/>
                </a:cubicBezTo>
                <a:cubicBezTo>
                  <a:pt x="50" y="1"/>
                  <a:pt x="52" y="1"/>
                  <a:pt x="54" y="1"/>
                </a:cubicBezTo>
                <a:cubicBezTo>
                  <a:pt x="54" y="0"/>
                  <a:pt x="54" y="0"/>
                  <a:pt x="54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4" y="0"/>
                  <a:pt x="116" y="3"/>
                  <a:pt x="116" y="6"/>
                </a:cubicBezTo>
                <a:cubicBezTo>
                  <a:pt x="116" y="7"/>
                  <a:pt x="115" y="9"/>
                  <a:pt x="114" y="10"/>
                </a:cubicBezTo>
                <a:cubicBezTo>
                  <a:pt x="75" y="56"/>
                  <a:pt x="75" y="56"/>
                  <a:pt x="75" y="56"/>
                </a:cubicBezTo>
                <a:close/>
                <a:moveTo>
                  <a:pt x="81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3" y="67"/>
                  <a:pt x="63" y="67"/>
                  <a:pt x="63" y="67"/>
                </a:cubicBezTo>
                <a:cubicBezTo>
                  <a:pt x="62" y="67"/>
                  <a:pt x="61" y="66"/>
                  <a:pt x="60" y="65"/>
                </a:cubicBezTo>
                <a:cubicBezTo>
                  <a:pt x="57" y="63"/>
                  <a:pt x="57" y="60"/>
                  <a:pt x="59" y="58"/>
                </a:cubicBezTo>
                <a:cubicBezTo>
                  <a:pt x="99" y="11"/>
                  <a:pt x="99" y="11"/>
                  <a:pt x="99" y="11"/>
                </a:cubicBezTo>
                <a:cubicBezTo>
                  <a:pt x="57" y="11"/>
                  <a:pt x="57" y="11"/>
                  <a:pt x="57" y="11"/>
                </a:cubicBezTo>
                <a:cubicBezTo>
                  <a:pt x="26" y="56"/>
                  <a:pt x="26" y="56"/>
                  <a:pt x="26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6" y="56"/>
                  <a:pt x="47" y="56"/>
                  <a:pt x="48" y="56"/>
                </a:cubicBezTo>
                <a:cubicBezTo>
                  <a:pt x="51" y="58"/>
                  <a:pt x="52" y="61"/>
                  <a:pt x="50" y="64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81" y="67"/>
                  <a:pt x="81" y="67"/>
                  <a:pt x="81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9"/>
          <p:cNvSpPr>
            <a:spLocks noEditPoints="1"/>
          </p:cNvSpPr>
          <p:nvPr/>
        </p:nvSpPr>
        <p:spPr bwMode="auto">
          <a:xfrm>
            <a:off x="730035" y="3352200"/>
            <a:ext cx="267181" cy="269686"/>
          </a:xfrm>
          <a:custGeom>
            <a:avLst/>
            <a:gdLst>
              <a:gd name="T0" fmla="*/ 116 w 140"/>
              <a:gd name="T1" fmla="*/ 2 h 141"/>
              <a:gd name="T2" fmla="*/ 122 w 140"/>
              <a:gd name="T3" fmla="*/ 3 h 141"/>
              <a:gd name="T4" fmla="*/ 122 w 140"/>
              <a:gd name="T5" fmla="*/ 3 h 141"/>
              <a:gd name="T6" fmla="*/ 138 w 140"/>
              <a:gd name="T7" fmla="*/ 19 h 141"/>
              <a:gd name="T8" fmla="*/ 138 w 140"/>
              <a:gd name="T9" fmla="*/ 19 h 141"/>
              <a:gd name="T10" fmla="*/ 139 w 140"/>
              <a:gd name="T11" fmla="*/ 25 h 141"/>
              <a:gd name="T12" fmla="*/ 118 w 140"/>
              <a:gd name="T13" fmla="*/ 43 h 141"/>
              <a:gd name="T14" fmla="*/ 103 w 140"/>
              <a:gd name="T15" fmla="*/ 46 h 141"/>
              <a:gd name="T16" fmla="*/ 99 w 140"/>
              <a:gd name="T17" fmla="*/ 102 h 141"/>
              <a:gd name="T18" fmla="*/ 69 w 140"/>
              <a:gd name="T19" fmla="*/ 115 h 141"/>
              <a:gd name="T20" fmla="*/ 26 w 140"/>
              <a:gd name="T21" fmla="*/ 72 h 141"/>
              <a:gd name="T22" fmla="*/ 69 w 140"/>
              <a:gd name="T23" fmla="*/ 29 h 141"/>
              <a:gd name="T24" fmla="*/ 100 w 140"/>
              <a:gd name="T25" fmla="*/ 33 h 141"/>
              <a:gd name="T26" fmla="*/ 98 w 140"/>
              <a:gd name="T27" fmla="*/ 20 h 141"/>
              <a:gd name="T28" fmla="*/ 124 w 140"/>
              <a:gd name="T29" fmla="*/ 55 h 141"/>
              <a:gd name="T30" fmla="*/ 135 w 140"/>
              <a:gd name="T31" fmla="*/ 52 h 141"/>
              <a:gd name="T32" fmla="*/ 138 w 140"/>
              <a:gd name="T33" fmla="*/ 72 h 141"/>
              <a:gd name="T34" fmla="*/ 69 w 140"/>
              <a:gd name="T35" fmla="*/ 141 h 141"/>
              <a:gd name="T36" fmla="*/ 0 w 140"/>
              <a:gd name="T37" fmla="*/ 72 h 141"/>
              <a:gd name="T38" fmla="*/ 69 w 140"/>
              <a:gd name="T39" fmla="*/ 3 h 141"/>
              <a:gd name="T40" fmla="*/ 89 w 140"/>
              <a:gd name="T41" fmla="*/ 6 h 141"/>
              <a:gd name="T42" fmla="*/ 86 w 140"/>
              <a:gd name="T43" fmla="*/ 16 h 141"/>
              <a:gd name="T44" fmla="*/ 69 w 140"/>
              <a:gd name="T45" fmla="*/ 14 h 141"/>
              <a:gd name="T46" fmla="*/ 11 w 140"/>
              <a:gd name="T47" fmla="*/ 72 h 141"/>
              <a:gd name="T48" fmla="*/ 69 w 140"/>
              <a:gd name="T49" fmla="*/ 130 h 141"/>
              <a:gd name="T50" fmla="*/ 127 w 140"/>
              <a:gd name="T51" fmla="*/ 72 h 141"/>
              <a:gd name="T52" fmla="*/ 124 w 140"/>
              <a:gd name="T53" fmla="*/ 55 h 141"/>
              <a:gd name="T54" fmla="*/ 69 w 140"/>
              <a:gd name="T55" fmla="*/ 52 h 141"/>
              <a:gd name="T56" fmla="*/ 90 w 140"/>
              <a:gd name="T57" fmla="*/ 43 h 141"/>
              <a:gd name="T58" fmla="*/ 43 w 140"/>
              <a:gd name="T59" fmla="*/ 46 h 141"/>
              <a:gd name="T60" fmla="*/ 43 w 140"/>
              <a:gd name="T61" fmla="*/ 46 h 141"/>
              <a:gd name="T62" fmla="*/ 43 w 140"/>
              <a:gd name="T63" fmla="*/ 98 h 141"/>
              <a:gd name="T64" fmla="*/ 94 w 140"/>
              <a:gd name="T65" fmla="*/ 98 h 141"/>
              <a:gd name="T66" fmla="*/ 105 w 140"/>
              <a:gd name="T67" fmla="*/ 72 h 141"/>
              <a:gd name="T68" fmla="*/ 86 w 140"/>
              <a:gd name="T69" fmla="*/ 62 h 141"/>
              <a:gd name="T70" fmla="*/ 83 w 140"/>
              <a:gd name="T71" fmla="*/ 86 h 141"/>
              <a:gd name="T72" fmla="*/ 69 w 140"/>
              <a:gd name="T73" fmla="*/ 92 h 141"/>
              <a:gd name="T74" fmla="*/ 55 w 140"/>
              <a:gd name="T75" fmla="*/ 86 h 141"/>
              <a:gd name="T76" fmla="*/ 55 w 140"/>
              <a:gd name="T77" fmla="*/ 58 h 141"/>
              <a:gd name="T78" fmla="*/ 69 w 140"/>
              <a:gd name="T79" fmla="*/ 52 h 141"/>
              <a:gd name="T80" fmla="*/ 73 w 140"/>
              <a:gd name="T81" fmla="*/ 60 h 141"/>
              <a:gd name="T82" fmla="*/ 60 w 140"/>
              <a:gd name="T83" fmla="*/ 63 h 141"/>
              <a:gd name="T84" fmla="*/ 56 w 140"/>
              <a:gd name="T85" fmla="*/ 72 h 141"/>
              <a:gd name="T86" fmla="*/ 69 w 140"/>
              <a:gd name="T87" fmla="*/ 85 h 141"/>
              <a:gd name="T88" fmla="*/ 78 w 140"/>
              <a:gd name="T89" fmla="*/ 81 h 141"/>
              <a:gd name="T90" fmla="*/ 81 w 140"/>
              <a:gd name="T91" fmla="*/ 68 h 141"/>
              <a:gd name="T92" fmla="*/ 65 w 140"/>
              <a:gd name="T93" fmla="*/ 76 h 141"/>
              <a:gd name="T94" fmla="*/ 73 w 140"/>
              <a:gd name="T95" fmla="*/ 60 h 141"/>
              <a:gd name="T96" fmla="*/ 117 w 140"/>
              <a:gd name="T97" fmla="*/ 10 h 141"/>
              <a:gd name="T98" fmla="*/ 106 w 140"/>
              <a:gd name="T99" fmla="*/ 30 h 141"/>
              <a:gd name="T100" fmla="*/ 117 w 140"/>
              <a:gd name="T101" fmla="*/ 10 h 141"/>
              <a:gd name="T102" fmla="*/ 123 w 140"/>
              <a:gd name="T103" fmla="*/ 22 h 141"/>
              <a:gd name="T104" fmla="*/ 118 w 140"/>
              <a:gd name="T105" fmla="*/ 37 h 141"/>
              <a:gd name="T106" fmla="*/ 123 w 140"/>
              <a:gd name="T107" fmla="*/ 2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0" h="141">
                <a:moveTo>
                  <a:pt x="98" y="20"/>
                </a:moveTo>
                <a:cubicBezTo>
                  <a:pt x="116" y="2"/>
                  <a:pt x="116" y="2"/>
                  <a:pt x="116" y="2"/>
                </a:cubicBezTo>
                <a:cubicBezTo>
                  <a:pt x="118" y="0"/>
                  <a:pt x="120" y="0"/>
                  <a:pt x="121" y="2"/>
                </a:cubicBezTo>
                <a:cubicBezTo>
                  <a:pt x="121" y="2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3"/>
                  <a:pt x="122" y="3"/>
                  <a:pt x="122" y="3"/>
                </a:cubicBezTo>
                <a:cubicBezTo>
                  <a:pt x="125" y="16"/>
                  <a:pt x="125" y="16"/>
                  <a:pt x="125" y="16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38" y="19"/>
                  <a:pt x="139" y="19"/>
                  <a:pt x="139" y="20"/>
                </a:cubicBezTo>
                <a:cubicBezTo>
                  <a:pt x="140" y="21"/>
                  <a:pt x="140" y="23"/>
                  <a:pt x="139" y="25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20" y="43"/>
                  <a:pt x="119" y="44"/>
                  <a:pt x="118" y="43"/>
                </a:cubicBezTo>
                <a:cubicBezTo>
                  <a:pt x="108" y="41"/>
                  <a:pt x="108" y="41"/>
                  <a:pt x="108" y="41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108" y="53"/>
                  <a:pt x="112" y="62"/>
                  <a:pt x="112" y="72"/>
                </a:cubicBezTo>
                <a:cubicBezTo>
                  <a:pt x="112" y="84"/>
                  <a:pt x="107" y="95"/>
                  <a:pt x="99" y="102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91" y="110"/>
                  <a:pt x="81" y="115"/>
                  <a:pt x="69" y="115"/>
                </a:cubicBezTo>
                <a:cubicBezTo>
                  <a:pt x="57" y="115"/>
                  <a:pt x="46" y="110"/>
                  <a:pt x="39" y="102"/>
                </a:cubicBezTo>
                <a:cubicBezTo>
                  <a:pt x="31" y="95"/>
                  <a:pt x="26" y="84"/>
                  <a:pt x="26" y="72"/>
                </a:cubicBezTo>
                <a:cubicBezTo>
                  <a:pt x="26" y="60"/>
                  <a:pt x="31" y="50"/>
                  <a:pt x="39" y="42"/>
                </a:cubicBezTo>
                <a:cubicBezTo>
                  <a:pt x="46" y="34"/>
                  <a:pt x="57" y="29"/>
                  <a:pt x="69" y="29"/>
                </a:cubicBezTo>
                <a:cubicBezTo>
                  <a:pt x="79" y="29"/>
                  <a:pt x="88" y="33"/>
                  <a:pt x="95" y="38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8" y="23"/>
                  <a:pt x="98" y="23"/>
                  <a:pt x="98" y="23"/>
                </a:cubicBezTo>
                <a:cubicBezTo>
                  <a:pt x="97" y="22"/>
                  <a:pt x="98" y="21"/>
                  <a:pt x="98" y="20"/>
                </a:cubicBezTo>
                <a:close/>
                <a:moveTo>
                  <a:pt x="124" y="55"/>
                </a:moveTo>
                <a:cubicBezTo>
                  <a:pt x="124" y="55"/>
                  <a:pt x="124" y="55"/>
                  <a:pt x="124" y="55"/>
                </a:cubicBezTo>
                <a:cubicBezTo>
                  <a:pt x="124" y="52"/>
                  <a:pt x="125" y="49"/>
                  <a:pt x="128" y="48"/>
                </a:cubicBezTo>
                <a:cubicBezTo>
                  <a:pt x="131" y="47"/>
                  <a:pt x="134" y="49"/>
                  <a:pt x="135" y="52"/>
                </a:cubicBezTo>
                <a:cubicBezTo>
                  <a:pt x="136" y="55"/>
                  <a:pt x="137" y="58"/>
                  <a:pt x="137" y="62"/>
                </a:cubicBezTo>
                <a:cubicBezTo>
                  <a:pt x="138" y="65"/>
                  <a:pt x="138" y="69"/>
                  <a:pt x="138" y="72"/>
                </a:cubicBezTo>
                <a:cubicBezTo>
                  <a:pt x="138" y="91"/>
                  <a:pt x="130" y="108"/>
                  <a:pt x="118" y="121"/>
                </a:cubicBezTo>
                <a:cubicBezTo>
                  <a:pt x="105" y="133"/>
                  <a:pt x="88" y="141"/>
                  <a:pt x="69" y="141"/>
                </a:cubicBezTo>
                <a:cubicBezTo>
                  <a:pt x="50" y="141"/>
                  <a:pt x="33" y="133"/>
                  <a:pt x="20" y="121"/>
                </a:cubicBezTo>
                <a:cubicBezTo>
                  <a:pt x="8" y="108"/>
                  <a:pt x="0" y="91"/>
                  <a:pt x="0" y="72"/>
                </a:cubicBezTo>
                <a:cubicBezTo>
                  <a:pt x="0" y="53"/>
                  <a:pt x="8" y="36"/>
                  <a:pt x="20" y="23"/>
                </a:cubicBezTo>
                <a:cubicBezTo>
                  <a:pt x="33" y="11"/>
                  <a:pt x="50" y="3"/>
                  <a:pt x="69" y="3"/>
                </a:cubicBezTo>
                <a:cubicBezTo>
                  <a:pt x="72" y="3"/>
                  <a:pt x="76" y="3"/>
                  <a:pt x="79" y="4"/>
                </a:cubicBezTo>
                <a:cubicBezTo>
                  <a:pt x="82" y="4"/>
                  <a:pt x="86" y="5"/>
                  <a:pt x="89" y="6"/>
                </a:cubicBezTo>
                <a:cubicBezTo>
                  <a:pt x="92" y="7"/>
                  <a:pt x="93" y="10"/>
                  <a:pt x="93" y="13"/>
                </a:cubicBezTo>
                <a:cubicBezTo>
                  <a:pt x="92" y="16"/>
                  <a:pt x="89" y="17"/>
                  <a:pt x="86" y="16"/>
                </a:cubicBezTo>
                <a:cubicBezTo>
                  <a:pt x="83" y="16"/>
                  <a:pt x="80" y="15"/>
                  <a:pt x="77" y="15"/>
                </a:cubicBezTo>
                <a:cubicBezTo>
                  <a:pt x="75" y="14"/>
                  <a:pt x="72" y="14"/>
                  <a:pt x="69" y="14"/>
                </a:cubicBezTo>
                <a:cubicBezTo>
                  <a:pt x="53" y="14"/>
                  <a:pt x="38" y="21"/>
                  <a:pt x="28" y="31"/>
                </a:cubicBezTo>
                <a:cubicBezTo>
                  <a:pt x="17" y="42"/>
                  <a:pt x="11" y="56"/>
                  <a:pt x="11" y="72"/>
                </a:cubicBezTo>
                <a:cubicBezTo>
                  <a:pt x="11" y="88"/>
                  <a:pt x="17" y="103"/>
                  <a:pt x="28" y="113"/>
                </a:cubicBezTo>
                <a:cubicBezTo>
                  <a:pt x="38" y="124"/>
                  <a:pt x="53" y="130"/>
                  <a:pt x="69" y="130"/>
                </a:cubicBezTo>
                <a:cubicBezTo>
                  <a:pt x="85" y="130"/>
                  <a:pt x="99" y="124"/>
                  <a:pt x="110" y="113"/>
                </a:cubicBezTo>
                <a:cubicBezTo>
                  <a:pt x="120" y="103"/>
                  <a:pt x="127" y="88"/>
                  <a:pt x="127" y="72"/>
                </a:cubicBezTo>
                <a:cubicBezTo>
                  <a:pt x="127" y="69"/>
                  <a:pt x="127" y="66"/>
                  <a:pt x="126" y="64"/>
                </a:cubicBezTo>
                <a:cubicBezTo>
                  <a:pt x="126" y="61"/>
                  <a:pt x="125" y="58"/>
                  <a:pt x="124" y="55"/>
                </a:cubicBezTo>
                <a:close/>
                <a:moveTo>
                  <a:pt x="69" y="52"/>
                </a:moveTo>
                <a:cubicBezTo>
                  <a:pt x="69" y="52"/>
                  <a:pt x="69" y="52"/>
                  <a:pt x="69" y="52"/>
                </a:cubicBezTo>
                <a:cubicBezTo>
                  <a:pt x="72" y="52"/>
                  <a:pt x="76" y="53"/>
                  <a:pt x="78" y="55"/>
                </a:cubicBezTo>
                <a:cubicBezTo>
                  <a:pt x="90" y="43"/>
                  <a:pt x="90" y="43"/>
                  <a:pt x="90" y="43"/>
                </a:cubicBezTo>
                <a:cubicBezTo>
                  <a:pt x="84" y="38"/>
                  <a:pt x="77" y="36"/>
                  <a:pt x="69" y="36"/>
                </a:cubicBezTo>
                <a:cubicBezTo>
                  <a:pt x="59" y="36"/>
                  <a:pt x="50" y="40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37" y="53"/>
                  <a:pt x="33" y="62"/>
                  <a:pt x="33" y="72"/>
                </a:cubicBezTo>
                <a:cubicBezTo>
                  <a:pt x="33" y="82"/>
                  <a:pt x="37" y="91"/>
                  <a:pt x="43" y="98"/>
                </a:cubicBezTo>
                <a:cubicBezTo>
                  <a:pt x="50" y="104"/>
                  <a:pt x="59" y="108"/>
                  <a:pt x="69" y="108"/>
                </a:cubicBezTo>
                <a:cubicBezTo>
                  <a:pt x="79" y="108"/>
                  <a:pt x="88" y="104"/>
                  <a:pt x="94" y="98"/>
                </a:cubicBezTo>
                <a:cubicBezTo>
                  <a:pt x="95" y="98"/>
                  <a:pt x="95" y="98"/>
                  <a:pt x="95" y="98"/>
                </a:cubicBezTo>
                <a:cubicBezTo>
                  <a:pt x="101" y="91"/>
                  <a:pt x="105" y="82"/>
                  <a:pt x="105" y="72"/>
                </a:cubicBezTo>
                <a:cubicBezTo>
                  <a:pt x="105" y="64"/>
                  <a:pt x="103" y="57"/>
                  <a:pt x="98" y="51"/>
                </a:cubicBezTo>
                <a:cubicBezTo>
                  <a:pt x="86" y="62"/>
                  <a:pt x="86" y="62"/>
                  <a:pt x="86" y="62"/>
                </a:cubicBezTo>
                <a:cubicBezTo>
                  <a:pt x="88" y="65"/>
                  <a:pt x="89" y="69"/>
                  <a:pt x="89" y="72"/>
                </a:cubicBezTo>
                <a:cubicBezTo>
                  <a:pt x="89" y="77"/>
                  <a:pt x="86" y="82"/>
                  <a:pt x="83" y="86"/>
                </a:cubicBezTo>
                <a:cubicBezTo>
                  <a:pt x="83" y="86"/>
                  <a:pt x="83" y="86"/>
                  <a:pt x="83" y="86"/>
                </a:cubicBezTo>
                <a:cubicBezTo>
                  <a:pt x="79" y="90"/>
                  <a:pt x="74" y="92"/>
                  <a:pt x="69" y="92"/>
                </a:cubicBezTo>
                <a:cubicBezTo>
                  <a:pt x="63" y="92"/>
                  <a:pt x="59" y="90"/>
                  <a:pt x="55" y="86"/>
                </a:cubicBezTo>
                <a:cubicBezTo>
                  <a:pt x="55" y="86"/>
                  <a:pt x="55" y="86"/>
                  <a:pt x="55" y="86"/>
                </a:cubicBezTo>
                <a:cubicBezTo>
                  <a:pt x="51" y="82"/>
                  <a:pt x="49" y="78"/>
                  <a:pt x="49" y="72"/>
                </a:cubicBezTo>
                <a:cubicBezTo>
                  <a:pt x="49" y="67"/>
                  <a:pt x="51" y="62"/>
                  <a:pt x="55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9" y="55"/>
                  <a:pt x="63" y="52"/>
                  <a:pt x="69" y="52"/>
                </a:cubicBezTo>
                <a:close/>
                <a:moveTo>
                  <a:pt x="73" y="60"/>
                </a:moveTo>
                <a:cubicBezTo>
                  <a:pt x="73" y="60"/>
                  <a:pt x="73" y="60"/>
                  <a:pt x="73" y="60"/>
                </a:cubicBezTo>
                <a:cubicBezTo>
                  <a:pt x="72" y="59"/>
                  <a:pt x="71" y="59"/>
                  <a:pt x="69" y="59"/>
                </a:cubicBezTo>
                <a:cubicBezTo>
                  <a:pt x="65" y="59"/>
                  <a:pt x="62" y="60"/>
                  <a:pt x="60" y="63"/>
                </a:cubicBezTo>
                <a:cubicBezTo>
                  <a:pt x="60" y="63"/>
                  <a:pt x="60" y="63"/>
                  <a:pt x="60" y="63"/>
                </a:cubicBezTo>
                <a:cubicBezTo>
                  <a:pt x="57" y="65"/>
                  <a:pt x="56" y="68"/>
                  <a:pt x="56" y="72"/>
                </a:cubicBezTo>
                <a:cubicBezTo>
                  <a:pt x="56" y="76"/>
                  <a:pt x="57" y="79"/>
                  <a:pt x="60" y="81"/>
                </a:cubicBezTo>
                <a:cubicBezTo>
                  <a:pt x="62" y="84"/>
                  <a:pt x="65" y="85"/>
                  <a:pt x="69" y="85"/>
                </a:cubicBezTo>
                <a:cubicBezTo>
                  <a:pt x="73" y="85"/>
                  <a:pt x="76" y="84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81" y="79"/>
                  <a:pt x="82" y="76"/>
                  <a:pt x="82" y="72"/>
                </a:cubicBezTo>
                <a:cubicBezTo>
                  <a:pt x="82" y="70"/>
                  <a:pt x="82" y="69"/>
                  <a:pt x="81" y="68"/>
                </a:cubicBezTo>
                <a:cubicBezTo>
                  <a:pt x="73" y="76"/>
                  <a:pt x="73" y="76"/>
                  <a:pt x="73" y="76"/>
                </a:cubicBezTo>
                <a:cubicBezTo>
                  <a:pt x="71" y="78"/>
                  <a:pt x="67" y="78"/>
                  <a:pt x="65" y="76"/>
                </a:cubicBezTo>
                <a:cubicBezTo>
                  <a:pt x="63" y="74"/>
                  <a:pt x="63" y="70"/>
                  <a:pt x="65" y="68"/>
                </a:cubicBezTo>
                <a:cubicBezTo>
                  <a:pt x="73" y="60"/>
                  <a:pt x="73" y="60"/>
                  <a:pt x="73" y="60"/>
                </a:cubicBezTo>
                <a:close/>
                <a:moveTo>
                  <a:pt x="117" y="10"/>
                </a:moveTo>
                <a:cubicBezTo>
                  <a:pt x="117" y="10"/>
                  <a:pt x="117" y="10"/>
                  <a:pt x="117" y="10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17" y="10"/>
                  <a:pt x="117" y="10"/>
                  <a:pt x="117" y="10"/>
                </a:cubicBezTo>
                <a:close/>
                <a:moveTo>
                  <a:pt x="123" y="22"/>
                </a:moveTo>
                <a:cubicBezTo>
                  <a:pt x="123" y="22"/>
                  <a:pt x="123" y="22"/>
                  <a:pt x="123" y="22"/>
                </a:cubicBezTo>
                <a:cubicBezTo>
                  <a:pt x="111" y="35"/>
                  <a:pt x="111" y="35"/>
                  <a:pt x="111" y="35"/>
                </a:cubicBezTo>
                <a:cubicBezTo>
                  <a:pt x="118" y="37"/>
                  <a:pt x="118" y="37"/>
                  <a:pt x="118" y="37"/>
                </a:cubicBezTo>
                <a:cubicBezTo>
                  <a:pt x="131" y="24"/>
                  <a:pt x="131" y="24"/>
                  <a:pt x="131" y="24"/>
                </a:cubicBezTo>
                <a:cubicBezTo>
                  <a:pt x="123" y="22"/>
                  <a:pt x="123" y="22"/>
                  <a:pt x="12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/>
          <p:nvPr>
            <p:custDataLst>
              <p:tags r:id="rId1"/>
            </p:custDataLst>
          </p:nvPr>
        </p:nvPicPr>
        <p:blipFill>
          <a:blip r:embed="rId2"/>
          <a:srcRect b="5691"/>
          <a:stretch>
            <a:fillRect/>
          </a:stretch>
        </p:blipFill>
        <p:spPr>
          <a:xfrm>
            <a:off x="4238625" y="755650"/>
            <a:ext cx="4860290" cy="4091940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1794911" y="2528495"/>
            <a:ext cx="657911" cy="6637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3013013" y="2526222"/>
            <a:ext cx="657911" cy="6637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463903" y="2912331"/>
            <a:ext cx="102960" cy="1029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7553127" y="3003610"/>
            <a:ext cx="99146" cy="10489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/>
          <p:nvPr/>
        </p:nvSpPr>
        <p:spPr bwMode="auto">
          <a:xfrm>
            <a:off x="1459705" y="2190913"/>
            <a:ext cx="1360138" cy="764959"/>
          </a:xfrm>
          <a:custGeom>
            <a:avLst/>
            <a:gdLst>
              <a:gd name="T0" fmla="*/ 583 w 597"/>
              <a:gd name="T1" fmla="*/ 291 h 333"/>
              <a:gd name="T2" fmla="*/ 291 w 597"/>
              <a:gd name="T3" fmla="*/ 0 h 333"/>
              <a:gd name="T4" fmla="*/ 0 w 597"/>
              <a:gd name="T5" fmla="*/ 291 h 333"/>
              <a:gd name="T6" fmla="*/ 49 w 597"/>
              <a:gd name="T7" fmla="*/ 291 h 333"/>
              <a:gd name="T8" fmla="*/ 291 w 597"/>
              <a:gd name="T9" fmla="*/ 49 h 333"/>
              <a:gd name="T10" fmla="*/ 534 w 597"/>
              <a:gd name="T11" fmla="*/ 291 h 333"/>
              <a:gd name="T12" fmla="*/ 520 w 597"/>
              <a:gd name="T13" fmla="*/ 291 h 333"/>
              <a:gd name="T14" fmla="*/ 559 w 597"/>
              <a:gd name="T15" fmla="*/ 333 h 333"/>
              <a:gd name="T16" fmla="*/ 597 w 597"/>
              <a:gd name="T17" fmla="*/ 291 h 333"/>
              <a:gd name="T18" fmla="*/ 583 w 597"/>
              <a:gd name="T19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7" h="333">
                <a:moveTo>
                  <a:pt x="583" y="291"/>
                </a:moveTo>
                <a:cubicBezTo>
                  <a:pt x="583" y="130"/>
                  <a:pt x="453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49" y="291"/>
                  <a:pt x="49" y="291"/>
                  <a:pt x="49" y="291"/>
                </a:cubicBezTo>
                <a:cubicBezTo>
                  <a:pt x="49" y="157"/>
                  <a:pt x="158" y="49"/>
                  <a:pt x="291" y="49"/>
                </a:cubicBezTo>
                <a:cubicBezTo>
                  <a:pt x="425" y="49"/>
                  <a:pt x="534" y="157"/>
                  <a:pt x="534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9" y="333"/>
                  <a:pt x="559" y="333"/>
                  <a:pt x="559" y="333"/>
                </a:cubicBezTo>
                <a:cubicBezTo>
                  <a:pt x="597" y="291"/>
                  <a:pt x="597" y="291"/>
                  <a:pt x="597" y="291"/>
                </a:cubicBezTo>
                <a:lnTo>
                  <a:pt x="583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226569" y="2528495"/>
            <a:ext cx="659047" cy="6637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6659363" y="2528495"/>
            <a:ext cx="657911" cy="663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445807" y="2526222"/>
            <a:ext cx="657911" cy="6637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4"/>
          <p:cNvSpPr/>
          <p:nvPr/>
        </p:nvSpPr>
        <p:spPr bwMode="auto">
          <a:xfrm>
            <a:off x="3894772" y="2190913"/>
            <a:ext cx="1356728" cy="764959"/>
          </a:xfrm>
          <a:custGeom>
            <a:avLst/>
            <a:gdLst>
              <a:gd name="T0" fmla="*/ 582 w 596"/>
              <a:gd name="T1" fmla="*/ 291 h 333"/>
              <a:gd name="T2" fmla="*/ 291 w 596"/>
              <a:gd name="T3" fmla="*/ 0 h 333"/>
              <a:gd name="T4" fmla="*/ 0 w 596"/>
              <a:gd name="T5" fmla="*/ 266 h 333"/>
              <a:gd name="T6" fmla="*/ 24 w 596"/>
              <a:gd name="T7" fmla="*/ 240 h 333"/>
              <a:gd name="T8" fmla="*/ 49 w 596"/>
              <a:gd name="T9" fmla="*/ 268 h 333"/>
              <a:gd name="T10" fmla="*/ 291 w 596"/>
              <a:gd name="T11" fmla="*/ 49 h 333"/>
              <a:gd name="T12" fmla="*/ 533 w 596"/>
              <a:gd name="T13" fmla="*/ 291 h 333"/>
              <a:gd name="T14" fmla="*/ 520 w 596"/>
              <a:gd name="T15" fmla="*/ 291 h 333"/>
              <a:gd name="T16" fmla="*/ 558 w 596"/>
              <a:gd name="T17" fmla="*/ 333 h 333"/>
              <a:gd name="T18" fmla="*/ 596 w 596"/>
              <a:gd name="T19" fmla="*/ 291 h 333"/>
              <a:gd name="T20" fmla="*/ 582 w 596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82" y="291"/>
                </a:moveTo>
                <a:cubicBezTo>
                  <a:pt x="582" y="130"/>
                  <a:pt x="452" y="0"/>
                  <a:pt x="291" y="0"/>
                </a:cubicBezTo>
                <a:cubicBezTo>
                  <a:pt x="138" y="0"/>
                  <a:pt x="13" y="117"/>
                  <a:pt x="0" y="266"/>
                </a:cubicBezTo>
                <a:cubicBezTo>
                  <a:pt x="24" y="240"/>
                  <a:pt x="24" y="240"/>
                  <a:pt x="24" y="240"/>
                </a:cubicBezTo>
                <a:cubicBezTo>
                  <a:pt x="49" y="268"/>
                  <a:pt x="49" y="268"/>
                  <a:pt x="49" y="268"/>
                </a:cubicBezTo>
                <a:cubicBezTo>
                  <a:pt x="61" y="145"/>
                  <a:pt x="165" y="49"/>
                  <a:pt x="291" y="49"/>
                </a:cubicBezTo>
                <a:cubicBezTo>
                  <a:pt x="425" y="49"/>
                  <a:pt x="533" y="157"/>
                  <a:pt x="533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8" y="333"/>
                  <a:pt x="558" y="333"/>
                  <a:pt x="558" y="333"/>
                </a:cubicBezTo>
                <a:cubicBezTo>
                  <a:pt x="596" y="291"/>
                  <a:pt x="596" y="291"/>
                  <a:pt x="596" y="291"/>
                </a:cubicBezTo>
                <a:lnTo>
                  <a:pt x="582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5"/>
          <p:cNvSpPr/>
          <p:nvPr/>
        </p:nvSpPr>
        <p:spPr bwMode="auto">
          <a:xfrm>
            <a:off x="2677807" y="2764916"/>
            <a:ext cx="1357865" cy="764959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3" y="216"/>
                  <a:pt x="138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6"/>
          <p:cNvSpPr/>
          <p:nvPr/>
        </p:nvSpPr>
        <p:spPr bwMode="auto">
          <a:xfrm>
            <a:off x="6328702" y="2190913"/>
            <a:ext cx="1355593" cy="764959"/>
          </a:xfrm>
          <a:custGeom>
            <a:avLst/>
            <a:gdLst>
              <a:gd name="T0" fmla="*/ 581 w 595"/>
              <a:gd name="T1" fmla="*/ 291 h 333"/>
              <a:gd name="T2" fmla="*/ 290 w 595"/>
              <a:gd name="T3" fmla="*/ 0 h 333"/>
              <a:gd name="T4" fmla="*/ 0 w 595"/>
              <a:gd name="T5" fmla="*/ 263 h 333"/>
              <a:gd name="T6" fmla="*/ 23 w 595"/>
              <a:gd name="T7" fmla="*/ 238 h 333"/>
              <a:gd name="T8" fmla="*/ 49 w 595"/>
              <a:gd name="T9" fmla="*/ 266 h 333"/>
              <a:gd name="T10" fmla="*/ 290 w 595"/>
              <a:gd name="T11" fmla="*/ 49 h 333"/>
              <a:gd name="T12" fmla="*/ 532 w 595"/>
              <a:gd name="T13" fmla="*/ 291 h 333"/>
              <a:gd name="T14" fmla="*/ 519 w 595"/>
              <a:gd name="T15" fmla="*/ 291 h 333"/>
              <a:gd name="T16" fmla="*/ 557 w 595"/>
              <a:gd name="T17" fmla="*/ 333 h 333"/>
              <a:gd name="T18" fmla="*/ 595 w 595"/>
              <a:gd name="T19" fmla="*/ 291 h 333"/>
              <a:gd name="T20" fmla="*/ 581 w 595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5" h="333">
                <a:moveTo>
                  <a:pt x="581" y="291"/>
                </a:moveTo>
                <a:cubicBezTo>
                  <a:pt x="581" y="130"/>
                  <a:pt x="451" y="0"/>
                  <a:pt x="290" y="0"/>
                </a:cubicBezTo>
                <a:cubicBezTo>
                  <a:pt x="138" y="0"/>
                  <a:pt x="14" y="115"/>
                  <a:pt x="0" y="263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49" y="266"/>
                  <a:pt x="49" y="266"/>
                  <a:pt x="49" y="266"/>
                </a:cubicBezTo>
                <a:cubicBezTo>
                  <a:pt x="62" y="144"/>
                  <a:pt x="165" y="49"/>
                  <a:pt x="290" y="49"/>
                </a:cubicBezTo>
                <a:cubicBezTo>
                  <a:pt x="424" y="49"/>
                  <a:pt x="532" y="157"/>
                  <a:pt x="532" y="291"/>
                </a:cubicBezTo>
                <a:cubicBezTo>
                  <a:pt x="519" y="291"/>
                  <a:pt x="519" y="291"/>
                  <a:pt x="519" y="291"/>
                </a:cubicBezTo>
                <a:cubicBezTo>
                  <a:pt x="557" y="333"/>
                  <a:pt x="557" y="333"/>
                  <a:pt x="557" y="333"/>
                </a:cubicBezTo>
                <a:cubicBezTo>
                  <a:pt x="595" y="291"/>
                  <a:pt x="595" y="291"/>
                  <a:pt x="595" y="291"/>
                </a:cubicBezTo>
                <a:lnTo>
                  <a:pt x="581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7"/>
          <p:cNvSpPr/>
          <p:nvPr/>
        </p:nvSpPr>
        <p:spPr bwMode="auto">
          <a:xfrm>
            <a:off x="5110601" y="2764916"/>
            <a:ext cx="1357865" cy="764959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4" y="216"/>
                  <a:pt x="139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8"/>
          <p:cNvSpPr>
            <a:spLocks noEditPoints="1"/>
          </p:cNvSpPr>
          <p:nvPr/>
        </p:nvSpPr>
        <p:spPr bwMode="auto">
          <a:xfrm>
            <a:off x="2010805" y="2714904"/>
            <a:ext cx="226122" cy="288706"/>
          </a:xfrm>
          <a:custGeom>
            <a:avLst/>
            <a:gdLst>
              <a:gd name="T0" fmla="*/ 5 w 99"/>
              <a:gd name="T1" fmla="*/ 0 h 126"/>
              <a:gd name="T2" fmla="*/ 94 w 99"/>
              <a:gd name="T3" fmla="*/ 9 h 126"/>
              <a:gd name="T4" fmla="*/ 81 w 99"/>
              <a:gd name="T5" fmla="*/ 46 h 126"/>
              <a:gd name="T6" fmla="*/ 81 w 99"/>
              <a:gd name="T7" fmla="*/ 82 h 126"/>
              <a:gd name="T8" fmla="*/ 99 w 99"/>
              <a:gd name="T9" fmla="*/ 121 h 126"/>
              <a:gd name="T10" fmla="*/ 0 w 99"/>
              <a:gd name="T11" fmla="*/ 121 h 126"/>
              <a:gd name="T12" fmla="*/ 18 w 99"/>
              <a:gd name="T13" fmla="*/ 82 h 126"/>
              <a:gd name="T14" fmla="*/ 18 w 99"/>
              <a:gd name="T15" fmla="*/ 46 h 126"/>
              <a:gd name="T16" fmla="*/ 5 w 99"/>
              <a:gd name="T17" fmla="*/ 9 h 126"/>
              <a:gd name="T18" fmla="*/ 67 w 99"/>
              <a:gd name="T19" fmla="*/ 94 h 126"/>
              <a:gd name="T20" fmla="*/ 15 w 99"/>
              <a:gd name="T21" fmla="*/ 116 h 126"/>
              <a:gd name="T22" fmla="*/ 17 w 99"/>
              <a:gd name="T23" fmla="*/ 100 h 126"/>
              <a:gd name="T24" fmla="*/ 70 w 99"/>
              <a:gd name="T25" fmla="*/ 89 h 126"/>
              <a:gd name="T26" fmla="*/ 76 w 99"/>
              <a:gd name="T27" fmla="*/ 85 h 126"/>
              <a:gd name="T28" fmla="*/ 53 w 99"/>
              <a:gd name="T29" fmla="*/ 66 h 126"/>
              <a:gd name="T30" fmla="*/ 52 w 99"/>
              <a:gd name="T31" fmla="*/ 66 h 126"/>
              <a:gd name="T32" fmla="*/ 52 w 99"/>
              <a:gd name="T33" fmla="*/ 66 h 126"/>
              <a:gd name="T34" fmla="*/ 51 w 99"/>
              <a:gd name="T35" fmla="*/ 64 h 126"/>
              <a:gd name="T36" fmla="*/ 51 w 99"/>
              <a:gd name="T37" fmla="*/ 64 h 126"/>
              <a:gd name="T38" fmla="*/ 51 w 99"/>
              <a:gd name="T39" fmla="*/ 63 h 126"/>
              <a:gd name="T40" fmla="*/ 51 w 99"/>
              <a:gd name="T41" fmla="*/ 62 h 126"/>
              <a:gd name="T42" fmla="*/ 52 w 99"/>
              <a:gd name="T43" fmla="*/ 62 h 126"/>
              <a:gd name="T44" fmla="*/ 52 w 99"/>
              <a:gd name="T45" fmla="*/ 61 h 126"/>
              <a:gd name="T46" fmla="*/ 53 w 99"/>
              <a:gd name="T47" fmla="*/ 61 h 126"/>
              <a:gd name="T48" fmla="*/ 84 w 99"/>
              <a:gd name="T49" fmla="*/ 9 h 126"/>
              <a:gd name="T50" fmla="*/ 23 w 99"/>
              <a:gd name="T51" fmla="*/ 43 h 126"/>
              <a:gd name="T52" fmla="*/ 46 w 99"/>
              <a:gd name="T53" fmla="*/ 61 h 126"/>
              <a:gd name="T54" fmla="*/ 47 w 99"/>
              <a:gd name="T55" fmla="*/ 62 h 126"/>
              <a:gd name="T56" fmla="*/ 47 w 99"/>
              <a:gd name="T57" fmla="*/ 62 h 126"/>
              <a:gd name="T58" fmla="*/ 48 w 99"/>
              <a:gd name="T59" fmla="*/ 63 h 126"/>
              <a:gd name="T60" fmla="*/ 48 w 99"/>
              <a:gd name="T61" fmla="*/ 64 h 126"/>
              <a:gd name="T62" fmla="*/ 48 w 99"/>
              <a:gd name="T63" fmla="*/ 64 h 126"/>
              <a:gd name="T64" fmla="*/ 47 w 99"/>
              <a:gd name="T65" fmla="*/ 65 h 126"/>
              <a:gd name="T66" fmla="*/ 47 w 99"/>
              <a:gd name="T67" fmla="*/ 66 h 126"/>
              <a:gd name="T68" fmla="*/ 46 w 99"/>
              <a:gd name="T69" fmla="*/ 66 h 126"/>
              <a:gd name="T70" fmla="*/ 45 w 99"/>
              <a:gd name="T71" fmla="*/ 66 h 126"/>
              <a:gd name="T72" fmla="*/ 17 w 99"/>
              <a:gd name="T73" fmla="*/ 100 h 126"/>
              <a:gd name="T74" fmla="*/ 33 w 99"/>
              <a:gd name="T75" fmla="*/ 48 h 126"/>
              <a:gd name="T76" fmla="*/ 47 w 99"/>
              <a:gd name="T77" fmla="*/ 56 h 126"/>
              <a:gd name="T78" fmla="*/ 48 w 99"/>
              <a:gd name="T79" fmla="*/ 57 h 126"/>
              <a:gd name="T80" fmla="*/ 51 w 99"/>
              <a:gd name="T81" fmla="*/ 57 h 126"/>
              <a:gd name="T82" fmla="*/ 52 w 99"/>
              <a:gd name="T83" fmla="*/ 56 h 126"/>
              <a:gd name="T84" fmla="*/ 75 w 99"/>
              <a:gd name="T85" fmla="*/ 34 h 126"/>
              <a:gd name="T86" fmla="*/ 62 w 99"/>
              <a:gd name="T87" fmla="*/ 44 h 126"/>
              <a:gd name="T88" fmla="*/ 50 w 99"/>
              <a:gd name="T89" fmla="*/ 51 h 126"/>
              <a:gd name="T90" fmla="*/ 49 w 99"/>
              <a:gd name="T91" fmla="*/ 51 h 126"/>
              <a:gd name="T92" fmla="*/ 37 w 99"/>
              <a:gd name="T93" fmla="*/ 44 h 126"/>
              <a:gd name="T94" fmla="*/ 24 w 99"/>
              <a:gd name="T95" fmla="*/ 34 h 126"/>
              <a:gd name="T96" fmla="*/ 50 w 99"/>
              <a:gd name="T97" fmla="*/ 5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9" h="126">
                <a:moveTo>
                  <a:pt x="5" y="9"/>
                </a:move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7" y="0"/>
                  <a:pt x="99" y="2"/>
                  <a:pt x="99" y="4"/>
                </a:cubicBezTo>
                <a:cubicBezTo>
                  <a:pt x="99" y="7"/>
                  <a:pt x="97" y="9"/>
                  <a:pt x="9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89" y="25"/>
                  <a:pt x="86" y="37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76" y="55"/>
                  <a:pt x="69" y="60"/>
                  <a:pt x="62" y="64"/>
                </a:cubicBezTo>
                <a:cubicBezTo>
                  <a:pt x="69" y="67"/>
                  <a:pt x="76" y="73"/>
                  <a:pt x="8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6" y="90"/>
                  <a:pt x="89" y="101"/>
                  <a:pt x="90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7" y="116"/>
                  <a:pt x="99" y="118"/>
                  <a:pt x="99" y="121"/>
                </a:cubicBezTo>
                <a:cubicBezTo>
                  <a:pt x="99" y="124"/>
                  <a:pt x="97" y="126"/>
                  <a:pt x="94" y="126"/>
                </a:cubicBezTo>
                <a:cubicBezTo>
                  <a:pt x="5" y="126"/>
                  <a:pt x="5" y="126"/>
                  <a:pt x="5" y="126"/>
                </a:cubicBezTo>
                <a:cubicBezTo>
                  <a:pt x="2" y="126"/>
                  <a:pt x="0" y="124"/>
                  <a:pt x="0" y="121"/>
                </a:cubicBezTo>
                <a:cubicBezTo>
                  <a:pt x="0" y="118"/>
                  <a:pt x="2" y="116"/>
                  <a:pt x="5" y="116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01"/>
                  <a:pt x="13" y="90"/>
                  <a:pt x="18" y="82"/>
                </a:cubicBezTo>
                <a:cubicBezTo>
                  <a:pt x="18" y="82"/>
                  <a:pt x="18" y="82"/>
                  <a:pt x="18" y="82"/>
                </a:cubicBezTo>
                <a:cubicBezTo>
                  <a:pt x="23" y="73"/>
                  <a:pt x="30" y="67"/>
                  <a:pt x="37" y="64"/>
                </a:cubicBezTo>
                <a:cubicBezTo>
                  <a:pt x="30" y="60"/>
                  <a:pt x="23" y="55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3" y="37"/>
                  <a:pt x="9" y="25"/>
                  <a:pt x="9" y="9"/>
                </a:cubicBezTo>
                <a:cubicBezTo>
                  <a:pt x="5" y="9"/>
                  <a:pt x="5" y="9"/>
                  <a:pt x="5" y="9"/>
                </a:cubicBezTo>
                <a:close/>
                <a:moveTo>
                  <a:pt x="83" y="116"/>
                </a:moveTo>
                <a:cubicBezTo>
                  <a:pt x="83" y="116"/>
                  <a:pt x="83" y="116"/>
                  <a:pt x="83" y="116"/>
                </a:cubicBezTo>
                <a:cubicBezTo>
                  <a:pt x="81" y="106"/>
                  <a:pt x="75" y="99"/>
                  <a:pt x="67" y="94"/>
                </a:cubicBezTo>
                <a:cubicBezTo>
                  <a:pt x="62" y="91"/>
                  <a:pt x="55" y="90"/>
                  <a:pt x="49" y="90"/>
                </a:cubicBezTo>
                <a:cubicBezTo>
                  <a:pt x="43" y="90"/>
                  <a:pt x="37" y="91"/>
                  <a:pt x="32" y="94"/>
                </a:cubicBezTo>
                <a:cubicBezTo>
                  <a:pt x="24" y="99"/>
                  <a:pt x="18" y="106"/>
                  <a:pt x="15" y="116"/>
                </a:cubicBezTo>
                <a:cubicBezTo>
                  <a:pt x="83" y="116"/>
                  <a:pt x="83" y="116"/>
                  <a:pt x="83" y="116"/>
                </a:cubicBezTo>
                <a:close/>
                <a:moveTo>
                  <a:pt x="17" y="100"/>
                </a:moveTo>
                <a:cubicBezTo>
                  <a:pt x="17" y="100"/>
                  <a:pt x="17" y="100"/>
                  <a:pt x="17" y="100"/>
                </a:cubicBezTo>
                <a:cubicBezTo>
                  <a:pt x="20" y="95"/>
                  <a:pt x="24" y="92"/>
                  <a:pt x="29" y="89"/>
                </a:cubicBezTo>
                <a:cubicBezTo>
                  <a:pt x="35" y="86"/>
                  <a:pt x="42" y="84"/>
                  <a:pt x="49" y="84"/>
                </a:cubicBezTo>
                <a:cubicBezTo>
                  <a:pt x="56" y="84"/>
                  <a:pt x="64" y="86"/>
                  <a:pt x="70" y="89"/>
                </a:cubicBezTo>
                <a:cubicBezTo>
                  <a:pt x="74" y="92"/>
                  <a:pt x="78" y="95"/>
                  <a:pt x="82" y="100"/>
                </a:cubicBezTo>
                <a:cubicBezTo>
                  <a:pt x="80" y="94"/>
                  <a:pt x="78" y="89"/>
                  <a:pt x="76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0" y="75"/>
                  <a:pt x="62" y="69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5"/>
                  <a:pt x="52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2"/>
                  <a:pt x="51" y="62"/>
                  <a:pt x="51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62" y="58"/>
                  <a:pt x="70" y="53"/>
                  <a:pt x="76" y="43"/>
                </a:cubicBezTo>
                <a:cubicBezTo>
                  <a:pt x="76" y="43"/>
                  <a:pt x="76" y="43"/>
                  <a:pt x="76" y="43"/>
                </a:cubicBezTo>
                <a:cubicBezTo>
                  <a:pt x="81" y="35"/>
                  <a:pt x="84" y="24"/>
                  <a:pt x="84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24"/>
                  <a:pt x="18" y="35"/>
                  <a:pt x="23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9" y="53"/>
                  <a:pt x="37" y="58"/>
                  <a:pt x="45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37" y="69"/>
                  <a:pt x="29" y="75"/>
                  <a:pt x="23" y="85"/>
                </a:cubicBezTo>
                <a:cubicBezTo>
                  <a:pt x="23" y="85"/>
                  <a:pt x="23" y="85"/>
                  <a:pt x="23" y="85"/>
                </a:cubicBezTo>
                <a:cubicBezTo>
                  <a:pt x="20" y="89"/>
                  <a:pt x="18" y="94"/>
                  <a:pt x="17" y="100"/>
                </a:cubicBezTo>
                <a:close/>
                <a:moveTo>
                  <a:pt x="24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6" y="39"/>
                  <a:pt x="29" y="44"/>
                  <a:pt x="33" y="48"/>
                </a:cubicBezTo>
                <a:cubicBezTo>
                  <a:pt x="37" y="52"/>
                  <a:pt x="41" y="55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50" y="57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7" y="55"/>
                  <a:pt x="62" y="52"/>
                  <a:pt x="66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70" y="44"/>
                  <a:pt x="73" y="39"/>
                  <a:pt x="75" y="34"/>
                </a:cubicBezTo>
                <a:cubicBezTo>
                  <a:pt x="75" y="32"/>
                  <a:pt x="75" y="31"/>
                  <a:pt x="73" y="30"/>
                </a:cubicBezTo>
                <a:cubicBezTo>
                  <a:pt x="72" y="30"/>
                  <a:pt x="70" y="30"/>
                  <a:pt x="69" y="32"/>
                </a:cubicBezTo>
                <a:cubicBezTo>
                  <a:pt x="68" y="36"/>
                  <a:pt x="65" y="41"/>
                  <a:pt x="62" y="44"/>
                </a:cubicBezTo>
                <a:cubicBezTo>
                  <a:pt x="59" y="47"/>
                  <a:pt x="55" y="49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4" y="49"/>
                  <a:pt x="40" y="47"/>
                  <a:pt x="37" y="44"/>
                </a:cubicBezTo>
                <a:cubicBezTo>
                  <a:pt x="34" y="41"/>
                  <a:pt x="31" y="36"/>
                  <a:pt x="29" y="32"/>
                </a:cubicBezTo>
                <a:cubicBezTo>
                  <a:pt x="29" y="30"/>
                  <a:pt x="27" y="30"/>
                  <a:pt x="26" y="30"/>
                </a:cubicBezTo>
                <a:cubicBezTo>
                  <a:pt x="24" y="31"/>
                  <a:pt x="23" y="32"/>
                  <a:pt x="24" y="34"/>
                </a:cubicBezTo>
                <a:close/>
                <a:moveTo>
                  <a:pt x="50" y="51"/>
                </a:move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9"/>
          <p:cNvSpPr>
            <a:spLocks noEditPoints="1"/>
          </p:cNvSpPr>
          <p:nvPr/>
        </p:nvSpPr>
        <p:spPr bwMode="auto">
          <a:xfrm>
            <a:off x="6861622" y="2728544"/>
            <a:ext cx="287481" cy="263700"/>
          </a:xfrm>
          <a:custGeom>
            <a:avLst/>
            <a:gdLst>
              <a:gd name="T0" fmla="*/ 79 w 126"/>
              <a:gd name="T1" fmla="*/ 53 h 115"/>
              <a:gd name="T2" fmla="*/ 83 w 126"/>
              <a:gd name="T3" fmla="*/ 69 h 115"/>
              <a:gd name="T4" fmla="*/ 83 w 126"/>
              <a:gd name="T5" fmla="*/ 77 h 115"/>
              <a:gd name="T6" fmla="*/ 89 w 126"/>
              <a:gd name="T7" fmla="*/ 71 h 115"/>
              <a:gd name="T8" fmla="*/ 83 w 126"/>
              <a:gd name="T9" fmla="*/ 49 h 115"/>
              <a:gd name="T10" fmla="*/ 64 w 126"/>
              <a:gd name="T11" fmla="*/ 46 h 115"/>
              <a:gd name="T12" fmla="*/ 122 w 126"/>
              <a:gd name="T13" fmla="*/ 105 h 115"/>
              <a:gd name="T14" fmla="*/ 118 w 126"/>
              <a:gd name="T15" fmla="*/ 105 h 115"/>
              <a:gd name="T16" fmla="*/ 122 w 126"/>
              <a:gd name="T17" fmla="*/ 29 h 115"/>
              <a:gd name="T18" fmla="*/ 122 w 126"/>
              <a:gd name="T19" fmla="*/ 19 h 115"/>
              <a:gd name="T20" fmla="*/ 76 w 126"/>
              <a:gd name="T21" fmla="*/ 13 h 115"/>
              <a:gd name="T22" fmla="*/ 63 w 126"/>
              <a:gd name="T23" fmla="*/ 0 h 115"/>
              <a:gd name="T24" fmla="*/ 51 w 126"/>
              <a:gd name="T25" fmla="*/ 13 h 115"/>
              <a:gd name="T26" fmla="*/ 5 w 126"/>
              <a:gd name="T27" fmla="*/ 19 h 115"/>
              <a:gd name="T28" fmla="*/ 5 w 126"/>
              <a:gd name="T29" fmla="*/ 29 h 115"/>
              <a:gd name="T30" fmla="*/ 9 w 126"/>
              <a:gd name="T31" fmla="*/ 105 h 115"/>
              <a:gd name="T32" fmla="*/ 0 w 126"/>
              <a:gd name="T33" fmla="*/ 110 h 115"/>
              <a:gd name="T34" fmla="*/ 122 w 126"/>
              <a:gd name="T35" fmla="*/ 115 h 115"/>
              <a:gd name="T36" fmla="*/ 122 w 126"/>
              <a:gd name="T37" fmla="*/ 105 h 115"/>
              <a:gd name="T38" fmla="*/ 58 w 126"/>
              <a:gd name="T39" fmla="*/ 8 h 115"/>
              <a:gd name="T40" fmla="*/ 68 w 126"/>
              <a:gd name="T41" fmla="*/ 8 h 115"/>
              <a:gd name="T42" fmla="*/ 68 w 126"/>
              <a:gd name="T43" fmla="*/ 17 h 115"/>
              <a:gd name="T44" fmla="*/ 63 w 126"/>
              <a:gd name="T45" fmla="*/ 19 h 115"/>
              <a:gd name="T46" fmla="*/ 56 w 126"/>
              <a:gd name="T47" fmla="*/ 13 h 115"/>
              <a:gd name="T48" fmla="*/ 112 w 126"/>
              <a:gd name="T49" fmla="*/ 105 h 115"/>
              <a:gd name="T50" fmla="*/ 14 w 126"/>
              <a:gd name="T51" fmla="*/ 105 h 115"/>
              <a:gd name="T52" fmla="*/ 112 w 126"/>
              <a:gd name="T53" fmla="*/ 29 h 115"/>
              <a:gd name="T54" fmla="*/ 59 w 126"/>
              <a:gd name="T55" fmla="*/ 91 h 115"/>
              <a:gd name="T56" fmla="*/ 71 w 126"/>
              <a:gd name="T57" fmla="*/ 89 h 115"/>
              <a:gd name="T58" fmla="*/ 79 w 126"/>
              <a:gd name="T59" fmla="*/ 80 h 115"/>
              <a:gd name="T60" fmla="*/ 78 w 126"/>
              <a:gd name="T61" fmla="*/ 76 h 115"/>
              <a:gd name="T62" fmla="*/ 62 w 126"/>
              <a:gd name="T63" fmla="*/ 50 h 115"/>
              <a:gd name="T64" fmla="*/ 44 w 126"/>
              <a:gd name="T65" fmla="*/ 53 h 115"/>
              <a:gd name="T66" fmla="*/ 44 w 126"/>
              <a:gd name="T67" fmla="*/ 85 h 115"/>
              <a:gd name="T68" fmla="*/ 48 w 126"/>
              <a:gd name="T69" fmla="*/ 57 h 115"/>
              <a:gd name="T70" fmla="*/ 57 w 126"/>
              <a:gd name="T71" fmla="*/ 53 h 115"/>
              <a:gd name="T72" fmla="*/ 58 w 126"/>
              <a:gd name="T73" fmla="*/ 72 h 115"/>
              <a:gd name="T74" fmla="*/ 68 w 126"/>
              <a:gd name="T75" fmla="*/ 83 h 115"/>
              <a:gd name="T76" fmla="*/ 59 w 126"/>
              <a:gd name="T77" fmla="*/ 86 h 115"/>
              <a:gd name="T78" fmla="*/ 43 w 126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6" h="115">
                <a:moveTo>
                  <a:pt x="67" y="49"/>
                </a:moveTo>
                <a:cubicBezTo>
                  <a:pt x="72" y="49"/>
                  <a:pt x="76" y="50"/>
                  <a:pt x="79" y="53"/>
                </a:cubicBezTo>
                <a:cubicBezTo>
                  <a:pt x="82" y="56"/>
                  <a:pt x="84" y="61"/>
                  <a:pt x="84" y="65"/>
                </a:cubicBezTo>
                <a:cubicBezTo>
                  <a:pt x="84" y="67"/>
                  <a:pt x="84" y="68"/>
                  <a:pt x="83" y="69"/>
                </a:cubicBezTo>
                <a:cubicBezTo>
                  <a:pt x="83" y="71"/>
                  <a:pt x="82" y="72"/>
                  <a:pt x="82" y="73"/>
                </a:cubicBezTo>
                <a:cubicBezTo>
                  <a:pt x="81" y="75"/>
                  <a:pt x="81" y="77"/>
                  <a:pt x="83" y="77"/>
                </a:cubicBezTo>
                <a:cubicBezTo>
                  <a:pt x="84" y="78"/>
                  <a:pt x="86" y="78"/>
                  <a:pt x="87" y="76"/>
                </a:cubicBezTo>
                <a:cubicBezTo>
                  <a:pt x="88" y="75"/>
                  <a:pt x="88" y="73"/>
                  <a:pt x="89" y="71"/>
                </a:cubicBezTo>
                <a:cubicBezTo>
                  <a:pt x="89" y="69"/>
                  <a:pt x="90" y="67"/>
                  <a:pt x="90" y="65"/>
                </a:cubicBezTo>
                <a:cubicBezTo>
                  <a:pt x="90" y="59"/>
                  <a:pt x="87" y="53"/>
                  <a:pt x="83" y="49"/>
                </a:cubicBezTo>
                <a:cubicBezTo>
                  <a:pt x="79" y="45"/>
                  <a:pt x="73" y="43"/>
                  <a:pt x="67" y="43"/>
                </a:cubicBezTo>
                <a:cubicBezTo>
                  <a:pt x="66" y="43"/>
                  <a:pt x="64" y="44"/>
                  <a:pt x="64" y="46"/>
                </a:cubicBezTo>
                <a:cubicBezTo>
                  <a:pt x="64" y="47"/>
                  <a:pt x="66" y="49"/>
                  <a:pt x="67" y="49"/>
                </a:cubicBezTo>
                <a:close/>
                <a:moveTo>
                  <a:pt x="122" y="105"/>
                </a:moveTo>
                <a:cubicBezTo>
                  <a:pt x="122" y="105"/>
                  <a:pt x="122" y="105"/>
                  <a:pt x="122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24" y="29"/>
                  <a:pt x="126" y="27"/>
                  <a:pt x="126" y="24"/>
                </a:cubicBezTo>
                <a:cubicBezTo>
                  <a:pt x="126" y="22"/>
                  <a:pt x="124" y="19"/>
                  <a:pt x="122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5" y="17"/>
                  <a:pt x="76" y="15"/>
                  <a:pt x="76" y="13"/>
                </a:cubicBezTo>
                <a:cubicBezTo>
                  <a:pt x="76" y="9"/>
                  <a:pt x="75" y="6"/>
                  <a:pt x="72" y="4"/>
                </a:cubicBezTo>
                <a:cubicBezTo>
                  <a:pt x="70" y="1"/>
                  <a:pt x="67" y="0"/>
                  <a:pt x="63" y="0"/>
                </a:cubicBezTo>
                <a:cubicBezTo>
                  <a:pt x="60" y="0"/>
                  <a:pt x="57" y="1"/>
                  <a:pt x="54" y="4"/>
                </a:cubicBezTo>
                <a:cubicBezTo>
                  <a:pt x="52" y="6"/>
                  <a:pt x="51" y="9"/>
                  <a:pt x="51" y="13"/>
                </a:cubicBezTo>
                <a:cubicBezTo>
                  <a:pt x="51" y="15"/>
                  <a:pt x="51" y="17"/>
                  <a:pt x="5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2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05"/>
                  <a:pt x="9" y="105"/>
                  <a:pt x="9" y="105"/>
                </a:cubicBezTo>
                <a:cubicBezTo>
                  <a:pt x="5" y="105"/>
                  <a:pt x="5" y="105"/>
                  <a:pt x="5" y="105"/>
                </a:cubicBezTo>
                <a:cubicBezTo>
                  <a:pt x="2" y="105"/>
                  <a:pt x="0" y="107"/>
                  <a:pt x="0" y="110"/>
                </a:cubicBezTo>
                <a:cubicBezTo>
                  <a:pt x="0" y="113"/>
                  <a:pt x="2" y="115"/>
                  <a:pt x="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4" y="115"/>
                  <a:pt x="126" y="113"/>
                  <a:pt x="126" y="110"/>
                </a:cubicBezTo>
                <a:cubicBezTo>
                  <a:pt x="126" y="107"/>
                  <a:pt x="124" y="105"/>
                  <a:pt x="122" y="105"/>
                </a:cubicBezTo>
                <a:close/>
                <a:moveTo>
                  <a:pt x="58" y="8"/>
                </a:moveTo>
                <a:cubicBezTo>
                  <a:pt x="58" y="8"/>
                  <a:pt x="58" y="8"/>
                  <a:pt x="58" y="8"/>
                </a:cubicBezTo>
                <a:cubicBezTo>
                  <a:pt x="60" y="6"/>
                  <a:pt x="61" y="6"/>
                  <a:pt x="63" y="6"/>
                </a:cubicBezTo>
                <a:cubicBezTo>
                  <a:pt x="65" y="6"/>
                  <a:pt x="67" y="6"/>
                  <a:pt x="68" y="8"/>
                </a:cubicBezTo>
                <a:cubicBezTo>
                  <a:pt x="69" y="9"/>
                  <a:pt x="70" y="11"/>
                  <a:pt x="70" y="13"/>
                </a:cubicBezTo>
                <a:cubicBezTo>
                  <a:pt x="70" y="14"/>
                  <a:pt x="69" y="16"/>
                  <a:pt x="68" y="17"/>
                </a:cubicBezTo>
                <a:cubicBezTo>
                  <a:pt x="67" y="19"/>
                  <a:pt x="65" y="19"/>
                  <a:pt x="63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1" y="19"/>
                  <a:pt x="60" y="19"/>
                  <a:pt x="58" y="17"/>
                </a:cubicBezTo>
                <a:cubicBezTo>
                  <a:pt x="57" y="16"/>
                  <a:pt x="56" y="14"/>
                  <a:pt x="56" y="13"/>
                </a:cubicBezTo>
                <a:cubicBezTo>
                  <a:pt x="56" y="11"/>
                  <a:pt x="57" y="9"/>
                  <a:pt x="58" y="8"/>
                </a:cubicBezTo>
                <a:close/>
                <a:moveTo>
                  <a:pt x="112" y="105"/>
                </a:moveTo>
                <a:cubicBezTo>
                  <a:pt x="112" y="105"/>
                  <a:pt x="112" y="105"/>
                  <a:pt x="112" y="105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29"/>
                  <a:pt x="14" y="29"/>
                  <a:pt x="14" y="29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2" y="105"/>
                  <a:pt x="112" y="105"/>
                  <a:pt x="112" y="105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3" y="91"/>
                  <a:pt x="67" y="90"/>
                  <a:pt x="71" y="89"/>
                </a:cubicBezTo>
                <a:cubicBezTo>
                  <a:pt x="71" y="88"/>
                  <a:pt x="71" y="88"/>
                  <a:pt x="71" y="88"/>
                </a:cubicBezTo>
                <a:cubicBezTo>
                  <a:pt x="74" y="87"/>
                  <a:pt x="77" y="84"/>
                  <a:pt x="79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80" y="79"/>
                  <a:pt x="79" y="77"/>
                  <a:pt x="78" y="76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8"/>
                  <a:pt x="61" y="47"/>
                  <a:pt x="59" y="47"/>
                </a:cubicBezTo>
                <a:cubicBezTo>
                  <a:pt x="53" y="47"/>
                  <a:pt x="48" y="49"/>
                  <a:pt x="44" y="53"/>
                </a:cubicBezTo>
                <a:cubicBezTo>
                  <a:pt x="40" y="57"/>
                  <a:pt x="37" y="63"/>
                  <a:pt x="37" y="69"/>
                </a:cubicBezTo>
                <a:cubicBezTo>
                  <a:pt x="37" y="75"/>
                  <a:pt x="40" y="81"/>
                  <a:pt x="44" y="85"/>
                </a:cubicBezTo>
                <a:cubicBezTo>
                  <a:pt x="48" y="89"/>
                  <a:pt x="53" y="91"/>
                  <a:pt x="59" y="91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3" y="53"/>
                  <a:pt x="57" y="53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70"/>
                  <a:pt x="57" y="71"/>
                  <a:pt x="58" y="72"/>
                </a:cubicBezTo>
                <a:cubicBezTo>
                  <a:pt x="72" y="80"/>
                  <a:pt x="72" y="80"/>
                  <a:pt x="72" y="80"/>
                </a:cubicBezTo>
                <a:cubicBezTo>
                  <a:pt x="71" y="81"/>
                  <a:pt x="69" y="82"/>
                  <a:pt x="68" y="83"/>
                </a:cubicBezTo>
                <a:cubicBezTo>
                  <a:pt x="68" y="84"/>
                  <a:pt x="68" y="84"/>
                  <a:pt x="68" y="84"/>
                </a:cubicBezTo>
                <a:cubicBezTo>
                  <a:pt x="65" y="85"/>
                  <a:pt x="62" y="86"/>
                  <a:pt x="59" y="86"/>
                </a:cubicBezTo>
                <a:cubicBezTo>
                  <a:pt x="55" y="86"/>
                  <a:pt x="51" y="84"/>
                  <a:pt x="48" y="81"/>
                </a:cubicBezTo>
                <a:cubicBezTo>
                  <a:pt x="45" y="78"/>
                  <a:pt x="43" y="74"/>
                  <a:pt x="43" y="69"/>
                </a:cubicBezTo>
                <a:cubicBezTo>
                  <a:pt x="43" y="64"/>
                  <a:pt x="45" y="60"/>
                  <a:pt x="48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20"/>
          <p:cNvSpPr>
            <a:spLocks noEditPoints="1"/>
          </p:cNvSpPr>
          <p:nvPr/>
        </p:nvSpPr>
        <p:spPr bwMode="auto">
          <a:xfrm>
            <a:off x="5634430" y="2730817"/>
            <a:ext cx="280664" cy="259154"/>
          </a:xfrm>
          <a:custGeom>
            <a:avLst/>
            <a:gdLst>
              <a:gd name="T0" fmla="*/ 95 w 123"/>
              <a:gd name="T1" fmla="*/ 54 h 113"/>
              <a:gd name="T2" fmla="*/ 122 w 123"/>
              <a:gd name="T3" fmla="*/ 38 h 113"/>
              <a:gd name="T4" fmla="*/ 111 w 123"/>
              <a:gd name="T5" fmla="*/ 36 h 113"/>
              <a:gd name="T6" fmla="*/ 96 w 123"/>
              <a:gd name="T7" fmla="*/ 28 h 113"/>
              <a:gd name="T8" fmla="*/ 105 w 123"/>
              <a:gd name="T9" fmla="*/ 14 h 113"/>
              <a:gd name="T10" fmla="*/ 114 w 123"/>
              <a:gd name="T11" fmla="*/ 7 h 113"/>
              <a:gd name="T12" fmla="*/ 74 w 123"/>
              <a:gd name="T13" fmla="*/ 14 h 113"/>
              <a:gd name="T14" fmla="*/ 72 w 123"/>
              <a:gd name="T15" fmla="*/ 35 h 113"/>
              <a:gd name="T16" fmla="*/ 50 w 123"/>
              <a:gd name="T17" fmla="*/ 21 h 113"/>
              <a:gd name="T18" fmla="*/ 55 w 123"/>
              <a:gd name="T19" fmla="*/ 13 h 113"/>
              <a:gd name="T20" fmla="*/ 64 w 123"/>
              <a:gd name="T21" fmla="*/ 7 h 113"/>
              <a:gd name="T22" fmla="*/ 33 w 123"/>
              <a:gd name="T23" fmla="*/ 6 h 113"/>
              <a:gd name="T24" fmla="*/ 30 w 123"/>
              <a:gd name="T25" fmla="*/ 6 h 113"/>
              <a:gd name="T26" fmla="*/ 13 w 123"/>
              <a:gd name="T27" fmla="*/ 22 h 113"/>
              <a:gd name="T28" fmla="*/ 14 w 123"/>
              <a:gd name="T29" fmla="*/ 25 h 113"/>
              <a:gd name="T30" fmla="*/ 10 w 123"/>
              <a:gd name="T31" fmla="*/ 27 h 113"/>
              <a:gd name="T32" fmla="*/ 1 w 123"/>
              <a:gd name="T33" fmla="*/ 39 h 113"/>
              <a:gd name="T34" fmla="*/ 9 w 123"/>
              <a:gd name="T35" fmla="*/ 46 h 113"/>
              <a:gd name="T36" fmla="*/ 9 w 123"/>
              <a:gd name="T37" fmla="*/ 46 h 113"/>
              <a:gd name="T38" fmla="*/ 9 w 123"/>
              <a:gd name="T39" fmla="*/ 47 h 113"/>
              <a:gd name="T40" fmla="*/ 27 w 123"/>
              <a:gd name="T41" fmla="*/ 48 h 113"/>
              <a:gd name="T42" fmla="*/ 28 w 123"/>
              <a:gd name="T43" fmla="*/ 42 h 113"/>
              <a:gd name="T44" fmla="*/ 49 w 123"/>
              <a:gd name="T45" fmla="*/ 58 h 113"/>
              <a:gd name="T46" fmla="*/ 25 w 123"/>
              <a:gd name="T47" fmla="*/ 111 h 113"/>
              <a:gd name="T48" fmla="*/ 103 w 123"/>
              <a:gd name="T49" fmla="*/ 112 h 113"/>
              <a:gd name="T50" fmla="*/ 120 w 123"/>
              <a:gd name="T51" fmla="*/ 95 h 113"/>
              <a:gd name="T52" fmla="*/ 34 w 123"/>
              <a:gd name="T53" fmla="*/ 35 h 113"/>
              <a:gd name="T54" fmla="*/ 28 w 123"/>
              <a:gd name="T55" fmla="*/ 36 h 113"/>
              <a:gd name="T56" fmla="*/ 24 w 123"/>
              <a:gd name="T57" fmla="*/ 38 h 113"/>
              <a:gd name="T58" fmla="*/ 18 w 123"/>
              <a:gd name="T59" fmla="*/ 48 h 113"/>
              <a:gd name="T60" fmla="*/ 13 w 123"/>
              <a:gd name="T61" fmla="*/ 42 h 113"/>
              <a:gd name="T62" fmla="*/ 13 w 123"/>
              <a:gd name="T63" fmla="*/ 42 h 113"/>
              <a:gd name="T64" fmla="*/ 13 w 123"/>
              <a:gd name="T65" fmla="*/ 42 h 113"/>
              <a:gd name="T66" fmla="*/ 11 w 123"/>
              <a:gd name="T67" fmla="*/ 33 h 113"/>
              <a:gd name="T68" fmla="*/ 18 w 123"/>
              <a:gd name="T69" fmla="*/ 30 h 113"/>
              <a:gd name="T70" fmla="*/ 21 w 123"/>
              <a:gd name="T71" fmla="*/ 25 h 113"/>
              <a:gd name="T72" fmla="*/ 28 w 123"/>
              <a:gd name="T73" fmla="*/ 12 h 113"/>
              <a:gd name="T74" fmla="*/ 36 w 123"/>
              <a:gd name="T75" fmla="*/ 11 h 113"/>
              <a:gd name="T76" fmla="*/ 40 w 123"/>
              <a:gd name="T77" fmla="*/ 10 h 113"/>
              <a:gd name="T78" fmla="*/ 53 w 123"/>
              <a:gd name="T79" fmla="*/ 7 h 113"/>
              <a:gd name="T80" fmla="*/ 45 w 123"/>
              <a:gd name="T81" fmla="*/ 19 h 113"/>
              <a:gd name="T82" fmla="*/ 43 w 123"/>
              <a:gd name="T83" fmla="*/ 26 h 113"/>
              <a:gd name="T84" fmla="*/ 34 w 123"/>
              <a:gd name="T85" fmla="*/ 35 h 113"/>
              <a:gd name="T86" fmla="*/ 19 w 123"/>
              <a:gd name="T87" fmla="*/ 96 h 113"/>
              <a:gd name="T88" fmla="*/ 78 w 123"/>
              <a:gd name="T89" fmla="*/ 35 h 113"/>
              <a:gd name="T90" fmla="*/ 77 w 123"/>
              <a:gd name="T91" fmla="*/ 33 h 113"/>
              <a:gd name="T92" fmla="*/ 102 w 123"/>
              <a:gd name="T93" fmla="*/ 7 h 113"/>
              <a:gd name="T94" fmla="*/ 96 w 123"/>
              <a:gd name="T95" fmla="*/ 10 h 113"/>
              <a:gd name="T96" fmla="*/ 90 w 123"/>
              <a:gd name="T97" fmla="*/ 31 h 113"/>
              <a:gd name="T98" fmla="*/ 105 w 123"/>
              <a:gd name="T99" fmla="*/ 43 h 113"/>
              <a:gd name="T100" fmla="*/ 111 w 123"/>
              <a:gd name="T101" fmla="*/ 43 h 113"/>
              <a:gd name="T102" fmla="*/ 88 w 123"/>
              <a:gd name="T103" fmla="*/ 47 h 113"/>
              <a:gd name="T104" fmla="*/ 105 w 123"/>
              <a:gd name="T105" fmla="*/ 106 h 113"/>
              <a:gd name="T106" fmla="*/ 78 w 123"/>
              <a:gd name="T107" fmla="*/ 6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" h="113">
                <a:moveTo>
                  <a:pt x="82" y="58"/>
                </a:moveTo>
                <a:cubicBezTo>
                  <a:pt x="88" y="53"/>
                  <a:pt x="88" y="53"/>
                  <a:pt x="88" y="53"/>
                </a:cubicBezTo>
                <a:cubicBezTo>
                  <a:pt x="90" y="54"/>
                  <a:pt x="92" y="54"/>
                  <a:pt x="95" y="54"/>
                </a:cubicBezTo>
                <a:cubicBezTo>
                  <a:pt x="98" y="55"/>
                  <a:pt x="101" y="54"/>
                  <a:pt x="104" y="54"/>
                </a:cubicBezTo>
                <a:cubicBezTo>
                  <a:pt x="108" y="53"/>
                  <a:pt x="112" y="50"/>
                  <a:pt x="115" y="48"/>
                </a:cubicBezTo>
                <a:cubicBezTo>
                  <a:pt x="118" y="45"/>
                  <a:pt x="121" y="41"/>
                  <a:pt x="122" y="38"/>
                </a:cubicBezTo>
                <a:cubicBezTo>
                  <a:pt x="123" y="36"/>
                  <a:pt x="122" y="34"/>
                  <a:pt x="121" y="34"/>
                </a:cubicBezTo>
                <a:cubicBezTo>
                  <a:pt x="120" y="34"/>
                  <a:pt x="119" y="34"/>
                  <a:pt x="119" y="34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6" y="28"/>
                  <a:pt x="96" y="28"/>
                  <a:pt x="96" y="28"/>
                </a:cubicBezTo>
                <a:cubicBezTo>
                  <a:pt x="97" y="22"/>
                  <a:pt x="97" y="22"/>
                  <a:pt x="97" y="22"/>
                </a:cubicBezTo>
                <a:cubicBezTo>
                  <a:pt x="99" y="16"/>
                  <a:pt x="99" y="16"/>
                  <a:pt x="99" y="16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5" y="11"/>
                  <a:pt x="115" y="10"/>
                  <a:pt x="115" y="8"/>
                </a:cubicBezTo>
                <a:cubicBezTo>
                  <a:pt x="115" y="8"/>
                  <a:pt x="115" y="7"/>
                  <a:pt x="114" y="7"/>
                </a:cubicBezTo>
                <a:cubicBezTo>
                  <a:pt x="111" y="4"/>
                  <a:pt x="107" y="2"/>
                  <a:pt x="103" y="1"/>
                </a:cubicBezTo>
                <a:cubicBezTo>
                  <a:pt x="99" y="1"/>
                  <a:pt x="95" y="1"/>
                  <a:pt x="90" y="2"/>
                </a:cubicBezTo>
                <a:cubicBezTo>
                  <a:pt x="83" y="4"/>
                  <a:pt x="78" y="8"/>
                  <a:pt x="74" y="14"/>
                </a:cubicBezTo>
                <a:cubicBezTo>
                  <a:pt x="71" y="20"/>
                  <a:pt x="70" y="28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66" y="41"/>
                  <a:pt x="66" y="41"/>
                  <a:pt x="66" y="4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3"/>
                  <a:pt x="49" y="22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19"/>
                  <a:pt x="51" y="18"/>
                  <a:pt x="51" y="17"/>
                </a:cubicBezTo>
                <a:cubicBezTo>
                  <a:pt x="52" y="15"/>
                  <a:pt x="54" y="13"/>
                  <a:pt x="55" y="13"/>
                </a:cubicBezTo>
                <a:cubicBezTo>
                  <a:pt x="57" y="12"/>
                  <a:pt x="59" y="12"/>
                  <a:pt x="62" y="12"/>
                </a:cubicBezTo>
                <a:cubicBezTo>
                  <a:pt x="63" y="12"/>
                  <a:pt x="64" y="12"/>
                  <a:pt x="64" y="11"/>
                </a:cubicBezTo>
                <a:cubicBezTo>
                  <a:pt x="65" y="10"/>
                  <a:pt x="65" y="8"/>
                  <a:pt x="64" y="7"/>
                </a:cubicBezTo>
                <a:cubicBezTo>
                  <a:pt x="60" y="3"/>
                  <a:pt x="55" y="0"/>
                  <a:pt x="50" y="0"/>
                </a:cubicBezTo>
                <a:cubicBezTo>
                  <a:pt x="45" y="0"/>
                  <a:pt x="41" y="1"/>
                  <a:pt x="36" y="5"/>
                </a:cubicBezTo>
                <a:cubicBezTo>
                  <a:pt x="35" y="5"/>
                  <a:pt x="34" y="6"/>
                  <a:pt x="33" y="6"/>
                </a:cubicBezTo>
                <a:cubicBezTo>
                  <a:pt x="33" y="7"/>
                  <a:pt x="32" y="7"/>
                  <a:pt x="32" y="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5"/>
                  <a:pt x="27" y="5"/>
                  <a:pt x="26" y="6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20"/>
                  <a:pt x="12" y="21"/>
                  <a:pt x="13" y="22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6"/>
                  <a:pt x="13" y="27"/>
                </a:cubicBezTo>
                <a:cubicBezTo>
                  <a:pt x="13" y="27"/>
                  <a:pt x="13" y="27"/>
                  <a:pt x="12" y="27"/>
                </a:cubicBezTo>
                <a:cubicBezTo>
                  <a:pt x="12" y="27"/>
                  <a:pt x="11" y="28"/>
                  <a:pt x="10" y="27"/>
                </a:cubicBezTo>
                <a:cubicBezTo>
                  <a:pt x="9" y="27"/>
                  <a:pt x="8" y="28"/>
                  <a:pt x="7" y="28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6"/>
                  <a:pt x="0" y="38"/>
                  <a:pt x="1" y="39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16" y="54"/>
                  <a:pt x="16" y="54"/>
                  <a:pt x="16" y="54"/>
                </a:cubicBezTo>
                <a:cubicBezTo>
                  <a:pt x="18" y="55"/>
                  <a:pt x="19" y="55"/>
                  <a:pt x="21" y="54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7"/>
                  <a:pt x="28" y="46"/>
                  <a:pt x="28" y="45"/>
                </a:cubicBezTo>
                <a:cubicBezTo>
                  <a:pt x="28" y="45"/>
                  <a:pt x="28" y="44"/>
                  <a:pt x="28" y="43"/>
                </a:cubicBezTo>
                <a:cubicBezTo>
                  <a:pt x="28" y="43"/>
                  <a:pt x="28" y="43"/>
                  <a:pt x="28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49" y="58"/>
                  <a:pt x="49" y="58"/>
                  <a:pt x="49" y="58"/>
                </a:cubicBezTo>
                <a:cubicBezTo>
                  <a:pt x="13" y="94"/>
                  <a:pt x="13" y="94"/>
                  <a:pt x="13" y="94"/>
                </a:cubicBezTo>
                <a:cubicBezTo>
                  <a:pt x="11" y="95"/>
                  <a:pt x="11" y="97"/>
                  <a:pt x="13" y="98"/>
                </a:cubicBezTo>
                <a:cubicBezTo>
                  <a:pt x="25" y="111"/>
                  <a:pt x="25" y="111"/>
                  <a:pt x="25" y="111"/>
                </a:cubicBezTo>
                <a:cubicBezTo>
                  <a:pt x="27" y="112"/>
                  <a:pt x="28" y="112"/>
                  <a:pt x="30" y="111"/>
                </a:cubicBezTo>
                <a:cubicBezTo>
                  <a:pt x="66" y="75"/>
                  <a:pt x="66" y="75"/>
                  <a:pt x="66" y="75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4" y="113"/>
                  <a:pt x="106" y="113"/>
                  <a:pt x="107" y="112"/>
                </a:cubicBezTo>
                <a:cubicBezTo>
                  <a:pt x="120" y="99"/>
                  <a:pt x="120" y="99"/>
                  <a:pt x="120" y="99"/>
                </a:cubicBezTo>
                <a:cubicBezTo>
                  <a:pt x="121" y="98"/>
                  <a:pt x="121" y="96"/>
                  <a:pt x="120" y="95"/>
                </a:cubicBezTo>
                <a:cubicBezTo>
                  <a:pt x="82" y="58"/>
                  <a:pt x="82" y="58"/>
                  <a:pt x="82" y="58"/>
                </a:cubicBezTo>
                <a:close/>
                <a:moveTo>
                  <a:pt x="3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3" y="34"/>
                  <a:pt x="31" y="34"/>
                  <a:pt x="30" y="35"/>
                </a:cubicBezTo>
                <a:cubicBezTo>
                  <a:pt x="29" y="35"/>
                  <a:pt x="29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6"/>
                  <a:pt x="26" y="37"/>
                  <a:pt x="26" y="37"/>
                </a:cubicBezTo>
                <a:cubicBezTo>
                  <a:pt x="25" y="37"/>
                  <a:pt x="25" y="38"/>
                  <a:pt x="24" y="38"/>
                </a:cubicBezTo>
                <a:cubicBezTo>
                  <a:pt x="24" y="39"/>
                  <a:pt x="23" y="40"/>
                  <a:pt x="22" y="41"/>
                </a:cubicBezTo>
                <a:cubicBezTo>
                  <a:pt x="22" y="42"/>
                  <a:pt x="22" y="43"/>
                  <a:pt x="22" y="45"/>
                </a:cubicBezTo>
                <a:cubicBezTo>
                  <a:pt x="18" y="48"/>
                  <a:pt x="18" y="48"/>
                  <a:pt x="18" y="48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7" y="37"/>
                  <a:pt x="7" y="37"/>
                  <a:pt x="7" y="37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3"/>
                  <a:pt x="13" y="33"/>
                  <a:pt x="14" y="33"/>
                </a:cubicBezTo>
                <a:cubicBezTo>
                  <a:pt x="15" y="32"/>
                  <a:pt x="17" y="32"/>
                  <a:pt x="18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9"/>
                  <a:pt x="19" y="28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6"/>
                  <a:pt x="21" y="25"/>
                </a:cubicBezTo>
                <a:cubicBezTo>
                  <a:pt x="22" y="24"/>
                  <a:pt x="21" y="22"/>
                  <a:pt x="20" y="21"/>
                </a:cubicBezTo>
                <a:cubicBezTo>
                  <a:pt x="20" y="20"/>
                  <a:pt x="20" y="20"/>
                  <a:pt x="20" y="20"/>
                </a:cubicBezTo>
                <a:cubicBezTo>
                  <a:pt x="28" y="12"/>
                  <a:pt x="28" y="12"/>
                  <a:pt x="28" y="12"/>
                </a:cubicBezTo>
                <a:cubicBezTo>
                  <a:pt x="29" y="13"/>
                  <a:pt x="29" y="13"/>
                  <a:pt x="29" y="13"/>
                </a:cubicBezTo>
                <a:cubicBezTo>
                  <a:pt x="30" y="14"/>
                  <a:pt x="32" y="14"/>
                  <a:pt x="33" y="13"/>
                </a:cubicBezTo>
                <a:cubicBezTo>
                  <a:pt x="34" y="12"/>
                  <a:pt x="35" y="12"/>
                  <a:pt x="36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7" y="11"/>
                  <a:pt x="38" y="11"/>
                  <a:pt x="39" y="10"/>
                </a:cubicBezTo>
                <a:cubicBezTo>
                  <a:pt x="39" y="10"/>
                  <a:pt x="40" y="10"/>
                  <a:pt x="40" y="10"/>
                </a:cubicBezTo>
                <a:cubicBezTo>
                  <a:pt x="43" y="7"/>
                  <a:pt x="46" y="6"/>
                  <a:pt x="50" y="6"/>
                </a:cubicBezTo>
                <a:cubicBezTo>
                  <a:pt x="51" y="6"/>
                  <a:pt x="53" y="6"/>
                  <a:pt x="54" y="7"/>
                </a:cubicBezTo>
                <a:cubicBezTo>
                  <a:pt x="54" y="7"/>
                  <a:pt x="53" y="7"/>
                  <a:pt x="53" y="7"/>
                </a:cubicBezTo>
                <a:cubicBezTo>
                  <a:pt x="50" y="9"/>
                  <a:pt x="48" y="11"/>
                  <a:pt x="46" y="14"/>
                </a:cubicBezTo>
                <a:cubicBezTo>
                  <a:pt x="46" y="14"/>
                  <a:pt x="46" y="15"/>
                  <a:pt x="46" y="15"/>
                </a:cubicBezTo>
                <a:cubicBezTo>
                  <a:pt x="46" y="16"/>
                  <a:pt x="45" y="17"/>
                  <a:pt x="45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0"/>
                  <a:pt x="43" y="21"/>
                  <a:pt x="42" y="23"/>
                </a:cubicBezTo>
                <a:cubicBezTo>
                  <a:pt x="41" y="24"/>
                  <a:pt x="42" y="25"/>
                  <a:pt x="4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53" y="54"/>
                  <a:pt x="53" y="54"/>
                  <a:pt x="53" y="54"/>
                </a:cubicBezTo>
                <a:cubicBezTo>
                  <a:pt x="34" y="35"/>
                  <a:pt x="34" y="35"/>
                  <a:pt x="34" y="35"/>
                </a:cubicBezTo>
                <a:close/>
                <a:moveTo>
                  <a:pt x="27" y="105"/>
                </a:moveTo>
                <a:cubicBezTo>
                  <a:pt x="27" y="105"/>
                  <a:pt x="27" y="105"/>
                  <a:pt x="27" y="105"/>
                </a:cubicBezTo>
                <a:cubicBezTo>
                  <a:pt x="19" y="96"/>
                  <a:pt x="19" y="96"/>
                  <a:pt x="19" y="96"/>
                </a:cubicBezTo>
                <a:cubicBezTo>
                  <a:pt x="55" y="60"/>
                  <a:pt x="55" y="60"/>
                  <a:pt x="55" y="60"/>
                </a:cubicBezTo>
                <a:cubicBezTo>
                  <a:pt x="77" y="38"/>
                  <a:pt x="77" y="38"/>
                  <a:pt x="77" y="38"/>
                </a:cubicBezTo>
                <a:cubicBezTo>
                  <a:pt x="78" y="37"/>
                  <a:pt x="78" y="36"/>
                  <a:pt x="78" y="35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33"/>
                  <a:pt x="77" y="33"/>
                  <a:pt x="77" y="33"/>
                </a:cubicBezTo>
                <a:cubicBezTo>
                  <a:pt x="76" y="28"/>
                  <a:pt x="76" y="22"/>
                  <a:pt x="79" y="17"/>
                </a:cubicBezTo>
                <a:cubicBezTo>
                  <a:pt x="82" y="13"/>
                  <a:pt x="86" y="9"/>
                  <a:pt x="92" y="7"/>
                </a:cubicBezTo>
                <a:cubicBezTo>
                  <a:pt x="95" y="7"/>
                  <a:pt x="99" y="6"/>
                  <a:pt x="102" y="7"/>
                </a:cubicBezTo>
                <a:cubicBezTo>
                  <a:pt x="103" y="7"/>
                  <a:pt x="104" y="8"/>
                  <a:pt x="105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96" y="10"/>
                  <a:pt x="96" y="10"/>
                  <a:pt x="96" y="10"/>
                </a:cubicBezTo>
                <a:cubicBezTo>
                  <a:pt x="95" y="11"/>
                  <a:pt x="94" y="11"/>
                  <a:pt x="94" y="12"/>
                </a:cubicBezTo>
                <a:cubicBezTo>
                  <a:pt x="90" y="28"/>
                  <a:pt x="90" y="28"/>
                  <a:pt x="90" y="28"/>
                </a:cubicBezTo>
                <a:cubicBezTo>
                  <a:pt x="89" y="29"/>
                  <a:pt x="90" y="30"/>
                  <a:pt x="90" y="31"/>
                </a:cubicBezTo>
                <a:cubicBezTo>
                  <a:pt x="96" y="37"/>
                  <a:pt x="96" y="37"/>
                  <a:pt x="96" y="37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43"/>
                  <a:pt x="104" y="44"/>
                  <a:pt x="105" y="43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3" y="42"/>
                  <a:pt x="112" y="43"/>
                  <a:pt x="111" y="43"/>
                </a:cubicBezTo>
                <a:cubicBezTo>
                  <a:pt x="109" y="46"/>
                  <a:pt x="106" y="47"/>
                  <a:pt x="103" y="48"/>
                </a:cubicBezTo>
                <a:cubicBezTo>
                  <a:pt x="100" y="49"/>
                  <a:pt x="98" y="49"/>
                  <a:pt x="95" y="49"/>
                </a:cubicBezTo>
                <a:cubicBezTo>
                  <a:pt x="93" y="48"/>
                  <a:pt x="91" y="48"/>
                  <a:pt x="88" y="47"/>
                </a:cubicBezTo>
                <a:cubicBezTo>
                  <a:pt x="87" y="46"/>
                  <a:pt x="86" y="46"/>
                  <a:pt x="85" y="47"/>
                </a:cubicBezTo>
                <a:cubicBezTo>
                  <a:pt x="27" y="105"/>
                  <a:pt x="27" y="105"/>
                  <a:pt x="27" y="105"/>
                </a:cubicBezTo>
                <a:close/>
                <a:moveTo>
                  <a:pt x="105" y="106"/>
                </a:moveTo>
                <a:cubicBezTo>
                  <a:pt x="105" y="106"/>
                  <a:pt x="105" y="106"/>
                  <a:pt x="105" y="106"/>
                </a:cubicBezTo>
                <a:cubicBezTo>
                  <a:pt x="70" y="71"/>
                  <a:pt x="70" y="71"/>
                  <a:pt x="70" y="71"/>
                </a:cubicBezTo>
                <a:cubicBezTo>
                  <a:pt x="78" y="62"/>
                  <a:pt x="78" y="62"/>
                  <a:pt x="78" y="62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05" y="106"/>
                  <a:pt x="105" y="106"/>
                  <a:pt x="105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1"/>
          <p:cNvSpPr>
            <a:spLocks noEditPoints="1"/>
          </p:cNvSpPr>
          <p:nvPr/>
        </p:nvSpPr>
        <p:spPr bwMode="auto">
          <a:xfrm>
            <a:off x="4427691" y="2714904"/>
            <a:ext cx="261346" cy="288706"/>
          </a:xfrm>
          <a:custGeom>
            <a:avLst/>
            <a:gdLst>
              <a:gd name="T0" fmla="*/ 47 w 115"/>
              <a:gd name="T1" fmla="*/ 61 h 126"/>
              <a:gd name="T2" fmla="*/ 47 w 115"/>
              <a:gd name="T3" fmla="*/ 58 h 126"/>
              <a:gd name="T4" fmla="*/ 50 w 115"/>
              <a:gd name="T5" fmla="*/ 55 h 126"/>
              <a:gd name="T6" fmla="*/ 54 w 115"/>
              <a:gd name="T7" fmla="*/ 55 h 126"/>
              <a:gd name="T8" fmla="*/ 62 w 115"/>
              <a:gd name="T9" fmla="*/ 55 h 126"/>
              <a:gd name="T10" fmla="*/ 66 w 115"/>
              <a:gd name="T11" fmla="*/ 56 h 126"/>
              <a:gd name="T12" fmla="*/ 70 w 115"/>
              <a:gd name="T13" fmla="*/ 61 h 126"/>
              <a:gd name="T14" fmla="*/ 70 w 115"/>
              <a:gd name="T15" fmla="*/ 52 h 126"/>
              <a:gd name="T16" fmla="*/ 60 w 115"/>
              <a:gd name="T17" fmla="*/ 49 h 126"/>
              <a:gd name="T18" fmla="*/ 57 w 115"/>
              <a:gd name="T19" fmla="*/ 44 h 126"/>
              <a:gd name="T20" fmla="*/ 54 w 115"/>
              <a:gd name="T21" fmla="*/ 49 h 126"/>
              <a:gd name="T22" fmla="*/ 43 w 115"/>
              <a:gd name="T23" fmla="*/ 52 h 126"/>
              <a:gd name="T24" fmla="*/ 41 w 115"/>
              <a:gd name="T25" fmla="*/ 61 h 126"/>
              <a:gd name="T26" fmla="*/ 41 w 115"/>
              <a:gd name="T27" fmla="*/ 64 h 126"/>
              <a:gd name="T28" fmla="*/ 41 w 115"/>
              <a:gd name="T29" fmla="*/ 68 h 126"/>
              <a:gd name="T30" fmla="*/ 49 w 115"/>
              <a:gd name="T31" fmla="*/ 76 h 126"/>
              <a:gd name="T32" fmla="*/ 52 w 115"/>
              <a:gd name="T33" fmla="*/ 76 h 126"/>
              <a:gd name="T34" fmla="*/ 60 w 115"/>
              <a:gd name="T35" fmla="*/ 76 h 126"/>
              <a:gd name="T36" fmla="*/ 64 w 115"/>
              <a:gd name="T37" fmla="*/ 76 h 126"/>
              <a:gd name="T38" fmla="*/ 67 w 115"/>
              <a:gd name="T39" fmla="*/ 79 h 126"/>
              <a:gd name="T40" fmla="*/ 66 w 115"/>
              <a:gd name="T41" fmla="*/ 91 h 126"/>
              <a:gd name="T42" fmla="*/ 63 w 115"/>
              <a:gd name="T43" fmla="*/ 92 h 126"/>
              <a:gd name="T44" fmla="*/ 54 w 115"/>
              <a:gd name="T45" fmla="*/ 92 h 126"/>
              <a:gd name="T46" fmla="*/ 50 w 115"/>
              <a:gd name="T47" fmla="*/ 92 h 126"/>
              <a:gd name="T48" fmla="*/ 47 w 115"/>
              <a:gd name="T49" fmla="*/ 89 h 126"/>
              <a:gd name="T50" fmla="*/ 41 w 115"/>
              <a:gd name="T51" fmla="*/ 89 h 126"/>
              <a:gd name="T52" fmla="*/ 50 w 115"/>
              <a:gd name="T53" fmla="*/ 98 h 126"/>
              <a:gd name="T54" fmla="*/ 54 w 115"/>
              <a:gd name="T55" fmla="*/ 100 h 126"/>
              <a:gd name="T56" fmla="*/ 60 w 115"/>
              <a:gd name="T57" fmla="*/ 100 h 126"/>
              <a:gd name="T58" fmla="*/ 64 w 115"/>
              <a:gd name="T59" fmla="*/ 98 h 126"/>
              <a:gd name="T60" fmla="*/ 73 w 115"/>
              <a:gd name="T61" fmla="*/ 89 h 126"/>
              <a:gd name="T62" fmla="*/ 73 w 115"/>
              <a:gd name="T63" fmla="*/ 82 h 126"/>
              <a:gd name="T64" fmla="*/ 70 w 115"/>
              <a:gd name="T65" fmla="*/ 73 h 126"/>
              <a:gd name="T66" fmla="*/ 64 w 115"/>
              <a:gd name="T67" fmla="*/ 70 h 126"/>
              <a:gd name="T68" fmla="*/ 60 w 115"/>
              <a:gd name="T69" fmla="*/ 70 h 126"/>
              <a:gd name="T70" fmla="*/ 52 w 115"/>
              <a:gd name="T71" fmla="*/ 70 h 126"/>
              <a:gd name="T72" fmla="*/ 48 w 115"/>
              <a:gd name="T73" fmla="*/ 70 h 126"/>
              <a:gd name="T74" fmla="*/ 47 w 115"/>
              <a:gd name="T75" fmla="*/ 65 h 126"/>
              <a:gd name="T76" fmla="*/ 113 w 115"/>
              <a:gd name="T77" fmla="*/ 118 h 126"/>
              <a:gd name="T78" fmla="*/ 107 w 115"/>
              <a:gd name="T79" fmla="*/ 105 h 126"/>
              <a:gd name="T80" fmla="*/ 104 w 115"/>
              <a:gd name="T81" fmla="*/ 67 h 126"/>
              <a:gd name="T82" fmla="*/ 75 w 115"/>
              <a:gd name="T83" fmla="*/ 24 h 126"/>
              <a:gd name="T84" fmla="*/ 80 w 115"/>
              <a:gd name="T85" fmla="*/ 8 h 126"/>
              <a:gd name="T86" fmla="*/ 76 w 115"/>
              <a:gd name="T87" fmla="*/ 0 h 126"/>
              <a:gd name="T88" fmla="*/ 34 w 115"/>
              <a:gd name="T89" fmla="*/ 1 h 126"/>
              <a:gd name="T90" fmla="*/ 47 w 115"/>
              <a:gd name="T91" fmla="*/ 21 h 126"/>
              <a:gd name="T92" fmla="*/ 24 w 115"/>
              <a:gd name="T93" fmla="*/ 34 h 126"/>
              <a:gd name="T94" fmla="*/ 10 w 115"/>
              <a:gd name="T95" fmla="*/ 67 h 126"/>
              <a:gd name="T96" fmla="*/ 7 w 115"/>
              <a:gd name="T97" fmla="*/ 105 h 126"/>
              <a:gd name="T98" fmla="*/ 0 w 115"/>
              <a:gd name="T99" fmla="*/ 121 h 126"/>
              <a:gd name="T100" fmla="*/ 109 w 115"/>
              <a:gd name="T101" fmla="*/ 126 h 126"/>
              <a:gd name="T102" fmla="*/ 112 w 115"/>
              <a:gd name="T103" fmla="*/ 125 h 126"/>
              <a:gd name="T104" fmla="*/ 65 w 115"/>
              <a:gd name="T105" fmla="*/ 9 h 126"/>
              <a:gd name="T106" fmla="*/ 57 w 115"/>
              <a:gd name="T107" fmla="*/ 17 h 126"/>
              <a:gd name="T108" fmla="*/ 65 w 115"/>
              <a:gd name="T109" fmla="*/ 9 h 126"/>
              <a:gd name="T110" fmla="*/ 13 w 115"/>
              <a:gd name="T111" fmla="*/ 116 h 126"/>
              <a:gd name="T112" fmla="*/ 20 w 115"/>
              <a:gd name="T113" fmla="*/ 90 h 126"/>
              <a:gd name="T114" fmla="*/ 22 w 115"/>
              <a:gd name="T115" fmla="*/ 53 h 126"/>
              <a:gd name="T116" fmla="*/ 43 w 115"/>
              <a:gd name="T117" fmla="*/ 33 h 126"/>
              <a:gd name="T118" fmla="*/ 57 w 115"/>
              <a:gd name="T119" fmla="*/ 30 h 126"/>
              <a:gd name="T120" fmla="*/ 83 w 115"/>
              <a:gd name="T121" fmla="*/ 41 h 126"/>
              <a:gd name="T122" fmla="*/ 94 w 115"/>
              <a:gd name="T123" fmla="*/ 90 h 126"/>
              <a:gd name="T124" fmla="*/ 101 w 115"/>
              <a:gd name="T125" fmla="*/ 11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5" h="126">
                <a:moveTo>
                  <a:pt x="47" y="64"/>
                </a:move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58"/>
                  <a:pt x="47" y="58"/>
                  <a:pt x="47" y="58"/>
                </a:cubicBezTo>
                <a:cubicBezTo>
                  <a:pt x="47" y="57"/>
                  <a:pt x="47" y="56"/>
                  <a:pt x="47" y="56"/>
                </a:cubicBezTo>
                <a:cubicBezTo>
                  <a:pt x="48" y="55"/>
                  <a:pt x="49" y="55"/>
                  <a:pt x="50" y="55"/>
                </a:cubicBezTo>
                <a:cubicBezTo>
                  <a:pt x="52" y="55"/>
                  <a:pt x="52" y="55"/>
                  <a:pt x="52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5" y="55"/>
                  <a:pt x="66" y="55"/>
                  <a:pt x="66" y="56"/>
                </a:cubicBezTo>
                <a:cubicBezTo>
                  <a:pt x="67" y="56"/>
                  <a:pt x="67" y="57"/>
                  <a:pt x="67" y="58"/>
                </a:cubicBezTo>
                <a:cubicBezTo>
                  <a:pt x="67" y="60"/>
                  <a:pt x="68" y="61"/>
                  <a:pt x="70" y="61"/>
                </a:cubicBezTo>
                <a:cubicBezTo>
                  <a:pt x="72" y="61"/>
                  <a:pt x="73" y="60"/>
                  <a:pt x="73" y="58"/>
                </a:cubicBezTo>
                <a:cubicBezTo>
                  <a:pt x="73" y="56"/>
                  <a:pt x="72" y="53"/>
                  <a:pt x="70" y="52"/>
                </a:cubicBezTo>
                <a:cubicBezTo>
                  <a:pt x="69" y="50"/>
                  <a:pt x="66" y="49"/>
                  <a:pt x="64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5"/>
                  <a:pt x="58" y="44"/>
                  <a:pt x="57" y="44"/>
                </a:cubicBezTo>
                <a:cubicBezTo>
                  <a:pt x="55" y="44"/>
                  <a:pt x="54" y="45"/>
                  <a:pt x="54" y="47"/>
                </a:cubicBezTo>
                <a:cubicBezTo>
                  <a:pt x="54" y="49"/>
                  <a:pt x="54" y="49"/>
                  <a:pt x="54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47" y="49"/>
                  <a:pt x="45" y="50"/>
                  <a:pt x="43" y="52"/>
                </a:cubicBezTo>
                <a:cubicBezTo>
                  <a:pt x="42" y="53"/>
                  <a:pt x="41" y="56"/>
                  <a:pt x="41" y="58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70"/>
                  <a:pt x="42" y="72"/>
                  <a:pt x="43" y="74"/>
                </a:cubicBezTo>
                <a:cubicBezTo>
                  <a:pt x="45" y="75"/>
                  <a:pt x="47" y="76"/>
                  <a:pt x="49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63" y="76"/>
                  <a:pt x="63" y="76"/>
                  <a:pt x="63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65" y="76"/>
                  <a:pt x="66" y="77"/>
                  <a:pt x="66" y="77"/>
                </a:cubicBezTo>
                <a:cubicBezTo>
                  <a:pt x="67" y="78"/>
                  <a:pt x="67" y="79"/>
                  <a:pt x="67" y="79"/>
                </a:cubicBezTo>
                <a:cubicBezTo>
                  <a:pt x="67" y="83"/>
                  <a:pt x="67" y="86"/>
                  <a:pt x="67" y="89"/>
                </a:cubicBezTo>
                <a:cubicBezTo>
                  <a:pt x="67" y="90"/>
                  <a:pt x="67" y="90"/>
                  <a:pt x="66" y="91"/>
                </a:cubicBezTo>
                <a:cubicBezTo>
                  <a:pt x="66" y="92"/>
                  <a:pt x="65" y="92"/>
                  <a:pt x="64" y="92"/>
                </a:cubicBezTo>
                <a:cubicBezTo>
                  <a:pt x="63" y="92"/>
                  <a:pt x="63" y="92"/>
                  <a:pt x="63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52" y="92"/>
                  <a:pt x="52" y="92"/>
                  <a:pt x="52" y="92"/>
                </a:cubicBezTo>
                <a:cubicBezTo>
                  <a:pt x="50" y="92"/>
                  <a:pt x="50" y="92"/>
                  <a:pt x="50" y="92"/>
                </a:cubicBezTo>
                <a:cubicBezTo>
                  <a:pt x="49" y="92"/>
                  <a:pt x="48" y="92"/>
                  <a:pt x="47" y="91"/>
                </a:cubicBezTo>
                <a:cubicBezTo>
                  <a:pt x="47" y="90"/>
                  <a:pt x="47" y="90"/>
                  <a:pt x="47" y="89"/>
                </a:cubicBezTo>
                <a:cubicBezTo>
                  <a:pt x="47" y="87"/>
                  <a:pt x="45" y="86"/>
                  <a:pt x="44" y="86"/>
                </a:cubicBezTo>
                <a:cubicBezTo>
                  <a:pt x="42" y="86"/>
                  <a:pt x="41" y="87"/>
                  <a:pt x="41" y="89"/>
                </a:cubicBezTo>
                <a:cubicBezTo>
                  <a:pt x="41" y="91"/>
                  <a:pt x="42" y="94"/>
                  <a:pt x="43" y="95"/>
                </a:cubicBezTo>
                <a:cubicBezTo>
                  <a:pt x="45" y="97"/>
                  <a:pt x="47" y="98"/>
                  <a:pt x="5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102"/>
                  <a:pt x="55" y="103"/>
                  <a:pt x="57" y="103"/>
                </a:cubicBezTo>
                <a:cubicBezTo>
                  <a:pt x="58" y="103"/>
                  <a:pt x="60" y="102"/>
                  <a:pt x="60" y="100"/>
                </a:cubicBezTo>
                <a:cubicBezTo>
                  <a:pt x="60" y="98"/>
                  <a:pt x="60" y="98"/>
                  <a:pt x="60" y="98"/>
                </a:cubicBezTo>
                <a:cubicBezTo>
                  <a:pt x="64" y="98"/>
                  <a:pt x="64" y="98"/>
                  <a:pt x="64" y="98"/>
                </a:cubicBezTo>
                <a:cubicBezTo>
                  <a:pt x="66" y="98"/>
                  <a:pt x="69" y="97"/>
                  <a:pt x="70" y="95"/>
                </a:cubicBezTo>
                <a:cubicBezTo>
                  <a:pt x="72" y="94"/>
                  <a:pt x="73" y="91"/>
                  <a:pt x="73" y="89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79"/>
                  <a:pt x="73" y="79"/>
                  <a:pt x="73" y="79"/>
                </a:cubicBezTo>
                <a:cubicBezTo>
                  <a:pt x="73" y="77"/>
                  <a:pt x="72" y="75"/>
                  <a:pt x="70" y="73"/>
                </a:cubicBezTo>
                <a:cubicBezTo>
                  <a:pt x="69" y="72"/>
                  <a:pt x="67" y="71"/>
                  <a:pt x="64" y="71"/>
                </a:cubicBezTo>
                <a:cubicBezTo>
                  <a:pt x="64" y="70"/>
                  <a:pt x="64" y="70"/>
                  <a:pt x="64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49" y="70"/>
                  <a:pt x="48" y="70"/>
                  <a:pt x="48" y="70"/>
                </a:cubicBezTo>
                <a:cubicBezTo>
                  <a:pt x="47" y="69"/>
                  <a:pt x="47" y="68"/>
                  <a:pt x="47" y="68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4"/>
                  <a:pt x="47" y="64"/>
                  <a:pt x="47" y="64"/>
                </a:cubicBezTo>
                <a:close/>
                <a:moveTo>
                  <a:pt x="113" y="118"/>
                </a:moveTo>
                <a:cubicBezTo>
                  <a:pt x="113" y="118"/>
                  <a:pt x="113" y="118"/>
                  <a:pt x="113" y="118"/>
                </a:cubicBezTo>
                <a:cubicBezTo>
                  <a:pt x="111" y="115"/>
                  <a:pt x="108" y="110"/>
                  <a:pt x="107" y="105"/>
                </a:cubicBezTo>
                <a:cubicBezTo>
                  <a:pt x="105" y="100"/>
                  <a:pt x="104" y="95"/>
                  <a:pt x="104" y="90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4" y="54"/>
                  <a:pt x="99" y="42"/>
                  <a:pt x="90" y="34"/>
                </a:cubicBezTo>
                <a:cubicBezTo>
                  <a:pt x="85" y="29"/>
                  <a:pt x="80" y="26"/>
                  <a:pt x="75" y="24"/>
                </a:cubicBezTo>
                <a:cubicBezTo>
                  <a:pt x="72" y="23"/>
                  <a:pt x="69" y="22"/>
                  <a:pt x="67" y="21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79" y="0"/>
                  <a:pt x="7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5" y="0"/>
                  <a:pt x="34" y="1"/>
                </a:cubicBezTo>
                <a:cubicBezTo>
                  <a:pt x="32" y="3"/>
                  <a:pt x="32" y="6"/>
                  <a:pt x="34" y="8"/>
                </a:cubicBezTo>
                <a:cubicBezTo>
                  <a:pt x="47" y="21"/>
                  <a:pt x="47" y="21"/>
                  <a:pt x="47" y="21"/>
                </a:cubicBezTo>
                <a:cubicBezTo>
                  <a:pt x="44" y="22"/>
                  <a:pt x="42" y="23"/>
                  <a:pt x="39" y="24"/>
                </a:cubicBezTo>
                <a:cubicBezTo>
                  <a:pt x="33" y="26"/>
                  <a:pt x="28" y="29"/>
                  <a:pt x="24" y="34"/>
                </a:cubicBezTo>
                <a:cubicBezTo>
                  <a:pt x="19" y="38"/>
                  <a:pt x="16" y="43"/>
                  <a:pt x="13" y="49"/>
                </a:cubicBezTo>
                <a:cubicBezTo>
                  <a:pt x="11" y="55"/>
                  <a:pt x="10" y="61"/>
                  <a:pt x="10" y="67"/>
                </a:cubicBezTo>
                <a:cubicBezTo>
                  <a:pt x="10" y="90"/>
                  <a:pt x="10" y="90"/>
                  <a:pt x="10" y="90"/>
                </a:cubicBezTo>
                <a:cubicBezTo>
                  <a:pt x="10" y="95"/>
                  <a:pt x="9" y="100"/>
                  <a:pt x="7" y="105"/>
                </a:cubicBezTo>
                <a:cubicBezTo>
                  <a:pt x="5" y="110"/>
                  <a:pt x="3" y="115"/>
                  <a:pt x="1" y="118"/>
                </a:cubicBezTo>
                <a:cubicBezTo>
                  <a:pt x="0" y="119"/>
                  <a:pt x="0" y="120"/>
                  <a:pt x="0" y="121"/>
                </a:cubicBezTo>
                <a:cubicBezTo>
                  <a:pt x="0" y="124"/>
                  <a:pt x="2" y="126"/>
                  <a:pt x="5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10" y="126"/>
                  <a:pt x="111" y="126"/>
                  <a:pt x="112" y="125"/>
                </a:cubicBezTo>
                <a:cubicBezTo>
                  <a:pt x="114" y="123"/>
                  <a:pt x="115" y="120"/>
                  <a:pt x="113" y="118"/>
                </a:cubicBezTo>
                <a:close/>
                <a:moveTo>
                  <a:pt x="65" y="9"/>
                </a:moveTo>
                <a:cubicBezTo>
                  <a:pt x="65" y="9"/>
                  <a:pt x="65" y="9"/>
                  <a:pt x="65" y="9"/>
                </a:cubicBezTo>
                <a:cubicBezTo>
                  <a:pt x="57" y="17"/>
                  <a:pt x="57" y="17"/>
                  <a:pt x="57" y="17"/>
                </a:cubicBezTo>
                <a:cubicBezTo>
                  <a:pt x="49" y="9"/>
                  <a:pt x="49" y="9"/>
                  <a:pt x="49" y="9"/>
                </a:cubicBezTo>
                <a:cubicBezTo>
                  <a:pt x="65" y="9"/>
                  <a:pt x="65" y="9"/>
                  <a:pt x="65" y="9"/>
                </a:cubicBezTo>
                <a:close/>
                <a:moveTo>
                  <a:pt x="13" y="116"/>
                </a:moveTo>
                <a:cubicBezTo>
                  <a:pt x="13" y="116"/>
                  <a:pt x="13" y="116"/>
                  <a:pt x="13" y="116"/>
                </a:cubicBezTo>
                <a:cubicBezTo>
                  <a:pt x="14" y="114"/>
                  <a:pt x="15" y="111"/>
                  <a:pt x="16" y="108"/>
                </a:cubicBezTo>
                <a:cubicBezTo>
                  <a:pt x="18" y="102"/>
                  <a:pt x="20" y="96"/>
                  <a:pt x="20" y="90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2"/>
                  <a:pt x="21" y="57"/>
                  <a:pt x="22" y="53"/>
                </a:cubicBezTo>
                <a:cubicBezTo>
                  <a:pt x="24" y="48"/>
                  <a:pt x="27" y="44"/>
                  <a:pt x="30" y="41"/>
                </a:cubicBezTo>
                <a:cubicBezTo>
                  <a:pt x="34" y="37"/>
                  <a:pt x="38" y="34"/>
                  <a:pt x="43" y="33"/>
                </a:cubicBezTo>
                <a:cubicBezTo>
                  <a:pt x="47" y="31"/>
                  <a:pt x="52" y="30"/>
                  <a:pt x="57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62" y="30"/>
                  <a:pt x="67" y="31"/>
                  <a:pt x="71" y="33"/>
                </a:cubicBezTo>
                <a:cubicBezTo>
                  <a:pt x="75" y="34"/>
                  <a:pt x="79" y="37"/>
                  <a:pt x="83" y="41"/>
                </a:cubicBezTo>
                <a:cubicBezTo>
                  <a:pt x="90" y="48"/>
                  <a:pt x="94" y="57"/>
                  <a:pt x="94" y="67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6"/>
                  <a:pt x="95" y="102"/>
                  <a:pt x="97" y="108"/>
                </a:cubicBezTo>
                <a:cubicBezTo>
                  <a:pt x="98" y="111"/>
                  <a:pt x="99" y="114"/>
                  <a:pt x="101" y="116"/>
                </a:cubicBezTo>
                <a:cubicBezTo>
                  <a:pt x="13" y="116"/>
                  <a:pt x="13" y="116"/>
                  <a:pt x="13" y="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2"/>
          <p:cNvSpPr>
            <a:spLocks noEditPoints="1"/>
          </p:cNvSpPr>
          <p:nvPr/>
        </p:nvSpPr>
        <p:spPr bwMode="auto">
          <a:xfrm>
            <a:off x="3215271" y="2714904"/>
            <a:ext cx="251120" cy="288706"/>
          </a:xfrm>
          <a:custGeom>
            <a:avLst/>
            <a:gdLst>
              <a:gd name="T0" fmla="*/ 27 w 110"/>
              <a:gd name="T1" fmla="*/ 90 h 126"/>
              <a:gd name="T2" fmla="*/ 27 w 110"/>
              <a:gd name="T3" fmla="*/ 96 h 126"/>
              <a:gd name="T4" fmla="*/ 86 w 110"/>
              <a:gd name="T5" fmla="*/ 93 h 126"/>
              <a:gd name="T6" fmla="*/ 24 w 110"/>
              <a:gd name="T7" fmla="*/ 52 h 126"/>
              <a:gd name="T8" fmla="*/ 27 w 110"/>
              <a:gd name="T9" fmla="*/ 55 h 126"/>
              <a:gd name="T10" fmla="*/ 86 w 110"/>
              <a:gd name="T11" fmla="*/ 52 h 126"/>
              <a:gd name="T12" fmla="*/ 27 w 110"/>
              <a:gd name="T13" fmla="*/ 49 h 126"/>
              <a:gd name="T14" fmla="*/ 109 w 110"/>
              <a:gd name="T15" fmla="*/ 36 h 126"/>
              <a:gd name="T16" fmla="*/ 74 w 110"/>
              <a:gd name="T17" fmla="*/ 1 h 126"/>
              <a:gd name="T18" fmla="*/ 13 w 110"/>
              <a:gd name="T19" fmla="*/ 0 h 126"/>
              <a:gd name="T20" fmla="*/ 0 w 110"/>
              <a:gd name="T21" fmla="*/ 13 h 126"/>
              <a:gd name="T22" fmla="*/ 4 w 110"/>
              <a:gd name="T23" fmla="*/ 122 h 126"/>
              <a:gd name="T24" fmla="*/ 13 w 110"/>
              <a:gd name="T25" fmla="*/ 126 h 126"/>
              <a:gd name="T26" fmla="*/ 106 w 110"/>
              <a:gd name="T27" fmla="*/ 122 h 126"/>
              <a:gd name="T28" fmla="*/ 110 w 110"/>
              <a:gd name="T29" fmla="*/ 113 h 126"/>
              <a:gd name="T30" fmla="*/ 109 w 110"/>
              <a:gd name="T31" fmla="*/ 36 h 126"/>
              <a:gd name="T32" fmla="*/ 73 w 110"/>
              <a:gd name="T33" fmla="*/ 14 h 126"/>
              <a:gd name="T34" fmla="*/ 79 w 110"/>
              <a:gd name="T35" fmla="*/ 37 h 126"/>
              <a:gd name="T36" fmla="*/ 75 w 110"/>
              <a:gd name="T37" fmla="*/ 35 h 126"/>
              <a:gd name="T38" fmla="*/ 73 w 110"/>
              <a:gd name="T39" fmla="*/ 14 h 126"/>
              <a:gd name="T40" fmla="*/ 101 w 110"/>
              <a:gd name="T41" fmla="*/ 113 h 126"/>
              <a:gd name="T42" fmla="*/ 100 w 110"/>
              <a:gd name="T43" fmla="*/ 115 h 126"/>
              <a:gd name="T44" fmla="*/ 13 w 110"/>
              <a:gd name="T45" fmla="*/ 116 h 126"/>
              <a:gd name="T46" fmla="*/ 10 w 110"/>
              <a:gd name="T47" fmla="*/ 113 h 126"/>
              <a:gd name="T48" fmla="*/ 11 w 110"/>
              <a:gd name="T49" fmla="*/ 10 h 126"/>
              <a:gd name="T50" fmla="*/ 68 w 110"/>
              <a:gd name="T51" fmla="*/ 9 h 126"/>
              <a:gd name="T52" fmla="*/ 71 w 110"/>
              <a:gd name="T53" fmla="*/ 39 h 126"/>
              <a:gd name="T54" fmla="*/ 79 w 110"/>
              <a:gd name="T55" fmla="*/ 43 h 126"/>
              <a:gd name="T56" fmla="*/ 101 w 110"/>
              <a:gd name="T57" fmla="*/ 113 h 126"/>
              <a:gd name="T58" fmla="*/ 83 w 110"/>
              <a:gd name="T59" fmla="*/ 70 h 126"/>
              <a:gd name="T60" fmla="*/ 24 w 110"/>
              <a:gd name="T61" fmla="*/ 73 h 126"/>
              <a:gd name="T62" fmla="*/ 83 w 110"/>
              <a:gd name="T63" fmla="*/ 76 h 126"/>
              <a:gd name="T64" fmla="*/ 83 w 110"/>
              <a:gd name="T65" fmla="*/ 7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" h="126">
                <a:moveTo>
                  <a:pt x="83" y="90"/>
                </a:moveTo>
                <a:cubicBezTo>
                  <a:pt x="27" y="90"/>
                  <a:pt x="27" y="90"/>
                  <a:pt x="27" y="90"/>
                </a:cubicBezTo>
                <a:cubicBezTo>
                  <a:pt x="25" y="90"/>
                  <a:pt x="24" y="92"/>
                  <a:pt x="24" y="93"/>
                </a:cubicBezTo>
                <a:cubicBezTo>
                  <a:pt x="24" y="95"/>
                  <a:pt x="25" y="96"/>
                  <a:pt x="27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5" y="96"/>
                  <a:pt x="86" y="95"/>
                  <a:pt x="86" y="93"/>
                </a:cubicBezTo>
                <a:cubicBezTo>
                  <a:pt x="86" y="92"/>
                  <a:pt x="85" y="90"/>
                  <a:pt x="83" y="90"/>
                </a:cubicBezTo>
                <a:close/>
                <a:moveTo>
                  <a:pt x="24" y="52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4"/>
                  <a:pt x="25" y="55"/>
                  <a:pt x="27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5" y="55"/>
                  <a:pt x="86" y="54"/>
                  <a:pt x="86" y="52"/>
                </a:cubicBezTo>
                <a:cubicBezTo>
                  <a:pt x="86" y="51"/>
                  <a:pt x="85" y="49"/>
                  <a:pt x="83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5" y="49"/>
                  <a:pt x="24" y="51"/>
                  <a:pt x="24" y="52"/>
                </a:cubicBezTo>
                <a:close/>
                <a:moveTo>
                  <a:pt x="109" y="36"/>
                </a:moveTo>
                <a:cubicBezTo>
                  <a:pt x="109" y="36"/>
                  <a:pt x="109" y="36"/>
                  <a:pt x="109" y="36"/>
                </a:cubicBezTo>
                <a:cubicBezTo>
                  <a:pt x="74" y="1"/>
                  <a:pt x="74" y="1"/>
                  <a:pt x="74" y="1"/>
                </a:cubicBezTo>
                <a:cubicBezTo>
                  <a:pt x="73" y="0"/>
                  <a:pt x="72" y="0"/>
                  <a:pt x="7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4" y="3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6"/>
                  <a:pt x="1" y="120"/>
                  <a:pt x="4" y="122"/>
                </a:cubicBezTo>
                <a:cubicBezTo>
                  <a:pt x="4" y="122"/>
                  <a:pt x="4" y="122"/>
                  <a:pt x="4" y="122"/>
                </a:cubicBezTo>
                <a:cubicBezTo>
                  <a:pt x="6" y="124"/>
                  <a:pt x="9" y="126"/>
                  <a:pt x="13" y="126"/>
                </a:cubicBezTo>
                <a:cubicBezTo>
                  <a:pt x="97" y="126"/>
                  <a:pt x="97" y="126"/>
                  <a:pt x="97" y="126"/>
                </a:cubicBezTo>
                <a:cubicBezTo>
                  <a:pt x="101" y="126"/>
                  <a:pt x="104" y="124"/>
                  <a:pt x="106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9" y="120"/>
                  <a:pt x="110" y="116"/>
                  <a:pt x="110" y="113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38"/>
                  <a:pt x="110" y="37"/>
                  <a:pt x="109" y="36"/>
                </a:cubicBezTo>
                <a:close/>
                <a:moveTo>
                  <a:pt x="73" y="14"/>
                </a:moveTo>
                <a:cubicBezTo>
                  <a:pt x="73" y="14"/>
                  <a:pt x="73" y="14"/>
                  <a:pt x="73" y="14"/>
                </a:cubicBezTo>
                <a:cubicBezTo>
                  <a:pt x="96" y="37"/>
                  <a:pt x="96" y="37"/>
                  <a:pt x="96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7" y="37"/>
                  <a:pt x="76" y="36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4"/>
                  <a:pt x="73" y="33"/>
                  <a:pt x="73" y="31"/>
                </a:cubicBezTo>
                <a:cubicBezTo>
                  <a:pt x="73" y="14"/>
                  <a:pt x="73" y="14"/>
                  <a:pt x="73" y="14"/>
                </a:cubicBezTo>
                <a:close/>
                <a:moveTo>
                  <a:pt x="101" y="113"/>
                </a:moveTo>
                <a:cubicBezTo>
                  <a:pt x="101" y="113"/>
                  <a:pt x="101" y="113"/>
                  <a:pt x="101" y="113"/>
                </a:cubicBezTo>
                <a:cubicBezTo>
                  <a:pt x="101" y="114"/>
                  <a:pt x="100" y="115"/>
                  <a:pt x="100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99" y="116"/>
                  <a:pt x="98" y="116"/>
                  <a:pt x="97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2" y="116"/>
                  <a:pt x="11" y="116"/>
                  <a:pt x="11" y="115"/>
                </a:cubicBezTo>
                <a:cubicBezTo>
                  <a:pt x="10" y="115"/>
                  <a:pt x="10" y="114"/>
                  <a:pt x="10" y="1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0"/>
                </a:cubicBezTo>
                <a:cubicBezTo>
                  <a:pt x="11" y="10"/>
                  <a:pt x="12" y="9"/>
                  <a:pt x="1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4"/>
                  <a:pt x="69" y="37"/>
                  <a:pt x="71" y="39"/>
                </a:cubicBezTo>
                <a:cubicBezTo>
                  <a:pt x="71" y="39"/>
                  <a:pt x="71" y="39"/>
                  <a:pt x="71" y="39"/>
                </a:cubicBezTo>
                <a:cubicBezTo>
                  <a:pt x="73" y="41"/>
                  <a:pt x="75" y="43"/>
                  <a:pt x="79" y="43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1" y="113"/>
                  <a:pt x="101" y="113"/>
                  <a:pt x="101" y="113"/>
                </a:cubicBezTo>
                <a:close/>
                <a:moveTo>
                  <a:pt x="83" y="70"/>
                </a:moveTo>
                <a:cubicBezTo>
                  <a:pt x="83" y="70"/>
                  <a:pt x="83" y="70"/>
                  <a:pt x="83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4"/>
                  <a:pt x="25" y="76"/>
                  <a:pt x="27" y="76"/>
                </a:cubicBezTo>
                <a:cubicBezTo>
                  <a:pt x="83" y="76"/>
                  <a:pt x="83" y="76"/>
                  <a:pt x="83" y="76"/>
                </a:cubicBezTo>
                <a:cubicBezTo>
                  <a:pt x="85" y="76"/>
                  <a:pt x="86" y="74"/>
                  <a:pt x="86" y="73"/>
                </a:cubicBezTo>
                <a:cubicBezTo>
                  <a:pt x="86" y="71"/>
                  <a:pt x="85" y="70"/>
                  <a:pt x="83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412718" y="3551576"/>
            <a:ext cx="1422297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颜色模式变换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RGB——&gt;Y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Cb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Cr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646006" y="1447422"/>
            <a:ext cx="142229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分块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DCT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8*8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图像分割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+4:2:0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下采样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离散余弦变换</a:t>
            </a:r>
            <a:endParaRPr lang="zh-CN" altLang="en-US" sz="800" dirty="0"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861988" y="3551576"/>
            <a:ext cx="142229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量化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sz="800" dirty="0">
                <a:solidFill>
                  <a:schemeClr val="bg1">
                    <a:lumMod val="50000"/>
                  </a:schemeClr>
                </a:solidFill>
              </a:rPr>
              <a:t>标准量化表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自定义量化表（步长控制）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277169" y="3551576"/>
            <a:ext cx="1422297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JPEG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解码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编码逆过程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063614" y="1447422"/>
            <a:ext cx="142229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熵编码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Zig-Zag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编码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游程编码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+Huffman</a:t>
            </a:r>
            <a:r>
              <a:rPr lang="zh-CN" sz="800" dirty="0">
                <a:solidFill>
                  <a:schemeClr val="bg1">
                    <a:lumMod val="50000"/>
                  </a:schemeClr>
                </a:solidFill>
              </a:rPr>
              <a:t>编码</a:t>
            </a:r>
            <a:endParaRPr 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JEPG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压缩流程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2" name="Group 66"/>
          <p:cNvGrpSpPr/>
          <p:nvPr>
            <p:custDataLst>
              <p:tags r:id="rId1"/>
            </p:custDataLst>
          </p:nvPr>
        </p:nvGrpSpPr>
        <p:grpSpPr bwMode="auto">
          <a:xfrm>
            <a:off x="3765551" y="1491124"/>
            <a:ext cx="1611313" cy="3234735"/>
            <a:chOff x="2372" y="898"/>
            <a:chExt cx="1015" cy="2037"/>
          </a:xfrm>
        </p:grpSpPr>
        <p:sp>
          <p:nvSpPr>
            <p:cNvPr id="19503" name="Freeform 47"/>
            <p:cNvSpPr/>
            <p:nvPr>
              <p:custDataLst>
                <p:tags r:id="rId2"/>
              </p:custDataLst>
            </p:nvPr>
          </p:nvSpPr>
          <p:spPr bwMode="auto">
            <a:xfrm>
              <a:off x="2372" y="898"/>
              <a:ext cx="223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Freeform 48"/>
            <p:cNvSpPr/>
            <p:nvPr>
              <p:custDataLst>
                <p:tags r:id="rId3"/>
              </p:custDataLst>
            </p:nvPr>
          </p:nvSpPr>
          <p:spPr bwMode="auto">
            <a:xfrm>
              <a:off x="2635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Freeform 49"/>
            <p:cNvSpPr/>
            <p:nvPr>
              <p:custDataLst>
                <p:tags r:id="rId4"/>
              </p:custDataLst>
            </p:nvPr>
          </p:nvSpPr>
          <p:spPr bwMode="auto">
            <a:xfrm>
              <a:off x="2899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Freeform 50"/>
            <p:cNvSpPr/>
            <p:nvPr>
              <p:custDataLst>
                <p:tags r:id="rId5"/>
              </p:custDataLst>
            </p:nvPr>
          </p:nvSpPr>
          <p:spPr bwMode="auto">
            <a:xfrm>
              <a:off x="3163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Freeform 51"/>
            <p:cNvSpPr/>
            <p:nvPr/>
          </p:nvSpPr>
          <p:spPr bwMode="auto">
            <a:xfrm>
              <a:off x="261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6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Freeform 52"/>
            <p:cNvSpPr/>
            <p:nvPr/>
          </p:nvSpPr>
          <p:spPr bwMode="auto">
            <a:xfrm>
              <a:off x="2750" y="2036"/>
              <a:ext cx="129" cy="526"/>
            </a:xfrm>
            <a:custGeom>
              <a:avLst/>
              <a:gdLst>
                <a:gd name="T0" fmla="*/ 129 w 129"/>
                <a:gd name="T1" fmla="*/ 462 h 526"/>
                <a:gd name="T2" fmla="*/ 64 w 129"/>
                <a:gd name="T3" fmla="*/ 526 h 526"/>
                <a:gd name="T4" fmla="*/ 0 w 129"/>
                <a:gd name="T5" fmla="*/ 462 h 526"/>
                <a:gd name="T6" fmla="*/ 0 w 129"/>
                <a:gd name="T7" fmla="*/ 0 h 526"/>
                <a:gd name="T8" fmla="*/ 129 w 129"/>
                <a:gd name="T9" fmla="*/ 0 h 526"/>
                <a:gd name="T10" fmla="*/ 129 w 129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26">
                  <a:moveTo>
                    <a:pt x="129" y="462"/>
                  </a:moveTo>
                  <a:lnTo>
                    <a:pt x="64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4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Freeform 53"/>
            <p:cNvSpPr/>
            <p:nvPr/>
          </p:nvSpPr>
          <p:spPr bwMode="auto">
            <a:xfrm>
              <a:off x="2879" y="2036"/>
              <a:ext cx="130" cy="526"/>
            </a:xfrm>
            <a:custGeom>
              <a:avLst/>
              <a:gdLst>
                <a:gd name="T0" fmla="*/ 130 w 130"/>
                <a:gd name="T1" fmla="*/ 462 h 526"/>
                <a:gd name="T2" fmla="*/ 66 w 130"/>
                <a:gd name="T3" fmla="*/ 526 h 526"/>
                <a:gd name="T4" fmla="*/ 0 w 130"/>
                <a:gd name="T5" fmla="*/ 462 h 526"/>
                <a:gd name="T6" fmla="*/ 0 w 130"/>
                <a:gd name="T7" fmla="*/ 0 h 526"/>
                <a:gd name="T8" fmla="*/ 130 w 130"/>
                <a:gd name="T9" fmla="*/ 0 h 526"/>
                <a:gd name="T10" fmla="*/ 130 w 130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526">
                  <a:moveTo>
                    <a:pt x="130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Freeform 54"/>
            <p:cNvSpPr/>
            <p:nvPr/>
          </p:nvSpPr>
          <p:spPr bwMode="auto">
            <a:xfrm>
              <a:off x="300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5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5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Freeform 55"/>
            <p:cNvSpPr/>
            <p:nvPr/>
          </p:nvSpPr>
          <p:spPr bwMode="auto">
            <a:xfrm>
              <a:off x="2372" y="1741"/>
              <a:ext cx="378" cy="297"/>
            </a:xfrm>
            <a:custGeom>
              <a:avLst/>
              <a:gdLst>
                <a:gd name="T0" fmla="*/ 378 w 378"/>
                <a:gd name="T1" fmla="*/ 297 h 297"/>
                <a:gd name="T2" fmla="*/ 247 w 378"/>
                <a:gd name="T3" fmla="*/ 297 h 297"/>
                <a:gd name="T4" fmla="*/ 0 w 378"/>
                <a:gd name="T5" fmla="*/ 0 h 297"/>
                <a:gd name="T6" fmla="*/ 223 w 378"/>
                <a:gd name="T7" fmla="*/ 0 h 297"/>
                <a:gd name="T8" fmla="*/ 378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378" y="297"/>
                  </a:moveTo>
                  <a:lnTo>
                    <a:pt x="247" y="297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378" y="29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Freeform 56"/>
            <p:cNvSpPr/>
            <p:nvPr/>
          </p:nvSpPr>
          <p:spPr bwMode="auto">
            <a:xfrm>
              <a:off x="2635" y="1741"/>
              <a:ext cx="244" cy="297"/>
            </a:xfrm>
            <a:custGeom>
              <a:avLst/>
              <a:gdLst>
                <a:gd name="T0" fmla="*/ 244 w 244"/>
                <a:gd name="T1" fmla="*/ 297 h 297"/>
                <a:gd name="T2" fmla="*/ 115 w 244"/>
                <a:gd name="T3" fmla="*/ 297 h 297"/>
                <a:gd name="T4" fmla="*/ 0 w 244"/>
                <a:gd name="T5" fmla="*/ 0 h 297"/>
                <a:gd name="T6" fmla="*/ 224 w 244"/>
                <a:gd name="T7" fmla="*/ 0 h 297"/>
                <a:gd name="T8" fmla="*/ 244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244" y="297"/>
                  </a:moveTo>
                  <a:lnTo>
                    <a:pt x="115" y="297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244" y="2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Freeform 57"/>
            <p:cNvSpPr/>
            <p:nvPr/>
          </p:nvSpPr>
          <p:spPr bwMode="auto">
            <a:xfrm>
              <a:off x="2879" y="1741"/>
              <a:ext cx="244" cy="297"/>
            </a:xfrm>
            <a:custGeom>
              <a:avLst/>
              <a:gdLst>
                <a:gd name="T0" fmla="*/ 130 w 244"/>
                <a:gd name="T1" fmla="*/ 297 h 297"/>
                <a:gd name="T2" fmla="*/ 0 w 244"/>
                <a:gd name="T3" fmla="*/ 297 h 297"/>
                <a:gd name="T4" fmla="*/ 20 w 244"/>
                <a:gd name="T5" fmla="*/ 0 h 297"/>
                <a:gd name="T6" fmla="*/ 244 w 244"/>
                <a:gd name="T7" fmla="*/ 0 h 297"/>
                <a:gd name="T8" fmla="*/ 130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130" y="297"/>
                  </a:moveTo>
                  <a:lnTo>
                    <a:pt x="0" y="297"/>
                  </a:lnTo>
                  <a:lnTo>
                    <a:pt x="20" y="0"/>
                  </a:lnTo>
                  <a:lnTo>
                    <a:pt x="244" y="0"/>
                  </a:lnTo>
                  <a:lnTo>
                    <a:pt x="130" y="2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Freeform 58"/>
            <p:cNvSpPr/>
            <p:nvPr/>
          </p:nvSpPr>
          <p:spPr bwMode="auto">
            <a:xfrm>
              <a:off x="3009" y="1741"/>
              <a:ext cx="378" cy="297"/>
            </a:xfrm>
            <a:custGeom>
              <a:avLst/>
              <a:gdLst>
                <a:gd name="T0" fmla="*/ 131 w 378"/>
                <a:gd name="T1" fmla="*/ 297 h 297"/>
                <a:gd name="T2" fmla="*/ 0 w 378"/>
                <a:gd name="T3" fmla="*/ 297 h 297"/>
                <a:gd name="T4" fmla="*/ 154 w 378"/>
                <a:gd name="T5" fmla="*/ 0 h 297"/>
                <a:gd name="T6" fmla="*/ 378 w 378"/>
                <a:gd name="T7" fmla="*/ 0 h 297"/>
                <a:gd name="T8" fmla="*/ 131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131" y="297"/>
                  </a:moveTo>
                  <a:lnTo>
                    <a:pt x="0" y="297"/>
                  </a:lnTo>
                  <a:lnTo>
                    <a:pt x="154" y="0"/>
                  </a:lnTo>
                  <a:lnTo>
                    <a:pt x="378" y="0"/>
                  </a:lnTo>
                  <a:lnTo>
                    <a:pt x="131" y="2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Freeform 59"/>
            <p:cNvSpPr/>
            <p:nvPr/>
          </p:nvSpPr>
          <p:spPr bwMode="auto">
            <a:xfrm>
              <a:off x="2619" y="2498"/>
              <a:ext cx="521" cy="321"/>
            </a:xfrm>
            <a:custGeom>
              <a:avLst/>
              <a:gdLst>
                <a:gd name="T0" fmla="*/ 521 w 521"/>
                <a:gd name="T1" fmla="*/ 0 h 321"/>
                <a:gd name="T2" fmla="*/ 0 w 521"/>
                <a:gd name="T3" fmla="*/ 0 h 321"/>
                <a:gd name="T4" fmla="*/ 191 w 521"/>
                <a:gd name="T5" fmla="*/ 321 h 321"/>
                <a:gd name="T6" fmla="*/ 330 w 521"/>
                <a:gd name="T7" fmla="*/ 321 h 321"/>
                <a:gd name="T8" fmla="*/ 521 w 521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21">
                  <a:moveTo>
                    <a:pt x="521" y="0"/>
                  </a:moveTo>
                  <a:lnTo>
                    <a:pt x="0" y="0"/>
                  </a:lnTo>
                  <a:lnTo>
                    <a:pt x="191" y="321"/>
                  </a:lnTo>
                  <a:lnTo>
                    <a:pt x="330" y="32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Freeform 60"/>
            <p:cNvSpPr/>
            <p:nvPr/>
          </p:nvSpPr>
          <p:spPr bwMode="auto">
            <a:xfrm>
              <a:off x="2810" y="2819"/>
              <a:ext cx="139" cy="116"/>
            </a:xfrm>
            <a:custGeom>
              <a:avLst/>
              <a:gdLst>
                <a:gd name="T0" fmla="*/ 139 w 139"/>
                <a:gd name="T1" fmla="*/ 0 h 116"/>
                <a:gd name="T2" fmla="*/ 0 w 139"/>
                <a:gd name="T3" fmla="*/ 0 h 116"/>
                <a:gd name="T4" fmla="*/ 69 w 139"/>
                <a:gd name="T5" fmla="*/ 116 h 116"/>
                <a:gd name="T6" fmla="*/ 139 w 139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6">
                  <a:moveTo>
                    <a:pt x="139" y="0"/>
                  </a:moveTo>
                  <a:lnTo>
                    <a:pt x="0" y="0"/>
                  </a:lnTo>
                  <a:lnTo>
                    <a:pt x="69" y="1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23" name="Rectangle 6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8630" y="1556385"/>
            <a:ext cx="1877695" cy="1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YCbCr色彩空间转换与下采样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原理：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人眼感知特性：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视网膜对亮度（Y分量）敏感，对色度（Cb/Cr）分辨率需求低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下采样策略（4:2:0）：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亮度Y保留全分辨率，色度Cb/Cr在水平和垂直方向均下采样至1/4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作用：直接减少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%的数据量，且不影响主观视觉质量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4" name="Rectangle 6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4800" y="3435985"/>
            <a:ext cx="2456815" cy="1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2.离散余弦变换（DCT）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原理：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能量集中性：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将8×8像素块从空域转换到频域，能量集中于左上角低频区域（直流和低频系数）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高频特性：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右下角高频分量对应图像细节（如边缘/纹理），对视觉贡献较小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数学实现：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F(u,v) = α(u)α(v) ΣΣ f(x,y) * cos[(2x+1)uπ/16] * cos[(2y+1)vπ/16]（其中α(0)=1/√2，α(u≠0)=1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5" name="Rectangle 6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798310" y="1556385"/>
            <a:ext cx="1950720" cy="1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 量化与心理视觉模型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原理：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量化表设计：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低频区域（左上）使用小步长→ 保留主要能量，高频区域（右下）使用大步长→ 主动丢弃细节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人眼适应性：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对高频噪声不敏感 → 允许更大的量化失真，对低频亮度变化敏感 → 严格保护低频分量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6" name="Rectangle 7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459855" y="3435985"/>
            <a:ext cx="2606675" cy="1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 熵编码与统计冗余消除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原理：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之字形扫描（Zigzag Scan）：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将8×8量化系数按频率从低到高排列为一维序列，产生长串零值系数 → 便于游程编码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霍夫曼编码：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对（零游程长度, 非零系数值）组合分配短码字，高频区域的连续零值通常合并为EOB标记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压缩增益：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典型图像熵编码可再减少20%-40%的数据量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27" name="Line 7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339976" y="1627690"/>
            <a:ext cx="1584325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29" name="Line 7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5213351" y="1627690"/>
            <a:ext cx="1584325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0" name="Line 7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777105" y="4012006"/>
            <a:ext cx="16827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31" name="Line 7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699703" y="4012006"/>
            <a:ext cx="16827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关键技术原理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188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色彩空间转换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DCT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变换与量化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熵编码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解码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252028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核心模块实现步骤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/>
          <p:nvPr/>
        </p:nvSpPr>
        <p:spPr bwMode="auto">
          <a:xfrm>
            <a:off x="2916080" y="1203243"/>
            <a:ext cx="974725" cy="973438"/>
          </a:xfrm>
          <a:custGeom>
            <a:avLst/>
            <a:gdLst>
              <a:gd name="T0" fmla="*/ 282 w 565"/>
              <a:gd name="T1" fmla="*/ 0 h 565"/>
              <a:gd name="T2" fmla="*/ 0 w 565"/>
              <a:gd name="T3" fmla="*/ 0 h 565"/>
              <a:gd name="T4" fmla="*/ 0 w 565"/>
              <a:gd name="T5" fmla="*/ 283 h 565"/>
              <a:gd name="T6" fmla="*/ 282 w 565"/>
              <a:gd name="T7" fmla="*/ 565 h 565"/>
              <a:gd name="T8" fmla="*/ 565 w 565"/>
              <a:gd name="T9" fmla="*/ 565 h 565"/>
              <a:gd name="T10" fmla="*/ 565 w 565"/>
              <a:gd name="T11" fmla="*/ 283 h 565"/>
              <a:gd name="T12" fmla="*/ 282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6" y="565"/>
                  <a:pt x="282" y="565"/>
                </a:cubicBez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8" y="0"/>
                  <a:pt x="2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22"/>
          <p:cNvSpPr/>
          <p:nvPr/>
        </p:nvSpPr>
        <p:spPr bwMode="auto">
          <a:xfrm>
            <a:off x="3928905" y="1203243"/>
            <a:ext cx="973137" cy="973438"/>
          </a:xfrm>
          <a:custGeom>
            <a:avLst/>
            <a:gdLst>
              <a:gd name="T0" fmla="*/ 283 w 565"/>
              <a:gd name="T1" fmla="*/ 0 h 565"/>
              <a:gd name="T2" fmla="*/ 565 w 565"/>
              <a:gd name="T3" fmla="*/ 0 h 565"/>
              <a:gd name="T4" fmla="*/ 565 w 565"/>
              <a:gd name="T5" fmla="*/ 283 h 565"/>
              <a:gd name="T6" fmla="*/ 283 w 565"/>
              <a:gd name="T7" fmla="*/ 565 h 565"/>
              <a:gd name="T8" fmla="*/ 0 w 565"/>
              <a:gd name="T9" fmla="*/ 565 h 565"/>
              <a:gd name="T10" fmla="*/ 0 w 565"/>
              <a:gd name="T11" fmla="*/ 283 h 565"/>
              <a:gd name="T12" fmla="*/ 283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0"/>
                </a:move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9" y="565"/>
                  <a:pt x="283" y="565"/>
                </a:cubicBez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23"/>
          <p:cNvSpPr/>
          <p:nvPr/>
        </p:nvSpPr>
        <p:spPr bwMode="auto">
          <a:xfrm>
            <a:off x="2916080" y="2216381"/>
            <a:ext cx="974725" cy="973438"/>
          </a:xfrm>
          <a:custGeom>
            <a:avLst/>
            <a:gdLst>
              <a:gd name="T0" fmla="*/ 282 w 565"/>
              <a:gd name="T1" fmla="*/ 565 h 565"/>
              <a:gd name="T2" fmla="*/ 0 w 565"/>
              <a:gd name="T3" fmla="*/ 565 h 565"/>
              <a:gd name="T4" fmla="*/ 0 w 565"/>
              <a:gd name="T5" fmla="*/ 283 h 565"/>
              <a:gd name="T6" fmla="*/ 282 w 565"/>
              <a:gd name="T7" fmla="*/ 0 h 565"/>
              <a:gd name="T8" fmla="*/ 565 w 565"/>
              <a:gd name="T9" fmla="*/ 0 h 565"/>
              <a:gd name="T10" fmla="*/ 565 w 565"/>
              <a:gd name="T11" fmla="*/ 283 h 565"/>
              <a:gd name="T12" fmla="*/ 282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565"/>
                </a:move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6" y="0"/>
                  <a:pt x="282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8" y="565"/>
                  <a:pt x="282" y="5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24"/>
          <p:cNvSpPr/>
          <p:nvPr/>
        </p:nvSpPr>
        <p:spPr bwMode="auto">
          <a:xfrm>
            <a:off x="3928905" y="2216381"/>
            <a:ext cx="973137" cy="973438"/>
          </a:xfrm>
          <a:custGeom>
            <a:avLst/>
            <a:gdLst>
              <a:gd name="T0" fmla="*/ 283 w 565"/>
              <a:gd name="T1" fmla="*/ 565 h 565"/>
              <a:gd name="T2" fmla="*/ 565 w 565"/>
              <a:gd name="T3" fmla="*/ 565 h 565"/>
              <a:gd name="T4" fmla="*/ 565 w 565"/>
              <a:gd name="T5" fmla="*/ 283 h 565"/>
              <a:gd name="T6" fmla="*/ 283 w 565"/>
              <a:gd name="T7" fmla="*/ 0 h 565"/>
              <a:gd name="T8" fmla="*/ 0 w 565"/>
              <a:gd name="T9" fmla="*/ 0 h 565"/>
              <a:gd name="T10" fmla="*/ 0 w 565"/>
              <a:gd name="T11" fmla="*/ 283 h 565"/>
              <a:gd name="T12" fmla="*/ 283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565"/>
                </a:move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9" y="0"/>
                  <a:pt x="2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7" y="565"/>
                  <a:pt x="283" y="5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3331210" y="1371571"/>
            <a:ext cx="161925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  <a:latin typeface="+mj-lt"/>
              </a:rPr>
              <a:t>J</a:t>
            </a:r>
            <a:endParaRPr lang="en-US" altLang="zh-CN" sz="40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4214654" y="1371571"/>
            <a:ext cx="320675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  <a:latin typeface="+mj-lt"/>
              </a:rPr>
              <a:t>G</a:t>
            </a:r>
            <a:endParaRPr lang="en-US" altLang="zh-CN" sz="40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3306446" y="2324364"/>
            <a:ext cx="262255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4000">
                <a:solidFill>
                  <a:srgbClr val="FFFFFF"/>
                </a:solidFill>
                <a:latin typeface="+mj-lt"/>
              </a:rPr>
              <a:t>P</a:t>
            </a:r>
            <a:endParaRPr lang="en-US" altLang="zh-CN" sz="40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270694" y="2324364"/>
            <a:ext cx="248285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  <a:latin typeface="+mj-lt"/>
              </a:rPr>
              <a:t>E</a:t>
            </a:r>
            <a:endParaRPr lang="en-US" altLang="zh-CN" sz="40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3780593" y="2098273"/>
            <a:ext cx="263284" cy="201676"/>
          </a:xfrm>
          <a:custGeom>
            <a:avLst/>
            <a:gdLst>
              <a:gd name="T0" fmla="*/ 218 w 235"/>
              <a:gd name="T1" fmla="*/ 76 h 180"/>
              <a:gd name="T2" fmla="*/ 230 w 235"/>
              <a:gd name="T3" fmla="*/ 106 h 180"/>
              <a:gd name="T4" fmla="*/ 206 w 235"/>
              <a:gd name="T5" fmla="*/ 107 h 180"/>
              <a:gd name="T6" fmla="*/ 117 w 235"/>
              <a:gd name="T7" fmla="*/ 180 h 180"/>
              <a:gd name="T8" fmla="*/ 54 w 235"/>
              <a:gd name="T9" fmla="*/ 154 h 180"/>
              <a:gd name="T10" fmla="*/ 66 w 235"/>
              <a:gd name="T11" fmla="*/ 141 h 180"/>
              <a:gd name="T12" fmla="*/ 117 w 235"/>
              <a:gd name="T13" fmla="*/ 162 h 180"/>
              <a:gd name="T14" fmla="*/ 187 w 235"/>
              <a:gd name="T15" fmla="*/ 107 h 180"/>
              <a:gd name="T16" fmla="*/ 162 w 235"/>
              <a:gd name="T17" fmla="*/ 99 h 180"/>
              <a:gd name="T18" fmla="*/ 178 w 235"/>
              <a:gd name="T19" fmla="*/ 76 h 180"/>
              <a:gd name="T20" fmla="*/ 203 w 235"/>
              <a:gd name="T21" fmla="*/ 58 h 180"/>
              <a:gd name="T22" fmla="*/ 204 w 235"/>
              <a:gd name="T23" fmla="*/ 87 h 180"/>
              <a:gd name="T24" fmla="*/ 198 w 235"/>
              <a:gd name="T25" fmla="*/ 79 h 180"/>
              <a:gd name="T26" fmla="*/ 190 w 235"/>
              <a:gd name="T27" fmla="*/ 90 h 180"/>
              <a:gd name="T28" fmla="*/ 199 w 235"/>
              <a:gd name="T29" fmla="*/ 90 h 180"/>
              <a:gd name="T30" fmla="*/ 204 w 235"/>
              <a:gd name="T31" fmla="*/ 87 h 180"/>
              <a:gd name="T32" fmla="*/ 30 w 235"/>
              <a:gd name="T33" fmla="*/ 120 h 180"/>
              <a:gd name="T34" fmla="*/ 44 w 235"/>
              <a:gd name="T35" fmla="*/ 120 h 180"/>
              <a:gd name="T36" fmla="*/ 71 w 235"/>
              <a:gd name="T37" fmla="*/ 87 h 180"/>
              <a:gd name="T38" fmla="*/ 73 w 235"/>
              <a:gd name="T39" fmla="*/ 81 h 180"/>
              <a:gd name="T40" fmla="*/ 47 w 235"/>
              <a:gd name="T41" fmla="*/ 72 h 180"/>
              <a:gd name="T42" fmla="*/ 117 w 235"/>
              <a:gd name="T43" fmla="*/ 18 h 180"/>
              <a:gd name="T44" fmla="*/ 168 w 235"/>
              <a:gd name="T45" fmla="*/ 39 h 180"/>
              <a:gd name="T46" fmla="*/ 180 w 235"/>
              <a:gd name="T47" fmla="*/ 26 h 180"/>
              <a:gd name="T48" fmla="*/ 117 w 235"/>
              <a:gd name="T49" fmla="*/ 0 h 180"/>
              <a:gd name="T50" fmla="*/ 29 w 235"/>
              <a:gd name="T51" fmla="*/ 72 h 180"/>
              <a:gd name="T52" fmla="*/ 4 w 235"/>
              <a:gd name="T53" fmla="*/ 74 h 180"/>
              <a:gd name="T54" fmla="*/ 16 w 235"/>
              <a:gd name="T55" fmla="*/ 104 h 180"/>
              <a:gd name="T56" fmla="*/ 30 w 235"/>
              <a:gd name="T57" fmla="*/ 93 h 180"/>
              <a:gd name="T58" fmla="*/ 29 w 235"/>
              <a:gd name="T59" fmla="*/ 90 h 180"/>
              <a:gd name="T60" fmla="*/ 37 w 235"/>
              <a:gd name="T61" fmla="*/ 90 h 180"/>
              <a:gd name="T62" fmla="*/ 43 w 235"/>
              <a:gd name="T63" fmla="*/ 93 h 180"/>
              <a:gd name="T64" fmla="*/ 30 w 235"/>
              <a:gd name="T65" fmla="*/ 93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5" h="180">
                <a:moveTo>
                  <a:pt x="205" y="60"/>
                </a:moveTo>
                <a:cubicBezTo>
                  <a:pt x="218" y="76"/>
                  <a:pt x="218" y="76"/>
                  <a:pt x="218" y="76"/>
                </a:cubicBezTo>
                <a:cubicBezTo>
                  <a:pt x="232" y="93"/>
                  <a:pt x="232" y="93"/>
                  <a:pt x="232" y="93"/>
                </a:cubicBezTo>
                <a:cubicBezTo>
                  <a:pt x="235" y="97"/>
                  <a:pt x="234" y="103"/>
                  <a:pt x="230" y="106"/>
                </a:cubicBezTo>
                <a:cubicBezTo>
                  <a:pt x="228" y="107"/>
                  <a:pt x="226" y="108"/>
                  <a:pt x="224" y="107"/>
                </a:cubicBezTo>
                <a:cubicBezTo>
                  <a:pt x="206" y="107"/>
                  <a:pt x="206" y="107"/>
                  <a:pt x="206" y="107"/>
                </a:cubicBezTo>
                <a:cubicBezTo>
                  <a:pt x="202" y="127"/>
                  <a:pt x="192" y="144"/>
                  <a:pt x="177" y="157"/>
                </a:cubicBezTo>
                <a:cubicBezTo>
                  <a:pt x="162" y="171"/>
                  <a:pt x="140" y="180"/>
                  <a:pt x="117" y="180"/>
                </a:cubicBezTo>
                <a:cubicBezTo>
                  <a:pt x="105" y="180"/>
                  <a:pt x="94" y="177"/>
                  <a:pt x="83" y="173"/>
                </a:cubicBezTo>
                <a:cubicBezTo>
                  <a:pt x="72" y="168"/>
                  <a:pt x="62" y="162"/>
                  <a:pt x="54" y="154"/>
                </a:cubicBezTo>
                <a:cubicBezTo>
                  <a:pt x="50" y="150"/>
                  <a:pt x="50" y="144"/>
                  <a:pt x="54" y="141"/>
                </a:cubicBezTo>
                <a:cubicBezTo>
                  <a:pt x="57" y="137"/>
                  <a:pt x="63" y="137"/>
                  <a:pt x="66" y="141"/>
                </a:cubicBezTo>
                <a:cubicBezTo>
                  <a:pt x="73" y="148"/>
                  <a:pt x="81" y="153"/>
                  <a:pt x="90" y="157"/>
                </a:cubicBezTo>
                <a:cubicBezTo>
                  <a:pt x="98" y="160"/>
                  <a:pt x="108" y="162"/>
                  <a:pt x="117" y="162"/>
                </a:cubicBezTo>
                <a:cubicBezTo>
                  <a:pt x="136" y="162"/>
                  <a:pt x="153" y="155"/>
                  <a:pt x="166" y="144"/>
                </a:cubicBezTo>
                <a:cubicBezTo>
                  <a:pt x="176" y="134"/>
                  <a:pt x="184" y="122"/>
                  <a:pt x="187" y="107"/>
                </a:cubicBezTo>
                <a:cubicBezTo>
                  <a:pt x="171" y="107"/>
                  <a:pt x="171" y="107"/>
                  <a:pt x="171" y="107"/>
                </a:cubicBezTo>
                <a:cubicBezTo>
                  <a:pt x="166" y="107"/>
                  <a:pt x="162" y="104"/>
                  <a:pt x="162" y="99"/>
                </a:cubicBezTo>
                <a:cubicBezTo>
                  <a:pt x="162" y="96"/>
                  <a:pt x="163" y="95"/>
                  <a:pt x="164" y="93"/>
                </a:cubicBezTo>
                <a:cubicBezTo>
                  <a:pt x="178" y="76"/>
                  <a:pt x="178" y="76"/>
                  <a:pt x="178" y="76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194" y="56"/>
                  <a:pt x="200" y="55"/>
                  <a:pt x="203" y="58"/>
                </a:cubicBezTo>
                <a:cubicBezTo>
                  <a:pt x="204" y="58"/>
                  <a:pt x="205" y="59"/>
                  <a:pt x="205" y="60"/>
                </a:cubicBezTo>
                <a:close/>
                <a:moveTo>
                  <a:pt x="204" y="87"/>
                </a:moveTo>
                <a:cubicBezTo>
                  <a:pt x="204" y="87"/>
                  <a:pt x="204" y="87"/>
                  <a:pt x="204" y="87"/>
                </a:cubicBezTo>
                <a:cubicBezTo>
                  <a:pt x="198" y="79"/>
                  <a:pt x="198" y="79"/>
                  <a:pt x="198" y="79"/>
                </a:cubicBezTo>
                <a:cubicBezTo>
                  <a:pt x="192" y="87"/>
                  <a:pt x="192" y="87"/>
                  <a:pt x="192" y="87"/>
                </a:cubicBezTo>
                <a:cubicBezTo>
                  <a:pt x="190" y="90"/>
                  <a:pt x="190" y="90"/>
                  <a:pt x="190" y="90"/>
                </a:cubicBezTo>
                <a:cubicBezTo>
                  <a:pt x="198" y="90"/>
                  <a:pt x="198" y="90"/>
                  <a:pt x="198" y="90"/>
                </a:cubicBezTo>
                <a:cubicBezTo>
                  <a:pt x="198" y="90"/>
                  <a:pt x="198" y="90"/>
                  <a:pt x="199" y="90"/>
                </a:cubicBezTo>
                <a:cubicBezTo>
                  <a:pt x="206" y="90"/>
                  <a:pt x="206" y="90"/>
                  <a:pt x="206" y="90"/>
                </a:cubicBezTo>
                <a:cubicBezTo>
                  <a:pt x="204" y="87"/>
                  <a:pt x="204" y="87"/>
                  <a:pt x="204" y="87"/>
                </a:cubicBezTo>
                <a:close/>
                <a:moveTo>
                  <a:pt x="30" y="120"/>
                </a:moveTo>
                <a:cubicBezTo>
                  <a:pt x="30" y="120"/>
                  <a:pt x="30" y="120"/>
                  <a:pt x="30" y="120"/>
                </a:cubicBezTo>
                <a:cubicBezTo>
                  <a:pt x="30" y="121"/>
                  <a:pt x="31" y="121"/>
                  <a:pt x="31" y="122"/>
                </a:cubicBezTo>
                <a:cubicBezTo>
                  <a:pt x="35" y="125"/>
                  <a:pt x="41" y="124"/>
                  <a:pt x="44" y="120"/>
                </a:cubicBezTo>
                <a:cubicBezTo>
                  <a:pt x="57" y="104"/>
                  <a:pt x="57" y="104"/>
                  <a:pt x="57" y="104"/>
                </a:cubicBezTo>
                <a:cubicBezTo>
                  <a:pt x="71" y="87"/>
                  <a:pt x="71" y="87"/>
                  <a:pt x="71" y="87"/>
                </a:cubicBezTo>
                <a:cubicBezTo>
                  <a:pt x="71" y="87"/>
                  <a:pt x="71" y="87"/>
                  <a:pt x="71" y="87"/>
                </a:cubicBezTo>
                <a:cubicBezTo>
                  <a:pt x="72" y="85"/>
                  <a:pt x="73" y="83"/>
                  <a:pt x="73" y="81"/>
                </a:cubicBezTo>
                <a:cubicBezTo>
                  <a:pt x="73" y="76"/>
                  <a:pt x="68" y="72"/>
                  <a:pt x="64" y="72"/>
                </a:cubicBezTo>
                <a:cubicBezTo>
                  <a:pt x="47" y="72"/>
                  <a:pt x="47" y="72"/>
                  <a:pt x="47" y="72"/>
                </a:cubicBezTo>
                <a:cubicBezTo>
                  <a:pt x="51" y="58"/>
                  <a:pt x="58" y="45"/>
                  <a:pt x="69" y="36"/>
                </a:cubicBezTo>
                <a:cubicBezTo>
                  <a:pt x="82" y="25"/>
                  <a:pt x="98" y="18"/>
                  <a:pt x="117" y="18"/>
                </a:cubicBezTo>
                <a:cubicBezTo>
                  <a:pt x="127" y="18"/>
                  <a:pt x="136" y="20"/>
                  <a:pt x="144" y="23"/>
                </a:cubicBezTo>
                <a:cubicBezTo>
                  <a:pt x="153" y="27"/>
                  <a:pt x="161" y="32"/>
                  <a:pt x="168" y="39"/>
                </a:cubicBezTo>
                <a:cubicBezTo>
                  <a:pt x="171" y="42"/>
                  <a:pt x="177" y="42"/>
                  <a:pt x="180" y="39"/>
                </a:cubicBezTo>
                <a:cubicBezTo>
                  <a:pt x="184" y="35"/>
                  <a:pt x="184" y="30"/>
                  <a:pt x="180" y="26"/>
                </a:cubicBezTo>
                <a:cubicBezTo>
                  <a:pt x="172" y="18"/>
                  <a:pt x="162" y="11"/>
                  <a:pt x="151" y="7"/>
                </a:cubicBezTo>
                <a:cubicBezTo>
                  <a:pt x="141" y="2"/>
                  <a:pt x="129" y="0"/>
                  <a:pt x="117" y="0"/>
                </a:cubicBezTo>
                <a:cubicBezTo>
                  <a:pt x="94" y="0"/>
                  <a:pt x="73" y="9"/>
                  <a:pt x="57" y="23"/>
                </a:cubicBezTo>
                <a:cubicBezTo>
                  <a:pt x="43" y="35"/>
                  <a:pt x="33" y="53"/>
                  <a:pt x="29" y="72"/>
                </a:cubicBezTo>
                <a:cubicBezTo>
                  <a:pt x="11" y="72"/>
                  <a:pt x="11" y="72"/>
                  <a:pt x="11" y="72"/>
                </a:cubicBezTo>
                <a:cubicBezTo>
                  <a:pt x="9" y="72"/>
                  <a:pt x="6" y="73"/>
                  <a:pt x="4" y="74"/>
                </a:cubicBezTo>
                <a:cubicBezTo>
                  <a:pt x="1" y="77"/>
                  <a:pt x="0" y="83"/>
                  <a:pt x="3" y="87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30" y="120"/>
                  <a:pt x="30" y="120"/>
                  <a:pt x="30" y="120"/>
                </a:cubicBezTo>
                <a:close/>
                <a:moveTo>
                  <a:pt x="30" y="93"/>
                </a:moveTo>
                <a:cubicBezTo>
                  <a:pt x="30" y="93"/>
                  <a:pt x="30" y="93"/>
                  <a:pt x="30" y="93"/>
                </a:cubicBezTo>
                <a:cubicBezTo>
                  <a:pt x="29" y="90"/>
                  <a:pt x="29" y="90"/>
                  <a:pt x="29" y="90"/>
                </a:cubicBezTo>
                <a:cubicBezTo>
                  <a:pt x="36" y="90"/>
                  <a:pt x="36" y="90"/>
                  <a:pt x="36" y="90"/>
                </a:cubicBezTo>
                <a:cubicBezTo>
                  <a:pt x="37" y="90"/>
                  <a:pt x="37" y="90"/>
                  <a:pt x="37" y="90"/>
                </a:cubicBezTo>
                <a:cubicBezTo>
                  <a:pt x="45" y="90"/>
                  <a:pt x="45" y="90"/>
                  <a:pt x="45" y="90"/>
                </a:cubicBezTo>
                <a:cubicBezTo>
                  <a:pt x="43" y="93"/>
                  <a:pt x="43" y="93"/>
                  <a:pt x="43" y="93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30" y="93"/>
                  <a:pt x="30" y="93"/>
                  <a:pt x="30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875665" y="1444625"/>
            <a:ext cx="174053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转换原因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spcBef>
                <a:spcPts val="300"/>
              </a:spcBef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在有损压缩中，首先要做的事情就是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</a:rPr>
              <a:t>把重要的信息和不重要的信息分开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由于人眼的构造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,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图像中的明暗变化对于人眼而言更容易被感知，是重要信息，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YCbCr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能很好的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</a:rPr>
              <a:t>将亮度与色差分开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746265" y="2558712"/>
            <a:ext cx="1870075" cy="111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300"/>
              </a:spcBef>
            </a:pP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RGB</a:t>
            </a:r>
            <a:r>
              <a:rPr lang="en-US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YCbCr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（数学公式）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 algn="r">
              <a:spcBef>
                <a:spcPts val="300"/>
              </a:spcBef>
            </a:pP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Y=0.299R+0.587G+0.114B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spcBef>
                <a:spcPts val="300"/>
              </a:spcBef>
            </a:pP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Cb=128−0.1687R−0.3313G+0.5B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spcBef>
                <a:spcPts val="300"/>
              </a:spcBef>
            </a:pP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Cr=128+0.5R−0.4187G−0.0813B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spcBef>
                <a:spcPts val="300"/>
              </a:spcBef>
            </a:pP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​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spcBef>
                <a:spcPts val="300"/>
              </a:spcBef>
            </a:pP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5282769" y="1444689"/>
            <a:ext cx="1870075" cy="79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下采样操作（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4:2:0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色度分量空间分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</a:rPr>
              <a:t>辨率降为原图的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</a:rPr>
              <a:t>1/4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，在矩阵中直接隔行隔列采样。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5280864" y="2324397"/>
            <a:ext cx="1870075" cy="31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实现效果：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300"/>
              </a:spcBef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色彩空间转换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26" name="矩形 2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 descr="YCbCrlen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8755" y="2643505"/>
            <a:ext cx="3157220" cy="2367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2"/>
          <p:cNvSpPr/>
          <p:nvPr/>
        </p:nvSpPr>
        <p:spPr bwMode="auto">
          <a:xfrm flipV="1">
            <a:off x="1112839" y="2957745"/>
            <a:ext cx="1373187" cy="1291865"/>
          </a:xfrm>
          <a:custGeom>
            <a:avLst/>
            <a:gdLst/>
            <a:ahLst/>
            <a:cxnLst/>
            <a:rect l="l" t="t" r="r" b="b"/>
            <a:pathLst>
              <a:path w="1373187" h="1291466">
                <a:moveTo>
                  <a:pt x="1373186" y="1291466"/>
                </a:moveTo>
                <a:lnTo>
                  <a:pt x="1316220" y="1239784"/>
                </a:lnTo>
                <a:lnTo>
                  <a:pt x="1316221" y="1239784"/>
                </a:lnTo>
                <a:lnTo>
                  <a:pt x="1373187" y="1291466"/>
                </a:lnTo>
                <a:lnTo>
                  <a:pt x="1217612" y="1008792"/>
                </a:lnTo>
                <a:lnTo>
                  <a:pt x="1224267" y="1113714"/>
                </a:lnTo>
                <a:cubicBezTo>
                  <a:pt x="1123585" y="1022574"/>
                  <a:pt x="907850" y="827283"/>
                  <a:pt x="445585" y="408824"/>
                </a:cubicBezTo>
                <a:lnTo>
                  <a:pt x="450849" y="206706"/>
                </a:lnTo>
                <a:lnTo>
                  <a:pt x="219074" y="0"/>
                </a:lnTo>
                <a:lnTo>
                  <a:pt x="213889" y="199085"/>
                </a:lnTo>
                <a:lnTo>
                  <a:pt x="205595" y="191578"/>
                </a:lnTo>
                <a:cubicBezTo>
                  <a:pt x="192296" y="178438"/>
                  <a:pt x="173086" y="181723"/>
                  <a:pt x="162743" y="194863"/>
                </a:cubicBezTo>
                <a:cubicBezTo>
                  <a:pt x="152399" y="209645"/>
                  <a:pt x="153877" y="230996"/>
                  <a:pt x="167176" y="242494"/>
                </a:cubicBezTo>
                <a:cubicBezTo>
                  <a:pt x="167176" y="242494"/>
                  <a:pt x="167176" y="242494"/>
                  <a:pt x="169337" y="244450"/>
                </a:cubicBezTo>
                <a:lnTo>
                  <a:pt x="178874" y="253084"/>
                </a:lnTo>
                <a:lnTo>
                  <a:pt x="0" y="302108"/>
                </a:lnTo>
                <a:lnTo>
                  <a:pt x="231775" y="510580"/>
                </a:lnTo>
                <a:lnTo>
                  <a:pt x="408272" y="460742"/>
                </a:lnTo>
                <a:cubicBezTo>
                  <a:pt x="557041" y="595413"/>
                  <a:pt x="797608" y="813183"/>
                  <a:pt x="1186619" y="1165328"/>
                </a:cubicBezTo>
                <a:lnTo>
                  <a:pt x="1092199" y="1180163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Rectangle 2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48064" y="1348367"/>
            <a:ext cx="2664296" cy="9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分块处理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采样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将亮度分量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划分为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8*8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块矩阵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altLang="zh-CN" sz="1200" b="1" baseline="-25000" dirty="0">
                <a:solidFill>
                  <a:schemeClr val="bg1">
                    <a:lumMod val="50000"/>
                  </a:schemeClr>
                </a:solidFill>
              </a:rPr>
              <a:t>mn</a:t>
            </a:r>
            <a:r>
              <a:rPr lang="zh-CN" altLang="en-US" sz="1200" b="1" baseline="-250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对色度分量进行4:2:0下采样然后划分为8*8矩阵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53" name="椭圆 6152"/>
          <p:cNvSpPr/>
          <p:nvPr>
            <p:custDataLst>
              <p:tags r:id="rId2"/>
            </p:custDataLst>
          </p:nvPr>
        </p:nvSpPr>
        <p:spPr>
          <a:xfrm>
            <a:off x="4319972" y="1394230"/>
            <a:ext cx="504056" cy="5042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9" name="Rectangle 2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52509" y="2442791"/>
            <a:ext cx="2664296" cy="44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300"/>
              </a:spcBef>
              <a:buClrTx/>
              <a:buSzTx/>
              <a:buFontTx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DCT变换（二维离散余弦变换）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椭圆 49"/>
          <p:cNvSpPr/>
          <p:nvPr>
            <p:custDataLst>
              <p:tags r:id="rId4"/>
            </p:custDataLst>
          </p:nvPr>
        </p:nvSpPr>
        <p:spPr>
          <a:xfrm>
            <a:off x="4324417" y="2535644"/>
            <a:ext cx="504056" cy="504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Rectangle 2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48064" y="3583293"/>
            <a:ext cx="2664296" cy="44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300"/>
              </a:spcBef>
              <a:buClrTx/>
              <a:buSzTx/>
              <a:buFontTx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量化操作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椭圆 51"/>
          <p:cNvSpPr/>
          <p:nvPr>
            <p:custDataLst>
              <p:tags r:id="rId6"/>
            </p:custDataLst>
          </p:nvPr>
        </p:nvSpPr>
        <p:spPr>
          <a:xfrm>
            <a:off x="4319972" y="3676146"/>
            <a:ext cx="504056" cy="5042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15925" y="278130"/>
            <a:ext cx="378396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变换与量化：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有损压缩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rcRect b="52890"/>
          <a:stretch>
            <a:fillRect/>
          </a:stretch>
        </p:blipFill>
        <p:spPr>
          <a:xfrm>
            <a:off x="5152390" y="2788285"/>
            <a:ext cx="3465830" cy="596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rcRect t="59642" r="14110"/>
          <a:stretch>
            <a:fillRect/>
          </a:stretch>
        </p:blipFill>
        <p:spPr>
          <a:xfrm>
            <a:off x="5152390" y="3868420"/>
            <a:ext cx="3336290" cy="573405"/>
          </a:xfrm>
          <a:prstGeom prst="rect">
            <a:avLst/>
          </a:prstGeom>
        </p:spPr>
      </p:pic>
      <p:pic>
        <p:nvPicPr>
          <p:cNvPr id="5" name="图片 4" descr="img_compress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95" y="1275715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ags/tag10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ags/tag11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ags/tag12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ags/tag13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ags/tag14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ags/tag15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ags/tag16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ags/tag17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ags/tag18.xml><?xml version="1.0" encoding="utf-8"?>
<p:tagLst xmlns:p="http://schemas.openxmlformats.org/presentationml/2006/main">
  <p:tag name="KSO_WM_UNIT_PLACING_PICTURE_USER_VIEWPORT" val="{&quot;height&quot;:6444,&quot;width&quot;:7654}"/>
</p:tagLst>
</file>

<file path=ppt/tags/tag19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2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ags/tag20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21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22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23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24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25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26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27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28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29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3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ags/tag30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31.xml><?xml version="1.0" encoding="utf-8"?>
<p:tagLst xmlns:p="http://schemas.openxmlformats.org/presentationml/2006/main">
  <p:tag name="KSO_WM_DIAGRAM_VIRTUALLY_FRAME" val="{&quot;height&quot;:254.7035433070866,&quot;left&quot;:36.87503937007873,&quot;top&quot;:117.41133858267717,&quot;width&quot;:652.0000787401575}"/>
</p:tagLst>
</file>

<file path=ppt/tags/tag32.xml><?xml version="1.0" encoding="utf-8"?>
<p:tagLst xmlns:p="http://schemas.openxmlformats.org/presentationml/2006/main">
  <p:tag name="KSO_WM_DIAGRAM_VIRTUALLY_FRAME" val="{&quot;height&quot;:253.92094488188977,&quot;left&quot;:340.1552755905512,&quot;top&quot;:102.47062992125984,&quot;width&quot;:275.34118110236216}"/>
</p:tagLst>
</file>

<file path=ppt/tags/tag33.xml><?xml version="1.0" encoding="utf-8"?>
<p:tagLst xmlns:p="http://schemas.openxmlformats.org/presentationml/2006/main">
  <p:tag name="KSO_WM_DIAGRAM_VIRTUALLY_FRAME" val="{&quot;height&quot;:253.92094488188977,&quot;left&quot;:340.1552755905512,&quot;top&quot;:102.47062992125984,&quot;width&quot;:275.34118110236216}"/>
</p:tagLst>
</file>

<file path=ppt/tags/tag34.xml><?xml version="1.0" encoding="utf-8"?>
<p:tagLst xmlns:p="http://schemas.openxmlformats.org/presentationml/2006/main">
  <p:tag name="KSO_WM_DIAGRAM_VIRTUALLY_FRAME" val="{&quot;height&quot;:253.92094488188977,&quot;left&quot;:340.1552755905512,&quot;top&quot;:102.47062992125984,&quot;width&quot;:275.34118110236216}"/>
</p:tagLst>
</file>

<file path=ppt/tags/tag35.xml><?xml version="1.0" encoding="utf-8"?>
<p:tagLst xmlns:p="http://schemas.openxmlformats.org/presentationml/2006/main">
  <p:tag name="KSO_WM_DIAGRAM_VIRTUALLY_FRAME" val="{&quot;height&quot;:253.92094488188977,&quot;left&quot;:340.1552755905512,&quot;top&quot;:102.47062992125984,&quot;width&quot;:275.34118110236216}"/>
</p:tagLst>
</file>

<file path=ppt/tags/tag36.xml><?xml version="1.0" encoding="utf-8"?>
<p:tagLst xmlns:p="http://schemas.openxmlformats.org/presentationml/2006/main">
  <p:tag name="KSO_WM_DIAGRAM_VIRTUALLY_FRAME" val="{&quot;height&quot;:253.92094488188977,&quot;left&quot;:340.1552755905512,&quot;top&quot;:102.47062992125984,&quot;width&quot;:275.34118110236216}"/>
</p:tagLst>
</file>

<file path=ppt/tags/tag37.xml><?xml version="1.0" encoding="utf-8"?>
<p:tagLst xmlns:p="http://schemas.openxmlformats.org/presentationml/2006/main">
  <p:tag name="KSO_WM_DIAGRAM_VIRTUALLY_FRAME" val="{&quot;height&quot;:253.92094488188977,&quot;left&quot;:340.1552755905512,&quot;top&quot;:102.47062992125984,&quot;width&quot;:275.34118110236216}"/>
</p:tagLst>
</file>

<file path=ppt/tags/tag38.xml><?xml version="1.0" encoding="utf-8"?>
<p:tagLst xmlns:p="http://schemas.openxmlformats.org/presentationml/2006/main">
  <p:tag name="KSO_WM_DIAGRAM_VIRTUALLY_FRAME" val="{&quot;height&quot;:195.27047244094484,&quot;left&quot;:63.85543307086614,&quot;top&quot;:128.8056692913386,&quot;width&quot;:597.1445669291339}"/>
</p:tagLst>
</file>

<file path=ppt/tags/tag39.xml><?xml version="1.0" encoding="utf-8"?>
<p:tagLst xmlns:p="http://schemas.openxmlformats.org/presentationml/2006/main">
  <p:tag name="KSO_WM_DIAGRAM_VIRTUALLY_FRAME" val="{&quot;height&quot;:195.27047244094484,&quot;left&quot;:63.85543307086614,&quot;top&quot;:128.8056692913386,&quot;width&quot;:597.1445669291339}"/>
</p:tagLst>
</file>

<file path=ppt/tags/tag4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ags/tag40.xml><?xml version="1.0" encoding="utf-8"?>
<p:tagLst xmlns:p="http://schemas.openxmlformats.org/presentationml/2006/main">
  <p:tag name="KSO_WM_DIAGRAM_VIRTUALLY_FRAME" val="{&quot;height&quot;:195.27047244094484,&quot;left&quot;:63.85543307086614,&quot;top&quot;:128.8056692913386,&quot;width&quot;:597.1445669291339}"/>
</p:tagLst>
</file>

<file path=ppt/tags/tag41.xml><?xml version="1.0" encoding="utf-8"?>
<p:tagLst xmlns:p="http://schemas.openxmlformats.org/presentationml/2006/main">
  <p:tag name="KSO_WM_DIAGRAM_VIRTUALLY_FRAME" val="{&quot;height&quot;:195.27047244094484,&quot;left&quot;:63.85543307086614,&quot;top&quot;:128.8056692913386,&quot;width&quot;:597.1445669291339}"/>
</p:tagLst>
</file>

<file path=ppt/tags/tag42.xml><?xml version="1.0" encoding="utf-8"?>
<p:tagLst xmlns:p="http://schemas.openxmlformats.org/presentationml/2006/main">
  <p:tag name="KSO_WM_DIAGRAM_VIRTUALLY_FRAME" val="{&quot;height&quot;:195.27047244094484,&quot;left&quot;:63.85543307086614,&quot;top&quot;:128.8056692913386,&quot;width&quot;:597.1445669291339}"/>
</p:tagLst>
</file>

<file path=ppt/tags/tag43.xml><?xml version="1.0" encoding="utf-8"?>
<p:tagLst xmlns:p="http://schemas.openxmlformats.org/presentationml/2006/main">
  <p:tag name="KSO_WM_DIAGRAM_VIRTUALLY_FRAME" val="{&quot;height&quot;:195.27047244094484,&quot;left&quot;:63.85543307086614,&quot;top&quot;:128.8056692913386,&quot;width&quot;:597.1445669291339}"/>
</p:tagLst>
</file>

<file path=ppt/tags/tag44.xml><?xml version="1.0" encoding="utf-8"?>
<p:tagLst xmlns:p="http://schemas.openxmlformats.org/presentationml/2006/main">
  <p:tag name="KSO_WM_DIAGRAM_VIRTUALLY_FRAME" val="{&quot;height&quot;:195.27047244094484,&quot;left&quot;:63.85543307086614,&quot;top&quot;:128.8056692913386,&quot;width&quot;:597.1445669291339}"/>
</p:tagLst>
</file>

<file path=ppt/tags/tag45.xml><?xml version="1.0" encoding="utf-8"?>
<p:tagLst xmlns:p="http://schemas.openxmlformats.org/presentationml/2006/main">
  <p:tag name="KSO_WM_DIAGRAM_VIRTUALLY_FRAME" val="{&quot;height&quot;:195.27047244094484,&quot;left&quot;:63.85543307086614,&quot;top&quot;:128.8056692913386,&quot;width&quot;:597.1445669291339}"/>
</p:tagLst>
</file>

<file path=ppt/tags/tag46.xml><?xml version="1.0" encoding="utf-8"?>
<p:tagLst xmlns:p="http://schemas.openxmlformats.org/presentationml/2006/main">
  <p:tag name="KSO_WM_DIAGRAM_VIRTUALLY_FRAME" val="{&quot;height&quot;:195.27047244094484,&quot;left&quot;:63.85543307086614,&quot;top&quot;:128.8056692913386,&quot;width&quot;:597.1445669291339}"/>
</p:tagLst>
</file>

<file path=ppt/tags/tag47.xml><?xml version="1.0" encoding="utf-8"?>
<p:tagLst xmlns:p="http://schemas.openxmlformats.org/presentationml/2006/main">
  <p:tag name="KSO_WM_DIAGRAM_VIRTUALLY_FRAME" val="{&quot;height&quot;:195.27047244094484,&quot;left&quot;:63.85543307086614,&quot;top&quot;:128.8056692913386,&quot;width&quot;:597.1445669291339}"/>
</p:tagLst>
</file>

<file path=ppt/tags/tag48.xml><?xml version="1.0" encoding="utf-8"?>
<p:tagLst xmlns:p="http://schemas.openxmlformats.org/presentationml/2006/main">
  <p:tag name="KSO_WM_DIAGRAM_VIRTUALLY_FRAME" val="{&quot;height&quot;:195.27047244094484,&quot;left&quot;:63.85543307086614,&quot;top&quot;:128.8056692913386,&quot;width&quot;:597.1445669291339}"/>
</p:tagLst>
</file>

<file path=ppt/tags/tag49.xml><?xml version="1.0" encoding="utf-8"?>
<p:tagLst xmlns:p="http://schemas.openxmlformats.org/presentationml/2006/main">
  <p:tag name="KSO_WM_DIAGRAM_VIRTUALLY_FRAME" val="{&quot;height&quot;:195.27047244094484,&quot;left&quot;:63.85543307086614,&quot;top&quot;:128.8056692913386,&quot;width&quot;:597.1445669291339}"/>
</p:tagLst>
</file>

<file path=ppt/tags/tag5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ags/tag50.xml><?xml version="1.0" encoding="utf-8"?>
<p:tagLst xmlns:p="http://schemas.openxmlformats.org/presentationml/2006/main">
  <p:tag name="KSO_WM_UNIT_TABLE_BEAUTIFY" val="smartTable{c3f5e0b5-fad6-4ae1-8abb-ab4b061bb478}"/>
  <p:tag name="TABLE_ENDDRAG_ORIGIN_RECT" val="689*193"/>
  <p:tag name="TABLE_ENDDRAG_RECT" val="14*78*689*193"/>
</p:tagLst>
</file>

<file path=ppt/tags/tag51.xml><?xml version="1.0" encoding="utf-8"?>
<p:tagLst xmlns:p="http://schemas.openxmlformats.org/presentationml/2006/main">
  <p:tag name="KSO_WPP_MARK_KEY" val="73c4db9c-e8ca-45ab-964e-0bded79e2fbf"/>
  <p:tag name="COMMONDATA" val="eyJoZGlkIjoiMWFkMjBkYjU2ZTBiMDY2OWVlYzE5YjNiM2NhZDQ2OGUifQ=="/>
</p:tagLst>
</file>

<file path=ppt/tags/tag6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ags/tag7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ags/tag8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ags/tag9.xml><?xml version="1.0" encoding="utf-8"?>
<p:tagLst xmlns:p="http://schemas.openxmlformats.org/presentationml/2006/main">
  <p:tag name="KSO_WM_DIAGRAM_VIRTUALLY_FRAME" val="{&quot;height&quot;:263.16070866141735,&quot;left&quot;:170.6428346456693,&quot;top&quot;:88.61015748031495,&quot;width&quot;:511.9546456692913}"/>
</p:tagLst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2532</Words>
  <Application>WPS 演示</Application>
  <PresentationFormat>全屏显示(16:9)</PresentationFormat>
  <Paragraphs>266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Impact</vt:lpstr>
      <vt:lpstr>黑体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WPS_1693055808</cp:lastModifiedBy>
  <cp:revision>45</cp:revision>
  <dcterms:created xsi:type="dcterms:W3CDTF">2016-04-09T09:29:00Z</dcterms:created>
  <dcterms:modified xsi:type="dcterms:W3CDTF">2025-05-28T13:06:49Z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2052-11.1.0.12165</vt:lpwstr>
  </property>
  <property fmtid="{D5CDD505-2E9C-101B-9397-08002B2CF9AE}" pid="3" name="ICV">
    <vt:lpwstr>FAA2C0CB54A44AA29ACB2990E5339959_12</vt:lpwstr>
  </property>
</Properties>
</file>