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71" r:id="rId5"/>
    <p:sldId id="505" r:id="rId6"/>
    <p:sldId id="478" r:id="rId7"/>
    <p:sldId id="479" r:id="rId8"/>
    <p:sldId id="480" r:id="rId9"/>
    <p:sldId id="482" r:id="rId10"/>
    <p:sldId id="485" r:id="rId11"/>
    <p:sldId id="488" r:id="rId12"/>
    <p:sldId id="489" r:id="rId13"/>
    <p:sldId id="493" r:id="rId14"/>
    <p:sldId id="490" r:id="rId15"/>
    <p:sldId id="492" r:id="rId16"/>
    <p:sldId id="495" r:id="rId17"/>
    <p:sldId id="497" r:id="rId18"/>
    <p:sldId id="500" r:id="rId19"/>
    <p:sldId id="503" r:id="rId20"/>
    <p:sldId id="507" r:id="rId21"/>
    <p:sldId id="501" r:id="rId22"/>
    <p:sldId id="509" r:id="rId23"/>
    <p:sldId id="524" r:id="rId24"/>
    <p:sldId id="506"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83" autoAdjust="0"/>
  </p:normalViewPr>
  <p:slideViewPr>
    <p:cSldViewPr>
      <p:cViewPr varScale="1">
        <p:scale>
          <a:sx n="98" d="100"/>
          <a:sy n="98" d="100"/>
        </p:scale>
        <p:origin x="-720" y="-90"/>
      </p:cViewPr>
      <p:guideLst>
        <p:guide orient="horz" pos="1736"/>
        <p:guide pos="28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2A5B45-4501-43E1-A31E-0430C09CF4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70A393-BC62-4EA9-8AAC-0B1D7AB489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2015-2016 用友网络科技</a:t>
            </a:r>
            <a:r>
              <a:rPr lang="en-US" altLang="zh-CN" dirty="0"/>
              <a:t>ERP</a:t>
            </a:r>
            <a:r>
              <a:rPr lang="zh-CN" altLang="en-US" dirty="0"/>
              <a:t>事业部从事</a:t>
            </a:r>
            <a:r>
              <a:rPr lang="en-US" altLang="zh-CN" dirty="0"/>
              <a:t>ERP</a:t>
            </a:r>
            <a:r>
              <a:rPr lang="zh-CN" altLang="en-US" dirty="0"/>
              <a:t>研发；2016-2018 在用友云事业部</a:t>
            </a:r>
            <a:r>
              <a:rPr lang="zh-CN" altLang="en-US" dirty="0"/>
              <a:t>从事APM研发；2018-至今在海尔1169互联网技术中心，从事商城应用后台开发工作。</a:t>
            </a:r>
            <a:endParaRPr lang="zh-CN" altLang="en-US" dirty="0"/>
          </a:p>
        </p:txBody>
      </p:sp>
      <p:sp>
        <p:nvSpPr>
          <p:cNvPr id="4" name="灯片编号占位符 3"/>
          <p:cNvSpPr>
            <a:spLocks noGrp="1"/>
          </p:cNvSpPr>
          <p:nvPr>
            <p:ph type="sldNum" sz="quarter" idx="10"/>
          </p:nvPr>
        </p:nvSpPr>
        <p:spPr/>
        <p:txBody>
          <a:bodyPr/>
          <a:lstStyle/>
          <a:p>
            <a:fld id="{FD70A393-BC62-4EA9-8AAC-0B1D7AB4891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latin typeface="兰亭黑-简" panose="02000000000000000000" charset="-122"/>
              <a:ea typeface="兰亭黑-简" panose="02000000000000000000" charset="-122"/>
            </a:endParaRPr>
          </a:p>
          <a:p>
            <a:endParaRPr lang="zh-CN" altLang="en-US">
              <a:latin typeface="兰亭黑-简" panose="02000000000000000000" charset="-122"/>
              <a:ea typeface="兰亭黑-简" panose="02000000000000000000"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兰亭黑-简" panose="02000000000000000000" charset="-122"/>
                <a:ea typeface="兰亭黑-简" panose="02000000000000000000" charset="-122"/>
              </a:rPr>
              <a:t>JPDA(ja</a:t>
            </a:r>
            <a:r>
              <a:rPr lang="en-US" altLang="zh-CN">
                <a:latin typeface="兰亭黑-简" panose="02000000000000000000" charset="-122"/>
                <a:ea typeface="兰亭黑-简" panose="02000000000000000000" charset="-122"/>
              </a:rPr>
              <a:t>v</a:t>
            </a:r>
            <a:r>
              <a:rPr lang="zh-CN" altLang="en-US">
                <a:latin typeface="兰亭黑-简" panose="02000000000000000000" charset="-122"/>
                <a:ea typeface="兰亭黑-简" panose="02000000000000000000" charset="-122"/>
              </a:rPr>
              <a:t>a platform debugger architecture)</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JVMTI ( Java VM Tool Interface)：java 1.5推出的新接口。它通过接口的形式定义了VM可提供的调试服务；</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JDWP(Java Debug Wire Protocol): java 调试通信协议。调试者与被调试者两者通信协议。</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JDI (Java Debug Interface): 高层的Java语言接口，调试工具开发者可基于该接口开发自己的调试工具。</a:t>
            </a:r>
            <a:endParaRPr lang="zh-CN" altLang="en-US">
              <a:latin typeface="兰亭黑-简" panose="02000000000000000000" charset="-122"/>
              <a:ea typeface="兰亭黑-简" panose="02000000000000000000" charset="-122"/>
            </a:endParaRPr>
          </a:p>
          <a:p>
            <a:endParaRPr lang="zh-CN" altLang="en-US">
              <a:latin typeface="兰亭黑-简" panose="02000000000000000000" charset="-122"/>
              <a:ea typeface="兰亭黑-简" panose="02000000000000000000"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sym typeface="+mn-ea"/>
              </a:rPr>
              <a:t>总结：个人感觉，JVMTI一种操作JVM的规范与接口。开发者通过Agent的方式使用该套接口。同时Agent的逻辑运行机制依赖与JVMTI接口的实现。</a:t>
            </a:r>
            <a:endParaRPr lang="zh-CN" altLang="en-US">
              <a:latin typeface="兰亭黑-简" panose="02000000000000000000" charset="-122"/>
              <a:ea typeface="兰亭黑-简" panose="02000000000000000000" charset="-122"/>
            </a:endParaRPr>
          </a:p>
          <a:p>
            <a:endParaRPr lang="zh-CN" altLang="en-US">
              <a:latin typeface="兰亭黑-简" panose="02000000000000000000" charset="-122"/>
              <a:ea typeface="兰亭黑-简" panose="02000000000000000000"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兰亭黑-简" panose="02000000000000000000" charset="-122"/>
                <a:ea typeface="兰亭黑-简" panose="02000000000000000000" charset="-122"/>
              </a:rPr>
              <a:t>2.2.1 JVM启动时加载</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Agent 是在 Java 虚拟机启动之时加载的，这个加载处于虚拟机初始化的早期，在这个时间点上：</a:t>
            </a:r>
            <a:endParaRPr lang="zh-CN" altLang="en-US">
              <a:latin typeface="兰亭黑-简" panose="02000000000000000000" charset="-122"/>
              <a:ea typeface="兰亭黑-简" panose="02000000000000000000" charset="-122"/>
            </a:endParaRPr>
          </a:p>
          <a:p>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所有的 Java 类都未被初始化；</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所有的对象实例都未被创建；</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因而，没有任何 Java 代码被执行；但在这个时候，我们已经可以：</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操作 JVMTI 的 Capability 参数；</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使用系统参数；</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2.2.2 JVM运行态加载</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基于jvm attach机制。</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attach是Sun的私有实现（并不是所有的jvm都提供该功能），该机制允许 外部进程 在JVM（该JVM指运行被监控、需要被操控的Java程序的JVM）中启动一个线程,该线程随后会启动加载agent，并且将本JVM的状态发送给 外部进程。</a:t>
            </a:r>
            <a:endParaRPr lang="zh-CN" altLang="en-US">
              <a:latin typeface="兰亭黑-简" panose="02000000000000000000" charset="-122"/>
              <a:ea typeface="兰亭黑-简" panose="02000000000000000000"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latin typeface="兰亭黑-简" panose="02000000000000000000" charset="-122"/>
                <a:ea typeface="兰亭黑-简" panose="02000000000000000000" charset="-122"/>
              </a:rPr>
              <a:t>Java Programming Language Instrumentation Services Agent)   就是专门为Java语言编写的插桩服务提供支持</a:t>
            </a:r>
            <a:endParaRPr lang="en-US" altLang="zh-CN">
              <a:latin typeface="兰亭黑-简" panose="02000000000000000000" charset="-122"/>
              <a:ea typeface="兰亭黑-简" panose="02000000000000000000"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首先需说明，相对与类加载过程的其它阶段，一个类的加载阶段，更准确地说是加载阶段中获取类的二进制字节流的动作，是开发人员可控性最强的。虚拟机规范没有指明和限定要从哪里获取、怎样获取类的二进制字节流，所以开发人员可以通过自定义类加载器去控制字节流的获取方式，这个“缺口”引发了开发人员在这里的各种玩法，成为Java技术的一大亮点所在。</a:t>
            </a:r>
            <a:endParaRPr lang="zh-CN" altLang="en-US">
              <a:latin typeface="兰亭黑-简" panose="02000000000000000000" charset="-122"/>
              <a:ea typeface="兰亭黑-简" panose="02000000000000000000" charset="-122"/>
            </a:endParaRPr>
          </a:p>
          <a:p>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在加载阶段，虚拟机需要完成以下三件事情：</a:t>
            </a:r>
            <a:endParaRPr lang="zh-CN" altLang="en-US">
              <a:latin typeface="兰亭黑-简" panose="02000000000000000000" charset="-122"/>
              <a:ea typeface="兰亭黑-简" panose="02000000000000000000" charset="-122"/>
            </a:endParaRPr>
          </a:p>
          <a:p>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通过一个类的全限定名来获取定义此类的二进制字节流。</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将这个字节流所代表的静态存储结构转化为方法区的运行时数据结构。</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在内存中生成一个代表这个类的java.lang.Class对象，作为方法区这个类的各种数据的访问入口。</a:t>
            </a:r>
            <a:endParaRPr lang="zh-CN" altLang="en-US">
              <a:latin typeface="兰亭黑-简" panose="02000000000000000000" charset="-122"/>
              <a:ea typeface="兰亭黑-简" panose="02000000000000000000" charset="-122"/>
            </a:endParaRPr>
          </a:p>
          <a:p>
            <a:endParaRPr lang="zh-CN" altLang="en-US">
              <a:latin typeface="兰亭黑-简" panose="02000000000000000000" charset="-122"/>
              <a:ea typeface="兰亭黑-简" panose="02000000000000000000"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latin typeface="兰亭黑-简" panose="02000000000000000000" charset="-122"/>
              <a:ea typeface="兰亭黑-简" panose="02000000000000000000"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latin typeface="兰亭黑-简" panose="02000000000000000000" charset="-122"/>
                <a:ea typeface="兰亭黑-简" panose="02000000000000000000" charset="-122"/>
                <a:sym typeface="+mn-ea"/>
              </a:rPr>
              <a:t>李纳斯·托沃兹, linux之父</a:t>
            </a:r>
            <a:endParaRPr>
              <a:latin typeface="兰亭黑-简" panose="02000000000000000000" charset="-122"/>
              <a:ea typeface="兰亭黑-简" panose="02000000000000000000" charset="-122"/>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latin typeface="兰亭黑-简" panose="02000000000000000000" charset="-122"/>
                <a:ea typeface="兰亭黑-简" panose="02000000000000000000" charset="-122"/>
                <a:sym typeface="+mn-ea"/>
              </a:rPr>
              <a:t>jmap &amp; jconsole &amp; jvisualVM    </a:t>
            </a:r>
            <a:r>
              <a:rPr lang="zh-CN" altLang="en-US">
                <a:latin typeface="兰亭黑-简" panose="02000000000000000000" charset="-122"/>
                <a:ea typeface="兰亭黑-简" panose="02000000000000000000" charset="-122"/>
                <a:sym typeface="+mn-ea"/>
              </a:rPr>
              <a:t>查看</a:t>
            </a:r>
            <a:r>
              <a:rPr lang="en-US" altLang="zh-CN">
                <a:latin typeface="兰亭黑-简" panose="02000000000000000000" charset="-122"/>
                <a:ea typeface="兰亭黑-简" panose="02000000000000000000" charset="-122"/>
                <a:sym typeface="+mn-ea"/>
              </a:rPr>
              <a:t>jconsole</a:t>
            </a:r>
            <a:r>
              <a:rPr lang="zh-CN" altLang="en-US">
                <a:latin typeface="兰亭黑-简" panose="02000000000000000000" charset="-122"/>
                <a:ea typeface="兰亭黑-简" panose="02000000000000000000" charset="-122"/>
                <a:sym typeface="+mn-ea"/>
              </a:rPr>
              <a:t>的</a:t>
            </a:r>
            <a:r>
              <a:rPr lang="en-US" altLang="zh-CN">
                <a:latin typeface="兰亭黑-简" panose="02000000000000000000" charset="-122"/>
                <a:ea typeface="兰亭黑-简" panose="02000000000000000000" charset="-122"/>
                <a:sym typeface="+mn-ea"/>
              </a:rPr>
              <a:t>jar</a:t>
            </a:r>
            <a:r>
              <a:rPr lang="zh-CN" altLang="en-US">
                <a:latin typeface="兰亭黑-简" panose="02000000000000000000" charset="-122"/>
                <a:ea typeface="兰亭黑-简" panose="02000000000000000000" charset="-122"/>
                <a:sym typeface="+mn-ea"/>
              </a:rPr>
              <a:t>包代码</a:t>
            </a:r>
            <a:endParaRPr lang="en-US" altLang="zh-CN">
              <a:latin typeface="兰亭黑-简" panose="02000000000000000000" charset="-122"/>
              <a:ea typeface="兰亭黑-简" panose="02000000000000000000"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latin typeface="兰亭黑-简" panose="02000000000000000000" charset="-122"/>
                <a:ea typeface="兰亭黑-简" panose="02000000000000000000" charset="-122"/>
                <a:sym typeface="+mn-ea"/>
              </a:rPr>
              <a:t>李纳斯·托沃兹, linux之父</a:t>
            </a:r>
            <a:endParaRPr>
              <a:latin typeface="兰亭黑-简" panose="02000000000000000000" charset="-122"/>
              <a:ea typeface="兰亭黑-简" panose="02000000000000000000" charset="-122"/>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pinpoint 是一</a:t>
            </a:r>
            <a:r>
              <a:rPr lang="zh-CN" altLang="en-US"/>
              <a:t>款</a:t>
            </a:r>
            <a:r>
              <a:rPr lang="en-US" altLang="zh-CN"/>
              <a:t>用于大规模</a:t>
            </a:r>
            <a:r>
              <a:rPr lang="zh-CN" altLang="en-US"/>
              <a:t>的</a:t>
            </a:r>
            <a:r>
              <a:rPr lang="en-US" altLang="zh-CN"/>
              <a:t>分布式java</a:t>
            </a:r>
            <a:r>
              <a:rPr lang="zh-CN" altLang="en-US"/>
              <a:t>应用的 开源的</a:t>
            </a:r>
            <a:r>
              <a:rPr lang="en-US" altLang="zh-CN"/>
              <a:t>APM（应用性能管理）工具。</a:t>
            </a:r>
            <a:r>
              <a:rPr lang="zh-CN" altLang="en-US"/>
              <a:t>这里有几个关键词</a:t>
            </a:r>
            <a:r>
              <a:rPr lang="en-US" altLang="zh-CN"/>
              <a:t>...</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兰亭黑-简" panose="02000000000000000000" charset="-122"/>
                <a:ea typeface="兰亭黑-简" panose="02000000000000000000" charset="-122"/>
              </a:rPr>
              <a:t>左：简书：</a:t>
            </a:r>
            <a:r>
              <a:rPr lang="en-US" altLang="zh-CN">
                <a:latin typeface="兰亭黑-简" panose="02000000000000000000" charset="-122"/>
                <a:ea typeface="兰亭黑-简" panose="02000000000000000000" charset="-122"/>
              </a:rPr>
              <a:t>pinpoint</a:t>
            </a:r>
            <a:r>
              <a:rPr lang="zh-CN" altLang="en-US">
                <a:latin typeface="兰亭黑-简" panose="02000000000000000000" charset="-122"/>
                <a:ea typeface="兰亭黑-简" panose="02000000000000000000" charset="-122"/>
              </a:rPr>
              <a:t>部署以及安装</a:t>
            </a:r>
            <a:endParaRPr lang="zh-CN" altLang="en-US">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rPr>
              <a:t>右：</a:t>
            </a:r>
            <a:r>
              <a:rPr lang="en-US" altLang="zh-CN">
                <a:latin typeface="兰亭黑-简" panose="02000000000000000000" charset="-122"/>
                <a:ea typeface="兰亭黑-简" panose="02000000000000000000" charset="-122"/>
              </a:rPr>
              <a:t>github</a:t>
            </a:r>
            <a:r>
              <a:rPr lang="zh-CN" altLang="en-US">
                <a:latin typeface="兰亭黑-简" panose="02000000000000000000" charset="-122"/>
                <a:ea typeface="兰亭黑-简" panose="02000000000000000000" charset="-122"/>
              </a:rPr>
              <a:t>，演示用代码</a:t>
            </a:r>
            <a:endParaRPr lang="zh-CN" altLang="en-US">
              <a:latin typeface="兰亭黑-简" panose="02000000000000000000" charset="-122"/>
              <a:ea typeface="兰亭黑-简" panose="02000000000000000000"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现在正在呈现的是我们正在使用的一个</a:t>
            </a:r>
            <a:r>
              <a:rPr lang="en-US" altLang="zh-CN"/>
              <a:t>pinpoint </a:t>
            </a:r>
            <a:r>
              <a:rPr lang="zh-CN" altLang="en-US"/>
              <a:t>的一些</a:t>
            </a:r>
            <a:r>
              <a:rPr lang="en-US" altLang="zh-CN"/>
              <a:t>demo</a:t>
            </a:r>
            <a:r>
              <a:rPr lang="zh-CN" altLang="en-US"/>
              <a:t>应用的</a:t>
            </a:r>
            <a:r>
              <a:rPr lang="zh-CN" altLang="en-US"/>
              <a:t>截图，一会我们会登陆实际系统来实际演示一下。</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dapper</a:t>
            </a:r>
            <a:r>
              <a:rPr lang="zh-CN" altLang="en-US"/>
              <a:t>这篇论文主要阐述了两个核心方法。其一，是在分布式系统中的性能数据收集方法；第二，是数据收集之后的存储与查询方式。分别对应左右两张图。</a:t>
            </a:r>
            <a:endParaRPr lang="zh-CN" altLang="en-US"/>
          </a:p>
          <a:p>
            <a:endParaRPr lang="zh-CN" altLang="en-US"/>
          </a:p>
          <a:p>
            <a:r>
              <a:rPr lang="zh-CN" altLang="en-US"/>
              <a:t>那在性能收集的时候，它对应用具有透明性：因为他会在应用开发人员无感知的情况下</a:t>
            </a:r>
            <a:r>
              <a:rPr lang="zh-CN" altLang="en-US"/>
              <a:t>修改多线程，控制流，RPC等基础库代码，插入负责跟踪的代码。</a:t>
            </a:r>
            <a:endParaRPr lang="zh-CN" altLang="en-US"/>
          </a:p>
          <a:p>
            <a:endParaRPr lang="zh-CN" altLang="en-US"/>
          </a:p>
          <a:p>
            <a:endParaRPr lang="zh-CN" altLang="en-US"/>
          </a:p>
          <a:p>
            <a:r>
              <a:rPr lang="zh-CN" altLang="en-US"/>
              <a:t>当线程进行一个被跟踪的处理时，Dapper会将一个trace context关联到线程本地化存储中。trace context中包含了span相关属性，比如trace和span id。对于被跟踪的RPC调用，span和trace id也会跟着被从客户端传到服务端。</a:t>
            </a:r>
            <a:endParaRPr lang="zh-CN" altLang="en-US"/>
          </a:p>
          <a:p>
            <a:endParaRPr lang="zh-CN" altLang="en-US"/>
          </a:p>
          <a:p>
            <a:r>
              <a:rPr lang="zh-CN" altLang="en-US"/>
              <a:t>在 </a:t>
            </a:r>
            <a:r>
              <a:rPr lang="en-US" altLang="zh-CN"/>
              <a:t>pinpoint</a:t>
            </a:r>
            <a:r>
              <a:rPr lang="zh-CN" altLang="en-US"/>
              <a:t>中，</a:t>
            </a:r>
            <a:r>
              <a:rPr lang="en-US" altLang="zh-CN"/>
              <a:t>trace</a:t>
            </a:r>
            <a:r>
              <a:rPr lang="zh-CN" altLang="en-US"/>
              <a:t>被一个</a:t>
            </a:r>
            <a:r>
              <a:rPr lang="en-US" altLang="zh-CN"/>
              <a:t>transaction </a:t>
            </a:r>
            <a:r>
              <a:rPr lang="zh-CN" altLang="en-US"/>
              <a:t>的概念所替换。</a:t>
            </a:r>
            <a:endParaRPr lang="zh-CN" altLang="en-US"/>
          </a:p>
          <a:p>
            <a:endParaRPr lang="zh-CN" altLang="en-US"/>
          </a:p>
          <a:p>
            <a:r>
              <a:rPr lang="zh-CN" altLang="en-US">
                <a:sym typeface="+mn-ea"/>
              </a:rPr>
              <a:t>对于需要进行异步处理的情况，Google开发者通常都会采用一个通用的控制流库来实现回调，并将它们调度到一个线程池或是执行器中调用。Dapper保证所有回调都会保存它们创建者的trace context，同时在该回调被调用时该trace context也会被关联到对应线程。这样，Dapper就可以实现这种异步处理过程的跟踪。</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02"/>
            <a:ext cx="9144000" cy="51428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3"/>
            <a:ext cx="7772400" cy="110251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02"/>
            <a:ext cx="9144000" cy="51428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A078890-CE2B-4F9E-940F-A0F00AD9169A}"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4E4BADD-C786-4CD1-905D-1168A4E5B4D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302"/>
            <a:ext cx="9144000" cy="51428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hyperlink" Target="http://180.76.188.189:28080" TargetMode="Externa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85" y="3148573"/>
            <a:ext cx="5997369" cy="460375"/>
          </a:xfrm>
          <a:prstGeom prst="rect">
            <a:avLst/>
          </a:prstGeom>
          <a:noFill/>
        </p:spPr>
        <p:txBody>
          <a:bodyPr wrap="square" rtlCol="0">
            <a:spAutoFit/>
          </a:bodyPr>
          <a:lstStyle/>
          <a:p>
            <a:pPr algn="ctr">
              <a:lnSpc>
                <a:spcPct val="150000"/>
              </a:lnSpc>
            </a:pP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95605" y="3284220"/>
            <a:ext cx="4925695" cy="460375"/>
          </a:xfrm>
          <a:prstGeom prst="rect">
            <a:avLst/>
          </a:prstGeom>
          <a:noFill/>
        </p:spPr>
        <p:txBody>
          <a:bodyPr wrap="square" rtlCol="0">
            <a:spAutoFit/>
          </a:bodyPr>
          <a:p>
            <a:r>
              <a:rPr lang="zh-CN" altLang="en-US" sz="2400">
                <a:solidFill>
                  <a:schemeClr val="bg1"/>
                </a:solidFill>
              </a:rPr>
              <a:t>浅谈从pinpoint无埋点监控到JPDA</a:t>
            </a:r>
            <a:endParaRPr lang="zh-CN" altLang="en-US" sz="2400">
              <a:solidFill>
                <a:schemeClr val="bg1"/>
              </a:solidFill>
            </a:endParaRPr>
          </a:p>
        </p:txBody>
      </p:sp>
      <p:sp>
        <p:nvSpPr>
          <p:cNvPr id="3" name="文本框 2"/>
          <p:cNvSpPr txBox="1"/>
          <p:nvPr/>
        </p:nvSpPr>
        <p:spPr>
          <a:xfrm>
            <a:off x="4624070" y="3907790"/>
            <a:ext cx="1172210" cy="398780"/>
          </a:xfrm>
          <a:prstGeom prst="rect">
            <a:avLst/>
          </a:prstGeom>
          <a:noFill/>
        </p:spPr>
        <p:txBody>
          <a:bodyPr wrap="square" rtlCol="0">
            <a:spAutoFit/>
          </a:bodyPr>
          <a:p>
            <a:pPr algn="r"/>
            <a:r>
              <a:rPr lang="zh-CN" altLang="en-US" sz="2000">
                <a:solidFill>
                  <a:schemeClr val="bg1"/>
                </a:solidFill>
              </a:rPr>
              <a:t>唐晓庆</a:t>
            </a:r>
            <a:endParaRPr lang="zh-CN" altLang="en-US" sz="200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35305" y="587375"/>
            <a:ext cx="8102600" cy="4541520"/>
          </a:xfrm>
          <a:prstGeom prst="rect">
            <a:avLst/>
          </a:prstGeom>
        </p:spPr>
      </p:pic>
      <p:sp>
        <p:nvSpPr>
          <p:cNvPr id="5" name="文本框 4"/>
          <p:cNvSpPr txBox="1"/>
          <p:nvPr/>
        </p:nvSpPr>
        <p:spPr>
          <a:xfrm>
            <a:off x="76935" y="72956"/>
            <a:ext cx="4995131" cy="306705"/>
          </a:xfrm>
          <a:prstGeom prst="rect">
            <a:avLst/>
          </a:prstGeom>
          <a:noFill/>
        </p:spPr>
        <p:txBody>
          <a:bodyPr wrap="square" rtlCol="0">
            <a:spAutoFit/>
          </a:bodyPr>
          <a:p>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是如何成为了</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a:t>
            </a:r>
            <a:r>
              <a:rPr lang="en-US" altLang="zh-CN" sz="1400" b="1" dirty="0" smtClean="0">
                <a:latin typeface="兰亭黑-简" panose="02000000000000000000" charset="-122"/>
                <a:ea typeface="兰亭黑-简" panose="02000000000000000000" charset="-122"/>
              </a:rPr>
              <a:t>-dapper</a:t>
            </a:r>
            <a:endParaRPr lang="en-US" altLang="zh-CN" sz="1400" b="1" dirty="0" smtClean="0">
              <a:latin typeface="兰亭黑-简" panose="02000000000000000000" charset="-122"/>
              <a:ea typeface="兰亭黑-简" panose="02000000000000000000" charset="-122"/>
            </a:endParaRPr>
          </a:p>
        </p:txBody>
      </p:sp>
      <p:sp>
        <p:nvSpPr>
          <p:cNvPr id="6" name="文本框 5"/>
          <p:cNvSpPr txBox="1"/>
          <p:nvPr/>
        </p:nvSpPr>
        <p:spPr>
          <a:xfrm>
            <a:off x="4267200" y="3049270"/>
            <a:ext cx="803910" cy="368300"/>
          </a:xfrm>
          <a:prstGeom prst="rect">
            <a:avLst/>
          </a:prstGeom>
          <a:noFill/>
          <a:ln>
            <a:solidFill>
              <a:srgbClr val="C00000"/>
            </a:solidFill>
          </a:ln>
        </p:spPr>
        <p:txBody>
          <a:bodyPr wrap="square" rtlCol="0">
            <a:spAutoFit/>
          </a:bodyPr>
          <a:p>
            <a:r>
              <a:rPr lang="en-US" altLang="zh-CN"/>
              <a:t>flink</a:t>
            </a:r>
            <a:endParaRPr lang="en-US" altLang="zh-CN"/>
          </a:p>
        </p:txBody>
      </p:sp>
      <p:cxnSp>
        <p:nvCxnSpPr>
          <p:cNvPr id="7" name="直接箭头连接符 6"/>
          <p:cNvCxnSpPr/>
          <p:nvPr/>
        </p:nvCxnSpPr>
        <p:spPr>
          <a:xfrm flipH="1">
            <a:off x="2987675" y="3425190"/>
            <a:ext cx="1289685" cy="44259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935" y="72956"/>
            <a:ext cx="4995131" cy="306705"/>
          </a:xfrm>
          <a:prstGeom prst="rect">
            <a:avLst/>
          </a:prstGeom>
          <a:noFill/>
        </p:spPr>
        <p:txBody>
          <a:bodyPr wrap="square" rtlCol="0">
            <a:spAutoFit/>
          </a:bodyPr>
          <a:p>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是如何成为了</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a:t>
            </a:r>
            <a:r>
              <a:rPr lang="en-US" altLang="zh-CN" sz="1400" b="1" dirty="0" smtClean="0">
                <a:latin typeface="兰亭黑-简" panose="02000000000000000000" charset="-122"/>
                <a:ea typeface="兰亭黑-简" panose="02000000000000000000" charset="-122"/>
              </a:rPr>
              <a:t>-</a:t>
            </a:r>
            <a:r>
              <a:rPr lang="zh-CN" altLang="en-US" sz="1400" b="1" dirty="0" smtClean="0">
                <a:latin typeface="兰亭黑-简" panose="02000000000000000000" charset="-122"/>
                <a:ea typeface="兰亭黑-简" panose="02000000000000000000" charset="-122"/>
              </a:rPr>
              <a:t>无埋点监控</a:t>
            </a:r>
            <a:endParaRPr lang="zh-CN" altLang="en-US" sz="1400" b="1" dirty="0" smtClean="0">
              <a:latin typeface="兰亭黑-简" panose="02000000000000000000" charset="-122"/>
              <a:ea typeface="兰亭黑-简" panose="02000000000000000000" charset="-122"/>
            </a:endParaRPr>
          </a:p>
        </p:txBody>
      </p:sp>
      <p:pic>
        <p:nvPicPr>
          <p:cNvPr id="6" name="图片 5"/>
          <p:cNvPicPr>
            <a:picLocks noChangeAspect="1"/>
          </p:cNvPicPr>
          <p:nvPr/>
        </p:nvPicPr>
        <p:blipFill>
          <a:blip r:embed="rId1"/>
          <a:stretch>
            <a:fillRect/>
          </a:stretch>
        </p:blipFill>
        <p:spPr>
          <a:xfrm>
            <a:off x="708025" y="1330960"/>
            <a:ext cx="7727950" cy="2970530"/>
          </a:xfrm>
          <a:prstGeom prst="rect">
            <a:avLst/>
          </a:prstGeom>
        </p:spPr>
      </p:pic>
      <p:sp>
        <p:nvSpPr>
          <p:cNvPr id="7" name="圆角矩形 6"/>
          <p:cNvSpPr/>
          <p:nvPr/>
        </p:nvSpPr>
        <p:spPr>
          <a:xfrm>
            <a:off x="1259840" y="2499360"/>
            <a:ext cx="935990" cy="288290"/>
          </a:xfrm>
          <a:prstGeom prst="roundRect">
            <a:avLst/>
          </a:prstGeom>
          <a:noFill/>
          <a:ln>
            <a:solidFill>
              <a:srgbClr val="FF0000"/>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935" y="72956"/>
            <a:ext cx="4995131" cy="306705"/>
          </a:xfrm>
          <a:prstGeom prst="rect">
            <a:avLst/>
          </a:prstGeom>
          <a:noFill/>
        </p:spPr>
        <p:txBody>
          <a:bodyPr wrap="square" rtlCol="0">
            <a:spAutoFit/>
          </a:bodyPr>
          <a:p>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是如何成为了</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a:t>
            </a:r>
            <a:r>
              <a:rPr lang="en-US" altLang="zh-CN" sz="1400" b="1" dirty="0" smtClean="0">
                <a:latin typeface="兰亭黑-简" panose="02000000000000000000" charset="-122"/>
                <a:ea typeface="兰亭黑-简" panose="02000000000000000000" charset="-122"/>
              </a:rPr>
              <a:t>-</a:t>
            </a:r>
            <a:r>
              <a:rPr lang="zh-CN" altLang="en-US" sz="1400" b="1" dirty="0" smtClean="0">
                <a:latin typeface="兰亭黑-简" panose="02000000000000000000" charset="-122"/>
                <a:ea typeface="兰亭黑-简" panose="02000000000000000000" charset="-122"/>
              </a:rPr>
              <a:t>无埋点监控</a:t>
            </a:r>
            <a:endParaRPr lang="zh-CN" altLang="en-US" sz="1400" b="1" dirty="0" smtClean="0">
              <a:latin typeface="兰亭黑-简" panose="02000000000000000000" charset="-122"/>
              <a:ea typeface="兰亭黑-简" panose="02000000000000000000" charset="-122"/>
            </a:endParaRPr>
          </a:p>
        </p:txBody>
      </p:sp>
      <p:pic>
        <p:nvPicPr>
          <p:cNvPr id="2" name="图片 1"/>
          <p:cNvPicPr>
            <a:picLocks noChangeAspect="1"/>
          </p:cNvPicPr>
          <p:nvPr/>
        </p:nvPicPr>
        <p:blipFill>
          <a:blip r:embed="rId1"/>
          <a:stretch>
            <a:fillRect/>
          </a:stretch>
        </p:blipFill>
        <p:spPr>
          <a:xfrm>
            <a:off x="1049020" y="723265"/>
            <a:ext cx="5471160" cy="4189095"/>
          </a:xfrm>
          <a:prstGeom prst="rect">
            <a:avLst/>
          </a:prstGeom>
        </p:spPr>
      </p:pic>
      <p:sp>
        <p:nvSpPr>
          <p:cNvPr id="6" name="文本框 5"/>
          <p:cNvSpPr txBox="1"/>
          <p:nvPr/>
        </p:nvSpPr>
        <p:spPr>
          <a:xfrm>
            <a:off x="7762240" y="1910080"/>
            <a:ext cx="283210" cy="1814830"/>
          </a:xfrm>
          <a:prstGeom prst="rect">
            <a:avLst/>
          </a:prstGeom>
          <a:noFill/>
        </p:spPr>
        <p:txBody>
          <a:bodyPr wrap="square" rtlCol="0">
            <a:spAutoFit/>
          </a:bodyPr>
          <a:p>
            <a:r>
              <a:rPr lang="en-US" altLang="zh-CN" sz="2800" b="1">
                <a:solidFill>
                  <a:srgbClr val="C00000"/>
                </a:solidFill>
                <a:latin typeface="兰亭黑-简" panose="02000000000000000000" charset="-122"/>
                <a:ea typeface="兰亭黑-简" panose="02000000000000000000" charset="-122"/>
              </a:rPr>
              <a:t>JPDA</a:t>
            </a:r>
            <a:endParaRPr lang="en-US" altLang="zh-CN" sz="2800" b="1">
              <a:solidFill>
                <a:srgbClr val="C00000"/>
              </a:solidFill>
              <a:latin typeface="兰亭黑-简" panose="02000000000000000000" charset="-122"/>
              <a:ea typeface="兰亭黑-简" panose="02000000000000000000" charset="-122"/>
            </a:endParaRPr>
          </a:p>
        </p:txBody>
      </p:sp>
      <p:sp>
        <p:nvSpPr>
          <p:cNvPr id="7" name="右大括号 6"/>
          <p:cNvSpPr/>
          <p:nvPr/>
        </p:nvSpPr>
        <p:spPr>
          <a:xfrm>
            <a:off x="6516370" y="1348105"/>
            <a:ext cx="601980" cy="3106420"/>
          </a:xfrm>
          <a:prstGeom prst="rightBrace">
            <a:avLst>
              <a:gd name="adj1" fmla="val 62759"/>
              <a:gd name="adj2" fmla="val 50338"/>
            </a:avLst>
          </a:prstGeom>
        </p:spPr>
        <p:style>
          <a:lnRef idx="2">
            <a:schemeClr val="dk1"/>
          </a:lnRef>
          <a:fillRef idx="0">
            <a:schemeClr val="dk1"/>
          </a:fillRef>
          <a:effectRef idx="1">
            <a:schemeClr val="dk1"/>
          </a:effectRef>
          <a:fontRef idx="minor">
            <a:schemeClr val="tx1"/>
          </a:fontRef>
        </p:style>
        <p:txBody>
          <a:bodyPr rtlCol="0" anchor="ctr"/>
          <a:p>
            <a:pPr algn="ctr"/>
            <a:endParaRPr lang="zh-CN" altLang="en-US"/>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935" y="72956"/>
            <a:ext cx="4995131" cy="306705"/>
          </a:xfrm>
          <a:prstGeom prst="rect">
            <a:avLst/>
          </a:prstGeom>
          <a:noFill/>
        </p:spPr>
        <p:txBody>
          <a:bodyPr wrap="square" rtlCol="0">
            <a:spAutoFit/>
          </a:bodyPr>
          <a:p>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是如何成为了</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a:t>
            </a:r>
            <a:r>
              <a:rPr lang="en-US" altLang="zh-CN" sz="1400" b="1" dirty="0" smtClean="0">
                <a:latin typeface="兰亭黑-简" panose="02000000000000000000" charset="-122"/>
                <a:ea typeface="兰亭黑-简" panose="02000000000000000000" charset="-122"/>
              </a:rPr>
              <a:t>-JVMTIAgent</a:t>
            </a:r>
            <a:endParaRPr lang="en-US" altLang="zh-CN" sz="1400" b="1" dirty="0" smtClean="0">
              <a:latin typeface="兰亭黑-简" panose="02000000000000000000" charset="-122"/>
              <a:ea typeface="兰亭黑-简" panose="02000000000000000000" charset="-122"/>
            </a:endParaRPr>
          </a:p>
        </p:txBody>
      </p:sp>
      <p:sp>
        <p:nvSpPr>
          <p:cNvPr id="3" name="文本框 2"/>
          <p:cNvSpPr txBox="1"/>
          <p:nvPr/>
        </p:nvSpPr>
        <p:spPr>
          <a:xfrm>
            <a:off x="701040" y="669925"/>
            <a:ext cx="8211820" cy="2183765"/>
          </a:xfrm>
          <a:prstGeom prst="rect">
            <a:avLst/>
          </a:prstGeom>
          <a:noFill/>
        </p:spPr>
        <p:txBody>
          <a:bodyPr wrap="square" rtlCol="0">
            <a:spAutoFit/>
          </a:bodyPr>
          <a:p>
            <a:pPr fontAlgn="auto">
              <a:lnSpc>
                <a:spcPct val="150000"/>
              </a:lnSpc>
            </a:pPr>
            <a:r>
              <a:rPr lang="zh-CN" altLang="en-US" sz="1600" b="1">
                <a:latin typeface="兰亭黑-简" panose="02000000000000000000" charset="-122"/>
                <a:ea typeface="兰亭黑-简" panose="02000000000000000000" charset="-122"/>
              </a:rPr>
              <a:t>JVMTI（Java Virtual Machine Tool Interface）</a:t>
            </a:r>
            <a:r>
              <a:rPr lang="zh-CN" altLang="en-US" sz="1600">
                <a:latin typeface="兰亭黑-简" panose="02000000000000000000" charset="-122"/>
                <a:ea typeface="兰亭黑-简" panose="02000000000000000000" charset="-122"/>
              </a:rPr>
              <a:t>即指 Java 虚拟机工具接口，它是一套由虚拟机直接提供的 native 接口，它处于整个 JPDA 体系的最底层，所有调试功能本质上都需要通过 JVMTI 来提供。通过这些接口，开发人员不仅调试在该虚拟机上运行的 Java 程序，还能查看它们运行的状态，设置回调函数，控制某些环境变量，从而优化程序性能。</a:t>
            </a:r>
            <a:endParaRPr lang="zh-CN" altLang="en-US" sz="1600">
              <a:latin typeface="兰亭黑-简" panose="02000000000000000000" charset="-122"/>
              <a:ea typeface="兰亭黑-简" panose="02000000000000000000" charset="-122"/>
            </a:endParaRPr>
          </a:p>
          <a:p>
            <a:endParaRPr lang="zh-CN" altLang="en-US" sz="1600">
              <a:latin typeface="兰亭黑-简" panose="02000000000000000000" charset="-122"/>
              <a:ea typeface="兰亭黑-简" panose="02000000000000000000" charset="-122"/>
            </a:endParaRPr>
          </a:p>
        </p:txBody>
      </p:sp>
      <p:sp>
        <p:nvSpPr>
          <p:cNvPr id="4" name="文本框 3"/>
          <p:cNvSpPr txBox="1"/>
          <p:nvPr/>
        </p:nvSpPr>
        <p:spPr>
          <a:xfrm>
            <a:off x="701040" y="2805430"/>
            <a:ext cx="8212455" cy="1568450"/>
          </a:xfrm>
          <a:prstGeom prst="rect">
            <a:avLst/>
          </a:prstGeom>
          <a:noFill/>
        </p:spPr>
        <p:txBody>
          <a:bodyPr wrap="square" rtlCol="0">
            <a:spAutoFit/>
          </a:bodyPr>
          <a:p>
            <a:pPr fontAlgn="auto">
              <a:lnSpc>
                <a:spcPct val="150000"/>
              </a:lnSpc>
            </a:pPr>
            <a:r>
              <a:rPr lang="en-US" altLang="zh-CN" sz="1600" b="1">
                <a:latin typeface="兰亭黑-简" panose="02000000000000000000" charset="-122"/>
                <a:ea typeface="兰亭黑-简" panose="02000000000000000000" charset="-122"/>
              </a:rPr>
              <a:t>JVMTI</a:t>
            </a:r>
            <a:r>
              <a:rPr lang="zh-CN" altLang="en-US" sz="1600" b="1">
                <a:latin typeface="兰亭黑-简" panose="02000000000000000000" charset="-122"/>
                <a:ea typeface="兰亭黑-简" panose="02000000000000000000" charset="-122"/>
              </a:rPr>
              <a:t>Agent 即 JVMTI 的客户端</a:t>
            </a:r>
            <a:r>
              <a:rPr lang="zh-CN" altLang="en-US" sz="1600">
                <a:latin typeface="兰亭黑-简" panose="02000000000000000000" charset="-122"/>
                <a:ea typeface="兰亭黑-简" panose="02000000000000000000" charset="-122"/>
              </a:rPr>
              <a:t>，它和执行 Java 程序的虚拟机运行在同一个进程上，通过调用 JVMTI 提供的接口和虚拟机交互，负责获取并返回当前虚拟机的状态或者转发控制命令。把 Agent 编译成一个动态链接库之后，我们就可以在 Java 程序启动的时候来加载它（</a:t>
            </a:r>
            <a:r>
              <a:rPr lang="zh-CN" altLang="en-US" sz="1600" b="1">
                <a:solidFill>
                  <a:srgbClr val="C00000"/>
                </a:solidFill>
                <a:latin typeface="兰亭黑-简" panose="02000000000000000000" charset="-122"/>
                <a:ea typeface="兰亭黑-简" panose="02000000000000000000" charset="-122"/>
              </a:rPr>
              <a:t>启动加载模式</a:t>
            </a:r>
            <a:r>
              <a:rPr lang="zh-CN" altLang="en-US" sz="1600">
                <a:latin typeface="兰亭黑-简" panose="02000000000000000000" charset="-122"/>
                <a:ea typeface="兰亭黑-简" panose="02000000000000000000" charset="-122"/>
              </a:rPr>
              <a:t>），也可以在 Java 5 之后使用运行时加载（</a:t>
            </a:r>
            <a:r>
              <a:rPr lang="zh-CN" altLang="en-US" sz="1600" b="1">
                <a:solidFill>
                  <a:srgbClr val="C00000"/>
                </a:solidFill>
                <a:latin typeface="兰亭黑-简" panose="02000000000000000000" charset="-122"/>
                <a:ea typeface="兰亭黑-简" panose="02000000000000000000" charset="-122"/>
              </a:rPr>
              <a:t>活动加载模式</a:t>
            </a:r>
            <a:r>
              <a:rPr lang="zh-CN" altLang="en-US" sz="1600">
                <a:latin typeface="兰亭黑-简" panose="02000000000000000000" charset="-122"/>
                <a:ea typeface="兰亭黑-简" panose="02000000000000000000" charset="-122"/>
              </a:rPr>
              <a:t>）。</a:t>
            </a:r>
            <a:endParaRPr lang="zh-CN" altLang="en-US" sz="1600">
              <a:latin typeface="兰亭黑-简" panose="02000000000000000000" charset="-122"/>
              <a:ea typeface="兰亭黑-简" panose="02000000000000000000" charset="-122"/>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935" y="72956"/>
            <a:ext cx="4995131" cy="306705"/>
          </a:xfrm>
          <a:prstGeom prst="rect">
            <a:avLst/>
          </a:prstGeom>
          <a:noFill/>
        </p:spPr>
        <p:txBody>
          <a:bodyPr wrap="square" rtlCol="0">
            <a:spAutoFit/>
          </a:bodyPr>
          <a:p>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是如何成为了</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a:t>
            </a:r>
            <a:r>
              <a:rPr lang="en-US" altLang="zh-CN" sz="1400" b="1" dirty="0" smtClean="0">
                <a:latin typeface="兰亭黑-简" panose="02000000000000000000" charset="-122"/>
                <a:ea typeface="兰亭黑-简" panose="02000000000000000000" charset="-122"/>
              </a:rPr>
              <a:t>-JVMTIAgent</a:t>
            </a:r>
            <a:endParaRPr lang="en-US" altLang="zh-CN" sz="1400" b="1" dirty="0" smtClean="0">
              <a:latin typeface="兰亭黑-简" panose="02000000000000000000" charset="-122"/>
              <a:ea typeface="兰亭黑-简" panose="02000000000000000000" charset="-122"/>
            </a:endParaRPr>
          </a:p>
        </p:txBody>
      </p:sp>
      <p:sp>
        <p:nvSpPr>
          <p:cNvPr id="7" name="文本框 6"/>
          <p:cNvSpPr txBox="1"/>
          <p:nvPr/>
        </p:nvSpPr>
        <p:spPr>
          <a:xfrm>
            <a:off x="335280" y="722630"/>
            <a:ext cx="8341360" cy="2153285"/>
          </a:xfrm>
          <a:prstGeom prst="rect">
            <a:avLst/>
          </a:prstGeom>
          <a:noFill/>
        </p:spPr>
        <p:txBody>
          <a:bodyPr wrap="square" rtlCol="0">
            <a:spAutoFit/>
          </a:bodyPr>
          <a:p>
            <a:r>
              <a:rPr lang="zh-CN" altLang="en-US" b="1">
                <a:latin typeface="兰亭黑-简" panose="02000000000000000000" charset="-122"/>
                <a:ea typeface="兰亭黑-简" panose="02000000000000000000" charset="-122"/>
                <a:sym typeface="+mn-ea"/>
              </a:rPr>
              <a:t>JVM启动时加载</a:t>
            </a:r>
            <a:endParaRPr lang="zh-CN" altLang="en-US" b="1">
              <a:latin typeface="兰亭黑-简" panose="02000000000000000000" charset="-122"/>
              <a:ea typeface="兰亭黑-简" panose="02000000000000000000" charset="-122"/>
            </a:endParaRPr>
          </a:p>
          <a:p>
            <a:r>
              <a:rPr lang="zh-CN" altLang="en-US">
                <a:latin typeface="兰亭黑-简" panose="02000000000000000000" charset="-122"/>
                <a:ea typeface="兰亭黑-简" panose="02000000000000000000" charset="-122"/>
                <a:sym typeface="+mn-ea"/>
              </a:rPr>
              <a:t>Agent 是在 Java 虚拟机启动之时加载的，这个加载处于虚拟机初始化的早期，在这个时间点上：</a:t>
            </a:r>
            <a:endParaRPr lang="zh-CN" altLang="en-US">
              <a:latin typeface="兰亭黑-简" panose="02000000000000000000" charset="-122"/>
              <a:ea typeface="兰亭黑-简" panose="02000000000000000000" charset="-122"/>
            </a:endParaRPr>
          </a:p>
          <a:p>
            <a:pPr marL="285750" indent="-285750">
              <a:buFont typeface="Arial" panose="020B0604020202090204" pitchFamily="34" charset="0"/>
              <a:buChar char="•"/>
            </a:pPr>
            <a:r>
              <a:rPr lang="zh-CN" altLang="en-US" sz="1600">
                <a:latin typeface="兰亭黑-简" panose="02000000000000000000" charset="-122"/>
                <a:ea typeface="兰亭黑-简" panose="02000000000000000000" charset="-122"/>
                <a:sym typeface="+mn-ea"/>
              </a:rPr>
              <a:t>所有的 Java 类都未被初始化；</a:t>
            </a:r>
            <a:endParaRPr lang="zh-CN" altLang="en-US" sz="1600">
              <a:latin typeface="兰亭黑-简" panose="02000000000000000000" charset="-122"/>
              <a:ea typeface="兰亭黑-简" panose="02000000000000000000" charset="-122"/>
            </a:endParaRPr>
          </a:p>
          <a:p>
            <a:pPr marL="285750" indent="-285750">
              <a:buFont typeface="Arial" panose="020B0604020202090204" pitchFamily="34" charset="0"/>
              <a:buChar char="•"/>
            </a:pPr>
            <a:r>
              <a:rPr lang="zh-CN" altLang="en-US" sz="1600">
                <a:latin typeface="兰亭黑-简" panose="02000000000000000000" charset="-122"/>
                <a:ea typeface="兰亭黑-简" panose="02000000000000000000" charset="-122"/>
                <a:sym typeface="+mn-ea"/>
              </a:rPr>
              <a:t>所有的对象实例都未被创建；</a:t>
            </a:r>
            <a:endParaRPr lang="zh-CN" altLang="en-US" sz="1600">
              <a:latin typeface="兰亭黑-简" panose="02000000000000000000" charset="-122"/>
              <a:ea typeface="兰亭黑-简" panose="02000000000000000000" charset="-122"/>
            </a:endParaRPr>
          </a:p>
          <a:p>
            <a:pPr marL="285750" indent="-285750">
              <a:buFont typeface="Arial" panose="020B0604020202090204" pitchFamily="34" charset="0"/>
              <a:buChar char="•"/>
            </a:pPr>
            <a:r>
              <a:rPr lang="zh-CN" altLang="en-US" sz="1600">
                <a:latin typeface="兰亭黑-简" panose="02000000000000000000" charset="-122"/>
                <a:ea typeface="兰亭黑-简" panose="02000000000000000000" charset="-122"/>
                <a:sym typeface="+mn-ea"/>
              </a:rPr>
              <a:t>因而，没有任何 Java 代码被执行；但在这个时候，我们已经可以：</a:t>
            </a:r>
            <a:endParaRPr lang="zh-CN" altLang="en-US" sz="1600">
              <a:latin typeface="兰亭黑-简" panose="02000000000000000000" charset="-122"/>
              <a:ea typeface="兰亭黑-简" panose="02000000000000000000" charset="-122"/>
            </a:endParaRPr>
          </a:p>
          <a:p>
            <a:pPr marL="285750" indent="-285750">
              <a:buFont typeface="Arial" panose="020B0604020202090204" pitchFamily="34" charset="0"/>
              <a:buChar char="•"/>
            </a:pPr>
            <a:r>
              <a:rPr lang="zh-CN" altLang="en-US" sz="1600">
                <a:latin typeface="兰亭黑-简" panose="02000000000000000000" charset="-122"/>
                <a:ea typeface="兰亭黑-简" panose="02000000000000000000" charset="-122"/>
                <a:sym typeface="+mn-ea"/>
              </a:rPr>
              <a:t>操作 JVMTI 的 Capability 参数；</a:t>
            </a:r>
            <a:endParaRPr lang="zh-CN" altLang="en-US" sz="1600">
              <a:latin typeface="兰亭黑-简" panose="02000000000000000000" charset="-122"/>
              <a:ea typeface="兰亭黑-简" panose="02000000000000000000" charset="-122"/>
            </a:endParaRPr>
          </a:p>
          <a:p>
            <a:pPr marL="285750" indent="-285750">
              <a:buFont typeface="Arial" panose="020B0604020202090204" pitchFamily="34" charset="0"/>
              <a:buChar char="•"/>
            </a:pPr>
            <a:r>
              <a:rPr lang="zh-CN" altLang="en-US" sz="1600">
                <a:latin typeface="兰亭黑-简" panose="02000000000000000000" charset="-122"/>
                <a:ea typeface="兰亭黑-简" panose="02000000000000000000" charset="-122"/>
                <a:sym typeface="+mn-ea"/>
              </a:rPr>
              <a:t>使用系统参数；</a:t>
            </a:r>
            <a:endParaRPr lang="zh-CN" altLang="en-US" sz="1600">
              <a:latin typeface="兰亭黑-简" panose="02000000000000000000" charset="-122"/>
              <a:ea typeface="兰亭黑-简" panose="02000000000000000000" charset="-122"/>
              <a:sym typeface="+mn-ea"/>
            </a:endParaRPr>
          </a:p>
        </p:txBody>
      </p:sp>
      <p:sp>
        <p:nvSpPr>
          <p:cNvPr id="8" name="文本框 7"/>
          <p:cNvSpPr txBox="1"/>
          <p:nvPr/>
        </p:nvSpPr>
        <p:spPr>
          <a:xfrm>
            <a:off x="335280" y="3315970"/>
            <a:ext cx="8341995" cy="1353185"/>
          </a:xfrm>
          <a:prstGeom prst="rect">
            <a:avLst/>
          </a:prstGeom>
          <a:noFill/>
        </p:spPr>
        <p:txBody>
          <a:bodyPr wrap="square" rtlCol="0" anchor="t">
            <a:spAutoFit/>
          </a:bodyPr>
          <a:p>
            <a:r>
              <a:rPr lang="zh-CN" altLang="en-US" b="1">
                <a:latin typeface="兰亭黑-简" panose="02000000000000000000" charset="-122"/>
                <a:ea typeface="兰亭黑-简" panose="02000000000000000000" charset="-122"/>
                <a:sym typeface="+mn-ea"/>
              </a:rPr>
              <a:t>JVM运行态加载</a:t>
            </a:r>
            <a:endParaRPr lang="zh-CN" altLang="en-US" b="1">
              <a:latin typeface="兰亭黑-简" panose="02000000000000000000" charset="-122"/>
              <a:ea typeface="兰亭黑-简" panose="02000000000000000000" charset="-122"/>
              <a:sym typeface="+mn-ea"/>
            </a:endParaRPr>
          </a:p>
          <a:p>
            <a:pPr marL="285750" indent="-285750">
              <a:buFont typeface="Arial" panose="020B0604020202090204" pitchFamily="34" charset="0"/>
              <a:buChar char="•"/>
            </a:pPr>
            <a:r>
              <a:rPr lang="zh-CN" altLang="en-US" sz="1600">
                <a:latin typeface="兰亭黑-简" panose="02000000000000000000" charset="-122"/>
                <a:ea typeface="兰亭黑-简" panose="02000000000000000000" charset="-122"/>
                <a:sym typeface="+mn-ea"/>
              </a:rPr>
              <a:t>基于jvm attach机制。</a:t>
            </a:r>
            <a:endParaRPr lang="zh-CN" altLang="en-US" sz="1600">
              <a:latin typeface="兰亭黑-简" panose="02000000000000000000" charset="-122"/>
              <a:ea typeface="兰亭黑-简" panose="02000000000000000000" charset="-122"/>
            </a:endParaRPr>
          </a:p>
          <a:p>
            <a:pPr marL="285750" indent="-285750">
              <a:buFont typeface="Arial" panose="020B0604020202090204" pitchFamily="34" charset="0"/>
              <a:buChar char="•"/>
            </a:pPr>
            <a:r>
              <a:rPr lang="zh-CN" altLang="en-US" sz="1600">
                <a:latin typeface="兰亭黑-简" panose="02000000000000000000" charset="-122"/>
                <a:ea typeface="兰亭黑-简" panose="02000000000000000000" charset="-122"/>
                <a:sym typeface="+mn-ea"/>
              </a:rPr>
              <a:t>attach是Sun的私有实现（并不是所有的jvm都提供该功能），该机制允许 外部进程 在JVM（该JVM指运行被监控、需要被操控的Java程序的JVM）中启动一个线程,该线程随后会启动加载agent，并且将本JVM的状态发送给 外部进程。</a:t>
            </a:r>
            <a:endParaRPr lang="zh-CN" altLang="en-US" sz="1600">
              <a:latin typeface="兰亭黑-简" panose="02000000000000000000" charset="-122"/>
              <a:ea typeface="兰亭黑-简" panose="02000000000000000000" charset="-122"/>
              <a:sym typeface="+mn-ea"/>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835" y="73025"/>
            <a:ext cx="6193155" cy="306705"/>
          </a:xfrm>
          <a:prstGeom prst="rect">
            <a:avLst/>
          </a:prstGeom>
          <a:noFill/>
        </p:spPr>
        <p:txBody>
          <a:bodyPr wrap="square" rtlCol="0">
            <a:spAutoFit/>
          </a:bodyPr>
          <a:p>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是如何成为了</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a:t>
            </a:r>
            <a:r>
              <a:rPr lang="en-US" altLang="zh-CN" sz="1400" b="1" dirty="0" smtClean="0">
                <a:latin typeface="兰亭黑-简" panose="02000000000000000000" charset="-122"/>
                <a:ea typeface="兰亭黑-简" panose="02000000000000000000" charset="-122"/>
              </a:rPr>
              <a:t>-instrument agent(JPLISAgent)</a:t>
            </a:r>
            <a:endParaRPr lang="en-US" altLang="zh-CN" sz="1400" b="1" dirty="0" smtClean="0">
              <a:latin typeface="兰亭黑-简" panose="02000000000000000000" charset="-122"/>
              <a:ea typeface="兰亭黑-简" panose="02000000000000000000" charset="-122"/>
            </a:endParaRPr>
          </a:p>
        </p:txBody>
      </p:sp>
      <p:sp>
        <p:nvSpPr>
          <p:cNvPr id="2" name="文本框 1"/>
          <p:cNvSpPr txBox="1"/>
          <p:nvPr/>
        </p:nvSpPr>
        <p:spPr>
          <a:xfrm>
            <a:off x="386080" y="793750"/>
            <a:ext cx="7930515" cy="3969385"/>
          </a:xfrm>
          <a:prstGeom prst="rect">
            <a:avLst/>
          </a:prstGeom>
          <a:noFill/>
        </p:spPr>
        <p:txBody>
          <a:bodyPr wrap="square" rtlCol="0">
            <a:spAutoFit/>
          </a:bodyPr>
          <a:p>
            <a:r>
              <a:rPr lang="zh-CN" altLang="en-US">
                <a:latin typeface="冬青黑体简体中文" panose="020B0300000000000000" charset="-122"/>
                <a:ea typeface="冬青黑体简体中文" panose="020B0300000000000000" charset="-122"/>
              </a:rPr>
              <a:t>javaagent的主要功能如下：</a:t>
            </a:r>
            <a:endParaRPr lang="zh-CN" altLang="en-US">
              <a:latin typeface="冬青黑体简体中文" panose="020B0300000000000000" charset="-122"/>
              <a:ea typeface="冬青黑体简体中文" panose="020B0300000000000000" charset="-122"/>
            </a:endParaRPr>
          </a:p>
          <a:p>
            <a:endParaRPr lang="zh-CN" altLang="en-US">
              <a:latin typeface="冬青黑体简体中文" panose="020B0300000000000000" charset="-122"/>
              <a:ea typeface="冬青黑体简体中文" panose="020B0300000000000000" charset="-122"/>
            </a:endParaRPr>
          </a:p>
          <a:p>
            <a:pPr marL="285750" indent="-285750" fontAlgn="auto">
              <a:lnSpc>
                <a:spcPct val="150000"/>
              </a:lnSpc>
              <a:buFont typeface="Arial" panose="020B0604020202090204" pitchFamily="34" charset="0"/>
              <a:buChar char="•"/>
            </a:pPr>
            <a:r>
              <a:rPr lang="zh-CN" altLang="en-US" b="1">
                <a:solidFill>
                  <a:srgbClr val="C00000"/>
                </a:solidFill>
                <a:latin typeface="冬青黑体简体中文" panose="020B0300000000000000" charset="-122"/>
                <a:ea typeface="冬青黑体简体中文" panose="020B0300000000000000" charset="-122"/>
              </a:rPr>
              <a:t>可以在加载class文件时</a:t>
            </a:r>
            <a:r>
              <a:rPr lang="zh-CN" altLang="en-US" b="1">
                <a:solidFill>
                  <a:srgbClr val="C00000"/>
                </a:solidFill>
                <a:latin typeface="冬青黑体简体中文" panose="020B0300000000000000" charset="-122"/>
                <a:ea typeface="冬青黑体简体中文" panose="020B0300000000000000" charset="-122"/>
              </a:rPr>
              <a:t>做拦截，对字节码做修改</a:t>
            </a:r>
            <a:endParaRPr lang="zh-CN" altLang="en-US" b="1">
              <a:solidFill>
                <a:srgbClr val="C00000"/>
              </a:solidFill>
              <a:latin typeface="冬青黑体简体中文" panose="020B0300000000000000" charset="-122"/>
              <a:ea typeface="冬青黑体简体中文" panose="020B0300000000000000" charset="-122"/>
            </a:endParaRPr>
          </a:p>
          <a:p>
            <a:pPr marL="285750" indent="-285750" fontAlgn="auto">
              <a:lnSpc>
                <a:spcPct val="150000"/>
              </a:lnSpc>
              <a:buFont typeface="Arial" panose="020B0604020202090204" pitchFamily="34" charset="0"/>
              <a:buChar char="•"/>
            </a:pPr>
            <a:r>
              <a:rPr lang="zh-CN" altLang="en-US">
                <a:latin typeface="冬青黑体简体中文" panose="020B0300000000000000" charset="-122"/>
                <a:ea typeface="冬青黑体简体中文" panose="020B0300000000000000" charset="-122"/>
              </a:rPr>
              <a:t>获取所有已经加载过的类</a:t>
            </a:r>
            <a:endParaRPr lang="zh-CN" altLang="en-US">
              <a:latin typeface="冬青黑体简体中文" panose="020B0300000000000000" charset="-122"/>
              <a:ea typeface="冬青黑体简体中文" panose="020B0300000000000000" charset="-122"/>
            </a:endParaRPr>
          </a:p>
          <a:p>
            <a:pPr marL="285750" indent="-285750" fontAlgn="auto">
              <a:lnSpc>
                <a:spcPct val="150000"/>
              </a:lnSpc>
              <a:buFont typeface="Arial" panose="020B0604020202090204" pitchFamily="34" charset="0"/>
              <a:buChar char="•"/>
            </a:pPr>
            <a:r>
              <a:rPr lang="zh-CN" altLang="en-US">
                <a:latin typeface="冬青黑体简体中文" panose="020B0300000000000000" charset="-122"/>
                <a:ea typeface="冬青黑体简体中文" panose="020B0300000000000000" charset="-122"/>
              </a:rPr>
              <a:t>获取所有已经初始化过的类（执行过clinit方法，是上面的一个子集）</a:t>
            </a:r>
            <a:endParaRPr lang="zh-CN" altLang="en-US">
              <a:latin typeface="冬青黑体简体中文" panose="020B0300000000000000" charset="-122"/>
              <a:ea typeface="冬青黑体简体中文" panose="020B0300000000000000" charset="-122"/>
            </a:endParaRPr>
          </a:p>
          <a:p>
            <a:pPr marL="285750" indent="-285750" fontAlgn="auto">
              <a:lnSpc>
                <a:spcPct val="150000"/>
              </a:lnSpc>
              <a:buFont typeface="Arial" panose="020B0604020202090204" pitchFamily="34" charset="0"/>
              <a:buChar char="•"/>
            </a:pPr>
            <a:r>
              <a:rPr lang="zh-CN" altLang="en-US">
                <a:latin typeface="冬青黑体简体中文" panose="020B0300000000000000" charset="-122"/>
                <a:ea typeface="冬青黑体简体中文" panose="020B0300000000000000" charset="-122"/>
              </a:rPr>
              <a:t>获取某个对象的大小</a:t>
            </a:r>
            <a:endParaRPr lang="zh-CN" altLang="en-US">
              <a:latin typeface="冬青黑体简体中文" panose="020B0300000000000000" charset="-122"/>
              <a:ea typeface="冬青黑体简体中文" panose="020B0300000000000000" charset="-122"/>
            </a:endParaRPr>
          </a:p>
          <a:p>
            <a:pPr marL="285750" indent="-285750" fontAlgn="auto">
              <a:lnSpc>
                <a:spcPct val="150000"/>
              </a:lnSpc>
              <a:buFont typeface="Arial" panose="020B0604020202090204" pitchFamily="34" charset="0"/>
              <a:buChar char="•"/>
            </a:pPr>
            <a:r>
              <a:rPr lang="zh-CN" altLang="en-US">
                <a:latin typeface="冬青黑体简体中文" panose="020B0300000000000000" charset="-122"/>
                <a:ea typeface="冬青黑体简体中文" panose="020B0300000000000000" charset="-122"/>
              </a:rPr>
              <a:t>将某个jar加入到bootstrap classpath里作为高优先级被</a:t>
            </a:r>
            <a:r>
              <a:rPr lang="en-US" altLang="zh-CN">
                <a:latin typeface="冬青黑体简体中文" panose="020B0300000000000000" charset="-122"/>
                <a:ea typeface="冬青黑体简体中文" panose="020B0300000000000000" charset="-122"/>
              </a:rPr>
              <a:t>b</a:t>
            </a:r>
            <a:r>
              <a:rPr lang="zh-CN" altLang="en-US">
                <a:latin typeface="冬青黑体简体中文" panose="020B0300000000000000" charset="-122"/>
                <a:ea typeface="冬青黑体简体中文" panose="020B0300000000000000" charset="-122"/>
              </a:rPr>
              <a:t>ootstrapClassloader加载</a:t>
            </a:r>
            <a:endParaRPr lang="zh-CN" altLang="en-US">
              <a:latin typeface="冬青黑体简体中文" panose="020B0300000000000000" charset="-122"/>
              <a:ea typeface="冬青黑体简体中文" panose="020B0300000000000000" charset="-122"/>
            </a:endParaRPr>
          </a:p>
          <a:p>
            <a:pPr marL="285750" indent="-285750" fontAlgn="auto">
              <a:lnSpc>
                <a:spcPct val="150000"/>
              </a:lnSpc>
              <a:buFont typeface="Arial" panose="020B0604020202090204" pitchFamily="34" charset="0"/>
              <a:buChar char="•"/>
            </a:pPr>
            <a:r>
              <a:rPr lang="zh-CN" altLang="en-US">
                <a:latin typeface="冬青黑体简体中文" panose="020B0300000000000000" charset="-122"/>
                <a:ea typeface="冬青黑体简体中文" panose="020B0300000000000000" charset="-122"/>
              </a:rPr>
              <a:t>将某个jar加入到classpath里供AppClassload去加载</a:t>
            </a:r>
            <a:endParaRPr lang="zh-CN" altLang="en-US">
              <a:latin typeface="冬青黑体简体中文" panose="020B0300000000000000" charset="-122"/>
              <a:ea typeface="冬青黑体简体中文" panose="020B0300000000000000" charset="-122"/>
            </a:endParaRPr>
          </a:p>
          <a:p>
            <a:pPr marL="285750" indent="-285750" fontAlgn="auto">
              <a:lnSpc>
                <a:spcPct val="150000"/>
              </a:lnSpc>
              <a:buFont typeface="Arial" panose="020B0604020202090204" pitchFamily="34" charset="0"/>
              <a:buChar char="•"/>
            </a:pPr>
            <a:r>
              <a:rPr lang="zh-CN" altLang="en-US">
                <a:latin typeface="冬青黑体简体中文" panose="020B0300000000000000" charset="-122"/>
                <a:ea typeface="冬青黑体简体中文" panose="020B0300000000000000" charset="-122"/>
              </a:rPr>
              <a:t>设置某些native方法的前缀，主要在查找native方法的时候做规则匹配</a:t>
            </a:r>
            <a:endParaRPr lang="zh-CN" altLang="en-US">
              <a:latin typeface="冬青黑体简体中文" panose="020B0300000000000000" charset="-122"/>
              <a:ea typeface="冬青黑体简体中文" panose="020B0300000000000000" charset="-122"/>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835" y="73025"/>
            <a:ext cx="6193155" cy="306705"/>
          </a:xfrm>
          <a:prstGeom prst="rect">
            <a:avLst/>
          </a:prstGeom>
          <a:noFill/>
        </p:spPr>
        <p:txBody>
          <a:bodyPr wrap="square" rtlCol="0">
            <a:spAutoFit/>
          </a:bodyPr>
          <a:p>
            <a:r>
              <a:rPr lang="en-US" altLang="zh-CN" sz="1400" b="1" dirty="0" smtClean="0">
                <a:latin typeface="兰亭黑-简" panose="02000000000000000000" charset="-122"/>
                <a:ea typeface="兰亭黑-简" panose="02000000000000000000" charset="-122"/>
                <a:sym typeface="+mn-ea"/>
              </a:rPr>
              <a:t>pinpoint</a:t>
            </a:r>
            <a:r>
              <a:rPr lang="zh-CN" altLang="en-US" sz="1400" b="1" dirty="0" smtClean="0">
                <a:latin typeface="兰亭黑-简" panose="02000000000000000000" charset="-122"/>
                <a:ea typeface="兰亭黑-简" panose="02000000000000000000" charset="-122"/>
                <a:sym typeface="+mn-ea"/>
              </a:rPr>
              <a:t>是如何成为了</a:t>
            </a:r>
            <a:r>
              <a:rPr lang="en-US" altLang="zh-CN" sz="1400" b="1" dirty="0" smtClean="0">
                <a:latin typeface="兰亭黑-简" panose="02000000000000000000" charset="-122"/>
                <a:ea typeface="兰亭黑-简" panose="02000000000000000000" charset="-122"/>
                <a:sym typeface="+mn-ea"/>
              </a:rPr>
              <a:t>pinpoint</a:t>
            </a:r>
            <a:r>
              <a:rPr lang="zh-CN" altLang="en-US" sz="1400" b="1" dirty="0" smtClean="0">
                <a:latin typeface="兰亭黑-简" panose="02000000000000000000" charset="-122"/>
                <a:ea typeface="兰亭黑-简" panose="02000000000000000000" charset="-122"/>
              </a:rPr>
              <a:t> </a:t>
            </a:r>
            <a:r>
              <a:rPr lang="en-US" altLang="zh-CN" sz="1400" b="1" dirty="0" smtClean="0">
                <a:latin typeface="兰亭黑-简" panose="02000000000000000000" charset="-122"/>
                <a:ea typeface="兰亭黑-简" panose="02000000000000000000" charset="-122"/>
              </a:rPr>
              <a:t>- </a:t>
            </a:r>
            <a:r>
              <a:rPr lang="zh-CN" altLang="en-US" sz="1400" b="1" dirty="0" smtClean="0">
                <a:latin typeface="兰亭黑-简" panose="02000000000000000000" charset="-122"/>
                <a:ea typeface="兰亭黑-简" panose="02000000000000000000" charset="-122"/>
              </a:rPr>
              <a:t>字节码注入时机</a:t>
            </a:r>
            <a:endParaRPr lang="zh-CN" altLang="en-US" sz="1400" b="1" dirty="0" smtClean="0">
              <a:latin typeface="兰亭黑-简" panose="02000000000000000000" charset="-122"/>
              <a:ea typeface="兰亭黑-简" panose="02000000000000000000" charset="-122"/>
            </a:endParaRPr>
          </a:p>
        </p:txBody>
      </p:sp>
      <p:sp>
        <p:nvSpPr>
          <p:cNvPr id="2" name="文本框 1"/>
          <p:cNvSpPr txBox="1"/>
          <p:nvPr/>
        </p:nvSpPr>
        <p:spPr>
          <a:xfrm>
            <a:off x="323215" y="629285"/>
            <a:ext cx="1512570" cy="368300"/>
          </a:xfrm>
          <a:prstGeom prst="rect">
            <a:avLst/>
          </a:prstGeom>
          <a:noFill/>
        </p:spPr>
        <p:txBody>
          <a:bodyPr wrap="square" rtlCol="0">
            <a:spAutoFit/>
          </a:bodyPr>
          <a:p>
            <a:r>
              <a:rPr lang="zh-CN" altLang="en-US" b="1">
                <a:latin typeface="冬青黑体简体中文" panose="020B0300000000000000" charset="-122"/>
                <a:ea typeface="冬青黑体简体中文" panose="020B0300000000000000" charset="-122"/>
              </a:rPr>
              <a:t>类加载过程：</a:t>
            </a:r>
            <a:endParaRPr lang="zh-CN" altLang="en-US" b="1">
              <a:latin typeface="冬青黑体简体中文" panose="020B0300000000000000" charset="-122"/>
              <a:ea typeface="冬青黑体简体中文" panose="020B0300000000000000" charset="-122"/>
            </a:endParaRPr>
          </a:p>
        </p:txBody>
      </p:sp>
      <p:grpSp>
        <p:nvGrpSpPr>
          <p:cNvPr id="23" name="组合 22"/>
          <p:cNvGrpSpPr/>
          <p:nvPr/>
        </p:nvGrpSpPr>
        <p:grpSpPr>
          <a:xfrm>
            <a:off x="898525" y="1073150"/>
            <a:ext cx="7345045" cy="2677160"/>
            <a:chOff x="1302" y="1238"/>
            <a:chExt cx="11567" cy="4216"/>
          </a:xfrm>
        </p:grpSpPr>
        <p:sp>
          <p:nvSpPr>
            <p:cNvPr id="20" name="圆角矩形 19"/>
            <p:cNvSpPr/>
            <p:nvPr/>
          </p:nvSpPr>
          <p:spPr>
            <a:xfrm>
              <a:off x="3685" y="1442"/>
              <a:ext cx="9185" cy="2268"/>
            </a:xfrm>
            <a:prstGeom prst="roundRect">
              <a:avLst/>
            </a:prstGeom>
            <a:noFill/>
            <a:ln>
              <a:solidFill>
                <a:schemeClr val="bg1">
                  <a:lumMod val="65000"/>
                </a:schemeClr>
              </a:solidFill>
              <a:prstDash val="sysDash"/>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1302" y="2122"/>
              <a:ext cx="10953" cy="3333"/>
              <a:chOff x="1302" y="2122"/>
              <a:chExt cx="10953" cy="3333"/>
            </a:xfrm>
          </p:grpSpPr>
          <p:sp>
            <p:nvSpPr>
              <p:cNvPr id="3" name="圆角矩形 2"/>
              <p:cNvSpPr/>
              <p:nvPr/>
            </p:nvSpPr>
            <p:spPr>
              <a:xfrm>
                <a:off x="1302" y="2122"/>
                <a:ext cx="2042" cy="1134"/>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冬青黑体简体中文" panose="020B0300000000000000" charset="-122"/>
                    <a:ea typeface="冬青黑体简体中文" panose="020B0300000000000000" charset="-122"/>
                  </a:rPr>
                  <a:t>加载</a:t>
                </a:r>
                <a:endParaRPr lang="zh-CN" altLang="en-US">
                  <a:solidFill>
                    <a:schemeClr val="tx1"/>
                  </a:solidFill>
                  <a:latin typeface="冬青黑体简体中文" panose="020B0300000000000000" charset="-122"/>
                  <a:ea typeface="冬青黑体简体中文" panose="020B0300000000000000" charset="-122"/>
                </a:endParaRPr>
              </a:p>
              <a:p>
                <a:pPr algn="ctr"/>
                <a:r>
                  <a:rPr lang="en-US" altLang="zh-CN">
                    <a:solidFill>
                      <a:schemeClr val="tx1"/>
                    </a:solidFill>
                    <a:latin typeface="冬青黑体简体中文" panose="020B0300000000000000" charset="-122"/>
                    <a:ea typeface="冬青黑体简体中文" panose="020B0300000000000000" charset="-122"/>
                  </a:rPr>
                  <a:t>Loading</a:t>
                </a:r>
                <a:endParaRPr lang="en-US" altLang="zh-CN">
                  <a:solidFill>
                    <a:schemeClr val="tx1"/>
                  </a:solidFill>
                  <a:latin typeface="冬青黑体简体中文" panose="020B0300000000000000" charset="-122"/>
                  <a:ea typeface="冬青黑体简体中文" panose="020B0300000000000000" charset="-122"/>
                </a:endParaRPr>
              </a:p>
            </p:txBody>
          </p:sp>
          <p:sp>
            <p:nvSpPr>
              <p:cNvPr id="4" name="圆角矩形 3"/>
              <p:cNvSpPr/>
              <p:nvPr/>
            </p:nvSpPr>
            <p:spPr>
              <a:xfrm>
                <a:off x="4272" y="2122"/>
                <a:ext cx="2042" cy="1134"/>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冬青黑体简体中文" panose="020B0300000000000000" charset="-122"/>
                    <a:ea typeface="冬青黑体简体中文" panose="020B0300000000000000" charset="-122"/>
                  </a:rPr>
                  <a:t>验证</a:t>
                </a:r>
                <a:endParaRPr lang="zh-CN" altLang="en-US">
                  <a:solidFill>
                    <a:schemeClr val="tx1"/>
                  </a:solidFill>
                  <a:latin typeface="冬青黑体简体中文" panose="020B0300000000000000" charset="-122"/>
                  <a:ea typeface="冬青黑体简体中文" panose="020B0300000000000000" charset="-122"/>
                </a:endParaRPr>
              </a:p>
              <a:p>
                <a:pPr algn="ctr"/>
                <a:r>
                  <a:rPr lang="en-US" altLang="zh-CN" sz="1400">
                    <a:solidFill>
                      <a:schemeClr val="tx1"/>
                    </a:solidFill>
                    <a:latin typeface="冬青黑体简体中文" panose="020B0300000000000000" charset="-122"/>
                    <a:ea typeface="冬青黑体简体中文" panose="020B0300000000000000" charset="-122"/>
                  </a:rPr>
                  <a:t>Verification</a:t>
                </a:r>
                <a:endParaRPr lang="en-US" altLang="zh-CN" sz="1400">
                  <a:solidFill>
                    <a:schemeClr val="tx1"/>
                  </a:solidFill>
                  <a:latin typeface="冬青黑体简体中文" panose="020B0300000000000000" charset="-122"/>
                  <a:ea typeface="冬青黑体简体中文" panose="020B0300000000000000" charset="-122"/>
                </a:endParaRPr>
              </a:p>
            </p:txBody>
          </p:sp>
          <p:sp>
            <p:nvSpPr>
              <p:cNvPr id="6" name="圆角矩形 5"/>
              <p:cNvSpPr/>
              <p:nvPr/>
            </p:nvSpPr>
            <p:spPr>
              <a:xfrm>
                <a:off x="7242" y="2122"/>
                <a:ext cx="2042" cy="1134"/>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冬青黑体简体中文" panose="020B0300000000000000" charset="-122"/>
                    <a:ea typeface="冬青黑体简体中文" panose="020B0300000000000000" charset="-122"/>
                  </a:rPr>
                  <a:t>准备</a:t>
                </a:r>
                <a:endParaRPr lang="zh-CN" altLang="en-US">
                  <a:solidFill>
                    <a:schemeClr val="tx1"/>
                  </a:solidFill>
                  <a:latin typeface="冬青黑体简体中文" panose="020B0300000000000000" charset="-122"/>
                  <a:ea typeface="冬青黑体简体中文" panose="020B0300000000000000" charset="-122"/>
                </a:endParaRPr>
              </a:p>
              <a:p>
                <a:pPr algn="ctr"/>
                <a:r>
                  <a:rPr lang="en-US" altLang="zh-CN" sz="1400">
                    <a:solidFill>
                      <a:schemeClr val="tx1"/>
                    </a:solidFill>
                    <a:latin typeface="冬青黑体简体中文" panose="020B0300000000000000" charset="-122"/>
                    <a:ea typeface="冬青黑体简体中文" panose="020B0300000000000000" charset="-122"/>
                  </a:rPr>
                  <a:t>Preparation</a:t>
                </a:r>
                <a:endParaRPr lang="en-US" altLang="zh-CN" sz="1400">
                  <a:solidFill>
                    <a:schemeClr val="tx1"/>
                  </a:solidFill>
                  <a:latin typeface="冬青黑体简体中文" panose="020B0300000000000000" charset="-122"/>
                  <a:ea typeface="冬青黑体简体中文" panose="020B0300000000000000" charset="-122"/>
                </a:endParaRPr>
              </a:p>
            </p:txBody>
          </p:sp>
          <p:sp>
            <p:nvSpPr>
              <p:cNvPr id="7" name="圆角矩形 6"/>
              <p:cNvSpPr/>
              <p:nvPr/>
            </p:nvSpPr>
            <p:spPr>
              <a:xfrm>
                <a:off x="10212" y="2122"/>
                <a:ext cx="2042" cy="1134"/>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冬青黑体简体中文" panose="020B0300000000000000" charset="-122"/>
                    <a:ea typeface="冬青黑体简体中文" panose="020B0300000000000000" charset="-122"/>
                  </a:rPr>
                  <a:t>解析</a:t>
                </a:r>
                <a:endParaRPr lang="zh-CN" altLang="en-US">
                  <a:solidFill>
                    <a:schemeClr val="tx1"/>
                  </a:solidFill>
                  <a:latin typeface="冬青黑体简体中文" panose="020B0300000000000000" charset="-122"/>
                  <a:ea typeface="冬青黑体简体中文" panose="020B0300000000000000" charset="-122"/>
                </a:endParaRPr>
              </a:p>
              <a:p>
                <a:pPr algn="ctr"/>
                <a:r>
                  <a:rPr lang="en-US" altLang="zh-CN" sz="1400">
                    <a:solidFill>
                      <a:schemeClr val="tx1"/>
                    </a:solidFill>
                    <a:latin typeface="冬青黑体简体中文" panose="020B0300000000000000" charset="-122"/>
                    <a:ea typeface="冬青黑体简体中文" panose="020B0300000000000000" charset="-122"/>
                  </a:rPr>
                  <a:t>Resolution</a:t>
                </a:r>
                <a:endParaRPr lang="en-US" altLang="zh-CN" sz="1400">
                  <a:solidFill>
                    <a:schemeClr val="tx1"/>
                  </a:solidFill>
                  <a:latin typeface="冬青黑体简体中文" panose="020B0300000000000000" charset="-122"/>
                  <a:ea typeface="冬青黑体简体中文" panose="020B0300000000000000" charset="-122"/>
                </a:endParaRPr>
              </a:p>
            </p:txBody>
          </p:sp>
          <p:sp>
            <p:nvSpPr>
              <p:cNvPr id="8" name="圆角矩形 7"/>
              <p:cNvSpPr/>
              <p:nvPr/>
            </p:nvSpPr>
            <p:spPr>
              <a:xfrm>
                <a:off x="10213" y="4321"/>
                <a:ext cx="2042" cy="1134"/>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冬青黑体简体中文" panose="020B0300000000000000" charset="-122"/>
                    <a:ea typeface="冬青黑体简体中文" panose="020B0300000000000000" charset="-122"/>
                  </a:rPr>
                  <a:t>初始化</a:t>
                </a:r>
                <a:endParaRPr lang="zh-CN" altLang="en-US">
                  <a:solidFill>
                    <a:schemeClr val="tx1"/>
                  </a:solidFill>
                  <a:latin typeface="冬青黑体简体中文" panose="020B0300000000000000" charset="-122"/>
                  <a:ea typeface="冬青黑体简体中文" panose="020B0300000000000000" charset="-122"/>
                </a:endParaRPr>
              </a:p>
              <a:p>
                <a:pPr algn="ctr"/>
                <a:r>
                  <a:rPr lang="en-US" altLang="zh-CN" sz="1400">
                    <a:solidFill>
                      <a:schemeClr val="tx1"/>
                    </a:solidFill>
                    <a:latin typeface="冬青黑体简体中文" panose="020B0300000000000000" charset="-122"/>
                    <a:ea typeface="冬青黑体简体中文" panose="020B0300000000000000" charset="-122"/>
                  </a:rPr>
                  <a:t>Initialization</a:t>
                </a:r>
                <a:endParaRPr lang="en-US" altLang="zh-CN" sz="1400">
                  <a:solidFill>
                    <a:schemeClr val="tx1"/>
                  </a:solidFill>
                  <a:latin typeface="冬青黑体简体中文" panose="020B0300000000000000" charset="-122"/>
                  <a:ea typeface="冬青黑体简体中文" panose="020B0300000000000000" charset="-122"/>
                </a:endParaRPr>
              </a:p>
            </p:txBody>
          </p:sp>
          <p:sp>
            <p:nvSpPr>
              <p:cNvPr id="9" name="圆角矩形 8"/>
              <p:cNvSpPr/>
              <p:nvPr/>
            </p:nvSpPr>
            <p:spPr>
              <a:xfrm>
                <a:off x="7292" y="4321"/>
                <a:ext cx="2042" cy="1134"/>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冬青黑体简体中文" panose="020B0300000000000000" charset="-122"/>
                    <a:ea typeface="冬青黑体简体中文" panose="020B0300000000000000" charset="-122"/>
                  </a:rPr>
                  <a:t>使用</a:t>
                </a:r>
                <a:endParaRPr lang="zh-CN" altLang="en-US">
                  <a:solidFill>
                    <a:schemeClr val="tx1"/>
                  </a:solidFill>
                  <a:latin typeface="冬青黑体简体中文" panose="020B0300000000000000" charset="-122"/>
                  <a:ea typeface="冬青黑体简体中文" panose="020B0300000000000000" charset="-122"/>
                </a:endParaRPr>
              </a:p>
              <a:p>
                <a:pPr algn="ctr"/>
                <a:r>
                  <a:rPr lang="en-US" altLang="zh-CN">
                    <a:solidFill>
                      <a:schemeClr val="tx1"/>
                    </a:solidFill>
                    <a:latin typeface="冬青黑体简体中文" panose="020B0300000000000000" charset="-122"/>
                    <a:ea typeface="冬青黑体简体中文" panose="020B0300000000000000" charset="-122"/>
                  </a:rPr>
                  <a:t>Using</a:t>
                </a:r>
                <a:endParaRPr lang="en-US" altLang="zh-CN">
                  <a:solidFill>
                    <a:schemeClr val="tx1"/>
                  </a:solidFill>
                  <a:latin typeface="冬青黑体简体中文" panose="020B0300000000000000" charset="-122"/>
                  <a:ea typeface="冬青黑体简体中文" panose="020B0300000000000000" charset="-122"/>
                </a:endParaRPr>
              </a:p>
            </p:txBody>
          </p:sp>
          <p:sp>
            <p:nvSpPr>
              <p:cNvPr id="10" name="圆角矩形 9"/>
              <p:cNvSpPr/>
              <p:nvPr/>
            </p:nvSpPr>
            <p:spPr>
              <a:xfrm>
                <a:off x="4258" y="4321"/>
                <a:ext cx="2042" cy="1134"/>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冬青黑体简体中文" panose="020B0300000000000000" charset="-122"/>
                    <a:ea typeface="冬青黑体简体中文" panose="020B0300000000000000" charset="-122"/>
                  </a:rPr>
                  <a:t>卸载</a:t>
                </a:r>
                <a:endParaRPr lang="zh-CN" altLang="en-US">
                  <a:solidFill>
                    <a:schemeClr val="tx1"/>
                  </a:solidFill>
                  <a:latin typeface="冬青黑体简体中文" panose="020B0300000000000000" charset="-122"/>
                  <a:ea typeface="冬青黑体简体中文" panose="020B0300000000000000" charset="-122"/>
                </a:endParaRPr>
              </a:p>
              <a:p>
                <a:pPr algn="ctr"/>
                <a:r>
                  <a:rPr lang="en-US" altLang="zh-CN" sz="1600">
                    <a:solidFill>
                      <a:schemeClr val="tx1"/>
                    </a:solidFill>
                    <a:latin typeface="冬青黑体简体中文" panose="020B0300000000000000" charset="-122"/>
                    <a:ea typeface="冬青黑体简体中文" panose="020B0300000000000000" charset="-122"/>
                  </a:rPr>
                  <a:t>Unloading</a:t>
                </a:r>
                <a:endParaRPr lang="en-US" altLang="zh-CN" sz="1600">
                  <a:solidFill>
                    <a:schemeClr val="tx1"/>
                  </a:solidFill>
                  <a:latin typeface="冬青黑体简体中文" panose="020B0300000000000000" charset="-122"/>
                  <a:ea typeface="冬青黑体简体中文" panose="020B0300000000000000" charset="-122"/>
                </a:endParaRPr>
              </a:p>
            </p:txBody>
          </p:sp>
          <p:sp>
            <p:nvSpPr>
              <p:cNvPr id="11" name="右箭头 10"/>
              <p:cNvSpPr/>
              <p:nvPr/>
            </p:nvSpPr>
            <p:spPr>
              <a:xfrm>
                <a:off x="3572" y="2459"/>
                <a:ext cx="453" cy="454"/>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nvSpPr>
            <p:spPr>
              <a:xfrm>
                <a:off x="9600" y="2462"/>
                <a:ext cx="453" cy="454"/>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右箭头 12"/>
              <p:cNvSpPr/>
              <p:nvPr/>
            </p:nvSpPr>
            <p:spPr>
              <a:xfrm rot="5400000">
                <a:off x="11006" y="3494"/>
                <a:ext cx="453" cy="454"/>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rot="10800000">
                <a:off x="9599" y="4660"/>
                <a:ext cx="453" cy="454"/>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0800000">
                <a:off x="6570" y="4661"/>
                <a:ext cx="453" cy="454"/>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6570" y="2459"/>
                <a:ext cx="453" cy="454"/>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文本框 20"/>
            <p:cNvSpPr txBox="1"/>
            <p:nvPr/>
          </p:nvSpPr>
          <p:spPr>
            <a:xfrm>
              <a:off x="6644" y="1238"/>
              <a:ext cx="2785" cy="580"/>
            </a:xfrm>
            <a:prstGeom prst="rect">
              <a:avLst/>
            </a:prstGeom>
            <a:solidFill>
              <a:schemeClr val="bg1"/>
            </a:solidFill>
          </p:spPr>
          <p:txBody>
            <a:bodyPr wrap="square" rtlCol="0">
              <a:spAutoFit/>
            </a:bodyPr>
            <a:p>
              <a:r>
                <a:rPr lang="zh-CN" altLang="en-US"/>
                <a:t>连接（</a:t>
              </a:r>
              <a:r>
                <a:rPr lang="en-US" altLang="zh-CN"/>
                <a:t>Linking</a:t>
              </a:r>
              <a:r>
                <a:rPr lang="zh-CN" altLang="en-US"/>
                <a:t>）</a:t>
              </a:r>
              <a:endParaRPr lang="zh-CN" altLang="en-US"/>
            </a:p>
          </p:txBody>
        </p:sp>
      </p:grpSp>
      <p:sp>
        <p:nvSpPr>
          <p:cNvPr id="22" name="文本框 21"/>
          <p:cNvSpPr txBox="1"/>
          <p:nvPr/>
        </p:nvSpPr>
        <p:spPr>
          <a:xfrm>
            <a:off x="3270885" y="4374515"/>
            <a:ext cx="5844540" cy="398780"/>
          </a:xfrm>
          <a:prstGeom prst="rect">
            <a:avLst/>
          </a:prstGeom>
          <a:noFill/>
        </p:spPr>
        <p:txBody>
          <a:bodyPr wrap="square" rtlCol="0">
            <a:spAutoFit/>
          </a:bodyPr>
          <a:p>
            <a:r>
              <a:rPr lang="zh-CN" altLang="en-US" sz="2000">
                <a:effectLst>
                  <a:outerShdw blurRad="50800" dist="38100" dir="18900000" algn="bl" rotWithShape="0">
                    <a:prstClr val="black">
                      <a:alpha val="40000"/>
                    </a:prstClr>
                  </a:outerShdw>
                </a:effectLst>
                <a:latin typeface="冬青黑体简体中文" panose="020B0300000000000000" charset="-122"/>
                <a:ea typeface="冬青黑体简体中文" panose="020B0300000000000000" charset="-122"/>
              </a:rPr>
              <a:t>而字节码注入，就发生在</a:t>
            </a:r>
            <a:r>
              <a:rPr lang="en-US" altLang="zh-CN" sz="2000">
                <a:effectLst>
                  <a:outerShdw blurRad="50800" dist="38100" dir="18900000" algn="bl" rotWithShape="0">
                    <a:prstClr val="black">
                      <a:alpha val="40000"/>
                    </a:prstClr>
                  </a:outerShdw>
                </a:effectLst>
                <a:latin typeface="冬青黑体简体中文" panose="020B0300000000000000" charset="-122"/>
                <a:ea typeface="冬青黑体简体中文" panose="020B0300000000000000" charset="-122"/>
              </a:rPr>
              <a:t>“</a:t>
            </a:r>
            <a:r>
              <a:rPr lang="zh-CN" altLang="en-US" sz="2000">
                <a:effectLst>
                  <a:outerShdw blurRad="50800" dist="38100" dir="18900000" algn="bl" rotWithShape="0">
                    <a:prstClr val="black">
                      <a:alpha val="40000"/>
                    </a:prstClr>
                  </a:outerShdw>
                </a:effectLst>
                <a:latin typeface="冬青黑体简体中文" panose="020B0300000000000000" charset="-122"/>
                <a:ea typeface="冬青黑体简体中文" panose="020B0300000000000000" charset="-122"/>
              </a:rPr>
              <a:t>加载</a:t>
            </a:r>
            <a:r>
              <a:rPr lang="en-US" altLang="zh-CN" sz="2000">
                <a:effectLst>
                  <a:outerShdw blurRad="50800" dist="38100" dir="18900000" algn="bl" rotWithShape="0">
                    <a:prstClr val="black">
                      <a:alpha val="40000"/>
                    </a:prstClr>
                  </a:outerShdw>
                </a:effectLst>
                <a:latin typeface="冬青黑体简体中文" panose="020B0300000000000000" charset="-122"/>
                <a:ea typeface="冬青黑体简体中文" panose="020B0300000000000000" charset="-122"/>
              </a:rPr>
              <a:t>(Loading)”</a:t>
            </a:r>
            <a:r>
              <a:rPr lang="zh-CN" altLang="en-US" sz="2000">
                <a:effectLst>
                  <a:outerShdw blurRad="50800" dist="38100" dir="18900000" algn="bl" rotWithShape="0">
                    <a:prstClr val="black">
                      <a:alpha val="40000"/>
                    </a:prstClr>
                  </a:outerShdw>
                </a:effectLst>
                <a:latin typeface="冬青黑体简体中文" panose="020B0300000000000000" charset="-122"/>
                <a:ea typeface="冬青黑体简体中文" panose="020B0300000000000000" charset="-122"/>
              </a:rPr>
              <a:t>时</a:t>
            </a:r>
            <a:endParaRPr lang="zh-CN" altLang="en-US" sz="2000">
              <a:effectLst>
                <a:outerShdw blurRad="50800" dist="38100" dir="18900000" algn="bl" rotWithShape="0">
                  <a:prstClr val="black">
                    <a:alpha val="40000"/>
                  </a:prstClr>
                </a:outerShdw>
              </a:effectLst>
              <a:latin typeface="冬青黑体简体中文" panose="020B0300000000000000" charset="-122"/>
              <a:ea typeface="冬青黑体简体中文" panose="020B0300000000000000"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5"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2" grpId="2"/>
      <p:bldP spid="22" grpId="3"/>
      <p:bldP spid="22" grpId="4"/>
      <p:bldP spid="22" grpId="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835" y="73025"/>
            <a:ext cx="6193155" cy="306705"/>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rPr>
              <a:t>假设</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还是个</a:t>
            </a:r>
            <a:r>
              <a:rPr lang="en-US" altLang="zh-CN" sz="1400" b="1" dirty="0" smtClean="0">
                <a:latin typeface="兰亭黑-简" panose="02000000000000000000" charset="-122"/>
                <a:ea typeface="兰亭黑-简" panose="02000000000000000000" charset="-122"/>
              </a:rPr>
              <a:t>demo</a:t>
            </a:r>
            <a:r>
              <a:rPr lang="zh-CN" altLang="en-US" sz="1400" b="1" dirty="0" smtClean="0">
                <a:latin typeface="兰亭黑-简" panose="02000000000000000000" charset="-122"/>
                <a:ea typeface="兰亭黑-简" panose="02000000000000000000" charset="-122"/>
              </a:rPr>
              <a:t> </a:t>
            </a:r>
            <a:r>
              <a:rPr lang="en-US" altLang="zh-CN" sz="1400" b="1" dirty="0" smtClean="0">
                <a:latin typeface="兰亭黑-简" panose="02000000000000000000" charset="-122"/>
                <a:ea typeface="兰亭黑-简" panose="02000000000000000000" charset="-122"/>
              </a:rPr>
              <a:t>- </a:t>
            </a:r>
            <a:r>
              <a:rPr lang="zh-CN" altLang="en-US" sz="1400" b="1" dirty="0" smtClean="0">
                <a:latin typeface="兰亭黑-简" panose="02000000000000000000" charset="-122"/>
                <a:ea typeface="兰亭黑-简" panose="02000000000000000000" charset="-122"/>
              </a:rPr>
              <a:t>字节码注入</a:t>
            </a:r>
            <a:r>
              <a:rPr lang="en-US" altLang="zh-CN" sz="1400" b="1" dirty="0" smtClean="0">
                <a:latin typeface="兰亭黑-简" panose="02000000000000000000" charset="-122"/>
                <a:ea typeface="兰亭黑-简" panose="02000000000000000000" charset="-122"/>
              </a:rPr>
              <a:t>demo</a:t>
            </a:r>
            <a:r>
              <a:rPr lang="zh-CN" altLang="en-US" sz="1400" b="1" dirty="0" smtClean="0">
                <a:latin typeface="兰亭黑-简" panose="02000000000000000000" charset="-122"/>
                <a:ea typeface="兰亭黑-简" panose="02000000000000000000" charset="-122"/>
              </a:rPr>
              <a:t>演示</a:t>
            </a:r>
            <a:endParaRPr lang="zh-CN" altLang="en-US" sz="1400" b="1" dirty="0" smtClean="0">
              <a:latin typeface="兰亭黑-简" panose="02000000000000000000" charset="-122"/>
              <a:ea typeface="兰亭黑-简" panose="02000000000000000000" charset="-122"/>
            </a:endParaRPr>
          </a:p>
        </p:txBody>
      </p:sp>
      <p:grpSp>
        <p:nvGrpSpPr>
          <p:cNvPr id="7" name="组合 6"/>
          <p:cNvGrpSpPr/>
          <p:nvPr/>
        </p:nvGrpSpPr>
        <p:grpSpPr>
          <a:xfrm>
            <a:off x="2522220" y="1322705"/>
            <a:ext cx="2664460" cy="2232660"/>
            <a:chOff x="5198" y="2771"/>
            <a:chExt cx="4196" cy="3516"/>
          </a:xfrm>
        </p:grpSpPr>
        <p:sp>
          <p:nvSpPr>
            <p:cNvPr id="3" name="圆角矩形 2"/>
            <p:cNvSpPr/>
            <p:nvPr/>
          </p:nvSpPr>
          <p:spPr>
            <a:xfrm>
              <a:off x="5198" y="2771"/>
              <a:ext cx="4196" cy="35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C00000"/>
                  </a:solidFill>
                  <a:latin typeface="冬青黑体简体中文" panose="020B0300000000000000" charset="-122"/>
                  <a:ea typeface="冬青黑体简体中文" panose="020B0300000000000000" charset="-122"/>
                </a:rPr>
                <a:t>宿主应用</a:t>
              </a:r>
              <a:endParaRPr lang="zh-CN" altLang="en-US">
                <a:solidFill>
                  <a:srgbClr val="C00000"/>
                </a:solidFill>
                <a:latin typeface="冬青黑体简体中文" panose="020B0300000000000000" charset="-122"/>
                <a:ea typeface="冬青黑体简体中文" panose="020B0300000000000000" charset="-122"/>
              </a:endParaRPr>
            </a:p>
          </p:txBody>
        </p:sp>
        <p:sp>
          <p:nvSpPr>
            <p:cNvPr id="4" name="圆角矩形 3"/>
            <p:cNvSpPr/>
            <p:nvPr/>
          </p:nvSpPr>
          <p:spPr>
            <a:xfrm>
              <a:off x="7568" y="3003"/>
              <a:ext cx="1580" cy="132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C00000"/>
                  </a:solidFill>
                  <a:latin typeface="冬青黑体简体中文" panose="020B0300000000000000" charset="-122"/>
                  <a:ea typeface="冬青黑体简体中文" panose="020B0300000000000000" charset="-122"/>
                </a:rPr>
                <a:t>agent</a:t>
              </a:r>
              <a:endParaRPr lang="en-US" altLang="zh-CN">
                <a:solidFill>
                  <a:srgbClr val="C00000"/>
                </a:solidFill>
                <a:latin typeface="冬青黑体简体中文" panose="020B0300000000000000" charset="-122"/>
                <a:ea typeface="冬青黑体简体中文" panose="020B0300000000000000" charset="-122"/>
              </a:endParaRPr>
            </a:p>
          </p:txBody>
        </p:sp>
      </p:grpSp>
      <p:sp>
        <p:nvSpPr>
          <p:cNvPr id="6" name="文本框 5"/>
          <p:cNvSpPr txBox="1"/>
          <p:nvPr/>
        </p:nvSpPr>
        <p:spPr>
          <a:xfrm>
            <a:off x="350520" y="732790"/>
            <a:ext cx="2061210" cy="368300"/>
          </a:xfrm>
          <a:prstGeom prst="rect">
            <a:avLst/>
          </a:prstGeom>
          <a:noFill/>
        </p:spPr>
        <p:txBody>
          <a:bodyPr wrap="square" rtlCol="0">
            <a:spAutoFit/>
          </a:bodyPr>
          <a:p>
            <a:r>
              <a:rPr lang="en-US" altLang="zh-CN">
                <a:latin typeface="冬青黑体简体中文" panose="020B0300000000000000" charset="-122"/>
                <a:ea typeface="冬青黑体简体中文" panose="020B0300000000000000" charset="-122"/>
              </a:rPr>
              <a:t>jvm</a:t>
            </a:r>
            <a:r>
              <a:rPr lang="zh-CN" altLang="en-US">
                <a:latin typeface="冬青黑体简体中文" panose="020B0300000000000000" charset="-122"/>
                <a:ea typeface="冬青黑体简体中文" panose="020B0300000000000000" charset="-122"/>
              </a:rPr>
              <a:t>启动时加载：</a:t>
            </a:r>
            <a:endParaRPr lang="zh-CN" altLang="en-US">
              <a:latin typeface="冬青黑体简体中文" panose="020B0300000000000000" charset="-122"/>
              <a:ea typeface="冬青黑体简体中文" panose="020B0300000000000000" charset="-122"/>
            </a:endParaRPr>
          </a:p>
        </p:txBody>
      </p:sp>
      <p:sp>
        <p:nvSpPr>
          <p:cNvPr id="9" name="文本框 8"/>
          <p:cNvSpPr txBox="1"/>
          <p:nvPr/>
        </p:nvSpPr>
        <p:spPr>
          <a:xfrm>
            <a:off x="350520" y="4044950"/>
            <a:ext cx="5918835" cy="337185"/>
          </a:xfrm>
          <a:prstGeom prst="rect">
            <a:avLst/>
          </a:prstGeom>
          <a:noFill/>
        </p:spPr>
        <p:txBody>
          <a:bodyPr wrap="square" rtlCol="0">
            <a:spAutoFit/>
          </a:bodyPr>
          <a:p>
            <a:r>
              <a:rPr lang="zh-CN" altLang="en-US" sz="1600">
                <a:latin typeface="冬青黑体简体中文" panose="020B0300000000000000" charset="-122"/>
                <a:ea typeface="冬青黑体简体中文" panose="020B0300000000000000" charset="-122"/>
              </a:rPr>
              <a:t>宿主应用：appplat-0.0.1-SNAPSHOT.jar</a:t>
            </a:r>
            <a:endParaRPr lang="zh-CN" altLang="en-US" sz="1600">
              <a:latin typeface="冬青黑体简体中文" panose="020B0300000000000000" charset="-122"/>
              <a:ea typeface="冬青黑体简体中文" panose="020B0300000000000000" charset="-122"/>
            </a:endParaRPr>
          </a:p>
        </p:txBody>
      </p:sp>
      <p:sp>
        <p:nvSpPr>
          <p:cNvPr id="10" name="文本框 9"/>
          <p:cNvSpPr txBox="1"/>
          <p:nvPr/>
        </p:nvSpPr>
        <p:spPr>
          <a:xfrm>
            <a:off x="350520" y="4568190"/>
            <a:ext cx="5918835" cy="337185"/>
          </a:xfrm>
          <a:prstGeom prst="rect">
            <a:avLst/>
          </a:prstGeom>
          <a:noFill/>
        </p:spPr>
        <p:txBody>
          <a:bodyPr wrap="square" rtlCol="0">
            <a:spAutoFit/>
          </a:bodyPr>
          <a:p>
            <a:r>
              <a:rPr lang="en-US" altLang="zh-CN" sz="1600">
                <a:latin typeface="冬青黑体简体中文" panose="020B0300000000000000" charset="-122"/>
                <a:ea typeface="冬青黑体简体中文" panose="020B0300000000000000" charset="-122"/>
              </a:rPr>
              <a:t>agent</a:t>
            </a:r>
            <a:r>
              <a:rPr lang="zh-CN" altLang="en-US" sz="1600">
                <a:latin typeface="冬青黑体简体中文" panose="020B0300000000000000" charset="-122"/>
                <a:ea typeface="冬青黑体简体中文" panose="020B0300000000000000" charset="-122"/>
              </a:rPr>
              <a:t>：haier-1.0-SNAPSHOT.jar</a:t>
            </a:r>
            <a:endParaRPr lang="zh-CN" altLang="en-US" sz="1600">
              <a:latin typeface="冬青黑体简体中文" panose="020B0300000000000000" charset="-122"/>
              <a:ea typeface="冬青黑体简体中文" panose="020B0300000000000000" charset="-122"/>
            </a:endParaRPr>
          </a:p>
        </p:txBody>
      </p:sp>
      <p:pic>
        <p:nvPicPr>
          <p:cNvPr id="11" name="图片 10" descr="用户"/>
          <p:cNvPicPr>
            <a:picLocks noChangeAspect="1"/>
          </p:cNvPicPr>
          <p:nvPr/>
        </p:nvPicPr>
        <p:blipFill>
          <a:blip r:embed="rId1"/>
          <a:stretch>
            <a:fillRect/>
          </a:stretch>
        </p:blipFill>
        <p:spPr>
          <a:xfrm>
            <a:off x="6259830" y="2348865"/>
            <a:ext cx="985520" cy="985520"/>
          </a:xfrm>
          <a:prstGeom prst="rect">
            <a:avLst/>
          </a:prstGeom>
        </p:spPr>
      </p:pic>
      <p:cxnSp>
        <p:nvCxnSpPr>
          <p:cNvPr id="13" name="直接箭头连接符 12"/>
          <p:cNvCxnSpPr/>
          <p:nvPr/>
        </p:nvCxnSpPr>
        <p:spPr>
          <a:xfrm>
            <a:off x="4780280" y="2744470"/>
            <a:ext cx="130048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769485" y="2915920"/>
            <a:ext cx="125984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835" y="73025"/>
            <a:ext cx="6193155" cy="306705"/>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sym typeface="+mn-ea"/>
              </a:rPr>
              <a:t>假设</a:t>
            </a:r>
            <a:r>
              <a:rPr lang="en-US" altLang="zh-CN" sz="1400" b="1" dirty="0" smtClean="0">
                <a:latin typeface="兰亭黑-简" panose="02000000000000000000" charset="-122"/>
                <a:ea typeface="兰亭黑-简" panose="02000000000000000000" charset="-122"/>
                <a:sym typeface="+mn-ea"/>
              </a:rPr>
              <a:t>pinpoint</a:t>
            </a:r>
            <a:r>
              <a:rPr lang="zh-CN" altLang="en-US" sz="1400" b="1" dirty="0" smtClean="0">
                <a:latin typeface="兰亭黑-简" panose="02000000000000000000" charset="-122"/>
                <a:ea typeface="兰亭黑-简" panose="02000000000000000000" charset="-122"/>
                <a:sym typeface="+mn-ea"/>
              </a:rPr>
              <a:t>还是个</a:t>
            </a:r>
            <a:r>
              <a:rPr lang="en-US" altLang="zh-CN" sz="1400" b="1" dirty="0" smtClean="0">
                <a:latin typeface="兰亭黑-简" panose="02000000000000000000" charset="-122"/>
                <a:ea typeface="兰亭黑-简" panose="02000000000000000000" charset="-122"/>
                <a:sym typeface="+mn-ea"/>
              </a:rPr>
              <a:t>demo</a:t>
            </a:r>
            <a:r>
              <a:rPr lang="zh-CN" altLang="en-US" sz="1400" b="1" dirty="0" smtClean="0">
                <a:latin typeface="兰亭黑-简" panose="02000000000000000000" charset="-122"/>
                <a:ea typeface="兰亭黑-简" panose="02000000000000000000" charset="-122"/>
                <a:sym typeface="+mn-ea"/>
              </a:rPr>
              <a:t> </a:t>
            </a:r>
            <a:r>
              <a:rPr lang="en-US" altLang="zh-CN" sz="1400" b="1" dirty="0" smtClean="0">
                <a:latin typeface="兰亭黑-简" panose="02000000000000000000" charset="-122"/>
                <a:ea typeface="兰亭黑-简" panose="02000000000000000000" charset="-122"/>
                <a:sym typeface="+mn-ea"/>
              </a:rPr>
              <a:t>- </a:t>
            </a:r>
            <a:r>
              <a:rPr lang="zh-CN" altLang="en-US" sz="1400" b="1" dirty="0" smtClean="0">
                <a:latin typeface="兰亭黑-简" panose="02000000000000000000" charset="-122"/>
                <a:ea typeface="兰亭黑-简" panose="02000000000000000000" charset="-122"/>
                <a:sym typeface="+mn-ea"/>
              </a:rPr>
              <a:t>字节码注入</a:t>
            </a:r>
            <a:r>
              <a:rPr lang="en-US" altLang="zh-CN" sz="1400" b="1" dirty="0" smtClean="0">
                <a:latin typeface="兰亭黑-简" panose="02000000000000000000" charset="-122"/>
                <a:ea typeface="兰亭黑-简" panose="02000000000000000000" charset="-122"/>
                <a:sym typeface="+mn-ea"/>
              </a:rPr>
              <a:t>demo</a:t>
            </a:r>
            <a:r>
              <a:rPr lang="zh-CN" altLang="en-US" sz="1400" b="1" dirty="0" smtClean="0">
                <a:latin typeface="兰亭黑-简" panose="02000000000000000000" charset="-122"/>
                <a:ea typeface="兰亭黑-简" panose="02000000000000000000" charset="-122"/>
                <a:sym typeface="+mn-ea"/>
              </a:rPr>
              <a:t>演示</a:t>
            </a:r>
            <a:endParaRPr lang="zh-CN" altLang="en-US" sz="1400" b="1" dirty="0" smtClean="0">
              <a:solidFill>
                <a:schemeClr val="tx1"/>
              </a:solidFill>
              <a:latin typeface="兰亭黑-简" panose="02000000000000000000" charset="-122"/>
              <a:ea typeface="兰亭黑-简" panose="02000000000000000000" charset="-122"/>
              <a:sym typeface="+mn-ea"/>
            </a:endParaRPr>
          </a:p>
        </p:txBody>
      </p:sp>
      <p:sp>
        <p:nvSpPr>
          <p:cNvPr id="19" name="文本框 18"/>
          <p:cNvSpPr txBox="1"/>
          <p:nvPr/>
        </p:nvSpPr>
        <p:spPr>
          <a:xfrm>
            <a:off x="876300" y="2241550"/>
            <a:ext cx="6220460" cy="645160"/>
          </a:xfrm>
          <a:prstGeom prst="rect">
            <a:avLst/>
          </a:prstGeom>
          <a:noFill/>
        </p:spPr>
        <p:txBody>
          <a:bodyPr wrap="square" rtlCol="0">
            <a:spAutoFit/>
          </a:bodyPr>
          <a:p>
            <a:r>
              <a:rPr lang="en-US" altLang="zh-CN" sz="2800">
                <a:solidFill>
                  <a:srgbClr val="C00000"/>
                </a:solidFill>
                <a:sym typeface="+mn-ea"/>
              </a:rPr>
              <a:t>Talk is cheap. Show me the </a:t>
            </a:r>
            <a:r>
              <a:rPr lang="en-US" altLang="zh-CN" sz="3600">
                <a:solidFill>
                  <a:schemeClr val="tx1"/>
                </a:solidFill>
                <a:effectLst>
                  <a:outerShdw blurRad="38100" dist="19050" dir="2700000" algn="tl" rotWithShape="0">
                    <a:schemeClr val="dk1">
                      <a:alpha val="40000"/>
                    </a:schemeClr>
                  </a:outerShdw>
                </a:effectLst>
                <a:sym typeface="+mn-ea"/>
              </a:rPr>
              <a:t>code</a:t>
            </a:r>
            <a:r>
              <a:rPr lang="en-US" altLang="zh-CN" sz="2800">
                <a:solidFill>
                  <a:srgbClr val="C00000"/>
                </a:solidFill>
                <a:sym typeface="+mn-ea"/>
              </a:rPr>
              <a:t>. </a:t>
            </a:r>
            <a:endParaRPr lang="en-US" altLang="zh-CN" sz="2800">
              <a:solidFill>
                <a:srgbClr val="C00000"/>
              </a:solidFill>
              <a:sym typeface="+mn-ea"/>
            </a:endParaRPr>
          </a:p>
        </p:txBody>
      </p:sp>
      <p:sp>
        <p:nvSpPr>
          <p:cNvPr id="21" name="文本框 20"/>
          <p:cNvSpPr txBox="1"/>
          <p:nvPr/>
        </p:nvSpPr>
        <p:spPr>
          <a:xfrm>
            <a:off x="-369570" y="1633220"/>
            <a:ext cx="715010" cy="1198880"/>
          </a:xfrm>
          <a:prstGeom prst="rect">
            <a:avLst/>
          </a:prstGeom>
          <a:noFill/>
        </p:spPr>
        <p:txBody>
          <a:bodyPr wrap="square" rtlCol="0">
            <a:spAutoFit/>
          </a:bodyPr>
          <a:p>
            <a:r>
              <a:rPr lang="en-US" altLang="zh-CN" sz="7200">
                <a:latin typeface="兰亭黑-简" panose="02000000000000000000" charset="-122"/>
                <a:ea typeface="兰亭黑-简" panose="02000000000000000000" charset="-122"/>
              </a:rPr>
              <a:t>“</a:t>
            </a:r>
            <a:endParaRPr lang="en-US" altLang="zh-CN" sz="7200">
              <a:latin typeface="兰亭黑-简" panose="02000000000000000000" charset="-122"/>
              <a:ea typeface="兰亭黑-简" panose="02000000000000000000" charset="-122"/>
            </a:endParaRPr>
          </a:p>
        </p:txBody>
      </p:sp>
      <p:sp>
        <p:nvSpPr>
          <p:cNvPr id="22" name="文本框 21"/>
          <p:cNvSpPr txBox="1"/>
          <p:nvPr/>
        </p:nvSpPr>
        <p:spPr>
          <a:xfrm>
            <a:off x="8347710" y="3528060"/>
            <a:ext cx="715010" cy="1198880"/>
          </a:xfrm>
          <a:prstGeom prst="rect">
            <a:avLst/>
          </a:prstGeom>
          <a:noFill/>
        </p:spPr>
        <p:txBody>
          <a:bodyPr wrap="square" rtlCol="0">
            <a:spAutoFit/>
          </a:bodyPr>
          <a:p>
            <a:r>
              <a:rPr lang="en-US" altLang="zh-CN" sz="7200">
                <a:latin typeface="兰亭黑-简" panose="02000000000000000000" charset="-122"/>
                <a:ea typeface="兰亭黑-简" panose="02000000000000000000" charset="-122"/>
              </a:rPr>
              <a:t>”</a:t>
            </a:r>
            <a:endParaRPr lang="en-US" altLang="zh-CN" sz="7200">
              <a:latin typeface="兰亭黑-简" panose="02000000000000000000" charset="-122"/>
              <a:ea typeface="兰亭黑-简" panose="02000000000000000000" charset="-122"/>
            </a:endParaRPr>
          </a:p>
        </p:txBody>
      </p:sp>
      <p:sp>
        <p:nvSpPr>
          <p:cNvPr id="2" name="文本框 1"/>
          <p:cNvSpPr txBox="1"/>
          <p:nvPr/>
        </p:nvSpPr>
        <p:spPr>
          <a:xfrm>
            <a:off x="5336540" y="3067685"/>
            <a:ext cx="2806700" cy="460375"/>
          </a:xfrm>
          <a:prstGeom prst="rect">
            <a:avLst/>
          </a:prstGeom>
          <a:noFill/>
        </p:spPr>
        <p:txBody>
          <a:bodyPr wrap="square" rtlCol="0">
            <a:spAutoFit/>
          </a:bodyPr>
          <a:p>
            <a:r>
              <a:rPr lang="en-US" altLang="zh-CN" sz="2400">
                <a:solidFill>
                  <a:srgbClr val="C00000"/>
                </a:solidFill>
                <a:sym typeface="+mn-ea"/>
              </a:rPr>
              <a:t> --Linus Torvalds</a:t>
            </a:r>
            <a:endParaRPr lang="en-US" altLang="zh-CN" sz="2400">
              <a:solidFill>
                <a:srgbClr val="C00000"/>
              </a:solidFill>
              <a:sym typeface="+mn-ea"/>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835" y="73025"/>
            <a:ext cx="6193155" cy="306705"/>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sym typeface="+mn-ea"/>
              </a:rPr>
              <a:t>假设</a:t>
            </a:r>
            <a:r>
              <a:rPr lang="en-US" altLang="zh-CN" sz="1400" b="1" dirty="0" smtClean="0">
                <a:latin typeface="兰亭黑-简" panose="02000000000000000000" charset="-122"/>
                <a:ea typeface="兰亭黑-简" panose="02000000000000000000" charset="-122"/>
                <a:sym typeface="+mn-ea"/>
              </a:rPr>
              <a:t>pinpoint</a:t>
            </a:r>
            <a:r>
              <a:rPr lang="zh-CN" altLang="en-US" sz="1400" b="1" dirty="0" smtClean="0">
                <a:latin typeface="兰亭黑-简" panose="02000000000000000000" charset="-122"/>
                <a:ea typeface="兰亭黑-简" panose="02000000000000000000" charset="-122"/>
                <a:sym typeface="+mn-ea"/>
              </a:rPr>
              <a:t>还是个</a:t>
            </a:r>
            <a:r>
              <a:rPr lang="en-US" altLang="zh-CN" sz="1400" b="1" dirty="0" smtClean="0">
                <a:latin typeface="兰亭黑-简" panose="02000000000000000000" charset="-122"/>
                <a:ea typeface="兰亭黑-简" panose="02000000000000000000" charset="-122"/>
                <a:sym typeface="+mn-ea"/>
              </a:rPr>
              <a:t>demo</a:t>
            </a:r>
            <a:r>
              <a:rPr lang="zh-CN" altLang="en-US" sz="1400" b="1" dirty="0" smtClean="0">
                <a:latin typeface="兰亭黑-简" panose="02000000000000000000" charset="-122"/>
                <a:ea typeface="兰亭黑-简" panose="02000000000000000000" charset="-122"/>
                <a:sym typeface="+mn-ea"/>
              </a:rPr>
              <a:t> </a:t>
            </a:r>
            <a:r>
              <a:rPr lang="en-US" altLang="zh-CN" sz="1400" b="1" dirty="0" smtClean="0">
                <a:latin typeface="兰亭黑-简" panose="02000000000000000000" charset="-122"/>
                <a:ea typeface="兰亭黑-简" panose="02000000000000000000" charset="-122"/>
                <a:sym typeface="+mn-ea"/>
              </a:rPr>
              <a:t>- </a:t>
            </a:r>
            <a:r>
              <a:rPr lang="zh-CN" altLang="en-US" sz="1400" b="1" dirty="0" smtClean="0">
                <a:latin typeface="兰亭黑-简" panose="02000000000000000000" charset="-122"/>
                <a:ea typeface="兰亭黑-简" panose="02000000000000000000" charset="-122"/>
                <a:sym typeface="+mn-ea"/>
              </a:rPr>
              <a:t>字节码注入</a:t>
            </a:r>
            <a:r>
              <a:rPr lang="en-US" altLang="zh-CN" sz="1400" b="1" dirty="0" smtClean="0">
                <a:latin typeface="兰亭黑-简" panose="02000000000000000000" charset="-122"/>
                <a:ea typeface="兰亭黑-简" panose="02000000000000000000" charset="-122"/>
                <a:sym typeface="+mn-ea"/>
              </a:rPr>
              <a:t>demo</a:t>
            </a:r>
            <a:r>
              <a:rPr lang="zh-CN" altLang="en-US" sz="1400" b="1" dirty="0" smtClean="0">
                <a:latin typeface="兰亭黑-简" panose="02000000000000000000" charset="-122"/>
                <a:ea typeface="兰亭黑-简" panose="02000000000000000000" charset="-122"/>
                <a:sym typeface="+mn-ea"/>
              </a:rPr>
              <a:t>演示</a:t>
            </a:r>
            <a:endParaRPr lang="zh-CN" altLang="en-US" sz="1400" b="1" dirty="0" smtClean="0">
              <a:latin typeface="兰亭黑-简" panose="02000000000000000000" charset="-122"/>
              <a:ea typeface="兰亭黑-简" panose="02000000000000000000" charset="-122"/>
            </a:endParaRPr>
          </a:p>
        </p:txBody>
      </p:sp>
      <p:sp>
        <p:nvSpPr>
          <p:cNvPr id="3" name="圆角矩形 2"/>
          <p:cNvSpPr/>
          <p:nvPr/>
        </p:nvSpPr>
        <p:spPr>
          <a:xfrm>
            <a:off x="2281555" y="1482725"/>
            <a:ext cx="2664460" cy="22326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C00000"/>
                </a:solidFill>
                <a:latin typeface="冬青黑体简体中文" panose="020B0300000000000000" charset="-122"/>
                <a:ea typeface="冬青黑体简体中文" panose="020B0300000000000000" charset="-122"/>
              </a:rPr>
              <a:t>宿主应用</a:t>
            </a:r>
            <a:endParaRPr lang="zh-CN" altLang="en-US">
              <a:solidFill>
                <a:srgbClr val="C00000"/>
              </a:solidFill>
              <a:latin typeface="冬青黑体简体中文" panose="020B0300000000000000" charset="-122"/>
              <a:ea typeface="冬青黑体简体中文" panose="020B0300000000000000" charset="-122"/>
            </a:endParaRPr>
          </a:p>
        </p:txBody>
      </p:sp>
      <p:sp>
        <p:nvSpPr>
          <p:cNvPr id="4" name="圆角矩形 3"/>
          <p:cNvSpPr/>
          <p:nvPr/>
        </p:nvSpPr>
        <p:spPr>
          <a:xfrm>
            <a:off x="6797040" y="1101090"/>
            <a:ext cx="902335" cy="7296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C00000"/>
                </a:solidFill>
                <a:latin typeface="冬青黑体简体中文" panose="020B0300000000000000" charset="-122"/>
                <a:ea typeface="冬青黑体简体中文" panose="020B0300000000000000" charset="-122"/>
              </a:rPr>
              <a:t>agent</a:t>
            </a:r>
            <a:endParaRPr lang="en-US" altLang="zh-CN">
              <a:solidFill>
                <a:srgbClr val="C00000"/>
              </a:solidFill>
              <a:latin typeface="冬青黑体简体中文" panose="020B0300000000000000" charset="-122"/>
              <a:ea typeface="冬青黑体简体中文" panose="020B0300000000000000" charset="-122"/>
            </a:endParaRPr>
          </a:p>
        </p:txBody>
      </p:sp>
      <p:sp>
        <p:nvSpPr>
          <p:cNvPr id="6" name="文本框 5"/>
          <p:cNvSpPr txBox="1"/>
          <p:nvPr/>
        </p:nvSpPr>
        <p:spPr>
          <a:xfrm>
            <a:off x="350520" y="732790"/>
            <a:ext cx="2061210" cy="368300"/>
          </a:xfrm>
          <a:prstGeom prst="rect">
            <a:avLst/>
          </a:prstGeom>
          <a:noFill/>
        </p:spPr>
        <p:txBody>
          <a:bodyPr wrap="square" rtlCol="0">
            <a:spAutoFit/>
          </a:bodyPr>
          <a:p>
            <a:r>
              <a:rPr lang="zh-CN" altLang="en-US" b="1">
                <a:latin typeface="冬青黑体简体中文" panose="020B0300000000000000" charset="-122"/>
                <a:ea typeface="冬青黑体简体中文" panose="020B0300000000000000" charset="-122"/>
                <a:sym typeface="+mn-ea"/>
              </a:rPr>
              <a:t>JVM运行态</a:t>
            </a:r>
            <a:r>
              <a:rPr lang="zh-CN" altLang="en-US">
                <a:latin typeface="冬青黑体简体中文" panose="020B0300000000000000" charset="-122"/>
                <a:ea typeface="冬青黑体简体中文" panose="020B0300000000000000" charset="-122"/>
              </a:rPr>
              <a:t>加载：</a:t>
            </a:r>
            <a:endParaRPr lang="zh-CN" altLang="en-US">
              <a:latin typeface="冬青黑体简体中文" panose="020B0300000000000000" charset="-122"/>
              <a:ea typeface="冬青黑体简体中文" panose="020B0300000000000000" charset="-122"/>
            </a:endParaRPr>
          </a:p>
        </p:txBody>
      </p:sp>
      <p:sp>
        <p:nvSpPr>
          <p:cNvPr id="2" name="圆角矩形 1"/>
          <p:cNvSpPr/>
          <p:nvPr/>
        </p:nvSpPr>
        <p:spPr>
          <a:xfrm>
            <a:off x="6341745" y="2823845"/>
            <a:ext cx="1877060" cy="13995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C00000"/>
                </a:solidFill>
                <a:latin typeface="冬青黑体简体中文" panose="020B0300000000000000" charset="-122"/>
                <a:ea typeface="冬青黑体简体中文" panose="020B0300000000000000" charset="-122"/>
              </a:rPr>
              <a:t>tool app</a:t>
            </a:r>
            <a:endParaRPr lang="en-US" altLang="zh-CN">
              <a:solidFill>
                <a:srgbClr val="C00000"/>
              </a:solidFill>
              <a:latin typeface="冬青黑体简体中文" panose="020B0300000000000000" charset="-122"/>
              <a:ea typeface="冬青黑体简体中文" panose="020B0300000000000000" charset="-122"/>
            </a:endParaRPr>
          </a:p>
        </p:txBody>
      </p:sp>
      <p:pic>
        <p:nvPicPr>
          <p:cNvPr id="11" name="图片 10" descr="用户"/>
          <p:cNvPicPr>
            <a:picLocks noChangeAspect="1"/>
          </p:cNvPicPr>
          <p:nvPr/>
        </p:nvPicPr>
        <p:blipFill>
          <a:blip r:embed="rId1"/>
          <a:stretch>
            <a:fillRect/>
          </a:stretch>
        </p:blipFill>
        <p:spPr>
          <a:xfrm>
            <a:off x="350520" y="2106295"/>
            <a:ext cx="985520" cy="985520"/>
          </a:xfrm>
          <a:prstGeom prst="rect">
            <a:avLst/>
          </a:prstGeom>
        </p:spPr>
      </p:pic>
      <p:cxnSp>
        <p:nvCxnSpPr>
          <p:cNvPr id="13" name="直接箭头连接符 12"/>
          <p:cNvCxnSpPr/>
          <p:nvPr/>
        </p:nvCxnSpPr>
        <p:spPr>
          <a:xfrm>
            <a:off x="1418590" y="2503805"/>
            <a:ext cx="130048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407795" y="2675255"/>
            <a:ext cx="125984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7520" y="4044950"/>
            <a:ext cx="5918835" cy="337185"/>
          </a:xfrm>
          <a:prstGeom prst="rect">
            <a:avLst/>
          </a:prstGeom>
          <a:noFill/>
        </p:spPr>
        <p:txBody>
          <a:bodyPr wrap="square" rtlCol="0">
            <a:spAutoFit/>
          </a:bodyPr>
          <a:p>
            <a:r>
              <a:rPr lang="zh-CN" altLang="en-US" sz="1600">
                <a:latin typeface="冬青黑体简体中文" panose="020B0300000000000000" charset="-122"/>
                <a:ea typeface="冬青黑体简体中文" panose="020B0300000000000000" charset="-122"/>
              </a:rPr>
              <a:t>宿主应用：appplat-0.0.1-SNAPSHOT.jar</a:t>
            </a:r>
            <a:endParaRPr lang="zh-CN" altLang="en-US" sz="1600">
              <a:latin typeface="冬青黑体简体中文" panose="020B0300000000000000" charset="-122"/>
              <a:ea typeface="冬青黑体简体中文" panose="020B0300000000000000" charset="-122"/>
            </a:endParaRPr>
          </a:p>
        </p:txBody>
      </p:sp>
      <p:sp>
        <p:nvSpPr>
          <p:cNvPr id="10" name="文本框 9"/>
          <p:cNvSpPr txBox="1"/>
          <p:nvPr/>
        </p:nvSpPr>
        <p:spPr>
          <a:xfrm>
            <a:off x="477520" y="4370705"/>
            <a:ext cx="5918835" cy="337185"/>
          </a:xfrm>
          <a:prstGeom prst="rect">
            <a:avLst/>
          </a:prstGeom>
          <a:noFill/>
        </p:spPr>
        <p:txBody>
          <a:bodyPr wrap="square" rtlCol="0">
            <a:spAutoFit/>
          </a:bodyPr>
          <a:p>
            <a:r>
              <a:rPr lang="en-US" altLang="zh-CN" sz="1600">
                <a:latin typeface="冬青黑体简体中文" panose="020B0300000000000000" charset="-122"/>
                <a:ea typeface="冬青黑体简体中文" panose="020B0300000000000000" charset="-122"/>
              </a:rPr>
              <a:t>agent</a:t>
            </a:r>
            <a:r>
              <a:rPr lang="zh-CN" altLang="en-US" sz="1600">
                <a:latin typeface="冬青黑体简体中文" panose="020B0300000000000000" charset="-122"/>
                <a:ea typeface="冬青黑体简体中文" panose="020B0300000000000000" charset="-122"/>
              </a:rPr>
              <a:t>：haier-1.0-SNAPSHOT.jar</a:t>
            </a:r>
            <a:endParaRPr lang="zh-CN" altLang="en-US" sz="1600">
              <a:latin typeface="冬青黑体简体中文" panose="020B0300000000000000" charset="-122"/>
              <a:ea typeface="冬青黑体简体中文" panose="020B0300000000000000" charset="-122"/>
            </a:endParaRPr>
          </a:p>
        </p:txBody>
      </p:sp>
      <p:sp>
        <p:nvSpPr>
          <p:cNvPr id="7" name="文本框 6"/>
          <p:cNvSpPr txBox="1"/>
          <p:nvPr/>
        </p:nvSpPr>
        <p:spPr>
          <a:xfrm>
            <a:off x="477520" y="4696460"/>
            <a:ext cx="5918835" cy="337185"/>
          </a:xfrm>
          <a:prstGeom prst="rect">
            <a:avLst/>
          </a:prstGeom>
          <a:noFill/>
        </p:spPr>
        <p:txBody>
          <a:bodyPr wrap="square" rtlCol="0">
            <a:spAutoFit/>
          </a:bodyPr>
          <a:p>
            <a:r>
              <a:rPr lang="en-US" altLang="zh-CN" sz="1600">
                <a:latin typeface="冬青黑体简体中文" panose="020B0300000000000000" charset="-122"/>
                <a:ea typeface="冬青黑体简体中文" panose="020B0300000000000000" charset="-122"/>
              </a:rPr>
              <a:t>agent</a:t>
            </a:r>
            <a:r>
              <a:rPr lang="zh-CN" altLang="en-US" sz="1600">
                <a:latin typeface="冬青黑体简体中文" panose="020B0300000000000000" charset="-122"/>
                <a:ea typeface="冬青黑体简体中文" panose="020B0300000000000000" charset="-122"/>
              </a:rPr>
              <a:t>：</a:t>
            </a:r>
            <a:r>
              <a:rPr lang="en-US" altLang="zh-CN" sz="1600">
                <a:latin typeface="冬青黑体简体中文" panose="020B0300000000000000" charset="-122"/>
                <a:ea typeface="冬青黑体简体中文" panose="020B0300000000000000" charset="-122"/>
              </a:rPr>
              <a:t>debug app in eclipse</a:t>
            </a:r>
            <a:endParaRPr lang="en-US" altLang="zh-CN" sz="1600">
              <a:latin typeface="冬青黑体简体中文" panose="020B0300000000000000" charset="-122"/>
              <a:ea typeface="冬青黑体简体中文" panose="020B0300000000000000"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0" nodeType="clickEffect">
                                  <p:stCondLst>
                                    <p:cond delay="0"/>
                                  </p:stCondLst>
                                  <p:iterate type="lt">
                                    <p:tmPct val="0"/>
                                  </p:iterate>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0.045903 -0.064938 L -0.316250 0.103086 " pathEditMode="relative" rAng="0" ptsTypes="">
                                      <p:cBhvr>
                                        <p:cTn id="10" dur="1000" fill="hold"/>
                                        <p:tgtEl>
                                          <p:spTgt spid="4"/>
                                        </p:tgtEl>
                                        <p:attrNameLst>
                                          <p:attrName>ppt_x</p:attrName>
                                          <p:attrName>ppt_y</p:attrName>
                                        </p:attrNameLst>
                                      </p:cBhvr>
                                      <p:rCtr x="-175" y="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nvSpPr>
        <p:spPr>
          <a:xfrm>
            <a:off x="76935" y="72956"/>
            <a:ext cx="4995131" cy="306705"/>
          </a:xfrm>
          <a:prstGeom prst="rect">
            <a:avLst/>
          </a:prstGeom>
          <a:noFill/>
        </p:spPr>
        <p:txBody>
          <a:bodyPr wrap="square" rtlCol="0">
            <a:spAutoFit/>
          </a:bodyPr>
          <a:lstStyle/>
          <a:p>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是什么？</a:t>
            </a:r>
            <a:endParaRPr lang="zh-CN" altLang="en-US" sz="1400" b="1" dirty="0" smtClean="0">
              <a:latin typeface="兰亭黑-简" panose="02000000000000000000" charset="-122"/>
              <a:ea typeface="兰亭黑-简" panose="02000000000000000000" charset="-122"/>
            </a:endParaRPr>
          </a:p>
        </p:txBody>
      </p:sp>
      <p:sp>
        <p:nvSpPr>
          <p:cNvPr id="19" name="文本框 18"/>
          <p:cNvSpPr txBox="1"/>
          <p:nvPr/>
        </p:nvSpPr>
        <p:spPr>
          <a:xfrm>
            <a:off x="589280" y="2241550"/>
            <a:ext cx="8340725" cy="1198880"/>
          </a:xfrm>
          <a:prstGeom prst="rect">
            <a:avLst/>
          </a:prstGeom>
          <a:noFill/>
        </p:spPr>
        <p:txBody>
          <a:bodyPr wrap="square" rtlCol="0">
            <a:spAutoFit/>
          </a:bodyPr>
          <a:p>
            <a:r>
              <a:rPr lang="zh-CN" altLang="en-US" sz="2400">
                <a:solidFill>
                  <a:srgbClr val="C00000"/>
                </a:solidFill>
                <a:sym typeface="+mn-ea"/>
              </a:rPr>
              <a:t>Pinpoint </a:t>
            </a:r>
            <a:r>
              <a:rPr lang="zh-CN" altLang="en-US" sz="2400">
                <a:sym typeface="+mn-ea"/>
              </a:rPr>
              <a:t>is an open source </a:t>
            </a:r>
            <a:r>
              <a:rPr lang="zh-CN" altLang="en-US" sz="2400">
                <a:solidFill>
                  <a:srgbClr val="C00000"/>
                </a:solidFill>
                <a:sym typeface="+mn-ea"/>
              </a:rPr>
              <a:t>APM </a:t>
            </a:r>
            <a:r>
              <a:rPr lang="zh-CN" altLang="en-US" sz="2400">
                <a:sym typeface="+mn-ea"/>
              </a:rPr>
              <a:t>(Application Performance Management) tool for large-scale </a:t>
            </a:r>
            <a:r>
              <a:rPr lang="zh-CN" altLang="en-US" sz="2400">
                <a:solidFill>
                  <a:srgbClr val="C00000"/>
                </a:solidFill>
                <a:sym typeface="+mn-ea"/>
              </a:rPr>
              <a:t>distributed </a:t>
            </a:r>
            <a:r>
              <a:rPr lang="zh-CN" altLang="en-US" sz="2400">
                <a:sym typeface="+mn-ea"/>
              </a:rPr>
              <a:t>systems written in </a:t>
            </a:r>
            <a:r>
              <a:rPr lang="zh-CN" altLang="en-US" sz="2400">
                <a:solidFill>
                  <a:srgbClr val="C00000"/>
                </a:solidFill>
                <a:sym typeface="+mn-ea"/>
              </a:rPr>
              <a:t>Java</a:t>
            </a:r>
            <a:r>
              <a:rPr lang="en-US" altLang="zh-CN" sz="2400">
                <a:solidFill>
                  <a:schemeClr val="bg1">
                    <a:lumMod val="65000"/>
                  </a:schemeClr>
                </a:solidFill>
                <a:sym typeface="+mn-ea"/>
              </a:rPr>
              <a:t>/PHP/NodeJS</a:t>
            </a:r>
            <a:r>
              <a:rPr lang="zh-CN" altLang="en-US" sz="2400">
                <a:sym typeface="+mn-ea"/>
              </a:rPr>
              <a:t>.</a:t>
            </a:r>
            <a:endParaRPr lang="zh-CN" altLang="en-US" sz="2400"/>
          </a:p>
        </p:txBody>
      </p:sp>
      <p:sp>
        <p:nvSpPr>
          <p:cNvPr id="21" name="文本框 20"/>
          <p:cNvSpPr txBox="1"/>
          <p:nvPr/>
        </p:nvSpPr>
        <p:spPr>
          <a:xfrm>
            <a:off x="-369570" y="1633220"/>
            <a:ext cx="715010" cy="1198880"/>
          </a:xfrm>
          <a:prstGeom prst="rect">
            <a:avLst/>
          </a:prstGeom>
          <a:noFill/>
        </p:spPr>
        <p:txBody>
          <a:bodyPr wrap="square" rtlCol="0">
            <a:spAutoFit/>
          </a:bodyPr>
          <a:p>
            <a:r>
              <a:rPr lang="en-US" altLang="zh-CN" sz="7200">
                <a:latin typeface="兰亭黑-简" panose="02000000000000000000" charset="-122"/>
                <a:ea typeface="兰亭黑-简" panose="02000000000000000000" charset="-122"/>
              </a:rPr>
              <a:t>“</a:t>
            </a:r>
            <a:endParaRPr lang="en-US" altLang="zh-CN" sz="7200">
              <a:latin typeface="兰亭黑-简" panose="02000000000000000000" charset="-122"/>
              <a:ea typeface="兰亭黑-简" panose="02000000000000000000" charset="-122"/>
            </a:endParaRPr>
          </a:p>
        </p:txBody>
      </p:sp>
      <p:sp>
        <p:nvSpPr>
          <p:cNvPr id="22" name="文本框 21"/>
          <p:cNvSpPr txBox="1"/>
          <p:nvPr/>
        </p:nvSpPr>
        <p:spPr>
          <a:xfrm>
            <a:off x="8347710" y="3528060"/>
            <a:ext cx="715010" cy="1198880"/>
          </a:xfrm>
          <a:prstGeom prst="rect">
            <a:avLst/>
          </a:prstGeom>
          <a:noFill/>
        </p:spPr>
        <p:txBody>
          <a:bodyPr wrap="square" rtlCol="0">
            <a:spAutoFit/>
          </a:bodyPr>
          <a:p>
            <a:r>
              <a:rPr lang="en-US" altLang="zh-CN" sz="7200">
                <a:latin typeface="兰亭黑-简" panose="02000000000000000000" charset="-122"/>
                <a:ea typeface="兰亭黑-简" panose="02000000000000000000" charset="-122"/>
              </a:rPr>
              <a:t>”</a:t>
            </a:r>
            <a:endParaRPr lang="en-US" altLang="zh-CN" sz="7200">
              <a:latin typeface="兰亭黑-简" panose="02000000000000000000" charset="-122"/>
              <a:ea typeface="兰亭黑-简" panose="02000000000000000000" charset="-122"/>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835" y="73025"/>
            <a:ext cx="6193155" cy="306705"/>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sym typeface="+mn-ea"/>
              </a:rPr>
              <a:t>假设</a:t>
            </a:r>
            <a:r>
              <a:rPr lang="en-US" altLang="zh-CN" sz="1400" b="1" dirty="0" smtClean="0">
                <a:latin typeface="兰亭黑-简" panose="02000000000000000000" charset="-122"/>
                <a:ea typeface="兰亭黑-简" panose="02000000000000000000" charset="-122"/>
                <a:sym typeface="+mn-ea"/>
              </a:rPr>
              <a:t>pinpoint</a:t>
            </a:r>
            <a:r>
              <a:rPr lang="zh-CN" altLang="en-US" sz="1400" b="1" dirty="0" smtClean="0">
                <a:latin typeface="兰亭黑-简" panose="02000000000000000000" charset="-122"/>
                <a:ea typeface="兰亭黑-简" panose="02000000000000000000" charset="-122"/>
                <a:sym typeface="+mn-ea"/>
              </a:rPr>
              <a:t>还是个</a:t>
            </a:r>
            <a:r>
              <a:rPr lang="en-US" altLang="zh-CN" sz="1400" b="1" dirty="0" smtClean="0">
                <a:latin typeface="兰亭黑-简" panose="02000000000000000000" charset="-122"/>
                <a:ea typeface="兰亭黑-简" panose="02000000000000000000" charset="-122"/>
                <a:sym typeface="+mn-ea"/>
              </a:rPr>
              <a:t>demo</a:t>
            </a:r>
            <a:r>
              <a:rPr lang="zh-CN" altLang="en-US" sz="1400" b="1" dirty="0" smtClean="0">
                <a:latin typeface="兰亭黑-简" panose="02000000000000000000" charset="-122"/>
                <a:ea typeface="兰亭黑-简" panose="02000000000000000000" charset="-122"/>
                <a:sym typeface="+mn-ea"/>
              </a:rPr>
              <a:t> </a:t>
            </a:r>
            <a:r>
              <a:rPr lang="en-US" altLang="zh-CN" sz="1400" b="1" dirty="0" smtClean="0">
                <a:latin typeface="兰亭黑-简" panose="02000000000000000000" charset="-122"/>
                <a:ea typeface="兰亭黑-简" panose="02000000000000000000" charset="-122"/>
                <a:sym typeface="+mn-ea"/>
              </a:rPr>
              <a:t>- </a:t>
            </a:r>
            <a:r>
              <a:rPr lang="zh-CN" altLang="en-US" sz="1400" b="1" dirty="0" smtClean="0">
                <a:latin typeface="兰亭黑-简" panose="02000000000000000000" charset="-122"/>
                <a:ea typeface="兰亭黑-简" panose="02000000000000000000" charset="-122"/>
                <a:sym typeface="+mn-ea"/>
              </a:rPr>
              <a:t>字节码注入</a:t>
            </a:r>
            <a:r>
              <a:rPr lang="en-US" altLang="zh-CN" sz="1400" b="1" dirty="0" smtClean="0">
                <a:latin typeface="兰亭黑-简" panose="02000000000000000000" charset="-122"/>
                <a:ea typeface="兰亭黑-简" panose="02000000000000000000" charset="-122"/>
                <a:sym typeface="+mn-ea"/>
              </a:rPr>
              <a:t>demo</a:t>
            </a:r>
            <a:r>
              <a:rPr lang="zh-CN" altLang="en-US" sz="1400" b="1" dirty="0" smtClean="0">
                <a:latin typeface="兰亭黑-简" panose="02000000000000000000" charset="-122"/>
                <a:ea typeface="兰亭黑-简" panose="02000000000000000000" charset="-122"/>
                <a:sym typeface="+mn-ea"/>
              </a:rPr>
              <a:t>演示</a:t>
            </a:r>
            <a:endParaRPr lang="zh-CN" altLang="en-US" sz="1400" b="1" dirty="0" smtClean="0">
              <a:solidFill>
                <a:schemeClr val="tx1"/>
              </a:solidFill>
              <a:latin typeface="兰亭黑-简" panose="02000000000000000000" charset="-122"/>
              <a:ea typeface="兰亭黑-简" panose="02000000000000000000" charset="-122"/>
              <a:sym typeface="+mn-ea"/>
            </a:endParaRPr>
          </a:p>
        </p:txBody>
      </p:sp>
      <p:sp>
        <p:nvSpPr>
          <p:cNvPr id="19" name="文本框 18"/>
          <p:cNvSpPr txBox="1"/>
          <p:nvPr/>
        </p:nvSpPr>
        <p:spPr>
          <a:xfrm>
            <a:off x="876300" y="2241550"/>
            <a:ext cx="6009005" cy="706755"/>
          </a:xfrm>
          <a:prstGeom prst="rect">
            <a:avLst/>
          </a:prstGeom>
          <a:noFill/>
        </p:spPr>
        <p:txBody>
          <a:bodyPr wrap="square" rtlCol="0">
            <a:spAutoFit/>
          </a:bodyPr>
          <a:p>
            <a:r>
              <a:rPr lang="en-US" altLang="zh-CN" sz="2800">
                <a:solidFill>
                  <a:srgbClr val="C00000"/>
                </a:solidFill>
                <a:sym typeface="+mn-ea"/>
              </a:rPr>
              <a:t>Talk is cheap. Show me the </a:t>
            </a:r>
            <a:r>
              <a:rPr lang="en-US" altLang="zh-CN" sz="4000">
                <a:solidFill>
                  <a:schemeClr val="tx1"/>
                </a:solidFill>
                <a:effectLst>
                  <a:outerShdw blurRad="38100" dist="19050" dir="2700000" algn="tl" rotWithShape="0">
                    <a:schemeClr val="dk1">
                      <a:alpha val="40000"/>
                    </a:schemeClr>
                  </a:outerShdw>
                </a:effectLst>
                <a:sym typeface="+mn-ea"/>
              </a:rPr>
              <a:t>code</a:t>
            </a:r>
            <a:r>
              <a:rPr lang="en-US" altLang="zh-CN" sz="2800">
                <a:solidFill>
                  <a:srgbClr val="C00000"/>
                </a:solidFill>
                <a:sym typeface="+mn-ea"/>
              </a:rPr>
              <a:t>. </a:t>
            </a:r>
            <a:endParaRPr lang="en-US" altLang="zh-CN" sz="2800">
              <a:solidFill>
                <a:srgbClr val="C00000"/>
              </a:solidFill>
              <a:sym typeface="+mn-ea"/>
            </a:endParaRPr>
          </a:p>
        </p:txBody>
      </p:sp>
      <p:sp>
        <p:nvSpPr>
          <p:cNvPr id="21" name="文本框 20"/>
          <p:cNvSpPr txBox="1"/>
          <p:nvPr/>
        </p:nvSpPr>
        <p:spPr>
          <a:xfrm>
            <a:off x="-369570" y="1633220"/>
            <a:ext cx="715010" cy="1198880"/>
          </a:xfrm>
          <a:prstGeom prst="rect">
            <a:avLst/>
          </a:prstGeom>
          <a:noFill/>
        </p:spPr>
        <p:txBody>
          <a:bodyPr wrap="square" rtlCol="0">
            <a:spAutoFit/>
          </a:bodyPr>
          <a:p>
            <a:r>
              <a:rPr lang="en-US" altLang="zh-CN" sz="7200">
                <a:latin typeface="兰亭黑-简" panose="02000000000000000000" charset="-122"/>
                <a:ea typeface="兰亭黑-简" panose="02000000000000000000" charset="-122"/>
              </a:rPr>
              <a:t>“</a:t>
            </a:r>
            <a:endParaRPr lang="en-US" altLang="zh-CN" sz="7200">
              <a:latin typeface="兰亭黑-简" panose="02000000000000000000" charset="-122"/>
              <a:ea typeface="兰亭黑-简" panose="02000000000000000000" charset="-122"/>
            </a:endParaRPr>
          </a:p>
        </p:txBody>
      </p:sp>
      <p:sp>
        <p:nvSpPr>
          <p:cNvPr id="22" name="文本框 21"/>
          <p:cNvSpPr txBox="1"/>
          <p:nvPr/>
        </p:nvSpPr>
        <p:spPr>
          <a:xfrm>
            <a:off x="8347710" y="3528060"/>
            <a:ext cx="715010" cy="1198880"/>
          </a:xfrm>
          <a:prstGeom prst="rect">
            <a:avLst/>
          </a:prstGeom>
          <a:noFill/>
        </p:spPr>
        <p:txBody>
          <a:bodyPr wrap="square" rtlCol="0">
            <a:spAutoFit/>
          </a:bodyPr>
          <a:p>
            <a:r>
              <a:rPr lang="en-US" altLang="zh-CN" sz="7200">
                <a:latin typeface="兰亭黑-简" panose="02000000000000000000" charset="-122"/>
                <a:ea typeface="兰亭黑-简" panose="02000000000000000000" charset="-122"/>
              </a:rPr>
              <a:t>”</a:t>
            </a:r>
            <a:endParaRPr lang="en-US" altLang="zh-CN" sz="7200">
              <a:latin typeface="兰亭黑-简" panose="02000000000000000000" charset="-122"/>
              <a:ea typeface="兰亭黑-简" panose="02000000000000000000" charset="-122"/>
            </a:endParaRPr>
          </a:p>
        </p:txBody>
      </p:sp>
      <p:sp>
        <p:nvSpPr>
          <p:cNvPr id="2" name="文本框 1"/>
          <p:cNvSpPr txBox="1"/>
          <p:nvPr/>
        </p:nvSpPr>
        <p:spPr>
          <a:xfrm>
            <a:off x="5336540" y="3067685"/>
            <a:ext cx="2806700" cy="460375"/>
          </a:xfrm>
          <a:prstGeom prst="rect">
            <a:avLst/>
          </a:prstGeom>
          <a:noFill/>
        </p:spPr>
        <p:txBody>
          <a:bodyPr wrap="square" rtlCol="0">
            <a:spAutoFit/>
          </a:bodyPr>
          <a:p>
            <a:r>
              <a:rPr lang="en-US" altLang="zh-CN" sz="2400">
                <a:solidFill>
                  <a:srgbClr val="C00000"/>
                </a:solidFill>
                <a:sym typeface="+mn-ea"/>
              </a:rPr>
              <a:t> --Linus Torvalds</a:t>
            </a:r>
            <a:endParaRPr lang="en-US" altLang="zh-CN" sz="2400">
              <a:solidFill>
                <a:srgbClr val="C00000"/>
              </a:solidFill>
              <a:sym typeface="+mn-ea"/>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835" y="73025"/>
            <a:ext cx="6193155" cy="306705"/>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sym typeface="+mn-ea"/>
              </a:rPr>
              <a:t>抛开</a:t>
            </a:r>
            <a:r>
              <a:rPr lang="en-US" altLang="zh-CN" sz="1400" b="1" dirty="0" smtClean="0">
                <a:latin typeface="兰亭黑-简" panose="02000000000000000000" charset="-122"/>
                <a:ea typeface="兰亭黑-简" panose="02000000000000000000" charset="-122"/>
                <a:sym typeface="+mn-ea"/>
              </a:rPr>
              <a:t>pinpoint...</a:t>
            </a:r>
            <a:endParaRPr lang="en-US" altLang="zh-CN" sz="1400" b="1" dirty="0" smtClean="0">
              <a:latin typeface="兰亭黑-简" panose="02000000000000000000" charset="-122"/>
              <a:ea typeface="兰亭黑-简" panose="02000000000000000000" charset="-122"/>
              <a:sym typeface="+mn-ea"/>
            </a:endParaRPr>
          </a:p>
        </p:txBody>
      </p:sp>
      <p:sp>
        <p:nvSpPr>
          <p:cNvPr id="4" name="文本框 3"/>
          <p:cNvSpPr txBox="1"/>
          <p:nvPr/>
        </p:nvSpPr>
        <p:spPr>
          <a:xfrm>
            <a:off x="766445" y="1133475"/>
            <a:ext cx="5721985" cy="368300"/>
          </a:xfrm>
          <a:prstGeom prst="rect">
            <a:avLst/>
          </a:prstGeom>
          <a:noFill/>
        </p:spPr>
        <p:txBody>
          <a:bodyPr wrap="square" rtlCol="0">
            <a:spAutoFit/>
          </a:bodyPr>
          <a:p>
            <a:r>
              <a:rPr lang="en-US" altLang="zh-CN">
                <a:latin typeface="冬青黑体简体中文" panose="020B0300000000000000" charset="-122"/>
                <a:ea typeface="冬青黑体简体中文" panose="020B0300000000000000" charset="-122"/>
              </a:rPr>
              <a:t>javaagent</a:t>
            </a:r>
            <a:r>
              <a:rPr lang="zh-CN" altLang="en-US">
                <a:latin typeface="冬青黑体简体中文" panose="020B0300000000000000" charset="-122"/>
                <a:ea typeface="冬青黑体简体中文" panose="020B0300000000000000" charset="-122"/>
              </a:rPr>
              <a:t>除了性能监控，它还能</a:t>
            </a:r>
            <a:r>
              <a:rPr lang="en-US" altLang="zh-CN">
                <a:latin typeface="冬青黑体简体中文" panose="020B0300000000000000" charset="-122"/>
                <a:ea typeface="冬青黑体简体中文" panose="020B0300000000000000" charset="-122"/>
              </a:rPr>
              <a:t>...</a:t>
            </a:r>
            <a:endParaRPr lang="en-US" altLang="zh-CN">
              <a:latin typeface="冬青黑体简体中文" panose="020B0300000000000000" charset="-122"/>
              <a:ea typeface="冬青黑体简体中文" panose="020B0300000000000000" charset="-122"/>
            </a:endParaRPr>
          </a:p>
        </p:txBody>
      </p:sp>
      <p:sp>
        <p:nvSpPr>
          <p:cNvPr id="6" name="文本框 5"/>
          <p:cNvSpPr txBox="1"/>
          <p:nvPr/>
        </p:nvSpPr>
        <p:spPr>
          <a:xfrm>
            <a:off x="1467485" y="2157730"/>
            <a:ext cx="2875280" cy="521970"/>
          </a:xfrm>
          <a:prstGeom prst="rect">
            <a:avLst/>
          </a:prstGeom>
          <a:noFill/>
        </p:spPr>
        <p:txBody>
          <a:bodyPr wrap="square" rtlCol="0">
            <a:spAutoFit/>
          </a:bodyPr>
          <a:p>
            <a:r>
              <a:rPr lang="en-US" sz="2800" b="1">
                <a:solidFill>
                  <a:srgbClr val="C00000"/>
                </a:solidFill>
                <a:latin typeface="冬青黑体简体中文" panose="020B0300000000000000" charset="-122"/>
                <a:ea typeface="冬青黑体简体中文" panose="020B0300000000000000" charset="-122"/>
              </a:rPr>
              <a:t>hack!</a:t>
            </a:r>
            <a:endParaRPr lang="en-US" altLang="zh-CN" sz="2800" b="1">
              <a:solidFill>
                <a:srgbClr val="C00000"/>
              </a:solidFill>
              <a:latin typeface="冬青黑体简体中文" panose="020B0300000000000000" charset="-122"/>
              <a:ea typeface="冬青黑体简体中文" panose="020B0300000000000000" charset="-122"/>
            </a:endParaRPr>
          </a:p>
        </p:txBody>
      </p:sp>
      <p:sp>
        <p:nvSpPr>
          <p:cNvPr id="7" name="文本框 6"/>
          <p:cNvSpPr txBox="1"/>
          <p:nvPr/>
        </p:nvSpPr>
        <p:spPr>
          <a:xfrm>
            <a:off x="3026410" y="2823210"/>
            <a:ext cx="2857500" cy="521970"/>
          </a:xfrm>
          <a:prstGeom prst="rect">
            <a:avLst/>
          </a:prstGeom>
          <a:noFill/>
        </p:spPr>
        <p:txBody>
          <a:bodyPr wrap="square" rtlCol="0">
            <a:spAutoFit/>
          </a:bodyPr>
          <a:p>
            <a:r>
              <a:rPr lang="en-US" sz="2800" b="1">
                <a:solidFill>
                  <a:srgbClr val="C00000"/>
                </a:solidFill>
                <a:latin typeface="冬青黑体简体中文" panose="020B0300000000000000" charset="-122"/>
                <a:ea typeface="冬青黑体简体中文" panose="020B0300000000000000" charset="-122"/>
              </a:rPr>
              <a:t>hack!!</a:t>
            </a:r>
            <a:endParaRPr lang="en-US" altLang="zh-CN" sz="2800" b="1">
              <a:solidFill>
                <a:srgbClr val="C00000"/>
              </a:solidFill>
              <a:latin typeface="冬青黑体简体中文" panose="020B0300000000000000" charset="-122"/>
              <a:ea typeface="冬青黑体简体中文" panose="020B0300000000000000" charset="-122"/>
            </a:endParaRPr>
          </a:p>
        </p:txBody>
      </p:sp>
      <p:sp>
        <p:nvSpPr>
          <p:cNvPr id="8" name="文本框 7"/>
          <p:cNvSpPr txBox="1"/>
          <p:nvPr/>
        </p:nvSpPr>
        <p:spPr>
          <a:xfrm>
            <a:off x="4718685" y="3488690"/>
            <a:ext cx="2936240" cy="521970"/>
          </a:xfrm>
          <a:prstGeom prst="rect">
            <a:avLst/>
          </a:prstGeom>
          <a:noFill/>
        </p:spPr>
        <p:txBody>
          <a:bodyPr wrap="square" rtlCol="0">
            <a:spAutoFit/>
          </a:bodyPr>
          <a:p>
            <a:r>
              <a:rPr lang="en-US" sz="2800" b="1">
                <a:solidFill>
                  <a:srgbClr val="C00000"/>
                </a:solidFill>
                <a:latin typeface="冬青黑体简体中文" panose="020B0300000000000000" charset="-122"/>
                <a:ea typeface="冬青黑体简体中文" panose="020B0300000000000000" charset="-122"/>
              </a:rPr>
              <a:t>hack!!!</a:t>
            </a:r>
            <a:endParaRPr lang="en-US" altLang="zh-CN" sz="2800" b="1">
              <a:solidFill>
                <a:srgbClr val="C00000"/>
              </a:solidFill>
              <a:latin typeface="冬青黑体简体中文" panose="020B0300000000000000" charset="-122"/>
              <a:ea typeface="冬青黑体简体中文" panose="020B03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835" y="73025"/>
            <a:ext cx="6193155" cy="306705"/>
          </a:xfrm>
          <a:prstGeom prst="rect">
            <a:avLst/>
          </a:prstGeom>
          <a:noFill/>
        </p:spPr>
        <p:txBody>
          <a:bodyPr wrap="square" rtlCol="0">
            <a:spAutoFit/>
          </a:bodyPr>
          <a:p>
            <a:r>
              <a:rPr lang="zh-CN" altLang="en-US" sz="1400">
                <a:solidFill>
                  <a:schemeClr val="tx1"/>
                </a:solidFill>
                <a:latin typeface="冬青黑体简体中文" panose="020B0300000000000000" charset="-122"/>
                <a:ea typeface="冬青黑体简体中文" panose="020B0300000000000000" charset="-122"/>
                <a:sym typeface="+mn-ea"/>
              </a:rPr>
              <a:t>浅谈从pinpoint无埋点监控到JPDA</a:t>
            </a:r>
            <a:endParaRPr lang="zh-CN" altLang="en-US" sz="1400" b="1" dirty="0" smtClean="0">
              <a:solidFill>
                <a:schemeClr val="tx1"/>
              </a:solidFill>
              <a:latin typeface="冬青黑体简体中文" panose="020B0300000000000000" charset="-122"/>
              <a:ea typeface="冬青黑体简体中文" panose="020B0300000000000000" charset="-122"/>
              <a:sym typeface="+mn-ea"/>
            </a:endParaRPr>
          </a:p>
        </p:txBody>
      </p:sp>
      <p:sp>
        <p:nvSpPr>
          <p:cNvPr id="8" name="文本框 7"/>
          <p:cNvSpPr txBox="1"/>
          <p:nvPr/>
        </p:nvSpPr>
        <p:spPr>
          <a:xfrm>
            <a:off x="2949575" y="1562100"/>
            <a:ext cx="2896235" cy="1014730"/>
          </a:xfrm>
          <a:prstGeom prst="rect">
            <a:avLst/>
          </a:prstGeom>
          <a:noFill/>
        </p:spPr>
        <p:txBody>
          <a:bodyPr wrap="square" rtlCol="0">
            <a:spAutoFit/>
          </a:bodyPr>
          <a:p>
            <a:r>
              <a:rPr lang="zh-CN" altLang="en-US" sz="6000">
                <a:solidFill>
                  <a:srgbClr val="C00000"/>
                </a:solidFill>
                <a:effectLst>
                  <a:outerShdw blurRad="38100" dist="19050" dir="2700000" algn="tl" rotWithShape="0">
                    <a:schemeClr val="dk1">
                      <a:alpha val="40000"/>
                    </a:schemeClr>
                  </a:outerShdw>
                </a:effectLst>
                <a:latin typeface="冬青黑体简体中文" panose="020B0300000000000000" charset="-122"/>
                <a:ea typeface="冬青黑体简体中文" panose="020B0300000000000000" charset="-122"/>
              </a:rPr>
              <a:t>谢 谢 ！</a:t>
            </a:r>
            <a:endParaRPr lang="zh-CN" altLang="en-US" sz="6000">
              <a:solidFill>
                <a:srgbClr val="C00000"/>
              </a:solidFill>
              <a:effectLst>
                <a:outerShdw blurRad="38100" dist="19050" dir="2700000" algn="tl" rotWithShape="0">
                  <a:schemeClr val="dk1">
                    <a:alpha val="40000"/>
                  </a:schemeClr>
                </a:outerShdw>
              </a:effectLst>
              <a:latin typeface="冬青黑体简体中文" panose="020B0300000000000000" charset="-122"/>
              <a:ea typeface="冬青黑体简体中文" panose="020B0300000000000000" charset="-122"/>
            </a:endParaRPr>
          </a:p>
        </p:txBody>
      </p:sp>
      <p:pic>
        <p:nvPicPr>
          <p:cNvPr id="2" name="图片 1"/>
          <p:cNvPicPr>
            <a:picLocks noChangeAspect="1"/>
          </p:cNvPicPr>
          <p:nvPr/>
        </p:nvPicPr>
        <p:blipFill>
          <a:blip r:embed="rId1"/>
          <a:stretch>
            <a:fillRect/>
          </a:stretch>
        </p:blipFill>
        <p:spPr>
          <a:xfrm>
            <a:off x="6784340" y="2811145"/>
            <a:ext cx="2269490" cy="2269490"/>
          </a:xfrm>
          <a:prstGeom prst="rect">
            <a:avLst/>
          </a:prstGeom>
        </p:spPr>
      </p:pic>
      <p:pic>
        <p:nvPicPr>
          <p:cNvPr id="3" name="图片 2"/>
          <p:cNvPicPr>
            <a:picLocks noChangeAspect="1"/>
          </p:cNvPicPr>
          <p:nvPr/>
        </p:nvPicPr>
        <p:blipFill>
          <a:blip r:embed="rId2"/>
          <a:stretch>
            <a:fillRect/>
          </a:stretch>
        </p:blipFill>
        <p:spPr>
          <a:xfrm>
            <a:off x="148590" y="2811780"/>
            <a:ext cx="2268855" cy="226885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ppt_x</p:attrName>
                                        </p:attrNameLst>
                                      </p:cBhvr>
                                      <p:tavLst>
                                        <p:tav tm="0">
                                          <p:val>
                                            <p:strVal val="#ppt_x-.2"/>
                                          </p:val>
                                        </p:tav>
                                        <p:tav tm="100000">
                                          <p:val>
                                            <p:strVal val="#ppt_x"/>
                                          </p:val>
                                        </p:tav>
                                      </p:tavLst>
                                    </p:anim>
                                    <p:anim calcmode="lin" valueType="num">
                                      <p:cBhvr>
                                        <p:cTn id="11"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76935" y="81846"/>
            <a:ext cx="4995131" cy="306705"/>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rPr>
              <a:t>我们可以拿</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做什么？</a:t>
            </a:r>
            <a:endParaRPr lang="en-US" altLang="zh-CN" sz="1400" b="1" dirty="0" smtClean="0">
              <a:latin typeface="兰亭黑-简" panose="02000000000000000000" charset="-122"/>
              <a:ea typeface="兰亭黑-简" panose="02000000000000000000" charset="-122"/>
            </a:endParaRPr>
          </a:p>
        </p:txBody>
      </p:sp>
      <p:sp>
        <p:nvSpPr>
          <p:cNvPr id="11" name="文本框 10"/>
          <p:cNvSpPr txBox="1"/>
          <p:nvPr/>
        </p:nvSpPr>
        <p:spPr>
          <a:xfrm>
            <a:off x="5192395" y="2406015"/>
            <a:ext cx="2097405" cy="368300"/>
          </a:xfrm>
          <a:prstGeom prst="rect">
            <a:avLst/>
          </a:prstGeom>
          <a:noFill/>
        </p:spPr>
        <p:txBody>
          <a:bodyPr wrap="square" rtlCol="0">
            <a:spAutoFit/>
          </a:bodyPr>
          <a:p>
            <a:pPr>
              <a:lnSpc>
                <a:spcPct val="100000"/>
              </a:lnSpc>
            </a:pPr>
            <a:r>
              <a:rPr lang="zh-CN" altLang="en-US" b="1">
                <a:latin typeface="兰亭黑-简" panose="02000000000000000000" charset="-122"/>
                <a:ea typeface="兰亭黑-简" panose="02000000000000000000" charset="-122"/>
                <a:sym typeface="+mn-ea"/>
              </a:rPr>
              <a:t>性能数据可视化</a:t>
            </a:r>
            <a:endParaRPr lang="zh-CN" altLang="en-US" b="1">
              <a:latin typeface="兰亭黑-简" panose="02000000000000000000" charset="-122"/>
              <a:ea typeface="兰亭黑-简" panose="02000000000000000000" charset="-122"/>
              <a:sym typeface="+mn-ea"/>
            </a:endParaRPr>
          </a:p>
        </p:txBody>
      </p:sp>
      <p:sp>
        <p:nvSpPr>
          <p:cNvPr id="16" name="文本框 15"/>
          <p:cNvSpPr txBox="1"/>
          <p:nvPr/>
        </p:nvSpPr>
        <p:spPr>
          <a:xfrm>
            <a:off x="5192395" y="1405890"/>
            <a:ext cx="1257300" cy="368300"/>
          </a:xfrm>
          <a:prstGeom prst="rect">
            <a:avLst/>
          </a:prstGeom>
          <a:noFill/>
        </p:spPr>
        <p:txBody>
          <a:bodyPr wrap="square" rtlCol="0">
            <a:spAutoFit/>
          </a:bodyPr>
          <a:p>
            <a:pPr>
              <a:lnSpc>
                <a:spcPct val="100000"/>
              </a:lnSpc>
            </a:pPr>
            <a:r>
              <a:rPr lang="zh-CN" altLang="en-US" b="1">
                <a:latin typeface="兰亭黑-简" panose="02000000000000000000" charset="-122"/>
                <a:ea typeface="兰亭黑-简" panose="02000000000000000000" charset="-122"/>
              </a:rPr>
              <a:t>拓扑结构</a:t>
            </a:r>
            <a:endParaRPr lang="zh-CN" altLang="en-US" b="1">
              <a:latin typeface="兰亭黑-简" panose="02000000000000000000" charset="-122"/>
              <a:ea typeface="兰亭黑-简" panose="02000000000000000000" charset="-122"/>
            </a:endParaRPr>
          </a:p>
        </p:txBody>
      </p:sp>
      <p:sp>
        <p:nvSpPr>
          <p:cNvPr id="17" name="文本框 16"/>
          <p:cNvSpPr txBox="1"/>
          <p:nvPr/>
        </p:nvSpPr>
        <p:spPr>
          <a:xfrm>
            <a:off x="5192395" y="3406140"/>
            <a:ext cx="2319020" cy="368300"/>
          </a:xfrm>
          <a:prstGeom prst="rect">
            <a:avLst/>
          </a:prstGeom>
          <a:noFill/>
        </p:spPr>
        <p:txBody>
          <a:bodyPr wrap="square" rtlCol="0">
            <a:spAutoFit/>
          </a:bodyPr>
          <a:p>
            <a:pPr>
              <a:lnSpc>
                <a:spcPct val="100000"/>
              </a:lnSpc>
            </a:pPr>
            <a:r>
              <a:rPr lang="zh-CN" altLang="en-US" b="1">
                <a:latin typeface="兰亭黑-简" panose="02000000000000000000" charset="-122"/>
                <a:ea typeface="兰亭黑-简" panose="02000000000000000000" charset="-122"/>
              </a:rPr>
              <a:t>系统报警</a:t>
            </a:r>
            <a:endParaRPr lang="zh-CN" altLang="en-US" b="1">
              <a:latin typeface="兰亭黑-简" panose="02000000000000000000" charset="-122"/>
              <a:ea typeface="兰亭黑-简" panose="02000000000000000000" charset="-122"/>
            </a:endParaRPr>
          </a:p>
        </p:txBody>
      </p:sp>
      <p:cxnSp>
        <p:nvCxnSpPr>
          <p:cNvPr id="3" name="直接连接符 2"/>
          <p:cNvCxnSpPr/>
          <p:nvPr/>
        </p:nvCxnSpPr>
        <p:spPr>
          <a:xfrm>
            <a:off x="3712210" y="1590040"/>
            <a:ext cx="1000125" cy="0"/>
          </a:xfrm>
          <a:prstGeom prst="line">
            <a:avLst/>
          </a:prstGeom>
          <a:ln>
            <a:solidFill>
              <a:srgbClr val="C00000"/>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669540" y="2590165"/>
            <a:ext cx="2049780" cy="0"/>
          </a:xfrm>
          <a:prstGeom prst="line">
            <a:avLst/>
          </a:prstGeom>
          <a:ln>
            <a:solidFill>
              <a:srgbClr val="C00000"/>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719195" y="3590290"/>
            <a:ext cx="1000125" cy="0"/>
          </a:xfrm>
          <a:prstGeom prst="line">
            <a:avLst/>
          </a:prstGeom>
          <a:ln>
            <a:solidFill>
              <a:srgbClr val="C00000"/>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695575" y="1590040"/>
            <a:ext cx="1023620" cy="98171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695575" y="2571750"/>
            <a:ext cx="1008380" cy="100838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1"/>
          <a:stretch>
            <a:fillRect/>
          </a:stretch>
        </p:blipFill>
        <p:spPr>
          <a:xfrm>
            <a:off x="802640" y="2475865"/>
            <a:ext cx="1473200" cy="228600"/>
          </a:xfrm>
          <a:prstGeom prst="rect">
            <a:avLst/>
          </a:prstGeom>
          <a:effectLst>
            <a:glow rad="12700">
              <a:schemeClr val="tx1">
                <a:lumMod val="85000"/>
                <a:lumOff val="15000"/>
                <a:alpha val="43000"/>
              </a:schemeClr>
            </a:glow>
            <a:reflection blurRad="6350" stA="50000" endA="300" endPos="5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76935" y="81846"/>
            <a:ext cx="4995131" cy="306705"/>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rPr>
              <a:t>我们可以拿</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做什么？</a:t>
            </a:r>
            <a:r>
              <a:rPr lang="en-US" altLang="zh-CN" sz="1400" b="1" dirty="0" smtClean="0">
                <a:latin typeface="兰亭黑-简" panose="02000000000000000000" charset="-122"/>
                <a:ea typeface="兰亭黑-简" panose="02000000000000000000" charset="-122"/>
              </a:rPr>
              <a:t>-</a:t>
            </a:r>
            <a:r>
              <a:rPr lang="zh-CN" altLang="en-US" sz="1400" b="1" dirty="0" smtClean="0">
                <a:latin typeface="兰亭黑-简" panose="02000000000000000000" charset="-122"/>
                <a:ea typeface="兰亭黑-简" panose="02000000000000000000" charset="-122"/>
              </a:rPr>
              <a:t>拓扑结构</a:t>
            </a:r>
            <a:endParaRPr lang="zh-CN" altLang="en-US" sz="1400" b="1" dirty="0" smtClean="0">
              <a:latin typeface="兰亭黑-简" panose="02000000000000000000" charset="-122"/>
              <a:ea typeface="兰亭黑-简" panose="02000000000000000000" charset="-122"/>
            </a:endParaRPr>
          </a:p>
        </p:txBody>
      </p:sp>
      <p:pic>
        <p:nvPicPr>
          <p:cNvPr id="19" name="图片 18"/>
          <p:cNvPicPr>
            <a:picLocks noChangeAspect="1"/>
          </p:cNvPicPr>
          <p:nvPr/>
        </p:nvPicPr>
        <p:blipFill>
          <a:blip r:embed="rId1"/>
          <a:stretch>
            <a:fillRect/>
          </a:stretch>
        </p:blipFill>
        <p:spPr>
          <a:xfrm>
            <a:off x="76835" y="585470"/>
            <a:ext cx="8973820" cy="4305935"/>
          </a:xfrm>
          <a:prstGeom prst="rect">
            <a:avLst/>
          </a:prstGeom>
        </p:spPr>
      </p:pic>
      <p:pic>
        <p:nvPicPr>
          <p:cNvPr id="4" name="图片 3"/>
          <p:cNvPicPr>
            <a:picLocks noChangeAspect="1"/>
          </p:cNvPicPr>
          <p:nvPr/>
        </p:nvPicPr>
        <p:blipFill>
          <a:blip r:embed="rId2"/>
          <a:stretch>
            <a:fillRect/>
          </a:stretch>
        </p:blipFill>
        <p:spPr>
          <a:xfrm>
            <a:off x="909320" y="585470"/>
            <a:ext cx="7426960" cy="4527550"/>
          </a:xfrm>
          <a:prstGeom prst="rect">
            <a:avLst/>
          </a:prstGeom>
        </p:spPr>
      </p:pic>
      <p:pic>
        <p:nvPicPr>
          <p:cNvPr id="3" name="图片 2"/>
          <p:cNvPicPr>
            <a:picLocks noChangeAspect="1"/>
          </p:cNvPicPr>
          <p:nvPr/>
        </p:nvPicPr>
        <p:blipFill>
          <a:blip r:embed="rId3"/>
          <a:stretch>
            <a:fillRect/>
          </a:stretch>
        </p:blipFill>
        <p:spPr>
          <a:xfrm>
            <a:off x="76835" y="585470"/>
            <a:ext cx="8974455" cy="428879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xit" presetSubtype="0" fill="hold" nodeType="clickEffect">
                                  <p:stCondLst>
                                    <p:cond delay="0"/>
                                  </p:stCondLst>
                                  <p:childTnLst>
                                    <p:anim calcmode="lin" valueType="num">
                                      <p:cBhvr>
                                        <p:cTn id="6" dur="1000"/>
                                        <p:tgtEl>
                                          <p:spTgt spid="4"/>
                                        </p:tgtEl>
                                        <p:attrNameLst>
                                          <p:attrName>ppt_x</p:attrName>
                                        </p:attrNameLst>
                                      </p:cBhvr>
                                      <p:tavLst>
                                        <p:tav tm="0">
                                          <p:val>
                                            <p:strVal val="ppt_x"/>
                                          </p:val>
                                        </p:tav>
                                        <p:tav tm="100000">
                                          <p:val>
                                            <p:strVal val="ppt_x-.2"/>
                                          </p:val>
                                        </p:tav>
                                      </p:tavLst>
                                    </p:anim>
                                    <p:anim calcmode="lin" valueType="num">
                                      <p:cBhvr>
                                        <p:cTn id="7" dur="1000"/>
                                        <p:tgtEl>
                                          <p:spTgt spid="4"/>
                                        </p:tgtEl>
                                        <p:attrNameLst>
                                          <p:attrName>ppt_y</p:attrName>
                                        </p:attrNameLst>
                                      </p:cBhvr>
                                      <p:tavLst>
                                        <p:tav tm="0">
                                          <p:val>
                                            <p:strVal val="ppt_y"/>
                                          </p:val>
                                        </p:tav>
                                        <p:tav tm="100000">
                                          <p:val>
                                            <p:strVal val="ppt_y"/>
                                          </p:val>
                                        </p:tav>
                                      </p:tavLst>
                                    </p:anim>
                                    <p:animEffect transition="out" filter="fade">
                                      <p:cBhvr>
                                        <p:cTn id="8" dur="1000"/>
                                        <p:tgtEl>
                                          <p:spTgt spid="4"/>
                                        </p:tgtEl>
                                      </p:cBhvr>
                                    </p:animEffect>
                                    <p:set>
                                      <p:cBhvr>
                                        <p:cTn id="9" dur="1" fill="hold">
                                          <p:stCondLst>
                                            <p:cond delay="999"/>
                                          </p:stCondLst>
                                        </p:cTn>
                                        <p:tgtEl>
                                          <p:spTgt spid="4"/>
                                        </p:tgtEl>
                                        <p:attrNameLst>
                                          <p:attrName>style.visibility</p:attrName>
                                        </p:attrNameLst>
                                      </p:cBhvr>
                                      <p:to>
                                        <p:strVal val="hidden"/>
                                      </p:to>
                                    </p:set>
                                  </p:childTnLst>
                                </p:cTn>
                              </p:par>
                              <p:par>
                                <p:cTn id="10" presetID="29"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76935" y="81846"/>
            <a:ext cx="4995131" cy="521970"/>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rPr>
              <a:t>我们可以拿</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做什么？</a:t>
            </a:r>
            <a:r>
              <a:rPr lang="en-US" altLang="zh-CN" sz="1400" b="1" dirty="0" smtClean="0">
                <a:latin typeface="兰亭黑-简" panose="02000000000000000000" charset="-122"/>
                <a:ea typeface="兰亭黑-简" panose="02000000000000000000" charset="-122"/>
              </a:rPr>
              <a:t>-</a:t>
            </a:r>
            <a:r>
              <a:rPr lang="zh-CN" altLang="en-US" sz="1400" b="1">
                <a:latin typeface="兰亭黑-简" panose="02000000000000000000" charset="-122"/>
                <a:ea typeface="兰亭黑-简" panose="02000000000000000000" charset="-122"/>
                <a:sym typeface="+mn-ea"/>
              </a:rPr>
              <a:t>性能数据可视化</a:t>
            </a:r>
            <a:endParaRPr lang="zh-CN" altLang="en-US" sz="1400" b="1">
              <a:latin typeface="兰亭黑-简" panose="02000000000000000000" charset="-122"/>
              <a:ea typeface="兰亭黑-简" panose="02000000000000000000" charset="-122"/>
            </a:endParaRPr>
          </a:p>
          <a:p>
            <a:endParaRPr lang="en-US" altLang="zh-CN" sz="1400" b="1" dirty="0" smtClean="0">
              <a:latin typeface="兰亭黑-简" panose="02000000000000000000" charset="-122"/>
              <a:ea typeface="兰亭黑-简" panose="02000000000000000000" charset="-122"/>
            </a:endParaRPr>
          </a:p>
        </p:txBody>
      </p:sp>
      <p:pic>
        <p:nvPicPr>
          <p:cNvPr id="3" name="图片 2"/>
          <p:cNvPicPr>
            <a:picLocks noChangeAspect="1"/>
          </p:cNvPicPr>
          <p:nvPr/>
        </p:nvPicPr>
        <p:blipFill>
          <a:blip r:embed="rId1"/>
          <a:stretch>
            <a:fillRect/>
          </a:stretch>
        </p:blipFill>
        <p:spPr>
          <a:xfrm>
            <a:off x="76835" y="534035"/>
            <a:ext cx="8884920" cy="1611058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00000 0.000000 L -0.010000 -2.219877 " pathEditMode="relative" rAng="0" ptsTypes="">
                                      <p:cBhvr>
                                        <p:cTn id="6" dur="2000" fill="hold"/>
                                        <p:tgtEl>
                                          <p:spTgt spid="3"/>
                                        </p:tgtEl>
                                        <p:attrNameLst>
                                          <p:attrName>ppt_x</p:attrName>
                                          <p:attrName>ppt_y</p:attrName>
                                        </p:attrNameLst>
                                      </p:cBhvr>
                                      <p:rCtr x="-5" y="-11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76935" y="81846"/>
            <a:ext cx="4995131" cy="521970"/>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rPr>
              <a:t>我们可以拿</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做什么？</a:t>
            </a:r>
            <a:r>
              <a:rPr lang="en-US" altLang="zh-CN" sz="1400" b="1" dirty="0" smtClean="0">
                <a:latin typeface="兰亭黑-简" panose="02000000000000000000" charset="-122"/>
                <a:ea typeface="兰亭黑-简" panose="02000000000000000000" charset="-122"/>
              </a:rPr>
              <a:t>-</a:t>
            </a:r>
            <a:r>
              <a:rPr lang="zh-CN" altLang="en-US" sz="1400" b="1">
                <a:latin typeface="兰亭黑-简" panose="02000000000000000000" charset="-122"/>
                <a:ea typeface="兰亭黑-简" panose="02000000000000000000" charset="-122"/>
                <a:sym typeface="+mn-ea"/>
              </a:rPr>
              <a:t>性能数据可视化</a:t>
            </a:r>
            <a:endParaRPr lang="zh-CN" altLang="en-US" sz="1400" b="1">
              <a:latin typeface="兰亭黑-简" panose="02000000000000000000" charset="-122"/>
              <a:ea typeface="兰亭黑-简" panose="02000000000000000000" charset="-122"/>
            </a:endParaRPr>
          </a:p>
          <a:p>
            <a:endParaRPr lang="en-US" altLang="zh-CN" sz="1400" b="1" dirty="0" smtClean="0">
              <a:latin typeface="兰亭黑-简" panose="02000000000000000000" charset="-122"/>
              <a:ea typeface="兰亭黑-简" panose="02000000000000000000" charset="-122"/>
            </a:endParaRPr>
          </a:p>
        </p:txBody>
      </p:sp>
      <p:pic>
        <p:nvPicPr>
          <p:cNvPr id="5" name="图片 4"/>
          <p:cNvPicPr>
            <a:picLocks noChangeAspect="1"/>
          </p:cNvPicPr>
          <p:nvPr/>
        </p:nvPicPr>
        <p:blipFill>
          <a:blip r:embed="rId1"/>
          <a:stretch>
            <a:fillRect/>
          </a:stretch>
        </p:blipFill>
        <p:spPr>
          <a:xfrm>
            <a:off x="76835" y="501015"/>
            <a:ext cx="8975725" cy="4581525"/>
          </a:xfrm>
          <a:prstGeom prst="rect">
            <a:avLst/>
          </a:prstGeom>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967740" y="469265"/>
            <a:ext cx="7028180" cy="4599305"/>
          </a:xfrm>
          <a:prstGeom prst="rect">
            <a:avLst/>
          </a:prstGeom>
        </p:spPr>
      </p:pic>
      <p:sp>
        <p:nvSpPr>
          <p:cNvPr id="2" name="文本框 4"/>
          <p:cNvSpPr txBox="1"/>
          <p:nvPr/>
        </p:nvSpPr>
        <p:spPr>
          <a:xfrm>
            <a:off x="76935" y="81846"/>
            <a:ext cx="4995131" cy="306705"/>
          </a:xfrm>
          <a:prstGeom prst="rect">
            <a:avLst/>
          </a:prstGeom>
          <a:noFill/>
        </p:spPr>
        <p:txBody>
          <a:bodyPr wrap="square" rtlCol="0">
            <a:spAutoFit/>
          </a:bodyPr>
          <a:p>
            <a:r>
              <a:rPr lang="zh-CN" altLang="en-US" sz="1400" b="1" dirty="0" smtClean="0">
                <a:latin typeface="兰亭黑-简" panose="02000000000000000000" charset="-122"/>
                <a:ea typeface="兰亭黑-简" panose="02000000000000000000" charset="-122"/>
              </a:rPr>
              <a:t>我们可以拿</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做什么？</a:t>
            </a:r>
            <a:r>
              <a:rPr lang="en-US" altLang="zh-CN" sz="1400" b="1" dirty="0" smtClean="0">
                <a:latin typeface="兰亭黑-简" panose="02000000000000000000" charset="-122"/>
                <a:ea typeface="兰亭黑-简" panose="02000000000000000000" charset="-122"/>
              </a:rPr>
              <a:t>-</a:t>
            </a:r>
            <a:r>
              <a:rPr lang="zh-CN" altLang="en-US" sz="1400" b="1" dirty="0" smtClean="0">
                <a:latin typeface="兰亭黑-简" panose="02000000000000000000" charset="-122"/>
                <a:ea typeface="兰亭黑-简" panose="02000000000000000000" charset="-122"/>
              </a:rPr>
              <a:t>系统报警</a:t>
            </a:r>
            <a:endParaRPr lang="zh-CN" altLang="en-US" sz="1400" b="1" dirty="0" smtClean="0">
              <a:latin typeface="兰亭黑-简" panose="02000000000000000000" charset="-122"/>
              <a:ea typeface="兰亭黑-简" panose="02000000000000000000" charset="-122"/>
            </a:endParaRPr>
          </a:p>
        </p:txBody>
      </p:sp>
      <p:pic>
        <p:nvPicPr>
          <p:cNvPr id="3" name="图片 2"/>
          <p:cNvPicPr>
            <a:picLocks noChangeAspect="1"/>
          </p:cNvPicPr>
          <p:nvPr/>
        </p:nvPicPr>
        <p:blipFill>
          <a:blip r:embed="rId2"/>
          <a:stretch>
            <a:fillRect/>
          </a:stretch>
        </p:blipFill>
        <p:spPr>
          <a:xfrm>
            <a:off x="1587500" y="590550"/>
            <a:ext cx="2153920" cy="4307840"/>
          </a:xfrm>
          <a:prstGeom prst="rect">
            <a:avLst/>
          </a:prstGeom>
          <a:effectLst>
            <a:outerShdw blurRad="50800" dist="38100" dir="5400000" algn="t" rotWithShape="0">
              <a:prstClr val="black">
                <a:alpha val="40000"/>
              </a:prstClr>
            </a:outerShdw>
          </a:effectLst>
        </p:spPr>
      </p:pic>
      <p:pic>
        <p:nvPicPr>
          <p:cNvPr id="4" name="图片 3"/>
          <p:cNvPicPr>
            <a:picLocks noChangeAspect="1"/>
          </p:cNvPicPr>
          <p:nvPr/>
        </p:nvPicPr>
        <p:blipFill>
          <a:blip r:embed="rId3"/>
          <a:stretch>
            <a:fillRect/>
          </a:stretch>
        </p:blipFill>
        <p:spPr>
          <a:xfrm>
            <a:off x="5645785" y="590550"/>
            <a:ext cx="2112645" cy="4225290"/>
          </a:xfrm>
          <a:prstGeom prst="rect">
            <a:avLst/>
          </a:prstGeom>
          <a:effectLst>
            <a:outerShdw blurRad="50800" dist="38100" dir="5400000" algn="t" rotWithShape="0">
              <a:prstClr val="black">
                <a:alpha val="40000"/>
              </a:prstClr>
            </a:outerShdw>
          </a:effectLst>
        </p:spPr>
      </p:pic>
      <p:sp>
        <p:nvSpPr>
          <p:cNvPr id="18" name="文本框 17"/>
          <p:cNvSpPr txBox="1"/>
          <p:nvPr/>
        </p:nvSpPr>
        <p:spPr>
          <a:xfrm>
            <a:off x="8389620" y="4808220"/>
            <a:ext cx="820420" cy="368300"/>
          </a:xfrm>
          <a:prstGeom prst="rect">
            <a:avLst/>
          </a:prstGeom>
          <a:noFill/>
        </p:spPr>
        <p:txBody>
          <a:bodyPr wrap="square" rtlCol="0">
            <a:spAutoFit/>
          </a:bodyPr>
          <a:p>
            <a:r>
              <a:rPr lang="zh-CN" altLang="en-US">
                <a:hlinkClick r:id="rId4"/>
              </a:rPr>
              <a:t>链接</a:t>
            </a:r>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xit" presetSubtype="0" fill="hold" nodeType="clickEffect">
                                  <p:stCondLst>
                                    <p:cond delay="0"/>
                                  </p:stCondLst>
                                  <p:childTnLst>
                                    <p:anim calcmode="lin" valueType="num">
                                      <p:cBhvr>
                                        <p:cTn id="6" dur="500"/>
                                        <p:tgtEl>
                                          <p:spTgt spid="5"/>
                                        </p:tgtEl>
                                        <p:attrNameLst>
                                          <p:attrName>ppt_x</p:attrName>
                                        </p:attrNameLst>
                                      </p:cBhvr>
                                      <p:tavLst>
                                        <p:tav tm="0">
                                          <p:val>
                                            <p:strVal val="ppt_x"/>
                                          </p:val>
                                        </p:tav>
                                        <p:tav tm="100000">
                                          <p:val>
                                            <p:strVal val="ppt_x-.2"/>
                                          </p:val>
                                        </p:tav>
                                      </p:tavLst>
                                    </p:anim>
                                    <p:anim calcmode="lin" valueType="num">
                                      <p:cBhvr>
                                        <p:cTn id="7" dur="500"/>
                                        <p:tgtEl>
                                          <p:spTgt spid="5"/>
                                        </p:tgtEl>
                                        <p:attrNameLst>
                                          <p:attrName>ppt_y</p:attrName>
                                        </p:attrNameLst>
                                      </p:cBhvr>
                                      <p:tavLst>
                                        <p:tav tm="0">
                                          <p:val>
                                            <p:strVal val="ppt_y"/>
                                          </p:val>
                                        </p:tav>
                                        <p:tav tm="100000">
                                          <p:val>
                                            <p:strVal val="ppt_y"/>
                                          </p:val>
                                        </p:tav>
                                      </p:tavLst>
                                    </p:anim>
                                    <p:animEffect transition="out" filter="fade">
                                      <p:cBhvr>
                                        <p:cTn id="8" dur="500"/>
                                        <p:tgtEl>
                                          <p:spTgt spid="5"/>
                                        </p:tgtEl>
                                      </p:cBhvr>
                                    </p:animEffect>
                                    <p:set>
                                      <p:cBhvr>
                                        <p:cTn id="9" dur="1" fill="hold">
                                          <p:stCondLst>
                                            <p:cond delay="500"/>
                                          </p:stCondLst>
                                        </p:cTn>
                                        <p:tgtEl>
                                          <p:spTgt spid="5"/>
                                        </p:tgtEl>
                                        <p:attrNameLst>
                                          <p:attrName>style.visibility</p:attrName>
                                        </p:attrNameLst>
                                      </p:cBhvr>
                                      <p:to>
                                        <p:strVal val="hidden"/>
                                      </p:to>
                                    </p:se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nvSpPr>
        <p:spPr>
          <a:xfrm>
            <a:off x="76935" y="72956"/>
            <a:ext cx="4995131" cy="306705"/>
          </a:xfrm>
          <a:prstGeom prst="rect">
            <a:avLst/>
          </a:prstGeom>
          <a:noFill/>
        </p:spPr>
        <p:txBody>
          <a:bodyPr wrap="square" rtlCol="0">
            <a:spAutoFit/>
          </a:bodyPr>
          <a:lstStyle/>
          <a:p>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是如何成为了</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a:t>
            </a:r>
            <a:endParaRPr lang="zh-CN" altLang="en-US" sz="1400" b="1" dirty="0" smtClean="0">
              <a:latin typeface="兰亭黑-简" panose="02000000000000000000" charset="-122"/>
              <a:ea typeface="兰亭黑-简" panose="02000000000000000000" charset="-122"/>
            </a:endParaRPr>
          </a:p>
        </p:txBody>
      </p:sp>
      <p:sp>
        <p:nvSpPr>
          <p:cNvPr id="2" name="文本框 1"/>
          <p:cNvSpPr txBox="1"/>
          <p:nvPr/>
        </p:nvSpPr>
        <p:spPr>
          <a:xfrm>
            <a:off x="5071745" y="1896745"/>
            <a:ext cx="1631950" cy="368300"/>
          </a:xfrm>
          <a:prstGeom prst="rect">
            <a:avLst/>
          </a:prstGeom>
          <a:noFill/>
        </p:spPr>
        <p:txBody>
          <a:bodyPr wrap="square" rtlCol="0">
            <a:spAutoFit/>
          </a:bodyPr>
          <a:p>
            <a:r>
              <a:rPr lang="en-US" altLang="zh-CN" b="1"/>
              <a:t>dapper</a:t>
            </a:r>
            <a:endParaRPr lang="en-US" altLang="zh-CN" b="1"/>
          </a:p>
        </p:txBody>
      </p:sp>
      <p:sp>
        <p:nvSpPr>
          <p:cNvPr id="3" name="文本框 2"/>
          <p:cNvSpPr txBox="1"/>
          <p:nvPr/>
        </p:nvSpPr>
        <p:spPr>
          <a:xfrm>
            <a:off x="5071745" y="2963545"/>
            <a:ext cx="1631950" cy="368300"/>
          </a:xfrm>
          <a:prstGeom prst="rect">
            <a:avLst/>
          </a:prstGeom>
          <a:noFill/>
        </p:spPr>
        <p:txBody>
          <a:bodyPr wrap="square" rtlCol="0">
            <a:spAutoFit/>
          </a:bodyPr>
          <a:p>
            <a:r>
              <a:rPr lang="zh-CN" altLang="en-US" b="1">
                <a:latin typeface="冬青黑体简体中文" panose="020B0300000000000000" charset="-122"/>
                <a:ea typeface="冬青黑体简体中文" panose="020B0300000000000000" charset="-122"/>
              </a:rPr>
              <a:t>无埋点监控</a:t>
            </a:r>
            <a:endParaRPr lang="en-US" altLang="zh-CN" b="1">
              <a:latin typeface="冬青黑体简体中文" panose="020B0300000000000000" charset="-122"/>
              <a:ea typeface="冬青黑体简体中文" panose="020B0300000000000000" charset="-122"/>
            </a:endParaRPr>
          </a:p>
        </p:txBody>
      </p:sp>
      <p:cxnSp>
        <p:nvCxnSpPr>
          <p:cNvPr id="5" name="直接连接符 4"/>
          <p:cNvCxnSpPr/>
          <p:nvPr/>
        </p:nvCxnSpPr>
        <p:spPr>
          <a:xfrm>
            <a:off x="3703955" y="2080895"/>
            <a:ext cx="1000125" cy="0"/>
          </a:xfrm>
          <a:prstGeom prst="line">
            <a:avLst/>
          </a:prstGeom>
          <a:ln>
            <a:solidFill>
              <a:srgbClr val="C00000"/>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703955" y="3147695"/>
            <a:ext cx="1000125" cy="0"/>
          </a:xfrm>
          <a:prstGeom prst="line">
            <a:avLst/>
          </a:prstGeom>
          <a:ln>
            <a:solidFill>
              <a:srgbClr val="C00000"/>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988310" y="2067560"/>
            <a:ext cx="720090" cy="50419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88310" y="2571750"/>
            <a:ext cx="720090" cy="575945"/>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1161415" y="2475865"/>
            <a:ext cx="1473200" cy="228600"/>
          </a:xfrm>
          <a:prstGeom prst="rect">
            <a:avLst/>
          </a:prstGeom>
          <a:effectLst>
            <a:glow rad="12700">
              <a:schemeClr val="tx1">
                <a:lumMod val="85000"/>
                <a:lumOff val="15000"/>
                <a:alpha val="43000"/>
              </a:schemeClr>
            </a:glow>
            <a:reflection blurRad="6350" stA="50000" endA="300" endPos="5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nvSpPr>
        <p:spPr>
          <a:xfrm>
            <a:off x="76935" y="72956"/>
            <a:ext cx="4995131" cy="306705"/>
          </a:xfrm>
          <a:prstGeom prst="rect">
            <a:avLst/>
          </a:prstGeom>
          <a:noFill/>
        </p:spPr>
        <p:txBody>
          <a:bodyPr wrap="square" rtlCol="0">
            <a:spAutoFit/>
          </a:bodyPr>
          <a:lstStyle/>
          <a:p>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是如何成为了</a:t>
            </a:r>
            <a:r>
              <a:rPr lang="en-US" altLang="zh-CN" sz="1400" b="1" dirty="0" smtClean="0">
                <a:latin typeface="兰亭黑-简" panose="02000000000000000000" charset="-122"/>
                <a:ea typeface="兰亭黑-简" panose="02000000000000000000" charset="-122"/>
              </a:rPr>
              <a:t>pinpoint</a:t>
            </a:r>
            <a:r>
              <a:rPr lang="zh-CN" altLang="en-US" sz="1400" b="1" dirty="0" smtClean="0">
                <a:latin typeface="兰亭黑-简" panose="02000000000000000000" charset="-122"/>
                <a:ea typeface="兰亭黑-简" panose="02000000000000000000" charset="-122"/>
              </a:rPr>
              <a:t>？</a:t>
            </a:r>
            <a:r>
              <a:rPr lang="en-US" altLang="zh-CN" sz="1400" b="1" dirty="0" smtClean="0">
                <a:latin typeface="兰亭黑-简" panose="02000000000000000000" charset="-122"/>
                <a:ea typeface="兰亭黑-简" panose="02000000000000000000" charset="-122"/>
              </a:rPr>
              <a:t>-dapper</a:t>
            </a:r>
            <a:endParaRPr lang="en-US" altLang="zh-CN" sz="1400" b="1" dirty="0" smtClean="0">
              <a:latin typeface="兰亭黑-简" panose="02000000000000000000" charset="-122"/>
              <a:ea typeface="兰亭黑-简" panose="02000000000000000000" charset="-122"/>
            </a:endParaRPr>
          </a:p>
        </p:txBody>
      </p:sp>
      <p:pic>
        <p:nvPicPr>
          <p:cNvPr id="17" name="图片 16"/>
          <p:cNvPicPr>
            <a:picLocks noChangeAspect="1"/>
          </p:cNvPicPr>
          <p:nvPr/>
        </p:nvPicPr>
        <p:blipFill>
          <a:blip r:embed="rId1"/>
          <a:stretch>
            <a:fillRect/>
          </a:stretch>
        </p:blipFill>
        <p:spPr>
          <a:xfrm>
            <a:off x="5000625" y="861695"/>
            <a:ext cx="3991610" cy="3275330"/>
          </a:xfrm>
          <a:prstGeom prst="rect">
            <a:avLst/>
          </a:prstGeom>
          <a:effectLst>
            <a:outerShdw blurRad="50800" dist="38100" dir="5400000" algn="t" rotWithShape="0">
              <a:prstClr val="black">
                <a:alpha val="40000"/>
              </a:prstClr>
            </a:outerShdw>
          </a:effectLst>
        </p:spPr>
      </p:pic>
      <p:pic>
        <p:nvPicPr>
          <p:cNvPr id="18" name="图片 17"/>
          <p:cNvPicPr>
            <a:picLocks noChangeAspect="1"/>
          </p:cNvPicPr>
          <p:nvPr/>
        </p:nvPicPr>
        <p:blipFill>
          <a:blip r:embed="rId2"/>
          <a:stretch>
            <a:fillRect/>
          </a:stretch>
        </p:blipFill>
        <p:spPr>
          <a:xfrm>
            <a:off x="245745" y="925195"/>
            <a:ext cx="4446905" cy="3148330"/>
          </a:xfrm>
          <a:prstGeom prst="rect">
            <a:avLst/>
          </a:prstGeom>
          <a:effectLst>
            <a:outerShdw blurRad="50800" dist="38100" dir="5400000" algn="t" rotWithShape="0">
              <a:prstClr val="black">
                <a:alpha val="40000"/>
              </a:prstClr>
            </a:outerShdw>
          </a:effectLst>
        </p:spPr>
      </p:pic>
      <p:grpSp>
        <p:nvGrpSpPr>
          <p:cNvPr id="10" name="组合 9"/>
          <p:cNvGrpSpPr/>
          <p:nvPr/>
        </p:nvGrpSpPr>
        <p:grpSpPr>
          <a:xfrm>
            <a:off x="593725" y="1287780"/>
            <a:ext cx="4326255" cy="2604770"/>
            <a:chOff x="935" y="2028"/>
            <a:chExt cx="6813" cy="4102"/>
          </a:xfrm>
        </p:grpSpPr>
        <p:sp>
          <p:nvSpPr>
            <p:cNvPr id="2" name="文本框 1"/>
            <p:cNvSpPr txBox="1"/>
            <p:nvPr/>
          </p:nvSpPr>
          <p:spPr>
            <a:xfrm>
              <a:off x="1108" y="2028"/>
              <a:ext cx="993" cy="580"/>
            </a:xfrm>
            <a:prstGeom prst="rect">
              <a:avLst/>
            </a:prstGeom>
            <a:noFill/>
          </p:spPr>
          <p:txBody>
            <a:bodyPr wrap="square" rtlCol="0">
              <a:spAutoFit/>
            </a:bodyPr>
            <a:p>
              <a:r>
                <a:rPr lang="en-US" altLang="zh-CN">
                  <a:solidFill>
                    <a:srgbClr val="C00000"/>
                  </a:solidFill>
                </a:rPr>
                <a:t>tc_1</a:t>
              </a:r>
              <a:endParaRPr lang="en-US" altLang="zh-CN">
                <a:solidFill>
                  <a:srgbClr val="C00000"/>
                </a:solidFill>
              </a:endParaRPr>
            </a:p>
          </p:txBody>
        </p:sp>
        <p:sp>
          <p:nvSpPr>
            <p:cNvPr id="3" name="文本框 2"/>
            <p:cNvSpPr txBox="1"/>
            <p:nvPr/>
          </p:nvSpPr>
          <p:spPr>
            <a:xfrm>
              <a:off x="1962" y="2893"/>
              <a:ext cx="1338" cy="580"/>
            </a:xfrm>
            <a:prstGeom prst="rect">
              <a:avLst/>
            </a:prstGeom>
            <a:noFill/>
          </p:spPr>
          <p:txBody>
            <a:bodyPr wrap="square" rtlCol="0">
              <a:spAutoFit/>
            </a:bodyPr>
            <a:p>
              <a:r>
                <a:rPr lang="en-US" altLang="zh-CN">
                  <a:solidFill>
                    <a:srgbClr val="C00000"/>
                  </a:solidFill>
                </a:rPr>
                <a:t>sp_1</a:t>
              </a:r>
              <a:endParaRPr lang="en-US" altLang="zh-CN">
                <a:solidFill>
                  <a:srgbClr val="C00000"/>
                </a:solidFill>
              </a:endParaRPr>
            </a:p>
          </p:txBody>
        </p:sp>
        <p:sp>
          <p:nvSpPr>
            <p:cNvPr id="5" name="文本框 4"/>
            <p:cNvSpPr txBox="1"/>
            <p:nvPr/>
          </p:nvSpPr>
          <p:spPr>
            <a:xfrm>
              <a:off x="935" y="4258"/>
              <a:ext cx="1338" cy="580"/>
            </a:xfrm>
            <a:prstGeom prst="rect">
              <a:avLst/>
            </a:prstGeom>
            <a:noFill/>
          </p:spPr>
          <p:txBody>
            <a:bodyPr wrap="square" rtlCol="0">
              <a:spAutoFit/>
            </a:bodyPr>
            <a:p>
              <a:r>
                <a:rPr lang="en-US" altLang="zh-CN">
                  <a:solidFill>
                    <a:srgbClr val="C00000"/>
                  </a:solidFill>
                </a:rPr>
                <a:t>sp_2</a:t>
              </a:r>
              <a:endParaRPr lang="en-US" altLang="zh-CN">
                <a:solidFill>
                  <a:srgbClr val="C00000"/>
                </a:solidFill>
              </a:endParaRPr>
            </a:p>
          </p:txBody>
        </p:sp>
        <p:sp>
          <p:nvSpPr>
            <p:cNvPr id="6" name="文本框 5"/>
            <p:cNvSpPr txBox="1"/>
            <p:nvPr/>
          </p:nvSpPr>
          <p:spPr>
            <a:xfrm>
              <a:off x="5336" y="4289"/>
              <a:ext cx="1338" cy="580"/>
            </a:xfrm>
            <a:prstGeom prst="rect">
              <a:avLst/>
            </a:prstGeom>
            <a:noFill/>
          </p:spPr>
          <p:txBody>
            <a:bodyPr wrap="square" rtlCol="0">
              <a:spAutoFit/>
            </a:bodyPr>
            <a:p>
              <a:r>
                <a:rPr lang="en-US" altLang="zh-CN">
                  <a:solidFill>
                    <a:srgbClr val="C00000"/>
                  </a:solidFill>
                </a:rPr>
                <a:t>sp_3</a:t>
              </a:r>
              <a:endParaRPr lang="en-US" altLang="zh-CN">
                <a:solidFill>
                  <a:srgbClr val="C00000"/>
                </a:solidFill>
              </a:endParaRPr>
            </a:p>
          </p:txBody>
        </p:sp>
        <p:sp>
          <p:nvSpPr>
            <p:cNvPr id="7" name="文本框 6"/>
            <p:cNvSpPr txBox="1"/>
            <p:nvPr/>
          </p:nvSpPr>
          <p:spPr>
            <a:xfrm>
              <a:off x="1962" y="5550"/>
              <a:ext cx="1338" cy="580"/>
            </a:xfrm>
            <a:prstGeom prst="rect">
              <a:avLst/>
            </a:prstGeom>
            <a:noFill/>
          </p:spPr>
          <p:txBody>
            <a:bodyPr wrap="square" rtlCol="0">
              <a:spAutoFit/>
            </a:bodyPr>
            <a:p>
              <a:r>
                <a:rPr lang="en-US" altLang="zh-CN">
                  <a:solidFill>
                    <a:srgbClr val="C00000"/>
                  </a:solidFill>
                </a:rPr>
                <a:t>sp_4</a:t>
              </a:r>
              <a:endParaRPr lang="en-US" altLang="zh-CN">
                <a:solidFill>
                  <a:srgbClr val="C00000"/>
                </a:solidFill>
              </a:endParaRPr>
            </a:p>
          </p:txBody>
        </p:sp>
        <p:sp>
          <p:nvSpPr>
            <p:cNvPr id="8" name="文本框 7"/>
            <p:cNvSpPr txBox="1"/>
            <p:nvPr/>
          </p:nvSpPr>
          <p:spPr>
            <a:xfrm>
              <a:off x="6410" y="5550"/>
              <a:ext cx="1338" cy="580"/>
            </a:xfrm>
            <a:prstGeom prst="rect">
              <a:avLst/>
            </a:prstGeom>
            <a:noFill/>
          </p:spPr>
          <p:txBody>
            <a:bodyPr wrap="square" rtlCol="0">
              <a:spAutoFit/>
            </a:bodyPr>
            <a:p>
              <a:r>
                <a:rPr lang="en-US" altLang="zh-CN">
                  <a:solidFill>
                    <a:srgbClr val="C00000"/>
                  </a:solidFill>
                </a:rPr>
                <a:t>sp_5</a:t>
              </a:r>
              <a:endParaRPr lang="en-US" altLang="zh-CN">
                <a:solidFill>
                  <a:srgbClr val="C00000"/>
                </a:solidFill>
              </a:endParaRPr>
            </a:p>
          </p:txBody>
        </p:sp>
        <p:sp>
          <p:nvSpPr>
            <p:cNvPr id="9" name="文本框 8"/>
            <p:cNvSpPr txBox="1"/>
            <p:nvPr/>
          </p:nvSpPr>
          <p:spPr>
            <a:xfrm>
              <a:off x="4231" y="2053"/>
              <a:ext cx="3082" cy="580"/>
            </a:xfrm>
            <a:prstGeom prst="rect">
              <a:avLst/>
            </a:prstGeom>
            <a:noFill/>
          </p:spPr>
          <p:txBody>
            <a:bodyPr wrap="square" rtlCol="0">
              <a:spAutoFit/>
            </a:bodyPr>
            <a:p>
              <a:r>
                <a:rPr lang="en-US" altLang="zh-CN">
                  <a:solidFill>
                    <a:srgbClr val="C00000"/>
                  </a:solidFill>
                </a:rPr>
                <a:t>tc_1(sp_1,2,3,4,5)</a:t>
              </a:r>
              <a:endParaRPr lang="en-US" altLang="zh-CN">
                <a:solidFill>
                  <a:srgbClr val="C00000"/>
                </a:solidFill>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2172</Words>
  <Application>WPS 演示</Application>
  <PresentationFormat>全屏显示(16:9)</PresentationFormat>
  <Paragraphs>188</Paragraphs>
  <Slides>22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方正书宋_GBK</vt:lpstr>
      <vt:lpstr>Wingdings</vt:lpstr>
      <vt:lpstr>微软雅黑</vt:lpstr>
      <vt:lpstr>兰亭黑-简</vt:lpstr>
      <vt:lpstr>冬青黑体简体中文</vt:lpstr>
      <vt:lpstr>汉仪旗黑KW</vt:lpstr>
      <vt:lpstr>宋体</vt:lpstr>
      <vt:lpstr>汉仪书宋二KW</vt:lpstr>
      <vt:lpstr>Calibri</vt:lpstr>
      <vt:lpstr>Helvetica Neue</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apple</dc:creator>
  <cp:lastModifiedBy>tangxqa</cp:lastModifiedBy>
  <cp:revision>943</cp:revision>
  <dcterms:created xsi:type="dcterms:W3CDTF">2019-04-26T06:18:38Z</dcterms:created>
  <dcterms:modified xsi:type="dcterms:W3CDTF">2019-04-26T06:18:38Z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