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物联网云应用之大棚管家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需</a:t>
            </a:r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V1.0</a:t>
            </a:r>
          </a:p>
          <a:p>
            <a:r>
              <a:rPr lang="en-US" altLang="zh-CN" dirty="0" smtClean="0"/>
              <a:t>2013-2-15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648072" cy="432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监测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653184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控制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曲线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0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告警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更多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一号大棚</a:t>
            </a:r>
            <a:endParaRPr lang="zh-CN" altLang="en-US" sz="1400" dirty="0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6200000">
            <a:off x="1478896" y="1229176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2487615" y="1215455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1484784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4581128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功能菜单栏：手机屏幕最下方放置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个按钮，分别为监测、控制、曲线、告警、更多。其中更多按钮中提供设置和 事件查看等功能。登陆时默认在监测功能下 。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2534" y="1609055"/>
            <a:ext cx="3168352" cy="188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空气温度</a:t>
            </a:r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20 </a:t>
            </a:r>
            <a:r>
              <a:rPr lang="zh-CN" altLang="en-US" sz="1400" dirty="0" smtClean="0">
                <a:solidFill>
                  <a:schemeClr val="bg1"/>
                </a:solidFill>
              </a:rPr>
              <a:t>℃         </a:t>
            </a:r>
            <a:r>
              <a:rPr lang="en-US" altLang="zh-CN" sz="1400" dirty="0" smtClean="0">
                <a:solidFill>
                  <a:schemeClr val="bg1"/>
                </a:solidFill>
              </a:rPr>
              <a:t>2013.1.11  14:10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空气温度</a:t>
            </a:r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 ℃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smtClean="0">
                <a:solidFill>
                  <a:srgbClr val="66FF66"/>
                </a:solidFill>
              </a:rPr>
              <a:t>↓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</a:rPr>
              <a:t>2013.1.11  14:10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空气湿度</a:t>
            </a:r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28.5%        2013.1.11  14:05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空气湿度</a:t>
            </a:r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69%(</a:t>
            </a:r>
            <a:r>
              <a:rPr lang="en-US" altLang="zh-CN" sz="1400" dirty="0" smtClean="0">
                <a:solidFill>
                  <a:srgbClr val="FF0000"/>
                </a:solidFill>
              </a:rPr>
              <a:t>↑</a:t>
            </a:r>
            <a:r>
              <a:rPr lang="en-US" altLang="zh-CN" sz="1400" dirty="0" smtClean="0">
                <a:solidFill>
                  <a:schemeClr val="bg1"/>
                </a:solidFill>
              </a:rPr>
              <a:t>)    2013.1.11  14:05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CO2</a:t>
            </a:r>
            <a:r>
              <a:rPr lang="zh-CN" altLang="en-US" sz="1400" dirty="0" smtClean="0">
                <a:solidFill>
                  <a:schemeClr val="bg1"/>
                </a:solidFill>
              </a:rPr>
              <a:t>浓度：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土壤温度</a:t>
            </a:r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土壤湿度</a:t>
            </a:r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920" y="1844824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内容栏：显示相应大棚内的传感器最新采集数据，屏幕每行显示传感器名称、数值、采集时间；如数值低于或高于设置值，则显示箭头符号。传感器较多时，可以用手</a:t>
            </a:r>
            <a:r>
              <a:rPr lang="zh-CN" altLang="en-US" sz="1400" dirty="0" smtClean="0"/>
              <a:t>指上下滑</a:t>
            </a:r>
            <a:r>
              <a:rPr lang="zh-CN" altLang="en-US" sz="1400" dirty="0" smtClean="0"/>
              <a:t>动查看。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监测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653184"/>
            <a:ext cx="648072" cy="432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控制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曲线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0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告警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更多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一号大棚</a:t>
            </a:r>
            <a:endParaRPr lang="zh-CN" altLang="en-US" sz="1400" dirty="0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6200000">
            <a:off x="1478896" y="1229176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2487615" y="1215455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34" y="1500174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357826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功能菜单栏：手机屏幕最下方放置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个按钮，分别为监测、控制、曲线、告警、更多。其中更多按钮中提供设置和 事件查看等功能。登陆时默认在监测功能下 。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1643050"/>
            <a:ext cx="12144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灯光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控制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当</a:t>
            </a:r>
            <a:r>
              <a:rPr lang="zh-CN" altLang="en-US" sz="1200" dirty="0" smtClean="0">
                <a:solidFill>
                  <a:schemeClr val="bg1"/>
                </a:solidFill>
              </a:rPr>
              <a:t>前状态：开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920" y="1571612"/>
            <a:ext cx="50405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</a:t>
            </a:r>
            <a:r>
              <a:rPr lang="zh-CN" altLang="en-US" sz="1400" dirty="0" smtClean="0"/>
              <a:t>：显示相应大棚内的控制器，如：灯光、水阀、卷帘机、水帘，等。</a:t>
            </a:r>
            <a:endParaRPr lang="en-US" altLang="zh-CN" sz="1400" dirty="0" smtClean="0"/>
          </a:p>
          <a:p>
            <a:r>
              <a:rPr lang="zh-CN" altLang="en-US" sz="1400" dirty="0" smtClean="0"/>
              <a:t>对于灯光、水阀、水帘等开关双态控制设备，客户端自动采集当前状态，并显示操作按钮（如当前状态为开，则显示点击关闭按钮）；</a:t>
            </a:r>
            <a:endParaRPr lang="en-US" altLang="zh-CN" sz="1400" dirty="0" smtClean="0"/>
          </a:p>
          <a:p>
            <a:r>
              <a:rPr lang="zh-CN" altLang="en-US" sz="1400" dirty="0" smtClean="0"/>
              <a:t>对</a:t>
            </a:r>
            <a:r>
              <a:rPr lang="zh-CN" altLang="en-US" sz="1400" dirty="0" smtClean="0"/>
              <a:t>于卷帘机控制（多态控制），客户端自动采集当前卷帘位置（顶部、底部、中间），并显示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个按钮（开机、关机、上行、下行、上行步进、下行步进）</a:t>
            </a:r>
            <a:r>
              <a:rPr lang="zh-CN" altLang="en-US" sz="1400" dirty="0" smtClean="0"/>
              <a:t> ，点击上行、下行、上行步进或下行步进前必须先开机（否则要提示先点击开机按钮）；上行、下行为自动卷帘按钮，卷帘到极限位置自动停机，并自动关闭电机（动作完成后当前卷帘机状态及时更新为关机）；上行步进和下行步进按钮为微调按钮，通常在卷帘没有完全打开或没有完全关闭的情况下使用，每点击一次步进按钮，卷帘移动约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米。</a:t>
            </a:r>
            <a:endParaRPr lang="en-US" altLang="zh-CN" sz="1400" dirty="0" smtClean="0"/>
          </a:p>
          <a:p>
            <a:r>
              <a:rPr lang="zh-CN" altLang="en-US" sz="1400" dirty="0" smtClean="0"/>
              <a:t>控制器</a:t>
            </a:r>
            <a:r>
              <a:rPr lang="zh-CN" altLang="en-US" sz="1400" dirty="0" smtClean="0"/>
              <a:t>较多时，可以用手</a:t>
            </a:r>
            <a:r>
              <a:rPr lang="zh-CN" altLang="en-US" sz="1400" dirty="0" smtClean="0"/>
              <a:t>指上下滑动进行查看和操作。</a:t>
            </a:r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6"/>
            <a:ext cx="357190" cy="59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1071538" y="2143116"/>
            <a:ext cx="85725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点</a:t>
            </a: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击关闭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0034" y="1643050"/>
            <a:ext cx="1571636" cy="9286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freezing" dir="t"/>
          </a:scene3d>
          <a:sp3d extrusionH="6350" contourW="12700" prstMaterial="dkEdge"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786" y="2786058"/>
            <a:ext cx="17145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卷帘机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控制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当</a:t>
            </a:r>
            <a:r>
              <a:rPr lang="zh-CN" altLang="en-US" sz="1200" dirty="0" smtClean="0">
                <a:solidFill>
                  <a:schemeClr val="bg1"/>
                </a:solidFill>
              </a:rPr>
              <a:t>前卷帘位置：底部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当</a:t>
            </a:r>
            <a:r>
              <a:rPr lang="zh-CN" altLang="en-US" sz="1200" dirty="0" smtClean="0">
                <a:solidFill>
                  <a:schemeClr val="bg1"/>
                </a:solidFill>
              </a:rPr>
              <a:t>前卷帘机状态：关机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38" y="385762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上行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0034" y="2786058"/>
            <a:ext cx="2000264" cy="17859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freezing" dir="t"/>
          </a:scene3d>
          <a:sp3d extrusionH="6350" contourW="12700" prstMaterial="dkEdge"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43042" y="385762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下</a:t>
            </a: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行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3174" y="1643050"/>
            <a:ext cx="12144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水阀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控制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当</a:t>
            </a:r>
            <a:r>
              <a:rPr lang="zh-CN" altLang="en-US" sz="1200" dirty="0" smtClean="0">
                <a:solidFill>
                  <a:schemeClr val="bg1"/>
                </a:solidFill>
              </a:rPr>
              <a:t>前状态：关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14612" y="2143116"/>
            <a:ext cx="85725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点</a:t>
            </a: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击打开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143108" y="1643050"/>
            <a:ext cx="1571636" cy="9286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freezing" dir="t"/>
          </a:scene3d>
          <a:sp3d extrusionH="6350" contourW="12700" prstMaterial="dkEdge"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71538" y="350043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开机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43042" y="350043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关机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1538" y="421481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itchFamily="2" charset="-122"/>
                <a:ea typeface="黑体" pitchFamily="2" charset="-122"/>
              </a:rPr>
              <a:t>上行步进</a:t>
            </a:r>
            <a:endParaRPr lang="zh-CN" altLang="en-US" sz="1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43042" y="4214818"/>
            <a:ext cx="500066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itchFamily="2" charset="-122"/>
                <a:ea typeface="黑体" pitchFamily="2" charset="-122"/>
              </a:rPr>
              <a:t>下行步进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监测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653184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4653136"/>
            <a:ext cx="648072" cy="432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曲线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0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告警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更多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一号大棚</a:t>
            </a:r>
            <a:endParaRPr lang="zh-CN" altLang="en-US" sz="1400" dirty="0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6200000">
            <a:off x="1478896" y="1229176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2487615" y="1215455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34" y="1500174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357826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功能菜单栏：手机屏幕最下方放置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个按钮，分别为监测、控制、曲线、告警、更多。其中更多按钮中提供设置和 事件查看等功能。登陆时默认在监测功能下 。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1571612"/>
            <a:ext cx="50405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</a:t>
            </a:r>
            <a:r>
              <a:rPr lang="zh-CN" altLang="en-US" sz="1400" dirty="0" smtClean="0"/>
              <a:t>：显示相应大棚内的传感器历史曲线，每个传感器采集数据的曲线独立显示，查看更多数据时可以左右滑动相应传感器曲线。</a:t>
            </a:r>
            <a:endParaRPr lang="en-US" altLang="zh-CN" sz="1400" dirty="0" smtClean="0"/>
          </a:p>
          <a:p>
            <a:r>
              <a:rPr lang="zh-CN" altLang="en-US" sz="1400" dirty="0" smtClean="0"/>
              <a:t>传感器较</a:t>
            </a:r>
            <a:r>
              <a:rPr lang="zh-CN" altLang="en-US" sz="1400" dirty="0" smtClean="0"/>
              <a:t>多时，可以用手</a:t>
            </a:r>
            <a:r>
              <a:rPr lang="zh-CN" altLang="en-US" sz="1400" dirty="0" smtClean="0"/>
              <a:t>指上下滑动进行查看和操作。</a:t>
            </a:r>
            <a:endParaRPr lang="en-US" altLang="zh-CN" sz="1400" dirty="0" smtClean="0"/>
          </a:p>
          <a:p>
            <a:r>
              <a:rPr lang="zh-CN" altLang="en-US" sz="1400" dirty="0" smtClean="0"/>
              <a:t>超</a:t>
            </a:r>
            <a:r>
              <a:rPr lang="zh-CN" altLang="en-US" sz="1400" dirty="0" smtClean="0"/>
              <a:t>过门限值时，相应数据用</a:t>
            </a:r>
            <a:r>
              <a:rPr lang="zh-CN" altLang="en-US" sz="1400" dirty="0" smtClean="0">
                <a:solidFill>
                  <a:srgbClr val="FF0000"/>
                </a:solidFill>
              </a:rPr>
              <a:t>红色粗体</a:t>
            </a:r>
            <a:r>
              <a:rPr lang="zh-CN" altLang="en-US" sz="1400" dirty="0" smtClean="0"/>
              <a:t>显示。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00034" y="1571612"/>
            <a:ext cx="962123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空气</a:t>
            </a:r>
            <a:r>
              <a:rPr lang="zh-CN" altLang="en-US" sz="1100" dirty="0" smtClean="0">
                <a:solidFill>
                  <a:schemeClr val="bg1"/>
                </a:solidFill>
              </a:rPr>
              <a:t>温</a:t>
            </a:r>
            <a:r>
              <a:rPr lang="zh-CN" altLang="en-US" sz="1100" dirty="0" smtClean="0">
                <a:solidFill>
                  <a:schemeClr val="bg1"/>
                </a:solidFill>
              </a:rPr>
              <a:t>度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：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4348" y="2071678"/>
            <a:ext cx="357190" cy="142876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071538" y="2071678"/>
            <a:ext cx="357190" cy="71438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428728" y="2143116"/>
            <a:ext cx="285752" cy="214314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714480" y="2357430"/>
            <a:ext cx="285752" cy="142876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000232" y="2428868"/>
            <a:ext cx="357190" cy="71438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357422" y="2214554"/>
            <a:ext cx="357190" cy="214314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2714612" y="2143116"/>
            <a:ext cx="357190" cy="71438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3071802" y="1857364"/>
            <a:ext cx="285752" cy="285752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0034" y="3000372"/>
            <a:ext cx="321471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chilly" dir="t"/>
          </a:scene3d>
          <a:sp3d extrusionH="6350" contourW="12700">
            <a:extrusionClr>
              <a:schemeClr val="bg1">
                <a:lumMod val="85000"/>
              </a:schemeClr>
            </a:extrusionClr>
            <a:contourClr>
              <a:schemeClr val="bg1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357554" y="1857364"/>
            <a:ext cx="357190" cy="0"/>
          </a:xfrm>
          <a:prstGeom prst="line">
            <a:avLst/>
          </a:prstGeom>
          <a:ln w="1905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71472" y="3071810"/>
            <a:ext cx="962123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空气</a:t>
            </a:r>
            <a:r>
              <a:rPr lang="zh-CN" altLang="en-US" sz="1100" dirty="0" smtClean="0">
                <a:solidFill>
                  <a:schemeClr val="bg1"/>
                </a:solidFill>
              </a:rPr>
              <a:t>温度</a:t>
            </a:r>
            <a:r>
              <a:rPr lang="en-US" altLang="zh-CN" sz="1100" dirty="0" smtClean="0">
                <a:solidFill>
                  <a:schemeClr val="bg1"/>
                </a:solidFill>
              </a:rPr>
              <a:t>2</a:t>
            </a:r>
            <a:r>
              <a:rPr lang="zh-CN" altLang="en-US" sz="1100" dirty="0" smtClean="0">
                <a:solidFill>
                  <a:schemeClr val="bg1"/>
                </a:solidFill>
              </a:rPr>
              <a:t>：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0034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39896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97085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12:30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2837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12:45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8590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125780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82970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13:30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40160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13:45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143240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14:00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28992" y="2571744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14:15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72679" y="1928802"/>
            <a:ext cx="357790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7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5786" y="1857364"/>
            <a:ext cx="357791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8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71134" y="1857364"/>
            <a:ext cx="444353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7.5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71604" y="2071678"/>
            <a:ext cx="357791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6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57356" y="2214554"/>
            <a:ext cx="357791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℃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697020" y="3571876"/>
            <a:ext cx="357190" cy="142876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054210" y="3571876"/>
            <a:ext cx="357190" cy="71438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411400" y="3643314"/>
            <a:ext cx="285752" cy="214314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697152" y="3857628"/>
            <a:ext cx="285752" cy="142876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982904" y="3929066"/>
            <a:ext cx="357190" cy="71438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2340094" y="3714752"/>
            <a:ext cx="357190" cy="214314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697284" y="3643314"/>
            <a:ext cx="357190" cy="71438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 flipH="1" flipV="1">
            <a:off x="3054474" y="3357562"/>
            <a:ext cx="285752" cy="285752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82706" y="4500570"/>
            <a:ext cx="321471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chilly" dir="t"/>
          </a:scene3d>
          <a:sp3d extrusionH="6350" contourW="12700">
            <a:extrusionClr>
              <a:schemeClr val="bg1">
                <a:lumMod val="85000"/>
              </a:schemeClr>
            </a:extrusionClr>
            <a:contourClr>
              <a:schemeClr val="bg1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340226" y="3357562"/>
            <a:ext cx="357190" cy="0"/>
          </a:xfrm>
          <a:prstGeom prst="line">
            <a:avLst/>
          </a:prstGeom>
          <a:ln w="1905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2706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22568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79757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12:30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465509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12:45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751262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108452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465642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13:30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22832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13:45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5912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14:00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11664" y="4071942"/>
            <a:ext cx="445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1/3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14:15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5351" y="3429000"/>
            <a:ext cx="357790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7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68458" y="3357562"/>
            <a:ext cx="357791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8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53806" y="3357562"/>
            <a:ext cx="444353" cy="245195"/>
          </a:xfrm>
          <a:prstGeom prst="rect">
            <a:avLst/>
          </a:prstGeom>
          <a:noFill/>
          <a:ln w="19050" cap="rnd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7.5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554276" y="3571876"/>
            <a:ext cx="357791" cy="24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6</a:t>
            </a:r>
            <a:r>
              <a:rPr lang="zh-CN" altLang="en-US" sz="900" dirty="0" smtClean="0">
                <a:solidFill>
                  <a:schemeClr val="bg1"/>
                </a:solidFill>
              </a:rPr>
              <a:t>℃</a:t>
            </a:r>
            <a:endParaRPr lang="en-US" altLang="zh-CN" sz="900" dirty="0" smtClean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840028" y="3714752"/>
            <a:ext cx="357791" cy="245195"/>
          </a:xfrm>
          <a:prstGeom prst="rect">
            <a:avLst/>
          </a:prstGeom>
          <a:noFill/>
          <a:ln w="19050" cap="rnd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℃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监测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653184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曲线</a:t>
            </a:r>
          </a:p>
        </p:txBody>
      </p:sp>
      <p:sp>
        <p:nvSpPr>
          <p:cNvPr id="8" name="矩形 7"/>
          <p:cNvSpPr/>
          <p:nvPr/>
        </p:nvSpPr>
        <p:spPr>
          <a:xfrm>
            <a:off x="2411760" y="4653136"/>
            <a:ext cx="648072" cy="432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告警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更多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一号大棚</a:t>
            </a:r>
            <a:endParaRPr lang="zh-CN" altLang="en-US" sz="1400" dirty="0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6200000">
            <a:off x="1478896" y="1229176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2487615" y="1215455"/>
            <a:ext cx="158417" cy="1504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34" y="1500174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357826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功能菜单栏：手机屏幕最下方放置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个按钮，分别为监测、控制、曲线、告警、更多。其中更多按钮中提供设置和 事件查看等功能。登陆时默认在监测功能下 。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1571612"/>
            <a:ext cx="5040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告警显示分为当前告警和历史告警，默认显示当前告警，可以点击“当前告警”和“历史告警”按钮进行切换。</a:t>
            </a:r>
            <a:endParaRPr lang="en-US" altLang="zh-CN" sz="1400" dirty="0" smtClean="0"/>
          </a:p>
          <a:p>
            <a:r>
              <a:rPr lang="zh-CN" altLang="en-US" sz="1400" dirty="0" smtClean="0"/>
              <a:t>告</a:t>
            </a:r>
            <a:r>
              <a:rPr lang="zh-CN" altLang="en-US" sz="1400" dirty="0" smtClean="0"/>
              <a:t>警显示按时间倒序显示，告警较多时，</a:t>
            </a:r>
            <a:r>
              <a:rPr lang="zh-CN" altLang="en-US" sz="1400" dirty="0" smtClean="0"/>
              <a:t>可</a:t>
            </a:r>
            <a:r>
              <a:rPr lang="zh-CN" altLang="en-US" sz="1400" dirty="0" smtClean="0"/>
              <a:t>以用手</a:t>
            </a:r>
            <a:r>
              <a:rPr lang="zh-CN" altLang="en-US" sz="1400" dirty="0" smtClean="0"/>
              <a:t>指上下滑动进行查看。</a:t>
            </a:r>
            <a:endParaRPr lang="en-US" altLang="zh-CN" sz="1400" dirty="0" smtClean="0"/>
          </a:p>
          <a:p>
            <a:r>
              <a:rPr lang="zh-CN" altLang="en-US" sz="1400" dirty="0" smtClean="0"/>
              <a:t>当</a:t>
            </a:r>
            <a:r>
              <a:rPr lang="zh-CN" altLang="en-US" sz="1400" dirty="0" smtClean="0"/>
              <a:t>前告警有内容时，底部功能菜单栏告警按钮闪烁。</a:t>
            </a:r>
            <a:endParaRPr lang="en-US" altLang="zh-CN" sz="1400" dirty="0" smtClean="0"/>
          </a:p>
          <a:p>
            <a:r>
              <a:rPr lang="zh-CN" altLang="en-US" sz="1400" dirty="0" smtClean="0"/>
              <a:t>除了客户端告警菜单功能，当前告警内容在手机下拉式事件通知栏里也可以进行及时通告（根据设置）。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500034" y="1643050"/>
            <a:ext cx="316835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2013.1.11 </a:t>
            </a:r>
            <a:r>
              <a:rPr lang="en-US" altLang="zh-CN" sz="1200" dirty="0" smtClean="0">
                <a:solidFill>
                  <a:schemeClr val="bg1"/>
                </a:solidFill>
              </a:rPr>
              <a:t>14:10 </a:t>
            </a:r>
            <a:r>
              <a:rPr lang="zh-CN" altLang="en-US" sz="1200" dirty="0" smtClean="0">
                <a:solidFill>
                  <a:schemeClr val="bg1"/>
                </a:solidFill>
              </a:rPr>
              <a:t>空气温度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</a:rPr>
              <a:t> ℃）超过下限；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2013.1.11 14:05  </a:t>
            </a:r>
            <a:r>
              <a:rPr lang="zh-CN" altLang="en-US" sz="1200" dirty="0" smtClean="0">
                <a:solidFill>
                  <a:schemeClr val="bg1"/>
                </a:solidFill>
              </a:rPr>
              <a:t>空气湿度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69%</a:t>
            </a:r>
            <a:r>
              <a:rPr lang="zh-CN" altLang="en-US" sz="1200" dirty="0" smtClean="0">
                <a:solidFill>
                  <a:schemeClr val="bg1"/>
                </a:solidFill>
              </a:rPr>
              <a:t>）超过上限；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2013.1.11  13</a:t>
            </a:r>
            <a:r>
              <a:rPr lang="en-US" altLang="zh-CN" sz="1200" dirty="0" smtClean="0">
                <a:solidFill>
                  <a:schemeClr val="bg1"/>
                </a:solidFill>
              </a:rPr>
              <a:t>:00  CO2</a:t>
            </a:r>
            <a:r>
              <a:rPr lang="zh-CN" altLang="en-US" sz="1200" dirty="0" smtClean="0">
                <a:solidFill>
                  <a:schemeClr val="bg1"/>
                </a:solidFill>
              </a:rPr>
              <a:t>浓</a:t>
            </a:r>
            <a:r>
              <a:rPr lang="zh-CN" altLang="en-US" sz="1200" dirty="0" smtClean="0">
                <a:solidFill>
                  <a:schemeClr val="bg1"/>
                </a:solidFill>
              </a:rPr>
              <a:t>度（</a:t>
            </a:r>
            <a:r>
              <a:rPr lang="en-US" altLang="zh-CN" sz="1200" dirty="0" smtClean="0">
                <a:solidFill>
                  <a:schemeClr val="bg1"/>
                </a:solidFill>
              </a:rPr>
              <a:t>..</a:t>
            </a:r>
            <a:r>
              <a:rPr lang="zh-CN" altLang="en-US" sz="1200" dirty="0" smtClean="0">
                <a:solidFill>
                  <a:schemeClr val="bg1"/>
                </a:solidFill>
              </a:rPr>
              <a:t>）超过上限；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7224" y="4214818"/>
            <a:ext cx="857256" cy="276999"/>
          </a:xfrm>
          <a:prstGeom prst="rect">
            <a:avLst/>
          </a:prstGeom>
          <a:solidFill>
            <a:srgbClr val="C00000"/>
          </a:solidFill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当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前告警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7422" y="4214818"/>
            <a:ext cx="857256" cy="276999"/>
          </a:xfrm>
          <a:prstGeom prst="rect">
            <a:avLst/>
          </a:prstGeom>
          <a:solidFill>
            <a:srgbClr val="C00000"/>
          </a:solidFill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历史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告警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2976" y="3857628"/>
            <a:ext cx="2476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监测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653184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1763688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曲线</a:t>
            </a:r>
          </a:p>
        </p:txBody>
      </p:sp>
      <p:sp>
        <p:nvSpPr>
          <p:cNvPr id="8" name="矩形 7"/>
          <p:cNvSpPr/>
          <p:nvPr/>
        </p:nvSpPr>
        <p:spPr>
          <a:xfrm>
            <a:off x="2411760" y="4653136"/>
            <a:ext cx="648072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告警</a:t>
            </a:r>
          </a:p>
        </p:txBody>
      </p:sp>
      <p:sp>
        <p:nvSpPr>
          <p:cNvPr id="9" name="矩形 8"/>
          <p:cNvSpPr/>
          <p:nvPr/>
        </p:nvSpPr>
        <p:spPr>
          <a:xfrm>
            <a:off x="3059832" y="4653136"/>
            <a:ext cx="648072" cy="4320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更多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更多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0034" y="1500174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357826"/>
            <a:ext cx="50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功能菜单栏：手机屏幕最下方放置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个按钮，分别为监测、控制、曲线、告警、更多。其中更多按钮中提供设置和 事件查看等功能。登陆时默认在监测功能下 。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1571612"/>
            <a:ext cx="5040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告警通知提醒可以选择打开或关闭，打开时手机通知栏及时显示告警信息。</a:t>
            </a:r>
            <a:endParaRPr lang="en-US" altLang="zh-CN" sz="1400" dirty="0" smtClean="0"/>
          </a:p>
          <a:p>
            <a:r>
              <a:rPr lang="zh-CN" altLang="en-US" sz="1400" dirty="0" smtClean="0"/>
              <a:t>图</a:t>
            </a:r>
            <a:r>
              <a:rPr lang="zh-CN" altLang="en-US" sz="1400" dirty="0" smtClean="0"/>
              <a:t>片上传功能：客户可以随时上传各种图片信息（如植株叶片、花蕾、等等），同时询问各类问题（如：病虫害等等），后台专家团队将及时给予应答（点击后详细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参见下页）</a:t>
            </a:r>
            <a:endParaRPr lang="en-US" altLang="zh-CN" sz="1400" dirty="0" smtClean="0"/>
          </a:p>
          <a:p>
            <a:r>
              <a:rPr lang="zh-CN" altLang="en-US" sz="1400" dirty="0" smtClean="0"/>
              <a:t>操</a:t>
            </a:r>
            <a:r>
              <a:rPr lang="zh-CN" altLang="en-US" sz="1400" dirty="0" smtClean="0"/>
              <a:t>作事件查看功能提供给客户查看客户端进行的所有操作记录，包括登录、退出、操作控制器等等</a:t>
            </a:r>
            <a:endParaRPr lang="en-US" altLang="zh-CN" sz="1400" dirty="0" smtClean="0"/>
          </a:p>
          <a:p>
            <a:r>
              <a:rPr lang="zh-CN" altLang="en-US" sz="1400" dirty="0" smtClean="0"/>
              <a:t>技</a:t>
            </a:r>
            <a:r>
              <a:rPr lang="zh-CN" altLang="en-US" sz="1400" dirty="0" smtClean="0"/>
              <a:t>术咨询功能：客户可以通过进入该功能菜单进行提问，包括文字提问和语音提问，专家给予解答</a:t>
            </a:r>
            <a:endParaRPr lang="en-US" altLang="zh-CN" sz="1400" dirty="0" smtClean="0"/>
          </a:p>
          <a:p>
            <a:r>
              <a:rPr lang="zh-CN" altLang="en-US" sz="1400" dirty="0" smtClean="0"/>
              <a:t>我的帐号功能：管理用户登录名和密码，以及电子邮件、电话等个人信息</a:t>
            </a:r>
            <a:endParaRPr lang="en-US" altLang="zh-CN" sz="1400" dirty="0" smtClean="0"/>
          </a:p>
          <a:p>
            <a:r>
              <a:rPr lang="zh-CN" altLang="en-US" sz="1400" dirty="0" smtClean="0"/>
              <a:t>版</a:t>
            </a:r>
            <a:r>
              <a:rPr lang="zh-CN" altLang="en-US" sz="1400" dirty="0" smtClean="0"/>
              <a:t>本信息：显示当前客户端版本信息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2910" y="200899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图片上传                        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共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张</a:t>
            </a:r>
            <a:r>
              <a:rPr lang="zh-CN" altLang="en-US" sz="1200" dirty="0" smtClean="0">
                <a:solidFill>
                  <a:schemeClr val="bg1"/>
                </a:solidFill>
              </a:rPr>
              <a:t>  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10" y="236618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操</a:t>
            </a:r>
            <a:r>
              <a:rPr lang="zh-CN" altLang="en-US" sz="1200" dirty="0" smtClean="0">
                <a:solidFill>
                  <a:schemeClr val="bg1"/>
                </a:solidFill>
              </a:rPr>
              <a:t>作事件查看                      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72337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技</a:t>
            </a:r>
            <a:r>
              <a:rPr lang="zh-CN" altLang="en-US" sz="1200" dirty="0" smtClean="0">
                <a:solidFill>
                  <a:schemeClr val="bg1"/>
                </a:solidFill>
              </a:rPr>
              <a:t>术咨询                      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08056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我的帐号                      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43775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版</a:t>
            </a:r>
            <a:r>
              <a:rPr lang="zh-CN" altLang="en-US" sz="1200" dirty="0" smtClean="0">
                <a:solidFill>
                  <a:schemeClr val="bg1"/>
                </a:solidFill>
              </a:rPr>
              <a:t>本信息                      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10" y="1651803"/>
            <a:ext cx="27860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告警通知提醒                     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57488" y="1680621"/>
            <a:ext cx="571504" cy="2143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2823621" y="1680621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14678" y="1752059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56" y="1124744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544" y="1124744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图片上传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0034" y="1500174"/>
            <a:ext cx="3240360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052736"/>
            <a:ext cx="504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标题栏：显示大棚名称。手指在大棚名称上左右滑动时能够切换大棚，手指轻触左右箭头也能够切换大棚。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1571612"/>
            <a:ext cx="504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内容栏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点击相机图标，屏幕底部弹出三个选项：拍照、从手机相册选择、取消（与微信我的 相册相仿）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500034" y="1142984"/>
            <a:ext cx="714380" cy="357190"/>
            <a:chOff x="500034" y="1142984"/>
            <a:chExt cx="714380" cy="357190"/>
          </a:xfr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五边形 25"/>
            <p:cNvSpPr/>
            <p:nvPr/>
          </p:nvSpPr>
          <p:spPr>
            <a:xfrm rot="10800000">
              <a:off x="500034" y="1142984"/>
              <a:ext cx="714380" cy="357190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5488" y="1188140"/>
              <a:ext cx="492443" cy="276999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slope"/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</a:rPr>
                <a:t>更多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85926"/>
            <a:ext cx="6383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14348" y="17859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今天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14902" y="2500306"/>
            <a:ext cx="324036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29190" y="2500306"/>
            <a:ext cx="3240360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4961680" y="2875736"/>
            <a:ext cx="3240360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4630" y="2534173"/>
            <a:ext cx="518940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取消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78380" y="2535341"/>
            <a:ext cx="59408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上传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6388" name="Picture 4" descr="http://www.jpeg.org.cn/photo/2005/0907/ypym/i/ypym-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214686"/>
            <a:ext cx="1106386" cy="785818"/>
          </a:xfrm>
          <a:prstGeom prst="rect">
            <a:avLst/>
          </a:prstGeom>
          <a:noFill/>
        </p:spPr>
      </p:pic>
      <p:sp>
        <p:nvSpPr>
          <p:cNvPr id="43" name="圆角矩形 42"/>
          <p:cNvSpPr/>
          <p:nvPr/>
        </p:nvSpPr>
        <p:spPr>
          <a:xfrm>
            <a:off x="6429388" y="3357562"/>
            <a:ext cx="714380" cy="57150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rot="10800000" flipH="1">
            <a:off x="6572264" y="3643314"/>
            <a:ext cx="4286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 flipH="1" flipV="1">
            <a:off x="6643702" y="3643314"/>
            <a:ext cx="2857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43504" y="4214818"/>
            <a:ext cx="278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图片名称：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所在</a:t>
            </a:r>
            <a:r>
              <a:rPr lang="zh-CN" altLang="en-US" sz="1200" dirty="0" smtClean="0">
                <a:solidFill>
                  <a:schemeClr val="bg1"/>
                </a:solidFill>
              </a:rPr>
              <a:t>大棚名称：（下拉框选择）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咨</a:t>
            </a:r>
            <a:r>
              <a:rPr lang="zh-CN" altLang="en-US" sz="1200" dirty="0" smtClean="0">
                <a:solidFill>
                  <a:schemeClr val="bg1"/>
                </a:solidFill>
              </a:rPr>
              <a:t>询问题：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214942" y="4857760"/>
            <a:ext cx="2714644" cy="42862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00034" y="2857496"/>
            <a:ext cx="3214710" cy="2214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928662" y="3643314"/>
            <a:ext cx="228601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拍照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28662" y="4071942"/>
            <a:ext cx="228601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从手机相册选择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28662" y="4572008"/>
            <a:ext cx="2286016" cy="35719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取消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如</a:t>
            </a:r>
            <a:r>
              <a:rPr lang="zh-CN" altLang="en-US" sz="2400" dirty="0" smtClean="0"/>
              <a:t>有疑问或建议，请列于此。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2027</Words>
  <Application>Microsoft Office PowerPoint</Application>
  <PresentationFormat>全屏显示(4:3)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物联网云应用之大棚管家 手机App需求</vt:lpstr>
      <vt:lpstr>幻灯片 2</vt:lpstr>
      <vt:lpstr>幻灯片 3</vt:lpstr>
      <vt:lpstr>幻灯片 4</vt:lpstr>
      <vt:lpstr>幻灯片 5</vt:lpstr>
      <vt:lpstr>幻灯片 6</vt:lpstr>
      <vt:lpstr>幻灯片 7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75</cp:revision>
  <dcterms:modified xsi:type="dcterms:W3CDTF">2013-02-15T04:42:43Z</dcterms:modified>
</cp:coreProperties>
</file>