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3"/>
    <p:sldId id="312" r:id="rId4"/>
    <p:sldId id="359" r:id="rId5"/>
    <p:sldId id="360" r:id="rId6"/>
    <p:sldId id="364" r:id="rId7"/>
    <p:sldId id="365" r:id="rId8"/>
    <p:sldId id="361" r:id="rId9"/>
    <p:sldId id="362" r:id="rId10"/>
    <p:sldId id="368" r:id="rId11"/>
    <p:sldId id="366" r:id="rId12"/>
    <p:sldId id="3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42191AB-6546-42A4-845F-D34A285A44AE}">
          <p14:sldIdLst>
            <p14:sldId id="257"/>
            <p14:sldId id="364"/>
            <p14:sldId id="312"/>
            <p14:sldId id="359"/>
            <p14:sldId id="360"/>
            <p14:sldId id="361"/>
            <p14:sldId id="362"/>
            <p14:sldId id="366"/>
            <p14:sldId id="369"/>
            <p14:sldId id="365"/>
            <p14:sldId id="3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100" d="100"/>
          <a:sy n="100" d="100"/>
        </p:scale>
        <p:origin x="12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" y="129093"/>
            <a:ext cx="5626982" cy="6479381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D80CF-4A1B-47A5-A4D8-35D59F89572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430" y="202006"/>
            <a:ext cx="1377815" cy="438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" y="129093"/>
            <a:ext cx="5626982" cy="6479381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D80CF-4A1B-47A5-A4D8-35D59F89572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430" y="202006"/>
            <a:ext cx="1377815" cy="43895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270737" y="129093"/>
            <a:ext cx="2764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none" strike="noStrike" dirty="0">
                <a:solidFill>
                  <a:schemeClr val="accent3">
                    <a:lumMod val="50000"/>
                  </a:schemeClr>
                </a:solidFill>
              </a:rPr>
              <a:t>Content</a:t>
            </a:r>
            <a:endParaRPr lang="zh-CN" altLang="en-US" b="1" u="none" strike="noStrike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78581" y="828675"/>
            <a:ext cx="2407444" cy="0"/>
          </a:xfrm>
          <a:prstGeom prst="line">
            <a:avLst/>
          </a:prstGeom>
          <a:ln w="34925">
            <a:solidFill>
              <a:schemeClr val="bg2">
                <a:lumMod val="25000"/>
                <a:alpha val="36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" y="129093"/>
            <a:ext cx="5626982" cy="6479381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D80CF-4A1B-47A5-A4D8-35D59F89572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430" y="202006"/>
            <a:ext cx="1377815" cy="438950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78581" y="828675"/>
            <a:ext cx="2407444" cy="0"/>
          </a:xfrm>
          <a:prstGeom prst="line">
            <a:avLst/>
          </a:prstGeom>
          <a:ln w="34925">
            <a:solidFill>
              <a:schemeClr val="bg2">
                <a:lumMod val="25000"/>
                <a:alpha val="36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树, 户外, 建筑物, 道路&#10;&#10;自动生成的说明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8" r="35125" b="7878"/>
          <a:stretch>
            <a:fillRect/>
          </a:stretch>
        </p:blipFill>
        <p:spPr>
          <a:xfrm>
            <a:off x="4282440" y="0"/>
            <a:ext cx="790956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 descr="图片包含 树, 户外, 建筑物, 道路&#10;&#10;自动生成的说明"/>
          <p:cNvPicPr>
            <a:picLocks noChangeAspect="1"/>
          </p:cNvPicPr>
          <p:nvPr userDrawn="1"/>
        </p:nvPicPr>
        <p:blipFill rotWithShape="1">
          <a:blip r:embed="rId2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" t="7878" r="35125" b="7878"/>
          <a:stretch>
            <a:fillRect/>
          </a:stretch>
        </p:blipFill>
        <p:spPr>
          <a:xfrm>
            <a:off x="5178924" y="0"/>
            <a:ext cx="7013076" cy="6858000"/>
          </a:xfrm>
          <a:custGeom>
            <a:avLst/>
            <a:gdLst>
              <a:gd name="connsiteX0" fmla="*/ 3877363 w 7013076"/>
              <a:gd name="connsiteY0" fmla="*/ 0 h 6858000"/>
              <a:gd name="connsiteX1" fmla="*/ 7013076 w 7013076"/>
              <a:gd name="connsiteY1" fmla="*/ 0 h 6858000"/>
              <a:gd name="connsiteX2" fmla="*/ 7013076 w 7013076"/>
              <a:gd name="connsiteY2" fmla="*/ 692654 h 6858000"/>
              <a:gd name="connsiteX3" fmla="*/ 3527325 w 7013076"/>
              <a:gd name="connsiteY3" fmla="*/ 6858000 h 6858000"/>
              <a:gd name="connsiteX4" fmla="*/ 0 w 701307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3076" h="6858000">
                <a:moveTo>
                  <a:pt x="3877363" y="0"/>
                </a:moveTo>
                <a:lnTo>
                  <a:pt x="7013076" y="0"/>
                </a:lnTo>
                <a:lnTo>
                  <a:pt x="7013076" y="692654"/>
                </a:lnTo>
                <a:lnTo>
                  <a:pt x="35273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cxnSp>
        <p:nvCxnSpPr>
          <p:cNvPr id="22" name="直接连接符 21"/>
          <p:cNvCxnSpPr/>
          <p:nvPr userDrawn="1"/>
        </p:nvCxnSpPr>
        <p:spPr>
          <a:xfrm>
            <a:off x="667503" y="4839800"/>
            <a:ext cx="493268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  <p:sp>
        <p:nvSpPr>
          <p:cNvPr id="26" name="文本占位符 25"/>
          <p:cNvSpPr>
            <a:spLocks noGrp="1"/>
          </p:cNvSpPr>
          <p:nvPr>
            <p:ph type="body" sz="quarter" idx="10" hasCustomPrompt="1"/>
          </p:nvPr>
        </p:nvSpPr>
        <p:spPr>
          <a:xfrm>
            <a:off x="669869" y="850901"/>
            <a:ext cx="10849031" cy="528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27" name="文本占位符 25"/>
          <p:cNvSpPr>
            <a:spLocks noGrp="1"/>
          </p:cNvSpPr>
          <p:nvPr>
            <p:ph type="body" sz="quarter" idx="11" hasCustomPrompt="1"/>
          </p:nvPr>
        </p:nvSpPr>
        <p:spPr>
          <a:xfrm>
            <a:off x="669869" y="850901"/>
            <a:ext cx="10849031" cy="528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2" hasCustomPrompt="1"/>
          </p:nvPr>
        </p:nvSpPr>
        <p:spPr>
          <a:xfrm>
            <a:off x="669869" y="850901"/>
            <a:ext cx="10849031" cy="528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图片 2" descr="背景图案&#10;&#10;描述已自动生成"/>
          <p:cNvPicPr>
            <a:picLocks noChangeAspect="1"/>
          </p:cNvPicPr>
          <p:nvPr userDrawn="1"/>
        </p:nvPicPr>
        <p:blipFill>
          <a:blip r:embed="rId4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292" y="907788"/>
            <a:ext cx="3377477" cy="595021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9224962" y="63992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D80CF-4A1B-47A5-A4D8-35D59F89572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09775" y="2454910"/>
            <a:ext cx="81718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Cambria" panose="02040503050406030204" charset="0"/>
                <a:cs typeface="Cambria" panose="02040503050406030204" charset="0"/>
              </a:rPr>
              <a:t>Pathlet Learning for Compressing and Planning Trajectories</a:t>
            </a:r>
            <a:endParaRPr lang="zh-CN" altLang="en-US" sz="3600" dirty="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51240" y="5073650"/>
            <a:ext cx="2921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分享人：</a:t>
            </a:r>
            <a:r>
              <a:rPr lang="en-US" altLang="zh-CN" dirty="0"/>
              <a:t>    </a:t>
            </a:r>
            <a:r>
              <a:rPr lang="zh-CN" altLang="en-US" dirty="0"/>
              <a:t>唐元博</a:t>
            </a:r>
            <a:r>
              <a:rPr lang="en-US" altLang="zh-CN" dirty="0"/>
              <a:t>,</a:t>
            </a:r>
            <a:r>
              <a:rPr lang="zh-CN" altLang="en-US" dirty="0"/>
              <a:t>彭志远</a:t>
            </a:r>
            <a:endParaRPr lang="en-US" altLang="zh-CN" dirty="0"/>
          </a:p>
          <a:p>
            <a:r>
              <a:rPr lang="zh-CN" altLang="en-US" dirty="0"/>
              <a:t>分享时间：</a:t>
            </a:r>
            <a:r>
              <a:rPr lang="en-US" altLang="zh-CN" dirty="0"/>
              <a:t>2021/11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6185" y="2722880"/>
            <a:ext cx="2119630" cy="15957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2425" y="559435"/>
            <a:ext cx="68529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latin typeface="Cambria" panose="02040503050406030204" charset="0"/>
                <a:cs typeface="Cambria" panose="02040503050406030204" charset="0"/>
              </a:rPr>
              <a:t>Pathlet Learning for Compressing and Planning Trajectories</a:t>
            </a:r>
            <a:r>
              <a:rPr lang="en-US" altLang="zh-CN" sz="3200" dirty="0">
                <a:latin typeface="Cambria" panose="02040503050406030204" charset="0"/>
                <a:cs typeface="Cambria" panose="02040503050406030204" charset="0"/>
              </a:rPr>
              <a:t> - </a:t>
            </a:r>
            <a:r>
              <a:rPr lang="en-US" altLang="zh-CN" sz="3200" dirty="0">
                <a:latin typeface="Cambria" panose="02040503050406030204" charset="0"/>
                <a:cs typeface="Cambria" panose="02040503050406030204" charset="0"/>
              </a:rPr>
              <a:t>analysis</a:t>
            </a:r>
            <a:endParaRPr lang="en-US" altLang="zh-CN" sz="3200" dirty="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15" y="2045970"/>
            <a:ext cx="2056130" cy="9232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26735" y="3240405"/>
            <a:ext cx="539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2400" dirty="0"/>
              <a:t>a</a:t>
            </a:r>
            <a:endParaRPr lang="en-US" altLang="zh-CN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870" y="2747010"/>
            <a:ext cx="2081530" cy="15481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165850" y="2651760"/>
            <a:ext cx="539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2400" dirty="0"/>
              <a:t>b</a:t>
            </a:r>
            <a:endParaRPr lang="en-US" altLang="zh-CN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81355" y="3085465"/>
            <a:ext cx="59778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2400" dirty="0"/>
              <a:t>Plan1 : la+1/T(b)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Plan2 : la+1/T(b1)+la+1/T(b2)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Diff     : la</a:t>
            </a:r>
            <a:r>
              <a:rPr lang="en-US" altLang="zh-CN" sz="2400" dirty="0">
                <a:sym typeface="+mn-ea"/>
              </a:rPr>
              <a:t>+1/T(b1)+1/T(b2)-1/T(b)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2425" y="559435"/>
            <a:ext cx="68529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latin typeface="Cambria" panose="02040503050406030204" charset="0"/>
                <a:cs typeface="Cambria" panose="02040503050406030204" charset="0"/>
              </a:rPr>
              <a:t>Pathlet Learning for Compressing and Planning Trajectories</a:t>
            </a:r>
            <a:r>
              <a:rPr lang="en-US" altLang="zh-CN" sz="3200" dirty="0">
                <a:latin typeface="Cambria" panose="02040503050406030204" charset="0"/>
                <a:cs typeface="Cambria" panose="02040503050406030204" charset="0"/>
              </a:rPr>
              <a:t> - </a:t>
            </a:r>
            <a:r>
              <a:rPr lang="en-US" altLang="zh-CN" sz="3200" dirty="0">
                <a:latin typeface="Cambria" panose="02040503050406030204" charset="0"/>
                <a:cs typeface="Cambria" panose="02040503050406030204" charset="0"/>
              </a:rPr>
              <a:t>analysis</a:t>
            </a:r>
            <a:endParaRPr lang="en-US" altLang="zh-CN" sz="3200" dirty="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5840" y="2196465"/>
            <a:ext cx="5947410" cy="2876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" y="2196465"/>
            <a:ext cx="5488305" cy="2733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34673" y="1376623"/>
            <a:ext cx="7605657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zh-CN" sz="24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>
                <a:sym typeface="+mn-ea"/>
              </a:rPr>
              <a:t>代码整体框架实现</a:t>
            </a:r>
            <a:r>
              <a:rPr lang="en-US" altLang="zh-CN" sz="2400" dirty="0">
                <a:sym typeface="+mn-ea"/>
              </a:rPr>
              <a:t> </a:t>
            </a:r>
            <a:endParaRPr lang="en-US" altLang="zh-CN" sz="24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>
                <a:sym typeface="+mn-ea"/>
              </a:rPr>
              <a:t>代码运行</a:t>
            </a:r>
            <a:r>
              <a:rPr lang="zh-CN" altLang="en-US" sz="2400" dirty="0">
                <a:sym typeface="+mn-ea"/>
              </a:rPr>
              <a:t>结果</a:t>
            </a:r>
            <a:endParaRPr lang="en-US" altLang="zh-CN" sz="24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>
                <a:sym typeface="+mn-ea"/>
              </a:rPr>
              <a:t>轨迹分割案例分析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endParaRPr lang="en-US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803275" y="1786890"/>
            <a:ext cx="2638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本周</a:t>
            </a:r>
            <a:r>
              <a:rPr lang="zh-CN" altLang="en-US" sz="2400" dirty="0"/>
              <a:t>主要工作：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52425" y="559435"/>
            <a:ext cx="68529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latin typeface="Cambria" panose="02040503050406030204" charset="0"/>
                <a:cs typeface="Cambria" panose="02040503050406030204" charset="0"/>
              </a:rPr>
              <a:t>Pathlet Learning for Compressing and Planning Trajectories</a:t>
            </a:r>
            <a:endParaRPr lang="zh-CN" altLang="en-US" sz="3200" dirty="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02898" y="1382338"/>
            <a:ext cx="7605657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zh-CN" sz="24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2400" dirty="0"/>
              <a:t>step1</a:t>
            </a:r>
            <a:endParaRPr lang="en-US" altLang="zh-CN" sz="24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2400" dirty="0"/>
              <a:t>step2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864511" y="1726116"/>
            <a:ext cx="19038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伪代码：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52425" y="559435"/>
            <a:ext cx="68529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latin typeface="Cambria" panose="02040503050406030204" charset="0"/>
                <a:cs typeface="Cambria" panose="02040503050406030204" charset="0"/>
              </a:rPr>
              <a:t>Pathlet Learning for Compressing and Planning Trajectories</a:t>
            </a:r>
            <a:endParaRPr lang="zh-CN" altLang="en-US" sz="3200" dirty="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2425" y="559435"/>
            <a:ext cx="68529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latin typeface="Cambria" panose="02040503050406030204" charset="0"/>
                <a:cs typeface="Cambria" panose="02040503050406030204" charset="0"/>
              </a:rPr>
              <a:t>Pathlet Learning for Compressing and Planning Trajectories</a:t>
            </a:r>
            <a:r>
              <a:rPr lang="en-US" altLang="zh-CN" sz="3200" dirty="0">
                <a:latin typeface="Cambria" panose="02040503050406030204" charset="0"/>
                <a:cs typeface="Cambria" panose="02040503050406030204" charset="0"/>
              </a:rPr>
              <a:t> - </a:t>
            </a:r>
            <a:r>
              <a:rPr lang="en-US" altLang="zh-CN" sz="3200" dirty="0">
                <a:latin typeface="Cambria" panose="02040503050406030204" charset="0"/>
                <a:cs typeface="Cambria" panose="02040503050406030204" charset="0"/>
              </a:rPr>
              <a:t>result</a:t>
            </a:r>
            <a:endParaRPr lang="en-US" altLang="zh-CN" sz="3200" dirty="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9535" y="1982470"/>
            <a:ext cx="8776335" cy="4370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2425" y="559435"/>
            <a:ext cx="68529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latin typeface="Cambria" panose="02040503050406030204" charset="0"/>
                <a:cs typeface="Cambria" panose="02040503050406030204" charset="0"/>
              </a:rPr>
              <a:t>Pathlet Learning for Compressing and Planning Trajectories</a:t>
            </a:r>
            <a:r>
              <a:rPr lang="en-US" altLang="zh-CN" sz="3200" dirty="0">
                <a:latin typeface="Cambria" panose="02040503050406030204" charset="0"/>
                <a:cs typeface="Cambria" panose="02040503050406030204" charset="0"/>
              </a:rPr>
              <a:t> - </a:t>
            </a:r>
            <a:r>
              <a:rPr lang="en-US" altLang="zh-CN" sz="3200" dirty="0">
                <a:latin typeface="Cambria" panose="02040503050406030204" charset="0"/>
                <a:cs typeface="Cambria" panose="02040503050406030204" charset="0"/>
              </a:rPr>
              <a:t>result</a:t>
            </a:r>
            <a:endParaRPr lang="en-US" altLang="zh-CN" sz="3200" dirty="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5784215"/>
            <a:ext cx="8776335" cy="43700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823085"/>
            <a:ext cx="5098415" cy="37255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2425" y="559435"/>
            <a:ext cx="68529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latin typeface="Cambria" panose="02040503050406030204" charset="0"/>
                <a:cs typeface="Cambria" panose="02040503050406030204" charset="0"/>
              </a:rPr>
              <a:t>Pathlet Learning for Compressing and Planning Trajectories</a:t>
            </a:r>
            <a:r>
              <a:rPr lang="en-US" altLang="zh-CN" sz="3200" dirty="0">
                <a:latin typeface="Cambria" panose="02040503050406030204" charset="0"/>
                <a:cs typeface="Cambria" panose="02040503050406030204" charset="0"/>
              </a:rPr>
              <a:t> - </a:t>
            </a:r>
            <a:r>
              <a:rPr lang="en-US" altLang="zh-CN" sz="3200" dirty="0">
                <a:latin typeface="Cambria" panose="02040503050406030204" charset="0"/>
                <a:cs typeface="Cambria" panose="02040503050406030204" charset="0"/>
              </a:rPr>
              <a:t>case study</a:t>
            </a:r>
            <a:endParaRPr lang="en-US" altLang="zh-CN" sz="3200" dirty="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0" y="2125345"/>
            <a:ext cx="10882630" cy="3514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2425" y="559435"/>
            <a:ext cx="68529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latin typeface="Cambria" panose="02040503050406030204" charset="0"/>
                <a:cs typeface="Cambria" panose="02040503050406030204" charset="0"/>
              </a:rPr>
              <a:t>Pathlet Learning for Compressing and Planning Trajectories</a:t>
            </a:r>
            <a:r>
              <a:rPr lang="en-US" altLang="zh-CN" sz="3200" dirty="0">
                <a:latin typeface="Cambria" panose="02040503050406030204" charset="0"/>
                <a:cs typeface="Cambria" panose="02040503050406030204" charset="0"/>
              </a:rPr>
              <a:t> - </a:t>
            </a:r>
            <a:r>
              <a:rPr lang="en-US" altLang="zh-CN" sz="3200" dirty="0">
                <a:latin typeface="Cambria" panose="02040503050406030204" charset="0"/>
                <a:cs typeface="Cambria" panose="02040503050406030204" charset="0"/>
              </a:rPr>
              <a:t>case study</a:t>
            </a:r>
            <a:endParaRPr lang="en-US" altLang="zh-CN" sz="3200" dirty="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765" y="2275840"/>
            <a:ext cx="9727565" cy="3486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2425" y="559435"/>
            <a:ext cx="68529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latin typeface="Cambria" panose="02040503050406030204" charset="0"/>
                <a:cs typeface="Cambria" panose="02040503050406030204" charset="0"/>
              </a:rPr>
              <a:t>Pathlet Learning for Compressing and Planning Trajectories</a:t>
            </a:r>
            <a:r>
              <a:rPr lang="en-US" altLang="zh-CN" sz="3200" dirty="0">
                <a:latin typeface="Cambria" panose="02040503050406030204" charset="0"/>
                <a:cs typeface="Cambria" panose="02040503050406030204" charset="0"/>
              </a:rPr>
              <a:t> - </a:t>
            </a:r>
            <a:r>
              <a:rPr lang="en-US" altLang="zh-CN" sz="3200" dirty="0">
                <a:latin typeface="Cambria" panose="02040503050406030204" charset="0"/>
                <a:cs typeface="Cambria" panose="02040503050406030204" charset="0"/>
              </a:rPr>
              <a:t>analysis</a:t>
            </a:r>
            <a:endParaRPr lang="en-US" altLang="zh-CN" sz="3200" dirty="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3978" y="1805248"/>
            <a:ext cx="7605657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2400" dirty="0"/>
              <a:t>字典生成影响因素</a:t>
            </a:r>
            <a:endParaRPr lang="en-US" altLang="zh-CN" sz="24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>
                <a:sym typeface="+mn-ea"/>
              </a:rPr>
              <a:t>轨迹数据集的密度</a:t>
            </a:r>
            <a:r>
              <a:rPr lang="en-US" altLang="zh-CN" sz="2400" dirty="0">
                <a:sym typeface="+mn-ea"/>
              </a:rPr>
              <a:t> </a:t>
            </a:r>
            <a:endParaRPr lang="en-US" altLang="zh-CN" sz="24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2400" dirty="0"/>
              <a:t>lamda</a:t>
            </a:r>
            <a:r>
              <a:rPr lang="zh-CN" altLang="en-US" sz="2400" dirty="0"/>
              <a:t>的选取</a:t>
            </a:r>
            <a:endParaRPr lang="en-US" altLang="zh-CN" sz="24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/>
              <a:t>字典元素长度限制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2425" y="559435"/>
            <a:ext cx="68529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latin typeface="Cambria" panose="02040503050406030204" charset="0"/>
                <a:cs typeface="Cambria" panose="02040503050406030204" charset="0"/>
              </a:rPr>
              <a:t>Pathlet Learning for Compressing and Planning Trajectories</a:t>
            </a:r>
            <a:r>
              <a:rPr lang="en-US" altLang="zh-CN" sz="3200" dirty="0">
                <a:latin typeface="Cambria" panose="02040503050406030204" charset="0"/>
                <a:cs typeface="Cambria" panose="02040503050406030204" charset="0"/>
              </a:rPr>
              <a:t> - </a:t>
            </a:r>
            <a:r>
              <a:rPr lang="en-US" altLang="zh-CN" sz="3200" dirty="0">
                <a:latin typeface="Cambria" panose="02040503050406030204" charset="0"/>
                <a:cs typeface="Cambria" panose="02040503050406030204" charset="0"/>
              </a:rPr>
              <a:t>analysis</a:t>
            </a:r>
            <a:endParaRPr lang="en-US" altLang="zh-CN" sz="3200" dirty="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3978" y="1805248"/>
            <a:ext cx="7605657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2400" dirty="0"/>
              <a:t>字典生成影响因素</a:t>
            </a:r>
            <a:endParaRPr lang="en-US" altLang="zh-CN" sz="24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>
                <a:sym typeface="+mn-ea"/>
              </a:rPr>
              <a:t>轨迹数据集的密度</a:t>
            </a:r>
            <a:r>
              <a:rPr lang="en-US" altLang="zh-CN" sz="2400" dirty="0">
                <a:sym typeface="+mn-ea"/>
              </a:rPr>
              <a:t> </a:t>
            </a:r>
            <a:endParaRPr lang="en-US" altLang="zh-CN" sz="24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2400" dirty="0"/>
              <a:t>lamda</a:t>
            </a:r>
            <a:r>
              <a:rPr lang="zh-CN" altLang="en-US" sz="2400" dirty="0"/>
              <a:t>的选取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9545" y="1932940"/>
            <a:ext cx="7658100" cy="2790825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4888230" y="2956560"/>
            <a:ext cx="2075180" cy="1370965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YB字体方案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941</Words>
  <Application>WPS 演示</Application>
  <PresentationFormat>宽屏</PresentationFormat>
  <Paragraphs>57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Cambria</vt:lpstr>
      <vt:lpstr>等线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元博</dc:creator>
  <cp:lastModifiedBy>ironjiuge</cp:lastModifiedBy>
  <cp:revision>98</cp:revision>
  <dcterms:created xsi:type="dcterms:W3CDTF">2021-02-06T03:20:00Z</dcterms:created>
  <dcterms:modified xsi:type="dcterms:W3CDTF">2021-11-08T04:18:42Z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061EFD75A2314632937F4E4C91ED9A4C</vt:lpwstr>
  </property>
  <property fmtid="{D5CDD505-2E9C-101B-9397-08002B2CF9AE}" pid="3" name="KSOProductBuildVer">
    <vt:lpwstr>2052-11.1.0.11045</vt:lpwstr>
  </property>
</Properties>
</file>