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6" r:id="rId8"/>
    <p:sldId id="262" r:id="rId9"/>
    <p:sldId id="308" r:id="rId10"/>
    <p:sldId id="302" r:id="rId11"/>
    <p:sldId id="267" r:id="rId12"/>
    <p:sldId id="263" r:id="rId13"/>
    <p:sldId id="305" r:id="rId14"/>
    <p:sldId id="264" r:id="rId15"/>
    <p:sldId id="265" r:id="rId16"/>
    <p:sldId id="306" r:id="rId17"/>
    <p:sldId id="271" r:id="rId18"/>
    <p:sldId id="272" r:id="rId19"/>
    <p:sldId id="273" r:id="rId20"/>
    <p:sldId id="274" r:id="rId21"/>
    <p:sldId id="307" r:id="rId22"/>
    <p:sldId id="296" r:id="rId23"/>
    <p:sldId id="275" r:id="rId24"/>
    <p:sldId id="303" r:id="rId25"/>
    <p:sldId id="278" r:id="rId26"/>
    <p:sldId id="304" r:id="rId27"/>
    <p:sldId id="280" r:id="rId28"/>
    <p:sldId id="279" r:id="rId29"/>
    <p:sldId id="281" r:id="rId30"/>
    <p:sldId id="283" r:id="rId31"/>
    <p:sldId id="284" r:id="rId32"/>
    <p:sldId id="285" r:id="rId33"/>
    <p:sldId id="286" r:id="rId34"/>
    <p:sldId id="287" r:id="rId35"/>
    <p:sldId id="288" r:id="rId36"/>
    <p:sldId id="297" r:id="rId37"/>
    <p:sldId id="289" r:id="rId38"/>
    <p:sldId id="290" r:id="rId39"/>
    <p:sldId id="291"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ECF0F1"/>
    <a:srgbClr val="E74C3C"/>
    <a:srgbClr val="3498DB"/>
    <a:srgbClr val="2980B9"/>
    <a:srgbClr val="FAFAFA"/>
    <a:srgbClr val="2E6EA5"/>
    <a:srgbClr val="2E6E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89735" autoAdjust="0"/>
  </p:normalViewPr>
  <p:slideViewPr>
    <p:cSldViewPr snapToGrid="0">
      <p:cViewPr>
        <p:scale>
          <a:sx n="75" d="100"/>
          <a:sy n="75" d="100"/>
        </p:scale>
        <p:origin x="2466" y="7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DD53A71-691E-4917-B842-DC08F8B1FB60}" type="datetime1">
              <a:rPr lang="zh-CN" altLang="en-US"/>
              <a:pPr>
                <a:defRPr/>
              </a:pPr>
              <a:t>2017/5/29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813FEB3-52BE-4BD3-BC91-31A7522428AE}" type="slidenum">
              <a:rPr lang="zh-CN" altLang="en-US"/>
              <a:pPr>
                <a:defRPr/>
              </a:pPr>
              <a:t>‹#›</a:t>
            </a:fld>
            <a:endParaRPr lang="zh-CN" altLang="en-US"/>
          </a:p>
        </p:txBody>
      </p:sp>
    </p:spTree>
    <p:extLst>
      <p:ext uri="{BB962C8B-B14F-4D97-AF65-F5344CB8AC3E}">
        <p14:creationId xmlns:p14="http://schemas.microsoft.com/office/powerpoint/2010/main" val="41262320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D996024-F2D1-45CB-87AA-03AF7EC79E82}" type="datetime1">
              <a:rPr lang="zh-CN" altLang="en-US"/>
              <a:pPr>
                <a:defRPr/>
              </a:pPr>
              <a:t>2017/5/29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6F0CE42-82C1-42FF-883C-6D7F1DDD1E55}" type="slidenum">
              <a:rPr lang="zh-CN" altLang="en-US"/>
              <a:pPr>
                <a:defRPr/>
              </a:pPr>
              <a:t>‹#›</a:t>
            </a:fld>
            <a:endParaRPr lang="zh-CN" altLang="en-US"/>
          </a:p>
        </p:txBody>
      </p:sp>
    </p:spTree>
    <p:extLst>
      <p:ext uri="{BB962C8B-B14F-4D97-AF65-F5344CB8AC3E}">
        <p14:creationId xmlns:p14="http://schemas.microsoft.com/office/powerpoint/2010/main" val="359088992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各位老师好，我叫唐兆树，</a:t>
            </a:r>
            <a:r>
              <a:rPr lang="en-US" altLang="zh-CN" dirty="0" smtClean="0"/>
              <a:t>14</a:t>
            </a:r>
            <a:r>
              <a:rPr lang="zh-CN" altLang="en-US" dirty="0" smtClean="0"/>
              <a:t>级工学研究生，本次答辩课题为：无线网络中信道资源利用率优化策略研究</a:t>
            </a:r>
          </a:p>
        </p:txBody>
      </p:sp>
    </p:spTree>
    <p:extLst>
      <p:ext uri="{BB962C8B-B14F-4D97-AF65-F5344CB8AC3E}">
        <p14:creationId xmlns:p14="http://schemas.microsoft.com/office/powerpoint/2010/main" val="48576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为了解决这一问题，本课题提出了定向天线无线网络环境中的基于定向干扰模型的链路调度策略，主要由以下部分组成，首先改进得到适用于本课题背景的定向干扰信号模型。</a:t>
            </a:r>
            <a:endParaRPr lang="en-US" altLang="zh-CN" dirty="0" smtClean="0"/>
          </a:p>
          <a:p>
            <a:r>
              <a:rPr lang="zh-CN" altLang="en-US" dirty="0" smtClean="0"/>
              <a:t>基于该模型，本课题设计了安全距离策略以及相干干扰策略，从而构成了本创新点的链路调度策略。</a:t>
            </a:r>
            <a:endParaRPr lang="zh-CN" altLang="en-US" dirty="0"/>
          </a:p>
        </p:txBody>
      </p:sp>
    </p:spTree>
    <p:extLst>
      <p:ext uri="{BB962C8B-B14F-4D97-AF65-F5344CB8AC3E}">
        <p14:creationId xmlns:p14="http://schemas.microsoft.com/office/powerpoint/2010/main" val="202262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定向天线的优势有什么呢？如下两图所示，全向天线的干扰影响呈现全方位的，但是通过定向干扰图可以看出，即使相距不远的链路也可能毫无干扰存在；并且定向天线功率集中，信号强度高，使得接收节点抗干扰能力强。本课题采用平坦化辐射模型来描述天线辐射情况，增益定义如下。</a:t>
            </a:r>
            <a:endParaRPr lang="zh-CN" altLang="en-US" dirty="0"/>
          </a:p>
        </p:txBody>
      </p:sp>
    </p:spTree>
    <p:extLst>
      <p:ext uri="{BB962C8B-B14F-4D97-AF65-F5344CB8AC3E}">
        <p14:creationId xmlns:p14="http://schemas.microsoft.com/office/powerpoint/2010/main" val="123967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为了为调度策略提供基础模型，本工作首先基于物理干扰模型提出了可以描述定向干扰的定向干扰模型，该模型中加入了定向天线的相关特性。红色部分为定向天线条件。分别是增益以及干扰</a:t>
            </a:r>
            <a:r>
              <a:rPr lang="zh-CN" altLang="en-US" dirty="0" smtClean="0"/>
              <a:t>情况。</a:t>
            </a:r>
            <a:r>
              <a:rPr lang="en-US" altLang="zh-CN" dirty="0" smtClean="0"/>
              <a:t>B</a:t>
            </a:r>
            <a:r>
              <a:rPr lang="zh-CN" altLang="en-US" dirty="0" smtClean="0"/>
              <a:t>是信号噪声干扰比阈值，也是接收节点可以成功获得信息的最小值</a:t>
            </a:r>
            <a:endParaRPr lang="zh-CN" altLang="en-US" dirty="0" smtClean="0"/>
          </a:p>
        </p:txBody>
      </p:sp>
    </p:spTree>
    <p:extLst>
      <p:ext uri="{BB962C8B-B14F-4D97-AF65-F5344CB8AC3E}">
        <p14:creationId xmlns:p14="http://schemas.microsoft.com/office/powerpoint/2010/main" val="178972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基于上述定向干扰模型，本工作通过控制对链路的干扰量，以达到可以并行通信的目的。首先给出安全距离策略</a:t>
            </a:r>
            <a:r>
              <a:rPr lang="zh-CN" altLang="en-US" dirty="0" smtClean="0"/>
              <a:t>；链路</a:t>
            </a:r>
            <a:r>
              <a:rPr lang="en-US" altLang="zh-CN" dirty="0" smtClean="0"/>
              <a:t>lv</a:t>
            </a:r>
            <a:r>
              <a:rPr lang="zh-CN" altLang="en-US" dirty="0" smtClean="0"/>
              <a:t>的安全距离如公式所示，该公式由理论推导而来，不做详细介绍。</a:t>
            </a:r>
            <a:endParaRPr lang="en-US" altLang="zh-CN" dirty="0" smtClean="0"/>
          </a:p>
          <a:p>
            <a:r>
              <a:rPr lang="zh-CN" altLang="en-US" dirty="0" smtClean="0"/>
              <a:t>调度筛选策略分为两个阶段，阶段</a:t>
            </a:r>
            <a:r>
              <a:rPr lang="en-US" altLang="zh-CN" dirty="0" smtClean="0"/>
              <a:t>1</a:t>
            </a:r>
            <a:r>
              <a:rPr lang="zh-CN" altLang="en-US" dirty="0" smtClean="0"/>
              <a:t>是针对干扰链路</a:t>
            </a:r>
            <a:r>
              <a:rPr lang="en-US" altLang="zh-CN" dirty="0" smtClean="0"/>
              <a:t>lv</a:t>
            </a:r>
            <a:r>
              <a:rPr lang="zh-CN" altLang="en-US" dirty="0" smtClean="0"/>
              <a:t>的干扰源，保证安全距离以内没有链路对</a:t>
            </a:r>
            <a:r>
              <a:rPr lang="en-US" altLang="zh-CN" dirty="0" smtClean="0"/>
              <a:t>lv</a:t>
            </a:r>
            <a:r>
              <a:rPr lang="zh-CN" altLang="en-US" dirty="0" smtClean="0"/>
              <a:t>产生干扰，从而控制干扰量。</a:t>
            </a:r>
            <a:endParaRPr lang="en-US" altLang="zh-CN" dirty="0" smtClean="0"/>
          </a:p>
          <a:p>
            <a:r>
              <a:rPr lang="zh-CN" altLang="en-US" dirty="0" smtClean="0"/>
              <a:t>阶段</a:t>
            </a:r>
            <a:r>
              <a:rPr lang="en-US" altLang="zh-CN" dirty="0" smtClean="0"/>
              <a:t>2</a:t>
            </a:r>
            <a:r>
              <a:rPr lang="zh-CN" altLang="en-US" dirty="0" smtClean="0"/>
              <a:t>针对链路</a:t>
            </a:r>
            <a:r>
              <a:rPr lang="en-US" altLang="zh-CN" dirty="0" err="1" smtClean="0"/>
              <a:t>Lv</a:t>
            </a:r>
            <a:r>
              <a:rPr lang="zh-CN" altLang="en-US" dirty="0" smtClean="0"/>
              <a:t>的干扰区域，让区域内链路保持安全距离，此时安全距离为</a:t>
            </a:r>
            <a:r>
              <a:rPr lang="en-US" altLang="zh-CN" dirty="0" smtClean="0"/>
              <a:t>BD</a:t>
            </a:r>
            <a:r>
              <a:rPr lang="zh-CN" altLang="en-US" dirty="0" smtClean="0"/>
              <a:t>的一半。</a:t>
            </a:r>
            <a:endParaRPr lang="en-US" altLang="zh-CN" dirty="0" smtClean="0"/>
          </a:p>
          <a:p>
            <a:r>
              <a:rPr lang="zh-CN" altLang="en-US" dirty="0" smtClean="0"/>
              <a:t>通过两个阶段控制</a:t>
            </a:r>
            <a:r>
              <a:rPr lang="en-US" altLang="zh-CN" dirty="0" err="1" smtClean="0"/>
              <a:t>Lv</a:t>
            </a:r>
            <a:r>
              <a:rPr lang="zh-CN" altLang="en-US" dirty="0" smtClean="0"/>
              <a:t>受到的来自竞争链路的干扰。</a:t>
            </a:r>
            <a:endParaRPr lang="zh-CN" altLang="en-US" dirty="0"/>
          </a:p>
        </p:txBody>
      </p:sp>
    </p:spTree>
    <p:extLst>
      <p:ext uri="{BB962C8B-B14F-4D97-AF65-F5344CB8AC3E}">
        <p14:creationId xmlns:p14="http://schemas.microsoft.com/office/powerpoint/2010/main" val="3161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相干干扰策略，针对当前最优解组</a:t>
            </a:r>
            <a:r>
              <a:rPr lang="en-US" altLang="zh-CN" dirty="0" smtClean="0"/>
              <a:t>S</a:t>
            </a:r>
            <a:r>
              <a:rPr lang="zh-CN" altLang="en-US" dirty="0" smtClean="0"/>
              <a:t>而言，保证</a:t>
            </a:r>
            <a:r>
              <a:rPr lang="en-US" altLang="zh-CN" dirty="0" err="1" smtClean="0"/>
              <a:t>Lv</a:t>
            </a:r>
            <a:r>
              <a:rPr lang="zh-CN" altLang="en-US" dirty="0" smtClean="0"/>
              <a:t>收到的来自最优解组</a:t>
            </a:r>
            <a:r>
              <a:rPr lang="en-US" altLang="zh-CN" dirty="0" smtClean="0"/>
              <a:t>S</a:t>
            </a:r>
            <a:r>
              <a:rPr lang="zh-CN" altLang="en-US" dirty="0" smtClean="0"/>
              <a:t>中的链路的干扰有限。</a:t>
            </a:r>
            <a:endParaRPr lang="en-US" altLang="zh-CN" dirty="0" smtClean="0"/>
          </a:p>
          <a:p>
            <a:r>
              <a:rPr lang="zh-CN" altLang="en-US" dirty="0" smtClean="0"/>
              <a:t>信号噪声干扰比前面已提出，相干干扰</a:t>
            </a:r>
            <a:r>
              <a:rPr lang="en-US" altLang="zh-CN" dirty="0" smtClean="0"/>
              <a:t>As</a:t>
            </a:r>
            <a:r>
              <a:rPr lang="zh-CN" altLang="en-US" dirty="0" smtClean="0"/>
              <a:t>以及</a:t>
            </a:r>
            <a:r>
              <a:rPr lang="en-US" altLang="zh-CN" dirty="0" smtClean="0"/>
              <a:t>1/3</a:t>
            </a:r>
            <a:r>
              <a:rPr lang="zh-CN" altLang="en-US" dirty="0" smtClean="0"/>
              <a:t>的参数通过数学方法推出，这里不做详细介绍</a:t>
            </a:r>
            <a:endParaRPr lang="zh-CN" altLang="en-US" dirty="0"/>
          </a:p>
        </p:txBody>
      </p:sp>
    </p:spTree>
    <p:extLst>
      <p:ext uri="{BB962C8B-B14F-4D97-AF65-F5344CB8AC3E}">
        <p14:creationId xmlns:p14="http://schemas.microsoft.com/office/powerpoint/2010/main" val="321547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下面采用举例的方式介绍本文调度策略。首先点表示通信链路，候选信道竞争链路</a:t>
            </a:r>
            <a:r>
              <a:rPr lang="en-US" altLang="zh-CN" dirty="0" smtClean="0"/>
              <a:t>L</a:t>
            </a:r>
            <a:r>
              <a:rPr lang="zh-CN" altLang="en-US" dirty="0" smtClean="0"/>
              <a:t>，如图中点所示，当前调度集合为</a:t>
            </a:r>
            <a:r>
              <a:rPr lang="en-US" altLang="zh-CN" dirty="0" smtClean="0"/>
              <a:t>S</a:t>
            </a:r>
            <a:r>
              <a:rPr lang="zh-CN" altLang="en-US" dirty="0" smtClean="0"/>
              <a:t>；有向边表示链路干扰情况，始点为干扰源，终点为被干扰者；利用链路长度作为优先级。以红色点为</a:t>
            </a:r>
            <a:r>
              <a:rPr lang="en-US" altLang="zh-CN" dirty="0" smtClean="0"/>
              <a:t>lv</a:t>
            </a:r>
            <a:r>
              <a:rPr lang="zh-CN" altLang="en-US" dirty="0" smtClean="0"/>
              <a:t>，也就是目标点</a:t>
            </a:r>
            <a:endParaRPr lang="zh-CN" altLang="en-US" dirty="0"/>
          </a:p>
        </p:txBody>
      </p:sp>
    </p:spTree>
    <p:extLst>
      <p:ext uri="{BB962C8B-B14F-4D97-AF65-F5344CB8AC3E}">
        <p14:creationId xmlns:p14="http://schemas.microsoft.com/office/powerpoint/2010/main" val="748604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具体过程如下，图</a:t>
            </a:r>
            <a:r>
              <a:rPr lang="en-US" altLang="zh-CN" dirty="0" smtClean="0"/>
              <a:t>1</a:t>
            </a:r>
            <a:r>
              <a:rPr lang="zh-CN" altLang="en-US" dirty="0" smtClean="0"/>
              <a:t>为初始状态，图</a:t>
            </a:r>
            <a:r>
              <a:rPr lang="en-US" altLang="zh-CN" dirty="0" smtClean="0"/>
              <a:t>2</a:t>
            </a:r>
            <a:r>
              <a:rPr lang="zh-CN" altLang="en-US" dirty="0" smtClean="0"/>
              <a:t>为安全距离筛选的第一阶段，删除红色链路安全距离以内的干扰源白色点，图</a:t>
            </a:r>
            <a:r>
              <a:rPr lang="en-US" altLang="zh-CN" dirty="0" smtClean="0"/>
              <a:t>3</a:t>
            </a:r>
            <a:r>
              <a:rPr lang="zh-CN" altLang="en-US" dirty="0" smtClean="0"/>
              <a:t>是第二阶段，保证红色链路干扰范围内链路的安全距离，删除白色链路。图</a:t>
            </a:r>
            <a:r>
              <a:rPr lang="en-US" altLang="zh-CN" dirty="0" smtClean="0"/>
              <a:t>4</a:t>
            </a:r>
            <a:r>
              <a:rPr lang="zh-CN" altLang="en-US" dirty="0" smtClean="0"/>
              <a:t>为安全距离筛选阶段的最终情况</a:t>
            </a:r>
            <a:endParaRPr lang="en-US" altLang="zh-CN" dirty="0" smtClean="0"/>
          </a:p>
          <a:p>
            <a:r>
              <a:rPr lang="zh-CN" altLang="en-US" dirty="0" smtClean="0"/>
              <a:t>随后将红色链路加入最优解中，在通过相干干扰公式，对不满足条件的剩余链路进行筛选。完成调度策略的一轮选择。</a:t>
            </a:r>
            <a:endParaRPr lang="zh-CN" altLang="en-US" dirty="0" smtClean="0"/>
          </a:p>
        </p:txBody>
      </p:sp>
    </p:spTree>
    <p:extLst>
      <p:ext uri="{BB962C8B-B14F-4D97-AF65-F5344CB8AC3E}">
        <p14:creationId xmlns:p14="http://schemas.microsoft.com/office/powerpoint/2010/main" val="253744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2494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0799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95689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本课题内容将从以下四个方面进行展开，分别是背景，定向天线无线网络中的链路调度策略，多用户</a:t>
            </a:r>
            <a:r>
              <a:rPr lang="en-US" altLang="zh-CN" dirty="0" smtClean="0"/>
              <a:t>MIMO</a:t>
            </a:r>
            <a:r>
              <a:rPr lang="zh-CN" altLang="en-US" dirty="0" smtClean="0"/>
              <a:t>系统中的用户调度策略，最后进行分析总结</a:t>
            </a:r>
          </a:p>
        </p:txBody>
      </p:sp>
    </p:spTree>
    <p:extLst>
      <p:ext uri="{BB962C8B-B14F-4D97-AF65-F5344CB8AC3E}">
        <p14:creationId xmlns:p14="http://schemas.microsoft.com/office/powerpoint/2010/main" val="2382439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937237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82157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841624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3020564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首先是研究背景部分</a:t>
            </a:r>
            <a:endParaRPr lang="zh-CN" altLang="en-US" dirty="0"/>
          </a:p>
        </p:txBody>
      </p:sp>
    </p:spTree>
    <p:extLst>
      <p:ext uri="{BB962C8B-B14F-4D97-AF65-F5344CB8AC3E}">
        <p14:creationId xmlns:p14="http://schemas.microsoft.com/office/powerpoint/2010/main" val="375776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本课题首先利用两张图给出课题背景知识，第一个图表示了网络的发展，大数据时代的到来，爆炸式的数据量。第二张图是发展带来的问题，本图是利用</a:t>
            </a:r>
            <a:r>
              <a:rPr lang="en-US" altLang="zh-CN" dirty="0" smtClean="0"/>
              <a:t>WIFI</a:t>
            </a:r>
            <a:r>
              <a:rPr lang="zh-CN" altLang="en-US" dirty="0" smtClean="0"/>
              <a:t>分析仪在综合楼实验室得到的信道图表。可以看出在有限的信道上有无数的</a:t>
            </a:r>
            <a:r>
              <a:rPr lang="en-US" altLang="zh-CN" dirty="0" smtClean="0"/>
              <a:t>SSID</a:t>
            </a:r>
            <a:r>
              <a:rPr lang="zh-CN" altLang="en-US" dirty="0" smtClean="0"/>
              <a:t>，信道极其拥挤。那么如何在有限的拥挤信道中，进一步适应数据量的增长成为未来发展必将面临的问题。而其中的解决措施之一为提高信道资源利用率。</a:t>
            </a:r>
          </a:p>
        </p:txBody>
      </p:sp>
    </p:spTree>
    <p:extLst>
      <p:ext uri="{BB962C8B-B14F-4D97-AF65-F5344CB8AC3E}">
        <p14:creationId xmlns:p14="http://schemas.microsoft.com/office/powerpoint/2010/main" val="321808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本课题借鉴无线网络的发展方式，从物理层技术入手，采用天线技术，提高网络容量达到提高信道利用率的目的。课题主要引入定向天线技术以及多用户</a:t>
            </a:r>
            <a:r>
              <a:rPr lang="en-US" altLang="zh-CN" dirty="0" smtClean="0"/>
              <a:t>MIMO</a:t>
            </a:r>
            <a:r>
              <a:rPr lang="zh-CN" altLang="en-US" dirty="0" smtClean="0"/>
              <a:t>技术，其中定向天线通过降低系统内部信号干扰，多用户</a:t>
            </a:r>
            <a:r>
              <a:rPr lang="en-US" altLang="zh-CN" dirty="0" smtClean="0"/>
              <a:t>MIMO</a:t>
            </a:r>
            <a:r>
              <a:rPr lang="zh-CN" altLang="en-US" dirty="0" smtClean="0"/>
              <a:t>技术提高并行数据传输流，从而提高网络吞吐量。然后新技术的引入，特殊条件的采用，也导致了不同的调度问题，本课题核心以设计优化不同技术场景下的调度策略使得各项技术发挥其相应性能，达到最终提高信道利用率的目的。接下来本课题将分别针对两个调度问题进行研究。</a:t>
            </a:r>
          </a:p>
        </p:txBody>
      </p:sp>
    </p:spTree>
    <p:extLst>
      <p:ext uri="{BB962C8B-B14F-4D97-AF65-F5344CB8AC3E}">
        <p14:creationId xmlns:p14="http://schemas.microsoft.com/office/powerpoint/2010/main" val="166269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本课题贡献与创新点如下：首先在定向无线网络系统中，提出了基于定向干扰模型的链路调度策略；然后在多用户</a:t>
            </a:r>
            <a:r>
              <a:rPr lang="en-US" altLang="zh-CN" dirty="0" smtClean="0"/>
              <a:t>MIMO</a:t>
            </a:r>
            <a:r>
              <a:rPr lang="zh-CN" altLang="en-US" dirty="0" smtClean="0"/>
              <a:t>系统中，提出基于时间动态规划的用户调度策略。</a:t>
            </a:r>
            <a:endParaRPr lang="zh-CN" altLang="en-US" dirty="0"/>
          </a:p>
        </p:txBody>
      </p:sp>
    </p:spTree>
    <p:extLst>
      <p:ext uri="{BB962C8B-B14F-4D97-AF65-F5344CB8AC3E}">
        <p14:creationId xmlns:p14="http://schemas.microsoft.com/office/powerpoint/2010/main" val="203977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接下分别针对两个创新点进行说明，首先是定向天线无线网络中的链路调度策略</a:t>
            </a:r>
            <a:endParaRPr lang="zh-CN" altLang="en-US" dirty="0"/>
          </a:p>
        </p:txBody>
      </p:sp>
    </p:spTree>
    <p:extLst>
      <p:ext uri="{BB962C8B-B14F-4D97-AF65-F5344CB8AC3E}">
        <p14:creationId xmlns:p14="http://schemas.microsoft.com/office/powerpoint/2010/main" val="193333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首先本课题从经典链路调度问题开始，术语上就是对于给定通信链路集合</a:t>
            </a:r>
            <a:r>
              <a:rPr lang="en-US" altLang="zh-CN" dirty="0" smtClean="0"/>
              <a:t>L</a:t>
            </a:r>
            <a:r>
              <a:rPr lang="zh-CN" altLang="en-US" dirty="0" smtClean="0"/>
              <a:t>，选择一个可以在同信道进行并行传输的最大链路集合</a:t>
            </a:r>
            <a:r>
              <a:rPr lang="en-US" altLang="zh-CN" dirty="0" smtClean="0"/>
              <a:t>S</a:t>
            </a:r>
            <a:r>
              <a:rPr lang="zh-CN" altLang="en-US" dirty="0" smtClean="0"/>
              <a:t>。为了便于理解，这里采用图的方式进行表述，首先用节点表述通信链路，边表示链路传输时的干扰情况。图中的无冲突集合为</a:t>
            </a:r>
            <a:r>
              <a:rPr lang="en-US" altLang="zh-CN" dirty="0" smtClean="0"/>
              <a:t>2,4,6</a:t>
            </a:r>
            <a:r>
              <a:rPr lang="zh-CN" altLang="en-US" dirty="0" smtClean="0"/>
              <a:t>。这是一个经典问题。然而无线网络中信号干扰情况较为复杂，现有的干扰模型有协议干扰模型、物理干扰模型等等。该图也就是采用协议干扰模型后的网络模型。</a:t>
            </a:r>
            <a:endParaRPr lang="zh-CN" altLang="en-US" dirty="0"/>
          </a:p>
        </p:txBody>
      </p:sp>
    </p:spTree>
    <p:extLst>
      <p:ext uri="{BB962C8B-B14F-4D97-AF65-F5344CB8AC3E}">
        <p14:creationId xmlns:p14="http://schemas.microsoft.com/office/powerpoint/2010/main" val="9654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那么定向天线的利用带来了哪些问题？首先定向天线使得信号干扰情况进一步复杂化，并且定向天线的复杂多变使得没有现成的模型可用。</a:t>
            </a:r>
            <a:endParaRPr lang="en-US" altLang="zh-CN" dirty="0" smtClean="0"/>
          </a:p>
          <a:p>
            <a:r>
              <a:rPr lang="zh-CN" altLang="en-US" dirty="0" smtClean="0"/>
              <a:t>同时定向天线的信号发送方向多变，很多调度策略难以适用。</a:t>
            </a:r>
            <a:endParaRPr lang="zh-CN" altLang="en-US" dirty="0"/>
          </a:p>
        </p:txBody>
      </p:sp>
    </p:spTree>
    <p:extLst>
      <p:ext uri="{BB962C8B-B14F-4D97-AF65-F5344CB8AC3E}">
        <p14:creationId xmlns:p14="http://schemas.microsoft.com/office/powerpoint/2010/main" val="163906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C31F59FA-CBA7-43F3-A457-A5DEF0101441}" type="datetime1">
              <a:rPr lang="zh-CN" altLang="en-US"/>
              <a:pPr>
                <a:defRPr/>
              </a:pPr>
              <a:t>2017/5/29</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8E9F714E-4839-4FB5-BA01-2E28FDE8CBC3}" type="slidenum">
              <a:rPr lang="zh-CN" altLang="en-US"/>
              <a:pPr>
                <a:defRPr/>
              </a:pPr>
              <a:t>‹#›</a:t>
            </a:fld>
            <a:endParaRPr lang="zh-CN" altLang="en-US"/>
          </a:p>
        </p:txBody>
      </p:sp>
    </p:spTree>
    <p:extLst>
      <p:ext uri="{BB962C8B-B14F-4D97-AF65-F5344CB8AC3E}">
        <p14:creationId xmlns:p14="http://schemas.microsoft.com/office/powerpoint/2010/main" val="194028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E4352C0-89E1-4F81-884E-6A7455D7E2B4}" type="datetime1">
              <a:rPr lang="zh-CN" altLang="en-US"/>
              <a:pPr>
                <a:defRPr/>
              </a:pPr>
              <a:t>2017/5/29</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D8AD5555-C05B-4A57-A98B-AA0853C5BE2D}" type="slidenum">
              <a:rPr lang="zh-CN" altLang="en-US"/>
              <a:pPr>
                <a:defRPr/>
              </a:pPr>
              <a:t>‹#›</a:t>
            </a:fld>
            <a:endParaRPr lang="zh-CN" altLang="en-US"/>
          </a:p>
        </p:txBody>
      </p:sp>
    </p:spTree>
    <p:extLst>
      <p:ext uri="{BB962C8B-B14F-4D97-AF65-F5344CB8AC3E}">
        <p14:creationId xmlns:p14="http://schemas.microsoft.com/office/powerpoint/2010/main" val="424018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C82658-DE55-4163-B76E-71E9D9F1534F}" type="datetime1">
              <a:rPr lang="zh-CN" altLang="en-US"/>
              <a:pPr>
                <a:defRPr/>
              </a:pPr>
              <a:t>2017/5/29</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81ACAE0B-F906-4583-BCF3-1285C21D6C48}" type="slidenum">
              <a:rPr lang="zh-CN" altLang="en-US"/>
              <a:pPr>
                <a:defRPr/>
              </a:pPr>
              <a:t>‹#›</a:t>
            </a:fld>
            <a:endParaRPr lang="zh-CN" altLang="en-US"/>
          </a:p>
        </p:txBody>
      </p:sp>
    </p:spTree>
    <p:extLst>
      <p:ext uri="{BB962C8B-B14F-4D97-AF65-F5344CB8AC3E}">
        <p14:creationId xmlns:p14="http://schemas.microsoft.com/office/powerpoint/2010/main" val="110729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A822D5-E0F9-4A18-9FDF-8B40867152A4}" type="datetime1">
              <a:rPr lang="zh-CN" altLang="en-US"/>
              <a:pPr>
                <a:defRPr/>
              </a:pPr>
              <a:t>2017/5/29</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D58380C8-C25A-493B-9049-6AEF9F97D19C}" type="slidenum">
              <a:rPr lang="zh-CN" altLang="en-US"/>
              <a:pPr>
                <a:defRPr/>
              </a:pPr>
              <a:t>‹#›</a:t>
            </a:fld>
            <a:endParaRPr lang="zh-CN" altLang="en-US"/>
          </a:p>
        </p:txBody>
      </p:sp>
    </p:spTree>
    <p:extLst>
      <p:ext uri="{BB962C8B-B14F-4D97-AF65-F5344CB8AC3E}">
        <p14:creationId xmlns:p14="http://schemas.microsoft.com/office/powerpoint/2010/main" val="275384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022E323-611A-4A17-BA39-85274EB39B24}" type="datetime1">
              <a:rPr lang="zh-CN" altLang="en-US"/>
              <a:pPr>
                <a:defRPr/>
              </a:pPr>
              <a:t>2017/5/29</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6" name="Slide Number Placeholder 5"/>
          <p:cNvSpPr>
            <a:spLocks noGrp="1"/>
          </p:cNvSpPr>
          <p:nvPr>
            <p:ph type="sldNum" sz="quarter" idx="12"/>
          </p:nvPr>
        </p:nvSpPr>
        <p:spPr/>
        <p:txBody>
          <a:bodyPr/>
          <a:lstStyle>
            <a:lvl1pPr>
              <a:defRPr/>
            </a:lvl1pPr>
          </a:lstStyle>
          <a:p>
            <a:pPr>
              <a:defRPr/>
            </a:pPr>
            <a:fld id="{478479CB-5B6B-4364-B4DC-CD2590A2C2FB}" type="slidenum">
              <a:rPr lang="zh-CN" altLang="en-US"/>
              <a:pPr>
                <a:defRPr/>
              </a:pPr>
              <a:t>‹#›</a:t>
            </a:fld>
            <a:endParaRPr lang="zh-CN" altLang="en-US"/>
          </a:p>
        </p:txBody>
      </p:sp>
    </p:spTree>
    <p:extLst>
      <p:ext uri="{BB962C8B-B14F-4D97-AF65-F5344CB8AC3E}">
        <p14:creationId xmlns:p14="http://schemas.microsoft.com/office/powerpoint/2010/main" val="324721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EBE677D-7529-4E67-AA3D-DEC8C9DB9987}" type="datetime1">
              <a:rPr lang="zh-CN" altLang="en-US"/>
              <a:pPr>
                <a:defRPr/>
              </a:pPr>
              <a:t>2017/5/29</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957EF0B7-D733-4D15-A692-AA2031D1DFA7}" type="slidenum">
              <a:rPr lang="zh-CN" altLang="en-US"/>
              <a:pPr>
                <a:defRPr/>
              </a:pPr>
              <a:t>‹#›</a:t>
            </a:fld>
            <a:endParaRPr lang="zh-CN" altLang="en-US"/>
          </a:p>
        </p:txBody>
      </p:sp>
    </p:spTree>
    <p:extLst>
      <p:ext uri="{BB962C8B-B14F-4D97-AF65-F5344CB8AC3E}">
        <p14:creationId xmlns:p14="http://schemas.microsoft.com/office/powerpoint/2010/main" val="1624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FD294A9F-B117-497F-AE13-B0B1FF299AAF}" type="datetime1">
              <a:rPr lang="zh-CN" altLang="en-US"/>
              <a:pPr>
                <a:defRPr/>
              </a:pPr>
              <a:t>2017/5/29</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9" name="Slide Number Placeholder 5"/>
          <p:cNvSpPr>
            <a:spLocks noGrp="1"/>
          </p:cNvSpPr>
          <p:nvPr>
            <p:ph type="sldNum" sz="quarter" idx="12"/>
          </p:nvPr>
        </p:nvSpPr>
        <p:spPr/>
        <p:txBody>
          <a:bodyPr/>
          <a:lstStyle>
            <a:lvl1pPr>
              <a:defRPr/>
            </a:lvl1pPr>
          </a:lstStyle>
          <a:p>
            <a:pPr>
              <a:defRPr/>
            </a:pPr>
            <a:fld id="{766BB7E3-DE55-48B1-A9DA-41E37D6D7F7D}" type="slidenum">
              <a:rPr lang="zh-CN" altLang="en-US"/>
              <a:pPr>
                <a:defRPr/>
              </a:pPr>
              <a:t>‹#›</a:t>
            </a:fld>
            <a:endParaRPr lang="zh-CN" altLang="en-US"/>
          </a:p>
        </p:txBody>
      </p:sp>
    </p:spTree>
    <p:extLst>
      <p:ext uri="{BB962C8B-B14F-4D97-AF65-F5344CB8AC3E}">
        <p14:creationId xmlns:p14="http://schemas.microsoft.com/office/powerpoint/2010/main" val="334124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8547A64-651D-45B6-94B0-54EAC55AAF66}" type="datetime1">
              <a:rPr lang="zh-CN" altLang="en-US"/>
              <a:pPr>
                <a:defRPr/>
              </a:pPr>
              <a:t>2017/5/29</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5" name="Slide Number Placeholder 5"/>
          <p:cNvSpPr>
            <a:spLocks noGrp="1"/>
          </p:cNvSpPr>
          <p:nvPr>
            <p:ph type="sldNum" sz="quarter" idx="12"/>
          </p:nvPr>
        </p:nvSpPr>
        <p:spPr/>
        <p:txBody>
          <a:bodyPr/>
          <a:lstStyle>
            <a:lvl1pPr>
              <a:defRPr/>
            </a:lvl1pPr>
          </a:lstStyle>
          <a:p>
            <a:pPr>
              <a:defRPr/>
            </a:pPr>
            <a:fld id="{235B8645-5CFF-40CF-9D40-01740C16DFFA}" type="slidenum">
              <a:rPr lang="zh-CN" altLang="en-US"/>
              <a:pPr>
                <a:defRPr/>
              </a:pPr>
              <a:t>‹#›</a:t>
            </a:fld>
            <a:endParaRPr lang="zh-CN" altLang="en-US"/>
          </a:p>
        </p:txBody>
      </p:sp>
    </p:spTree>
    <p:extLst>
      <p:ext uri="{BB962C8B-B14F-4D97-AF65-F5344CB8AC3E}">
        <p14:creationId xmlns:p14="http://schemas.microsoft.com/office/powerpoint/2010/main" val="230055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E1DE6B-E6AC-41A1-99E5-47604062BC67}" type="datetime1">
              <a:rPr lang="zh-CN" altLang="en-US"/>
              <a:pPr>
                <a:defRPr/>
              </a:pPr>
              <a:t>2017/5/29</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4" name="Slide Number Placeholder 5"/>
          <p:cNvSpPr>
            <a:spLocks noGrp="1"/>
          </p:cNvSpPr>
          <p:nvPr>
            <p:ph type="sldNum" sz="quarter" idx="12"/>
          </p:nvPr>
        </p:nvSpPr>
        <p:spPr/>
        <p:txBody>
          <a:bodyPr/>
          <a:lstStyle>
            <a:lvl1pPr>
              <a:defRPr/>
            </a:lvl1pPr>
          </a:lstStyle>
          <a:p>
            <a:pPr>
              <a:defRPr/>
            </a:pPr>
            <a:fld id="{923F730D-6CD6-4E10-A51B-66D7CE3AE1FD}" type="slidenum">
              <a:rPr lang="zh-CN" altLang="en-US"/>
              <a:pPr>
                <a:defRPr/>
              </a:pPr>
              <a:t>‹#›</a:t>
            </a:fld>
            <a:endParaRPr lang="zh-CN" altLang="en-US"/>
          </a:p>
        </p:txBody>
      </p:sp>
    </p:spTree>
    <p:extLst>
      <p:ext uri="{BB962C8B-B14F-4D97-AF65-F5344CB8AC3E}">
        <p14:creationId xmlns:p14="http://schemas.microsoft.com/office/powerpoint/2010/main" val="392894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05C1856-4043-4B5E-8B55-70B91B02165B}" type="datetime1">
              <a:rPr lang="zh-CN" altLang="en-US"/>
              <a:pPr>
                <a:defRPr/>
              </a:pPr>
              <a:t>2017/5/29</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A0C40E35-8D61-479D-8C9B-C52DC2654807}" type="slidenum">
              <a:rPr lang="zh-CN" altLang="en-US"/>
              <a:pPr>
                <a:defRPr/>
              </a:pPr>
              <a:t>‹#›</a:t>
            </a:fld>
            <a:endParaRPr lang="zh-CN" altLang="en-US"/>
          </a:p>
        </p:txBody>
      </p:sp>
    </p:spTree>
    <p:extLst>
      <p:ext uri="{BB962C8B-B14F-4D97-AF65-F5344CB8AC3E}">
        <p14:creationId xmlns:p14="http://schemas.microsoft.com/office/powerpoint/2010/main" val="294442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6E08C6-5B63-44CA-B5E9-CF60192BA681}" type="datetime1">
              <a:rPr lang="zh-CN" altLang="en-US"/>
              <a:pPr>
                <a:defRPr/>
              </a:pPr>
              <a:t>2017/5/29</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zh-CN" altLang="en-US"/>
              <a:t>无线网络中信道资源利用率优化策略研究</a:t>
            </a:r>
          </a:p>
        </p:txBody>
      </p:sp>
      <p:sp>
        <p:nvSpPr>
          <p:cNvPr id="7" name="Slide Number Placeholder 5"/>
          <p:cNvSpPr>
            <a:spLocks noGrp="1"/>
          </p:cNvSpPr>
          <p:nvPr>
            <p:ph type="sldNum" sz="quarter" idx="12"/>
          </p:nvPr>
        </p:nvSpPr>
        <p:spPr/>
        <p:txBody>
          <a:bodyPr/>
          <a:lstStyle>
            <a:lvl1pPr>
              <a:defRPr/>
            </a:lvl1pPr>
          </a:lstStyle>
          <a:p>
            <a:pPr>
              <a:defRPr/>
            </a:pPr>
            <a:fld id="{A33FDB77-3505-4624-9AE3-C0CC4C6CBF8C}" type="slidenum">
              <a:rPr lang="zh-CN" altLang="en-US"/>
              <a:pPr>
                <a:defRPr/>
              </a:pPr>
              <a:t>‹#›</a:t>
            </a:fld>
            <a:endParaRPr lang="zh-CN" altLang="en-US"/>
          </a:p>
        </p:txBody>
      </p:sp>
    </p:spTree>
    <p:extLst>
      <p:ext uri="{BB962C8B-B14F-4D97-AF65-F5344CB8AC3E}">
        <p14:creationId xmlns:p14="http://schemas.microsoft.com/office/powerpoint/2010/main" val="301309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61EFFB-9061-4D4B-A4A7-C178ED5B8ADD}" type="datetime1">
              <a:rPr lang="zh-CN" altLang="en-US"/>
              <a:pPr>
                <a:defRPr/>
              </a:pPr>
              <a:t>2017/5/29</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无线网络中信道资源利用率优化策略研究</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02E6613-F18E-4E7D-98AB-5DB3FF82C43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10" Type="http://schemas.openxmlformats.org/officeDocument/2006/relationships/image" Target="../media/image30.png"/><Relationship Id="rId4" Type="http://schemas.openxmlformats.org/officeDocument/2006/relationships/image" Target="../media/image24.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3" Type="http://schemas.openxmlformats.org/officeDocument/2006/relationships/image" Target="../media/image44.png"/><Relationship Id="rId3" Type="http://schemas.openxmlformats.org/officeDocument/2006/relationships/oleObject" Target="../embeddings/oleObject1.bin"/><Relationship Id="rId7" Type="http://schemas.openxmlformats.org/officeDocument/2006/relationships/image" Target="../media/image42.emf"/><Relationship Id="rId12"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1.emf"/><Relationship Id="rId11" Type="http://schemas.openxmlformats.org/officeDocument/2006/relationships/oleObject" Target="../embeddings/oleObject2.bin"/><Relationship Id="rId5" Type="http://schemas.openxmlformats.org/officeDocument/2006/relationships/image" Target="../media/image1.jpeg"/><Relationship Id="rId10" Type="http://schemas.openxmlformats.org/officeDocument/2006/relationships/image" Target="../media/image42.png"/><Relationship Id="rId4" Type="http://schemas.openxmlformats.org/officeDocument/2006/relationships/image" Target="../media/image40.wmf"/><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1.jpeg"/><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3.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jpeg"/><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16275"/>
            <a:ext cx="9144000" cy="985838"/>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0" y="2243138"/>
            <a:ext cx="9144000" cy="973137"/>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p:nvSpPr>
        <p:spPr bwMode="auto">
          <a:xfrm>
            <a:off x="755650" y="2438400"/>
            <a:ext cx="7667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rgbClr val="2C3E50"/>
                </a:solidFill>
                <a:latin typeface="等线" panose="02010600030101010101" pitchFamily="2" charset="-122"/>
                <a:ea typeface="等线" panose="02010600030101010101" pitchFamily="2" charset="-122"/>
              </a:rPr>
              <a:t>无线网络</a:t>
            </a:r>
            <a:r>
              <a:rPr lang="zh-CN" altLang="en-US" sz="3200">
                <a:solidFill>
                  <a:srgbClr val="2C3E50"/>
                </a:solidFill>
                <a:latin typeface="等线" panose="02010600030101010101" pitchFamily="2" charset="-122"/>
                <a:ea typeface="等线" panose="02010600030101010101" pitchFamily="2" charset="-122"/>
              </a:rPr>
              <a:t>中</a:t>
            </a:r>
            <a:r>
              <a:rPr lang="en-US" altLang="zh-CN" sz="3200">
                <a:solidFill>
                  <a:srgbClr val="2C3E50"/>
                </a:solidFill>
                <a:latin typeface="等线" panose="02010600030101010101" pitchFamily="2" charset="-122"/>
                <a:ea typeface="等线" panose="02010600030101010101" pitchFamily="2" charset="-122"/>
              </a:rPr>
              <a:t>信道资源利用率优化策略研究</a:t>
            </a:r>
            <a:endParaRPr lang="zh-CN" altLang="en-US" sz="3200" b="1">
              <a:solidFill>
                <a:srgbClr val="2C3E50"/>
              </a:solidFill>
              <a:latin typeface="等线" panose="02010600030101010101" pitchFamily="2" charset="-122"/>
              <a:ea typeface="等线" panose="02010600030101010101" pitchFamily="2" charset="-122"/>
            </a:endParaRPr>
          </a:p>
        </p:txBody>
      </p:sp>
      <p:sp>
        <p:nvSpPr>
          <p:cNvPr id="7" name="矩形 6"/>
          <p:cNvSpPr/>
          <p:nvPr/>
        </p:nvSpPr>
        <p:spPr>
          <a:xfrm>
            <a:off x="8378825" y="1808163"/>
            <a:ext cx="242888" cy="3238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189913" y="1557338"/>
            <a:ext cx="188912"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Freeform 5"/>
          <p:cNvSpPr>
            <a:spLocks noEditPoints="1"/>
          </p:cNvSpPr>
          <p:nvPr/>
        </p:nvSpPr>
        <p:spPr bwMode="auto">
          <a:xfrm>
            <a:off x="8504238" y="2486025"/>
            <a:ext cx="417512" cy="48895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2147483646 h 60"/>
              <a:gd name="T18" fmla="*/ 2147483646 w 68"/>
              <a:gd name="T19" fmla="*/ 2147483646 h 60"/>
              <a:gd name="T20" fmla="*/ 2147483646 w 68"/>
              <a:gd name="T21" fmla="*/ 2147483646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2147483646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0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2147483646 w 68"/>
              <a:gd name="T65" fmla="*/ 2147483646 h 60"/>
              <a:gd name="T66" fmla="*/ 2147483646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60"/>
              <a:gd name="T107" fmla="*/ 68 w 6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文本框 11"/>
          <p:cNvSpPr txBox="1">
            <a:spLocks noChangeArrowheads="1"/>
          </p:cNvSpPr>
          <p:nvPr/>
        </p:nvSpPr>
        <p:spPr bwMode="auto">
          <a:xfrm>
            <a:off x="3059113" y="5037138"/>
            <a:ext cx="306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答辩人：唐兆树</a:t>
            </a:r>
            <a:endPar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endParaRPr>
          </a:p>
          <a:p>
            <a:pPr algn="ctr" eaLnBrk="1" hangingPunct="1">
              <a:lnSpc>
                <a:spcPct val="100000"/>
              </a:lnSpc>
              <a:spcBef>
                <a:spcPct val="0"/>
              </a:spcBef>
              <a:buFontTx/>
              <a:buNone/>
            </a:pP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2017</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年</a:t>
            </a: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6</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月</a:t>
            </a:r>
            <a:r>
              <a:rPr lang="en-US" altLang="zh-CN" sz="2000">
                <a:solidFill>
                  <a:srgbClr val="2C3E50"/>
                </a:solidFill>
                <a:latin typeface="黑体" panose="02010609060101010101" pitchFamily="49" charset="-122"/>
                <a:ea typeface="黑体" panose="02010609060101010101" pitchFamily="49" charset="-122"/>
                <a:cs typeface="Arial" panose="020B0604020202020204" pitchFamily="34" charset="0"/>
              </a:rPr>
              <a:t>1</a:t>
            </a:r>
            <a:r>
              <a:rPr lang="zh-CN" altLang="en-US" sz="2000">
                <a:solidFill>
                  <a:srgbClr val="2C3E50"/>
                </a:solidFill>
                <a:latin typeface="黑体" panose="02010609060101010101" pitchFamily="49" charset="-122"/>
                <a:ea typeface="黑体" panose="02010609060101010101" pitchFamily="49" charset="-122"/>
                <a:cs typeface="Arial" panose="020B0604020202020204" pitchFamily="34" charset="0"/>
              </a:rPr>
              <a:t>日</a:t>
            </a:r>
          </a:p>
        </p:txBody>
      </p:sp>
      <p:sp>
        <p:nvSpPr>
          <p:cNvPr id="14" name="文本框 13"/>
          <p:cNvSpPr txBox="1">
            <a:spLocks noChangeArrowheads="1"/>
          </p:cNvSpPr>
          <p:nvPr/>
        </p:nvSpPr>
        <p:spPr bwMode="auto">
          <a:xfrm>
            <a:off x="0" y="3336925"/>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a:solidFill>
                  <a:srgbClr val="ECF0F1"/>
                </a:solidFill>
                <a:latin typeface="等线" panose="02010600030101010101" pitchFamily="2" charset="-122"/>
                <a:ea typeface="等线" panose="02010600030101010101" pitchFamily="2" charset="-122"/>
                <a:cs typeface="Arial" panose="020B0604020202020204" pitchFamily="34" charset="0"/>
              </a:rPr>
              <a:t>Research on Optimization Strategy of Channel Resource Utilization </a:t>
            </a:r>
          </a:p>
          <a:p>
            <a:pPr algn="ctr" eaLnBrk="1" hangingPunct="1">
              <a:lnSpc>
                <a:spcPct val="100000"/>
              </a:lnSpc>
              <a:spcBef>
                <a:spcPct val="0"/>
              </a:spcBef>
              <a:buFontTx/>
              <a:buNone/>
            </a:pPr>
            <a:r>
              <a:rPr lang="en-US" altLang="zh-CN" sz="2000">
                <a:solidFill>
                  <a:srgbClr val="ECF0F1"/>
                </a:solidFill>
                <a:latin typeface="等线" panose="02010600030101010101" pitchFamily="2" charset="-122"/>
                <a:ea typeface="等线" panose="02010600030101010101" pitchFamily="2" charset="-122"/>
                <a:cs typeface="Arial" panose="020B0604020202020204" pitchFamily="34" charset="0"/>
              </a:rPr>
              <a:t>in Wireless Network</a:t>
            </a:r>
            <a:endParaRPr lang="zh-CN" altLang="en-US" sz="2000">
              <a:solidFill>
                <a:srgbClr val="ECF0F1"/>
              </a:solidFill>
              <a:latin typeface="等线" panose="02010600030101010101" pitchFamily="2" charset="-122"/>
              <a:ea typeface="等线" panose="02010600030101010101" pitchFamily="2" charset="-122"/>
              <a:cs typeface="Arial" panose="020B0604020202020204" pitchFamily="34" charset="0"/>
            </a:endParaRPr>
          </a:p>
        </p:txBody>
      </p:sp>
      <p:pic>
        <p:nvPicPr>
          <p:cNvPr id="410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6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7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nodeType="afterGroup">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animBg="1"/>
      <p:bldP spid="10" grpId="0" animBg="1"/>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600200"/>
            <a:ext cx="8458200" cy="4756150"/>
          </a:xfrm>
        </p:spPr>
        <p:txBody>
          <a:bodyPr>
            <a:normAutofit/>
          </a:bodyPr>
          <a:lstStyle/>
          <a:p>
            <a:pPr marL="358775" indent="-358775"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提出定向天线无线网络中的基于定向干扰模型的链路调度策略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58775" indent="-358775"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成果</a:t>
            </a:r>
            <a:endParaRPr lang="en-US" altLang="zh-CN" sz="2400" dirty="0" smtClean="0">
              <a:solidFill>
                <a:srgbClr val="2C3E50"/>
              </a:solidFill>
              <a:latin typeface="等线" panose="02010600030101010101" pitchFamily="2" charset="-122"/>
              <a:ea typeface="等线" panose="02010600030101010101" pitchFamily="2" charset="-122"/>
            </a:endParaRPr>
          </a:p>
          <a:p>
            <a:pPr marL="358775" indent="0" eaLnBrk="1" hangingPunct="1">
              <a:lnSpc>
                <a:spcPct val="115000"/>
              </a:lnSpc>
              <a:buFont typeface="Arial" panose="020B0604020202020204" pitchFamily="34" charset="0"/>
              <a:buNone/>
              <a:defRPr/>
            </a:pPr>
            <a:r>
              <a:rPr lang="en-US" altLang="zh-CN" sz="18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A novel link scheduling algorithm for wireless networks using directional antenna</a:t>
            </a:r>
            <a:r>
              <a:rPr lang="en-US" altLang="zh-CN" sz="1800" dirty="0" smtClean="0">
                <a:solidFill>
                  <a:srgbClr val="2C3E50"/>
                </a:solidFill>
                <a:latin typeface="等线" panose="02010600030101010101" pitchFamily="2" charset="-122"/>
                <a:ea typeface="等线" panose="02010600030101010101" pitchFamily="2" charset="-122"/>
              </a:rPr>
              <a:t>, </a:t>
            </a:r>
            <a:r>
              <a:rPr lang="zh-CN" altLang="en-US" sz="1800" dirty="0" smtClean="0">
                <a:solidFill>
                  <a:srgbClr val="2C3E50"/>
                </a:solidFill>
                <a:latin typeface="等线" panose="02010600030101010101" pitchFamily="2" charset="-122"/>
                <a:ea typeface="等线" panose="02010600030101010101" pitchFamily="2" charset="-122"/>
              </a:rPr>
              <a:t>第一作者</a:t>
            </a:r>
            <a:r>
              <a:rPr lang="en-US" altLang="zh-CN" sz="1800" dirty="0" smtClean="0">
                <a:solidFill>
                  <a:srgbClr val="2C3E50"/>
                </a:solidFill>
                <a:latin typeface="等线" panose="02010600030101010101" pitchFamily="2" charset="-122"/>
                <a:ea typeface="等线" panose="02010600030101010101" pitchFamily="2" charset="-122"/>
              </a:rPr>
              <a:t>. Wireless Communications and Networking Conference, CCF C</a:t>
            </a:r>
            <a:r>
              <a:rPr lang="zh-CN" altLang="en-US" sz="1800" dirty="0" smtClean="0">
                <a:solidFill>
                  <a:srgbClr val="2C3E50"/>
                </a:solidFill>
                <a:latin typeface="等线" panose="02010600030101010101" pitchFamily="2" charset="-122"/>
                <a:ea typeface="等线" panose="02010600030101010101" pitchFamily="2" charset="-122"/>
              </a:rPr>
              <a:t>类</a:t>
            </a:r>
            <a:r>
              <a:rPr lang="en-US" altLang="zh-CN" sz="1800" dirty="0" smtClean="0">
                <a:solidFill>
                  <a:srgbClr val="2C3E50"/>
                </a:solidFill>
                <a:latin typeface="等线" panose="02010600030101010101" pitchFamily="2" charset="-122"/>
                <a:ea typeface="等线" panose="02010600030101010101" pitchFamily="2" charset="-122"/>
              </a:rPr>
              <a:t>, 2016.</a:t>
            </a:r>
          </a:p>
        </p:txBody>
      </p:sp>
      <p:sp>
        <p:nvSpPr>
          <p:cNvPr id="15" name="灯片编号占位符 14"/>
          <p:cNvSpPr>
            <a:spLocks noGrp="1"/>
          </p:cNvSpPr>
          <p:nvPr>
            <p:ph type="sldNum" sz="quarter" idx="12"/>
          </p:nvPr>
        </p:nvSpPr>
        <p:spPr/>
        <p:txBody>
          <a:bodyPr/>
          <a:lstStyle/>
          <a:p>
            <a:pPr>
              <a:defRPr/>
            </a:pPr>
            <a:fld id="{9BDAFE64-534E-4F35-AEDD-5BBD6EEA8EB5}" type="slidenum">
              <a:rPr lang="zh-CN" altLang="en-US" smtClean="0">
                <a:latin typeface="等线" panose="02010600030101010101" pitchFamily="2" charset="-122"/>
                <a:ea typeface="等线" panose="02010600030101010101" pitchFamily="2" charset="-122"/>
              </a:rPr>
              <a:pPr>
                <a:defRPr/>
              </a:pPr>
              <a:t>10</a:t>
            </a:fld>
            <a:endParaRPr lang="zh-CN" altLang="en-US">
              <a:latin typeface="等线" panose="02010600030101010101" pitchFamily="2" charset="-122"/>
              <a:ea typeface="等线" panose="02010600030101010101" pitchFamily="2" charset="-122"/>
            </a:endParaRPr>
          </a:p>
        </p:txBody>
      </p:sp>
      <p:pic>
        <p:nvPicPr>
          <p:cNvPr id="1741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grpSp>
        <p:nvGrpSpPr>
          <p:cNvPr id="17415" name="组合 16"/>
          <p:cNvGrpSpPr>
            <a:grpSpLocks/>
          </p:cNvGrpSpPr>
          <p:nvPr/>
        </p:nvGrpSpPr>
        <p:grpSpPr bwMode="auto">
          <a:xfrm>
            <a:off x="3548856" y="4539454"/>
            <a:ext cx="2476500" cy="487363"/>
            <a:chOff x="1744134" y="2455727"/>
            <a:chExt cx="2184400" cy="487362"/>
          </a:xfrm>
        </p:grpSpPr>
        <p:sp>
          <p:nvSpPr>
            <p:cNvPr id="18" name="矩形 17"/>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18"/>
            <p:cNvSpPr txBox="1"/>
            <p:nvPr/>
          </p:nvSpPr>
          <p:spPr>
            <a:xfrm>
              <a:off x="1798255" y="2501765"/>
              <a:ext cx="2042765" cy="40004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定向干扰信号模型</a:t>
              </a:r>
            </a:p>
          </p:txBody>
        </p:sp>
      </p:grpSp>
      <p:grpSp>
        <p:nvGrpSpPr>
          <p:cNvPr id="17416" name="组合 19"/>
          <p:cNvGrpSpPr>
            <a:grpSpLocks/>
          </p:cNvGrpSpPr>
          <p:nvPr/>
        </p:nvGrpSpPr>
        <p:grpSpPr bwMode="auto">
          <a:xfrm>
            <a:off x="2616200" y="3541713"/>
            <a:ext cx="1928813" cy="487362"/>
            <a:chOff x="1744134" y="2455727"/>
            <a:chExt cx="2184400" cy="487362"/>
          </a:xfrm>
        </p:grpSpPr>
        <p:sp>
          <p:nvSpPr>
            <p:cNvPr id="21" name="矩形 20"/>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文本框 21"/>
            <p:cNvSpPr txBox="1"/>
            <p:nvPr/>
          </p:nvSpPr>
          <p:spPr>
            <a:xfrm>
              <a:off x="1798356" y="2476364"/>
              <a:ext cx="204342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安全距离策略</a:t>
              </a:r>
            </a:p>
          </p:txBody>
        </p:sp>
      </p:grpSp>
      <p:grpSp>
        <p:nvGrpSpPr>
          <p:cNvPr id="17417" name="组合 22"/>
          <p:cNvGrpSpPr>
            <a:grpSpLocks/>
          </p:cNvGrpSpPr>
          <p:nvPr/>
        </p:nvGrpSpPr>
        <p:grpSpPr bwMode="auto">
          <a:xfrm>
            <a:off x="5051425" y="3546475"/>
            <a:ext cx="1933575" cy="487363"/>
            <a:chOff x="1744134" y="2455727"/>
            <a:chExt cx="2184400" cy="487362"/>
          </a:xfrm>
        </p:grpSpPr>
        <p:sp>
          <p:nvSpPr>
            <p:cNvPr id="24" name="矩形 23"/>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框 24"/>
            <p:cNvSpPr txBox="1"/>
            <p:nvPr/>
          </p:nvSpPr>
          <p:spPr>
            <a:xfrm>
              <a:off x="1798357" y="2489065"/>
              <a:ext cx="2043421" cy="40004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相干干扰策略</a:t>
              </a:r>
            </a:p>
          </p:txBody>
        </p:sp>
      </p:grpSp>
      <p:grpSp>
        <p:nvGrpSpPr>
          <p:cNvPr id="17418" name="组合 25"/>
          <p:cNvGrpSpPr>
            <a:grpSpLocks/>
          </p:cNvGrpSpPr>
          <p:nvPr/>
        </p:nvGrpSpPr>
        <p:grpSpPr bwMode="auto">
          <a:xfrm>
            <a:off x="3548856" y="2459038"/>
            <a:ext cx="2377283" cy="487362"/>
            <a:chOff x="1744134" y="2455727"/>
            <a:chExt cx="2184400" cy="487362"/>
          </a:xfrm>
        </p:grpSpPr>
        <p:sp>
          <p:nvSpPr>
            <p:cNvPr id="27" name="矩形 2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文本框 27"/>
            <p:cNvSpPr txBox="1"/>
            <p:nvPr/>
          </p:nvSpPr>
          <p:spPr>
            <a:xfrm>
              <a:off x="1798283" y="2501764"/>
              <a:ext cx="204269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链路调度策略</a:t>
              </a:r>
            </a:p>
          </p:txBody>
        </p:sp>
      </p:grpSp>
      <p:cxnSp>
        <p:nvCxnSpPr>
          <p:cNvPr id="29" name="直接箭头连接符 28"/>
          <p:cNvCxnSpPr/>
          <p:nvPr/>
        </p:nvCxnSpPr>
        <p:spPr>
          <a:xfrm flipV="1">
            <a:off x="4216400" y="4073525"/>
            <a:ext cx="4763" cy="354013"/>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5335588" y="4081463"/>
            <a:ext cx="4762" cy="354012"/>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421" name="组合 16394"/>
          <p:cNvGrpSpPr>
            <a:grpSpLocks/>
          </p:cNvGrpSpPr>
          <p:nvPr/>
        </p:nvGrpSpPr>
        <p:grpSpPr bwMode="auto">
          <a:xfrm>
            <a:off x="4216400" y="2967038"/>
            <a:ext cx="1141413" cy="538162"/>
            <a:chOff x="4216758" y="2916190"/>
            <a:chExt cx="1141055" cy="538990"/>
          </a:xfrm>
        </p:grpSpPr>
        <p:cxnSp>
          <p:nvCxnSpPr>
            <p:cNvPr id="39" name="直接箭头连接符 38"/>
            <p:cNvCxnSpPr/>
            <p:nvPr/>
          </p:nvCxnSpPr>
          <p:spPr>
            <a:xfrm flipH="1" flipV="1">
              <a:off x="4769035" y="2916190"/>
              <a:ext cx="3174" cy="359327"/>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4223106" y="3226228"/>
              <a:ext cx="0" cy="228952"/>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flipV="1">
              <a:off x="5321311" y="3262797"/>
              <a:ext cx="1588" cy="192383"/>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216758" y="3262797"/>
              <a:ext cx="1141055" cy="0"/>
            </a:xfrm>
            <a:prstGeom prst="straightConnector1">
              <a:avLst/>
            </a:prstGeom>
            <a:ln w="73025" cap="flat">
              <a:solidFill>
                <a:srgbClr val="2C3E50"/>
              </a:solidFill>
              <a:round/>
              <a:headEnd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5F269AAF-688E-4941-AABC-48E6FB858A25}" type="slidenum">
              <a:rPr lang="zh-CN" altLang="en-US" sz="1200" smtClean="0">
                <a:solidFill>
                  <a:srgbClr val="2C3E50"/>
                </a:solidFill>
                <a:latin typeface="等线" panose="02010600030101010101" pitchFamily="2" charset="-122"/>
                <a:ea typeface="等线" panose="02010600030101010101" pitchFamily="2" charset="-122"/>
              </a:rPr>
              <a:pPr>
                <a:lnSpc>
                  <a:spcPct val="100000"/>
                </a:lnSpc>
                <a:spcBef>
                  <a:spcPct val="0"/>
                </a:spcBef>
                <a:buFontTx/>
                <a:buNone/>
              </a:pPr>
              <a:t>11</a:t>
            </a:fld>
            <a:endParaRPr lang="zh-CN" altLang="en-US" sz="1200" smtClean="0">
              <a:solidFill>
                <a:srgbClr val="2C3E50"/>
              </a:solidFill>
              <a:latin typeface="等线" panose="02010600030101010101" pitchFamily="2" charset="-122"/>
              <a:ea typeface="等线" panose="02010600030101010101" pitchFamily="2" charset="-122"/>
            </a:endParaRPr>
          </a:p>
        </p:txBody>
      </p:sp>
      <p:pic>
        <p:nvPicPr>
          <p:cNvPr id="18437"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标题 1"/>
          <p:cNvSpPr>
            <a:spLocks noGrp="1"/>
          </p:cNvSpPr>
          <p:nvPr>
            <p:ph type="title"/>
          </p:nvPr>
        </p:nvSpPr>
        <p:spPr>
          <a:xfrm>
            <a:off x="260350" y="-17463"/>
            <a:ext cx="8229600" cy="1143001"/>
          </a:xfrm>
        </p:spPr>
        <p:txBody>
          <a:bodyPr/>
          <a:lstStyle/>
          <a:p>
            <a:pPr eaLnBrk="1" hangingPunct="1"/>
            <a:r>
              <a:rPr lang="zh-CN" altLang="en-US" sz="3000" dirty="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844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41713"/>
            <a:ext cx="3482975"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5388" y="3694113"/>
            <a:ext cx="22494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2" name="内容占位符 2"/>
              <p:cNvSpPr>
                <a:spLocks noGrp="1"/>
              </p:cNvSpPr>
              <p:nvPr>
                <p:ph idx="1"/>
              </p:nvPr>
            </p:nvSpPr>
            <p:spPr>
              <a:xfrm>
                <a:off x="457200" y="1600199"/>
                <a:ext cx="8215745" cy="1763714"/>
              </a:xfrm>
            </p:spPr>
            <p:txBody>
              <a:bodyPr rtlCol="0">
                <a:normAutofit fontScale="47500" lnSpcReduction="20000"/>
              </a:bodyPr>
              <a:lstStyle/>
              <a:p>
                <a:pPr indent="-360000" eaLnBrk="1" fontAlgn="auto" hangingPunct="1">
                  <a:lnSpc>
                    <a:spcPct val="135000"/>
                  </a:lnSpc>
                  <a:spcAft>
                    <a:spcPts val="0"/>
                  </a:spcAft>
                  <a:defRPr/>
                </a:pPr>
                <a:r>
                  <a:rPr lang="zh-CN" altLang="en-US" sz="5100" dirty="0">
                    <a:solidFill>
                      <a:srgbClr val="2C3E50"/>
                    </a:solidFill>
                    <a:latin typeface="等线" panose="02010600030101010101" pitchFamily="2" charset="-122"/>
                    <a:ea typeface="等线" panose="02010600030101010101" pitchFamily="2" charset="-122"/>
                  </a:rPr>
                  <a:t>天线模型</a:t>
                </a:r>
              </a:p>
              <a:p>
                <a:pPr marL="360000" indent="0" algn="just" eaLnBrk="1" fontAlgn="auto" hangingPunct="1">
                  <a:lnSpc>
                    <a:spcPct val="135000"/>
                  </a:lnSpc>
                  <a:spcAft>
                    <a:spcPts val="0"/>
                  </a:spcAft>
                  <a:buNone/>
                  <a:defRPr/>
                </a:pPr>
                <a:r>
                  <a:rPr lang="zh-CN" altLang="en-US" sz="4200" dirty="0">
                    <a:solidFill>
                      <a:srgbClr val="2C3E50"/>
                    </a:solidFill>
                    <a:latin typeface="等线" panose="02010600030101010101" pitchFamily="2" charset="-122"/>
                    <a:ea typeface="等线" panose="02010600030101010101" pitchFamily="2" charset="-122"/>
                  </a:rPr>
                  <a:t>平坦化辐射模型，天线增益定义：</a:t>
                </a:r>
                <a14:m>
                  <m:oMath xmlns:m="http://schemas.openxmlformats.org/officeDocument/2006/math">
                    <m:r>
                      <a:rPr lang="en-US" altLang="zh-CN" sz="4200" i="1" dirty="0">
                        <a:solidFill>
                          <a:srgbClr val="2C3E50"/>
                        </a:solidFill>
                        <a:latin typeface="Cambria Math" panose="02040503050406030204" pitchFamily="18" charset="0"/>
                        <a:ea typeface="等线" panose="02010600030101010101" pitchFamily="2" charset="-122"/>
                      </a:rPr>
                      <m:t>𝐺</m:t>
                    </m:r>
                    <m:r>
                      <a:rPr lang="en-US" altLang="zh-CN" sz="4200" i="1" dirty="0">
                        <a:solidFill>
                          <a:srgbClr val="2C3E50"/>
                        </a:solidFill>
                        <a:latin typeface="Cambria Math" panose="02040503050406030204" pitchFamily="18" charset="0"/>
                        <a:ea typeface="等线" panose="02010600030101010101" pitchFamily="2" charset="-122"/>
                      </a:rPr>
                      <m:t>=</m:t>
                    </m:r>
                    <m:f>
                      <m:fPr>
                        <m:ctrlPr>
                          <a:rPr lang="en-US" altLang="zh-CN" sz="4200" i="1" dirty="0">
                            <a:solidFill>
                              <a:srgbClr val="2C3E50"/>
                            </a:solidFill>
                            <a:latin typeface="Cambria Math" panose="02040503050406030204" pitchFamily="18" charset="0"/>
                            <a:ea typeface="等线" panose="02010600030101010101" pitchFamily="2" charset="-122"/>
                          </a:rPr>
                        </m:ctrlPr>
                      </m:fPr>
                      <m:num>
                        <m:r>
                          <a:rPr lang="en-US" altLang="zh-CN" sz="4200" i="1" dirty="0">
                            <a:solidFill>
                              <a:srgbClr val="2C3E50"/>
                            </a:solidFill>
                            <a:latin typeface="Cambria Math" panose="02040503050406030204" pitchFamily="18" charset="0"/>
                            <a:ea typeface="等线" panose="02010600030101010101" pitchFamily="2" charset="-122"/>
                          </a:rPr>
                          <m:t>2</m:t>
                        </m:r>
                        <m:r>
                          <a:rPr lang="zh-CN" altLang="en-US" sz="4200" i="1" dirty="0">
                            <a:solidFill>
                              <a:srgbClr val="2C3E50"/>
                            </a:solidFill>
                            <a:latin typeface="Cambria Math" panose="02040503050406030204" pitchFamily="18" charset="0"/>
                            <a:ea typeface="等线" panose="02010600030101010101" pitchFamily="2" charset="-122"/>
                          </a:rPr>
                          <m:t>𝜋</m:t>
                        </m:r>
                      </m:num>
                      <m:den>
                        <m:r>
                          <a:rPr lang="zh-CN" altLang="en-US" sz="4200" i="1" dirty="0">
                            <a:solidFill>
                              <a:srgbClr val="2C3E50"/>
                            </a:solidFill>
                            <a:latin typeface="Cambria Math" panose="02040503050406030204" pitchFamily="18" charset="0"/>
                            <a:ea typeface="等线" panose="02010600030101010101" pitchFamily="2" charset="-122"/>
                          </a:rPr>
                          <m:t>𝜃</m:t>
                        </m:r>
                      </m:den>
                    </m:f>
                  </m:oMath>
                </a14:m>
                <a:endParaRPr lang="en-US" altLang="zh-CN" sz="4200" i="1"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4200" dirty="0">
                    <a:solidFill>
                      <a:srgbClr val="2C3E50"/>
                    </a:solidFill>
                    <a:latin typeface="等线" panose="02010600030101010101" pitchFamily="2" charset="-122"/>
                    <a:ea typeface="等线" panose="02010600030101010101" pitchFamily="2" charset="-122"/>
                  </a:rPr>
                  <a:t>特性：干扰覆盖范围小，发射信号强度高</a:t>
                </a:r>
                <a:endParaRPr lang="en-US" altLang="zh-CN" sz="4200" dirty="0">
                  <a:solidFill>
                    <a:srgbClr val="2C3E50"/>
                  </a:solidFill>
                  <a:latin typeface="等线" panose="02010600030101010101" pitchFamily="2" charset="-122"/>
                  <a:ea typeface="等线" panose="02010600030101010101" pitchFamily="2" charset="-122"/>
                </a:endParaRPr>
              </a:p>
            </p:txBody>
          </p:sp>
        </mc:Choice>
        <mc:Fallback xmlns="">
          <p:sp>
            <p:nvSpPr>
              <p:cNvPr id="12" name="内容占位符 2"/>
              <p:cNvSpPr>
                <a:spLocks noGrp="1" noRot="1" noChangeAspect="1" noMove="1" noResize="1" noEditPoints="1" noAdjustHandles="1" noChangeArrowheads="1" noChangeShapeType="1" noTextEdit="1"/>
              </p:cNvSpPr>
              <p:nvPr>
                <p:ph idx="1"/>
              </p:nvPr>
            </p:nvSpPr>
            <p:spPr>
              <a:xfrm>
                <a:off x="457200" y="1600199"/>
                <a:ext cx="8215745" cy="1763714"/>
              </a:xfrm>
              <a:blipFill rotWithShape="0">
                <a:blip r:embed="rId6"/>
                <a:stretch>
                  <a:fillRect l="-964" t="-3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2"/>
              <p:cNvSpPr>
                <a:spLocks noGrp="1"/>
              </p:cNvSpPr>
              <p:nvPr>
                <p:ph idx="1"/>
              </p:nvPr>
            </p:nvSpPr>
            <p:spPr>
              <a:xfrm>
                <a:off x="457200" y="1542144"/>
                <a:ext cx="8458200" cy="4837546"/>
              </a:xfrm>
            </p:spPr>
            <p:txBody>
              <a:bodyPr>
                <a:normAutofit fontScale="92500"/>
              </a:bodyPr>
              <a:lstStyle/>
              <a:p>
                <a:pPr indent="-360000" eaLnBrk="1" fontAlgn="auto" hangingPunct="1">
                  <a:lnSpc>
                    <a:spcPct val="135000"/>
                  </a:lnSpc>
                  <a:spcAft>
                    <a:spcPts val="0"/>
                  </a:spcAft>
                  <a:defRPr/>
                </a:pPr>
                <a:r>
                  <a:rPr lang="zh-CN" altLang="en-US" sz="2600" dirty="0" smtClean="0">
                    <a:solidFill>
                      <a:srgbClr val="2C3E50"/>
                    </a:solidFill>
                    <a:latin typeface="等线" panose="02010600030101010101" pitchFamily="2" charset="-122"/>
                    <a:ea typeface="等线" panose="02010600030101010101" pitchFamily="2" charset="-122"/>
                  </a:rPr>
                  <a:t>定向干扰信号</a:t>
                </a:r>
                <a:r>
                  <a:rPr lang="zh-CN" altLang="en-US" sz="2600" dirty="0">
                    <a:solidFill>
                      <a:srgbClr val="2C3E50"/>
                    </a:solidFill>
                    <a:latin typeface="等线" panose="02010600030101010101" pitchFamily="2" charset="-122"/>
                    <a:ea typeface="等线" panose="02010600030101010101" pitchFamily="2" charset="-122"/>
                  </a:rPr>
                  <a:t>模型</a:t>
                </a:r>
                <a:endParaRPr lang="zh-CN" altLang="en-US" sz="26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200" dirty="0">
                    <a:solidFill>
                      <a:srgbClr val="2C3E50"/>
                    </a:solidFill>
                    <a:latin typeface="等线" panose="02010600030101010101" pitchFamily="2" charset="-122"/>
                    <a:ea typeface="等线" panose="02010600030101010101" pitchFamily="2" charset="-122"/>
                  </a:rPr>
                  <a:t>给定活跃通信链路集合</a:t>
                </a:r>
                <a14:m>
                  <m:oMath xmlns:m="http://schemas.openxmlformats.org/officeDocument/2006/math">
                    <m:r>
                      <a:rPr lang="en-US" altLang="zh-CN" sz="2200" i="1">
                        <a:solidFill>
                          <a:srgbClr val="2C3E50"/>
                        </a:solidFill>
                        <a:latin typeface="Cambria Math" panose="02040503050406030204" pitchFamily="18" charset="0"/>
                        <a:ea typeface="等线" panose="02010600030101010101" pitchFamily="2" charset="-122"/>
                      </a:rPr>
                      <m:t>𝑆</m:t>
                    </m:r>
                    <m:r>
                      <a:rPr lang="en-US" altLang="zh-CN" sz="2200" i="1">
                        <a:solidFill>
                          <a:srgbClr val="2C3E50"/>
                        </a:solidFill>
                        <a:latin typeface="Cambria Math" panose="02040503050406030204" pitchFamily="18" charset="0"/>
                        <a:ea typeface="等线" panose="02010600030101010101" pitchFamily="2" charset="-122"/>
                      </a:rPr>
                      <m:t>=</m:t>
                    </m:r>
                    <m:d>
                      <m:dPr>
                        <m:begChr m:val="{"/>
                        <m:endChr m:val="}"/>
                        <m:ctrlPr>
                          <a:rPr lang="en-US" altLang="zh-CN" sz="2200" i="1">
                            <a:solidFill>
                              <a:srgbClr val="2C3E50"/>
                            </a:solidFill>
                            <a:latin typeface="Cambria Math" panose="02040503050406030204" pitchFamily="18" charset="0"/>
                            <a:ea typeface="等线" panose="02010600030101010101" pitchFamily="2" charset="-122"/>
                          </a:rPr>
                        </m:ctrlPr>
                      </m:dPr>
                      <m:e>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1</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2</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𝑛</m:t>
                            </m:r>
                          </m:sub>
                        </m:sSub>
                      </m:e>
                    </m:d>
                  </m:oMath>
                </a14:m>
                <a:r>
                  <a:rPr lang="zh-CN" altLang="en-US" sz="2200" dirty="0">
                    <a:solidFill>
                      <a:srgbClr val="2C3E50"/>
                    </a:solidFill>
                    <a:latin typeface="等线" panose="02010600030101010101" pitchFamily="2" charset="-122"/>
                    <a:ea typeface="等线" panose="02010600030101010101" pitchFamily="2" charset="-122"/>
                  </a:rPr>
                  <a:t>，在同一信道进行传输时，链路</a:t>
                </a: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en-US" altLang="zh-CN" sz="2200" i="1">
                        <a:solidFill>
                          <a:srgbClr val="2C3E50"/>
                        </a:solidFill>
                        <a:latin typeface="Cambria Math" panose="02040503050406030204" pitchFamily="18" charset="0"/>
                        <a:ea typeface="等线" panose="02010600030101010101" pitchFamily="2" charset="-122"/>
                      </a:rPr>
                      <m:t>=</m:t>
                    </m:r>
                    <m:d>
                      <m:dPr>
                        <m:ctrlPr>
                          <a:rPr lang="en-US" altLang="zh-CN" sz="2200" i="1">
                            <a:solidFill>
                              <a:srgbClr val="2C3E50"/>
                            </a:solidFill>
                            <a:latin typeface="Cambria Math" panose="02040503050406030204" pitchFamily="18" charset="0"/>
                            <a:ea typeface="等线" panose="02010600030101010101" pitchFamily="2" charset="-122"/>
                          </a:rPr>
                        </m:ctrlPr>
                      </m:dPr>
                      <m:e>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𝑠</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en-US" altLang="zh-CN" sz="2200" i="1">
                            <a:solidFill>
                              <a:srgbClr val="2C3E50"/>
                            </a:solidFill>
                            <a:latin typeface="Cambria Math" panose="02040503050406030204" pitchFamily="18" charset="0"/>
                            <a:ea typeface="等线" panose="02010600030101010101" pitchFamily="2" charset="-122"/>
                          </a:rPr>
                          <m:t>,</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𝑟</m:t>
                            </m:r>
                          </m:e>
                          <m:sub>
                            <m:r>
                              <a:rPr lang="en-US" altLang="zh-CN" sz="2200" i="1">
                                <a:solidFill>
                                  <a:srgbClr val="2C3E50"/>
                                </a:solidFill>
                                <a:latin typeface="Cambria Math" panose="02040503050406030204" pitchFamily="18" charset="0"/>
                                <a:ea typeface="等线" panose="02010600030101010101" pitchFamily="2" charset="-122"/>
                              </a:rPr>
                              <m:t>𝑣</m:t>
                            </m:r>
                          </m:sub>
                        </m:sSub>
                      </m:e>
                    </m:d>
                  </m:oMath>
                </a14:m>
                <a:r>
                  <a:rPr lang="zh-CN" altLang="en-US" sz="2200" dirty="0">
                    <a:solidFill>
                      <a:srgbClr val="2C3E50"/>
                    </a:solidFill>
                    <a:latin typeface="等线" panose="02010600030101010101" pitchFamily="2" charset="-122"/>
                    <a:ea typeface="等线" panose="02010600030101010101" pitchFamily="2" charset="-122"/>
                  </a:rPr>
                  <a:t>的接收节点可以成功接收并解码所需信息的充要条件：</a:t>
                </a:r>
                <a:endParaRPr lang="en-US" altLang="zh-CN" sz="22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4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14:m>
                  <m:oMath xmlns:m="http://schemas.openxmlformats.org/officeDocument/2006/math">
                    <m:nary>
                      <m:naryPr>
                        <m:chr m:val="∑"/>
                        <m:limLoc m:val="subSup"/>
                        <m:supHide m:val="on"/>
                        <m:ctrlPr>
                          <a:rPr lang="en-US" altLang="zh-CN" sz="2200" i="1">
                            <a:solidFill>
                              <a:srgbClr val="2C3E50"/>
                            </a:solidFill>
                            <a:latin typeface="Cambria Math" panose="02040503050406030204" pitchFamily="18" charset="0"/>
                            <a:ea typeface="等线" panose="02010600030101010101" pitchFamily="2" charset="-122"/>
                          </a:rPr>
                        </m:ctrlPr>
                      </m:naryPr>
                      <m:sub>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r>
                              <a:rPr lang="en-US" altLang="zh-CN" sz="2200" i="1">
                                <a:solidFill>
                                  <a:srgbClr val="2C3E50"/>
                                </a:solidFill>
                                <a:latin typeface="Cambria Math" panose="02040503050406030204" pitchFamily="18" charset="0"/>
                                <a:ea typeface="Cambria Math" panose="02040503050406030204" pitchFamily="18" charset="0"/>
                              </a:rPr>
                              <m:t>∈</m:t>
                            </m:r>
                            <m:r>
                              <a:rPr lang="en-US" altLang="zh-CN" sz="2200" i="1">
                                <a:solidFill>
                                  <a:srgbClr val="2C3E50"/>
                                </a:solidFill>
                                <a:latin typeface="Cambria Math" panose="02040503050406030204" pitchFamily="18" charset="0"/>
                                <a:ea typeface="Cambria Math" panose="02040503050406030204" pitchFamily="18" charset="0"/>
                              </a:rPr>
                              <m:t>𝑆</m:t>
                            </m:r>
                          </m:sub>
                        </m:sSub>
                      </m:sub>
                      <m:sup/>
                      <m:e>
                        <m:r>
                          <a:rPr lang="en-US" altLang="zh-CN" sz="2200" i="1">
                            <a:solidFill>
                              <a:srgbClr val="2C3E50"/>
                            </a:solidFill>
                            <a:latin typeface="Cambria Math" panose="02040503050406030204" pitchFamily="18" charset="0"/>
                            <a:ea typeface="等线" panose="02010600030101010101" pitchFamily="2" charset="-122"/>
                          </a:rPr>
                          <m:t>𝑃</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𝑆</m:t>
                            </m:r>
                          </m:sub>
                        </m:sSub>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𝑟</m:t>
                            </m:r>
                          </m:sub>
                        </m:sSub>
                        <m:sSubSup>
                          <m:sSubSupPr>
                            <m:ctrlPr>
                              <a:rPr lang="en-US" altLang="zh-CN" sz="2200" i="1">
                                <a:solidFill>
                                  <a:srgbClr val="2C3E50"/>
                                </a:solidFill>
                                <a:latin typeface="Cambria Math" panose="02040503050406030204" pitchFamily="18" charset="0"/>
                                <a:ea typeface="等线" panose="02010600030101010101" pitchFamily="2" charset="-122"/>
                              </a:rPr>
                            </m:ctrlPr>
                          </m:sSubSupPr>
                          <m:e>
                            <m:r>
                              <a:rPr lang="en-US" altLang="zh-CN" sz="2200" i="1">
                                <a:solidFill>
                                  <a:srgbClr val="2C3E50"/>
                                </a:solidFill>
                                <a:latin typeface="Cambria Math" panose="02040503050406030204" pitchFamily="18" charset="0"/>
                                <a:ea typeface="等线" panose="02010600030101010101" pitchFamily="2" charset="-122"/>
                              </a:rPr>
                              <m:t>𝑑</m:t>
                            </m:r>
                          </m:e>
                          <m:sub>
                            <m:r>
                              <a:rPr lang="en-US" altLang="zh-CN" sz="2200" i="1">
                                <a:solidFill>
                                  <a:srgbClr val="2C3E50"/>
                                </a:solidFill>
                                <a:latin typeface="Cambria Math" panose="02040503050406030204" pitchFamily="18" charset="0"/>
                                <a:ea typeface="等线" panose="02010600030101010101" pitchFamily="2" charset="-122"/>
                              </a:rPr>
                              <m:t>𝑤𝑣</m:t>
                            </m:r>
                          </m:sub>
                          <m:sup>
                            <m:r>
                              <a:rPr lang="en-US" altLang="zh-CN" sz="2200" i="1">
                                <a:solidFill>
                                  <a:srgbClr val="2C3E50"/>
                                </a:solidFill>
                                <a:latin typeface="Cambria Math" panose="02040503050406030204" pitchFamily="18" charset="0"/>
                                <a:ea typeface="等线" panose="02010600030101010101" pitchFamily="2" charset="-122"/>
                              </a:rPr>
                              <m:t>−</m:t>
                            </m:r>
                            <m:r>
                              <a:rPr lang="zh-CN" altLang="en-US" sz="2200" i="1">
                                <a:solidFill>
                                  <a:srgbClr val="2C3E50"/>
                                </a:solidFill>
                                <a:latin typeface="Cambria Math" panose="02040503050406030204" pitchFamily="18" charset="0"/>
                                <a:ea typeface="等线" panose="02010600030101010101" pitchFamily="2" charset="-122"/>
                              </a:rPr>
                              <m:t>𝛼</m:t>
                            </m:r>
                          </m:sup>
                        </m:sSubSup>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zh-CN" altLang="en-US" sz="2200" i="1">
                                <a:solidFill>
                                  <a:srgbClr val="2C3E50"/>
                                </a:solidFill>
                                <a:latin typeface="Cambria Math" panose="02040503050406030204" pitchFamily="18" charset="0"/>
                                <a:ea typeface="等线" panose="02010600030101010101" pitchFamily="2" charset="-122"/>
                              </a:rPr>
                              <m:t>𝜑</m:t>
                            </m:r>
                          </m:e>
                          <m:sub>
                            <m:r>
                              <a:rPr lang="en-US" altLang="zh-CN" sz="2200" i="1">
                                <a:solidFill>
                                  <a:srgbClr val="2C3E50"/>
                                </a:solidFill>
                                <a:latin typeface="Cambria Math" panose="02040503050406030204" pitchFamily="18" charset="0"/>
                                <a:ea typeface="等线" panose="02010600030101010101" pitchFamily="2" charset="-122"/>
                              </a:rPr>
                              <m:t>𝑤𝑣</m:t>
                            </m:r>
                          </m:sub>
                        </m:sSub>
                      </m:e>
                    </m:nary>
                  </m:oMath>
                </a14:m>
                <a:r>
                  <a:rPr lang="zh-CN" altLang="en-US" sz="2200" dirty="0">
                    <a:solidFill>
                      <a:srgbClr val="2C3E50"/>
                    </a:solidFill>
                    <a:latin typeface="等线" panose="02010600030101010101" pitchFamily="2" charset="-122"/>
                    <a:ea typeface="等线" panose="02010600030101010101" pitchFamily="2" charset="-122"/>
                  </a:rPr>
                  <a:t>：来自同时隙并行传输链路的信号</a:t>
                </a:r>
                <a:r>
                  <a:rPr lang="zh-CN" altLang="en-US" sz="2200" dirty="0" smtClean="0">
                    <a:solidFill>
                      <a:srgbClr val="2C3E50"/>
                    </a:solidFill>
                    <a:latin typeface="等线" panose="02010600030101010101" pitchFamily="2" charset="-122"/>
                    <a:ea typeface="等线" panose="02010600030101010101" pitchFamily="2" charset="-122"/>
                  </a:rPr>
                  <a:t>干扰</a:t>
                </a:r>
                <a:endParaRPr lang="en-US" altLang="zh-CN" sz="19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𝐺</m:t>
                        </m:r>
                      </m:e>
                      <m:sub>
                        <m:r>
                          <a:rPr lang="en-US" altLang="zh-CN" sz="2200" i="1">
                            <a:solidFill>
                              <a:srgbClr val="2C3E50"/>
                            </a:solidFill>
                            <a:latin typeface="Cambria Math" panose="02040503050406030204" pitchFamily="18" charset="0"/>
                            <a:ea typeface="等线" panose="02010600030101010101" pitchFamily="2" charset="-122"/>
                          </a:rPr>
                          <m:t>𝑆</m:t>
                        </m:r>
                      </m:sub>
                    </m:sSub>
                  </m:oMath>
                </a14:m>
                <a:r>
                  <a:rPr lang="zh-CN" altLang="en-US" sz="2200" dirty="0">
                    <a:solidFill>
                      <a:srgbClr val="2C3E50"/>
                    </a:solidFill>
                    <a:latin typeface="等线" panose="02010600030101010101" pitchFamily="2" charset="-122"/>
                    <a:ea typeface="等线" panose="02010600030101010101" pitchFamily="2" charset="-122"/>
                  </a:rPr>
                  <a:t>：天线增益</a:t>
                </a:r>
                <a:endParaRPr lang="en-US" altLang="zh-CN" sz="22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00000"/>
                  </a:lnSpc>
                  <a:spcBef>
                    <a:spcPts val="300"/>
                  </a:spcBef>
                  <a:spcAft>
                    <a:spcPts val="0"/>
                  </a:spcAft>
                  <a:buNone/>
                  <a:defRPr/>
                </a:pPr>
                <a14:m>
                  <m:oMath xmlns:m="http://schemas.openxmlformats.org/officeDocument/2006/math">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zh-CN" altLang="en-US" sz="2200" i="1">
                            <a:solidFill>
                              <a:srgbClr val="2C3E50"/>
                            </a:solidFill>
                            <a:latin typeface="Cambria Math" panose="02040503050406030204" pitchFamily="18" charset="0"/>
                            <a:ea typeface="等线" panose="02010600030101010101" pitchFamily="2" charset="-122"/>
                          </a:rPr>
                          <m:t>𝜑</m:t>
                        </m:r>
                      </m:e>
                      <m:sub>
                        <m:r>
                          <a:rPr lang="en-US" altLang="zh-CN" sz="2200" i="1">
                            <a:solidFill>
                              <a:srgbClr val="2C3E50"/>
                            </a:solidFill>
                            <a:latin typeface="Cambria Math" panose="02040503050406030204" pitchFamily="18" charset="0"/>
                            <a:ea typeface="等线" panose="02010600030101010101" pitchFamily="2" charset="-122"/>
                          </a:rPr>
                          <m:t>𝑤𝑣</m:t>
                        </m:r>
                      </m:sub>
                    </m:sSub>
                    <m:r>
                      <a:rPr lang="en-US" altLang="zh-CN" sz="2200" i="1">
                        <a:solidFill>
                          <a:srgbClr val="2C3E50"/>
                        </a:solidFill>
                        <a:latin typeface="Cambria Math" panose="02040503050406030204" pitchFamily="18" charset="0"/>
                        <a:ea typeface="等线" panose="02010600030101010101" pitchFamily="2" charset="-122"/>
                      </a:rPr>
                      <m:t>=</m:t>
                    </m:r>
                    <m:d>
                      <m:dPr>
                        <m:begChr m:val="{"/>
                        <m:endChr m:val=""/>
                        <m:ctrlPr>
                          <a:rPr lang="en-US" altLang="zh-CN" sz="2200" i="1">
                            <a:solidFill>
                              <a:srgbClr val="2C3E50"/>
                            </a:solidFill>
                            <a:latin typeface="Cambria Math" panose="02040503050406030204" pitchFamily="18" charset="0"/>
                            <a:ea typeface="等线" panose="02010600030101010101" pitchFamily="2" charset="-122"/>
                          </a:rPr>
                        </m:ctrlPr>
                      </m:dPr>
                      <m:e>
                        <m:eqArr>
                          <m:eqArrPr>
                            <m:ctrlPr>
                              <a:rPr lang="en-US" altLang="zh-CN" sz="2200" i="1">
                                <a:solidFill>
                                  <a:srgbClr val="2C3E50"/>
                                </a:solidFill>
                                <a:latin typeface="Cambria Math" panose="02040503050406030204" pitchFamily="18" charset="0"/>
                                <a:ea typeface="等线" panose="02010600030101010101" pitchFamily="2" charset="-122"/>
                              </a:rPr>
                            </m:ctrlPr>
                          </m:eqArrPr>
                          <m:e>
                            <m:r>
                              <a:rPr lang="en-US" altLang="zh-CN" sz="2200" i="1">
                                <a:solidFill>
                                  <a:srgbClr val="2C3E50"/>
                                </a:solidFill>
                                <a:latin typeface="Cambria Math" panose="02040503050406030204" pitchFamily="18" charset="0"/>
                                <a:ea typeface="等线" panose="02010600030101010101" pitchFamily="2" charset="-122"/>
                              </a:rPr>
                              <m:t>1</m:t>
                            </m:r>
                            <m:r>
                              <a:rPr lang="zh-CN" altLang="en-US" sz="2200" i="1">
                                <a:solidFill>
                                  <a:srgbClr val="2C3E50"/>
                                </a:solidFill>
                                <a:latin typeface="Cambria Math" panose="02040503050406030204" pitchFamily="18" charset="0"/>
                                <a:ea typeface="等线" panose="02010600030101010101" pitchFamily="2" charset="-122"/>
                              </a:rPr>
                              <m:t>，并行传输链路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sub>
                            </m:sSub>
                            <m:r>
                              <a:rPr lang="zh-CN" altLang="en-US" sz="2200" i="1">
                                <a:solidFill>
                                  <a:srgbClr val="2C3E50"/>
                                </a:solidFill>
                                <a:latin typeface="Cambria Math" panose="02040503050406030204" pitchFamily="18" charset="0"/>
                                <a:ea typeface="等线" panose="02010600030101010101" pitchFamily="2" charset="-122"/>
                              </a:rPr>
                              <m:t>对链路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zh-CN" altLang="en-US" sz="2200" i="1">
                                <a:solidFill>
                                  <a:srgbClr val="2C3E50"/>
                                </a:solidFill>
                                <a:latin typeface="Cambria Math" panose="02040503050406030204" pitchFamily="18" charset="0"/>
                                <a:ea typeface="等线" panose="02010600030101010101" pitchFamily="2" charset="-122"/>
                              </a:rPr>
                              <m:t>有信号干扰</m:t>
                            </m:r>
                          </m:e>
                          <m:e>
                            <m:r>
                              <a:rPr lang="en-US" altLang="zh-CN" sz="2200" i="1">
                                <a:solidFill>
                                  <a:srgbClr val="2C3E50"/>
                                </a:solidFill>
                                <a:latin typeface="Cambria Math" panose="02040503050406030204" pitchFamily="18" charset="0"/>
                                <a:ea typeface="等线" panose="02010600030101010101" pitchFamily="2" charset="-122"/>
                              </a:rPr>
                              <m:t>0</m:t>
                            </m:r>
                            <m:r>
                              <a:rPr lang="zh-CN" altLang="en-US" sz="2200" i="1">
                                <a:solidFill>
                                  <a:srgbClr val="2C3E50"/>
                                </a:solidFill>
                                <a:latin typeface="Cambria Math" panose="02040503050406030204" pitchFamily="18" charset="0"/>
                                <a:ea typeface="等线" panose="02010600030101010101" pitchFamily="2" charset="-122"/>
                              </a:rPr>
                              <m:t>，链路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𝑤</m:t>
                                </m:r>
                              </m:sub>
                            </m:sSub>
                            <m:r>
                              <a:rPr lang="zh-CN" altLang="en-US" sz="2200" i="1">
                                <a:solidFill>
                                  <a:srgbClr val="2C3E50"/>
                                </a:solidFill>
                                <a:latin typeface="Cambria Math" panose="02040503050406030204" pitchFamily="18" charset="0"/>
                                <a:ea typeface="等线" panose="02010600030101010101" pitchFamily="2" charset="-122"/>
                              </a:rPr>
                              <m:t>和链路</m:t>
                            </m:r>
                            <m:sSub>
                              <m:sSubPr>
                                <m:ctrlPr>
                                  <a:rPr lang="en-US" altLang="zh-CN" sz="2200" i="1">
                                    <a:solidFill>
                                      <a:srgbClr val="2C3E50"/>
                                    </a:solidFill>
                                    <a:latin typeface="Cambria Math" panose="02040503050406030204" pitchFamily="18" charset="0"/>
                                    <a:ea typeface="等线" panose="02010600030101010101" pitchFamily="2" charset="-122"/>
                                  </a:rPr>
                                </m:ctrlPr>
                              </m:sSubPr>
                              <m:e>
                                <m:r>
                                  <a:rPr lang="en-US" altLang="zh-CN" sz="2200" i="1">
                                    <a:solidFill>
                                      <a:srgbClr val="2C3E50"/>
                                    </a:solidFill>
                                    <a:latin typeface="Cambria Math" panose="02040503050406030204" pitchFamily="18" charset="0"/>
                                    <a:ea typeface="等线" panose="02010600030101010101" pitchFamily="2" charset="-122"/>
                                  </a:rPr>
                                  <m:t>𝑙</m:t>
                                </m:r>
                              </m:e>
                              <m:sub>
                                <m:r>
                                  <a:rPr lang="en-US" altLang="zh-CN" sz="2200" i="1">
                                    <a:solidFill>
                                      <a:srgbClr val="2C3E50"/>
                                    </a:solidFill>
                                    <a:latin typeface="Cambria Math" panose="02040503050406030204" pitchFamily="18" charset="0"/>
                                    <a:ea typeface="等线" panose="02010600030101010101" pitchFamily="2" charset="-122"/>
                                  </a:rPr>
                                  <m:t>𝑣</m:t>
                                </m:r>
                              </m:sub>
                            </m:sSub>
                            <m:r>
                              <a:rPr lang="zh-CN" altLang="en-US" sz="2200" i="1">
                                <a:solidFill>
                                  <a:srgbClr val="2C3E50"/>
                                </a:solidFill>
                                <a:latin typeface="Cambria Math" panose="02040503050406030204" pitchFamily="18" charset="0"/>
                                <a:ea typeface="等线" panose="02010600030101010101" pitchFamily="2" charset="-122"/>
                              </a:rPr>
                              <m:t>并行传输无信号干扰</m:t>
                            </m:r>
                          </m:e>
                        </m:eqArr>
                      </m:e>
                    </m:d>
                  </m:oMath>
                </a14:m>
                <a:r>
                  <a:rPr lang="en-US" altLang="zh-CN" sz="2200" dirty="0">
                    <a:solidFill>
                      <a:srgbClr val="2C3E50"/>
                    </a:solidFill>
                    <a:latin typeface="等线" panose="02010600030101010101" pitchFamily="2" charset="-122"/>
                    <a:ea typeface="等线" panose="02010600030101010101" pitchFamily="2" charset="-122"/>
                  </a:rPr>
                  <a:t> </a:t>
                </a:r>
              </a:p>
            </p:txBody>
          </p:sp>
        </mc:Choice>
        <mc:Fallback xmlns="">
          <p:sp>
            <p:nvSpPr>
              <p:cNvPr id="11" name="内容占位符 2"/>
              <p:cNvSpPr>
                <a:spLocks noGrp="1" noRot="1" noChangeAspect="1" noMove="1" noResize="1" noEditPoints="1" noAdjustHandles="1" noChangeArrowheads="1" noChangeShapeType="1" noTextEdit="1"/>
              </p:cNvSpPr>
              <p:nvPr>
                <p:ph idx="1"/>
              </p:nvPr>
            </p:nvSpPr>
            <p:spPr>
              <a:xfrm>
                <a:off x="457200" y="1542144"/>
                <a:ext cx="8458200" cy="4837546"/>
              </a:xfrm>
              <a:blipFill rotWithShape="0">
                <a:blip r:embed="rId3"/>
                <a:stretch>
                  <a:fillRect l="-937" r="-648"/>
                </a:stretch>
              </a:blipFill>
            </p:spPr>
            <p:txBody>
              <a:bodyPr/>
              <a:lstStyle/>
              <a:p>
                <a:r>
                  <a:rPr lang="zh-CN" altLang="en-US">
                    <a:noFill/>
                  </a:rPr>
                  <a:t> </a:t>
                </a:r>
              </a:p>
            </p:txBody>
          </p:sp>
        </mc:Fallback>
      </mc:AlternateContent>
      <p:sp>
        <p:nvSpPr>
          <p:cNvPr id="1946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6BCDE135-5B5A-4AA7-848C-5FAC96541648}" type="slidenum">
              <a:rPr lang="zh-CN" altLang="en-US" sz="1200" smtClean="0">
                <a:solidFill>
                  <a:srgbClr val="2C3E50"/>
                </a:solidFill>
                <a:latin typeface="等线" panose="02010600030101010101" pitchFamily="2" charset="-122"/>
                <a:ea typeface="等线" panose="02010600030101010101" pitchFamily="2" charset="-122"/>
              </a:rPr>
              <a:pPr>
                <a:lnSpc>
                  <a:spcPct val="100000"/>
                </a:lnSpc>
                <a:spcBef>
                  <a:spcPct val="0"/>
                </a:spcBef>
                <a:buFontTx/>
                <a:buNone/>
              </a:pPr>
              <a:t>12</a:t>
            </a:fld>
            <a:endParaRPr lang="zh-CN" altLang="en-US" sz="1200" smtClean="0">
              <a:solidFill>
                <a:srgbClr val="2C3E50"/>
              </a:solidFill>
              <a:latin typeface="等线" panose="02010600030101010101" pitchFamily="2" charset="-122"/>
              <a:ea typeface="等线" panose="02010600030101010101" pitchFamily="2" charset="-122"/>
            </a:endParaRPr>
          </a:p>
        </p:txBody>
      </p:sp>
      <p:pic>
        <p:nvPicPr>
          <p:cNvPr id="19461"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4" name="直接连接符 2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p:cNvSpPr txBox="1"/>
              <p:nvPr/>
            </p:nvSpPr>
            <p:spPr>
              <a:xfrm>
                <a:off x="2589027" y="3320127"/>
                <a:ext cx="419454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𝑆𝐼𝑁𝑅</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𝑃</m:t>
                          </m:r>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𝑠</m:t>
                              </m:r>
                            </m:sub>
                          </m:sSub>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𝑟</m:t>
                              </m:r>
                            </m:sub>
                          </m:sSub>
                          <m:sSubSup>
                            <m:sSubSupPr>
                              <m:ctrlPr>
                                <a:rPr lang="en-US" altLang="zh-CN" sz="2000" i="1" smtClean="0">
                                  <a:solidFill>
                                    <a:srgbClr val="2C3E50"/>
                                  </a:solidFill>
                                  <a:latin typeface="Cambria Math" panose="02040503050406030204" pitchFamily="18" charset="0"/>
                                </a:rPr>
                              </m:ctrlPr>
                            </m:sSubSupPr>
                            <m:e>
                              <m:r>
                                <a:rPr lang="en-US" altLang="zh-CN" sz="2000" b="0" i="1" smtClean="0">
                                  <a:solidFill>
                                    <a:srgbClr val="2C3E50"/>
                                  </a:solidFill>
                                  <a:latin typeface="Cambria Math" panose="02040503050406030204" pitchFamily="18" charset="0"/>
                                </a:rPr>
                                <m:t>𝑑</m:t>
                              </m:r>
                            </m:e>
                            <m:sub>
                              <m:r>
                                <a:rPr lang="en-US" altLang="zh-CN" sz="2000" b="0" i="1" smtClean="0">
                                  <a:solidFill>
                                    <a:srgbClr val="2C3E50"/>
                                  </a:solidFill>
                                  <a:latin typeface="Cambria Math" panose="02040503050406030204" pitchFamily="18" charset="0"/>
                                </a:rPr>
                                <m:t>𝑣𝑣</m:t>
                              </m:r>
                            </m:sub>
                            <m:sup>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𝛼</m:t>
                              </m:r>
                            </m:sup>
                          </m:sSubSup>
                        </m:num>
                        <m:den>
                          <m:r>
                            <a:rPr lang="en-US" altLang="zh-CN" sz="2000" b="0" i="1" smtClean="0">
                              <a:solidFill>
                                <a:srgbClr val="2C3E50"/>
                              </a:solidFill>
                              <a:latin typeface="Cambria Math" panose="02040503050406030204" pitchFamily="18" charset="0"/>
                            </a:rPr>
                            <m:t>𝑁</m:t>
                          </m:r>
                          <m:r>
                            <a:rPr lang="en-US" altLang="zh-CN" sz="2000" b="0" i="1" smtClean="0">
                              <a:solidFill>
                                <a:srgbClr val="2C3E50"/>
                              </a:solidFill>
                              <a:latin typeface="Cambria Math" panose="02040503050406030204" pitchFamily="18" charset="0"/>
                            </a:rPr>
                            <m:t>+</m:t>
                          </m:r>
                          <m:nary>
                            <m:naryPr>
                              <m:chr m:val="∑"/>
                              <m:limLoc m:val="subSup"/>
                              <m:supHide m:val="on"/>
                              <m:ctrlPr>
                                <a:rPr lang="en-US" altLang="zh-CN" sz="2000" b="0" i="1" smtClean="0">
                                  <a:solidFill>
                                    <a:srgbClr val="2C3E50"/>
                                  </a:solidFill>
                                  <a:latin typeface="Cambria Math" panose="02040503050406030204" pitchFamily="18" charset="0"/>
                                </a:rPr>
                              </m:ctrlPr>
                            </m:naryPr>
                            <m:sub>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𝑤</m:t>
                                  </m:r>
                                </m:sub>
                              </m:sSub>
                              <m:r>
                                <a:rPr lang="en-US" altLang="zh-CN" sz="200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𝑆</m:t>
                              </m:r>
                            </m:sub>
                            <m:sup/>
                            <m:e>
                              <m:r>
                                <a:rPr lang="en-US" altLang="zh-CN" sz="2000" b="0" i="1" smtClean="0">
                                  <a:solidFill>
                                    <a:srgbClr val="2C3E50"/>
                                  </a:solidFill>
                                  <a:latin typeface="Cambria Math" panose="02040503050406030204" pitchFamily="18" charset="0"/>
                                </a:rPr>
                                <m:t>𝑃</m:t>
                              </m:r>
                              <m:sSub>
                                <m:sSubPr>
                                  <m:ctrlPr>
                                    <a:rPr lang="en-US" altLang="zh-CN" sz="2000" i="1" smtClean="0">
                                      <a:solidFill>
                                        <a:srgbClr val="E74C3C"/>
                                      </a:solidFill>
                                      <a:latin typeface="Cambria Math" panose="02040503050406030204" pitchFamily="18" charset="0"/>
                                    </a:rPr>
                                  </m:ctrlPr>
                                </m:sSubPr>
                                <m:e>
                                  <m:r>
                                    <a:rPr lang="en-US" altLang="zh-CN" sz="2000" i="1">
                                      <a:solidFill>
                                        <a:srgbClr val="E74C3C"/>
                                      </a:solidFill>
                                      <a:latin typeface="Cambria Math" panose="02040503050406030204" pitchFamily="18" charset="0"/>
                                    </a:rPr>
                                    <m:t>𝐺</m:t>
                                  </m:r>
                                </m:e>
                                <m:sub>
                                  <m:r>
                                    <a:rPr lang="en-US" altLang="zh-CN" sz="2000" i="1">
                                      <a:solidFill>
                                        <a:srgbClr val="E74C3C"/>
                                      </a:solidFill>
                                      <a:latin typeface="Cambria Math" panose="02040503050406030204" pitchFamily="18" charset="0"/>
                                    </a:rPr>
                                    <m:t>𝑠</m:t>
                                  </m:r>
                                </m:sub>
                              </m:sSub>
                              <m:sSub>
                                <m:sSubPr>
                                  <m:ctrlPr>
                                    <a:rPr lang="en-US" altLang="zh-CN" sz="2000" i="1">
                                      <a:solidFill>
                                        <a:srgbClr val="E74C3C"/>
                                      </a:solidFill>
                                      <a:latin typeface="Cambria Math" panose="02040503050406030204" pitchFamily="18" charset="0"/>
                                    </a:rPr>
                                  </m:ctrlPr>
                                </m:sSubPr>
                                <m:e>
                                  <m:r>
                                    <a:rPr lang="en-US" altLang="zh-CN" sz="2000" i="1">
                                      <a:solidFill>
                                        <a:srgbClr val="E74C3C"/>
                                      </a:solidFill>
                                      <a:latin typeface="Cambria Math" panose="02040503050406030204" pitchFamily="18" charset="0"/>
                                    </a:rPr>
                                    <m:t>𝐺</m:t>
                                  </m:r>
                                </m:e>
                                <m:sub>
                                  <m:r>
                                    <a:rPr lang="en-US" altLang="zh-CN" sz="2000" b="0" i="1" smtClean="0">
                                      <a:solidFill>
                                        <a:srgbClr val="E74C3C"/>
                                      </a:solidFill>
                                      <a:latin typeface="Cambria Math" panose="02040503050406030204" pitchFamily="18" charset="0"/>
                                    </a:rPr>
                                    <m:t>𝑟</m:t>
                                  </m:r>
                                </m:sub>
                              </m:sSub>
                              <m:sSubSup>
                                <m:sSubSupPr>
                                  <m:ctrlPr>
                                    <a:rPr lang="en-US" altLang="zh-CN" sz="2000" i="1" smtClean="0">
                                      <a:solidFill>
                                        <a:srgbClr val="E74C3C"/>
                                      </a:solidFill>
                                      <a:latin typeface="Cambria Math" panose="02040503050406030204" pitchFamily="18" charset="0"/>
                                    </a:rPr>
                                  </m:ctrlPr>
                                </m:sSubSupPr>
                                <m:e>
                                  <m:r>
                                    <a:rPr lang="en-US" altLang="zh-CN" sz="2000" b="0" i="1" smtClean="0">
                                      <a:solidFill>
                                        <a:srgbClr val="E74C3C"/>
                                      </a:solidFill>
                                      <a:latin typeface="Cambria Math" panose="02040503050406030204" pitchFamily="18" charset="0"/>
                                    </a:rPr>
                                    <m:t>𝑑</m:t>
                                  </m:r>
                                </m:e>
                                <m:sub>
                                  <m:r>
                                    <a:rPr lang="en-US" altLang="zh-CN" sz="2000" b="0" i="1" smtClean="0">
                                      <a:solidFill>
                                        <a:srgbClr val="E74C3C"/>
                                      </a:solidFill>
                                      <a:latin typeface="Cambria Math" panose="02040503050406030204" pitchFamily="18" charset="0"/>
                                    </a:rPr>
                                    <m:t>𝑤𝑣</m:t>
                                  </m:r>
                                </m:sub>
                                <m:sup>
                                  <m:r>
                                    <a:rPr lang="en-US" altLang="zh-CN" sz="2000" b="0" i="1" smtClean="0">
                                      <a:solidFill>
                                        <a:srgbClr val="E74C3C"/>
                                      </a:solidFill>
                                      <a:latin typeface="Cambria Math" panose="02040503050406030204" pitchFamily="18" charset="0"/>
                                    </a:rPr>
                                    <m:t>−</m:t>
                                  </m:r>
                                  <m:r>
                                    <a:rPr lang="zh-CN" altLang="en-US" sz="2000" b="0" i="1" smtClean="0">
                                      <a:solidFill>
                                        <a:srgbClr val="E74C3C"/>
                                      </a:solidFill>
                                      <a:latin typeface="Cambria Math" panose="02040503050406030204" pitchFamily="18" charset="0"/>
                                    </a:rPr>
                                    <m:t>𝛼</m:t>
                                  </m:r>
                                </m:sup>
                              </m:sSubSup>
                              <m:sSub>
                                <m:sSubPr>
                                  <m:ctrlPr>
                                    <a:rPr lang="en-US" altLang="zh-CN" sz="2000" i="1" smtClean="0">
                                      <a:solidFill>
                                        <a:srgbClr val="E74C3C"/>
                                      </a:solidFill>
                                      <a:latin typeface="Cambria Math" panose="02040503050406030204" pitchFamily="18" charset="0"/>
                                    </a:rPr>
                                  </m:ctrlPr>
                                </m:sSubPr>
                                <m:e>
                                  <m:r>
                                    <a:rPr lang="zh-CN" altLang="en-US" sz="2000" i="1" smtClean="0">
                                      <a:solidFill>
                                        <a:srgbClr val="E74C3C"/>
                                      </a:solidFill>
                                      <a:latin typeface="Cambria Math" panose="02040503050406030204" pitchFamily="18" charset="0"/>
                                    </a:rPr>
                                    <m:t>𝜑</m:t>
                                  </m:r>
                                </m:e>
                                <m:sub>
                                  <m:r>
                                    <a:rPr lang="en-US" altLang="zh-CN" sz="2000" b="0" i="1" smtClean="0">
                                      <a:solidFill>
                                        <a:srgbClr val="E74C3C"/>
                                      </a:solidFill>
                                      <a:latin typeface="Cambria Math" panose="02040503050406030204" pitchFamily="18" charset="0"/>
                                    </a:rPr>
                                    <m:t>𝑤𝑣</m:t>
                                  </m:r>
                                </m:sub>
                              </m:sSub>
                            </m:e>
                          </m:nary>
                        </m:den>
                      </m:f>
                      <m:r>
                        <a:rPr lang="en-US" altLang="zh-CN" sz="2000" b="0" i="1" smtClean="0">
                          <a:solidFill>
                            <a:srgbClr val="2C3E50"/>
                          </a:solidFill>
                          <a:latin typeface="Cambria Math" panose="02040503050406030204" pitchFamily="18" charset="0"/>
                          <a:ea typeface="Cambria Math" panose="02040503050406030204" pitchFamily="18" charset="0"/>
                        </a:rPr>
                        <m:t>≥</m:t>
                      </m:r>
                      <m:r>
                        <a:rPr lang="zh-CN" altLang="en-US" sz="2000" b="0" i="1" smtClean="0">
                          <a:solidFill>
                            <a:srgbClr val="2C3E50"/>
                          </a:solidFill>
                          <a:latin typeface="Cambria Math" panose="02040503050406030204" pitchFamily="18" charset="0"/>
                          <a:ea typeface="Cambria Math" panose="02040503050406030204" pitchFamily="18" charset="0"/>
                        </a:rPr>
                        <m:t>𝛽</m:t>
                      </m:r>
                    </m:oMath>
                  </m:oMathPara>
                </a14:m>
                <a:endParaRPr lang="zh-CN" altLang="en-US" sz="2000" dirty="0">
                  <a:solidFill>
                    <a:srgbClr val="2C3E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589027" y="3320127"/>
                <a:ext cx="4194546" cy="698846"/>
              </a:xfrm>
              <a:prstGeom prst="rect">
                <a:avLst/>
              </a:prstGeom>
              <a:blipFill rotWithShape="0">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448252" y="2065339"/>
            <a:ext cx="3553196" cy="3596552"/>
          </a:xfrm>
          <a:prstGeom prst="rect">
            <a:avLst/>
          </a:prstGeom>
        </p:spPr>
      </p:pic>
      <mc:AlternateContent xmlns:mc="http://schemas.openxmlformats.org/markup-compatibility/2006" xmlns:a14="http://schemas.microsoft.com/office/drawing/2010/main">
        <mc:Choice Requires="a14">
          <p:sp>
            <p:nvSpPr>
              <p:cNvPr id="13" name="内容占位符 2"/>
              <p:cNvSpPr>
                <a:spLocks noGrp="1"/>
              </p:cNvSpPr>
              <p:nvPr>
                <p:ph idx="1"/>
              </p:nvPr>
            </p:nvSpPr>
            <p:spPr>
              <a:xfrm>
                <a:off x="457200" y="1542144"/>
                <a:ext cx="8458200" cy="4837546"/>
              </a:xfrm>
            </p:spPr>
            <p:txBody>
              <a:bodyPr>
                <a:normAutofit/>
              </a:bodyPr>
              <a:lstStyle/>
              <a:p>
                <a:pPr indent="-360000" eaLnBrk="1" fontAlgn="auto" hangingPunct="1">
                  <a:lnSpc>
                    <a:spcPct val="135000"/>
                  </a:lnSpc>
                  <a:spcAft>
                    <a:spcPts val="0"/>
                  </a:spcAft>
                  <a:defRPr/>
                </a:pPr>
                <a:r>
                  <a:rPr lang="zh-CN" altLang="en-US" sz="2400" dirty="0">
                    <a:solidFill>
                      <a:srgbClr val="2C3E50"/>
                    </a:solidFill>
                    <a:latin typeface="等线" panose="02010600030101010101" pitchFamily="2" charset="-122"/>
                    <a:ea typeface="等线" panose="02010600030101010101" pitchFamily="2" charset="-122"/>
                  </a:rPr>
                  <a:t>安全距离策略</a:t>
                </a: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对于链路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a:solidFill>
                      <a:srgbClr val="2C3E50"/>
                    </a:solidFill>
                    <a:latin typeface="等线" panose="02010600030101010101" pitchFamily="2" charset="-122"/>
                    <a:ea typeface="等线" panose="02010600030101010101" pitchFamily="2" charset="-122"/>
                  </a:rPr>
                  <a:t>而言，安全距离：</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调度筛选过程</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阶段一：针对干扰链路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a:solidFill>
                      <a:srgbClr val="2C3E50"/>
                    </a:solidFill>
                    <a:latin typeface="等线" panose="02010600030101010101" pitchFamily="2" charset="-122"/>
                    <a:ea typeface="等线" panose="02010600030101010101" pitchFamily="2" charset="-122"/>
                  </a:rPr>
                  <a:t>的信道竞争者</a:t>
                </a:r>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阶段二：针对被链路</a:t>
                </a:r>
                <a14:m>
                  <m:oMath xmlns:m="http://schemas.openxmlformats.org/officeDocument/2006/math">
                    <m:sSub>
                      <m:sSubPr>
                        <m:ctrlPr>
                          <a:rPr lang="en-US" altLang="zh-CN" sz="2000" i="1">
                            <a:solidFill>
                              <a:srgbClr val="2C3E50"/>
                            </a:solidFill>
                            <a:latin typeface="Cambria Math" panose="02040503050406030204" pitchFamily="18" charset="0"/>
                            <a:ea typeface="等线" panose="02010600030101010101" pitchFamily="2" charset="-122"/>
                          </a:rPr>
                        </m:ctrlPr>
                      </m:sSubPr>
                      <m:e>
                        <m:r>
                          <a:rPr lang="en-US" altLang="zh-CN" sz="2000" i="1">
                            <a:solidFill>
                              <a:srgbClr val="2C3E50"/>
                            </a:solidFill>
                            <a:latin typeface="Cambria Math" panose="02040503050406030204" pitchFamily="18" charset="0"/>
                            <a:ea typeface="等线" panose="02010600030101010101" pitchFamily="2" charset="-122"/>
                          </a:rPr>
                          <m:t>𝑙</m:t>
                        </m:r>
                      </m:e>
                      <m:sub>
                        <m:r>
                          <a:rPr lang="en-US" altLang="zh-CN" sz="2000" i="1">
                            <a:solidFill>
                              <a:srgbClr val="2C3E50"/>
                            </a:solidFill>
                            <a:latin typeface="Cambria Math" panose="02040503050406030204" pitchFamily="18" charset="0"/>
                            <a:ea typeface="等线" panose="02010600030101010101" pitchFamily="2" charset="-122"/>
                          </a:rPr>
                          <m:t>𝑣</m:t>
                        </m:r>
                      </m:sub>
                    </m:sSub>
                  </m:oMath>
                </a14:m>
                <a:r>
                  <a:rPr lang="zh-CN" altLang="en-US" sz="2000" dirty="0">
                    <a:solidFill>
                      <a:srgbClr val="2C3E50"/>
                    </a:solidFill>
                    <a:latin typeface="等线" panose="02010600030101010101" pitchFamily="2" charset="-122"/>
                    <a:ea typeface="等线" panose="02010600030101010101" pitchFamily="2" charset="-122"/>
                  </a:rPr>
                  <a:t>干扰的信道竞争</a:t>
                </a: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xmlns="">
          <p:sp>
            <p:nvSpPr>
              <p:cNvPr id="13" name="内容占位符 2"/>
              <p:cNvSpPr>
                <a:spLocks noGrp="1" noRot="1" noChangeAspect="1" noMove="1" noResize="1" noEditPoints="1" noAdjustHandles="1" noChangeArrowheads="1" noChangeShapeType="1" noTextEdit="1"/>
              </p:cNvSpPr>
              <p:nvPr>
                <p:ph idx="1"/>
              </p:nvPr>
            </p:nvSpPr>
            <p:spPr>
              <a:xfrm>
                <a:off x="457200" y="1542144"/>
                <a:ext cx="8458200" cy="4837546"/>
              </a:xfrm>
              <a:blipFill rotWithShape="0">
                <a:blip r:embed="rId4"/>
                <a:stretch>
                  <a:fillRect l="-937"/>
                </a:stretch>
              </a:blipFill>
            </p:spPr>
            <p:txBody>
              <a:bodyPr/>
              <a:lstStyle/>
              <a:p>
                <a:r>
                  <a:rPr lang="zh-CN" altLang="en-US">
                    <a:noFill/>
                  </a:rPr>
                  <a:t> </a:t>
                </a:r>
              </a:p>
            </p:txBody>
          </p:sp>
        </mc:Fallback>
      </mc:AlternateContent>
      <p:sp>
        <p:nvSpPr>
          <p:cNvPr id="215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DD38B3E1-7C16-4AC2-AD9E-3C3B1780D77B}" type="slidenum">
              <a:rPr lang="zh-CN" altLang="en-US" sz="1200" smtClean="0">
                <a:solidFill>
                  <a:srgbClr val="2C3E50"/>
                </a:solidFill>
                <a:latin typeface="等线" panose="02010600030101010101" pitchFamily="2" charset="-122"/>
                <a:ea typeface="等线" panose="02010600030101010101" pitchFamily="2" charset="-122"/>
              </a:rPr>
              <a:pPr>
                <a:lnSpc>
                  <a:spcPct val="100000"/>
                </a:lnSpc>
                <a:spcBef>
                  <a:spcPct val="0"/>
                </a:spcBef>
                <a:buFontTx/>
                <a:buNone/>
              </a:pPr>
              <a:t>13</a:t>
            </a:fld>
            <a:endParaRPr lang="zh-CN" altLang="en-US" sz="1200" smtClean="0">
              <a:solidFill>
                <a:srgbClr val="2C3E50"/>
              </a:solidFill>
              <a:latin typeface="等线" panose="02010600030101010101" pitchFamily="2" charset="-122"/>
              <a:ea typeface="等线" panose="02010600030101010101" pitchFamily="2" charset="-122"/>
            </a:endParaRPr>
          </a:p>
        </p:txBody>
      </p:sp>
      <p:pic>
        <p:nvPicPr>
          <p:cNvPr id="21510"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标题 1"/>
          <p:cNvSpPr>
            <a:spLocks noGrp="1"/>
          </p:cNvSpPr>
          <p:nvPr>
            <p:ph type="title"/>
          </p:nvPr>
        </p:nvSpPr>
        <p:spPr>
          <a:xfrm>
            <a:off x="260350" y="-17463"/>
            <a:ext cx="8229600" cy="1143001"/>
          </a:xfrm>
        </p:spPr>
        <p:txBody>
          <a:bodyPr/>
          <a:lstStyle/>
          <a:p>
            <a:pPr eaLnBrk="1" hangingPunct="1"/>
            <a:r>
              <a:rPr lang="zh-CN" altLang="en-US" sz="3000" dirty="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7" name="直接连接符 16"/>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21513" name="图片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60838" y="2351129"/>
            <a:ext cx="42497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矩形 4"/>
              <p:cNvSpPr/>
              <p:nvPr/>
            </p:nvSpPr>
            <p:spPr>
              <a:xfrm>
                <a:off x="7391433" y="5019046"/>
                <a:ext cx="1644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srgbClr val="2C3E50"/>
                          </a:solidFill>
                          <a:latin typeface="Cambria Math" panose="02040503050406030204" pitchFamily="18" charset="0"/>
                          <a:ea typeface="等线" panose="02010600030101010101" pitchFamily="2" charset="-122"/>
                        </a:rPr>
                        <m:t>𝑃</m:t>
                      </m:r>
                      <m:sSub>
                        <m:sSubPr>
                          <m:ctrlPr>
                            <a:rPr lang="en-US" altLang="zh-CN" i="1">
                              <a:solidFill>
                                <a:srgbClr val="2C3E50"/>
                              </a:solidFill>
                              <a:latin typeface="Cambria Math" panose="02040503050406030204" pitchFamily="18" charset="0"/>
                              <a:ea typeface="等线" panose="02010600030101010101" pitchFamily="2" charset="-122"/>
                            </a:rPr>
                          </m:ctrlPr>
                        </m:sSubPr>
                        <m:e>
                          <m:r>
                            <a:rPr lang="en-US" altLang="zh-CN" i="1">
                              <a:solidFill>
                                <a:srgbClr val="2C3E50"/>
                              </a:solidFill>
                              <a:latin typeface="Cambria Math" panose="02040503050406030204" pitchFamily="18" charset="0"/>
                              <a:ea typeface="等线" panose="02010600030101010101" pitchFamily="2" charset="-122"/>
                            </a:rPr>
                            <m:t>𝐺</m:t>
                          </m:r>
                        </m:e>
                        <m:sub>
                          <m:r>
                            <a:rPr lang="en-US" altLang="zh-CN" i="1">
                              <a:solidFill>
                                <a:srgbClr val="2C3E50"/>
                              </a:solidFill>
                              <a:latin typeface="Cambria Math" panose="02040503050406030204" pitchFamily="18" charset="0"/>
                              <a:ea typeface="等线" panose="02010600030101010101" pitchFamily="2" charset="-122"/>
                            </a:rPr>
                            <m:t>𝑆</m:t>
                          </m:r>
                        </m:sub>
                      </m:sSub>
                      <m:sSub>
                        <m:sSubPr>
                          <m:ctrlPr>
                            <a:rPr lang="en-US" altLang="zh-CN" i="1">
                              <a:solidFill>
                                <a:srgbClr val="2C3E50"/>
                              </a:solidFill>
                              <a:latin typeface="Cambria Math" panose="02040503050406030204" pitchFamily="18" charset="0"/>
                              <a:ea typeface="等线" panose="02010600030101010101" pitchFamily="2" charset="-122"/>
                            </a:rPr>
                          </m:ctrlPr>
                        </m:sSubPr>
                        <m:e>
                          <m:r>
                            <a:rPr lang="en-US" altLang="zh-CN" i="1">
                              <a:solidFill>
                                <a:srgbClr val="2C3E50"/>
                              </a:solidFill>
                              <a:latin typeface="Cambria Math" panose="02040503050406030204" pitchFamily="18" charset="0"/>
                              <a:ea typeface="等线" panose="02010600030101010101" pitchFamily="2" charset="-122"/>
                            </a:rPr>
                            <m:t>𝐺</m:t>
                          </m:r>
                        </m:e>
                        <m:sub>
                          <m:r>
                            <a:rPr lang="en-US" altLang="zh-CN" i="1">
                              <a:solidFill>
                                <a:srgbClr val="2C3E50"/>
                              </a:solidFill>
                              <a:latin typeface="Cambria Math" panose="02040503050406030204" pitchFamily="18" charset="0"/>
                              <a:ea typeface="等线" panose="02010600030101010101" pitchFamily="2" charset="-122"/>
                            </a:rPr>
                            <m:t>𝑟</m:t>
                          </m:r>
                        </m:sub>
                      </m:sSub>
                      <m:sSubSup>
                        <m:sSubSupPr>
                          <m:ctrlPr>
                            <a:rPr lang="en-US" altLang="zh-CN" i="1">
                              <a:solidFill>
                                <a:srgbClr val="2C3E50"/>
                              </a:solidFill>
                              <a:latin typeface="Cambria Math" panose="02040503050406030204" pitchFamily="18" charset="0"/>
                              <a:ea typeface="等线" panose="02010600030101010101" pitchFamily="2" charset="-122"/>
                            </a:rPr>
                          </m:ctrlPr>
                        </m:sSubSupPr>
                        <m:e>
                          <m:r>
                            <a:rPr lang="en-US" altLang="zh-CN" i="1">
                              <a:solidFill>
                                <a:srgbClr val="2C3E50"/>
                              </a:solidFill>
                              <a:latin typeface="Cambria Math" panose="02040503050406030204" pitchFamily="18" charset="0"/>
                              <a:ea typeface="等线" panose="02010600030101010101" pitchFamily="2" charset="-122"/>
                            </a:rPr>
                            <m:t>𝑑</m:t>
                          </m:r>
                        </m:e>
                        <m:sub>
                          <m:r>
                            <a:rPr lang="en-US" altLang="zh-CN" i="1">
                              <a:solidFill>
                                <a:srgbClr val="2C3E50"/>
                              </a:solidFill>
                              <a:latin typeface="Cambria Math" panose="02040503050406030204" pitchFamily="18" charset="0"/>
                              <a:ea typeface="等线" panose="02010600030101010101" pitchFamily="2" charset="-122"/>
                            </a:rPr>
                            <m:t>𝑤𝑣</m:t>
                          </m:r>
                        </m:sub>
                        <m:sup>
                          <m:r>
                            <a:rPr lang="en-US" altLang="zh-CN" i="1">
                              <a:solidFill>
                                <a:srgbClr val="2C3E50"/>
                              </a:solidFill>
                              <a:latin typeface="Cambria Math" panose="02040503050406030204" pitchFamily="18" charset="0"/>
                              <a:ea typeface="等线" panose="02010600030101010101" pitchFamily="2" charset="-122"/>
                            </a:rPr>
                            <m:t>−</m:t>
                          </m:r>
                          <m:r>
                            <a:rPr lang="zh-CN" altLang="en-US" i="1">
                              <a:solidFill>
                                <a:srgbClr val="2C3E50"/>
                              </a:solidFill>
                              <a:latin typeface="Cambria Math" panose="02040503050406030204" pitchFamily="18" charset="0"/>
                              <a:ea typeface="等线" panose="02010600030101010101" pitchFamily="2" charset="-122"/>
                            </a:rPr>
                            <m:t>𝛼</m:t>
                          </m:r>
                        </m:sup>
                      </m:sSubSup>
                      <m:sSub>
                        <m:sSubPr>
                          <m:ctrlPr>
                            <a:rPr lang="en-US" altLang="zh-CN" i="1">
                              <a:solidFill>
                                <a:srgbClr val="2C3E50"/>
                              </a:solidFill>
                              <a:latin typeface="Cambria Math" panose="02040503050406030204" pitchFamily="18" charset="0"/>
                              <a:ea typeface="等线" panose="02010600030101010101" pitchFamily="2" charset="-122"/>
                            </a:rPr>
                          </m:ctrlPr>
                        </m:sSubPr>
                        <m:e>
                          <m:r>
                            <a:rPr lang="zh-CN" altLang="en-US" i="1">
                              <a:solidFill>
                                <a:srgbClr val="2C3E50"/>
                              </a:solidFill>
                              <a:latin typeface="Cambria Math" panose="02040503050406030204" pitchFamily="18" charset="0"/>
                              <a:ea typeface="等线" panose="02010600030101010101" pitchFamily="2" charset="-122"/>
                            </a:rPr>
                            <m:t>𝜑</m:t>
                          </m:r>
                        </m:e>
                        <m:sub>
                          <m:r>
                            <a:rPr lang="en-US" altLang="zh-CN" i="1">
                              <a:solidFill>
                                <a:srgbClr val="2C3E50"/>
                              </a:solidFill>
                              <a:latin typeface="Cambria Math" panose="02040503050406030204" pitchFamily="18" charset="0"/>
                              <a:ea typeface="等线" panose="02010600030101010101" pitchFamily="2" charset="-122"/>
                            </a:rPr>
                            <m:t>𝑤𝑣</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391433" y="5019046"/>
                <a:ext cx="1644617" cy="369332"/>
              </a:xfrm>
              <a:prstGeom prst="rect">
                <a:avLst/>
              </a:prstGeom>
              <a:blipFill rotWithShape="0">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74875" y="2799427"/>
                <a:ext cx="3436775" cy="861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𝐵𝐷</m:t>
                          </m:r>
                        </m:e>
                        <m:sub>
                          <m:r>
                            <a:rPr lang="en-US" altLang="zh-CN" sz="2000" b="0" i="1" smtClean="0">
                              <a:solidFill>
                                <a:srgbClr val="2C3E50"/>
                              </a:solidFill>
                              <a:latin typeface="Cambria Math" panose="02040503050406030204" pitchFamily="18" charset="0"/>
                            </a:rPr>
                            <m:t>𝑣</m:t>
                          </m:r>
                        </m:sub>
                      </m:sSub>
                      <m:r>
                        <a:rPr lang="en-US" altLang="zh-CN" sz="2000" b="0" i="1" smtClean="0">
                          <a:solidFill>
                            <a:srgbClr val="2C3E50"/>
                          </a:solidFill>
                          <a:latin typeface="Cambria Math" panose="02040503050406030204" pitchFamily="18" charset="0"/>
                        </a:rPr>
                        <m:t>=</m:t>
                      </m:r>
                      <m:sSup>
                        <m:sSupPr>
                          <m:ctrlPr>
                            <a:rPr lang="en-US" altLang="zh-CN" sz="2000" b="0" i="1" smtClean="0">
                              <a:solidFill>
                                <a:srgbClr val="2C3E50"/>
                              </a:solidFill>
                              <a:latin typeface="Cambria Math" panose="02040503050406030204" pitchFamily="18" charset="0"/>
                            </a:rPr>
                          </m:ctrlPr>
                        </m:sSupPr>
                        <m:e>
                          <m:d>
                            <m:dPr>
                              <m:ctrlPr>
                                <a:rPr lang="en-US" altLang="zh-CN" sz="2000" i="1">
                                  <a:solidFill>
                                    <a:srgbClr val="2C3E50"/>
                                  </a:solidFill>
                                  <a:latin typeface="Cambria Math" panose="02040503050406030204" pitchFamily="18" charset="0"/>
                                </a:rPr>
                              </m:ctrlPr>
                            </m:dPr>
                            <m:e>
                              <m:sSup>
                                <m:sSupPr>
                                  <m:ctrlPr>
                                    <a:rPr lang="en-US" altLang="zh-CN" sz="2000" i="1">
                                      <a:solidFill>
                                        <a:srgbClr val="2C3E50"/>
                                      </a:solidFill>
                                      <a:latin typeface="Cambria Math" panose="02040503050406030204" pitchFamily="18" charset="0"/>
                                    </a:rPr>
                                  </m:ctrlPr>
                                </m:sSupPr>
                                <m:e>
                                  <m:r>
                                    <a:rPr lang="en-US" altLang="zh-CN" sz="2000" i="1">
                                      <a:solidFill>
                                        <a:srgbClr val="2C3E50"/>
                                      </a:solidFill>
                                      <a:latin typeface="Cambria Math" panose="02040503050406030204" pitchFamily="18" charset="0"/>
                                    </a:rPr>
                                    <m:t>2</m:t>
                                  </m:r>
                                </m:e>
                                <m:sup>
                                  <m:r>
                                    <a:rPr lang="en-US" altLang="zh-CN" sz="2000" i="1">
                                      <a:solidFill>
                                        <a:srgbClr val="2C3E50"/>
                                      </a:solidFill>
                                      <a:latin typeface="Cambria Math" panose="02040503050406030204" pitchFamily="18" charset="0"/>
                                    </a:rPr>
                                    <m:t>4</m:t>
                                  </m:r>
                                </m:sup>
                              </m:sSup>
                              <m:r>
                                <a:rPr lang="en-US" altLang="zh-CN" sz="2000" i="1">
                                  <a:solidFill>
                                    <a:srgbClr val="2C3E50"/>
                                  </a:solidFill>
                                  <a:latin typeface="Cambria Math" panose="02040503050406030204" pitchFamily="18" charset="0"/>
                                  <a:ea typeface="Cambria Math" panose="02040503050406030204" pitchFamily="18" charset="0"/>
                                </a:rPr>
                                <m:t>∙3∙</m:t>
                              </m:r>
                              <m:r>
                                <a:rPr lang="zh-CN" altLang="en-US" sz="2000" i="1">
                                  <a:solidFill>
                                    <a:srgbClr val="2C3E50"/>
                                  </a:solidFill>
                                  <a:latin typeface="Cambria Math" panose="02040503050406030204" pitchFamily="18" charset="0"/>
                                  <a:ea typeface="Cambria Math" panose="02040503050406030204" pitchFamily="18" charset="0"/>
                                </a:rPr>
                                <m:t>𝛽</m:t>
                              </m:r>
                              <m:f>
                                <m:fPr>
                                  <m:ctrlPr>
                                    <a:rPr lang="en-US" altLang="zh-CN" sz="2000" i="1">
                                      <a:solidFill>
                                        <a:srgbClr val="2C3E50"/>
                                      </a:solidFill>
                                      <a:latin typeface="Cambria Math" panose="02040503050406030204" pitchFamily="18" charset="0"/>
                                      <a:ea typeface="Cambria Math" panose="02040503050406030204" pitchFamily="18" charset="0"/>
                                    </a:rPr>
                                  </m:ctrlPr>
                                </m:fPr>
                                <m:num>
                                  <m:r>
                                    <a:rPr lang="zh-CN" altLang="en-US" sz="2000" i="1">
                                      <a:solidFill>
                                        <a:srgbClr val="2C3E50"/>
                                      </a:solidFill>
                                      <a:latin typeface="Cambria Math" panose="02040503050406030204" pitchFamily="18" charset="0"/>
                                      <a:ea typeface="Cambria Math" panose="02040503050406030204" pitchFamily="18" charset="0"/>
                                    </a:rPr>
                                    <m:t>𝛼</m:t>
                                  </m:r>
                                  <m:r>
                                    <a:rPr lang="en-US" altLang="zh-CN" sz="2000" i="1">
                                      <a:solidFill>
                                        <a:srgbClr val="2C3E50"/>
                                      </a:solidFill>
                                      <a:latin typeface="Cambria Math" panose="02040503050406030204" pitchFamily="18" charset="0"/>
                                      <a:ea typeface="Cambria Math" panose="02040503050406030204" pitchFamily="18" charset="0"/>
                                    </a:rPr>
                                    <m:t>−1</m:t>
                                  </m:r>
                                </m:num>
                                <m:den>
                                  <m:r>
                                    <a:rPr lang="zh-CN" altLang="en-US" sz="2000" i="1">
                                      <a:solidFill>
                                        <a:srgbClr val="2C3E50"/>
                                      </a:solidFill>
                                      <a:latin typeface="Cambria Math" panose="02040503050406030204" pitchFamily="18" charset="0"/>
                                      <a:ea typeface="Cambria Math" panose="02040503050406030204" pitchFamily="18" charset="0"/>
                                    </a:rPr>
                                    <m:t>𝛼</m:t>
                                  </m:r>
                                  <m:r>
                                    <a:rPr lang="en-US" altLang="zh-CN" sz="2000" i="1">
                                      <a:solidFill>
                                        <a:srgbClr val="2C3E50"/>
                                      </a:solidFill>
                                      <a:latin typeface="Cambria Math" panose="02040503050406030204" pitchFamily="18" charset="0"/>
                                      <a:ea typeface="Cambria Math" panose="02040503050406030204" pitchFamily="18" charset="0"/>
                                    </a:rPr>
                                    <m:t>−2</m:t>
                                  </m:r>
                                </m:den>
                              </m:f>
                            </m:e>
                          </m:d>
                        </m:e>
                        <m:sup>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1</m:t>
                              </m:r>
                            </m:num>
                            <m:den>
                              <m:r>
                                <a:rPr lang="zh-CN" altLang="en-US" sz="2000" b="0" i="1" smtClean="0">
                                  <a:solidFill>
                                    <a:srgbClr val="2C3E50"/>
                                  </a:solidFill>
                                  <a:latin typeface="Cambria Math" panose="02040503050406030204" pitchFamily="18" charset="0"/>
                                </a:rPr>
                                <m:t>𝛼</m:t>
                              </m:r>
                            </m:den>
                          </m:f>
                        </m:sup>
                      </m:sSup>
                      <m:r>
                        <a:rPr lang="en-US" altLang="zh-CN" sz="2000" b="0" i="1" smtClean="0">
                          <a:solidFill>
                            <a:srgbClr val="2C3E50"/>
                          </a:solidFill>
                          <a:latin typeface="Cambria Math" panose="02040503050406030204" pitchFamily="18" charset="0"/>
                          <a:ea typeface="Cambria Math" panose="02040503050406030204" pitchFamily="18" charset="0"/>
                        </a:rPr>
                        <m:t>∙</m:t>
                      </m:r>
                      <m:sSub>
                        <m:sSubPr>
                          <m:ctrlPr>
                            <a:rPr lang="en-US" altLang="zh-CN" sz="2000" b="0" i="1" smtClean="0">
                              <a:solidFill>
                                <a:srgbClr val="2C3E50"/>
                              </a:solidFill>
                              <a:latin typeface="Cambria Math" panose="02040503050406030204" pitchFamily="18" charset="0"/>
                              <a:ea typeface="Cambria Math" panose="02040503050406030204" pitchFamily="18" charset="0"/>
                            </a:rPr>
                          </m:ctrlPr>
                        </m:sSubPr>
                        <m:e>
                          <m:r>
                            <a:rPr lang="en-US" altLang="zh-CN" sz="2000" b="0" i="1" smtClean="0">
                              <a:solidFill>
                                <a:srgbClr val="2C3E50"/>
                              </a:solidFill>
                              <a:latin typeface="Cambria Math" panose="02040503050406030204" pitchFamily="18" charset="0"/>
                              <a:ea typeface="Cambria Math" panose="02040503050406030204" pitchFamily="18" charset="0"/>
                            </a:rPr>
                            <m:t>𝑑</m:t>
                          </m:r>
                        </m:e>
                        <m:sub>
                          <m:r>
                            <a:rPr lang="en-US" altLang="zh-CN" sz="2000" b="0" i="1" smtClean="0">
                              <a:solidFill>
                                <a:srgbClr val="2C3E50"/>
                              </a:solidFill>
                              <a:latin typeface="Cambria Math" panose="02040503050406030204" pitchFamily="18" charset="0"/>
                              <a:ea typeface="Cambria Math" panose="02040503050406030204" pitchFamily="18" charset="0"/>
                            </a:rPr>
                            <m:t>𝑣𝑣</m:t>
                          </m:r>
                        </m:sub>
                      </m:sSub>
                    </m:oMath>
                  </m:oMathPara>
                </a14:m>
                <a:endParaRPr lang="zh-CN" altLang="en-US" sz="2000" dirty="0">
                  <a:solidFill>
                    <a:srgbClr val="2C3E5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874875" y="2799427"/>
                <a:ext cx="3436775" cy="861390"/>
              </a:xfrm>
              <a:prstGeom prst="rect">
                <a:avLst/>
              </a:prstGeom>
              <a:blipFill rotWithShape="0">
                <a:blip r:embed="rId8"/>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内容占位符 2"/>
              <p:cNvSpPr txBox="1">
                <a:spLocks/>
              </p:cNvSpPr>
              <p:nvPr/>
            </p:nvSpPr>
            <p:spPr bwMode="auto">
              <a:xfrm>
                <a:off x="457200" y="1542144"/>
                <a:ext cx="8458200" cy="48375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60000" eaLnBrk="1" fontAlgn="auto" hangingPunct="1">
                  <a:lnSpc>
                    <a:spcPct val="13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相干</a:t>
                </a:r>
                <a:r>
                  <a:rPr lang="zh-CN" altLang="en-US" sz="2400" dirty="0" smtClean="0">
                    <a:solidFill>
                      <a:srgbClr val="2C3E50"/>
                    </a:solidFill>
                    <a:latin typeface="等线" panose="02010600030101010101" pitchFamily="2" charset="-122"/>
                    <a:ea typeface="等线" panose="02010600030101010101" pitchFamily="2" charset="-122"/>
                  </a:rPr>
                  <a:t>干扰策略</a:t>
                </a:r>
              </a:p>
              <a:p>
                <a:pPr marL="360000" indent="0" algn="just" eaLnBrk="1" fontAlgn="auto" hangingPunct="1">
                  <a:lnSpc>
                    <a:spcPct val="13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对于当前最优解组</a:t>
                </a:r>
                <a14:m>
                  <m:oMath xmlns:m="http://schemas.openxmlformats.org/officeDocument/2006/math">
                    <m:r>
                      <a:rPr lang="en-US" altLang="zh-CN" sz="2000" b="0" i="1" smtClean="0">
                        <a:solidFill>
                          <a:srgbClr val="2C3E50"/>
                        </a:solidFill>
                        <a:latin typeface="Cambria Math" panose="02040503050406030204" pitchFamily="18" charset="0"/>
                        <a:ea typeface="等线" panose="02010600030101010101" pitchFamily="2" charset="-122"/>
                      </a:rPr>
                      <m:t>𝑆</m:t>
                    </m:r>
                  </m:oMath>
                </a14:m>
                <a:r>
                  <a:rPr lang="zh-CN" altLang="en-US" sz="2000" dirty="0" smtClean="0">
                    <a:solidFill>
                      <a:srgbClr val="2C3E50"/>
                    </a:solidFill>
                    <a:latin typeface="等线" panose="02010600030101010101" pitchFamily="2" charset="-122"/>
                    <a:ea typeface="等线" panose="02010600030101010101" pitchFamily="2" charset="-122"/>
                  </a:rPr>
                  <a:t>而言</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35000"/>
                  </a:lnSpc>
                  <a:spcAft>
                    <a:spcPts val="0"/>
                  </a:spcAft>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p:sp>
            <p:nvSpPr>
              <p:cNvPr id="10" name="内容占位符 2"/>
              <p:cNvSpPr txBox="1">
                <a:spLocks noRot="1" noChangeAspect="1" noMove="1" noResize="1" noEditPoints="1" noAdjustHandles="1" noChangeArrowheads="1" noChangeShapeType="1" noTextEdit="1"/>
              </p:cNvSpPr>
              <p:nvPr/>
            </p:nvSpPr>
            <p:spPr bwMode="auto">
              <a:xfrm>
                <a:off x="457200" y="1542144"/>
                <a:ext cx="8458200" cy="4837546"/>
              </a:xfrm>
              <a:prstGeom prst="rect">
                <a:avLst/>
              </a:prstGeom>
              <a:blipFill rotWithShape="0">
                <a:blip r:embed="rId3"/>
                <a:stretch>
                  <a:fillRect l="-9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830DFAB-DB42-4FA6-B0F6-E8651ED22B72}" type="slidenum">
              <a:rPr lang="zh-CN" altLang="en-US" smtClean="0">
                <a:latin typeface="等线" panose="02010600030101010101" pitchFamily="2" charset="-122"/>
                <a:ea typeface="等线" panose="02010600030101010101" pitchFamily="2" charset="-122"/>
              </a:rPr>
              <a:pPr>
                <a:defRPr/>
              </a:pPr>
              <a:t>14</a:t>
            </a:fld>
            <a:endParaRPr lang="zh-CN" altLang="en-US">
              <a:latin typeface="等线" panose="02010600030101010101" pitchFamily="2" charset="-122"/>
              <a:ea typeface="等线" panose="02010600030101010101" pitchFamily="2" charset="-122"/>
            </a:endParaRPr>
          </a:p>
        </p:txBody>
      </p:sp>
      <p:pic>
        <p:nvPicPr>
          <p:cNvPr id="22535"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523353" y="3913643"/>
            <a:ext cx="0" cy="461507"/>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2277877" y="2997027"/>
                <a:ext cx="419454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𝑆𝐼𝑁𝑅</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𝑃</m:t>
                          </m:r>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𝑠</m:t>
                              </m:r>
                            </m:sub>
                          </m:sSub>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𝑟</m:t>
                              </m:r>
                            </m:sub>
                          </m:sSub>
                          <m:sSubSup>
                            <m:sSubSupPr>
                              <m:ctrlPr>
                                <a:rPr lang="en-US" altLang="zh-CN" sz="2000" i="1" smtClean="0">
                                  <a:solidFill>
                                    <a:srgbClr val="2C3E50"/>
                                  </a:solidFill>
                                  <a:latin typeface="Cambria Math" panose="02040503050406030204" pitchFamily="18" charset="0"/>
                                </a:rPr>
                              </m:ctrlPr>
                            </m:sSubSupPr>
                            <m:e>
                              <m:r>
                                <a:rPr lang="en-US" altLang="zh-CN" sz="2000" b="0" i="1" smtClean="0">
                                  <a:solidFill>
                                    <a:srgbClr val="2C3E50"/>
                                  </a:solidFill>
                                  <a:latin typeface="Cambria Math" panose="02040503050406030204" pitchFamily="18" charset="0"/>
                                </a:rPr>
                                <m:t>𝑑</m:t>
                              </m:r>
                            </m:e>
                            <m:sub>
                              <m:r>
                                <a:rPr lang="en-US" altLang="zh-CN" sz="2000" b="0" i="1" smtClean="0">
                                  <a:solidFill>
                                    <a:srgbClr val="2C3E50"/>
                                  </a:solidFill>
                                  <a:latin typeface="Cambria Math" panose="02040503050406030204" pitchFamily="18" charset="0"/>
                                </a:rPr>
                                <m:t>𝑣𝑣</m:t>
                              </m:r>
                            </m:sub>
                            <m:sup>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𝛼</m:t>
                              </m:r>
                            </m:sup>
                          </m:sSubSup>
                        </m:num>
                        <m:den>
                          <m:r>
                            <a:rPr lang="en-US" altLang="zh-CN" sz="2000" b="0" i="1" smtClean="0">
                              <a:solidFill>
                                <a:srgbClr val="2C3E50"/>
                              </a:solidFill>
                              <a:latin typeface="Cambria Math" panose="02040503050406030204" pitchFamily="18" charset="0"/>
                            </a:rPr>
                            <m:t>𝑁</m:t>
                          </m:r>
                          <m:r>
                            <a:rPr lang="en-US" altLang="zh-CN" sz="2000" b="0" i="1" smtClean="0">
                              <a:solidFill>
                                <a:srgbClr val="2C3E50"/>
                              </a:solidFill>
                              <a:latin typeface="Cambria Math" panose="02040503050406030204" pitchFamily="18" charset="0"/>
                            </a:rPr>
                            <m:t>+</m:t>
                          </m:r>
                          <m:nary>
                            <m:naryPr>
                              <m:chr m:val="∑"/>
                              <m:limLoc m:val="subSup"/>
                              <m:supHide m:val="on"/>
                              <m:ctrlPr>
                                <a:rPr lang="en-US" altLang="zh-CN" sz="2000" b="0" i="1" smtClean="0">
                                  <a:solidFill>
                                    <a:srgbClr val="2C3E50"/>
                                  </a:solidFill>
                                  <a:latin typeface="Cambria Math" panose="02040503050406030204" pitchFamily="18" charset="0"/>
                                </a:rPr>
                              </m:ctrlPr>
                            </m:naryPr>
                            <m:sub>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𝑤</m:t>
                                  </m:r>
                                </m:sub>
                              </m:sSub>
                              <m:r>
                                <a:rPr lang="en-US" altLang="zh-CN" sz="200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𝑆</m:t>
                              </m:r>
                            </m:sub>
                            <m:sup/>
                            <m:e>
                              <m:r>
                                <a:rPr lang="en-US" altLang="zh-CN" sz="2000" b="0" i="1" smtClean="0">
                                  <a:solidFill>
                                    <a:srgbClr val="2C3E50"/>
                                  </a:solidFill>
                                  <a:latin typeface="Cambria Math" panose="02040503050406030204" pitchFamily="18" charset="0"/>
                                </a:rPr>
                                <m:t>𝑃</m:t>
                              </m:r>
                              <m:sSub>
                                <m:sSubPr>
                                  <m:ctrlPr>
                                    <a:rPr lang="en-US" altLang="zh-CN" sz="2000" i="1" smtClean="0">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𝐺</m:t>
                                  </m:r>
                                </m:e>
                                <m:sub>
                                  <m:r>
                                    <a:rPr lang="en-US" altLang="zh-CN" sz="2000" i="1">
                                      <a:solidFill>
                                        <a:srgbClr val="2C3E50"/>
                                      </a:solidFill>
                                      <a:latin typeface="Cambria Math" panose="02040503050406030204" pitchFamily="18" charset="0"/>
                                    </a:rPr>
                                    <m:t>𝑠</m:t>
                                  </m:r>
                                </m:sub>
                              </m:sSub>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𝑟</m:t>
                                  </m:r>
                                </m:sub>
                              </m:sSub>
                              <m:sSubSup>
                                <m:sSubSupPr>
                                  <m:ctrlPr>
                                    <a:rPr lang="en-US" altLang="zh-CN" sz="2000" i="1" smtClean="0">
                                      <a:solidFill>
                                        <a:srgbClr val="2C3E50"/>
                                      </a:solidFill>
                                      <a:latin typeface="Cambria Math" panose="02040503050406030204" pitchFamily="18" charset="0"/>
                                    </a:rPr>
                                  </m:ctrlPr>
                                </m:sSubSupPr>
                                <m:e>
                                  <m:r>
                                    <a:rPr lang="en-US" altLang="zh-CN" sz="2000" b="0" i="1" smtClean="0">
                                      <a:solidFill>
                                        <a:srgbClr val="2C3E50"/>
                                      </a:solidFill>
                                      <a:latin typeface="Cambria Math" panose="02040503050406030204" pitchFamily="18" charset="0"/>
                                    </a:rPr>
                                    <m:t>𝑑</m:t>
                                  </m:r>
                                </m:e>
                                <m:sub>
                                  <m:r>
                                    <a:rPr lang="en-US" altLang="zh-CN" sz="2000" b="0" i="1" smtClean="0">
                                      <a:solidFill>
                                        <a:srgbClr val="2C3E50"/>
                                      </a:solidFill>
                                      <a:latin typeface="Cambria Math" panose="02040503050406030204" pitchFamily="18" charset="0"/>
                                    </a:rPr>
                                    <m:t>𝑤𝑣</m:t>
                                  </m:r>
                                </m:sub>
                                <m:sup>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𝛼</m:t>
                                  </m:r>
                                </m:sup>
                              </m:sSubSup>
                              <m:sSub>
                                <m:sSubPr>
                                  <m:ctrlPr>
                                    <a:rPr lang="en-US" altLang="zh-CN" sz="2000" i="1" smtClean="0">
                                      <a:solidFill>
                                        <a:srgbClr val="2C3E50"/>
                                      </a:solidFill>
                                      <a:latin typeface="Cambria Math" panose="02040503050406030204" pitchFamily="18" charset="0"/>
                                    </a:rPr>
                                  </m:ctrlPr>
                                </m:sSubPr>
                                <m:e>
                                  <m:r>
                                    <a:rPr lang="zh-CN" altLang="en-US" sz="2000" i="1" smtClean="0">
                                      <a:solidFill>
                                        <a:srgbClr val="2C3E50"/>
                                      </a:solidFill>
                                      <a:latin typeface="Cambria Math" panose="02040503050406030204" pitchFamily="18" charset="0"/>
                                    </a:rPr>
                                    <m:t>𝜑</m:t>
                                  </m:r>
                                </m:e>
                                <m:sub>
                                  <m:r>
                                    <a:rPr lang="en-US" altLang="zh-CN" sz="2000" b="0" i="1" smtClean="0">
                                      <a:solidFill>
                                        <a:srgbClr val="2C3E50"/>
                                      </a:solidFill>
                                      <a:latin typeface="Cambria Math" panose="02040503050406030204" pitchFamily="18" charset="0"/>
                                    </a:rPr>
                                    <m:t>𝑤𝑣</m:t>
                                  </m:r>
                                </m:sub>
                              </m:sSub>
                            </m:e>
                          </m:nary>
                        </m:den>
                      </m:f>
                      <m:r>
                        <a:rPr lang="en-US" altLang="zh-CN" sz="2000" b="0" i="1" smtClean="0">
                          <a:solidFill>
                            <a:srgbClr val="2C3E50"/>
                          </a:solidFill>
                          <a:latin typeface="Cambria Math" panose="02040503050406030204" pitchFamily="18" charset="0"/>
                          <a:ea typeface="Cambria Math" panose="02040503050406030204" pitchFamily="18" charset="0"/>
                        </a:rPr>
                        <m:t>≥</m:t>
                      </m:r>
                      <m:r>
                        <a:rPr lang="zh-CN" altLang="en-US" sz="2000" b="0" i="1" smtClean="0">
                          <a:solidFill>
                            <a:srgbClr val="2C3E50"/>
                          </a:solidFill>
                          <a:latin typeface="Cambria Math" panose="02040503050406030204" pitchFamily="18" charset="0"/>
                          <a:ea typeface="Cambria Math" panose="02040503050406030204" pitchFamily="18" charset="0"/>
                        </a:rPr>
                        <m:t>𝛽</m:t>
                      </m:r>
                    </m:oMath>
                  </m:oMathPara>
                </a14:m>
                <a:endParaRPr lang="zh-CN" altLang="en-US" sz="2000" dirty="0">
                  <a:solidFill>
                    <a:srgbClr val="2C3E5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277877" y="2997027"/>
                <a:ext cx="4194546" cy="69884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2051715" y="4526245"/>
                <a:ext cx="4943276"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𝐴</m:t>
                          </m:r>
                        </m:e>
                        <m:sub>
                          <m:r>
                            <a:rPr lang="en-US" altLang="zh-CN" sz="2000" b="0" i="1" smtClean="0">
                              <a:solidFill>
                                <a:srgbClr val="2C3E50"/>
                              </a:solidFill>
                              <a:latin typeface="Cambria Math" panose="02040503050406030204" pitchFamily="18" charset="0"/>
                            </a:rPr>
                            <m:t>𝑠</m:t>
                          </m:r>
                        </m:sub>
                      </m:sSub>
                      <m:d>
                        <m:dPr>
                          <m:ctrlPr>
                            <a:rPr lang="en-US" altLang="zh-CN" sz="2000" b="0" i="1" smtClean="0">
                              <a:solidFill>
                                <a:srgbClr val="2C3E50"/>
                              </a:solidFill>
                              <a:latin typeface="Cambria Math" panose="02040503050406030204" pitchFamily="18" charset="0"/>
                            </a:rPr>
                          </m:ctrlPr>
                        </m:dPr>
                        <m:e>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𝑣</m:t>
                              </m:r>
                            </m:sub>
                          </m:sSub>
                        </m:e>
                      </m:d>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𝛽</m:t>
                      </m:r>
                      <m:r>
                        <a:rPr lang="zh-CN" altLang="en-US" sz="2000" b="0" i="1" smtClean="0">
                          <a:solidFill>
                            <a:srgbClr val="2C3E50"/>
                          </a:solidFill>
                          <a:latin typeface="Cambria Math" panose="02040503050406030204" pitchFamily="18" charset="0"/>
                        </a:rPr>
                        <m:t>∙</m:t>
                      </m:r>
                      <m:d>
                        <m:dPr>
                          <m:ctrlPr>
                            <a:rPr lang="en-US" altLang="zh-CN" sz="2000" b="0" i="1" smtClean="0">
                              <a:solidFill>
                                <a:srgbClr val="2C3E50"/>
                              </a:solidFill>
                              <a:latin typeface="Cambria Math" panose="02040503050406030204" pitchFamily="18" charset="0"/>
                            </a:rPr>
                          </m:ctrlPr>
                        </m:dPr>
                        <m:e>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𝑁</m:t>
                              </m:r>
                            </m:num>
                            <m:den>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𝑃</m:t>
                                  </m:r>
                                </m:e>
                                <m:sub>
                                  <m:r>
                                    <a:rPr lang="en-US" altLang="zh-CN" sz="2000" i="1">
                                      <a:solidFill>
                                        <a:srgbClr val="2C3E50"/>
                                      </a:solidFill>
                                      <a:latin typeface="Cambria Math" panose="02040503050406030204" pitchFamily="18" charset="0"/>
                                    </a:rPr>
                                    <m:t>𝑣</m:t>
                                  </m:r>
                                  <m:r>
                                    <a:rPr lang="en-US" altLang="zh-CN" sz="2000" b="0" i="1" smtClean="0">
                                      <a:solidFill>
                                        <a:srgbClr val="2C3E50"/>
                                      </a:solidFill>
                                      <a:latin typeface="Cambria Math" panose="02040503050406030204" pitchFamily="18" charset="0"/>
                                    </a:rPr>
                                    <m:t>𝑣</m:t>
                                  </m:r>
                                </m:sub>
                              </m:sSub>
                            </m:den>
                          </m:f>
                          <m:r>
                            <a:rPr lang="en-US" altLang="zh-CN" sz="2000" b="0" i="1" smtClean="0">
                              <a:solidFill>
                                <a:srgbClr val="2C3E50"/>
                              </a:solidFill>
                              <a:latin typeface="Cambria Math" panose="02040503050406030204" pitchFamily="18" charset="0"/>
                            </a:rPr>
                            <m:t>+</m:t>
                          </m:r>
                          <m:nary>
                            <m:naryPr>
                              <m:chr m:val="∑"/>
                              <m:limLoc m:val="subSup"/>
                              <m:supHide m:val="on"/>
                              <m:ctrlPr>
                                <a:rPr lang="en-US" altLang="zh-CN" sz="2000" b="0" i="1" smtClean="0">
                                  <a:solidFill>
                                    <a:srgbClr val="2C3E50"/>
                                  </a:solidFill>
                                  <a:latin typeface="Cambria Math" panose="02040503050406030204" pitchFamily="18" charset="0"/>
                                </a:rPr>
                              </m:ctrlPr>
                            </m:naryPr>
                            <m:sub>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𝑢</m:t>
                                  </m:r>
                                </m:sub>
                              </m:sSub>
                              <m:r>
                                <a:rPr lang="en-US" altLang="zh-CN" sz="200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𝑆</m:t>
                              </m:r>
                            </m:sub>
                            <m:sup/>
                            <m:e>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𝑠</m:t>
                                  </m:r>
                                </m:sub>
                              </m:sSub>
                              <m:sSub>
                                <m:sSubPr>
                                  <m:ctrlPr>
                                    <a:rPr lang="en-US" altLang="zh-CN" sz="2000" i="1">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𝐺</m:t>
                                  </m:r>
                                </m:e>
                                <m:sub>
                                  <m:r>
                                    <a:rPr lang="en-US" altLang="zh-CN" sz="2000" b="0" i="1" smtClean="0">
                                      <a:solidFill>
                                        <a:srgbClr val="2C3E50"/>
                                      </a:solidFill>
                                      <a:latin typeface="Cambria Math" panose="02040503050406030204" pitchFamily="18" charset="0"/>
                                    </a:rPr>
                                    <m:t>𝑟</m:t>
                                  </m:r>
                                </m:sub>
                              </m:sSub>
                              <m:sSub>
                                <m:sSubPr>
                                  <m:ctrlPr>
                                    <a:rPr lang="en-US" altLang="zh-CN" sz="2000" i="1">
                                      <a:solidFill>
                                        <a:srgbClr val="2C3E50"/>
                                      </a:solidFill>
                                      <a:latin typeface="Cambria Math" panose="02040503050406030204" pitchFamily="18" charset="0"/>
                                    </a:rPr>
                                  </m:ctrlPr>
                                </m:sSubPr>
                                <m:e>
                                  <m:r>
                                    <a:rPr lang="zh-CN" altLang="en-US" sz="2000" i="1" smtClean="0">
                                      <a:solidFill>
                                        <a:srgbClr val="2C3E50"/>
                                      </a:solidFill>
                                      <a:latin typeface="Cambria Math" panose="02040503050406030204" pitchFamily="18" charset="0"/>
                                    </a:rPr>
                                    <m:t>𝜑</m:t>
                                  </m:r>
                                </m:e>
                                <m:sub>
                                  <m:r>
                                    <a:rPr lang="en-US" altLang="zh-CN" sz="2000" b="0" i="1" smtClean="0">
                                      <a:solidFill>
                                        <a:srgbClr val="2C3E50"/>
                                      </a:solidFill>
                                      <a:latin typeface="Cambria Math" panose="02040503050406030204" pitchFamily="18" charset="0"/>
                                    </a:rPr>
                                    <m:t>𝑢</m:t>
                                  </m:r>
                                  <m:r>
                                    <a:rPr lang="en-US" altLang="zh-CN" sz="2000" i="1">
                                      <a:solidFill>
                                        <a:srgbClr val="2C3E50"/>
                                      </a:solidFill>
                                      <a:latin typeface="Cambria Math" panose="02040503050406030204" pitchFamily="18" charset="0"/>
                                    </a:rPr>
                                    <m:t>𝑣</m:t>
                                  </m:r>
                                </m:sub>
                              </m:sSub>
                              <m:sSubSup>
                                <m:sSubSupPr>
                                  <m:ctrlPr>
                                    <a:rPr lang="en-US" altLang="zh-CN" sz="2000" i="1" smtClean="0">
                                      <a:solidFill>
                                        <a:srgbClr val="2C3E50"/>
                                      </a:solidFill>
                                      <a:latin typeface="Cambria Math" panose="02040503050406030204" pitchFamily="18" charset="0"/>
                                    </a:rPr>
                                  </m:ctrlPr>
                                </m:sSubSupPr>
                                <m:e>
                                  <m:r>
                                    <a:rPr lang="en-US" altLang="zh-CN" sz="2000" b="0" i="1" smtClean="0">
                                      <a:solidFill>
                                        <a:srgbClr val="2C3E50"/>
                                      </a:solidFill>
                                      <a:latin typeface="Cambria Math" panose="02040503050406030204" pitchFamily="18" charset="0"/>
                                    </a:rPr>
                                    <m:t>𝑑</m:t>
                                  </m:r>
                                </m:e>
                                <m:sub>
                                  <m:r>
                                    <a:rPr lang="en-US" altLang="zh-CN" sz="2000" b="0" i="1" smtClean="0">
                                      <a:solidFill>
                                        <a:srgbClr val="2C3E50"/>
                                      </a:solidFill>
                                      <a:latin typeface="Cambria Math" panose="02040503050406030204" pitchFamily="18" charset="0"/>
                                    </a:rPr>
                                    <m:t>𝑢𝑣</m:t>
                                  </m:r>
                                </m:sub>
                                <m:sup>
                                  <m:r>
                                    <a:rPr lang="en-US" altLang="zh-CN" sz="2000" b="0" i="1" smtClean="0">
                                      <a:solidFill>
                                        <a:srgbClr val="2C3E50"/>
                                      </a:solidFill>
                                      <a:latin typeface="Cambria Math" panose="02040503050406030204" pitchFamily="18" charset="0"/>
                                    </a:rPr>
                                    <m:t>−</m:t>
                                  </m:r>
                                  <m:r>
                                    <a:rPr lang="zh-CN" altLang="en-US" sz="2000" b="0" i="1" smtClean="0">
                                      <a:solidFill>
                                        <a:srgbClr val="2C3E50"/>
                                      </a:solidFill>
                                      <a:latin typeface="Cambria Math" panose="02040503050406030204" pitchFamily="18" charset="0"/>
                                    </a:rPr>
                                    <m:t>𝛼</m:t>
                                  </m:r>
                                </m:sup>
                              </m:sSubSup>
                            </m:e>
                          </m:nary>
                        </m:e>
                      </m:d>
                      <m:r>
                        <a:rPr lang="en-US" altLang="zh-CN" sz="2000" b="0" i="1" smtClean="0">
                          <a:solidFill>
                            <a:srgbClr val="2C3E50"/>
                          </a:solidFill>
                          <a:latin typeface="Cambria Math" panose="02040503050406030204" pitchFamily="18" charset="0"/>
                          <a:ea typeface="Cambria Math" panose="02040503050406030204" pitchFamily="18" charset="0"/>
                        </a:rPr>
                        <m:t>≤</m:t>
                      </m:r>
                      <m:f>
                        <m:fPr>
                          <m:ctrlPr>
                            <a:rPr lang="en-US" altLang="zh-CN" sz="2000" b="0" i="1" smtClean="0">
                              <a:solidFill>
                                <a:srgbClr val="2C3E50"/>
                              </a:solidFill>
                              <a:latin typeface="Cambria Math" panose="02040503050406030204" pitchFamily="18" charset="0"/>
                              <a:ea typeface="Cambria Math" panose="02040503050406030204" pitchFamily="18" charset="0"/>
                            </a:rPr>
                          </m:ctrlPr>
                        </m:fPr>
                        <m:num>
                          <m:r>
                            <a:rPr lang="en-US" altLang="zh-CN" sz="2000" b="0" i="1" smtClean="0">
                              <a:solidFill>
                                <a:srgbClr val="2C3E50"/>
                              </a:solidFill>
                              <a:latin typeface="Cambria Math" panose="02040503050406030204" pitchFamily="18" charset="0"/>
                              <a:ea typeface="Cambria Math" panose="02040503050406030204" pitchFamily="18" charset="0"/>
                            </a:rPr>
                            <m:t>1</m:t>
                          </m:r>
                        </m:num>
                        <m:den>
                          <m:r>
                            <a:rPr lang="en-US" altLang="zh-CN" sz="2000" b="0" i="1" smtClean="0">
                              <a:solidFill>
                                <a:srgbClr val="2C3E50"/>
                              </a:solidFill>
                              <a:latin typeface="Cambria Math" panose="02040503050406030204" pitchFamily="18" charset="0"/>
                              <a:ea typeface="Cambria Math" panose="02040503050406030204" pitchFamily="18" charset="0"/>
                            </a:rPr>
                            <m:t>3</m:t>
                          </m:r>
                        </m:den>
                      </m:f>
                    </m:oMath>
                  </m:oMathPara>
                </a14:m>
                <a:endParaRPr lang="zh-CN" altLang="en-US" sz="2000" dirty="0">
                  <a:solidFill>
                    <a:srgbClr val="2C3E50"/>
                  </a:solidFill>
                </a:endParaRPr>
              </a:p>
            </p:txBody>
          </p:sp>
        </mc:Choice>
        <mc:Fallback>
          <p:sp>
            <p:nvSpPr>
              <p:cNvPr id="15" name="文本框 14"/>
              <p:cNvSpPr txBox="1">
                <a:spLocks noRot="1" noChangeAspect="1" noMove="1" noResize="1" noEditPoints="1" noAdjustHandles="1" noChangeArrowheads="1" noChangeShapeType="1" noTextEdit="1"/>
              </p:cNvSpPr>
              <p:nvPr/>
            </p:nvSpPr>
            <p:spPr>
              <a:xfrm>
                <a:off x="2051715" y="4526245"/>
                <a:ext cx="4943276" cy="691536"/>
              </a:xfrm>
              <a:prstGeom prst="rect">
                <a:avLst/>
              </a:prstGeom>
              <a:blipFill rotWithShape="0">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2"/>
              <p:cNvSpPr>
                <a:spLocks noGrp="1"/>
              </p:cNvSpPr>
              <p:nvPr>
                <p:ph idx="1"/>
              </p:nvPr>
            </p:nvSpPr>
            <p:spPr>
              <a:xfrm>
                <a:off x="457200"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调度策略举例</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点：通信</a:t>
                </a:r>
                <a:r>
                  <a:rPr lang="zh-CN" altLang="en-US" sz="2000" dirty="0" smtClean="0">
                    <a:solidFill>
                      <a:srgbClr val="2C3E50"/>
                    </a:solidFill>
                    <a:latin typeface="等线" panose="02010600030101010101" pitchFamily="2" charset="-122"/>
                    <a:ea typeface="等线" panose="02010600030101010101" pitchFamily="2" charset="-122"/>
                  </a:rPr>
                  <a:t>链路</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None/>
                  <a:defRPr/>
                </a:pPr>
                <a:r>
                  <a:rPr lang="zh-CN" altLang="en-US" sz="2000" dirty="0" smtClean="0">
                    <a:solidFill>
                      <a:srgbClr val="2C3E50"/>
                    </a:solidFill>
                    <a:latin typeface="等线" panose="02010600030101010101" pitchFamily="2" charset="-122"/>
                    <a:ea typeface="等线" panose="02010600030101010101" pitchFamily="2" charset="-122"/>
                  </a:rPr>
                  <a:t>候选</a:t>
                </a:r>
                <a:r>
                  <a:rPr lang="zh-CN" altLang="en-US" sz="2000" dirty="0" smtClean="0">
                    <a:solidFill>
                      <a:srgbClr val="2C3E50"/>
                    </a:solidFill>
                    <a:latin typeface="等线" panose="02010600030101010101" pitchFamily="2" charset="-122"/>
                    <a:ea typeface="等线" panose="02010600030101010101" pitchFamily="2" charset="-122"/>
                  </a:rPr>
                  <a:t>链路集合</a:t>
                </a:r>
                <a14:m>
                  <m:oMath xmlns:m="http://schemas.openxmlformats.org/officeDocument/2006/math">
                    <m:r>
                      <a:rPr lang="en-US" altLang="zh-CN" sz="2000" b="0" i="1" smtClean="0">
                        <a:solidFill>
                          <a:srgbClr val="2C3E50"/>
                        </a:solidFill>
                        <a:latin typeface="Cambria Math" panose="02040503050406030204" pitchFamily="18" charset="0"/>
                        <a:ea typeface="等线" panose="02010600030101010101" pitchFamily="2" charset="-122"/>
                      </a:rPr>
                      <m:t>𝐿</m:t>
                    </m:r>
                  </m:oMath>
                </a14:m>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当前最优调度集合</a:t>
                </a:r>
                <a14:m>
                  <m:oMath xmlns:m="http://schemas.openxmlformats.org/officeDocument/2006/math">
                    <m:r>
                      <a:rPr lang="en-US" altLang="zh-CN" sz="2000" b="0" i="1" smtClean="0">
                        <a:solidFill>
                          <a:srgbClr val="2C3E50"/>
                        </a:solidFill>
                        <a:latin typeface="Cambria Math" panose="02040503050406030204" pitchFamily="18" charset="0"/>
                        <a:ea typeface="等线" panose="02010600030101010101" pitchFamily="2" charset="-122"/>
                      </a:rPr>
                      <m:t>𝑆</m:t>
                    </m:r>
                  </m:oMath>
                </a14:m>
                <a:endParaRPr lang="en-US" altLang="zh-CN" sz="2000" dirty="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有</a:t>
                </a:r>
                <a:r>
                  <a:rPr lang="zh-CN" altLang="en-US" sz="2000" dirty="0" smtClean="0">
                    <a:solidFill>
                      <a:srgbClr val="2C3E50"/>
                    </a:solidFill>
                    <a:latin typeface="等线" panose="02010600030101010101" pitchFamily="2" charset="-122"/>
                    <a:ea typeface="等线" panose="02010600030101010101" pitchFamily="2" charset="-122"/>
                  </a:rPr>
                  <a:t>向边：链路间干扰情况</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algn="just" eaLnBrk="1" fontAlgn="auto" hangingPunct="1">
                  <a:lnSpc>
                    <a:spcPct val="125000"/>
                  </a:lnSpc>
                  <a:spcAft>
                    <a:spcPts val="0"/>
                  </a:spcAft>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优先级：链路长度</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25000"/>
                  </a:lnSpc>
                  <a:spcAft>
                    <a:spcPts val="0"/>
                  </a:spcAft>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3"/>
                <a:stretch>
                  <a:fillRect l="-963" t="-24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12DE2F5E-BFD8-468C-97F5-31140CEDCC79}" type="slidenum">
              <a:rPr lang="zh-CN" altLang="en-US" smtClean="0">
                <a:latin typeface="等线" panose="02010600030101010101" pitchFamily="2" charset="-122"/>
                <a:ea typeface="等线" panose="02010600030101010101" pitchFamily="2" charset="-122"/>
              </a:rPr>
              <a:pPr>
                <a:defRPr/>
              </a:pPr>
              <a:t>15</a:t>
            </a:fld>
            <a:endParaRPr lang="zh-CN" altLang="en-US">
              <a:latin typeface="等线" panose="02010600030101010101" pitchFamily="2" charset="-122"/>
              <a:ea typeface="等线" panose="02010600030101010101" pitchFamily="2" charset="-122"/>
            </a:endParaRPr>
          </a:p>
        </p:txBody>
      </p:sp>
      <p:pic>
        <p:nvPicPr>
          <p:cNvPr id="23559"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5"/>
          <a:stretch>
            <a:fillRect/>
          </a:stretch>
        </p:blipFill>
        <p:spPr>
          <a:xfrm>
            <a:off x="4375150" y="1790423"/>
            <a:ext cx="4529889" cy="39134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464456"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流程</a:t>
            </a:r>
            <a:endParaRPr lang="en-US" altLang="zh-CN" sz="2000" dirty="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6090865E-D6D8-435B-9C59-E4B8BC169321}" type="slidenum">
              <a:rPr lang="zh-CN" altLang="en-US" smtClean="0">
                <a:latin typeface="等线" panose="02010600030101010101" pitchFamily="2" charset="-122"/>
                <a:ea typeface="等线" panose="02010600030101010101" pitchFamily="2" charset="-122"/>
              </a:rPr>
              <a:pPr>
                <a:defRPr/>
              </a:pPr>
              <a:t>16</a:t>
            </a:fld>
            <a:endParaRPr lang="zh-CN" altLang="en-US">
              <a:latin typeface="等线" panose="02010600030101010101" pitchFamily="2" charset="-122"/>
              <a:ea typeface="等线" panose="02010600030101010101" pitchFamily="2" charset="-122"/>
            </a:endParaRPr>
          </a:p>
        </p:txBody>
      </p:sp>
      <p:cxnSp>
        <p:nvCxnSpPr>
          <p:cNvPr id="18" name="直接连接符 17"/>
          <p:cNvCxnSpPr/>
          <p:nvPr/>
        </p:nvCxnSpPr>
        <p:spPr>
          <a:xfrm flipV="1">
            <a:off x="628650" y="2284413"/>
            <a:ext cx="754062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V="1">
            <a:off x="628650" y="6184901"/>
            <a:ext cx="511175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628650" y="2284413"/>
            <a:ext cx="0" cy="39004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8175625" y="2284413"/>
            <a:ext cx="15875" cy="18161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5737225" y="4100513"/>
            <a:ext cx="245427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737225" y="4100513"/>
            <a:ext cx="0" cy="208438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0" name="右弧形箭头 49"/>
          <p:cNvSpPr/>
          <p:nvPr/>
        </p:nvSpPr>
        <p:spPr>
          <a:xfrm rot="13629035">
            <a:off x="3343275" y="1381125"/>
            <a:ext cx="447675" cy="1127125"/>
          </a:xfrm>
          <a:prstGeom prst="curvedLeftArrow">
            <a:avLst/>
          </a:prstGeom>
          <a:solidFill>
            <a:srgbClr val="ECF0F1"/>
          </a:solidFill>
          <a:ln>
            <a:solidFill>
              <a:srgbClr val="2C3E5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ln>
                <a:solidFill>
                  <a:sysClr val="windowText" lastClr="000000"/>
                </a:solidFill>
              </a:ln>
              <a:solidFill>
                <a:srgbClr val="ECF0F1"/>
              </a:solidFill>
              <a:latin typeface="等线" panose="02010600030101010101" pitchFamily="2" charset="-122"/>
              <a:ea typeface="等线" panose="02010600030101010101" pitchFamily="2" charset="-122"/>
            </a:endParaRPr>
          </a:p>
        </p:txBody>
      </p:sp>
      <p:pic>
        <p:nvPicPr>
          <p:cNvPr id="2460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34" name="直接连接符 3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a:off x="816758" y="2405350"/>
            <a:ext cx="1829537" cy="1580575"/>
          </a:xfrm>
          <a:prstGeom prst="rect">
            <a:avLst/>
          </a:prstGeom>
        </p:spPr>
      </p:pic>
      <p:pic>
        <p:nvPicPr>
          <p:cNvPr id="5" name="图片 4"/>
          <p:cNvPicPr>
            <a:picLocks noChangeAspect="1"/>
          </p:cNvPicPr>
          <p:nvPr/>
        </p:nvPicPr>
        <p:blipFill>
          <a:blip r:embed="rId5"/>
          <a:stretch>
            <a:fillRect/>
          </a:stretch>
        </p:blipFill>
        <p:spPr>
          <a:xfrm>
            <a:off x="3545104" y="2407859"/>
            <a:ext cx="1821451" cy="1573590"/>
          </a:xfrm>
          <a:prstGeom prst="rect">
            <a:avLst/>
          </a:prstGeom>
        </p:spPr>
      </p:pic>
      <p:pic>
        <p:nvPicPr>
          <p:cNvPr id="7" name="图片 6"/>
          <p:cNvPicPr>
            <a:picLocks noChangeAspect="1"/>
          </p:cNvPicPr>
          <p:nvPr/>
        </p:nvPicPr>
        <p:blipFill>
          <a:blip r:embed="rId6"/>
          <a:stretch>
            <a:fillRect/>
          </a:stretch>
        </p:blipFill>
        <p:spPr>
          <a:xfrm>
            <a:off x="6217471" y="2405351"/>
            <a:ext cx="1831708" cy="1582451"/>
          </a:xfrm>
          <a:prstGeom prst="rect">
            <a:avLst/>
          </a:prstGeom>
        </p:spPr>
      </p:pic>
      <p:pic>
        <p:nvPicPr>
          <p:cNvPr id="12" name="图片 11"/>
          <p:cNvPicPr>
            <a:picLocks noChangeAspect="1"/>
          </p:cNvPicPr>
          <p:nvPr/>
        </p:nvPicPr>
        <p:blipFill>
          <a:blip r:embed="rId7"/>
          <a:stretch>
            <a:fillRect/>
          </a:stretch>
        </p:blipFill>
        <p:spPr>
          <a:xfrm>
            <a:off x="816757" y="4367153"/>
            <a:ext cx="1829537" cy="1580575"/>
          </a:xfrm>
          <a:prstGeom prst="rect">
            <a:avLst/>
          </a:prstGeom>
        </p:spPr>
      </p:pic>
      <p:cxnSp>
        <p:nvCxnSpPr>
          <p:cNvPr id="38" name="直接箭头连接符 37"/>
          <p:cNvCxnSpPr/>
          <p:nvPr/>
        </p:nvCxnSpPr>
        <p:spPr>
          <a:xfrm>
            <a:off x="2962026" y="30829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5619750" y="3098800"/>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942976" y="512127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组合 19"/>
          <p:cNvGrpSpPr>
            <a:grpSpLocks/>
          </p:cNvGrpSpPr>
          <p:nvPr/>
        </p:nvGrpSpPr>
        <p:grpSpPr bwMode="auto">
          <a:xfrm>
            <a:off x="3407568" y="4671064"/>
            <a:ext cx="1928813" cy="842324"/>
            <a:chOff x="1744134" y="2455727"/>
            <a:chExt cx="2184400" cy="487362"/>
          </a:xfrm>
        </p:grpSpPr>
        <p:sp>
          <p:nvSpPr>
            <p:cNvPr id="52" name="矩形 5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1798356" y="2498408"/>
                  <a:ext cx="2043421" cy="40957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目标链路加入最优解</a:t>
                  </a:r>
                  <a14:m>
                    <m:oMath xmlns:m="http://schemas.openxmlformats.org/officeDocument/2006/math">
                      <m:r>
                        <a:rPr lang="en-US" altLang="zh-CN" sz="2000" i="1" dirty="0" smtClean="0">
                          <a:solidFill>
                            <a:srgbClr val="ECF0F1"/>
                          </a:solidFill>
                          <a:latin typeface="Cambria Math" panose="02040503050406030204" pitchFamily="18" charset="0"/>
                          <a:ea typeface="等线" panose="02010600030101010101" pitchFamily="2" charset="-122"/>
                        </a:rPr>
                        <m:t>𝑆</m:t>
                      </m:r>
                    </m:oMath>
                  </a14:m>
                  <a:endParaRPr lang="zh-CN" altLang="en-US" sz="2000" dirty="0">
                    <a:solidFill>
                      <a:srgbClr val="ECF0F1"/>
                    </a:solidFill>
                    <a:latin typeface="等线" panose="02010600030101010101" pitchFamily="2" charset="-122"/>
                    <a:ea typeface="等线" panose="02010600030101010101" pitchFamily="2"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1798356" y="2498408"/>
                  <a:ext cx="2043421" cy="409577"/>
                </a:xfrm>
                <a:prstGeom prst="rect">
                  <a:avLst/>
                </a:prstGeom>
                <a:blipFill rotWithShape="0">
                  <a:blip r:embed="rId9"/>
                  <a:stretch>
                    <a:fillRect l="-1351" t="-4310" r="-1014" b="-14655"/>
                  </a:stretch>
                </a:blipFill>
                <a:ln>
                  <a:noFill/>
                </a:ln>
              </p:spPr>
              <p:txBody>
                <a:bodyPr/>
                <a:lstStyle/>
                <a:p>
                  <a:r>
                    <a:rPr lang="zh-CN" altLang="en-US">
                      <a:noFill/>
                    </a:rPr>
                    <a:t> </a:t>
                  </a:r>
                </a:p>
              </p:txBody>
            </p:sp>
          </mc:Fallback>
        </mc:AlternateContent>
      </p:grpSp>
      <p:cxnSp>
        <p:nvCxnSpPr>
          <p:cNvPr id="54" name="直接箭头连接符 53"/>
          <p:cNvCxnSpPr/>
          <p:nvPr/>
        </p:nvCxnSpPr>
        <p:spPr>
          <a:xfrm>
            <a:off x="5619750" y="512127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p:cNvSpPr txBox="1"/>
              <p:nvPr/>
            </p:nvSpPr>
            <p:spPr>
              <a:xfrm>
                <a:off x="6711950" y="5168654"/>
                <a:ext cx="1218795"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𝐴</m:t>
                          </m:r>
                        </m:e>
                        <m:sub>
                          <m:r>
                            <a:rPr lang="en-US" altLang="zh-CN" sz="2000" b="0" i="1" smtClean="0">
                              <a:solidFill>
                                <a:srgbClr val="2C3E50"/>
                              </a:solidFill>
                              <a:latin typeface="Cambria Math" panose="02040503050406030204" pitchFamily="18" charset="0"/>
                            </a:rPr>
                            <m:t>𝑠</m:t>
                          </m:r>
                        </m:sub>
                      </m:sSub>
                      <m:d>
                        <m:dPr>
                          <m:ctrlPr>
                            <a:rPr lang="en-US" altLang="zh-CN" sz="2000" b="0" i="1" smtClean="0">
                              <a:solidFill>
                                <a:srgbClr val="2C3E50"/>
                              </a:solidFill>
                              <a:latin typeface="Cambria Math" panose="02040503050406030204" pitchFamily="18" charset="0"/>
                            </a:rPr>
                          </m:ctrlPr>
                        </m:dPr>
                        <m:e>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𝑙</m:t>
                              </m:r>
                            </m:e>
                            <m:sub>
                              <m:r>
                                <a:rPr lang="en-US" altLang="zh-CN" sz="2000" b="0" i="1" smtClean="0">
                                  <a:solidFill>
                                    <a:srgbClr val="2C3E50"/>
                                  </a:solidFill>
                                  <a:latin typeface="Cambria Math" panose="02040503050406030204" pitchFamily="18" charset="0"/>
                                </a:rPr>
                                <m:t>𝑣</m:t>
                              </m:r>
                            </m:sub>
                          </m:sSub>
                        </m:e>
                      </m:d>
                      <m:r>
                        <a:rPr lang="en-US" altLang="zh-CN" sz="2000" b="0" i="1" smtClean="0">
                          <a:solidFill>
                            <a:srgbClr val="2C3E50"/>
                          </a:solidFill>
                          <a:latin typeface="Cambria Math" panose="02040503050406030204" pitchFamily="18" charset="0"/>
                          <a:ea typeface="Cambria Math" panose="02040503050406030204" pitchFamily="18" charset="0"/>
                        </a:rPr>
                        <m:t>≤</m:t>
                      </m:r>
                      <m:f>
                        <m:fPr>
                          <m:ctrlPr>
                            <a:rPr lang="en-US" altLang="zh-CN" sz="2000" b="0" i="1" smtClean="0">
                              <a:solidFill>
                                <a:srgbClr val="2C3E50"/>
                              </a:solidFill>
                              <a:latin typeface="Cambria Math" panose="02040503050406030204" pitchFamily="18" charset="0"/>
                              <a:ea typeface="Cambria Math" panose="02040503050406030204" pitchFamily="18" charset="0"/>
                            </a:rPr>
                          </m:ctrlPr>
                        </m:fPr>
                        <m:num>
                          <m:r>
                            <a:rPr lang="en-US" altLang="zh-CN" sz="2000" b="0" i="1" smtClean="0">
                              <a:solidFill>
                                <a:srgbClr val="2C3E50"/>
                              </a:solidFill>
                              <a:latin typeface="Cambria Math" panose="02040503050406030204" pitchFamily="18" charset="0"/>
                              <a:ea typeface="Cambria Math" panose="02040503050406030204" pitchFamily="18" charset="0"/>
                            </a:rPr>
                            <m:t>1</m:t>
                          </m:r>
                        </m:num>
                        <m:den>
                          <m:r>
                            <a:rPr lang="en-US" altLang="zh-CN" sz="2000" b="0" i="1" smtClean="0">
                              <a:solidFill>
                                <a:srgbClr val="2C3E50"/>
                              </a:solidFill>
                              <a:latin typeface="Cambria Math" panose="02040503050406030204" pitchFamily="18" charset="0"/>
                              <a:ea typeface="Cambria Math" panose="02040503050406030204" pitchFamily="18" charset="0"/>
                            </a:rPr>
                            <m:t>3</m:t>
                          </m:r>
                        </m:den>
                      </m:f>
                    </m:oMath>
                  </m:oMathPara>
                </a14:m>
                <a:endParaRPr lang="zh-CN" altLang="en-US" sz="2000" dirty="0">
                  <a:solidFill>
                    <a:srgbClr val="2C3E50"/>
                  </a:solidFill>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6711950" y="5168654"/>
                <a:ext cx="1218795" cy="578235"/>
              </a:xfrm>
              <a:prstGeom prst="rect">
                <a:avLst/>
              </a:prstGeom>
              <a:blipFill rotWithShape="0">
                <a:blip r:embed="rId10"/>
                <a:stretch>
                  <a:fillRect/>
                </a:stretch>
              </a:blipFill>
            </p:spPr>
            <p:txBody>
              <a:bodyPr/>
              <a:lstStyle/>
              <a:p>
                <a:r>
                  <a:rPr lang="zh-CN" altLang="en-US">
                    <a:noFill/>
                  </a:rPr>
                  <a:t> </a:t>
                </a:r>
              </a:p>
            </p:txBody>
          </p:sp>
        </mc:Fallback>
      </mc:AlternateContent>
      <p:grpSp>
        <p:nvGrpSpPr>
          <p:cNvPr id="59" name="组合 58"/>
          <p:cNvGrpSpPr/>
          <p:nvPr/>
        </p:nvGrpSpPr>
        <p:grpSpPr>
          <a:xfrm>
            <a:off x="4259511" y="1530351"/>
            <a:ext cx="2380372" cy="487362"/>
            <a:chOff x="3868028" y="3174206"/>
            <a:chExt cx="3010927" cy="487362"/>
          </a:xfrm>
          <a:solidFill>
            <a:srgbClr val="E74C3C"/>
          </a:solidFill>
        </p:grpSpPr>
        <p:sp>
          <p:nvSpPr>
            <p:cNvPr id="60" name="矩形 59"/>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文本框 60"/>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安全距离筛选阶段</a:t>
              </a:r>
              <a:endParaRPr lang="zh-CN" altLang="en-US" sz="2000" dirty="0">
                <a:solidFill>
                  <a:srgbClr val="ECF0F1"/>
                </a:solidFill>
                <a:latin typeface="等线" panose="02010600030101010101" pitchFamily="2" charset="-122"/>
                <a:ea typeface="等线" panose="02010600030101010101" pitchFamily="2" charset="-122"/>
              </a:endParaRPr>
            </a:p>
          </p:txBody>
        </p:sp>
      </p:grpSp>
      <p:grpSp>
        <p:nvGrpSpPr>
          <p:cNvPr id="62" name="组合 61"/>
          <p:cNvGrpSpPr/>
          <p:nvPr/>
        </p:nvGrpSpPr>
        <p:grpSpPr>
          <a:xfrm>
            <a:off x="6134978" y="4516379"/>
            <a:ext cx="2380372" cy="487362"/>
            <a:chOff x="3868028" y="3174206"/>
            <a:chExt cx="3010927" cy="487362"/>
          </a:xfrm>
          <a:solidFill>
            <a:srgbClr val="E74C3C"/>
          </a:solidFill>
        </p:grpSpPr>
        <p:sp>
          <p:nvSpPr>
            <p:cNvPr id="63" name="矩形 62"/>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文本框 63"/>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smtClean="0">
                  <a:solidFill>
                    <a:srgbClr val="ECF0F1"/>
                  </a:solidFill>
                  <a:latin typeface="等线" panose="02010600030101010101" pitchFamily="2" charset="-122"/>
                  <a:ea typeface="等线" panose="02010600030101010101" pitchFamily="2" charset="-122"/>
                </a:rPr>
                <a:t>相干干扰筛选阶段</a:t>
              </a:r>
              <a:endParaRPr lang="zh-CN" altLang="en-US" sz="2000" dirty="0">
                <a:solidFill>
                  <a:srgbClr val="ECF0F1"/>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3C61A10-D838-4F89-B294-41E0561EF33D}" type="slidenum">
              <a:rPr lang="zh-CN" altLang="en-US" smtClean="0">
                <a:latin typeface="等线" panose="02010600030101010101" pitchFamily="2" charset="-122"/>
                <a:ea typeface="等线" panose="02010600030101010101" pitchFamily="2" charset="-122"/>
              </a:rPr>
              <a:pPr>
                <a:defRPr/>
              </a:pPr>
              <a:t>17</a:t>
            </a:fld>
            <a:endParaRPr lang="zh-CN" altLang="en-US">
              <a:latin typeface="等线" panose="02010600030101010101" pitchFamily="2" charset="-122"/>
              <a:ea typeface="等线" panose="02010600030101010101" pitchFamily="2" charset="-122"/>
            </a:endParaRPr>
          </a:p>
        </p:txBody>
      </p:sp>
      <p:pic>
        <p:nvPicPr>
          <p:cNvPr id="2662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内容占位符 2"/>
              <p:cNvSpPr>
                <a:spLocks noGrp="1"/>
              </p:cNvSpPr>
              <p:nvPr>
                <p:ph idx="1"/>
              </p:nvPr>
            </p:nvSpPr>
            <p:spPr>
              <a:xfrm>
                <a:off x="457200" y="1600200"/>
                <a:ext cx="8229600" cy="4978400"/>
              </a:xfrm>
            </p:spPr>
            <p:txBody>
              <a:bodyPr rtlCol="0">
                <a:normAutofit/>
              </a:bodyPr>
              <a:lstStyle/>
              <a:p>
                <a:pPr marL="0" indent="-360000" eaLnBrk="1" fontAlgn="auto" hangingPunct="1">
                  <a:lnSpc>
                    <a:spcPct val="115000"/>
                  </a:lnSpc>
                  <a:spcAft>
                    <a:spcPts val="0"/>
                  </a:spcAft>
                  <a:defRPr/>
                </a:pPr>
                <a:r>
                  <a:rPr lang="zh-CN" altLang="en-US" sz="2400" dirty="0">
                    <a:solidFill>
                      <a:srgbClr val="2C3E50"/>
                    </a:solidFill>
                    <a:latin typeface="等线" panose="02010600030101010101" pitchFamily="2" charset="-122"/>
                    <a:ea typeface="等线" panose="02010600030101010101" pitchFamily="2" charset="-122"/>
                  </a:rPr>
                  <a:t>仿真实验设置</a:t>
                </a:r>
                <a:endParaRPr lang="en-US" altLang="zh-CN" sz="2400" dirty="0">
                  <a:solidFill>
                    <a:srgbClr val="2C3E50"/>
                  </a:solidFill>
                  <a:latin typeface="等线" panose="02010600030101010101" pitchFamily="2" charset="-122"/>
                  <a:ea typeface="等线" panose="02010600030101010101" pitchFamily="2" charset="-122"/>
                </a:endParaRPr>
              </a:p>
              <a:p>
                <a:pPr marL="684000" indent="-252000" algn="just" eaLnBrk="1" fontAlgn="auto" hangingPunct="1">
                  <a:lnSpc>
                    <a:spcPct val="125000"/>
                  </a:lnSpc>
                  <a:spcAft>
                    <a:spcPts val="0"/>
                  </a:spcAft>
                  <a:defRPr/>
                </a:pPr>
                <a:r>
                  <a:rPr lang="zh-CN" altLang="en-US" sz="2000" dirty="0">
                    <a:solidFill>
                      <a:srgbClr val="2C3E50"/>
                    </a:solidFill>
                    <a:latin typeface="等线" panose="02010600030101010101" pitchFamily="2" charset="-122"/>
                    <a:ea typeface="等线" panose="02010600030101010101" pitchFamily="2" charset="-122"/>
                  </a:rPr>
                  <a:t>默认参数设置</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实验区域大小 </a:t>
                </a:r>
                <a:r>
                  <a:rPr lang="en-US" altLang="zh-CN" sz="2000" dirty="0">
                    <a:solidFill>
                      <a:srgbClr val="2C3E50"/>
                    </a:solidFill>
                    <a:latin typeface="等线" panose="02010600030101010101" pitchFamily="2" charset="-122"/>
                    <a:ea typeface="等线" panose="02010600030101010101" pitchFamily="2" charset="-122"/>
                  </a:rPr>
                  <a:t>/ </a:t>
                </a:r>
                <a:r>
                  <a:rPr lang="zh-CN" altLang="en-US" sz="2000" dirty="0">
                    <a:solidFill>
                      <a:srgbClr val="2C3E50"/>
                    </a:solidFill>
                    <a:latin typeface="等线" panose="02010600030101010101" pitchFamily="2" charset="-122"/>
                    <a:ea typeface="等线" panose="02010600030101010101" pitchFamily="2" charset="-122"/>
                  </a:rPr>
                  <a:t>链路数量：</a:t>
                </a:r>
                <a:r>
                  <a:rPr lang="en-US" altLang="zh-CN" sz="2000" dirty="0">
                    <a:solidFill>
                      <a:srgbClr val="2C3E50"/>
                    </a:solidFill>
                    <a:latin typeface="等线" panose="02010600030101010101" pitchFamily="2" charset="-122"/>
                    <a:ea typeface="等线" panose="02010600030101010101" pitchFamily="2" charset="-122"/>
                  </a:rPr>
                  <a:t>1000×1000 / 1000</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路径衰落指数</a:t>
                </a:r>
                <a:r>
                  <a:rPr lang="en-US" altLang="zh-CN" sz="2000" dirty="0">
                    <a:solidFill>
                      <a:srgbClr val="2C3E50"/>
                    </a:solidFill>
                    <a:latin typeface="等线" panose="02010600030101010101" pitchFamily="2" charset="-122"/>
                    <a:ea typeface="等线" panose="02010600030101010101" pitchFamily="2" charset="-122"/>
                  </a:rPr>
                  <a:t>(</a:t>
                </a:r>
                <a14:m>
                  <m:oMath xmlns:m="http://schemas.openxmlformats.org/officeDocument/2006/math">
                    <m:r>
                      <a:rPr lang="zh-CN" altLang="en-US" sz="2000" i="1">
                        <a:solidFill>
                          <a:srgbClr val="2C3E50"/>
                        </a:solidFill>
                        <a:latin typeface="Cambria Math" panose="02040503050406030204" pitchFamily="18" charset="0"/>
                        <a:ea typeface="等线" panose="02010600030101010101" pitchFamily="2" charset="-122"/>
                      </a:rPr>
                      <m:t>𝛼</m:t>
                    </m:r>
                  </m:oMath>
                </a14:m>
                <a:r>
                  <a:rPr lang="en-US" altLang="zh-CN" sz="2000" dirty="0">
                    <a:solidFill>
                      <a:srgbClr val="2C3E50"/>
                    </a:solidFill>
                    <a:latin typeface="等线" panose="02010600030101010101" pitchFamily="2" charset="-122"/>
                    <a:ea typeface="等线" panose="02010600030101010101" pitchFamily="2" charset="-122"/>
                  </a:rPr>
                  <a:t>)</a:t>
                </a:r>
                <a:r>
                  <a:rPr lang="zh-CN" altLang="en-US" sz="2000" dirty="0">
                    <a:solidFill>
                      <a:srgbClr val="2C3E50"/>
                    </a:solidFill>
                    <a:latin typeface="等线" panose="02010600030101010101" pitchFamily="2" charset="-122"/>
                    <a:ea typeface="等线" panose="02010600030101010101" pitchFamily="2" charset="-122"/>
                  </a:rPr>
                  <a:t> </a:t>
                </a:r>
                <a:r>
                  <a:rPr lang="en-US" altLang="zh-CN" sz="2000" dirty="0">
                    <a:solidFill>
                      <a:srgbClr val="2C3E50"/>
                    </a:solidFill>
                    <a:latin typeface="等线" panose="02010600030101010101" pitchFamily="2" charset="-122"/>
                    <a:ea typeface="等线" panose="02010600030101010101" pitchFamily="2" charset="-122"/>
                  </a:rPr>
                  <a:t>/ SINR</a:t>
                </a:r>
                <a:r>
                  <a:rPr lang="zh-CN" altLang="en-US" sz="2000" dirty="0">
                    <a:solidFill>
                      <a:srgbClr val="2C3E50"/>
                    </a:solidFill>
                    <a:latin typeface="等线" panose="02010600030101010101" pitchFamily="2" charset="-122"/>
                    <a:ea typeface="等线" panose="02010600030101010101" pitchFamily="2" charset="-122"/>
                  </a:rPr>
                  <a:t>阈值</a:t>
                </a:r>
                <a:r>
                  <a:rPr lang="en-US" altLang="zh-CN" sz="2000" dirty="0">
                    <a:solidFill>
                      <a:srgbClr val="2C3E50"/>
                    </a:solidFill>
                    <a:latin typeface="等线" panose="02010600030101010101" pitchFamily="2" charset="-122"/>
                    <a:ea typeface="等线" panose="02010600030101010101" pitchFamily="2" charset="-122"/>
                  </a:rPr>
                  <a:t>(</a:t>
                </a:r>
                <a14:m>
                  <m:oMath xmlns:m="http://schemas.openxmlformats.org/officeDocument/2006/math">
                    <m:r>
                      <a:rPr lang="zh-CN" altLang="en-US" sz="2000" i="1">
                        <a:solidFill>
                          <a:srgbClr val="2C3E50"/>
                        </a:solidFill>
                        <a:latin typeface="Cambria Math" panose="02040503050406030204" pitchFamily="18" charset="0"/>
                        <a:ea typeface="等线" panose="02010600030101010101" pitchFamily="2" charset="-122"/>
                      </a:rPr>
                      <m:t>𝛽</m:t>
                    </m:r>
                  </m:oMath>
                </a14:m>
                <a:r>
                  <a:rPr lang="en-US" altLang="zh-CN" sz="2000" dirty="0">
                    <a:solidFill>
                      <a:srgbClr val="2C3E50"/>
                    </a:solidFill>
                    <a:latin typeface="等线" panose="02010600030101010101" pitchFamily="2" charset="-122"/>
                    <a:ea typeface="等线" panose="02010600030101010101" pitchFamily="2" charset="-122"/>
                  </a:rPr>
                  <a:t>)</a:t>
                </a:r>
                <a:r>
                  <a:rPr lang="zh-CN" altLang="en-US" sz="2000" dirty="0">
                    <a:solidFill>
                      <a:srgbClr val="2C3E50"/>
                    </a:solidFill>
                    <a:latin typeface="等线" panose="02010600030101010101" pitchFamily="2" charset="-122"/>
                    <a:ea typeface="等线" panose="02010600030101010101" pitchFamily="2" charset="-122"/>
                  </a:rPr>
                  <a:t>：</a:t>
                </a:r>
                <a:r>
                  <a:rPr lang="en-US" altLang="zh-CN" sz="2000" dirty="0">
                    <a:solidFill>
                      <a:srgbClr val="2C3E50"/>
                    </a:solidFill>
                    <a:latin typeface="等线" panose="02010600030101010101" pitchFamily="2" charset="-122"/>
                    <a:ea typeface="等线" panose="02010600030101010101" pitchFamily="2" charset="-122"/>
                  </a:rPr>
                  <a:t>3 / 1.2</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最大通信链路距离：</a:t>
                </a:r>
                <a:r>
                  <a:rPr lang="en-US" altLang="zh-CN" sz="2000" dirty="0">
                    <a:solidFill>
                      <a:srgbClr val="2C3E50"/>
                    </a:solidFill>
                    <a:latin typeface="等线" panose="02010600030101010101" pitchFamily="2" charset="-122"/>
                    <a:ea typeface="等线" panose="02010600030101010101" pitchFamily="2" charset="-122"/>
                  </a:rPr>
                  <a:t>20</a:t>
                </a: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定向天线角度 </a:t>
                </a:r>
                <a:r>
                  <a:rPr lang="en-US" altLang="zh-CN" sz="2000" dirty="0">
                    <a:solidFill>
                      <a:srgbClr val="2C3E50"/>
                    </a:solidFill>
                    <a:latin typeface="等线" panose="02010600030101010101" pitchFamily="2" charset="-122"/>
                    <a:ea typeface="等线" panose="02010600030101010101" pitchFamily="2" charset="-122"/>
                  </a:rPr>
                  <a:t>/ </a:t>
                </a:r>
                <a:r>
                  <a:rPr lang="zh-CN" altLang="en-US" sz="2000" dirty="0">
                    <a:solidFill>
                      <a:srgbClr val="2C3E50"/>
                    </a:solidFill>
                    <a:latin typeface="等线" panose="02010600030101010101" pitchFamily="2" charset="-122"/>
                    <a:ea typeface="等线" panose="02010600030101010101" pitchFamily="2" charset="-122"/>
                  </a:rPr>
                  <a:t>天线增益</a:t>
                </a:r>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120° </a:t>
                </a:r>
                <a:r>
                  <a:rPr lang="en-US" altLang="zh-CN" sz="2000" dirty="0">
                    <a:solidFill>
                      <a:srgbClr val="2C3E50"/>
                    </a:solidFill>
                    <a:latin typeface="等线" panose="02010600030101010101" pitchFamily="2" charset="-122"/>
                    <a:ea typeface="等线" panose="02010600030101010101" pitchFamily="2" charset="-122"/>
                  </a:rPr>
                  <a:t>/ 20dB</a:t>
                </a:r>
              </a:p>
              <a:p>
                <a:pPr marL="684000" indent="-252000" algn="just" eaLnBrk="1" fontAlgn="auto" hangingPunct="1">
                  <a:lnSpc>
                    <a:spcPct val="125000"/>
                  </a:lnSpc>
                  <a:spcAft>
                    <a:spcPts val="0"/>
                  </a:spcAft>
                  <a:defRPr/>
                </a:pPr>
                <a:r>
                  <a:rPr lang="zh-CN" altLang="en-US" sz="2000" dirty="0">
                    <a:solidFill>
                      <a:srgbClr val="2C3E50"/>
                    </a:solidFill>
                    <a:latin typeface="等线" panose="02010600030101010101" pitchFamily="2" charset="-122"/>
                    <a:ea typeface="等线" panose="02010600030101010101" pitchFamily="2" charset="-122"/>
                  </a:rPr>
                  <a:t>算法评价</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fontAlgn="auto" hangingPunct="1">
                  <a:lnSpc>
                    <a:spcPct val="125000"/>
                  </a:lnSpc>
                  <a:spcAft>
                    <a:spcPts val="0"/>
                  </a:spcAft>
                  <a:buNone/>
                  <a:defRPr/>
                </a:pPr>
                <a:r>
                  <a:rPr lang="zh-CN" altLang="en-US" sz="2000" dirty="0">
                    <a:solidFill>
                      <a:srgbClr val="2C3E50"/>
                    </a:solidFill>
                    <a:latin typeface="等线" panose="02010600030101010101" pitchFamily="2" charset="-122"/>
                    <a:ea typeface="等线" panose="02010600030101010101" pitchFamily="2" charset="-122"/>
                  </a:rPr>
                  <a:t>吞吐量：最优链路调度解集合的大小</a:t>
                </a:r>
                <a:endParaRPr lang="en-US" altLang="zh-CN" sz="2000" dirty="0">
                  <a:solidFill>
                    <a:srgbClr val="2C3E50"/>
                  </a:solidFill>
                  <a:latin typeface="等线" panose="02010600030101010101" pitchFamily="2" charset="-122"/>
                  <a:ea typeface="等线" panose="02010600030101010101" pitchFamily="2" charset="-122"/>
                </a:endParaRPr>
              </a:p>
              <a:p>
                <a:pPr marL="0" indent="0" algn="just" eaLnBrk="1" fontAlgn="auto" hangingPunct="1">
                  <a:lnSpc>
                    <a:spcPct val="125000"/>
                  </a:lnSpc>
                  <a:spcAft>
                    <a:spcPts val="0"/>
                  </a:spcAft>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0" indent="0" algn="just" eaLnBrk="1" fontAlgn="auto" hangingPunct="1">
                  <a:lnSpc>
                    <a:spcPct val="135000"/>
                  </a:lnSpc>
                  <a:spcAft>
                    <a:spcPts val="0"/>
                  </a:spcAft>
                  <a:buFont typeface="Arial" panose="020B0604020202020204" pitchFamily="34" charset="0"/>
                  <a:buNone/>
                  <a:defRPr/>
                </a:pPr>
                <a:endParaRPr lang="en-US" altLang="zh-CN" sz="2000" dirty="0" smtClean="0">
                  <a:latin typeface="等线" panose="02010600030101010101" pitchFamily="2" charset="-122"/>
                  <a:ea typeface="等线" panose="02010600030101010101" pitchFamily="2" charset="-122"/>
                </a:endParaRPr>
              </a:p>
            </p:txBody>
          </p:sp>
        </mc:Choice>
        <mc:Fallback>
          <p:sp>
            <p:nvSpPr>
              <p:cNvPr id="10"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4"/>
                <a:stretch>
                  <a:fillRect l="-963" t="-2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pic>
        <p:nvPicPr>
          <p:cNvPr id="27651" name="图片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6425" y="2297113"/>
            <a:ext cx="4854575"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7"/>
          <p:cNvSpPr>
            <a:spLocks noChangeArrowheads="1"/>
          </p:cNvSpPr>
          <p:nvPr/>
        </p:nvSpPr>
        <p:spPr bwMode="auto">
          <a:xfrm>
            <a:off x="2192338" y="5956300"/>
            <a:ext cx="481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cs typeface="Times New Roman" panose="02020603050405020304" pitchFamily="18" charset="0"/>
              </a:rPr>
              <a:t>不同链路密度下的调度策略对比分析</a:t>
            </a:r>
            <a:endParaRPr lang="zh-CN" altLang="en-US" sz="200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9628412B-EC18-4BFD-B734-F6695881B790}" type="slidenum">
              <a:rPr lang="zh-CN" altLang="en-US" smtClean="0">
                <a:latin typeface="等线" panose="02010600030101010101" pitchFamily="2" charset="-122"/>
                <a:ea typeface="等线" panose="02010600030101010101" pitchFamily="2" charset="-122"/>
              </a:rPr>
              <a:pPr>
                <a:defRPr/>
              </a:pPr>
              <a:t>18</a:t>
            </a:fld>
            <a:endParaRPr lang="zh-CN" altLang="en-US">
              <a:latin typeface="等线" panose="02010600030101010101" pitchFamily="2" charset="-122"/>
              <a:ea typeface="等线" panose="02010600030101010101" pitchFamily="2" charset="-122"/>
            </a:endParaRPr>
          </a:p>
        </p:txBody>
      </p:sp>
      <p:pic>
        <p:nvPicPr>
          <p:cNvPr id="27654"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28675" name="图片 8"/>
          <p:cNvSpPr>
            <a:spLocks noChangeAspect="1" noChangeArrowheads="1"/>
          </p:cNvSpPr>
          <p:nvPr/>
        </p:nvSpPr>
        <p:spPr bwMode="auto">
          <a:xfrm>
            <a:off x="2030413" y="2608263"/>
            <a:ext cx="4827587"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latin typeface="等线" panose="02010600030101010101" pitchFamily="2" charset="-122"/>
              <a:ea typeface="等线" panose="02010600030101010101" pitchFamily="2" charset="-122"/>
            </a:endParaRPr>
          </a:p>
        </p:txBody>
      </p:sp>
      <p:sp>
        <p:nvSpPr>
          <p:cNvPr id="28676" name="矩形 9"/>
          <p:cNvSpPr>
            <a:spLocks noChangeArrowheads="1"/>
          </p:cNvSpPr>
          <p:nvPr/>
        </p:nvSpPr>
        <p:spPr bwMode="auto">
          <a:xfrm>
            <a:off x="2189163" y="5956300"/>
            <a:ext cx="480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cs typeface="Times New Roman" panose="02020603050405020304" pitchFamily="18" charset="0"/>
              </a:rPr>
              <a:t>不同路径衰落指数下的调度策略对比分析</a:t>
            </a:r>
            <a:endParaRPr lang="zh-CN" altLang="en-US" sz="200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CDC7D6AB-B50B-4B49-93DB-A1C4FF03B599}" type="slidenum">
              <a:rPr lang="zh-CN" altLang="en-US" smtClean="0">
                <a:latin typeface="等线" panose="02010600030101010101" pitchFamily="2" charset="-122"/>
                <a:ea typeface="等线" panose="02010600030101010101" pitchFamily="2" charset="-122"/>
              </a:rPr>
              <a:pPr>
                <a:defRPr/>
              </a:pPr>
              <a:t>19</a:t>
            </a:fld>
            <a:endParaRPr lang="zh-CN" altLang="en-US">
              <a:latin typeface="等线" panose="02010600030101010101" pitchFamily="2" charset="-122"/>
              <a:ea typeface="等线" panose="02010600030101010101" pitchFamily="2" charset="-122"/>
            </a:endParaRPr>
          </a:p>
        </p:txBody>
      </p:sp>
      <p:pic>
        <p:nvPicPr>
          <p:cNvPr id="28678" name="图片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7538" y="2354263"/>
            <a:ext cx="482758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研究背景</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定向天线无线网络中的</a:t>
            </a:r>
            <a:r>
              <a:rPr lang="zh-CN" altLang="en-US" dirty="0">
                <a:solidFill>
                  <a:srgbClr val="2C3E50"/>
                </a:solidFill>
                <a:latin typeface="等线" panose="02010600030101010101" pitchFamily="2" charset="-122"/>
                <a:ea typeface="等线" panose="02010600030101010101" pitchFamily="2" charset="-122"/>
              </a:rPr>
              <a:t>链路</a:t>
            </a:r>
            <a:r>
              <a:rPr lang="zh-CN" altLang="en-US" dirty="0" smtClean="0">
                <a:solidFill>
                  <a:srgbClr val="2C3E50"/>
                </a:solidFill>
                <a:latin typeface="等线" panose="02010600030101010101" pitchFamily="2" charset="-122"/>
                <a:ea typeface="等线" panose="02010600030101010101" pitchFamily="2" charset="-122"/>
              </a:rPr>
              <a:t>调度策略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多用户</a:t>
            </a:r>
            <a:r>
              <a:rPr lang="en-US" altLang="zh-CN" dirty="0" smtClean="0">
                <a:solidFill>
                  <a:srgbClr val="2C3E50"/>
                </a:solidFill>
                <a:latin typeface="等线" panose="02010600030101010101" pitchFamily="2" charset="-122"/>
                <a:ea typeface="等线" panose="02010600030101010101" pitchFamily="2" charset="-122"/>
              </a:rPr>
              <a:t>MIMO</a:t>
            </a:r>
            <a:r>
              <a:rPr lang="zh-CN" altLang="en-US" dirty="0" smtClean="0">
                <a:solidFill>
                  <a:srgbClr val="2C3E50"/>
                </a:solidFill>
                <a:latin typeface="等线" panose="02010600030101010101" pitchFamily="2" charset="-122"/>
                <a:ea typeface="等线" panose="02010600030101010101" pitchFamily="2" charset="-122"/>
              </a:rPr>
              <a:t>系统中</a:t>
            </a:r>
            <a:r>
              <a:rPr lang="en-US" altLang="zh-CN" dirty="0" smtClean="0">
                <a:solidFill>
                  <a:srgbClr val="2C3E50"/>
                </a:solidFill>
                <a:latin typeface="等线" panose="02010600030101010101" pitchFamily="2" charset="-122"/>
                <a:ea typeface="等线" panose="02010600030101010101" pitchFamily="2" charset="-122"/>
              </a:rPr>
              <a:t>的</a:t>
            </a:r>
            <a:r>
              <a:rPr lang="zh-CN" altLang="en-US" dirty="0">
                <a:solidFill>
                  <a:srgbClr val="2C3E50"/>
                </a:solidFill>
                <a:latin typeface="等线" panose="02010600030101010101" pitchFamily="2" charset="-122"/>
                <a:ea typeface="等线" panose="02010600030101010101" pitchFamily="2" charset="-122"/>
              </a:rPr>
              <a:t>用户</a:t>
            </a:r>
            <a:r>
              <a:rPr lang="en-US" altLang="zh-CN" dirty="0" err="1" smtClean="0">
                <a:solidFill>
                  <a:srgbClr val="2C3E50"/>
                </a:solidFill>
                <a:latin typeface="等线" panose="02010600030101010101" pitchFamily="2" charset="-122"/>
                <a:ea typeface="等线" panose="02010600030101010101" pitchFamily="2" charset="-122"/>
              </a:rPr>
              <a:t>调度</a:t>
            </a:r>
            <a:r>
              <a:rPr lang="zh-CN" altLang="en-US" dirty="0" smtClean="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结论</a:t>
            </a:r>
            <a:endParaRPr lang="en-US" altLang="zh-CN" dirty="0">
              <a:solidFill>
                <a:srgbClr val="2C3E50"/>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6147"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6148"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3B8DE465-36E7-4124-84F9-0B559BEB11B1}" type="slidenum">
              <a:rPr lang="zh-CN" altLang="en-US" smtClean="0">
                <a:latin typeface="等线" panose="02010600030101010101" pitchFamily="2" charset="-122"/>
                <a:ea typeface="等线" panose="02010600030101010101" pitchFamily="2" charset="-122"/>
              </a:rPr>
              <a:pPr>
                <a:defRPr/>
              </a:pPr>
              <a:t>2</a:t>
            </a:fld>
            <a:endParaRPr lang="zh-CN" altLang="en-US" dirty="0">
              <a:latin typeface="等线" panose="02010600030101010101" pitchFamily="2" charset="-122"/>
              <a:ea typeface="等线" panose="02010600030101010101" pitchFamily="2" charset="-122"/>
            </a:endParaRPr>
          </a:p>
        </p:txBody>
      </p:sp>
      <p:pic>
        <p:nvPicPr>
          <p:cNvPr id="615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29699" name="矩形 7"/>
          <p:cNvSpPr>
            <a:spLocks noChangeArrowheads="1"/>
          </p:cNvSpPr>
          <p:nvPr/>
        </p:nvSpPr>
        <p:spPr bwMode="auto">
          <a:xfrm>
            <a:off x="2187575" y="5956300"/>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2000">
                <a:solidFill>
                  <a:srgbClr val="2C3E50"/>
                </a:solidFill>
                <a:latin typeface="等线" panose="02010600030101010101" pitchFamily="2" charset="-122"/>
                <a:ea typeface="等线" panose="02010600030101010101" pitchFamily="2" charset="-122"/>
              </a:rPr>
              <a:t>不同</a:t>
            </a:r>
            <a:r>
              <a:rPr lang="en-US" altLang="zh-CN" sz="2000">
                <a:solidFill>
                  <a:srgbClr val="2C3E50"/>
                </a:solidFill>
                <a:latin typeface="等线" panose="02010600030101010101" pitchFamily="2" charset="-122"/>
                <a:ea typeface="等线" panose="02010600030101010101" pitchFamily="2" charset="-122"/>
              </a:rPr>
              <a:t>SINR</a:t>
            </a:r>
            <a:r>
              <a:rPr lang="zh-CN" altLang="zh-CN" sz="2000">
                <a:solidFill>
                  <a:srgbClr val="2C3E50"/>
                </a:solidFill>
                <a:latin typeface="等线" panose="02010600030101010101" pitchFamily="2" charset="-122"/>
                <a:ea typeface="等线" panose="02010600030101010101" pitchFamily="2" charset="-122"/>
              </a:rPr>
              <a:t>阈值下的调度策略对比分析</a:t>
            </a:r>
            <a:endParaRPr lang="zh-CN" altLang="en-US" sz="2000">
              <a:solidFill>
                <a:srgbClr val="2C3E50"/>
              </a:solidFill>
              <a:latin typeface="等线" panose="02010600030101010101" pitchFamily="2" charset="-122"/>
              <a:ea typeface="等线" panose="02010600030101010101" pitchFamily="2" charset="-122"/>
            </a:endParaRPr>
          </a:p>
        </p:txBody>
      </p:sp>
      <p:pic>
        <p:nvPicPr>
          <p:cNvPr id="29700" name="图片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9125" y="2351088"/>
            <a:ext cx="4700588"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1E2C3794-8FAE-458F-A3F1-04EB5D698981}" type="slidenum">
              <a:rPr lang="zh-CN" altLang="en-US" smtClean="0">
                <a:latin typeface="等线" panose="02010600030101010101" pitchFamily="2" charset="-122"/>
                <a:ea typeface="等线" panose="02010600030101010101" pitchFamily="2" charset="-122"/>
              </a:rPr>
              <a:pPr>
                <a:defRPr/>
              </a:pPr>
              <a:t>20</a:t>
            </a:fld>
            <a:endParaRPr lang="zh-CN" altLang="en-US">
              <a:latin typeface="等线" panose="02010600030101010101" pitchFamily="2" charset="-122"/>
              <a:ea typeface="等线" panose="02010600030101010101" pitchFamily="2" charset="-122"/>
            </a:endParaRPr>
          </a:p>
        </p:txBody>
      </p:sp>
      <p:pic>
        <p:nvPicPr>
          <p:cNvPr id="29702"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仿真实验结果</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1A88A103-4E7F-48F4-90F7-B71265248B31}" type="slidenum">
              <a:rPr lang="zh-CN" altLang="en-US" smtClean="0">
                <a:latin typeface="等线" panose="02010600030101010101" pitchFamily="2" charset="-122"/>
                <a:ea typeface="等线" panose="02010600030101010101" pitchFamily="2" charset="-122"/>
              </a:rPr>
              <a:pPr>
                <a:defRPr/>
              </a:pPr>
              <a:t>21</a:t>
            </a:fld>
            <a:endParaRPr lang="zh-CN" altLang="en-US">
              <a:latin typeface="等线" panose="02010600030101010101" pitchFamily="2" charset="-122"/>
              <a:ea typeface="等线" panose="02010600030101010101" pitchFamily="2" charset="-122"/>
            </a:endParaRPr>
          </a:p>
        </p:txBody>
      </p:sp>
      <p:pic>
        <p:nvPicPr>
          <p:cNvPr id="31748"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9125" y="2349500"/>
            <a:ext cx="4511675"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矩形 7"/>
          <p:cNvSpPr>
            <a:spLocks noChangeArrowheads="1"/>
          </p:cNvSpPr>
          <p:nvPr/>
        </p:nvSpPr>
        <p:spPr bwMode="auto">
          <a:xfrm>
            <a:off x="2200275" y="5956300"/>
            <a:ext cx="3519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solidFill>
                  <a:srgbClr val="2C3E50"/>
                </a:solidFill>
                <a:latin typeface="等线" panose="02010600030101010101" pitchFamily="2" charset="-122"/>
                <a:ea typeface="等线" panose="02010600030101010101" pitchFamily="2" charset="-122"/>
              </a:rPr>
              <a:t>定向天线干扰角度对算法影响</a:t>
            </a:r>
          </a:p>
        </p:txBody>
      </p:sp>
      <p:pic>
        <p:nvPicPr>
          <p:cNvPr id="3175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5" name="直接连接符 14"/>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4C59C715-F425-4FF3-9C8C-8762BCD798C9}" type="slidenum">
              <a:rPr lang="zh-CN" altLang="en-US" smtClean="0">
                <a:latin typeface="等线" panose="02010600030101010101" pitchFamily="2" charset="-122"/>
                <a:ea typeface="等线" panose="02010600030101010101" pitchFamily="2" charset="-122"/>
              </a:rPr>
              <a:pPr>
                <a:defRPr/>
              </a:pPr>
              <a:t>22</a:t>
            </a:fld>
            <a:endParaRPr lang="zh-CN" altLang="en-US">
              <a:latin typeface="等线" panose="02010600030101010101" pitchFamily="2" charset="-122"/>
              <a:ea typeface="等线" panose="02010600030101010101" pitchFamily="2" charset="-122"/>
            </a:endParaRPr>
          </a:p>
        </p:txBody>
      </p:sp>
      <p:sp>
        <p:nvSpPr>
          <p:cNvPr id="19"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多用户</a:t>
            </a:r>
            <a:r>
              <a:rPr lang="en-US" altLang="zh-CN" dirty="0">
                <a:solidFill>
                  <a:srgbClr val="2C3E50"/>
                </a:solidFill>
                <a:latin typeface="等线" panose="02010600030101010101" pitchFamily="2" charset="-122"/>
                <a:ea typeface="等线" panose="02010600030101010101" pitchFamily="2" charset="-122"/>
              </a:rPr>
              <a:t>MIMO</a:t>
            </a:r>
            <a:r>
              <a:rPr lang="zh-CN" altLang="en-US" dirty="0">
                <a:solidFill>
                  <a:srgbClr val="2C3E50"/>
                </a:solidFill>
                <a:latin typeface="等线" panose="02010600030101010101" pitchFamily="2" charset="-122"/>
                <a:ea typeface="等线" panose="02010600030101010101" pitchFamily="2" charset="-122"/>
              </a:rPr>
              <a:t>系统中</a:t>
            </a:r>
            <a:r>
              <a:rPr lang="en-US" altLang="zh-CN" dirty="0">
                <a:solidFill>
                  <a:srgbClr val="2C3E50"/>
                </a:solidFill>
                <a:latin typeface="等线" panose="02010600030101010101" pitchFamily="2" charset="-122"/>
                <a:ea typeface="等线" panose="02010600030101010101" pitchFamily="2" charset="-122"/>
              </a:rPr>
              <a:t>的</a:t>
            </a:r>
            <a:r>
              <a:rPr lang="zh-CN" altLang="en-US" dirty="0">
                <a:solidFill>
                  <a:srgbClr val="2C3E50"/>
                </a:solidFill>
                <a:latin typeface="等线" panose="02010600030101010101" pitchFamily="2" charset="-122"/>
                <a:ea typeface="等线" panose="02010600030101010101" pitchFamily="2" charset="-122"/>
              </a:rPr>
              <a:t>用户</a:t>
            </a:r>
            <a:r>
              <a:rPr lang="en-US" altLang="zh-CN" dirty="0" err="1">
                <a:solidFill>
                  <a:srgbClr val="2C3E50"/>
                </a:solidFill>
                <a:latin typeface="等线" panose="02010600030101010101" pitchFamily="2" charset="-122"/>
                <a:ea typeface="等线" panose="02010600030101010101" pitchFamily="2" charset="-122"/>
              </a:rPr>
              <a:t>调度</a:t>
            </a:r>
            <a:r>
              <a:rPr lang="zh-CN" altLang="en-US" dirty="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32772"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32773"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2774"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6" name="内容占位符 2"/>
              <p:cNvSpPr>
                <a:spLocks noGrp="1"/>
              </p:cNvSpPr>
              <p:nvPr>
                <p:ph idx="1"/>
              </p:nvPr>
            </p:nvSpPr>
            <p:spPr>
              <a:xfrm>
                <a:off x="457200" y="1600200"/>
                <a:ext cx="8229600" cy="4978400"/>
              </a:xfrm>
            </p:spPr>
            <p:txBody>
              <a:bodyPr/>
              <a:lstStyle/>
              <a:p>
                <a:pPr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问题描述</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defRPr/>
                </a:pPr>
                <a:r>
                  <a:rPr lang="zh-CN" altLang="en-US" sz="2000" dirty="0" smtClean="0">
                    <a:solidFill>
                      <a:srgbClr val="2C3E50"/>
                    </a:solidFill>
                    <a:latin typeface="等线" panose="02010600030101010101" pitchFamily="2" charset="-122"/>
                    <a:ea typeface="等线" panose="02010600030101010101" pitchFamily="2" charset="-122"/>
                  </a:rPr>
                  <a:t>多用户</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en-US" sz="2000" dirty="0" smtClean="0">
                    <a:solidFill>
                      <a:srgbClr val="2C3E50"/>
                    </a:solidFill>
                    <a:latin typeface="等线" panose="02010600030101010101" pitchFamily="2" charset="-122"/>
                    <a:ea typeface="等线" panose="02010600030101010101" pitchFamily="2" charset="-122"/>
                  </a:rPr>
                  <a:t>下行数据传输中，如何在</a:t>
                </a: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𝑁</m:t>
                    </m:r>
                  </m:oMath>
                </a14:m>
                <a:r>
                  <a:rPr lang="zh-CN" altLang="en-US" sz="2000" dirty="0" smtClean="0">
                    <a:solidFill>
                      <a:srgbClr val="2C3E50"/>
                    </a:solidFill>
                    <a:latin typeface="等线" panose="02010600030101010101" pitchFamily="2" charset="-122"/>
                    <a:ea typeface="等线" panose="02010600030101010101" pitchFamily="2" charset="-122"/>
                  </a:rPr>
                  <a:t>个信道竞争用户中选出最佳的</a:t>
                </a: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𝐾</m:t>
                    </m:r>
                  </m:oMath>
                </a14:m>
                <a:r>
                  <a:rPr lang="zh-CN" altLang="en-US" sz="2000" dirty="0" smtClean="0">
                    <a:solidFill>
                      <a:srgbClr val="2C3E50"/>
                    </a:solidFill>
                    <a:latin typeface="等线" panose="02010600030101010101" pitchFamily="2" charset="-122"/>
                    <a:ea typeface="等线" panose="02010600030101010101" pitchFamily="2" charset="-122"/>
                  </a:rPr>
                  <a:t>个用户接收组合进行数据传输。</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eaLnBrk="1" hangingPunct="1">
                  <a:lnSpc>
                    <a:spcPct val="115000"/>
                  </a:lnSpc>
                  <a:buFont typeface="Arial" panose="020B0604020202020204" pitchFamily="34" charset="0"/>
                  <a:buNone/>
                  <a:defRPr/>
                </a:pPr>
                <a:endParaRPr lang="en-US" altLang="zh-CN" sz="2000" dirty="0">
                  <a:latin typeface="等线" panose="02010600030101010101" pitchFamily="2" charset="-122"/>
                  <a:ea typeface="等线" panose="02010600030101010101" pitchFamily="2" charset="-122"/>
                </a:endParaRPr>
              </a:p>
              <a:p>
                <a:pPr marL="702900" indent="-3429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信道状态反馈复杂度</a:t>
                </a:r>
                <a:endParaRPr lang="en-US" altLang="zh-CN" sz="2000" dirty="0" smtClean="0">
                  <a:solidFill>
                    <a:srgbClr val="2C3E50"/>
                  </a:solidFill>
                  <a:latin typeface="等线" panose="02010600030101010101" pitchFamily="2" charset="-122"/>
                  <a:ea typeface="等线" panose="02010600030101010101" pitchFamily="2" charset="-122"/>
                </a:endParaRPr>
              </a:p>
              <a:p>
                <a:pPr marL="702900" indent="-3429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系统吞吐量</a:t>
                </a:r>
                <a:endParaRPr lang="en-US" altLang="zh-CN" sz="2000" dirty="0" smtClean="0">
                  <a:solidFill>
                    <a:srgbClr val="2C3E50"/>
                  </a:solidFill>
                  <a:latin typeface="等线" panose="02010600030101010101" pitchFamily="2" charset="-122"/>
                  <a:ea typeface="等线" panose="02010600030101010101" pitchFamily="2" charset="-122"/>
                </a:endParaRPr>
              </a:p>
              <a:p>
                <a:pPr marL="702900" indent="-3429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用户竞争公平性</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xmlns="">
          <p:sp>
            <p:nvSpPr>
              <p:cNvPr id="31746"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2"/>
                <a:stretch>
                  <a:fillRect l="-963" t="-24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92B43BBE-82FB-4882-B471-1D88D251FC78}" type="slidenum">
              <a:rPr lang="zh-CN" altLang="en-US" smtClean="0">
                <a:latin typeface="等线" panose="02010600030101010101" pitchFamily="2" charset="-122"/>
                <a:ea typeface="等线" panose="02010600030101010101" pitchFamily="2" charset="-122"/>
              </a:rPr>
              <a:pPr>
                <a:defRPr/>
              </a:pPr>
              <a:t>23</a:t>
            </a:fld>
            <a:endParaRPr lang="zh-CN" altLang="en-US">
              <a:latin typeface="等线" panose="02010600030101010101" pitchFamily="2" charset="-122"/>
              <a:ea typeface="等线" panose="02010600030101010101" pitchFamily="2" charset="-122"/>
            </a:endParaRPr>
          </a:p>
        </p:txBody>
      </p:sp>
      <p:pic>
        <p:nvPicPr>
          <p:cNvPr id="3379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380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2525" y="3017838"/>
            <a:ext cx="426561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600200"/>
            <a:ext cx="8458200" cy="4756150"/>
          </a:xfrm>
        </p:spPr>
        <p:txBody>
          <a:bodyPr>
            <a:normAutofit/>
          </a:bodyPr>
          <a:lstStyle/>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提出多用</a:t>
            </a:r>
            <a:r>
              <a:rPr lang="en-US" altLang="zh-CN" sz="2400" dirty="0" smtClean="0">
                <a:solidFill>
                  <a:srgbClr val="2C3E50"/>
                </a:solidFill>
                <a:latin typeface="等线" panose="02010600030101010101" pitchFamily="2" charset="-122"/>
                <a:ea typeface="等线" panose="02010600030101010101" pitchFamily="2" charset="-122"/>
              </a:rPr>
              <a:t>MIMO</a:t>
            </a:r>
            <a:r>
              <a:rPr lang="zh-CN" altLang="en-US" sz="2400" dirty="0" smtClean="0">
                <a:solidFill>
                  <a:srgbClr val="2C3E50"/>
                </a:solidFill>
                <a:latin typeface="等线" panose="02010600030101010101" pitchFamily="2" charset="-122"/>
                <a:ea typeface="等线" panose="02010600030101010101" pitchFamily="2" charset="-122"/>
              </a:rPr>
              <a:t>系统中基于动态时间规划的用户调度策略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smtClean="0">
                <a:solidFill>
                  <a:srgbClr val="2C3E50"/>
                </a:solidFill>
                <a:latin typeface="等线" panose="02010600030101010101" pitchFamily="2" charset="-122"/>
                <a:ea typeface="等线" panose="02010600030101010101" pitchFamily="2" charset="-122"/>
              </a:rPr>
              <a:t>信道状态信息反馈机制</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smtClean="0">
                <a:solidFill>
                  <a:srgbClr val="2C3E50"/>
                </a:solidFill>
                <a:latin typeface="等线" panose="02010600030101010101" pitchFamily="2" charset="-122"/>
                <a:ea typeface="等线" panose="02010600030101010101" pitchFamily="2" charset="-122"/>
              </a:rPr>
              <a:t>基于时间动态规划的调度约束机制</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a:solidFill>
                  <a:srgbClr val="2C3E50"/>
                </a:solidFill>
                <a:latin typeface="等线" panose="02010600030101010101" pitchFamily="2" charset="-122"/>
                <a:ea typeface="等线" panose="02010600030101010101" pitchFamily="2" charset="-122"/>
              </a:rPr>
              <a:t>基于信道状态的速率</a:t>
            </a:r>
            <a:r>
              <a:rPr lang="zh-CN" altLang="en-US" sz="2000" dirty="0" smtClean="0">
                <a:solidFill>
                  <a:srgbClr val="2C3E50"/>
                </a:solidFill>
                <a:latin typeface="等线" panose="02010600030101010101" pitchFamily="2" charset="-122"/>
                <a:ea typeface="等线" panose="02010600030101010101" pitchFamily="2" charset="-122"/>
              </a:rPr>
              <a:t>预测模型</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25000"/>
              </a:lnSpc>
              <a:defRPr/>
            </a:pPr>
            <a:r>
              <a:rPr lang="zh-CN" altLang="en-US" sz="2000" dirty="0" smtClean="0">
                <a:solidFill>
                  <a:srgbClr val="2C3E50"/>
                </a:solidFill>
                <a:latin typeface="等线" panose="02010600030101010101" pitchFamily="2" charset="-122"/>
                <a:ea typeface="等线" panose="02010600030101010101" pitchFamily="2" charset="-122"/>
              </a:rPr>
              <a:t>用户调度策略</a:t>
            </a:r>
            <a:endParaRPr lang="en-US" altLang="zh-CN" sz="2000" dirty="0" smtClean="0">
              <a:solidFill>
                <a:srgbClr val="2C3E50"/>
              </a:solidFill>
              <a:latin typeface="等线" panose="02010600030101010101" pitchFamily="2" charset="-122"/>
              <a:ea typeface="等线" panose="02010600030101010101" pitchFamily="2" charset="-122"/>
            </a:endParaRPr>
          </a:p>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成果</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25000"/>
              </a:lnSpc>
              <a:buFont typeface="Arial" panose="020B0604020202020204" pitchFamily="34" charset="0"/>
              <a:buNone/>
              <a:defRPr/>
            </a:pPr>
            <a:r>
              <a:rPr lang="en-US" altLang="zh-CN" sz="18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TOUSE: A Fair User Selection Mechanism Based on Dynamic Time Warping for MU-MIMO Networks</a:t>
            </a:r>
            <a:r>
              <a:rPr lang="en-US" altLang="zh-CN" sz="1800" dirty="0" smtClean="0">
                <a:solidFill>
                  <a:srgbClr val="2C3E50"/>
                </a:solidFill>
                <a:latin typeface="等线" panose="02010600030101010101" pitchFamily="2" charset="-122"/>
                <a:ea typeface="等线" panose="02010600030101010101" pitchFamily="2" charset="-122"/>
              </a:rPr>
              <a:t>, </a:t>
            </a:r>
            <a:r>
              <a:rPr lang="zh-CN" altLang="en-US" sz="1800" dirty="0" smtClean="0">
                <a:solidFill>
                  <a:srgbClr val="2C3E50"/>
                </a:solidFill>
                <a:latin typeface="等线" panose="02010600030101010101" pitchFamily="2" charset="-122"/>
                <a:ea typeface="等线" panose="02010600030101010101" pitchFamily="2" charset="-122"/>
              </a:rPr>
              <a:t>第一作者</a:t>
            </a:r>
            <a:r>
              <a:rPr lang="en-US" altLang="zh-CN" sz="1800" dirty="0" smtClean="0">
                <a:solidFill>
                  <a:srgbClr val="2C3E50"/>
                </a:solidFill>
                <a:latin typeface="等线" panose="02010600030101010101" pitchFamily="2" charset="-122"/>
                <a:ea typeface="等线" panose="02010600030101010101" pitchFamily="2" charset="-122"/>
              </a:rPr>
              <a:t>. KSII Transactions on Internet and Information Systems, SCI</a:t>
            </a:r>
            <a:r>
              <a:rPr lang="zh-CN" altLang="en-US" sz="1800" dirty="0" smtClean="0">
                <a:solidFill>
                  <a:srgbClr val="2C3E50"/>
                </a:solidFill>
                <a:latin typeface="等线" panose="02010600030101010101" pitchFamily="2" charset="-122"/>
                <a:ea typeface="等线" panose="02010600030101010101" pitchFamily="2" charset="-122"/>
              </a:rPr>
              <a:t>期刊</a:t>
            </a:r>
            <a:endParaRPr lang="en-US" altLang="zh-CN" sz="1800" dirty="0" smtClean="0">
              <a:solidFill>
                <a:srgbClr val="2C3E50"/>
              </a:solidFill>
              <a:latin typeface="等线" panose="02010600030101010101" pitchFamily="2" charset="-122"/>
              <a:ea typeface="等线" panose="02010600030101010101" pitchFamily="2" charset="-122"/>
            </a:endParaRPr>
          </a:p>
        </p:txBody>
      </p:sp>
      <p:sp>
        <p:nvSpPr>
          <p:cNvPr id="15" name="灯片编号占位符 14"/>
          <p:cNvSpPr>
            <a:spLocks noGrp="1"/>
          </p:cNvSpPr>
          <p:nvPr>
            <p:ph type="sldNum" sz="quarter" idx="12"/>
          </p:nvPr>
        </p:nvSpPr>
        <p:spPr/>
        <p:txBody>
          <a:bodyPr/>
          <a:lstStyle/>
          <a:p>
            <a:pPr>
              <a:defRPr/>
            </a:pPr>
            <a:fld id="{043CBEB7-E5A7-4819-8B53-75DC2D82ACD6}" type="slidenum">
              <a:rPr lang="zh-CN" altLang="en-US" smtClean="0">
                <a:latin typeface="等线" panose="02010600030101010101" pitchFamily="2" charset="-122"/>
                <a:ea typeface="等线" panose="02010600030101010101" pitchFamily="2" charset="-122"/>
              </a:rPr>
              <a:pPr>
                <a:defRPr/>
              </a:pPr>
              <a:t>24</a:t>
            </a:fld>
            <a:endParaRPr lang="zh-CN" altLang="en-US">
              <a:latin typeface="等线" panose="02010600030101010101" pitchFamily="2" charset="-122"/>
              <a:ea typeface="等线" panose="02010600030101010101" pitchFamily="2" charset="-122"/>
            </a:endParaRPr>
          </a:p>
        </p:txBody>
      </p:sp>
      <p:pic>
        <p:nvPicPr>
          <p:cNvPr id="3482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9938"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信道状态信息反馈机制</a:t>
                </a:r>
                <a:endParaRPr lang="en-US" altLang="zh-CN" sz="24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360000" indent="0" eaLnBrk="1" hangingPunct="1">
                  <a:lnSpc>
                    <a:spcPct val="11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有效</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基于子载波中</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最弱值来确定，</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最低的子载波产生跟         多的误码信息，导致传输失败比率提高，降低数据传输速率。</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sSup>
                      <m:sSupPr>
                        <m:ctrlPr>
                          <a:rPr lang="en-US" altLang="zh-CN" sz="2000" i="1" smtClean="0">
                            <a:solidFill>
                              <a:srgbClr val="2C3E50"/>
                            </a:solidFill>
                            <a:latin typeface="Cambria Math" panose="02040503050406030204" pitchFamily="18" charset="0"/>
                            <a:ea typeface="等线" panose="02010600030101010101" pitchFamily="2" charset="-122"/>
                          </a:rPr>
                        </m:ctrlPr>
                      </m:sSupPr>
                      <m:e>
                        <m:r>
                          <a:rPr lang="en-US" altLang="zh-CN" sz="2000" b="0" i="1" smtClean="0">
                            <a:solidFill>
                              <a:srgbClr val="2C3E50"/>
                            </a:solidFill>
                            <a:latin typeface="Cambria Math" panose="02040503050406030204" pitchFamily="18" charset="0"/>
                            <a:ea typeface="等线" panose="02010600030101010101" pitchFamily="2" charset="-122"/>
                          </a:rPr>
                          <m:t>𝐵𝐸𝑅</m:t>
                        </m:r>
                      </m:e>
                      <m:sup>
                        <m:r>
                          <a:rPr lang="en-US" altLang="zh-CN" sz="2000" b="0" i="1" smtClean="0">
                            <a:solidFill>
                              <a:srgbClr val="2C3E50"/>
                            </a:solidFill>
                            <a:latin typeface="Cambria Math" panose="02040503050406030204" pitchFamily="18" charset="0"/>
                            <a:ea typeface="等线" panose="02010600030101010101" pitchFamily="2" charset="-122"/>
                          </a:rPr>
                          <m:t>−1</m:t>
                        </m:r>
                      </m:sup>
                    </m:sSup>
                  </m:oMath>
                </a14:m>
                <a:r>
                  <a:rPr lang="zh-CN" altLang="en-US" sz="2000" dirty="0" smtClean="0">
                    <a:solidFill>
                      <a:srgbClr val="2C3E50"/>
                    </a:solidFill>
                    <a:latin typeface="等线" panose="02010600030101010101" pitchFamily="2" charset="-122"/>
                    <a:ea typeface="等线" panose="02010600030101010101" pitchFamily="2" charset="-122"/>
                  </a:rPr>
                  <a:t>：从平均误码率（</a:t>
                </a:r>
                <a:r>
                  <a:rPr lang="en-US" altLang="zh-CN" sz="2000" dirty="0" smtClean="0">
                    <a:solidFill>
                      <a:srgbClr val="2C3E50"/>
                    </a:solidFill>
                    <a:latin typeface="等线" panose="02010600030101010101" pitchFamily="2" charset="-122"/>
                    <a:ea typeface="等线" panose="02010600030101010101" pitchFamily="2" charset="-122"/>
                  </a:rPr>
                  <a:t>BER</a:t>
                </a:r>
                <a:r>
                  <a:rPr lang="zh-CN" altLang="en-US" sz="2000" dirty="0" smtClean="0">
                    <a:solidFill>
                      <a:srgbClr val="2C3E50"/>
                    </a:solidFill>
                    <a:latin typeface="等线" panose="02010600030101010101" pitchFamily="2" charset="-122"/>
                    <a:ea typeface="等线" panose="02010600030101010101" pitchFamily="2" charset="-122"/>
                  </a:rPr>
                  <a:t>）到</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的逆映射</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sSub>
                      <m:sSubPr>
                        <m:ctrlPr>
                          <a:rPr lang="en-US" altLang="zh-CN" sz="2000" i="1" smtClean="0">
                            <a:solidFill>
                              <a:srgbClr val="2C3E50"/>
                            </a:solidFill>
                            <a:latin typeface="Cambria Math" panose="02040503050406030204" pitchFamily="18" charset="0"/>
                            <a:ea typeface="等线" panose="02010600030101010101" pitchFamily="2" charset="-122"/>
                          </a:rPr>
                        </m:ctrlPr>
                      </m:sSubPr>
                      <m:e>
                        <m:r>
                          <a:rPr lang="en-US" altLang="zh-CN" sz="2000" b="0" i="1" smtClean="0">
                            <a:solidFill>
                              <a:srgbClr val="2C3E50"/>
                            </a:solidFill>
                            <a:latin typeface="Cambria Math" panose="02040503050406030204" pitchFamily="18" charset="0"/>
                            <a:ea typeface="等线" panose="02010600030101010101" pitchFamily="2" charset="-122"/>
                          </a:rPr>
                          <m:t>𝑠𝑛𝑟</m:t>
                        </m:r>
                      </m:e>
                      <m:sub>
                        <m:r>
                          <a:rPr lang="en-US" altLang="zh-CN" sz="2000" b="0" i="1" smtClean="0">
                            <a:solidFill>
                              <a:srgbClr val="2C3E50"/>
                            </a:solidFill>
                            <a:latin typeface="Cambria Math" panose="02040503050406030204" pitchFamily="18" charset="0"/>
                            <a:ea typeface="等线" panose="02010600030101010101" pitchFamily="2" charset="-122"/>
                          </a:rPr>
                          <m:t>𝑠</m:t>
                        </m:r>
                      </m:sub>
                    </m:sSub>
                  </m:oMath>
                </a14:m>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CSI</a:t>
                </a:r>
                <a:r>
                  <a:rPr lang="zh-CN" altLang="en-US" sz="2000" dirty="0" smtClean="0">
                    <a:solidFill>
                      <a:srgbClr val="2C3E50"/>
                    </a:solidFill>
                    <a:latin typeface="等线" panose="02010600030101010101" pitchFamily="2" charset="-122"/>
                    <a:ea typeface="等线" panose="02010600030101010101" pitchFamily="2" charset="-122"/>
                  </a:rPr>
                  <a:t>中获得的子载波</a:t>
                </a:r>
                <a:r>
                  <a:rPr lang="en-US" altLang="zh-CN" sz="2000" dirty="0" smtClean="0">
                    <a:solidFill>
                      <a:srgbClr val="2C3E50"/>
                    </a:solidFill>
                    <a:latin typeface="等线" panose="02010600030101010101" pitchFamily="2" charset="-122"/>
                    <a:ea typeface="等线" panose="02010600030101010101" pitchFamily="2" charset="-122"/>
                  </a:rPr>
                  <a:t>SNR</a:t>
                </a:r>
                <a:r>
                  <a:rPr lang="zh-CN" altLang="en-US" sz="2000" dirty="0" smtClean="0">
                    <a:solidFill>
                      <a:srgbClr val="2C3E50"/>
                    </a:solidFill>
                    <a:latin typeface="等线" panose="02010600030101010101" pitchFamily="2" charset="-122"/>
                    <a:ea typeface="等线" panose="02010600030101010101" pitchFamily="2" charset="-122"/>
                  </a:rPr>
                  <a:t>值</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p:sp>
            <p:nvSpPr>
              <p:cNvPr id="39938"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2"/>
                <a:stretch>
                  <a:fillRect l="-963" t="-24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7510FA5D-C18E-41A9-9C41-AF6EE0BBC0DF}" type="slidenum">
              <a:rPr lang="zh-CN" altLang="en-US" smtClean="0">
                <a:latin typeface="等线" panose="02010600030101010101" pitchFamily="2" charset="-122"/>
                <a:ea typeface="等线" panose="02010600030101010101" pitchFamily="2" charset="-122"/>
              </a:rPr>
              <a:pPr>
                <a:defRPr/>
              </a:pPr>
              <a:t>25</a:t>
            </a:fld>
            <a:endParaRPr lang="zh-CN" altLang="en-US">
              <a:latin typeface="等线" panose="02010600030101010101" pitchFamily="2" charset="-122"/>
              <a:ea typeface="等线" panose="02010600030101010101" pitchFamily="2" charset="-122"/>
            </a:endParaRPr>
          </a:p>
        </p:txBody>
      </p:sp>
      <p:pic>
        <p:nvPicPr>
          <p:cNvPr id="3994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8" name="直接连接符 17"/>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3074119" y="3222229"/>
                <a:ext cx="2952027"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𝐵𝐸𝑅</m:t>
                          </m:r>
                        </m:e>
                        <m:sub>
                          <m:r>
                            <a:rPr lang="en-US" altLang="zh-CN" sz="2000" b="0" i="1" smtClean="0">
                              <a:solidFill>
                                <a:srgbClr val="2C3E50"/>
                              </a:solidFill>
                              <a:latin typeface="Cambria Math" panose="02040503050406030204" pitchFamily="18" charset="0"/>
                            </a:rPr>
                            <m:t>𝑒𝑓𝑓</m:t>
                          </m:r>
                        </m:sub>
                      </m:sSub>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r>
                            <a:rPr lang="en-US" altLang="zh-CN" sz="2000" b="0" i="1" smtClean="0">
                              <a:solidFill>
                                <a:srgbClr val="2C3E50"/>
                              </a:solidFill>
                              <a:latin typeface="Cambria Math" panose="02040503050406030204" pitchFamily="18" charset="0"/>
                            </a:rPr>
                            <m:t>1</m:t>
                          </m:r>
                        </m:num>
                        <m:den>
                          <m:r>
                            <a:rPr lang="en-US" altLang="zh-CN" sz="2000" b="0" i="1" smtClean="0">
                              <a:solidFill>
                                <a:srgbClr val="2C3E50"/>
                              </a:solidFill>
                              <a:latin typeface="Cambria Math" panose="02040503050406030204" pitchFamily="18" charset="0"/>
                            </a:rPr>
                            <m:t>𝑆</m:t>
                          </m:r>
                        </m:den>
                      </m:f>
                      <m:nary>
                        <m:naryPr>
                          <m:chr m:val="∑"/>
                          <m:subHide m:val="on"/>
                          <m:supHide m:val="on"/>
                          <m:ctrlPr>
                            <a:rPr lang="en-US" altLang="zh-CN" sz="2000" b="0" i="1" smtClean="0">
                              <a:solidFill>
                                <a:srgbClr val="2C3E50"/>
                              </a:solidFill>
                              <a:latin typeface="Cambria Math" panose="02040503050406030204" pitchFamily="18" charset="0"/>
                            </a:rPr>
                          </m:ctrlPr>
                        </m:naryPr>
                        <m:sub/>
                        <m:sup/>
                        <m:e>
                          <m:r>
                            <a:rPr lang="en-US" altLang="zh-CN" sz="2000" b="0" i="1" smtClean="0">
                              <a:solidFill>
                                <a:srgbClr val="2C3E50"/>
                              </a:solidFill>
                              <a:latin typeface="Cambria Math" panose="02040503050406030204" pitchFamily="18" charset="0"/>
                            </a:rPr>
                            <m:t>𝐵𝐸𝑅</m:t>
                          </m:r>
                          <m:r>
                            <a:rPr lang="en-US" altLang="zh-CN" sz="2000" b="0" i="1" smtClean="0">
                              <a:solidFill>
                                <a:srgbClr val="2C3E50"/>
                              </a:solidFill>
                              <a:latin typeface="Cambria Math" panose="02040503050406030204" pitchFamily="18" charset="0"/>
                            </a:rPr>
                            <m:t>(</m:t>
                          </m:r>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𝑠𝑛𝑟</m:t>
                              </m:r>
                            </m:e>
                            <m:sub>
                              <m:r>
                                <a:rPr lang="en-US" altLang="zh-CN" sz="2000" b="0" i="1" smtClean="0">
                                  <a:solidFill>
                                    <a:srgbClr val="2C3E50"/>
                                  </a:solidFill>
                                  <a:latin typeface="Cambria Math" panose="02040503050406030204" pitchFamily="18" charset="0"/>
                                </a:rPr>
                                <m:t>𝑠</m:t>
                              </m:r>
                            </m:sub>
                          </m:sSub>
                          <m:r>
                            <a:rPr lang="en-US" altLang="zh-CN" sz="2000" b="0" i="1" smtClean="0">
                              <a:solidFill>
                                <a:srgbClr val="2C3E50"/>
                              </a:solidFill>
                              <a:latin typeface="Cambria Math" panose="02040503050406030204" pitchFamily="18" charset="0"/>
                            </a:rPr>
                            <m:t>)</m:t>
                          </m:r>
                        </m:e>
                      </m:nary>
                    </m:oMath>
                  </m:oMathPara>
                </a14:m>
                <a:endParaRPr lang="zh-CN" altLang="en-US" sz="2000" dirty="0">
                  <a:solidFill>
                    <a:srgbClr val="2C3E50"/>
                  </a:solidFill>
                  <a:latin typeface="等线" panose="02010600030101010101" pitchFamily="2" charset="-122"/>
                  <a:ea typeface="等线"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3074119" y="3222229"/>
                <a:ext cx="2952027" cy="745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3074120" y="4256486"/>
                <a:ext cx="2654253" cy="337978"/>
              </a:xfrm>
              <a:prstGeom prst="rect">
                <a:avLst/>
              </a:prstGeom>
              <a:noFill/>
            </p:spPr>
            <p:txBody>
              <a:bodyPr wrap="none" lIns="0" tIns="0" rIns="0" bIns="0" rtlCol="0">
                <a:spAutoFit/>
              </a:bodyPr>
              <a:lstStyle/>
              <a:p>
                <a:r>
                  <a:rPr lang="en-US" altLang="zh-CN" sz="2000" b="0" i="1" dirty="0" smtClean="0">
                    <a:solidFill>
                      <a:srgbClr val="2C3E50"/>
                    </a:solidFill>
                    <a:latin typeface="等线" panose="02010600030101010101" pitchFamily="2" charset="-122"/>
                    <a:ea typeface="等线" panose="02010600030101010101" pitchFamily="2" charset="-122"/>
                  </a:rPr>
                  <a:t>ESNR</a:t>
                </a:r>
                <a14:m>
                  <m:oMath xmlns:m="http://schemas.openxmlformats.org/officeDocument/2006/math">
                    <m:r>
                      <a:rPr lang="en-US" altLang="zh-CN" sz="2000" b="0" i="1" smtClean="0">
                        <a:solidFill>
                          <a:srgbClr val="2C3E50"/>
                        </a:solidFill>
                        <a:latin typeface="Cambria Math" panose="02040503050406030204" pitchFamily="18" charset="0"/>
                      </a:rPr>
                      <m:t>=</m:t>
                    </m:r>
                    <m:sSup>
                      <m:sSupPr>
                        <m:ctrlPr>
                          <a:rPr lang="en-US" altLang="zh-CN" sz="2000" b="0" i="1" smtClean="0">
                            <a:solidFill>
                              <a:srgbClr val="2C3E50"/>
                            </a:solidFill>
                            <a:latin typeface="Cambria Math" panose="02040503050406030204" pitchFamily="18" charset="0"/>
                          </a:rPr>
                        </m:ctrlPr>
                      </m:sSupPr>
                      <m:e>
                        <m:r>
                          <a:rPr lang="en-US" altLang="zh-CN" sz="2000" b="0" i="1" smtClean="0">
                            <a:solidFill>
                              <a:srgbClr val="2C3E50"/>
                            </a:solidFill>
                            <a:latin typeface="Cambria Math" panose="02040503050406030204" pitchFamily="18" charset="0"/>
                          </a:rPr>
                          <m:t>𝐵𝐸𝑅</m:t>
                        </m:r>
                      </m:e>
                      <m:sup>
                        <m:r>
                          <a:rPr lang="en-US" altLang="zh-CN" sz="2000" b="0" i="1" smtClean="0">
                            <a:solidFill>
                              <a:srgbClr val="2C3E50"/>
                            </a:solidFill>
                            <a:latin typeface="Cambria Math" panose="02040503050406030204" pitchFamily="18" charset="0"/>
                          </a:rPr>
                          <m:t>−1</m:t>
                        </m:r>
                      </m:sup>
                    </m:sSup>
                    <m:r>
                      <a:rPr lang="en-US" altLang="zh-CN" sz="2000" b="0" i="1" smtClean="0">
                        <a:solidFill>
                          <a:srgbClr val="2C3E50"/>
                        </a:solidFill>
                        <a:latin typeface="Cambria Math" panose="02040503050406030204" pitchFamily="18" charset="0"/>
                      </a:rPr>
                      <m:t>(</m:t>
                    </m:r>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𝐵𝐸𝑅</m:t>
                        </m:r>
                      </m:e>
                      <m:sub>
                        <m:r>
                          <a:rPr lang="en-US" altLang="zh-CN" sz="2000" b="0" i="1" smtClean="0">
                            <a:solidFill>
                              <a:srgbClr val="2C3E50"/>
                            </a:solidFill>
                            <a:latin typeface="Cambria Math" panose="02040503050406030204" pitchFamily="18" charset="0"/>
                          </a:rPr>
                          <m:t>𝑒𝑓𝑓</m:t>
                        </m:r>
                      </m:sub>
                    </m:sSub>
                    <m:r>
                      <a:rPr lang="en-US" altLang="zh-CN" sz="2000" b="0" i="1" smtClean="0">
                        <a:solidFill>
                          <a:srgbClr val="2C3E50"/>
                        </a:solidFill>
                        <a:latin typeface="Cambria Math" panose="02040503050406030204" pitchFamily="18" charset="0"/>
                      </a:rPr>
                      <m:t>)</m:t>
                    </m:r>
                  </m:oMath>
                </a14:m>
                <a:endParaRPr lang="zh-CN" altLang="en-US" sz="2000" dirty="0">
                  <a:solidFill>
                    <a:srgbClr val="2C3E50"/>
                  </a:solidFill>
                  <a:latin typeface="等线" panose="02010600030101010101" pitchFamily="2" charset="-122"/>
                  <a:ea typeface="等线" panose="02010600030101010101" pitchFamily="2"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3074120" y="4256486"/>
                <a:ext cx="2654253" cy="337978"/>
              </a:xfrm>
              <a:prstGeom prst="rect">
                <a:avLst/>
              </a:prstGeom>
              <a:blipFill rotWithShape="0">
                <a:blip r:embed="rId5"/>
                <a:stretch>
                  <a:fillRect l="-5734" t="-21429" r="-3899" b="-375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设计思路</a:t>
            </a:r>
            <a:endParaRPr lang="en-US" altLang="zh-CN" sz="24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49142CEE-3002-473A-A702-120271DDEE91}" type="slidenum">
              <a:rPr lang="zh-CN" altLang="en-US" smtClean="0">
                <a:latin typeface="等线" panose="02010600030101010101" pitchFamily="2" charset="-122"/>
                <a:ea typeface="等线" panose="02010600030101010101" pitchFamily="2" charset="-122"/>
              </a:rPr>
              <a:pPr>
                <a:defRPr/>
              </a:pPr>
              <a:t>26</a:t>
            </a:fld>
            <a:endParaRPr lang="zh-CN" altLang="en-US">
              <a:latin typeface="等线" panose="02010600030101010101" pitchFamily="2" charset="-122"/>
              <a:ea typeface="等线" panose="02010600030101010101" pitchFamily="2" charset="-122"/>
            </a:endParaRPr>
          </a:p>
        </p:txBody>
      </p:sp>
      <p:graphicFrame>
        <p:nvGraphicFramePr>
          <p:cNvPr id="36870" name="对象 11"/>
          <p:cNvGraphicFramePr>
            <a:graphicFrameLocks noChangeAspect="1"/>
          </p:cNvGraphicFramePr>
          <p:nvPr>
            <p:extLst>
              <p:ext uri="{D42A27DB-BD31-4B8C-83A1-F6EECF244321}">
                <p14:modId xmlns:p14="http://schemas.microsoft.com/office/powerpoint/2010/main" val="246767728"/>
              </p:ext>
            </p:extLst>
          </p:nvPr>
        </p:nvGraphicFramePr>
        <p:xfrm>
          <a:off x="1904096" y="5534025"/>
          <a:ext cx="249238" cy="427038"/>
        </p:xfrm>
        <a:graphic>
          <a:graphicData uri="http://schemas.openxmlformats.org/presentationml/2006/ole">
            <mc:AlternateContent xmlns:mc="http://schemas.openxmlformats.org/markup-compatibility/2006">
              <mc:Choice xmlns:v="urn:schemas-microsoft-com:vml" Requires="v">
                <p:oleObj spid="_x0000_s37218" name="Equation" r:id="rId3" imgW="139639" imgH="241195" progId="Equation.DSMT4">
                  <p:embed/>
                </p:oleObj>
              </mc:Choice>
              <mc:Fallback>
                <p:oleObj name="Equation" r:id="rId3" imgW="139639" imgH="241195" progId="Equation.DSMT4">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096" y="5534025"/>
                        <a:ext cx="249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74"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36878"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6888" y="2270125"/>
            <a:ext cx="376078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66654" y="2281238"/>
            <a:ext cx="292258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565530" y="5535469"/>
            <a:ext cx="1151479" cy="468653"/>
            <a:chOff x="-2975769" y="4143034"/>
            <a:chExt cx="1998663" cy="468653"/>
          </a:xfrm>
        </p:grpSpPr>
        <p:grpSp>
          <p:nvGrpSpPr>
            <p:cNvPr id="17" name="组合 16"/>
            <p:cNvGrpSpPr/>
            <p:nvPr/>
          </p:nvGrpSpPr>
          <p:grpSpPr>
            <a:xfrm>
              <a:off x="-2975769" y="4143034"/>
              <a:ext cx="1998663" cy="468653"/>
              <a:chOff x="3868028" y="3174206"/>
              <a:chExt cx="3010927" cy="487362"/>
            </a:xfrm>
            <a:solidFill>
              <a:srgbClr val="E74C3C"/>
            </a:solidFill>
          </p:grpSpPr>
          <p:sp>
            <p:nvSpPr>
              <p:cNvPr id="18" name="矩形 17"/>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18"/>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 name="文本框 2"/>
                <p:cNvSpPr txBox="1"/>
                <p:nvPr/>
              </p:nvSpPr>
              <p:spPr>
                <a:xfrm>
                  <a:off x="-2713910" y="4223471"/>
                  <a:ext cx="150108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2</m:t>
                            </m:r>
                          </m:sub>
                        </m:sSub>
                      </m:oMath>
                    </m:oMathPara>
                  </a14:m>
                  <a:endParaRPr lang="zh-CN" altLang="en-US" sz="2000" dirty="0">
                    <a:solidFill>
                      <a:srgbClr val="ECF0F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713910" y="4223471"/>
                  <a:ext cx="1501083" cy="307777"/>
                </a:xfrm>
                <a:prstGeom prst="rect">
                  <a:avLst/>
                </a:prstGeom>
                <a:blipFill rotWithShape="0">
                  <a:blip r:embed="rId9"/>
                  <a:stretch>
                    <a:fillRect l="-9929" r="-5674" b="-15686"/>
                  </a:stretch>
                </a:blipFill>
              </p:spPr>
              <p:txBody>
                <a:bodyPr/>
                <a:lstStyle/>
                <a:p>
                  <a:r>
                    <a:rPr lang="zh-CN" altLang="en-US">
                      <a:noFill/>
                    </a:rPr>
                    <a:t> </a:t>
                  </a:r>
                </a:p>
              </p:txBody>
            </p:sp>
          </mc:Fallback>
        </mc:AlternateContent>
      </p:grpSp>
      <p:grpSp>
        <p:nvGrpSpPr>
          <p:cNvPr id="4" name="组合 3"/>
          <p:cNvGrpSpPr/>
          <p:nvPr/>
        </p:nvGrpSpPr>
        <p:grpSpPr>
          <a:xfrm>
            <a:off x="2333020" y="5535469"/>
            <a:ext cx="1808544" cy="468653"/>
            <a:chOff x="2128838" y="6252822"/>
            <a:chExt cx="1998663" cy="468653"/>
          </a:xfrm>
        </p:grpSpPr>
        <p:grpSp>
          <p:nvGrpSpPr>
            <p:cNvPr id="21" name="组合 20"/>
            <p:cNvGrpSpPr/>
            <p:nvPr/>
          </p:nvGrpSpPr>
          <p:grpSpPr>
            <a:xfrm>
              <a:off x="2128838" y="6252822"/>
              <a:ext cx="1998663" cy="468653"/>
              <a:chOff x="3868028" y="3174206"/>
              <a:chExt cx="3010927" cy="487362"/>
            </a:xfrm>
            <a:solidFill>
              <a:srgbClr val="E74C3C"/>
            </a:solidFill>
          </p:grpSpPr>
          <p:sp>
            <p:nvSpPr>
              <p:cNvPr id="22" name="矩形 21"/>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文本框 22"/>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24" name="文本框 23"/>
                <p:cNvSpPr txBox="1"/>
                <p:nvPr/>
              </p:nvSpPr>
              <p:spPr>
                <a:xfrm>
                  <a:off x="2362346" y="6333259"/>
                  <a:ext cx="15008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2</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𝑅</m:t>
                            </m:r>
                          </m:e>
                          <m:sub>
                            <m:r>
                              <a:rPr lang="en-US" altLang="zh-CN" sz="2000" b="0" i="1" smtClean="0">
                                <a:solidFill>
                                  <a:srgbClr val="ECF0F1"/>
                                </a:solidFill>
                                <a:latin typeface="Cambria Math" panose="02040503050406030204" pitchFamily="18" charset="0"/>
                              </a:rPr>
                              <m:t>3</m:t>
                            </m:r>
                          </m:sub>
                        </m:sSub>
                      </m:oMath>
                    </m:oMathPara>
                  </a14:m>
                  <a:endParaRPr lang="zh-CN" altLang="en-US" sz="2000" dirty="0">
                    <a:solidFill>
                      <a:srgbClr val="ECF0F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2362346" y="6333259"/>
                  <a:ext cx="1500860" cy="307777"/>
                </a:xfrm>
                <a:prstGeom prst="rect">
                  <a:avLst/>
                </a:prstGeom>
                <a:blipFill rotWithShape="0">
                  <a:blip r:embed="rId10"/>
                  <a:stretch>
                    <a:fillRect l="-6278" r="-9417" b="-15686"/>
                  </a:stretch>
                </a:blipFill>
              </p:spPr>
              <p:txBody>
                <a:bodyPr/>
                <a:lstStyle/>
                <a:p>
                  <a:r>
                    <a:rPr lang="zh-CN" altLang="en-US">
                      <a:noFill/>
                    </a:rPr>
                    <a:t> </a:t>
                  </a:r>
                </a:p>
              </p:txBody>
            </p:sp>
          </mc:Fallback>
        </mc:AlternateContent>
      </p:grpSp>
      <p:graphicFrame>
        <p:nvGraphicFramePr>
          <p:cNvPr id="27" name="对象 11"/>
          <p:cNvGraphicFramePr>
            <a:graphicFrameLocks noChangeAspect="1"/>
          </p:cNvGraphicFramePr>
          <p:nvPr>
            <p:extLst>
              <p:ext uri="{D42A27DB-BD31-4B8C-83A1-F6EECF244321}">
                <p14:modId xmlns:p14="http://schemas.microsoft.com/office/powerpoint/2010/main" val="1157793231"/>
              </p:ext>
            </p:extLst>
          </p:nvPr>
        </p:nvGraphicFramePr>
        <p:xfrm>
          <a:off x="6403020" y="5534025"/>
          <a:ext cx="249238" cy="427038"/>
        </p:xfrm>
        <a:graphic>
          <a:graphicData uri="http://schemas.openxmlformats.org/presentationml/2006/ole">
            <mc:AlternateContent xmlns:mc="http://schemas.openxmlformats.org/markup-compatibility/2006">
              <mc:Choice xmlns:v="urn:schemas-microsoft-com:vml" Requires="v">
                <p:oleObj spid="_x0000_s37219" name="Equation" r:id="rId11" imgW="139639" imgH="241195" progId="Equation.DSMT4">
                  <p:embed/>
                </p:oleObj>
              </mc:Choice>
              <mc:Fallback>
                <p:oleObj name="Equation" r:id="rId11" imgW="139639"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3020" y="5534025"/>
                        <a:ext cx="249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 name="组合 27"/>
          <p:cNvGrpSpPr/>
          <p:nvPr/>
        </p:nvGrpSpPr>
        <p:grpSpPr>
          <a:xfrm>
            <a:off x="5098503" y="5511313"/>
            <a:ext cx="1160974" cy="468653"/>
            <a:chOff x="-2975769" y="4143034"/>
            <a:chExt cx="1998663" cy="468653"/>
          </a:xfrm>
        </p:grpSpPr>
        <p:grpSp>
          <p:nvGrpSpPr>
            <p:cNvPr id="29" name="组合 28"/>
            <p:cNvGrpSpPr/>
            <p:nvPr/>
          </p:nvGrpSpPr>
          <p:grpSpPr>
            <a:xfrm>
              <a:off x="-2975769" y="4143034"/>
              <a:ext cx="1998663" cy="468653"/>
              <a:chOff x="3868028" y="3174206"/>
              <a:chExt cx="3010927" cy="487362"/>
            </a:xfrm>
            <a:solidFill>
              <a:srgbClr val="E74C3C"/>
            </a:solidFill>
          </p:grpSpPr>
          <p:sp>
            <p:nvSpPr>
              <p:cNvPr id="31" name="矩形 30"/>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文本框 31"/>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0" name="文本框 29"/>
                <p:cNvSpPr txBox="1"/>
                <p:nvPr/>
              </p:nvSpPr>
              <p:spPr>
                <a:xfrm>
                  <a:off x="-2713910" y="4223471"/>
                  <a:ext cx="150108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ECF0F1"/>
                                </a:solidFill>
                                <a:latin typeface="Cambria Math" panose="02040503050406030204" pitchFamily="18" charset="0"/>
                              </a:rPr>
                            </m:ctrlPr>
                          </m:dPr>
                          <m:e>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2</m:t>
                                </m:r>
                              </m:sub>
                            </m:sSub>
                          </m:e>
                        </m:d>
                      </m:oMath>
                    </m:oMathPara>
                  </a14:m>
                  <a:endParaRPr lang="zh-CN" altLang="en-US" sz="2000" dirty="0">
                    <a:solidFill>
                      <a:srgbClr val="ECF0F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713910" y="4223471"/>
                  <a:ext cx="1501083" cy="307777"/>
                </a:xfrm>
                <a:prstGeom prst="rect">
                  <a:avLst/>
                </a:prstGeom>
                <a:blipFill rotWithShape="0">
                  <a:blip r:embed="rId12"/>
                  <a:stretch>
                    <a:fillRect b="-15686"/>
                  </a:stretch>
                </a:blipFill>
              </p:spPr>
              <p:txBody>
                <a:bodyPr/>
                <a:lstStyle/>
                <a:p>
                  <a:r>
                    <a:rPr lang="zh-CN" altLang="en-US">
                      <a:noFill/>
                    </a:rPr>
                    <a:t> </a:t>
                  </a:r>
                </a:p>
              </p:txBody>
            </p:sp>
          </mc:Fallback>
        </mc:AlternateContent>
      </p:grpSp>
      <p:grpSp>
        <p:nvGrpSpPr>
          <p:cNvPr id="33" name="组合 32"/>
          <p:cNvGrpSpPr/>
          <p:nvPr/>
        </p:nvGrpSpPr>
        <p:grpSpPr>
          <a:xfrm>
            <a:off x="6763623" y="5507490"/>
            <a:ext cx="1525620" cy="468653"/>
            <a:chOff x="2128838" y="6252822"/>
            <a:chExt cx="1998663" cy="468653"/>
          </a:xfrm>
        </p:grpSpPr>
        <p:grpSp>
          <p:nvGrpSpPr>
            <p:cNvPr id="34" name="组合 33"/>
            <p:cNvGrpSpPr/>
            <p:nvPr/>
          </p:nvGrpSpPr>
          <p:grpSpPr>
            <a:xfrm>
              <a:off x="2128838" y="6252822"/>
              <a:ext cx="1998663" cy="468653"/>
              <a:chOff x="3868028" y="3174206"/>
              <a:chExt cx="3010927" cy="487362"/>
            </a:xfrm>
            <a:solidFill>
              <a:srgbClr val="E74C3C"/>
            </a:solidFill>
          </p:grpSpPr>
          <p:sp>
            <p:nvSpPr>
              <p:cNvPr id="36" name="矩形 35"/>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36"/>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endParaRPr lang="zh-CN" altLang="en-US" sz="2000" dirty="0">
                  <a:solidFill>
                    <a:srgbClr val="ECF0F1"/>
                  </a:solidFill>
                  <a:latin typeface="等线" panose="02010600030101010101" pitchFamily="2" charset="-122"/>
                  <a:ea typeface="等线" panose="02010600030101010101" pitchFamily="2" charset="-122"/>
                </a:endParaRPr>
              </a:p>
            </p:txBody>
          </p:sp>
        </p:grpSp>
        <mc:AlternateContent xmlns:mc="http://schemas.openxmlformats.org/markup-compatibility/2006" xmlns:a14="http://schemas.microsoft.com/office/drawing/2010/main">
          <mc:Choice Requires="a14">
            <p:sp>
              <p:nvSpPr>
                <p:cNvPr id="35" name="文本框 34"/>
                <p:cNvSpPr txBox="1"/>
                <p:nvPr/>
              </p:nvSpPr>
              <p:spPr>
                <a:xfrm>
                  <a:off x="2369462" y="6333259"/>
                  <a:ext cx="12430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solidFill>
                                  <a:srgbClr val="ECF0F1"/>
                                </a:solidFill>
                                <a:latin typeface="Cambria Math" panose="02040503050406030204" pitchFamily="18" charset="0"/>
                              </a:rPr>
                            </m:ctrlPr>
                          </m:dPr>
                          <m:e>
                            <m:sSub>
                              <m:sSubPr>
                                <m:ctrlPr>
                                  <a:rPr lang="en-US" altLang="zh-CN" sz="2000" i="1" smtClean="0">
                                    <a:solidFill>
                                      <a:srgbClr val="ECF0F1"/>
                                    </a:solidFill>
                                    <a:latin typeface="Cambria Math" panose="02040503050406030204" pitchFamily="18" charset="0"/>
                                  </a:rPr>
                                </m:ctrlPr>
                              </m:sSubPr>
                              <m:e>
                                <m:r>
                                  <a:rPr lang="en-US" altLang="zh-CN" sz="2000" b="0" i="1" smtClean="0">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1</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2</m:t>
                                </m:r>
                              </m:sub>
                            </m:sSub>
                            <m:r>
                              <a:rPr lang="en-US" altLang="zh-CN" sz="2000" b="0" i="1" smtClean="0">
                                <a:solidFill>
                                  <a:srgbClr val="ECF0F1"/>
                                </a:solidFill>
                                <a:latin typeface="Cambria Math" panose="02040503050406030204" pitchFamily="18" charset="0"/>
                              </a:rPr>
                              <m:t>,</m:t>
                            </m:r>
                            <m:sSub>
                              <m:sSubPr>
                                <m:ctrlPr>
                                  <a:rPr lang="en-US" altLang="zh-CN" sz="2000" i="1">
                                    <a:solidFill>
                                      <a:srgbClr val="ECF0F1"/>
                                    </a:solidFill>
                                    <a:latin typeface="Cambria Math" panose="02040503050406030204" pitchFamily="18" charset="0"/>
                                  </a:rPr>
                                </m:ctrlPr>
                              </m:sSubPr>
                              <m:e>
                                <m:r>
                                  <a:rPr lang="en-US" altLang="zh-CN" sz="2000" i="1">
                                    <a:solidFill>
                                      <a:srgbClr val="ECF0F1"/>
                                    </a:solidFill>
                                    <a:latin typeface="Cambria Math" panose="02040503050406030204" pitchFamily="18" charset="0"/>
                                  </a:rPr>
                                  <m:t>𝑢</m:t>
                                </m:r>
                              </m:e>
                              <m:sub>
                                <m:r>
                                  <a:rPr lang="en-US" altLang="zh-CN" sz="2000" b="0" i="1" smtClean="0">
                                    <a:solidFill>
                                      <a:srgbClr val="ECF0F1"/>
                                    </a:solidFill>
                                    <a:latin typeface="Cambria Math" panose="02040503050406030204" pitchFamily="18" charset="0"/>
                                  </a:rPr>
                                  <m:t>3</m:t>
                                </m:r>
                              </m:sub>
                            </m:sSub>
                          </m:e>
                        </m:d>
                      </m:oMath>
                    </m:oMathPara>
                  </a14:m>
                  <a:endParaRPr lang="zh-CN" altLang="en-US" sz="2000" dirty="0">
                    <a:solidFill>
                      <a:srgbClr val="ECF0F1"/>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369462" y="6333259"/>
                  <a:ext cx="1243095" cy="307777"/>
                </a:xfrm>
                <a:prstGeom prst="rect">
                  <a:avLst/>
                </a:prstGeom>
                <a:blipFill rotWithShape="0">
                  <a:blip r:embed="rId13"/>
                  <a:stretch>
                    <a:fillRect r="-23226" b="-16000"/>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p:cNvSpPr>
                <a:spLocks noGrp="1"/>
              </p:cNvSpPr>
              <p:nvPr>
                <p:ph idx="1"/>
              </p:nvPr>
            </p:nvSpPr>
            <p:spPr>
              <a:xfrm>
                <a:off x="457200" y="1600200"/>
                <a:ext cx="8229600" cy="4978400"/>
              </a:xfrm>
            </p:spPr>
            <p:txBody>
              <a:bodyPr/>
              <a:lstStyle/>
              <a:p>
                <a:pPr marL="0"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调度约束机制</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吞吐量约束：</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传输时间约束：</a:t>
                </a:r>
                <a:endParaRPr lang="en-US" altLang="zh-CN" sz="2000" dirty="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endParaRPr lang="en-US" altLang="zh-CN" sz="500" i="1"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𝐶</m:t>
                    </m:r>
                  </m:oMath>
                </a14:m>
                <a:r>
                  <a:rPr lang="zh-CN" altLang="en-US" sz="2000" dirty="0" smtClean="0">
                    <a:solidFill>
                      <a:srgbClr val="2C3E50"/>
                    </a:solidFill>
                    <a:latin typeface="等线" panose="02010600030101010101" pitchFamily="2" charset="-122"/>
                    <a:ea typeface="等线" panose="02010600030101010101" pitchFamily="2" charset="-122"/>
                  </a:rPr>
                  <a:t>：竞争信道传输的候选用户终端</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𝑆</m:t>
                    </m:r>
                  </m:oMath>
                </a14:m>
                <a:r>
                  <a:rPr lang="zh-CN" altLang="en-US" sz="2000" dirty="0" smtClean="0">
                    <a:solidFill>
                      <a:srgbClr val="2C3E50"/>
                    </a:solidFill>
                    <a:latin typeface="等线" panose="02010600030101010101" pitchFamily="2" charset="-122"/>
                    <a:ea typeface="等线" panose="02010600030101010101" pitchFamily="2" charset="-122"/>
                  </a:rPr>
                  <a:t>：当前已选择波束成形接收用户</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eaLnBrk="1" hangingPunct="1">
                  <a:lnSpc>
                    <a:spcPct val="115000"/>
                  </a:lnSpc>
                  <a:buFont typeface="Arial" panose="020B0604020202020204" pitchFamily="34" charset="0"/>
                  <a:buNone/>
                  <a:defRPr/>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𝑇</m:t>
                    </m:r>
                  </m:oMath>
                </a14:m>
                <a:r>
                  <a:rPr lang="zh-CN" altLang="en-US" sz="2000" dirty="0" smtClean="0">
                    <a:solidFill>
                      <a:srgbClr val="2C3E50"/>
                    </a:solidFill>
                    <a:latin typeface="等线" panose="02010600030101010101" pitchFamily="2" charset="-122"/>
                    <a:ea typeface="等线" panose="02010600030101010101" pitchFamily="2" charset="-122"/>
                  </a:rPr>
                  <a:t>：用户在当前波束成形用户组下的传输时间</a:t>
                </a:r>
                <a:endParaRPr lang="en-US" altLang="zh-CN" sz="2000" dirty="0" smtClean="0">
                  <a:latin typeface="等线" panose="02010600030101010101" pitchFamily="2" charset="-122"/>
                  <a:ea typeface="等线" panose="02010600030101010101" pitchFamily="2" charset="-122"/>
                </a:endParaRP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4"/>
                <a:stretch>
                  <a:fillRect l="-963" t="-245"/>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EF72A7D3-2975-40E0-9226-CD6A421C7CB5}" type="slidenum">
              <a:rPr lang="zh-CN" altLang="en-US" smtClean="0">
                <a:latin typeface="等线" panose="02010600030101010101" pitchFamily="2" charset="-122"/>
                <a:ea typeface="等线" panose="02010600030101010101" pitchFamily="2" charset="-122"/>
              </a:rPr>
              <a:pPr>
                <a:defRPr/>
              </a:pPr>
              <a:t>27</a:t>
            </a:fld>
            <a:endParaRPr lang="zh-CN" altLang="en-US">
              <a:latin typeface="等线" panose="02010600030101010101" pitchFamily="2" charset="-122"/>
              <a:ea typeface="等线" panose="02010600030101010101" pitchFamily="2" charset="-122"/>
            </a:endParaRPr>
          </a:p>
        </p:txBody>
      </p:sp>
      <p:pic>
        <p:nvPicPr>
          <p:cNvPr id="37894"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3355975" y="2150262"/>
                <a:ext cx="2673360" cy="576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rPr>
                            <m:t>𝑐</m:t>
                          </m:r>
                          <m:r>
                            <a:rPr lang="en-US" altLang="zh-CN" b="0" i="1" smtClean="0">
                              <a:solidFill>
                                <a:srgbClr val="2C3E50"/>
                              </a:solidFill>
                              <a:latin typeface="Cambria Math" panose="02040503050406030204" pitchFamily="18" charset="0"/>
                            </a:rPr>
                            <m:t>)</m:t>
                          </m:r>
                        </m:num>
                        <m:den>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b="0" i="1" smtClean="0">
                                  <a:solidFill>
                                    <a:srgbClr val="2C3E50"/>
                                  </a:solidFill>
                                  <a:latin typeface="Cambria Math" panose="02040503050406030204" pitchFamily="18" charset="0"/>
                                </a:rPr>
                              </m:ctrlPr>
                            </m:funcPr>
                            <m:fName>
                              <m:r>
                                <m:rPr>
                                  <m:sty m:val="p"/>
                                </m:rPr>
                                <a:rPr lang="en-US" altLang="zh-CN" b="0" i="0" smtClean="0">
                                  <a:solidFill>
                                    <a:srgbClr val="2C3E50"/>
                                  </a:solidFill>
                                  <a:latin typeface="Cambria Math" panose="02040503050406030204" pitchFamily="18" charset="0"/>
                                </a:rPr>
                                <m:t>max</m:t>
                              </m:r>
                            </m:fName>
                            <m:e>
                              <m:d>
                                <m:dPr>
                                  <m:ctrlPr>
                                    <a:rPr lang="en-US" altLang="zh-CN" b="0" i="1" smtClean="0">
                                      <a:solidFill>
                                        <a:srgbClr val="2C3E50"/>
                                      </a:solidFill>
                                      <a:latin typeface="Cambria Math" panose="02040503050406030204" pitchFamily="18" charset="0"/>
                                    </a:rPr>
                                  </m:ctrlPr>
                                </m:dPr>
                                <m:e>
                                  <m:r>
                                    <a:rPr lang="en-US" altLang="zh-CN" b="0" i="1" smtClean="0">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den>
                      </m:f>
                      <m:r>
                        <a:rPr lang="en-US" altLang="zh-CN" i="1" smtClean="0">
                          <a:solidFill>
                            <a:srgbClr val="2C3E50"/>
                          </a:solidFill>
                          <a:latin typeface="Cambria Math" panose="02040503050406030204" pitchFamily="18" charset="0"/>
                          <a:ea typeface="Cambria Math" panose="02040503050406030204" pitchFamily="18" charset="0"/>
                        </a:rPr>
                        <m:t>&lt;</m:t>
                      </m:r>
                      <m:f>
                        <m:fPr>
                          <m:ctrlPr>
                            <a:rPr lang="en-US" altLang="zh-CN" i="1" smtClean="0">
                              <a:solidFill>
                                <a:srgbClr val="2C3E50"/>
                              </a:solidFill>
                              <a:latin typeface="Cambria Math" panose="02040503050406030204" pitchFamily="18" charset="0"/>
                              <a:ea typeface="Cambria Math" panose="02040503050406030204" pitchFamily="18" charset="0"/>
                            </a:rPr>
                          </m:ctrlPr>
                        </m:fPr>
                        <m:num>
                          <m:r>
                            <a:rPr lang="en-US" altLang="zh-CN" b="0" i="1" smtClean="0">
                              <a:solidFill>
                                <a:srgbClr val="2C3E50"/>
                              </a:solidFill>
                              <a:latin typeface="Cambria Math" panose="02040503050406030204" pitchFamily="18" charset="0"/>
                              <a:ea typeface="Cambria Math" panose="02040503050406030204" pitchFamily="18" charset="0"/>
                            </a:rPr>
                            <m:t>1</m:t>
                          </m:r>
                        </m:num>
                        <m:den>
                          <m:r>
                            <a:rPr lang="en-US" altLang="zh-CN" b="0" i="1" smtClean="0">
                              <a:solidFill>
                                <a:srgbClr val="2C3E50"/>
                              </a:solidFill>
                              <a:latin typeface="Cambria Math" panose="02040503050406030204" pitchFamily="18" charset="0"/>
                              <a:ea typeface="Cambria Math" panose="02040503050406030204" pitchFamily="18" charset="0"/>
                            </a:rPr>
                            <m:t>𝑟𝑎𝑡𝑖𝑜</m:t>
                          </m:r>
                          <m:d>
                            <m:dPr>
                              <m:ctrlPr>
                                <a:rPr lang="en-US" altLang="zh-CN" b="0" i="1" smtClean="0">
                                  <a:solidFill>
                                    <a:srgbClr val="2C3E50"/>
                                  </a:solidFill>
                                  <a:latin typeface="Cambria Math" panose="02040503050406030204" pitchFamily="18" charset="0"/>
                                  <a:ea typeface="Cambria Math" panose="02040503050406030204" pitchFamily="18" charset="0"/>
                                </a:rPr>
                              </m:ctrlPr>
                            </m:dPr>
                            <m:e>
                              <m:r>
                                <a:rPr lang="en-US" altLang="zh-CN" b="0" i="1" smtClean="0">
                                  <a:solidFill>
                                    <a:srgbClr val="2C3E50"/>
                                  </a:solidFill>
                                  <a:latin typeface="Cambria Math" panose="02040503050406030204" pitchFamily="18" charset="0"/>
                                  <a:ea typeface="Cambria Math" panose="02040503050406030204" pitchFamily="18" charset="0"/>
                                </a:rPr>
                                <m:t>𝑐</m:t>
                              </m:r>
                            </m:e>
                          </m:d>
                          <m:r>
                            <a:rPr lang="en-US" altLang="zh-CN" b="0" i="1" smtClean="0">
                              <a:solidFill>
                                <a:srgbClr val="2C3E50"/>
                              </a:solidFill>
                              <a:latin typeface="Cambria Math" panose="02040503050406030204" pitchFamily="18" charset="0"/>
                              <a:ea typeface="Cambria Math" panose="02040503050406030204" pitchFamily="18" charset="0"/>
                            </a:rPr>
                            <m:t>−1</m:t>
                          </m:r>
                        </m:den>
                      </m:f>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3355975" y="2150262"/>
                <a:ext cx="2673360" cy="576761"/>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3045185" y="3029543"/>
                <a:ext cx="3294940" cy="586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CN" i="1" smtClean="0">
                              <a:solidFill>
                                <a:srgbClr val="2C3E50"/>
                              </a:solidFill>
                              <a:latin typeface="Cambria Math" panose="02040503050406030204" pitchFamily="18" charset="0"/>
                            </a:rPr>
                          </m:ctrlPr>
                        </m:fPr>
                        <m:num>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num>
                        <m:den>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rPr>
                            <m:t>𝑐</m:t>
                          </m:r>
                          <m:r>
                            <a:rPr lang="en-US" altLang="zh-CN" b="0" i="1" smtClean="0">
                              <a:solidFill>
                                <a:srgbClr val="2C3E50"/>
                              </a:solidFill>
                              <a:latin typeface="Cambria Math" panose="02040503050406030204" pitchFamily="18" charset="0"/>
                            </a:rPr>
                            <m:t>)</m:t>
                          </m:r>
                        </m:den>
                      </m:f>
                      <m:r>
                        <a:rPr lang="en-US" altLang="zh-CN" i="1" smtClean="0">
                          <a:solidFill>
                            <a:srgbClr val="2C3E50"/>
                          </a:solidFill>
                          <a:latin typeface="Cambria Math" panose="02040503050406030204" pitchFamily="18" charset="0"/>
                          <a:ea typeface="Cambria Math" panose="02040503050406030204" pitchFamily="18" charset="0"/>
                        </a:rPr>
                        <m:t>&lt;</m:t>
                      </m:r>
                      <m:f>
                        <m:fPr>
                          <m:ctrlPr>
                            <a:rPr lang="en-US" altLang="zh-CN" i="1" smtClean="0">
                              <a:solidFill>
                                <a:srgbClr val="2C3E50"/>
                              </a:solidFill>
                              <a:latin typeface="Cambria Math" panose="02040503050406030204" pitchFamily="18" charset="0"/>
                              <a:ea typeface="Cambria Math" panose="02040503050406030204" pitchFamily="18" charset="0"/>
                            </a:rPr>
                          </m:ctrlPr>
                        </m:fPr>
                        <m:num>
                          <m:r>
                            <a:rPr lang="en-US" altLang="zh-CN" b="0" i="1" smtClean="0">
                              <a:solidFill>
                                <a:srgbClr val="2C3E50"/>
                              </a:solidFill>
                              <a:latin typeface="Cambria Math" panose="02040503050406030204" pitchFamily="18" charset="0"/>
                              <a:ea typeface="Cambria Math" panose="02040503050406030204" pitchFamily="18" charset="0"/>
                            </a:rPr>
                            <m:t>1</m:t>
                          </m:r>
                        </m:num>
                        <m:den>
                          <m:r>
                            <a:rPr lang="en-US" altLang="zh-CN" b="0" i="1" smtClean="0">
                              <a:solidFill>
                                <a:srgbClr val="2C3E50"/>
                              </a:solidFill>
                              <a:latin typeface="Cambria Math" panose="02040503050406030204" pitchFamily="18" charset="0"/>
                              <a:ea typeface="Cambria Math" panose="02040503050406030204" pitchFamily="18" charset="0"/>
                            </a:rPr>
                            <m:t>𝑟𝑎𝑡𝑖𝑜</m:t>
                          </m:r>
                          <m:d>
                            <m:dPr>
                              <m:ctrlPr>
                                <a:rPr lang="en-US" altLang="zh-CN" b="0" i="1" smtClean="0">
                                  <a:solidFill>
                                    <a:srgbClr val="2C3E50"/>
                                  </a:solidFill>
                                  <a:latin typeface="Cambria Math" panose="02040503050406030204" pitchFamily="18" charset="0"/>
                                  <a:ea typeface="Cambria Math" panose="02040503050406030204" pitchFamily="18" charset="0"/>
                                </a:rPr>
                              </m:ctrlPr>
                            </m:dPr>
                            <m:e>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−1</m:t>
                              </m:r>
                            </m:e>
                          </m:d>
                        </m:den>
                      </m:f>
                    </m:oMath>
                  </m:oMathPara>
                </a14:m>
                <a:endParaRPr lang="zh-CN" altLang="en-US" dirty="0">
                  <a:solidFill>
                    <a:srgbClr val="2C3E50"/>
                  </a:solidFill>
                  <a:latin typeface="等线" panose="02010600030101010101" pitchFamily="2" charset="-122"/>
                  <a:ea typeface="等线" panose="02010600030101010101" pitchFamily="2"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3045185" y="3029543"/>
                <a:ext cx="3294940" cy="586699"/>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6694798" y="2291063"/>
                <a:ext cx="18726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𝑇</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𝑐</m:t>
                      </m:r>
                      <m:r>
                        <a:rPr lang="en-US" altLang="zh-CN"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dirty="0">
                  <a:solidFill>
                    <a:srgbClr val="2C3E50"/>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6694798" y="2291063"/>
                <a:ext cx="1872629" cy="276999"/>
              </a:xfrm>
              <a:prstGeom prst="rect">
                <a:avLst/>
              </a:prstGeom>
              <a:blipFill rotWithShape="0">
                <a:blip r:embed="rId8"/>
                <a:stretch>
                  <a:fillRect l="-2280" t="-2222" r="-4235"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6694798" y="3197094"/>
                <a:ext cx="18726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solidFill>
                            <a:srgbClr val="2C3E50"/>
                          </a:solidFill>
                          <a:latin typeface="Cambria Math" panose="02040503050406030204" pitchFamily="18" charset="0"/>
                        </a:rPr>
                        <m:t>𝑇</m:t>
                      </m:r>
                      <m:r>
                        <a:rPr lang="en-US" altLang="zh-CN" b="0" i="1" smtClean="0">
                          <a:solidFill>
                            <a:srgbClr val="2C3E50"/>
                          </a:solidFill>
                          <a:latin typeface="Cambria Math" panose="02040503050406030204" pitchFamily="18" charset="0"/>
                        </a:rPr>
                        <m:t>(</m:t>
                      </m:r>
                      <m:func>
                        <m:funcPr>
                          <m:ctrlPr>
                            <a:rPr lang="en-US" altLang="zh-CN" i="1">
                              <a:solidFill>
                                <a:srgbClr val="2C3E50"/>
                              </a:solidFill>
                              <a:latin typeface="Cambria Math" panose="02040503050406030204" pitchFamily="18" charset="0"/>
                            </a:rPr>
                          </m:ctrlPr>
                        </m:funcPr>
                        <m:fName>
                          <m:r>
                            <m:rPr>
                              <m:sty m:val="p"/>
                            </m:rPr>
                            <a:rPr lang="en-US" altLang="zh-CN">
                              <a:solidFill>
                                <a:srgbClr val="2C3E50"/>
                              </a:solidFill>
                              <a:latin typeface="Cambria Math" panose="02040503050406030204" pitchFamily="18" charset="0"/>
                            </a:rPr>
                            <m:t>max</m:t>
                          </m:r>
                        </m:fName>
                        <m:e>
                          <m:d>
                            <m:dPr>
                              <m:ctrlPr>
                                <a:rPr lang="en-US" altLang="zh-CN" i="1">
                                  <a:solidFill>
                                    <a:srgbClr val="2C3E50"/>
                                  </a:solidFill>
                                  <a:latin typeface="Cambria Math" panose="02040503050406030204" pitchFamily="18" charset="0"/>
                                </a:rPr>
                              </m:ctrlPr>
                            </m:dPr>
                            <m:e>
                              <m:r>
                                <a:rPr lang="en-US" altLang="zh-CN" i="1">
                                  <a:solidFill>
                                    <a:srgbClr val="2C3E50"/>
                                  </a:solidFill>
                                  <a:latin typeface="Cambria Math" panose="02040503050406030204" pitchFamily="18" charset="0"/>
                                </a:rPr>
                                <m:t>𝑆</m:t>
                              </m:r>
                            </m:e>
                          </m:d>
                        </m:e>
                      </m:func>
                      <m:r>
                        <a:rPr lang="en-US" altLang="zh-CN" b="0" i="1" smtClean="0">
                          <a:solidFill>
                            <a:srgbClr val="2C3E50"/>
                          </a:solidFill>
                          <a:latin typeface="Cambria Math" panose="02040503050406030204" pitchFamily="18" charset="0"/>
                        </a:rPr>
                        <m:t>)</m:t>
                      </m:r>
                      <m:r>
                        <a:rPr lang="en-US" altLang="zh-CN" i="1">
                          <a:solidFill>
                            <a:srgbClr val="2C3E50"/>
                          </a:solidFill>
                          <a:latin typeface="Cambria Math" panose="02040503050406030204" pitchFamily="18" charset="0"/>
                          <a:ea typeface="Cambria Math" panose="02040503050406030204" pitchFamily="18" charset="0"/>
                        </a:rPr>
                        <m:t>&gt;</m:t>
                      </m:r>
                      <m:r>
                        <a:rPr lang="en-US" altLang="zh-CN" b="0" i="1" smtClean="0">
                          <a:solidFill>
                            <a:srgbClr val="2C3E50"/>
                          </a:solidFill>
                          <a:latin typeface="Cambria Math" panose="02040503050406030204" pitchFamily="18" charset="0"/>
                          <a:ea typeface="Cambria Math" panose="02040503050406030204" pitchFamily="18" charset="0"/>
                        </a:rPr>
                        <m:t>𝑇</m:t>
                      </m:r>
                      <m:r>
                        <a:rPr lang="en-US" altLang="zh-CN" b="0" i="1" smtClean="0">
                          <a:solidFill>
                            <a:srgbClr val="2C3E50"/>
                          </a:solidFill>
                          <a:latin typeface="Cambria Math" panose="02040503050406030204" pitchFamily="18" charset="0"/>
                          <a:ea typeface="Cambria Math" panose="02040503050406030204" pitchFamily="18" charset="0"/>
                        </a:rPr>
                        <m:t>(</m:t>
                      </m:r>
                      <m:r>
                        <a:rPr lang="en-US" altLang="zh-CN" b="0" i="1" smtClean="0">
                          <a:solidFill>
                            <a:srgbClr val="2C3E50"/>
                          </a:solidFill>
                          <a:latin typeface="Cambria Math" panose="02040503050406030204" pitchFamily="18" charset="0"/>
                          <a:ea typeface="Cambria Math" panose="02040503050406030204" pitchFamily="18" charset="0"/>
                        </a:rPr>
                        <m:t>𝑐</m:t>
                      </m:r>
                      <m:r>
                        <a:rPr lang="en-US" altLang="zh-CN"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dirty="0">
                  <a:solidFill>
                    <a:srgbClr val="2C3E5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6694798" y="3197094"/>
                <a:ext cx="1872629" cy="276999"/>
              </a:xfrm>
              <a:prstGeom prst="rect">
                <a:avLst/>
              </a:prstGeom>
              <a:blipFill rotWithShape="0">
                <a:blip r:embed="rId9"/>
                <a:stretch>
                  <a:fillRect l="-2280" t="-2174" r="-4235" b="-326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3038475" y="3992204"/>
                <a:ext cx="2484591" cy="5741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𝑇</m:t>
                      </m:r>
                      <m:r>
                        <a:rPr lang="en-US" altLang="zh-CN" sz="2000" b="0" i="1" smtClean="0">
                          <a:solidFill>
                            <a:srgbClr val="2C3E50"/>
                          </a:solidFill>
                          <a:latin typeface="Cambria Math" panose="02040503050406030204" pitchFamily="18" charset="0"/>
                        </a:rPr>
                        <m:t>(</m:t>
                      </m:r>
                      <m:r>
                        <a:rPr lang="en-US" altLang="zh-CN" sz="2000" b="0" i="1" smtClean="0">
                          <a:solidFill>
                            <a:srgbClr val="2C3E50"/>
                          </a:solidFill>
                          <a:latin typeface="Cambria Math" panose="02040503050406030204" pitchFamily="18" charset="0"/>
                        </a:rPr>
                        <m:t>𝑐</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ea typeface="Cambria Math" panose="02040503050406030204" pitchFamily="18" charset="0"/>
                            </a:rPr>
                          </m:ctrlPr>
                        </m:fPr>
                        <m:num>
                          <m:r>
                            <a:rPr lang="en-US" altLang="zh-CN" sz="2000" b="0" i="1" smtClean="0">
                              <a:solidFill>
                                <a:srgbClr val="2C3E50"/>
                              </a:solidFill>
                              <a:latin typeface="Cambria Math" panose="02040503050406030204" pitchFamily="18" charset="0"/>
                              <a:ea typeface="Cambria Math" panose="02040503050406030204" pitchFamily="18" charset="0"/>
                            </a:rPr>
                            <m:t>𝑀</m:t>
                          </m:r>
                        </m:num>
                        <m:den>
                          <m:r>
                            <a:rPr lang="en-US" altLang="zh-CN" sz="2000" b="0" i="1" smtClean="0">
                              <a:solidFill>
                                <a:srgbClr val="2C3E50"/>
                              </a:solidFill>
                              <a:latin typeface="Cambria Math" panose="02040503050406030204" pitchFamily="18" charset="0"/>
                              <a:ea typeface="Cambria Math" panose="02040503050406030204" pitchFamily="18" charset="0"/>
                            </a:rPr>
                            <m:t>𝐾</m:t>
                          </m:r>
                        </m:den>
                      </m:f>
                      <m:r>
                        <a:rPr lang="en-US" altLang="zh-CN" sz="2000" b="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𝑇</m:t>
                      </m:r>
                      <m:r>
                        <a:rPr lang="en-US" altLang="zh-CN" sz="2000" b="0" i="1" smtClean="0">
                          <a:solidFill>
                            <a:srgbClr val="2C3E50"/>
                          </a:solidFill>
                          <a:latin typeface="Cambria Math" panose="02040503050406030204" pitchFamily="18" charset="0"/>
                          <a:ea typeface="Cambria Math" panose="02040503050406030204" pitchFamily="18" charset="0"/>
                        </a:rPr>
                        <m:t>(</m:t>
                      </m:r>
                      <m:func>
                        <m:funcPr>
                          <m:ctrlPr>
                            <a:rPr lang="en-US" altLang="zh-CN" sz="2000" i="1">
                              <a:solidFill>
                                <a:srgbClr val="2C3E50"/>
                              </a:solidFill>
                              <a:latin typeface="Cambria Math" panose="02040503050406030204" pitchFamily="18" charset="0"/>
                            </a:rPr>
                          </m:ctrlPr>
                        </m:funcPr>
                        <m:fName>
                          <m:r>
                            <m:rPr>
                              <m:sty m:val="p"/>
                            </m:rPr>
                            <a:rPr lang="en-US" altLang="zh-CN" sz="2000">
                              <a:solidFill>
                                <a:srgbClr val="2C3E50"/>
                              </a:solidFill>
                              <a:latin typeface="Cambria Math" panose="02040503050406030204" pitchFamily="18" charset="0"/>
                            </a:rPr>
                            <m:t>max</m:t>
                          </m:r>
                        </m:fName>
                        <m:e>
                          <m:d>
                            <m:dPr>
                              <m:ctrlPr>
                                <a:rPr lang="en-US" altLang="zh-CN" sz="2000" i="1">
                                  <a:solidFill>
                                    <a:srgbClr val="2C3E50"/>
                                  </a:solidFill>
                                  <a:latin typeface="Cambria Math" panose="02040503050406030204" pitchFamily="18" charset="0"/>
                                </a:rPr>
                              </m:ctrlPr>
                            </m:dPr>
                            <m:e>
                              <m:r>
                                <a:rPr lang="en-US" altLang="zh-CN" sz="2000" i="1">
                                  <a:solidFill>
                                    <a:srgbClr val="2C3E50"/>
                                  </a:solidFill>
                                  <a:latin typeface="Cambria Math" panose="02040503050406030204" pitchFamily="18" charset="0"/>
                                </a:rPr>
                                <m:t>𝑆</m:t>
                              </m:r>
                            </m:e>
                          </m:d>
                        </m:e>
                      </m:func>
                      <m:r>
                        <a:rPr lang="en-US" altLang="zh-CN" sz="2000" b="0" i="1" smtClean="0">
                          <a:solidFill>
                            <a:srgbClr val="2C3E50"/>
                          </a:solidFill>
                          <a:latin typeface="Cambria Math" panose="02040503050406030204" pitchFamily="18" charset="0"/>
                          <a:ea typeface="Cambria Math" panose="02040503050406030204" pitchFamily="18" charset="0"/>
                        </a:rPr>
                        <m:t>)</m:t>
                      </m:r>
                    </m:oMath>
                  </m:oMathPara>
                </a14:m>
                <a:endParaRPr lang="zh-CN" altLang="en-US" sz="2000" dirty="0">
                  <a:solidFill>
                    <a:srgbClr val="2C3E5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3038475" y="3992204"/>
                <a:ext cx="2484591" cy="574196"/>
              </a:xfrm>
              <a:prstGeom prst="rect">
                <a:avLst/>
              </a:prstGeom>
              <a:blipFill rotWithShape="0">
                <a:blip r:embed="rId10"/>
                <a:stretch>
                  <a:fillRect/>
                </a:stretch>
              </a:blipFill>
            </p:spPr>
            <p:txBody>
              <a:bodyPr/>
              <a:lstStyle/>
              <a:p>
                <a:r>
                  <a:rPr lang="zh-CN" altLang="en-US">
                    <a:noFill/>
                  </a:rPr>
                  <a:t> </a:t>
                </a:r>
              </a:p>
            </p:txBody>
          </p:sp>
        </mc:Fallback>
      </mc:AlternateContent>
      <p:sp>
        <p:nvSpPr>
          <p:cNvPr id="8" name="左大括号 7"/>
          <p:cNvSpPr/>
          <p:nvPr/>
        </p:nvSpPr>
        <p:spPr>
          <a:xfrm>
            <a:off x="2608312" y="2260778"/>
            <a:ext cx="355600" cy="1410529"/>
          </a:xfrm>
          <a:prstGeom prst="leftBrace">
            <a:avLst/>
          </a:prstGeom>
          <a:ln w="28575">
            <a:solidFill>
              <a:srgbClr val="2C3E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2"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速率预测模型</a:t>
                </a:r>
                <a:endParaRPr lang="en-US" altLang="zh-CN" sz="24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25000"/>
                  </a:lnSpc>
                  <a:buFont typeface="Arial" panose="020B0604020202020204" pitchFamily="34" charset="0"/>
                  <a:buNone/>
                </a:pPr>
                <a:r>
                  <a:rPr lang="zh-CN" altLang="en-US" sz="2000" dirty="0">
                    <a:solidFill>
                      <a:srgbClr val="2C3E50"/>
                    </a:solidFill>
                    <a:latin typeface="等线" panose="02010600030101010101" pitchFamily="2" charset="-122"/>
                    <a:ea typeface="等线" panose="02010600030101010101" pitchFamily="2" charset="-122"/>
                  </a:rPr>
                  <a:t>基于</a:t>
                </a:r>
                <a:r>
                  <a:rPr lang="zh-CN" altLang="en-US" sz="2000" dirty="0" smtClean="0">
                    <a:solidFill>
                      <a:srgbClr val="2C3E50"/>
                    </a:solidFill>
                    <a:latin typeface="等线" panose="02010600030101010101" pitchFamily="2" charset="-122"/>
                    <a:ea typeface="等线" panose="02010600030101010101" pitchFamily="2" charset="-122"/>
                  </a:rPr>
                  <a:t>信道状态信息及系统状态信息预测用户接收者的</a:t>
                </a: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SINR</a:t>
                </a:r>
                <a:r>
                  <a:rPr lang="zh-CN" altLang="en-US"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值</a:t>
                </a:r>
                <a:r>
                  <a:rPr lang="zh-CN" altLang="en-US" sz="2000" dirty="0" smtClean="0">
                    <a:solidFill>
                      <a:srgbClr val="2C3E50"/>
                    </a:solidFill>
                    <a:latin typeface="等线" panose="02010600030101010101" pitchFamily="2" charset="-122"/>
                    <a:ea typeface="等线" panose="02010600030101010101" pitchFamily="2" charset="-122"/>
                  </a:rPr>
                  <a:t>，通过调制编码策略进行下行数据传输速率预测。</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spcBef>
                    <a:spcPts val="2000"/>
                  </a:spcBef>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𝑀</m:t>
                    </m:r>
                  </m:oMath>
                </a14:m>
                <a:r>
                  <a:rPr lang="zh-CN" altLang="en-US" sz="2000" dirty="0" smtClean="0">
                    <a:solidFill>
                      <a:srgbClr val="2C3E50"/>
                    </a:solidFill>
                    <a:latin typeface="等线" panose="02010600030101010101" pitchFamily="2" charset="-122"/>
                    <a:ea typeface="等线" panose="02010600030101010101" pitchFamily="2" charset="-122"/>
                  </a:rPr>
                  <a:t>：</a:t>
                </a:r>
                <a:r>
                  <a:rPr lang="en-US" altLang="zh-CN" sz="2000" dirty="0" smtClean="0">
                    <a:solidFill>
                      <a:srgbClr val="2C3E50"/>
                    </a:solidFill>
                    <a:latin typeface="等线" panose="02010600030101010101" pitchFamily="2" charset="-122"/>
                    <a:ea typeface="等线" panose="02010600030101010101" pitchFamily="2" charset="-122"/>
                  </a:rPr>
                  <a:t>AP</a:t>
                </a:r>
                <a:r>
                  <a:rPr lang="zh-CN" altLang="en-US" sz="2000" dirty="0" smtClean="0">
                    <a:solidFill>
                      <a:srgbClr val="2C3E50"/>
                    </a:solidFill>
                    <a:latin typeface="等线" panose="02010600030101010101" pitchFamily="2" charset="-122"/>
                    <a:ea typeface="等线" panose="02010600030101010101" pitchFamily="2" charset="-122"/>
                  </a:rPr>
                  <a:t>可利用传输天线数。</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𝐾</m:t>
                    </m:r>
                  </m:oMath>
                </a14:m>
                <a:r>
                  <a:rPr lang="zh-CN" altLang="en-US" sz="2000" dirty="0" smtClean="0">
                    <a:solidFill>
                      <a:srgbClr val="2C3E50"/>
                    </a:solidFill>
                    <a:latin typeface="等线" panose="02010600030101010101" pitchFamily="2" charset="-122"/>
                    <a:ea typeface="等线" panose="02010600030101010101" pitchFamily="2" charset="-122"/>
                  </a:rPr>
                  <a:t>：当前波束成形接收终端数量。</a:t>
                </a:r>
                <a:endParaRPr lang="en-US" altLang="zh-CN" sz="2000" dirty="0" smtClean="0">
                  <a:solidFill>
                    <a:srgbClr val="2C3E50"/>
                  </a:solidFill>
                  <a:latin typeface="等线" panose="02010600030101010101" pitchFamily="2" charset="-122"/>
                  <a:ea typeface="等线" panose="02010600030101010101" pitchFamily="2" charset="-122"/>
                </a:endParaRPr>
              </a:p>
              <a:p>
                <a:pPr marL="360000" indent="0" eaLnBrk="1" hangingPunct="1">
                  <a:lnSpc>
                    <a:spcPct val="115000"/>
                  </a:lnSpc>
                  <a:buFont typeface="Arial" panose="020B0604020202020204" pitchFamily="34" charset="0"/>
                  <a:buNone/>
                </a:pPr>
                <a14:m>
                  <m:oMath xmlns:m="http://schemas.openxmlformats.org/officeDocument/2006/math">
                    <m:r>
                      <a:rPr lang="en-US" altLang="zh-CN" sz="2000" i="1" dirty="0" smtClean="0">
                        <a:solidFill>
                          <a:srgbClr val="2C3E50"/>
                        </a:solidFill>
                        <a:latin typeface="Cambria Math" panose="02040503050406030204" pitchFamily="18" charset="0"/>
                        <a:ea typeface="等线" panose="02010600030101010101" pitchFamily="2" charset="-122"/>
                      </a:rPr>
                      <m:t>𝑃</m:t>
                    </m:r>
                  </m:oMath>
                </a14:m>
                <a:r>
                  <a:rPr lang="zh-CN" altLang="en-US" sz="2000" dirty="0" smtClean="0">
                    <a:solidFill>
                      <a:srgbClr val="2C3E50"/>
                    </a:solidFill>
                    <a:latin typeface="等线" panose="02010600030101010101" pitchFamily="2" charset="-122"/>
                    <a:ea typeface="等线" panose="02010600030101010101" pitchFamily="2" charset="-122"/>
                  </a:rPr>
                  <a:t>：系统传输功率。</a:t>
                </a:r>
                <a:endParaRPr lang="en-US" altLang="zh-CN" sz="2000" dirty="0" smtClean="0">
                  <a:solidFill>
                    <a:srgbClr val="2C3E50"/>
                  </a:solidFill>
                  <a:latin typeface="等线" panose="02010600030101010101" pitchFamily="2" charset="-122"/>
                  <a:ea typeface="等线" panose="02010600030101010101" pitchFamily="2" charset="-122"/>
                </a:endParaRPr>
              </a:p>
            </p:txBody>
          </p:sp>
        </mc:Choice>
        <mc:Fallback xmlns="">
          <p:sp>
            <p:nvSpPr>
              <p:cNvPr id="40962" name="内容占位符 2"/>
              <p:cNvSpPr>
                <a:spLocks noGrp="1" noRot="1" noChangeAspect="1" noMove="1" noResize="1" noEditPoints="1" noAdjustHandles="1" noChangeArrowheads="1" noChangeShapeType="1" noTextEdit="1"/>
              </p:cNvSpPr>
              <p:nvPr>
                <p:ph idx="1"/>
              </p:nvPr>
            </p:nvSpPr>
            <p:spPr>
              <a:xfrm>
                <a:off x="457200" y="1600200"/>
                <a:ext cx="8229600" cy="4978400"/>
              </a:xfrm>
              <a:blipFill rotWithShape="0">
                <a:blip r:embed="rId2"/>
                <a:stretch>
                  <a:fillRect l="-963" t="-245" r="-370"/>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9E2D5DAD-EAD7-45F3-B158-90561A271A42}" type="slidenum">
              <a:rPr lang="zh-CN" altLang="en-US" smtClean="0">
                <a:latin typeface="等线" panose="02010600030101010101" pitchFamily="2" charset="-122"/>
                <a:ea typeface="等线" panose="02010600030101010101" pitchFamily="2" charset="-122"/>
              </a:rPr>
              <a:pPr>
                <a:defRPr/>
              </a:pPr>
              <a:t>28</a:t>
            </a:fld>
            <a:endParaRPr lang="zh-CN" altLang="en-US">
              <a:latin typeface="等线" panose="02010600030101010101" pitchFamily="2" charset="-122"/>
              <a:ea typeface="等线" panose="02010600030101010101" pitchFamily="2" charset="-122"/>
            </a:endParaRPr>
          </a:p>
        </p:txBody>
      </p:sp>
      <p:pic>
        <p:nvPicPr>
          <p:cNvPr id="40965"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3" name="直接连接符 12"/>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2619413" y="3104693"/>
                <a:ext cx="3511474" cy="669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𝑆𝐼𝑁𝑅</m:t>
                          </m:r>
                        </m:e>
                        <m:sub>
                          <m:r>
                            <a:rPr lang="en-US" altLang="zh-CN" sz="2000" b="0" i="1" smtClean="0">
                              <a:solidFill>
                                <a:srgbClr val="2C3E50"/>
                              </a:solidFill>
                              <a:latin typeface="Cambria Math" panose="02040503050406030204" pitchFamily="18" charset="0"/>
                            </a:rPr>
                            <m:t>𝑘</m:t>
                          </m:r>
                        </m:sub>
                      </m:sSub>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𝐸𝑆𝑁𝑅</m:t>
                              </m:r>
                            </m:e>
                            <m:sub>
                              <m:r>
                                <a:rPr lang="en-US" altLang="zh-CN" sz="2000" b="0" i="1" smtClean="0">
                                  <a:solidFill>
                                    <a:srgbClr val="2C3E50"/>
                                  </a:solidFill>
                                  <a:latin typeface="Cambria Math" panose="02040503050406030204" pitchFamily="18" charset="0"/>
                                </a:rPr>
                                <m:t>𝑘</m:t>
                              </m:r>
                            </m:sub>
                          </m:sSub>
                          <m:r>
                            <a:rPr lang="en-US" altLang="zh-CN" sz="2000" b="0" i="1" smtClean="0">
                              <a:solidFill>
                                <a:srgbClr val="2C3E50"/>
                              </a:solidFill>
                              <a:latin typeface="Cambria Math" panose="02040503050406030204" pitchFamily="18" charset="0"/>
                            </a:rPr>
                            <m:t>−</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𝐸𝑆𝑁𝑅</m:t>
                              </m:r>
                            </m:e>
                            <m:sub>
                              <m:r>
                                <a:rPr lang="en-US" altLang="zh-CN" sz="2000" i="1">
                                  <a:solidFill>
                                    <a:srgbClr val="2C3E50"/>
                                  </a:solidFill>
                                  <a:latin typeface="Cambria Math" panose="02040503050406030204" pitchFamily="18" charset="0"/>
                                </a:rPr>
                                <m:t>𝑘</m:t>
                              </m:r>
                            </m:sub>
                          </m:sSub>
                          <m:r>
                            <a:rPr lang="en-US" altLang="zh-CN" sz="2000" i="1" smtClean="0">
                              <a:solidFill>
                                <a:srgbClr val="2C3E50"/>
                              </a:solidFill>
                              <a:latin typeface="Cambria Math" panose="02040503050406030204" pitchFamily="18" charset="0"/>
                              <a:ea typeface="Cambria Math" panose="02040503050406030204" pitchFamily="18" charset="0"/>
                            </a:rPr>
                            <m:t>∙</m:t>
                          </m:r>
                          <m:sSup>
                            <m:sSupPr>
                              <m:ctrlPr>
                                <a:rPr lang="en-US" altLang="zh-CN" sz="2000" i="1" smtClean="0">
                                  <a:solidFill>
                                    <a:srgbClr val="2C3E50"/>
                                  </a:solidFill>
                                  <a:latin typeface="Cambria Math" panose="02040503050406030204" pitchFamily="18" charset="0"/>
                                  <a:ea typeface="Cambria Math" panose="02040503050406030204" pitchFamily="18" charset="0"/>
                                </a:rPr>
                              </m:ctrlPr>
                            </m:sSupPr>
                            <m:e>
                              <m:r>
                                <a:rPr lang="en-US" altLang="zh-CN" sz="2000" b="0" i="1" smtClean="0">
                                  <a:solidFill>
                                    <a:srgbClr val="2C3E50"/>
                                  </a:solidFill>
                                  <a:latin typeface="Cambria Math" panose="02040503050406030204" pitchFamily="18" charset="0"/>
                                  <a:ea typeface="Cambria Math" panose="02040503050406030204" pitchFamily="18" charset="0"/>
                                </a:rPr>
                                <m:t>2</m:t>
                              </m:r>
                            </m:e>
                            <m:sup>
                              <m:r>
                                <a:rPr lang="en-US" altLang="zh-CN" sz="2000" b="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𝐼</m:t>
                              </m:r>
                            </m:sup>
                          </m:sSup>
                        </m:num>
                        <m:den>
                          <m:r>
                            <a:rPr lang="en-US" altLang="zh-CN" sz="2000" b="0" i="1" smtClean="0">
                              <a:solidFill>
                                <a:srgbClr val="2C3E50"/>
                              </a:solidFill>
                              <a:latin typeface="Cambria Math" panose="02040503050406030204" pitchFamily="18" charset="0"/>
                            </a:rPr>
                            <m:t>1+</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𝐸𝑆𝑁𝑅</m:t>
                              </m:r>
                            </m:e>
                            <m:sub>
                              <m:r>
                                <a:rPr lang="en-US" altLang="zh-CN" sz="2000" i="1">
                                  <a:solidFill>
                                    <a:srgbClr val="2C3E50"/>
                                  </a:solidFill>
                                  <a:latin typeface="Cambria Math" panose="02040503050406030204" pitchFamily="18" charset="0"/>
                                </a:rPr>
                                <m:t>𝑘</m:t>
                              </m:r>
                            </m:sub>
                          </m:sSub>
                          <m:r>
                            <a:rPr lang="en-US" altLang="zh-CN" sz="2000" i="1" smtClean="0">
                              <a:solidFill>
                                <a:srgbClr val="2C3E50"/>
                              </a:solidFill>
                              <a:latin typeface="Cambria Math" panose="02040503050406030204" pitchFamily="18" charset="0"/>
                              <a:ea typeface="Cambria Math" panose="02040503050406030204" pitchFamily="18" charset="0"/>
                            </a:rPr>
                            <m:t>∙</m:t>
                          </m:r>
                          <m:sSup>
                            <m:sSupPr>
                              <m:ctrlPr>
                                <a:rPr lang="en-US" altLang="zh-CN" sz="2000" i="1" smtClean="0">
                                  <a:solidFill>
                                    <a:srgbClr val="2C3E50"/>
                                  </a:solidFill>
                                  <a:latin typeface="Cambria Math" panose="02040503050406030204" pitchFamily="18" charset="0"/>
                                  <a:ea typeface="Cambria Math" panose="02040503050406030204" pitchFamily="18" charset="0"/>
                                </a:rPr>
                              </m:ctrlPr>
                            </m:sSupPr>
                            <m:e>
                              <m:r>
                                <a:rPr lang="en-US" altLang="zh-CN" sz="2000" b="0" i="1" smtClean="0">
                                  <a:solidFill>
                                    <a:srgbClr val="2C3E50"/>
                                  </a:solidFill>
                                  <a:latin typeface="Cambria Math" panose="02040503050406030204" pitchFamily="18" charset="0"/>
                                  <a:ea typeface="Cambria Math" panose="02040503050406030204" pitchFamily="18" charset="0"/>
                                </a:rPr>
                                <m:t>2</m:t>
                              </m:r>
                            </m:e>
                            <m:sup>
                              <m:r>
                                <a:rPr lang="en-US" altLang="zh-CN" sz="2000" b="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𝐼</m:t>
                              </m:r>
                            </m:sup>
                          </m:sSup>
                        </m:den>
                      </m:f>
                    </m:oMath>
                  </m:oMathPara>
                </a14:m>
                <a:endParaRPr lang="zh-CN" altLang="en-US" sz="2000" dirty="0">
                  <a:solidFill>
                    <a:srgbClr val="2C3E5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619413" y="3104693"/>
                <a:ext cx="3511474" cy="66973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514672" y="4012553"/>
                <a:ext cx="3720955"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𝐼</m:t>
                      </m:r>
                      <m:r>
                        <a:rPr lang="en-US" altLang="zh-CN" sz="2000" b="0" i="1" smtClean="0">
                          <a:solidFill>
                            <a:srgbClr val="2C3E50"/>
                          </a:solidFill>
                          <a:latin typeface="Cambria Math" panose="02040503050406030204" pitchFamily="18" charset="0"/>
                        </a:rPr>
                        <m:t>=</m:t>
                      </m:r>
                      <m:d>
                        <m:dPr>
                          <m:ctrlPr>
                            <a:rPr lang="en-US" altLang="zh-CN" sz="2000" b="0" i="1" smtClean="0">
                              <a:solidFill>
                                <a:srgbClr val="2C3E50"/>
                              </a:solidFill>
                              <a:latin typeface="Cambria Math" panose="02040503050406030204" pitchFamily="18" charset="0"/>
                            </a:rPr>
                          </m:ctrlPr>
                        </m:dPr>
                        <m:e>
                          <m:d>
                            <m:dPr>
                              <m:ctrlPr>
                                <a:rPr lang="en-US" altLang="zh-CN" sz="2000" b="0" i="1" smtClean="0">
                                  <a:solidFill>
                                    <a:srgbClr val="2C3E50"/>
                                  </a:solidFill>
                                  <a:latin typeface="Cambria Math" panose="02040503050406030204" pitchFamily="18" charset="0"/>
                                </a:rPr>
                              </m:ctrlPr>
                            </m:dPr>
                            <m:e>
                              <m:r>
                                <a:rPr lang="en-US" altLang="zh-CN" sz="2000" b="0" i="1" smtClean="0">
                                  <a:solidFill>
                                    <a:srgbClr val="2C3E50"/>
                                  </a:solidFill>
                                  <a:latin typeface="Cambria Math" panose="02040503050406030204" pitchFamily="18" charset="0"/>
                                </a:rPr>
                                <m:t>𝑀</m:t>
                              </m:r>
                              <m:r>
                                <a:rPr lang="en-US" altLang="zh-CN" sz="2000" b="0" i="1" smtClean="0">
                                  <a:solidFill>
                                    <a:srgbClr val="2C3E50"/>
                                  </a:solidFill>
                                  <a:latin typeface="Cambria Math" panose="02040503050406030204" pitchFamily="18" charset="0"/>
                                </a:rPr>
                                <m:t>−1</m:t>
                              </m:r>
                            </m:e>
                          </m:d>
                          <m:r>
                            <a:rPr lang="en-US" altLang="zh-CN" sz="2000" b="0" i="1" smtClean="0">
                              <a:solidFill>
                                <a:srgbClr val="2C3E50"/>
                              </a:solidFill>
                              <a:latin typeface="Cambria Math" panose="02040503050406030204" pitchFamily="18" charset="0"/>
                              <a:ea typeface="Cambria Math" panose="02040503050406030204" pitchFamily="18" charset="0"/>
                            </a:rPr>
                            <m:t>×</m:t>
                          </m:r>
                          <m:r>
                            <a:rPr lang="en-US" altLang="zh-CN" sz="2000" b="0" i="1" smtClean="0">
                              <a:solidFill>
                                <a:srgbClr val="2C3E50"/>
                              </a:solidFill>
                              <a:latin typeface="Cambria Math" panose="02040503050406030204" pitchFamily="18" charset="0"/>
                              <a:ea typeface="Cambria Math" panose="02040503050406030204" pitchFamily="18" charset="0"/>
                            </a:rPr>
                            <m:t>𝑃</m:t>
                          </m:r>
                        </m:e>
                      </m:d>
                      <m:r>
                        <a:rPr lang="en-US" altLang="zh-CN" sz="2000" b="0" i="1" smtClean="0">
                          <a:solidFill>
                            <a:srgbClr val="2C3E50"/>
                          </a:solidFill>
                          <a:latin typeface="Cambria Math" panose="02040503050406030204" pitchFamily="18" charset="0"/>
                        </a:rPr>
                        <m:t>/</m:t>
                      </m:r>
                      <m:d>
                        <m:dPr>
                          <m:ctrlPr>
                            <a:rPr lang="en-US" altLang="zh-CN" sz="2000" b="0" i="1" smtClean="0">
                              <a:solidFill>
                                <a:srgbClr val="2C3E50"/>
                              </a:solidFill>
                              <a:latin typeface="Cambria Math" panose="02040503050406030204" pitchFamily="18" charset="0"/>
                            </a:rPr>
                          </m:ctrlPr>
                        </m:dPr>
                        <m:e>
                          <m:r>
                            <a:rPr lang="en-US" altLang="zh-CN" sz="2000" b="0" i="1" smtClean="0">
                              <a:solidFill>
                                <a:srgbClr val="2C3E50"/>
                              </a:solidFill>
                              <a:latin typeface="Cambria Math" panose="02040503050406030204" pitchFamily="18" charset="0"/>
                            </a:rPr>
                            <m:t>3</m:t>
                          </m:r>
                          <m:r>
                            <a:rPr lang="en-US" altLang="zh-CN" sz="2000" b="0" i="1" smtClean="0">
                              <a:solidFill>
                                <a:srgbClr val="2C3E50"/>
                              </a:solidFill>
                              <a:latin typeface="Cambria Math" panose="02040503050406030204" pitchFamily="18" charset="0"/>
                              <a:ea typeface="Cambria Math" panose="02040503050406030204" pitchFamily="18" charset="0"/>
                            </a:rPr>
                            <m:t>×</m:t>
                          </m:r>
                          <m:d>
                            <m:dPr>
                              <m:ctrlPr>
                                <a:rPr lang="en-US" altLang="zh-CN" sz="2000" b="0" i="1" smtClean="0">
                                  <a:solidFill>
                                    <a:srgbClr val="2C3E50"/>
                                  </a:solidFill>
                                  <a:latin typeface="Cambria Math" panose="02040503050406030204" pitchFamily="18" charset="0"/>
                                  <a:ea typeface="Cambria Math" panose="02040503050406030204" pitchFamily="18" charset="0"/>
                                </a:rPr>
                              </m:ctrlPr>
                            </m:dPr>
                            <m:e>
                              <m:r>
                                <a:rPr lang="en-US" altLang="zh-CN" sz="2000" b="0" i="1" smtClean="0">
                                  <a:solidFill>
                                    <a:srgbClr val="2C3E50"/>
                                  </a:solidFill>
                                  <a:latin typeface="Cambria Math" panose="02040503050406030204" pitchFamily="18" charset="0"/>
                                  <a:ea typeface="Cambria Math" panose="02040503050406030204" pitchFamily="18" charset="0"/>
                                </a:rPr>
                                <m:t>𝐾</m:t>
                              </m:r>
                              <m:r>
                                <a:rPr lang="en-US" altLang="zh-CN" sz="2000" b="0" i="1" smtClean="0">
                                  <a:solidFill>
                                    <a:srgbClr val="2C3E50"/>
                                  </a:solidFill>
                                  <a:latin typeface="Cambria Math" panose="02040503050406030204" pitchFamily="18" charset="0"/>
                                  <a:ea typeface="Cambria Math" panose="02040503050406030204" pitchFamily="18" charset="0"/>
                                </a:rPr>
                                <m:t>−1</m:t>
                              </m:r>
                            </m:e>
                          </m:d>
                        </m:e>
                      </m:d>
                    </m:oMath>
                  </m:oMathPara>
                </a14:m>
                <a:endParaRPr lang="zh-CN" altLang="en-US" sz="2000" dirty="0">
                  <a:solidFill>
                    <a:srgbClr val="2C3E5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514672" y="4012553"/>
                <a:ext cx="3720955" cy="347403"/>
              </a:xfrm>
              <a:prstGeom prst="rect">
                <a:avLst/>
              </a:prstGeom>
              <a:blipFill rotWithShape="0">
                <a:blip r:embed="rId5"/>
                <a:stretch>
                  <a:fillRect l="-1148" b="-263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内容占位符 2"/>
          <p:cNvSpPr>
            <a:spLocks noGrp="1"/>
          </p:cNvSpPr>
          <p:nvPr>
            <p:ph idx="1"/>
          </p:nvPr>
        </p:nvSpPr>
        <p:spPr>
          <a:xfrm>
            <a:off x="457200" y="1600200"/>
            <a:ext cx="8229600" cy="4978400"/>
          </a:xfrm>
        </p:spPr>
        <p:txBody>
          <a:bodyPr/>
          <a:lstStyle/>
          <a:p>
            <a:pPr indent="-360000" eaLnBrk="1" hangingPunct="1">
              <a:lnSpc>
                <a:spcPct val="115000"/>
              </a:lnSpc>
              <a:defRPr/>
            </a:pPr>
            <a:r>
              <a:rPr lang="zh-CN" altLang="en-US" sz="2400" dirty="0" smtClean="0">
                <a:solidFill>
                  <a:srgbClr val="2C3E50"/>
                </a:solidFill>
                <a:latin typeface="等线" panose="02010600030101010101" pitchFamily="2" charset="-122"/>
                <a:ea typeface="等线" panose="02010600030101010101" pitchFamily="2" charset="-122"/>
              </a:rPr>
              <a:t>调度机制</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调度初始化阶段：随机选择</a:t>
            </a:r>
            <a:endParaRPr lang="en-US" altLang="zh-CN" sz="2000" dirty="0" smtClean="0">
              <a:solidFill>
                <a:srgbClr val="2C3E50"/>
              </a:solidFill>
              <a:latin typeface="等线" panose="02010600030101010101" pitchFamily="2" charset="-122"/>
              <a:ea typeface="等线" panose="02010600030101010101" pitchFamily="2" charset="-122"/>
            </a:endParaRPr>
          </a:p>
          <a:p>
            <a:pPr marL="540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540000" indent="0" eaLnBrk="1" hangingPunct="1">
              <a:lnSpc>
                <a:spcPct val="115000"/>
              </a:lnSpc>
              <a:buFont typeface="Arial" panose="020B0604020202020204" pitchFamily="34" charset="0"/>
              <a:buNone/>
              <a:defRPr/>
            </a:pPr>
            <a:endParaRPr lang="en-US" altLang="zh-CN" sz="2000" dirty="0">
              <a:solidFill>
                <a:srgbClr val="2C3E50"/>
              </a:solidFill>
              <a:latin typeface="等线" panose="02010600030101010101" pitchFamily="2" charset="-122"/>
              <a:ea typeface="等线" panose="02010600030101010101" pitchFamily="2" charset="-122"/>
            </a:endParaRPr>
          </a:p>
          <a:p>
            <a:pPr marL="684000" indent="-252000" eaLnBrk="1" hangingPunct="1">
              <a:lnSpc>
                <a:spcPct val="115000"/>
              </a:lnSpc>
              <a:defRPr/>
            </a:pPr>
            <a:r>
              <a:rPr lang="zh-CN" altLang="en-US" sz="2000" dirty="0" smtClean="0">
                <a:solidFill>
                  <a:srgbClr val="2C3E50"/>
                </a:solidFill>
                <a:latin typeface="等线" panose="02010600030101010101" pitchFamily="2" charset="-122"/>
                <a:ea typeface="等线" panose="02010600030101010101" pitchFamily="2" charset="-122"/>
              </a:rPr>
              <a:t>调度运行阶段：基于动态时间规划选择</a:t>
            </a:r>
            <a:endParaRPr lang="en-US" altLang="zh-CN" sz="2000" dirty="0" smtClean="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965DBA83-262A-4B22-A30B-2659AAF33DD6}" type="slidenum">
              <a:rPr lang="zh-CN" altLang="en-US" smtClean="0">
                <a:latin typeface="等线" panose="02010600030101010101" pitchFamily="2" charset="-122"/>
                <a:ea typeface="等线" panose="02010600030101010101" pitchFamily="2" charset="-122"/>
              </a:rPr>
              <a:pPr>
                <a:defRPr/>
              </a:pPr>
              <a:t>29</a:t>
            </a:fld>
            <a:endParaRPr lang="zh-CN" altLang="en-US">
              <a:latin typeface="等线" panose="02010600030101010101" pitchFamily="2" charset="-122"/>
              <a:ea typeface="等线" panose="02010600030101010101" pitchFamily="2" charset="-122"/>
            </a:endParaRPr>
          </a:p>
        </p:txBody>
      </p:sp>
      <p:pic>
        <p:nvPicPr>
          <p:cNvPr id="4199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19"/>
          <p:cNvGrpSpPr>
            <a:grpSpLocks/>
          </p:cNvGrpSpPr>
          <p:nvPr/>
        </p:nvGrpSpPr>
        <p:grpSpPr bwMode="auto">
          <a:xfrm>
            <a:off x="1246864" y="2861470"/>
            <a:ext cx="1955799" cy="487362"/>
            <a:chOff x="1744134" y="2455727"/>
            <a:chExt cx="2184400" cy="487362"/>
          </a:xfrm>
        </p:grpSpPr>
        <p:sp>
          <p:nvSpPr>
            <p:cNvPr id="10" name="矩形 9"/>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1" name="文本框 10"/>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信道竞争用户组</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12" name="组合 19"/>
          <p:cNvGrpSpPr>
            <a:grpSpLocks/>
          </p:cNvGrpSpPr>
          <p:nvPr/>
        </p:nvGrpSpPr>
        <p:grpSpPr bwMode="auto">
          <a:xfrm>
            <a:off x="3828256" y="2842143"/>
            <a:ext cx="1785938" cy="487362"/>
            <a:chOff x="1744134" y="2455727"/>
            <a:chExt cx="2184400" cy="487362"/>
          </a:xfrm>
        </p:grpSpPr>
        <p:sp>
          <p:nvSpPr>
            <p:cNvPr id="13" name="矩形 12"/>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5" name="文本框 14"/>
            <p:cNvSpPr txBox="1"/>
            <p:nvPr/>
          </p:nvSpPr>
          <p:spPr>
            <a:xfrm>
              <a:off x="1798356" y="25144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随机选择机制</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16" name="组合 19"/>
          <p:cNvGrpSpPr>
            <a:grpSpLocks/>
          </p:cNvGrpSpPr>
          <p:nvPr/>
        </p:nvGrpSpPr>
        <p:grpSpPr bwMode="auto">
          <a:xfrm>
            <a:off x="6239787" y="2834879"/>
            <a:ext cx="2014538" cy="487362"/>
            <a:chOff x="1744134" y="2455727"/>
            <a:chExt cx="2184400" cy="487362"/>
          </a:xfrm>
        </p:grpSpPr>
        <p:sp>
          <p:nvSpPr>
            <p:cNvPr id="17" name="矩形 1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18" name="文本框 17"/>
                <p:cNvSpPr txBox="1"/>
                <p:nvPr/>
              </p:nvSpPr>
              <p:spPr>
                <a:xfrm>
                  <a:off x="1770815" y="2514464"/>
                  <a:ext cx="213017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更新波束成形组</a:t>
                  </a:r>
                  <a14:m>
                    <m:oMath xmlns:m="http://schemas.openxmlformats.org/officeDocument/2006/math">
                      <m:r>
                        <a:rPr lang="en-US" altLang="zh-CN" i="1" dirty="0" smtClean="0">
                          <a:solidFill>
                            <a:srgbClr val="ECF0F1"/>
                          </a:solidFill>
                          <a:latin typeface="Cambria Math" panose="02040503050406030204" pitchFamily="18" charset="0"/>
                          <a:ea typeface="等线" panose="02010600030101010101" pitchFamily="2" charset="-122"/>
                        </a:rPr>
                        <m:t>𝑆</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770815" y="2514464"/>
                  <a:ext cx="2130178" cy="369332"/>
                </a:xfrm>
                <a:prstGeom prst="rect">
                  <a:avLst/>
                </a:prstGeom>
                <a:blipFill rotWithShape="0">
                  <a:blip r:embed="rId4"/>
                  <a:stretch>
                    <a:fillRect l="-1863" t="-10000" b="-26667"/>
                  </a:stretch>
                </a:blipFill>
                <a:ln>
                  <a:noFill/>
                </a:ln>
              </p:spPr>
              <p:txBody>
                <a:bodyPr/>
                <a:lstStyle/>
                <a:p>
                  <a:r>
                    <a:rPr lang="zh-CN" altLang="en-US">
                      <a:noFill/>
                    </a:rPr>
                    <a:t> </a:t>
                  </a:r>
                </a:p>
              </p:txBody>
            </p:sp>
          </mc:Fallback>
        </mc:AlternateContent>
      </p:grpSp>
      <p:cxnSp>
        <p:nvCxnSpPr>
          <p:cNvPr id="19" name="直接箭头连接符 18"/>
          <p:cNvCxnSpPr/>
          <p:nvPr/>
        </p:nvCxnSpPr>
        <p:spPr>
          <a:xfrm>
            <a:off x="3346450" y="31083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746750" y="30956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组合 19"/>
          <p:cNvGrpSpPr>
            <a:grpSpLocks/>
          </p:cNvGrpSpPr>
          <p:nvPr/>
        </p:nvGrpSpPr>
        <p:grpSpPr bwMode="auto">
          <a:xfrm>
            <a:off x="1246865" y="4330702"/>
            <a:ext cx="1684360" cy="487362"/>
            <a:chOff x="1744134" y="2455727"/>
            <a:chExt cx="2184400" cy="487362"/>
          </a:xfrm>
        </p:grpSpPr>
        <p:sp>
          <p:nvSpPr>
            <p:cNvPr id="22" name="矩形 2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23" name="文本框 22"/>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信道状态反馈</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24" name="组合 19"/>
          <p:cNvGrpSpPr>
            <a:grpSpLocks/>
          </p:cNvGrpSpPr>
          <p:nvPr/>
        </p:nvGrpSpPr>
        <p:grpSpPr bwMode="auto">
          <a:xfrm>
            <a:off x="1232300" y="5292968"/>
            <a:ext cx="1698925" cy="487362"/>
            <a:chOff x="1744134" y="2455727"/>
            <a:chExt cx="2184400" cy="487362"/>
          </a:xfrm>
        </p:grpSpPr>
        <p:sp>
          <p:nvSpPr>
            <p:cNvPr id="25" name="矩形 24"/>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26" name="文本框 25"/>
                <p:cNvSpPr txBox="1"/>
                <p:nvPr/>
              </p:nvSpPr>
              <p:spPr>
                <a:xfrm>
                  <a:off x="1798356" y="2501764"/>
                  <a:ext cx="204342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波束成形组</a:t>
                  </a:r>
                  <a14:m>
                    <m:oMath xmlns:m="http://schemas.openxmlformats.org/officeDocument/2006/math">
                      <m:r>
                        <a:rPr lang="en-US" altLang="zh-CN" i="1" dirty="0" smtClean="0">
                          <a:solidFill>
                            <a:srgbClr val="ECF0F1"/>
                          </a:solidFill>
                          <a:latin typeface="Cambria Math" panose="02040503050406030204" pitchFamily="18" charset="0"/>
                          <a:ea typeface="等线" panose="02010600030101010101" pitchFamily="2" charset="-122"/>
                        </a:rPr>
                        <m:t>𝑆</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798356" y="2501764"/>
                  <a:ext cx="2043421" cy="369332"/>
                </a:xfrm>
                <a:prstGeom prst="rect">
                  <a:avLst/>
                </a:prstGeom>
                <a:blipFill rotWithShape="0">
                  <a:blip r:embed="rId5"/>
                  <a:stretch>
                    <a:fillRect t="-10000" b="-26667"/>
                  </a:stretch>
                </a:blipFill>
                <a:ln>
                  <a:noFill/>
                </a:ln>
              </p:spPr>
              <p:txBody>
                <a:bodyPr/>
                <a:lstStyle/>
                <a:p>
                  <a:r>
                    <a:rPr lang="zh-CN" altLang="en-US">
                      <a:noFill/>
                    </a:rPr>
                    <a:t> </a:t>
                  </a:r>
                </a:p>
              </p:txBody>
            </p:sp>
          </mc:Fallback>
        </mc:AlternateContent>
      </p:grpSp>
      <p:grpSp>
        <p:nvGrpSpPr>
          <p:cNvPr id="51" name="组合 19"/>
          <p:cNvGrpSpPr>
            <a:grpSpLocks/>
          </p:cNvGrpSpPr>
          <p:nvPr/>
        </p:nvGrpSpPr>
        <p:grpSpPr bwMode="auto">
          <a:xfrm>
            <a:off x="7662537" y="4692444"/>
            <a:ext cx="1183575" cy="715241"/>
            <a:chOff x="1744134" y="2455727"/>
            <a:chExt cx="2184400" cy="487362"/>
          </a:xfrm>
        </p:grpSpPr>
        <p:sp>
          <p:nvSpPr>
            <p:cNvPr id="52" name="矩形 51"/>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mc:AlternateContent xmlns:mc="http://schemas.openxmlformats.org/markup-compatibility/2006" xmlns:a14="http://schemas.microsoft.com/office/drawing/2010/main">
          <mc:Choice Requires="a14">
            <p:sp>
              <p:nvSpPr>
                <p:cNvPr id="53" name="文本框 52"/>
                <p:cNvSpPr txBox="1"/>
                <p:nvPr/>
              </p:nvSpPr>
              <p:spPr>
                <a:xfrm>
                  <a:off x="1798358" y="2478428"/>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更新波束成形组</a:t>
                  </a:r>
                  <a14:m>
                    <m:oMath xmlns:m="http://schemas.openxmlformats.org/officeDocument/2006/math">
                      <m:r>
                        <m:rPr>
                          <m:sty m:val="p"/>
                        </m:rPr>
                        <a:rPr lang="en-US" altLang="zh-CN" i="1" dirty="0">
                          <a:solidFill>
                            <a:srgbClr val="ECF0F1"/>
                          </a:solidFill>
                          <a:latin typeface="Cambria Math" panose="02040503050406030204" pitchFamily="18" charset="0"/>
                          <a:ea typeface="等线" panose="02010600030101010101" pitchFamily="2" charset="-122"/>
                        </a:rPr>
                        <m:t>S</m:t>
                      </m:r>
                    </m:oMath>
                  </a14:m>
                  <a:endParaRPr lang="zh-CN" altLang="en-US" dirty="0">
                    <a:solidFill>
                      <a:srgbClr val="ECF0F1"/>
                    </a:solidFill>
                    <a:latin typeface="等线" panose="02010600030101010101" pitchFamily="2" charset="-122"/>
                    <a:ea typeface="等线" panose="02010600030101010101" pitchFamily="2"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1798358" y="2478428"/>
                  <a:ext cx="2043422" cy="374419"/>
                </a:xfrm>
                <a:prstGeom prst="rect">
                  <a:avLst/>
                </a:prstGeom>
                <a:blipFill rotWithShape="0">
                  <a:blip r:embed="rId6"/>
                  <a:stretch>
                    <a:fillRect l="-4972" t="-5556" r="-4972" b="-34444"/>
                  </a:stretch>
                </a:blipFill>
                <a:ln>
                  <a:noFill/>
                </a:ln>
              </p:spPr>
              <p:txBody>
                <a:bodyPr/>
                <a:lstStyle/>
                <a:p>
                  <a:r>
                    <a:rPr lang="zh-CN" altLang="en-US">
                      <a:noFill/>
                    </a:rPr>
                    <a:t> </a:t>
                  </a:r>
                </a:p>
              </p:txBody>
            </p:sp>
          </mc:Fallback>
        </mc:AlternateContent>
      </p:grpSp>
      <p:cxnSp>
        <p:nvCxnSpPr>
          <p:cNvPr id="54" name="直接箭头连接符 53"/>
          <p:cNvCxnSpPr/>
          <p:nvPr/>
        </p:nvCxnSpPr>
        <p:spPr>
          <a:xfrm>
            <a:off x="2954518" y="5037139"/>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4438691" y="5052768"/>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5922673" y="5053950"/>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408368" y="5046758"/>
            <a:ext cx="248145" cy="0"/>
          </a:xfrm>
          <a:prstGeom prst="straightConnector1">
            <a:avLst/>
          </a:prstGeom>
          <a:ln w="73025" cap="flat">
            <a:solidFill>
              <a:srgbClr val="2C3E50"/>
            </a:solidFill>
            <a:round/>
            <a:headEnd w="med" len="med"/>
            <a:tailEnd type="triangle" w="med" len="sm"/>
          </a:ln>
        </p:spPr>
        <p:style>
          <a:lnRef idx="1">
            <a:schemeClr val="accent1"/>
          </a:lnRef>
          <a:fillRef idx="0">
            <a:schemeClr val="accent1"/>
          </a:fillRef>
          <a:effectRef idx="0">
            <a:schemeClr val="accent1"/>
          </a:effectRef>
          <a:fontRef idx="minor">
            <a:schemeClr val="tx1"/>
          </a:fontRef>
        </p:style>
      </p:cxnSp>
      <p:grpSp>
        <p:nvGrpSpPr>
          <p:cNvPr id="66" name="组合 19"/>
          <p:cNvGrpSpPr>
            <a:grpSpLocks/>
          </p:cNvGrpSpPr>
          <p:nvPr/>
        </p:nvGrpSpPr>
        <p:grpSpPr bwMode="auto">
          <a:xfrm>
            <a:off x="6185055" y="4692444"/>
            <a:ext cx="1183575" cy="715241"/>
            <a:chOff x="1744134" y="2455727"/>
            <a:chExt cx="2184400" cy="487362"/>
          </a:xfrm>
        </p:grpSpPr>
        <p:sp>
          <p:nvSpPr>
            <p:cNvPr id="67" name="矩形 66"/>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68" name="文本框 67"/>
            <p:cNvSpPr txBox="1"/>
            <p:nvPr/>
          </p:nvSpPr>
          <p:spPr>
            <a:xfrm>
              <a:off x="1798358" y="2491409"/>
              <a:ext cx="2043422" cy="44040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时间差调度</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69" name="组合 19"/>
          <p:cNvGrpSpPr>
            <a:grpSpLocks/>
          </p:cNvGrpSpPr>
          <p:nvPr/>
        </p:nvGrpSpPr>
        <p:grpSpPr bwMode="auto">
          <a:xfrm>
            <a:off x="4707924" y="4692444"/>
            <a:ext cx="1183575" cy="715241"/>
            <a:chOff x="1744134" y="2455727"/>
            <a:chExt cx="2184400" cy="487362"/>
          </a:xfrm>
        </p:grpSpPr>
        <p:sp>
          <p:nvSpPr>
            <p:cNvPr id="70" name="矩形 69"/>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1" name="文本框 70"/>
            <p:cNvSpPr txBox="1"/>
            <p:nvPr/>
          </p:nvSpPr>
          <p:spPr>
            <a:xfrm>
              <a:off x="1798358" y="2478428"/>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调度约束机制</a:t>
              </a:r>
              <a:endParaRPr lang="zh-CN" altLang="en-US" dirty="0">
                <a:solidFill>
                  <a:srgbClr val="ECF0F1"/>
                </a:solidFill>
                <a:latin typeface="等线" panose="02010600030101010101" pitchFamily="2" charset="-122"/>
                <a:ea typeface="等线" panose="02010600030101010101" pitchFamily="2" charset="-122"/>
              </a:endParaRPr>
            </a:p>
          </p:txBody>
        </p:sp>
      </p:grpSp>
      <p:grpSp>
        <p:nvGrpSpPr>
          <p:cNvPr id="72" name="组合 19"/>
          <p:cNvGrpSpPr>
            <a:grpSpLocks/>
          </p:cNvGrpSpPr>
          <p:nvPr/>
        </p:nvGrpSpPr>
        <p:grpSpPr bwMode="auto">
          <a:xfrm>
            <a:off x="3230793" y="4692445"/>
            <a:ext cx="1183575" cy="715240"/>
            <a:chOff x="1744134" y="2455727"/>
            <a:chExt cx="2184400" cy="487362"/>
          </a:xfrm>
        </p:grpSpPr>
        <p:sp>
          <p:nvSpPr>
            <p:cNvPr id="73" name="矩形 72"/>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4" name="文本框 73"/>
            <p:cNvSpPr txBox="1"/>
            <p:nvPr/>
          </p:nvSpPr>
          <p:spPr>
            <a:xfrm>
              <a:off x="1798358" y="2483947"/>
              <a:ext cx="2043422" cy="37441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dirty="0" smtClean="0">
                  <a:solidFill>
                    <a:srgbClr val="ECF0F1"/>
                  </a:solidFill>
                  <a:latin typeface="等线" panose="02010600030101010101" pitchFamily="2" charset="-122"/>
                  <a:ea typeface="等线" panose="02010600030101010101" pitchFamily="2" charset="-122"/>
                </a:rPr>
                <a:t>速率预测模型</a:t>
              </a:r>
              <a:endParaRPr lang="zh-CN" altLang="en-US" dirty="0">
                <a:solidFill>
                  <a:srgbClr val="ECF0F1"/>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smtClean="0">
                <a:solidFill>
                  <a:srgbClr val="2C3E50"/>
                </a:solidFill>
                <a:latin typeface="等线" panose="02010600030101010101" pitchFamily="2" charset="-122"/>
                <a:ea typeface="等线" panose="02010600030101010101" pitchFamily="2" charset="-122"/>
              </a:rPr>
              <a:t>研究背景</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smtClean="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多用户</a:t>
            </a:r>
            <a:r>
              <a:rPr lang="en-US" altLang="zh-CN" dirty="0" smtClean="0">
                <a:solidFill>
                  <a:schemeClr val="bg1">
                    <a:lumMod val="65000"/>
                  </a:schemeClr>
                </a:solidFill>
                <a:latin typeface="等线" panose="02010600030101010101" pitchFamily="2" charset="-122"/>
                <a:ea typeface="等线" panose="02010600030101010101" pitchFamily="2" charset="-122"/>
              </a:rPr>
              <a:t>MIMO</a:t>
            </a:r>
            <a:r>
              <a:rPr lang="zh-CN" altLang="en-US" dirty="0" smtClean="0">
                <a:solidFill>
                  <a:schemeClr val="bg1">
                    <a:lumMod val="65000"/>
                  </a:schemeClr>
                </a:solidFill>
                <a:latin typeface="等线" panose="02010600030101010101" pitchFamily="2" charset="-122"/>
                <a:ea typeface="等线" panose="02010600030101010101" pitchFamily="2" charset="-122"/>
              </a:rPr>
              <a:t>系统中</a:t>
            </a:r>
            <a:r>
              <a:rPr lang="en-US" altLang="zh-CN" dirty="0" smtClean="0">
                <a:solidFill>
                  <a:schemeClr val="bg1">
                    <a:lumMod val="65000"/>
                  </a:schemeClr>
                </a:solidFill>
                <a:latin typeface="等线" panose="02010600030101010101" pitchFamily="2" charset="-122"/>
                <a:ea typeface="等线" panose="02010600030101010101" pitchFamily="2" charset="-122"/>
              </a:rPr>
              <a:t>的</a:t>
            </a:r>
            <a:r>
              <a:rPr lang="zh-CN" altLang="en-US" dirty="0" smtClean="0">
                <a:solidFill>
                  <a:schemeClr val="bg1">
                    <a:lumMod val="65000"/>
                  </a:schemeClr>
                </a:solidFill>
                <a:latin typeface="等线" panose="02010600030101010101" pitchFamily="2" charset="-122"/>
                <a:ea typeface="等线" panose="02010600030101010101" pitchFamily="2" charset="-122"/>
              </a:rPr>
              <a:t>用户</a:t>
            </a:r>
            <a:r>
              <a:rPr lang="en-US" altLang="zh-CN" dirty="0" err="1" smtClean="0">
                <a:solidFill>
                  <a:schemeClr val="bg1">
                    <a:lumMod val="65000"/>
                  </a:schemeClr>
                </a:solidFill>
                <a:latin typeface="等线" panose="02010600030101010101" pitchFamily="2" charset="-122"/>
                <a:ea typeface="等线" panose="02010600030101010101" pitchFamily="2" charset="-122"/>
              </a:rPr>
              <a:t>调度</a:t>
            </a:r>
            <a:r>
              <a:rPr lang="zh-CN" altLang="en-US" dirty="0" smtClean="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3" name="灯片编号占位符 2"/>
          <p:cNvSpPr>
            <a:spLocks noGrp="1"/>
          </p:cNvSpPr>
          <p:nvPr>
            <p:ph type="sldNum" sz="quarter" idx="12"/>
          </p:nvPr>
        </p:nvSpPr>
        <p:spPr/>
        <p:txBody>
          <a:bodyPr/>
          <a:lstStyle/>
          <a:p>
            <a:pPr>
              <a:defRPr/>
            </a:pPr>
            <a:fld id="{C6F8DDFE-70BB-44EF-AB37-B1628E97149F}" type="slidenum">
              <a:rPr lang="zh-CN" altLang="en-US" smtClean="0">
                <a:latin typeface="等线" panose="02010600030101010101" pitchFamily="2" charset="-122"/>
                <a:ea typeface="等线" panose="02010600030101010101" pitchFamily="2" charset="-122"/>
              </a:rPr>
              <a:pPr>
                <a:defRPr/>
              </a:pPr>
              <a:t>3</a:t>
            </a:fld>
            <a:endParaRPr lang="zh-CN" altLang="en-US" dirty="0">
              <a:latin typeface="等线" panose="02010600030101010101" pitchFamily="2" charset="-122"/>
              <a:ea typeface="等线" panose="02010600030101010101" pitchFamily="2" charset="-122"/>
            </a:endParaRPr>
          </a:p>
        </p:txBody>
      </p:sp>
      <p:sp>
        <p:nvSpPr>
          <p:cNvPr id="8197"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8198"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199"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57200" y="1600200"/>
            <a:ext cx="8229600" cy="4978400"/>
          </a:xfrm>
        </p:spPr>
        <p:txBody>
          <a:bodyPr/>
          <a:lstStyle/>
          <a:p>
            <a:pPr indent="-360000" eaLnBrk="1" hangingPunct="1">
              <a:lnSpc>
                <a:spcPct val="115000"/>
              </a:lnSpc>
            </a:pPr>
            <a:r>
              <a:rPr lang="zh-CN" altLang="en-US" sz="2400" dirty="0" smtClean="0">
                <a:solidFill>
                  <a:srgbClr val="2C3E50"/>
                </a:solidFill>
                <a:latin typeface="等线" panose="02010600030101010101" pitchFamily="2" charset="-122"/>
                <a:ea typeface="等线" panose="02010600030101010101" pitchFamily="2" charset="-122"/>
              </a:rPr>
              <a:t>仿真实验设置</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algn="just" eaLnBrk="1" hangingPunct="1">
              <a:lnSpc>
                <a:spcPct val="125000"/>
              </a:lnSpc>
            </a:pPr>
            <a:r>
              <a:rPr lang="zh-CN" altLang="en-US" sz="2000" dirty="0" smtClean="0">
                <a:solidFill>
                  <a:srgbClr val="2C3E50"/>
                </a:solidFill>
                <a:latin typeface="等线" panose="02010600030101010101" pitchFamily="2" charset="-122"/>
                <a:ea typeface="等线" panose="02010600030101010101" pitchFamily="2" charset="-122"/>
              </a:rPr>
              <a:t>默认参数设置</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信道模型：多径干扰衰落模型</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en-US" altLang="zh-CN" sz="20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AP</a:t>
            </a:r>
            <a:r>
              <a:rPr lang="zh-CN" altLang="en-US" sz="2000" dirty="0" smtClean="0">
                <a:solidFill>
                  <a:srgbClr val="2C3E50"/>
                </a:solidFill>
                <a:latin typeface="等线" panose="02010600030101010101" pitchFamily="2" charset="-122"/>
                <a:ea typeface="等线" panose="02010600030101010101" pitchFamily="2" charset="-122"/>
              </a:rPr>
              <a:t>天线功率 </a:t>
            </a:r>
            <a:r>
              <a:rPr lang="en-US" altLang="zh-CN" sz="2000" dirty="0" smtClean="0">
                <a:solidFill>
                  <a:srgbClr val="2C3E50"/>
                </a:solidFill>
                <a:latin typeface="等线" panose="02010600030101010101" pitchFamily="2" charset="-122"/>
                <a:ea typeface="等线" panose="02010600030101010101" pitchFamily="2" charset="-122"/>
              </a:rPr>
              <a:t>/ AP</a:t>
            </a:r>
            <a:r>
              <a:rPr lang="zh-CN" altLang="en-US" sz="2000" dirty="0" smtClean="0">
                <a:solidFill>
                  <a:srgbClr val="2C3E50"/>
                </a:solidFill>
                <a:latin typeface="等线" panose="02010600030101010101" pitchFamily="2" charset="-122"/>
                <a:ea typeface="等线" panose="02010600030101010101" pitchFamily="2" charset="-122"/>
              </a:rPr>
              <a:t>可利用天线数量：</a:t>
            </a:r>
            <a:r>
              <a:rPr lang="en-US" altLang="zh-CN" sz="2000" dirty="0" smtClean="0">
                <a:solidFill>
                  <a:srgbClr val="2C3E50"/>
                </a:solidFill>
                <a:latin typeface="等线" panose="02010600030101010101" pitchFamily="2" charset="-122"/>
                <a:ea typeface="等线" panose="02010600030101010101" pitchFamily="2" charset="-122"/>
              </a:rPr>
              <a:t>15W / 3</a:t>
            </a:r>
          </a:p>
          <a:p>
            <a:pPr marL="684000" indent="0" algn="just" eaLnBrk="1" hangingPunct="1">
              <a:lnSpc>
                <a:spcPct val="125000"/>
              </a:lnSpc>
              <a:buFont typeface="Arial" panose="020B0604020202020204" pitchFamily="34" charset="0"/>
              <a:buNone/>
            </a:pPr>
            <a:r>
              <a:rPr lang="en-US" altLang="zh-CN" sz="2000" dirty="0" smtClean="0">
                <a:solidFill>
                  <a:srgbClr val="2C3E50"/>
                </a:solidFill>
                <a:latin typeface="等线" panose="02010600030101010101" pitchFamily="2" charset="-122"/>
                <a:ea typeface="等线" panose="02010600030101010101" pitchFamily="2" charset="-122"/>
              </a:rPr>
              <a:t>AP</a:t>
            </a:r>
            <a:r>
              <a:rPr lang="zh-CN" altLang="en-US" sz="2000" dirty="0" smtClean="0">
                <a:solidFill>
                  <a:srgbClr val="2C3E50"/>
                </a:solidFill>
                <a:latin typeface="等线" panose="02010600030101010101" pitchFamily="2" charset="-122"/>
                <a:ea typeface="等线" panose="02010600030101010101" pitchFamily="2" charset="-122"/>
              </a:rPr>
              <a:t>数量</a:t>
            </a:r>
            <a:r>
              <a:rPr lang="en-US" altLang="zh-CN" sz="2000" dirty="0" smtClean="0">
                <a:solidFill>
                  <a:srgbClr val="2C3E50"/>
                </a:solidFill>
                <a:latin typeface="等线" panose="02010600030101010101" pitchFamily="2" charset="-122"/>
                <a:ea typeface="等线" panose="02010600030101010101" pitchFamily="2" charset="-122"/>
              </a:rPr>
              <a:t> / </a:t>
            </a:r>
            <a:r>
              <a:rPr lang="zh-CN" altLang="en-US" sz="2000" dirty="0" smtClean="0">
                <a:solidFill>
                  <a:srgbClr val="2C3E50"/>
                </a:solidFill>
                <a:latin typeface="等线" panose="02010600030101010101" pitchFamily="2" charset="-122"/>
                <a:ea typeface="等线" panose="02010600030101010101" pitchFamily="2" charset="-122"/>
              </a:rPr>
              <a:t>信道竞争用户数量：</a:t>
            </a:r>
            <a:r>
              <a:rPr lang="en-US" altLang="zh-CN" sz="2000" dirty="0" smtClean="0">
                <a:solidFill>
                  <a:srgbClr val="2C3E50"/>
                </a:solidFill>
                <a:latin typeface="等线" panose="02010600030101010101" pitchFamily="2" charset="-122"/>
                <a:ea typeface="等线" panose="02010600030101010101" pitchFamily="2" charset="-122"/>
              </a:rPr>
              <a:t>1 / 10</a:t>
            </a: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数据包大小：</a:t>
            </a:r>
            <a:r>
              <a:rPr lang="en-US" altLang="zh-CN" sz="2000" dirty="0" smtClean="0">
                <a:solidFill>
                  <a:srgbClr val="2C3E50"/>
                </a:solidFill>
                <a:latin typeface="等线" panose="02010600030101010101" pitchFamily="2" charset="-122"/>
                <a:ea typeface="等线" panose="02010600030101010101" pitchFamily="2" charset="-122"/>
              </a:rPr>
              <a:t>1500</a:t>
            </a:r>
            <a:r>
              <a:rPr lang="en-US" altLang="zh-CN" sz="2000" i="1" dirty="0" smtClean="0">
                <a:solidFill>
                  <a:srgbClr val="2C3E50"/>
                </a:solidFill>
                <a:latin typeface="等线" panose="02010600030101010101" pitchFamily="2" charset="-122"/>
                <a:ea typeface="等线" panose="02010600030101010101" pitchFamily="2" charset="-122"/>
              </a:rPr>
              <a:t>bytes</a:t>
            </a:r>
          </a:p>
          <a:p>
            <a:pPr marL="684000" indent="-252000" algn="just" eaLnBrk="1" hangingPunct="1">
              <a:lnSpc>
                <a:spcPct val="125000"/>
              </a:lnSpc>
            </a:pPr>
            <a:r>
              <a:rPr lang="zh-CN" altLang="en-US" sz="2000" dirty="0">
                <a:solidFill>
                  <a:srgbClr val="2C3E50"/>
                </a:solidFill>
                <a:latin typeface="等线" panose="02010600030101010101" pitchFamily="2" charset="-122"/>
                <a:ea typeface="等线" panose="02010600030101010101" pitchFamily="2" charset="-122"/>
              </a:rPr>
              <a:t>算法评价</a:t>
            </a:r>
            <a:endParaRPr lang="en-US" altLang="zh-CN" sz="2000" dirty="0">
              <a:solidFill>
                <a:srgbClr val="2C3E50"/>
              </a:solidFill>
              <a:latin typeface="等线" panose="02010600030101010101" pitchFamily="2" charset="-122"/>
              <a:ea typeface="等线" panose="02010600030101010101" pitchFamily="2" charset="-122"/>
            </a:endParaRPr>
          </a:p>
          <a:p>
            <a:pPr marL="684000" indent="0" algn="just" eaLnBrk="1" hangingPunct="1">
              <a:lnSpc>
                <a:spcPct val="125000"/>
              </a:lnSpc>
              <a:buFont typeface="Arial" panose="020B0604020202020204" pitchFamily="34" charset="0"/>
              <a:buNone/>
            </a:pPr>
            <a:r>
              <a:rPr lang="zh-CN" altLang="en-US" sz="2000" dirty="0" smtClean="0">
                <a:solidFill>
                  <a:srgbClr val="2C3E50"/>
                </a:solidFill>
                <a:latin typeface="等线" panose="02010600030101010101" pitchFamily="2" charset="-122"/>
                <a:ea typeface="等线" panose="02010600030101010101" pitchFamily="2" charset="-122"/>
              </a:rPr>
              <a:t>吞吐量，简式公平性指数：</a:t>
            </a:r>
            <a:endParaRPr lang="en-US" altLang="zh-CN" sz="2000" dirty="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2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dirty="0" smtClean="0">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77AFFB97-4B46-45FD-97AE-BECAE4194D91}" type="slidenum">
              <a:rPr lang="zh-CN" altLang="en-US" smtClean="0">
                <a:latin typeface="等线" panose="02010600030101010101" pitchFamily="2" charset="-122"/>
                <a:ea typeface="等线" panose="02010600030101010101" pitchFamily="2" charset="-122"/>
              </a:rPr>
              <a:pPr>
                <a:defRPr/>
              </a:pPr>
              <a:t>30</a:t>
            </a:fld>
            <a:endParaRPr lang="zh-CN" altLang="en-US">
              <a:latin typeface="等线" panose="02010600030101010101" pitchFamily="2" charset="-122"/>
              <a:ea typeface="等线" panose="02010600030101010101" pitchFamily="2" charset="-122"/>
            </a:endParaRPr>
          </a:p>
        </p:txBody>
      </p:sp>
      <p:pic>
        <p:nvPicPr>
          <p:cNvPr id="44037"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4360636" y="4984687"/>
                <a:ext cx="2238754" cy="856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2C3E50"/>
                          </a:solidFill>
                          <a:latin typeface="Cambria Math" panose="02040503050406030204" pitchFamily="18" charset="0"/>
                        </a:rPr>
                        <m:t>𝐽𝐹𝐼</m:t>
                      </m:r>
                      <m:r>
                        <a:rPr lang="en-US" altLang="zh-CN" sz="2000" b="0" i="1" smtClean="0">
                          <a:solidFill>
                            <a:srgbClr val="2C3E50"/>
                          </a:solidFill>
                          <a:latin typeface="Cambria Math" panose="02040503050406030204" pitchFamily="18" charset="0"/>
                        </a:rPr>
                        <m:t>=</m:t>
                      </m:r>
                      <m:f>
                        <m:fPr>
                          <m:ctrlPr>
                            <a:rPr lang="en-US" altLang="zh-CN" sz="2000" b="0" i="1" smtClean="0">
                              <a:solidFill>
                                <a:srgbClr val="2C3E50"/>
                              </a:solidFill>
                              <a:latin typeface="Cambria Math" panose="02040503050406030204" pitchFamily="18" charset="0"/>
                            </a:rPr>
                          </m:ctrlPr>
                        </m:fPr>
                        <m:num>
                          <m:sSup>
                            <m:sSupPr>
                              <m:ctrlPr>
                                <a:rPr lang="en-US" altLang="zh-CN" sz="2000" b="0" i="1" smtClean="0">
                                  <a:solidFill>
                                    <a:srgbClr val="2C3E50"/>
                                  </a:solidFill>
                                  <a:latin typeface="Cambria Math" panose="02040503050406030204" pitchFamily="18" charset="0"/>
                                </a:rPr>
                              </m:ctrlPr>
                            </m:sSupPr>
                            <m:e>
                              <m:d>
                                <m:dPr>
                                  <m:begChr m:val="["/>
                                  <m:endChr m:val="]"/>
                                  <m:ctrlPr>
                                    <a:rPr lang="en-US" altLang="zh-CN" sz="2000" i="1">
                                      <a:solidFill>
                                        <a:srgbClr val="2C3E50"/>
                                      </a:solidFill>
                                      <a:latin typeface="Cambria Math" panose="02040503050406030204" pitchFamily="18" charset="0"/>
                                    </a:rPr>
                                  </m:ctrlPr>
                                </m:dPr>
                                <m:e>
                                  <m:nary>
                                    <m:naryPr>
                                      <m:chr m:val="∑"/>
                                      <m:limLoc m:val="subSup"/>
                                      <m:ctrlPr>
                                        <a:rPr lang="en-US" altLang="zh-CN" sz="2000" i="1">
                                          <a:solidFill>
                                            <a:srgbClr val="2C3E50"/>
                                          </a:solidFill>
                                          <a:latin typeface="Cambria Math" panose="02040503050406030204" pitchFamily="18" charset="0"/>
                                        </a:rPr>
                                      </m:ctrlPr>
                                    </m:naryPr>
                                    <m:sub>
                                      <m:r>
                                        <m:rPr>
                                          <m:brk m:alnAt="25"/>
                                        </m:rPr>
                                        <a:rPr lang="en-US" altLang="zh-CN" sz="2000" i="1">
                                          <a:solidFill>
                                            <a:srgbClr val="2C3E50"/>
                                          </a:solidFill>
                                          <a:latin typeface="Cambria Math" panose="02040503050406030204" pitchFamily="18" charset="0"/>
                                        </a:rPr>
                                        <m:t>𝑢</m:t>
                                      </m:r>
                                      <m:r>
                                        <a:rPr lang="en-US" altLang="zh-CN" sz="2000" i="1">
                                          <a:solidFill>
                                            <a:srgbClr val="2C3E50"/>
                                          </a:solidFill>
                                          <a:latin typeface="Cambria Math" panose="02040503050406030204" pitchFamily="18" charset="0"/>
                                        </a:rPr>
                                        <m:t>=1</m:t>
                                      </m:r>
                                    </m:sub>
                                    <m:sup>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𝑁</m:t>
                                          </m:r>
                                        </m:e>
                                        <m:sub>
                                          <m:r>
                                            <a:rPr lang="en-US" altLang="zh-CN" sz="2000" i="1">
                                              <a:solidFill>
                                                <a:srgbClr val="2C3E50"/>
                                              </a:solidFill>
                                              <a:latin typeface="Cambria Math" panose="02040503050406030204" pitchFamily="18" charset="0"/>
                                            </a:rPr>
                                            <m:t>𝑢</m:t>
                                          </m:r>
                                        </m:sub>
                                      </m:sSub>
                                    </m:sup>
                                    <m:e>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𝑋</m:t>
                                          </m:r>
                                        </m:e>
                                        <m:sub>
                                          <m:r>
                                            <a:rPr lang="en-US" altLang="zh-CN" sz="2000" i="1">
                                              <a:solidFill>
                                                <a:srgbClr val="2C3E50"/>
                                              </a:solidFill>
                                              <a:latin typeface="Cambria Math" panose="02040503050406030204" pitchFamily="18" charset="0"/>
                                            </a:rPr>
                                            <m:t>𝑢</m:t>
                                          </m:r>
                                        </m:sub>
                                      </m:sSub>
                                    </m:e>
                                  </m:nary>
                                </m:e>
                              </m:d>
                            </m:e>
                            <m:sup>
                              <m:r>
                                <a:rPr lang="en-US" altLang="zh-CN" sz="2000" b="0" i="1" smtClean="0">
                                  <a:solidFill>
                                    <a:srgbClr val="2C3E50"/>
                                  </a:solidFill>
                                  <a:latin typeface="Cambria Math" panose="02040503050406030204" pitchFamily="18" charset="0"/>
                                </a:rPr>
                                <m:t>2</m:t>
                              </m:r>
                            </m:sup>
                          </m:sSup>
                        </m:num>
                        <m:den>
                          <m:sSub>
                            <m:sSubPr>
                              <m:ctrlPr>
                                <a:rPr lang="en-US" altLang="zh-CN" sz="2000" b="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𝑁</m:t>
                              </m:r>
                            </m:e>
                            <m:sub>
                              <m:r>
                                <a:rPr lang="en-US" altLang="zh-CN" sz="2000" b="0" i="1" smtClean="0">
                                  <a:solidFill>
                                    <a:srgbClr val="2C3E50"/>
                                  </a:solidFill>
                                  <a:latin typeface="Cambria Math" panose="02040503050406030204" pitchFamily="18" charset="0"/>
                                </a:rPr>
                                <m:t>𝑢</m:t>
                              </m:r>
                            </m:sub>
                          </m:sSub>
                          <m:nary>
                            <m:naryPr>
                              <m:chr m:val="∑"/>
                              <m:limLoc m:val="subSup"/>
                              <m:ctrlPr>
                                <a:rPr lang="en-US" altLang="zh-CN" sz="2000" b="0" i="1" smtClean="0">
                                  <a:solidFill>
                                    <a:srgbClr val="2C3E50"/>
                                  </a:solidFill>
                                  <a:latin typeface="Cambria Math" panose="02040503050406030204" pitchFamily="18" charset="0"/>
                                </a:rPr>
                              </m:ctrlPr>
                            </m:naryPr>
                            <m:sub>
                              <m:r>
                                <m:rPr>
                                  <m:brk m:alnAt="25"/>
                                </m:rPr>
                                <a:rPr lang="en-US" altLang="zh-CN" sz="2000" b="0" i="1" smtClean="0">
                                  <a:solidFill>
                                    <a:srgbClr val="2C3E50"/>
                                  </a:solidFill>
                                  <a:latin typeface="Cambria Math" panose="02040503050406030204" pitchFamily="18" charset="0"/>
                                </a:rPr>
                                <m:t>𝑢</m:t>
                              </m:r>
                              <m:r>
                                <a:rPr lang="en-US" altLang="zh-CN" sz="2000" b="0" i="1" smtClean="0">
                                  <a:solidFill>
                                    <a:srgbClr val="2C3E50"/>
                                  </a:solidFill>
                                  <a:latin typeface="Cambria Math" panose="02040503050406030204" pitchFamily="18" charset="0"/>
                                </a:rPr>
                                <m:t>=1</m:t>
                              </m:r>
                            </m:sub>
                            <m:sup>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𝑁</m:t>
                                  </m:r>
                                </m:e>
                                <m:sub>
                                  <m:r>
                                    <a:rPr lang="en-US" altLang="zh-CN" sz="2000" i="1">
                                      <a:solidFill>
                                        <a:srgbClr val="2C3E50"/>
                                      </a:solidFill>
                                      <a:latin typeface="Cambria Math" panose="02040503050406030204" pitchFamily="18" charset="0"/>
                                    </a:rPr>
                                    <m:t>𝑢</m:t>
                                  </m:r>
                                </m:sub>
                              </m:sSub>
                            </m:sup>
                            <m:e>
                              <m:sSup>
                                <m:sSupPr>
                                  <m:ctrlPr>
                                    <a:rPr lang="en-US" altLang="zh-CN" sz="2000" b="0" i="1" smtClean="0">
                                      <a:solidFill>
                                        <a:srgbClr val="2C3E50"/>
                                      </a:solidFill>
                                      <a:latin typeface="Cambria Math" panose="02040503050406030204" pitchFamily="18" charset="0"/>
                                    </a:rPr>
                                  </m:ctrlPr>
                                </m:sSupPr>
                                <m:e>
                                  <m:d>
                                    <m:dPr>
                                      <m:begChr m:val="["/>
                                      <m:endChr m:val="]"/>
                                      <m:ctrlPr>
                                        <a:rPr lang="en-US" altLang="zh-CN" sz="2000" i="1">
                                          <a:solidFill>
                                            <a:srgbClr val="2C3E50"/>
                                          </a:solidFill>
                                          <a:latin typeface="Cambria Math" panose="02040503050406030204" pitchFamily="18" charset="0"/>
                                        </a:rPr>
                                      </m:ctrlPr>
                                    </m:dPr>
                                    <m:e>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𝑋</m:t>
                                          </m:r>
                                        </m:e>
                                        <m:sub>
                                          <m:r>
                                            <a:rPr lang="en-US" altLang="zh-CN" sz="2000" i="1">
                                              <a:solidFill>
                                                <a:srgbClr val="2C3E50"/>
                                              </a:solidFill>
                                              <a:latin typeface="Cambria Math" panose="02040503050406030204" pitchFamily="18" charset="0"/>
                                            </a:rPr>
                                            <m:t>𝑢</m:t>
                                          </m:r>
                                        </m:sub>
                                      </m:sSub>
                                    </m:e>
                                  </m:d>
                                </m:e>
                                <m:sup>
                                  <m:r>
                                    <a:rPr lang="en-US" altLang="zh-CN" sz="2000" b="0" i="1" smtClean="0">
                                      <a:solidFill>
                                        <a:srgbClr val="2C3E50"/>
                                      </a:solidFill>
                                      <a:latin typeface="Cambria Math" panose="02040503050406030204" pitchFamily="18" charset="0"/>
                                    </a:rPr>
                                    <m:t>2</m:t>
                                  </m:r>
                                </m:sup>
                              </m:sSup>
                            </m:e>
                          </m:nary>
                        </m:den>
                      </m:f>
                    </m:oMath>
                  </m:oMathPara>
                </a14:m>
                <a:endParaRPr lang="zh-CN" altLang="en-US" sz="2000"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60636" y="4984687"/>
                <a:ext cx="2238754" cy="856838"/>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457200" y="1600200"/>
            <a:ext cx="8229600" cy="4978400"/>
          </a:xfrm>
        </p:spPr>
        <p:txBody>
          <a:bodyPr/>
          <a:lstStyle/>
          <a:p>
            <a:pPr marL="0" indent="0" eaLnBrk="1" hangingPunct="1">
              <a:lnSpc>
                <a:spcPct val="115000"/>
              </a:lnSpc>
              <a:spcBef>
                <a:spcPts val="600"/>
              </a:spcBef>
              <a:buFont typeface="Arial" panose="020B0604020202020204" pitchFamily="34" charset="0"/>
              <a:buNone/>
            </a:pPr>
            <a:r>
              <a:rPr lang="zh-CN" altLang="en-US" sz="2400" smtClean="0">
                <a:solidFill>
                  <a:srgbClr val="2C3E50"/>
                </a:solidFill>
                <a:latin typeface="等线" panose="02010600030101010101" pitchFamily="2" charset="-122"/>
                <a:ea typeface="等线" panose="02010600030101010101" pitchFamily="2" charset="-122"/>
              </a:rPr>
              <a:t>仿真实验结果</a:t>
            </a:r>
            <a:endParaRPr lang="en-US" altLang="zh-CN" sz="200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smtClean="0">
              <a:solidFill>
                <a:srgbClr val="2C3E50"/>
              </a:solidFill>
              <a:latin typeface="等线" panose="02010600030101010101" pitchFamily="2" charset="-122"/>
              <a:ea typeface="等线" panose="02010600030101010101" pitchFamily="2" charset="-122"/>
            </a:endParaRPr>
          </a:p>
        </p:txBody>
      </p:sp>
      <p:pic>
        <p:nvPicPr>
          <p:cNvPr id="45059" name="图片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100" y="2225675"/>
            <a:ext cx="44005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CDC722C4-7AC8-49E3-A8E2-85C42CFC3BE7}" type="slidenum">
              <a:rPr lang="zh-CN" altLang="en-US" smtClean="0">
                <a:latin typeface="等线" panose="02010600030101010101" pitchFamily="2" charset="-122"/>
                <a:ea typeface="等线" panose="02010600030101010101" pitchFamily="2" charset="-122"/>
              </a:rPr>
              <a:pPr>
                <a:defRPr/>
              </a:pPr>
              <a:t>31</a:t>
            </a:fld>
            <a:endParaRPr lang="zh-CN" altLang="en-US">
              <a:latin typeface="等线" panose="02010600030101010101" pitchFamily="2" charset="-122"/>
              <a:ea typeface="等线" panose="02010600030101010101" pitchFamily="2" charset="-122"/>
            </a:endParaRPr>
          </a:p>
        </p:txBody>
      </p:sp>
      <p:sp>
        <p:nvSpPr>
          <p:cNvPr id="45061" name="文本框 1"/>
          <p:cNvSpPr txBox="1">
            <a:spLocks noChangeArrowheads="1"/>
          </p:cNvSpPr>
          <p:nvPr/>
        </p:nvSpPr>
        <p:spPr bwMode="auto">
          <a:xfrm>
            <a:off x="2209800" y="6103938"/>
            <a:ext cx="3513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持续流量传输性能分析</a:t>
            </a:r>
            <a:endParaRPr lang="zh-CN" altLang="en-US" sz="2000">
              <a:solidFill>
                <a:srgbClr val="2C3E50"/>
              </a:solidFill>
              <a:latin typeface="等线" panose="02010600030101010101" pitchFamily="2" charset="-122"/>
              <a:ea typeface="等线" panose="02010600030101010101" pitchFamily="2" charset="-122"/>
            </a:endParaRPr>
          </a:p>
        </p:txBody>
      </p:sp>
      <p:pic>
        <p:nvPicPr>
          <p:cNvPr id="4506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457200" y="1600200"/>
            <a:ext cx="8229600" cy="4978400"/>
          </a:xfrm>
        </p:spPr>
        <p:txBody>
          <a:bodyPr/>
          <a:lstStyle/>
          <a:p>
            <a:pPr marL="0" indent="0" eaLnBrk="1" hangingPunct="1">
              <a:lnSpc>
                <a:spcPct val="115000"/>
              </a:lnSpc>
              <a:buFont typeface="Arial" panose="020B0604020202020204" pitchFamily="34" charset="0"/>
              <a:buNone/>
            </a:pPr>
            <a:r>
              <a:rPr lang="zh-CN" altLang="en-US" sz="2400" smtClean="0">
                <a:solidFill>
                  <a:srgbClr val="2C3E50"/>
                </a:solidFill>
                <a:latin typeface="等线" panose="02010600030101010101" pitchFamily="2" charset="-122"/>
                <a:ea typeface="等线" panose="02010600030101010101" pitchFamily="2" charset="-122"/>
              </a:rPr>
              <a:t>仿真实验结果</a:t>
            </a:r>
            <a:endParaRPr lang="en-US" altLang="zh-CN" sz="200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smtClean="0">
              <a:solidFill>
                <a:srgbClr val="2C3E50"/>
              </a:solidFill>
              <a:latin typeface="等线" panose="02010600030101010101" pitchFamily="2" charset="-122"/>
              <a:ea typeface="等线" panose="02010600030101010101" pitchFamily="2" charset="-122"/>
            </a:endParaRPr>
          </a:p>
        </p:txBody>
      </p:sp>
      <p:pic>
        <p:nvPicPr>
          <p:cNvPr id="46083" name="图片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1988" y="2328863"/>
            <a:ext cx="4506912"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矩形 14"/>
          <p:cNvSpPr>
            <a:spLocks noChangeArrowheads="1"/>
          </p:cNvSpPr>
          <p:nvPr/>
        </p:nvSpPr>
        <p:spPr bwMode="auto">
          <a:xfrm>
            <a:off x="2200275" y="6103938"/>
            <a:ext cx="2662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solidFill>
                  <a:srgbClr val="2C3E50"/>
                </a:solidFill>
                <a:latin typeface="等线" panose="02010600030101010101" pitchFamily="2" charset="-122"/>
                <a:ea typeface="等线" panose="02010600030101010101" pitchFamily="2" charset="-122"/>
              </a:rPr>
              <a:t>信道竞争</a:t>
            </a:r>
            <a:r>
              <a:rPr lang="en-US" altLang="zh-CN" sz="2000">
                <a:solidFill>
                  <a:srgbClr val="2C3E50"/>
                </a:solidFill>
                <a:latin typeface="等线" panose="02010600030101010101" pitchFamily="2" charset="-122"/>
                <a:ea typeface="等线" panose="02010600030101010101" pitchFamily="2" charset="-122"/>
              </a:rPr>
              <a:t>公平性分析</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DD62F40E-CFB8-4D31-BF84-7507BF967A09}" type="slidenum">
              <a:rPr lang="zh-CN" altLang="en-US" smtClean="0">
                <a:latin typeface="等线" panose="02010600030101010101" pitchFamily="2" charset="-122"/>
                <a:ea typeface="等线" panose="02010600030101010101" pitchFamily="2" charset="-122"/>
              </a:rPr>
              <a:pPr>
                <a:defRPr/>
              </a:pPr>
              <a:t>32</a:t>
            </a:fld>
            <a:endParaRPr lang="zh-CN" altLang="en-US">
              <a:latin typeface="等线" panose="02010600030101010101" pitchFamily="2" charset="-122"/>
              <a:ea typeface="等线" panose="02010600030101010101" pitchFamily="2" charset="-122"/>
            </a:endParaRPr>
          </a:p>
        </p:txBody>
      </p:sp>
      <p:pic>
        <p:nvPicPr>
          <p:cNvPr id="4608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457200" y="1600200"/>
            <a:ext cx="8229600" cy="4978400"/>
          </a:xfrm>
        </p:spPr>
        <p:txBody>
          <a:bodyPr/>
          <a:lstStyle/>
          <a:p>
            <a:pPr marL="0" indent="0" eaLnBrk="1" hangingPunct="1">
              <a:lnSpc>
                <a:spcPct val="115000"/>
              </a:lnSpc>
              <a:buFont typeface="Arial" panose="020B0604020202020204" pitchFamily="34" charset="0"/>
              <a:buNone/>
            </a:pPr>
            <a:r>
              <a:rPr lang="zh-CN" altLang="en-US" sz="2400" smtClean="0">
                <a:solidFill>
                  <a:srgbClr val="2C3E50"/>
                </a:solidFill>
                <a:latin typeface="等线" panose="02010600030101010101" pitchFamily="2" charset="-122"/>
                <a:ea typeface="等线" panose="02010600030101010101" pitchFamily="2" charset="-122"/>
              </a:rPr>
              <a:t>仿真实验结果</a:t>
            </a:r>
            <a:endParaRPr lang="en-US" altLang="zh-CN" sz="200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smtClean="0">
              <a:solidFill>
                <a:srgbClr val="2C3E50"/>
              </a:solidFill>
              <a:latin typeface="等线" panose="02010600030101010101" pitchFamily="2" charset="-122"/>
              <a:ea typeface="等线" panose="02010600030101010101" pitchFamily="2" charset="-122"/>
            </a:endParaRPr>
          </a:p>
        </p:txBody>
      </p:sp>
      <p:pic>
        <p:nvPicPr>
          <p:cNvPr id="47107" name="图片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51038" y="2289175"/>
            <a:ext cx="4506912"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矩形 7"/>
          <p:cNvSpPr>
            <a:spLocks noChangeArrowheads="1"/>
          </p:cNvSpPr>
          <p:nvPr/>
        </p:nvSpPr>
        <p:spPr bwMode="auto">
          <a:xfrm>
            <a:off x="2216150" y="6089650"/>
            <a:ext cx="3519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发射天线数量对系统性能影响</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5D18CB0E-EC56-4D51-8D9A-8E6B5B55CA28}" type="slidenum">
              <a:rPr lang="zh-CN" altLang="en-US" smtClean="0">
                <a:latin typeface="等线" panose="02010600030101010101" pitchFamily="2" charset="-122"/>
                <a:ea typeface="等线" panose="02010600030101010101" pitchFamily="2" charset="-122"/>
              </a:rPr>
              <a:pPr>
                <a:defRPr/>
              </a:pPr>
              <a:t>33</a:t>
            </a:fld>
            <a:endParaRPr lang="zh-CN" altLang="en-US">
              <a:latin typeface="等线" panose="02010600030101010101" pitchFamily="2" charset="-122"/>
              <a:ea typeface="等线" panose="02010600030101010101" pitchFamily="2" charset="-122"/>
            </a:endParaRPr>
          </a:p>
        </p:txBody>
      </p:sp>
      <p:pic>
        <p:nvPicPr>
          <p:cNvPr id="47110"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457200" y="1600200"/>
            <a:ext cx="8229600" cy="4978400"/>
          </a:xfrm>
        </p:spPr>
        <p:txBody>
          <a:bodyPr/>
          <a:lstStyle/>
          <a:p>
            <a:pPr marL="0" indent="0" eaLnBrk="1" hangingPunct="1">
              <a:lnSpc>
                <a:spcPct val="115000"/>
              </a:lnSpc>
              <a:buFont typeface="Arial" panose="020B0604020202020204" pitchFamily="34" charset="0"/>
              <a:buNone/>
            </a:pPr>
            <a:r>
              <a:rPr lang="zh-CN" altLang="en-US" sz="2400" smtClean="0">
                <a:solidFill>
                  <a:srgbClr val="2C3E50"/>
                </a:solidFill>
                <a:latin typeface="等线" panose="02010600030101010101" pitchFamily="2" charset="-122"/>
                <a:ea typeface="等线" panose="02010600030101010101" pitchFamily="2" charset="-122"/>
              </a:rPr>
              <a:t>仿真实验结果</a:t>
            </a:r>
            <a:endParaRPr lang="en-US" altLang="zh-CN" sz="200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smtClean="0">
              <a:solidFill>
                <a:srgbClr val="2C3E50"/>
              </a:solidFill>
              <a:latin typeface="等线" panose="02010600030101010101" pitchFamily="2" charset="-122"/>
              <a:ea typeface="等线" panose="02010600030101010101" pitchFamily="2" charset="-122"/>
            </a:endParaRPr>
          </a:p>
        </p:txBody>
      </p:sp>
      <p:pic>
        <p:nvPicPr>
          <p:cNvPr id="48131" name="图片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9450" y="2303463"/>
            <a:ext cx="450691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7"/>
          <p:cNvSpPr>
            <a:spLocks noChangeArrowheads="1"/>
          </p:cNvSpPr>
          <p:nvPr/>
        </p:nvSpPr>
        <p:spPr bwMode="auto">
          <a:xfrm>
            <a:off x="2203450" y="6110288"/>
            <a:ext cx="403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信道竞争用户数量对系统性能影响</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065A8509-229E-4E20-A92A-50429E79A5E6}" type="slidenum">
              <a:rPr lang="zh-CN" altLang="en-US" smtClean="0">
                <a:latin typeface="等线" panose="02010600030101010101" pitchFamily="2" charset="-122"/>
                <a:ea typeface="等线" panose="02010600030101010101" pitchFamily="2" charset="-122"/>
              </a:rPr>
              <a:pPr>
                <a:defRPr/>
              </a:pPr>
              <a:t>34</a:t>
            </a:fld>
            <a:endParaRPr lang="zh-CN" altLang="en-US">
              <a:latin typeface="等线" panose="02010600030101010101" pitchFamily="2" charset="-122"/>
              <a:ea typeface="等线" panose="02010600030101010101" pitchFamily="2" charset="-122"/>
            </a:endParaRPr>
          </a:p>
        </p:txBody>
      </p:sp>
      <p:pic>
        <p:nvPicPr>
          <p:cNvPr id="48134"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457200" y="1600200"/>
            <a:ext cx="8229600" cy="4978400"/>
          </a:xfrm>
        </p:spPr>
        <p:txBody>
          <a:bodyPr/>
          <a:lstStyle/>
          <a:p>
            <a:pPr marL="0" indent="0" eaLnBrk="1" hangingPunct="1">
              <a:lnSpc>
                <a:spcPct val="115000"/>
              </a:lnSpc>
              <a:buFont typeface="Arial" panose="020B0604020202020204" pitchFamily="34" charset="0"/>
              <a:buNone/>
            </a:pPr>
            <a:r>
              <a:rPr lang="zh-CN" altLang="en-US" sz="2400" smtClean="0">
                <a:solidFill>
                  <a:srgbClr val="2C3E50"/>
                </a:solidFill>
                <a:latin typeface="等线" panose="02010600030101010101" pitchFamily="2" charset="-122"/>
                <a:ea typeface="等线" panose="02010600030101010101" pitchFamily="2" charset="-122"/>
              </a:rPr>
              <a:t>仿真实验结果</a:t>
            </a:r>
            <a:endParaRPr lang="en-US" altLang="zh-CN" sz="2000" smtClean="0">
              <a:solidFill>
                <a:srgbClr val="2C3E50"/>
              </a:solidFill>
              <a:latin typeface="等线" panose="02010600030101010101" pitchFamily="2" charset="-122"/>
              <a:ea typeface="等线" panose="02010600030101010101" pitchFamily="2" charset="-122"/>
            </a:endParaRPr>
          </a:p>
          <a:p>
            <a:pPr marL="0" indent="0" algn="just" eaLnBrk="1" hangingPunct="1">
              <a:lnSpc>
                <a:spcPct val="135000"/>
              </a:lnSpc>
              <a:buFont typeface="Arial" panose="020B0604020202020204" pitchFamily="34" charset="0"/>
              <a:buNone/>
            </a:pPr>
            <a:endParaRPr lang="en-US" altLang="zh-CN" sz="2000" smtClean="0">
              <a:solidFill>
                <a:srgbClr val="2C3E50"/>
              </a:solidFill>
              <a:latin typeface="等线" panose="02010600030101010101" pitchFamily="2" charset="-122"/>
              <a:ea typeface="等线" panose="02010600030101010101" pitchFamily="2" charset="-122"/>
            </a:endParaRPr>
          </a:p>
        </p:txBody>
      </p:sp>
      <p:pic>
        <p:nvPicPr>
          <p:cNvPr id="49155" name="图片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2775" y="2306638"/>
            <a:ext cx="450691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矩形 7"/>
          <p:cNvSpPr>
            <a:spLocks noChangeArrowheads="1"/>
          </p:cNvSpPr>
          <p:nvPr/>
        </p:nvSpPr>
        <p:spPr bwMode="auto">
          <a:xfrm>
            <a:off x="2211388" y="6108700"/>
            <a:ext cx="403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a:solidFill>
                  <a:srgbClr val="2C3E50"/>
                </a:solidFill>
                <a:latin typeface="等线" panose="02010600030101010101" pitchFamily="2" charset="-122"/>
                <a:ea typeface="等线" panose="02010600030101010101" pitchFamily="2" charset="-122"/>
              </a:rPr>
              <a:t>不同信道状态环境对系统性能影响</a:t>
            </a:r>
            <a:endParaRPr lang="zh-CN" altLang="en-US" sz="2000">
              <a:solidFill>
                <a:srgbClr val="2C3E50"/>
              </a:solidFill>
              <a:latin typeface="等线" panose="02010600030101010101" pitchFamily="2" charset="-122"/>
              <a:ea typeface="等线" panose="02010600030101010101" pitchFamily="2" charset="-122"/>
            </a:endParaRPr>
          </a:p>
        </p:txBody>
      </p:sp>
      <p:sp>
        <p:nvSpPr>
          <p:cNvPr id="5" name="灯片编号占位符 4"/>
          <p:cNvSpPr>
            <a:spLocks noGrp="1"/>
          </p:cNvSpPr>
          <p:nvPr>
            <p:ph type="sldNum" sz="quarter" idx="12"/>
          </p:nvPr>
        </p:nvSpPr>
        <p:spPr/>
        <p:txBody>
          <a:bodyPr/>
          <a:lstStyle/>
          <a:p>
            <a:pPr>
              <a:defRPr/>
            </a:pPr>
            <a:fld id="{5AE56672-3ECE-479E-B756-92C6F2082AC5}" type="slidenum">
              <a:rPr lang="zh-CN" altLang="en-US" smtClean="0">
                <a:latin typeface="等线" panose="02010600030101010101" pitchFamily="2" charset="-122"/>
                <a:ea typeface="等线" panose="02010600030101010101" pitchFamily="2" charset="-122"/>
              </a:rPr>
              <a:pPr>
                <a:defRPr/>
              </a:pPr>
              <a:t>35</a:t>
            </a:fld>
            <a:endParaRPr lang="zh-CN" altLang="en-US">
              <a:latin typeface="等线" panose="02010600030101010101" pitchFamily="2" charset="-122"/>
              <a:ea typeface="等线" panose="02010600030101010101" pitchFamily="2" charset="-122"/>
            </a:endParaRPr>
          </a:p>
        </p:txBody>
      </p:sp>
      <p:pic>
        <p:nvPicPr>
          <p:cNvPr id="4915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多用户</a:t>
            </a:r>
            <a:r>
              <a:rPr lang="en-US" altLang="zh-CN" sz="3000" smtClean="0">
                <a:solidFill>
                  <a:srgbClr val="2C3E50"/>
                </a:solidFill>
                <a:latin typeface="等线" panose="02010600030101010101" pitchFamily="2" charset="-122"/>
                <a:ea typeface="等线" panose="02010600030101010101" pitchFamily="2" charset="-122"/>
              </a:rPr>
              <a:t>MIMO</a:t>
            </a:r>
            <a:r>
              <a:rPr lang="zh-CN" altLang="en-US" sz="3000" smtClean="0">
                <a:solidFill>
                  <a:srgbClr val="2C3E50"/>
                </a:solidFill>
                <a:latin typeface="等线" panose="02010600030101010101" pitchFamily="2" charset="-122"/>
                <a:ea typeface="等线" panose="02010600030101010101" pitchFamily="2" charset="-122"/>
              </a:rPr>
              <a:t>系统中的用户调度策略</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C18E8D0-30B3-442B-8012-CD7B740D311F}" type="slidenum">
              <a:rPr lang="zh-CN" altLang="en-US" smtClean="0">
                <a:latin typeface="等线" panose="02010600030101010101" pitchFamily="2" charset="-122"/>
                <a:ea typeface="等线" panose="02010600030101010101" pitchFamily="2" charset="-122"/>
              </a:rPr>
              <a:pPr>
                <a:defRPr/>
              </a:pPr>
              <a:t>36</a:t>
            </a:fld>
            <a:endParaRPr lang="zh-CN" altLang="en-US">
              <a:latin typeface="等线" panose="02010600030101010101" pitchFamily="2" charset="-122"/>
              <a:ea typeface="等线" panose="02010600030101010101" pitchFamily="2" charset="-122"/>
            </a:endParaRPr>
          </a:p>
        </p:txBody>
      </p:sp>
      <p:sp>
        <p:nvSpPr>
          <p:cNvPr id="10"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定向天线无线网络中的链路调度策略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多用户</a:t>
            </a:r>
            <a:r>
              <a:rPr lang="en-US" altLang="zh-CN" dirty="0">
                <a:solidFill>
                  <a:schemeClr val="bg1">
                    <a:lumMod val="65000"/>
                  </a:schemeClr>
                </a:solidFill>
                <a:latin typeface="等线" panose="02010600030101010101" pitchFamily="2" charset="-122"/>
                <a:ea typeface="等线" panose="02010600030101010101" pitchFamily="2" charset="-122"/>
              </a:rPr>
              <a:t>MIMO</a:t>
            </a:r>
            <a:r>
              <a:rPr lang="zh-CN" altLang="en-US" dirty="0">
                <a:solidFill>
                  <a:schemeClr val="bg1">
                    <a:lumMod val="65000"/>
                  </a:schemeClr>
                </a:solidFill>
                <a:latin typeface="等线" panose="02010600030101010101" pitchFamily="2" charset="-122"/>
                <a:ea typeface="等线" panose="02010600030101010101" pitchFamily="2" charset="-122"/>
              </a:rPr>
              <a:t>系统中</a:t>
            </a:r>
            <a:r>
              <a:rPr lang="en-US" altLang="zh-CN" dirty="0">
                <a:solidFill>
                  <a:schemeClr val="bg1">
                    <a:lumMod val="65000"/>
                  </a:schemeClr>
                </a:solidFill>
                <a:latin typeface="等线" panose="02010600030101010101" pitchFamily="2" charset="-122"/>
                <a:ea typeface="等线" panose="02010600030101010101" pitchFamily="2" charset="-122"/>
              </a:rPr>
              <a:t>的</a:t>
            </a:r>
            <a:r>
              <a:rPr lang="zh-CN" altLang="en-US" dirty="0">
                <a:solidFill>
                  <a:schemeClr val="bg1">
                    <a:lumMod val="65000"/>
                  </a:schemeClr>
                </a:solidFill>
                <a:latin typeface="等线" panose="02010600030101010101" pitchFamily="2" charset="-122"/>
                <a:ea typeface="等线" panose="02010600030101010101" pitchFamily="2" charset="-122"/>
              </a:rPr>
              <a:t>用户</a:t>
            </a:r>
            <a:r>
              <a:rPr lang="en-US" altLang="zh-CN" dirty="0" err="1">
                <a:solidFill>
                  <a:schemeClr val="bg1">
                    <a:lumMod val="65000"/>
                  </a:schemeClr>
                </a:solidFill>
                <a:latin typeface="等线" panose="02010600030101010101" pitchFamily="2" charset="-122"/>
                <a:ea typeface="等线" panose="02010600030101010101" pitchFamily="2" charset="-122"/>
              </a:rPr>
              <a:t>调度</a:t>
            </a:r>
            <a:r>
              <a:rPr lang="zh-CN" altLang="en-US" dirty="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结论</a:t>
            </a:r>
            <a:endParaRPr lang="en-US" altLang="zh-CN" dirty="0">
              <a:solidFill>
                <a:srgbClr val="2C3E50"/>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50180"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50181"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018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600200"/>
            <a:ext cx="8229600" cy="4978400"/>
          </a:xfrm>
        </p:spPr>
        <p:txBody>
          <a:bodyPr rtlCol="0">
            <a:normAutofit/>
          </a:bodyPr>
          <a:lstStyle/>
          <a:p>
            <a:pPr marL="360000"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基于定向干扰模型的链路调度策略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25000"/>
              </a:lnSpc>
              <a:spcAft>
                <a:spcPts val="0"/>
              </a:spcAft>
              <a:defRPr/>
            </a:pPr>
            <a:r>
              <a:rPr lang="zh-CN" altLang="en-US" sz="2000" dirty="0" smtClean="0">
                <a:solidFill>
                  <a:srgbClr val="2C3E50"/>
                </a:solidFill>
                <a:latin typeface="等线" panose="02010600030101010101" pitchFamily="2" charset="-122"/>
                <a:ea typeface="等线" panose="02010600030101010101" pitchFamily="2" charset="-122"/>
              </a:rPr>
              <a:t>本文</a:t>
            </a:r>
            <a:r>
              <a:rPr lang="zh-CN" altLang="en-US" sz="2000" dirty="0">
                <a:solidFill>
                  <a:srgbClr val="2C3E50"/>
                </a:solidFill>
                <a:latin typeface="等线" panose="02010600030101010101" pitchFamily="2" charset="-122"/>
                <a:ea typeface="等线" panose="02010600030101010101" pitchFamily="2" charset="-122"/>
              </a:rPr>
              <a:t>基于物理干扰</a:t>
            </a:r>
            <a:r>
              <a:rPr lang="zh-CN" altLang="en-US" sz="2000" dirty="0" smtClean="0">
                <a:solidFill>
                  <a:srgbClr val="2C3E50"/>
                </a:solidFill>
                <a:latin typeface="等线" panose="02010600030101010101" pitchFamily="2" charset="-122"/>
                <a:ea typeface="等线" panose="02010600030101010101" pitchFamily="2" charset="-122"/>
              </a:rPr>
              <a:t>模型及定向天线特性，设计适用于</a:t>
            </a:r>
            <a:r>
              <a:rPr lang="zh-CN" altLang="en-US" sz="2000" dirty="0">
                <a:solidFill>
                  <a:srgbClr val="2C3E50"/>
                </a:solidFill>
                <a:latin typeface="等线" panose="02010600030101010101" pitchFamily="2" charset="-122"/>
                <a:ea typeface="等线" panose="02010600030101010101" pitchFamily="2" charset="-122"/>
              </a:rPr>
              <a:t>定向环境下的定向干扰模型</a:t>
            </a:r>
            <a:r>
              <a:rPr lang="zh-CN" altLang="en-US" sz="2000" dirty="0" smtClean="0">
                <a:solidFill>
                  <a:srgbClr val="2C3E50"/>
                </a:solidFill>
                <a:latin typeface="等线" panose="02010600030101010101" pitchFamily="2" charset="-122"/>
                <a:ea typeface="等线" panose="02010600030101010101" pitchFamily="2" charset="-122"/>
              </a:rPr>
              <a:t>。</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35000"/>
              </a:lnSpc>
              <a:spcAft>
                <a:spcPts val="0"/>
              </a:spcAft>
              <a:defRPr/>
            </a:pPr>
            <a:r>
              <a:rPr lang="zh-CN" altLang="en-US" sz="2000" dirty="0" smtClean="0">
                <a:solidFill>
                  <a:srgbClr val="2C3E50"/>
                </a:solidFill>
                <a:latin typeface="等线" panose="02010600030101010101" pitchFamily="2" charset="-122"/>
                <a:ea typeface="等线" panose="02010600030101010101" pitchFamily="2" charset="-122"/>
              </a:rPr>
              <a:t>本文</a:t>
            </a:r>
            <a:r>
              <a:rPr lang="zh-CN" altLang="en-US" sz="2000" dirty="0">
                <a:solidFill>
                  <a:srgbClr val="2C3E50"/>
                </a:solidFill>
                <a:latin typeface="等线" panose="02010600030101010101" pitchFamily="2" charset="-122"/>
                <a:ea typeface="等线" panose="02010600030101010101" pitchFamily="2" charset="-122"/>
              </a:rPr>
              <a:t>针对链路调度问题</a:t>
            </a:r>
            <a:r>
              <a:rPr lang="zh-CN" altLang="en-US" sz="2000" dirty="0" smtClean="0">
                <a:solidFill>
                  <a:srgbClr val="2C3E50"/>
                </a:solidFill>
                <a:latin typeface="等线" panose="02010600030101010101" pitchFamily="2" charset="-122"/>
                <a:ea typeface="等线" panose="02010600030101010101" pitchFamily="2" charset="-122"/>
              </a:rPr>
              <a:t>，基于定向干扰模型提出</a:t>
            </a:r>
            <a:r>
              <a:rPr lang="zh-CN" altLang="en-US" sz="2000" dirty="0">
                <a:solidFill>
                  <a:srgbClr val="2C3E50"/>
                </a:solidFill>
                <a:latin typeface="等线" panose="02010600030101010101" pitchFamily="2" charset="-122"/>
                <a:ea typeface="等线" panose="02010600030101010101" pitchFamily="2" charset="-122"/>
              </a:rPr>
              <a:t>了适用于定向无线</a:t>
            </a:r>
            <a:r>
              <a:rPr lang="zh-CN" altLang="en-US" sz="2000" dirty="0" smtClean="0">
                <a:solidFill>
                  <a:srgbClr val="2C3E50"/>
                </a:solidFill>
                <a:latin typeface="等线" panose="02010600030101010101" pitchFamily="2" charset="-122"/>
                <a:ea typeface="等线" panose="02010600030101010101" pitchFamily="2" charset="-122"/>
              </a:rPr>
              <a:t>网络环境的调度算法。采用</a:t>
            </a:r>
            <a:r>
              <a:rPr lang="zh-CN" altLang="en-US" sz="2000" dirty="0">
                <a:solidFill>
                  <a:srgbClr val="2C3E50"/>
                </a:solidFill>
                <a:latin typeface="等线" panose="02010600030101010101" pitchFamily="2" charset="-122"/>
                <a:ea typeface="等线" panose="02010600030101010101" pitchFamily="2" charset="-122"/>
              </a:rPr>
              <a:t>数学理论分析证明</a:t>
            </a:r>
            <a:r>
              <a:rPr lang="zh-CN" altLang="en-US" sz="2000" dirty="0" smtClean="0">
                <a:solidFill>
                  <a:srgbClr val="2C3E50"/>
                </a:solidFill>
                <a:latin typeface="等线" panose="02010600030101010101" pitchFamily="2" charset="-122"/>
                <a:ea typeface="等线" panose="02010600030101010101" pitchFamily="2" charset="-122"/>
              </a:rPr>
              <a:t>算法正确性与性能表现，通过仿真实验分析算法在不同环境中的性能表现。</a:t>
            </a:r>
            <a:endParaRPr lang="en-US" altLang="zh-CN" sz="18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FDAE2096-438C-483A-9F1A-6E509A93699F}" type="slidenum">
              <a:rPr lang="zh-CN" altLang="en-US" smtClean="0">
                <a:latin typeface="等线" panose="02010600030101010101" pitchFamily="2" charset="-122"/>
                <a:ea typeface="等线" panose="02010600030101010101" pitchFamily="2" charset="-122"/>
              </a:rPr>
              <a:pPr>
                <a:defRPr/>
              </a:pPr>
              <a:t>37</a:t>
            </a:fld>
            <a:endParaRPr lang="zh-CN" altLang="en-US">
              <a:latin typeface="等线" panose="02010600030101010101" pitchFamily="2" charset="-122"/>
              <a:ea typeface="等线" panose="02010600030101010101" pitchFamily="2" charset="-122"/>
            </a:endParaRPr>
          </a:p>
        </p:txBody>
      </p:sp>
      <p:pic>
        <p:nvPicPr>
          <p:cNvPr id="52228"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结论</a:t>
            </a:r>
          </a:p>
        </p:txBody>
      </p:sp>
      <p:cxnSp>
        <p:nvCxnSpPr>
          <p:cNvPr id="12" name="直接连接符 1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457200" y="1600200"/>
            <a:ext cx="8229600" cy="4978400"/>
          </a:xfrm>
        </p:spPr>
        <p:txBody>
          <a:bodyPr rtlCol="0">
            <a:normAutofit/>
          </a:bodyPr>
          <a:lstStyle/>
          <a:p>
            <a:pPr indent="-360000" eaLnBrk="1" fontAlgn="auto" hangingPunct="1">
              <a:lnSpc>
                <a:spcPct val="115000"/>
              </a:lnSpc>
              <a:spcAft>
                <a:spcPts val="0"/>
              </a:spcAft>
              <a:defRPr/>
            </a:pPr>
            <a:r>
              <a:rPr lang="zh-CN" altLang="en-US" sz="2400" dirty="0" smtClean="0">
                <a:solidFill>
                  <a:srgbClr val="2C3E50"/>
                </a:solidFill>
                <a:latin typeface="等线" panose="02010600030101010101" pitchFamily="2" charset="-122"/>
                <a:ea typeface="等线" panose="02010600030101010101" pitchFamily="2" charset="-122"/>
              </a:rPr>
              <a:t>基于多用户</a:t>
            </a:r>
            <a:r>
              <a:rPr lang="en-US" altLang="zh-CN" sz="24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en-US" sz="2400" dirty="0" smtClean="0">
                <a:solidFill>
                  <a:srgbClr val="2C3E50"/>
                </a:solidFill>
                <a:latin typeface="等线" panose="02010600030101010101" pitchFamily="2" charset="-122"/>
                <a:ea typeface="等线" panose="02010600030101010101" pitchFamily="2" charset="-122"/>
              </a:rPr>
              <a:t>的用户调度策略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35000"/>
              </a:lnSpc>
              <a:spcAft>
                <a:spcPts val="0"/>
              </a:spcAft>
              <a:defRPr/>
            </a:pPr>
            <a:r>
              <a:rPr lang="zh-CN" altLang="zh-CN" sz="2000" dirty="0" smtClean="0">
                <a:solidFill>
                  <a:srgbClr val="2C3E50"/>
                </a:solidFill>
                <a:latin typeface="等线" panose="02010600030101010101" pitchFamily="2" charset="-122"/>
                <a:ea typeface="等线" panose="02010600030101010101" pitchFamily="2" charset="-122"/>
              </a:rPr>
              <a:t>本文</a:t>
            </a:r>
            <a:r>
              <a:rPr lang="zh-CN" altLang="en-US" sz="2000" dirty="0" smtClean="0">
                <a:solidFill>
                  <a:srgbClr val="2C3E50"/>
                </a:solidFill>
                <a:latin typeface="等线" panose="02010600030101010101" pitchFamily="2" charset="-122"/>
                <a:ea typeface="等线" panose="02010600030101010101" pitchFamily="2" charset="-122"/>
              </a:rPr>
              <a:t>基于</a:t>
            </a:r>
            <a:r>
              <a:rPr lang="zh-CN" altLang="zh-CN" sz="2000" dirty="0">
                <a:solidFill>
                  <a:srgbClr val="2C3E50"/>
                </a:solidFill>
                <a:latin typeface="等线" panose="02010600030101010101" pitchFamily="2" charset="-122"/>
                <a:ea typeface="等线" panose="02010600030101010101" pitchFamily="2" charset="-122"/>
              </a:rPr>
              <a:t>有效</a:t>
            </a:r>
            <a:r>
              <a:rPr lang="en-US" altLang="zh-CN" sz="2000" dirty="0">
                <a:solidFill>
                  <a:srgbClr val="2C3E50"/>
                </a:solidFill>
                <a:latin typeface="等线" panose="02010600030101010101" pitchFamily="2" charset="-122"/>
                <a:ea typeface="等线" panose="02010600030101010101" pitchFamily="2" charset="-122"/>
                <a:cs typeface="Times New Roman" panose="02020603050405020304" pitchFamily="18" charset="0"/>
              </a:rPr>
              <a:t>SNR</a:t>
            </a:r>
            <a:r>
              <a:rPr lang="zh-CN" altLang="en-US" sz="2000" dirty="0">
                <a:solidFill>
                  <a:srgbClr val="2C3E50"/>
                </a:solidFill>
                <a:latin typeface="等线" panose="02010600030101010101" pitchFamily="2" charset="-122"/>
                <a:ea typeface="等线" panose="02010600030101010101" pitchFamily="2" charset="-122"/>
              </a:rPr>
              <a:t>反馈信息</a:t>
            </a:r>
            <a:r>
              <a:rPr lang="zh-CN" altLang="zh-CN" sz="2000" dirty="0">
                <a:solidFill>
                  <a:srgbClr val="2C3E50"/>
                </a:solidFill>
                <a:latin typeface="等线" panose="02010600030101010101" pitchFamily="2" charset="-122"/>
                <a:ea typeface="等线" panose="02010600030101010101" pitchFamily="2" charset="-122"/>
              </a:rPr>
              <a:t>及系统状态</a:t>
            </a:r>
            <a:r>
              <a:rPr lang="zh-CN" altLang="en-US" sz="2000" dirty="0" smtClean="0">
                <a:solidFill>
                  <a:srgbClr val="2C3E50"/>
                </a:solidFill>
                <a:latin typeface="等线" panose="02010600030101010101" pitchFamily="2" charset="-122"/>
                <a:ea typeface="等线" panose="02010600030101010101" pitchFamily="2" charset="-122"/>
              </a:rPr>
              <a:t>信息</a:t>
            </a:r>
            <a:r>
              <a:rPr lang="zh-CN" altLang="en-US" sz="2000" dirty="0">
                <a:solidFill>
                  <a:srgbClr val="2C3E50"/>
                </a:solidFill>
                <a:latin typeface="等线" panose="02010600030101010101" pitchFamily="2" charset="-122"/>
                <a:ea typeface="等线" panose="02010600030101010101" pitchFamily="2" charset="-122"/>
              </a:rPr>
              <a:t>提出</a:t>
            </a:r>
            <a:r>
              <a:rPr lang="zh-CN" altLang="zh-CN" sz="2000" dirty="0" smtClean="0">
                <a:solidFill>
                  <a:srgbClr val="2C3E50"/>
                </a:solidFill>
                <a:latin typeface="等线" panose="02010600030101010101" pitchFamily="2" charset="-122"/>
                <a:ea typeface="等线" panose="02010600030101010101" pitchFamily="2" charset="-122"/>
              </a:rPr>
              <a:t>了速率</a:t>
            </a:r>
            <a:r>
              <a:rPr lang="zh-CN" altLang="zh-CN" sz="2000" dirty="0">
                <a:solidFill>
                  <a:srgbClr val="2C3E50"/>
                </a:solidFill>
                <a:latin typeface="等线" panose="02010600030101010101" pitchFamily="2" charset="-122"/>
                <a:ea typeface="等线" panose="02010600030101010101" pitchFamily="2" charset="-122"/>
              </a:rPr>
              <a:t>预测</a:t>
            </a:r>
            <a:r>
              <a:rPr lang="zh-CN" altLang="zh-CN" sz="2000" dirty="0" smtClean="0">
                <a:solidFill>
                  <a:srgbClr val="2C3E50"/>
                </a:solidFill>
                <a:latin typeface="等线" panose="02010600030101010101" pitchFamily="2" charset="-122"/>
                <a:ea typeface="等线" panose="02010600030101010101" pitchFamily="2" charset="-122"/>
              </a:rPr>
              <a:t>机制，</a:t>
            </a:r>
            <a:r>
              <a:rPr lang="zh-CN" altLang="zh-CN" sz="2000" dirty="0">
                <a:solidFill>
                  <a:srgbClr val="2C3E50"/>
                </a:solidFill>
                <a:latin typeface="等线" panose="02010600030101010101" pitchFamily="2" charset="-122"/>
                <a:ea typeface="等线" panose="02010600030101010101" pitchFamily="2" charset="-122"/>
              </a:rPr>
              <a:t>并基于动态时间规划</a:t>
            </a:r>
            <a:r>
              <a:rPr lang="zh-CN" altLang="zh-CN" sz="2000" dirty="0" smtClean="0">
                <a:solidFill>
                  <a:srgbClr val="2C3E50"/>
                </a:solidFill>
                <a:latin typeface="等线" panose="02010600030101010101" pitchFamily="2" charset="-122"/>
                <a:ea typeface="等线" panose="02010600030101010101" pitchFamily="2" charset="-122"/>
              </a:rPr>
              <a:t>思想</a:t>
            </a:r>
            <a:r>
              <a:rPr lang="zh-CN" altLang="en-US" sz="2000" dirty="0" smtClean="0">
                <a:solidFill>
                  <a:srgbClr val="2C3E50"/>
                </a:solidFill>
                <a:latin typeface="等线" panose="02010600030101010101" pitchFamily="2" charset="-122"/>
                <a:ea typeface="等线" panose="02010600030101010101" pitchFamily="2" charset="-122"/>
              </a:rPr>
              <a:t>设计调度约束条件</a:t>
            </a:r>
            <a:r>
              <a:rPr lang="zh-CN" altLang="zh-CN" sz="2000" dirty="0" smtClean="0">
                <a:solidFill>
                  <a:srgbClr val="2C3E50"/>
                </a:solidFill>
                <a:latin typeface="等线" panose="02010600030101010101" pitchFamily="2" charset="-122"/>
                <a:ea typeface="等线" panose="02010600030101010101" pitchFamily="2" charset="-122"/>
              </a:rPr>
              <a:t>，提高</a:t>
            </a:r>
            <a:r>
              <a:rPr lang="zh-CN" altLang="en-US" sz="2000" dirty="0" smtClean="0">
                <a:solidFill>
                  <a:srgbClr val="2C3E50"/>
                </a:solidFill>
                <a:latin typeface="等线" panose="02010600030101010101" pitchFamily="2" charset="-122"/>
                <a:ea typeface="等线" panose="02010600030101010101" pitchFamily="2" charset="-122"/>
              </a:rPr>
              <a:t>网络吞吐量从而优化信道利用率</a:t>
            </a:r>
            <a:r>
              <a:rPr lang="zh-CN" altLang="zh-CN" sz="2000" dirty="0" smtClean="0">
                <a:solidFill>
                  <a:srgbClr val="2C3E50"/>
                </a:solidFill>
                <a:latin typeface="等线" panose="02010600030101010101" pitchFamily="2" charset="-122"/>
                <a:ea typeface="等线" panose="02010600030101010101" pitchFamily="2" charset="-122"/>
              </a:rPr>
              <a:t>。</a:t>
            </a:r>
            <a:endParaRPr lang="en-US" altLang="zh-CN" sz="2000" dirty="0" smtClean="0">
              <a:solidFill>
                <a:srgbClr val="2C3E50"/>
              </a:solidFill>
              <a:latin typeface="等线" panose="02010600030101010101" pitchFamily="2" charset="-122"/>
              <a:ea typeface="等线" panose="02010600030101010101" pitchFamily="2" charset="-122"/>
            </a:endParaRPr>
          </a:p>
          <a:p>
            <a:pPr marL="684000" indent="-252000" eaLnBrk="1" fontAlgn="auto" hangingPunct="1">
              <a:lnSpc>
                <a:spcPct val="135000"/>
              </a:lnSpc>
              <a:spcAft>
                <a:spcPts val="0"/>
              </a:spcAft>
              <a:defRPr/>
            </a:pPr>
            <a:r>
              <a:rPr lang="zh-CN" altLang="zh-CN" sz="2000" dirty="0" smtClean="0">
                <a:solidFill>
                  <a:srgbClr val="2C3E50"/>
                </a:solidFill>
                <a:latin typeface="等线" panose="02010600030101010101" pitchFamily="2" charset="-122"/>
                <a:ea typeface="等线" panose="02010600030101010101" pitchFamily="2" charset="-122"/>
              </a:rPr>
              <a:t>本文</a:t>
            </a:r>
            <a:r>
              <a:rPr lang="zh-CN" altLang="zh-CN" sz="2000" dirty="0">
                <a:solidFill>
                  <a:srgbClr val="2C3E50"/>
                </a:solidFill>
                <a:latin typeface="等线" panose="02010600030101010101" pitchFamily="2" charset="-122"/>
                <a:ea typeface="等线" panose="02010600030101010101" pitchFamily="2" charset="-122"/>
              </a:rPr>
              <a:t>提出了迭代式的多用户</a:t>
            </a:r>
            <a:r>
              <a:rPr lang="en-US" altLang="zh-CN" sz="2000" dirty="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zh-CN" sz="2000" dirty="0">
                <a:solidFill>
                  <a:srgbClr val="2C3E50"/>
                </a:solidFill>
                <a:latin typeface="等线" panose="02010600030101010101" pitchFamily="2" charset="-122"/>
                <a:ea typeface="等线" panose="02010600030101010101" pitchFamily="2" charset="-122"/>
              </a:rPr>
              <a:t>下行链路用户调度策略</a:t>
            </a:r>
            <a:r>
              <a:rPr lang="zh-CN" altLang="zh-CN" sz="2000" dirty="0" smtClean="0">
                <a:solidFill>
                  <a:srgbClr val="2C3E50"/>
                </a:solidFill>
                <a:latin typeface="等线" panose="02010600030101010101" pitchFamily="2" charset="-122"/>
                <a:ea typeface="等线" panose="02010600030101010101" pitchFamily="2" charset="-122"/>
              </a:rPr>
              <a:t>。</a:t>
            </a:r>
            <a:r>
              <a:rPr lang="zh-CN" altLang="en-US" sz="2000" dirty="0" smtClean="0">
                <a:solidFill>
                  <a:srgbClr val="2C3E50"/>
                </a:solidFill>
                <a:latin typeface="等线" panose="02010600030101010101" pitchFamily="2" charset="-122"/>
                <a:ea typeface="等线" panose="02010600030101010101" pitchFamily="2" charset="-122"/>
              </a:rPr>
              <a:t>通过</a:t>
            </a:r>
            <a:r>
              <a:rPr lang="zh-CN" altLang="zh-CN" sz="2000" dirty="0" smtClean="0">
                <a:solidFill>
                  <a:srgbClr val="2C3E50"/>
                </a:solidFill>
                <a:latin typeface="等线" panose="02010600030101010101" pitchFamily="2" charset="-122"/>
                <a:ea typeface="等线" panose="02010600030101010101" pitchFamily="2" charset="-122"/>
              </a:rPr>
              <a:t>仿真实验</a:t>
            </a:r>
            <a:r>
              <a:rPr lang="zh-CN" altLang="zh-CN" sz="2000" dirty="0">
                <a:solidFill>
                  <a:srgbClr val="2C3E50"/>
                </a:solidFill>
                <a:latin typeface="等线" panose="02010600030101010101" pitchFamily="2" charset="-122"/>
                <a:ea typeface="等线" panose="02010600030101010101" pitchFamily="2" charset="-122"/>
              </a:rPr>
              <a:t>验证了</a:t>
            </a:r>
            <a:r>
              <a:rPr lang="zh-CN" altLang="zh-CN" sz="2000" dirty="0" smtClean="0">
                <a:solidFill>
                  <a:srgbClr val="2C3E50"/>
                </a:solidFill>
                <a:latin typeface="等线" panose="02010600030101010101" pitchFamily="2" charset="-122"/>
                <a:ea typeface="等线" panose="02010600030101010101" pitchFamily="2" charset="-122"/>
              </a:rPr>
              <a:t>本</a:t>
            </a:r>
            <a:r>
              <a:rPr lang="zh-CN" altLang="en-US" sz="2000" dirty="0" smtClean="0">
                <a:solidFill>
                  <a:srgbClr val="2C3E50"/>
                </a:solidFill>
                <a:latin typeface="等线" panose="02010600030101010101" pitchFamily="2" charset="-122"/>
                <a:ea typeface="等线" panose="02010600030101010101" pitchFamily="2" charset="-122"/>
              </a:rPr>
              <a:t>文</a:t>
            </a:r>
            <a:r>
              <a:rPr lang="zh-CN" altLang="zh-CN" sz="2000" dirty="0" smtClean="0">
                <a:solidFill>
                  <a:srgbClr val="2C3E50"/>
                </a:solidFill>
                <a:latin typeface="等线" panose="02010600030101010101" pitchFamily="2" charset="-122"/>
                <a:ea typeface="等线" panose="02010600030101010101" pitchFamily="2" charset="-122"/>
              </a:rPr>
              <a:t>调度</a:t>
            </a:r>
            <a:r>
              <a:rPr lang="zh-CN" altLang="zh-CN" sz="2000" dirty="0">
                <a:solidFill>
                  <a:srgbClr val="2C3E50"/>
                </a:solidFill>
                <a:latin typeface="等线" panose="02010600030101010101" pitchFamily="2" charset="-122"/>
                <a:ea typeface="等线" panose="02010600030101010101" pitchFamily="2" charset="-122"/>
              </a:rPr>
              <a:t>策略在用户数、天线数、信道质量</a:t>
            </a:r>
            <a:r>
              <a:rPr lang="zh-CN" altLang="zh-CN" sz="2000" dirty="0" smtClean="0">
                <a:solidFill>
                  <a:srgbClr val="2C3E50"/>
                </a:solidFill>
                <a:latin typeface="等线" panose="02010600030101010101" pitchFamily="2" charset="-122"/>
                <a:ea typeface="等线" panose="02010600030101010101" pitchFamily="2" charset="-122"/>
              </a:rPr>
              <a:t>等</a:t>
            </a:r>
            <a:r>
              <a:rPr lang="zh-CN" altLang="en-US" sz="2000" dirty="0" smtClean="0">
                <a:solidFill>
                  <a:srgbClr val="2C3E50"/>
                </a:solidFill>
                <a:latin typeface="等线" panose="02010600030101010101" pitchFamily="2" charset="-122"/>
                <a:ea typeface="等线" panose="02010600030101010101" pitchFamily="2" charset="-122"/>
              </a:rPr>
              <a:t>条件</a:t>
            </a:r>
            <a:r>
              <a:rPr lang="zh-CN" altLang="zh-CN" sz="2000" dirty="0" smtClean="0">
                <a:solidFill>
                  <a:srgbClr val="2C3E50"/>
                </a:solidFill>
                <a:latin typeface="等线" panose="02010600030101010101" pitchFamily="2" charset="-122"/>
                <a:ea typeface="等线" panose="02010600030101010101" pitchFamily="2" charset="-122"/>
              </a:rPr>
              <a:t>下</a:t>
            </a:r>
            <a:r>
              <a:rPr lang="zh-CN" altLang="zh-CN" sz="2000" dirty="0">
                <a:solidFill>
                  <a:srgbClr val="2C3E50"/>
                </a:solidFill>
                <a:latin typeface="等线" panose="02010600030101010101" pitchFamily="2" charset="-122"/>
                <a:ea typeface="等线" panose="02010600030101010101" pitchFamily="2" charset="-122"/>
              </a:rPr>
              <a:t>的性能表现</a:t>
            </a:r>
            <a:r>
              <a:rPr lang="zh-CN" altLang="zh-CN" sz="2000" dirty="0" smtClean="0">
                <a:solidFill>
                  <a:srgbClr val="2C3E50"/>
                </a:solidFill>
                <a:latin typeface="等线" panose="02010600030101010101" pitchFamily="2" charset="-122"/>
                <a:ea typeface="等线" panose="02010600030101010101" pitchFamily="2" charset="-122"/>
              </a:rPr>
              <a:t>，</a:t>
            </a:r>
            <a:r>
              <a:rPr lang="zh-CN" altLang="en-US" sz="2000" dirty="0" smtClean="0">
                <a:solidFill>
                  <a:srgbClr val="2C3E50"/>
                </a:solidFill>
                <a:latin typeface="等线" panose="02010600030101010101" pitchFamily="2" charset="-122"/>
                <a:ea typeface="等线" panose="02010600030101010101" pitchFamily="2" charset="-122"/>
              </a:rPr>
              <a:t>并</a:t>
            </a:r>
            <a:r>
              <a:rPr lang="zh-CN" altLang="zh-CN" sz="2000" dirty="0" smtClean="0">
                <a:solidFill>
                  <a:srgbClr val="2C3E50"/>
                </a:solidFill>
                <a:latin typeface="等线" panose="02010600030101010101" pitchFamily="2" charset="-122"/>
                <a:ea typeface="等线" panose="02010600030101010101" pitchFamily="2" charset="-122"/>
              </a:rPr>
              <a:t>证实</a:t>
            </a:r>
            <a:r>
              <a:rPr lang="zh-CN" altLang="zh-CN" sz="2000" dirty="0">
                <a:solidFill>
                  <a:srgbClr val="2C3E50"/>
                </a:solidFill>
                <a:latin typeface="等线" panose="02010600030101010101" pitchFamily="2" charset="-122"/>
                <a:ea typeface="等线" panose="02010600030101010101" pitchFamily="2" charset="-122"/>
              </a:rPr>
              <a:t>了算法在公平性、网络容量、系统复杂度方面都有着较强的表现。</a:t>
            </a:r>
            <a:endParaRPr lang="en-US" altLang="zh-CN" sz="2000" dirty="0" smtClean="0">
              <a:solidFill>
                <a:srgbClr val="2C3E50"/>
              </a:solidFill>
              <a:latin typeface="等线" panose="02010600030101010101" pitchFamily="2" charset="-122"/>
              <a:ea typeface="等线" panose="02010600030101010101" pitchFamily="2" charset="-122"/>
            </a:endParaRPr>
          </a:p>
        </p:txBody>
      </p:sp>
      <p:sp>
        <p:nvSpPr>
          <p:cNvPr id="6" name="灯片编号占位符 5"/>
          <p:cNvSpPr>
            <a:spLocks noGrp="1"/>
          </p:cNvSpPr>
          <p:nvPr>
            <p:ph type="sldNum" sz="quarter" idx="12"/>
          </p:nvPr>
        </p:nvSpPr>
        <p:spPr/>
        <p:txBody>
          <a:bodyPr/>
          <a:lstStyle/>
          <a:p>
            <a:pPr>
              <a:defRPr/>
            </a:pPr>
            <a:fld id="{3140F234-C93C-4B3E-B55F-DB0339C5514E}" type="slidenum">
              <a:rPr lang="zh-CN" altLang="en-US" smtClean="0">
                <a:latin typeface="等线" panose="02010600030101010101" pitchFamily="2" charset="-122"/>
                <a:ea typeface="等线" panose="02010600030101010101" pitchFamily="2" charset="-122"/>
              </a:rPr>
              <a:pPr>
                <a:defRPr/>
              </a:pPr>
              <a:t>38</a:t>
            </a:fld>
            <a:endParaRPr lang="zh-CN" altLang="en-US">
              <a:latin typeface="等线" panose="02010600030101010101" pitchFamily="2" charset="-122"/>
              <a:ea typeface="等线" panose="02010600030101010101" pitchFamily="2" charset="-122"/>
            </a:endParaRPr>
          </a:p>
        </p:txBody>
      </p:sp>
      <p:pic>
        <p:nvPicPr>
          <p:cNvPr id="53252" name="图片 2"/>
          <p:cNvPicPr>
            <a:picLocks noChangeAspect="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结论</a:t>
            </a:r>
          </a:p>
        </p:txBody>
      </p:sp>
      <p:cxnSp>
        <p:nvCxnSpPr>
          <p:cNvPr id="12" name="直接连接符 1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57200" y="1600200"/>
            <a:ext cx="8229600" cy="4525963"/>
          </a:xfrm>
        </p:spPr>
        <p:txBody>
          <a:bodyPr/>
          <a:lstStyle/>
          <a:p>
            <a:pPr marL="0" indent="0" algn="ctr"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algn="ctr" eaLnBrk="1" hangingPunct="1">
              <a:buFont typeface="Arial" panose="020B0604020202020204" pitchFamily="34" charset="0"/>
              <a:buNone/>
            </a:pPr>
            <a:r>
              <a:rPr lang="zh-CN" altLang="en-US" sz="4800" smtClean="0">
                <a:solidFill>
                  <a:srgbClr val="2C3E50"/>
                </a:solidFill>
                <a:latin typeface="等线" panose="02010600030101010101" pitchFamily="2" charset="-122"/>
                <a:ea typeface="等线" panose="02010600030101010101" pitchFamily="2" charset="-122"/>
              </a:rPr>
              <a:t>谢谢</a:t>
            </a:r>
            <a:endParaRPr lang="en-US" altLang="zh-CN" sz="4800" smtClean="0">
              <a:solidFill>
                <a:srgbClr val="2C3E50"/>
              </a:solidFill>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a:p>
            <a:pPr marL="0" indent="0" eaLnBrk="1" hangingPunct="1">
              <a:buFont typeface="Arial" panose="020B0604020202020204" pitchFamily="34" charset="0"/>
              <a:buNone/>
            </a:pPr>
            <a:endParaRPr lang="en-US" altLang="zh-CN" smtClean="0">
              <a:latin typeface="等线" panose="02010600030101010101" pitchFamily="2" charset="-122"/>
              <a:ea typeface="等线" panose="02010600030101010101" pitchFamily="2" charset="-122"/>
            </a:endParaRPr>
          </a:p>
        </p:txBody>
      </p:sp>
      <p:pic>
        <p:nvPicPr>
          <p:cNvPr id="54275" name="图片 7"/>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940675" y="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FFC5CB2E-675D-495F-8F6F-72B8E5A56977}" type="slidenum">
              <a:rPr lang="zh-CN" altLang="en-US" smtClean="0">
                <a:latin typeface="等线" panose="02010600030101010101" pitchFamily="2" charset="-122"/>
                <a:ea typeface="等线" panose="02010600030101010101" pitchFamily="2" charset="-122"/>
              </a:rPr>
              <a:pPr>
                <a:defRPr/>
              </a:pPr>
              <a:t>39</a:t>
            </a:fld>
            <a:endParaRPr lang="zh-CN" altLang="en-US" dirty="0">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6149"/>
          <p:cNvSpPr>
            <a:spLocks noGrp="1"/>
          </p:cNvSpPr>
          <p:nvPr>
            <p:ph type="sldNum" sz="quarter" idx="12"/>
          </p:nvPr>
        </p:nvSpPr>
        <p:spPr/>
        <p:txBody>
          <a:bodyPr/>
          <a:lstStyle/>
          <a:p>
            <a:pPr>
              <a:defRPr/>
            </a:pPr>
            <a:fld id="{DD39FA93-BBAA-4FA6-9891-2397DBB77E1A}" type="slidenum">
              <a:rPr lang="zh-CN" altLang="en-US" smtClean="0">
                <a:latin typeface="等线" panose="02010600030101010101" pitchFamily="2" charset="-122"/>
                <a:ea typeface="等线" panose="02010600030101010101" pitchFamily="2" charset="-122"/>
              </a:rPr>
              <a:pPr>
                <a:defRPr/>
              </a:pPr>
              <a:t>4</a:t>
            </a:fld>
            <a:endParaRPr lang="zh-CN" altLang="en-US">
              <a:latin typeface="等线" panose="02010600030101010101" pitchFamily="2" charset="-122"/>
              <a:ea typeface="等线" panose="02010600030101010101" pitchFamily="2" charset="-122"/>
            </a:endParaRPr>
          </a:p>
        </p:txBody>
      </p:sp>
      <p:pic>
        <p:nvPicPr>
          <p:cNvPr id="9219" name="图片 3"/>
          <p:cNvPicPr>
            <a:picLocks noChangeAspect="1"/>
          </p:cNvPicPr>
          <p:nvPr/>
        </p:nvPicPr>
        <p:blipFill>
          <a:blip r:embed="rId3">
            <a:extLst>
              <a:ext uri="{28A0092B-C50C-407E-A947-70E740481C1C}">
                <a14:useLocalDpi xmlns:a14="http://schemas.microsoft.com/office/drawing/2010/main" val="0"/>
              </a:ext>
            </a:extLst>
          </a:blip>
          <a:srcRect t="13853"/>
          <a:stretch>
            <a:fillRect/>
          </a:stretch>
        </p:blipFill>
        <p:spPr bwMode="auto">
          <a:xfrm>
            <a:off x="4768850" y="4424363"/>
            <a:ext cx="37734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文本框 4"/>
          <p:cNvSpPr txBox="1">
            <a:spLocks noChangeArrowheads="1"/>
          </p:cNvSpPr>
          <p:nvPr/>
        </p:nvSpPr>
        <p:spPr bwMode="auto">
          <a:xfrm>
            <a:off x="2946400" y="5791200"/>
            <a:ext cx="1922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a:solidFill>
                  <a:srgbClr val="2C3E50"/>
                </a:solidFill>
                <a:latin typeface="等线" panose="02010600030101010101" pitchFamily="2" charset="-122"/>
                <a:ea typeface="等线" panose="02010600030101010101" pitchFamily="2" charset="-122"/>
              </a:rPr>
              <a:t>拥挤的信道</a:t>
            </a:r>
          </a:p>
        </p:txBody>
      </p:sp>
      <p:sp>
        <p:nvSpPr>
          <p:cNvPr id="6" name="文本框 5"/>
          <p:cNvSpPr txBox="1"/>
          <p:nvPr/>
        </p:nvSpPr>
        <p:spPr>
          <a:xfrm>
            <a:off x="2652713" y="3790950"/>
            <a:ext cx="4232275" cy="523875"/>
          </a:xfrm>
          <a:prstGeom prst="rect">
            <a:avLst/>
          </a:prstGeom>
          <a:solidFill>
            <a:srgbClr val="2980B9"/>
          </a:solidFill>
          <a:ln>
            <a:noFill/>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defRPr/>
            </a:pPr>
            <a:r>
              <a:rPr lang="zh-CN" altLang="en-US" sz="2800" dirty="0">
                <a:solidFill>
                  <a:srgbClr val="ECF0F1"/>
                </a:solidFill>
                <a:latin typeface="等线" panose="02010600030101010101" pitchFamily="2" charset="-122"/>
                <a:ea typeface="等线" panose="02010600030101010101" pitchFamily="2" charset="-122"/>
              </a:rPr>
              <a:t>提高信道利用率迫在眉睫</a:t>
            </a:r>
          </a:p>
        </p:txBody>
      </p:sp>
      <p:sp>
        <p:nvSpPr>
          <p:cNvPr id="9222" name="文本框 4"/>
          <p:cNvSpPr txBox="1">
            <a:spLocks noChangeArrowheads="1"/>
          </p:cNvSpPr>
          <p:nvPr/>
        </p:nvSpPr>
        <p:spPr bwMode="auto">
          <a:xfrm>
            <a:off x="4375150" y="1603375"/>
            <a:ext cx="2671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a:solidFill>
                  <a:srgbClr val="2C3E50"/>
                </a:solidFill>
                <a:latin typeface="等线" panose="02010600030101010101" pitchFamily="2" charset="-122"/>
                <a:ea typeface="等线" panose="02010600030101010101" pitchFamily="2" charset="-122"/>
              </a:rPr>
              <a:t>爆炸增长的数据量</a:t>
            </a:r>
          </a:p>
        </p:txBody>
      </p:sp>
      <p:pic>
        <p:nvPicPr>
          <p:cNvPr id="9223"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773175"/>
            <a:ext cx="42513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641475"/>
            <a:ext cx="37750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图片 2"/>
          <p:cNvPicPr>
            <a:picLocks noChangeAspect="1"/>
          </p:cNvPicPr>
          <p:nvPr/>
        </p:nvPicPr>
        <p:blipFill>
          <a:blip r:embed="rId6">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研究背景</a:t>
            </a:r>
          </a:p>
        </p:txBody>
      </p:sp>
      <p:cxnSp>
        <p:nvCxnSpPr>
          <p:cNvPr id="20" name="直接连接符 19"/>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60900" y="4373563"/>
            <a:ext cx="2184400" cy="490537"/>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67" name="内容占位符 2"/>
          <p:cNvSpPr>
            <a:spLocks noGrp="1"/>
          </p:cNvSpPr>
          <p:nvPr>
            <p:ph idx="1"/>
          </p:nvPr>
        </p:nvSpPr>
        <p:spPr>
          <a:xfrm>
            <a:off x="441325" y="1428750"/>
            <a:ext cx="8229600" cy="530225"/>
          </a:xfrm>
        </p:spPr>
        <p:txBody>
          <a:bodyPr/>
          <a:lstStyle/>
          <a:p>
            <a:pPr indent="-358775" eaLnBrk="1" hangingPunct="1"/>
            <a:r>
              <a:rPr lang="zh-CN" altLang="en-US" sz="2400" smtClean="0">
                <a:solidFill>
                  <a:srgbClr val="2C3E50"/>
                </a:solidFill>
                <a:latin typeface="等线" panose="02010600030101010101" pitchFamily="2" charset="-122"/>
                <a:ea typeface="等线" panose="02010600030101010101" pitchFamily="2" charset="-122"/>
              </a:rPr>
              <a:t>研究思路</a:t>
            </a:r>
            <a:endParaRPr lang="en-US" altLang="zh-CN" sz="2400" smtClean="0">
              <a:solidFill>
                <a:srgbClr val="2C3E50"/>
              </a:solidFill>
              <a:latin typeface="等线" panose="02010600030101010101" pitchFamily="2" charset="-122"/>
              <a:ea typeface="等线" panose="02010600030101010101" pitchFamily="2" charset="-122"/>
            </a:endParaRPr>
          </a:p>
        </p:txBody>
      </p:sp>
      <p:pic>
        <p:nvPicPr>
          <p:cNvPr id="11268"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研究背景</a:t>
            </a:r>
          </a:p>
        </p:txBody>
      </p:sp>
      <p:cxnSp>
        <p:nvCxnSpPr>
          <p:cNvPr id="14" name="直接连接符 13"/>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a:xfrm>
            <a:off x="6292850" y="6483350"/>
            <a:ext cx="2057400" cy="365125"/>
          </a:xfrm>
        </p:spPr>
        <p:txBody>
          <a:bodyPr/>
          <a:lstStyle/>
          <a:p>
            <a:pPr>
              <a:defRPr/>
            </a:pPr>
            <a:fld id="{E08A59BC-D2D2-4C3D-9949-01316F146E30}" type="slidenum">
              <a:rPr lang="zh-CN" altLang="en-US" smtClean="0">
                <a:latin typeface="等线" panose="02010600030101010101" pitchFamily="2" charset="-122"/>
                <a:ea typeface="等线" panose="02010600030101010101" pitchFamily="2" charset="-122"/>
              </a:rPr>
              <a:pPr>
                <a:defRPr/>
              </a:pPr>
              <a:t>5</a:t>
            </a:fld>
            <a:endParaRPr lang="zh-CN" altLang="en-US">
              <a:latin typeface="等线" panose="02010600030101010101" pitchFamily="2" charset="-122"/>
              <a:ea typeface="等线" panose="02010600030101010101" pitchFamily="2" charset="-122"/>
            </a:endParaRPr>
          </a:p>
        </p:txBody>
      </p:sp>
      <p:grpSp>
        <p:nvGrpSpPr>
          <p:cNvPr id="11272" name="组合 23"/>
          <p:cNvGrpSpPr>
            <a:grpSpLocks/>
          </p:cNvGrpSpPr>
          <p:nvPr/>
        </p:nvGrpSpPr>
        <p:grpSpPr bwMode="auto">
          <a:xfrm>
            <a:off x="7631113" y="2508250"/>
            <a:ext cx="620712" cy="2378075"/>
            <a:chOff x="8092330" y="2431187"/>
            <a:chExt cx="620218" cy="2377778"/>
          </a:xfrm>
        </p:grpSpPr>
        <p:sp>
          <p:nvSpPr>
            <p:cNvPr id="39" name="矩形 38"/>
            <p:cNvSpPr/>
            <p:nvPr/>
          </p:nvSpPr>
          <p:spPr>
            <a:xfrm>
              <a:off x="8092330" y="2431187"/>
              <a:ext cx="620218" cy="2377778"/>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文本框 2"/>
            <p:cNvSpPr txBox="1"/>
            <p:nvPr/>
          </p:nvSpPr>
          <p:spPr>
            <a:xfrm>
              <a:off x="8155779" y="2431187"/>
              <a:ext cx="493319" cy="2346032"/>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a:spAutoFit/>
            </a:bodyPr>
            <a:lstStyle/>
            <a:p>
              <a:pPr algn="ctr">
                <a:defRPr/>
              </a:pPr>
              <a:r>
                <a:rPr lang="zh-CN" altLang="en-US" sz="2000" dirty="0">
                  <a:solidFill>
                    <a:srgbClr val="ECF0F1"/>
                  </a:solidFill>
                  <a:latin typeface="等线" panose="02010600030101010101" pitchFamily="2" charset="-122"/>
                  <a:ea typeface="等线" panose="02010600030101010101" pitchFamily="2" charset="-122"/>
                </a:rPr>
                <a:t>提高信道利用率</a:t>
              </a:r>
            </a:p>
          </p:txBody>
        </p:sp>
      </p:grpSp>
      <p:grpSp>
        <p:nvGrpSpPr>
          <p:cNvPr id="11273" name="组合 22"/>
          <p:cNvGrpSpPr>
            <a:grpSpLocks/>
          </p:cNvGrpSpPr>
          <p:nvPr/>
        </p:nvGrpSpPr>
        <p:grpSpPr bwMode="auto">
          <a:xfrm>
            <a:off x="1111250" y="2463800"/>
            <a:ext cx="2184400" cy="487363"/>
            <a:chOff x="1744134" y="2455727"/>
            <a:chExt cx="2184400" cy="487362"/>
          </a:xfrm>
        </p:grpSpPr>
        <p:sp>
          <p:nvSpPr>
            <p:cNvPr id="21" name="矩形 20"/>
            <p:cNvSpPr/>
            <p:nvPr/>
          </p:nvSpPr>
          <p:spPr>
            <a:xfrm>
              <a:off x="1744134" y="2455727"/>
              <a:ext cx="2184400"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文本框 19"/>
            <p:cNvSpPr txBox="1"/>
            <p:nvPr/>
          </p:nvSpPr>
          <p:spPr>
            <a:xfrm>
              <a:off x="1798109" y="2492240"/>
              <a:ext cx="2043113" cy="400049"/>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物理层信息</a:t>
              </a:r>
            </a:p>
          </p:txBody>
        </p:sp>
      </p:grpSp>
      <p:sp>
        <p:nvSpPr>
          <p:cNvPr id="6" name="矩形 5"/>
          <p:cNvSpPr/>
          <p:nvPr/>
        </p:nvSpPr>
        <p:spPr>
          <a:xfrm>
            <a:off x="819150" y="2154238"/>
            <a:ext cx="2867025" cy="3086100"/>
          </a:xfrm>
          <a:prstGeom prst="rect">
            <a:avLst/>
          </a:prstGeom>
          <a:noFill/>
          <a:ln w="34925">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4346575" y="2154238"/>
            <a:ext cx="2757488" cy="3086100"/>
          </a:xfrm>
          <a:prstGeom prst="rect">
            <a:avLst/>
          </a:prstGeom>
          <a:noFill/>
          <a:ln w="34925">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箭头连接符 7"/>
          <p:cNvCxnSpPr/>
          <p:nvPr/>
        </p:nvCxnSpPr>
        <p:spPr>
          <a:xfrm>
            <a:off x="3867150" y="3692525"/>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54100" y="4377531"/>
            <a:ext cx="2306638" cy="487363"/>
            <a:chOff x="1044575" y="3406775"/>
            <a:chExt cx="2306638" cy="487363"/>
          </a:xfrm>
        </p:grpSpPr>
        <p:sp>
          <p:nvSpPr>
            <p:cNvPr id="33" name="矩形 32"/>
            <p:cNvSpPr/>
            <p:nvPr/>
          </p:nvSpPr>
          <p:spPr>
            <a:xfrm>
              <a:off x="1111250" y="3406775"/>
              <a:ext cx="2184400" cy="487363"/>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文本框 14"/>
            <p:cNvSpPr txBox="1"/>
            <p:nvPr/>
          </p:nvSpPr>
          <p:spPr>
            <a:xfrm>
              <a:off x="1044575" y="3449638"/>
              <a:ext cx="2306638"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多用户</a:t>
              </a:r>
              <a:r>
                <a:rPr lang="en-US" altLang="zh-CN" dirty="0" smtClean="0"/>
                <a:t>MIMO</a:t>
              </a:r>
              <a:r>
                <a:rPr lang="zh-CN" altLang="en-US" dirty="0" smtClean="0"/>
                <a:t>技术</a:t>
              </a:r>
            </a:p>
          </p:txBody>
        </p:sp>
      </p:grpSp>
      <p:sp>
        <p:nvSpPr>
          <p:cNvPr id="18" name="文本框 17"/>
          <p:cNvSpPr txBox="1"/>
          <p:nvPr/>
        </p:nvSpPr>
        <p:spPr>
          <a:xfrm>
            <a:off x="4692650" y="4418013"/>
            <a:ext cx="2122488"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用户调度问题</a:t>
            </a:r>
          </a:p>
        </p:txBody>
      </p:sp>
      <p:grpSp>
        <p:nvGrpSpPr>
          <p:cNvPr id="11280" name="组合 42"/>
          <p:cNvGrpSpPr>
            <a:grpSpLocks/>
          </p:cNvGrpSpPr>
          <p:nvPr/>
        </p:nvGrpSpPr>
        <p:grpSpPr bwMode="auto">
          <a:xfrm>
            <a:off x="1054100" y="3406776"/>
            <a:ext cx="2306638" cy="487362"/>
            <a:chOff x="1054591" y="4516334"/>
            <a:chExt cx="2306681" cy="487362"/>
          </a:xfrm>
        </p:grpSpPr>
        <p:sp>
          <p:nvSpPr>
            <p:cNvPr id="34" name="矩形 33"/>
            <p:cNvSpPr/>
            <p:nvPr/>
          </p:nvSpPr>
          <p:spPr>
            <a:xfrm>
              <a:off x="1111742" y="4516334"/>
              <a:ext cx="2184441" cy="48736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文本框 12"/>
            <p:cNvSpPr txBox="1"/>
            <p:nvPr/>
          </p:nvSpPr>
          <p:spPr>
            <a:xfrm>
              <a:off x="1054591" y="4556021"/>
              <a:ext cx="2306681"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定向天线技术</a:t>
              </a:r>
            </a:p>
          </p:txBody>
        </p:sp>
      </p:grpSp>
      <p:sp>
        <p:nvSpPr>
          <p:cNvPr id="35" name="矩形 34"/>
          <p:cNvSpPr/>
          <p:nvPr/>
        </p:nvSpPr>
        <p:spPr>
          <a:xfrm>
            <a:off x="4660900" y="3406775"/>
            <a:ext cx="2184400" cy="487363"/>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文本框 16"/>
          <p:cNvSpPr txBox="1"/>
          <p:nvPr/>
        </p:nvSpPr>
        <p:spPr>
          <a:xfrm>
            <a:off x="4673600" y="3451225"/>
            <a:ext cx="2152650"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链路调度问题</a:t>
            </a:r>
          </a:p>
        </p:txBody>
      </p:sp>
      <p:sp>
        <p:nvSpPr>
          <p:cNvPr id="36" name="矩形 35"/>
          <p:cNvSpPr/>
          <p:nvPr/>
        </p:nvSpPr>
        <p:spPr>
          <a:xfrm>
            <a:off x="4660900" y="2463800"/>
            <a:ext cx="2184400" cy="487363"/>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文本框 15"/>
          <p:cNvSpPr txBox="1"/>
          <p:nvPr/>
        </p:nvSpPr>
        <p:spPr>
          <a:xfrm>
            <a:off x="4560888" y="2503488"/>
            <a:ext cx="2370137"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defPPr>
              <a:defRPr lang="zh-CN"/>
            </a:defPPr>
            <a:lvl1pPr algn="ctr">
              <a:spcBef>
                <a:spcPts val="300"/>
              </a:spcBef>
              <a:spcAft>
                <a:spcPts val="300"/>
              </a:spcAft>
              <a:defRPr sz="2000">
                <a:solidFill>
                  <a:srgbClr val="ECF0F1"/>
                </a:solidFill>
                <a:latin typeface="等线" panose="02010600030101010101" pitchFamily="2" charset="-122"/>
                <a:ea typeface="等线" panose="02010600030101010101" pitchFamily="2" charset="-122"/>
              </a:defRPr>
            </a:lvl1pPr>
          </a:lstStyle>
          <a:p>
            <a:pPr>
              <a:defRPr/>
            </a:pPr>
            <a:r>
              <a:rPr lang="zh-CN" altLang="en-US" dirty="0" smtClean="0"/>
              <a:t>信道竞争调度问题</a:t>
            </a:r>
          </a:p>
        </p:txBody>
      </p:sp>
      <p:cxnSp>
        <p:nvCxnSpPr>
          <p:cNvPr id="42" name="直接箭头连接符 41"/>
          <p:cNvCxnSpPr/>
          <p:nvPr/>
        </p:nvCxnSpPr>
        <p:spPr>
          <a:xfrm>
            <a:off x="7226300" y="3706813"/>
            <a:ext cx="333375" cy="0"/>
          </a:xfrm>
          <a:prstGeom prst="straightConnector1">
            <a:avLst/>
          </a:prstGeom>
          <a:ln w="73025" cap="flat">
            <a:solidFill>
              <a:srgbClr val="2C3E50"/>
            </a:solidFill>
            <a:round/>
            <a:headE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86" name="Picture 13" descr="https://documents.lucidchart.com/documents/6f815045-9bd9-4663-a242-6fc0f32d281f/pages/0_0?a=297&amp;x=1073&amp;y=456&amp;w=165&amp;h=165&amp;store=1&amp;accept=image%2F*&amp;auth=LCA%207e64fa3654fd6a351dca94251406612d039072e8-ts%3D149585406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0" y="1147763"/>
            <a:ext cx="852488"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7" name="组合 40"/>
          <p:cNvGrpSpPr>
            <a:grpSpLocks/>
          </p:cNvGrpSpPr>
          <p:nvPr/>
        </p:nvGrpSpPr>
        <p:grpSpPr bwMode="auto">
          <a:xfrm>
            <a:off x="496888" y="5602288"/>
            <a:ext cx="2854325" cy="1103312"/>
            <a:chOff x="3158403" y="5397334"/>
            <a:chExt cx="3280047" cy="1517316"/>
          </a:xfrm>
        </p:grpSpPr>
        <p:pic>
          <p:nvPicPr>
            <p:cNvPr id="11288" name="Picture 19" descr="https://documents.lucidchart.com/documents/6f815045-9bd9-4663-a242-6fc0f32d281f/pages/0_0?a=419&amp;x=270&amp;y=886&amp;w=660&amp;h=319&amp;store=1&amp;accept=image%2F*&amp;auth=LCA%200ebca8439bdd02533a55ac4c027fa2240342b0c1-ts%3D1495854066"/>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95893" y="5397334"/>
              <a:ext cx="3142557" cy="151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39"/>
            <p:cNvSpPr txBox="1">
              <a:spLocks noChangeArrowheads="1"/>
            </p:cNvSpPr>
            <p:nvPr/>
          </p:nvSpPr>
          <p:spPr bwMode="auto">
            <a:xfrm>
              <a:off x="3158403" y="6219152"/>
              <a:ext cx="1181008" cy="3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rgbClr val="2C3E50"/>
                  </a:solidFill>
                  <a:latin typeface="等线" panose="02010600030101010101" pitchFamily="2" charset="-122"/>
                  <a:ea typeface="等线" panose="02010600030101010101" pitchFamily="2" charset="-122"/>
                </a:rPr>
                <a:t>Access Point</a:t>
              </a:r>
              <a:endParaRPr lang="zh-CN" altLang="en-US" sz="1200">
                <a:solidFill>
                  <a:srgbClr val="2C3E50"/>
                </a:solidFill>
                <a:latin typeface="等线" panose="02010600030101010101" pitchFamily="2" charset="-122"/>
                <a:ea typeface="等线" panose="02010600030101010101" pitchFamily="2" charset="-122"/>
              </a:endParaRPr>
            </a:p>
          </p:txBody>
        </p:sp>
        <p:sp>
          <p:nvSpPr>
            <p:cNvPr id="11290" name="文本框 55"/>
            <p:cNvSpPr txBox="1">
              <a:spLocks noChangeArrowheads="1"/>
            </p:cNvSpPr>
            <p:nvPr/>
          </p:nvSpPr>
          <p:spPr bwMode="auto">
            <a:xfrm rot="20728567">
              <a:off x="4250774" y="5576493"/>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1</a:t>
              </a:r>
              <a:endParaRPr lang="zh-CN" altLang="en-US" sz="1200" dirty="0">
                <a:solidFill>
                  <a:srgbClr val="2C3E50"/>
                </a:solidFill>
                <a:latin typeface="等线" panose="02010600030101010101" pitchFamily="2" charset="-122"/>
                <a:ea typeface="等线" panose="02010600030101010101" pitchFamily="2" charset="-122"/>
              </a:endParaRPr>
            </a:p>
          </p:txBody>
        </p:sp>
        <p:sp>
          <p:nvSpPr>
            <p:cNvPr id="11291" name="文本框 56"/>
            <p:cNvSpPr txBox="1">
              <a:spLocks noChangeArrowheads="1"/>
            </p:cNvSpPr>
            <p:nvPr/>
          </p:nvSpPr>
          <p:spPr bwMode="auto">
            <a:xfrm>
              <a:off x="4610011" y="5893996"/>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2</a:t>
              </a:r>
              <a:endParaRPr lang="zh-CN" altLang="en-US" sz="1200" dirty="0">
                <a:solidFill>
                  <a:srgbClr val="2C3E50"/>
                </a:solidFill>
                <a:latin typeface="等线" panose="02010600030101010101" pitchFamily="2" charset="-122"/>
                <a:ea typeface="等线" panose="02010600030101010101" pitchFamily="2" charset="-122"/>
              </a:endParaRPr>
            </a:p>
          </p:txBody>
        </p:sp>
        <p:sp>
          <p:nvSpPr>
            <p:cNvPr id="11292" name="文本框 57"/>
            <p:cNvSpPr txBox="1">
              <a:spLocks noChangeArrowheads="1"/>
            </p:cNvSpPr>
            <p:nvPr/>
          </p:nvSpPr>
          <p:spPr bwMode="auto">
            <a:xfrm rot="861476">
              <a:off x="4320829" y="6367278"/>
              <a:ext cx="10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dirty="0">
                  <a:solidFill>
                    <a:srgbClr val="2C3E50"/>
                  </a:solidFill>
                  <a:latin typeface="等线" panose="02010600030101010101" pitchFamily="2" charset="-122"/>
                  <a:ea typeface="等线" panose="02010600030101010101" pitchFamily="2" charset="-122"/>
                </a:rPr>
                <a:t>Stream 3</a:t>
              </a:r>
              <a:endParaRPr lang="zh-CN" altLang="en-US" sz="1200" dirty="0">
                <a:solidFill>
                  <a:srgbClr val="2C3E50"/>
                </a:solidFill>
                <a:latin typeface="等线" panose="02010600030101010101" pitchFamily="2" charset="-122"/>
                <a:ea typeface="等线" panose="02010600030101010101"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内容占位符 2"/>
          <p:cNvSpPr>
            <a:spLocks noGrp="1"/>
          </p:cNvSpPr>
          <p:nvPr>
            <p:ph idx="1"/>
          </p:nvPr>
        </p:nvSpPr>
        <p:spPr>
          <a:xfrm>
            <a:off x="584200" y="1414463"/>
            <a:ext cx="7931150" cy="4756150"/>
          </a:xfrm>
        </p:spPr>
        <p:txBody>
          <a:bodyPr/>
          <a:lstStyle/>
          <a:p>
            <a:pPr eaLnBrk="1" hangingPunct="1">
              <a:lnSpc>
                <a:spcPct val="125000"/>
              </a:lnSpc>
              <a:defRPr/>
            </a:pPr>
            <a:endParaRPr lang="en-US" altLang="zh-CN" sz="2400" dirty="0" smtClean="0">
              <a:solidFill>
                <a:srgbClr val="2C3E50"/>
              </a:solidFill>
              <a:latin typeface="等线" panose="02010600030101010101" pitchFamily="2" charset="-122"/>
              <a:ea typeface="等线" panose="02010600030101010101" pitchFamily="2" charset="-122"/>
            </a:endParaRPr>
          </a:p>
          <a:p>
            <a:pPr indent="-360000" eaLnBrk="1" hangingPunct="1">
              <a:lnSpc>
                <a:spcPct val="125000"/>
              </a:lnSpc>
              <a:defRPr/>
            </a:pPr>
            <a:r>
              <a:rPr lang="zh-CN" altLang="en-US" sz="2400" dirty="0" smtClean="0">
                <a:solidFill>
                  <a:srgbClr val="2C3E50"/>
                </a:solidFill>
                <a:latin typeface="等线" panose="02010600030101010101" pitchFamily="2" charset="-122"/>
                <a:ea typeface="等线" panose="02010600030101010101" pitchFamily="2" charset="-122"/>
              </a:rPr>
              <a:t>定向天线无线网络的基于定向干扰模型的链路调度策略</a:t>
            </a:r>
            <a:endParaRPr lang="en-US" altLang="zh-CN" sz="2400" dirty="0" smtClean="0">
              <a:solidFill>
                <a:srgbClr val="2C3E50"/>
              </a:solidFill>
              <a:latin typeface="等线" panose="02010600030101010101" pitchFamily="2" charset="-122"/>
              <a:ea typeface="等线" panose="02010600030101010101" pitchFamily="2" charset="-122"/>
            </a:endParaRPr>
          </a:p>
          <a:p>
            <a:pPr marL="457200" lvl="1" indent="-360000" eaLnBrk="1" hangingPunct="1">
              <a:lnSpc>
                <a:spcPct val="125000"/>
              </a:lnSpc>
              <a:buFont typeface="Arial" panose="020B0604020202020204" pitchFamily="34" charset="0"/>
              <a:buNone/>
              <a:defRPr/>
            </a:pPr>
            <a:endParaRPr lang="en-US" altLang="zh-CN" sz="1800" dirty="0" smtClean="0">
              <a:solidFill>
                <a:srgbClr val="2C3E50"/>
              </a:solidFill>
              <a:latin typeface="等线" panose="02010600030101010101" pitchFamily="2" charset="-122"/>
              <a:ea typeface="等线" panose="02010600030101010101" pitchFamily="2" charset="-122"/>
            </a:endParaRPr>
          </a:p>
          <a:p>
            <a:pPr indent="-360000" eaLnBrk="1" hangingPunct="1">
              <a:lnSpc>
                <a:spcPct val="125000"/>
              </a:lnSpc>
              <a:defRPr/>
            </a:pPr>
            <a:r>
              <a:rPr lang="zh-CN" altLang="zh-CN" sz="2400" dirty="0" smtClean="0">
                <a:solidFill>
                  <a:srgbClr val="2C3E50"/>
                </a:solidFill>
                <a:latin typeface="等线" panose="02010600030101010101" pitchFamily="2" charset="-122"/>
                <a:ea typeface="等线" panose="02010600030101010101" pitchFamily="2" charset="-122"/>
              </a:rPr>
              <a:t>多用户</a:t>
            </a:r>
            <a:r>
              <a:rPr lang="en-US" altLang="zh-CN" sz="2400" dirty="0" smtClean="0">
                <a:solidFill>
                  <a:srgbClr val="2C3E50"/>
                </a:solidFill>
                <a:latin typeface="等线" panose="02010600030101010101" pitchFamily="2" charset="-122"/>
                <a:ea typeface="等线" panose="02010600030101010101" pitchFamily="2" charset="-122"/>
                <a:cs typeface="Times New Roman" panose="02020603050405020304" pitchFamily="18" charset="0"/>
              </a:rPr>
              <a:t>MIMO</a:t>
            </a:r>
            <a:r>
              <a:rPr lang="zh-CN" altLang="zh-CN" sz="2400" dirty="0" smtClean="0">
                <a:solidFill>
                  <a:srgbClr val="2C3E50"/>
                </a:solidFill>
                <a:latin typeface="等线" panose="02010600030101010101" pitchFamily="2" charset="-122"/>
                <a:ea typeface="等线" panose="02010600030101010101" pitchFamily="2" charset="-122"/>
              </a:rPr>
              <a:t>系统的基于时间动态规划的用户调度策略</a:t>
            </a:r>
            <a:endParaRPr lang="en-US" altLang="zh-CN" sz="2400" dirty="0" smtClean="0">
              <a:solidFill>
                <a:srgbClr val="2C3E50"/>
              </a:solidFill>
              <a:latin typeface="等线" panose="02010600030101010101" pitchFamily="2" charset="-122"/>
              <a:ea typeface="等线" panose="02010600030101010101" pitchFamily="2" charset="-122"/>
            </a:endParaRPr>
          </a:p>
        </p:txBody>
      </p:sp>
      <p:sp>
        <p:nvSpPr>
          <p:cNvPr id="15" name="灯片编号占位符 14"/>
          <p:cNvSpPr>
            <a:spLocks noGrp="1"/>
          </p:cNvSpPr>
          <p:nvPr>
            <p:ph type="sldNum" sz="quarter" idx="12"/>
          </p:nvPr>
        </p:nvSpPr>
        <p:spPr/>
        <p:txBody>
          <a:bodyPr/>
          <a:lstStyle/>
          <a:p>
            <a:pPr>
              <a:defRPr/>
            </a:pPr>
            <a:fld id="{29FB3851-60E2-42E3-AA23-40D9F57B1A26}" type="slidenum">
              <a:rPr lang="zh-CN" altLang="en-US" smtClean="0">
                <a:latin typeface="等线" panose="02010600030101010101" pitchFamily="2" charset="-122"/>
                <a:ea typeface="等线" panose="02010600030101010101" pitchFamily="2" charset="-122"/>
              </a:rPr>
              <a:pPr>
                <a:defRPr/>
              </a:pPr>
              <a:t>6</a:t>
            </a:fld>
            <a:endParaRPr lang="zh-CN" altLang="en-US">
              <a:latin typeface="等线" panose="02010600030101010101" pitchFamily="2" charset="-122"/>
              <a:ea typeface="等线" panose="02010600030101010101" pitchFamily="2" charset="-122"/>
            </a:endParaRPr>
          </a:p>
        </p:txBody>
      </p:sp>
      <p:pic>
        <p:nvPicPr>
          <p:cNvPr id="13316"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贡献与创新点</a:t>
            </a:r>
          </a:p>
        </p:txBody>
      </p:sp>
      <p:cxnSp>
        <p:nvCxnSpPr>
          <p:cNvPr id="16" name="直接连接符 15"/>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1D18E330-4B0D-4FDE-8643-52512A422546}" type="slidenum">
              <a:rPr lang="zh-CN" altLang="en-US" smtClean="0">
                <a:latin typeface="等线" panose="02010600030101010101" pitchFamily="2" charset="-122"/>
                <a:ea typeface="等线" panose="02010600030101010101" pitchFamily="2" charset="-122"/>
              </a:rPr>
              <a:pPr>
                <a:defRPr/>
              </a:pPr>
              <a:t>7</a:t>
            </a:fld>
            <a:endParaRPr lang="zh-CN" altLang="en-US">
              <a:latin typeface="等线" panose="02010600030101010101" pitchFamily="2" charset="-122"/>
              <a:ea typeface="等线" panose="02010600030101010101" pitchFamily="2" charset="-122"/>
            </a:endParaRPr>
          </a:p>
        </p:txBody>
      </p:sp>
      <p:sp>
        <p:nvSpPr>
          <p:cNvPr id="10" name="内容占位符 2"/>
          <p:cNvSpPr>
            <a:spLocks noGrp="1"/>
          </p:cNvSpPr>
          <p:nvPr>
            <p:ph idx="1"/>
          </p:nvPr>
        </p:nvSpPr>
        <p:spPr>
          <a:xfrm>
            <a:off x="457200" y="1600200"/>
            <a:ext cx="8229600" cy="4525963"/>
          </a:xfrm>
        </p:spPr>
        <p:txBody>
          <a:bodyPr rtlCol="0">
            <a:normAutofit/>
          </a:bodyPr>
          <a:lstStyle/>
          <a:p>
            <a:pPr marL="514350" indent="-514350" eaLnBrk="1" fontAlgn="auto" hangingPunct="1">
              <a:lnSpc>
                <a:spcPct val="125000"/>
              </a:lnSpc>
              <a:spcAft>
                <a:spcPts val="0"/>
              </a:spcAft>
              <a:buFont typeface="Arial" panose="020B0604020202020204" pitchFamily="34" charset="0"/>
              <a:buAutoNum type="arabicPeriod"/>
              <a:defRPr/>
            </a:pPr>
            <a:r>
              <a:rPr lang="zh-CN" altLang="en-US" dirty="0">
                <a:solidFill>
                  <a:schemeClr val="bg1">
                    <a:lumMod val="65000"/>
                  </a:schemeClr>
                </a:solidFill>
                <a:latin typeface="等线" panose="02010600030101010101" pitchFamily="2" charset="-122"/>
                <a:ea typeface="等线" panose="02010600030101010101" pitchFamily="2" charset="-122"/>
              </a:rPr>
              <a:t>研究背景</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a:solidFill>
                  <a:srgbClr val="2C3E50"/>
                </a:solidFill>
                <a:latin typeface="等线" panose="02010600030101010101" pitchFamily="2" charset="-122"/>
                <a:ea typeface="等线" panose="02010600030101010101" pitchFamily="2" charset="-122"/>
              </a:rPr>
              <a:t>定向天线无线网络中</a:t>
            </a:r>
            <a:r>
              <a:rPr lang="zh-CN" altLang="en-US" dirty="0" smtClean="0">
                <a:solidFill>
                  <a:srgbClr val="2C3E50"/>
                </a:solidFill>
                <a:latin typeface="等线" panose="02010600030101010101" pitchFamily="2" charset="-122"/>
                <a:ea typeface="等线" panose="02010600030101010101" pitchFamily="2" charset="-122"/>
              </a:rPr>
              <a:t>的链路调度</a:t>
            </a:r>
            <a:r>
              <a:rPr lang="zh-CN" altLang="en-US" dirty="0">
                <a:solidFill>
                  <a:srgbClr val="2C3E50"/>
                </a:solidFill>
                <a:latin typeface="等线" panose="02010600030101010101" pitchFamily="2" charset="-122"/>
                <a:ea typeface="等线" panose="02010600030101010101" pitchFamily="2" charset="-122"/>
              </a:rPr>
              <a:t>策略</a:t>
            </a:r>
            <a:endParaRPr lang="en-US" altLang="zh-CN" dirty="0">
              <a:solidFill>
                <a:srgbClr val="2C3E50"/>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多用户</a:t>
            </a:r>
            <a:r>
              <a:rPr lang="en-US" altLang="zh-CN" dirty="0" smtClean="0">
                <a:solidFill>
                  <a:schemeClr val="bg1">
                    <a:lumMod val="65000"/>
                  </a:schemeClr>
                </a:solidFill>
                <a:latin typeface="等线" panose="02010600030101010101" pitchFamily="2" charset="-122"/>
                <a:ea typeface="等线" panose="02010600030101010101" pitchFamily="2" charset="-122"/>
              </a:rPr>
              <a:t>MIMO</a:t>
            </a:r>
            <a:r>
              <a:rPr lang="zh-CN" altLang="en-US" dirty="0" smtClean="0">
                <a:solidFill>
                  <a:schemeClr val="bg1">
                    <a:lumMod val="65000"/>
                  </a:schemeClr>
                </a:solidFill>
                <a:latin typeface="等线" panose="02010600030101010101" pitchFamily="2" charset="-122"/>
                <a:ea typeface="等线" panose="02010600030101010101" pitchFamily="2" charset="-122"/>
              </a:rPr>
              <a:t>系统中</a:t>
            </a:r>
            <a:r>
              <a:rPr lang="en-US" altLang="zh-CN" dirty="0" smtClean="0">
                <a:solidFill>
                  <a:schemeClr val="bg1">
                    <a:lumMod val="65000"/>
                  </a:schemeClr>
                </a:solidFill>
                <a:latin typeface="等线" panose="02010600030101010101" pitchFamily="2" charset="-122"/>
                <a:ea typeface="等线" panose="02010600030101010101" pitchFamily="2" charset="-122"/>
              </a:rPr>
              <a:t>的</a:t>
            </a:r>
            <a:r>
              <a:rPr lang="zh-CN" altLang="en-US" dirty="0" smtClean="0">
                <a:solidFill>
                  <a:schemeClr val="bg1">
                    <a:lumMod val="65000"/>
                  </a:schemeClr>
                </a:solidFill>
                <a:latin typeface="等线" panose="02010600030101010101" pitchFamily="2" charset="-122"/>
                <a:ea typeface="等线" panose="02010600030101010101" pitchFamily="2" charset="-122"/>
              </a:rPr>
              <a:t>用户</a:t>
            </a:r>
            <a:r>
              <a:rPr lang="en-US" altLang="zh-CN" dirty="0" err="1" smtClean="0">
                <a:solidFill>
                  <a:schemeClr val="bg1">
                    <a:lumMod val="65000"/>
                  </a:schemeClr>
                </a:solidFill>
                <a:latin typeface="等线" panose="02010600030101010101" pitchFamily="2" charset="-122"/>
                <a:ea typeface="等线" panose="02010600030101010101" pitchFamily="2" charset="-122"/>
              </a:rPr>
              <a:t>调度</a:t>
            </a:r>
            <a:r>
              <a:rPr lang="zh-CN" altLang="en-US" dirty="0" smtClean="0">
                <a:solidFill>
                  <a:schemeClr val="bg1">
                    <a:lumMod val="65000"/>
                  </a:schemeClr>
                </a:solidFill>
                <a:latin typeface="等线" panose="02010600030101010101" pitchFamily="2" charset="-122"/>
                <a:ea typeface="等线" panose="02010600030101010101" pitchFamily="2" charset="-122"/>
              </a:rPr>
              <a:t>策略</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514350" indent="-514350" eaLnBrk="1" fontAlgn="auto" hangingPunct="1">
              <a:lnSpc>
                <a:spcPct val="125000"/>
              </a:lnSpc>
              <a:spcBef>
                <a:spcPct val="20000"/>
              </a:spcBef>
              <a:spcAft>
                <a:spcPts val="0"/>
              </a:spcAft>
              <a:buFont typeface="Arial" panose="020B0604020202020204" pitchFamily="34" charset="0"/>
              <a:buAutoNum type="arabicPeriod"/>
              <a:defRPr/>
            </a:pPr>
            <a:r>
              <a:rPr lang="zh-CN" altLang="en-US" dirty="0" smtClean="0">
                <a:solidFill>
                  <a:schemeClr val="bg1">
                    <a:lumMod val="65000"/>
                  </a:schemeClr>
                </a:solidFill>
                <a:latin typeface="等线" panose="02010600030101010101" pitchFamily="2" charset="-122"/>
                <a:ea typeface="等线" panose="02010600030101010101" pitchFamily="2" charset="-122"/>
              </a:rPr>
              <a:t>结论</a:t>
            </a:r>
            <a:endParaRPr lang="en-US" altLang="zh-CN" dirty="0">
              <a:solidFill>
                <a:schemeClr val="bg1">
                  <a:lumMod val="65000"/>
                </a:schemeClr>
              </a:solidFill>
              <a:latin typeface="等线" panose="02010600030101010101" pitchFamily="2" charset="-122"/>
              <a:ea typeface="等线" panose="02010600030101010101" pitchFamily="2" charset="-122"/>
            </a:endParaRPr>
          </a:p>
          <a:p>
            <a:pPr marL="0" indent="0" eaLnBrk="1" fontAlgn="auto" hangingPunct="1">
              <a:spcAft>
                <a:spcPts val="0"/>
              </a:spcAft>
              <a:buFont typeface="Arial" panose="020B0604020202020204" pitchFamily="34" charset="0"/>
              <a:buNone/>
              <a:defRPr/>
            </a:pPr>
            <a:endParaRPr lang="zh-CN" altLang="en-US" dirty="0">
              <a:latin typeface="等线" panose="02010600030101010101" pitchFamily="2" charset="-122"/>
              <a:ea typeface="等线" panose="02010600030101010101" pitchFamily="2" charset="-122"/>
            </a:endParaRPr>
          </a:p>
        </p:txBody>
      </p:sp>
      <p:sp>
        <p:nvSpPr>
          <p:cNvPr id="14340" name="标题 1"/>
          <p:cNvSpPr txBox="1">
            <a:spLocks/>
          </p:cNvSpPr>
          <p:nvPr/>
        </p:nvSpPr>
        <p:spPr bwMode="auto">
          <a:xfrm>
            <a:off x="593725" y="2841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a:latin typeface="等线" panose="02010600030101010101" pitchFamily="2" charset="-122"/>
                <a:ea typeface="等线" panose="02010600030101010101" pitchFamily="2" charset="-122"/>
              </a:rPr>
              <a:t>   </a:t>
            </a:r>
            <a:r>
              <a:rPr lang="zh-CN" altLang="en-US" sz="3200">
                <a:solidFill>
                  <a:srgbClr val="2C3E50"/>
                </a:solidFill>
                <a:latin typeface="等线" panose="02010600030101010101" pitchFamily="2" charset="-122"/>
                <a:ea typeface="等线" panose="02010600030101010101" pitchFamily="2" charset="-122"/>
              </a:rPr>
              <a:t>提纲</a:t>
            </a:r>
          </a:p>
        </p:txBody>
      </p:sp>
      <p:sp>
        <p:nvSpPr>
          <p:cNvPr id="14341" name="Freeform 5"/>
          <p:cNvSpPr>
            <a:spLocks noEditPoints="1"/>
          </p:cNvSpPr>
          <p:nvPr/>
        </p:nvSpPr>
        <p:spPr bwMode="auto">
          <a:xfrm>
            <a:off x="385763" y="635000"/>
            <a:ext cx="415925" cy="490538"/>
          </a:xfrm>
          <a:custGeom>
            <a:avLst/>
            <a:gdLst>
              <a:gd name="T0" fmla="*/ 636004374 w 68"/>
              <a:gd name="T1" fmla="*/ 1737861675 h 60"/>
              <a:gd name="T2" fmla="*/ 1234599964 w 68"/>
              <a:gd name="T3" fmla="*/ 2072073390 h 60"/>
              <a:gd name="T4" fmla="*/ 1234599964 w 68"/>
              <a:gd name="T5" fmla="*/ 2072073390 h 60"/>
              <a:gd name="T6" fmla="*/ 1833195554 w 68"/>
              <a:gd name="T7" fmla="*/ 1737861675 h 60"/>
              <a:gd name="T8" fmla="*/ 1272014864 w 68"/>
              <a:gd name="T9" fmla="*/ 1203134377 h 60"/>
              <a:gd name="T10" fmla="*/ 2147483646 w 68"/>
              <a:gd name="T11" fmla="*/ 1069454596 h 60"/>
              <a:gd name="T12" fmla="*/ 2057666607 w 68"/>
              <a:gd name="T13" fmla="*/ 1537346092 h 60"/>
              <a:gd name="T14" fmla="*/ 2095075390 w 68"/>
              <a:gd name="T15" fmla="*/ 1002618794 h 60"/>
              <a:gd name="T16" fmla="*/ 2095075390 w 68"/>
              <a:gd name="T17" fmla="*/ 802095035 h 60"/>
              <a:gd name="T18" fmla="*/ 1945428022 w 68"/>
              <a:gd name="T19" fmla="*/ 1537346092 h 60"/>
              <a:gd name="T20" fmla="*/ 2147483646 w 68"/>
              <a:gd name="T21" fmla="*/ 2138909193 h 60"/>
              <a:gd name="T22" fmla="*/ 2147483646 w 68"/>
              <a:gd name="T23" fmla="*/ 2147483646 h 60"/>
              <a:gd name="T24" fmla="*/ 2147483646 w 68"/>
              <a:gd name="T25" fmla="*/ 2147483646 h 60"/>
              <a:gd name="T26" fmla="*/ 1084952596 w 68"/>
              <a:gd name="T27" fmla="*/ 2147483646 h 60"/>
              <a:gd name="T28" fmla="*/ 2147483646 w 68"/>
              <a:gd name="T29" fmla="*/ 2147483646 h 60"/>
              <a:gd name="T30" fmla="*/ 1122361379 w 68"/>
              <a:gd name="T31" fmla="*/ 2147483646 h 60"/>
              <a:gd name="T32" fmla="*/ 1047537695 w 68"/>
              <a:gd name="T33" fmla="*/ 2147483646 h 60"/>
              <a:gd name="T34" fmla="*/ 112238585 w 68"/>
              <a:gd name="T35" fmla="*/ 1671025873 h 60"/>
              <a:gd name="T36" fmla="*/ 523771906 w 68"/>
              <a:gd name="T37" fmla="*/ 1537346092 h 60"/>
              <a:gd name="T38" fmla="*/ 37414900 w 68"/>
              <a:gd name="T39" fmla="*/ 668407079 h 60"/>
              <a:gd name="T40" fmla="*/ 1197185064 w 68"/>
              <a:gd name="T41" fmla="*/ 0 h 60"/>
              <a:gd name="T42" fmla="*/ 2147483646 w 68"/>
              <a:gd name="T43" fmla="*/ 601571276 h 60"/>
              <a:gd name="T44" fmla="*/ 2147483646 w 68"/>
              <a:gd name="T45" fmla="*/ 935774816 h 60"/>
              <a:gd name="T46" fmla="*/ 2147483646 w 68"/>
              <a:gd name="T47" fmla="*/ 1069454596 h 60"/>
              <a:gd name="T48" fmla="*/ 2147483646 w 68"/>
              <a:gd name="T49" fmla="*/ 601571276 h 60"/>
              <a:gd name="T50" fmla="*/ 1234599964 w 68"/>
              <a:gd name="T51" fmla="*/ 267367737 h 60"/>
              <a:gd name="T52" fmla="*/ 1234599964 w 68"/>
              <a:gd name="T53" fmla="*/ 534727298 h 60"/>
              <a:gd name="T54" fmla="*/ 2020251706 w 68"/>
              <a:gd name="T55" fmla="*/ 668407079 h 60"/>
              <a:gd name="T56" fmla="*/ 1197185064 w 68"/>
              <a:gd name="T57" fmla="*/ 2147483646 h 60"/>
              <a:gd name="T58" fmla="*/ 2147483646 w 68"/>
              <a:gd name="T59" fmla="*/ 2147483646 h 60"/>
              <a:gd name="T60" fmla="*/ 1197185064 w 68"/>
              <a:gd name="T61" fmla="*/ 2147483646 h 60"/>
              <a:gd name="T62" fmla="*/ 2147483646 w 68"/>
              <a:gd name="T63" fmla="*/ 2147483646 h 60"/>
              <a:gd name="T64" fmla="*/ 1197185064 w 68"/>
              <a:gd name="T65" fmla="*/ 2147483646 h 60"/>
              <a:gd name="T66" fmla="*/ 1197185064 w 68"/>
              <a:gd name="T67" fmla="*/ 2147483646 h 60"/>
              <a:gd name="T68" fmla="*/ 2147483646 w 68"/>
              <a:gd name="T69" fmla="*/ 2147483646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4342" name="图片 2"/>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内容占位符 2"/>
              <p:cNvSpPr>
                <a:spLocks noGrp="1"/>
              </p:cNvSpPr>
              <p:nvPr>
                <p:ph idx="1"/>
              </p:nvPr>
            </p:nvSpPr>
            <p:spPr>
              <a:xfrm>
                <a:off x="457200" y="1600200"/>
                <a:ext cx="8229600" cy="1343025"/>
              </a:xfrm>
            </p:spPr>
            <p:txBody>
              <a:bodyPr rtlCol="0">
                <a:normAutofit fontScale="85000" lnSpcReduction="20000"/>
              </a:bodyPr>
              <a:lstStyle/>
              <a:p>
                <a:pPr indent="-360000" eaLnBrk="1" fontAlgn="auto" hangingPunct="1">
                  <a:lnSpc>
                    <a:spcPct val="135000"/>
                  </a:lnSpc>
                  <a:spcAft>
                    <a:spcPts val="0"/>
                  </a:spcAft>
                  <a:defRPr/>
                </a:pPr>
                <a:r>
                  <a:rPr lang="zh-CN" altLang="en-US" dirty="0" smtClean="0">
                    <a:solidFill>
                      <a:srgbClr val="2C3E50"/>
                    </a:solidFill>
                    <a:latin typeface="等线" panose="02010600030101010101" pitchFamily="2" charset="-122"/>
                    <a:ea typeface="等线" panose="02010600030101010101" pitchFamily="2" charset="-122"/>
                  </a:rPr>
                  <a:t>问题描述</a:t>
                </a:r>
              </a:p>
              <a:p>
                <a:pPr marL="360000" indent="0" algn="just" eaLnBrk="1" fontAlgn="auto" hangingPunct="1">
                  <a:lnSpc>
                    <a:spcPct val="135000"/>
                  </a:lnSpc>
                  <a:spcAft>
                    <a:spcPts val="0"/>
                  </a:spcAft>
                  <a:buFont typeface="Arial" panose="020B0604020202020204" pitchFamily="34" charset="0"/>
                  <a:buNone/>
                  <a:defRPr/>
                </a:pPr>
                <a:r>
                  <a:rPr lang="zh-CN" altLang="en-US" sz="2400" dirty="0">
                    <a:solidFill>
                      <a:srgbClr val="2C3E50"/>
                    </a:solidFill>
                    <a:latin typeface="等线" panose="02010600030101010101" pitchFamily="2" charset="-122"/>
                    <a:ea typeface="等线" panose="02010600030101010101" pitchFamily="2" charset="-122"/>
                  </a:rPr>
                  <a:t>经典</a:t>
                </a:r>
                <a:r>
                  <a:rPr lang="zh-CN" altLang="en-US" sz="2400" dirty="0" smtClean="0">
                    <a:solidFill>
                      <a:srgbClr val="2C3E50"/>
                    </a:solidFill>
                    <a:latin typeface="等线" panose="02010600030101010101" pitchFamily="2" charset="-122"/>
                    <a:ea typeface="等线" panose="02010600030101010101" pitchFamily="2" charset="-122"/>
                  </a:rPr>
                  <a:t>最大链路调度问题：对于一个给定的通信链路集合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𝐿</m:t>
                    </m:r>
                  </m:oMath>
                </a14:m>
                <a:r>
                  <a:rPr lang="zh-CN" altLang="en-US" sz="2400" dirty="0" smtClean="0">
                    <a:solidFill>
                      <a:srgbClr val="2C3E50"/>
                    </a:solidFill>
                    <a:latin typeface="等线" panose="02010600030101010101" pitchFamily="2" charset="-122"/>
                    <a:ea typeface="等线" panose="02010600030101010101" pitchFamily="2" charset="-122"/>
                  </a:rPr>
                  <a:t>，选择一个可以并行同信道传输的最大调度链路集合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𝑆</m:t>
                    </m:r>
                  </m:oMath>
                </a14:m>
                <a:r>
                  <a:rPr lang="zh-CN" altLang="en-US" sz="2400" dirty="0" smtClean="0">
                    <a:solidFill>
                      <a:srgbClr val="2C3E50"/>
                    </a:solidFill>
                    <a:latin typeface="等线" panose="02010600030101010101" pitchFamily="2" charset="-122"/>
                    <a:ea typeface="等线" panose="02010600030101010101" pitchFamily="2" charset="-122"/>
                  </a:rPr>
                  <a:t>。</a:t>
                </a:r>
                <a:endParaRPr lang="en-US" altLang="zh-CN" sz="2400" dirty="0" smtClean="0">
                  <a:solidFill>
                    <a:srgbClr val="2C3E50"/>
                  </a:solidFill>
                  <a:latin typeface="等线" panose="02010600030101010101" pitchFamily="2" charset="-122"/>
                  <a:ea typeface="等线" panose="02010600030101010101" pitchFamily="2" charset="-122"/>
                </a:endParaRPr>
              </a:p>
            </p:txBody>
          </p:sp>
        </mc:Choice>
        <mc:Fallback xmlns="">
          <p:sp>
            <p:nvSpPr>
              <p:cNvPr id="21" name="内容占位符 2"/>
              <p:cNvSpPr>
                <a:spLocks noGrp="1" noRot="1" noChangeAspect="1" noMove="1" noResize="1" noEditPoints="1" noAdjustHandles="1" noChangeArrowheads="1" noChangeShapeType="1" noTextEdit="1"/>
              </p:cNvSpPr>
              <p:nvPr>
                <p:ph idx="1"/>
              </p:nvPr>
            </p:nvSpPr>
            <p:spPr>
              <a:xfrm>
                <a:off x="457200" y="1600200"/>
                <a:ext cx="8229600" cy="1343025"/>
              </a:xfrm>
              <a:blipFill rotWithShape="0">
                <a:blip r:embed="rId3"/>
                <a:stretch>
                  <a:fillRect l="-963" t="-909" r="-741" b="-590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D4AACD49-56E3-4A13-B76C-CBE428282A15}" type="slidenum">
              <a:rPr lang="zh-CN" altLang="en-US" smtClean="0">
                <a:latin typeface="等线" panose="02010600030101010101" pitchFamily="2" charset="-122"/>
                <a:ea typeface="等线" panose="02010600030101010101" pitchFamily="2" charset="-122"/>
              </a:rPr>
              <a:pPr>
                <a:defRPr/>
              </a:pPr>
              <a:t>8</a:t>
            </a:fld>
            <a:endParaRPr lang="zh-CN" altLang="en-US">
              <a:latin typeface="等线" panose="02010600030101010101" pitchFamily="2" charset="-122"/>
              <a:ea typeface="等线" panose="02010600030101010101" pitchFamily="2" charset="-122"/>
            </a:endParaRPr>
          </a:p>
        </p:txBody>
      </p:sp>
      <p:pic>
        <p:nvPicPr>
          <p:cNvPr id="15365" name="图片 2"/>
          <p:cNvPicPr>
            <a:picLocks noChangeAspect="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22" name="直接连接符 21"/>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5368"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02593" y="-1276729"/>
            <a:ext cx="42513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3750" y="3111500"/>
            <a:ext cx="2647950" cy="255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3828255" y="3559554"/>
                <a:ext cx="5486401" cy="1754326"/>
              </a:xfrm>
              <a:prstGeom prst="rect">
                <a:avLst/>
              </a:prstGeom>
              <a:noFill/>
            </p:spPr>
            <p:txBody>
              <a:bodyPr wrap="square" rtlCol="0">
                <a:spAutoFit/>
              </a:bodyPr>
              <a:lstStyle/>
              <a:p>
                <a:pPr indent="-252000">
                  <a:lnSpc>
                    <a:spcPct val="135000"/>
                  </a:lnSpc>
                  <a:buFont typeface="Arial" panose="020B0604020202020204" pitchFamily="34" charset="0"/>
                  <a:buChar char="•"/>
                </a:pPr>
                <a14:m>
                  <m:oMath xmlns:m="http://schemas.openxmlformats.org/officeDocument/2006/math">
                    <m:r>
                      <a:rPr lang="en-US" altLang="zh-CN" sz="2000" b="0" i="1" smtClean="0">
                        <a:solidFill>
                          <a:srgbClr val="2C3E50"/>
                        </a:solidFill>
                        <a:latin typeface="Cambria Math" panose="02040503050406030204" pitchFamily="18" charset="0"/>
                      </a:rPr>
                      <m:t>𝑉</m:t>
                    </m:r>
                  </m:oMath>
                </a14:m>
                <a:r>
                  <a:rPr lang="zh-CN" altLang="en-US" sz="2000" dirty="0" smtClean="0">
                    <a:solidFill>
                      <a:srgbClr val="2C3E50"/>
                    </a:solidFill>
                    <a:latin typeface="等线" panose="02010600030101010101" pitchFamily="2" charset="-122"/>
                    <a:ea typeface="等线" panose="02010600030101010101" pitchFamily="2" charset="-122"/>
                  </a:rPr>
                  <a:t>：节点，表示通信链路</a:t>
                </a:r>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14:m>
                  <m:oMath xmlns:m="http://schemas.openxmlformats.org/officeDocument/2006/math">
                    <m:r>
                      <a:rPr lang="en-US" altLang="zh-CN" sz="2000" b="0" i="1" smtClean="0">
                        <a:solidFill>
                          <a:srgbClr val="2C3E50"/>
                        </a:solidFill>
                        <a:latin typeface="Cambria Math" panose="02040503050406030204" pitchFamily="18" charset="0"/>
                      </a:rPr>
                      <m:t>𝐸</m:t>
                    </m:r>
                  </m:oMath>
                </a14:m>
                <a:r>
                  <a:rPr lang="zh-CN" altLang="en-US" sz="2000" dirty="0" smtClean="0">
                    <a:solidFill>
                      <a:srgbClr val="2C3E50"/>
                    </a:solidFill>
                    <a:latin typeface="等线" panose="02010600030101010101" pitchFamily="2" charset="-122"/>
                    <a:ea typeface="等线" panose="02010600030101010101" pitchFamily="2" charset="-122"/>
                  </a:rPr>
                  <a:t>：边，表示两条链路的冲突情况</a:t>
                </a:r>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r>
                  <a:rPr lang="zh-CN" altLang="en-US" sz="2000" dirty="0" smtClean="0">
                    <a:solidFill>
                      <a:srgbClr val="2C3E50"/>
                    </a:solidFill>
                    <a:latin typeface="等线" panose="02010600030101010101" pitchFamily="2" charset="-122"/>
                    <a:ea typeface="等线" panose="02010600030101010101" pitchFamily="2" charset="-122"/>
                  </a:rPr>
                  <a:t>最大调度集合：</a:t>
                </a:r>
                <a14:m>
                  <m:oMath xmlns:m="http://schemas.openxmlformats.org/officeDocument/2006/math">
                    <m:d>
                      <m:dPr>
                        <m:begChr m:val="{"/>
                        <m:endChr m:val="}"/>
                        <m:ctrlPr>
                          <a:rPr lang="en-US" altLang="zh-CN" sz="2000" i="1" smtClean="0">
                            <a:solidFill>
                              <a:srgbClr val="2C3E50"/>
                            </a:solidFill>
                            <a:latin typeface="Cambria Math" panose="02040503050406030204" pitchFamily="18" charset="0"/>
                          </a:rPr>
                        </m:ctrlPr>
                      </m:dPr>
                      <m:e>
                        <m:sSub>
                          <m:sSubPr>
                            <m:ctrlPr>
                              <a:rPr lang="en-US" altLang="zh-CN" sz="2000" i="1" smtClean="0">
                                <a:solidFill>
                                  <a:srgbClr val="2C3E50"/>
                                </a:solidFill>
                                <a:latin typeface="Cambria Math" panose="02040503050406030204" pitchFamily="18" charset="0"/>
                              </a:rPr>
                            </m:ctrlPr>
                          </m:sSubPr>
                          <m:e>
                            <m:r>
                              <a:rPr lang="en-US" altLang="zh-CN" sz="2000" b="0" i="1" smtClean="0">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2</m:t>
                            </m:r>
                          </m:sub>
                        </m:sSub>
                        <m:r>
                          <a:rPr lang="en-US" altLang="zh-CN" sz="2000" b="0" i="1" smtClean="0">
                            <a:solidFill>
                              <a:srgbClr val="2C3E50"/>
                            </a:solidFill>
                            <a:latin typeface="Cambria Math" panose="02040503050406030204" pitchFamily="18" charset="0"/>
                          </a:rPr>
                          <m:t>,</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4</m:t>
                            </m:r>
                          </m:sub>
                        </m:sSub>
                        <m:r>
                          <a:rPr lang="en-US" altLang="zh-CN" sz="2000" b="0" i="1" smtClean="0">
                            <a:solidFill>
                              <a:srgbClr val="2C3E50"/>
                            </a:solidFill>
                            <a:latin typeface="Cambria Math" panose="02040503050406030204" pitchFamily="18" charset="0"/>
                          </a:rPr>
                          <m:t>,</m:t>
                        </m:r>
                        <m:sSub>
                          <m:sSubPr>
                            <m:ctrlPr>
                              <a:rPr lang="en-US" altLang="zh-CN" sz="2000" i="1">
                                <a:solidFill>
                                  <a:srgbClr val="2C3E50"/>
                                </a:solidFill>
                                <a:latin typeface="Cambria Math" panose="02040503050406030204" pitchFamily="18" charset="0"/>
                              </a:rPr>
                            </m:ctrlPr>
                          </m:sSubPr>
                          <m:e>
                            <m:r>
                              <a:rPr lang="en-US" altLang="zh-CN" sz="2000" i="1">
                                <a:solidFill>
                                  <a:srgbClr val="2C3E50"/>
                                </a:solidFill>
                                <a:latin typeface="Cambria Math" panose="02040503050406030204" pitchFamily="18" charset="0"/>
                              </a:rPr>
                              <m:t>𝑣</m:t>
                            </m:r>
                          </m:e>
                          <m:sub>
                            <m:r>
                              <a:rPr lang="en-US" altLang="zh-CN" sz="2000" b="0" i="1" smtClean="0">
                                <a:solidFill>
                                  <a:srgbClr val="2C3E50"/>
                                </a:solidFill>
                                <a:latin typeface="Cambria Math" panose="02040503050406030204" pitchFamily="18" charset="0"/>
                              </a:rPr>
                              <m:t>6</m:t>
                            </m:r>
                          </m:sub>
                        </m:sSub>
                      </m:e>
                    </m:d>
                  </m:oMath>
                </a14:m>
                <a:endParaRPr lang="en-US" altLang="zh-CN" sz="2000" dirty="0" smtClean="0">
                  <a:solidFill>
                    <a:srgbClr val="2C3E50"/>
                  </a:solidFill>
                  <a:latin typeface="等线" panose="02010600030101010101" pitchFamily="2" charset="-122"/>
                  <a:ea typeface="等线" panose="02010600030101010101" pitchFamily="2" charset="-122"/>
                </a:endParaRPr>
              </a:p>
              <a:p>
                <a:pPr indent="-252000">
                  <a:lnSpc>
                    <a:spcPct val="135000"/>
                  </a:lnSpc>
                  <a:buFont typeface="Arial" panose="020B0604020202020204" pitchFamily="34" charset="0"/>
                  <a:buChar char="•"/>
                </a:pPr>
                <a:r>
                  <a:rPr lang="zh-CN" altLang="en-US" sz="2000" dirty="0">
                    <a:solidFill>
                      <a:srgbClr val="2C3E50"/>
                    </a:solidFill>
                    <a:latin typeface="等线" panose="02010600030101010101" pitchFamily="2" charset="-122"/>
                    <a:ea typeface="等线" panose="02010600030101010101" pitchFamily="2" charset="-122"/>
                  </a:rPr>
                  <a:t>干扰模型：协议干扰模型，物理干扰</a:t>
                </a:r>
                <a:r>
                  <a:rPr lang="zh-CN" altLang="en-US" sz="2000" dirty="0" smtClean="0">
                    <a:solidFill>
                      <a:srgbClr val="2C3E50"/>
                    </a:solidFill>
                    <a:latin typeface="等线" panose="02010600030101010101" pitchFamily="2" charset="-122"/>
                    <a:ea typeface="等线" panose="02010600030101010101" pitchFamily="2" charset="-122"/>
                  </a:rPr>
                  <a:t>模型</a:t>
                </a:r>
                <a:endParaRPr lang="en-US" altLang="zh-CN" sz="2000" dirty="0">
                  <a:solidFill>
                    <a:srgbClr val="2C3E50"/>
                  </a:solidFill>
                  <a:latin typeface="等线" panose="02010600030101010101" pitchFamily="2" charset="-122"/>
                  <a:ea typeface="等线"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828255" y="3559554"/>
                <a:ext cx="5486401" cy="1754326"/>
              </a:xfrm>
              <a:prstGeom prst="rect">
                <a:avLst/>
              </a:prstGeom>
              <a:blipFill rotWithShape="0">
                <a:blip r:embed="rId7"/>
                <a:stretch>
                  <a:fillRect l="-1000" b="-312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3111500"/>
            <a:ext cx="2647950" cy="255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E1188102-70B4-4B76-A5A6-9A861ADEC94A}" type="slidenum">
              <a:rPr lang="zh-CN" altLang="en-US" smtClean="0">
                <a:latin typeface="等线" panose="02010600030101010101" pitchFamily="2" charset="-122"/>
                <a:ea typeface="等线" panose="02010600030101010101" pitchFamily="2" charset="-122"/>
              </a:rPr>
              <a:pPr>
                <a:defRPr/>
              </a:pPr>
              <a:t>9</a:t>
            </a:fld>
            <a:endParaRPr lang="zh-CN" altLang="en-US">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20" name="内容占位符 2"/>
              <p:cNvSpPr>
                <a:spLocks noGrp="1"/>
              </p:cNvSpPr>
              <p:nvPr>
                <p:ph idx="1"/>
              </p:nvPr>
            </p:nvSpPr>
            <p:spPr>
              <a:xfrm>
                <a:off x="457200" y="1600200"/>
                <a:ext cx="8229600" cy="1343025"/>
              </a:xfrm>
            </p:spPr>
            <p:txBody>
              <a:bodyPr rtlCol="0">
                <a:normAutofit fontScale="85000" lnSpcReduction="20000"/>
              </a:bodyPr>
              <a:lstStyle/>
              <a:p>
                <a:pPr indent="-360000" eaLnBrk="1" fontAlgn="auto" hangingPunct="1">
                  <a:lnSpc>
                    <a:spcPct val="135000"/>
                  </a:lnSpc>
                  <a:spcAft>
                    <a:spcPts val="0"/>
                  </a:spcAft>
                  <a:defRPr/>
                </a:pPr>
                <a:r>
                  <a:rPr lang="zh-CN" altLang="en-US" dirty="0" smtClean="0">
                    <a:solidFill>
                      <a:srgbClr val="2C3E50"/>
                    </a:solidFill>
                    <a:latin typeface="等线" panose="02010600030101010101" pitchFamily="2" charset="-122"/>
                    <a:ea typeface="等线" panose="02010600030101010101" pitchFamily="2" charset="-122"/>
                  </a:rPr>
                  <a:t>问题描述</a:t>
                </a:r>
              </a:p>
              <a:p>
                <a:pPr marL="360000" indent="0" algn="just" eaLnBrk="1" fontAlgn="auto" hangingPunct="1">
                  <a:lnSpc>
                    <a:spcPct val="135000"/>
                  </a:lnSpc>
                  <a:spcAft>
                    <a:spcPts val="0"/>
                  </a:spcAft>
                  <a:buFont typeface="Arial" panose="020B0604020202020204" pitchFamily="34" charset="0"/>
                  <a:buNone/>
                  <a:defRPr/>
                </a:pPr>
                <a:r>
                  <a:rPr lang="zh-CN" altLang="en-US" sz="2400" dirty="0">
                    <a:solidFill>
                      <a:srgbClr val="2C3E50"/>
                    </a:solidFill>
                    <a:latin typeface="等线" panose="02010600030101010101" pitchFamily="2" charset="-122"/>
                    <a:ea typeface="等线" panose="02010600030101010101" pitchFamily="2" charset="-122"/>
                  </a:rPr>
                  <a:t>经典</a:t>
                </a:r>
                <a:r>
                  <a:rPr lang="zh-CN" altLang="en-US" sz="2400" dirty="0" smtClean="0">
                    <a:solidFill>
                      <a:srgbClr val="2C3E50"/>
                    </a:solidFill>
                    <a:latin typeface="等线" panose="02010600030101010101" pitchFamily="2" charset="-122"/>
                    <a:ea typeface="等线" panose="02010600030101010101" pitchFamily="2" charset="-122"/>
                  </a:rPr>
                  <a:t>最大链路调度问题：对于一个给定的通信链路集合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𝐿</m:t>
                    </m:r>
                  </m:oMath>
                </a14:m>
                <a:r>
                  <a:rPr lang="zh-CN" altLang="en-US" sz="2400" dirty="0" smtClean="0">
                    <a:solidFill>
                      <a:srgbClr val="2C3E50"/>
                    </a:solidFill>
                    <a:latin typeface="等线" panose="02010600030101010101" pitchFamily="2" charset="-122"/>
                    <a:ea typeface="等线" panose="02010600030101010101" pitchFamily="2" charset="-122"/>
                  </a:rPr>
                  <a:t>，选择一个可以并行传输的最大调度链路集合</a:t>
                </a:r>
                <a14:m>
                  <m:oMath xmlns:m="http://schemas.openxmlformats.org/officeDocument/2006/math">
                    <m:r>
                      <a:rPr lang="en-US" altLang="zh-CN" sz="2400" i="1" dirty="0" smtClean="0">
                        <a:solidFill>
                          <a:srgbClr val="2C3E50"/>
                        </a:solidFill>
                        <a:latin typeface="Cambria Math" panose="02040503050406030204" pitchFamily="18" charset="0"/>
                        <a:ea typeface="等线" panose="02010600030101010101" pitchFamily="2" charset="-122"/>
                      </a:rPr>
                      <m:t>𝑆</m:t>
                    </m:r>
                  </m:oMath>
                </a14:m>
                <a:r>
                  <a:rPr lang="zh-CN" altLang="en-US" sz="2400" dirty="0" smtClean="0">
                    <a:solidFill>
                      <a:srgbClr val="2C3E50"/>
                    </a:solidFill>
                    <a:latin typeface="等线" panose="02010600030101010101" pitchFamily="2" charset="-122"/>
                    <a:ea typeface="等线" panose="02010600030101010101" pitchFamily="2" charset="-122"/>
                  </a:rPr>
                  <a:t>。</a:t>
                </a:r>
                <a:endParaRPr lang="en-US" altLang="zh-CN" sz="2400" dirty="0" smtClean="0">
                  <a:solidFill>
                    <a:srgbClr val="2C3E50"/>
                  </a:solidFill>
                  <a:latin typeface="等线" panose="02010600030101010101" pitchFamily="2" charset="-122"/>
                  <a:ea typeface="等线" panose="02010600030101010101" pitchFamily="2" charset="-122"/>
                </a:endParaRPr>
              </a:p>
            </p:txBody>
          </p:sp>
        </mc:Choice>
        <mc:Fallback xmlns="">
          <p:sp>
            <p:nvSpPr>
              <p:cNvPr id="20" name="内容占位符 2"/>
              <p:cNvSpPr>
                <a:spLocks noGrp="1" noRot="1" noChangeAspect="1" noMove="1" noResize="1" noEditPoints="1" noAdjustHandles="1" noChangeArrowheads="1" noChangeShapeType="1" noTextEdit="1"/>
              </p:cNvSpPr>
              <p:nvPr>
                <p:ph idx="1"/>
              </p:nvPr>
            </p:nvSpPr>
            <p:spPr>
              <a:xfrm>
                <a:off x="457200" y="1600200"/>
                <a:ext cx="8229600" cy="1343025"/>
              </a:xfrm>
              <a:blipFill rotWithShape="0">
                <a:blip r:embed="rId4"/>
                <a:stretch>
                  <a:fillRect l="-963" t="-909" r="-741" b="-5909"/>
                </a:stretch>
              </a:blipFill>
            </p:spPr>
            <p:txBody>
              <a:bodyPr/>
              <a:lstStyle/>
              <a:p>
                <a:r>
                  <a:rPr lang="zh-CN" altLang="en-US">
                    <a:noFill/>
                  </a:rPr>
                  <a:t> </a:t>
                </a:r>
              </a:p>
            </p:txBody>
          </p:sp>
        </mc:Fallback>
      </mc:AlternateContent>
      <p:sp>
        <p:nvSpPr>
          <p:cNvPr id="16388" name="文本框 22"/>
          <p:cNvSpPr txBox="1">
            <a:spLocks noChangeArrowheads="1"/>
          </p:cNvSpPr>
          <p:nvPr/>
        </p:nvSpPr>
        <p:spPr bwMode="auto">
          <a:xfrm>
            <a:off x="3889375" y="4008437"/>
            <a:ext cx="38798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1793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indent="-234000">
              <a:lnSpc>
                <a:spcPct val="125000"/>
              </a:lnSpc>
              <a:spcBef>
                <a:spcPts val="600"/>
              </a:spcBef>
            </a:pPr>
            <a:r>
              <a:rPr lang="zh-CN" altLang="en-US" sz="2000" dirty="0" smtClean="0">
                <a:solidFill>
                  <a:srgbClr val="2C3E50"/>
                </a:solidFill>
                <a:latin typeface="等线" panose="02010600030101010101" pitchFamily="2" charset="-122"/>
                <a:ea typeface="等线" panose="02010600030101010101" pitchFamily="2" charset="-122"/>
              </a:rPr>
              <a:t>干扰模型问题</a:t>
            </a:r>
            <a:endParaRPr lang="en-US" altLang="zh-CN" sz="2000" dirty="0">
              <a:solidFill>
                <a:srgbClr val="2C3E50"/>
              </a:solidFill>
              <a:latin typeface="等线" panose="02010600030101010101" pitchFamily="2" charset="-122"/>
              <a:ea typeface="等线" panose="02010600030101010101" pitchFamily="2" charset="-122"/>
            </a:endParaRPr>
          </a:p>
          <a:p>
            <a:pPr indent="-234000">
              <a:lnSpc>
                <a:spcPct val="125000"/>
              </a:lnSpc>
              <a:spcBef>
                <a:spcPts val="600"/>
              </a:spcBef>
            </a:pPr>
            <a:r>
              <a:rPr lang="zh-CN" altLang="en-US" sz="2000" dirty="0" smtClean="0">
                <a:solidFill>
                  <a:srgbClr val="2C3E50"/>
                </a:solidFill>
                <a:latin typeface="等线" panose="02010600030101010101" pitchFamily="2" charset="-122"/>
                <a:ea typeface="等线" panose="02010600030101010101" pitchFamily="2" charset="-122"/>
              </a:rPr>
              <a:t>调度策略问题</a:t>
            </a:r>
            <a:endParaRPr lang="en-US" altLang="zh-CN" sz="2000" dirty="0">
              <a:solidFill>
                <a:srgbClr val="2C3E50"/>
              </a:solidFill>
              <a:latin typeface="等线" panose="02010600030101010101" pitchFamily="2" charset="-122"/>
              <a:ea typeface="等线" panose="02010600030101010101" pitchFamily="2" charset="-122"/>
            </a:endParaRPr>
          </a:p>
        </p:txBody>
      </p:sp>
      <p:pic>
        <p:nvPicPr>
          <p:cNvPr id="16389" name="图片 2"/>
          <p:cNvPicPr>
            <a:picLocks noChangeAspect="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7712075" y="114300"/>
            <a:ext cx="12033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标题 1"/>
          <p:cNvSpPr>
            <a:spLocks noGrp="1"/>
          </p:cNvSpPr>
          <p:nvPr>
            <p:ph type="title"/>
          </p:nvPr>
        </p:nvSpPr>
        <p:spPr>
          <a:xfrm>
            <a:off x="260350" y="-17463"/>
            <a:ext cx="8229600" cy="1143001"/>
          </a:xfrm>
        </p:spPr>
        <p:txBody>
          <a:bodyPr/>
          <a:lstStyle/>
          <a:p>
            <a:pPr eaLnBrk="1" hangingPunct="1"/>
            <a:r>
              <a:rPr lang="zh-CN" altLang="en-US" sz="3000" smtClean="0">
                <a:solidFill>
                  <a:srgbClr val="2C3E50"/>
                </a:solidFill>
                <a:latin typeface="等线" panose="02010600030101010101" pitchFamily="2" charset="-122"/>
                <a:ea typeface="等线" panose="02010600030101010101" pitchFamily="2" charset="-122"/>
              </a:rPr>
              <a:t>定向天线无线网络中的链路调度策略</a:t>
            </a:r>
          </a:p>
        </p:txBody>
      </p:sp>
      <p:cxnSp>
        <p:nvCxnSpPr>
          <p:cNvPr id="19" name="直接连接符 18"/>
          <p:cNvCxnSpPr/>
          <p:nvPr/>
        </p:nvCxnSpPr>
        <p:spPr>
          <a:xfrm flipV="1">
            <a:off x="0" y="922338"/>
            <a:ext cx="7656513" cy="25400"/>
          </a:xfrm>
          <a:prstGeom prst="line">
            <a:avLst/>
          </a:prstGeom>
          <a:ln w="34925">
            <a:solidFill>
              <a:srgbClr val="2980B9"/>
            </a:solidFill>
            <a:prstDash val="solid"/>
          </a:ln>
        </p:spPr>
        <p:style>
          <a:lnRef idx="1">
            <a:schemeClr val="accent1"/>
          </a:lnRef>
          <a:fillRef idx="0">
            <a:schemeClr val="accent1"/>
          </a:fillRef>
          <a:effectRef idx="0">
            <a:schemeClr val="accent1"/>
          </a:effectRef>
          <a:fontRef idx="minor">
            <a:schemeClr val="tx1"/>
          </a:fontRef>
        </p:style>
      </p:cxnSp>
      <p:pic>
        <p:nvPicPr>
          <p:cNvPr id="16392"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3750" y="3111500"/>
            <a:ext cx="2647950" cy="255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图片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2262187"/>
            <a:ext cx="424973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4077578" y="3232150"/>
            <a:ext cx="2380372" cy="487362"/>
            <a:chOff x="3868028" y="3174206"/>
            <a:chExt cx="3010927" cy="487362"/>
          </a:xfrm>
          <a:solidFill>
            <a:srgbClr val="E74C3C"/>
          </a:solidFill>
        </p:grpSpPr>
        <p:sp>
          <p:nvSpPr>
            <p:cNvPr id="32" name="矩形 31"/>
            <p:cNvSpPr/>
            <p:nvPr/>
          </p:nvSpPr>
          <p:spPr>
            <a:xfrm>
              <a:off x="3868028" y="3174206"/>
              <a:ext cx="3010927" cy="4873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文本框 32"/>
            <p:cNvSpPr txBox="1"/>
            <p:nvPr/>
          </p:nvSpPr>
          <p:spPr>
            <a:xfrm>
              <a:off x="3942516" y="3220142"/>
              <a:ext cx="2816366" cy="400110"/>
            </a:xfrm>
            <a:prstGeom prst="rect">
              <a:avLst/>
            </a:prstGeom>
            <a:grpFill/>
            <a:ln>
              <a:noFill/>
            </a:ln>
          </p:spPr>
          <p:style>
            <a:lnRef idx="2">
              <a:schemeClr val="dk1"/>
            </a:lnRef>
            <a:fillRef idx="1">
              <a:schemeClr val="lt1"/>
            </a:fillRef>
            <a:effectRef idx="0">
              <a:schemeClr val="dk1"/>
            </a:effectRef>
            <a:fontRef idx="minor">
              <a:schemeClr val="dk1"/>
            </a:fontRef>
          </p:style>
          <p:txBody>
            <a:bodyPr>
              <a:spAutoFit/>
            </a:bodyPr>
            <a:lstStyle/>
            <a:p>
              <a:pPr algn="ctr">
                <a:spcBef>
                  <a:spcPts val="300"/>
                </a:spcBef>
                <a:spcAft>
                  <a:spcPts val="300"/>
                </a:spcAft>
                <a:defRPr/>
              </a:pPr>
              <a:r>
                <a:rPr lang="zh-CN" altLang="en-US" sz="2000" dirty="0">
                  <a:solidFill>
                    <a:srgbClr val="ECF0F1"/>
                  </a:solidFill>
                  <a:latin typeface="等线" panose="02010600030101010101" pitchFamily="2" charset="-122"/>
                  <a:ea typeface="等线" panose="02010600030101010101" pitchFamily="2" charset="-122"/>
                </a:rPr>
                <a:t>定向天线的问题</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12868</TotalTime>
  <Words>2404</Words>
  <Application>Microsoft Office PowerPoint</Application>
  <PresentationFormat>全屏显示(4:3)</PresentationFormat>
  <Paragraphs>311</Paragraphs>
  <Slides>39</Slides>
  <Notes>23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等线</vt:lpstr>
      <vt:lpstr>黑体</vt:lpstr>
      <vt:lpstr>宋体</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研究背景</vt:lpstr>
      <vt:lpstr>研究背景</vt:lpstr>
      <vt:lpstr>贡献与创新点</vt:lpstr>
      <vt:lpstr>PowerPoint 演示文稿</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定向天线无线网络中的链路调度策略</vt:lpstr>
      <vt:lpstr>PowerPoint 演示文稿</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多用户MIMO系统中的用户调度策略</vt:lpstr>
      <vt:lpstr>PowerPoint 演示文稿</vt:lpstr>
      <vt:lpstr>结论</vt:lpstr>
      <vt:lpstr>结论</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唐兆树</dc:creator>
  <cp:lastModifiedBy>唐兆树</cp:lastModifiedBy>
  <cp:revision>889</cp:revision>
  <dcterms:created xsi:type="dcterms:W3CDTF">2017-05-01T02:06:11Z</dcterms:created>
  <dcterms:modified xsi:type="dcterms:W3CDTF">2017-05-29T13:17:36Z</dcterms:modified>
</cp:coreProperties>
</file>