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sldIdLst>
    <p:sldId id="257" r:id="rId2"/>
    <p:sldId id="259" r:id="rId3"/>
    <p:sldId id="260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73" r:id="rId12"/>
    <p:sldId id="281" r:id="rId13"/>
    <p:sldId id="26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410-FF98-4F78-B315-859C0786895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BF65F-7510-466B-9B51-62E36D6B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ORDER TO TEST DIFFERENCES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GLM CONSTRUCTIED – COUNT INC/DAY AS POISSON RESPONSE – ON BOROOUGH AS INDEPENDENT VARIABLE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TESTING OF MODEL ON RESIDUAL DEVIANCE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d.f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USING CHI SQUARED TEST – MODEL VALID (# SHOOTINGS / DAY RELATED TO BOROUGH)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ANOVA TESTING CONFIRMS – DIFFERENCE EXITS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FURTHER TESTING DETERMINE WHAT DIFFERENCE – ESTIMATED MARGINAL MEANS PACKAGE with BONFERRONI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ORDER TO TEST DIFFERENCES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GLM CONSTRUCTIED – COUNT INC/DAY AS POISSON RESPONSE – ON BOROOUGH AS INDEPENDENT VARIABLE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TESTING OF MODEL ON RESIDUAL DEVIANCE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d.f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USING CHI SQUARED TEST – MODEL VALID (# SHOOTINGS / DAY RELATED TO BOROUGH)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ANOVA TESTING CONFIRMS – DIFFERENCE EXITS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FURTHER TESTING DETERMINE WHAT DIFFERENCE – ESTIMATED MARGINAL MEANS PACKAGE with BONFERRONI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FORWARD – CHANGES TO REDUCE # SHOOTINGS</a:t>
            </a:r>
          </a:p>
          <a:p>
            <a:r>
              <a:rPr lang="en-US" dirty="0"/>
              <a:t>POTENTIAL ISSUES w DATA COLLECTION</a:t>
            </a:r>
          </a:p>
          <a:p>
            <a:r>
              <a:rPr lang="en-US" dirty="0"/>
              <a:t>ACTUAL != REPORTED – MAY BE ISSUES W UNDER-REPORTING </a:t>
            </a:r>
          </a:p>
          <a:p>
            <a:r>
              <a:rPr lang="en-US" dirty="0"/>
              <a:t>(NO INJURY, POLICE AVAILABILITY / RECEPTABILITY / RESPONSE, FEAR OF RECRIMINATION, COMMUNITY BELIEFS / PERCEPTIONS)</a:t>
            </a:r>
          </a:p>
          <a:p>
            <a:r>
              <a:rPr lang="en-US" dirty="0"/>
              <a:t>POSS INHERENT BIAS IN DATA COLLECTION – </a:t>
            </a:r>
            <a:r>
              <a:rPr lang="en-US" dirty="0" err="1"/>
              <a:t>eg</a:t>
            </a:r>
            <a:r>
              <a:rPr lang="en-US" dirty="0"/>
              <a:t> RACIAL DATA MAY SUGGEST PRE-CONCEIVED NOTION</a:t>
            </a:r>
          </a:p>
          <a:p>
            <a:r>
              <a:rPr lang="en-US" dirty="0"/>
              <a:t>CAUTION W INTERPRETATION – RESULTS ARE VIEWED IN PERSONAL CONTEXT (MAYOR, POLICE CHIEF, RESIDENT, TOURIST, SOCIAL WORKER, PASTOR, CRIMINAL)</a:t>
            </a:r>
          </a:p>
          <a:p>
            <a:r>
              <a:rPr lang="en-US" dirty="0"/>
              <a:t>RECOMMENDATIONS </a:t>
            </a:r>
          </a:p>
          <a:p>
            <a:r>
              <a:rPr lang="en-US" dirty="0"/>
              <a:t>- DISPARITY EXISTS – SOCIAL / POLITICAL SIGNIFICANCE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DISCIPLINED APPROACH – HELP UNDERSTAND UNDERLYING CAUSES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FURTHER ANALYSIS AND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STARTED – SIMPLE OBJECTIVE:  DATA SET  -  REVIEW – FORUMULATE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HOW DATA REVIEWED / CLEAED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QUESTION:  VARIATION IN NUMBER SHOOTING BY BOROUGH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VISUAL ANALYSIS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sym typeface="Wingdings" panose="05000000000000000000" pitchFamily="2" charset="2"/>
              </a:rPr>
              <a:t>  MODELING AND STATISTICAL ANALYSIS TO CONFIRM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FROM PUBLIC REPOSITORY – AVAILABLE TO ALL</a:t>
            </a:r>
          </a:p>
          <a:p>
            <a:r>
              <a:rPr lang="en-US" dirty="0"/>
              <a:t>- COMPILED BY NYPD – FROM REPORTED INCIDENTS  - EXTRACTED QUARTERLY, REVIWEED BY OFFICE OF MANAGEMENT ANALYSIS AND PLANNING</a:t>
            </a:r>
          </a:p>
          <a:p>
            <a:r>
              <a:rPr lang="en-US" dirty="0"/>
              <a:t>- 15 YEAR PERIOD 2006 – 2021</a:t>
            </a:r>
          </a:p>
          <a:p>
            <a:r>
              <a:rPr lang="en-US" dirty="0"/>
              <a:t>- VARIABLES:  DATE/TIME, LOCAITON / BOROUGH / PRECINCT / GEOSPATIAL DATA; SUSPECT / VICTIM DEMOGRAPHIC/RACIAL DATA</a:t>
            </a:r>
          </a:p>
          <a:p>
            <a:r>
              <a:rPr lang="en-US" dirty="0"/>
              <a:t>- INCIDENT = RECORD   -   OVER 25K FOR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REVIEW:  WHAT VARIABLES,  HOW CODED (class, type),  ANOMALIES (coding, bad values)</a:t>
            </a:r>
          </a:p>
          <a:p>
            <a:pPr marL="0" indent="0">
              <a:buNone/>
            </a:pPr>
            <a:r>
              <a:rPr lang="en-US" dirty="0"/>
              <a:t>- REMOVING UNWANTED VARIABLE</a:t>
            </a:r>
          </a:p>
          <a:p>
            <a:pPr marL="0" indent="0">
              <a:buNone/>
            </a:pPr>
            <a:r>
              <a:rPr lang="en-US" dirty="0"/>
              <a:t>- RECODING:  VARIABLE CLASSES (factor / date) – EASIER TO HANDLE IN R</a:t>
            </a:r>
          </a:p>
          <a:p>
            <a:pPr marL="0" indent="0">
              <a:buNone/>
            </a:pPr>
            <a:r>
              <a:rPr lang="en-US" dirty="0"/>
              <a:t>- IDENTIFY BAD VALUES  (bad age values)  - don’t foul analysis</a:t>
            </a:r>
          </a:p>
          <a:p>
            <a:pPr marL="0" indent="0">
              <a:buNone/>
            </a:pPr>
            <a:r>
              <a:rPr lang="en-US" dirty="0"/>
              <a:t>- UNIFORM CODING MISSING VALUES</a:t>
            </a:r>
          </a:p>
          <a:p>
            <a:pPr marL="0" indent="0">
              <a:buNone/>
            </a:pPr>
            <a:r>
              <a:rPr lang="en-US" dirty="0"/>
              <a:t>- 	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dirty="0">
                <a:sym typeface="Wingdings" panose="05000000000000000000" pitchFamily="2" charset="2"/>
              </a:rPr>
              <a:t>  QUESTION OF INTEREST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VARIATION BETWEEN DIFFERENT BUROUGHS</a:t>
            </a:r>
          </a:p>
          <a:p>
            <a:r>
              <a:rPr lang="en-US" dirty="0">
                <a:sym typeface="Wingdings" panose="05000000000000000000" pitchFamily="2" charset="2"/>
              </a:rPr>
              <a:t>NORMALIZED DATA – CENSUS BEAREAU DATA FOR POPULATION TO NORMALIZE TO PER CAPITA RATES</a:t>
            </a:r>
          </a:p>
          <a:p>
            <a:r>
              <a:rPr lang="en-US" dirty="0">
                <a:sym typeface="Wingdings" panose="05000000000000000000" pitchFamily="2" charset="2"/>
              </a:rPr>
              <a:t>BRONX / BROOKLYN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REVIEW:  WHAT VARIABLES,  HOW CODED (class, type),  ANOMALIES (coding, bad values)</a:t>
            </a:r>
          </a:p>
          <a:p>
            <a:pPr marL="0" indent="0">
              <a:buNone/>
            </a:pPr>
            <a:r>
              <a:rPr lang="en-US" dirty="0"/>
              <a:t>- REMOVING UNWANTED VARIABLE</a:t>
            </a:r>
          </a:p>
          <a:p>
            <a:pPr marL="0" indent="0">
              <a:buNone/>
            </a:pPr>
            <a:r>
              <a:rPr lang="en-US" dirty="0"/>
              <a:t>- RECODING:  VARIABLE CLASSES (factor / date) – EASIER TO HANDLE IN R</a:t>
            </a:r>
          </a:p>
          <a:p>
            <a:pPr marL="0" indent="0">
              <a:buNone/>
            </a:pPr>
            <a:r>
              <a:rPr lang="en-US" dirty="0"/>
              <a:t>- IDENTIFY BAD VALUES  (bad age values)  - don’t foul analysis</a:t>
            </a:r>
          </a:p>
          <a:p>
            <a:pPr marL="0" indent="0">
              <a:buNone/>
            </a:pPr>
            <a:r>
              <a:rPr lang="en-US" dirty="0"/>
              <a:t>- UNIFORM CODING MISSING VALUES</a:t>
            </a:r>
          </a:p>
          <a:p>
            <a:pPr marL="0" indent="0">
              <a:buNone/>
            </a:pPr>
            <a:r>
              <a:rPr lang="en-US" dirty="0"/>
              <a:t>- 	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REVIEW:  WHAT VARIABLES,  HOW CODED (class, type),  ANOMALIES (coding, bad values)</a:t>
            </a:r>
          </a:p>
          <a:p>
            <a:pPr marL="0" indent="0">
              <a:buNone/>
            </a:pPr>
            <a:r>
              <a:rPr lang="en-US" dirty="0"/>
              <a:t>- REMOVING UNWANTED VARIABLE</a:t>
            </a:r>
          </a:p>
          <a:p>
            <a:pPr marL="0" indent="0">
              <a:buNone/>
            </a:pPr>
            <a:r>
              <a:rPr lang="en-US" dirty="0"/>
              <a:t>- RECODING:  VARIABLE CLASSES (factor / date) – EASIER TO HANDLE IN R</a:t>
            </a:r>
          </a:p>
          <a:p>
            <a:pPr marL="0" indent="0">
              <a:buNone/>
            </a:pPr>
            <a:r>
              <a:rPr lang="en-US" dirty="0"/>
              <a:t>- IDENTIFY BAD VALUES  (bad age values)  - don’t foul analysis</a:t>
            </a:r>
          </a:p>
          <a:p>
            <a:pPr marL="0" indent="0">
              <a:buNone/>
            </a:pPr>
            <a:r>
              <a:rPr lang="en-US" dirty="0"/>
              <a:t>- UNIFORM CODING MISSING VALUES</a:t>
            </a:r>
          </a:p>
          <a:p>
            <a:pPr marL="0" indent="0">
              <a:buNone/>
            </a:pPr>
            <a:r>
              <a:rPr lang="en-US" dirty="0"/>
              <a:t>- 	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REVIEW:  WHAT VARIABLES,  HOW CODED (class, type),  ANOMALIES (coding, bad values)</a:t>
            </a:r>
          </a:p>
          <a:p>
            <a:pPr marL="0" indent="0">
              <a:buNone/>
            </a:pPr>
            <a:r>
              <a:rPr lang="en-US" dirty="0"/>
              <a:t>- REMOVING UNWANTED VARIABLE</a:t>
            </a:r>
          </a:p>
          <a:p>
            <a:pPr marL="0" indent="0">
              <a:buNone/>
            </a:pPr>
            <a:r>
              <a:rPr lang="en-US" dirty="0"/>
              <a:t>- RECODING:  VARIABLE CLASSES (factor / date) – EASIER TO HANDLE IN R</a:t>
            </a:r>
          </a:p>
          <a:p>
            <a:pPr marL="0" indent="0">
              <a:buNone/>
            </a:pPr>
            <a:r>
              <a:rPr lang="en-US" dirty="0"/>
              <a:t>- IDENTIFY BAD VALUES  (bad age values)  - don’t foul analysis</a:t>
            </a:r>
          </a:p>
          <a:p>
            <a:pPr marL="0" indent="0">
              <a:buNone/>
            </a:pPr>
            <a:r>
              <a:rPr lang="en-US" dirty="0"/>
              <a:t>- UNIFORM CODING MISSING VALUES</a:t>
            </a:r>
          </a:p>
          <a:p>
            <a:pPr marL="0" indent="0">
              <a:buNone/>
            </a:pPr>
            <a:r>
              <a:rPr lang="en-US" dirty="0"/>
              <a:t>- 	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REVIEW:  WHAT VARIABLES,  HOW CODED (class, type),  ANOMALIES (coding, bad values)</a:t>
            </a:r>
          </a:p>
          <a:p>
            <a:pPr marL="0" indent="0">
              <a:buNone/>
            </a:pPr>
            <a:r>
              <a:rPr lang="en-US" dirty="0"/>
              <a:t>- REMOVING UNWANTED VARIABLE</a:t>
            </a:r>
          </a:p>
          <a:p>
            <a:pPr marL="0" indent="0">
              <a:buNone/>
            </a:pPr>
            <a:r>
              <a:rPr lang="en-US" dirty="0"/>
              <a:t>- RECODING:  VARIABLE CLASSES (factor / date) – EASIER TO HANDLE IN R</a:t>
            </a:r>
          </a:p>
          <a:p>
            <a:pPr marL="0" indent="0">
              <a:buNone/>
            </a:pPr>
            <a:r>
              <a:rPr lang="en-US" dirty="0"/>
              <a:t>- IDENTIFY BAD VALUES  (bad age values)  - don’t foul analysis</a:t>
            </a:r>
          </a:p>
          <a:p>
            <a:pPr marL="0" indent="0">
              <a:buNone/>
            </a:pPr>
            <a:r>
              <a:rPr lang="en-US" dirty="0"/>
              <a:t>- UNIFORM CODING MISSING VALUES</a:t>
            </a:r>
          </a:p>
          <a:p>
            <a:pPr marL="0" indent="0">
              <a:buNone/>
            </a:pPr>
            <a:r>
              <a:rPr lang="en-US" dirty="0"/>
              <a:t>- 	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Public-Safety/NYPD-Shooting-Incident-Data-Historic-/833y-fsy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NYPD-Shooting-Incident-Data-Historic-/833y-fsy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812910"/>
            <a:ext cx="6253317" cy="368601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Peer-graded Assignment: Final Projects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NYPD Shooting Incident Data: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Review and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412" y="5261098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Tung Anh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2023/03/17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21" y="187507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5781-6880-45C2-A99D-C4EC0D5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BEB5401-29CA-1A20-2646-4E13A483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0" y="1840734"/>
            <a:ext cx="6754910" cy="48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8" y="262879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Building and Statistical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DF52C-F78D-D273-20EF-6FAD64434DC5}"/>
              </a:ext>
            </a:extLst>
          </p:cNvPr>
          <p:cNvSpPr txBox="1"/>
          <p:nvPr/>
        </p:nvSpPr>
        <p:spPr>
          <a:xfrm>
            <a:off x="300839" y="1740975"/>
            <a:ext cx="11590317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Model Building: construct a generalized linear model.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Poisson Response: the count of incidents per day.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Borough: the independent variable.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Valid Test: chi-squared test on the residual deviants and degrees of freedom.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Conclusion: a difference does exist among the various groups. </a:t>
            </a:r>
          </a:p>
        </p:txBody>
      </p:sp>
    </p:spTree>
    <p:extLst>
      <p:ext uri="{BB962C8B-B14F-4D97-AF65-F5344CB8AC3E}">
        <p14:creationId xmlns:p14="http://schemas.microsoft.com/office/powerpoint/2010/main" val="32768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8" y="262879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Building and Statistical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68764-BB78-63EF-3710-250AF75F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6" y="1662545"/>
            <a:ext cx="5822412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F461-DB5A-4860-9BD4-1B29753A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23" y="322487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Bias and Criticisms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AEEFF-4141-4821-A629-43687B38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1731C-ED35-0C0D-E4E5-223984426B8D}"/>
              </a:ext>
            </a:extLst>
          </p:cNvPr>
          <p:cNvSpPr txBox="1"/>
          <p:nvPr/>
        </p:nvSpPr>
        <p:spPr>
          <a:xfrm>
            <a:off x="279069" y="1652255"/>
            <a:ext cx="11631881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Data collection may be subject to underreporting.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The actual number of incidents may differ from those reported.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Inherent bias may be present in data collection.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Interpretation of the results should be approached with caution.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Recommendations based on this or other analyses must be carefully considered.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Conclusion: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761B3-785E-08B9-5B8F-46062C5DF5EE}"/>
              </a:ext>
            </a:extLst>
          </p:cNvPr>
          <p:cNvSpPr txBox="1"/>
          <p:nvPr/>
        </p:nvSpPr>
        <p:spPr>
          <a:xfrm>
            <a:off x="279069" y="4587581"/>
            <a:ext cx="6818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Disparities exist, and further analysis and discussion should be pursued to understand the underlying causes and potential solutions to decrease these disparities. </a:t>
            </a:r>
          </a:p>
          <a:p>
            <a:endParaRPr lang="en-US" sz="1800" dirty="0"/>
          </a:p>
          <a:p>
            <a:r>
              <a:rPr lang="en-US" sz="1800" dirty="0"/>
              <a:t>Through a disciplined approach utilizing data science and statistical analysis, we can hopefully gain more information and insights to reduce future incidents.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612B-0A79-876F-230B-BE06B67D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Autofit/>
          </a:bodyPr>
          <a:lstStyle/>
          <a:p>
            <a:pPr marL="0" indent="0" algn="ctr"/>
            <a:r>
              <a:rPr lang="en-US" sz="6000" dirty="0">
                <a:solidFill>
                  <a:schemeClr val="tx1"/>
                </a:solidFill>
                <a:latin typeface="Söhne"/>
              </a:rPr>
              <a:t>Thank you for watching!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BECF-8A95-FCA0-3D62-1ED945BB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" y="2333831"/>
            <a:ext cx="7185759" cy="3760891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Söhne"/>
              </a:rPr>
              <a:t>M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y GitHub repository: </a:t>
            </a:r>
            <a:b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4000" u="sng" dirty="0">
                <a:solidFill>
                  <a:srgbClr val="0070C0"/>
                </a:solidFill>
              </a:rPr>
              <a:t>https://github.com/tanh3ka/Master-of-Science-in-Data-Science-5301</a:t>
            </a:r>
          </a:p>
          <a:p>
            <a:r>
              <a:rPr lang="en-US" sz="4000" dirty="0"/>
              <a:t>Data source:</a:t>
            </a:r>
          </a:p>
          <a:p>
            <a:r>
              <a:rPr lang="en-US" sz="3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https://data.cityofnewyork.us/Public-Safety/NYPD-Shooting-Incident-Data-Historic-/833y-fsy8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4775E-6655-4529-9483-CA72E899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7088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NYPD Shooting Incident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78CB-7245-405C-9FC5-B7832FF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587321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Söhne"/>
              </a:rPr>
              <a:t>Everything including 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Söhne"/>
              </a:rPr>
              <a:t>his very own video presentation as well as the corresponding R code can be accessed at my GitHub repository: </a:t>
            </a:r>
          </a:p>
          <a:p>
            <a:pPr marL="0" indent="0">
              <a:buNone/>
            </a:pPr>
            <a:r>
              <a:rPr lang="en-US" sz="3600" u="sng" dirty="0">
                <a:solidFill>
                  <a:srgbClr val="0070C0"/>
                </a:solidFill>
              </a:rPr>
              <a:t>https://github.com/tanh3ka/Master-of-Science-in-Data-Science-5301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C9C5-20B8-404E-ADF7-D83DA9A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55796-B0E8-4FB7-BAD2-15EE245B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Main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1F15-03DD-4CE3-BF66-9D1B9354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GOAL:  </a:t>
            </a:r>
          </a:p>
          <a:p>
            <a:pPr>
              <a:buFontTx/>
              <a:buChar char="-"/>
            </a:pPr>
            <a:r>
              <a:rPr lang="en-US" sz="2400" dirty="0"/>
              <a:t>Import the dataset</a:t>
            </a:r>
          </a:p>
          <a:p>
            <a:pPr>
              <a:buFontTx/>
              <a:buChar char="-"/>
            </a:pPr>
            <a:r>
              <a:rPr lang="en-US" sz="2400" dirty="0"/>
              <a:t>Examine the data</a:t>
            </a:r>
          </a:p>
          <a:p>
            <a:pPr>
              <a:buFontTx/>
              <a:buChar char="-"/>
            </a:pPr>
            <a:r>
              <a:rPr lang="en-US" sz="2400" dirty="0"/>
              <a:t>Clean the data</a:t>
            </a:r>
          </a:p>
          <a:p>
            <a:pPr marL="0" indent="0">
              <a:buNone/>
            </a:pPr>
            <a:r>
              <a:rPr lang="en-US" sz="2400" dirty="0"/>
              <a:t>- Visual analysis</a:t>
            </a:r>
          </a:p>
          <a:p>
            <a:pPr marL="0" indent="0">
              <a:buNone/>
            </a:pPr>
            <a:r>
              <a:rPr lang="en-US" sz="2400" dirty="0"/>
              <a:t>- Model</a:t>
            </a:r>
          </a:p>
          <a:p>
            <a:pPr marL="0" indent="0">
              <a:buNone/>
            </a:pPr>
            <a:r>
              <a:rPr lang="en-US" sz="2400" dirty="0"/>
              <a:t>- Statistical Analysis</a:t>
            </a:r>
          </a:p>
          <a:p>
            <a:pPr>
              <a:buFontTx/>
              <a:buChar char="-"/>
            </a:pPr>
            <a:r>
              <a:rPr lang="en-US" sz="2400" dirty="0"/>
              <a:t>Establish a relevant question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65E1-DC5C-4BB1-B1A3-F28B0FCA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C453-80D6-4A3D-A351-B89536C8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403CB-2F8B-6158-EAAC-31EC394CC446}"/>
              </a:ext>
            </a:extLst>
          </p:cNvPr>
          <p:cNvSpPr txBox="1"/>
          <p:nvPr/>
        </p:nvSpPr>
        <p:spPr>
          <a:xfrm>
            <a:off x="540327" y="1923803"/>
            <a:ext cx="10551226" cy="412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dirty="0"/>
              <a:t>Sourced from a public repository.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https://data.cityofnewyork.us/Public-Safety/NYPD-Shooting-Incident-Data-Historic-/833y-fsy8</a:t>
            </a:r>
            <a:endParaRPr lang="en-US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dirty="0"/>
              <a:t>Gathered by the New York Police Department.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dirty="0"/>
              <a:t>Spanning from 2006 to 2021.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dirty="0"/>
              <a:t>13 variables within the dataset pertaining to each incident.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dirty="0"/>
              <a:t>Total of 25,600 cases or incidents of distinct shooting occurrences.</a:t>
            </a:r>
          </a:p>
        </p:txBody>
      </p:sp>
    </p:spTree>
    <p:extLst>
      <p:ext uri="{BB962C8B-B14F-4D97-AF65-F5344CB8AC3E}">
        <p14:creationId xmlns:p14="http://schemas.microsoft.com/office/powerpoint/2010/main" val="16109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Clean and prepare the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5781-6880-45C2-A99D-C4EC0D5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E0901-D055-AFD9-356F-CB41ACDC35A3}"/>
              </a:ext>
            </a:extLst>
          </p:cNvPr>
          <p:cNvSpPr txBox="1"/>
          <p:nvPr/>
        </p:nvSpPr>
        <p:spPr>
          <a:xfrm>
            <a:off x="459350" y="1757724"/>
            <a:ext cx="1110721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Review the dataset and its values.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Remove unwanted variables from the dataset.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Convert to keep the variable classes’ consistency.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Detect invalid values.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2400" dirty="0"/>
              <a:t>Encode missing values.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863CB-C41B-4100-865B-5F4DF875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641423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EB6F50A-CFF2-31B7-7D2C-C4D26654A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86099"/>
            <a:ext cx="3745421" cy="6703620"/>
          </a:xfrm>
        </p:spPr>
      </p:pic>
    </p:spTree>
    <p:extLst>
      <p:ext uri="{BB962C8B-B14F-4D97-AF65-F5344CB8AC3E}">
        <p14:creationId xmlns:p14="http://schemas.microsoft.com/office/powerpoint/2010/main" val="30970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21" y="187507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5781-6880-45C2-A99D-C4EC0D5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9271A8E4-1DC7-180F-E950-83E290952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311" y="1891971"/>
            <a:ext cx="6625777" cy="47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21" y="187507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5781-6880-45C2-A99D-C4EC0D5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8F798F0-AA20-8D18-F5DE-2F88C3B7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2" y="1941616"/>
            <a:ext cx="6556342" cy="46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21" y="187507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5781-6880-45C2-A99D-C4EC0D5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52CE629-6092-F4C4-290D-03AFF1DA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77" y="1933695"/>
            <a:ext cx="6398125" cy="45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{8C1638A6-51FE-4DE7-8B19-76CC1363E5E1}tf56160789_win32</Template>
  <TotalTime>111</TotalTime>
  <Words>1154</Words>
  <Application>Microsoft Office PowerPoint</Application>
  <PresentationFormat>Widescreen</PresentationFormat>
  <Paragraphs>144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Franklin Gothic Book</vt:lpstr>
      <vt:lpstr>Helvetica Neue</vt:lpstr>
      <vt:lpstr>Söhne</vt:lpstr>
      <vt:lpstr>1_RetrospectVTI</vt:lpstr>
      <vt:lpstr>Peer-graded Assignment: Final Projects  NYPD Shooting Incident Data: Review and Data Analysis</vt:lpstr>
      <vt:lpstr>NYPD Shooting Incident Data</vt:lpstr>
      <vt:lpstr>Main objectives</vt:lpstr>
      <vt:lpstr>Dataset</vt:lpstr>
      <vt:lpstr>Clean and prepare the dataset</vt:lpstr>
      <vt:lpstr>EDA   exploratory data analysis</vt:lpstr>
      <vt:lpstr>ANALYSIS</vt:lpstr>
      <vt:lpstr>ANALYSIS</vt:lpstr>
      <vt:lpstr>ANALYSIS</vt:lpstr>
      <vt:lpstr>ANALYSIS</vt:lpstr>
      <vt:lpstr>Model Building and Statistical Analysis</vt:lpstr>
      <vt:lpstr>Model Building and Statistical Analysis</vt:lpstr>
      <vt:lpstr>Bias and Criticisms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Final Projects  NYPD Shooting Incident Data: Review and Data Analysis</dc:title>
  <dc:creator>TUNG ANH NGUYEN SY</dc:creator>
  <cp:lastModifiedBy>TUNG ANH NGUYEN SY</cp:lastModifiedBy>
  <cp:revision>1</cp:revision>
  <dcterms:created xsi:type="dcterms:W3CDTF">2023-03-17T07:19:39Z</dcterms:created>
  <dcterms:modified xsi:type="dcterms:W3CDTF">2023-03-17T09:11:23Z</dcterms:modified>
</cp:coreProperties>
</file>