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5" r:id="rId4"/>
    <p:sldId id="298" r:id="rId5"/>
    <p:sldId id="297" r:id="rId6"/>
    <p:sldId id="299" r:id="rId7"/>
    <p:sldId id="304" r:id="rId8"/>
    <p:sldId id="301" r:id="rId9"/>
    <p:sldId id="264" r:id="rId10"/>
    <p:sldId id="277" r:id="rId11"/>
    <p:sldId id="274" r:id="rId12"/>
    <p:sldId id="275" r:id="rId13"/>
    <p:sldId id="278" r:id="rId14"/>
    <p:sldId id="279" r:id="rId15"/>
    <p:sldId id="265" r:id="rId16"/>
    <p:sldId id="259" r:id="rId17"/>
    <p:sldId id="263" r:id="rId18"/>
    <p:sldId id="302" r:id="rId19"/>
    <p:sldId id="303" r:id="rId20"/>
    <p:sldId id="269" r:id="rId21"/>
    <p:sldId id="266" r:id="rId22"/>
    <p:sldId id="287" r:id="rId23"/>
    <p:sldId id="270" r:id="rId24"/>
    <p:sldId id="260" r:id="rId25"/>
    <p:sldId id="271" r:id="rId26"/>
    <p:sldId id="293" r:id="rId27"/>
    <p:sldId id="291" r:id="rId28"/>
    <p:sldId id="261" r:id="rId29"/>
    <p:sldId id="268" r:id="rId30"/>
    <p:sldId id="283" r:id="rId31"/>
    <p:sldId id="285" r:id="rId32"/>
    <p:sldId id="284" r:id="rId33"/>
    <p:sldId id="28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9" autoAdjust="0"/>
  </p:normalViewPr>
  <p:slideViewPr>
    <p:cSldViewPr>
      <p:cViewPr varScale="1">
        <p:scale>
          <a:sx n="74" d="100"/>
          <a:sy n="74" d="100"/>
        </p:scale>
        <p:origin x="-1368"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E4A90-7BC9-4D90-89DF-B29582F82771}" type="datetimeFigureOut">
              <a:rPr lang="en-US" smtClean="0"/>
              <a:pPr/>
              <a:t>14/4/13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7FEE7-BA17-4DC5-9FE7-C76A25532C87}"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E4A90-7BC9-4D90-89DF-B29582F82771}" type="datetimeFigureOut">
              <a:rPr lang="en-US" smtClean="0"/>
              <a:pPr/>
              <a:t>14/4/13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E4A90-7BC9-4D90-89DF-B29582F82771}" type="datetimeFigureOut">
              <a:rPr lang="en-US" smtClean="0"/>
              <a:pPr/>
              <a:t>14/4/13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1E4A90-7BC9-4D90-89DF-B29582F82771}" type="datetimeFigureOut">
              <a:rPr lang="en-US" smtClean="0"/>
              <a:pPr/>
              <a:t>14/4/13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E4A90-7BC9-4D90-89DF-B29582F82771}" type="datetimeFigureOut">
              <a:rPr lang="en-US" smtClean="0"/>
              <a:pPr/>
              <a:t>14/4/13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7FEE7-BA17-4DC5-9FE7-C76A25532C87}"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E4A90-7BC9-4D90-89DF-B29582F82771}" type="datetimeFigureOut">
              <a:rPr lang="en-US" smtClean="0"/>
              <a:pPr/>
              <a:t>14/4/13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E4A90-7BC9-4D90-89DF-B29582F82771}" type="datetimeFigureOut">
              <a:rPr lang="en-US" smtClean="0"/>
              <a:pPr/>
              <a:t>14/4/13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7FEE7-BA17-4DC5-9FE7-C76A25532C87}"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1E4A90-7BC9-4D90-89DF-B29582F82771}" type="datetimeFigureOut">
              <a:rPr lang="en-US" smtClean="0"/>
              <a:pPr/>
              <a:t>14/4/13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E4A90-7BC9-4D90-89DF-B29582F82771}" type="datetimeFigureOut">
              <a:rPr lang="en-US" smtClean="0"/>
              <a:pPr/>
              <a:t>14/4/13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E4A90-7BC9-4D90-89DF-B29582F82771}" type="datetimeFigureOut">
              <a:rPr lang="en-US" smtClean="0"/>
              <a:pPr/>
              <a:t>14/4/13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7FEE7-BA17-4DC5-9FE7-C76A25532C87}"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1E4A90-7BC9-4D90-89DF-B29582F82771}" type="datetimeFigureOut">
              <a:rPr lang="en-US" smtClean="0"/>
              <a:pPr/>
              <a:t>14/4/13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7FEE7-BA17-4DC5-9FE7-C76A25532C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BF1E4A90-7BC9-4D90-89DF-B29582F82771}" type="datetimeFigureOut">
              <a:rPr lang="en-US" smtClean="0"/>
              <a:pPr/>
              <a:t>14/4/13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CC7FEE7-BA17-4DC5-9FE7-C76A25532C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Capital Structure and Leverage	</a:t>
            </a:r>
            <a:endParaRPr lang="en-US" dirty="0"/>
          </a:p>
        </p:txBody>
      </p:sp>
      <p:sp>
        <p:nvSpPr>
          <p:cNvPr id="3" name="Subtitle 2"/>
          <p:cNvSpPr>
            <a:spLocks noGrp="1"/>
          </p:cNvSpPr>
          <p:nvPr>
            <p:ph type="subTitle" idx="1"/>
          </p:nvPr>
        </p:nvSpPr>
        <p:spPr>
          <a:xfrm>
            <a:off x="685800" y="3505200"/>
            <a:ext cx="7848600" cy="3048000"/>
          </a:xfrm>
        </p:spPr>
        <p:txBody>
          <a:bodyPr>
            <a:normAutofit/>
          </a:bodyPr>
          <a:lstStyle/>
          <a:p>
            <a:r>
              <a:rPr lang="en-US" dirty="0" smtClean="0"/>
              <a:t>BU8201 Tutorial 10</a:t>
            </a:r>
          </a:p>
          <a:p>
            <a:endParaRPr lang="en-US" dirty="0"/>
          </a:p>
          <a:p>
            <a:r>
              <a:rPr lang="en-US" dirty="0" smtClean="0"/>
              <a:t>Lim </a:t>
            </a:r>
            <a:r>
              <a:rPr lang="en-US" dirty="0" err="1" smtClean="0"/>
              <a:t>Hui</a:t>
            </a:r>
            <a:r>
              <a:rPr lang="en-US" dirty="0" smtClean="0"/>
              <a:t> </a:t>
            </a:r>
            <a:r>
              <a:rPr lang="en-US" dirty="0" err="1" smtClean="0"/>
              <a:t>Hsing</a:t>
            </a:r>
            <a:endParaRPr lang="en-US" dirty="0" smtClean="0"/>
          </a:p>
          <a:p>
            <a:r>
              <a:rPr lang="en-US" dirty="0" smtClean="0"/>
              <a:t>Lee Ken Tat</a:t>
            </a:r>
          </a:p>
          <a:p>
            <a:r>
              <a:rPr lang="en-US" dirty="0" err="1" smtClean="0"/>
              <a:t>Seet</a:t>
            </a:r>
            <a:r>
              <a:rPr lang="en-US" dirty="0" smtClean="0"/>
              <a:t> Qi </a:t>
            </a:r>
            <a:r>
              <a:rPr lang="en-US" dirty="0" err="1" smtClean="0"/>
              <a:t>Hao</a:t>
            </a:r>
            <a:endParaRPr lang="en-US" dirty="0" smtClean="0"/>
          </a:p>
          <a:p>
            <a:r>
              <a:rPr lang="en-US" dirty="0" err="1" smtClean="0"/>
              <a:t>Soh</a:t>
            </a:r>
            <a:r>
              <a:rPr lang="en-US" dirty="0" smtClean="0"/>
              <a:t> </a:t>
            </a:r>
            <a:r>
              <a:rPr lang="en-US" dirty="0" err="1" smtClean="0"/>
              <a:t>Kah</a:t>
            </a:r>
            <a:r>
              <a:rPr lang="en-US" dirty="0" smtClean="0"/>
              <a:t> </a:t>
            </a:r>
            <a:r>
              <a:rPr lang="en-US" dirty="0" err="1" smtClean="0"/>
              <a:t>Mun</a:t>
            </a:r>
            <a:r>
              <a:rPr lang="en-US" dirty="0" smtClean="0"/>
              <a:t> Nicholas</a:t>
            </a:r>
          </a:p>
          <a:p>
            <a:endParaRPr lang="en-US" dirty="0"/>
          </a:p>
        </p:txBody>
      </p:sp>
    </p:spTree>
    <p:extLst>
      <p:ext uri="{BB962C8B-B14F-4D97-AF65-F5344CB8AC3E}">
        <p14:creationId xmlns:p14="http://schemas.microsoft.com/office/powerpoint/2010/main" val="52648839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381000" y="1422499"/>
            <a:ext cx="8229600" cy="2616101"/>
          </a:xfrm>
          <a:prstGeom prst="rect">
            <a:avLst/>
          </a:prstGeom>
          <a:noFill/>
        </p:spPr>
        <p:txBody>
          <a:bodyPr wrap="square" rtlCol="0">
            <a:spAutoFit/>
          </a:bodyPr>
          <a:lstStyle/>
          <a:p>
            <a:pPr marL="0" indent="0">
              <a:buNone/>
            </a:pPr>
            <a:r>
              <a:rPr lang="en-US" sz="2000" b="1" dirty="0" smtClean="0"/>
              <a:t>Equations</a:t>
            </a:r>
          </a:p>
          <a:p>
            <a:r>
              <a:rPr lang="en-US" sz="2000" dirty="0" smtClean="0"/>
              <a:t>ROE = Net Income/Equity</a:t>
            </a:r>
          </a:p>
          <a:p>
            <a:r>
              <a:rPr lang="en-US" sz="2000" dirty="0" smtClean="0"/>
              <a:t>Debt Ratio = Total debt/Total assets</a:t>
            </a:r>
          </a:p>
          <a:p>
            <a:r>
              <a:rPr lang="en-US" sz="2000" dirty="0" smtClean="0"/>
              <a:t>Equity = Assets – Debt</a:t>
            </a:r>
          </a:p>
          <a:p>
            <a:endParaRPr lang="en-US" sz="2000" dirty="0"/>
          </a:p>
          <a:p>
            <a:r>
              <a:rPr lang="en-US" sz="2000" dirty="0"/>
              <a:t>a) Calculate the rate of return on equity (ROE) for each firm.</a:t>
            </a:r>
          </a:p>
          <a:p>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21694717"/>
              </p:ext>
            </p:extLst>
          </p:nvPr>
        </p:nvGraphicFramePr>
        <p:xfrm>
          <a:off x="762000" y="4023360"/>
          <a:ext cx="6096000" cy="2225040"/>
        </p:xfrm>
        <a:graphic>
          <a:graphicData uri="http://schemas.openxmlformats.org/drawingml/2006/table">
            <a:tbl>
              <a:tblPr firstRow="1" bandRow="1">
                <a:tableStyleId>{F5AB1C69-6EDB-4FF4-983F-18BD219EF322}</a:tableStyleId>
              </a:tblPr>
              <a:tblGrid>
                <a:gridCol w="2032000"/>
                <a:gridCol w="2032000"/>
                <a:gridCol w="2032000"/>
              </a:tblGrid>
              <a:tr h="370840">
                <a:tc>
                  <a:txBody>
                    <a:bodyPr/>
                    <a:lstStyle/>
                    <a:p>
                      <a:r>
                        <a:rPr lang="en-US" dirty="0" smtClean="0"/>
                        <a:t>Key Information</a:t>
                      </a:r>
                      <a:endParaRPr lang="en-US" dirty="0"/>
                    </a:p>
                  </a:txBody>
                  <a:tcPr/>
                </a:tc>
                <a:tc>
                  <a:txBody>
                    <a:bodyPr/>
                    <a:lstStyle/>
                    <a:p>
                      <a:r>
                        <a:rPr lang="en-US" dirty="0" smtClean="0"/>
                        <a:t>Firm HL</a:t>
                      </a:r>
                      <a:endParaRPr lang="en-US" dirty="0"/>
                    </a:p>
                  </a:txBody>
                  <a:tcPr/>
                </a:tc>
                <a:tc>
                  <a:txBody>
                    <a:bodyPr/>
                    <a:lstStyle/>
                    <a:p>
                      <a:r>
                        <a:rPr lang="en-US" dirty="0" smtClean="0"/>
                        <a:t>Firm LL</a:t>
                      </a:r>
                      <a:endParaRPr lang="en-US" dirty="0"/>
                    </a:p>
                  </a:txBody>
                  <a:tcPr/>
                </a:tc>
              </a:tr>
              <a:tr h="370840">
                <a:tc>
                  <a:txBody>
                    <a:bodyPr/>
                    <a:lstStyle/>
                    <a:p>
                      <a:r>
                        <a:rPr lang="en-US" dirty="0" smtClean="0"/>
                        <a:t>Assets</a:t>
                      </a:r>
                      <a:endParaRPr lang="en-US" dirty="0"/>
                    </a:p>
                  </a:txBody>
                  <a:tcPr/>
                </a:tc>
                <a:tc>
                  <a:txBody>
                    <a:bodyPr/>
                    <a:lstStyle/>
                    <a:p>
                      <a:r>
                        <a:rPr lang="en-US" dirty="0" smtClean="0"/>
                        <a:t>$20 million</a:t>
                      </a:r>
                      <a:endParaRPr lang="en-US" dirty="0"/>
                    </a:p>
                  </a:txBody>
                  <a:tcPr/>
                </a:tc>
                <a:tc>
                  <a:txBody>
                    <a:bodyPr/>
                    <a:lstStyle/>
                    <a:p>
                      <a:r>
                        <a:rPr lang="en-US" dirty="0" smtClean="0"/>
                        <a:t>$20</a:t>
                      </a:r>
                      <a:r>
                        <a:rPr lang="en-US" baseline="0" dirty="0" smtClean="0"/>
                        <a:t> million</a:t>
                      </a:r>
                      <a:endParaRPr lang="en-US" dirty="0"/>
                    </a:p>
                  </a:txBody>
                  <a:tcPr/>
                </a:tc>
              </a:tr>
              <a:tr h="370840">
                <a:tc>
                  <a:txBody>
                    <a:bodyPr/>
                    <a:lstStyle/>
                    <a:p>
                      <a:r>
                        <a:rPr lang="en-US" dirty="0" smtClean="0"/>
                        <a:t>EBIT</a:t>
                      </a:r>
                      <a:endParaRPr lang="en-US" dirty="0"/>
                    </a:p>
                  </a:txBody>
                  <a:tcPr/>
                </a:tc>
                <a:tc>
                  <a:txBody>
                    <a:bodyPr/>
                    <a:lstStyle/>
                    <a:p>
                      <a:r>
                        <a:rPr lang="en-US" dirty="0" smtClean="0"/>
                        <a:t>$4 million</a:t>
                      </a:r>
                      <a:endParaRPr lang="en-US" dirty="0"/>
                    </a:p>
                  </a:txBody>
                  <a:tcPr/>
                </a:tc>
                <a:tc>
                  <a:txBody>
                    <a:bodyPr/>
                    <a:lstStyle/>
                    <a:p>
                      <a:r>
                        <a:rPr lang="en-US" dirty="0" smtClean="0"/>
                        <a:t>$4 million</a:t>
                      </a:r>
                      <a:endParaRPr lang="en-US" dirty="0"/>
                    </a:p>
                  </a:txBody>
                  <a:tcPr/>
                </a:tc>
              </a:tr>
              <a:tr h="370840">
                <a:tc>
                  <a:txBody>
                    <a:bodyPr/>
                    <a:lstStyle/>
                    <a:p>
                      <a:r>
                        <a:rPr lang="en-US" dirty="0" smtClean="0"/>
                        <a:t>Tax</a:t>
                      </a:r>
                      <a:r>
                        <a:rPr lang="en-US" baseline="0" dirty="0" smtClean="0"/>
                        <a:t> Rate</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r h="370840">
                <a:tc>
                  <a:txBody>
                    <a:bodyPr/>
                    <a:lstStyle/>
                    <a:p>
                      <a:r>
                        <a:rPr lang="en-US" dirty="0" smtClean="0"/>
                        <a:t>Debt Ratio</a:t>
                      </a:r>
                      <a:endParaRPr lang="en-US" dirty="0"/>
                    </a:p>
                  </a:txBody>
                  <a:tcPr/>
                </a:tc>
                <a:tc>
                  <a:txBody>
                    <a:bodyPr/>
                    <a:lstStyle/>
                    <a:p>
                      <a:r>
                        <a:rPr lang="en-US" dirty="0" smtClean="0"/>
                        <a:t>50%</a:t>
                      </a:r>
                      <a:endParaRPr lang="en-US" dirty="0"/>
                    </a:p>
                  </a:txBody>
                  <a:tcPr/>
                </a:tc>
                <a:tc>
                  <a:txBody>
                    <a:bodyPr/>
                    <a:lstStyle/>
                    <a:p>
                      <a:r>
                        <a:rPr lang="en-US" dirty="0" smtClean="0"/>
                        <a:t>30%</a:t>
                      </a:r>
                      <a:endParaRPr lang="en-US" dirty="0"/>
                    </a:p>
                  </a:txBody>
                  <a:tcPr/>
                </a:tc>
              </a:tr>
              <a:tr h="370840">
                <a:tc>
                  <a:txBody>
                    <a:bodyPr/>
                    <a:lstStyle/>
                    <a:p>
                      <a:r>
                        <a:rPr lang="en-US" dirty="0" smtClean="0"/>
                        <a:t>Debt Interest</a:t>
                      </a:r>
                      <a:endParaRPr lang="en-US" dirty="0"/>
                    </a:p>
                  </a:txBody>
                  <a:tcPr/>
                </a:tc>
                <a:tc>
                  <a:txBody>
                    <a:bodyPr/>
                    <a:lstStyle/>
                    <a:p>
                      <a:r>
                        <a:rPr lang="en-US" dirty="0" smtClean="0"/>
                        <a:t>12%</a:t>
                      </a:r>
                      <a:endParaRPr lang="en-US" dirty="0"/>
                    </a:p>
                  </a:txBody>
                  <a:tcPr/>
                </a:tc>
                <a:tc>
                  <a:txBody>
                    <a:bodyPr/>
                    <a:lstStyle/>
                    <a:p>
                      <a:r>
                        <a:rPr lang="en-US" dirty="0" smtClean="0"/>
                        <a:t>10%</a:t>
                      </a:r>
                      <a:endParaRPr lang="en-US" dirty="0"/>
                    </a:p>
                  </a:txBody>
                  <a:tcPr/>
                </a:tc>
              </a:tr>
            </a:tbl>
          </a:graphicData>
        </a:graphic>
      </p:graphicFrame>
      <p:sp>
        <p:nvSpPr>
          <p:cNvPr id="6" name="Title 5"/>
          <p:cNvSpPr>
            <a:spLocks noGrp="1"/>
          </p:cNvSpPr>
          <p:nvPr>
            <p:ph type="title"/>
          </p:nvPr>
        </p:nvSpPr>
        <p:spPr/>
        <p:txBody>
          <a:bodyPr/>
          <a:lstStyle/>
          <a:p>
            <a:r>
              <a:rPr lang="en-US" dirty="0" smtClean="0"/>
              <a:t>P15-5 (a)</a:t>
            </a:r>
            <a:endParaRPr lang="en-US" dirty="0"/>
          </a:p>
        </p:txBody>
      </p:sp>
    </p:spTree>
    <p:extLst>
      <p:ext uri="{BB962C8B-B14F-4D97-AF65-F5344CB8AC3E}">
        <p14:creationId xmlns:p14="http://schemas.microsoft.com/office/powerpoint/2010/main" val="12751259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591270"/>
            <a:ext cx="7086600" cy="923330"/>
          </a:xfrm>
          <a:prstGeom prst="rect">
            <a:avLst/>
          </a:prstGeom>
          <a:noFill/>
        </p:spPr>
        <p:txBody>
          <a:bodyPr wrap="square" rtlCol="0">
            <a:spAutoFit/>
          </a:bodyPr>
          <a:lstStyle/>
          <a:p>
            <a:r>
              <a:rPr lang="en-US" dirty="0" smtClean="0"/>
              <a:t>For Firm HL,</a:t>
            </a:r>
          </a:p>
          <a:p>
            <a:r>
              <a:rPr lang="en-US" dirty="0" smtClean="0"/>
              <a:t>Debt = </a:t>
            </a:r>
            <a:r>
              <a:rPr lang="en-US" dirty="0"/>
              <a:t>D</a:t>
            </a:r>
            <a:r>
              <a:rPr lang="en-US" dirty="0" smtClean="0"/>
              <a:t>ebt Ratio / Tot. Assets = 50% X $20m = $10m</a:t>
            </a:r>
          </a:p>
          <a:p>
            <a:r>
              <a:rPr lang="en-US" dirty="0" smtClean="0"/>
              <a:t>Debt Int. = 12% X Debt of $10m = $1.2m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15643534"/>
              </p:ext>
            </p:extLst>
          </p:nvPr>
        </p:nvGraphicFramePr>
        <p:xfrm>
          <a:off x="1143000" y="2804160"/>
          <a:ext cx="5029200" cy="3032760"/>
        </p:xfrm>
        <a:graphic>
          <a:graphicData uri="http://schemas.openxmlformats.org/drawingml/2006/table">
            <a:tbl>
              <a:tblPr bandRow="1">
                <a:tableStyleId>{F5AB1C69-6EDB-4FF4-983F-18BD219EF322}</a:tableStyleId>
              </a:tblPr>
              <a:tblGrid>
                <a:gridCol w="2514600"/>
                <a:gridCol w="2514600"/>
              </a:tblGrid>
              <a:tr h="370840">
                <a:tc>
                  <a:txBody>
                    <a:bodyPr/>
                    <a:lstStyle/>
                    <a:p>
                      <a:r>
                        <a:rPr lang="en-US" dirty="0" smtClean="0"/>
                        <a:t>EBIT</a:t>
                      </a:r>
                      <a:endParaRPr lang="en-US" dirty="0"/>
                    </a:p>
                  </a:txBody>
                  <a:tcPr/>
                </a:tc>
                <a:tc>
                  <a:txBody>
                    <a:bodyPr/>
                    <a:lstStyle/>
                    <a:p>
                      <a:r>
                        <a:rPr lang="en-US" dirty="0" smtClean="0"/>
                        <a:t>$4m</a:t>
                      </a:r>
                      <a:endParaRPr lang="en-US" dirty="0"/>
                    </a:p>
                  </a:txBody>
                  <a:tcPr/>
                </a:tc>
              </a:tr>
              <a:tr h="370840">
                <a:tc>
                  <a:txBody>
                    <a:bodyPr/>
                    <a:lstStyle/>
                    <a:p>
                      <a:r>
                        <a:rPr lang="en-US" u="none" dirty="0" smtClean="0"/>
                        <a:t>Debt Int</a:t>
                      </a:r>
                      <a:r>
                        <a:rPr lang="en-US" u="none" dirty="0" smtClean="0"/>
                        <a:t>.</a:t>
                      </a:r>
                    </a:p>
                    <a:p>
                      <a:endParaRPr lang="en-US" u="none" dirty="0"/>
                    </a:p>
                  </a:txBody>
                  <a:tcPr/>
                </a:tc>
                <a:tc>
                  <a:txBody>
                    <a:bodyPr/>
                    <a:lstStyle/>
                    <a:p>
                      <a:r>
                        <a:rPr lang="en-US" u="none" dirty="0" smtClean="0"/>
                        <a:t>$</a:t>
                      </a:r>
                      <a:r>
                        <a:rPr lang="en-US" u="none" dirty="0" smtClean="0"/>
                        <a:t>1.2m</a:t>
                      </a:r>
                    </a:p>
                    <a:p>
                      <a:r>
                        <a:rPr lang="en-US" u="none" dirty="0" smtClean="0"/>
                        <a:t>__________________</a:t>
                      </a:r>
                      <a:endParaRPr lang="en-US" u="none" dirty="0"/>
                    </a:p>
                  </a:txBody>
                  <a:tcPr/>
                </a:tc>
              </a:tr>
              <a:tr h="370840">
                <a:tc>
                  <a:txBody>
                    <a:bodyPr/>
                    <a:lstStyle/>
                    <a:p>
                      <a:r>
                        <a:rPr lang="en-US" dirty="0" smtClean="0"/>
                        <a:t>EBT (EBIT - Debt Int.)</a:t>
                      </a:r>
                      <a:endParaRPr lang="en-US" dirty="0"/>
                    </a:p>
                  </a:txBody>
                  <a:tcPr/>
                </a:tc>
                <a:tc>
                  <a:txBody>
                    <a:bodyPr/>
                    <a:lstStyle/>
                    <a:p>
                      <a:r>
                        <a:rPr lang="en-US" dirty="0" smtClean="0"/>
                        <a:t>$2.8m</a:t>
                      </a:r>
                      <a:endParaRPr lang="en-US" dirty="0"/>
                    </a:p>
                  </a:txBody>
                  <a:tcPr/>
                </a:tc>
              </a:tr>
              <a:tr h="370840">
                <a:tc>
                  <a:txBody>
                    <a:bodyPr/>
                    <a:lstStyle/>
                    <a:p>
                      <a:r>
                        <a:rPr lang="en-US" dirty="0" smtClean="0"/>
                        <a:t>Taxes (40% X EBT)</a:t>
                      </a:r>
                      <a:endParaRPr lang="en-US" dirty="0"/>
                    </a:p>
                  </a:txBody>
                  <a:tcPr/>
                </a:tc>
                <a:tc>
                  <a:txBody>
                    <a:bodyPr/>
                    <a:lstStyle/>
                    <a:p>
                      <a:r>
                        <a:rPr lang="en-US" dirty="0" smtClean="0"/>
                        <a:t>$</a:t>
                      </a:r>
                      <a:r>
                        <a:rPr lang="en-US" dirty="0" smtClean="0"/>
                        <a:t>1.12m</a:t>
                      </a:r>
                    </a:p>
                    <a:p>
                      <a:r>
                        <a:rPr lang="en-US" dirty="0" smtClean="0"/>
                        <a:t>__________________</a:t>
                      </a:r>
                      <a:endParaRPr lang="en-US" dirty="0"/>
                    </a:p>
                  </a:txBody>
                  <a:tcPr/>
                </a:tc>
              </a:tr>
              <a:tr h="370840">
                <a:tc>
                  <a:txBody>
                    <a:bodyPr/>
                    <a:lstStyle/>
                    <a:p>
                      <a:r>
                        <a:rPr lang="en-US" dirty="0" smtClean="0"/>
                        <a:t>NI (EBT-Taxes)</a:t>
                      </a:r>
                      <a:endParaRPr lang="en-US" dirty="0"/>
                    </a:p>
                  </a:txBody>
                  <a:tcPr/>
                </a:tc>
                <a:tc>
                  <a:txBody>
                    <a:bodyPr/>
                    <a:lstStyle/>
                    <a:p>
                      <a:r>
                        <a:rPr lang="en-US" dirty="0" smtClean="0"/>
                        <a:t>$</a:t>
                      </a:r>
                      <a:r>
                        <a:rPr lang="en-US" dirty="0" smtClean="0"/>
                        <a:t>1.68m</a:t>
                      </a:r>
                    </a:p>
                    <a:p>
                      <a:r>
                        <a:rPr lang="en-US" b="1" dirty="0" smtClean="0"/>
                        <a:t>__________________</a:t>
                      </a:r>
                      <a:endParaRPr lang="en-US" b="1" dirty="0"/>
                    </a:p>
                  </a:txBody>
                  <a:tcPr/>
                </a:tc>
              </a:tr>
              <a:tr h="370840">
                <a:tc>
                  <a:txBody>
                    <a:bodyPr/>
                    <a:lstStyle/>
                    <a:p>
                      <a:r>
                        <a:rPr lang="en-US" dirty="0" smtClean="0"/>
                        <a:t>Equity (Assets – Debt)</a:t>
                      </a:r>
                      <a:endParaRPr lang="en-US" dirty="0"/>
                    </a:p>
                  </a:txBody>
                  <a:tcPr/>
                </a:tc>
                <a:tc>
                  <a:txBody>
                    <a:bodyPr/>
                    <a:lstStyle/>
                    <a:p>
                      <a:r>
                        <a:rPr lang="en-US" dirty="0" smtClean="0"/>
                        <a:t>$10m</a:t>
                      </a:r>
                      <a:endParaRPr lang="en-US" dirty="0"/>
                    </a:p>
                  </a:txBody>
                  <a:tcPr/>
                </a:tc>
              </a:tr>
            </a:tbl>
          </a:graphicData>
        </a:graphic>
      </p:graphicFrame>
      <p:sp>
        <p:nvSpPr>
          <p:cNvPr id="6" name="TextBox 5"/>
          <p:cNvSpPr txBox="1"/>
          <p:nvPr/>
        </p:nvSpPr>
        <p:spPr>
          <a:xfrm>
            <a:off x="1143000" y="5879068"/>
            <a:ext cx="7162800" cy="369332"/>
          </a:xfrm>
          <a:prstGeom prst="rect">
            <a:avLst/>
          </a:prstGeom>
          <a:noFill/>
        </p:spPr>
        <p:txBody>
          <a:bodyPr wrap="square" rtlCol="0">
            <a:spAutoFit/>
          </a:bodyPr>
          <a:lstStyle/>
          <a:p>
            <a:r>
              <a:rPr lang="en-US" dirty="0" smtClean="0"/>
              <a:t>ROE = (Net Income/Equity) X 100% = 0.168 X 100% = </a:t>
            </a:r>
            <a:r>
              <a:rPr lang="en-US" u="sng" dirty="0" smtClean="0"/>
              <a:t>16.8%</a:t>
            </a:r>
            <a:endParaRPr lang="en-US" u="sng" dirty="0"/>
          </a:p>
        </p:txBody>
      </p:sp>
      <p:sp>
        <p:nvSpPr>
          <p:cNvPr id="8" name="5-Point Star 7"/>
          <p:cNvSpPr/>
          <p:nvPr/>
        </p:nvSpPr>
        <p:spPr>
          <a:xfrm>
            <a:off x="7543800" y="60960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P15-5 (a)</a:t>
            </a:r>
            <a:endParaRPr lang="en-US" dirty="0"/>
          </a:p>
        </p:txBody>
      </p:sp>
    </p:spTree>
    <p:extLst>
      <p:ext uri="{BB962C8B-B14F-4D97-AF65-F5344CB8AC3E}">
        <p14:creationId xmlns:p14="http://schemas.microsoft.com/office/powerpoint/2010/main" val="252150980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1667470"/>
            <a:ext cx="7086600" cy="923330"/>
          </a:xfrm>
          <a:prstGeom prst="rect">
            <a:avLst/>
          </a:prstGeom>
          <a:noFill/>
        </p:spPr>
        <p:txBody>
          <a:bodyPr wrap="square" rtlCol="0">
            <a:spAutoFit/>
          </a:bodyPr>
          <a:lstStyle/>
          <a:p>
            <a:r>
              <a:rPr lang="en-US" dirty="0" smtClean="0"/>
              <a:t>For Firm LL,</a:t>
            </a:r>
          </a:p>
          <a:p>
            <a:r>
              <a:rPr lang="en-US" dirty="0" smtClean="0"/>
              <a:t>Debt = </a:t>
            </a:r>
            <a:r>
              <a:rPr lang="en-US" dirty="0"/>
              <a:t>D</a:t>
            </a:r>
            <a:r>
              <a:rPr lang="en-US" dirty="0" smtClean="0"/>
              <a:t>ebt Ratio / Tot. Assets = 30% X $20m = $6m</a:t>
            </a:r>
          </a:p>
          <a:p>
            <a:r>
              <a:rPr lang="en-US" dirty="0" smtClean="0"/>
              <a:t>Debt Int. = 10% X Debt of $6m = $0.6m</a:t>
            </a:r>
            <a:endParaRPr lang="en-US" dirty="0"/>
          </a:p>
        </p:txBody>
      </p:sp>
      <p:sp>
        <p:nvSpPr>
          <p:cNvPr id="8" name="5-Point Star 7"/>
          <p:cNvSpPr/>
          <p:nvPr/>
        </p:nvSpPr>
        <p:spPr>
          <a:xfrm>
            <a:off x="7543800" y="60960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457200" y="533400"/>
            <a:ext cx="8229600" cy="990600"/>
          </a:xfrm>
        </p:spPr>
        <p:txBody>
          <a:bodyPr/>
          <a:lstStyle/>
          <a:p>
            <a:r>
              <a:rPr lang="en-US" dirty="0" smtClean="0"/>
              <a:t>P15-5 (a)</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543252397"/>
              </p:ext>
            </p:extLst>
          </p:nvPr>
        </p:nvGraphicFramePr>
        <p:xfrm>
          <a:off x="1143000" y="2804160"/>
          <a:ext cx="5029200" cy="3032760"/>
        </p:xfrm>
        <a:graphic>
          <a:graphicData uri="http://schemas.openxmlformats.org/drawingml/2006/table">
            <a:tbl>
              <a:tblPr bandRow="1">
                <a:tableStyleId>{F5AB1C69-6EDB-4FF4-983F-18BD219EF322}</a:tableStyleId>
              </a:tblPr>
              <a:tblGrid>
                <a:gridCol w="2514600"/>
                <a:gridCol w="2514600"/>
              </a:tblGrid>
              <a:tr h="370840">
                <a:tc>
                  <a:txBody>
                    <a:bodyPr/>
                    <a:lstStyle/>
                    <a:p>
                      <a:r>
                        <a:rPr lang="en-US" dirty="0" smtClean="0"/>
                        <a:t>EBIT</a:t>
                      </a:r>
                      <a:endParaRPr lang="en-US" dirty="0"/>
                    </a:p>
                  </a:txBody>
                  <a:tcPr/>
                </a:tc>
                <a:tc>
                  <a:txBody>
                    <a:bodyPr/>
                    <a:lstStyle/>
                    <a:p>
                      <a:r>
                        <a:rPr lang="en-US" dirty="0" smtClean="0"/>
                        <a:t>$4m</a:t>
                      </a:r>
                      <a:endParaRPr lang="en-US" dirty="0"/>
                    </a:p>
                  </a:txBody>
                  <a:tcPr/>
                </a:tc>
              </a:tr>
              <a:tr h="370840">
                <a:tc>
                  <a:txBody>
                    <a:bodyPr/>
                    <a:lstStyle/>
                    <a:p>
                      <a:r>
                        <a:rPr lang="en-US" dirty="0" smtClean="0"/>
                        <a:t>Debt Int.</a:t>
                      </a:r>
                      <a:endParaRPr lang="en-US" dirty="0"/>
                    </a:p>
                  </a:txBody>
                  <a:tcPr/>
                </a:tc>
                <a:tc>
                  <a:txBody>
                    <a:bodyPr/>
                    <a:lstStyle/>
                    <a:p>
                      <a:r>
                        <a:rPr lang="en-US" dirty="0" smtClean="0"/>
                        <a:t>$</a:t>
                      </a:r>
                      <a:r>
                        <a:rPr lang="en-US" dirty="0" smtClean="0"/>
                        <a:t>0.6m</a:t>
                      </a:r>
                    </a:p>
                    <a:p>
                      <a:r>
                        <a:rPr lang="en-US" dirty="0" smtClean="0"/>
                        <a:t>__________________</a:t>
                      </a:r>
                      <a:endParaRPr lang="en-US" dirty="0"/>
                    </a:p>
                  </a:txBody>
                  <a:tcPr/>
                </a:tc>
              </a:tr>
              <a:tr h="370840">
                <a:tc>
                  <a:txBody>
                    <a:bodyPr/>
                    <a:lstStyle/>
                    <a:p>
                      <a:r>
                        <a:rPr lang="en-US" dirty="0" smtClean="0"/>
                        <a:t>EBT (EBIT - Debt Int.)</a:t>
                      </a:r>
                      <a:endParaRPr lang="en-US" dirty="0"/>
                    </a:p>
                  </a:txBody>
                  <a:tcPr/>
                </a:tc>
                <a:tc>
                  <a:txBody>
                    <a:bodyPr/>
                    <a:lstStyle/>
                    <a:p>
                      <a:r>
                        <a:rPr lang="en-US" dirty="0" smtClean="0"/>
                        <a:t>$3.4m</a:t>
                      </a:r>
                      <a:endParaRPr lang="en-US" dirty="0"/>
                    </a:p>
                  </a:txBody>
                  <a:tcPr/>
                </a:tc>
              </a:tr>
              <a:tr h="370840">
                <a:tc>
                  <a:txBody>
                    <a:bodyPr/>
                    <a:lstStyle/>
                    <a:p>
                      <a:r>
                        <a:rPr lang="en-US" dirty="0" smtClean="0"/>
                        <a:t>Taxes (40% X EBT)</a:t>
                      </a:r>
                      <a:endParaRPr lang="en-US" dirty="0"/>
                    </a:p>
                  </a:txBody>
                  <a:tcPr/>
                </a:tc>
                <a:tc>
                  <a:txBody>
                    <a:bodyPr/>
                    <a:lstStyle/>
                    <a:p>
                      <a:r>
                        <a:rPr lang="en-US" dirty="0" smtClean="0"/>
                        <a:t>$</a:t>
                      </a:r>
                      <a:r>
                        <a:rPr lang="en-US" dirty="0" smtClean="0"/>
                        <a:t>1.36m</a:t>
                      </a:r>
                    </a:p>
                    <a:p>
                      <a:r>
                        <a:rPr lang="en-US" dirty="0" smtClean="0"/>
                        <a:t>__________________</a:t>
                      </a:r>
                      <a:endParaRPr lang="en-US" dirty="0"/>
                    </a:p>
                  </a:txBody>
                  <a:tcPr/>
                </a:tc>
              </a:tr>
              <a:tr h="370840">
                <a:tc>
                  <a:txBody>
                    <a:bodyPr/>
                    <a:lstStyle/>
                    <a:p>
                      <a:r>
                        <a:rPr lang="en-US" dirty="0" smtClean="0"/>
                        <a:t>NI (EBT-Taxes)</a:t>
                      </a:r>
                      <a:endParaRPr lang="en-US" dirty="0"/>
                    </a:p>
                  </a:txBody>
                  <a:tcPr/>
                </a:tc>
                <a:tc>
                  <a:txBody>
                    <a:bodyPr/>
                    <a:lstStyle/>
                    <a:p>
                      <a:r>
                        <a:rPr lang="en-US" dirty="0" smtClean="0"/>
                        <a:t>$</a:t>
                      </a:r>
                      <a:r>
                        <a:rPr lang="en-US" dirty="0" smtClean="0"/>
                        <a:t>2.04m</a:t>
                      </a:r>
                    </a:p>
                    <a:p>
                      <a:r>
                        <a:rPr lang="en-US" b="1" dirty="0" smtClean="0"/>
                        <a:t>__________________</a:t>
                      </a:r>
                      <a:endParaRPr lang="en-US" b="1" dirty="0"/>
                    </a:p>
                  </a:txBody>
                  <a:tcPr/>
                </a:tc>
              </a:tr>
              <a:tr h="370840">
                <a:tc>
                  <a:txBody>
                    <a:bodyPr/>
                    <a:lstStyle/>
                    <a:p>
                      <a:r>
                        <a:rPr lang="en-US" dirty="0" smtClean="0"/>
                        <a:t>Equity (Assets – Debt)</a:t>
                      </a:r>
                      <a:endParaRPr lang="en-US" dirty="0"/>
                    </a:p>
                  </a:txBody>
                  <a:tcPr/>
                </a:tc>
                <a:tc>
                  <a:txBody>
                    <a:bodyPr/>
                    <a:lstStyle/>
                    <a:p>
                      <a:r>
                        <a:rPr lang="en-US" dirty="0" smtClean="0"/>
                        <a:t>$14m</a:t>
                      </a:r>
                      <a:endParaRPr lang="en-US" dirty="0"/>
                    </a:p>
                  </a:txBody>
                  <a:tcPr/>
                </a:tc>
              </a:tr>
            </a:tbl>
          </a:graphicData>
        </a:graphic>
      </p:graphicFrame>
      <p:sp>
        <p:nvSpPr>
          <p:cNvPr id="12" name="TextBox 11"/>
          <p:cNvSpPr txBox="1"/>
          <p:nvPr/>
        </p:nvSpPr>
        <p:spPr>
          <a:xfrm>
            <a:off x="1143000" y="5879068"/>
            <a:ext cx="7162800" cy="369332"/>
          </a:xfrm>
          <a:prstGeom prst="rect">
            <a:avLst/>
          </a:prstGeom>
          <a:noFill/>
        </p:spPr>
        <p:txBody>
          <a:bodyPr wrap="square" rtlCol="0">
            <a:spAutoFit/>
          </a:bodyPr>
          <a:lstStyle/>
          <a:p>
            <a:r>
              <a:rPr lang="en-US" dirty="0" smtClean="0"/>
              <a:t>ROE = (Net Income/Equity) X 100% = 0.146 X 100% = </a:t>
            </a:r>
            <a:r>
              <a:rPr lang="en-US" u="sng" dirty="0" smtClean="0"/>
              <a:t>14.6%</a:t>
            </a:r>
            <a:endParaRPr lang="en-US" u="sng" dirty="0"/>
          </a:p>
        </p:txBody>
      </p:sp>
    </p:spTree>
    <p:extLst>
      <p:ext uri="{BB962C8B-B14F-4D97-AF65-F5344CB8AC3E}">
        <p14:creationId xmlns:p14="http://schemas.microsoft.com/office/powerpoint/2010/main" val="68253580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 When Firm LL’s Treasurer raise the debt ratio from 30 to 60 </a:t>
            </a:r>
            <a:r>
              <a:rPr lang="en-US" dirty="0" smtClean="0"/>
              <a:t>percent and interest rate on all debt increased to 15%,</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80335117"/>
              </p:ext>
            </p:extLst>
          </p:nvPr>
        </p:nvGraphicFramePr>
        <p:xfrm>
          <a:off x="1143000" y="2590800"/>
          <a:ext cx="6096000" cy="2235200"/>
        </p:xfrm>
        <a:graphic>
          <a:graphicData uri="http://schemas.openxmlformats.org/drawingml/2006/table">
            <a:tbl>
              <a:tblPr firstRow="1" bandRow="1">
                <a:tableStyleId>{F5AB1C69-6EDB-4FF4-983F-18BD219EF322}</a:tableStyleId>
              </a:tblPr>
              <a:tblGrid>
                <a:gridCol w="2032000"/>
                <a:gridCol w="2032000"/>
                <a:gridCol w="2032000"/>
              </a:tblGrid>
              <a:tr h="381000">
                <a:tc>
                  <a:txBody>
                    <a:bodyPr/>
                    <a:lstStyle/>
                    <a:p>
                      <a:r>
                        <a:rPr lang="en-US" dirty="0" smtClean="0"/>
                        <a:t>Key Information</a:t>
                      </a:r>
                      <a:endParaRPr lang="en-US" dirty="0"/>
                    </a:p>
                  </a:txBody>
                  <a:tcPr/>
                </a:tc>
                <a:tc>
                  <a:txBody>
                    <a:bodyPr/>
                    <a:lstStyle/>
                    <a:p>
                      <a:r>
                        <a:rPr lang="en-US" dirty="0" smtClean="0"/>
                        <a:t>Firm</a:t>
                      </a:r>
                      <a:r>
                        <a:rPr lang="en-US" baseline="0" dirty="0" smtClean="0"/>
                        <a:t> LL (Old)</a:t>
                      </a:r>
                      <a:endParaRPr lang="en-US" dirty="0"/>
                    </a:p>
                  </a:txBody>
                  <a:tcPr/>
                </a:tc>
                <a:tc>
                  <a:txBody>
                    <a:bodyPr/>
                    <a:lstStyle/>
                    <a:p>
                      <a:r>
                        <a:rPr lang="en-US" dirty="0" smtClean="0"/>
                        <a:t>Firm LL (New)</a:t>
                      </a:r>
                      <a:endParaRPr lang="en-US" dirty="0"/>
                    </a:p>
                  </a:txBody>
                  <a:tcPr/>
                </a:tc>
              </a:tr>
              <a:tr h="370840">
                <a:tc>
                  <a:txBody>
                    <a:bodyPr/>
                    <a:lstStyle/>
                    <a:p>
                      <a:r>
                        <a:rPr lang="en-US" dirty="0" smtClean="0"/>
                        <a:t>Assets</a:t>
                      </a:r>
                      <a:endParaRPr lang="en-US" dirty="0"/>
                    </a:p>
                  </a:txBody>
                  <a:tcPr/>
                </a:tc>
                <a:tc>
                  <a:txBody>
                    <a:bodyPr/>
                    <a:lstStyle/>
                    <a:p>
                      <a:r>
                        <a:rPr lang="en-US" dirty="0" smtClean="0"/>
                        <a:t>$20 million</a:t>
                      </a:r>
                      <a:endParaRPr lang="en-US" dirty="0"/>
                    </a:p>
                  </a:txBody>
                  <a:tcPr/>
                </a:tc>
                <a:tc>
                  <a:txBody>
                    <a:bodyPr/>
                    <a:lstStyle/>
                    <a:p>
                      <a:r>
                        <a:rPr lang="en-US" dirty="0" smtClean="0"/>
                        <a:t>$20</a:t>
                      </a:r>
                      <a:r>
                        <a:rPr lang="en-US" baseline="0" dirty="0" smtClean="0"/>
                        <a:t> million</a:t>
                      </a:r>
                      <a:endParaRPr lang="en-US" dirty="0"/>
                    </a:p>
                  </a:txBody>
                  <a:tcPr/>
                </a:tc>
              </a:tr>
              <a:tr h="370840">
                <a:tc>
                  <a:txBody>
                    <a:bodyPr/>
                    <a:lstStyle/>
                    <a:p>
                      <a:r>
                        <a:rPr lang="en-US" dirty="0" smtClean="0"/>
                        <a:t>EBIT</a:t>
                      </a:r>
                      <a:endParaRPr lang="en-US" dirty="0"/>
                    </a:p>
                  </a:txBody>
                  <a:tcPr/>
                </a:tc>
                <a:tc>
                  <a:txBody>
                    <a:bodyPr/>
                    <a:lstStyle/>
                    <a:p>
                      <a:r>
                        <a:rPr lang="en-US" dirty="0" smtClean="0"/>
                        <a:t>$4 million</a:t>
                      </a:r>
                      <a:endParaRPr lang="en-US" dirty="0"/>
                    </a:p>
                  </a:txBody>
                  <a:tcPr/>
                </a:tc>
                <a:tc>
                  <a:txBody>
                    <a:bodyPr/>
                    <a:lstStyle/>
                    <a:p>
                      <a:r>
                        <a:rPr lang="en-US" dirty="0" smtClean="0"/>
                        <a:t>$4 million</a:t>
                      </a:r>
                      <a:endParaRPr lang="en-US" dirty="0"/>
                    </a:p>
                  </a:txBody>
                  <a:tcPr/>
                </a:tc>
              </a:tr>
              <a:tr h="370840">
                <a:tc>
                  <a:txBody>
                    <a:bodyPr/>
                    <a:lstStyle/>
                    <a:p>
                      <a:r>
                        <a:rPr lang="en-US" dirty="0" smtClean="0"/>
                        <a:t>Tax</a:t>
                      </a:r>
                      <a:r>
                        <a:rPr lang="en-US" baseline="0" dirty="0" smtClean="0"/>
                        <a:t> Rate</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r h="370840">
                <a:tc>
                  <a:txBody>
                    <a:bodyPr/>
                    <a:lstStyle/>
                    <a:p>
                      <a:r>
                        <a:rPr lang="en-US" dirty="0" smtClean="0"/>
                        <a:t>Debt Ratio</a:t>
                      </a:r>
                      <a:endParaRPr lang="en-US" dirty="0"/>
                    </a:p>
                  </a:txBody>
                  <a:tcPr/>
                </a:tc>
                <a:tc>
                  <a:txBody>
                    <a:bodyPr/>
                    <a:lstStyle/>
                    <a:p>
                      <a:r>
                        <a:rPr lang="en-US" dirty="0" smtClean="0"/>
                        <a:t>30%</a:t>
                      </a:r>
                      <a:endParaRPr lang="en-US" dirty="0"/>
                    </a:p>
                  </a:txBody>
                  <a:tcPr/>
                </a:tc>
                <a:tc>
                  <a:txBody>
                    <a:bodyPr/>
                    <a:lstStyle/>
                    <a:p>
                      <a:r>
                        <a:rPr lang="en-US" dirty="0" smtClean="0">
                          <a:solidFill>
                            <a:srgbClr val="FF0000"/>
                          </a:solidFill>
                        </a:rPr>
                        <a:t>60%</a:t>
                      </a:r>
                      <a:endParaRPr lang="en-US" dirty="0">
                        <a:solidFill>
                          <a:srgbClr val="FF0000"/>
                        </a:solidFill>
                      </a:endParaRPr>
                    </a:p>
                  </a:txBody>
                  <a:tcPr/>
                </a:tc>
              </a:tr>
              <a:tr h="370840">
                <a:tc>
                  <a:txBody>
                    <a:bodyPr/>
                    <a:lstStyle/>
                    <a:p>
                      <a:r>
                        <a:rPr lang="en-US" dirty="0" smtClean="0"/>
                        <a:t>Debt Interest</a:t>
                      </a:r>
                      <a:endParaRPr lang="en-US" dirty="0"/>
                    </a:p>
                  </a:txBody>
                  <a:tcPr/>
                </a:tc>
                <a:tc>
                  <a:txBody>
                    <a:bodyPr/>
                    <a:lstStyle/>
                    <a:p>
                      <a:r>
                        <a:rPr lang="en-US" dirty="0" smtClean="0"/>
                        <a:t>10%</a:t>
                      </a:r>
                      <a:endParaRPr lang="en-US" dirty="0"/>
                    </a:p>
                  </a:txBody>
                  <a:tcPr/>
                </a:tc>
                <a:tc>
                  <a:txBody>
                    <a:bodyPr/>
                    <a:lstStyle/>
                    <a:p>
                      <a:r>
                        <a:rPr lang="en-US" dirty="0" smtClean="0">
                          <a:solidFill>
                            <a:srgbClr val="FF0000"/>
                          </a:solidFill>
                        </a:rPr>
                        <a:t>15%</a:t>
                      </a:r>
                      <a:endParaRPr lang="en-US" dirty="0">
                        <a:solidFill>
                          <a:srgbClr val="FF0000"/>
                        </a:solidFill>
                      </a:endParaRPr>
                    </a:p>
                  </a:txBody>
                  <a:tcPr/>
                </a:tc>
              </a:tr>
            </a:tbl>
          </a:graphicData>
        </a:graphic>
      </p:graphicFrame>
      <p:sp>
        <p:nvSpPr>
          <p:cNvPr id="7" name="Title 1"/>
          <p:cNvSpPr>
            <a:spLocks noGrp="1"/>
          </p:cNvSpPr>
          <p:nvPr>
            <p:ph type="title"/>
          </p:nvPr>
        </p:nvSpPr>
        <p:spPr/>
        <p:txBody>
          <a:bodyPr/>
          <a:lstStyle/>
          <a:p>
            <a:r>
              <a:rPr lang="en-US" dirty="0" smtClean="0"/>
              <a:t>P15-5 (b)</a:t>
            </a:r>
            <a:endParaRPr lang="en-US" dirty="0"/>
          </a:p>
        </p:txBody>
      </p:sp>
    </p:spTree>
    <p:extLst>
      <p:ext uri="{BB962C8B-B14F-4D97-AF65-F5344CB8AC3E}">
        <p14:creationId xmlns:p14="http://schemas.microsoft.com/office/powerpoint/2010/main" val="355999783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en-US" dirty="0" smtClean="0"/>
              <a:t>P15-5 (b)</a:t>
            </a:r>
            <a:endParaRPr lang="en-US" dirty="0"/>
          </a:p>
        </p:txBody>
      </p:sp>
      <p:sp>
        <p:nvSpPr>
          <p:cNvPr id="3" name="Content Placeholder 2"/>
          <p:cNvSpPr>
            <a:spLocks noGrp="1"/>
          </p:cNvSpPr>
          <p:nvPr>
            <p:ph idx="1"/>
          </p:nvPr>
        </p:nvSpPr>
        <p:spPr/>
        <p:txBody>
          <a:bodyPr/>
          <a:lstStyle/>
          <a:p>
            <a:r>
              <a:rPr lang="en-US" dirty="0"/>
              <a:t>For Firm LL (New),</a:t>
            </a:r>
          </a:p>
          <a:p>
            <a:pPr marL="0" indent="0">
              <a:buNone/>
            </a:pPr>
            <a:r>
              <a:rPr lang="en-US" dirty="0"/>
              <a:t>Debt = Debt Ratio / Tot. Assets = 60% X $20m = $12m</a:t>
            </a:r>
          </a:p>
          <a:p>
            <a:pPr marL="0" indent="0">
              <a:buNone/>
            </a:pPr>
            <a:r>
              <a:rPr lang="en-US" dirty="0"/>
              <a:t>Debt Int. = 15% X Debt of $12m = $1.8m</a:t>
            </a:r>
          </a:p>
          <a:p>
            <a:endParaRPr lang="en-US" dirty="0"/>
          </a:p>
        </p:txBody>
      </p:sp>
      <p:sp>
        <p:nvSpPr>
          <p:cNvPr id="6" name="5-Point Star 5"/>
          <p:cNvSpPr/>
          <p:nvPr/>
        </p:nvSpPr>
        <p:spPr>
          <a:xfrm>
            <a:off x="7162800" y="64008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42990942"/>
              </p:ext>
            </p:extLst>
          </p:nvPr>
        </p:nvGraphicFramePr>
        <p:xfrm>
          <a:off x="762000" y="3200400"/>
          <a:ext cx="5029200" cy="3032760"/>
        </p:xfrm>
        <a:graphic>
          <a:graphicData uri="http://schemas.openxmlformats.org/drawingml/2006/table">
            <a:tbl>
              <a:tblPr bandRow="1">
                <a:tableStyleId>{F5AB1C69-6EDB-4FF4-983F-18BD219EF322}</a:tableStyleId>
              </a:tblPr>
              <a:tblGrid>
                <a:gridCol w="2514600"/>
                <a:gridCol w="2514600"/>
              </a:tblGrid>
              <a:tr h="370840">
                <a:tc>
                  <a:txBody>
                    <a:bodyPr/>
                    <a:lstStyle/>
                    <a:p>
                      <a:r>
                        <a:rPr lang="en-US" dirty="0" smtClean="0"/>
                        <a:t>EBIT</a:t>
                      </a:r>
                      <a:endParaRPr lang="en-US" dirty="0"/>
                    </a:p>
                  </a:txBody>
                  <a:tcPr/>
                </a:tc>
                <a:tc>
                  <a:txBody>
                    <a:bodyPr/>
                    <a:lstStyle/>
                    <a:p>
                      <a:r>
                        <a:rPr lang="en-US" dirty="0" smtClean="0"/>
                        <a:t>$4m</a:t>
                      </a:r>
                      <a:endParaRPr lang="en-US" dirty="0"/>
                    </a:p>
                  </a:txBody>
                  <a:tcPr/>
                </a:tc>
              </a:tr>
              <a:tr h="370840">
                <a:tc>
                  <a:txBody>
                    <a:bodyPr/>
                    <a:lstStyle/>
                    <a:p>
                      <a:r>
                        <a:rPr lang="en-US" dirty="0" smtClean="0"/>
                        <a:t>Debt Int.</a:t>
                      </a:r>
                      <a:endParaRPr lang="en-US" dirty="0"/>
                    </a:p>
                  </a:txBody>
                  <a:tcPr/>
                </a:tc>
                <a:tc>
                  <a:txBody>
                    <a:bodyPr/>
                    <a:lstStyle/>
                    <a:p>
                      <a:r>
                        <a:rPr lang="en-US" dirty="0" smtClean="0"/>
                        <a:t>$</a:t>
                      </a:r>
                      <a:r>
                        <a:rPr lang="en-US" dirty="0" smtClean="0"/>
                        <a:t>1.8m</a:t>
                      </a:r>
                    </a:p>
                    <a:p>
                      <a:r>
                        <a:rPr lang="en-US" dirty="0" smtClean="0"/>
                        <a:t>__________________</a:t>
                      </a:r>
                      <a:endParaRPr lang="en-US" dirty="0"/>
                    </a:p>
                  </a:txBody>
                  <a:tcPr/>
                </a:tc>
              </a:tr>
              <a:tr h="370840">
                <a:tc>
                  <a:txBody>
                    <a:bodyPr/>
                    <a:lstStyle/>
                    <a:p>
                      <a:r>
                        <a:rPr lang="en-US" dirty="0" smtClean="0"/>
                        <a:t>EBT (EBIT - Debt Int.)</a:t>
                      </a:r>
                      <a:endParaRPr lang="en-US" dirty="0"/>
                    </a:p>
                  </a:txBody>
                  <a:tcPr/>
                </a:tc>
                <a:tc>
                  <a:txBody>
                    <a:bodyPr/>
                    <a:lstStyle/>
                    <a:p>
                      <a:r>
                        <a:rPr lang="en-US" dirty="0" smtClean="0"/>
                        <a:t>$2.2m</a:t>
                      </a:r>
                      <a:endParaRPr lang="en-US" dirty="0"/>
                    </a:p>
                  </a:txBody>
                  <a:tcPr/>
                </a:tc>
              </a:tr>
              <a:tr h="370840">
                <a:tc>
                  <a:txBody>
                    <a:bodyPr/>
                    <a:lstStyle/>
                    <a:p>
                      <a:r>
                        <a:rPr lang="en-US" dirty="0" smtClean="0"/>
                        <a:t>Taxes (40% X EBT)</a:t>
                      </a:r>
                      <a:endParaRPr lang="en-US" dirty="0"/>
                    </a:p>
                  </a:txBody>
                  <a:tcPr/>
                </a:tc>
                <a:tc>
                  <a:txBody>
                    <a:bodyPr/>
                    <a:lstStyle/>
                    <a:p>
                      <a:r>
                        <a:rPr lang="en-US" dirty="0" smtClean="0"/>
                        <a:t>$</a:t>
                      </a:r>
                      <a:r>
                        <a:rPr lang="en-US" dirty="0" smtClean="0"/>
                        <a:t>0.88m</a:t>
                      </a:r>
                    </a:p>
                    <a:p>
                      <a:r>
                        <a:rPr lang="en-US" dirty="0" smtClean="0"/>
                        <a:t>__________________</a:t>
                      </a:r>
                      <a:endParaRPr lang="en-US" dirty="0"/>
                    </a:p>
                  </a:txBody>
                  <a:tcPr/>
                </a:tc>
              </a:tr>
              <a:tr h="370840">
                <a:tc>
                  <a:txBody>
                    <a:bodyPr/>
                    <a:lstStyle/>
                    <a:p>
                      <a:r>
                        <a:rPr lang="en-US" dirty="0" smtClean="0"/>
                        <a:t>NI (EBT-Taxes)</a:t>
                      </a:r>
                      <a:endParaRPr lang="en-US" dirty="0"/>
                    </a:p>
                  </a:txBody>
                  <a:tcPr/>
                </a:tc>
                <a:tc>
                  <a:txBody>
                    <a:bodyPr/>
                    <a:lstStyle/>
                    <a:p>
                      <a:r>
                        <a:rPr lang="en-US" dirty="0" smtClean="0"/>
                        <a:t>$</a:t>
                      </a:r>
                      <a:r>
                        <a:rPr lang="en-US" dirty="0" smtClean="0"/>
                        <a:t>1.32m</a:t>
                      </a:r>
                    </a:p>
                    <a:p>
                      <a:r>
                        <a:rPr lang="en-US" b="1" dirty="0" smtClean="0"/>
                        <a:t>__________________</a:t>
                      </a:r>
                      <a:endParaRPr lang="en-US" b="1" dirty="0"/>
                    </a:p>
                  </a:txBody>
                  <a:tcPr/>
                </a:tc>
              </a:tr>
              <a:tr h="370840">
                <a:tc>
                  <a:txBody>
                    <a:bodyPr/>
                    <a:lstStyle/>
                    <a:p>
                      <a:r>
                        <a:rPr lang="en-US" dirty="0" smtClean="0"/>
                        <a:t>Equity (Assets – Debt)</a:t>
                      </a:r>
                      <a:endParaRPr lang="en-US" dirty="0"/>
                    </a:p>
                  </a:txBody>
                  <a:tcPr/>
                </a:tc>
                <a:tc>
                  <a:txBody>
                    <a:bodyPr/>
                    <a:lstStyle/>
                    <a:p>
                      <a:r>
                        <a:rPr lang="en-US" dirty="0" smtClean="0"/>
                        <a:t>$8m</a:t>
                      </a:r>
                      <a:endParaRPr lang="en-US" dirty="0"/>
                    </a:p>
                  </a:txBody>
                  <a:tcPr/>
                </a:tc>
              </a:tr>
            </a:tbl>
          </a:graphicData>
        </a:graphic>
      </p:graphicFrame>
      <p:sp>
        <p:nvSpPr>
          <p:cNvPr id="8" name="TextBox 7"/>
          <p:cNvSpPr txBox="1"/>
          <p:nvPr/>
        </p:nvSpPr>
        <p:spPr>
          <a:xfrm>
            <a:off x="685800" y="6336268"/>
            <a:ext cx="7162800" cy="369332"/>
          </a:xfrm>
          <a:prstGeom prst="rect">
            <a:avLst/>
          </a:prstGeom>
          <a:noFill/>
        </p:spPr>
        <p:txBody>
          <a:bodyPr wrap="square" rtlCol="0">
            <a:spAutoFit/>
          </a:bodyPr>
          <a:lstStyle/>
          <a:p>
            <a:r>
              <a:rPr lang="en-US" dirty="0" smtClean="0"/>
              <a:t>ROE = (Net Income/Equity) X 100% = 0.165 X 100% = </a:t>
            </a:r>
            <a:r>
              <a:rPr lang="en-US" u="sng" dirty="0" smtClean="0"/>
              <a:t>16.5%</a:t>
            </a:r>
            <a:endParaRPr lang="en-US" u="sng" dirty="0"/>
          </a:p>
        </p:txBody>
      </p:sp>
    </p:spTree>
    <p:extLst>
      <p:ext uri="{BB962C8B-B14F-4D97-AF65-F5344CB8AC3E}">
        <p14:creationId xmlns:p14="http://schemas.microsoft.com/office/powerpoint/2010/main" val="34446725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a:t>
            </a:r>
            <a:endParaRPr lang="en-US" dirty="0"/>
          </a:p>
        </p:txBody>
      </p:sp>
      <p:sp>
        <p:nvSpPr>
          <p:cNvPr id="3" name="Content Placeholder 2"/>
          <p:cNvSpPr>
            <a:spLocks noGrp="1"/>
          </p:cNvSpPr>
          <p:nvPr>
            <p:ph idx="1"/>
          </p:nvPr>
        </p:nvSpPr>
        <p:spPr/>
        <p:txBody>
          <a:bodyPr/>
          <a:lstStyle/>
          <a:p>
            <a:pPr marL="0" indent="0">
              <a:buNone/>
            </a:pPr>
            <a:r>
              <a:rPr lang="en-US" dirty="0" smtClean="0"/>
              <a:t>The Weaver Watch Company sells watches for $25; the fixed costs are $140,000 and the variable costs are $15 per watch.</a:t>
            </a:r>
          </a:p>
          <a:p>
            <a:pPr marL="0" indent="0">
              <a:buNone/>
            </a:pPr>
            <a:r>
              <a:rPr lang="en-US" dirty="0" smtClean="0"/>
              <a:t>	</a:t>
            </a:r>
            <a:r>
              <a:rPr lang="en-US" sz="1800" dirty="0" smtClean="0"/>
              <a:t>(a) What is the firm’s gain or loss at sales of 8,000 watches?</a:t>
            </a:r>
          </a:p>
          <a:p>
            <a:pPr marL="0" indent="0">
              <a:buNone/>
            </a:pPr>
            <a:r>
              <a:rPr lang="en-US" sz="1800" dirty="0" smtClean="0"/>
              <a:t>  	      At 18,000 watches?</a:t>
            </a:r>
          </a:p>
          <a:p>
            <a:pPr marL="0" indent="0">
              <a:buNone/>
            </a:pPr>
            <a:endParaRPr lang="en-US" sz="1800" dirty="0" smtClean="0"/>
          </a:p>
          <a:p>
            <a:pPr marL="0" indent="0">
              <a:buNone/>
            </a:pPr>
            <a:r>
              <a:rPr lang="en-US" sz="1800" dirty="0"/>
              <a:t>	</a:t>
            </a:r>
            <a:r>
              <a:rPr lang="en-US" sz="1800" dirty="0" smtClean="0"/>
              <a:t>(b) What is the breakeven point? Illustrate by means of a chart.</a:t>
            </a:r>
          </a:p>
          <a:p>
            <a:pPr marL="0" indent="0">
              <a:buNone/>
            </a:pPr>
            <a:endParaRPr lang="en-US" sz="1800" dirty="0" smtClean="0"/>
          </a:p>
          <a:p>
            <a:pPr marL="0" indent="0">
              <a:buNone/>
            </a:pPr>
            <a:r>
              <a:rPr lang="en-US" sz="1800" dirty="0"/>
              <a:t>	</a:t>
            </a:r>
            <a:r>
              <a:rPr lang="en-US" sz="1800" dirty="0" smtClean="0"/>
              <a:t>(d) What would happen to the breakeven point if the selling price were 	      raised to $31 but variable costs rose to $23 per unit</a:t>
            </a:r>
            <a:endParaRPr lang="en-US" sz="1800" dirty="0"/>
          </a:p>
        </p:txBody>
      </p:sp>
    </p:spTree>
    <p:extLst>
      <p:ext uri="{BB962C8B-B14F-4D97-AF65-F5344CB8AC3E}">
        <p14:creationId xmlns:p14="http://schemas.microsoft.com/office/powerpoint/2010/main" val="75008703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 (a)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Total Costs for 8,000 watches </a:t>
            </a:r>
          </a:p>
          <a:p>
            <a:pPr marL="0" indent="0">
              <a:buNone/>
            </a:pPr>
            <a:r>
              <a:rPr lang="en-US" dirty="0"/>
              <a:t>	</a:t>
            </a:r>
            <a:r>
              <a:rPr lang="en-US" dirty="0" smtClean="0"/>
              <a:t>	= Total Fixed Cost  + Total Variable Cost</a:t>
            </a:r>
          </a:p>
          <a:p>
            <a:pPr marL="1737360" lvl="8" indent="0">
              <a:buNone/>
            </a:pPr>
            <a:r>
              <a:rPr lang="en-US" sz="2400" dirty="0"/>
              <a:t> </a:t>
            </a:r>
            <a:r>
              <a:rPr lang="en-US" sz="2400" dirty="0" smtClean="0"/>
              <a:t> = [$140,000 + (8000 x $15)]</a:t>
            </a:r>
          </a:p>
          <a:p>
            <a:pPr marL="1737360" lvl="8" indent="0">
              <a:buNone/>
            </a:pPr>
            <a:r>
              <a:rPr lang="en-US" sz="2400" dirty="0"/>
              <a:t>	 </a:t>
            </a:r>
            <a:r>
              <a:rPr lang="en-US" sz="2400" dirty="0" smtClean="0"/>
              <a:t>= $140,000 + $120,000</a:t>
            </a:r>
          </a:p>
          <a:p>
            <a:pPr marL="1737360" lvl="8" indent="0">
              <a:buNone/>
            </a:pPr>
            <a:r>
              <a:rPr lang="en-US" sz="2400" dirty="0"/>
              <a:t>	 </a:t>
            </a:r>
            <a:r>
              <a:rPr lang="en-US" sz="2400" dirty="0" smtClean="0"/>
              <a:t>= $260,000</a:t>
            </a:r>
          </a:p>
          <a:p>
            <a:pPr marL="1737360" lvl="8" indent="0">
              <a:buNone/>
            </a:pPr>
            <a:r>
              <a:rPr lang="en-US" sz="2400" dirty="0" smtClean="0"/>
              <a:t/>
            </a:r>
            <a:br>
              <a:rPr lang="en-US" sz="2400" dirty="0" smtClean="0"/>
            </a:br>
            <a:r>
              <a:rPr lang="en-US" sz="2400" dirty="0" smtClean="0"/>
              <a:t>Revenue from sales of 8,000 watches</a:t>
            </a:r>
          </a:p>
          <a:p>
            <a:pPr marL="1737360" lvl="8" indent="0">
              <a:buNone/>
            </a:pPr>
            <a:r>
              <a:rPr lang="en-US" sz="2400" dirty="0"/>
              <a:t>	</a:t>
            </a:r>
            <a:r>
              <a:rPr lang="en-US" sz="2400" dirty="0" smtClean="0"/>
              <a:t>	 $25 x 8,000</a:t>
            </a:r>
          </a:p>
          <a:p>
            <a:pPr marL="1737360" lvl="8" indent="0">
              <a:buNone/>
            </a:pPr>
            <a:r>
              <a:rPr lang="en-US" sz="2400" dirty="0"/>
              <a:t>	</a:t>
            </a:r>
            <a:r>
              <a:rPr lang="en-US" sz="2400" dirty="0" smtClean="0"/>
              <a:t>	  = $200,000</a:t>
            </a:r>
          </a:p>
          <a:p>
            <a:pPr marL="1737360" lvl="8" indent="0">
              <a:buNone/>
            </a:pPr>
            <a:endParaRPr lang="en-US" sz="2400" dirty="0" smtClean="0"/>
          </a:p>
          <a:p>
            <a:pPr marL="1737360" lvl="8" indent="0">
              <a:buNone/>
            </a:pPr>
            <a:r>
              <a:rPr lang="en-US" sz="2400" dirty="0" smtClean="0"/>
              <a:t>Profit/Loss = $200,000 - $260,000</a:t>
            </a:r>
          </a:p>
          <a:p>
            <a:pPr marL="1737360" lvl="8" indent="0">
              <a:buNone/>
            </a:pPr>
            <a:r>
              <a:rPr lang="en-US" sz="2400" dirty="0"/>
              <a:t>	</a:t>
            </a:r>
            <a:r>
              <a:rPr lang="en-US" sz="2400" dirty="0" smtClean="0"/>
              <a:t>	     = </a:t>
            </a:r>
            <a:r>
              <a:rPr lang="en-US" sz="2400" u="sng" dirty="0" smtClean="0"/>
              <a:t>-$60,000</a:t>
            </a:r>
          </a:p>
          <a:p>
            <a:pPr marL="1737360" lvl="8" indent="0">
              <a:buNone/>
            </a:pPr>
            <a:endParaRPr lang="en-US" sz="2400" dirty="0"/>
          </a:p>
          <a:p>
            <a:pPr marL="1737360" lvl="8" indent="0">
              <a:buNone/>
            </a:pPr>
            <a:r>
              <a:rPr lang="en-US" sz="2400" dirty="0" smtClean="0"/>
              <a:t>Firm will make a loss of $60,000 with sales of 8,000 watches.</a:t>
            </a:r>
          </a:p>
          <a:p>
            <a:pPr marL="1737360" lvl="8" indent="0">
              <a:buNone/>
            </a:pPr>
            <a:endParaRPr lang="en-US" sz="2400" dirty="0"/>
          </a:p>
        </p:txBody>
      </p:sp>
      <p:sp>
        <p:nvSpPr>
          <p:cNvPr id="4" name="5-Point Star 3"/>
          <p:cNvSpPr/>
          <p:nvPr/>
        </p:nvSpPr>
        <p:spPr>
          <a:xfrm>
            <a:off x="4038600" y="5029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42094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 (a)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Total </a:t>
            </a:r>
            <a:r>
              <a:rPr lang="en-US" dirty="0"/>
              <a:t>Costs for </a:t>
            </a:r>
            <a:r>
              <a:rPr lang="en-US" dirty="0" smtClean="0"/>
              <a:t>18,000 </a:t>
            </a:r>
            <a:r>
              <a:rPr lang="en-US" dirty="0"/>
              <a:t>watches </a:t>
            </a:r>
          </a:p>
          <a:p>
            <a:pPr marL="0" indent="0">
              <a:buNone/>
            </a:pPr>
            <a:r>
              <a:rPr lang="en-US" dirty="0"/>
              <a:t>		= </a:t>
            </a:r>
            <a:r>
              <a:rPr lang="en-US" dirty="0" smtClean="0"/>
              <a:t>Total Fixed </a:t>
            </a:r>
            <a:r>
              <a:rPr lang="en-US" dirty="0"/>
              <a:t>Cost  + </a:t>
            </a:r>
            <a:r>
              <a:rPr lang="en-US" dirty="0" smtClean="0"/>
              <a:t>Total Variable </a:t>
            </a:r>
            <a:r>
              <a:rPr lang="en-US" dirty="0"/>
              <a:t>Cost</a:t>
            </a:r>
          </a:p>
          <a:p>
            <a:pPr marL="1737360" lvl="8" indent="0">
              <a:buNone/>
            </a:pPr>
            <a:r>
              <a:rPr lang="en-US" sz="2400" dirty="0"/>
              <a:t>  = [$140,000 + </a:t>
            </a:r>
            <a:r>
              <a:rPr lang="en-US" sz="2400" dirty="0" smtClean="0"/>
              <a:t>(18000 </a:t>
            </a:r>
            <a:r>
              <a:rPr lang="en-US" sz="2400" dirty="0"/>
              <a:t>x $15)]</a:t>
            </a:r>
          </a:p>
          <a:p>
            <a:pPr marL="1737360" lvl="8" indent="0">
              <a:buNone/>
            </a:pPr>
            <a:r>
              <a:rPr lang="en-US" sz="2400" dirty="0"/>
              <a:t>	 = $140,000 + </a:t>
            </a:r>
            <a:r>
              <a:rPr lang="en-US" sz="2400" dirty="0" smtClean="0"/>
              <a:t>$270,000</a:t>
            </a:r>
            <a:endParaRPr lang="en-US" sz="2400" dirty="0"/>
          </a:p>
          <a:p>
            <a:pPr marL="1737360" lvl="8" indent="0">
              <a:buNone/>
            </a:pPr>
            <a:r>
              <a:rPr lang="en-US" sz="2400" dirty="0"/>
              <a:t>	 = </a:t>
            </a:r>
            <a:r>
              <a:rPr lang="en-US" sz="2400" dirty="0" smtClean="0"/>
              <a:t>$410,000</a:t>
            </a:r>
            <a:endParaRPr lang="en-US" sz="2400" dirty="0"/>
          </a:p>
          <a:p>
            <a:pPr marL="1737360" lvl="8" indent="0">
              <a:buNone/>
            </a:pPr>
            <a:r>
              <a:rPr lang="en-US" sz="2400" dirty="0"/>
              <a:t/>
            </a:r>
            <a:br>
              <a:rPr lang="en-US" sz="2400" dirty="0"/>
            </a:br>
            <a:r>
              <a:rPr lang="en-US" sz="2400" dirty="0"/>
              <a:t>Revenue from sales of </a:t>
            </a:r>
            <a:r>
              <a:rPr lang="en-US" sz="2400" dirty="0" smtClean="0"/>
              <a:t>18,000 </a:t>
            </a:r>
            <a:r>
              <a:rPr lang="en-US" sz="2400" dirty="0"/>
              <a:t>watches</a:t>
            </a:r>
          </a:p>
          <a:p>
            <a:pPr marL="1737360" lvl="8" indent="0">
              <a:buNone/>
            </a:pPr>
            <a:r>
              <a:rPr lang="en-US" sz="2400" dirty="0"/>
              <a:t>		 $25 x </a:t>
            </a:r>
            <a:r>
              <a:rPr lang="en-US" sz="2400" dirty="0" smtClean="0"/>
              <a:t>18,000</a:t>
            </a:r>
            <a:endParaRPr lang="en-US" sz="2400" dirty="0"/>
          </a:p>
          <a:p>
            <a:pPr marL="1737360" lvl="8" indent="0">
              <a:buNone/>
            </a:pPr>
            <a:r>
              <a:rPr lang="en-US" sz="2400" dirty="0"/>
              <a:t>		  = </a:t>
            </a:r>
            <a:r>
              <a:rPr lang="en-US" sz="2400" dirty="0" smtClean="0"/>
              <a:t>$450,000</a:t>
            </a:r>
            <a:endParaRPr lang="en-US" sz="2400" dirty="0"/>
          </a:p>
          <a:p>
            <a:pPr marL="1737360" lvl="8" indent="0">
              <a:buNone/>
            </a:pPr>
            <a:endParaRPr lang="en-US" sz="2400" dirty="0"/>
          </a:p>
          <a:p>
            <a:pPr marL="1737360" lvl="8" indent="0">
              <a:buNone/>
            </a:pPr>
            <a:r>
              <a:rPr lang="en-US" sz="2400" dirty="0"/>
              <a:t>Profit/Loss = </a:t>
            </a:r>
            <a:r>
              <a:rPr lang="en-US" sz="2400" dirty="0" smtClean="0"/>
              <a:t>$450,000 </a:t>
            </a:r>
            <a:r>
              <a:rPr lang="en-US" sz="2400" dirty="0"/>
              <a:t>- </a:t>
            </a:r>
            <a:r>
              <a:rPr lang="en-US" sz="2400" dirty="0" smtClean="0"/>
              <a:t>$410,000</a:t>
            </a:r>
            <a:endParaRPr lang="en-US" sz="2400" dirty="0"/>
          </a:p>
          <a:p>
            <a:pPr marL="1737360" lvl="8" indent="0">
              <a:buNone/>
            </a:pPr>
            <a:r>
              <a:rPr lang="en-US" sz="2400" dirty="0"/>
              <a:t>		     = </a:t>
            </a:r>
            <a:r>
              <a:rPr lang="en-US" sz="2400" u="sng" dirty="0" smtClean="0"/>
              <a:t>$40,000</a:t>
            </a:r>
            <a:endParaRPr lang="en-US" sz="2400" u="sng" dirty="0"/>
          </a:p>
          <a:p>
            <a:pPr marL="1737360" lvl="8" indent="0">
              <a:buNone/>
            </a:pPr>
            <a:endParaRPr lang="en-US" sz="2400" dirty="0"/>
          </a:p>
          <a:p>
            <a:pPr marL="1737360" lvl="8" indent="0">
              <a:buNone/>
            </a:pPr>
            <a:r>
              <a:rPr lang="en-US" sz="2400" dirty="0"/>
              <a:t>Firm will make a </a:t>
            </a:r>
            <a:r>
              <a:rPr lang="en-US" sz="2400" dirty="0" smtClean="0"/>
              <a:t>profit </a:t>
            </a:r>
            <a:r>
              <a:rPr lang="en-US" sz="2400" dirty="0"/>
              <a:t>of </a:t>
            </a:r>
            <a:r>
              <a:rPr lang="en-US" sz="2400" dirty="0" smtClean="0"/>
              <a:t>$40,000 </a:t>
            </a:r>
            <a:r>
              <a:rPr lang="en-US" sz="2400" dirty="0"/>
              <a:t>with sales </a:t>
            </a:r>
            <a:r>
              <a:rPr lang="en-US" sz="2400" dirty="0" smtClean="0"/>
              <a:t>of 18,000 </a:t>
            </a:r>
            <a:r>
              <a:rPr lang="en-US" sz="2400" dirty="0"/>
              <a:t>watches.</a:t>
            </a:r>
          </a:p>
          <a:p>
            <a:endParaRPr lang="en-US" dirty="0"/>
          </a:p>
        </p:txBody>
      </p:sp>
      <p:sp>
        <p:nvSpPr>
          <p:cNvPr id="4" name="5-Point Star 3"/>
          <p:cNvSpPr/>
          <p:nvPr/>
        </p:nvSpPr>
        <p:spPr>
          <a:xfrm>
            <a:off x="4953000" y="5029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20758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 (b)</a:t>
            </a:r>
            <a:endParaRPr lang="en-US" dirty="0"/>
          </a:p>
        </p:txBody>
      </p:sp>
      <p:sp>
        <p:nvSpPr>
          <p:cNvPr id="3" name="Content Placeholder 2"/>
          <p:cNvSpPr>
            <a:spLocks noGrp="1"/>
          </p:cNvSpPr>
          <p:nvPr>
            <p:ph idx="1"/>
          </p:nvPr>
        </p:nvSpPr>
        <p:spPr/>
        <p:txBody>
          <a:bodyPr/>
          <a:lstStyle/>
          <a:p>
            <a:r>
              <a:rPr lang="en-US" dirty="0" smtClean="0"/>
              <a:t>(b)</a:t>
            </a:r>
            <a:endParaRPr lang="en-US" dirty="0"/>
          </a:p>
        </p:txBody>
      </p:sp>
      <p:cxnSp>
        <p:nvCxnSpPr>
          <p:cNvPr id="5" name="Straight Arrow Connector 4"/>
          <p:cNvCxnSpPr/>
          <p:nvPr/>
        </p:nvCxnSpPr>
        <p:spPr>
          <a:xfrm>
            <a:off x="1828800" y="4457701"/>
            <a:ext cx="3543300"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1828800" y="1676400"/>
            <a:ext cx="0" cy="278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71600" y="1752600"/>
            <a:ext cx="304800" cy="369332"/>
          </a:xfrm>
          <a:prstGeom prst="rect">
            <a:avLst/>
          </a:prstGeom>
          <a:noFill/>
        </p:spPr>
        <p:txBody>
          <a:bodyPr wrap="square" rtlCol="0">
            <a:spAutoFit/>
          </a:bodyPr>
          <a:lstStyle/>
          <a:p>
            <a:r>
              <a:rPr lang="en-US" dirty="0" smtClean="0"/>
              <a:t>$</a:t>
            </a:r>
            <a:endParaRPr lang="en-US" dirty="0"/>
          </a:p>
        </p:txBody>
      </p:sp>
      <p:sp>
        <p:nvSpPr>
          <p:cNvPr id="11" name="TextBox 10"/>
          <p:cNvSpPr txBox="1"/>
          <p:nvPr/>
        </p:nvSpPr>
        <p:spPr>
          <a:xfrm>
            <a:off x="4648200" y="4507468"/>
            <a:ext cx="838200" cy="369332"/>
          </a:xfrm>
          <a:prstGeom prst="rect">
            <a:avLst/>
          </a:prstGeom>
          <a:noFill/>
        </p:spPr>
        <p:txBody>
          <a:bodyPr wrap="square" rtlCol="0">
            <a:spAutoFit/>
          </a:bodyPr>
          <a:lstStyle/>
          <a:p>
            <a:r>
              <a:rPr lang="en-US" dirty="0" smtClean="0"/>
              <a:t>Sales</a:t>
            </a:r>
            <a:endParaRPr lang="en-US" dirty="0"/>
          </a:p>
        </p:txBody>
      </p:sp>
      <p:cxnSp>
        <p:nvCxnSpPr>
          <p:cNvPr id="13" name="Straight Connector 12"/>
          <p:cNvCxnSpPr/>
          <p:nvPr/>
        </p:nvCxnSpPr>
        <p:spPr>
          <a:xfrm>
            <a:off x="1828800" y="3789096"/>
            <a:ext cx="3505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72100" y="3636849"/>
            <a:ext cx="609600" cy="307777"/>
          </a:xfrm>
          <a:prstGeom prst="rect">
            <a:avLst/>
          </a:prstGeom>
          <a:noFill/>
        </p:spPr>
        <p:txBody>
          <a:bodyPr wrap="square" rtlCol="0">
            <a:spAutoFit/>
          </a:bodyPr>
          <a:lstStyle/>
          <a:p>
            <a:r>
              <a:rPr lang="en-US" sz="1400" dirty="0" smtClean="0">
                <a:solidFill>
                  <a:srgbClr val="FF0000"/>
                </a:solidFill>
              </a:rPr>
              <a:t>FC</a:t>
            </a:r>
            <a:endParaRPr lang="en-US" sz="1400" dirty="0">
              <a:solidFill>
                <a:srgbClr val="FF0000"/>
              </a:solidFill>
            </a:endParaRPr>
          </a:p>
        </p:txBody>
      </p:sp>
      <p:cxnSp>
        <p:nvCxnSpPr>
          <p:cNvPr id="18" name="Straight Connector 17"/>
          <p:cNvCxnSpPr/>
          <p:nvPr/>
        </p:nvCxnSpPr>
        <p:spPr>
          <a:xfrm flipV="1">
            <a:off x="1828800" y="2944820"/>
            <a:ext cx="3505200" cy="8442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334000" y="2790932"/>
            <a:ext cx="609600" cy="307777"/>
          </a:xfrm>
          <a:prstGeom prst="rect">
            <a:avLst/>
          </a:prstGeom>
          <a:noFill/>
        </p:spPr>
        <p:txBody>
          <a:bodyPr wrap="square" rtlCol="0">
            <a:spAutoFit/>
          </a:bodyPr>
          <a:lstStyle/>
          <a:p>
            <a:r>
              <a:rPr lang="en-US" sz="1400" dirty="0">
                <a:solidFill>
                  <a:srgbClr val="FF0000"/>
                </a:solidFill>
              </a:rPr>
              <a:t>T</a:t>
            </a:r>
            <a:r>
              <a:rPr lang="en-US" sz="1400" dirty="0" smtClean="0">
                <a:solidFill>
                  <a:srgbClr val="FF0000"/>
                </a:solidFill>
              </a:rPr>
              <a:t>C</a:t>
            </a:r>
            <a:endParaRPr lang="en-US" sz="1400" dirty="0">
              <a:solidFill>
                <a:srgbClr val="FF0000"/>
              </a:solidFill>
            </a:endParaRPr>
          </a:p>
        </p:txBody>
      </p:sp>
      <p:cxnSp>
        <p:nvCxnSpPr>
          <p:cNvPr id="23" name="Straight Connector 22"/>
          <p:cNvCxnSpPr/>
          <p:nvPr/>
        </p:nvCxnSpPr>
        <p:spPr>
          <a:xfrm flipV="1">
            <a:off x="1828800" y="2209800"/>
            <a:ext cx="3505200" cy="224790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34000" y="1965098"/>
            <a:ext cx="1676400" cy="307777"/>
          </a:xfrm>
          <a:prstGeom prst="rect">
            <a:avLst/>
          </a:prstGeom>
          <a:noFill/>
        </p:spPr>
        <p:txBody>
          <a:bodyPr wrap="square" rtlCol="0">
            <a:spAutoFit/>
          </a:bodyPr>
          <a:lstStyle/>
          <a:p>
            <a:r>
              <a:rPr lang="en-US" sz="1400" dirty="0" smtClean="0">
                <a:solidFill>
                  <a:srgbClr val="00B050"/>
                </a:solidFill>
              </a:rPr>
              <a:t>Revenue</a:t>
            </a:r>
            <a:endParaRPr lang="en-US" sz="1400" dirty="0">
              <a:solidFill>
                <a:srgbClr val="00B050"/>
              </a:solidFill>
            </a:endParaRPr>
          </a:p>
        </p:txBody>
      </p:sp>
      <p:sp>
        <p:nvSpPr>
          <p:cNvPr id="25" name="Oval 24"/>
          <p:cNvSpPr/>
          <p:nvPr/>
        </p:nvSpPr>
        <p:spPr>
          <a:xfrm flipV="1">
            <a:off x="3459481" y="338328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1752600" y="57912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20" idx="0"/>
          </p:cNvCxnSpPr>
          <p:nvPr/>
        </p:nvCxnSpPr>
        <p:spPr>
          <a:xfrm>
            <a:off x="3505200" y="3505200"/>
            <a:ext cx="19050" cy="99060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76600" y="4495800"/>
            <a:ext cx="495300" cy="369332"/>
          </a:xfrm>
          <a:prstGeom prst="rect">
            <a:avLst/>
          </a:prstGeom>
          <a:noFill/>
        </p:spPr>
        <p:txBody>
          <a:bodyPr wrap="square" rtlCol="0">
            <a:spAutoFit/>
          </a:bodyPr>
          <a:lstStyle/>
          <a:p>
            <a:r>
              <a:rPr lang="en-US" b="1" dirty="0" smtClean="0"/>
              <a:t>Q</a:t>
            </a:r>
            <a:r>
              <a:rPr lang="en-US" b="1" baseline="-25000" dirty="0" smtClean="0"/>
              <a:t>B</a:t>
            </a:r>
            <a:endParaRPr lang="en-US" b="1" dirty="0"/>
          </a:p>
        </p:txBody>
      </p:sp>
      <p:sp>
        <p:nvSpPr>
          <p:cNvPr id="19" name="TextBox 18"/>
          <p:cNvSpPr txBox="1"/>
          <p:nvPr/>
        </p:nvSpPr>
        <p:spPr>
          <a:xfrm>
            <a:off x="228600" y="4800600"/>
            <a:ext cx="7696200" cy="1200329"/>
          </a:xfrm>
          <a:prstGeom prst="rect">
            <a:avLst/>
          </a:prstGeom>
          <a:noFill/>
        </p:spPr>
        <p:txBody>
          <a:bodyPr wrap="square" rtlCol="0">
            <a:spAutoFit/>
          </a:bodyPr>
          <a:lstStyle/>
          <a:p>
            <a:r>
              <a:rPr lang="en-US" dirty="0" smtClean="0"/>
              <a:t>Breakeven Point:</a:t>
            </a:r>
          </a:p>
          <a:p>
            <a:r>
              <a:rPr lang="en-US" dirty="0" smtClean="0"/>
              <a:t>Q</a:t>
            </a:r>
            <a:r>
              <a:rPr lang="en-US" baseline="-25000" dirty="0" smtClean="0"/>
              <a:t>BE </a:t>
            </a:r>
            <a:r>
              <a:rPr lang="en-US" dirty="0" smtClean="0"/>
              <a:t>= Fixed Costs / (Unit Price – Unit Variable Cost)</a:t>
            </a:r>
          </a:p>
          <a:p>
            <a:r>
              <a:rPr lang="en-US" dirty="0" smtClean="0"/>
              <a:t>      = $140,000 / $(25-15)</a:t>
            </a:r>
          </a:p>
          <a:p>
            <a:r>
              <a:rPr lang="en-US" dirty="0" smtClean="0"/>
              <a:t>      = 14,000</a:t>
            </a:r>
            <a:endParaRPr lang="en-US" dirty="0" smtClean="0"/>
          </a:p>
        </p:txBody>
      </p:sp>
    </p:spTree>
    <p:extLst>
      <p:ext uri="{BB962C8B-B14F-4D97-AF65-F5344CB8AC3E}">
        <p14:creationId xmlns:p14="http://schemas.microsoft.com/office/powerpoint/2010/main" val="2145927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 (c)</a:t>
            </a:r>
            <a:endParaRPr lang="en-US" dirty="0"/>
          </a:p>
        </p:txBody>
      </p:sp>
      <p:cxnSp>
        <p:nvCxnSpPr>
          <p:cNvPr id="4" name="Straight Arrow Connector 3"/>
          <p:cNvCxnSpPr/>
          <p:nvPr/>
        </p:nvCxnSpPr>
        <p:spPr>
          <a:xfrm>
            <a:off x="1676400" y="5641106"/>
            <a:ext cx="3543300" cy="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676400" y="2859805"/>
            <a:ext cx="0" cy="2781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19200" y="2936005"/>
            <a:ext cx="304800" cy="369332"/>
          </a:xfrm>
          <a:prstGeom prst="rect">
            <a:avLst/>
          </a:prstGeom>
          <a:noFill/>
        </p:spPr>
        <p:txBody>
          <a:bodyPr wrap="square" rtlCol="0">
            <a:spAutoFit/>
          </a:bodyPr>
          <a:lstStyle/>
          <a:p>
            <a:r>
              <a:rPr lang="en-US" dirty="0" smtClean="0"/>
              <a:t>$</a:t>
            </a:r>
            <a:endParaRPr lang="en-US" dirty="0"/>
          </a:p>
        </p:txBody>
      </p:sp>
      <p:cxnSp>
        <p:nvCxnSpPr>
          <p:cNvPr id="7" name="Straight Connector 6"/>
          <p:cNvCxnSpPr/>
          <p:nvPr/>
        </p:nvCxnSpPr>
        <p:spPr>
          <a:xfrm>
            <a:off x="1676400" y="4972501"/>
            <a:ext cx="3505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19700" y="4820254"/>
            <a:ext cx="609600" cy="307777"/>
          </a:xfrm>
          <a:prstGeom prst="rect">
            <a:avLst/>
          </a:prstGeom>
          <a:noFill/>
        </p:spPr>
        <p:txBody>
          <a:bodyPr wrap="square" rtlCol="0">
            <a:spAutoFit/>
          </a:bodyPr>
          <a:lstStyle/>
          <a:p>
            <a:r>
              <a:rPr lang="en-US" sz="1400" dirty="0" smtClean="0">
                <a:solidFill>
                  <a:srgbClr val="FF0000"/>
                </a:solidFill>
              </a:rPr>
              <a:t>FC</a:t>
            </a:r>
            <a:endParaRPr lang="en-US" sz="1400" dirty="0">
              <a:solidFill>
                <a:srgbClr val="FF0000"/>
              </a:solidFill>
            </a:endParaRPr>
          </a:p>
        </p:txBody>
      </p:sp>
      <p:cxnSp>
        <p:nvCxnSpPr>
          <p:cNvPr id="9" name="Straight Connector 8"/>
          <p:cNvCxnSpPr>
            <a:endCxn id="10" idx="1"/>
          </p:cNvCxnSpPr>
          <p:nvPr/>
        </p:nvCxnSpPr>
        <p:spPr>
          <a:xfrm flipV="1">
            <a:off x="1676400" y="4128226"/>
            <a:ext cx="3505200" cy="8442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81600" y="3974337"/>
            <a:ext cx="609600" cy="307777"/>
          </a:xfrm>
          <a:prstGeom prst="rect">
            <a:avLst/>
          </a:prstGeom>
          <a:noFill/>
        </p:spPr>
        <p:txBody>
          <a:bodyPr wrap="square" rtlCol="0">
            <a:spAutoFit/>
          </a:bodyPr>
          <a:lstStyle/>
          <a:p>
            <a:r>
              <a:rPr lang="en-US" sz="1400" dirty="0">
                <a:solidFill>
                  <a:srgbClr val="FF0000"/>
                </a:solidFill>
              </a:rPr>
              <a:t>T</a:t>
            </a:r>
            <a:r>
              <a:rPr lang="en-US" sz="1400" dirty="0" smtClean="0">
                <a:solidFill>
                  <a:srgbClr val="FF0000"/>
                </a:solidFill>
              </a:rPr>
              <a:t>C</a:t>
            </a:r>
            <a:endParaRPr lang="en-US" sz="1400" dirty="0">
              <a:solidFill>
                <a:srgbClr val="FF0000"/>
              </a:solidFill>
            </a:endParaRPr>
          </a:p>
        </p:txBody>
      </p:sp>
      <p:cxnSp>
        <p:nvCxnSpPr>
          <p:cNvPr id="11" name="Straight Connector 10"/>
          <p:cNvCxnSpPr/>
          <p:nvPr/>
        </p:nvCxnSpPr>
        <p:spPr>
          <a:xfrm flipV="1">
            <a:off x="1676400" y="3393205"/>
            <a:ext cx="3505200" cy="224790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flipV="1">
            <a:off x="3307081" y="456668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V="1">
            <a:off x="1678306" y="3583709"/>
            <a:ext cx="3541394" cy="13904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696403" y="3120671"/>
            <a:ext cx="3332797" cy="252043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19700" y="3429820"/>
            <a:ext cx="609600" cy="307777"/>
          </a:xfrm>
          <a:prstGeom prst="rect">
            <a:avLst/>
          </a:prstGeom>
          <a:noFill/>
        </p:spPr>
        <p:txBody>
          <a:bodyPr wrap="square" rtlCol="0">
            <a:spAutoFit/>
          </a:bodyPr>
          <a:lstStyle/>
          <a:p>
            <a:r>
              <a:rPr lang="en-US" sz="1400" dirty="0" smtClean="0">
                <a:solidFill>
                  <a:srgbClr val="FF0000"/>
                </a:solidFill>
              </a:rPr>
              <a:t>TC*</a:t>
            </a:r>
            <a:endParaRPr lang="en-US" sz="1400" dirty="0">
              <a:solidFill>
                <a:srgbClr val="FF0000"/>
              </a:solidFill>
            </a:endParaRPr>
          </a:p>
        </p:txBody>
      </p:sp>
      <p:sp>
        <p:nvSpPr>
          <p:cNvPr id="22" name="TextBox 21"/>
          <p:cNvSpPr txBox="1"/>
          <p:nvPr/>
        </p:nvSpPr>
        <p:spPr>
          <a:xfrm>
            <a:off x="5219700" y="3199732"/>
            <a:ext cx="1676400" cy="307777"/>
          </a:xfrm>
          <a:prstGeom prst="rect">
            <a:avLst/>
          </a:prstGeom>
          <a:noFill/>
        </p:spPr>
        <p:txBody>
          <a:bodyPr wrap="square" rtlCol="0">
            <a:spAutoFit/>
          </a:bodyPr>
          <a:lstStyle/>
          <a:p>
            <a:r>
              <a:rPr lang="en-US" sz="1400" dirty="0" smtClean="0">
                <a:solidFill>
                  <a:srgbClr val="00B050"/>
                </a:solidFill>
              </a:rPr>
              <a:t>Revenue</a:t>
            </a:r>
            <a:endParaRPr lang="en-US" sz="1400" dirty="0">
              <a:solidFill>
                <a:srgbClr val="00B050"/>
              </a:solidFill>
            </a:endParaRPr>
          </a:p>
        </p:txBody>
      </p:sp>
      <p:sp>
        <p:nvSpPr>
          <p:cNvPr id="23" name="TextBox 22"/>
          <p:cNvSpPr txBox="1"/>
          <p:nvPr/>
        </p:nvSpPr>
        <p:spPr>
          <a:xfrm>
            <a:off x="5105400" y="2908180"/>
            <a:ext cx="1676400" cy="307777"/>
          </a:xfrm>
          <a:prstGeom prst="rect">
            <a:avLst/>
          </a:prstGeom>
          <a:noFill/>
        </p:spPr>
        <p:txBody>
          <a:bodyPr wrap="square" rtlCol="0">
            <a:spAutoFit/>
          </a:bodyPr>
          <a:lstStyle/>
          <a:p>
            <a:r>
              <a:rPr lang="en-US" sz="1400" dirty="0" smtClean="0">
                <a:solidFill>
                  <a:srgbClr val="00B050"/>
                </a:solidFill>
              </a:rPr>
              <a:t>Revenue*</a:t>
            </a:r>
            <a:endParaRPr lang="en-US" sz="1400" dirty="0">
              <a:solidFill>
                <a:srgbClr val="00B050"/>
              </a:solidFill>
            </a:endParaRPr>
          </a:p>
        </p:txBody>
      </p:sp>
      <p:sp>
        <p:nvSpPr>
          <p:cNvPr id="24" name="Oval 23"/>
          <p:cNvSpPr/>
          <p:nvPr/>
        </p:nvSpPr>
        <p:spPr>
          <a:xfrm flipV="1">
            <a:off x="3505200" y="42237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90900" y="5638800"/>
            <a:ext cx="647700" cy="369332"/>
          </a:xfrm>
          <a:prstGeom prst="rect">
            <a:avLst/>
          </a:prstGeom>
          <a:noFill/>
        </p:spPr>
        <p:txBody>
          <a:bodyPr wrap="square" rtlCol="0">
            <a:spAutoFit/>
          </a:bodyPr>
          <a:lstStyle/>
          <a:p>
            <a:r>
              <a:rPr lang="en-US" b="1" dirty="0" smtClean="0"/>
              <a:t>Q</a:t>
            </a:r>
            <a:r>
              <a:rPr lang="en-US" b="1" baseline="-25000" dirty="0" smtClean="0"/>
              <a:t>B*</a:t>
            </a:r>
            <a:endParaRPr lang="en-US" b="1" dirty="0"/>
          </a:p>
        </p:txBody>
      </p:sp>
      <p:cxnSp>
        <p:nvCxnSpPr>
          <p:cNvPr id="27" name="Straight Arrow Connector 26"/>
          <p:cNvCxnSpPr/>
          <p:nvPr/>
        </p:nvCxnSpPr>
        <p:spPr>
          <a:xfrm flipV="1">
            <a:off x="5029200" y="3737598"/>
            <a:ext cx="0" cy="3906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029200" y="3179774"/>
            <a:ext cx="0" cy="2500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14900" y="5650468"/>
            <a:ext cx="838200" cy="369332"/>
          </a:xfrm>
          <a:prstGeom prst="rect">
            <a:avLst/>
          </a:prstGeom>
          <a:noFill/>
        </p:spPr>
        <p:txBody>
          <a:bodyPr wrap="square" rtlCol="0">
            <a:spAutoFit/>
          </a:bodyPr>
          <a:lstStyle/>
          <a:p>
            <a:r>
              <a:rPr lang="en-US" dirty="0" smtClean="0"/>
              <a:t>Sales</a:t>
            </a:r>
            <a:endParaRPr lang="en-US" dirty="0"/>
          </a:p>
        </p:txBody>
      </p:sp>
      <p:sp>
        <p:nvSpPr>
          <p:cNvPr id="33" name="Rectangle 32"/>
          <p:cNvSpPr/>
          <p:nvPr/>
        </p:nvSpPr>
        <p:spPr>
          <a:xfrm>
            <a:off x="419100" y="1495608"/>
            <a:ext cx="7886700" cy="646331"/>
          </a:xfrm>
          <a:prstGeom prst="rect">
            <a:avLst/>
          </a:prstGeom>
        </p:spPr>
        <p:txBody>
          <a:bodyPr wrap="square">
            <a:spAutoFit/>
          </a:bodyPr>
          <a:lstStyle/>
          <a:p>
            <a:r>
              <a:rPr lang="en-US" dirty="0"/>
              <a:t>With the selling price increasing to $31 and the variable cost to $23 per unit, there is a higher increase in variable cost than the selling price. </a:t>
            </a:r>
          </a:p>
        </p:txBody>
      </p:sp>
      <p:cxnSp>
        <p:nvCxnSpPr>
          <p:cNvPr id="26" name="Straight Connector 25"/>
          <p:cNvCxnSpPr/>
          <p:nvPr/>
        </p:nvCxnSpPr>
        <p:spPr>
          <a:xfrm flipH="1">
            <a:off x="3505200" y="4262814"/>
            <a:ext cx="6695" cy="1375986"/>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352800" y="4648200"/>
            <a:ext cx="0" cy="1066800"/>
          </a:xfrm>
          <a:prstGeom prst="line">
            <a:avLst/>
          </a:prstGeom>
          <a:ln>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048000" y="5638800"/>
            <a:ext cx="495300" cy="369332"/>
          </a:xfrm>
          <a:prstGeom prst="rect">
            <a:avLst/>
          </a:prstGeom>
          <a:noFill/>
        </p:spPr>
        <p:txBody>
          <a:bodyPr wrap="square" rtlCol="0">
            <a:spAutoFit/>
          </a:bodyPr>
          <a:lstStyle/>
          <a:p>
            <a:r>
              <a:rPr lang="en-US" b="1" dirty="0" smtClean="0"/>
              <a:t>Q</a:t>
            </a:r>
            <a:r>
              <a:rPr lang="en-US" b="1" baseline="-25000" dirty="0" smtClean="0"/>
              <a:t>B</a:t>
            </a:r>
            <a:endParaRPr lang="en-US" b="1" dirty="0"/>
          </a:p>
        </p:txBody>
      </p:sp>
      <p:cxnSp>
        <p:nvCxnSpPr>
          <p:cNvPr id="30" name="Straight Arrow Connector 29"/>
          <p:cNvCxnSpPr/>
          <p:nvPr/>
        </p:nvCxnSpPr>
        <p:spPr>
          <a:xfrm>
            <a:off x="3276600" y="60960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3481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447800"/>
            <a:ext cx="8686800" cy="5181600"/>
          </a:xfrm>
        </p:spPr>
        <p:txBody>
          <a:bodyPr>
            <a:normAutofit/>
          </a:bodyPr>
          <a:lstStyle/>
          <a:p>
            <a:pPr>
              <a:buNone/>
            </a:pPr>
            <a:r>
              <a:rPr lang="en-US" sz="1800" b="1" dirty="0" smtClean="0">
                <a:cs typeface="Times New Roman" pitchFamily="18" charset="0"/>
              </a:rPr>
              <a:t>Business Risk </a:t>
            </a:r>
            <a:r>
              <a:rPr lang="en-US" sz="1800" dirty="0" smtClean="0">
                <a:cs typeface="Times New Roman" pitchFamily="18" charset="0"/>
                <a:sym typeface="Wingdings" pitchFamily="2" charset="2"/>
              </a:rPr>
              <a:t> Riskiness of the firm’s assets if it uses no debt (All equity firm)</a:t>
            </a:r>
          </a:p>
          <a:p>
            <a:pPr>
              <a:buNone/>
            </a:pPr>
            <a:endParaRPr lang="en-US" sz="1800" dirty="0" smtClean="0">
              <a:cs typeface="Times New Roman" pitchFamily="18" charset="0"/>
              <a:sym typeface="Wingdings" pitchFamily="2" charset="2"/>
            </a:endParaRPr>
          </a:p>
          <a:p>
            <a:pPr>
              <a:buNone/>
            </a:pPr>
            <a:r>
              <a:rPr lang="en-US" sz="1800" dirty="0" smtClean="0">
                <a:cs typeface="Times New Roman" pitchFamily="18" charset="0"/>
                <a:sym typeface="Wingdings" pitchFamily="2" charset="2"/>
              </a:rPr>
              <a:t>Depends on: </a:t>
            </a:r>
          </a:p>
          <a:p>
            <a:pPr>
              <a:buFont typeface="Courier New" pitchFamily="49" charset="0"/>
              <a:buChar char="o"/>
            </a:pPr>
            <a:r>
              <a:rPr lang="en-US" sz="1800" dirty="0" smtClean="0">
                <a:cs typeface="Times New Roman" pitchFamily="18" charset="0"/>
                <a:sym typeface="Wingdings" pitchFamily="2" charset="2"/>
              </a:rPr>
              <a:t>Operating Leverage  extent to which costs are fixed</a:t>
            </a:r>
          </a:p>
          <a:p>
            <a:pPr marL="0" indent="0">
              <a:buNone/>
            </a:pPr>
            <a:r>
              <a:rPr lang="en-US" sz="1800" dirty="0" smtClean="0">
                <a:cs typeface="Times New Roman" pitchFamily="18" charset="0"/>
                <a:sym typeface="Wingdings" pitchFamily="2" charset="2"/>
              </a:rPr>
              <a:t> </a:t>
            </a:r>
          </a:p>
          <a:p>
            <a:pPr>
              <a:buFont typeface="Courier New" pitchFamily="49" charset="0"/>
              <a:buChar char="o"/>
            </a:pPr>
            <a:r>
              <a:rPr lang="en-US" sz="1800" dirty="0" smtClean="0">
                <a:cs typeface="Times New Roman" pitchFamily="18" charset="0"/>
                <a:sym typeface="Wingdings" pitchFamily="2" charset="2"/>
              </a:rPr>
              <a:t>Uncertainty on Demand (Sales</a:t>
            </a:r>
            <a:r>
              <a:rPr lang="en-US" sz="1800" dirty="0">
                <a:cs typeface="Times New Roman" pitchFamily="18" charset="0"/>
                <a:sym typeface="Wingdings" pitchFamily="2" charset="2"/>
              </a:rPr>
              <a:t>)</a:t>
            </a:r>
            <a:r>
              <a:rPr lang="en-US" sz="1800" dirty="0" smtClean="0">
                <a:cs typeface="Times New Roman" pitchFamily="18" charset="0"/>
                <a:sym typeface="Wingdings" pitchFamily="2" charset="2"/>
              </a:rPr>
              <a:t>/Output prices/Input Costs</a:t>
            </a:r>
          </a:p>
          <a:p>
            <a:pPr>
              <a:buFont typeface="Courier New" pitchFamily="49" charset="0"/>
              <a:buChar char="o"/>
            </a:pPr>
            <a:endParaRPr lang="en-US" sz="1800" dirty="0" smtClean="0">
              <a:cs typeface="Times New Roman" pitchFamily="18" charset="0"/>
              <a:sym typeface="Wingdings" pitchFamily="2" charset="2"/>
            </a:endParaRPr>
          </a:p>
          <a:p>
            <a:pPr>
              <a:buFont typeface="Courier New" pitchFamily="49" charset="0"/>
              <a:buChar char="o"/>
            </a:pPr>
            <a:r>
              <a:rPr lang="en-US" sz="1800" dirty="0" smtClean="0">
                <a:cs typeface="Times New Roman" pitchFamily="18" charset="0"/>
                <a:sym typeface="Wingdings" pitchFamily="2" charset="2"/>
              </a:rPr>
              <a:t>Ability to adjust sales prices in relation to changes in input costs</a:t>
            </a:r>
          </a:p>
          <a:p>
            <a:pPr>
              <a:buFont typeface="Courier New" pitchFamily="49" charset="0"/>
              <a:buChar char="o"/>
            </a:pPr>
            <a:r>
              <a:rPr lang="en-US" sz="1800" dirty="0" smtClean="0">
                <a:cs typeface="Times New Roman" pitchFamily="18" charset="0"/>
                <a:sym typeface="Wingdings" pitchFamily="2" charset="2"/>
              </a:rPr>
              <a:t>Ability to produce new products in a timely cost effective manner</a:t>
            </a:r>
          </a:p>
          <a:p>
            <a:pPr>
              <a:buFont typeface="Courier New" pitchFamily="49" charset="0"/>
              <a:buChar char="o"/>
            </a:pPr>
            <a:endParaRPr lang="en-US" sz="1800" dirty="0" smtClean="0">
              <a:cs typeface="Times New Roman" pitchFamily="18" charset="0"/>
              <a:sym typeface="Wingdings" pitchFamily="2" charset="2"/>
            </a:endParaRPr>
          </a:p>
          <a:p>
            <a:pPr>
              <a:buFont typeface="Courier New" pitchFamily="49" charset="0"/>
              <a:buChar char="o"/>
            </a:pPr>
            <a:r>
              <a:rPr lang="en-US" sz="1800" dirty="0" smtClean="0">
                <a:cs typeface="Times New Roman" pitchFamily="18" charset="0"/>
                <a:sym typeface="Wingdings" pitchFamily="2" charset="2"/>
              </a:rPr>
              <a:t>Foreign Risk Exposure  Foreign exchange risk and political risk </a:t>
            </a:r>
          </a:p>
          <a:p>
            <a:pPr>
              <a:buFont typeface="Courier New" pitchFamily="49" charset="0"/>
              <a:buChar char="o"/>
            </a:pPr>
            <a:endParaRPr lang="en-US" sz="1800" dirty="0" smtClean="0">
              <a:cs typeface="Times New Roman" pitchFamily="18" charset="0"/>
              <a:sym typeface="Wingdings" pitchFamily="2" charset="2"/>
            </a:endParaRPr>
          </a:p>
          <a:p>
            <a:pPr lvl="0">
              <a:buNone/>
            </a:pPr>
            <a:r>
              <a:rPr lang="en-US" sz="1800" b="1" dirty="0" smtClean="0">
                <a:cs typeface="Times New Roman" pitchFamily="18" charset="0"/>
              </a:rPr>
              <a:t>Financial Risk </a:t>
            </a:r>
            <a:r>
              <a:rPr lang="en-US" sz="1800" dirty="0" smtClean="0">
                <a:cs typeface="Times New Roman" pitchFamily="18" charset="0"/>
                <a:sym typeface="Wingdings" pitchFamily="2" charset="2"/>
              </a:rPr>
              <a:t> Additional risk placed on the common stockholders as a result of firm using debt</a:t>
            </a:r>
          </a:p>
          <a:p>
            <a:pPr>
              <a:buNone/>
            </a:pPr>
            <a:endParaRPr lang="en-US" sz="1800" dirty="0" smtClean="0">
              <a:cs typeface="Times New Roman" pitchFamily="18" charset="0"/>
            </a:endParaRPr>
          </a:p>
        </p:txBody>
      </p:sp>
      <p:grpSp>
        <p:nvGrpSpPr>
          <p:cNvPr id="20" name="Group 19"/>
          <p:cNvGrpSpPr/>
          <p:nvPr/>
        </p:nvGrpSpPr>
        <p:grpSpPr>
          <a:xfrm>
            <a:off x="6704011" y="3248890"/>
            <a:ext cx="3125789" cy="408710"/>
            <a:chOff x="3884611" y="2438400"/>
            <a:chExt cx="3125789" cy="408710"/>
          </a:xfrm>
        </p:grpSpPr>
        <p:cxnSp>
          <p:nvCxnSpPr>
            <p:cNvPr id="9" name="Straight Arrow Connector 8"/>
            <p:cNvCxnSpPr/>
            <p:nvPr/>
          </p:nvCxnSpPr>
          <p:spPr>
            <a:xfrm rot="5400000" flipH="1" flipV="1">
              <a:off x="3733005" y="2590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38600" y="2450068"/>
              <a:ext cx="1371600" cy="369332"/>
            </a:xfrm>
            <a:prstGeom prst="rect">
              <a:avLst/>
            </a:prstGeom>
            <a:noFill/>
          </p:spPr>
          <p:txBody>
            <a:bodyPr wrap="square" rtlCol="0">
              <a:spAutoFit/>
            </a:bodyPr>
            <a:lstStyle/>
            <a:p>
              <a:r>
                <a:rPr lang="en-US" dirty="0" smtClean="0"/>
                <a:t>Uncertainty</a:t>
              </a:r>
              <a:endParaRPr lang="en-US" dirty="0"/>
            </a:p>
          </p:txBody>
        </p:sp>
        <p:cxnSp>
          <p:nvCxnSpPr>
            <p:cNvPr id="11" name="Straight Arrow Connector 10"/>
            <p:cNvCxnSpPr/>
            <p:nvPr/>
          </p:nvCxnSpPr>
          <p:spPr>
            <a:xfrm rot="5400000" flipH="1" flipV="1">
              <a:off x="5334794" y="2590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466110"/>
              <a:ext cx="1371600" cy="381000"/>
            </a:xfrm>
            <a:prstGeom prst="rect">
              <a:avLst/>
            </a:prstGeom>
            <a:noFill/>
          </p:spPr>
          <p:txBody>
            <a:bodyPr wrap="square" rtlCol="0">
              <a:spAutoFit/>
            </a:bodyPr>
            <a:lstStyle/>
            <a:p>
              <a:r>
                <a:rPr lang="en-US" dirty="0" smtClean="0"/>
                <a:t>Risk</a:t>
              </a:r>
              <a:endParaRPr lang="en-US" dirty="0"/>
            </a:p>
          </p:txBody>
        </p:sp>
      </p:grpSp>
      <p:grpSp>
        <p:nvGrpSpPr>
          <p:cNvPr id="24" name="Group 23"/>
          <p:cNvGrpSpPr/>
          <p:nvPr/>
        </p:nvGrpSpPr>
        <p:grpSpPr>
          <a:xfrm>
            <a:off x="6248400" y="2486890"/>
            <a:ext cx="2209800" cy="408710"/>
            <a:chOff x="5791200" y="1801090"/>
            <a:chExt cx="2209800" cy="408710"/>
          </a:xfrm>
        </p:grpSpPr>
        <p:cxnSp>
          <p:nvCxnSpPr>
            <p:cNvPr id="13" name="Straight Arrow Connector 12"/>
            <p:cNvCxnSpPr/>
            <p:nvPr/>
          </p:nvCxnSpPr>
          <p:spPr>
            <a:xfrm rot="5400000" flipH="1" flipV="1">
              <a:off x="5639594" y="19804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43600" y="1828800"/>
              <a:ext cx="457200" cy="369332"/>
            </a:xfrm>
            <a:prstGeom prst="rect">
              <a:avLst/>
            </a:prstGeom>
            <a:noFill/>
          </p:spPr>
          <p:txBody>
            <a:bodyPr wrap="square" rtlCol="0">
              <a:spAutoFit/>
            </a:bodyPr>
            <a:lstStyle/>
            <a:p>
              <a:r>
                <a:rPr lang="en-US" dirty="0" smtClean="0"/>
                <a:t>%</a:t>
              </a:r>
              <a:endParaRPr lang="en-US" dirty="0"/>
            </a:p>
          </p:txBody>
        </p:sp>
        <p:cxnSp>
          <p:nvCxnSpPr>
            <p:cNvPr id="15" name="Straight Arrow Connector 14"/>
            <p:cNvCxnSpPr/>
            <p:nvPr/>
          </p:nvCxnSpPr>
          <p:spPr>
            <a:xfrm rot="5400000" flipH="1" flipV="1">
              <a:off x="6325394" y="195269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29400" y="1828800"/>
              <a:ext cx="1371600" cy="381000"/>
            </a:xfrm>
            <a:prstGeom prst="rect">
              <a:avLst/>
            </a:prstGeom>
            <a:noFill/>
          </p:spPr>
          <p:txBody>
            <a:bodyPr wrap="square" rtlCol="0">
              <a:spAutoFit/>
            </a:bodyPr>
            <a:lstStyle/>
            <a:p>
              <a:r>
                <a:rPr lang="en-US" dirty="0" smtClean="0"/>
                <a:t>Risk</a:t>
              </a:r>
              <a:endParaRPr lang="en-US" dirty="0"/>
            </a:p>
          </p:txBody>
        </p:sp>
      </p:grpSp>
      <p:grpSp>
        <p:nvGrpSpPr>
          <p:cNvPr id="23" name="Group 22"/>
          <p:cNvGrpSpPr/>
          <p:nvPr/>
        </p:nvGrpSpPr>
        <p:grpSpPr>
          <a:xfrm>
            <a:off x="7239000" y="4038600"/>
            <a:ext cx="2590800" cy="381000"/>
            <a:chOff x="7086600" y="3276600"/>
            <a:chExt cx="2590800" cy="381000"/>
          </a:xfrm>
        </p:grpSpPr>
        <p:cxnSp>
          <p:nvCxnSpPr>
            <p:cNvPr id="17" name="Straight Arrow Connector 16"/>
            <p:cNvCxnSpPr/>
            <p:nvPr/>
          </p:nvCxnSpPr>
          <p:spPr>
            <a:xfrm rot="5400000" flipH="1" flipV="1">
              <a:off x="6934994" y="3428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39000" y="3288268"/>
              <a:ext cx="914400" cy="369332"/>
            </a:xfrm>
            <a:prstGeom prst="rect">
              <a:avLst/>
            </a:prstGeom>
            <a:noFill/>
          </p:spPr>
          <p:txBody>
            <a:bodyPr wrap="square" rtlCol="0">
              <a:spAutoFit/>
            </a:bodyPr>
            <a:lstStyle/>
            <a:p>
              <a:r>
                <a:rPr lang="en-US" dirty="0" smtClean="0"/>
                <a:t>Ability</a:t>
              </a:r>
              <a:endParaRPr lang="en-US" dirty="0"/>
            </a:p>
          </p:txBody>
        </p:sp>
        <p:cxnSp>
          <p:nvCxnSpPr>
            <p:cNvPr id="19" name="Straight Arrow Connector 18"/>
            <p:cNvCxnSpPr/>
            <p:nvPr/>
          </p:nvCxnSpPr>
          <p:spPr>
            <a:xfrm rot="5400000">
              <a:off x="7962105" y="3466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305800" y="3276600"/>
              <a:ext cx="1371600" cy="381000"/>
            </a:xfrm>
            <a:prstGeom prst="rect">
              <a:avLst/>
            </a:prstGeom>
            <a:noFill/>
          </p:spPr>
          <p:txBody>
            <a:bodyPr wrap="square" rtlCol="0">
              <a:spAutoFit/>
            </a:bodyPr>
            <a:lstStyle/>
            <a:p>
              <a:r>
                <a:rPr lang="en-US" dirty="0" smtClean="0"/>
                <a:t>Risk</a:t>
              </a:r>
              <a:endParaRPr lang="en-US" dirty="0"/>
            </a:p>
          </p:txBody>
        </p:sp>
      </p:grpSp>
      <p:grpSp>
        <p:nvGrpSpPr>
          <p:cNvPr id="29" name="Group 28"/>
          <p:cNvGrpSpPr/>
          <p:nvPr/>
        </p:nvGrpSpPr>
        <p:grpSpPr>
          <a:xfrm>
            <a:off x="3352800" y="6019800"/>
            <a:ext cx="2057400" cy="381000"/>
            <a:chOff x="3276600" y="4038600"/>
            <a:chExt cx="2057400" cy="381000"/>
          </a:xfrm>
        </p:grpSpPr>
        <p:cxnSp>
          <p:nvCxnSpPr>
            <p:cNvPr id="25" name="Straight Arrow Connector 24"/>
            <p:cNvCxnSpPr/>
            <p:nvPr/>
          </p:nvCxnSpPr>
          <p:spPr>
            <a:xfrm rot="5400000" flipH="1" flipV="1">
              <a:off x="3124994" y="4190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05200" y="4050268"/>
              <a:ext cx="762000" cy="369332"/>
            </a:xfrm>
            <a:prstGeom prst="rect">
              <a:avLst/>
            </a:prstGeom>
            <a:noFill/>
          </p:spPr>
          <p:txBody>
            <a:bodyPr wrap="square" rtlCol="0">
              <a:spAutoFit/>
            </a:bodyPr>
            <a:lstStyle/>
            <a:p>
              <a:r>
                <a:rPr lang="en-US" dirty="0" smtClean="0"/>
                <a:t>Debt</a:t>
              </a:r>
              <a:endParaRPr lang="en-US" dirty="0"/>
            </a:p>
          </p:txBody>
        </p:sp>
        <p:cxnSp>
          <p:nvCxnSpPr>
            <p:cNvPr id="27" name="Straight Arrow Connector 26"/>
            <p:cNvCxnSpPr/>
            <p:nvPr/>
          </p:nvCxnSpPr>
          <p:spPr>
            <a:xfrm rot="5400000" flipH="1" flipV="1">
              <a:off x="4191794" y="4201874"/>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72000" y="4038600"/>
              <a:ext cx="762000" cy="369332"/>
            </a:xfrm>
            <a:prstGeom prst="rect">
              <a:avLst/>
            </a:prstGeom>
            <a:noFill/>
          </p:spPr>
          <p:txBody>
            <a:bodyPr wrap="square" rtlCol="0">
              <a:spAutoFit/>
            </a:bodyPr>
            <a:lstStyle/>
            <a:p>
              <a:r>
                <a:rPr lang="en-US" dirty="0" smtClean="0"/>
                <a:t>Risk</a:t>
              </a:r>
            </a:p>
          </p:txBody>
        </p:sp>
      </p:grpSp>
    </p:spTree>
    <p:extLst>
      <p:ext uri="{BB962C8B-B14F-4D97-AF65-F5344CB8AC3E}">
        <p14:creationId xmlns:p14="http://schemas.microsoft.com/office/powerpoint/2010/main" val="21435945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P15-6 (c)</a:t>
            </a:r>
            <a:endParaRPr lang="en-US" dirty="0"/>
          </a:p>
        </p:txBody>
      </p:sp>
      <p:sp>
        <p:nvSpPr>
          <p:cNvPr id="4" name="Content Placeholder 3"/>
          <p:cNvSpPr txBox="1">
            <a:spLocks noGrp="1"/>
          </p:cNvSpPr>
          <p:nvPr>
            <p:ph idx="1"/>
          </p:nvPr>
        </p:nvSpPr>
        <p:spPr>
          <a:xfrm>
            <a:off x="457200" y="1600200"/>
            <a:ext cx="8229600" cy="3490186"/>
          </a:xfrm>
          <a:prstGeom prst="rect">
            <a:avLst/>
          </a:prstGeom>
          <a:noFill/>
        </p:spPr>
        <p:txBody>
          <a:bodyPr wrap="square" rtlCol="0">
            <a:spAutoFit/>
          </a:bodyPr>
          <a:lstStyle/>
          <a:p>
            <a:pPr marL="0" indent="0">
              <a:buNone/>
            </a:pPr>
            <a:r>
              <a:rPr lang="en-US" dirty="0" smtClean="0"/>
              <a:t>As a result, the company would have a higher breakeven point.</a:t>
            </a:r>
          </a:p>
          <a:p>
            <a:pPr marL="0" indent="0">
              <a:buNone/>
            </a:pPr>
            <a:endParaRPr lang="en-US" dirty="0"/>
          </a:p>
          <a:p>
            <a:pPr marL="0" indent="0">
              <a:buNone/>
            </a:pPr>
            <a:r>
              <a:rPr lang="en-US" dirty="0" smtClean="0"/>
              <a:t>Breakeven Point:</a:t>
            </a:r>
          </a:p>
          <a:p>
            <a:pPr marL="0" indent="0">
              <a:buNone/>
            </a:pPr>
            <a:r>
              <a:rPr lang="en-US" dirty="0" smtClean="0"/>
              <a:t>Q</a:t>
            </a:r>
            <a:r>
              <a:rPr lang="en-US" baseline="-25000" dirty="0" smtClean="0"/>
              <a:t>BE</a:t>
            </a:r>
            <a:r>
              <a:rPr lang="en-US" dirty="0" smtClean="0"/>
              <a:t> </a:t>
            </a:r>
            <a:r>
              <a:rPr lang="en-US" dirty="0"/>
              <a:t>=</a:t>
            </a:r>
            <a:r>
              <a:rPr lang="en-US" dirty="0" smtClean="0"/>
              <a:t> FC / (UP - UVC)</a:t>
            </a:r>
          </a:p>
          <a:p>
            <a:pPr marL="0" indent="0">
              <a:buNone/>
            </a:pPr>
            <a:r>
              <a:rPr lang="en-US" dirty="0"/>
              <a:t> </a:t>
            </a:r>
            <a:r>
              <a:rPr lang="en-US" dirty="0" smtClean="0"/>
              <a:t>      = $140,000 / $(31-23)</a:t>
            </a:r>
          </a:p>
          <a:p>
            <a:pPr marL="0" indent="0">
              <a:buNone/>
            </a:pPr>
            <a:r>
              <a:rPr lang="en-US" dirty="0"/>
              <a:t> </a:t>
            </a:r>
            <a:r>
              <a:rPr lang="en-US" dirty="0" smtClean="0"/>
              <a:t>      = 17,500</a:t>
            </a:r>
          </a:p>
          <a:p>
            <a:pPr marL="0" indent="0">
              <a:buNone/>
            </a:pPr>
            <a:r>
              <a:rPr lang="en-US" u="sng" dirty="0"/>
              <a:t> </a:t>
            </a:r>
            <a:r>
              <a:rPr lang="en-US" u="sng" dirty="0" smtClean="0"/>
              <a:t>      </a:t>
            </a:r>
            <a:endParaRPr lang="en-US" u="sng" dirty="0" smtClean="0"/>
          </a:p>
        </p:txBody>
      </p:sp>
      <p:sp>
        <p:nvSpPr>
          <p:cNvPr id="5" name="5-Point Star 4"/>
          <p:cNvSpPr/>
          <p:nvPr/>
        </p:nvSpPr>
        <p:spPr>
          <a:xfrm>
            <a:off x="2286000" y="45720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39730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a:t>
            </a:r>
            <a:endParaRPr lang="en-US" dirty="0"/>
          </a:p>
        </p:txBody>
      </p:sp>
      <p:sp>
        <p:nvSpPr>
          <p:cNvPr id="3" name="Content Placeholder 2"/>
          <p:cNvSpPr>
            <a:spLocks noGrp="1"/>
          </p:cNvSpPr>
          <p:nvPr>
            <p:ph idx="1"/>
          </p:nvPr>
        </p:nvSpPr>
        <p:spPr/>
        <p:txBody>
          <a:bodyPr>
            <a:normAutofit lnSpcReduction="10000"/>
          </a:bodyPr>
          <a:lstStyle/>
          <a:p>
            <a:r>
              <a:rPr lang="en-US" dirty="0" smtClean="0"/>
              <a:t>Currently, Bloom Flowers Inc. has a capital structure consisting of 20 percent debt and 80 percent equity. Bloom’s debt currently has an 8 percent yield to maturity. The risk free rate (</a:t>
            </a:r>
            <a:r>
              <a:rPr lang="en-US" dirty="0" err="1" smtClean="0"/>
              <a:t>r</a:t>
            </a:r>
            <a:r>
              <a:rPr lang="en-US" baseline="-25000" dirty="0" err="1" smtClean="0"/>
              <a:t>RF</a:t>
            </a:r>
            <a:r>
              <a:rPr lang="en-US" dirty="0" smtClean="0"/>
              <a:t>) is 5 percent, and the market risk premium (</a:t>
            </a:r>
            <a:r>
              <a:rPr lang="en-US" dirty="0" err="1" smtClean="0"/>
              <a:t>r</a:t>
            </a:r>
            <a:r>
              <a:rPr lang="en-US" baseline="-25000" dirty="0" err="1" smtClean="0"/>
              <a:t>M</a:t>
            </a:r>
            <a:r>
              <a:rPr lang="en-US" dirty="0" err="1" smtClean="0"/>
              <a:t>-r</a:t>
            </a:r>
            <a:r>
              <a:rPr lang="en-US" baseline="-25000" dirty="0" err="1" smtClean="0"/>
              <a:t>RF</a:t>
            </a:r>
            <a:r>
              <a:rPr lang="en-US" dirty="0" smtClean="0"/>
              <a:t>) is 6 percent. Using the CAPM, Bloom estimates that its cost of equity is currently 12.5 percent. The company has a 40 percent tax rate.</a:t>
            </a:r>
          </a:p>
          <a:p>
            <a:endParaRPr lang="en-US" b="1" i="1" u="sng" dirty="0"/>
          </a:p>
          <a:p>
            <a:pPr lvl="1"/>
            <a:r>
              <a:rPr lang="en-US" dirty="0" smtClean="0"/>
              <a:t>(a) What is Bloom’s current WACC?</a:t>
            </a:r>
          </a:p>
          <a:p>
            <a:pPr lvl="1"/>
            <a:endParaRPr lang="en-US" dirty="0"/>
          </a:p>
          <a:p>
            <a:pPr lvl="1"/>
            <a:r>
              <a:rPr lang="en-US" dirty="0" smtClean="0"/>
              <a:t>(b) What is the current beta on Bloom’s common stock?</a:t>
            </a:r>
          </a:p>
          <a:p>
            <a:pPr lvl="1"/>
            <a:endParaRPr lang="en-US" dirty="0"/>
          </a:p>
          <a:p>
            <a:pPr lvl="1"/>
            <a:r>
              <a:rPr lang="en-US" dirty="0" smtClean="0"/>
              <a:t>(c) What would Bloom’s beta be if the company had no debt in its capital structure? (That is, what is Bloom’s unlevered beta, B</a:t>
            </a:r>
            <a:r>
              <a:rPr lang="en-US" baseline="-25000" dirty="0"/>
              <a:t>U</a:t>
            </a:r>
            <a:r>
              <a:rPr lang="en-US" dirty="0" smtClean="0"/>
              <a:t>?)</a:t>
            </a:r>
          </a:p>
          <a:p>
            <a:endParaRPr lang="en-US" dirty="0"/>
          </a:p>
        </p:txBody>
      </p:sp>
    </p:spTree>
    <p:extLst>
      <p:ext uri="{BB962C8B-B14F-4D97-AF65-F5344CB8AC3E}">
        <p14:creationId xmlns:p14="http://schemas.microsoft.com/office/powerpoint/2010/main" val="5774886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 (a)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67349992"/>
              </p:ext>
            </p:extLst>
          </p:nvPr>
        </p:nvGraphicFramePr>
        <p:xfrm>
          <a:off x="152400" y="1524000"/>
          <a:ext cx="8839200" cy="2743200"/>
        </p:xfrm>
        <a:graphic>
          <a:graphicData uri="http://schemas.openxmlformats.org/drawingml/2006/table">
            <a:tbl>
              <a:tblPr firstRow="1" bandRow="1">
                <a:tableStyleId>{93296810-A885-4BE3-A3E7-6D5BEEA58F35}</a:tableStyleId>
              </a:tblPr>
              <a:tblGrid>
                <a:gridCol w="4419600"/>
                <a:gridCol w="4419600"/>
              </a:tblGrid>
              <a:tr h="2743200">
                <a:tc>
                  <a:txBody>
                    <a:bodyPr/>
                    <a:lstStyle/>
                    <a:p>
                      <a:pPr algn="ctr"/>
                      <a:r>
                        <a:rPr lang="en-US" sz="2000" u="sng" dirty="0" smtClean="0">
                          <a:solidFill>
                            <a:schemeClr val="tx1"/>
                          </a:solidFill>
                        </a:rPr>
                        <a:t>Debt</a:t>
                      </a:r>
                    </a:p>
                    <a:p>
                      <a:r>
                        <a:rPr lang="en-US" sz="2000" dirty="0" smtClean="0">
                          <a:solidFill>
                            <a:schemeClr val="tx1"/>
                          </a:solidFill>
                        </a:rPr>
                        <a:t>Debt</a:t>
                      </a:r>
                      <a:r>
                        <a:rPr lang="en-US" sz="2000" baseline="0" dirty="0" smtClean="0">
                          <a:solidFill>
                            <a:schemeClr val="tx1"/>
                          </a:solidFill>
                        </a:rPr>
                        <a:t> Ratio (D/A) : </a:t>
                      </a:r>
                      <a:r>
                        <a:rPr lang="en-US" sz="2000" b="0" baseline="0" dirty="0" smtClean="0">
                          <a:solidFill>
                            <a:schemeClr val="tx1"/>
                          </a:solidFill>
                        </a:rPr>
                        <a:t>20%  = 0.2</a:t>
                      </a:r>
                    </a:p>
                    <a:p>
                      <a:r>
                        <a:rPr lang="en-US" sz="2000" baseline="0" dirty="0" err="1" smtClean="0">
                          <a:solidFill>
                            <a:schemeClr val="tx1"/>
                          </a:solidFill>
                        </a:rPr>
                        <a:t>r</a:t>
                      </a:r>
                      <a:r>
                        <a:rPr lang="en-US" sz="2000" baseline="-25000" dirty="0" err="1" smtClean="0">
                          <a:solidFill>
                            <a:schemeClr val="tx1"/>
                          </a:solidFill>
                        </a:rPr>
                        <a:t>d</a:t>
                      </a:r>
                      <a:r>
                        <a:rPr lang="en-US" sz="2000" baseline="0" dirty="0" smtClean="0">
                          <a:solidFill>
                            <a:schemeClr val="tx1"/>
                          </a:solidFill>
                        </a:rPr>
                        <a:t> (YTM): </a:t>
                      </a:r>
                      <a:r>
                        <a:rPr lang="en-US" sz="2000" b="0" baseline="0" dirty="0" smtClean="0">
                          <a:solidFill>
                            <a:schemeClr val="tx1"/>
                          </a:solidFill>
                        </a:rPr>
                        <a:t>8% = 0.08</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2000" u="sng" dirty="0" smtClean="0">
                          <a:solidFill>
                            <a:schemeClr val="tx1"/>
                          </a:solidFill>
                        </a:rPr>
                        <a:t>Equity</a:t>
                      </a:r>
                    </a:p>
                    <a:p>
                      <a:r>
                        <a:rPr lang="en-US" sz="2000" dirty="0" smtClean="0">
                          <a:solidFill>
                            <a:schemeClr val="tx1"/>
                          </a:solidFill>
                        </a:rPr>
                        <a:t>Equity Ratio (E/A): </a:t>
                      </a:r>
                      <a:r>
                        <a:rPr lang="en-US" sz="2000" b="0" dirty="0" smtClean="0">
                          <a:solidFill>
                            <a:schemeClr val="tx1"/>
                          </a:solidFill>
                        </a:rPr>
                        <a:t>80% = 0.8</a:t>
                      </a:r>
                    </a:p>
                    <a:p>
                      <a:r>
                        <a:rPr lang="en-US" sz="2000" dirty="0" err="1" smtClean="0">
                          <a:solidFill>
                            <a:schemeClr val="tx1"/>
                          </a:solidFill>
                        </a:rPr>
                        <a:t>r</a:t>
                      </a:r>
                      <a:r>
                        <a:rPr lang="en-US" sz="2000" baseline="-25000" dirty="0" err="1" smtClean="0">
                          <a:solidFill>
                            <a:schemeClr val="tx1"/>
                          </a:solidFill>
                        </a:rPr>
                        <a:t>S</a:t>
                      </a:r>
                      <a:r>
                        <a:rPr lang="en-US" sz="2000" dirty="0" smtClean="0">
                          <a:solidFill>
                            <a:schemeClr val="tx1"/>
                          </a:solidFill>
                        </a:rPr>
                        <a:t> (cost of equity): </a:t>
                      </a:r>
                      <a:r>
                        <a:rPr lang="en-US" sz="2000" b="0" dirty="0" smtClean="0">
                          <a:solidFill>
                            <a:schemeClr val="tx1"/>
                          </a:solidFill>
                        </a:rPr>
                        <a:t>12.5%</a:t>
                      </a:r>
                      <a:r>
                        <a:rPr lang="en-US" sz="2000" b="0" baseline="0" dirty="0" smtClean="0">
                          <a:solidFill>
                            <a:schemeClr val="tx1"/>
                          </a:solidFill>
                        </a:rPr>
                        <a:t> = </a:t>
                      </a:r>
                      <a:r>
                        <a:rPr lang="en-US" sz="2000" b="0" dirty="0" smtClean="0">
                          <a:solidFill>
                            <a:schemeClr val="tx1"/>
                          </a:solidFill>
                        </a:rPr>
                        <a:t>0.125</a:t>
                      </a:r>
                    </a:p>
                    <a:p>
                      <a:endParaRPr lang="en-US" sz="2000" b="0" dirty="0" smtClean="0">
                        <a:solidFill>
                          <a:schemeClr val="tx1"/>
                        </a:solidFill>
                      </a:endParaRPr>
                    </a:p>
                    <a:p>
                      <a:r>
                        <a:rPr lang="en-US" sz="2000" b="1" dirty="0" smtClean="0">
                          <a:solidFill>
                            <a:schemeClr val="tx1"/>
                          </a:solidFill>
                        </a:rPr>
                        <a:t>R</a:t>
                      </a:r>
                      <a:r>
                        <a:rPr lang="en-US" sz="2000" b="1" baseline="-25000" dirty="0" smtClean="0">
                          <a:solidFill>
                            <a:schemeClr val="tx1"/>
                          </a:solidFill>
                        </a:rPr>
                        <a:t>RF </a:t>
                      </a:r>
                      <a:r>
                        <a:rPr lang="en-US" sz="2000" b="1" dirty="0" smtClean="0">
                          <a:solidFill>
                            <a:schemeClr val="tx1"/>
                          </a:solidFill>
                        </a:rPr>
                        <a:t>(risk-free rate) : </a:t>
                      </a:r>
                      <a:r>
                        <a:rPr lang="en-US" sz="2000" b="0" dirty="0" smtClean="0">
                          <a:solidFill>
                            <a:schemeClr val="tx1"/>
                          </a:solidFill>
                        </a:rPr>
                        <a:t>5% =0.05 </a:t>
                      </a:r>
                    </a:p>
                    <a:p>
                      <a:r>
                        <a:rPr lang="en-US" sz="2000" b="1" dirty="0" smtClean="0">
                          <a:solidFill>
                            <a:schemeClr val="tx1"/>
                          </a:solidFill>
                        </a:rPr>
                        <a:t>R</a:t>
                      </a:r>
                      <a:r>
                        <a:rPr lang="en-US" sz="2000" b="1" baseline="-25000" dirty="0" smtClean="0">
                          <a:solidFill>
                            <a:schemeClr val="tx1"/>
                          </a:solidFill>
                        </a:rPr>
                        <a:t>M</a:t>
                      </a:r>
                      <a:r>
                        <a:rPr lang="en-US" sz="2000" b="1" dirty="0" smtClean="0">
                          <a:solidFill>
                            <a:schemeClr val="tx1"/>
                          </a:solidFill>
                        </a:rPr>
                        <a:t> (</a:t>
                      </a:r>
                      <a:r>
                        <a:rPr lang="en-US" sz="2000" b="1" dirty="0" err="1" smtClean="0">
                          <a:solidFill>
                            <a:schemeClr val="tx1"/>
                          </a:solidFill>
                        </a:rPr>
                        <a:t>Mkt</a:t>
                      </a:r>
                      <a:r>
                        <a:rPr lang="en-US" sz="2000" b="1" dirty="0" smtClean="0">
                          <a:solidFill>
                            <a:schemeClr val="tx1"/>
                          </a:solidFill>
                        </a:rPr>
                        <a:t> risk premium) : </a:t>
                      </a:r>
                      <a:r>
                        <a:rPr lang="en-US" sz="2000" b="0" dirty="0" smtClean="0">
                          <a:solidFill>
                            <a:schemeClr val="tx1"/>
                          </a:solidFill>
                        </a:rPr>
                        <a:t>6% = 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8347744"/>
              </p:ext>
            </p:extLst>
          </p:nvPr>
        </p:nvGraphicFramePr>
        <p:xfrm>
          <a:off x="1295400" y="3810000"/>
          <a:ext cx="6400800" cy="370840"/>
        </p:xfrm>
        <a:graphic>
          <a:graphicData uri="http://schemas.openxmlformats.org/drawingml/2006/table">
            <a:tbl>
              <a:tblPr firstRow="1" bandRow="1">
                <a:tableStyleId>{93296810-A885-4BE3-A3E7-6D5BEEA58F35}</a:tableStyleId>
              </a:tblPr>
              <a:tblGrid>
                <a:gridCol w="6400800"/>
              </a:tblGrid>
              <a:tr h="370840">
                <a:tc>
                  <a:txBody>
                    <a:bodyPr/>
                    <a:lstStyle/>
                    <a:p>
                      <a:pPr algn="ctr"/>
                      <a:r>
                        <a:rPr lang="en-US" b="1" dirty="0" smtClean="0">
                          <a:solidFill>
                            <a:schemeClr val="tx1"/>
                          </a:solidFill>
                        </a:rPr>
                        <a:t>Tax</a:t>
                      </a:r>
                      <a:r>
                        <a:rPr lang="en-US" b="1" baseline="0" dirty="0" smtClean="0">
                          <a:solidFill>
                            <a:schemeClr val="tx1"/>
                          </a:solidFill>
                        </a:rPr>
                        <a:t> (T): </a:t>
                      </a:r>
                      <a:r>
                        <a:rPr lang="en-US" b="0" baseline="0" dirty="0" smtClean="0">
                          <a:solidFill>
                            <a:schemeClr val="tx1"/>
                          </a:solidFill>
                        </a:rPr>
                        <a:t>40% =0.4</a:t>
                      </a:r>
                      <a:endParaRPr lang="en-US"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sp>
        <p:nvSpPr>
          <p:cNvPr id="7" name="TextBox 6"/>
          <p:cNvSpPr txBox="1"/>
          <p:nvPr/>
        </p:nvSpPr>
        <p:spPr>
          <a:xfrm>
            <a:off x="152400" y="1182231"/>
            <a:ext cx="533400" cy="369332"/>
          </a:xfrm>
          <a:prstGeom prst="rect">
            <a:avLst/>
          </a:prstGeom>
          <a:noFill/>
        </p:spPr>
        <p:txBody>
          <a:bodyPr wrap="square" rtlCol="0">
            <a:spAutoFit/>
          </a:bodyPr>
          <a:lstStyle/>
          <a:p>
            <a:endParaRPr lang="en-US" dirty="0"/>
          </a:p>
        </p:txBody>
      </p:sp>
      <p:sp>
        <p:nvSpPr>
          <p:cNvPr id="8" name="TextBox 7"/>
          <p:cNvSpPr txBox="1"/>
          <p:nvPr/>
        </p:nvSpPr>
        <p:spPr>
          <a:xfrm>
            <a:off x="609600" y="4535031"/>
            <a:ext cx="8229600" cy="2246769"/>
          </a:xfrm>
          <a:prstGeom prst="rect">
            <a:avLst/>
          </a:prstGeom>
          <a:noFill/>
        </p:spPr>
        <p:txBody>
          <a:bodyPr wrap="square" rtlCol="0">
            <a:spAutoFit/>
          </a:bodyPr>
          <a:lstStyle/>
          <a:p>
            <a:r>
              <a:rPr lang="en-US" sz="2800" dirty="0" smtClean="0">
                <a:solidFill>
                  <a:schemeClr val="accent6">
                    <a:lumMod val="75000"/>
                  </a:schemeClr>
                </a:solidFill>
              </a:rPr>
              <a:t>WACC = [(D/A) × </a:t>
            </a:r>
            <a:r>
              <a:rPr lang="en-US" sz="2800" dirty="0" err="1" smtClean="0">
                <a:solidFill>
                  <a:schemeClr val="accent6">
                    <a:lumMod val="75000"/>
                  </a:schemeClr>
                </a:solidFill>
              </a:rPr>
              <a:t>r</a:t>
            </a:r>
            <a:r>
              <a:rPr lang="en-US" sz="2800" baseline="-25000" dirty="0" err="1" smtClean="0">
                <a:solidFill>
                  <a:schemeClr val="accent6">
                    <a:lumMod val="75000"/>
                  </a:schemeClr>
                </a:solidFill>
              </a:rPr>
              <a:t>d</a:t>
            </a:r>
            <a:r>
              <a:rPr lang="en-US" sz="2800" dirty="0" smtClean="0">
                <a:solidFill>
                  <a:schemeClr val="accent6">
                    <a:lumMod val="75000"/>
                  </a:schemeClr>
                </a:solidFill>
              </a:rPr>
              <a:t> (1 – T)] + (E/A)(</a:t>
            </a:r>
            <a:r>
              <a:rPr lang="en-US" sz="2800" dirty="0" err="1" smtClean="0">
                <a:solidFill>
                  <a:schemeClr val="accent6">
                    <a:lumMod val="75000"/>
                  </a:schemeClr>
                </a:solidFill>
              </a:rPr>
              <a:t>r</a:t>
            </a:r>
            <a:r>
              <a:rPr lang="en-US" sz="2800" baseline="-25000" dirty="0" err="1" smtClean="0">
                <a:solidFill>
                  <a:schemeClr val="accent6">
                    <a:lumMod val="75000"/>
                  </a:schemeClr>
                </a:solidFill>
              </a:rPr>
              <a:t>s</a:t>
            </a:r>
            <a:r>
              <a:rPr lang="en-US" sz="2800" dirty="0" smtClean="0">
                <a:solidFill>
                  <a:schemeClr val="accent6">
                    <a:lumMod val="75000"/>
                  </a:schemeClr>
                </a:solidFill>
              </a:rPr>
              <a:t>)</a:t>
            </a:r>
          </a:p>
          <a:p>
            <a:r>
              <a:rPr lang="en-US" sz="2800" dirty="0"/>
              <a:t> </a:t>
            </a:r>
            <a:r>
              <a:rPr lang="en-US" sz="2800" dirty="0" smtClean="0"/>
              <a:t>           = [0.2  × 0.08(1- 0.4)] + (0.8)(0.125)</a:t>
            </a:r>
          </a:p>
          <a:p>
            <a:r>
              <a:rPr lang="en-US" sz="2800" dirty="0"/>
              <a:t> </a:t>
            </a:r>
            <a:r>
              <a:rPr lang="en-US" sz="2800" dirty="0" smtClean="0"/>
              <a:t>           = 0.1096 </a:t>
            </a:r>
          </a:p>
          <a:p>
            <a:r>
              <a:rPr lang="en-US" sz="2800" dirty="0"/>
              <a:t> </a:t>
            </a:r>
            <a:r>
              <a:rPr lang="en-US" sz="2800" dirty="0" smtClean="0"/>
              <a:t>          = </a:t>
            </a:r>
            <a:r>
              <a:rPr lang="en-US" sz="2800" u="sng" dirty="0" smtClean="0"/>
              <a:t>10.96%</a:t>
            </a:r>
          </a:p>
          <a:p>
            <a:r>
              <a:rPr lang="en-US" sz="2800" dirty="0"/>
              <a:t> </a:t>
            </a:r>
            <a:r>
              <a:rPr lang="en-US" sz="2800" dirty="0" smtClean="0"/>
              <a:t>         </a:t>
            </a:r>
            <a:endParaRPr lang="en-US" sz="2800" dirty="0"/>
          </a:p>
        </p:txBody>
      </p:sp>
      <p:sp>
        <p:nvSpPr>
          <p:cNvPr id="15" name="5-Point Star 14"/>
          <p:cNvSpPr/>
          <p:nvPr/>
        </p:nvSpPr>
        <p:spPr>
          <a:xfrm>
            <a:off x="3429000" y="60960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957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 (b) (c)</a:t>
            </a:r>
            <a:endParaRPr lang="en-US" dirty="0"/>
          </a:p>
        </p:txBody>
      </p:sp>
      <p:sp>
        <p:nvSpPr>
          <p:cNvPr id="6" name="TextBox 5"/>
          <p:cNvSpPr txBox="1"/>
          <p:nvPr/>
        </p:nvSpPr>
        <p:spPr>
          <a:xfrm>
            <a:off x="1524000" y="1600200"/>
            <a:ext cx="7239000" cy="1815882"/>
          </a:xfrm>
          <a:prstGeom prst="rect">
            <a:avLst/>
          </a:prstGeom>
          <a:noFill/>
        </p:spPr>
        <p:txBody>
          <a:bodyPr wrap="square" rtlCol="0">
            <a:spAutoFit/>
          </a:bodyPr>
          <a:lstStyle/>
          <a:p>
            <a:r>
              <a:rPr lang="en-US" sz="2800" dirty="0" smtClean="0"/>
              <a:t>(b)          </a:t>
            </a:r>
            <a:r>
              <a:rPr lang="en-US" sz="2800" dirty="0" err="1" smtClean="0">
                <a:solidFill>
                  <a:schemeClr val="accent6">
                    <a:lumMod val="75000"/>
                  </a:schemeClr>
                </a:solidFill>
              </a:rPr>
              <a:t>r</a:t>
            </a:r>
            <a:r>
              <a:rPr lang="en-US" sz="2800" baseline="-25000" dirty="0" err="1" smtClean="0">
                <a:solidFill>
                  <a:schemeClr val="accent6">
                    <a:lumMod val="75000"/>
                  </a:schemeClr>
                </a:solidFill>
              </a:rPr>
              <a:t>s</a:t>
            </a:r>
            <a:r>
              <a:rPr lang="en-US" sz="2800" dirty="0" smtClean="0">
                <a:solidFill>
                  <a:schemeClr val="accent6">
                    <a:lumMod val="75000"/>
                  </a:schemeClr>
                </a:solidFill>
              </a:rPr>
              <a:t>= </a:t>
            </a:r>
            <a:r>
              <a:rPr lang="en-US" sz="2800" dirty="0" err="1" smtClean="0">
                <a:solidFill>
                  <a:schemeClr val="accent6">
                    <a:lumMod val="75000"/>
                  </a:schemeClr>
                </a:solidFill>
              </a:rPr>
              <a:t>R</a:t>
            </a:r>
            <a:r>
              <a:rPr lang="en-US" sz="2800" baseline="-25000" dirty="0" err="1" smtClean="0">
                <a:solidFill>
                  <a:schemeClr val="accent6">
                    <a:lumMod val="75000"/>
                  </a:schemeClr>
                </a:solidFill>
              </a:rPr>
              <a:t>rf</a:t>
            </a:r>
            <a:r>
              <a:rPr lang="en-US" sz="2800" dirty="0" smtClean="0">
                <a:solidFill>
                  <a:schemeClr val="accent6">
                    <a:lumMod val="75000"/>
                  </a:schemeClr>
                </a:solidFill>
              </a:rPr>
              <a:t> + (</a:t>
            </a:r>
            <a:r>
              <a:rPr lang="en-US" sz="2800" dirty="0" err="1" smtClean="0">
                <a:solidFill>
                  <a:schemeClr val="accent6">
                    <a:lumMod val="75000"/>
                  </a:schemeClr>
                </a:solidFill>
              </a:rPr>
              <a:t>R</a:t>
            </a:r>
            <a:r>
              <a:rPr lang="en-US" sz="2800" baseline="-25000" dirty="0" err="1" smtClean="0">
                <a:solidFill>
                  <a:schemeClr val="accent6">
                    <a:lumMod val="75000"/>
                  </a:schemeClr>
                </a:solidFill>
              </a:rPr>
              <a:t>m</a:t>
            </a:r>
            <a:r>
              <a:rPr lang="en-US" sz="2800" dirty="0" smtClean="0">
                <a:solidFill>
                  <a:schemeClr val="accent6">
                    <a:lumMod val="75000"/>
                  </a:schemeClr>
                </a:solidFill>
              </a:rPr>
              <a:t>)(</a:t>
            </a:r>
            <a:r>
              <a:rPr lang="en-US" sz="2800" dirty="0" err="1" smtClean="0">
                <a:solidFill>
                  <a:schemeClr val="accent6">
                    <a:lumMod val="75000"/>
                  </a:schemeClr>
                </a:solidFill>
              </a:rPr>
              <a:t>b</a:t>
            </a:r>
            <a:r>
              <a:rPr lang="en-US" sz="2800" baseline="-25000" dirty="0" err="1" smtClean="0">
                <a:solidFill>
                  <a:schemeClr val="accent6">
                    <a:lumMod val="75000"/>
                  </a:schemeClr>
                </a:solidFill>
              </a:rPr>
              <a:t>L</a:t>
            </a:r>
            <a:r>
              <a:rPr lang="en-US" sz="2800" dirty="0" smtClean="0">
                <a:solidFill>
                  <a:schemeClr val="accent6">
                    <a:lumMod val="75000"/>
                  </a:schemeClr>
                </a:solidFill>
              </a:rPr>
              <a:t>)</a:t>
            </a:r>
          </a:p>
          <a:p>
            <a:r>
              <a:rPr lang="en-US" sz="2800" dirty="0" smtClean="0"/>
              <a:t>        0.125= 0.05 + (0.06)(</a:t>
            </a:r>
            <a:r>
              <a:rPr lang="en-US" sz="2800" dirty="0" err="1" smtClean="0"/>
              <a:t>b</a:t>
            </a:r>
            <a:r>
              <a:rPr lang="en-US" sz="2800" baseline="-25000" dirty="0" err="1" smtClean="0"/>
              <a:t>L</a:t>
            </a:r>
            <a:r>
              <a:rPr lang="en-US" sz="2800" dirty="0" smtClean="0"/>
              <a:t>)</a:t>
            </a:r>
          </a:p>
          <a:p>
            <a:r>
              <a:rPr lang="en-US" sz="2800" dirty="0" smtClean="0"/>
              <a:t>   0.06(</a:t>
            </a:r>
            <a:r>
              <a:rPr lang="en-US" sz="2800" dirty="0" err="1" smtClean="0"/>
              <a:t>b</a:t>
            </a:r>
            <a:r>
              <a:rPr lang="en-US" sz="2800" baseline="-25000" dirty="0" err="1" smtClean="0"/>
              <a:t>L</a:t>
            </a:r>
            <a:r>
              <a:rPr lang="en-US" sz="2800" dirty="0" smtClean="0"/>
              <a:t>) = 0.075</a:t>
            </a:r>
          </a:p>
          <a:p>
            <a:r>
              <a:rPr lang="en-US" sz="2800" dirty="0" smtClean="0"/>
              <a:t>           </a:t>
            </a:r>
            <a:r>
              <a:rPr lang="en-US" sz="2800" dirty="0" err="1" smtClean="0"/>
              <a:t>b</a:t>
            </a:r>
            <a:r>
              <a:rPr lang="en-US" sz="2800" baseline="-25000" dirty="0" err="1" smtClean="0"/>
              <a:t>L</a:t>
            </a:r>
            <a:r>
              <a:rPr lang="en-US" sz="2800" dirty="0" smtClean="0"/>
              <a:t>  = </a:t>
            </a:r>
            <a:r>
              <a:rPr lang="en-US" sz="2800" u="sng" dirty="0" smtClean="0"/>
              <a:t>1.25</a:t>
            </a:r>
          </a:p>
        </p:txBody>
      </p:sp>
      <p:sp>
        <p:nvSpPr>
          <p:cNvPr id="13" name="5-Point Star 12"/>
          <p:cNvSpPr/>
          <p:nvPr/>
        </p:nvSpPr>
        <p:spPr>
          <a:xfrm>
            <a:off x="4343400" y="32766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85800" y="3810000"/>
            <a:ext cx="6172200" cy="1815882"/>
          </a:xfrm>
          <a:prstGeom prst="rect">
            <a:avLst/>
          </a:prstGeom>
          <a:noFill/>
        </p:spPr>
        <p:txBody>
          <a:bodyPr wrap="square" rtlCol="0">
            <a:spAutoFit/>
          </a:bodyPr>
          <a:lstStyle/>
          <a:p>
            <a:r>
              <a:rPr lang="en-US" sz="2800" dirty="0" smtClean="0">
                <a:solidFill>
                  <a:schemeClr val="accent6">
                    <a:lumMod val="75000"/>
                  </a:schemeClr>
                </a:solidFill>
              </a:rPr>
              <a:t>(c)      </a:t>
            </a:r>
            <a:r>
              <a:rPr lang="en-US" sz="2800" dirty="0" err="1" smtClean="0">
                <a:solidFill>
                  <a:schemeClr val="accent6">
                    <a:lumMod val="75000"/>
                  </a:schemeClr>
                </a:solidFill>
              </a:rPr>
              <a:t>b</a:t>
            </a:r>
            <a:r>
              <a:rPr lang="en-US" sz="2800" baseline="-25000" dirty="0" err="1" smtClean="0">
                <a:solidFill>
                  <a:schemeClr val="accent6">
                    <a:lumMod val="75000"/>
                  </a:schemeClr>
                </a:solidFill>
              </a:rPr>
              <a:t>L</a:t>
            </a:r>
            <a:r>
              <a:rPr lang="en-US" sz="2800" dirty="0" smtClean="0">
                <a:solidFill>
                  <a:schemeClr val="accent6">
                    <a:lumMod val="75000"/>
                  </a:schemeClr>
                </a:solidFill>
              </a:rPr>
              <a:t> = </a:t>
            </a:r>
            <a:r>
              <a:rPr lang="en-US" sz="2800" dirty="0" err="1" smtClean="0">
                <a:solidFill>
                  <a:schemeClr val="accent6">
                    <a:lumMod val="75000"/>
                  </a:schemeClr>
                </a:solidFill>
              </a:rPr>
              <a:t>b</a:t>
            </a:r>
            <a:r>
              <a:rPr lang="en-US" sz="2800" baseline="-25000" dirty="0" err="1" smtClean="0">
                <a:solidFill>
                  <a:schemeClr val="accent6">
                    <a:lumMod val="75000"/>
                  </a:schemeClr>
                </a:solidFill>
              </a:rPr>
              <a:t>U</a:t>
            </a:r>
            <a:r>
              <a:rPr lang="en-US" sz="2800" dirty="0" smtClean="0">
                <a:solidFill>
                  <a:schemeClr val="accent6">
                    <a:lumMod val="75000"/>
                  </a:schemeClr>
                </a:solidFill>
              </a:rPr>
              <a:t> [ 1+ (1 – T) (D/E)</a:t>
            </a:r>
          </a:p>
          <a:p>
            <a:r>
              <a:rPr lang="en-US" sz="2800" dirty="0" smtClean="0"/>
              <a:t>      1.25 = </a:t>
            </a:r>
            <a:r>
              <a:rPr lang="en-US" sz="2800" dirty="0" err="1" smtClean="0"/>
              <a:t>b</a:t>
            </a:r>
            <a:r>
              <a:rPr lang="en-US" sz="2800" baseline="-25000" dirty="0" err="1" smtClean="0"/>
              <a:t>U</a:t>
            </a:r>
            <a:r>
              <a:rPr lang="en-US" sz="2800" dirty="0" smtClean="0"/>
              <a:t> [ 1 + (1 - 0.4)(</a:t>
            </a:r>
            <a:r>
              <a:rPr lang="en-US" sz="2800" dirty="0" smtClean="0">
                <a:solidFill>
                  <a:srgbClr val="292934"/>
                </a:solidFill>
              </a:rPr>
              <a:t>0.25)]</a:t>
            </a:r>
          </a:p>
          <a:p>
            <a:r>
              <a:rPr lang="en-US" sz="2800" dirty="0" smtClean="0"/>
              <a:t>      1.25 = 1.15 </a:t>
            </a:r>
            <a:r>
              <a:rPr lang="en-US" sz="2800" dirty="0" err="1" smtClean="0"/>
              <a:t>b</a:t>
            </a:r>
            <a:r>
              <a:rPr lang="en-US" sz="2800" baseline="-25000" dirty="0" err="1" smtClean="0"/>
              <a:t>U</a:t>
            </a:r>
            <a:endParaRPr lang="en-US" sz="2800" baseline="-25000" dirty="0" smtClean="0"/>
          </a:p>
          <a:p>
            <a:r>
              <a:rPr lang="en-US" sz="2800" dirty="0" smtClean="0"/>
              <a:t>        </a:t>
            </a:r>
            <a:r>
              <a:rPr lang="en-US" sz="2800" dirty="0" err="1" smtClean="0"/>
              <a:t>b</a:t>
            </a:r>
            <a:r>
              <a:rPr lang="en-US" sz="2800" baseline="-25000" dirty="0" err="1" smtClean="0"/>
              <a:t>U</a:t>
            </a:r>
            <a:r>
              <a:rPr lang="en-US" sz="2800" dirty="0" smtClean="0"/>
              <a:t>  = </a:t>
            </a:r>
            <a:r>
              <a:rPr lang="en-US" sz="2800" u="sng" dirty="0" smtClean="0"/>
              <a:t>1.086957</a:t>
            </a:r>
            <a:endParaRPr lang="en-US" sz="2800" u="sng" dirty="0" smtClean="0"/>
          </a:p>
        </p:txBody>
      </p:sp>
      <p:graphicFrame>
        <p:nvGraphicFramePr>
          <p:cNvPr id="16" name="Table 15"/>
          <p:cNvGraphicFramePr>
            <a:graphicFrameLocks noGrp="1"/>
          </p:cNvGraphicFramePr>
          <p:nvPr>
            <p:extLst>
              <p:ext uri="{D42A27DB-BD31-4B8C-83A1-F6EECF244321}">
                <p14:modId xmlns:p14="http://schemas.microsoft.com/office/powerpoint/2010/main" val="1919799729"/>
              </p:ext>
            </p:extLst>
          </p:nvPr>
        </p:nvGraphicFramePr>
        <p:xfrm>
          <a:off x="6935355" y="4940082"/>
          <a:ext cx="1827645" cy="1463039"/>
        </p:xfrm>
        <a:graphic>
          <a:graphicData uri="http://schemas.openxmlformats.org/drawingml/2006/table">
            <a:tbl>
              <a:tblPr firstRow="1" bandRow="1">
                <a:tableStyleId>{93296810-A885-4BE3-A3E7-6D5BEEA58F35}</a:tableStyleId>
              </a:tblPr>
              <a:tblGrid>
                <a:gridCol w="1827645"/>
              </a:tblGrid>
              <a:tr h="1232118">
                <a:tc>
                  <a:txBody>
                    <a:bodyPr/>
                    <a:lstStyle/>
                    <a:p>
                      <a:r>
                        <a:rPr lang="en-US" dirty="0" smtClean="0">
                          <a:solidFill>
                            <a:schemeClr val="tx1"/>
                          </a:solidFill>
                        </a:rPr>
                        <a:t>D/E </a:t>
                      </a:r>
                      <a:r>
                        <a:rPr lang="en-US" b="0" dirty="0" smtClean="0">
                          <a:solidFill>
                            <a:schemeClr val="tx1"/>
                          </a:solidFill>
                        </a:rPr>
                        <a:t>= D/A</a:t>
                      </a:r>
                      <a:r>
                        <a:rPr lang="en-US" b="0" baseline="0" dirty="0" smtClean="0">
                          <a:solidFill>
                            <a:schemeClr val="tx1"/>
                          </a:solidFill>
                        </a:rPr>
                        <a:t> × A/E</a:t>
                      </a:r>
                    </a:p>
                    <a:p>
                      <a:r>
                        <a:rPr lang="en-US" b="0" baseline="0" dirty="0" smtClean="0">
                          <a:solidFill>
                            <a:schemeClr val="tx1"/>
                          </a:solidFill>
                        </a:rPr>
                        <a:t>        = D/A ÷ E/ A</a:t>
                      </a:r>
                    </a:p>
                    <a:p>
                      <a:r>
                        <a:rPr lang="en-US" b="0" baseline="0" dirty="0" smtClean="0">
                          <a:solidFill>
                            <a:schemeClr val="tx1"/>
                          </a:solidFill>
                        </a:rPr>
                        <a:t>        = 0.2 ÷ 0.8</a:t>
                      </a:r>
                    </a:p>
                    <a:p>
                      <a:r>
                        <a:rPr lang="en-US" baseline="0" dirty="0" smtClean="0">
                          <a:solidFill>
                            <a:schemeClr val="tx1"/>
                          </a:solidFill>
                        </a:rPr>
                        <a:t>        = 0.25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cxnSp>
        <p:nvCxnSpPr>
          <p:cNvPr id="17" name="Straight Arrow Connector 16"/>
          <p:cNvCxnSpPr/>
          <p:nvPr/>
        </p:nvCxnSpPr>
        <p:spPr>
          <a:xfrm>
            <a:off x="5486400" y="4863882"/>
            <a:ext cx="12192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5-Point Star 17"/>
          <p:cNvSpPr/>
          <p:nvPr/>
        </p:nvSpPr>
        <p:spPr>
          <a:xfrm>
            <a:off x="4419600" y="55626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785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a:t>
            </a:r>
            <a:endParaRPr lang="en-US" dirty="0"/>
          </a:p>
        </p:txBody>
      </p:sp>
      <p:sp>
        <p:nvSpPr>
          <p:cNvPr id="3" name="Content Placeholder 2"/>
          <p:cNvSpPr>
            <a:spLocks noGrp="1"/>
          </p:cNvSpPr>
          <p:nvPr>
            <p:ph idx="1"/>
          </p:nvPr>
        </p:nvSpPr>
        <p:spPr/>
        <p:txBody>
          <a:bodyPr>
            <a:normAutofit fontScale="92500"/>
          </a:bodyPr>
          <a:lstStyle/>
          <a:p>
            <a:r>
              <a:rPr lang="en-US" dirty="0" smtClean="0"/>
              <a:t>Bloom’s financial staff is considering changing its capital structure to 40 percent debt and 60 percent equity. If the company went ahead with the proposed change, the yield to maturity on the company’s bonds would rise to 9.5 percent. The proposed change will have no effect on the company’s tax rate.</a:t>
            </a:r>
          </a:p>
          <a:p>
            <a:endParaRPr lang="en-US" dirty="0"/>
          </a:p>
          <a:p>
            <a:pPr lvl="1"/>
            <a:r>
              <a:rPr lang="en-US" dirty="0" smtClean="0"/>
              <a:t>(d) What would be the company’s new cost of equity if it adopted the proposed change in capital structure?</a:t>
            </a:r>
          </a:p>
          <a:p>
            <a:pPr lvl="1"/>
            <a:endParaRPr lang="en-US" dirty="0"/>
          </a:p>
          <a:p>
            <a:pPr lvl="1"/>
            <a:r>
              <a:rPr lang="en-US" dirty="0" smtClean="0"/>
              <a:t>(e) What would be the company’s new WACC if it adopted the proposed change in capital structure?</a:t>
            </a:r>
          </a:p>
          <a:p>
            <a:pPr lvl="1"/>
            <a:endParaRPr lang="en-US" dirty="0"/>
          </a:p>
          <a:p>
            <a:pPr lvl="1"/>
            <a:r>
              <a:rPr lang="en-US" dirty="0" smtClean="0"/>
              <a:t>(f) Based on your answer to part e, would you advise Bloom to adopt the proposed change in capital structure? Explain.</a:t>
            </a:r>
          </a:p>
        </p:txBody>
      </p:sp>
    </p:spTree>
    <p:extLst>
      <p:ext uri="{BB962C8B-B14F-4D97-AF65-F5344CB8AC3E}">
        <p14:creationId xmlns:p14="http://schemas.microsoft.com/office/powerpoint/2010/main" val="410565942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 (d)</a:t>
            </a:r>
            <a:endParaRPr lang="en-US" dirty="0"/>
          </a:p>
        </p:txBody>
      </p:sp>
      <p:sp>
        <p:nvSpPr>
          <p:cNvPr id="4" name="TextBox 3"/>
          <p:cNvSpPr txBox="1"/>
          <p:nvPr/>
        </p:nvSpPr>
        <p:spPr>
          <a:xfrm>
            <a:off x="381000" y="1905000"/>
            <a:ext cx="6172200" cy="1815882"/>
          </a:xfrm>
          <a:prstGeom prst="rect">
            <a:avLst/>
          </a:prstGeom>
          <a:noFill/>
        </p:spPr>
        <p:txBody>
          <a:bodyPr wrap="square" rtlCol="0">
            <a:spAutoFit/>
          </a:bodyPr>
          <a:lstStyle/>
          <a:p>
            <a:endParaRPr lang="en-US" sz="2800" dirty="0" smtClean="0">
              <a:solidFill>
                <a:schemeClr val="accent6">
                  <a:lumMod val="75000"/>
                </a:schemeClr>
              </a:solidFill>
            </a:endParaRPr>
          </a:p>
          <a:p>
            <a:r>
              <a:rPr lang="en-US" sz="2800" dirty="0" err="1" smtClean="0">
                <a:solidFill>
                  <a:schemeClr val="accent6">
                    <a:lumMod val="75000"/>
                  </a:schemeClr>
                </a:solidFill>
              </a:rPr>
              <a:t>b</a:t>
            </a:r>
            <a:r>
              <a:rPr lang="en-US" sz="2800" baseline="-25000" dirty="0" err="1" smtClean="0">
                <a:solidFill>
                  <a:schemeClr val="accent6">
                    <a:lumMod val="75000"/>
                  </a:schemeClr>
                </a:solidFill>
              </a:rPr>
              <a:t>L</a:t>
            </a:r>
            <a:r>
              <a:rPr lang="en-US" sz="2800" dirty="0" smtClean="0">
                <a:solidFill>
                  <a:schemeClr val="accent6">
                    <a:lumMod val="75000"/>
                  </a:schemeClr>
                </a:solidFill>
              </a:rPr>
              <a:t> = </a:t>
            </a:r>
            <a:r>
              <a:rPr lang="en-US" sz="2800" dirty="0" err="1" smtClean="0">
                <a:solidFill>
                  <a:schemeClr val="accent6">
                    <a:lumMod val="75000"/>
                  </a:schemeClr>
                </a:solidFill>
              </a:rPr>
              <a:t>b</a:t>
            </a:r>
            <a:r>
              <a:rPr lang="en-US" sz="2800" baseline="-25000" dirty="0" err="1" smtClean="0">
                <a:solidFill>
                  <a:schemeClr val="accent6">
                    <a:lumMod val="75000"/>
                  </a:schemeClr>
                </a:solidFill>
              </a:rPr>
              <a:t>U</a:t>
            </a:r>
            <a:r>
              <a:rPr lang="en-US" sz="2800" dirty="0" smtClean="0">
                <a:solidFill>
                  <a:schemeClr val="accent6">
                    <a:lumMod val="75000"/>
                  </a:schemeClr>
                </a:solidFill>
              </a:rPr>
              <a:t> [ 1+ (1 – T) (D/E)</a:t>
            </a:r>
          </a:p>
          <a:p>
            <a:r>
              <a:rPr lang="en-US" sz="2800" dirty="0"/>
              <a:t> </a:t>
            </a:r>
            <a:r>
              <a:rPr lang="en-US" sz="2800" dirty="0" smtClean="0"/>
              <a:t>    = </a:t>
            </a:r>
            <a:r>
              <a:rPr lang="en-US" sz="2800" dirty="0" smtClean="0"/>
              <a:t>1.086957 </a:t>
            </a:r>
            <a:r>
              <a:rPr lang="en-US" sz="2800" dirty="0" smtClean="0"/>
              <a:t>[ 1 + (</a:t>
            </a:r>
            <a:r>
              <a:rPr lang="en-US" sz="2800" dirty="0" smtClean="0">
                <a:solidFill>
                  <a:srgbClr val="292934"/>
                </a:solidFill>
              </a:rPr>
              <a:t>1 - 0.4)(0.666)]</a:t>
            </a:r>
          </a:p>
          <a:p>
            <a:r>
              <a:rPr lang="en-US" sz="2800" dirty="0" smtClean="0">
                <a:solidFill>
                  <a:srgbClr val="292934"/>
                </a:solidFill>
              </a:rPr>
              <a:t>     = </a:t>
            </a:r>
            <a:r>
              <a:rPr lang="en-US" sz="2800" dirty="0" smtClean="0">
                <a:solidFill>
                  <a:srgbClr val="292934"/>
                </a:solidFill>
              </a:rPr>
              <a:t>1.52174</a:t>
            </a:r>
            <a:endParaRPr lang="en-US" sz="2800" dirty="0" smtClean="0">
              <a:solidFill>
                <a:srgbClr val="292934"/>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894515969"/>
              </p:ext>
            </p:extLst>
          </p:nvPr>
        </p:nvGraphicFramePr>
        <p:xfrm>
          <a:off x="6706755" y="2880361"/>
          <a:ext cx="1827645" cy="1463039"/>
        </p:xfrm>
        <a:graphic>
          <a:graphicData uri="http://schemas.openxmlformats.org/drawingml/2006/table">
            <a:tbl>
              <a:tblPr firstRow="1" bandRow="1">
                <a:tableStyleId>{93296810-A885-4BE3-A3E7-6D5BEEA58F35}</a:tableStyleId>
              </a:tblPr>
              <a:tblGrid>
                <a:gridCol w="1827645"/>
              </a:tblGrid>
              <a:tr h="1232118">
                <a:tc>
                  <a:txBody>
                    <a:bodyPr/>
                    <a:lstStyle/>
                    <a:p>
                      <a:r>
                        <a:rPr lang="en-US" dirty="0" smtClean="0">
                          <a:solidFill>
                            <a:schemeClr val="tx1"/>
                          </a:solidFill>
                        </a:rPr>
                        <a:t>D/E </a:t>
                      </a:r>
                      <a:r>
                        <a:rPr lang="en-US" b="0" dirty="0" smtClean="0">
                          <a:solidFill>
                            <a:schemeClr val="tx1"/>
                          </a:solidFill>
                        </a:rPr>
                        <a:t>= D/A</a:t>
                      </a:r>
                      <a:r>
                        <a:rPr lang="en-US" b="0" baseline="0" dirty="0" smtClean="0">
                          <a:solidFill>
                            <a:schemeClr val="tx1"/>
                          </a:solidFill>
                        </a:rPr>
                        <a:t> × A/E</a:t>
                      </a:r>
                    </a:p>
                    <a:p>
                      <a:r>
                        <a:rPr lang="en-US" b="0" baseline="0" dirty="0" smtClean="0">
                          <a:solidFill>
                            <a:schemeClr val="tx1"/>
                          </a:solidFill>
                        </a:rPr>
                        <a:t>        = D/A ÷ E/ A</a:t>
                      </a:r>
                    </a:p>
                    <a:p>
                      <a:r>
                        <a:rPr lang="en-US" b="0" baseline="0" dirty="0" smtClean="0">
                          <a:solidFill>
                            <a:schemeClr val="tx1"/>
                          </a:solidFill>
                        </a:rPr>
                        <a:t>        = 0.4 ÷ 0.6</a:t>
                      </a:r>
                    </a:p>
                    <a:p>
                      <a:r>
                        <a:rPr lang="en-US" baseline="0" dirty="0" smtClean="0">
                          <a:solidFill>
                            <a:schemeClr val="tx1"/>
                          </a:solidFill>
                        </a:rPr>
                        <a:t>        = 0.666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cxnSp>
        <p:nvCxnSpPr>
          <p:cNvPr id="6" name="Straight Arrow Connector 5"/>
          <p:cNvCxnSpPr/>
          <p:nvPr/>
        </p:nvCxnSpPr>
        <p:spPr>
          <a:xfrm>
            <a:off x="5486400" y="3276600"/>
            <a:ext cx="990600" cy="329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4419600"/>
            <a:ext cx="4953000" cy="1815882"/>
          </a:xfrm>
          <a:prstGeom prst="rect">
            <a:avLst/>
          </a:prstGeom>
          <a:noFill/>
        </p:spPr>
        <p:txBody>
          <a:bodyPr wrap="square" rtlCol="0">
            <a:spAutoFit/>
          </a:bodyPr>
          <a:lstStyle/>
          <a:p>
            <a:r>
              <a:rPr lang="en-US" sz="2800" dirty="0" smtClean="0"/>
              <a:t> </a:t>
            </a:r>
            <a:r>
              <a:rPr lang="en-US" sz="2800" dirty="0" err="1" smtClean="0">
                <a:solidFill>
                  <a:schemeClr val="accent6">
                    <a:lumMod val="75000"/>
                  </a:schemeClr>
                </a:solidFill>
              </a:rPr>
              <a:t>r</a:t>
            </a:r>
            <a:r>
              <a:rPr lang="en-US" sz="2800" baseline="-25000" dirty="0" err="1" smtClean="0">
                <a:solidFill>
                  <a:schemeClr val="accent6">
                    <a:lumMod val="75000"/>
                  </a:schemeClr>
                </a:solidFill>
              </a:rPr>
              <a:t>s</a:t>
            </a:r>
            <a:r>
              <a:rPr lang="en-US" sz="2800" dirty="0" smtClean="0">
                <a:solidFill>
                  <a:schemeClr val="accent6">
                    <a:lumMod val="75000"/>
                  </a:schemeClr>
                </a:solidFill>
              </a:rPr>
              <a:t>= </a:t>
            </a:r>
            <a:r>
              <a:rPr lang="en-US" sz="2800" dirty="0" err="1" smtClean="0">
                <a:solidFill>
                  <a:schemeClr val="accent6">
                    <a:lumMod val="75000"/>
                  </a:schemeClr>
                </a:solidFill>
              </a:rPr>
              <a:t>R</a:t>
            </a:r>
            <a:r>
              <a:rPr lang="en-US" sz="2800" baseline="-25000" dirty="0" err="1" smtClean="0">
                <a:solidFill>
                  <a:schemeClr val="accent6">
                    <a:lumMod val="75000"/>
                  </a:schemeClr>
                </a:solidFill>
              </a:rPr>
              <a:t>rf</a:t>
            </a:r>
            <a:r>
              <a:rPr lang="en-US" sz="2800" dirty="0" smtClean="0">
                <a:solidFill>
                  <a:schemeClr val="accent6">
                    <a:lumMod val="75000"/>
                  </a:schemeClr>
                </a:solidFill>
              </a:rPr>
              <a:t> + (R</a:t>
            </a:r>
            <a:r>
              <a:rPr lang="en-US" sz="2800" baseline="-25000" dirty="0" smtClean="0">
                <a:solidFill>
                  <a:schemeClr val="accent6">
                    <a:lumMod val="75000"/>
                  </a:schemeClr>
                </a:solidFill>
              </a:rPr>
              <a:t>M</a:t>
            </a:r>
            <a:r>
              <a:rPr lang="en-US" sz="2800" dirty="0" smtClean="0">
                <a:solidFill>
                  <a:schemeClr val="accent6">
                    <a:lumMod val="75000"/>
                  </a:schemeClr>
                </a:solidFill>
              </a:rPr>
              <a:t>)(</a:t>
            </a:r>
            <a:r>
              <a:rPr lang="en-US" sz="2800" dirty="0" err="1" smtClean="0">
                <a:solidFill>
                  <a:srgbClr val="292934"/>
                </a:solidFill>
              </a:rPr>
              <a:t>b</a:t>
            </a:r>
            <a:r>
              <a:rPr lang="en-US" sz="2800" baseline="-25000" dirty="0" err="1" smtClean="0">
                <a:solidFill>
                  <a:srgbClr val="292934"/>
                </a:solidFill>
              </a:rPr>
              <a:t>L</a:t>
            </a:r>
            <a:r>
              <a:rPr lang="en-US" sz="2800" dirty="0" smtClean="0">
                <a:solidFill>
                  <a:srgbClr val="292934"/>
                </a:solidFill>
              </a:rPr>
              <a:t>)</a:t>
            </a:r>
          </a:p>
          <a:p>
            <a:r>
              <a:rPr lang="en-US" sz="2800" dirty="0">
                <a:solidFill>
                  <a:srgbClr val="292934"/>
                </a:solidFill>
              </a:rPr>
              <a:t> </a:t>
            </a:r>
            <a:r>
              <a:rPr lang="en-US" sz="2800" dirty="0" smtClean="0">
                <a:solidFill>
                  <a:srgbClr val="292934"/>
                </a:solidFill>
              </a:rPr>
              <a:t>   = 0.05 + 0.06 (</a:t>
            </a:r>
            <a:r>
              <a:rPr lang="en-US" sz="2800" dirty="0" smtClean="0">
                <a:solidFill>
                  <a:srgbClr val="292934"/>
                </a:solidFill>
              </a:rPr>
              <a:t>1.52174)</a:t>
            </a:r>
            <a:endParaRPr lang="en-US" sz="2800" dirty="0" smtClean="0">
              <a:solidFill>
                <a:srgbClr val="292934"/>
              </a:solidFill>
            </a:endParaRPr>
          </a:p>
          <a:p>
            <a:r>
              <a:rPr lang="en-US" sz="2800" dirty="0"/>
              <a:t> </a:t>
            </a:r>
            <a:r>
              <a:rPr lang="en-US" sz="2800" dirty="0" smtClean="0"/>
              <a:t>   =</a:t>
            </a:r>
            <a:r>
              <a:rPr lang="en-US" sz="2800" dirty="0" smtClean="0"/>
              <a:t>0.141304</a:t>
            </a:r>
            <a:endParaRPr lang="en-US" sz="2800" dirty="0" smtClean="0"/>
          </a:p>
          <a:p>
            <a:r>
              <a:rPr lang="en-US" sz="2800" dirty="0"/>
              <a:t> </a:t>
            </a:r>
            <a:r>
              <a:rPr lang="en-US" sz="2800" dirty="0" smtClean="0"/>
              <a:t>   = </a:t>
            </a:r>
            <a:r>
              <a:rPr lang="en-US" sz="2800" u="sng" dirty="0" smtClean="0"/>
              <a:t>14.13 </a:t>
            </a:r>
            <a:r>
              <a:rPr lang="en-US" sz="2800" u="sng" dirty="0" smtClean="0"/>
              <a:t>%</a:t>
            </a:r>
            <a:endParaRPr lang="en-US" sz="2800" u="sng" dirty="0"/>
          </a:p>
        </p:txBody>
      </p:sp>
      <p:sp>
        <p:nvSpPr>
          <p:cNvPr id="8" name="5-Point Star 7"/>
          <p:cNvSpPr/>
          <p:nvPr/>
        </p:nvSpPr>
        <p:spPr>
          <a:xfrm>
            <a:off x="2514600" y="60960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1101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 (e)</a:t>
            </a:r>
            <a:endParaRPr lang="en-US" dirty="0"/>
          </a:p>
        </p:txBody>
      </p:sp>
      <p:sp>
        <p:nvSpPr>
          <p:cNvPr id="4" name="TextBox 3"/>
          <p:cNvSpPr txBox="1"/>
          <p:nvPr/>
        </p:nvSpPr>
        <p:spPr>
          <a:xfrm>
            <a:off x="533400" y="2286000"/>
            <a:ext cx="8153400" cy="2246769"/>
          </a:xfrm>
          <a:prstGeom prst="rect">
            <a:avLst/>
          </a:prstGeom>
          <a:noFill/>
        </p:spPr>
        <p:txBody>
          <a:bodyPr wrap="square" rtlCol="0">
            <a:spAutoFit/>
          </a:bodyPr>
          <a:lstStyle/>
          <a:p>
            <a:r>
              <a:rPr lang="en-US" sz="2800" dirty="0" smtClean="0">
                <a:solidFill>
                  <a:schemeClr val="accent6">
                    <a:lumMod val="75000"/>
                  </a:schemeClr>
                </a:solidFill>
              </a:rPr>
              <a:t>WACC = [(D/A) × </a:t>
            </a:r>
            <a:r>
              <a:rPr lang="en-US" sz="2800" dirty="0" err="1" smtClean="0">
                <a:solidFill>
                  <a:schemeClr val="accent6">
                    <a:lumMod val="75000"/>
                  </a:schemeClr>
                </a:solidFill>
              </a:rPr>
              <a:t>r</a:t>
            </a:r>
            <a:r>
              <a:rPr lang="en-US" sz="2800" baseline="-25000" dirty="0" err="1" smtClean="0">
                <a:solidFill>
                  <a:schemeClr val="accent6">
                    <a:lumMod val="75000"/>
                  </a:schemeClr>
                </a:solidFill>
              </a:rPr>
              <a:t>d</a:t>
            </a:r>
            <a:r>
              <a:rPr lang="en-US" sz="2800" dirty="0" smtClean="0">
                <a:solidFill>
                  <a:schemeClr val="accent6">
                    <a:lumMod val="75000"/>
                  </a:schemeClr>
                </a:solidFill>
              </a:rPr>
              <a:t> (1 </a:t>
            </a:r>
            <a:r>
              <a:rPr lang="en-US" sz="2800" dirty="0" smtClean="0">
                <a:solidFill>
                  <a:srgbClr val="292934"/>
                </a:solidFill>
              </a:rPr>
              <a:t>– T)] + (E/A)(</a:t>
            </a:r>
            <a:r>
              <a:rPr lang="en-US" sz="2800" dirty="0" err="1" smtClean="0">
                <a:solidFill>
                  <a:srgbClr val="292934"/>
                </a:solidFill>
              </a:rPr>
              <a:t>r</a:t>
            </a:r>
            <a:r>
              <a:rPr lang="en-US" sz="2800" baseline="-25000" dirty="0" err="1" smtClean="0">
                <a:solidFill>
                  <a:srgbClr val="292934"/>
                </a:solidFill>
              </a:rPr>
              <a:t>s</a:t>
            </a:r>
            <a:r>
              <a:rPr lang="en-US" sz="2800" dirty="0" smtClean="0">
                <a:solidFill>
                  <a:srgbClr val="292934"/>
                </a:solidFill>
              </a:rPr>
              <a:t>)</a:t>
            </a:r>
          </a:p>
          <a:p>
            <a:r>
              <a:rPr lang="en-US" sz="2800" dirty="0">
                <a:solidFill>
                  <a:srgbClr val="292934"/>
                </a:solidFill>
              </a:rPr>
              <a:t> </a:t>
            </a:r>
            <a:r>
              <a:rPr lang="en-US" sz="2800" dirty="0" smtClean="0">
                <a:solidFill>
                  <a:srgbClr val="292934"/>
                </a:solidFill>
              </a:rPr>
              <a:t>         = [0.4  × 0.095(1- 0.4)] + (0.6)(</a:t>
            </a:r>
            <a:r>
              <a:rPr lang="en-US" sz="2800" dirty="0" smtClean="0">
                <a:solidFill>
                  <a:srgbClr val="292934"/>
                </a:solidFill>
              </a:rPr>
              <a:t>0.141304)</a:t>
            </a:r>
            <a:endParaRPr lang="en-US" sz="2800" dirty="0" smtClean="0">
              <a:solidFill>
                <a:srgbClr val="292934"/>
              </a:solidFill>
            </a:endParaRPr>
          </a:p>
          <a:p>
            <a:r>
              <a:rPr lang="en-US" sz="2800" dirty="0"/>
              <a:t> </a:t>
            </a:r>
            <a:r>
              <a:rPr lang="en-US" sz="2800" dirty="0" smtClean="0"/>
              <a:t>         = </a:t>
            </a:r>
            <a:r>
              <a:rPr lang="en-US" sz="2800" dirty="0" smtClean="0"/>
              <a:t>0.107582</a:t>
            </a:r>
            <a:endParaRPr lang="en-US" sz="2800" dirty="0" smtClean="0"/>
          </a:p>
          <a:p>
            <a:r>
              <a:rPr lang="en-US" sz="2800" dirty="0"/>
              <a:t> </a:t>
            </a:r>
            <a:r>
              <a:rPr lang="en-US" sz="2800" dirty="0" smtClean="0"/>
              <a:t>         = </a:t>
            </a:r>
            <a:r>
              <a:rPr lang="en-US" sz="2800" u="sng" dirty="0" smtClean="0"/>
              <a:t>10.76%</a:t>
            </a:r>
            <a:endParaRPr lang="en-US" sz="2800" u="sng" dirty="0" smtClean="0"/>
          </a:p>
          <a:p>
            <a:r>
              <a:rPr lang="en-US" sz="2800" dirty="0"/>
              <a:t> </a:t>
            </a:r>
            <a:r>
              <a:rPr lang="en-US" sz="2800" dirty="0" smtClean="0"/>
              <a:t>         </a:t>
            </a:r>
            <a:endParaRPr lang="en-US" sz="2800" dirty="0"/>
          </a:p>
        </p:txBody>
      </p:sp>
      <p:sp>
        <p:nvSpPr>
          <p:cNvPr id="9" name="5-Point Star 8"/>
          <p:cNvSpPr/>
          <p:nvPr/>
        </p:nvSpPr>
        <p:spPr>
          <a:xfrm>
            <a:off x="3200400" y="39624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58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P15-11 (f)</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2692269"/>
              </p:ext>
            </p:extLst>
          </p:nvPr>
        </p:nvGraphicFramePr>
        <p:xfrm>
          <a:off x="1143000" y="2035314"/>
          <a:ext cx="6553200" cy="1790700"/>
        </p:xfrm>
        <a:graphic>
          <a:graphicData uri="http://schemas.openxmlformats.org/drawingml/2006/table">
            <a:tbl>
              <a:tblPr firstRow="1" bandRow="1">
                <a:tableStyleId>{93296810-A885-4BE3-A3E7-6D5BEEA58F35}</a:tableStyleId>
              </a:tblPr>
              <a:tblGrid>
                <a:gridCol w="3276600"/>
                <a:gridCol w="3276600"/>
              </a:tblGrid>
              <a:tr h="381000">
                <a:tc>
                  <a:txBody>
                    <a:bodyPr/>
                    <a:lstStyle/>
                    <a:p>
                      <a:pPr algn="ctr"/>
                      <a:r>
                        <a:rPr lang="en-US" dirty="0" smtClean="0">
                          <a:solidFill>
                            <a:schemeClr val="tx1"/>
                          </a:solidFill>
                        </a:rPr>
                        <a:t>Before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solidFill>
                            <a:schemeClr val="tx1"/>
                          </a:solidFill>
                        </a:rPr>
                        <a:t>After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09700">
                <a:tc>
                  <a:txBody>
                    <a:bodyPr/>
                    <a:lstStyle/>
                    <a:p>
                      <a:pPr algn="ctr"/>
                      <a:r>
                        <a:rPr lang="en-US" dirty="0" smtClean="0"/>
                        <a:t>Debt</a:t>
                      </a:r>
                      <a:r>
                        <a:rPr lang="en-US" baseline="0" dirty="0" smtClean="0"/>
                        <a:t> ratio (D/A) = 20% (0.2)</a:t>
                      </a:r>
                    </a:p>
                    <a:p>
                      <a:pPr algn="ctr"/>
                      <a:endParaRPr lang="en-US" baseline="0" dirty="0" smtClean="0"/>
                    </a:p>
                    <a:p>
                      <a:pPr algn="ctr"/>
                      <a:r>
                        <a:rPr lang="en-US" baseline="0" dirty="0" smtClean="0"/>
                        <a:t>WACC = 10.96%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Debt</a:t>
                      </a:r>
                      <a:r>
                        <a:rPr lang="en-US" baseline="0" dirty="0" smtClean="0"/>
                        <a:t> ratio (D/A) = 40% (0.4)</a:t>
                      </a:r>
                    </a:p>
                    <a:p>
                      <a:pPr algn="ctr"/>
                      <a:endParaRPr lang="en-US" baseline="0" dirty="0" smtClean="0"/>
                    </a:p>
                    <a:p>
                      <a:pPr algn="ctr"/>
                      <a:r>
                        <a:rPr lang="en-US" baseline="0" dirty="0" smtClean="0"/>
                        <a:t>WACC = </a:t>
                      </a:r>
                      <a:r>
                        <a:rPr lang="en-US" baseline="0" dirty="0" smtClean="0"/>
                        <a:t>10.76%</a:t>
                      </a:r>
                      <a:endParaRPr lang="en-US" dirty="0" smtClean="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Curved Down Arrow 5"/>
          <p:cNvSpPr/>
          <p:nvPr/>
        </p:nvSpPr>
        <p:spPr>
          <a:xfrm>
            <a:off x="3962400" y="1922169"/>
            <a:ext cx="914400" cy="533400"/>
          </a:xfrm>
          <a:prstGeom prst="curvedDown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771900" y="1593369"/>
            <a:ext cx="1295400" cy="369332"/>
          </a:xfrm>
          <a:prstGeom prst="rect">
            <a:avLst/>
          </a:prstGeom>
          <a:noFill/>
        </p:spPr>
        <p:txBody>
          <a:bodyPr wrap="square" rtlCol="0">
            <a:spAutoFit/>
          </a:bodyPr>
          <a:lstStyle/>
          <a:p>
            <a:pPr algn="ctr"/>
            <a:r>
              <a:rPr lang="en-US" dirty="0" smtClean="0"/>
              <a:t>Increases</a:t>
            </a:r>
            <a:endParaRPr lang="en-US" dirty="0"/>
          </a:p>
        </p:txBody>
      </p:sp>
      <p:sp>
        <p:nvSpPr>
          <p:cNvPr id="8" name="Curved Up Arrow 7"/>
          <p:cNvSpPr/>
          <p:nvPr/>
        </p:nvSpPr>
        <p:spPr>
          <a:xfrm>
            <a:off x="3429000" y="3284532"/>
            <a:ext cx="2019300" cy="762000"/>
          </a:xfrm>
          <a:prstGeom prst="curvedUp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3733800" y="4168914"/>
            <a:ext cx="1371600" cy="369332"/>
          </a:xfrm>
          <a:prstGeom prst="rect">
            <a:avLst/>
          </a:prstGeom>
          <a:noFill/>
        </p:spPr>
        <p:txBody>
          <a:bodyPr wrap="square" rtlCol="0">
            <a:spAutoFit/>
          </a:bodyPr>
          <a:lstStyle/>
          <a:p>
            <a:pPr algn="ctr"/>
            <a:r>
              <a:rPr lang="en-US" dirty="0" smtClean="0"/>
              <a:t>Decreases</a:t>
            </a:r>
            <a:endParaRPr lang="en-US" dirty="0"/>
          </a:p>
        </p:txBody>
      </p:sp>
      <p:sp>
        <p:nvSpPr>
          <p:cNvPr id="10" name="TextBox 9"/>
          <p:cNvSpPr txBox="1"/>
          <p:nvPr/>
        </p:nvSpPr>
        <p:spPr>
          <a:xfrm>
            <a:off x="685800" y="4854714"/>
            <a:ext cx="7848600" cy="707886"/>
          </a:xfrm>
          <a:prstGeom prst="rect">
            <a:avLst/>
          </a:prstGeom>
          <a:noFill/>
        </p:spPr>
        <p:txBody>
          <a:bodyPr wrap="square" rtlCol="0">
            <a:spAutoFit/>
          </a:bodyPr>
          <a:lstStyle/>
          <a:p>
            <a:pPr algn="ctr"/>
            <a:r>
              <a:rPr lang="en-US" sz="2000" dirty="0" smtClean="0"/>
              <a:t>Bloom is advised to adopt the proposed change in capital structure. </a:t>
            </a:r>
          </a:p>
          <a:p>
            <a:pPr algn="ctr"/>
            <a:r>
              <a:rPr lang="en-US" sz="2000" dirty="0" smtClean="0"/>
              <a:t>An increase in debt in favor of equity reduces WACC.</a:t>
            </a:r>
            <a:endParaRPr lang="en-US" sz="2000" dirty="0"/>
          </a:p>
        </p:txBody>
      </p:sp>
    </p:spTree>
    <p:extLst>
      <p:ext uri="{BB962C8B-B14F-4D97-AF65-F5344CB8AC3E}">
        <p14:creationId xmlns:p14="http://schemas.microsoft.com/office/powerpoint/2010/main" val="1417213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P15-14</a:t>
            </a:r>
            <a:endParaRPr lang="en-US" dirty="0"/>
          </a:p>
        </p:txBody>
      </p:sp>
      <p:sp>
        <p:nvSpPr>
          <p:cNvPr id="3" name="Content Placeholder 2"/>
          <p:cNvSpPr>
            <a:spLocks noGrp="1"/>
          </p:cNvSpPr>
          <p:nvPr>
            <p:ph idx="1"/>
          </p:nvPr>
        </p:nvSpPr>
        <p:spPr/>
        <p:txBody>
          <a:bodyPr/>
          <a:lstStyle/>
          <a:p>
            <a:r>
              <a:rPr lang="en-US" sz="2000" dirty="0" smtClean="0"/>
              <a:t>Elliott Athletics is trying to determine its optimal capital structure, which now consists of only debt and common equity. The firm does not currently use preferred stock in its capital structure, and it does not plan to do so in the future. Its treasury staff has consulted with investment bankers and, on the basis of those discussions, the staff has the following table showing its debt cost at different levels:</a:t>
            </a:r>
          </a:p>
          <a:p>
            <a:endParaRPr lang="en-US" dirty="0"/>
          </a:p>
        </p:txBody>
      </p:sp>
      <p:pic>
        <p:nvPicPr>
          <p:cNvPr id="4" name="Picture 3"/>
          <p:cNvPicPr>
            <a:picLocks noChangeAspect="1"/>
          </p:cNvPicPr>
          <p:nvPr/>
        </p:nvPicPr>
        <p:blipFill>
          <a:blip r:embed="rId2"/>
          <a:stretch>
            <a:fillRect/>
          </a:stretch>
        </p:blipFill>
        <p:spPr>
          <a:xfrm>
            <a:off x="152400" y="3733800"/>
            <a:ext cx="8839200" cy="2509068"/>
          </a:xfrm>
          <a:prstGeom prst="rect">
            <a:avLst/>
          </a:prstGeom>
        </p:spPr>
      </p:pic>
    </p:spTree>
    <p:extLst>
      <p:ext uri="{BB962C8B-B14F-4D97-AF65-F5344CB8AC3E}">
        <p14:creationId xmlns:p14="http://schemas.microsoft.com/office/powerpoint/2010/main" val="415722659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P15-14 (a)</a:t>
            </a:r>
            <a:endParaRPr lang="en-US" dirty="0"/>
          </a:p>
        </p:txBody>
      </p:sp>
      <p:sp>
        <p:nvSpPr>
          <p:cNvPr id="3" name="Content Placeholder 2"/>
          <p:cNvSpPr>
            <a:spLocks noGrp="1"/>
          </p:cNvSpPr>
          <p:nvPr>
            <p:ph idx="1"/>
          </p:nvPr>
        </p:nvSpPr>
        <p:spPr/>
        <p:txBody>
          <a:bodyPr/>
          <a:lstStyle/>
          <a:p>
            <a:r>
              <a:rPr lang="en-US" dirty="0" smtClean="0"/>
              <a:t>Elliott uses the CAPM to estimate its cost of common equity, </a:t>
            </a:r>
            <a:r>
              <a:rPr lang="en-US" dirty="0" err="1" smtClean="0"/>
              <a:t>r</a:t>
            </a:r>
            <a:r>
              <a:rPr lang="en-US" baseline="-25000" dirty="0" err="1"/>
              <a:t>S</a:t>
            </a:r>
            <a:r>
              <a:rPr lang="en-US" baseline="-25000" dirty="0" smtClean="0"/>
              <a:t> </a:t>
            </a:r>
            <a:r>
              <a:rPr lang="en-US" dirty="0" smtClean="0"/>
              <a:t>. The company estimates that the risk-free rate is 5 percent, the market risk premium is 6 percent, and its tax rate is 40 percent. Elliot estimates that if it had no debt, its “unlevered” beta, </a:t>
            </a:r>
            <a:r>
              <a:rPr lang="en-US" dirty="0" err="1" smtClean="0"/>
              <a:t>b</a:t>
            </a:r>
            <a:r>
              <a:rPr lang="en-US" baseline="-25000" dirty="0" err="1"/>
              <a:t>U</a:t>
            </a:r>
            <a:r>
              <a:rPr lang="en-US" dirty="0" smtClean="0"/>
              <a:t>, would be 1.2.</a:t>
            </a:r>
          </a:p>
          <a:p>
            <a:endParaRPr lang="en-US" dirty="0" smtClean="0"/>
          </a:p>
          <a:p>
            <a:pPr lvl="1"/>
            <a:r>
              <a:rPr lang="en-US" dirty="0" smtClean="0"/>
              <a:t>(a) What is the firm’s optimal capital structure, and what would be its WACC at the optimal capital structure?</a:t>
            </a:r>
          </a:p>
          <a:p>
            <a:pPr marL="274320" lvl="1" indent="0">
              <a:buNone/>
            </a:pPr>
            <a:endParaRPr lang="en-US" dirty="0" smtClean="0"/>
          </a:p>
          <a:p>
            <a:endParaRPr lang="en-US" dirty="0"/>
          </a:p>
        </p:txBody>
      </p:sp>
    </p:spTree>
    <p:extLst>
      <p:ext uri="{BB962C8B-B14F-4D97-AF65-F5344CB8AC3E}">
        <p14:creationId xmlns:p14="http://schemas.microsoft.com/office/powerpoint/2010/main" val="23927821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524000"/>
            <a:ext cx="8229600" cy="4876800"/>
          </a:xfrm>
        </p:spPr>
        <p:txBody>
          <a:bodyPr/>
          <a:lstStyle/>
          <a:p>
            <a:pPr>
              <a:buNone/>
            </a:pPr>
            <a:r>
              <a:rPr lang="en-US" sz="1800" b="1" dirty="0" smtClean="0">
                <a:latin typeface="Arial"/>
                <a:cs typeface="Arial"/>
                <a:sym typeface="Wingdings" pitchFamily="2" charset="2"/>
              </a:rPr>
              <a:t>Operating Leverage</a:t>
            </a:r>
            <a:r>
              <a:rPr lang="en-US" sz="1800" dirty="0" smtClean="0">
                <a:latin typeface="Arial"/>
                <a:cs typeface="Arial"/>
                <a:sym typeface="Wingdings" pitchFamily="2" charset="2"/>
              </a:rPr>
              <a:t> Use of fixed costs rather than variable costs</a:t>
            </a:r>
          </a:p>
          <a:p>
            <a:pPr>
              <a:buNone/>
            </a:pPr>
            <a:endParaRPr lang="en-US" sz="1800" dirty="0" smtClean="0">
              <a:latin typeface="Times New Roman" pitchFamily="18" charset="0"/>
              <a:cs typeface="Times New Roman" pitchFamily="18" charset="0"/>
              <a:sym typeface="Wingdings" pitchFamily="2" charset="2"/>
            </a:endParaRPr>
          </a:p>
          <a:p>
            <a:pPr>
              <a:buNone/>
            </a:pPr>
            <a:endParaRPr lang="en-US" dirty="0"/>
          </a:p>
        </p:txBody>
      </p:sp>
      <p:cxnSp>
        <p:nvCxnSpPr>
          <p:cNvPr id="4" name="Straight Arrow Connector 3"/>
          <p:cNvCxnSpPr/>
          <p:nvPr/>
        </p:nvCxnSpPr>
        <p:spPr>
          <a:xfrm>
            <a:off x="4343400" y="2702143"/>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5142407" y="2666724"/>
            <a:ext cx="383187"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86400" y="2398931"/>
            <a:ext cx="1143000" cy="646331"/>
          </a:xfrm>
          <a:prstGeom prst="rect">
            <a:avLst/>
          </a:prstGeom>
          <a:noFill/>
        </p:spPr>
        <p:txBody>
          <a:bodyPr wrap="square" rtlCol="0">
            <a:spAutoFit/>
          </a:bodyPr>
          <a:lstStyle/>
          <a:p>
            <a:r>
              <a:rPr lang="en-US" dirty="0" smtClean="0"/>
              <a:t>Sales Decline</a:t>
            </a:r>
          </a:p>
        </p:txBody>
      </p:sp>
      <p:cxnSp>
        <p:nvCxnSpPr>
          <p:cNvPr id="7" name="Straight Arrow Connector 6"/>
          <p:cNvCxnSpPr/>
          <p:nvPr/>
        </p:nvCxnSpPr>
        <p:spPr>
          <a:xfrm rot="5400000" flipH="1" flipV="1">
            <a:off x="6439297" y="2665234"/>
            <a:ext cx="3810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1753394" y="2664019"/>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93623" y="2362200"/>
            <a:ext cx="1260765" cy="646331"/>
          </a:xfrm>
          <a:prstGeom prst="rect">
            <a:avLst/>
          </a:prstGeom>
          <a:noFill/>
        </p:spPr>
        <p:txBody>
          <a:bodyPr wrap="square" rtlCol="0">
            <a:spAutoFit/>
          </a:bodyPr>
          <a:lstStyle/>
          <a:p>
            <a:r>
              <a:rPr lang="en-US" dirty="0" smtClean="0"/>
              <a:t>Operating Leverage</a:t>
            </a:r>
          </a:p>
        </p:txBody>
      </p:sp>
      <p:cxnSp>
        <p:nvCxnSpPr>
          <p:cNvPr id="10" name="Straight Arrow Connector 9"/>
          <p:cNvCxnSpPr/>
          <p:nvPr/>
        </p:nvCxnSpPr>
        <p:spPr>
          <a:xfrm rot="5400000" flipH="1" flipV="1">
            <a:off x="3202782" y="2666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06788" y="2479965"/>
            <a:ext cx="762000" cy="369332"/>
          </a:xfrm>
          <a:prstGeom prst="rect">
            <a:avLst/>
          </a:prstGeom>
          <a:noFill/>
        </p:spPr>
        <p:txBody>
          <a:bodyPr wrap="square" rtlCol="0">
            <a:spAutoFit/>
          </a:bodyPr>
          <a:lstStyle/>
          <a:p>
            <a:r>
              <a:rPr lang="en-US" dirty="0" smtClean="0"/>
              <a:t>Risk</a:t>
            </a:r>
          </a:p>
        </p:txBody>
      </p:sp>
      <p:sp>
        <p:nvSpPr>
          <p:cNvPr id="12" name="TextBox 11"/>
          <p:cNvSpPr txBox="1"/>
          <p:nvPr/>
        </p:nvSpPr>
        <p:spPr>
          <a:xfrm>
            <a:off x="6858000" y="2398931"/>
            <a:ext cx="1143000" cy="646331"/>
          </a:xfrm>
          <a:prstGeom prst="rect">
            <a:avLst/>
          </a:prstGeom>
          <a:noFill/>
        </p:spPr>
        <p:txBody>
          <a:bodyPr wrap="square" rtlCol="0">
            <a:spAutoFit/>
          </a:bodyPr>
          <a:lstStyle/>
          <a:p>
            <a:r>
              <a:rPr lang="en-US" dirty="0" smtClean="0"/>
              <a:t>Profit</a:t>
            </a:r>
          </a:p>
          <a:p>
            <a:r>
              <a:rPr lang="en-US" dirty="0" smtClean="0"/>
              <a:t>Decline</a:t>
            </a:r>
          </a:p>
        </p:txBody>
      </p:sp>
      <p:pic>
        <p:nvPicPr>
          <p:cNvPr id="15" name="Picture 2"/>
          <p:cNvPicPr>
            <a:picLocks noChangeAspect="1" noChangeArrowheads="1"/>
          </p:cNvPicPr>
          <p:nvPr/>
        </p:nvPicPr>
        <p:blipFill>
          <a:blip r:embed="rId2"/>
          <a:srcRect l="27526" t="40625" r="26208" b="17708"/>
          <a:stretch>
            <a:fillRect/>
          </a:stretch>
        </p:blipFill>
        <p:spPr bwMode="auto">
          <a:xfrm>
            <a:off x="1828800" y="3581400"/>
            <a:ext cx="4815840" cy="2438400"/>
          </a:xfrm>
          <a:prstGeom prst="rect">
            <a:avLst/>
          </a:prstGeom>
          <a:noFill/>
          <a:ln w="9525">
            <a:noFill/>
            <a:miter lim="800000"/>
            <a:headEnd/>
            <a:tailEnd/>
          </a:ln>
          <a:effectLst/>
        </p:spPr>
      </p:pic>
      <p:cxnSp>
        <p:nvCxnSpPr>
          <p:cNvPr id="17" name="Straight Arrow Connector 16"/>
          <p:cNvCxnSpPr/>
          <p:nvPr/>
        </p:nvCxnSpPr>
        <p:spPr>
          <a:xfrm rot="5400000" flipH="1" flipV="1">
            <a:off x="762794" y="2666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66800" y="2362200"/>
            <a:ext cx="914400" cy="646331"/>
          </a:xfrm>
          <a:prstGeom prst="rect">
            <a:avLst/>
          </a:prstGeom>
          <a:noFill/>
        </p:spPr>
        <p:txBody>
          <a:bodyPr wrap="square" rtlCol="0">
            <a:spAutoFit/>
          </a:bodyPr>
          <a:lstStyle/>
          <a:p>
            <a:r>
              <a:rPr lang="en-US" dirty="0" smtClean="0"/>
              <a:t>Fixed Cost</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7046625"/>
              </p:ext>
            </p:extLst>
          </p:nvPr>
        </p:nvGraphicFramePr>
        <p:xfrm>
          <a:off x="685800" y="1676400"/>
          <a:ext cx="7924803" cy="2606040"/>
        </p:xfrm>
        <a:graphic>
          <a:graphicData uri="http://schemas.openxmlformats.org/drawingml/2006/table">
            <a:tbl>
              <a:tblPr firstRow="1" bandRow="1">
                <a:tableStyleId>{F5AB1C69-6EDB-4FF4-983F-18BD219EF322}</a:tableStyleId>
              </a:tblPr>
              <a:tblGrid>
                <a:gridCol w="972259"/>
                <a:gridCol w="972259"/>
                <a:gridCol w="972259"/>
                <a:gridCol w="972259"/>
                <a:gridCol w="1118990"/>
                <a:gridCol w="972259"/>
                <a:gridCol w="972259"/>
                <a:gridCol w="972259"/>
              </a:tblGrid>
              <a:tr h="434340">
                <a:tc>
                  <a:txBody>
                    <a:bodyPr/>
                    <a:lstStyle/>
                    <a:p>
                      <a:r>
                        <a:rPr lang="en-US" dirty="0" smtClean="0"/>
                        <a:t>D/A</a:t>
                      </a:r>
                      <a:endParaRPr lang="en-US" dirty="0"/>
                    </a:p>
                  </a:txBody>
                  <a:tcPr/>
                </a:tc>
                <a:tc>
                  <a:txBody>
                    <a:bodyPr/>
                    <a:lstStyle/>
                    <a:p>
                      <a:r>
                        <a:rPr lang="en-US" dirty="0" smtClean="0"/>
                        <a:t>E/A</a:t>
                      </a:r>
                      <a:endParaRPr lang="en-US" dirty="0"/>
                    </a:p>
                  </a:txBody>
                  <a:tcPr/>
                </a:tc>
                <a:tc>
                  <a:txBody>
                    <a:bodyPr/>
                    <a:lstStyle/>
                    <a:p>
                      <a:r>
                        <a:rPr lang="en-US" dirty="0" smtClean="0"/>
                        <a:t>D/E</a:t>
                      </a:r>
                      <a:endParaRPr lang="en-US" dirty="0"/>
                    </a:p>
                  </a:txBody>
                  <a:tcPr/>
                </a:tc>
                <a:tc>
                  <a:txBody>
                    <a:bodyPr/>
                    <a:lstStyle/>
                    <a:p>
                      <a:r>
                        <a:rPr lang="en-US" dirty="0" err="1" smtClean="0"/>
                        <a:t>r</a:t>
                      </a:r>
                      <a:r>
                        <a:rPr lang="en-US" baseline="-25000" dirty="0" err="1" smtClean="0"/>
                        <a:t>d</a:t>
                      </a:r>
                      <a:endParaRPr lang="en-US" dirty="0"/>
                    </a:p>
                  </a:txBody>
                  <a:tcPr/>
                </a:tc>
                <a:tc>
                  <a:txBody>
                    <a:bodyPr/>
                    <a:lstStyle/>
                    <a:p>
                      <a:r>
                        <a:rPr lang="en-US" dirty="0" err="1" smtClean="0"/>
                        <a:t>r</a:t>
                      </a:r>
                      <a:r>
                        <a:rPr lang="en-US" baseline="-25000" dirty="0" err="1" smtClean="0"/>
                        <a:t>d</a:t>
                      </a:r>
                      <a:r>
                        <a:rPr lang="en-US" dirty="0" smtClean="0"/>
                        <a:t>(1-T)</a:t>
                      </a:r>
                      <a:endParaRPr lang="en-US" dirty="0"/>
                    </a:p>
                  </a:txBody>
                  <a:tcPr/>
                </a:tc>
                <a:tc>
                  <a:txBody>
                    <a:bodyPr/>
                    <a:lstStyle/>
                    <a:p>
                      <a:r>
                        <a:rPr lang="en-US" dirty="0" err="1" smtClean="0"/>
                        <a:t>b</a:t>
                      </a:r>
                      <a:r>
                        <a:rPr lang="en-US" baseline="-25000" dirty="0" err="1" smtClean="0"/>
                        <a:t>L</a:t>
                      </a:r>
                      <a:endParaRPr lang="en-US" dirty="0"/>
                    </a:p>
                  </a:txBody>
                  <a:tcPr/>
                </a:tc>
                <a:tc>
                  <a:txBody>
                    <a:bodyPr/>
                    <a:lstStyle/>
                    <a:p>
                      <a:r>
                        <a:rPr lang="en-US" dirty="0" err="1" smtClean="0"/>
                        <a:t>r</a:t>
                      </a:r>
                      <a:r>
                        <a:rPr lang="en-US" baseline="-25000" dirty="0" err="1" smtClean="0"/>
                        <a:t>s</a:t>
                      </a:r>
                      <a:endParaRPr lang="en-US" dirty="0"/>
                    </a:p>
                  </a:txBody>
                  <a:tcPr/>
                </a:tc>
                <a:tc>
                  <a:txBody>
                    <a:bodyPr/>
                    <a:lstStyle/>
                    <a:p>
                      <a:r>
                        <a:rPr lang="en-US" dirty="0" smtClean="0"/>
                        <a:t>WACC</a:t>
                      </a:r>
                      <a:endParaRPr lang="en-US" dirty="0"/>
                    </a:p>
                  </a:txBody>
                  <a:tcPr/>
                </a:tc>
              </a:tr>
              <a:tr h="434340">
                <a:tc>
                  <a:txBody>
                    <a:bodyPr/>
                    <a:lstStyle/>
                    <a:p>
                      <a:r>
                        <a:rPr lang="en-US" dirty="0" smtClean="0"/>
                        <a:t>0.0</a:t>
                      </a:r>
                      <a:endParaRPr lang="en-US" dirty="0"/>
                    </a:p>
                  </a:txBody>
                  <a:tcPr/>
                </a:tc>
                <a:tc>
                  <a:txBody>
                    <a:bodyPr/>
                    <a:lstStyle/>
                    <a:p>
                      <a:r>
                        <a:rPr lang="en-US" dirty="0" smtClean="0"/>
                        <a:t>1.0</a:t>
                      </a:r>
                      <a:endParaRPr lang="en-US" dirty="0"/>
                    </a:p>
                  </a:txBody>
                  <a:tcPr/>
                </a:tc>
                <a:tc>
                  <a:txBody>
                    <a:bodyPr/>
                    <a:lstStyle/>
                    <a:p>
                      <a:r>
                        <a:rPr lang="en-US" dirty="0" smtClean="0"/>
                        <a:t>0.00</a:t>
                      </a:r>
                      <a:endParaRPr lang="en-US" dirty="0"/>
                    </a:p>
                  </a:txBody>
                  <a:tcPr/>
                </a:tc>
                <a:tc>
                  <a:txBody>
                    <a:bodyPr/>
                    <a:lstStyle/>
                    <a:p>
                      <a:r>
                        <a:rPr lang="en-US" dirty="0" smtClean="0"/>
                        <a:t>7</a:t>
                      </a:r>
                      <a:endParaRPr lang="en-US" dirty="0"/>
                    </a:p>
                  </a:txBody>
                  <a:tcPr/>
                </a:tc>
                <a:tc>
                  <a:txBody>
                    <a:bodyPr/>
                    <a:lstStyle/>
                    <a:p>
                      <a:r>
                        <a:rPr lang="en-US" dirty="0" smtClean="0"/>
                        <a:t>4.2</a:t>
                      </a:r>
                      <a:endParaRPr lang="en-US" dirty="0"/>
                    </a:p>
                  </a:txBody>
                  <a:tcPr/>
                </a:tc>
                <a:tc>
                  <a:txBody>
                    <a:bodyPr/>
                    <a:lstStyle/>
                    <a:p>
                      <a:r>
                        <a:rPr lang="en-US" dirty="0" smtClean="0"/>
                        <a:t>1.20</a:t>
                      </a:r>
                      <a:endParaRPr lang="en-US" dirty="0"/>
                    </a:p>
                  </a:txBody>
                  <a:tcPr/>
                </a:tc>
                <a:tc>
                  <a:txBody>
                    <a:bodyPr/>
                    <a:lstStyle/>
                    <a:p>
                      <a:r>
                        <a:rPr lang="en-US" dirty="0" smtClean="0"/>
                        <a:t>12.20</a:t>
                      </a:r>
                      <a:endParaRPr lang="en-US" dirty="0"/>
                    </a:p>
                  </a:txBody>
                  <a:tcPr/>
                </a:tc>
                <a:tc>
                  <a:txBody>
                    <a:bodyPr/>
                    <a:lstStyle/>
                    <a:p>
                      <a:r>
                        <a:rPr lang="en-US" dirty="0" smtClean="0"/>
                        <a:t>12.20</a:t>
                      </a:r>
                      <a:endParaRPr lang="en-US" dirty="0"/>
                    </a:p>
                  </a:txBody>
                  <a:tcPr/>
                </a:tc>
              </a:tr>
              <a:tr h="434340">
                <a:tc>
                  <a:txBody>
                    <a:bodyPr/>
                    <a:lstStyle/>
                    <a:p>
                      <a:r>
                        <a:rPr lang="en-US" dirty="0" smtClean="0"/>
                        <a:t>0.2</a:t>
                      </a:r>
                      <a:endParaRPr lang="en-US" dirty="0"/>
                    </a:p>
                  </a:txBody>
                  <a:tcPr/>
                </a:tc>
                <a:tc>
                  <a:txBody>
                    <a:bodyPr/>
                    <a:lstStyle/>
                    <a:p>
                      <a:r>
                        <a:rPr lang="en-US" dirty="0" smtClean="0"/>
                        <a:t>0.8</a:t>
                      </a:r>
                      <a:endParaRPr lang="en-US" dirty="0"/>
                    </a:p>
                  </a:txBody>
                  <a:tcPr/>
                </a:tc>
                <a:tc>
                  <a:txBody>
                    <a:bodyPr/>
                    <a:lstStyle/>
                    <a:p>
                      <a:r>
                        <a:rPr lang="en-US" dirty="0" smtClean="0"/>
                        <a:t>0.25</a:t>
                      </a:r>
                      <a:endParaRPr lang="en-US" dirty="0"/>
                    </a:p>
                  </a:txBody>
                  <a:tcPr/>
                </a:tc>
                <a:tc>
                  <a:txBody>
                    <a:bodyPr/>
                    <a:lstStyle/>
                    <a:p>
                      <a:r>
                        <a:rPr lang="en-US" dirty="0" smtClean="0"/>
                        <a:t>8</a:t>
                      </a:r>
                      <a:endParaRPr lang="en-US" dirty="0"/>
                    </a:p>
                  </a:txBody>
                  <a:tcPr/>
                </a:tc>
                <a:tc>
                  <a:txBody>
                    <a:bodyPr/>
                    <a:lstStyle/>
                    <a:p>
                      <a:r>
                        <a:rPr lang="en-US" dirty="0" smtClean="0"/>
                        <a:t>4.8</a:t>
                      </a:r>
                      <a:endParaRPr lang="en-US" dirty="0"/>
                    </a:p>
                  </a:txBody>
                  <a:tcPr/>
                </a:tc>
                <a:tc>
                  <a:txBody>
                    <a:bodyPr/>
                    <a:lstStyle/>
                    <a:p>
                      <a:r>
                        <a:rPr lang="en-US" dirty="0" smtClean="0"/>
                        <a:t>1.38</a:t>
                      </a:r>
                      <a:endParaRPr lang="en-US" dirty="0"/>
                    </a:p>
                  </a:txBody>
                  <a:tcPr/>
                </a:tc>
                <a:tc>
                  <a:txBody>
                    <a:bodyPr/>
                    <a:lstStyle/>
                    <a:p>
                      <a:r>
                        <a:rPr lang="en-US" dirty="0" smtClean="0"/>
                        <a:t>13.28</a:t>
                      </a:r>
                      <a:endParaRPr lang="en-US" dirty="0"/>
                    </a:p>
                  </a:txBody>
                  <a:tcPr/>
                </a:tc>
                <a:tc>
                  <a:txBody>
                    <a:bodyPr/>
                    <a:lstStyle/>
                    <a:p>
                      <a:r>
                        <a:rPr lang="en-US" dirty="0" smtClean="0"/>
                        <a:t>11.58</a:t>
                      </a:r>
                      <a:endParaRPr lang="en-US" dirty="0"/>
                    </a:p>
                  </a:txBody>
                  <a:tcPr/>
                </a:tc>
              </a:tr>
              <a:tr h="434340">
                <a:tc>
                  <a:txBody>
                    <a:bodyPr/>
                    <a:lstStyle/>
                    <a:p>
                      <a:r>
                        <a:rPr lang="en-US" dirty="0" smtClean="0">
                          <a:solidFill>
                            <a:schemeClr val="accent6">
                              <a:lumMod val="75000"/>
                            </a:schemeClr>
                          </a:solidFill>
                        </a:rPr>
                        <a:t>0.4</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0.6</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0.67</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10</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6.0</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1.68</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15.09</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11.46</a:t>
                      </a:r>
                      <a:endParaRPr lang="en-US" dirty="0">
                        <a:solidFill>
                          <a:schemeClr val="accent6">
                            <a:lumMod val="75000"/>
                          </a:schemeClr>
                        </a:solidFill>
                      </a:endParaRPr>
                    </a:p>
                  </a:txBody>
                  <a:tcPr/>
                </a:tc>
              </a:tr>
              <a:tr h="434340">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1.50</a:t>
                      </a:r>
                      <a:endParaRPr lang="en-US" dirty="0"/>
                    </a:p>
                  </a:txBody>
                  <a:tcPr/>
                </a:tc>
                <a:tc>
                  <a:txBody>
                    <a:bodyPr/>
                    <a:lstStyle/>
                    <a:p>
                      <a:r>
                        <a:rPr lang="en-US" dirty="0" smtClean="0"/>
                        <a:t>12</a:t>
                      </a:r>
                      <a:endParaRPr lang="en-US" dirty="0"/>
                    </a:p>
                  </a:txBody>
                  <a:tcPr/>
                </a:tc>
                <a:tc>
                  <a:txBody>
                    <a:bodyPr/>
                    <a:lstStyle/>
                    <a:p>
                      <a:r>
                        <a:rPr lang="en-US" dirty="0" smtClean="0"/>
                        <a:t>7.2</a:t>
                      </a:r>
                      <a:endParaRPr lang="en-US" dirty="0"/>
                    </a:p>
                  </a:txBody>
                  <a:tcPr/>
                </a:tc>
                <a:tc>
                  <a:txBody>
                    <a:bodyPr/>
                    <a:lstStyle/>
                    <a:p>
                      <a:r>
                        <a:rPr lang="en-US" dirty="0" smtClean="0"/>
                        <a:t>2.28</a:t>
                      </a:r>
                      <a:endParaRPr lang="en-US" dirty="0"/>
                    </a:p>
                  </a:txBody>
                  <a:tcPr/>
                </a:tc>
                <a:tc>
                  <a:txBody>
                    <a:bodyPr/>
                    <a:lstStyle/>
                    <a:p>
                      <a:r>
                        <a:rPr lang="en-US" dirty="0" smtClean="0"/>
                        <a:t>18.68</a:t>
                      </a:r>
                      <a:endParaRPr lang="en-US" dirty="0"/>
                    </a:p>
                  </a:txBody>
                  <a:tcPr/>
                </a:tc>
                <a:tc>
                  <a:txBody>
                    <a:bodyPr/>
                    <a:lstStyle/>
                    <a:p>
                      <a:r>
                        <a:rPr lang="en-US" dirty="0" smtClean="0"/>
                        <a:t>11.79</a:t>
                      </a:r>
                      <a:endParaRPr lang="en-US" dirty="0"/>
                    </a:p>
                  </a:txBody>
                  <a:tcPr/>
                </a:tc>
              </a:tr>
              <a:tr h="434340">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4.00</a:t>
                      </a:r>
                      <a:endParaRPr lang="en-US" dirty="0"/>
                    </a:p>
                  </a:txBody>
                  <a:tcPr/>
                </a:tc>
                <a:tc>
                  <a:txBody>
                    <a:bodyPr/>
                    <a:lstStyle/>
                    <a:p>
                      <a:r>
                        <a:rPr lang="en-US" dirty="0" smtClean="0"/>
                        <a:t>15</a:t>
                      </a:r>
                      <a:endParaRPr lang="en-US" dirty="0"/>
                    </a:p>
                  </a:txBody>
                  <a:tcPr/>
                </a:tc>
                <a:tc>
                  <a:txBody>
                    <a:bodyPr/>
                    <a:lstStyle/>
                    <a:p>
                      <a:r>
                        <a:rPr lang="en-US" dirty="0" smtClean="0"/>
                        <a:t>9.0</a:t>
                      </a:r>
                      <a:endParaRPr lang="en-US" dirty="0"/>
                    </a:p>
                  </a:txBody>
                  <a:tcPr/>
                </a:tc>
                <a:tc>
                  <a:txBody>
                    <a:bodyPr/>
                    <a:lstStyle/>
                    <a:p>
                      <a:r>
                        <a:rPr lang="en-US" dirty="0" smtClean="0"/>
                        <a:t>4.08</a:t>
                      </a:r>
                      <a:endParaRPr lang="en-US" dirty="0"/>
                    </a:p>
                  </a:txBody>
                  <a:tcPr/>
                </a:tc>
                <a:tc>
                  <a:txBody>
                    <a:bodyPr/>
                    <a:lstStyle/>
                    <a:p>
                      <a:r>
                        <a:rPr lang="en-US" dirty="0" smtClean="0"/>
                        <a:t>29.48</a:t>
                      </a:r>
                      <a:endParaRPr lang="en-US" dirty="0"/>
                    </a:p>
                  </a:txBody>
                  <a:tcPr/>
                </a:tc>
                <a:tc>
                  <a:txBody>
                    <a:bodyPr/>
                    <a:lstStyle/>
                    <a:p>
                      <a:r>
                        <a:rPr lang="en-US" dirty="0" smtClean="0"/>
                        <a:t>13.09</a:t>
                      </a:r>
                      <a:endParaRPr lang="en-US" dirty="0"/>
                    </a:p>
                  </a:txBody>
                  <a:tcPr/>
                </a:tc>
              </a:tr>
            </a:tbl>
          </a:graphicData>
        </a:graphic>
      </p:graphicFrame>
      <p:sp>
        <p:nvSpPr>
          <p:cNvPr id="10" name="Title 1"/>
          <p:cNvSpPr>
            <a:spLocks noGrp="1"/>
          </p:cNvSpPr>
          <p:nvPr>
            <p:ph type="title"/>
          </p:nvPr>
        </p:nvSpPr>
        <p:spPr>
          <a:xfrm>
            <a:off x="457200" y="533400"/>
            <a:ext cx="8229600" cy="990600"/>
          </a:xfrm>
        </p:spPr>
        <p:txBody>
          <a:bodyPr/>
          <a:lstStyle/>
          <a:p>
            <a:r>
              <a:rPr lang="en-US" dirty="0" smtClean="0"/>
              <a:t>P15-14 (a)</a:t>
            </a:r>
            <a:endParaRPr lang="en-US" dirty="0"/>
          </a:p>
        </p:txBody>
      </p:sp>
      <p:sp>
        <p:nvSpPr>
          <p:cNvPr id="11" name="TextBox 10"/>
          <p:cNvSpPr txBox="1"/>
          <p:nvPr/>
        </p:nvSpPr>
        <p:spPr>
          <a:xfrm>
            <a:off x="1011995" y="4572000"/>
            <a:ext cx="3633815" cy="369331"/>
          </a:xfrm>
          <a:prstGeom prst="rect">
            <a:avLst/>
          </a:prstGeom>
          <a:noFill/>
        </p:spPr>
        <p:txBody>
          <a:bodyPr wrap="none" rtlCol="0">
            <a:spAutoFit/>
          </a:bodyPr>
          <a:lstStyle/>
          <a:p>
            <a:r>
              <a:rPr lang="en-US" dirty="0" smtClean="0"/>
              <a:t>1. </a:t>
            </a:r>
            <a:r>
              <a:rPr lang="en-US" dirty="0" err="1" smtClean="0"/>
              <a:t>r</a:t>
            </a:r>
            <a:r>
              <a:rPr lang="en-US" baseline="-25000" dirty="0" err="1" smtClean="0"/>
              <a:t>d</a:t>
            </a:r>
            <a:r>
              <a:rPr lang="en-US" dirty="0" smtClean="0"/>
              <a:t>(1-T) = 0.6r</a:t>
            </a:r>
            <a:r>
              <a:rPr lang="en-US" baseline="-25000" dirty="0" smtClean="0"/>
              <a:t>d</a:t>
            </a:r>
            <a:r>
              <a:rPr lang="en-US" dirty="0" smtClean="0"/>
              <a:t> = 0.6(10) = 6.0%</a:t>
            </a:r>
            <a:endParaRPr lang="en-US" dirty="0"/>
          </a:p>
        </p:txBody>
      </p:sp>
      <p:sp>
        <p:nvSpPr>
          <p:cNvPr id="12" name="TextBox 11"/>
          <p:cNvSpPr txBox="1"/>
          <p:nvPr/>
        </p:nvSpPr>
        <p:spPr>
          <a:xfrm>
            <a:off x="990600" y="5257801"/>
            <a:ext cx="5295901" cy="1200328"/>
          </a:xfrm>
          <a:prstGeom prst="rect">
            <a:avLst/>
          </a:prstGeom>
          <a:noFill/>
        </p:spPr>
        <p:txBody>
          <a:bodyPr wrap="square" rtlCol="0">
            <a:spAutoFit/>
          </a:bodyPr>
          <a:lstStyle/>
          <a:p>
            <a:r>
              <a:rPr lang="en-US" dirty="0" smtClean="0"/>
              <a:t>2. Hamada Equation:  </a:t>
            </a:r>
            <a:r>
              <a:rPr lang="en-US" dirty="0" err="1" smtClean="0"/>
              <a:t>b</a:t>
            </a:r>
            <a:r>
              <a:rPr lang="en-US" baseline="-25000" dirty="0" err="1" smtClean="0"/>
              <a:t>L</a:t>
            </a:r>
            <a:r>
              <a:rPr lang="en-US" dirty="0" smtClean="0"/>
              <a:t> = </a:t>
            </a:r>
            <a:r>
              <a:rPr lang="en-US" dirty="0" err="1" smtClean="0"/>
              <a:t>b</a:t>
            </a:r>
            <a:r>
              <a:rPr lang="en-US" baseline="-25000" dirty="0" err="1" smtClean="0"/>
              <a:t>U</a:t>
            </a:r>
            <a:r>
              <a:rPr lang="en-US" dirty="0" smtClean="0"/>
              <a:t>[1+ (1-T)(D/E)]</a:t>
            </a:r>
          </a:p>
          <a:p>
            <a:r>
              <a:rPr lang="en-US" dirty="0" smtClean="0"/>
              <a:t>                                            = 1.2[1+ 0.6(0.6667)]</a:t>
            </a:r>
          </a:p>
          <a:p>
            <a:r>
              <a:rPr lang="en-US" dirty="0"/>
              <a:t> </a:t>
            </a:r>
            <a:r>
              <a:rPr lang="en-US" dirty="0" smtClean="0"/>
              <a:t>                                           = 1.2(1+ 0.4)</a:t>
            </a:r>
          </a:p>
          <a:p>
            <a:r>
              <a:rPr lang="en-US" dirty="0" smtClean="0"/>
              <a:t>                                            = 1.68%</a:t>
            </a:r>
            <a:endParaRPr lang="en-US" dirty="0"/>
          </a:p>
        </p:txBody>
      </p:sp>
    </p:spTree>
    <p:extLst>
      <p:ext uri="{BB962C8B-B14F-4D97-AF65-F5344CB8AC3E}">
        <p14:creationId xmlns:p14="http://schemas.microsoft.com/office/powerpoint/2010/main" val="4269647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50010" y="4191000"/>
            <a:ext cx="6765390" cy="2581167"/>
            <a:chOff x="1368387" y="4598142"/>
            <a:chExt cx="2524304" cy="965245"/>
          </a:xfrm>
        </p:grpSpPr>
        <p:sp>
          <p:nvSpPr>
            <p:cNvPr id="5" name="TextBox 4"/>
            <p:cNvSpPr txBox="1"/>
            <p:nvPr/>
          </p:nvSpPr>
          <p:spPr>
            <a:xfrm>
              <a:off x="1432620" y="4598142"/>
              <a:ext cx="1412432" cy="448871"/>
            </a:xfrm>
            <a:prstGeom prst="rect">
              <a:avLst/>
            </a:prstGeom>
            <a:noFill/>
          </p:spPr>
          <p:txBody>
            <a:bodyPr wrap="square" rtlCol="0">
              <a:spAutoFit/>
            </a:bodyPr>
            <a:lstStyle/>
            <a:p>
              <a:r>
                <a:rPr lang="en-US" dirty="0" smtClean="0"/>
                <a:t>3. CAPM: </a:t>
              </a:r>
              <a:r>
                <a:rPr lang="en-US" dirty="0" err="1" smtClean="0"/>
                <a:t>r</a:t>
              </a:r>
              <a:r>
                <a:rPr lang="en-US" baseline="-25000" dirty="0" err="1" smtClean="0"/>
                <a:t>S</a:t>
              </a:r>
              <a:r>
                <a:rPr lang="en-US" dirty="0" smtClean="0"/>
                <a:t> = </a:t>
              </a:r>
              <a:r>
                <a:rPr lang="en-US" dirty="0" err="1" smtClean="0"/>
                <a:t>r</a:t>
              </a:r>
              <a:r>
                <a:rPr lang="en-US" baseline="-25000" dirty="0" err="1" smtClean="0"/>
                <a:t>RF</a:t>
              </a:r>
              <a:r>
                <a:rPr lang="en-US" dirty="0" smtClean="0"/>
                <a:t> + (</a:t>
              </a:r>
              <a:r>
                <a:rPr lang="en-US" dirty="0" err="1" smtClean="0"/>
                <a:t>r</a:t>
              </a:r>
              <a:r>
                <a:rPr lang="en-US" baseline="-25000" dirty="0" err="1" smtClean="0"/>
                <a:t>M</a:t>
              </a:r>
              <a:r>
                <a:rPr lang="en-US" dirty="0" smtClean="0"/>
                <a:t> – </a:t>
              </a:r>
              <a:r>
                <a:rPr lang="en-US" dirty="0" err="1" smtClean="0"/>
                <a:t>r</a:t>
              </a:r>
              <a:r>
                <a:rPr lang="en-US" baseline="-25000" dirty="0" err="1" smtClean="0"/>
                <a:t>RF</a:t>
              </a:r>
              <a:r>
                <a:rPr lang="en-US" dirty="0" smtClean="0"/>
                <a:t>)</a:t>
              </a:r>
              <a:r>
                <a:rPr lang="en-US" dirty="0" err="1" smtClean="0"/>
                <a:t>b</a:t>
              </a:r>
              <a:r>
                <a:rPr lang="en-US" baseline="-25000" dirty="0" err="1" smtClean="0"/>
                <a:t>L</a:t>
              </a:r>
              <a:endParaRPr lang="en-US" dirty="0" smtClean="0"/>
            </a:p>
            <a:p>
              <a:r>
                <a:rPr lang="en-US" dirty="0" smtClean="0"/>
                <a:t>                     = 5 + 6bL</a:t>
              </a:r>
            </a:p>
            <a:p>
              <a:r>
                <a:rPr lang="en-US" dirty="0"/>
                <a:t> </a:t>
              </a:r>
              <a:r>
                <a:rPr lang="en-US" dirty="0" smtClean="0"/>
                <a:t>                    = 5 + 6(1.68)</a:t>
              </a:r>
            </a:p>
            <a:p>
              <a:r>
                <a:rPr lang="en-US" dirty="0"/>
                <a:t> </a:t>
              </a:r>
              <a:r>
                <a:rPr lang="en-US" dirty="0" smtClean="0"/>
                <a:t>                    = 15.08%</a:t>
              </a:r>
              <a:endParaRPr lang="en-US" dirty="0"/>
            </a:p>
          </p:txBody>
        </p:sp>
        <p:sp>
          <p:nvSpPr>
            <p:cNvPr id="8" name="TextBox 7"/>
            <p:cNvSpPr txBox="1"/>
            <p:nvPr/>
          </p:nvSpPr>
          <p:spPr>
            <a:xfrm>
              <a:off x="1368387" y="5114516"/>
              <a:ext cx="2524304" cy="448871"/>
            </a:xfrm>
            <a:prstGeom prst="rect">
              <a:avLst/>
            </a:prstGeom>
            <a:noFill/>
          </p:spPr>
          <p:txBody>
            <a:bodyPr wrap="square" rtlCol="0">
              <a:spAutoFit/>
            </a:bodyPr>
            <a:lstStyle/>
            <a:p>
              <a:r>
                <a:rPr lang="en-US" dirty="0" smtClean="0"/>
                <a:t>4. WACC = (D/A) x </a:t>
              </a:r>
              <a:r>
                <a:rPr lang="en-US" dirty="0" err="1" smtClean="0"/>
                <a:t>r</a:t>
              </a:r>
              <a:r>
                <a:rPr lang="en-US" baseline="-25000" dirty="0" err="1" smtClean="0"/>
                <a:t>d</a:t>
              </a:r>
              <a:r>
                <a:rPr lang="en-US" dirty="0" smtClean="0"/>
                <a:t>(1-T) + (E/A) x </a:t>
              </a:r>
              <a:r>
                <a:rPr lang="en-US" dirty="0" err="1" smtClean="0"/>
                <a:t>r</a:t>
              </a:r>
              <a:r>
                <a:rPr lang="en-US" baseline="-25000" dirty="0" err="1" smtClean="0"/>
                <a:t>S</a:t>
              </a:r>
              <a:endParaRPr lang="en-US" dirty="0" smtClean="0"/>
            </a:p>
            <a:p>
              <a:r>
                <a:rPr lang="en-US" dirty="0" smtClean="0"/>
                <a:t>                = 0.4(6.0) + 0.6(</a:t>
              </a:r>
              <a:r>
                <a:rPr lang="en-US" dirty="0" smtClean="0"/>
                <a:t>15.08)</a:t>
              </a:r>
              <a:r>
                <a:rPr lang="en-US" dirty="0" smtClean="0"/>
                <a:t/>
              </a:r>
              <a:br>
                <a:rPr lang="en-US" dirty="0" smtClean="0"/>
              </a:br>
              <a:r>
                <a:rPr lang="en-US" dirty="0" smtClean="0"/>
                <a:t>                = 2.4 + </a:t>
              </a:r>
              <a:r>
                <a:rPr lang="en-US" dirty="0" smtClean="0"/>
                <a:t>9.048</a:t>
              </a:r>
              <a:endParaRPr lang="en-US" dirty="0" smtClean="0"/>
            </a:p>
            <a:p>
              <a:r>
                <a:rPr lang="en-US" dirty="0" smtClean="0"/>
                <a:t>                = </a:t>
              </a:r>
              <a:r>
                <a:rPr lang="en-US" u="sng" dirty="0" smtClean="0"/>
                <a:t>11.45%</a:t>
              </a:r>
              <a:endParaRPr lang="en-US" u="sng" dirty="0"/>
            </a:p>
          </p:txBody>
        </p:sp>
      </p:grpSp>
      <p:sp>
        <p:nvSpPr>
          <p:cNvPr id="9" name="Title 1"/>
          <p:cNvSpPr>
            <a:spLocks noGrp="1"/>
          </p:cNvSpPr>
          <p:nvPr>
            <p:ph type="title"/>
          </p:nvPr>
        </p:nvSpPr>
        <p:spPr/>
        <p:txBody>
          <a:bodyPr/>
          <a:lstStyle/>
          <a:p>
            <a:r>
              <a:rPr lang="en-US" dirty="0" smtClean="0"/>
              <a:t>P15-14 (a)</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472385668"/>
              </p:ext>
            </p:extLst>
          </p:nvPr>
        </p:nvGraphicFramePr>
        <p:xfrm>
          <a:off x="685800" y="1524000"/>
          <a:ext cx="7924803" cy="2606040"/>
        </p:xfrm>
        <a:graphic>
          <a:graphicData uri="http://schemas.openxmlformats.org/drawingml/2006/table">
            <a:tbl>
              <a:tblPr firstRow="1" bandRow="1">
                <a:tableStyleId>{F5AB1C69-6EDB-4FF4-983F-18BD219EF322}</a:tableStyleId>
              </a:tblPr>
              <a:tblGrid>
                <a:gridCol w="972259"/>
                <a:gridCol w="972259"/>
                <a:gridCol w="972259"/>
                <a:gridCol w="972259"/>
                <a:gridCol w="1118990"/>
                <a:gridCol w="972259"/>
                <a:gridCol w="972259"/>
                <a:gridCol w="972259"/>
              </a:tblGrid>
              <a:tr h="434340">
                <a:tc>
                  <a:txBody>
                    <a:bodyPr/>
                    <a:lstStyle/>
                    <a:p>
                      <a:r>
                        <a:rPr lang="en-US" dirty="0" smtClean="0"/>
                        <a:t>D/A</a:t>
                      </a:r>
                      <a:endParaRPr lang="en-US" dirty="0"/>
                    </a:p>
                  </a:txBody>
                  <a:tcPr/>
                </a:tc>
                <a:tc>
                  <a:txBody>
                    <a:bodyPr/>
                    <a:lstStyle/>
                    <a:p>
                      <a:r>
                        <a:rPr lang="en-US" dirty="0" smtClean="0"/>
                        <a:t>E/A</a:t>
                      </a:r>
                      <a:endParaRPr lang="en-US" dirty="0"/>
                    </a:p>
                  </a:txBody>
                  <a:tcPr/>
                </a:tc>
                <a:tc>
                  <a:txBody>
                    <a:bodyPr/>
                    <a:lstStyle/>
                    <a:p>
                      <a:r>
                        <a:rPr lang="en-US" dirty="0" smtClean="0"/>
                        <a:t>D/E</a:t>
                      </a:r>
                      <a:endParaRPr lang="en-US" dirty="0"/>
                    </a:p>
                  </a:txBody>
                  <a:tcPr/>
                </a:tc>
                <a:tc>
                  <a:txBody>
                    <a:bodyPr/>
                    <a:lstStyle/>
                    <a:p>
                      <a:r>
                        <a:rPr lang="en-US" dirty="0" err="1" smtClean="0"/>
                        <a:t>r</a:t>
                      </a:r>
                      <a:r>
                        <a:rPr lang="en-US" baseline="-25000" dirty="0" err="1" smtClean="0"/>
                        <a:t>d</a:t>
                      </a:r>
                      <a:endParaRPr lang="en-US" dirty="0"/>
                    </a:p>
                  </a:txBody>
                  <a:tcPr/>
                </a:tc>
                <a:tc>
                  <a:txBody>
                    <a:bodyPr/>
                    <a:lstStyle/>
                    <a:p>
                      <a:r>
                        <a:rPr lang="en-US" dirty="0" err="1" smtClean="0"/>
                        <a:t>r</a:t>
                      </a:r>
                      <a:r>
                        <a:rPr lang="en-US" baseline="-25000" dirty="0" err="1" smtClean="0"/>
                        <a:t>d</a:t>
                      </a:r>
                      <a:r>
                        <a:rPr lang="en-US" dirty="0" smtClean="0"/>
                        <a:t>(1-T)</a:t>
                      </a:r>
                      <a:endParaRPr lang="en-US" dirty="0"/>
                    </a:p>
                  </a:txBody>
                  <a:tcPr/>
                </a:tc>
                <a:tc>
                  <a:txBody>
                    <a:bodyPr/>
                    <a:lstStyle/>
                    <a:p>
                      <a:r>
                        <a:rPr lang="en-US" dirty="0" err="1" smtClean="0"/>
                        <a:t>b</a:t>
                      </a:r>
                      <a:r>
                        <a:rPr lang="en-US" baseline="-25000" dirty="0" err="1" smtClean="0"/>
                        <a:t>L</a:t>
                      </a:r>
                      <a:endParaRPr lang="en-US" dirty="0"/>
                    </a:p>
                  </a:txBody>
                  <a:tcPr/>
                </a:tc>
                <a:tc>
                  <a:txBody>
                    <a:bodyPr/>
                    <a:lstStyle/>
                    <a:p>
                      <a:r>
                        <a:rPr lang="en-US" dirty="0" err="1" smtClean="0"/>
                        <a:t>r</a:t>
                      </a:r>
                      <a:r>
                        <a:rPr lang="en-US" baseline="-25000" dirty="0" err="1" smtClean="0"/>
                        <a:t>s</a:t>
                      </a:r>
                      <a:endParaRPr lang="en-US" dirty="0"/>
                    </a:p>
                  </a:txBody>
                  <a:tcPr/>
                </a:tc>
                <a:tc>
                  <a:txBody>
                    <a:bodyPr/>
                    <a:lstStyle/>
                    <a:p>
                      <a:r>
                        <a:rPr lang="en-US" dirty="0" smtClean="0"/>
                        <a:t>WACC</a:t>
                      </a:r>
                      <a:endParaRPr lang="en-US" dirty="0"/>
                    </a:p>
                  </a:txBody>
                  <a:tcPr/>
                </a:tc>
              </a:tr>
              <a:tr h="434340">
                <a:tc>
                  <a:txBody>
                    <a:bodyPr/>
                    <a:lstStyle/>
                    <a:p>
                      <a:r>
                        <a:rPr lang="en-US" dirty="0" smtClean="0"/>
                        <a:t>0.0</a:t>
                      </a:r>
                      <a:endParaRPr lang="en-US" dirty="0"/>
                    </a:p>
                  </a:txBody>
                  <a:tcPr/>
                </a:tc>
                <a:tc>
                  <a:txBody>
                    <a:bodyPr/>
                    <a:lstStyle/>
                    <a:p>
                      <a:r>
                        <a:rPr lang="en-US" dirty="0" smtClean="0"/>
                        <a:t>1.0</a:t>
                      </a:r>
                      <a:endParaRPr lang="en-US" dirty="0"/>
                    </a:p>
                  </a:txBody>
                  <a:tcPr/>
                </a:tc>
                <a:tc>
                  <a:txBody>
                    <a:bodyPr/>
                    <a:lstStyle/>
                    <a:p>
                      <a:r>
                        <a:rPr lang="en-US" dirty="0" smtClean="0"/>
                        <a:t>0.00</a:t>
                      </a:r>
                      <a:endParaRPr lang="en-US" dirty="0"/>
                    </a:p>
                  </a:txBody>
                  <a:tcPr/>
                </a:tc>
                <a:tc>
                  <a:txBody>
                    <a:bodyPr/>
                    <a:lstStyle/>
                    <a:p>
                      <a:r>
                        <a:rPr lang="en-US" dirty="0" smtClean="0"/>
                        <a:t>7</a:t>
                      </a:r>
                      <a:endParaRPr lang="en-US" dirty="0"/>
                    </a:p>
                  </a:txBody>
                  <a:tcPr/>
                </a:tc>
                <a:tc>
                  <a:txBody>
                    <a:bodyPr/>
                    <a:lstStyle/>
                    <a:p>
                      <a:r>
                        <a:rPr lang="en-US" dirty="0" smtClean="0"/>
                        <a:t>4.2</a:t>
                      </a:r>
                      <a:endParaRPr lang="en-US" dirty="0"/>
                    </a:p>
                  </a:txBody>
                  <a:tcPr/>
                </a:tc>
                <a:tc>
                  <a:txBody>
                    <a:bodyPr/>
                    <a:lstStyle/>
                    <a:p>
                      <a:r>
                        <a:rPr lang="en-US" dirty="0" smtClean="0"/>
                        <a:t>1.20</a:t>
                      </a:r>
                      <a:endParaRPr lang="en-US" dirty="0"/>
                    </a:p>
                  </a:txBody>
                  <a:tcPr/>
                </a:tc>
                <a:tc>
                  <a:txBody>
                    <a:bodyPr/>
                    <a:lstStyle/>
                    <a:p>
                      <a:r>
                        <a:rPr lang="en-US" dirty="0" smtClean="0"/>
                        <a:t>12.20</a:t>
                      </a:r>
                      <a:endParaRPr lang="en-US" dirty="0"/>
                    </a:p>
                  </a:txBody>
                  <a:tcPr/>
                </a:tc>
                <a:tc>
                  <a:txBody>
                    <a:bodyPr/>
                    <a:lstStyle/>
                    <a:p>
                      <a:r>
                        <a:rPr lang="en-US" dirty="0" smtClean="0"/>
                        <a:t>12.20</a:t>
                      </a:r>
                      <a:endParaRPr lang="en-US" dirty="0"/>
                    </a:p>
                  </a:txBody>
                  <a:tcPr/>
                </a:tc>
              </a:tr>
              <a:tr h="434340">
                <a:tc>
                  <a:txBody>
                    <a:bodyPr/>
                    <a:lstStyle/>
                    <a:p>
                      <a:r>
                        <a:rPr lang="en-US" dirty="0" smtClean="0"/>
                        <a:t>0.2</a:t>
                      </a:r>
                      <a:endParaRPr lang="en-US" dirty="0"/>
                    </a:p>
                  </a:txBody>
                  <a:tcPr/>
                </a:tc>
                <a:tc>
                  <a:txBody>
                    <a:bodyPr/>
                    <a:lstStyle/>
                    <a:p>
                      <a:r>
                        <a:rPr lang="en-US" dirty="0" smtClean="0"/>
                        <a:t>0.8</a:t>
                      </a:r>
                      <a:endParaRPr lang="en-US" dirty="0"/>
                    </a:p>
                  </a:txBody>
                  <a:tcPr/>
                </a:tc>
                <a:tc>
                  <a:txBody>
                    <a:bodyPr/>
                    <a:lstStyle/>
                    <a:p>
                      <a:r>
                        <a:rPr lang="en-US" dirty="0" smtClean="0"/>
                        <a:t>0.25</a:t>
                      </a:r>
                      <a:endParaRPr lang="en-US" dirty="0"/>
                    </a:p>
                  </a:txBody>
                  <a:tcPr/>
                </a:tc>
                <a:tc>
                  <a:txBody>
                    <a:bodyPr/>
                    <a:lstStyle/>
                    <a:p>
                      <a:r>
                        <a:rPr lang="en-US" dirty="0" smtClean="0"/>
                        <a:t>8</a:t>
                      </a:r>
                      <a:endParaRPr lang="en-US" dirty="0"/>
                    </a:p>
                  </a:txBody>
                  <a:tcPr/>
                </a:tc>
                <a:tc>
                  <a:txBody>
                    <a:bodyPr/>
                    <a:lstStyle/>
                    <a:p>
                      <a:r>
                        <a:rPr lang="en-US" dirty="0" smtClean="0"/>
                        <a:t>4.8</a:t>
                      </a:r>
                      <a:endParaRPr lang="en-US" dirty="0"/>
                    </a:p>
                  </a:txBody>
                  <a:tcPr/>
                </a:tc>
                <a:tc>
                  <a:txBody>
                    <a:bodyPr/>
                    <a:lstStyle/>
                    <a:p>
                      <a:r>
                        <a:rPr lang="en-US" dirty="0" smtClean="0"/>
                        <a:t>1.38</a:t>
                      </a:r>
                      <a:endParaRPr lang="en-US" dirty="0"/>
                    </a:p>
                  </a:txBody>
                  <a:tcPr/>
                </a:tc>
                <a:tc>
                  <a:txBody>
                    <a:bodyPr/>
                    <a:lstStyle/>
                    <a:p>
                      <a:r>
                        <a:rPr lang="en-US" dirty="0" smtClean="0"/>
                        <a:t>13.28</a:t>
                      </a:r>
                      <a:endParaRPr lang="en-US" dirty="0"/>
                    </a:p>
                  </a:txBody>
                  <a:tcPr/>
                </a:tc>
                <a:tc>
                  <a:txBody>
                    <a:bodyPr/>
                    <a:lstStyle/>
                    <a:p>
                      <a:r>
                        <a:rPr lang="en-US" dirty="0" smtClean="0"/>
                        <a:t>11.58</a:t>
                      </a:r>
                      <a:endParaRPr lang="en-US" dirty="0"/>
                    </a:p>
                  </a:txBody>
                  <a:tcPr/>
                </a:tc>
              </a:tr>
              <a:tr h="434340">
                <a:tc>
                  <a:txBody>
                    <a:bodyPr/>
                    <a:lstStyle/>
                    <a:p>
                      <a:r>
                        <a:rPr lang="en-US" dirty="0" smtClean="0">
                          <a:solidFill>
                            <a:schemeClr val="accent6">
                              <a:lumMod val="75000"/>
                            </a:schemeClr>
                          </a:solidFill>
                        </a:rPr>
                        <a:t>0.4</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0.6</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0.67</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10</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6.0</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1.68</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15.09</a:t>
                      </a:r>
                      <a:endParaRPr lang="en-US" dirty="0">
                        <a:solidFill>
                          <a:schemeClr val="accent6">
                            <a:lumMod val="75000"/>
                          </a:schemeClr>
                        </a:solidFill>
                      </a:endParaRPr>
                    </a:p>
                  </a:txBody>
                  <a:tcPr/>
                </a:tc>
                <a:tc>
                  <a:txBody>
                    <a:bodyPr/>
                    <a:lstStyle/>
                    <a:p>
                      <a:r>
                        <a:rPr lang="en-US" dirty="0" smtClean="0">
                          <a:solidFill>
                            <a:schemeClr val="accent6">
                              <a:lumMod val="75000"/>
                            </a:schemeClr>
                          </a:solidFill>
                        </a:rPr>
                        <a:t>11.46</a:t>
                      </a:r>
                      <a:endParaRPr lang="en-US" dirty="0">
                        <a:solidFill>
                          <a:schemeClr val="accent6">
                            <a:lumMod val="75000"/>
                          </a:schemeClr>
                        </a:solidFill>
                      </a:endParaRPr>
                    </a:p>
                  </a:txBody>
                  <a:tcPr/>
                </a:tc>
              </a:tr>
              <a:tr h="434340">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1.50</a:t>
                      </a:r>
                      <a:endParaRPr lang="en-US" dirty="0"/>
                    </a:p>
                  </a:txBody>
                  <a:tcPr/>
                </a:tc>
                <a:tc>
                  <a:txBody>
                    <a:bodyPr/>
                    <a:lstStyle/>
                    <a:p>
                      <a:r>
                        <a:rPr lang="en-US" dirty="0" smtClean="0"/>
                        <a:t>12</a:t>
                      </a:r>
                      <a:endParaRPr lang="en-US" dirty="0"/>
                    </a:p>
                  </a:txBody>
                  <a:tcPr/>
                </a:tc>
                <a:tc>
                  <a:txBody>
                    <a:bodyPr/>
                    <a:lstStyle/>
                    <a:p>
                      <a:r>
                        <a:rPr lang="en-US" dirty="0" smtClean="0"/>
                        <a:t>7.2</a:t>
                      </a:r>
                      <a:endParaRPr lang="en-US" dirty="0"/>
                    </a:p>
                  </a:txBody>
                  <a:tcPr/>
                </a:tc>
                <a:tc>
                  <a:txBody>
                    <a:bodyPr/>
                    <a:lstStyle/>
                    <a:p>
                      <a:r>
                        <a:rPr lang="en-US" dirty="0" smtClean="0"/>
                        <a:t>2.28</a:t>
                      </a:r>
                      <a:endParaRPr lang="en-US" dirty="0"/>
                    </a:p>
                  </a:txBody>
                  <a:tcPr/>
                </a:tc>
                <a:tc>
                  <a:txBody>
                    <a:bodyPr/>
                    <a:lstStyle/>
                    <a:p>
                      <a:r>
                        <a:rPr lang="en-US" dirty="0" smtClean="0"/>
                        <a:t>18.68</a:t>
                      </a:r>
                      <a:endParaRPr lang="en-US" dirty="0"/>
                    </a:p>
                  </a:txBody>
                  <a:tcPr/>
                </a:tc>
                <a:tc>
                  <a:txBody>
                    <a:bodyPr/>
                    <a:lstStyle/>
                    <a:p>
                      <a:r>
                        <a:rPr lang="en-US" dirty="0" smtClean="0"/>
                        <a:t>11.79</a:t>
                      </a:r>
                      <a:endParaRPr lang="en-US" dirty="0"/>
                    </a:p>
                  </a:txBody>
                  <a:tcPr/>
                </a:tc>
              </a:tr>
              <a:tr h="434340">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4.00</a:t>
                      </a:r>
                      <a:endParaRPr lang="en-US" dirty="0"/>
                    </a:p>
                  </a:txBody>
                  <a:tcPr/>
                </a:tc>
                <a:tc>
                  <a:txBody>
                    <a:bodyPr/>
                    <a:lstStyle/>
                    <a:p>
                      <a:r>
                        <a:rPr lang="en-US" dirty="0" smtClean="0"/>
                        <a:t>15</a:t>
                      </a:r>
                      <a:endParaRPr lang="en-US" dirty="0"/>
                    </a:p>
                  </a:txBody>
                  <a:tcPr/>
                </a:tc>
                <a:tc>
                  <a:txBody>
                    <a:bodyPr/>
                    <a:lstStyle/>
                    <a:p>
                      <a:r>
                        <a:rPr lang="en-US" dirty="0" smtClean="0"/>
                        <a:t>9.0</a:t>
                      </a:r>
                      <a:endParaRPr lang="en-US" dirty="0"/>
                    </a:p>
                  </a:txBody>
                  <a:tcPr/>
                </a:tc>
                <a:tc>
                  <a:txBody>
                    <a:bodyPr/>
                    <a:lstStyle/>
                    <a:p>
                      <a:r>
                        <a:rPr lang="en-US" dirty="0" smtClean="0"/>
                        <a:t>4.08</a:t>
                      </a:r>
                      <a:endParaRPr lang="en-US" dirty="0"/>
                    </a:p>
                  </a:txBody>
                  <a:tcPr/>
                </a:tc>
                <a:tc>
                  <a:txBody>
                    <a:bodyPr/>
                    <a:lstStyle/>
                    <a:p>
                      <a:r>
                        <a:rPr lang="en-US" dirty="0" smtClean="0"/>
                        <a:t>29.48</a:t>
                      </a:r>
                      <a:endParaRPr lang="en-US" dirty="0"/>
                    </a:p>
                  </a:txBody>
                  <a:tcPr/>
                </a:tc>
                <a:tc>
                  <a:txBody>
                    <a:bodyPr/>
                    <a:lstStyle/>
                    <a:p>
                      <a:r>
                        <a:rPr lang="en-US" dirty="0" smtClean="0"/>
                        <a:t>13.09</a:t>
                      </a:r>
                      <a:endParaRPr lang="en-US" dirty="0"/>
                    </a:p>
                  </a:txBody>
                  <a:tcPr/>
                </a:tc>
              </a:tr>
            </a:tbl>
          </a:graphicData>
        </a:graphic>
      </p:graphicFrame>
      <p:sp>
        <p:nvSpPr>
          <p:cNvPr id="11" name="5-Point Star 10"/>
          <p:cNvSpPr/>
          <p:nvPr/>
        </p:nvSpPr>
        <p:spPr>
          <a:xfrm>
            <a:off x="4495800" y="6400800"/>
            <a:ext cx="304800" cy="3048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418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P15-14 (b)</a:t>
            </a:r>
            <a:endParaRPr lang="en-US" dirty="0"/>
          </a:p>
        </p:txBody>
      </p:sp>
      <p:sp>
        <p:nvSpPr>
          <p:cNvPr id="3" name="Content Placeholder 2"/>
          <p:cNvSpPr>
            <a:spLocks noGrp="1"/>
          </p:cNvSpPr>
          <p:nvPr>
            <p:ph idx="1"/>
          </p:nvPr>
        </p:nvSpPr>
        <p:spPr/>
        <p:txBody>
          <a:bodyPr/>
          <a:lstStyle/>
          <a:p>
            <a:pPr lvl="1"/>
            <a:endParaRPr lang="en-US" dirty="0"/>
          </a:p>
          <a:p>
            <a:pPr lvl="1"/>
            <a:r>
              <a:rPr lang="en-US" dirty="0"/>
              <a:t>(b) If Elliot’s managers anticipate that the company’s business risk will increase in the future, what effect would this increase likely have on its target capital structure?</a:t>
            </a:r>
          </a:p>
          <a:p>
            <a:endParaRPr lang="en-US" dirty="0"/>
          </a:p>
        </p:txBody>
      </p:sp>
    </p:spTree>
    <p:extLst>
      <p:ext uri="{BB962C8B-B14F-4D97-AF65-F5344CB8AC3E}">
        <p14:creationId xmlns:p14="http://schemas.microsoft.com/office/powerpoint/2010/main" val="3169807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1723072"/>
            <a:ext cx="8127170" cy="1477328"/>
          </a:xfrm>
          <a:prstGeom prst="rect">
            <a:avLst/>
          </a:prstGeom>
          <a:noFill/>
        </p:spPr>
        <p:txBody>
          <a:bodyPr wrap="square" rtlCol="0">
            <a:spAutoFit/>
          </a:bodyPr>
          <a:lstStyle/>
          <a:p>
            <a:r>
              <a:rPr lang="en-US" dirty="0" smtClean="0"/>
              <a:t>Advantages of debt: </a:t>
            </a:r>
          </a:p>
          <a:p>
            <a:r>
              <a:rPr lang="en-US" dirty="0" smtClean="0"/>
              <a:t>- Interest on business debt is tax deductible.</a:t>
            </a:r>
          </a:p>
          <a:p>
            <a:r>
              <a:rPr lang="en-US" dirty="0" smtClean="0"/>
              <a:t>- Pay less dividends</a:t>
            </a:r>
          </a:p>
          <a:p>
            <a:r>
              <a:rPr lang="en-US" dirty="0" smtClean="0"/>
              <a:t>- More control: Unlike equity investors, creditors don’t get a vote in how you run your business.</a:t>
            </a:r>
          </a:p>
        </p:txBody>
      </p:sp>
      <p:sp>
        <p:nvSpPr>
          <p:cNvPr id="7" name="TextBox 6"/>
          <p:cNvSpPr txBox="1"/>
          <p:nvPr/>
        </p:nvSpPr>
        <p:spPr>
          <a:xfrm>
            <a:off x="685799" y="3524071"/>
            <a:ext cx="8206075" cy="1200329"/>
          </a:xfrm>
          <a:prstGeom prst="rect">
            <a:avLst/>
          </a:prstGeom>
          <a:noFill/>
        </p:spPr>
        <p:txBody>
          <a:bodyPr wrap="square" rtlCol="0">
            <a:spAutoFit/>
          </a:bodyPr>
          <a:lstStyle/>
          <a:p>
            <a:r>
              <a:rPr lang="en-US" dirty="0" smtClean="0"/>
              <a:t>Disadvantages of debt:</a:t>
            </a:r>
          </a:p>
          <a:p>
            <a:r>
              <a:rPr lang="en-US" dirty="0" smtClean="0"/>
              <a:t>- Firm increases its financial risk.</a:t>
            </a:r>
          </a:p>
          <a:p>
            <a:r>
              <a:rPr lang="en-US" dirty="0" smtClean="0"/>
              <a:t>- Firm’s bond rating to deteriorate.</a:t>
            </a:r>
          </a:p>
          <a:p>
            <a:r>
              <a:rPr lang="en-US" dirty="0" smtClean="0"/>
              <a:t>- Cost of debt increases.</a:t>
            </a:r>
            <a:endParaRPr lang="en-US" dirty="0"/>
          </a:p>
        </p:txBody>
      </p:sp>
      <p:sp>
        <p:nvSpPr>
          <p:cNvPr id="8" name="TextBox 7"/>
          <p:cNvSpPr txBox="1"/>
          <p:nvPr/>
        </p:nvSpPr>
        <p:spPr>
          <a:xfrm>
            <a:off x="609600" y="5410200"/>
            <a:ext cx="8305800" cy="646331"/>
          </a:xfrm>
          <a:prstGeom prst="rect">
            <a:avLst/>
          </a:prstGeom>
          <a:noFill/>
        </p:spPr>
        <p:txBody>
          <a:bodyPr wrap="square" rtlCol="0">
            <a:spAutoFit/>
          </a:bodyPr>
          <a:lstStyle/>
          <a:p>
            <a:r>
              <a:rPr lang="en-US" dirty="0" smtClean="0"/>
              <a:t>When business risk increases, it becomes more disadvantages to use debt while the benefits remains the same. Thus we should decrease usage of debt.</a:t>
            </a:r>
            <a:endParaRPr lang="en-US" dirty="0"/>
          </a:p>
        </p:txBody>
      </p:sp>
      <p:sp>
        <p:nvSpPr>
          <p:cNvPr id="9" name="Title 1"/>
          <p:cNvSpPr>
            <a:spLocks noGrp="1"/>
          </p:cNvSpPr>
          <p:nvPr>
            <p:ph type="title"/>
          </p:nvPr>
        </p:nvSpPr>
        <p:spPr>
          <a:xfrm>
            <a:off x="457200" y="533400"/>
            <a:ext cx="8229600" cy="990600"/>
          </a:xfrm>
        </p:spPr>
        <p:txBody>
          <a:bodyPr/>
          <a:lstStyle/>
          <a:p>
            <a:r>
              <a:rPr lang="en-US" dirty="0" smtClean="0"/>
              <a:t>P15-14 (b)</a:t>
            </a:r>
            <a:endParaRPr lang="en-US" dirty="0"/>
          </a:p>
        </p:txBody>
      </p:sp>
    </p:spTree>
    <p:extLst>
      <p:ext uri="{BB962C8B-B14F-4D97-AF65-F5344CB8AC3E}">
        <p14:creationId xmlns:p14="http://schemas.microsoft.com/office/powerpoint/2010/main" val="18564718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1900" b="1" dirty="0" smtClean="0">
                <a:latin typeface="Arial"/>
                <a:cs typeface="Arial"/>
              </a:rPr>
              <a:t>Financial Leverage </a:t>
            </a:r>
            <a:r>
              <a:rPr lang="en-US" sz="1900" dirty="0" smtClean="0">
                <a:latin typeface="Arial"/>
                <a:cs typeface="Arial"/>
                <a:sym typeface="Wingdings" pitchFamily="2" charset="2"/>
              </a:rPr>
              <a:t> Use of debt and preferred stock</a:t>
            </a:r>
          </a:p>
          <a:p>
            <a:pPr>
              <a:buNone/>
            </a:pPr>
            <a:endParaRPr lang="en-US" sz="1900" dirty="0" smtClean="0">
              <a:latin typeface="Arial"/>
              <a:cs typeface="Arial"/>
              <a:sym typeface="Wingdings" pitchFamily="2" charset="2"/>
            </a:endParaRPr>
          </a:p>
          <a:p>
            <a:pPr>
              <a:buNone/>
            </a:pPr>
            <a:r>
              <a:rPr lang="en-US" sz="1900" b="1" dirty="0" smtClean="0">
                <a:latin typeface="Arial"/>
                <a:cs typeface="Arial"/>
                <a:sym typeface="Wingdings" pitchFamily="2" charset="2"/>
              </a:rPr>
              <a:t>Financial Risk </a:t>
            </a:r>
            <a:r>
              <a:rPr lang="en-US" sz="1900" dirty="0" smtClean="0">
                <a:latin typeface="Arial"/>
                <a:cs typeface="Arial"/>
                <a:sym typeface="Wingdings" pitchFamily="2" charset="2"/>
              </a:rPr>
              <a:t> additional risk concentrated on common stockholders as a result of financial leverage</a:t>
            </a:r>
          </a:p>
          <a:p>
            <a:pPr>
              <a:buNone/>
            </a:pPr>
            <a:endParaRPr lang="en-US" sz="1800" dirty="0" smtClean="0">
              <a:latin typeface="Arial"/>
              <a:cs typeface="Arial"/>
              <a:sym typeface="Wingdings" pitchFamily="2" charset="2"/>
            </a:endParaRPr>
          </a:p>
          <a:p>
            <a:pPr>
              <a:buNone/>
            </a:pPr>
            <a:r>
              <a:rPr lang="en-US" sz="1800" dirty="0" smtClean="0">
                <a:latin typeface="Arial"/>
                <a:cs typeface="Arial"/>
                <a:sym typeface="Wingdings" pitchFamily="2" charset="2"/>
              </a:rPr>
              <a:t>Ratio used to Compare Leverage and Unleveraged Firms</a:t>
            </a:r>
          </a:p>
          <a:p>
            <a:r>
              <a:rPr lang="en-US" sz="1800" dirty="0" smtClean="0">
                <a:latin typeface="Arial"/>
                <a:cs typeface="Arial"/>
                <a:sym typeface="Wingdings" pitchFamily="2" charset="2"/>
              </a:rPr>
              <a:t>BEP (Basic Earning Power) = EBIT/Total Assets</a:t>
            </a:r>
          </a:p>
          <a:p>
            <a:r>
              <a:rPr lang="en-US" sz="1800" dirty="0" smtClean="0">
                <a:latin typeface="Arial"/>
                <a:cs typeface="Arial"/>
                <a:sym typeface="Wingdings" pitchFamily="2" charset="2"/>
              </a:rPr>
              <a:t>ROE (Return on Equity) = NI/Equity</a:t>
            </a:r>
          </a:p>
          <a:p>
            <a:r>
              <a:rPr lang="en-US" sz="1800" dirty="0" smtClean="0">
                <a:latin typeface="Arial"/>
                <a:cs typeface="Arial"/>
                <a:sym typeface="Wingdings" pitchFamily="2" charset="2"/>
              </a:rPr>
              <a:t>TIE (Times Interest Earned) = EBIT/Interest Expense</a:t>
            </a:r>
          </a:p>
          <a:p>
            <a:pPr>
              <a:buNone/>
            </a:pPr>
            <a:endParaRPr lang="en-US" sz="1800" dirty="0" smtClean="0">
              <a:latin typeface="Arial"/>
              <a:cs typeface="Arial"/>
              <a:sym typeface="Wingdings" pitchFamily="2" charset="2"/>
            </a:endParaRPr>
          </a:p>
          <a:p>
            <a:pPr>
              <a:buNone/>
            </a:pPr>
            <a:r>
              <a:rPr lang="en-US" sz="1800" dirty="0" smtClean="0">
                <a:latin typeface="Arial"/>
                <a:cs typeface="Arial"/>
                <a:sym typeface="Wingdings" pitchFamily="2" charset="2"/>
              </a:rPr>
              <a:t>Risk &amp; Return for Leveraged(L) and Unleveraged(U) firms</a:t>
            </a:r>
          </a:p>
          <a:p>
            <a:r>
              <a:rPr lang="en-US" sz="1800" dirty="0" smtClean="0">
                <a:latin typeface="Arial"/>
                <a:cs typeface="Arial"/>
                <a:sym typeface="Wingdings" pitchFamily="2" charset="2"/>
              </a:rPr>
              <a:t>E(BEP)  L=U</a:t>
            </a:r>
          </a:p>
          <a:p>
            <a:r>
              <a:rPr lang="en-US" sz="1800" dirty="0" smtClean="0">
                <a:latin typeface="Arial"/>
                <a:cs typeface="Arial"/>
                <a:sym typeface="Wingdings" pitchFamily="2" charset="2"/>
              </a:rPr>
              <a:t>E(ROE) L&gt;U</a:t>
            </a:r>
          </a:p>
          <a:p>
            <a:r>
              <a:rPr lang="en-US" sz="1800" dirty="0" smtClean="0">
                <a:latin typeface="Arial"/>
                <a:cs typeface="Arial"/>
                <a:sym typeface="Wingdings" pitchFamily="2" charset="2"/>
              </a:rPr>
              <a:t>E (TIE)  U is infinity, L Has a rate</a:t>
            </a:r>
          </a:p>
          <a:p>
            <a:pPr>
              <a:buNone/>
            </a:pPr>
            <a:endParaRPr lang="en-US" sz="1800" dirty="0" smtClean="0">
              <a:latin typeface="Arial"/>
              <a:cs typeface="Arial"/>
              <a:sym typeface="Wingdings" pitchFamily="2" charset="2"/>
            </a:endParaRPr>
          </a:p>
          <a:p>
            <a:r>
              <a:rPr lang="el-GR" sz="1800" dirty="0" smtClean="0">
                <a:latin typeface="Arial"/>
                <a:cs typeface="Arial"/>
                <a:sym typeface="Wingdings" pitchFamily="2" charset="2"/>
              </a:rPr>
              <a:t>σ</a:t>
            </a:r>
            <a:r>
              <a:rPr lang="en-US" sz="1050" dirty="0" smtClean="0">
                <a:latin typeface="Arial"/>
                <a:cs typeface="Arial"/>
                <a:sym typeface="Wingdings" pitchFamily="2" charset="2"/>
              </a:rPr>
              <a:t>ROE</a:t>
            </a:r>
            <a:r>
              <a:rPr lang="en-US" sz="1800" dirty="0" smtClean="0">
                <a:latin typeface="Arial"/>
                <a:cs typeface="Arial"/>
                <a:sym typeface="Wingdings" pitchFamily="2" charset="2"/>
              </a:rPr>
              <a:t>  L&gt;U</a:t>
            </a:r>
          </a:p>
          <a:p>
            <a:r>
              <a:rPr lang="en-US" sz="1800" dirty="0" smtClean="0">
                <a:latin typeface="Arial"/>
                <a:cs typeface="Arial"/>
                <a:sym typeface="Wingdings" pitchFamily="2" charset="2"/>
              </a:rPr>
              <a:t>CV</a:t>
            </a:r>
            <a:r>
              <a:rPr lang="en-US" sz="1100" dirty="0" smtClean="0">
                <a:latin typeface="Arial"/>
                <a:cs typeface="Arial"/>
                <a:sym typeface="Wingdings" pitchFamily="2" charset="2"/>
              </a:rPr>
              <a:t>ROE</a:t>
            </a:r>
            <a:r>
              <a:rPr lang="en-US" sz="1800" dirty="0" smtClean="0">
                <a:latin typeface="Arial"/>
                <a:cs typeface="Arial"/>
                <a:sym typeface="Wingdings" pitchFamily="2" charset="2"/>
              </a:rPr>
              <a:t> L&gt;U</a:t>
            </a:r>
          </a:p>
          <a:p>
            <a:pPr>
              <a:buNone/>
            </a:pPr>
            <a:endParaRPr lang="en-US" sz="1800" dirty="0" smtClean="0">
              <a:latin typeface="Times New Roman" pitchFamily="18" charset="0"/>
              <a:cs typeface="Times New Roman" pitchFamily="18" charset="0"/>
              <a:sym typeface="Wingdings" pitchFamily="2" charset="2"/>
            </a:endParaRPr>
          </a:p>
          <a:p>
            <a:pPr>
              <a:buNone/>
            </a:pPr>
            <a:endParaRPr lang="en-US" sz="1800" dirty="0" smtClean="0">
              <a:latin typeface="Times New Roman" pitchFamily="18" charset="0"/>
              <a:cs typeface="Times New Roman" pitchFamily="18" charset="0"/>
              <a:sym typeface="Wingdings" pitchFamily="2" charset="2"/>
            </a:endParaRPr>
          </a:p>
          <a:p>
            <a:pPr>
              <a:buNone/>
            </a:pPr>
            <a:endParaRPr lang="en-US" dirty="0" smtClean="0">
              <a:latin typeface="Times New Roman" pitchFamily="18" charset="0"/>
              <a:cs typeface="Times New Roman" pitchFamily="18" charset="0"/>
              <a:sym typeface="Wingdings" pitchFamily="2" charset="2"/>
            </a:endParaRPr>
          </a:p>
          <a:p>
            <a:pPr>
              <a:buNone/>
            </a:pPr>
            <a:endParaRPr lang="en-US" dirty="0" smtClean="0">
              <a:latin typeface="Times New Roman" pitchFamily="18" charset="0"/>
              <a:cs typeface="Times New Roman" pitchFamily="18" charset="0"/>
              <a:sym typeface="Wingdings" pitchFamily="2" charset="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000" dirty="0" smtClean="0">
                <a:cs typeface="Times New Roman" pitchFamily="18" charset="0"/>
              </a:rPr>
              <a:t>For Leverage to raise E(ROE), BEP must be greater than </a:t>
            </a:r>
            <a:r>
              <a:rPr lang="en-US" sz="2000" dirty="0" err="1" smtClean="0">
                <a:cs typeface="Times New Roman" pitchFamily="18" charset="0"/>
              </a:rPr>
              <a:t>r</a:t>
            </a:r>
            <a:r>
              <a:rPr lang="en-US" sz="2000" baseline="-25000" dirty="0" err="1" smtClean="0">
                <a:cs typeface="Times New Roman" pitchFamily="18" charset="0"/>
              </a:rPr>
              <a:t>d</a:t>
            </a:r>
            <a:r>
              <a:rPr lang="en-US" sz="2000" dirty="0" smtClean="0">
                <a:cs typeface="Times New Roman" pitchFamily="18" charset="0"/>
              </a:rPr>
              <a:t> (BEP&gt;</a:t>
            </a:r>
            <a:r>
              <a:rPr lang="en-US" sz="2000" dirty="0" err="1" smtClean="0">
                <a:cs typeface="Times New Roman" pitchFamily="18" charset="0"/>
              </a:rPr>
              <a:t>r</a:t>
            </a:r>
            <a:r>
              <a:rPr lang="en-US" sz="2000" baseline="-25000" dirty="0" err="1" smtClean="0">
                <a:cs typeface="Times New Roman" pitchFamily="18" charset="0"/>
              </a:rPr>
              <a:t>d</a:t>
            </a:r>
            <a:r>
              <a:rPr lang="en-US" sz="2000" dirty="0" smtClean="0">
                <a:cs typeface="Times New Roman" pitchFamily="18" charset="0"/>
              </a:rPr>
              <a:t>)</a:t>
            </a:r>
          </a:p>
          <a:p>
            <a:pPr>
              <a:buNone/>
            </a:pPr>
            <a:r>
              <a:rPr lang="en-US" sz="2000" dirty="0" smtClean="0">
                <a:cs typeface="Times New Roman" pitchFamily="18" charset="0"/>
                <a:sym typeface="Wingdings" pitchFamily="2" charset="2"/>
              </a:rPr>
              <a:t></a:t>
            </a:r>
            <a:r>
              <a:rPr lang="en-US" sz="2000" dirty="0" smtClean="0">
                <a:cs typeface="Times New Roman" pitchFamily="18" charset="0"/>
              </a:rPr>
              <a:t>interest expenses will be higher than operating income produced by debt-financed assets, so leverage will depress income</a:t>
            </a:r>
          </a:p>
          <a:p>
            <a:endParaRPr lang="en-US" sz="2000" dirty="0" smtClean="0">
              <a:cs typeface="Times New Roman" pitchFamily="18" charset="0"/>
            </a:endParaRPr>
          </a:p>
          <a:p>
            <a:r>
              <a:rPr lang="en-US" sz="2000" dirty="0" smtClean="0">
                <a:cs typeface="Times New Roman" pitchFamily="18" charset="0"/>
              </a:rPr>
              <a:t>Debt increases, Interest expenses Increases</a:t>
            </a:r>
          </a:p>
          <a:p>
            <a:pPr>
              <a:buNone/>
            </a:pPr>
            <a:endParaRPr lang="en-US" sz="2000" dirty="0" smtClean="0">
              <a:cs typeface="Times New Roman" pitchFamily="18" charset="0"/>
            </a:endParaRPr>
          </a:p>
          <a:p>
            <a:r>
              <a:rPr lang="en-US" sz="2000" dirty="0" smtClean="0">
                <a:cs typeface="Times New Roman" pitchFamily="18" charset="0"/>
              </a:rPr>
              <a:t>TIE decreases as EBIT is unaffected by debt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lvl="0"/>
            <a:r>
              <a:rPr lang="en-SG" dirty="0"/>
              <a:t>A firm needs capital to </a:t>
            </a:r>
            <a:r>
              <a:rPr lang="en-SG" dirty="0" smtClean="0"/>
              <a:t>grow</a:t>
            </a:r>
          </a:p>
          <a:p>
            <a:pPr lvl="0"/>
            <a:endParaRPr lang="en-US" dirty="0"/>
          </a:p>
          <a:p>
            <a:pPr lvl="0"/>
            <a:r>
              <a:rPr lang="en-SG" dirty="0"/>
              <a:t>Capital can be raised either through debt or </a:t>
            </a:r>
            <a:r>
              <a:rPr lang="en-SG" dirty="0" smtClean="0"/>
              <a:t>equity</a:t>
            </a:r>
          </a:p>
          <a:p>
            <a:pPr lvl="0"/>
            <a:endParaRPr lang="en-US" dirty="0"/>
          </a:p>
          <a:p>
            <a:pPr lvl="0"/>
            <a:r>
              <a:rPr lang="en-SG" dirty="0"/>
              <a:t>Setting the capital structure involves a trade-off between risk and </a:t>
            </a:r>
            <a:r>
              <a:rPr lang="en-SG" dirty="0" smtClean="0"/>
              <a:t>return</a:t>
            </a:r>
          </a:p>
          <a:p>
            <a:pPr lvl="0"/>
            <a:endParaRPr lang="en-SG" u="sng" dirty="0" smtClean="0"/>
          </a:p>
          <a:p>
            <a:pPr lvl="0"/>
            <a:r>
              <a:rPr lang="en-SG" dirty="0"/>
              <a:t>The optimal capital structure </a:t>
            </a:r>
            <a:r>
              <a:rPr lang="en-SG" dirty="0" smtClean="0"/>
              <a:t>maximises </a:t>
            </a:r>
            <a:r>
              <a:rPr lang="en-SG" dirty="0"/>
              <a:t>stock </a:t>
            </a:r>
            <a:r>
              <a:rPr lang="en-SG" dirty="0" smtClean="0"/>
              <a:t>price</a:t>
            </a:r>
            <a:r>
              <a:rPr lang="en-US" dirty="0" smtClean="0"/>
              <a:t> and </a:t>
            </a:r>
            <a:r>
              <a:rPr lang="en-SG" dirty="0" smtClean="0"/>
              <a:t>minimises </a:t>
            </a:r>
            <a:r>
              <a:rPr lang="en-SG" dirty="0"/>
              <a:t>WACC</a:t>
            </a:r>
            <a:endParaRPr lang="en-US" dirty="0"/>
          </a:p>
          <a:p>
            <a:endParaRPr lang="en-US" dirty="0"/>
          </a:p>
          <a:p>
            <a:pPr lvl="0"/>
            <a:endParaRPr lang="en-US" dirty="0"/>
          </a:p>
          <a:p>
            <a:endParaRPr lang="en-US" dirty="0"/>
          </a:p>
        </p:txBody>
      </p:sp>
    </p:spTree>
    <p:extLst>
      <p:ext uri="{BB962C8B-B14F-4D97-AF65-F5344CB8AC3E}">
        <p14:creationId xmlns:p14="http://schemas.microsoft.com/office/powerpoint/2010/main" val="217958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Modigliani-Miller Model (MM Model)</a:t>
            </a:r>
          </a:p>
          <a:p>
            <a:pPr lvl="1"/>
            <a:r>
              <a:rPr lang="en-US" dirty="0" smtClean="0"/>
              <a:t>Tax benefits </a:t>
            </a:r>
            <a:r>
              <a:rPr lang="en-US" dirty="0" err="1" smtClean="0"/>
              <a:t>vs</a:t>
            </a:r>
            <a:r>
              <a:rPr lang="en-US" dirty="0" smtClean="0"/>
              <a:t> bankruptcy cost</a:t>
            </a:r>
          </a:p>
          <a:p>
            <a:pPr lvl="1"/>
            <a:r>
              <a:rPr lang="en-US" dirty="0" smtClean="0"/>
              <a:t>As leverage increases, increased tax benefits and increased risk of bankruptcy and the value of firm is reduced by the higher bankruptcy-related costs.</a:t>
            </a:r>
            <a:endParaRPr lang="en-US" dirty="0"/>
          </a:p>
        </p:txBody>
      </p:sp>
      <p:pic>
        <p:nvPicPr>
          <p:cNvPr id="4" name="Picture 3"/>
          <p:cNvPicPr>
            <a:picLocks noChangeAspect="1"/>
          </p:cNvPicPr>
          <p:nvPr/>
        </p:nvPicPr>
        <p:blipFill>
          <a:blip r:embed="rId2"/>
          <a:stretch>
            <a:fillRect/>
          </a:stretch>
        </p:blipFill>
        <p:spPr>
          <a:xfrm>
            <a:off x="1752600" y="3352800"/>
            <a:ext cx="5721479" cy="3352800"/>
          </a:xfrm>
          <a:prstGeom prst="rect">
            <a:avLst/>
          </a:prstGeom>
        </p:spPr>
      </p:pic>
    </p:spTree>
    <p:extLst>
      <p:ext uri="{BB962C8B-B14F-4D97-AF65-F5344CB8AC3E}">
        <p14:creationId xmlns:p14="http://schemas.microsoft.com/office/powerpoint/2010/main" val="416384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Hamada Equation: </a:t>
            </a:r>
            <a:r>
              <a:rPr lang="en-US" dirty="0" err="1" smtClean="0"/>
              <a:t>b</a:t>
            </a:r>
            <a:r>
              <a:rPr lang="en-US" baseline="-25000" dirty="0" err="1" smtClean="0"/>
              <a:t>L</a:t>
            </a:r>
            <a:r>
              <a:rPr lang="en-US" dirty="0" smtClean="0"/>
              <a:t>= </a:t>
            </a:r>
            <a:r>
              <a:rPr lang="en-US" dirty="0" err="1" smtClean="0"/>
              <a:t>b</a:t>
            </a:r>
            <a:r>
              <a:rPr lang="en-US" baseline="-25000" dirty="0" err="1" smtClean="0"/>
              <a:t>u</a:t>
            </a:r>
            <a:r>
              <a:rPr lang="en-US" baseline="-25000" dirty="0" smtClean="0"/>
              <a:t> </a:t>
            </a:r>
            <a:r>
              <a:rPr lang="en-US" dirty="0" smtClean="0"/>
              <a:t>[1+ (1-T)(D/E)]</a:t>
            </a:r>
          </a:p>
          <a:p>
            <a:pPr marL="457200" lvl="2"/>
            <a:r>
              <a:rPr lang="en-US" dirty="0"/>
              <a:t>Used to separate the financial risk of a leveraged firm from its business risk</a:t>
            </a:r>
          </a:p>
          <a:p>
            <a:pPr marL="0" indent="0">
              <a:buNone/>
            </a:pPr>
            <a:endParaRPr lang="en-US" dirty="0"/>
          </a:p>
          <a:p>
            <a:r>
              <a:rPr lang="en-US" dirty="0" smtClean="0"/>
              <a:t>CAPM: </a:t>
            </a:r>
            <a:r>
              <a:rPr lang="en-US" dirty="0" err="1" smtClean="0"/>
              <a:t>r</a:t>
            </a:r>
            <a:r>
              <a:rPr lang="en-US" baseline="-25000" dirty="0" err="1" smtClean="0"/>
              <a:t>i</a:t>
            </a:r>
            <a:r>
              <a:rPr lang="en-US" baseline="-25000" dirty="0" smtClean="0"/>
              <a:t> </a:t>
            </a:r>
            <a:r>
              <a:rPr lang="en-US" dirty="0" smtClean="0"/>
              <a:t>= </a:t>
            </a:r>
            <a:r>
              <a:rPr lang="en-US" dirty="0" err="1" smtClean="0"/>
              <a:t>r</a:t>
            </a:r>
            <a:r>
              <a:rPr lang="en-US" baseline="-25000" dirty="0" err="1" smtClean="0"/>
              <a:t>RF</a:t>
            </a:r>
            <a:r>
              <a:rPr lang="en-US" dirty="0"/>
              <a:t> </a:t>
            </a:r>
            <a:r>
              <a:rPr lang="en-US" dirty="0" smtClean="0"/>
              <a:t>+ (</a:t>
            </a:r>
            <a:r>
              <a:rPr lang="en-US" dirty="0" err="1" smtClean="0"/>
              <a:t>r</a:t>
            </a:r>
            <a:r>
              <a:rPr lang="en-US" baseline="-25000" dirty="0" err="1" smtClean="0"/>
              <a:t>M</a:t>
            </a:r>
            <a:r>
              <a:rPr lang="en-US" dirty="0" smtClean="0"/>
              <a:t> – </a:t>
            </a:r>
            <a:r>
              <a:rPr lang="en-US" dirty="0" err="1" smtClean="0"/>
              <a:t>r</a:t>
            </a:r>
            <a:r>
              <a:rPr lang="en-US" baseline="-25000" dirty="0" err="1" smtClean="0"/>
              <a:t>RF</a:t>
            </a:r>
            <a:r>
              <a:rPr lang="en-US" dirty="0" smtClean="0"/>
              <a:t>) b</a:t>
            </a:r>
            <a:r>
              <a:rPr lang="en-US" baseline="-25000" dirty="0" smtClean="0"/>
              <a:t>i</a:t>
            </a:r>
            <a:endParaRPr lang="en-US" dirty="0" smtClean="0"/>
          </a:p>
          <a:p>
            <a:endParaRPr lang="en-US" dirty="0" smtClean="0"/>
          </a:p>
          <a:p>
            <a:r>
              <a:rPr lang="en-US" dirty="0" smtClean="0"/>
              <a:t>WACC: </a:t>
            </a:r>
            <a:r>
              <a:rPr lang="en-US" dirty="0" err="1" smtClean="0"/>
              <a:t>w</a:t>
            </a:r>
            <a:r>
              <a:rPr lang="en-US" baseline="-25000" dirty="0" err="1" smtClean="0"/>
              <a:t>d</a:t>
            </a:r>
            <a:r>
              <a:rPr lang="en-US" dirty="0" err="1" smtClean="0"/>
              <a:t>r</a:t>
            </a:r>
            <a:r>
              <a:rPr lang="en-US" baseline="-25000" dirty="0" err="1" smtClean="0"/>
              <a:t>d</a:t>
            </a:r>
            <a:r>
              <a:rPr lang="en-US" baseline="-25000" dirty="0" smtClean="0"/>
              <a:t> </a:t>
            </a:r>
            <a:r>
              <a:rPr lang="en-US" dirty="0" smtClean="0"/>
              <a:t>(1-T) + </a:t>
            </a:r>
            <a:r>
              <a:rPr lang="en-US" dirty="0" err="1" smtClean="0"/>
              <a:t>w</a:t>
            </a:r>
            <a:r>
              <a:rPr lang="en-US" baseline="-25000" dirty="0" err="1" smtClean="0"/>
              <a:t>p</a:t>
            </a:r>
            <a:r>
              <a:rPr lang="en-US" dirty="0" err="1" smtClean="0"/>
              <a:t>r</a:t>
            </a:r>
            <a:r>
              <a:rPr lang="en-US" baseline="-25000" dirty="0" err="1" smtClean="0"/>
              <a:t>p</a:t>
            </a:r>
            <a:r>
              <a:rPr lang="en-US" dirty="0" smtClean="0"/>
              <a:t> + </a:t>
            </a:r>
            <a:r>
              <a:rPr lang="en-US" dirty="0" err="1" smtClean="0"/>
              <a:t>w</a:t>
            </a:r>
            <a:r>
              <a:rPr lang="en-US" baseline="-25000" dirty="0" err="1" smtClean="0"/>
              <a:t>c</a:t>
            </a:r>
            <a:r>
              <a:rPr lang="en-US" dirty="0" err="1" smtClean="0"/>
              <a:t>r</a:t>
            </a:r>
            <a:r>
              <a:rPr lang="en-US" baseline="-25000" dirty="0" err="1" smtClean="0"/>
              <a:t>s</a:t>
            </a:r>
            <a:endParaRPr lang="en-US" dirty="0" smtClean="0"/>
          </a:p>
        </p:txBody>
      </p:sp>
    </p:spTree>
    <p:extLst>
      <p:ext uri="{BB962C8B-B14F-4D97-AF65-F5344CB8AC3E}">
        <p14:creationId xmlns:p14="http://schemas.microsoft.com/office/powerpoint/2010/main" val="49101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P15-5</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firms HL and LL are identical except for their leverage ratios and interest rates they pay on debt. Each has $20 million in assets, earned $4 million of EBIT, and is in the 40 percent federal-plus-state tax bracket. Firm HL, however, has a debt ratio (D/A) of 50 percent and pays 12 percent interest on its debt, whereas LL has 30 percent debt ratio and pays only 10 percent interest on its debt.</a:t>
            </a:r>
          </a:p>
          <a:p>
            <a:endParaRPr lang="en-US" dirty="0" smtClean="0"/>
          </a:p>
          <a:p>
            <a:pPr lvl="1"/>
            <a:r>
              <a:rPr lang="en-US" sz="1800" dirty="0" smtClean="0"/>
              <a:t>(a) Calculate the rate of return on equity (ROE) for each firm.</a:t>
            </a:r>
          </a:p>
          <a:p>
            <a:pPr lvl="1"/>
            <a:endParaRPr lang="en-US" sz="1800" dirty="0"/>
          </a:p>
          <a:p>
            <a:pPr lvl="1"/>
            <a:r>
              <a:rPr lang="en-US" sz="1800" dirty="0" smtClean="0"/>
              <a:t>(b) Observing that HL has a higher ROE, LL’s treasurer is thinking of raising the debt ratio from 30 to 60 percent, even though that would increase LL’s interest rate on all debt to 15 percent. Calculate the new ROE for LL.</a:t>
            </a:r>
          </a:p>
        </p:txBody>
      </p:sp>
    </p:spTree>
    <p:extLst>
      <p:ext uri="{BB962C8B-B14F-4D97-AF65-F5344CB8AC3E}">
        <p14:creationId xmlns:p14="http://schemas.microsoft.com/office/powerpoint/2010/main" val="198017031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701</TotalTime>
  <Words>2583</Words>
  <Application>Microsoft Macintosh PowerPoint</Application>
  <PresentationFormat>On-screen Show (4:3)</PresentationFormat>
  <Paragraphs>467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Clarity</vt:lpstr>
      <vt:lpstr>Capital Structure and Leverage </vt:lpstr>
      <vt:lpstr>Summary</vt:lpstr>
      <vt:lpstr>Summary</vt:lpstr>
      <vt:lpstr>Summary</vt:lpstr>
      <vt:lpstr>Summary</vt:lpstr>
      <vt:lpstr>Summary</vt:lpstr>
      <vt:lpstr>Summary</vt:lpstr>
      <vt:lpstr>Summary</vt:lpstr>
      <vt:lpstr>P15-5</vt:lpstr>
      <vt:lpstr>P15-5 (a)</vt:lpstr>
      <vt:lpstr>P15-5 (a)</vt:lpstr>
      <vt:lpstr>P15-5 (a)</vt:lpstr>
      <vt:lpstr>P15-5 (b)</vt:lpstr>
      <vt:lpstr>P15-5 (b)</vt:lpstr>
      <vt:lpstr>P15-6</vt:lpstr>
      <vt:lpstr>P15-6 (a)</vt:lpstr>
      <vt:lpstr>P15-6 (a)</vt:lpstr>
      <vt:lpstr>P15-6 (b)</vt:lpstr>
      <vt:lpstr>P15-6 (c)</vt:lpstr>
      <vt:lpstr>P15-6 (c)</vt:lpstr>
      <vt:lpstr>P15-11</vt:lpstr>
      <vt:lpstr>P15-11 (a)</vt:lpstr>
      <vt:lpstr>P15-11 (b) (c)</vt:lpstr>
      <vt:lpstr>P15-11</vt:lpstr>
      <vt:lpstr>P15-11 (d)</vt:lpstr>
      <vt:lpstr>P15-11 (e)</vt:lpstr>
      <vt:lpstr>P15-11 (f)</vt:lpstr>
      <vt:lpstr>P15-14</vt:lpstr>
      <vt:lpstr>P15-14 (a)</vt:lpstr>
      <vt:lpstr>P15-14 (a)</vt:lpstr>
      <vt:lpstr>P15-14 (a)</vt:lpstr>
      <vt:lpstr>P15-14 (b)</vt:lpstr>
      <vt:lpstr>P15-14 (b)</vt:lpstr>
    </vt:vector>
  </TitlesOfParts>
  <Company>HSS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Structure and Leverage</dc:title>
  <dc:creator>#LEE KEN TAT#</dc:creator>
  <cp:lastModifiedBy>Ken Tat Lee</cp:lastModifiedBy>
  <cp:revision>64</cp:revision>
  <dcterms:created xsi:type="dcterms:W3CDTF">2013-04-08T09:48:58Z</dcterms:created>
  <dcterms:modified xsi:type="dcterms:W3CDTF">2013-04-13T17:12:18Z</dcterms:modified>
</cp:coreProperties>
</file>