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0"/>
  </p:notesMasterIdLst>
  <p:sldIdLst>
    <p:sldId id="256" r:id="rId2"/>
    <p:sldId id="277" r:id="rId3"/>
    <p:sldId id="284" r:id="rId4"/>
    <p:sldId id="285" r:id="rId5"/>
    <p:sldId id="289" r:id="rId6"/>
    <p:sldId id="278" r:id="rId7"/>
    <p:sldId id="293" r:id="rId8"/>
    <p:sldId id="294" r:id="rId9"/>
    <p:sldId id="317" r:id="rId10"/>
    <p:sldId id="295" r:id="rId11"/>
    <p:sldId id="296" r:id="rId12"/>
    <p:sldId id="297" r:id="rId13"/>
    <p:sldId id="298" r:id="rId14"/>
    <p:sldId id="299" r:id="rId15"/>
    <p:sldId id="300" r:id="rId16"/>
    <p:sldId id="301" r:id="rId17"/>
    <p:sldId id="303" r:id="rId18"/>
    <p:sldId id="304" r:id="rId19"/>
    <p:sldId id="280" r:id="rId20"/>
    <p:sldId id="312" r:id="rId21"/>
    <p:sldId id="313" r:id="rId22"/>
    <p:sldId id="281" r:id="rId23"/>
    <p:sldId id="259" r:id="rId24"/>
    <p:sldId id="260" r:id="rId25"/>
    <p:sldId id="261" r:id="rId26"/>
    <p:sldId id="263" r:id="rId27"/>
    <p:sldId id="264" r:id="rId28"/>
    <p:sldId id="265" r:id="rId29"/>
    <p:sldId id="282" r:id="rId30"/>
    <p:sldId id="318" r:id="rId31"/>
    <p:sldId id="319" r:id="rId32"/>
    <p:sldId id="320" r:id="rId33"/>
    <p:sldId id="321" r:id="rId34"/>
    <p:sldId id="322" r:id="rId35"/>
    <p:sldId id="323" r:id="rId36"/>
    <p:sldId id="324" r:id="rId37"/>
    <p:sldId id="325" r:id="rId38"/>
    <p:sldId id="326"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B5520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62" autoAdjust="0"/>
    <p:restoredTop sz="94660"/>
  </p:normalViewPr>
  <p:slideViewPr>
    <p:cSldViewPr>
      <p:cViewPr>
        <p:scale>
          <a:sx n="76" d="100"/>
          <a:sy n="76" d="100"/>
        </p:scale>
        <p:origin x="-1194" y="20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5_4">
  <dgm:title val=""/>
  <dgm:desc val=""/>
  <dgm:catLst>
    <dgm:cat type="accent5" pri="11400"/>
  </dgm:catLst>
  <dgm:styleLbl name="node0">
    <dgm:fillClrLst meth="cycle">
      <a:schemeClr val="accent5">
        <a:shade val="60000"/>
      </a:schemeClr>
    </dgm:fillClrLst>
    <dgm:linClrLst meth="repeat">
      <a:schemeClr val="lt1"/>
    </dgm:linClrLst>
    <dgm:effectClrLst/>
    <dgm:txLinClrLst/>
    <dgm:txFillClrLst/>
    <dgm:txEffectClrLst/>
  </dgm:styleLbl>
  <dgm:styleLbl name="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alignNode1">
    <dgm:fillClrLst meth="cycle">
      <a:schemeClr val="accent5">
        <a:shade val="50000"/>
      </a:schemeClr>
      <a:schemeClr val="accent5">
        <a:tint val="55000"/>
      </a:schemeClr>
    </dgm:fillClrLst>
    <dgm:linClrLst meth="cycle">
      <a:schemeClr val="accent5">
        <a:shade val="50000"/>
      </a:schemeClr>
      <a:schemeClr val="accent5">
        <a:tint val="55000"/>
      </a:schemeClr>
    </dgm:linClrLst>
    <dgm:effectClrLst/>
    <dgm:txLinClrLst/>
    <dgm:txFillClrLst/>
    <dgm:txEffectClrLst/>
  </dgm:styleLbl>
  <dgm:styleLbl name="ln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vennNode1">
    <dgm:fillClrLst meth="cycle">
      <a:schemeClr val="accent5">
        <a:shade val="80000"/>
        <a:alpha val="50000"/>
      </a:schemeClr>
      <a:schemeClr val="accent5">
        <a:tint val="50000"/>
        <a:alpha val="50000"/>
      </a:schemeClr>
    </dgm:fillClrLst>
    <dgm:linClrLst meth="repeat">
      <a:schemeClr val="lt1"/>
    </dgm:linClrLst>
    <dgm:effectClrLst/>
    <dgm:txLinClrLst/>
    <dgm:txFillClrLst/>
    <dgm:txEffectClrLst/>
  </dgm:styleLbl>
  <dgm:styleLbl name="node2">
    <dgm:fillClrLst>
      <a:schemeClr val="accent5">
        <a:shade val="80000"/>
      </a:schemeClr>
    </dgm:fillClrLst>
    <dgm:linClrLst meth="repeat">
      <a:schemeClr val="lt1"/>
    </dgm:linClrLst>
    <dgm:effectClrLst/>
    <dgm:txLinClrLst/>
    <dgm:txFillClrLst/>
    <dgm:txEffectClrLst/>
  </dgm:styleLbl>
  <dgm:styleLbl name="node3">
    <dgm:fillClrLst>
      <a:schemeClr val="accent5">
        <a:tint val="99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b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sibTrans1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0000"/>
      </a:schemeClr>
    </dgm:fillClrLst>
    <dgm:linClrLst meth="repeat">
      <a:schemeClr val="lt1"/>
    </dgm:linClrLst>
    <dgm:effectClrLst/>
    <dgm:txLinClrLst/>
    <dgm:txFillClrLst/>
    <dgm:txEffectClrLst/>
  </dgm:styleLbl>
  <dgm:styleLbl name="asst3">
    <dgm:fillClrLst>
      <a:schemeClr val="accent5">
        <a:tint val="70000"/>
      </a:schemeClr>
    </dgm:fillClrLst>
    <dgm:linClrLst meth="repeat">
      <a:schemeClr val="lt1"/>
    </dgm:linClrLst>
    <dgm:effectClrLst/>
    <dgm:txLinClrLst/>
    <dgm:txFillClrLst/>
    <dgm:txEffectClrLst/>
  </dgm:styleLbl>
  <dgm:styleLbl name="asst4">
    <dgm:fillClrLst>
      <a:schemeClr val="accent5">
        <a:tint val="5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align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bgAccFollowNode1">
    <dgm:fillClrLst meth="repeat">
      <a:schemeClr val="accent5">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55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6_4">
  <dgm:title val=""/>
  <dgm:desc val=""/>
  <dgm:catLst>
    <dgm:cat type="accent6" pri="11400"/>
  </dgm:catLst>
  <dgm:styleLbl name="node0">
    <dgm:fillClrLst meth="cycle">
      <a:schemeClr val="accent6">
        <a:shade val="60000"/>
      </a:schemeClr>
    </dgm:fillClrLst>
    <dgm:linClrLst meth="repeat">
      <a:schemeClr val="lt1"/>
    </dgm:linClrLst>
    <dgm:effectClrLst/>
    <dgm:txLinClrLst/>
    <dgm:txFillClrLst/>
    <dgm:txEffectClrLst/>
  </dgm:styleLbl>
  <dgm:styleLbl name="alignNode1">
    <dgm:fillClrLst meth="cycle">
      <a:schemeClr val="accent6">
        <a:shade val="50000"/>
      </a:schemeClr>
      <a:schemeClr val="accent6">
        <a:tint val="55000"/>
      </a:schemeClr>
    </dgm:fillClrLst>
    <dgm:linClrLst meth="cycle">
      <a:schemeClr val="accent6">
        <a:shade val="50000"/>
      </a:schemeClr>
      <a:schemeClr val="accent6">
        <a:tint val="55000"/>
      </a:schemeClr>
    </dgm:linClrLst>
    <dgm:effectClrLst/>
    <dgm:txLinClrLst/>
    <dgm:txFillClrLst/>
    <dgm:txEffectClrLst/>
  </dgm:styleLbl>
  <dgm:styleLbl name="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ln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vennNode1">
    <dgm:fillClrLst meth="cycle">
      <a:schemeClr val="accent6">
        <a:shade val="80000"/>
        <a:alpha val="50000"/>
      </a:schemeClr>
      <a:schemeClr val="accent6">
        <a:tint val="50000"/>
        <a:alpha val="50000"/>
      </a:schemeClr>
    </dgm:fillClrLst>
    <dgm:linClrLst meth="repeat">
      <a:schemeClr val="lt1"/>
    </dgm:linClrLst>
    <dgm:effectClrLst/>
    <dgm:txLinClrLst/>
    <dgm:txFillClrLst/>
    <dgm:txEffectClrLst/>
  </dgm:styleLbl>
  <dgm:styleLbl name="node2">
    <dgm:fillClrLst>
      <a:schemeClr val="accent6">
        <a:shade val="80000"/>
      </a:schemeClr>
    </dgm:fillClrLst>
    <dgm:linClrLst meth="repeat">
      <a:schemeClr val="lt1"/>
    </dgm:linClrLst>
    <dgm:effectClrLst/>
    <dgm:txLinClrLst/>
    <dgm:txFillClrLst/>
    <dgm:txEffectClrLst/>
  </dgm:styleLbl>
  <dgm:styleLbl name="node3">
    <dgm:fillClrLst>
      <a:schemeClr val="accent6">
        <a:tint val="99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f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b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sibTrans1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0000"/>
      </a:schemeClr>
    </dgm:fillClrLst>
    <dgm:linClrLst meth="repeat">
      <a:schemeClr val="lt1"/>
    </dgm:linClrLst>
    <dgm:effectClrLst/>
    <dgm:txLinClrLst/>
    <dgm:txFillClrLst/>
    <dgm:txEffectClrLst/>
  </dgm:styleLbl>
  <dgm:styleLbl name="asst3">
    <dgm:fillClrLst>
      <a:schemeClr val="accent6">
        <a:tint val="70000"/>
      </a:schemeClr>
    </dgm:fillClrLst>
    <dgm:linClrLst meth="repeat">
      <a:schemeClr val="lt1"/>
    </dgm:linClrLst>
    <dgm:effectClrLst/>
    <dgm:txLinClrLst/>
    <dgm:txFillClrLst/>
    <dgm:txEffectClrLst/>
  </dgm:styleLbl>
  <dgm:styleLbl name="asst4">
    <dgm:fillClrLst>
      <a:schemeClr val="accent6">
        <a:tint val="5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align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bgAccFollowNode1">
    <dgm:fillClrLst meth="repeat">
      <a:schemeClr val="accent6">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55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0DD793F-5C7B-4DEB-9F05-F9E40E8EB072}"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8BFE2BE4-5821-4AE5-921C-7B2EE7E3858C}">
      <dgm:prSet custT="1"/>
      <dgm:spPr/>
      <dgm:t>
        <a:bodyPr/>
        <a:lstStyle/>
        <a:p>
          <a:pPr rtl="0"/>
          <a:r>
            <a:rPr lang="en-US" sz="1800" dirty="0" smtClean="0"/>
            <a:t>Dividend </a:t>
          </a:r>
          <a:r>
            <a:rPr lang="en-US" sz="1800" dirty="0" smtClean="0"/>
            <a:t>Irrelevance</a:t>
          </a:r>
          <a:endParaRPr lang="en-US" sz="1800" dirty="0"/>
        </a:p>
      </dgm:t>
    </dgm:pt>
    <dgm:pt modelId="{016D0C9E-A4D6-440A-BA80-1EECB496FC0B}" type="parTrans" cxnId="{F685CA3D-C225-409A-ACC7-B56EB040ACA1}">
      <dgm:prSet/>
      <dgm:spPr/>
      <dgm:t>
        <a:bodyPr/>
        <a:lstStyle/>
        <a:p>
          <a:endParaRPr lang="en-US"/>
        </a:p>
      </dgm:t>
    </dgm:pt>
    <dgm:pt modelId="{D70992AE-8A71-46EB-8F6F-0ABED6618157}" type="sibTrans" cxnId="{F685CA3D-C225-409A-ACC7-B56EB040ACA1}">
      <dgm:prSet/>
      <dgm:spPr/>
      <dgm:t>
        <a:bodyPr/>
        <a:lstStyle/>
        <a:p>
          <a:endParaRPr lang="en-US"/>
        </a:p>
      </dgm:t>
    </dgm:pt>
    <dgm:pt modelId="{943ECEE8-6D11-458A-BC3D-E62A0410D6F9}">
      <dgm:prSet custT="1"/>
      <dgm:spPr/>
      <dgm:t>
        <a:bodyPr/>
        <a:lstStyle/>
        <a:p>
          <a:pPr rtl="0"/>
          <a:r>
            <a:rPr lang="en-US" sz="1800" dirty="0" smtClean="0"/>
            <a:t>Bird-in-the-hand</a:t>
          </a:r>
          <a:endParaRPr lang="en-US" sz="1800" dirty="0"/>
        </a:p>
      </dgm:t>
    </dgm:pt>
    <dgm:pt modelId="{6AEFE76F-F189-4B7F-9ABE-7B59334D5390}" type="parTrans" cxnId="{F00ED917-B31B-4C00-B3C8-6DB2EF2C294D}">
      <dgm:prSet/>
      <dgm:spPr/>
      <dgm:t>
        <a:bodyPr/>
        <a:lstStyle/>
        <a:p>
          <a:endParaRPr lang="en-US"/>
        </a:p>
      </dgm:t>
    </dgm:pt>
    <dgm:pt modelId="{F343E7D1-B811-4ED1-9BBB-D548D0CC5AC9}" type="sibTrans" cxnId="{F00ED917-B31B-4C00-B3C8-6DB2EF2C294D}">
      <dgm:prSet/>
      <dgm:spPr/>
      <dgm:t>
        <a:bodyPr/>
        <a:lstStyle/>
        <a:p>
          <a:endParaRPr lang="en-US"/>
        </a:p>
      </dgm:t>
    </dgm:pt>
    <dgm:pt modelId="{CB6FB7CA-4653-469B-989A-1DC81FF8053E}">
      <dgm:prSet custT="1"/>
      <dgm:spPr/>
      <dgm:t>
        <a:bodyPr/>
        <a:lstStyle/>
        <a:p>
          <a:pPr rtl="0"/>
          <a:r>
            <a:rPr lang="en-US" sz="1800" dirty="0" smtClean="0"/>
            <a:t>Tax preference</a:t>
          </a:r>
          <a:endParaRPr lang="en-US" sz="1800" dirty="0"/>
        </a:p>
      </dgm:t>
    </dgm:pt>
    <dgm:pt modelId="{55D2F494-F1D4-4316-BC45-26F57537D2D3}" type="parTrans" cxnId="{18882E1A-767A-4FCD-AFF1-7337D0051F65}">
      <dgm:prSet/>
      <dgm:spPr/>
      <dgm:t>
        <a:bodyPr/>
        <a:lstStyle/>
        <a:p>
          <a:endParaRPr lang="en-US"/>
        </a:p>
      </dgm:t>
    </dgm:pt>
    <dgm:pt modelId="{9ABFFC65-54AB-4B6D-BC4F-7BD8602DCBFE}" type="sibTrans" cxnId="{18882E1A-767A-4FCD-AFF1-7337D0051F65}">
      <dgm:prSet/>
      <dgm:spPr/>
      <dgm:t>
        <a:bodyPr/>
        <a:lstStyle/>
        <a:p>
          <a:endParaRPr lang="en-US"/>
        </a:p>
      </dgm:t>
    </dgm:pt>
    <dgm:pt modelId="{8CA5620C-B328-463B-9358-C7BADAA7339B}">
      <dgm:prSet custT="1"/>
      <dgm:spPr/>
      <dgm:t>
        <a:bodyPr/>
        <a:lstStyle/>
        <a:p>
          <a:pPr>
            <a:spcAft>
              <a:spcPts val="1200"/>
            </a:spcAft>
          </a:pPr>
          <a:r>
            <a:rPr lang="en-US" sz="1800" dirty="0" smtClean="0"/>
            <a:t>Indifferent between dividends &amp; capital gains</a:t>
          </a:r>
          <a:endParaRPr lang="en-US" sz="1800" dirty="0"/>
        </a:p>
      </dgm:t>
    </dgm:pt>
    <dgm:pt modelId="{EA434456-F687-4D8A-8BC1-926F6810A72E}" type="parTrans" cxnId="{00916A9E-FE00-4557-A835-271C3D159A8C}">
      <dgm:prSet/>
      <dgm:spPr/>
      <dgm:t>
        <a:bodyPr/>
        <a:lstStyle/>
        <a:p>
          <a:endParaRPr lang="en-US"/>
        </a:p>
      </dgm:t>
    </dgm:pt>
    <dgm:pt modelId="{39F53334-D0C1-4A53-8681-944AFF805D13}" type="sibTrans" cxnId="{00916A9E-FE00-4557-A835-271C3D159A8C}">
      <dgm:prSet/>
      <dgm:spPr/>
      <dgm:t>
        <a:bodyPr/>
        <a:lstStyle/>
        <a:p>
          <a:endParaRPr lang="en-US"/>
        </a:p>
      </dgm:t>
    </dgm:pt>
    <dgm:pt modelId="{B8B33C0C-8E2C-433D-B277-1A926B3C54BB}">
      <dgm:prSet custT="1"/>
      <dgm:spPr/>
      <dgm:t>
        <a:bodyPr/>
        <a:lstStyle/>
        <a:p>
          <a:pPr>
            <a:spcAft>
              <a:spcPct val="15000"/>
            </a:spcAft>
          </a:pPr>
          <a:r>
            <a:rPr lang="en-US" sz="1800" dirty="0" smtClean="0">
              <a:solidFill>
                <a:srgbClr val="FF3300"/>
              </a:solidFill>
            </a:rPr>
            <a:t>ANY Payout is OK!</a:t>
          </a:r>
          <a:endParaRPr lang="en-US" sz="1400" dirty="0">
            <a:solidFill>
              <a:srgbClr val="FF3300"/>
            </a:solidFill>
          </a:endParaRPr>
        </a:p>
      </dgm:t>
    </dgm:pt>
    <dgm:pt modelId="{4C175591-D554-4235-AA1E-9229149450F0}" type="parTrans" cxnId="{231EA13A-B167-484A-A81B-3442EEAD8A86}">
      <dgm:prSet/>
      <dgm:spPr/>
      <dgm:t>
        <a:bodyPr/>
        <a:lstStyle/>
        <a:p>
          <a:endParaRPr lang="en-US"/>
        </a:p>
      </dgm:t>
    </dgm:pt>
    <dgm:pt modelId="{A30A42D1-D660-4E75-B0B3-4E367ED5D49A}" type="sibTrans" cxnId="{231EA13A-B167-484A-A81B-3442EEAD8A86}">
      <dgm:prSet/>
      <dgm:spPr/>
      <dgm:t>
        <a:bodyPr/>
        <a:lstStyle/>
        <a:p>
          <a:endParaRPr lang="en-US"/>
        </a:p>
      </dgm:t>
    </dgm:pt>
    <dgm:pt modelId="{38E1675F-36E9-47D0-B0A9-C3297A959FAC}">
      <dgm:prSet custT="1"/>
      <dgm:spPr/>
      <dgm:t>
        <a:bodyPr/>
        <a:lstStyle/>
        <a:p>
          <a:pPr>
            <a:spcAft>
              <a:spcPts val="1200"/>
            </a:spcAft>
          </a:pPr>
          <a:r>
            <a:rPr lang="en-US" sz="1800" dirty="0" smtClean="0"/>
            <a:t>Prefer a sure dividend today to an uncertain future capital gain</a:t>
          </a:r>
          <a:endParaRPr lang="en-US" sz="1800" dirty="0"/>
        </a:p>
      </dgm:t>
    </dgm:pt>
    <dgm:pt modelId="{F83C57AF-F957-40FF-A529-3B0387337605}" type="parTrans" cxnId="{442D6C32-919D-4B37-80FA-726B830AE938}">
      <dgm:prSet/>
      <dgm:spPr/>
      <dgm:t>
        <a:bodyPr/>
        <a:lstStyle/>
        <a:p>
          <a:endParaRPr lang="en-US"/>
        </a:p>
      </dgm:t>
    </dgm:pt>
    <dgm:pt modelId="{4668F7E9-2A92-48FA-BEDF-E3B936D4B31A}" type="sibTrans" cxnId="{442D6C32-919D-4B37-80FA-726B830AE938}">
      <dgm:prSet/>
      <dgm:spPr/>
      <dgm:t>
        <a:bodyPr/>
        <a:lstStyle/>
        <a:p>
          <a:endParaRPr lang="en-US"/>
        </a:p>
      </dgm:t>
    </dgm:pt>
    <dgm:pt modelId="{3ACD766C-72D7-49B6-8A8A-F0202D559D92}">
      <dgm:prSet custT="1"/>
      <dgm:spPr/>
      <dgm:t>
        <a:bodyPr/>
        <a:lstStyle/>
        <a:p>
          <a:pPr>
            <a:spcAft>
              <a:spcPts val="1200"/>
            </a:spcAft>
          </a:pPr>
          <a:r>
            <a:rPr lang="en-US" sz="1800" dirty="0" smtClean="0"/>
            <a:t>Avoid transactional cost</a:t>
          </a:r>
          <a:endParaRPr lang="en-US" sz="1800" dirty="0"/>
        </a:p>
      </dgm:t>
    </dgm:pt>
    <dgm:pt modelId="{63831FC9-BCEE-437A-A69B-D67ED945FBDB}" type="parTrans" cxnId="{94408D91-B248-4BEC-8DA6-D960AB426798}">
      <dgm:prSet/>
      <dgm:spPr/>
      <dgm:t>
        <a:bodyPr/>
        <a:lstStyle/>
        <a:p>
          <a:endParaRPr lang="en-US"/>
        </a:p>
      </dgm:t>
    </dgm:pt>
    <dgm:pt modelId="{EB160164-D535-4830-A525-9671AB5D35CA}" type="sibTrans" cxnId="{94408D91-B248-4BEC-8DA6-D960AB426798}">
      <dgm:prSet/>
      <dgm:spPr/>
      <dgm:t>
        <a:bodyPr/>
        <a:lstStyle/>
        <a:p>
          <a:endParaRPr lang="en-US"/>
        </a:p>
      </dgm:t>
    </dgm:pt>
    <dgm:pt modelId="{0583763A-17F8-4716-B95B-1BD6B255A3A9}">
      <dgm:prSet custT="1"/>
      <dgm:spPr/>
      <dgm:t>
        <a:bodyPr/>
        <a:lstStyle/>
        <a:p>
          <a:pPr>
            <a:spcAft>
              <a:spcPts val="1200"/>
            </a:spcAft>
          </a:pPr>
          <a:r>
            <a:rPr lang="en-US" sz="1800" dirty="0" smtClean="0"/>
            <a:t>Tax deferral</a:t>
          </a:r>
        </a:p>
      </dgm:t>
    </dgm:pt>
    <dgm:pt modelId="{6162ACF0-19FE-45C9-847B-C6FB4311FE6E}" type="parTrans" cxnId="{4D49C10C-0732-4DBA-BCBE-EF34E02F1FDF}">
      <dgm:prSet/>
      <dgm:spPr/>
      <dgm:t>
        <a:bodyPr/>
        <a:lstStyle/>
        <a:p>
          <a:endParaRPr lang="en-US"/>
        </a:p>
      </dgm:t>
    </dgm:pt>
    <dgm:pt modelId="{8FD23BD2-BA0C-4D0B-B143-FB4C79570DA4}" type="sibTrans" cxnId="{4D49C10C-0732-4DBA-BCBE-EF34E02F1FDF}">
      <dgm:prSet/>
      <dgm:spPr/>
      <dgm:t>
        <a:bodyPr/>
        <a:lstStyle/>
        <a:p>
          <a:endParaRPr lang="en-US"/>
        </a:p>
      </dgm:t>
    </dgm:pt>
    <dgm:pt modelId="{376063F7-C578-47AF-84D0-4096ED94E70A}">
      <dgm:prSet custT="1"/>
      <dgm:spPr/>
      <dgm:t>
        <a:bodyPr/>
        <a:lstStyle/>
        <a:p>
          <a:pPr>
            <a:spcAft>
              <a:spcPts val="1200"/>
            </a:spcAft>
          </a:pPr>
          <a:r>
            <a:rPr lang="en-US" sz="1800" dirty="0" smtClean="0"/>
            <a:t>Date of death can be used by beneficiaries as cost basis and escape previously accrued capital gains if stocks is held till death</a:t>
          </a:r>
          <a:endParaRPr lang="en-US" sz="1800" dirty="0"/>
        </a:p>
      </dgm:t>
    </dgm:pt>
    <dgm:pt modelId="{4FB44DF5-E0D4-4AA0-83F2-89D49A81BCAB}" type="parTrans" cxnId="{40C5A9B2-AD87-422E-926C-688D26C4FBF5}">
      <dgm:prSet/>
      <dgm:spPr/>
      <dgm:t>
        <a:bodyPr/>
        <a:lstStyle/>
        <a:p>
          <a:endParaRPr lang="en-US"/>
        </a:p>
      </dgm:t>
    </dgm:pt>
    <dgm:pt modelId="{ADF89FE2-084C-4ECD-AFF2-EB40D5A3E77D}" type="sibTrans" cxnId="{40C5A9B2-AD87-422E-926C-688D26C4FBF5}">
      <dgm:prSet/>
      <dgm:spPr/>
      <dgm:t>
        <a:bodyPr/>
        <a:lstStyle/>
        <a:p>
          <a:endParaRPr lang="en-US"/>
        </a:p>
      </dgm:t>
    </dgm:pt>
    <dgm:pt modelId="{080E2B83-0DA9-4F0C-ABA6-01A035DE43C2}">
      <dgm:prSet custT="1"/>
      <dgm:spPr/>
      <dgm:t>
        <a:bodyPr/>
        <a:lstStyle/>
        <a:p>
          <a:pPr>
            <a:spcAft>
              <a:spcPct val="15000"/>
            </a:spcAft>
          </a:pPr>
          <a:r>
            <a:rPr lang="en-US" sz="1800" dirty="0" smtClean="0">
              <a:solidFill>
                <a:srgbClr val="FF3300"/>
              </a:solidFill>
            </a:rPr>
            <a:t>LOW </a:t>
          </a:r>
          <a:r>
            <a:rPr lang="en-US" sz="1800" dirty="0" smtClean="0">
              <a:solidFill>
                <a:srgbClr val="FF3300"/>
              </a:solidFill>
            </a:rPr>
            <a:t>payout </a:t>
          </a:r>
          <a:r>
            <a:rPr lang="en-US" sz="1800" dirty="0" smtClean="0">
              <a:solidFill>
                <a:srgbClr val="FF3300"/>
              </a:solidFill>
              <a:sym typeface="Wingdings" pitchFamily="2" charset="2"/>
            </a:rPr>
            <a:t></a:t>
          </a:r>
          <a:endParaRPr lang="en-US" sz="1800" dirty="0">
            <a:solidFill>
              <a:srgbClr val="FF3300"/>
            </a:solidFill>
          </a:endParaRPr>
        </a:p>
      </dgm:t>
    </dgm:pt>
    <dgm:pt modelId="{607F4F53-0D15-4AEA-B54E-C0A59FE76223}" type="parTrans" cxnId="{DB220B34-6A5C-420F-8DE5-75B06E91BD41}">
      <dgm:prSet/>
      <dgm:spPr/>
      <dgm:t>
        <a:bodyPr/>
        <a:lstStyle/>
        <a:p>
          <a:endParaRPr lang="en-US"/>
        </a:p>
      </dgm:t>
    </dgm:pt>
    <dgm:pt modelId="{102DF82B-D5FC-44A8-8493-C8E061D52FAE}" type="sibTrans" cxnId="{DB220B34-6A5C-420F-8DE5-75B06E91BD41}">
      <dgm:prSet/>
      <dgm:spPr/>
      <dgm:t>
        <a:bodyPr/>
        <a:lstStyle/>
        <a:p>
          <a:endParaRPr lang="en-US"/>
        </a:p>
      </dgm:t>
    </dgm:pt>
    <dgm:pt modelId="{2DAC5D94-EFA0-410B-8C2D-A8188C2ED575}">
      <dgm:prSet custT="1"/>
      <dgm:spPr/>
      <dgm:t>
        <a:bodyPr/>
        <a:lstStyle/>
        <a:p>
          <a:pPr>
            <a:spcAft>
              <a:spcPct val="15000"/>
            </a:spcAft>
          </a:pPr>
          <a:r>
            <a:rPr lang="en-US" sz="1800" dirty="0" smtClean="0"/>
            <a:t>1) No tax paid on dividends</a:t>
          </a:r>
          <a:endParaRPr lang="en-US" sz="1800" dirty="0"/>
        </a:p>
      </dgm:t>
    </dgm:pt>
    <dgm:pt modelId="{6B87F6D0-01BA-47B8-8A65-3A58411BD0F9}" type="parTrans" cxnId="{9AFC19E4-BAC9-413F-B0DE-8FEDDC438E5B}">
      <dgm:prSet/>
      <dgm:spPr/>
      <dgm:t>
        <a:bodyPr/>
        <a:lstStyle/>
        <a:p>
          <a:endParaRPr lang="en-US"/>
        </a:p>
      </dgm:t>
    </dgm:pt>
    <dgm:pt modelId="{8B7C46F5-60C1-4B5D-9007-96AB2EAFCF8F}" type="sibTrans" cxnId="{9AFC19E4-BAC9-413F-B0DE-8FEDDC438E5B}">
      <dgm:prSet/>
      <dgm:spPr/>
      <dgm:t>
        <a:bodyPr/>
        <a:lstStyle/>
        <a:p>
          <a:endParaRPr lang="en-US"/>
        </a:p>
      </dgm:t>
    </dgm:pt>
    <dgm:pt modelId="{22E237D9-2115-472B-B6C8-DFDD7DC027AB}">
      <dgm:prSet custT="1"/>
      <dgm:spPr/>
      <dgm:t>
        <a:bodyPr/>
        <a:lstStyle/>
        <a:p>
          <a:pPr>
            <a:spcAft>
              <a:spcPct val="15000"/>
            </a:spcAft>
          </a:pPr>
          <a:r>
            <a:rPr lang="en-US" sz="1800" dirty="0" smtClean="0"/>
            <a:t>2) Stocks bought/sold with no transaction cost</a:t>
          </a:r>
          <a:endParaRPr lang="en-US" sz="1800" dirty="0"/>
        </a:p>
      </dgm:t>
    </dgm:pt>
    <dgm:pt modelId="{8DADA9AB-79C7-4B76-ABF7-0A7DEE05C313}" type="sibTrans" cxnId="{8C535682-E34B-42BF-BC73-2D33CEF9EC77}">
      <dgm:prSet/>
      <dgm:spPr/>
      <dgm:t>
        <a:bodyPr/>
        <a:lstStyle/>
        <a:p>
          <a:endParaRPr lang="en-US"/>
        </a:p>
      </dgm:t>
    </dgm:pt>
    <dgm:pt modelId="{BE009125-CC96-4394-B9B7-7529DBE71447}" type="parTrans" cxnId="{8C535682-E34B-42BF-BC73-2D33CEF9EC77}">
      <dgm:prSet/>
      <dgm:spPr/>
      <dgm:t>
        <a:bodyPr/>
        <a:lstStyle/>
        <a:p>
          <a:endParaRPr lang="en-US"/>
        </a:p>
      </dgm:t>
    </dgm:pt>
    <dgm:pt modelId="{834FC1E2-0337-4852-BEB5-4C96C84847B3}">
      <dgm:prSet custT="1"/>
      <dgm:spPr/>
      <dgm:t>
        <a:bodyPr/>
        <a:lstStyle/>
        <a:p>
          <a:pPr>
            <a:spcAft>
              <a:spcPct val="15000"/>
            </a:spcAft>
          </a:pPr>
          <a:endParaRPr lang="en-US" sz="1800" dirty="0">
            <a:solidFill>
              <a:srgbClr val="FF3300"/>
            </a:solidFill>
          </a:endParaRPr>
        </a:p>
      </dgm:t>
    </dgm:pt>
    <dgm:pt modelId="{6FB3224E-7EF3-4DB6-B3E3-C3320CD612D2}" type="parTrans" cxnId="{759EC68E-CFE8-438A-990A-FA9056849A15}">
      <dgm:prSet/>
      <dgm:spPr/>
      <dgm:t>
        <a:bodyPr/>
        <a:lstStyle/>
        <a:p>
          <a:endParaRPr lang="en-US"/>
        </a:p>
      </dgm:t>
    </dgm:pt>
    <dgm:pt modelId="{AFED0B12-C604-4BFA-BC55-E2B1730706A4}" type="sibTrans" cxnId="{759EC68E-CFE8-438A-990A-FA9056849A15}">
      <dgm:prSet/>
      <dgm:spPr/>
      <dgm:t>
        <a:bodyPr/>
        <a:lstStyle/>
        <a:p>
          <a:endParaRPr lang="en-US"/>
        </a:p>
      </dgm:t>
    </dgm:pt>
    <dgm:pt modelId="{232D14B9-A9F2-437F-B33B-586FF3D3C61A}">
      <dgm:prSet custT="1"/>
      <dgm:spPr/>
      <dgm:t>
        <a:bodyPr/>
        <a:lstStyle/>
        <a:p>
          <a:pPr>
            <a:spcAft>
              <a:spcPct val="15000"/>
            </a:spcAft>
          </a:pPr>
          <a:endParaRPr lang="en-US" sz="1800" dirty="0"/>
        </a:p>
      </dgm:t>
    </dgm:pt>
    <dgm:pt modelId="{2B5C87B7-4DBB-48EB-9953-A15C40FEE91F}" type="parTrans" cxnId="{6D8BEA62-F84B-433C-90CA-9D9C4A25BC16}">
      <dgm:prSet/>
      <dgm:spPr/>
      <dgm:t>
        <a:bodyPr/>
        <a:lstStyle/>
        <a:p>
          <a:endParaRPr lang="en-US"/>
        </a:p>
      </dgm:t>
    </dgm:pt>
    <dgm:pt modelId="{6BAA9574-0B82-458B-8A18-2F268ACAEAF5}" type="sibTrans" cxnId="{6D8BEA62-F84B-433C-90CA-9D9C4A25BC16}">
      <dgm:prSet/>
      <dgm:spPr/>
      <dgm:t>
        <a:bodyPr/>
        <a:lstStyle/>
        <a:p>
          <a:endParaRPr lang="en-US"/>
        </a:p>
      </dgm:t>
    </dgm:pt>
    <dgm:pt modelId="{16A45723-9F43-4712-B077-3B426AC13310}">
      <dgm:prSet custT="1"/>
      <dgm:spPr/>
      <dgm:t>
        <a:bodyPr/>
        <a:lstStyle/>
        <a:p>
          <a:pPr>
            <a:spcAft>
              <a:spcPct val="15000"/>
            </a:spcAft>
          </a:pPr>
          <a:r>
            <a:rPr lang="en-US" sz="1800" dirty="0" smtClean="0"/>
            <a:t>True for people in  high tax bracket and less need for income</a:t>
          </a:r>
          <a:endParaRPr lang="en-US" sz="1800" dirty="0"/>
        </a:p>
      </dgm:t>
    </dgm:pt>
    <dgm:pt modelId="{A82B8F78-E690-4F71-A28F-B6B2AD408434}" type="parTrans" cxnId="{9772452B-B23F-49D4-9DD3-12E21D1F0D3E}">
      <dgm:prSet/>
      <dgm:spPr/>
      <dgm:t>
        <a:bodyPr/>
        <a:lstStyle/>
        <a:p>
          <a:endParaRPr lang="en-US"/>
        </a:p>
      </dgm:t>
    </dgm:pt>
    <dgm:pt modelId="{1D3F8CC8-0814-42EE-BE05-736F3F0857BE}" type="sibTrans" cxnId="{9772452B-B23F-49D4-9DD3-12E21D1F0D3E}">
      <dgm:prSet/>
      <dgm:spPr/>
      <dgm:t>
        <a:bodyPr/>
        <a:lstStyle/>
        <a:p>
          <a:endParaRPr lang="en-US"/>
        </a:p>
      </dgm:t>
    </dgm:pt>
    <dgm:pt modelId="{F1FD8EBA-6388-45A6-9E16-9B34278567E5}">
      <dgm:prSet custT="1"/>
      <dgm:spPr/>
      <dgm:t>
        <a:bodyPr/>
        <a:lstStyle/>
        <a:p>
          <a:pPr>
            <a:spcAft>
              <a:spcPts val="1200"/>
            </a:spcAft>
          </a:pPr>
          <a:r>
            <a:rPr lang="en-US" sz="1800" dirty="0" smtClean="0"/>
            <a:t>Can create own dividend policy</a:t>
          </a:r>
          <a:endParaRPr lang="en-US" sz="1800" dirty="0"/>
        </a:p>
      </dgm:t>
    </dgm:pt>
    <dgm:pt modelId="{501FE66D-31C0-4F50-AC88-25BA4B79E814}" type="parTrans" cxnId="{2085B4D7-CCB0-424C-8313-7F7B1EED577A}">
      <dgm:prSet/>
      <dgm:spPr/>
      <dgm:t>
        <a:bodyPr/>
        <a:lstStyle/>
        <a:p>
          <a:endParaRPr lang="en-US"/>
        </a:p>
      </dgm:t>
    </dgm:pt>
    <dgm:pt modelId="{F643759E-151B-41C4-9EDD-8150A29DAD71}" type="sibTrans" cxnId="{2085B4D7-CCB0-424C-8313-7F7B1EED577A}">
      <dgm:prSet/>
      <dgm:spPr/>
      <dgm:t>
        <a:bodyPr/>
        <a:lstStyle/>
        <a:p>
          <a:endParaRPr lang="en-US"/>
        </a:p>
      </dgm:t>
    </dgm:pt>
    <dgm:pt modelId="{F969DD40-2F40-4604-A229-1E07D98D2FC6}">
      <dgm:prSet custT="1"/>
      <dgm:spPr/>
      <dgm:t>
        <a:bodyPr/>
        <a:lstStyle/>
        <a:p>
          <a:pPr>
            <a:spcAft>
              <a:spcPct val="15000"/>
            </a:spcAft>
          </a:pPr>
          <a:r>
            <a:rPr lang="en-US" sz="1800" dirty="0" smtClean="0"/>
            <a:t>Assumption that</a:t>
          </a:r>
          <a:endParaRPr lang="en-US" sz="1800" dirty="0"/>
        </a:p>
      </dgm:t>
    </dgm:pt>
    <dgm:pt modelId="{D82A0E95-79C8-47BA-A0DE-45C0D133141A}" type="parTrans" cxnId="{95816056-F615-4020-B519-6CB3642B1AB4}">
      <dgm:prSet/>
      <dgm:spPr/>
      <dgm:t>
        <a:bodyPr/>
        <a:lstStyle/>
        <a:p>
          <a:endParaRPr lang="en-US"/>
        </a:p>
      </dgm:t>
    </dgm:pt>
    <dgm:pt modelId="{6D792574-FDC5-49C7-B2B4-80C63DD19F14}" type="sibTrans" cxnId="{95816056-F615-4020-B519-6CB3642B1AB4}">
      <dgm:prSet/>
      <dgm:spPr/>
      <dgm:t>
        <a:bodyPr/>
        <a:lstStyle/>
        <a:p>
          <a:endParaRPr lang="en-US"/>
        </a:p>
      </dgm:t>
    </dgm:pt>
    <dgm:pt modelId="{8925D72B-0BE8-4BC8-95FB-FDDE02DCC3F7}">
      <dgm:prSet custT="1"/>
      <dgm:spPr/>
      <dgm:t>
        <a:bodyPr/>
        <a:lstStyle/>
        <a:p>
          <a:pPr>
            <a:spcAft>
              <a:spcPct val="15000"/>
            </a:spcAft>
          </a:pPr>
          <a:r>
            <a:rPr lang="en-US" sz="1800" dirty="0" smtClean="0">
              <a:solidFill>
                <a:srgbClr val="FF3300"/>
              </a:solidFill>
            </a:rPr>
            <a:t>HIGH </a:t>
          </a:r>
          <a:r>
            <a:rPr lang="en-US" sz="1800" dirty="0" smtClean="0">
              <a:solidFill>
                <a:srgbClr val="FF3300"/>
              </a:solidFill>
            </a:rPr>
            <a:t>Payout </a:t>
          </a:r>
          <a:r>
            <a:rPr lang="en-US" sz="1800" dirty="0" smtClean="0">
              <a:solidFill>
                <a:srgbClr val="FF3300"/>
              </a:solidFill>
              <a:sym typeface="Wingdings" pitchFamily="2" charset="2"/>
            </a:rPr>
            <a:t></a:t>
          </a:r>
          <a:endParaRPr lang="en-US" sz="1800" dirty="0">
            <a:solidFill>
              <a:srgbClr val="FF3300"/>
            </a:solidFill>
          </a:endParaRPr>
        </a:p>
      </dgm:t>
    </dgm:pt>
    <dgm:pt modelId="{794F9AD3-41D4-42DE-B70D-E874E398858E}" type="sibTrans" cxnId="{44D71EFD-37AB-407B-8B06-E93B9CFA7F8D}">
      <dgm:prSet/>
      <dgm:spPr/>
      <dgm:t>
        <a:bodyPr/>
        <a:lstStyle/>
        <a:p>
          <a:endParaRPr lang="en-US"/>
        </a:p>
      </dgm:t>
    </dgm:pt>
    <dgm:pt modelId="{4B4A625C-CDD4-4399-BC04-7BFCD57CD9DD}" type="parTrans" cxnId="{44D71EFD-37AB-407B-8B06-E93B9CFA7F8D}">
      <dgm:prSet/>
      <dgm:spPr/>
      <dgm:t>
        <a:bodyPr/>
        <a:lstStyle/>
        <a:p>
          <a:endParaRPr lang="en-US"/>
        </a:p>
      </dgm:t>
    </dgm:pt>
    <dgm:pt modelId="{4604DFF2-175C-4D85-AAB8-21987F9B9A4E}">
      <dgm:prSet custT="1"/>
      <dgm:spPr/>
      <dgm:t>
        <a:bodyPr/>
        <a:lstStyle/>
        <a:p>
          <a:pPr>
            <a:spcAft>
              <a:spcPct val="15000"/>
            </a:spcAft>
          </a:pPr>
          <a:endParaRPr lang="en-US" sz="1800" dirty="0"/>
        </a:p>
      </dgm:t>
    </dgm:pt>
    <dgm:pt modelId="{6CA0B5C8-8818-4EAE-A2D2-3D8B0520FF03}" type="sibTrans" cxnId="{1AC0E249-396C-427C-B526-DB3013F9707F}">
      <dgm:prSet/>
      <dgm:spPr/>
      <dgm:t>
        <a:bodyPr/>
        <a:lstStyle/>
        <a:p>
          <a:endParaRPr lang="en-US"/>
        </a:p>
      </dgm:t>
    </dgm:pt>
    <dgm:pt modelId="{35C737A5-4256-41EA-B08A-3CEA629F1C73}" type="parTrans" cxnId="{1AC0E249-396C-427C-B526-DB3013F9707F}">
      <dgm:prSet/>
      <dgm:spPr/>
      <dgm:t>
        <a:bodyPr/>
        <a:lstStyle/>
        <a:p>
          <a:endParaRPr lang="en-US"/>
        </a:p>
      </dgm:t>
    </dgm:pt>
    <dgm:pt modelId="{A60BA143-2B1C-42BE-B77E-A31391496341}">
      <dgm:prSet custT="1"/>
      <dgm:spPr/>
      <dgm:t>
        <a:bodyPr/>
        <a:lstStyle/>
        <a:p>
          <a:pPr>
            <a:spcAft>
              <a:spcPct val="15000"/>
            </a:spcAft>
          </a:pPr>
          <a:r>
            <a:rPr lang="en-US" sz="1800" dirty="0" smtClean="0"/>
            <a:t>True for people in low or zero tax bracket groups and high need of regular income such as retirees</a:t>
          </a:r>
          <a:endParaRPr lang="en-US" sz="1800" dirty="0"/>
        </a:p>
      </dgm:t>
    </dgm:pt>
    <dgm:pt modelId="{76B38738-7CC5-4082-A44E-A0653DE7383F}" type="sibTrans" cxnId="{1E54625E-2298-4268-8310-B91682BD0F99}">
      <dgm:prSet/>
      <dgm:spPr/>
      <dgm:t>
        <a:bodyPr/>
        <a:lstStyle/>
        <a:p>
          <a:endParaRPr lang="en-US"/>
        </a:p>
      </dgm:t>
    </dgm:pt>
    <dgm:pt modelId="{AA0A0E77-1AFB-413C-A6C1-8B2104DA8522}" type="parTrans" cxnId="{1E54625E-2298-4268-8310-B91682BD0F99}">
      <dgm:prSet/>
      <dgm:spPr/>
      <dgm:t>
        <a:bodyPr/>
        <a:lstStyle/>
        <a:p>
          <a:endParaRPr lang="en-US"/>
        </a:p>
      </dgm:t>
    </dgm:pt>
    <dgm:pt modelId="{4DE350AD-1567-4D9F-835C-80CED1AC5B33}" type="pres">
      <dgm:prSet presAssocID="{30DD793F-5C7B-4DEB-9F05-F9E40E8EB072}" presName="Name0" presStyleCnt="0">
        <dgm:presLayoutVars>
          <dgm:dir/>
          <dgm:animLvl val="lvl"/>
          <dgm:resizeHandles val="exact"/>
        </dgm:presLayoutVars>
      </dgm:prSet>
      <dgm:spPr/>
      <dgm:t>
        <a:bodyPr/>
        <a:lstStyle/>
        <a:p>
          <a:endParaRPr lang="en-US"/>
        </a:p>
      </dgm:t>
    </dgm:pt>
    <dgm:pt modelId="{5E914274-A61C-4484-9D84-07D9AEBC6BB4}" type="pres">
      <dgm:prSet presAssocID="{8BFE2BE4-5821-4AE5-921C-7B2EE7E3858C}" presName="composite" presStyleCnt="0"/>
      <dgm:spPr/>
    </dgm:pt>
    <dgm:pt modelId="{DD0D9651-674F-45BA-AF54-583580B028A7}" type="pres">
      <dgm:prSet presAssocID="{8BFE2BE4-5821-4AE5-921C-7B2EE7E3858C}" presName="parTx" presStyleLbl="alignNode1" presStyleIdx="0" presStyleCnt="3">
        <dgm:presLayoutVars>
          <dgm:chMax val="0"/>
          <dgm:chPref val="0"/>
          <dgm:bulletEnabled val="1"/>
        </dgm:presLayoutVars>
      </dgm:prSet>
      <dgm:spPr/>
      <dgm:t>
        <a:bodyPr/>
        <a:lstStyle/>
        <a:p>
          <a:endParaRPr lang="en-US"/>
        </a:p>
      </dgm:t>
    </dgm:pt>
    <dgm:pt modelId="{D1503643-0D22-4F50-8716-F86D5DFF9A47}" type="pres">
      <dgm:prSet presAssocID="{8BFE2BE4-5821-4AE5-921C-7B2EE7E3858C}" presName="desTx" presStyleLbl="alignAccFollowNode1" presStyleIdx="0" presStyleCnt="3">
        <dgm:presLayoutVars>
          <dgm:bulletEnabled val="1"/>
        </dgm:presLayoutVars>
      </dgm:prSet>
      <dgm:spPr/>
      <dgm:t>
        <a:bodyPr/>
        <a:lstStyle/>
        <a:p>
          <a:endParaRPr lang="en-US"/>
        </a:p>
      </dgm:t>
    </dgm:pt>
    <dgm:pt modelId="{502BD5CB-F1DE-4946-997B-AABC481720D1}" type="pres">
      <dgm:prSet presAssocID="{D70992AE-8A71-46EB-8F6F-0ABED6618157}" presName="space" presStyleCnt="0"/>
      <dgm:spPr/>
    </dgm:pt>
    <dgm:pt modelId="{CC515D0B-D0BB-4A67-9F59-1E6FBD091EA1}" type="pres">
      <dgm:prSet presAssocID="{943ECEE8-6D11-458A-BC3D-E62A0410D6F9}" presName="composite" presStyleCnt="0"/>
      <dgm:spPr/>
    </dgm:pt>
    <dgm:pt modelId="{38DF1CDC-C373-41C1-9720-C27CA1D01B47}" type="pres">
      <dgm:prSet presAssocID="{943ECEE8-6D11-458A-BC3D-E62A0410D6F9}" presName="parTx" presStyleLbl="alignNode1" presStyleIdx="1" presStyleCnt="3">
        <dgm:presLayoutVars>
          <dgm:chMax val="0"/>
          <dgm:chPref val="0"/>
          <dgm:bulletEnabled val="1"/>
        </dgm:presLayoutVars>
      </dgm:prSet>
      <dgm:spPr/>
      <dgm:t>
        <a:bodyPr/>
        <a:lstStyle/>
        <a:p>
          <a:endParaRPr lang="en-US"/>
        </a:p>
      </dgm:t>
    </dgm:pt>
    <dgm:pt modelId="{82FD9675-F935-4FAD-ACB1-122D4CAEB998}" type="pres">
      <dgm:prSet presAssocID="{943ECEE8-6D11-458A-BC3D-E62A0410D6F9}" presName="desTx" presStyleLbl="alignAccFollowNode1" presStyleIdx="1" presStyleCnt="3">
        <dgm:presLayoutVars>
          <dgm:bulletEnabled val="1"/>
        </dgm:presLayoutVars>
      </dgm:prSet>
      <dgm:spPr/>
      <dgm:t>
        <a:bodyPr/>
        <a:lstStyle/>
        <a:p>
          <a:endParaRPr lang="en-US"/>
        </a:p>
      </dgm:t>
    </dgm:pt>
    <dgm:pt modelId="{DFABEFC7-1ED5-40D4-AFAE-48A7D79BF47E}" type="pres">
      <dgm:prSet presAssocID="{F343E7D1-B811-4ED1-9BBB-D548D0CC5AC9}" presName="space" presStyleCnt="0"/>
      <dgm:spPr/>
    </dgm:pt>
    <dgm:pt modelId="{23ACE671-3DA3-4C34-8D81-DEF5662DEB27}" type="pres">
      <dgm:prSet presAssocID="{CB6FB7CA-4653-469B-989A-1DC81FF8053E}" presName="composite" presStyleCnt="0"/>
      <dgm:spPr/>
    </dgm:pt>
    <dgm:pt modelId="{AC4D7C49-7762-4729-BC7B-1319EF13F9FE}" type="pres">
      <dgm:prSet presAssocID="{CB6FB7CA-4653-469B-989A-1DC81FF8053E}" presName="parTx" presStyleLbl="alignNode1" presStyleIdx="2" presStyleCnt="3" custScaleX="106735">
        <dgm:presLayoutVars>
          <dgm:chMax val="0"/>
          <dgm:chPref val="0"/>
          <dgm:bulletEnabled val="1"/>
        </dgm:presLayoutVars>
      </dgm:prSet>
      <dgm:spPr/>
      <dgm:t>
        <a:bodyPr/>
        <a:lstStyle/>
        <a:p>
          <a:endParaRPr lang="en-US"/>
        </a:p>
      </dgm:t>
    </dgm:pt>
    <dgm:pt modelId="{6EADEC04-923D-4760-9BF3-0A77171FCC7C}" type="pres">
      <dgm:prSet presAssocID="{CB6FB7CA-4653-469B-989A-1DC81FF8053E}" presName="desTx" presStyleLbl="alignAccFollowNode1" presStyleIdx="2" presStyleCnt="3" custScaleX="105045">
        <dgm:presLayoutVars>
          <dgm:bulletEnabled val="1"/>
        </dgm:presLayoutVars>
      </dgm:prSet>
      <dgm:spPr/>
      <dgm:t>
        <a:bodyPr/>
        <a:lstStyle/>
        <a:p>
          <a:endParaRPr lang="en-US"/>
        </a:p>
      </dgm:t>
    </dgm:pt>
  </dgm:ptLst>
  <dgm:cxnLst>
    <dgm:cxn modelId="{DC74FA40-C0D0-4CB5-A2CE-8FFA361E36FF}" type="presOf" srcId="{F1FD8EBA-6388-45A6-9E16-9B34278567E5}" destId="{D1503643-0D22-4F50-8716-F86D5DFF9A47}" srcOrd="0" destOrd="1" presId="urn:microsoft.com/office/officeart/2005/8/layout/hList1"/>
    <dgm:cxn modelId="{57C4C799-BEF0-4703-9F55-369551E483AA}" type="presOf" srcId="{8CA5620C-B328-463B-9358-C7BADAA7339B}" destId="{D1503643-0D22-4F50-8716-F86D5DFF9A47}" srcOrd="0" destOrd="0" presId="urn:microsoft.com/office/officeart/2005/8/layout/hList1"/>
    <dgm:cxn modelId="{1AC0E249-396C-427C-B526-DB3013F9707F}" srcId="{943ECEE8-6D11-458A-BC3D-E62A0410D6F9}" destId="{4604DFF2-175C-4D85-AAB8-21987F9B9A4E}" srcOrd="2" destOrd="0" parTransId="{35C737A5-4256-41EA-B08A-3CEA629F1C73}" sibTransId="{6CA0B5C8-8818-4EAE-A2D2-3D8B0520FF03}"/>
    <dgm:cxn modelId="{0BA6D24D-5072-4632-8E64-16FD02102602}" type="presOf" srcId="{232D14B9-A9F2-437F-B33B-586FF3D3C61A}" destId="{6EADEC04-923D-4760-9BF3-0A77171FCC7C}" srcOrd="0" destOrd="4" presId="urn:microsoft.com/office/officeart/2005/8/layout/hList1"/>
    <dgm:cxn modelId="{45D1A757-8456-462C-9B89-47A8442B223A}" type="presOf" srcId="{A60BA143-2B1C-42BE-B77E-A31391496341}" destId="{82FD9675-F935-4FAD-ACB1-122D4CAEB998}" srcOrd="0" destOrd="1" presId="urn:microsoft.com/office/officeart/2005/8/layout/hList1"/>
    <dgm:cxn modelId="{00916A9E-FE00-4557-A835-271C3D159A8C}" srcId="{8BFE2BE4-5821-4AE5-921C-7B2EE7E3858C}" destId="{8CA5620C-B328-463B-9358-C7BADAA7339B}" srcOrd="0" destOrd="0" parTransId="{EA434456-F687-4D8A-8BC1-926F6810A72E}" sibTransId="{39F53334-D0C1-4A53-8681-944AFF805D13}"/>
    <dgm:cxn modelId="{2085B4D7-CCB0-424C-8313-7F7B1EED577A}" srcId="{8BFE2BE4-5821-4AE5-921C-7B2EE7E3858C}" destId="{F1FD8EBA-6388-45A6-9E16-9B34278567E5}" srcOrd="1" destOrd="0" parTransId="{501FE66D-31C0-4F50-AC88-25BA4B79E814}" sibTransId="{F643759E-151B-41C4-9EDD-8150A29DAD71}"/>
    <dgm:cxn modelId="{6E5A5B73-A5D9-46CD-965A-E26AE478E154}" type="presOf" srcId="{080E2B83-0DA9-4F0C-ABA6-01A035DE43C2}" destId="{6EADEC04-923D-4760-9BF3-0A77171FCC7C}" srcOrd="0" destOrd="5" presId="urn:microsoft.com/office/officeart/2005/8/layout/hList1"/>
    <dgm:cxn modelId="{9AFC19E4-BAC9-413F-B0DE-8FEDDC438E5B}" srcId="{F969DD40-2F40-4604-A229-1E07D98D2FC6}" destId="{2DAC5D94-EFA0-410B-8C2D-A8188C2ED575}" srcOrd="0" destOrd="0" parTransId="{6B87F6D0-01BA-47B8-8A65-3A58411BD0F9}" sibTransId="{8B7C46F5-60C1-4B5D-9007-96AB2EAFCF8F}"/>
    <dgm:cxn modelId="{442D6C32-919D-4B37-80FA-726B830AE938}" srcId="{943ECEE8-6D11-458A-BC3D-E62A0410D6F9}" destId="{38E1675F-36E9-47D0-B0A9-C3297A959FAC}" srcOrd="0" destOrd="0" parTransId="{F83C57AF-F957-40FF-A529-3B0387337605}" sibTransId="{4668F7E9-2A92-48FA-BEDF-E3B936D4B31A}"/>
    <dgm:cxn modelId="{95816056-F615-4020-B519-6CB3642B1AB4}" srcId="{8BFE2BE4-5821-4AE5-921C-7B2EE7E3858C}" destId="{F969DD40-2F40-4604-A229-1E07D98D2FC6}" srcOrd="2" destOrd="0" parTransId="{D82A0E95-79C8-47BA-A0DE-45C0D133141A}" sibTransId="{6D792574-FDC5-49C7-B2B4-80C63DD19F14}"/>
    <dgm:cxn modelId="{1E54625E-2298-4268-8310-B91682BD0F99}" srcId="{943ECEE8-6D11-458A-BC3D-E62A0410D6F9}" destId="{A60BA143-2B1C-42BE-B77E-A31391496341}" srcOrd="1" destOrd="0" parTransId="{AA0A0E77-1AFB-413C-A6C1-8B2104DA8522}" sibTransId="{76B38738-7CC5-4082-A44E-A0653DE7383F}"/>
    <dgm:cxn modelId="{DEEE4172-4052-416B-B0FA-60B9655E40BD}" type="presOf" srcId="{943ECEE8-6D11-458A-BC3D-E62A0410D6F9}" destId="{38DF1CDC-C373-41C1-9720-C27CA1D01B47}" srcOrd="0" destOrd="0" presId="urn:microsoft.com/office/officeart/2005/8/layout/hList1"/>
    <dgm:cxn modelId="{9772452B-B23F-49D4-9DD3-12E21D1F0D3E}" srcId="{CB6FB7CA-4653-469B-989A-1DC81FF8053E}" destId="{16A45723-9F43-4712-B077-3B426AC13310}" srcOrd="3" destOrd="0" parTransId="{A82B8F78-E690-4F71-A28F-B6B2AD408434}" sibTransId="{1D3F8CC8-0814-42EE-BE05-736F3F0857BE}"/>
    <dgm:cxn modelId="{A5682D77-2885-4B10-96ED-1AFC054D1D66}" type="presOf" srcId="{F969DD40-2F40-4604-A229-1E07D98D2FC6}" destId="{D1503643-0D22-4F50-8716-F86D5DFF9A47}" srcOrd="0" destOrd="2" presId="urn:microsoft.com/office/officeart/2005/8/layout/hList1"/>
    <dgm:cxn modelId="{02F685CB-6FBA-4E1A-9348-2CF1BF271A97}" type="presOf" srcId="{CB6FB7CA-4653-469B-989A-1DC81FF8053E}" destId="{AC4D7C49-7762-4729-BC7B-1319EF13F9FE}" srcOrd="0" destOrd="0" presId="urn:microsoft.com/office/officeart/2005/8/layout/hList1"/>
    <dgm:cxn modelId="{231EA13A-B167-484A-A81B-3442EEAD8A86}" srcId="{8BFE2BE4-5821-4AE5-921C-7B2EE7E3858C}" destId="{B8B33C0C-8E2C-433D-B277-1A926B3C54BB}" srcOrd="4" destOrd="0" parTransId="{4C175591-D554-4235-AA1E-9229149450F0}" sibTransId="{A30A42D1-D660-4E75-B0B3-4E367ED5D49A}"/>
    <dgm:cxn modelId="{6D8BEA62-F84B-433C-90CA-9D9C4A25BC16}" srcId="{CB6FB7CA-4653-469B-989A-1DC81FF8053E}" destId="{232D14B9-A9F2-437F-B33B-586FF3D3C61A}" srcOrd="4" destOrd="0" parTransId="{2B5C87B7-4DBB-48EB-9953-A15C40FEE91F}" sibTransId="{6BAA9574-0B82-458B-8A18-2F268ACAEAF5}"/>
    <dgm:cxn modelId="{4D49C10C-0732-4DBA-BCBE-EF34E02F1FDF}" srcId="{CB6FB7CA-4653-469B-989A-1DC81FF8053E}" destId="{0583763A-17F8-4716-B95B-1BD6B255A3A9}" srcOrd="1" destOrd="0" parTransId="{6162ACF0-19FE-45C9-847B-C6FB4311FE6E}" sibTransId="{8FD23BD2-BA0C-4D0B-B143-FB4C79570DA4}"/>
    <dgm:cxn modelId="{F685CA3D-C225-409A-ACC7-B56EB040ACA1}" srcId="{30DD793F-5C7B-4DEB-9F05-F9E40E8EB072}" destId="{8BFE2BE4-5821-4AE5-921C-7B2EE7E3858C}" srcOrd="0" destOrd="0" parTransId="{016D0C9E-A4D6-440A-BA80-1EECB496FC0B}" sibTransId="{D70992AE-8A71-46EB-8F6F-0ABED6618157}"/>
    <dgm:cxn modelId="{46EFF948-49B1-4052-8A27-13C0240D7FF0}" type="presOf" srcId="{2DAC5D94-EFA0-410B-8C2D-A8188C2ED575}" destId="{D1503643-0D22-4F50-8716-F86D5DFF9A47}" srcOrd="0" destOrd="3" presId="urn:microsoft.com/office/officeart/2005/8/layout/hList1"/>
    <dgm:cxn modelId="{1E158A38-3EB8-44A1-B80D-35FF654D84D2}" type="presOf" srcId="{38E1675F-36E9-47D0-B0A9-C3297A959FAC}" destId="{82FD9675-F935-4FAD-ACB1-122D4CAEB998}" srcOrd="0" destOrd="0" presId="urn:microsoft.com/office/officeart/2005/8/layout/hList1"/>
    <dgm:cxn modelId="{25DA6C4C-1ED4-4493-8222-D885835295D7}" type="presOf" srcId="{834FC1E2-0337-4852-BEB5-4C96C84847B3}" destId="{D1503643-0D22-4F50-8716-F86D5DFF9A47}" srcOrd="0" destOrd="5" presId="urn:microsoft.com/office/officeart/2005/8/layout/hList1"/>
    <dgm:cxn modelId="{18882E1A-767A-4FCD-AFF1-7337D0051F65}" srcId="{30DD793F-5C7B-4DEB-9F05-F9E40E8EB072}" destId="{CB6FB7CA-4653-469B-989A-1DC81FF8053E}" srcOrd="2" destOrd="0" parTransId="{55D2F494-F1D4-4316-BC45-26F57537D2D3}" sibTransId="{9ABFFC65-54AB-4B6D-BC4F-7BD8602DCBFE}"/>
    <dgm:cxn modelId="{47ED4C4C-8282-44E9-97E7-C8865553C5F9}" type="presOf" srcId="{30DD793F-5C7B-4DEB-9F05-F9E40E8EB072}" destId="{4DE350AD-1567-4D9F-835C-80CED1AC5B33}" srcOrd="0" destOrd="0" presId="urn:microsoft.com/office/officeart/2005/8/layout/hList1"/>
    <dgm:cxn modelId="{FA481549-2CBC-4F16-B3D3-7A890AA57706}" type="presOf" srcId="{0583763A-17F8-4716-B95B-1BD6B255A3A9}" destId="{6EADEC04-923D-4760-9BF3-0A77171FCC7C}" srcOrd="0" destOrd="1" presId="urn:microsoft.com/office/officeart/2005/8/layout/hList1"/>
    <dgm:cxn modelId="{E77F35C8-0852-4E33-906D-DFA64FDE2C76}" type="presOf" srcId="{4604DFF2-175C-4D85-AAB8-21987F9B9A4E}" destId="{82FD9675-F935-4FAD-ACB1-122D4CAEB998}" srcOrd="0" destOrd="2" presId="urn:microsoft.com/office/officeart/2005/8/layout/hList1"/>
    <dgm:cxn modelId="{759EC68E-CFE8-438A-990A-FA9056849A15}" srcId="{8BFE2BE4-5821-4AE5-921C-7B2EE7E3858C}" destId="{834FC1E2-0337-4852-BEB5-4C96C84847B3}" srcOrd="3" destOrd="0" parTransId="{6FB3224E-7EF3-4DB6-B3E3-C3320CD612D2}" sibTransId="{AFED0B12-C604-4BFA-BC55-E2B1730706A4}"/>
    <dgm:cxn modelId="{71159148-5E7B-4647-9CEC-6A3D0222FBE9}" type="presOf" srcId="{8925D72B-0BE8-4BC8-95FB-FDDE02DCC3F7}" destId="{82FD9675-F935-4FAD-ACB1-122D4CAEB998}" srcOrd="0" destOrd="3" presId="urn:microsoft.com/office/officeart/2005/8/layout/hList1"/>
    <dgm:cxn modelId="{40C5A9B2-AD87-422E-926C-688D26C4FBF5}" srcId="{CB6FB7CA-4653-469B-989A-1DC81FF8053E}" destId="{376063F7-C578-47AF-84D0-4096ED94E70A}" srcOrd="2" destOrd="0" parTransId="{4FB44DF5-E0D4-4AA0-83F2-89D49A81BCAB}" sibTransId="{ADF89FE2-084C-4ECD-AFF2-EB40D5A3E77D}"/>
    <dgm:cxn modelId="{8C535682-E34B-42BF-BC73-2D33CEF9EC77}" srcId="{F969DD40-2F40-4604-A229-1E07D98D2FC6}" destId="{22E237D9-2115-472B-B6C8-DFDD7DC027AB}" srcOrd="1" destOrd="0" parTransId="{BE009125-CC96-4394-B9B7-7529DBE71447}" sibTransId="{8DADA9AB-79C7-4B76-ABF7-0A7DEE05C313}"/>
    <dgm:cxn modelId="{84335C52-D6A4-422C-BB9E-9C0B229419B6}" type="presOf" srcId="{16A45723-9F43-4712-B077-3B426AC13310}" destId="{6EADEC04-923D-4760-9BF3-0A77171FCC7C}" srcOrd="0" destOrd="3" presId="urn:microsoft.com/office/officeart/2005/8/layout/hList1"/>
    <dgm:cxn modelId="{44D71EFD-37AB-407B-8B06-E93B9CFA7F8D}" srcId="{943ECEE8-6D11-458A-BC3D-E62A0410D6F9}" destId="{8925D72B-0BE8-4BC8-95FB-FDDE02DCC3F7}" srcOrd="3" destOrd="0" parTransId="{4B4A625C-CDD4-4399-BC04-7BFCD57CD9DD}" sibTransId="{794F9AD3-41D4-42DE-B70D-E874E398858E}"/>
    <dgm:cxn modelId="{DB220B34-6A5C-420F-8DE5-75B06E91BD41}" srcId="{CB6FB7CA-4653-469B-989A-1DC81FF8053E}" destId="{080E2B83-0DA9-4F0C-ABA6-01A035DE43C2}" srcOrd="5" destOrd="0" parTransId="{607F4F53-0D15-4AEA-B54E-C0A59FE76223}" sibTransId="{102DF82B-D5FC-44A8-8493-C8E061D52FAE}"/>
    <dgm:cxn modelId="{9703D8EF-5974-4254-AAA9-391AB56C4A02}" type="presOf" srcId="{B8B33C0C-8E2C-433D-B277-1A926B3C54BB}" destId="{D1503643-0D22-4F50-8716-F86D5DFF9A47}" srcOrd="0" destOrd="6" presId="urn:microsoft.com/office/officeart/2005/8/layout/hList1"/>
    <dgm:cxn modelId="{F00ED917-B31B-4C00-B3C8-6DB2EF2C294D}" srcId="{30DD793F-5C7B-4DEB-9F05-F9E40E8EB072}" destId="{943ECEE8-6D11-458A-BC3D-E62A0410D6F9}" srcOrd="1" destOrd="0" parTransId="{6AEFE76F-F189-4B7F-9ABE-7B59334D5390}" sibTransId="{F343E7D1-B811-4ED1-9BBB-D548D0CC5AC9}"/>
    <dgm:cxn modelId="{C8136B8F-BA4F-4696-8D0D-7F27A297AD63}" type="presOf" srcId="{376063F7-C578-47AF-84D0-4096ED94E70A}" destId="{6EADEC04-923D-4760-9BF3-0A77171FCC7C}" srcOrd="0" destOrd="2" presId="urn:microsoft.com/office/officeart/2005/8/layout/hList1"/>
    <dgm:cxn modelId="{9593F0E4-0A53-46C2-9C88-622CEF01407A}" type="presOf" srcId="{22E237D9-2115-472B-B6C8-DFDD7DC027AB}" destId="{D1503643-0D22-4F50-8716-F86D5DFF9A47}" srcOrd="0" destOrd="4" presId="urn:microsoft.com/office/officeart/2005/8/layout/hList1"/>
    <dgm:cxn modelId="{8B913BDE-8388-4D40-A81B-F03616B1F98E}" type="presOf" srcId="{3ACD766C-72D7-49B6-8A8A-F0202D559D92}" destId="{6EADEC04-923D-4760-9BF3-0A77171FCC7C}" srcOrd="0" destOrd="0" presId="urn:microsoft.com/office/officeart/2005/8/layout/hList1"/>
    <dgm:cxn modelId="{0585F01E-55E0-4B26-AD47-D66C60C8B146}" type="presOf" srcId="{8BFE2BE4-5821-4AE5-921C-7B2EE7E3858C}" destId="{DD0D9651-674F-45BA-AF54-583580B028A7}" srcOrd="0" destOrd="0" presId="urn:microsoft.com/office/officeart/2005/8/layout/hList1"/>
    <dgm:cxn modelId="{94408D91-B248-4BEC-8DA6-D960AB426798}" srcId="{CB6FB7CA-4653-469B-989A-1DC81FF8053E}" destId="{3ACD766C-72D7-49B6-8A8A-F0202D559D92}" srcOrd="0" destOrd="0" parTransId="{63831FC9-BCEE-437A-A69B-D67ED945FBDB}" sibTransId="{EB160164-D535-4830-A525-9671AB5D35CA}"/>
    <dgm:cxn modelId="{570EF818-47C8-441E-A147-CA465F965269}" type="presParOf" srcId="{4DE350AD-1567-4D9F-835C-80CED1AC5B33}" destId="{5E914274-A61C-4484-9D84-07D9AEBC6BB4}" srcOrd="0" destOrd="0" presId="urn:microsoft.com/office/officeart/2005/8/layout/hList1"/>
    <dgm:cxn modelId="{664DD950-A43F-4F93-8911-FF4184B0EBE9}" type="presParOf" srcId="{5E914274-A61C-4484-9D84-07D9AEBC6BB4}" destId="{DD0D9651-674F-45BA-AF54-583580B028A7}" srcOrd="0" destOrd="0" presId="urn:microsoft.com/office/officeart/2005/8/layout/hList1"/>
    <dgm:cxn modelId="{58C3C827-754E-4D0A-954C-A837815C7259}" type="presParOf" srcId="{5E914274-A61C-4484-9D84-07D9AEBC6BB4}" destId="{D1503643-0D22-4F50-8716-F86D5DFF9A47}" srcOrd="1" destOrd="0" presId="urn:microsoft.com/office/officeart/2005/8/layout/hList1"/>
    <dgm:cxn modelId="{12A3C9E5-77AE-4F82-98A5-50EE2C2B0501}" type="presParOf" srcId="{4DE350AD-1567-4D9F-835C-80CED1AC5B33}" destId="{502BD5CB-F1DE-4946-997B-AABC481720D1}" srcOrd="1" destOrd="0" presId="urn:microsoft.com/office/officeart/2005/8/layout/hList1"/>
    <dgm:cxn modelId="{E52AB6B9-49D1-4C4D-863A-3A4FC4AFD176}" type="presParOf" srcId="{4DE350AD-1567-4D9F-835C-80CED1AC5B33}" destId="{CC515D0B-D0BB-4A67-9F59-1E6FBD091EA1}" srcOrd="2" destOrd="0" presId="urn:microsoft.com/office/officeart/2005/8/layout/hList1"/>
    <dgm:cxn modelId="{5F875CED-8C70-4CBE-AE5B-0DA85BD7987A}" type="presParOf" srcId="{CC515D0B-D0BB-4A67-9F59-1E6FBD091EA1}" destId="{38DF1CDC-C373-41C1-9720-C27CA1D01B47}" srcOrd="0" destOrd="0" presId="urn:microsoft.com/office/officeart/2005/8/layout/hList1"/>
    <dgm:cxn modelId="{6B9C33CE-D299-4D2F-947F-9DF7A3C6D9FE}" type="presParOf" srcId="{CC515D0B-D0BB-4A67-9F59-1E6FBD091EA1}" destId="{82FD9675-F935-4FAD-ACB1-122D4CAEB998}" srcOrd="1" destOrd="0" presId="urn:microsoft.com/office/officeart/2005/8/layout/hList1"/>
    <dgm:cxn modelId="{742DCE5A-AFA6-49A8-AF82-B4146A2B4A1A}" type="presParOf" srcId="{4DE350AD-1567-4D9F-835C-80CED1AC5B33}" destId="{DFABEFC7-1ED5-40D4-AFAE-48A7D79BF47E}" srcOrd="3" destOrd="0" presId="urn:microsoft.com/office/officeart/2005/8/layout/hList1"/>
    <dgm:cxn modelId="{EDEC0839-8FC0-48EA-BAD3-4649ECCB0AE6}" type="presParOf" srcId="{4DE350AD-1567-4D9F-835C-80CED1AC5B33}" destId="{23ACE671-3DA3-4C34-8D81-DEF5662DEB27}" srcOrd="4" destOrd="0" presId="urn:microsoft.com/office/officeart/2005/8/layout/hList1"/>
    <dgm:cxn modelId="{53D17AFD-4F3A-4BE9-A9F6-8F9F4B11D960}" type="presParOf" srcId="{23ACE671-3DA3-4C34-8D81-DEF5662DEB27}" destId="{AC4D7C49-7762-4729-BC7B-1319EF13F9FE}" srcOrd="0" destOrd="0" presId="urn:microsoft.com/office/officeart/2005/8/layout/hList1"/>
    <dgm:cxn modelId="{3D0B4D65-B3E5-4302-AD2F-CACB1EB52F8E}" type="presParOf" srcId="{23ACE671-3DA3-4C34-8D81-DEF5662DEB27}" destId="{6EADEC04-923D-4760-9BF3-0A77171FCC7C}"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FF61934-368E-424D-9E38-2D1DE415888D}" type="doc">
      <dgm:prSet loTypeId="urn:microsoft.com/office/officeart/2005/8/layout/vList6" loCatId="list" qsTypeId="urn:microsoft.com/office/officeart/2005/8/quickstyle/simple1" qsCatId="simple" csTypeId="urn:microsoft.com/office/officeart/2005/8/colors/accent1_2" csCatId="accent1" phldr="1"/>
      <dgm:spPr/>
      <dgm:t>
        <a:bodyPr/>
        <a:lstStyle/>
        <a:p>
          <a:endParaRPr lang="en-US"/>
        </a:p>
      </dgm:t>
    </dgm:pt>
    <dgm:pt modelId="{138EA8DC-7942-49B4-B25A-DC1C94970F3B}">
      <dgm:prSet custT="1"/>
      <dgm:spPr/>
      <dgm:t>
        <a:bodyPr/>
        <a:lstStyle/>
        <a:p>
          <a:pPr rtl="0"/>
          <a:r>
            <a:rPr lang="en-US" sz="2400" dirty="0" smtClean="0"/>
            <a:t>Signaling hypothesis</a:t>
          </a:r>
        </a:p>
        <a:p>
          <a:pPr rtl="0"/>
          <a:r>
            <a:rPr lang="en-US" sz="2400" dirty="0" smtClean="0"/>
            <a:t>or</a:t>
          </a:r>
        </a:p>
        <a:p>
          <a:pPr rtl="0"/>
          <a:r>
            <a:rPr lang="en-US" sz="2400" dirty="0" smtClean="0"/>
            <a:t> Information Content hypothesis</a:t>
          </a:r>
          <a:endParaRPr lang="en-US" sz="2400" dirty="0"/>
        </a:p>
      </dgm:t>
    </dgm:pt>
    <dgm:pt modelId="{CD9CF7D8-521E-4416-B423-BE357204F925}" type="parTrans" cxnId="{03D00ABE-4196-49B0-A0E5-8CE12E15364E}">
      <dgm:prSet/>
      <dgm:spPr/>
      <dgm:t>
        <a:bodyPr/>
        <a:lstStyle/>
        <a:p>
          <a:endParaRPr lang="en-US"/>
        </a:p>
      </dgm:t>
    </dgm:pt>
    <dgm:pt modelId="{1655B857-E526-426D-BED1-F763E7020674}" type="sibTrans" cxnId="{03D00ABE-4196-49B0-A0E5-8CE12E15364E}">
      <dgm:prSet/>
      <dgm:spPr/>
      <dgm:t>
        <a:bodyPr/>
        <a:lstStyle/>
        <a:p>
          <a:endParaRPr lang="en-US"/>
        </a:p>
      </dgm:t>
    </dgm:pt>
    <dgm:pt modelId="{4479086F-3A9C-4E7E-975B-BBDA9DF208C0}">
      <dgm:prSet custT="1"/>
      <dgm:spPr/>
      <dgm:t>
        <a:bodyPr/>
        <a:lstStyle/>
        <a:p>
          <a:pPr rtl="0"/>
          <a:r>
            <a:rPr lang="en-US" sz="2800" dirty="0" smtClean="0"/>
            <a:t>Clientele effect</a:t>
          </a:r>
          <a:endParaRPr lang="en-US" sz="2800" dirty="0"/>
        </a:p>
      </dgm:t>
    </dgm:pt>
    <dgm:pt modelId="{DC843E98-BD77-47CE-8262-50878C7A1493}" type="parTrans" cxnId="{4F3B5948-FA34-47E5-A7E0-492A3863648A}">
      <dgm:prSet/>
      <dgm:spPr/>
      <dgm:t>
        <a:bodyPr/>
        <a:lstStyle/>
        <a:p>
          <a:endParaRPr lang="en-US"/>
        </a:p>
      </dgm:t>
    </dgm:pt>
    <dgm:pt modelId="{92386A28-14B4-4365-AB9F-EF057B3F9B43}" type="sibTrans" cxnId="{4F3B5948-FA34-47E5-A7E0-492A3863648A}">
      <dgm:prSet/>
      <dgm:spPr/>
      <dgm:t>
        <a:bodyPr/>
        <a:lstStyle/>
        <a:p>
          <a:endParaRPr lang="en-US"/>
        </a:p>
      </dgm:t>
    </dgm:pt>
    <dgm:pt modelId="{3A32AC64-87EF-416C-BB70-CE596C9D1B8D}">
      <dgm:prSet custT="1"/>
      <dgm:spPr/>
      <dgm:t>
        <a:bodyPr/>
        <a:lstStyle/>
        <a:p>
          <a:pPr algn="l">
            <a:lnSpc>
              <a:spcPct val="100000"/>
            </a:lnSpc>
            <a:spcBef>
              <a:spcPct val="0"/>
            </a:spcBef>
            <a:spcAft>
              <a:spcPct val="15000"/>
            </a:spcAft>
          </a:pPr>
          <a:r>
            <a:rPr lang="en-US" sz="2000" dirty="0" smtClean="0"/>
            <a:t>Increases/decreases of dividends are </a:t>
          </a:r>
          <a:r>
            <a:rPr lang="en-US" sz="2000" dirty="0" smtClean="0">
              <a:solidFill>
                <a:schemeClr val="tx2">
                  <a:lumMod val="75000"/>
                </a:schemeClr>
              </a:solidFill>
            </a:rPr>
            <a:t>signals of management’s view for future</a:t>
          </a:r>
        </a:p>
      </dgm:t>
    </dgm:pt>
    <dgm:pt modelId="{944A7B5C-AFD4-4DC0-8ACE-32EADE973BE4}" type="parTrans" cxnId="{E4E49150-434C-443A-AFA4-0D68C5AEC35B}">
      <dgm:prSet/>
      <dgm:spPr/>
      <dgm:t>
        <a:bodyPr/>
        <a:lstStyle/>
        <a:p>
          <a:endParaRPr lang="en-US"/>
        </a:p>
      </dgm:t>
    </dgm:pt>
    <dgm:pt modelId="{4AFD2DD7-2B47-406C-A340-736B5CF0D301}" type="sibTrans" cxnId="{E4E49150-434C-443A-AFA4-0D68C5AEC35B}">
      <dgm:prSet/>
      <dgm:spPr/>
      <dgm:t>
        <a:bodyPr/>
        <a:lstStyle/>
        <a:p>
          <a:endParaRPr lang="en-US"/>
        </a:p>
      </dgm:t>
    </dgm:pt>
    <dgm:pt modelId="{5B1456DE-BB32-40DC-A8BB-816C4D44E171}">
      <dgm:prSet custT="1"/>
      <dgm:spPr/>
      <dgm:t>
        <a:bodyPr/>
        <a:lstStyle/>
        <a:p>
          <a:pPr>
            <a:spcAft>
              <a:spcPts val="1200"/>
            </a:spcAft>
          </a:pPr>
          <a:r>
            <a:rPr lang="en-US" sz="2000" b="1" dirty="0" smtClean="0">
              <a:solidFill>
                <a:schemeClr val="tx2">
                  <a:lumMod val="75000"/>
                </a:schemeClr>
              </a:solidFill>
            </a:rPr>
            <a:t>Different</a:t>
          </a:r>
          <a:r>
            <a:rPr lang="en-US" sz="2000" dirty="0" smtClean="0"/>
            <a:t> clienteles prefer </a:t>
          </a:r>
          <a:r>
            <a:rPr lang="en-US" sz="2000" b="1" dirty="0" smtClean="0">
              <a:solidFill>
                <a:schemeClr val="tx2">
                  <a:lumMod val="75000"/>
                </a:schemeClr>
              </a:solidFill>
            </a:rPr>
            <a:t>different</a:t>
          </a:r>
          <a:r>
            <a:rPr lang="en-US" sz="2000" dirty="0" smtClean="0">
              <a:solidFill>
                <a:schemeClr val="tx2">
                  <a:lumMod val="75000"/>
                </a:schemeClr>
              </a:solidFill>
            </a:rPr>
            <a:t> </a:t>
          </a:r>
          <a:r>
            <a:rPr lang="en-US" sz="2000" dirty="0" smtClean="0"/>
            <a:t>dividend policies</a:t>
          </a:r>
          <a:endParaRPr lang="en-US" sz="2000" dirty="0"/>
        </a:p>
      </dgm:t>
    </dgm:pt>
    <dgm:pt modelId="{714C4FDB-2EE1-4EEB-9C14-C63BBFD8F772}" type="parTrans" cxnId="{59A2C58D-8015-4FEC-B34F-B8342F806BB7}">
      <dgm:prSet/>
      <dgm:spPr/>
      <dgm:t>
        <a:bodyPr/>
        <a:lstStyle/>
        <a:p>
          <a:endParaRPr lang="en-US"/>
        </a:p>
      </dgm:t>
    </dgm:pt>
    <dgm:pt modelId="{E731CA24-AF17-4A3A-982C-58532BC69963}" type="sibTrans" cxnId="{59A2C58D-8015-4FEC-B34F-B8342F806BB7}">
      <dgm:prSet/>
      <dgm:spPr/>
      <dgm:t>
        <a:bodyPr/>
        <a:lstStyle/>
        <a:p>
          <a:endParaRPr lang="en-US"/>
        </a:p>
      </dgm:t>
    </dgm:pt>
    <dgm:pt modelId="{04FCCC01-6D99-4C4A-8331-8BA866B260DE}">
      <dgm:prSet custT="1"/>
      <dgm:spPr/>
      <dgm:t>
        <a:bodyPr/>
        <a:lstStyle/>
        <a:p>
          <a:pPr>
            <a:spcAft>
              <a:spcPts val="1200"/>
            </a:spcAft>
          </a:pPr>
          <a:r>
            <a:rPr lang="en-US" sz="2000" dirty="0" smtClean="0"/>
            <a:t>Past dividend policy of firms determine current clientele of investors</a:t>
          </a:r>
        </a:p>
      </dgm:t>
    </dgm:pt>
    <dgm:pt modelId="{007E3C6F-7FE7-4DDD-B682-A1EE2FBDCABF}" type="parTrans" cxnId="{9BE6A7B4-C6A8-44B1-A6BA-6C6B2AD46CA3}">
      <dgm:prSet/>
      <dgm:spPr/>
      <dgm:t>
        <a:bodyPr/>
        <a:lstStyle/>
        <a:p>
          <a:endParaRPr lang="en-US"/>
        </a:p>
      </dgm:t>
    </dgm:pt>
    <dgm:pt modelId="{874A1ABA-A45E-4938-A662-FBA9A7119615}" type="sibTrans" cxnId="{9BE6A7B4-C6A8-44B1-A6BA-6C6B2AD46CA3}">
      <dgm:prSet/>
      <dgm:spPr/>
      <dgm:t>
        <a:bodyPr/>
        <a:lstStyle/>
        <a:p>
          <a:endParaRPr lang="en-US"/>
        </a:p>
      </dgm:t>
    </dgm:pt>
    <dgm:pt modelId="{6443ADB4-C996-4530-A1A4-B7C8AEAA7ACD}">
      <dgm:prSet custT="1"/>
      <dgm:spPr/>
      <dgm:t>
        <a:bodyPr/>
        <a:lstStyle/>
        <a:p>
          <a:pPr>
            <a:spcAft>
              <a:spcPct val="15000"/>
            </a:spcAft>
          </a:pPr>
          <a:r>
            <a:rPr lang="en-US" sz="2000" dirty="0" smtClean="0"/>
            <a:t>A change in dividend policy may upset dominant clientele. </a:t>
          </a:r>
          <a:r>
            <a:rPr lang="en-US" sz="2000" dirty="0" smtClean="0">
              <a:sym typeface="Wingdings" pitchFamily="2" charset="2"/>
            </a:rPr>
            <a:t></a:t>
          </a:r>
          <a:r>
            <a:rPr lang="en-US" sz="2000" dirty="0" smtClean="0">
              <a:solidFill>
                <a:schemeClr val="tx2">
                  <a:lumMod val="75000"/>
                </a:schemeClr>
              </a:solidFill>
            </a:rPr>
            <a:t>adverse effect on stock price</a:t>
          </a:r>
        </a:p>
      </dgm:t>
    </dgm:pt>
    <dgm:pt modelId="{368F2065-7FA9-4B05-A020-5E72EAED6237}" type="parTrans" cxnId="{6FB9E438-C8A8-4783-A288-6F0139FE54AE}">
      <dgm:prSet/>
      <dgm:spPr/>
      <dgm:t>
        <a:bodyPr/>
        <a:lstStyle/>
        <a:p>
          <a:endParaRPr lang="en-US"/>
        </a:p>
      </dgm:t>
    </dgm:pt>
    <dgm:pt modelId="{1F40CEE9-A922-4CD3-A3BC-4AE73AEE3060}" type="sibTrans" cxnId="{6FB9E438-C8A8-4783-A288-6F0139FE54AE}">
      <dgm:prSet/>
      <dgm:spPr/>
      <dgm:t>
        <a:bodyPr/>
        <a:lstStyle/>
        <a:p>
          <a:endParaRPr lang="en-US"/>
        </a:p>
      </dgm:t>
    </dgm:pt>
    <dgm:pt modelId="{7636B494-99DC-4CE2-B8C9-90214FD95FCF}">
      <dgm:prSet custT="1"/>
      <dgm:spPr/>
      <dgm:t>
        <a:bodyPr/>
        <a:lstStyle/>
        <a:p>
          <a:pPr algn="l">
            <a:lnSpc>
              <a:spcPct val="100000"/>
            </a:lnSpc>
            <a:spcBef>
              <a:spcPts val="600"/>
            </a:spcBef>
            <a:spcAft>
              <a:spcPts val="1200"/>
            </a:spcAft>
          </a:pPr>
          <a:r>
            <a:rPr lang="en-US" sz="2000" dirty="0" smtClean="0"/>
            <a:t>Dividend announcements contain </a:t>
          </a:r>
          <a:r>
            <a:rPr lang="en-US" sz="2000" dirty="0" smtClean="0">
              <a:solidFill>
                <a:schemeClr val="tx2">
                  <a:lumMod val="75000"/>
                </a:schemeClr>
              </a:solidFill>
            </a:rPr>
            <a:t>information about future earnings</a:t>
          </a:r>
          <a:endParaRPr lang="en-US" sz="2000" dirty="0">
            <a:solidFill>
              <a:schemeClr val="tx2">
                <a:lumMod val="75000"/>
              </a:schemeClr>
            </a:solidFill>
          </a:endParaRPr>
        </a:p>
      </dgm:t>
    </dgm:pt>
    <dgm:pt modelId="{11C58DD5-8B9E-4467-87DA-A34302FCDDAC}" type="parTrans" cxnId="{6E958A7E-25A2-4DF7-963A-D2B5B24D6D1B}">
      <dgm:prSet/>
      <dgm:spPr/>
      <dgm:t>
        <a:bodyPr/>
        <a:lstStyle/>
        <a:p>
          <a:endParaRPr lang="en-US"/>
        </a:p>
      </dgm:t>
    </dgm:pt>
    <dgm:pt modelId="{6AEA3488-1A81-49CD-B44F-F79B065E949A}" type="sibTrans" cxnId="{6E958A7E-25A2-4DF7-963A-D2B5B24D6D1B}">
      <dgm:prSet/>
      <dgm:spPr/>
      <dgm:t>
        <a:bodyPr/>
        <a:lstStyle/>
        <a:p>
          <a:endParaRPr lang="en-US"/>
        </a:p>
      </dgm:t>
    </dgm:pt>
    <dgm:pt modelId="{D66C83C5-21B6-4FCE-8B66-2DF1AC336E80}" type="pres">
      <dgm:prSet presAssocID="{5FF61934-368E-424D-9E38-2D1DE415888D}" presName="Name0" presStyleCnt="0">
        <dgm:presLayoutVars>
          <dgm:dir/>
          <dgm:animLvl val="lvl"/>
          <dgm:resizeHandles/>
        </dgm:presLayoutVars>
      </dgm:prSet>
      <dgm:spPr/>
      <dgm:t>
        <a:bodyPr/>
        <a:lstStyle/>
        <a:p>
          <a:endParaRPr lang="en-US"/>
        </a:p>
      </dgm:t>
    </dgm:pt>
    <dgm:pt modelId="{0580FF07-F326-4569-A5B1-34278F471C31}" type="pres">
      <dgm:prSet presAssocID="{138EA8DC-7942-49B4-B25A-DC1C94970F3B}" presName="linNode" presStyleCnt="0"/>
      <dgm:spPr/>
    </dgm:pt>
    <dgm:pt modelId="{AAD2F8A0-A8FB-4FDE-8F07-9DC2423BA50B}" type="pres">
      <dgm:prSet presAssocID="{138EA8DC-7942-49B4-B25A-DC1C94970F3B}" presName="parentShp" presStyleLbl="node1" presStyleIdx="0" presStyleCnt="2" custScaleX="77707">
        <dgm:presLayoutVars>
          <dgm:bulletEnabled val="1"/>
        </dgm:presLayoutVars>
      </dgm:prSet>
      <dgm:spPr/>
      <dgm:t>
        <a:bodyPr/>
        <a:lstStyle/>
        <a:p>
          <a:endParaRPr lang="en-US"/>
        </a:p>
      </dgm:t>
    </dgm:pt>
    <dgm:pt modelId="{D3F61BD2-98C8-4DF2-91D5-D95AFC1993BC}" type="pres">
      <dgm:prSet presAssocID="{138EA8DC-7942-49B4-B25A-DC1C94970F3B}" presName="childShp" presStyleLbl="bgAccFollowNode1" presStyleIdx="0" presStyleCnt="2" custScaleX="108490" custScaleY="90244">
        <dgm:presLayoutVars>
          <dgm:bulletEnabled val="1"/>
        </dgm:presLayoutVars>
      </dgm:prSet>
      <dgm:spPr>
        <a:prstGeom prst="homePlate">
          <a:avLst/>
        </a:prstGeom>
      </dgm:spPr>
      <dgm:t>
        <a:bodyPr/>
        <a:lstStyle/>
        <a:p>
          <a:endParaRPr lang="en-US"/>
        </a:p>
      </dgm:t>
    </dgm:pt>
    <dgm:pt modelId="{B6356918-A30C-424B-B7CE-CE983F98744D}" type="pres">
      <dgm:prSet presAssocID="{1655B857-E526-426D-BED1-F763E7020674}" presName="spacing" presStyleCnt="0"/>
      <dgm:spPr/>
    </dgm:pt>
    <dgm:pt modelId="{64A8BB99-649D-4E74-827E-5A447AB9F863}" type="pres">
      <dgm:prSet presAssocID="{4479086F-3A9C-4E7E-975B-BBDA9DF208C0}" presName="linNode" presStyleCnt="0"/>
      <dgm:spPr/>
    </dgm:pt>
    <dgm:pt modelId="{2D8755F0-EF54-42E1-BF98-39DEFE8FFA9E}" type="pres">
      <dgm:prSet presAssocID="{4479086F-3A9C-4E7E-975B-BBDA9DF208C0}" presName="parentShp" presStyleLbl="node1" presStyleIdx="1" presStyleCnt="2" custScaleX="74903">
        <dgm:presLayoutVars>
          <dgm:bulletEnabled val="1"/>
        </dgm:presLayoutVars>
      </dgm:prSet>
      <dgm:spPr/>
      <dgm:t>
        <a:bodyPr/>
        <a:lstStyle/>
        <a:p>
          <a:endParaRPr lang="en-US"/>
        </a:p>
      </dgm:t>
    </dgm:pt>
    <dgm:pt modelId="{BF60F7A0-985A-4C48-A2F6-FEAC4C0BBC70}" type="pres">
      <dgm:prSet presAssocID="{4479086F-3A9C-4E7E-975B-BBDA9DF208C0}" presName="childShp" presStyleLbl="bgAccFollowNode1" presStyleIdx="1" presStyleCnt="2" custScaleX="107968" custScaleY="111854">
        <dgm:presLayoutVars>
          <dgm:bulletEnabled val="1"/>
        </dgm:presLayoutVars>
      </dgm:prSet>
      <dgm:spPr>
        <a:prstGeom prst="homePlate">
          <a:avLst/>
        </a:prstGeom>
      </dgm:spPr>
      <dgm:t>
        <a:bodyPr/>
        <a:lstStyle/>
        <a:p>
          <a:endParaRPr lang="en-US"/>
        </a:p>
      </dgm:t>
    </dgm:pt>
  </dgm:ptLst>
  <dgm:cxnLst>
    <dgm:cxn modelId="{D5F0E14C-AE94-4364-B2F7-62C406937473}" type="presOf" srcId="{6443ADB4-C996-4530-A1A4-B7C8AEAA7ACD}" destId="{BF60F7A0-985A-4C48-A2F6-FEAC4C0BBC70}" srcOrd="0" destOrd="2" presId="urn:microsoft.com/office/officeart/2005/8/layout/vList6"/>
    <dgm:cxn modelId="{6FB9E438-C8A8-4783-A288-6F0139FE54AE}" srcId="{4479086F-3A9C-4E7E-975B-BBDA9DF208C0}" destId="{6443ADB4-C996-4530-A1A4-B7C8AEAA7ACD}" srcOrd="2" destOrd="0" parTransId="{368F2065-7FA9-4B05-A020-5E72EAED6237}" sibTransId="{1F40CEE9-A922-4CD3-A3BC-4AE73AEE3060}"/>
    <dgm:cxn modelId="{EF6864F5-255E-459F-A4C7-A55AF70A27C3}" type="presOf" srcId="{5B1456DE-BB32-40DC-A8BB-816C4D44E171}" destId="{BF60F7A0-985A-4C48-A2F6-FEAC4C0BBC70}" srcOrd="0" destOrd="0" presId="urn:microsoft.com/office/officeart/2005/8/layout/vList6"/>
    <dgm:cxn modelId="{4F3B5948-FA34-47E5-A7E0-492A3863648A}" srcId="{5FF61934-368E-424D-9E38-2D1DE415888D}" destId="{4479086F-3A9C-4E7E-975B-BBDA9DF208C0}" srcOrd="1" destOrd="0" parTransId="{DC843E98-BD77-47CE-8262-50878C7A1493}" sibTransId="{92386A28-14B4-4365-AB9F-EF057B3F9B43}"/>
    <dgm:cxn modelId="{8DB0D9E9-5F0B-4DAF-9A47-0EA171DB0C74}" type="presOf" srcId="{4479086F-3A9C-4E7E-975B-BBDA9DF208C0}" destId="{2D8755F0-EF54-42E1-BF98-39DEFE8FFA9E}" srcOrd="0" destOrd="0" presId="urn:microsoft.com/office/officeart/2005/8/layout/vList6"/>
    <dgm:cxn modelId="{59A2C58D-8015-4FEC-B34F-B8342F806BB7}" srcId="{4479086F-3A9C-4E7E-975B-BBDA9DF208C0}" destId="{5B1456DE-BB32-40DC-A8BB-816C4D44E171}" srcOrd="0" destOrd="0" parTransId="{714C4FDB-2EE1-4EEB-9C14-C63BBFD8F772}" sibTransId="{E731CA24-AF17-4A3A-982C-58532BC69963}"/>
    <dgm:cxn modelId="{10D8AFCD-1A66-4445-9C60-45230ECCE7B7}" type="presOf" srcId="{138EA8DC-7942-49B4-B25A-DC1C94970F3B}" destId="{AAD2F8A0-A8FB-4FDE-8F07-9DC2423BA50B}" srcOrd="0" destOrd="0" presId="urn:microsoft.com/office/officeart/2005/8/layout/vList6"/>
    <dgm:cxn modelId="{03D00ABE-4196-49B0-A0E5-8CE12E15364E}" srcId="{5FF61934-368E-424D-9E38-2D1DE415888D}" destId="{138EA8DC-7942-49B4-B25A-DC1C94970F3B}" srcOrd="0" destOrd="0" parTransId="{CD9CF7D8-521E-4416-B423-BE357204F925}" sibTransId="{1655B857-E526-426D-BED1-F763E7020674}"/>
    <dgm:cxn modelId="{4E834083-B0E2-4FE6-B4A9-FA05A1F9AD50}" type="presOf" srcId="{7636B494-99DC-4CE2-B8C9-90214FD95FCF}" destId="{D3F61BD2-98C8-4DF2-91D5-D95AFC1993BC}" srcOrd="0" destOrd="0" presId="urn:microsoft.com/office/officeart/2005/8/layout/vList6"/>
    <dgm:cxn modelId="{EE277D8C-B7E4-4821-8B75-1D52D38054F0}" type="presOf" srcId="{3A32AC64-87EF-416C-BB70-CE596C9D1B8D}" destId="{D3F61BD2-98C8-4DF2-91D5-D95AFC1993BC}" srcOrd="0" destOrd="1" presId="urn:microsoft.com/office/officeart/2005/8/layout/vList6"/>
    <dgm:cxn modelId="{D1769F33-E265-4B6D-8B63-A8161C2DD324}" type="presOf" srcId="{5FF61934-368E-424D-9E38-2D1DE415888D}" destId="{D66C83C5-21B6-4FCE-8B66-2DF1AC336E80}" srcOrd="0" destOrd="0" presId="urn:microsoft.com/office/officeart/2005/8/layout/vList6"/>
    <dgm:cxn modelId="{E4E49150-434C-443A-AFA4-0D68C5AEC35B}" srcId="{138EA8DC-7942-49B4-B25A-DC1C94970F3B}" destId="{3A32AC64-87EF-416C-BB70-CE596C9D1B8D}" srcOrd="1" destOrd="0" parTransId="{944A7B5C-AFD4-4DC0-8ACE-32EADE973BE4}" sibTransId="{4AFD2DD7-2B47-406C-A340-736B5CF0D301}"/>
    <dgm:cxn modelId="{6E958A7E-25A2-4DF7-963A-D2B5B24D6D1B}" srcId="{138EA8DC-7942-49B4-B25A-DC1C94970F3B}" destId="{7636B494-99DC-4CE2-B8C9-90214FD95FCF}" srcOrd="0" destOrd="0" parTransId="{11C58DD5-8B9E-4467-87DA-A34302FCDDAC}" sibTransId="{6AEA3488-1A81-49CD-B44F-F79B065E949A}"/>
    <dgm:cxn modelId="{9D774536-6545-40AF-BFB8-1FB90E490E47}" type="presOf" srcId="{04FCCC01-6D99-4C4A-8331-8BA866B260DE}" destId="{BF60F7A0-985A-4C48-A2F6-FEAC4C0BBC70}" srcOrd="0" destOrd="1" presId="urn:microsoft.com/office/officeart/2005/8/layout/vList6"/>
    <dgm:cxn modelId="{9BE6A7B4-C6A8-44B1-A6BA-6C6B2AD46CA3}" srcId="{4479086F-3A9C-4E7E-975B-BBDA9DF208C0}" destId="{04FCCC01-6D99-4C4A-8331-8BA866B260DE}" srcOrd="1" destOrd="0" parTransId="{007E3C6F-7FE7-4DDD-B682-A1EE2FBDCABF}" sibTransId="{874A1ABA-A45E-4938-A662-FBA9A7119615}"/>
    <dgm:cxn modelId="{59362F32-A66F-4A75-84DB-ADFE5596A26B}" type="presParOf" srcId="{D66C83C5-21B6-4FCE-8B66-2DF1AC336E80}" destId="{0580FF07-F326-4569-A5B1-34278F471C31}" srcOrd="0" destOrd="0" presId="urn:microsoft.com/office/officeart/2005/8/layout/vList6"/>
    <dgm:cxn modelId="{994D91FE-B17E-4D93-BB39-B7D39A1B5FB9}" type="presParOf" srcId="{0580FF07-F326-4569-A5B1-34278F471C31}" destId="{AAD2F8A0-A8FB-4FDE-8F07-9DC2423BA50B}" srcOrd="0" destOrd="0" presId="urn:microsoft.com/office/officeart/2005/8/layout/vList6"/>
    <dgm:cxn modelId="{6E540B85-7922-4765-8933-3B35C91064AB}" type="presParOf" srcId="{0580FF07-F326-4569-A5B1-34278F471C31}" destId="{D3F61BD2-98C8-4DF2-91D5-D95AFC1993BC}" srcOrd="1" destOrd="0" presId="urn:microsoft.com/office/officeart/2005/8/layout/vList6"/>
    <dgm:cxn modelId="{B4AC4145-3A3B-4ECE-9626-4593EFFBE154}" type="presParOf" srcId="{D66C83C5-21B6-4FCE-8B66-2DF1AC336E80}" destId="{B6356918-A30C-424B-B7CE-CE983F98744D}" srcOrd="1" destOrd="0" presId="urn:microsoft.com/office/officeart/2005/8/layout/vList6"/>
    <dgm:cxn modelId="{F71B670D-0736-4FA9-ABA5-E99C5B96EE0B}" type="presParOf" srcId="{D66C83C5-21B6-4FCE-8B66-2DF1AC336E80}" destId="{64A8BB99-649D-4E74-827E-5A447AB9F863}" srcOrd="2" destOrd="0" presId="urn:microsoft.com/office/officeart/2005/8/layout/vList6"/>
    <dgm:cxn modelId="{20083E10-448A-4D11-AE72-8EF7CB1E120D}" type="presParOf" srcId="{64A8BB99-649D-4E74-827E-5A447AB9F863}" destId="{2D8755F0-EF54-42E1-BF98-39DEFE8FFA9E}" srcOrd="0" destOrd="0" presId="urn:microsoft.com/office/officeart/2005/8/layout/vList6"/>
    <dgm:cxn modelId="{A960873A-5E41-409B-A94A-C3472351B7C4}" type="presParOf" srcId="{64A8BB99-649D-4E74-827E-5A447AB9F863}" destId="{BF60F7A0-985A-4C48-A2F6-FEAC4C0BBC70}" srcOrd="1" destOrd="0" presId="urn:microsoft.com/office/officeart/2005/8/layout/v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739486E-4012-4DD8-9C1E-800D55C74ACB}"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SG"/>
        </a:p>
      </dgm:t>
    </dgm:pt>
    <dgm:pt modelId="{2E26C832-5A4E-4F8D-8460-633AB49A521F}">
      <dgm:prSet phldrT="[Text]"/>
      <dgm:spPr/>
      <dgm:t>
        <a:bodyPr/>
        <a:lstStyle/>
        <a:p>
          <a:r>
            <a:rPr lang="en-US" dirty="0" smtClean="0"/>
            <a:t>Forms of Distribution</a:t>
          </a:r>
          <a:endParaRPr lang="en-SG" dirty="0"/>
        </a:p>
      </dgm:t>
    </dgm:pt>
    <dgm:pt modelId="{C9BA4153-7296-4ABE-AE5B-FD6F30CAD226}" type="parTrans" cxnId="{B3C9DD8F-3920-49BC-B9ED-6EAA2B834017}">
      <dgm:prSet/>
      <dgm:spPr/>
      <dgm:t>
        <a:bodyPr/>
        <a:lstStyle/>
        <a:p>
          <a:endParaRPr lang="en-SG"/>
        </a:p>
      </dgm:t>
    </dgm:pt>
    <dgm:pt modelId="{C823C0B1-C6FD-4B60-9ECD-1AC32D0CDEE4}" type="sibTrans" cxnId="{B3C9DD8F-3920-49BC-B9ED-6EAA2B834017}">
      <dgm:prSet/>
      <dgm:spPr/>
      <dgm:t>
        <a:bodyPr/>
        <a:lstStyle/>
        <a:p>
          <a:endParaRPr lang="en-SG"/>
        </a:p>
      </dgm:t>
    </dgm:pt>
    <dgm:pt modelId="{E1AB812C-9FBC-432A-8942-C6668D3A1E07}">
      <dgm:prSet phldrT="[Text]"/>
      <dgm:spPr/>
      <dgm:t>
        <a:bodyPr/>
        <a:lstStyle/>
        <a:p>
          <a:r>
            <a:rPr lang="en-US" dirty="0" smtClean="0"/>
            <a:t>Cash Dividends</a:t>
          </a:r>
          <a:endParaRPr lang="en-SG" dirty="0"/>
        </a:p>
      </dgm:t>
    </dgm:pt>
    <dgm:pt modelId="{EB70D24D-02CB-41EB-9799-0C021F76B726}" type="parTrans" cxnId="{00C08ECA-5114-4B9E-804E-3D0097052166}">
      <dgm:prSet/>
      <dgm:spPr/>
      <dgm:t>
        <a:bodyPr/>
        <a:lstStyle/>
        <a:p>
          <a:endParaRPr lang="en-SG" dirty="0"/>
        </a:p>
      </dgm:t>
    </dgm:pt>
    <dgm:pt modelId="{D7908E0B-D740-4A77-98E1-05A8A4E4C730}" type="sibTrans" cxnId="{00C08ECA-5114-4B9E-804E-3D0097052166}">
      <dgm:prSet/>
      <dgm:spPr/>
      <dgm:t>
        <a:bodyPr/>
        <a:lstStyle/>
        <a:p>
          <a:endParaRPr lang="en-SG"/>
        </a:p>
      </dgm:t>
    </dgm:pt>
    <dgm:pt modelId="{79E183A3-C390-4DA9-B7D4-5BE6DA82DBEB}">
      <dgm:prSet phldrT="[Text]"/>
      <dgm:spPr/>
      <dgm:t>
        <a:bodyPr/>
        <a:lstStyle/>
        <a:p>
          <a:r>
            <a:rPr lang="en-US" dirty="0" smtClean="0"/>
            <a:t>Stock Dividends</a:t>
          </a:r>
          <a:endParaRPr lang="en-SG" dirty="0"/>
        </a:p>
      </dgm:t>
    </dgm:pt>
    <dgm:pt modelId="{C1EA6721-1C7E-42BC-B0F7-1349FAE06356}" type="parTrans" cxnId="{4ABE2629-C551-4E3A-BA7F-247BBE11D8BB}">
      <dgm:prSet/>
      <dgm:spPr/>
      <dgm:t>
        <a:bodyPr/>
        <a:lstStyle/>
        <a:p>
          <a:endParaRPr lang="en-SG" dirty="0"/>
        </a:p>
      </dgm:t>
    </dgm:pt>
    <dgm:pt modelId="{3ECDBC95-1486-4852-A3BD-93BD5A983C32}" type="sibTrans" cxnId="{4ABE2629-C551-4E3A-BA7F-247BBE11D8BB}">
      <dgm:prSet/>
      <dgm:spPr/>
      <dgm:t>
        <a:bodyPr/>
        <a:lstStyle/>
        <a:p>
          <a:endParaRPr lang="en-SG"/>
        </a:p>
      </dgm:t>
    </dgm:pt>
    <dgm:pt modelId="{E0BE5054-8554-489C-8BD2-A29FCCA659F5}">
      <dgm:prSet phldrT="[Text]"/>
      <dgm:spPr/>
      <dgm:t>
        <a:bodyPr/>
        <a:lstStyle/>
        <a:p>
          <a:r>
            <a:rPr lang="en-US" dirty="0" smtClean="0"/>
            <a:t>Stock Split</a:t>
          </a:r>
          <a:endParaRPr lang="en-SG" dirty="0"/>
        </a:p>
      </dgm:t>
    </dgm:pt>
    <dgm:pt modelId="{DBE10888-2929-4845-8ED8-30071D05E7DE}" type="parTrans" cxnId="{900BBB9A-6FF1-44CA-8DF4-314E3C0AD381}">
      <dgm:prSet/>
      <dgm:spPr/>
      <dgm:t>
        <a:bodyPr/>
        <a:lstStyle/>
        <a:p>
          <a:endParaRPr lang="en-SG" dirty="0"/>
        </a:p>
      </dgm:t>
    </dgm:pt>
    <dgm:pt modelId="{16E1CA1F-EDB5-4924-BA4C-70C4B9D5D5F0}" type="sibTrans" cxnId="{900BBB9A-6FF1-44CA-8DF4-314E3C0AD381}">
      <dgm:prSet/>
      <dgm:spPr/>
      <dgm:t>
        <a:bodyPr/>
        <a:lstStyle/>
        <a:p>
          <a:endParaRPr lang="en-SG"/>
        </a:p>
      </dgm:t>
    </dgm:pt>
    <dgm:pt modelId="{54F22A43-3545-447A-AC9F-CDD84950D2D9}">
      <dgm:prSet phldrT="[Text]"/>
      <dgm:spPr/>
      <dgm:t>
        <a:bodyPr/>
        <a:lstStyle/>
        <a:p>
          <a:r>
            <a:rPr lang="en-US" dirty="0" smtClean="0"/>
            <a:t>Other Forms of Distribution</a:t>
          </a:r>
          <a:endParaRPr lang="en-SG" dirty="0"/>
        </a:p>
      </dgm:t>
    </dgm:pt>
    <dgm:pt modelId="{B63218A5-F21C-45E1-B4CF-7BCA8991909F}" type="sibTrans" cxnId="{694B05C0-30FB-46A6-A11E-B705FF8464D3}">
      <dgm:prSet/>
      <dgm:spPr/>
      <dgm:t>
        <a:bodyPr/>
        <a:lstStyle/>
        <a:p>
          <a:endParaRPr lang="en-SG"/>
        </a:p>
      </dgm:t>
    </dgm:pt>
    <dgm:pt modelId="{21F4314F-85F4-4426-B4B2-F0E09500EA8E}" type="parTrans" cxnId="{694B05C0-30FB-46A6-A11E-B705FF8464D3}">
      <dgm:prSet/>
      <dgm:spPr/>
      <dgm:t>
        <a:bodyPr/>
        <a:lstStyle/>
        <a:p>
          <a:endParaRPr lang="en-SG" dirty="0"/>
        </a:p>
      </dgm:t>
    </dgm:pt>
    <dgm:pt modelId="{93F93B0A-5FE8-426A-9606-2B1713A7727B}">
      <dgm:prSet phldrT="[Text]"/>
      <dgm:spPr/>
      <dgm:t>
        <a:bodyPr/>
        <a:lstStyle/>
        <a:p>
          <a:r>
            <a:rPr lang="en-US" dirty="0" smtClean="0"/>
            <a:t>Dividend Reinvestment Plans (DRIP)</a:t>
          </a:r>
          <a:endParaRPr lang="en-SG" dirty="0"/>
        </a:p>
      </dgm:t>
    </dgm:pt>
    <dgm:pt modelId="{DF5F5A12-992D-49D0-B283-F57733FF488D}" type="parTrans" cxnId="{DF78C7C9-C474-47E8-B73F-0AB203EA7549}">
      <dgm:prSet/>
      <dgm:spPr/>
      <dgm:t>
        <a:bodyPr/>
        <a:lstStyle/>
        <a:p>
          <a:endParaRPr lang="en-SG" dirty="0"/>
        </a:p>
      </dgm:t>
    </dgm:pt>
    <dgm:pt modelId="{E8699480-3007-44EE-856F-A24FEA4094F1}" type="sibTrans" cxnId="{DF78C7C9-C474-47E8-B73F-0AB203EA7549}">
      <dgm:prSet/>
      <dgm:spPr/>
      <dgm:t>
        <a:bodyPr/>
        <a:lstStyle/>
        <a:p>
          <a:endParaRPr lang="en-SG"/>
        </a:p>
      </dgm:t>
    </dgm:pt>
    <dgm:pt modelId="{8AD7F497-828C-42AE-8A33-3E7962B157DF}">
      <dgm:prSet phldrT="[Text]"/>
      <dgm:spPr/>
      <dgm:t>
        <a:bodyPr/>
        <a:lstStyle/>
        <a:p>
          <a:r>
            <a:rPr lang="en-US" dirty="0" smtClean="0"/>
            <a:t>Stock Repurchase</a:t>
          </a:r>
          <a:endParaRPr lang="en-SG" dirty="0"/>
        </a:p>
      </dgm:t>
    </dgm:pt>
    <dgm:pt modelId="{9BD12B81-DE58-4497-A56A-1ADB773E3498}" type="parTrans" cxnId="{B20F6373-802C-493C-8F8B-BA6CB0B272FA}">
      <dgm:prSet/>
      <dgm:spPr/>
      <dgm:t>
        <a:bodyPr/>
        <a:lstStyle/>
        <a:p>
          <a:endParaRPr lang="en-SG" dirty="0"/>
        </a:p>
      </dgm:t>
    </dgm:pt>
    <dgm:pt modelId="{851F90F9-E96A-45D2-97D2-4859F9DDEA74}" type="sibTrans" cxnId="{B20F6373-802C-493C-8F8B-BA6CB0B272FA}">
      <dgm:prSet/>
      <dgm:spPr/>
      <dgm:t>
        <a:bodyPr/>
        <a:lstStyle/>
        <a:p>
          <a:endParaRPr lang="en-SG"/>
        </a:p>
      </dgm:t>
    </dgm:pt>
    <dgm:pt modelId="{A9B059A4-9CC0-42EA-ACDA-C6D55C44B3AF}">
      <dgm:prSet phldrT="[Text]"/>
      <dgm:spPr/>
      <dgm:t>
        <a:bodyPr/>
        <a:lstStyle/>
        <a:p>
          <a:r>
            <a:rPr lang="en-US" dirty="0" smtClean="0"/>
            <a:t>Open Market</a:t>
          </a:r>
          <a:endParaRPr lang="en-SG" dirty="0"/>
        </a:p>
      </dgm:t>
    </dgm:pt>
    <dgm:pt modelId="{0B1E7467-6B21-4617-BDEA-6E2D52FF3125}" type="parTrans" cxnId="{43DF0ADC-DDB3-4FC1-8597-BD0ED5EE4E33}">
      <dgm:prSet/>
      <dgm:spPr/>
      <dgm:t>
        <a:bodyPr/>
        <a:lstStyle/>
        <a:p>
          <a:endParaRPr lang="en-SG" dirty="0"/>
        </a:p>
      </dgm:t>
    </dgm:pt>
    <dgm:pt modelId="{4D3F0E22-A247-43DD-8125-26FE236B894F}" type="sibTrans" cxnId="{43DF0ADC-DDB3-4FC1-8597-BD0ED5EE4E33}">
      <dgm:prSet/>
      <dgm:spPr/>
      <dgm:t>
        <a:bodyPr/>
        <a:lstStyle/>
        <a:p>
          <a:endParaRPr lang="en-SG"/>
        </a:p>
      </dgm:t>
    </dgm:pt>
    <dgm:pt modelId="{411BEE67-2147-4AB2-95A3-5FAD92ABEF34}">
      <dgm:prSet phldrT="[Text]"/>
      <dgm:spPr/>
      <dgm:t>
        <a:bodyPr/>
        <a:lstStyle/>
        <a:p>
          <a:r>
            <a:rPr lang="en-US" dirty="0" smtClean="0"/>
            <a:t>New Stock</a:t>
          </a:r>
          <a:endParaRPr lang="en-SG" dirty="0"/>
        </a:p>
      </dgm:t>
    </dgm:pt>
    <dgm:pt modelId="{8C1BE3D6-32D5-42DB-9B3C-03818324DB8E}" type="parTrans" cxnId="{39F5023C-12E4-4CFF-A611-EB001438EF08}">
      <dgm:prSet/>
      <dgm:spPr/>
      <dgm:t>
        <a:bodyPr/>
        <a:lstStyle/>
        <a:p>
          <a:endParaRPr lang="en-SG" dirty="0"/>
        </a:p>
      </dgm:t>
    </dgm:pt>
    <dgm:pt modelId="{77A2AA28-C55C-4DB7-A47C-8C4C40F5077C}" type="sibTrans" cxnId="{39F5023C-12E4-4CFF-A611-EB001438EF08}">
      <dgm:prSet/>
      <dgm:spPr/>
      <dgm:t>
        <a:bodyPr/>
        <a:lstStyle/>
        <a:p>
          <a:endParaRPr lang="en-SG"/>
        </a:p>
      </dgm:t>
    </dgm:pt>
    <dgm:pt modelId="{F4BC968C-516F-4A82-A8E4-348360C48C73}" type="pres">
      <dgm:prSet presAssocID="{9739486E-4012-4DD8-9C1E-800D55C74ACB}" presName="diagram" presStyleCnt="0">
        <dgm:presLayoutVars>
          <dgm:chPref val="1"/>
          <dgm:dir/>
          <dgm:animOne val="branch"/>
          <dgm:animLvl val="lvl"/>
          <dgm:resizeHandles val="exact"/>
        </dgm:presLayoutVars>
      </dgm:prSet>
      <dgm:spPr/>
      <dgm:t>
        <a:bodyPr/>
        <a:lstStyle/>
        <a:p>
          <a:endParaRPr lang="en-GB"/>
        </a:p>
      </dgm:t>
    </dgm:pt>
    <dgm:pt modelId="{A24D40A5-212F-4666-9CA6-505B1F120873}" type="pres">
      <dgm:prSet presAssocID="{2E26C832-5A4E-4F8D-8460-633AB49A521F}" presName="root1" presStyleCnt="0"/>
      <dgm:spPr/>
    </dgm:pt>
    <dgm:pt modelId="{757E6880-C4FA-4177-8D62-0A79A45C2B58}" type="pres">
      <dgm:prSet presAssocID="{2E26C832-5A4E-4F8D-8460-633AB49A521F}" presName="LevelOneTextNode" presStyleLbl="node0" presStyleIdx="0" presStyleCnt="1">
        <dgm:presLayoutVars>
          <dgm:chPref val="3"/>
        </dgm:presLayoutVars>
      </dgm:prSet>
      <dgm:spPr/>
      <dgm:t>
        <a:bodyPr/>
        <a:lstStyle/>
        <a:p>
          <a:endParaRPr lang="en-SG"/>
        </a:p>
      </dgm:t>
    </dgm:pt>
    <dgm:pt modelId="{35BAD0FE-5162-4487-B2C0-810A14B50ABB}" type="pres">
      <dgm:prSet presAssocID="{2E26C832-5A4E-4F8D-8460-633AB49A521F}" presName="level2hierChild" presStyleCnt="0"/>
      <dgm:spPr/>
    </dgm:pt>
    <dgm:pt modelId="{D262A48E-AEB9-450A-A7C0-912B4D2A2D6D}" type="pres">
      <dgm:prSet presAssocID="{EB70D24D-02CB-41EB-9799-0C021F76B726}" presName="conn2-1" presStyleLbl="parChTrans1D2" presStyleIdx="0" presStyleCnt="2"/>
      <dgm:spPr/>
      <dgm:t>
        <a:bodyPr/>
        <a:lstStyle/>
        <a:p>
          <a:endParaRPr lang="en-GB"/>
        </a:p>
      </dgm:t>
    </dgm:pt>
    <dgm:pt modelId="{86EBA15E-0F4C-41BB-83EE-ED3ABE7FA908}" type="pres">
      <dgm:prSet presAssocID="{EB70D24D-02CB-41EB-9799-0C021F76B726}" presName="connTx" presStyleLbl="parChTrans1D2" presStyleIdx="0" presStyleCnt="2"/>
      <dgm:spPr/>
      <dgm:t>
        <a:bodyPr/>
        <a:lstStyle/>
        <a:p>
          <a:endParaRPr lang="en-GB"/>
        </a:p>
      </dgm:t>
    </dgm:pt>
    <dgm:pt modelId="{736FBB4A-52F0-4816-8241-EDB347EA888C}" type="pres">
      <dgm:prSet presAssocID="{E1AB812C-9FBC-432A-8942-C6668D3A1E07}" presName="root2" presStyleCnt="0"/>
      <dgm:spPr/>
    </dgm:pt>
    <dgm:pt modelId="{DC9A90B5-966D-4ECE-B9FD-5DDB4CB27F06}" type="pres">
      <dgm:prSet presAssocID="{E1AB812C-9FBC-432A-8942-C6668D3A1E07}" presName="LevelTwoTextNode" presStyleLbl="node2" presStyleIdx="0" presStyleCnt="2" custLinFactNeighborX="-17558" custLinFactNeighborY="-56413">
        <dgm:presLayoutVars>
          <dgm:chPref val="3"/>
        </dgm:presLayoutVars>
      </dgm:prSet>
      <dgm:spPr/>
      <dgm:t>
        <a:bodyPr/>
        <a:lstStyle/>
        <a:p>
          <a:endParaRPr lang="en-GB"/>
        </a:p>
      </dgm:t>
    </dgm:pt>
    <dgm:pt modelId="{B816F4E1-FA5C-4909-9335-BD4FF06DFDB4}" type="pres">
      <dgm:prSet presAssocID="{E1AB812C-9FBC-432A-8942-C6668D3A1E07}" presName="level3hierChild" presStyleCnt="0"/>
      <dgm:spPr/>
    </dgm:pt>
    <dgm:pt modelId="{7C93A388-097B-4A51-BA9C-31D4D2ACC28F}" type="pres">
      <dgm:prSet presAssocID="{21F4314F-85F4-4426-B4B2-F0E09500EA8E}" presName="conn2-1" presStyleLbl="parChTrans1D2" presStyleIdx="1" presStyleCnt="2"/>
      <dgm:spPr/>
      <dgm:t>
        <a:bodyPr/>
        <a:lstStyle/>
        <a:p>
          <a:endParaRPr lang="en-GB"/>
        </a:p>
      </dgm:t>
    </dgm:pt>
    <dgm:pt modelId="{64A543E2-F813-4F7E-B044-7A3E57262FDD}" type="pres">
      <dgm:prSet presAssocID="{21F4314F-85F4-4426-B4B2-F0E09500EA8E}" presName="connTx" presStyleLbl="parChTrans1D2" presStyleIdx="1" presStyleCnt="2"/>
      <dgm:spPr/>
      <dgm:t>
        <a:bodyPr/>
        <a:lstStyle/>
        <a:p>
          <a:endParaRPr lang="en-GB"/>
        </a:p>
      </dgm:t>
    </dgm:pt>
    <dgm:pt modelId="{C1B1C323-9819-44A7-9D33-312BEDBEEFEA}" type="pres">
      <dgm:prSet presAssocID="{54F22A43-3545-447A-AC9F-CDD84950D2D9}" presName="root2" presStyleCnt="0"/>
      <dgm:spPr/>
    </dgm:pt>
    <dgm:pt modelId="{64E51B6F-A385-4595-8025-63980C83394D}" type="pres">
      <dgm:prSet presAssocID="{54F22A43-3545-447A-AC9F-CDD84950D2D9}" presName="LevelTwoTextNode" presStyleLbl="node2" presStyleIdx="1" presStyleCnt="2" custLinFactNeighborX="-13335" custLinFactNeighborY="56595">
        <dgm:presLayoutVars>
          <dgm:chPref val="3"/>
        </dgm:presLayoutVars>
      </dgm:prSet>
      <dgm:spPr/>
      <dgm:t>
        <a:bodyPr/>
        <a:lstStyle/>
        <a:p>
          <a:endParaRPr lang="en-SG"/>
        </a:p>
      </dgm:t>
    </dgm:pt>
    <dgm:pt modelId="{1B000C8B-AF74-4429-BA1F-73F0E66ABCAF}" type="pres">
      <dgm:prSet presAssocID="{54F22A43-3545-447A-AC9F-CDD84950D2D9}" presName="level3hierChild" presStyleCnt="0"/>
      <dgm:spPr/>
    </dgm:pt>
    <dgm:pt modelId="{B4F8A707-C5C2-47AB-8482-322E4E6887A9}" type="pres">
      <dgm:prSet presAssocID="{DF5F5A12-992D-49D0-B283-F57733FF488D}" presName="conn2-1" presStyleLbl="parChTrans1D3" presStyleIdx="0" presStyleCnt="4"/>
      <dgm:spPr/>
      <dgm:t>
        <a:bodyPr/>
        <a:lstStyle/>
        <a:p>
          <a:endParaRPr lang="en-GB"/>
        </a:p>
      </dgm:t>
    </dgm:pt>
    <dgm:pt modelId="{C60B0709-BFA5-4300-8646-339E37D9E442}" type="pres">
      <dgm:prSet presAssocID="{DF5F5A12-992D-49D0-B283-F57733FF488D}" presName="connTx" presStyleLbl="parChTrans1D3" presStyleIdx="0" presStyleCnt="4"/>
      <dgm:spPr/>
      <dgm:t>
        <a:bodyPr/>
        <a:lstStyle/>
        <a:p>
          <a:endParaRPr lang="en-GB"/>
        </a:p>
      </dgm:t>
    </dgm:pt>
    <dgm:pt modelId="{59B9A9FF-A6A4-4DE7-B678-4B98AA3DCD7E}" type="pres">
      <dgm:prSet presAssocID="{93F93B0A-5FE8-426A-9606-2B1713A7727B}" presName="root2" presStyleCnt="0"/>
      <dgm:spPr/>
    </dgm:pt>
    <dgm:pt modelId="{00747E5F-465B-484F-85DF-D05B910BF49B}" type="pres">
      <dgm:prSet presAssocID="{93F93B0A-5FE8-426A-9606-2B1713A7727B}" presName="LevelTwoTextNode" presStyleLbl="node3" presStyleIdx="0" presStyleCnt="4">
        <dgm:presLayoutVars>
          <dgm:chPref val="3"/>
        </dgm:presLayoutVars>
      </dgm:prSet>
      <dgm:spPr/>
      <dgm:t>
        <a:bodyPr/>
        <a:lstStyle/>
        <a:p>
          <a:endParaRPr lang="en-SG"/>
        </a:p>
      </dgm:t>
    </dgm:pt>
    <dgm:pt modelId="{3D23CE75-2A18-48AC-A8AF-476E628EAD3C}" type="pres">
      <dgm:prSet presAssocID="{93F93B0A-5FE8-426A-9606-2B1713A7727B}" presName="level3hierChild" presStyleCnt="0"/>
      <dgm:spPr/>
    </dgm:pt>
    <dgm:pt modelId="{FDB53F95-0E93-4ADE-95BB-004BAC5A0DCD}" type="pres">
      <dgm:prSet presAssocID="{0B1E7467-6B21-4617-BDEA-6E2D52FF3125}" presName="conn2-1" presStyleLbl="parChTrans1D4" presStyleIdx="0" presStyleCnt="2"/>
      <dgm:spPr/>
      <dgm:t>
        <a:bodyPr/>
        <a:lstStyle/>
        <a:p>
          <a:endParaRPr lang="en-GB"/>
        </a:p>
      </dgm:t>
    </dgm:pt>
    <dgm:pt modelId="{43D3A36E-742C-4CA0-BE3E-74519DA024EA}" type="pres">
      <dgm:prSet presAssocID="{0B1E7467-6B21-4617-BDEA-6E2D52FF3125}" presName="connTx" presStyleLbl="parChTrans1D4" presStyleIdx="0" presStyleCnt="2"/>
      <dgm:spPr/>
      <dgm:t>
        <a:bodyPr/>
        <a:lstStyle/>
        <a:p>
          <a:endParaRPr lang="en-GB"/>
        </a:p>
      </dgm:t>
    </dgm:pt>
    <dgm:pt modelId="{1B38483A-6D6F-488B-ADF2-21295F857162}" type="pres">
      <dgm:prSet presAssocID="{A9B059A4-9CC0-42EA-ACDA-C6D55C44B3AF}" presName="root2" presStyleCnt="0"/>
      <dgm:spPr/>
    </dgm:pt>
    <dgm:pt modelId="{23CC2AF4-5650-4B70-99B3-66657C2248D8}" type="pres">
      <dgm:prSet presAssocID="{A9B059A4-9CC0-42EA-ACDA-C6D55C44B3AF}" presName="LevelTwoTextNode" presStyleLbl="node4" presStyleIdx="0" presStyleCnt="2">
        <dgm:presLayoutVars>
          <dgm:chPref val="3"/>
        </dgm:presLayoutVars>
      </dgm:prSet>
      <dgm:spPr/>
      <dgm:t>
        <a:bodyPr/>
        <a:lstStyle/>
        <a:p>
          <a:endParaRPr lang="en-SG"/>
        </a:p>
      </dgm:t>
    </dgm:pt>
    <dgm:pt modelId="{F275D2A7-E476-4C31-92F5-B455B97ECABA}" type="pres">
      <dgm:prSet presAssocID="{A9B059A4-9CC0-42EA-ACDA-C6D55C44B3AF}" presName="level3hierChild" presStyleCnt="0"/>
      <dgm:spPr/>
    </dgm:pt>
    <dgm:pt modelId="{47FDB62A-79DA-476C-8B02-CAE960CE439D}" type="pres">
      <dgm:prSet presAssocID="{8C1BE3D6-32D5-42DB-9B3C-03818324DB8E}" presName="conn2-1" presStyleLbl="parChTrans1D4" presStyleIdx="1" presStyleCnt="2"/>
      <dgm:spPr/>
      <dgm:t>
        <a:bodyPr/>
        <a:lstStyle/>
        <a:p>
          <a:endParaRPr lang="en-GB"/>
        </a:p>
      </dgm:t>
    </dgm:pt>
    <dgm:pt modelId="{8BD7DD40-93D8-42C7-9846-CE75F3E4EF4A}" type="pres">
      <dgm:prSet presAssocID="{8C1BE3D6-32D5-42DB-9B3C-03818324DB8E}" presName="connTx" presStyleLbl="parChTrans1D4" presStyleIdx="1" presStyleCnt="2"/>
      <dgm:spPr/>
      <dgm:t>
        <a:bodyPr/>
        <a:lstStyle/>
        <a:p>
          <a:endParaRPr lang="en-GB"/>
        </a:p>
      </dgm:t>
    </dgm:pt>
    <dgm:pt modelId="{13208F9F-2FD3-4FA7-B108-CBA551BBF195}" type="pres">
      <dgm:prSet presAssocID="{411BEE67-2147-4AB2-95A3-5FAD92ABEF34}" presName="root2" presStyleCnt="0"/>
      <dgm:spPr/>
    </dgm:pt>
    <dgm:pt modelId="{330F4741-7F78-4767-B888-77BCAE1A36BA}" type="pres">
      <dgm:prSet presAssocID="{411BEE67-2147-4AB2-95A3-5FAD92ABEF34}" presName="LevelTwoTextNode" presStyleLbl="node4" presStyleIdx="1" presStyleCnt="2">
        <dgm:presLayoutVars>
          <dgm:chPref val="3"/>
        </dgm:presLayoutVars>
      </dgm:prSet>
      <dgm:spPr/>
      <dgm:t>
        <a:bodyPr/>
        <a:lstStyle/>
        <a:p>
          <a:endParaRPr lang="en-GB"/>
        </a:p>
      </dgm:t>
    </dgm:pt>
    <dgm:pt modelId="{65800B7B-B54A-4579-8F7E-67CF875F0616}" type="pres">
      <dgm:prSet presAssocID="{411BEE67-2147-4AB2-95A3-5FAD92ABEF34}" presName="level3hierChild" presStyleCnt="0"/>
      <dgm:spPr/>
    </dgm:pt>
    <dgm:pt modelId="{EE4C76F2-BA3B-475F-A729-BAF2D98564ED}" type="pres">
      <dgm:prSet presAssocID="{9BD12B81-DE58-4497-A56A-1ADB773E3498}" presName="conn2-1" presStyleLbl="parChTrans1D3" presStyleIdx="1" presStyleCnt="4"/>
      <dgm:spPr/>
      <dgm:t>
        <a:bodyPr/>
        <a:lstStyle/>
        <a:p>
          <a:endParaRPr lang="en-GB"/>
        </a:p>
      </dgm:t>
    </dgm:pt>
    <dgm:pt modelId="{772890A3-11F0-4851-8FAB-555DD75F0D75}" type="pres">
      <dgm:prSet presAssocID="{9BD12B81-DE58-4497-A56A-1ADB773E3498}" presName="connTx" presStyleLbl="parChTrans1D3" presStyleIdx="1" presStyleCnt="4"/>
      <dgm:spPr/>
      <dgm:t>
        <a:bodyPr/>
        <a:lstStyle/>
        <a:p>
          <a:endParaRPr lang="en-GB"/>
        </a:p>
      </dgm:t>
    </dgm:pt>
    <dgm:pt modelId="{C42C9C17-9F0C-474F-99CE-9CBD5C207B4F}" type="pres">
      <dgm:prSet presAssocID="{8AD7F497-828C-42AE-8A33-3E7962B157DF}" presName="root2" presStyleCnt="0"/>
      <dgm:spPr/>
    </dgm:pt>
    <dgm:pt modelId="{C2CCA139-6C81-451C-9837-CCCD745F6FD8}" type="pres">
      <dgm:prSet presAssocID="{8AD7F497-828C-42AE-8A33-3E7962B157DF}" presName="LevelTwoTextNode" presStyleLbl="node3" presStyleIdx="1" presStyleCnt="4" custLinFactNeighborX="-1330" custLinFactNeighborY="21203">
        <dgm:presLayoutVars>
          <dgm:chPref val="3"/>
        </dgm:presLayoutVars>
      </dgm:prSet>
      <dgm:spPr/>
      <dgm:t>
        <a:bodyPr/>
        <a:lstStyle/>
        <a:p>
          <a:endParaRPr lang="en-SG"/>
        </a:p>
      </dgm:t>
    </dgm:pt>
    <dgm:pt modelId="{4C4BA558-2BD0-4491-9898-77FC814649B1}" type="pres">
      <dgm:prSet presAssocID="{8AD7F497-828C-42AE-8A33-3E7962B157DF}" presName="level3hierChild" presStyleCnt="0"/>
      <dgm:spPr/>
    </dgm:pt>
    <dgm:pt modelId="{1DFE42CF-6D74-48CB-AE0F-465CDAF1CC30}" type="pres">
      <dgm:prSet presAssocID="{C1EA6721-1C7E-42BC-B0F7-1349FAE06356}" presName="conn2-1" presStyleLbl="parChTrans1D3" presStyleIdx="2" presStyleCnt="4"/>
      <dgm:spPr/>
      <dgm:t>
        <a:bodyPr/>
        <a:lstStyle/>
        <a:p>
          <a:endParaRPr lang="en-GB"/>
        </a:p>
      </dgm:t>
    </dgm:pt>
    <dgm:pt modelId="{70E707FD-CBD2-4733-A72D-68417556ADDF}" type="pres">
      <dgm:prSet presAssocID="{C1EA6721-1C7E-42BC-B0F7-1349FAE06356}" presName="connTx" presStyleLbl="parChTrans1D3" presStyleIdx="2" presStyleCnt="4"/>
      <dgm:spPr/>
      <dgm:t>
        <a:bodyPr/>
        <a:lstStyle/>
        <a:p>
          <a:endParaRPr lang="en-GB"/>
        </a:p>
      </dgm:t>
    </dgm:pt>
    <dgm:pt modelId="{BF02DC7E-1DB6-4F09-9C9D-7A01DFF8A4B9}" type="pres">
      <dgm:prSet presAssocID="{79E183A3-C390-4DA9-B7D4-5BE6DA82DBEB}" presName="root2" presStyleCnt="0"/>
      <dgm:spPr/>
    </dgm:pt>
    <dgm:pt modelId="{F0AFA486-EB17-4944-93FF-557CC381A763}" type="pres">
      <dgm:prSet presAssocID="{79E183A3-C390-4DA9-B7D4-5BE6DA82DBEB}" presName="LevelTwoTextNode" presStyleLbl="node3" presStyleIdx="2" presStyleCnt="4" custLinFactNeighborX="-1330" custLinFactNeighborY="24429">
        <dgm:presLayoutVars>
          <dgm:chPref val="3"/>
        </dgm:presLayoutVars>
      </dgm:prSet>
      <dgm:spPr/>
      <dgm:t>
        <a:bodyPr/>
        <a:lstStyle/>
        <a:p>
          <a:endParaRPr lang="en-SG"/>
        </a:p>
      </dgm:t>
    </dgm:pt>
    <dgm:pt modelId="{B86DB409-E5E6-4B2D-8B2F-A54DA0FCDAD7}" type="pres">
      <dgm:prSet presAssocID="{79E183A3-C390-4DA9-B7D4-5BE6DA82DBEB}" presName="level3hierChild" presStyleCnt="0"/>
      <dgm:spPr/>
    </dgm:pt>
    <dgm:pt modelId="{44AE7B52-D5B8-4DE5-A8FE-E4A12BB9B117}" type="pres">
      <dgm:prSet presAssocID="{DBE10888-2929-4845-8ED8-30071D05E7DE}" presName="conn2-1" presStyleLbl="parChTrans1D3" presStyleIdx="3" presStyleCnt="4"/>
      <dgm:spPr/>
      <dgm:t>
        <a:bodyPr/>
        <a:lstStyle/>
        <a:p>
          <a:endParaRPr lang="en-GB"/>
        </a:p>
      </dgm:t>
    </dgm:pt>
    <dgm:pt modelId="{2A915C01-A1D3-41EC-904D-73D42DA0C40E}" type="pres">
      <dgm:prSet presAssocID="{DBE10888-2929-4845-8ED8-30071D05E7DE}" presName="connTx" presStyleLbl="parChTrans1D3" presStyleIdx="3" presStyleCnt="4"/>
      <dgm:spPr/>
      <dgm:t>
        <a:bodyPr/>
        <a:lstStyle/>
        <a:p>
          <a:endParaRPr lang="en-GB"/>
        </a:p>
      </dgm:t>
    </dgm:pt>
    <dgm:pt modelId="{C9EF48C5-53C1-4EA6-A35B-ADE8D35B5A98}" type="pres">
      <dgm:prSet presAssocID="{E0BE5054-8554-489C-8BD2-A29FCCA659F5}" presName="root2" presStyleCnt="0"/>
      <dgm:spPr/>
    </dgm:pt>
    <dgm:pt modelId="{1D0B4114-632D-47E1-BB57-9F40274BEC12}" type="pres">
      <dgm:prSet presAssocID="{E0BE5054-8554-489C-8BD2-A29FCCA659F5}" presName="LevelTwoTextNode" presStyleLbl="node3" presStyleIdx="3" presStyleCnt="4" custLinFactNeighborX="-1228" custLinFactNeighborY="55043">
        <dgm:presLayoutVars>
          <dgm:chPref val="3"/>
        </dgm:presLayoutVars>
      </dgm:prSet>
      <dgm:spPr/>
      <dgm:t>
        <a:bodyPr/>
        <a:lstStyle/>
        <a:p>
          <a:endParaRPr lang="en-SG"/>
        </a:p>
      </dgm:t>
    </dgm:pt>
    <dgm:pt modelId="{61FD8AF2-6BD4-4A4E-AA70-40A3E1C714EA}" type="pres">
      <dgm:prSet presAssocID="{E0BE5054-8554-489C-8BD2-A29FCCA659F5}" presName="level3hierChild" presStyleCnt="0"/>
      <dgm:spPr/>
    </dgm:pt>
  </dgm:ptLst>
  <dgm:cxnLst>
    <dgm:cxn modelId="{03D805C4-43DA-4EEF-A043-3B0B60FD8E62}" type="presOf" srcId="{2E26C832-5A4E-4F8D-8460-633AB49A521F}" destId="{757E6880-C4FA-4177-8D62-0A79A45C2B58}" srcOrd="0" destOrd="0" presId="urn:microsoft.com/office/officeart/2005/8/layout/hierarchy2"/>
    <dgm:cxn modelId="{DF78C7C9-C474-47E8-B73F-0AB203EA7549}" srcId="{54F22A43-3545-447A-AC9F-CDD84950D2D9}" destId="{93F93B0A-5FE8-426A-9606-2B1713A7727B}" srcOrd="0" destOrd="0" parTransId="{DF5F5A12-992D-49D0-B283-F57733FF488D}" sibTransId="{E8699480-3007-44EE-856F-A24FEA4094F1}"/>
    <dgm:cxn modelId="{4ABE2629-C551-4E3A-BA7F-247BBE11D8BB}" srcId="{54F22A43-3545-447A-AC9F-CDD84950D2D9}" destId="{79E183A3-C390-4DA9-B7D4-5BE6DA82DBEB}" srcOrd="2" destOrd="0" parTransId="{C1EA6721-1C7E-42BC-B0F7-1349FAE06356}" sibTransId="{3ECDBC95-1486-4852-A3BD-93BD5A983C32}"/>
    <dgm:cxn modelId="{6318EC06-3A9C-4421-82C9-F869C8A73CC7}" type="presOf" srcId="{93F93B0A-5FE8-426A-9606-2B1713A7727B}" destId="{00747E5F-465B-484F-85DF-D05B910BF49B}" srcOrd="0" destOrd="0" presId="urn:microsoft.com/office/officeart/2005/8/layout/hierarchy2"/>
    <dgm:cxn modelId="{69F868AA-EB8C-462A-A1AB-7FFE9D90F7D2}" type="presOf" srcId="{DF5F5A12-992D-49D0-B283-F57733FF488D}" destId="{C60B0709-BFA5-4300-8646-339E37D9E442}" srcOrd="1" destOrd="0" presId="urn:microsoft.com/office/officeart/2005/8/layout/hierarchy2"/>
    <dgm:cxn modelId="{FA6B912E-9A72-4A5D-B3AB-FAF9399F7E7B}" type="presOf" srcId="{79E183A3-C390-4DA9-B7D4-5BE6DA82DBEB}" destId="{F0AFA486-EB17-4944-93FF-557CC381A763}" srcOrd="0" destOrd="0" presId="urn:microsoft.com/office/officeart/2005/8/layout/hierarchy2"/>
    <dgm:cxn modelId="{F8753BE7-9771-4304-961D-BA5C431DA55D}" type="presOf" srcId="{8C1BE3D6-32D5-42DB-9B3C-03818324DB8E}" destId="{8BD7DD40-93D8-42C7-9846-CE75F3E4EF4A}" srcOrd="1" destOrd="0" presId="urn:microsoft.com/office/officeart/2005/8/layout/hierarchy2"/>
    <dgm:cxn modelId="{854D1C78-766E-41C5-A1B2-304DC15C417F}" type="presOf" srcId="{E0BE5054-8554-489C-8BD2-A29FCCA659F5}" destId="{1D0B4114-632D-47E1-BB57-9F40274BEC12}" srcOrd="0" destOrd="0" presId="urn:microsoft.com/office/officeart/2005/8/layout/hierarchy2"/>
    <dgm:cxn modelId="{06FBE134-F9D4-443F-8507-00D15C1B9EED}" type="presOf" srcId="{21F4314F-85F4-4426-B4B2-F0E09500EA8E}" destId="{7C93A388-097B-4A51-BA9C-31D4D2ACC28F}" srcOrd="0" destOrd="0" presId="urn:microsoft.com/office/officeart/2005/8/layout/hierarchy2"/>
    <dgm:cxn modelId="{59E70E62-5424-4939-B7D6-89EF13961876}" type="presOf" srcId="{C1EA6721-1C7E-42BC-B0F7-1349FAE06356}" destId="{70E707FD-CBD2-4733-A72D-68417556ADDF}" srcOrd="1" destOrd="0" presId="urn:microsoft.com/office/officeart/2005/8/layout/hierarchy2"/>
    <dgm:cxn modelId="{CEE9FF8C-62BE-4297-9555-FA6FCFEACE62}" type="presOf" srcId="{21F4314F-85F4-4426-B4B2-F0E09500EA8E}" destId="{64A543E2-F813-4F7E-B044-7A3E57262FDD}" srcOrd="1" destOrd="0" presId="urn:microsoft.com/office/officeart/2005/8/layout/hierarchy2"/>
    <dgm:cxn modelId="{B3C9DD8F-3920-49BC-B9ED-6EAA2B834017}" srcId="{9739486E-4012-4DD8-9C1E-800D55C74ACB}" destId="{2E26C832-5A4E-4F8D-8460-633AB49A521F}" srcOrd="0" destOrd="0" parTransId="{C9BA4153-7296-4ABE-AE5B-FD6F30CAD226}" sibTransId="{C823C0B1-C6FD-4B60-9ECD-1AC32D0CDEE4}"/>
    <dgm:cxn modelId="{620490AC-7482-47D6-8603-1C057ED21174}" type="presOf" srcId="{9739486E-4012-4DD8-9C1E-800D55C74ACB}" destId="{F4BC968C-516F-4A82-A8E4-348360C48C73}" srcOrd="0" destOrd="0" presId="urn:microsoft.com/office/officeart/2005/8/layout/hierarchy2"/>
    <dgm:cxn modelId="{694B05C0-30FB-46A6-A11E-B705FF8464D3}" srcId="{2E26C832-5A4E-4F8D-8460-633AB49A521F}" destId="{54F22A43-3545-447A-AC9F-CDD84950D2D9}" srcOrd="1" destOrd="0" parTransId="{21F4314F-85F4-4426-B4B2-F0E09500EA8E}" sibTransId="{B63218A5-F21C-45E1-B4CF-7BCA8991909F}"/>
    <dgm:cxn modelId="{9BAD58DA-55D7-4CD3-BA17-0A2EBFD49BAC}" type="presOf" srcId="{EB70D24D-02CB-41EB-9799-0C021F76B726}" destId="{D262A48E-AEB9-450A-A7C0-912B4D2A2D6D}" srcOrd="0" destOrd="0" presId="urn:microsoft.com/office/officeart/2005/8/layout/hierarchy2"/>
    <dgm:cxn modelId="{900BBB9A-6FF1-44CA-8DF4-314E3C0AD381}" srcId="{54F22A43-3545-447A-AC9F-CDD84950D2D9}" destId="{E0BE5054-8554-489C-8BD2-A29FCCA659F5}" srcOrd="3" destOrd="0" parTransId="{DBE10888-2929-4845-8ED8-30071D05E7DE}" sibTransId="{16E1CA1F-EDB5-4924-BA4C-70C4B9D5D5F0}"/>
    <dgm:cxn modelId="{B20F6373-802C-493C-8F8B-BA6CB0B272FA}" srcId="{54F22A43-3545-447A-AC9F-CDD84950D2D9}" destId="{8AD7F497-828C-42AE-8A33-3E7962B157DF}" srcOrd="1" destOrd="0" parTransId="{9BD12B81-DE58-4497-A56A-1ADB773E3498}" sibTransId="{851F90F9-E96A-45D2-97D2-4859F9DDEA74}"/>
    <dgm:cxn modelId="{BAFE452D-CBE5-48D7-9320-17F01470AE94}" type="presOf" srcId="{0B1E7467-6B21-4617-BDEA-6E2D52FF3125}" destId="{FDB53F95-0E93-4ADE-95BB-004BAC5A0DCD}" srcOrd="0" destOrd="0" presId="urn:microsoft.com/office/officeart/2005/8/layout/hierarchy2"/>
    <dgm:cxn modelId="{C7BF08B8-DA31-4AE4-8BFF-C8365D5528EC}" type="presOf" srcId="{9BD12B81-DE58-4497-A56A-1ADB773E3498}" destId="{EE4C76F2-BA3B-475F-A729-BAF2D98564ED}" srcOrd="0" destOrd="0" presId="urn:microsoft.com/office/officeart/2005/8/layout/hierarchy2"/>
    <dgm:cxn modelId="{85BBBE2C-005A-4862-98CD-AD19036D9A2B}" type="presOf" srcId="{DF5F5A12-992D-49D0-B283-F57733FF488D}" destId="{B4F8A707-C5C2-47AB-8482-322E4E6887A9}" srcOrd="0" destOrd="0" presId="urn:microsoft.com/office/officeart/2005/8/layout/hierarchy2"/>
    <dgm:cxn modelId="{297E3D38-76D2-4E0B-954B-A3540C8E77F2}" type="presOf" srcId="{54F22A43-3545-447A-AC9F-CDD84950D2D9}" destId="{64E51B6F-A385-4595-8025-63980C83394D}" srcOrd="0" destOrd="0" presId="urn:microsoft.com/office/officeart/2005/8/layout/hierarchy2"/>
    <dgm:cxn modelId="{38B469C6-ACC2-438D-A701-BD1DA298B345}" type="presOf" srcId="{9BD12B81-DE58-4497-A56A-1ADB773E3498}" destId="{772890A3-11F0-4851-8FAB-555DD75F0D75}" srcOrd="1" destOrd="0" presId="urn:microsoft.com/office/officeart/2005/8/layout/hierarchy2"/>
    <dgm:cxn modelId="{9477D29E-7208-485B-AFC3-70DC9FD46100}" type="presOf" srcId="{E1AB812C-9FBC-432A-8942-C6668D3A1E07}" destId="{DC9A90B5-966D-4ECE-B9FD-5DDB4CB27F06}" srcOrd="0" destOrd="0" presId="urn:microsoft.com/office/officeart/2005/8/layout/hierarchy2"/>
    <dgm:cxn modelId="{177246F5-544F-4D19-BD14-1FBAA70D2263}" type="presOf" srcId="{EB70D24D-02CB-41EB-9799-0C021F76B726}" destId="{86EBA15E-0F4C-41BB-83EE-ED3ABE7FA908}" srcOrd="1" destOrd="0" presId="urn:microsoft.com/office/officeart/2005/8/layout/hierarchy2"/>
    <dgm:cxn modelId="{906E66CF-661A-4AC1-9ECB-A819E11EF340}" type="presOf" srcId="{0B1E7467-6B21-4617-BDEA-6E2D52FF3125}" destId="{43D3A36E-742C-4CA0-BE3E-74519DA024EA}" srcOrd="1" destOrd="0" presId="urn:microsoft.com/office/officeart/2005/8/layout/hierarchy2"/>
    <dgm:cxn modelId="{B06E132F-00C2-495E-AEBD-D42BF9DFD471}" type="presOf" srcId="{411BEE67-2147-4AB2-95A3-5FAD92ABEF34}" destId="{330F4741-7F78-4767-B888-77BCAE1A36BA}" srcOrd="0" destOrd="0" presId="urn:microsoft.com/office/officeart/2005/8/layout/hierarchy2"/>
    <dgm:cxn modelId="{BB188CF1-8926-49C9-BA3C-E5CA71E6BC1D}" type="presOf" srcId="{8C1BE3D6-32D5-42DB-9B3C-03818324DB8E}" destId="{47FDB62A-79DA-476C-8B02-CAE960CE439D}" srcOrd="0" destOrd="0" presId="urn:microsoft.com/office/officeart/2005/8/layout/hierarchy2"/>
    <dgm:cxn modelId="{6E3D7427-2785-402A-B072-0591ED1FE40E}" type="presOf" srcId="{DBE10888-2929-4845-8ED8-30071D05E7DE}" destId="{44AE7B52-D5B8-4DE5-A8FE-E4A12BB9B117}" srcOrd="0" destOrd="0" presId="urn:microsoft.com/office/officeart/2005/8/layout/hierarchy2"/>
    <dgm:cxn modelId="{2521A8AC-0F89-4D98-B788-5145AEE1E0BA}" type="presOf" srcId="{8AD7F497-828C-42AE-8A33-3E7962B157DF}" destId="{C2CCA139-6C81-451C-9837-CCCD745F6FD8}" srcOrd="0" destOrd="0" presId="urn:microsoft.com/office/officeart/2005/8/layout/hierarchy2"/>
    <dgm:cxn modelId="{39F5023C-12E4-4CFF-A611-EB001438EF08}" srcId="{93F93B0A-5FE8-426A-9606-2B1713A7727B}" destId="{411BEE67-2147-4AB2-95A3-5FAD92ABEF34}" srcOrd="1" destOrd="0" parTransId="{8C1BE3D6-32D5-42DB-9B3C-03818324DB8E}" sibTransId="{77A2AA28-C55C-4DB7-A47C-8C4C40F5077C}"/>
    <dgm:cxn modelId="{5B9209D5-5BA2-4499-890D-4EED0C1656EE}" type="presOf" srcId="{DBE10888-2929-4845-8ED8-30071D05E7DE}" destId="{2A915C01-A1D3-41EC-904D-73D42DA0C40E}" srcOrd="1" destOrd="0" presId="urn:microsoft.com/office/officeart/2005/8/layout/hierarchy2"/>
    <dgm:cxn modelId="{43DF0ADC-DDB3-4FC1-8597-BD0ED5EE4E33}" srcId="{93F93B0A-5FE8-426A-9606-2B1713A7727B}" destId="{A9B059A4-9CC0-42EA-ACDA-C6D55C44B3AF}" srcOrd="0" destOrd="0" parTransId="{0B1E7467-6B21-4617-BDEA-6E2D52FF3125}" sibTransId="{4D3F0E22-A247-43DD-8125-26FE236B894F}"/>
    <dgm:cxn modelId="{00C08ECA-5114-4B9E-804E-3D0097052166}" srcId="{2E26C832-5A4E-4F8D-8460-633AB49A521F}" destId="{E1AB812C-9FBC-432A-8942-C6668D3A1E07}" srcOrd="0" destOrd="0" parTransId="{EB70D24D-02CB-41EB-9799-0C021F76B726}" sibTransId="{D7908E0B-D740-4A77-98E1-05A8A4E4C730}"/>
    <dgm:cxn modelId="{0A3BAF9C-C664-48F4-955F-C9D6718D5D35}" type="presOf" srcId="{A9B059A4-9CC0-42EA-ACDA-C6D55C44B3AF}" destId="{23CC2AF4-5650-4B70-99B3-66657C2248D8}" srcOrd="0" destOrd="0" presId="urn:microsoft.com/office/officeart/2005/8/layout/hierarchy2"/>
    <dgm:cxn modelId="{4C433165-B8B2-4846-835F-4524E00619B5}" type="presOf" srcId="{C1EA6721-1C7E-42BC-B0F7-1349FAE06356}" destId="{1DFE42CF-6D74-48CB-AE0F-465CDAF1CC30}" srcOrd="0" destOrd="0" presId="urn:microsoft.com/office/officeart/2005/8/layout/hierarchy2"/>
    <dgm:cxn modelId="{04407151-4F5F-4EE5-8D22-6315B0DEE808}" type="presParOf" srcId="{F4BC968C-516F-4A82-A8E4-348360C48C73}" destId="{A24D40A5-212F-4666-9CA6-505B1F120873}" srcOrd="0" destOrd="0" presId="urn:microsoft.com/office/officeart/2005/8/layout/hierarchy2"/>
    <dgm:cxn modelId="{15791C69-1573-46C3-BA2E-5EA6E98D0A9C}" type="presParOf" srcId="{A24D40A5-212F-4666-9CA6-505B1F120873}" destId="{757E6880-C4FA-4177-8D62-0A79A45C2B58}" srcOrd="0" destOrd="0" presId="urn:microsoft.com/office/officeart/2005/8/layout/hierarchy2"/>
    <dgm:cxn modelId="{074E000C-6BA6-4598-AD4E-68E4A4C61FD4}" type="presParOf" srcId="{A24D40A5-212F-4666-9CA6-505B1F120873}" destId="{35BAD0FE-5162-4487-B2C0-810A14B50ABB}" srcOrd="1" destOrd="0" presId="urn:microsoft.com/office/officeart/2005/8/layout/hierarchy2"/>
    <dgm:cxn modelId="{16E38F36-5B8A-4EE9-A99D-1E5EE69A6051}" type="presParOf" srcId="{35BAD0FE-5162-4487-B2C0-810A14B50ABB}" destId="{D262A48E-AEB9-450A-A7C0-912B4D2A2D6D}" srcOrd="0" destOrd="0" presId="urn:microsoft.com/office/officeart/2005/8/layout/hierarchy2"/>
    <dgm:cxn modelId="{97925FF0-2484-4A8E-A9E1-2504A34C4708}" type="presParOf" srcId="{D262A48E-AEB9-450A-A7C0-912B4D2A2D6D}" destId="{86EBA15E-0F4C-41BB-83EE-ED3ABE7FA908}" srcOrd="0" destOrd="0" presId="urn:microsoft.com/office/officeart/2005/8/layout/hierarchy2"/>
    <dgm:cxn modelId="{33B320D8-6AE9-494A-9FD8-E66E644A28DE}" type="presParOf" srcId="{35BAD0FE-5162-4487-B2C0-810A14B50ABB}" destId="{736FBB4A-52F0-4816-8241-EDB347EA888C}" srcOrd="1" destOrd="0" presId="urn:microsoft.com/office/officeart/2005/8/layout/hierarchy2"/>
    <dgm:cxn modelId="{D32765D4-1794-4CF8-82A1-BA43B197014E}" type="presParOf" srcId="{736FBB4A-52F0-4816-8241-EDB347EA888C}" destId="{DC9A90B5-966D-4ECE-B9FD-5DDB4CB27F06}" srcOrd="0" destOrd="0" presId="urn:microsoft.com/office/officeart/2005/8/layout/hierarchy2"/>
    <dgm:cxn modelId="{4FBE102B-FF70-43F6-B018-57CB02D79B7E}" type="presParOf" srcId="{736FBB4A-52F0-4816-8241-EDB347EA888C}" destId="{B816F4E1-FA5C-4909-9335-BD4FF06DFDB4}" srcOrd="1" destOrd="0" presId="urn:microsoft.com/office/officeart/2005/8/layout/hierarchy2"/>
    <dgm:cxn modelId="{23D16D8A-EFFF-4B84-9ABA-C38137055769}" type="presParOf" srcId="{35BAD0FE-5162-4487-B2C0-810A14B50ABB}" destId="{7C93A388-097B-4A51-BA9C-31D4D2ACC28F}" srcOrd="2" destOrd="0" presId="urn:microsoft.com/office/officeart/2005/8/layout/hierarchy2"/>
    <dgm:cxn modelId="{DF23DEC3-F546-43F8-99DC-71C8F2C7C34F}" type="presParOf" srcId="{7C93A388-097B-4A51-BA9C-31D4D2ACC28F}" destId="{64A543E2-F813-4F7E-B044-7A3E57262FDD}" srcOrd="0" destOrd="0" presId="urn:microsoft.com/office/officeart/2005/8/layout/hierarchy2"/>
    <dgm:cxn modelId="{54F9A92B-CCEB-4EAC-B775-30965FE94E07}" type="presParOf" srcId="{35BAD0FE-5162-4487-B2C0-810A14B50ABB}" destId="{C1B1C323-9819-44A7-9D33-312BEDBEEFEA}" srcOrd="3" destOrd="0" presId="urn:microsoft.com/office/officeart/2005/8/layout/hierarchy2"/>
    <dgm:cxn modelId="{560B6A7E-AE68-47E4-A36F-3D805548E237}" type="presParOf" srcId="{C1B1C323-9819-44A7-9D33-312BEDBEEFEA}" destId="{64E51B6F-A385-4595-8025-63980C83394D}" srcOrd="0" destOrd="0" presId="urn:microsoft.com/office/officeart/2005/8/layout/hierarchy2"/>
    <dgm:cxn modelId="{CCEFE1BE-6428-4263-A0EA-345855CA5694}" type="presParOf" srcId="{C1B1C323-9819-44A7-9D33-312BEDBEEFEA}" destId="{1B000C8B-AF74-4429-BA1F-73F0E66ABCAF}" srcOrd="1" destOrd="0" presId="urn:microsoft.com/office/officeart/2005/8/layout/hierarchy2"/>
    <dgm:cxn modelId="{DBF4C806-7D55-433F-8FF6-D1AED6234B18}" type="presParOf" srcId="{1B000C8B-AF74-4429-BA1F-73F0E66ABCAF}" destId="{B4F8A707-C5C2-47AB-8482-322E4E6887A9}" srcOrd="0" destOrd="0" presId="urn:microsoft.com/office/officeart/2005/8/layout/hierarchy2"/>
    <dgm:cxn modelId="{02426885-3868-4ACB-964E-AFD9F3F4637A}" type="presParOf" srcId="{B4F8A707-C5C2-47AB-8482-322E4E6887A9}" destId="{C60B0709-BFA5-4300-8646-339E37D9E442}" srcOrd="0" destOrd="0" presId="urn:microsoft.com/office/officeart/2005/8/layout/hierarchy2"/>
    <dgm:cxn modelId="{54BD83F8-D968-4CA3-98A2-0AF056C2F0CD}" type="presParOf" srcId="{1B000C8B-AF74-4429-BA1F-73F0E66ABCAF}" destId="{59B9A9FF-A6A4-4DE7-B678-4B98AA3DCD7E}" srcOrd="1" destOrd="0" presId="urn:microsoft.com/office/officeart/2005/8/layout/hierarchy2"/>
    <dgm:cxn modelId="{3311D1FC-45FB-4A48-9132-403FE8088919}" type="presParOf" srcId="{59B9A9FF-A6A4-4DE7-B678-4B98AA3DCD7E}" destId="{00747E5F-465B-484F-85DF-D05B910BF49B}" srcOrd="0" destOrd="0" presId="urn:microsoft.com/office/officeart/2005/8/layout/hierarchy2"/>
    <dgm:cxn modelId="{8ADEB6AA-1343-439D-8436-8A4227F1E9D7}" type="presParOf" srcId="{59B9A9FF-A6A4-4DE7-B678-4B98AA3DCD7E}" destId="{3D23CE75-2A18-48AC-A8AF-476E628EAD3C}" srcOrd="1" destOrd="0" presId="urn:microsoft.com/office/officeart/2005/8/layout/hierarchy2"/>
    <dgm:cxn modelId="{89DAFFFF-CDA7-4F3C-86A7-59AE446582AC}" type="presParOf" srcId="{3D23CE75-2A18-48AC-A8AF-476E628EAD3C}" destId="{FDB53F95-0E93-4ADE-95BB-004BAC5A0DCD}" srcOrd="0" destOrd="0" presId="urn:microsoft.com/office/officeart/2005/8/layout/hierarchy2"/>
    <dgm:cxn modelId="{6182E825-AB59-48C1-A6BB-3D84D5B4299B}" type="presParOf" srcId="{FDB53F95-0E93-4ADE-95BB-004BAC5A0DCD}" destId="{43D3A36E-742C-4CA0-BE3E-74519DA024EA}" srcOrd="0" destOrd="0" presId="urn:microsoft.com/office/officeart/2005/8/layout/hierarchy2"/>
    <dgm:cxn modelId="{8070C17E-2D5A-478F-B353-75B135172B87}" type="presParOf" srcId="{3D23CE75-2A18-48AC-A8AF-476E628EAD3C}" destId="{1B38483A-6D6F-488B-ADF2-21295F857162}" srcOrd="1" destOrd="0" presId="urn:microsoft.com/office/officeart/2005/8/layout/hierarchy2"/>
    <dgm:cxn modelId="{42D7D0CB-2376-4AC9-97BB-273B76A8B179}" type="presParOf" srcId="{1B38483A-6D6F-488B-ADF2-21295F857162}" destId="{23CC2AF4-5650-4B70-99B3-66657C2248D8}" srcOrd="0" destOrd="0" presId="urn:microsoft.com/office/officeart/2005/8/layout/hierarchy2"/>
    <dgm:cxn modelId="{A1C6B89D-2EFB-496D-A563-80C6BBA027C8}" type="presParOf" srcId="{1B38483A-6D6F-488B-ADF2-21295F857162}" destId="{F275D2A7-E476-4C31-92F5-B455B97ECABA}" srcOrd="1" destOrd="0" presId="urn:microsoft.com/office/officeart/2005/8/layout/hierarchy2"/>
    <dgm:cxn modelId="{360199ED-E866-4D5F-8B99-0D709D406834}" type="presParOf" srcId="{3D23CE75-2A18-48AC-A8AF-476E628EAD3C}" destId="{47FDB62A-79DA-476C-8B02-CAE960CE439D}" srcOrd="2" destOrd="0" presId="urn:microsoft.com/office/officeart/2005/8/layout/hierarchy2"/>
    <dgm:cxn modelId="{C4C5B6D4-5BE5-49AE-8BF1-8A5D9D4F33F2}" type="presParOf" srcId="{47FDB62A-79DA-476C-8B02-CAE960CE439D}" destId="{8BD7DD40-93D8-42C7-9846-CE75F3E4EF4A}" srcOrd="0" destOrd="0" presId="urn:microsoft.com/office/officeart/2005/8/layout/hierarchy2"/>
    <dgm:cxn modelId="{197D4ADB-B22F-483E-8040-EBBAA66D5EAD}" type="presParOf" srcId="{3D23CE75-2A18-48AC-A8AF-476E628EAD3C}" destId="{13208F9F-2FD3-4FA7-B108-CBA551BBF195}" srcOrd="3" destOrd="0" presId="urn:microsoft.com/office/officeart/2005/8/layout/hierarchy2"/>
    <dgm:cxn modelId="{757F691B-40F0-4818-A434-0BB37A7E9001}" type="presParOf" srcId="{13208F9F-2FD3-4FA7-B108-CBA551BBF195}" destId="{330F4741-7F78-4767-B888-77BCAE1A36BA}" srcOrd="0" destOrd="0" presId="urn:microsoft.com/office/officeart/2005/8/layout/hierarchy2"/>
    <dgm:cxn modelId="{38FFDCAE-0D41-4228-A709-A5991EADE2F5}" type="presParOf" srcId="{13208F9F-2FD3-4FA7-B108-CBA551BBF195}" destId="{65800B7B-B54A-4579-8F7E-67CF875F0616}" srcOrd="1" destOrd="0" presId="urn:microsoft.com/office/officeart/2005/8/layout/hierarchy2"/>
    <dgm:cxn modelId="{D29108DA-3D32-49B2-A9A8-C3AEE3D6D9D7}" type="presParOf" srcId="{1B000C8B-AF74-4429-BA1F-73F0E66ABCAF}" destId="{EE4C76F2-BA3B-475F-A729-BAF2D98564ED}" srcOrd="2" destOrd="0" presId="urn:microsoft.com/office/officeart/2005/8/layout/hierarchy2"/>
    <dgm:cxn modelId="{270440ED-EF9B-4B0E-B420-10ADB5BC6332}" type="presParOf" srcId="{EE4C76F2-BA3B-475F-A729-BAF2D98564ED}" destId="{772890A3-11F0-4851-8FAB-555DD75F0D75}" srcOrd="0" destOrd="0" presId="urn:microsoft.com/office/officeart/2005/8/layout/hierarchy2"/>
    <dgm:cxn modelId="{82792EEE-3E7C-4BE8-9473-2BBB0224B30E}" type="presParOf" srcId="{1B000C8B-AF74-4429-BA1F-73F0E66ABCAF}" destId="{C42C9C17-9F0C-474F-99CE-9CBD5C207B4F}" srcOrd="3" destOrd="0" presId="urn:microsoft.com/office/officeart/2005/8/layout/hierarchy2"/>
    <dgm:cxn modelId="{B03B55CF-D968-47B3-9773-3BA678E5122A}" type="presParOf" srcId="{C42C9C17-9F0C-474F-99CE-9CBD5C207B4F}" destId="{C2CCA139-6C81-451C-9837-CCCD745F6FD8}" srcOrd="0" destOrd="0" presId="urn:microsoft.com/office/officeart/2005/8/layout/hierarchy2"/>
    <dgm:cxn modelId="{52B453A1-818B-46E4-99BB-25900D7DD518}" type="presParOf" srcId="{C42C9C17-9F0C-474F-99CE-9CBD5C207B4F}" destId="{4C4BA558-2BD0-4491-9898-77FC814649B1}" srcOrd="1" destOrd="0" presId="urn:microsoft.com/office/officeart/2005/8/layout/hierarchy2"/>
    <dgm:cxn modelId="{E038EFFB-B36B-48B6-9269-C09114C8911A}" type="presParOf" srcId="{1B000C8B-AF74-4429-BA1F-73F0E66ABCAF}" destId="{1DFE42CF-6D74-48CB-AE0F-465CDAF1CC30}" srcOrd="4" destOrd="0" presId="urn:microsoft.com/office/officeart/2005/8/layout/hierarchy2"/>
    <dgm:cxn modelId="{E23DE960-BAFC-4CED-99F2-9C5C2C9AC41E}" type="presParOf" srcId="{1DFE42CF-6D74-48CB-AE0F-465CDAF1CC30}" destId="{70E707FD-CBD2-4733-A72D-68417556ADDF}" srcOrd="0" destOrd="0" presId="urn:microsoft.com/office/officeart/2005/8/layout/hierarchy2"/>
    <dgm:cxn modelId="{28E985F3-EA05-4483-AC1D-E73E7967DFAD}" type="presParOf" srcId="{1B000C8B-AF74-4429-BA1F-73F0E66ABCAF}" destId="{BF02DC7E-1DB6-4F09-9C9D-7A01DFF8A4B9}" srcOrd="5" destOrd="0" presId="urn:microsoft.com/office/officeart/2005/8/layout/hierarchy2"/>
    <dgm:cxn modelId="{4368E9BE-2A4B-45A3-BD14-730DB0AFE958}" type="presParOf" srcId="{BF02DC7E-1DB6-4F09-9C9D-7A01DFF8A4B9}" destId="{F0AFA486-EB17-4944-93FF-557CC381A763}" srcOrd="0" destOrd="0" presId="urn:microsoft.com/office/officeart/2005/8/layout/hierarchy2"/>
    <dgm:cxn modelId="{541CAACB-081E-4DEB-AABC-C1FE1394D438}" type="presParOf" srcId="{BF02DC7E-1DB6-4F09-9C9D-7A01DFF8A4B9}" destId="{B86DB409-E5E6-4B2D-8B2F-A54DA0FCDAD7}" srcOrd="1" destOrd="0" presId="urn:microsoft.com/office/officeart/2005/8/layout/hierarchy2"/>
    <dgm:cxn modelId="{DA53AAA7-C22E-46E6-9AE0-24CE88C5A642}" type="presParOf" srcId="{1B000C8B-AF74-4429-BA1F-73F0E66ABCAF}" destId="{44AE7B52-D5B8-4DE5-A8FE-E4A12BB9B117}" srcOrd="6" destOrd="0" presId="urn:microsoft.com/office/officeart/2005/8/layout/hierarchy2"/>
    <dgm:cxn modelId="{01CFCF60-103E-4FC1-A5CE-828E37BC98EC}" type="presParOf" srcId="{44AE7B52-D5B8-4DE5-A8FE-E4A12BB9B117}" destId="{2A915C01-A1D3-41EC-904D-73D42DA0C40E}" srcOrd="0" destOrd="0" presId="urn:microsoft.com/office/officeart/2005/8/layout/hierarchy2"/>
    <dgm:cxn modelId="{1BF39DD3-AF15-49F3-889B-BD3A1F7BA823}" type="presParOf" srcId="{1B000C8B-AF74-4429-BA1F-73F0E66ABCAF}" destId="{C9EF48C5-53C1-4EA6-A35B-ADE8D35B5A98}" srcOrd="7" destOrd="0" presId="urn:microsoft.com/office/officeart/2005/8/layout/hierarchy2"/>
    <dgm:cxn modelId="{3548A3FD-2230-4998-95A7-D21661F3DA1B}" type="presParOf" srcId="{C9EF48C5-53C1-4EA6-A35B-ADE8D35B5A98}" destId="{1D0B4114-632D-47E1-BB57-9F40274BEC12}" srcOrd="0" destOrd="0" presId="urn:microsoft.com/office/officeart/2005/8/layout/hierarchy2"/>
    <dgm:cxn modelId="{B3C4BA32-F0E8-415F-934D-308120CEFE97}" type="presParOf" srcId="{C9EF48C5-53C1-4EA6-A35B-ADE8D35B5A98}" destId="{61FD8AF2-6BD4-4A4E-AA70-40A3E1C714EA}"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940DA86-D9E9-4F35-8DCE-D6C01470EA9B}" type="doc">
      <dgm:prSet loTypeId="urn:microsoft.com/office/officeart/2005/8/layout/hierarchy2" loCatId="hierarchy" qsTypeId="urn:microsoft.com/office/officeart/2005/8/quickstyle/simple1" qsCatId="simple" csTypeId="urn:microsoft.com/office/officeart/2005/8/colors/colorful2" csCatId="colorful" phldr="1"/>
      <dgm:spPr/>
      <dgm:t>
        <a:bodyPr/>
        <a:lstStyle/>
        <a:p>
          <a:endParaRPr lang="en-SG"/>
        </a:p>
      </dgm:t>
    </dgm:pt>
    <dgm:pt modelId="{72FD7140-FF8E-4DF2-BCEE-3222BB93BC0C}">
      <dgm:prSet phldrT="[Text]"/>
      <dgm:spPr/>
      <dgm:t>
        <a:bodyPr/>
        <a:lstStyle/>
        <a:p>
          <a:r>
            <a:rPr lang="en-US" dirty="0" smtClean="0"/>
            <a:t>Factors Influencing Dividend Policy</a:t>
          </a:r>
          <a:endParaRPr lang="en-SG" dirty="0"/>
        </a:p>
      </dgm:t>
    </dgm:pt>
    <dgm:pt modelId="{3F425869-3570-4915-875C-5B5512FAFDC0}" type="parTrans" cxnId="{201667EE-3980-4940-ADFD-EBCD107A2CDE}">
      <dgm:prSet/>
      <dgm:spPr/>
      <dgm:t>
        <a:bodyPr/>
        <a:lstStyle/>
        <a:p>
          <a:endParaRPr lang="en-SG"/>
        </a:p>
      </dgm:t>
    </dgm:pt>
    <dgm:pt modelId="{1917203D-EA45-46FB-83A4-D606B1E5CC74}" type="sibTrans" cxnId="{201667EE-3980-4940-ADFD-EBCD107A2CDE}">
      <dgm:prSet/>
      <dgm:spPr/>
      <dgm:t>
        <a:bodyPr/>
        <a:lstStyle/>
        <a:p>
          <a:endParaRPr lang="en-SG"/>
        </a:p>
      </dgm:t>
    </dgm:pt>
    <dgm:pt modelId="{C522253B-E081-4A89-BCEF-1FB9788148A2}">
      <dgm:prSet phldrT="[Text]"/>
      <dgm:spPr/>
      <dgm:t>
        <a:bodyPr/>
        <a:lstStyle/>
        <a:p>
          <a:r>
            <a:rPr lang="en-US" dirty="0" smtClean="0"/>
            <a:t>I. Constraints on Dividend Payment</a:t>
          </a:r>
          <a:endParaRPr lang="en-SG" dirty="0"/>
        </a:p>
      </dgm:t>
    </dgm:pt>
    <dgm:pt modelId="{C3C0D1A9-AB61-473A-8E0A-180F55650AD8}" type="parTrans" cxnId="{2A087A7C-DBF7-4A20-AD77-7300399C3D71}">
      <dgm:prSet/>
      <dgm:spPr/>
      <dgm:t>
        <a:bodyPr/>
        <a:lstStyle/>
        <a:p>
          <a:endParaRPr lang="en-SG" dirty="0"/>
        </a:p>
      </dgm:t>
    </dgm:pt>
    <dgm:pt modelId="{119F0CA8-1D15-4D74-959D-FC6C23455CCF}" type="sibTrans" cxnId="{2A087A7C-DBF7-4A20-AD77-7300399C3D71}">
      <dgm:prSet/>
      <dgm:spPr/>
      <dgm:t>
        <a:bodyPr/>
        <a:lstStyle/>
        <a:p>
          <a:endParaRPr lang="en-SG"/>
        </a:p>
      </dgm:t>
    </dgm:pt>
    <dgm:pt modelId="{DCABE99D-FDA2-4E08-A841-65E1E81D6948}">
      <dgm:prSet phldrT="[Text]"/>
      <dgm:spPr/>
      <dgm:t>
        <a:bodyPr/>
        <a:lstStyle/>
        <a:p>
          <a:r>
            <a:rPr lang="en-US" dirty="0" smtClean="0"/>
            <a:t>II. Investment Opportunities</a:t>
          </a:r>
          <a:endParaRPr lang="en-SG" dirty="0"/>
        </a:p>
      </dgm:t>
    </dgm:pt>
    <dgm:pt modelId="{F98B74BD-247C-4A51-9471-C58BD77EDD83}" type="parTrans" cxnId="{966F3C34-DFB6-424B-8C52-6DF226697026}">
      <dgm:prSet/>
      <dgm:spPr/>
      <dgm:t>
        <a:bodyPr/>
        <a:lstStyle/>
        <a:p>
          <a:endParaRPr lang="en-SG" dirty="0"/>
        </a:p>
      </dgm:t>
    </dgm:pt>
    <dgm:pt modelId="{704D3CE8-5BB8-40BA-982C-3A315B1B6E41}" type="sibTrans" cxnId="{966F3C34-DFB6-424B-8C52-6DF226697026}">
      <dgm:prSet/>
      <dgm:spPr/>
      <dgm:t>
        <a:bodyPr/>
        <a:lstStyle/>
        <a:p>
          <a:endParaRPr lang="en-SG"/>
        </a:p>
      </dgm:t>
    </dgm:pt>
    <dgm:pt modelId="{62C3192E-A3FE-4487-8895-B4A148AD458F}">
      <dgm:prSet phldrT="[Text]"/>
      <dgm:spPr/>
      <dgm:t>
        <a:bodyPr/>
        <a:lstStyle/>
        <a:p>
          <a:r>
            <a:rPr lang="en-US" dirty="0" smtClean="0"/>
            <a:t>III. Availability and Cost of Alternate Sources of Capital</a:t>
          </a:r>
          <a:endParaRPr lang="en-SG" dirty="0"/>
        </a:p>
      </dgm:t>
    </dgm:pt>
    <dgm:pt modelId="{B8924AAC-5A4F-42BE-8E94-3A86FFCC93EE}" type="parTrans" cxnId="{AE611324-FA71-43FA-B61D-F09A5D0FFC28}">
      <dgm:prSet/>
      <dgm:spPr/>
      <dgm:t>
        <a:bodyPr/>
        <a:lstStyle/>
        <a:p>
          <a:endParaRPr lang="en-SG" dirty="0"/>
        </a:p>
      </dgm:t>
    </dgm:pt>
    <dgm:pt modelId="{2F955D95-7C7C-4A6E-812C-70D40454C251}" type="sibTrans" cxnId="{AE611324-FA71-43FA-B61D-F09A5D0FFC28}">
      <dgm:prSet/>
      <dgm:spPr/>
      <dgm:t>
        <a:bodyPr/>
        <a:lstStyle/>
        <a:p>
          <a:endParaRPr lang="en-SG"/>
        </a:p>
      </dgm:t>
    </dgm:pt>
    <dgm:pt modelId="{B162D41D-62CE-4EDC-8946-12C5E9C86234}">
      <dgm:prSet phldrT="[Text]"/>
      <dgm:spPr/>
      <dgm:t>
        <a:bodyPr/>
        <a:lstStyle/>
        <a:p>
          <a:r>
            <a:rPr lang="en-US" dirty="0" smtClean="0"/>
            <a:t>IV. Effects of Dividend Policy on r</a:t>
          </a:r>
          <a:r>
            <a:rPr lang="en-US" baseline="-25000" dirty="0" smtClean="0"/>
            <a:t>s</a:t>
          </a:r>
          <a:endParaRPr lang="en-SG" baseline="-25000" dirty="0"/>
        </a:p>
      </dgm:t>
    </dgm:pt>
    <dgm:pt modelId="{6DCB7CD7-3DD8-4096-B3AA-0B203262B54F}" type="parTrans" cxnId="{720E6900-4827-4469-BAC6-5C1C30AEB321}">
      <dgm:prSet/>
      <dgm:spPr/>
      <dgm:t>
        <a:bodyPr/>
        <a:lstStyle/>
        <a:p>
          <a:endParaRPr lang="en-SG" dirty="0"/>
        </a:p>
      </dgm:t>
    </dgm:pt>
    <dgm:pt modelId="{F7556EB8-549C-4D71-8BB7-F817765ECDBF}" type="sibTrans" cxnId="{720E6900-4827-4469-BAC6-5C1C30AEB321}">
      <dgm:prSet/>
      <dgm:spPr/>
      <dgm:t>
        <a:bodyPr/>
        <a:lstStyle/>
        <a:p>
          <a:endParaRPr lang="en-SG"/>
        </a:p>
      </dgm:t>
    </dgm:pt>
    <dgm:pt modelId="{E7286F5D-708B-41B2-BECA-1398C709B1A8}" type="pres">
      <dgm:prSet presAssocID="{B940DA86-D9E9-4F35-8DCE-D6C01470EA9B}" presName="diagram" presStyleCnt="0">
        <dgm:presLayoutVars>
          <dgm:chPref val="1"/>
          <dgm:dir/>
          <dgm:animOne val="branch"/>
          <dgm:animLvl val="lvl"/>
          <dgm:resizeHandles val="exact"/>
        </dgm:presLayoutVars>
      </dgm:prSet>
      <dgm:spPr/>
      <dgm:t>
        <a:bodyPr/>
        <a:lstStyle/>
        <a:p>
          <a:endParaRPr lang="en-GB"/>
        </a:p>
      </dgm:t>
    </dgm:pt>
    <dgm:pt modelId="{537F7A49-826D-4AD5-82F3-9C7FFE88EA0F}" type="pres">
      <dgm:prSet presAssocID="{72FD7140-FF8E-4DF2-BCEE-3222BB93BC0C}" presName="root1" presStyleCnt="0"/>
      <dgm:spPr/>
    </dgm:pt>
    <dgm:pt modelId="{355A4EC0-4317-41AA-8F0F-CB7F29A77AC8}" type="pres">
      <dgm:prSet presAssocID="{72FD7140-FF8E-4DF2-BCEE-3222BB93BC0C}" presName="LevelOneTextNode" presStyleLbl="node0" presStyleIdx="0" presStyleCnt="1">
        <dgm:presLayoutVars>
          <dgm:chPref val="3"/>
        </dgm:presLayoutVars>
      </dgm:prSet>
      <dgm:spPr/>
      <dgm:t>
        <a:bodyPr/>
        <a:lstStyle/>
        <a:p>
          <a:endParaRPr lang="en-GB"/>
        </a:p>
      </dgm:t>
    </dgm:pt>
    <dgm:pt modelId="{936EE29D-EA1D-4378-BF27-C0C6B592E98C}" type="pres">
      <dgm:prSet presAssocID="{72FD7140-FF8E-4DF2-BCEE-3222BB93BC0C}" presName="level2hierChild" presStyleCnt="0"/>
      <dgm:spPr/>
    </dgm:pt>
    <dgm:pt modelId="{C6F7754B-0CF3-4694-9A46-98DB37AA5DBF}" type="pres">
      <dgm:prSet presAssocID="{C3C0D1A9-AB61-473A-8E0A-180F55650AD8}" presName="conn2-1" presStyleLbl="parChTrans1D2" presStyleIdx="0" presStyleCnt="4"/>
      <dgm:spPr/>
      <dgm:t>
        <a:bodyPr/>
        <a:lstStyle/>
        <a:p>
          <a:endParaRPr lang="en-GB"/>
        </a:p>
      </dgm:t>
    </dgm:pt>
    <dgm:pt modelId="{5791E93F-525C-4024-A4CA-119C28EC0EC9}" type="pres">
      <dgm:prSet presAssocID="{C3C0D1A9-AB61-473A-8E0A-180F55650AD8}" presName="connTx" presStyleLbl="parChTrans1D2" presStyleIdx="0" presStyleCnt="4"/>
      <dgm:spPr/>
      <dgm:t>
        <a:bodyPr/>
        <a:lstStyle/>
        <a:p>
          <a:endParaRPr lang="en-GB"/>
        </a:p>
      </dgm:t>
    </dgm:pt>
    <dgm:pt modelId="{79EC85E5-9FDB-42A4-9B07-CCA24D387EBF}" type="pres">
      <dgm:prSet presAssocID="{C522253B-E081-4A89-BCEF-1FB9788148A2}" presName="root2" presStyleCnt="0"/>
      <dgm:spPr/>
    </dgm:pt>
    <dgm:pt modelId="{EB430D9E-55F9-4208-8339-130DA3BE41B9}" type="pres">
      <dgm:prSet presAssocID="{C522253B-E081-4A89-BCEF-1FB9788148A2}" presName="LevelTwoTextNode" presStyleLbl="node2" presStyleIdx="0" presStyleCnt="4" custScaleX="149285">
        <dgm:presLayoutVars>
          <dgm:chPref val="3"/>
        </dgm:presLayoutVars>
      </dgm:prSet>
      <dgm:spPr/>
      <dgm:t>
        <a:bodyPr/>
        <a:lstStyle/>
        <a:p>
          <a:endParaRPr lang="en-SG"/>
        </a:p>
      </dgm:t>
    </dgm:pt>
    <dgm:pt modelId="{C16655E3-586B-4A21-9AF2-5BD7B6FE7649}" type="pres">
      <dgm:prSet presAssocID="{C522253B-E081-4A89-BCEF-1FB9788148A2}" presName="level3hierChild" presStyleCnt="0"/>
      <dgm:spPr/>
    </dgm:pt>
    <dgm:pt modelId="{4E444631-28F3-4548-A213-9BB03A70ADA6}" type="pres">
      <dgm:prSet presAssocID="{F98B74BD-247C-4A51-9471-C58BD77EDD83}" presName="conn2-1" presStyleLbl="parChTrans1D2" presStyleIdx="1" presStyleCnt="4"/>
      <dgm:spPr/>
      <dgm:t>
        <a:bodyPr/>
        <a:lstStyle/>
        <a:p>
          <a:endParaRPr lang="en-GB"/>
        </a:p>
      </dgm:t>
    </dgm:pt>
    <dgm:pt modelId="{AA5BDC2B-F8F0-4C18-B205-E1D5E16F5E8B}" type="pres">
      <dgm:prSet presAssocID="{F98B74BD-247C-4A51-9471-C58BD77EDD83}" presName="connTx" presStyleLbl="parChTrans1D2" presStyleIdx="1" presStyleCnt="4"/>
      <dgm:spPr/>
      <dgm:t>
        <a:bodyPr/>
        <a:lstStyle/>
        <a:p>
          <a:endParaRPr lang="en-GB"/>
        </a:p>
      </dgm:t>
    </dgm:pt>
    <dgm:pt modelId="{21C4615E-81A8-4B1E-A89C-12EE62DD952A}" type="pres">
      <dgm:prSet presAssocID="{DCABE99D-FDA2-4E08-A841-65E1E81D6948}" presName="root2" presStyleCnt="0"/>
      <dgm:spPr/>
    </dgm:pt>
    <dgm:pt modelId="{D0DC6CD7-93F5-4BF7-8CE5-F746EF0449EA}" type="pres">
      <dgm:prSet presAssocID="{DCABE99D-FDA2-4E08-A841-65E1E81D6948}" presName="LevelTwoTextNode" presStyleLbl="node2" presStyleIdx="1" presStyleCnt="4" custScaleX="151239">
        <dgm:presLayoutVars>
          <dgm:chPref val="3"/>
        </dgm:presLayoutVars>
      </dgm:prSet>
      <dgm:spPr/>
      <dgm:t>
        <a:bodyPr/>
        <a:lstStyle/>
        <a:p>
          <a:endParaRPr lang="en-SG"/>
        </a:p>
      </dgm:t>
    </dgm:pt>
    <dgm:pt modelId="{928D3906-B2EC-4FDC-881C-7A043BE5A651}" type="pres">
      <dgm:prSet presAssocID="{DCABE99D-FDA2-4E08-A841-65E1E81D6948}" presName="level3hierChild" presStyleCnt="0"/>
      <dgm:spPr/>
    </dgm:pt>
    <dgm:pt modelId="{F1C1D1C6-2103-4F50-BF6C-FBF47D6FB7DC}" type="pres">
      <dgm:prSet presAssocID="{B8924AAC-5A4F-42BE-8E94-3A86FFCC93EE}" presName="conn2-1" presStyleLbl="parChTrans1D2" presStyleIdx="2" presStyleCnt="4"/>
      <dgm:spPr/>
      <dgm:t>
        <a:bodyPr/>
        <a:lstStyle/>
        <a:p>
          <a:endParaRPr lang="en-GB"/>
        </a:p>
      </dgm:t>
    </dgm:pt>
    <dgm:pt modelId="{2EABFED4-F8D8-4C49-9027-AB0A0BAA6840}" type="pres">
      <dgm:prSet presAssocID="{B8924AAC-5A4F-42BE-8E94-3A86FFCC93EE}" presName="connTx" presStyleLbl="parChTrans1D2" presStyleIdx="2" presStyleCnt="4"/>
      <dgm:spPr/>
      <dgm:t>
        <a:bodyPr/>
        <a:lstStyle/>
        <a:p>
          <a:endParaRPr lang="en-GB"/>
        </a:p>
      </dgm:t>
    </dgm:pt>
    <dgm:pt modelId="{56597797-9DAF-454D-89F8-580CE48890BC}" type="pres">
      <dgm:prSet presAssocID="{62C3192E-A3FE-4487-8895-B4A148AD458F}" presName="root2" presStyleCnt="0"/>
      <dgm:spPr/>
    </dgm:pt>
    <dgm:pt modelId="{74309F33-7139-48C5-8B0C-2FFF5FBBE32E}" type="pres">
      <dgm:prSet presAssocID="{62C3192E-A3FE-4487-8895-B4A148AD458F}" presName="LevelTwoTextNode" presStyleLbl="node2" presStyleIdx="2" presStyleCnt="4" custScaleX="149285">
        <dgm:presLayoutVars>
          <dgm:chPref val="3"/>
        </dgm:presLayoutVars>
      </dgm:prSet>
      <dgm:spPr/>
      <dgm:t>
        <a:bodyPr/>
        <a:lstStyle/>
        <a:p>
          <a:endParaRPr lang="en-SG"/>
        </a:p>
      </dgm:t>
    </dgm:pt>
    <dgm:pt modelId="{F47603FB-7DD1-416D-B161-9753FEB0467A}" type="pres">
      <dgm:prSet presAssocID="{62C3192E-A3FE-4487-8895-B4A148AD458F}" presName="level3hierChild" presStyleCnt="0"/>
      <dgm:spPr/>
    </dgm:pt>
    <dgm:pt modelId="{26DA3BD1-CFCE-4065-9FE1-FE406E59E2F8}" type="pres">
      <dgm:prSet presAssocID="{6DCB7CD7-3DD8-4096-B3AA-0B203262B54F}" presName="conn2-1" presStyleLbl="parChTrans1D2" presStyleIdx="3" presStyleCnt="4"/>
      <dgm:spPr/>
      <dgm:t>
        <a:bodyPr/>
        <a:lstStyle/>
        <a:p>
          <a:endParaRPr lang="en-GB"/>
        </a:p>
      </dgm:t>
    </dgm:pt>
    <dgm:pt modelId="{FE4DA9C1-5246-41D0-864F-026B6E875B9F}" type="pres">
      <dgm:prSet presAssocID="{6DCB7CD7-3DD8-4096-B3AA-0B203262B54F}" presName="connTx" presStyleLbl="parChTrans1D2" presStyleIdx="3" presStyleCnt="4"/>
      <dgm:spPr/>
      <dgm:t>
        <a:bodyPr/>
        <a:lstStyle/>
        <a:p>
          <a:endParaRPr lang="en-GB"/>
        </a:p>
      </dgm:t>
    </dgm:pt>
    <dgm:pt modelId="{95138706-9E9D-42E7-BA3A-11461AFFF542}" type="pres">
      <dgm:prSet presAssocID="{B162D41D-62CE-4EDC-8946-12C5E9C86234}" presName="root2" presStyleCnt="0"/>
      <dgm:spPr/>
    </dgm:pt>
    <dgm:pt modelId="{D296A4DE-78D7-483A-8EEF-BC2E0DE43602}" type="pres">
      <dgm:prSet presAssocID="{B162D41D-62CE-4EDC-8946-12C5E9C86234}" presName="LevelTwoTextNode" presStyleLbl="node2" presStyleIdx="3" presStyleCnt="4" custScaleX="151239">
        <dgm:presLayoutVars>
          <dgm:chPref val="3"/>
        </dgm:presLayoutVars>
      </dgm:prSet>
      <dgm:spPr/>
      <dgm:t>
        <a:bodyPr/>
        <a:lstStyle/>
        <a:p>
          <a:endParaRPr lang="en-SG"/>
        </a:p>
      </dgm:t>
    </dgm:pt>
    <dgm:pt modelId="{8B63E786-696B-4B5B-96B1-6F619234BCC1}" type="pres">
      <dgm:prSet presAssocID="{B162D41D-62CE-4EDC-8946-12C5E9C86234}" presName="level3hierChild" presStyleCnt="0"/>
      <dgm:spPr/>
    </dgm:pt>
  </dgm:ptLst>
  <dgm:cxnLst>
    <dgm:cxn modelId="{7DA6A0E2-FCCA-4B7C-BC1E-D5F5744E9D4D}" type="presOf" srcId="{B940DA86-D9E9-4F35-8DCE-D6C01470EA9B}" destId="{E7286F5D-708B-41B2-BECA-1398C709B1A8}" srcOrd="0" destOrd="0" presId="urn:microsoft.com/office/officeart/2005/8/layout/hierarchy2"/>
    <dgm:cxn modelId="{6C8101B2-2084-4FDA-A55D-DDAD4D138A21}" type="presOf" srcId="{C522253B-E081-4A89-BCEF-1FB9788148A2}" destId="{EB430D9E-55F9-4208-8339-130DA3BE41B9}" srcOrd="0" destOrd="0" presId="urn:microsoft.com/office/officeart/2005/8/layout/hierarchy2"/>
    <dgm:cxn modelId="{B5CA2E85-1FB1-4A43-856E-E759291AD973}" type="presOf" srcId="{62C3192E-A3FE-4487-8895-B4A148AD458F}" destId="{74309F33-7139-48C5-8B0C-2FFF5FBBE32E}" srcOrd="0" destOrd="0" presId="urn:microsoft.com/office/officeart/2005/8/layout/hierarchy2"/>
    <dgm:cxn modelId="{87281061-F30D-498A-B661-9498F2FD7D84}" type="presOf" srcId="{6DCB7CD7-3DD8-4096-B3AA-0B203262B54F}" destId="{26DA3BD1-CFCE-4065-9FE1-FE406E59E2F8}" srcOrd="0" destOrd="0" presId="urn:microsoft.com/office/officeart/2005/8/layout/hierarchy2"/>
    <dgm:cxn modelId="{2A087A7C-DBF7-4A20-AD77-7300399C3D71}" srcId="{72FD7140-FF8E-4DF2-BCEE-3222BB93BC0C}" destId="{C522253B-E081-4A89-BCEF-1FB9788148A2}" srcOrd="0" destOrd="0" parTransId="{C3C0D1A9-AB61-473A-8E0A-180F55650AD8}" sibTransId="{119F0CA8-1D15-4D74-959D-FC6C23455CCF}"/>
    <dgm:cxn modelId="{720E6900-4827-4469-BAC6-5C1C30AEB321}" srcId="{72FD7140-FF8E-4DF2-BCEE-3222BB93BC0C}" destId="{B162D41D-62CE-4EDC-8946-12C5E9C86234}" srcOrd="3" destOrd="0" parTransId="{6DCB7CD7-3DD8-4096-B3AA-0B203262B54F}" sibTransId="{F7556EB8-549C-4D71-8BB7-F817765ECDBF}"/>
    <dgm:cxn modelId="{6CA7D44B-878D-46F2-9ACC-AB1238D81F8E}" type="presOf" srcId="{6DCB7CD7-3DD8-4096-B3AA-0B203262B54F}" destId="{FE4DA9C1-5246-41D0-864F-026B6E875B9F}" srcOrd="1" destOrd="0" presId="urn:microsoft.com/office/officeart/2005/8/layout/hierarchy2"/>
    <dgm:cxn modelId="{C473A6A5-190C-4917-80E6-9C57D7E8F868}" type="presOf" srcId="{DCABE99D-FDA2-4E08-A841-65E1E81D6948}" destId="{D0DC6CD7-93F5-4BF7-8CE5-F746EF0449EA}" srcOrd="0" destOrd="0" presId="urn:microsoft.com/office/officeart/2005/8/layout/hierarchy2"/>
    <dgm:cxn modelId="{19E9C139-0558-47DE-B282-9FB436B0BE84}" type="presOf" srcId="{B8924AAC-5A4F-42BE-8E94-3A86FFCC93EE}" destId="{2EABFED4-F8D8-4C49-9027-AB0A0BAA6840}" srcOrd="1" destOrd="0" presId="urn:microsoft.com/office/officeart/2005/8/layout/hierarchy2"/>
    <dgm:cxn modelId="{8594DC1B-BC9E-49F4-8EA2-CEB938A7987C}" type="presOf" srcId="{C3C0D1A9-AB61-473A-8E0A-180F55650AD8}" destId="{5791E93F-525C-4024-A4CA-119C28EC0EC9}" srcOrd="1" destOrd="0" presId="urn:microsoft.com/office/officeart/2005/8/layout/hierarchy2"/>
    <dgm:cxn modelId="{7AF00DEA-35FC-4278-AD17-1A830A3A0106}" type="presOf" srcId="{72FD7140-FF8E-4DF2-BCEE-3222BB93BC0C}" destId="{355A4EC0-4317-41AA-8F0F-CB7F29A77AC8}" srcOrd="0" destOrd="0" presId="urn:microsoft.com/office/officeart/2005/8/layout/hierarchy2"/>
    <dgm:cxn modelId="{E965B4A4-2C95-451B-8C5A-A19AE6F2664B}" type="presOf" srcId="{F98B74BD-247C-4A51-9471-C58BD77EDD83}" destId="{4E444631-28F3-4548-A213-9BB03A70ADA6}" srcOrd="0" destOrd="0" presId="urn:microsoft.com/office/officeart/2005/8/layout/hierarchy2"/>
    <dgm:cxn modelId="{E21E9A7F-3C45-4C06-89C2-88B49AEA3776}" type="presOf" srcId="{C3C0D1A9-AB61-473A-8E0A-180F55650AD8}" destId="{C6F7754B-0CF3-4694-9A46-98DB37AA5DBF}" srcOrd="0" destOrd="0" presId="urn:microsoft.com/office/officeart/2005/8/layout/hierarchy2"/>
    <dgm:cxn modelId="{AE611324-FA71-43FA-B61D-F09A5D0FFC28}" srcId="{72FD7140-FF8E-4DF2-BCEE-3222BB93BC0C}" destId="{62C3192E-A3FE-4487-8895-B4A148AD458F}" srcOrd="2" destOrd="0" parTransId="{B8924AAC-5A4F-42BE-8E94-3A86FFCC93EE}" sibTransId="{2F955D95-7C7C-4A6E-812C-70D40454C251}"/>
    <dgm:cxn modelId="{4D4EA66E-F4C4-4331-970F-E68A6598BCA5}" type="presOf" srcId="{B162D41D-62CE-4EDC-8946-12C5E9C86234}" destId="{D296A4DE-78D7-483A-8EEF-BC2E0DE43602}" srcOrd="0" destOrd="0" presId="urn:microsoft.com/office/officeart/2005/8/layout/hierarchy2"/>
    <dgm:cxn modelId="{201667EE-3980-4940-ADFD-EBCD107A2CDE}" srcId="{B940DA86-D9E9-4F35-8DCE-D6C01470EA9B}" destId="{72FD7140-FF8E-4DF2-BCEE-3222BB93BC0C}" srcOrd="0" destOrd="0" parTransId="{3F425869-3570-4915-875C-5B5512FAFDC0}" sibTransId="{1917203D-EA45-46FB-83A4-D606B1E5CC74}"/>
    <dgm:cxn modelId="{966F3C34-DFB6-424B-8C52-6DF226697026}" srcId="{72FD7140-FF8E-4DF2-BCEE-3222BB93BC0C}" destId="{DCABE99D-FDA2-4E08-A841-65E1E81D6948}" srcOrd="1" destOrd="0" parTransId="{F98B74BD-247C-4A51-9471-C58BD77EDD83}" sibTransId="{704D3CE8-5BB8-40BA-982C-3A315B1B6E41}"/>
    <dgm:cxn modelId="{8D08983D-EAF4-4512-9159-D01DA6D236AB}" type="presOf" srcId="{F98B74BD-247C-4A51-9471-C58BD77EDD83}" destId="{AA5BDC2B-F8F0-4C18-B205-E1D5E16F5E8B}" srcOrd="1" destOrd="0" presId="urn:microsoft.com/office/officeart/2005/8/layout/hierarchy2"/>
    <dgm:cxn modelId="{B2CCFDCD-39A2-444A-846B-A945698066D0}" type="presOf" srcId="{B8924AAC-5A4F-42BE-8E94-3A86FFCC93EE}" destId="{F1C1D1C6-2103-4F50-BF6C-FBF47D6FB7DC}" srcOrd="0" destOrd="0" presId="urn:microsoft.com/office/officeart/2005/8/layout/hierarchy2"/>
    <dgm:cxn modelId="{99AB7AC0-C40F-4208-ABB9-EC6AD77302A3}" type="presParOf" srcId="{E7286F5D-708B-41B2-BECA-1398C709B1A8}" destId="{537F7A49-826D-4AD5-82F3-9C7FFE88EA0F}" srcOrd="0" destOrd="0" presId="urn:microsoft.com/office/officeart/2005/8/layout/hierarchy2"/>
    <dgm:cxn modelId="{2141C113-6A9C-4959-A47B-0EB81D037C25}" type="presParOf" srcId="{537F7A49-826D-4AD5-82F3-9C7FFE88EA0F}" destId="{355A4EC0-4317-41AA-8F0F-CB7F29A77AC8}" srcOrd="0" destOrd="0" presId="urn:microsoft.com/office/officeart/2005/8/layout/hierarchy2"/>
    <dgm:cxn modelId="{0F3DA3D3-179E-4F98-B670-60A74C41A176}" type="presParOf" srcId="{537F7A49-826D-4AD5-82F3-9C7FFE88EA0F}" destId="{936EE29D-EA1D-4378-BF27-C0C6B592E98C}" srcOrd="1" destOrd="0" presId="urn:microsoft.com/office/officeart/2005/8/layout/hierarchy2"/>
    <dgm:cxn modelId="{1560982D-A751-4098-B2FF-55D99BBB641C}" type="presParOf" srcId="{936EE29D-EA1D-4378-BF27-C0C6B592E98C}" destId="{C6F7754B-0CF3-4694-9A46-98DB37AA5DBF}" srcOrd="0" destOrd="0" presId="urn:microsoft.com/office/officeart/2005/8/layout/hierarchy2"/>
    <dgm:cxn modelId="{D42C3BEC-EE46-4D14-94D6-2163E14851B6}" type="presParOf" srcId="{C6F7754B-0CF3-4694-9A46-98DB37AA5DBF}" destId="{5791E93F-525C-4024-A4CA-119C28EC0EC9}" srcOrd="0" destOrd="0" presId="urn:microsoft.com/office/officeart/2005/8/layout/hierarchy2"/>
    <dgm:cxn modelId="{0C92E9D5-78E8-4312-A3C6-5EA2E35F2CD4}" type="presParOf" srcId="{936EE29D-EA1D-4378-BF27-C0C6B592E98C}" destId="{79EC85E5-9FDB-42A4-9B07-CCA24D387EBF}" srcOrd="1" destOrd="0" presId="urn:microsoft.com/office/officeart/2005/8/layout/hierarchy2"/>
    <dgm:cxn modelId="{43EB1847-F12A-4BB2-ACB3-468D56FF1655}" type="presParOf" srcId="{79EC85E5-9FDB-42A4-9B07-CCA24D387EBF}" destId="{EB430D9E-55F9-4208-8339-130DA3BE41B9}" srcOrd="0" destOrd="0" presId="urn:microsoft.com/office/officeart/2005/8/layout/hierarchy2"/>
    <dgm:cxn modelId="{5CB51466-0F65-45C5-B03A-0E2765454EDC}" type="presParOf" srcId="{79EC85E5-9FDB-42A4-9B07-CCA24D387EBF}" destId="{C16655E3-586B-4A21-9AF2-5BD7B6FE7649}" srcOrd="1" destOrd="0" presId="urn:microsoft.com/office/officeart/2005/8/layout/hierarchy2"/>
    <dgm:cxn modelId="{409BC8F8-4812-401A-B6ED-D43CB7A1D03C}" type="presParOf" srcId="{936EE29D-EA1D-4378-BF27-C0C6B592E98C}" destId="{4E444631-28F3-4548-A213-9BB03A70ADA6}" srcOrd="2" destOrd="0" presId="urn:microsoft.com/office/officeart/2005/8/layout/hierarchy2"/>
    <dgm:cxn modelId="{B45BA6BD-38E2-4648-B6F9-B5AA4DF9C02E}" type="presParOf" srcId="{4E444631-28F3-4548-A213-9BB03A70ADA6}" destId="{AA5BDC2B-F8F0-4C18-B205-E1D5E16F5E8B}" srcOrd="0" destOrd="0" presId="urn:microsoft.com/office/officeart/2005/8/layout/hierarchy2"/>
    <dgm:cxn modelId="{0A03E5AB-7133-41D5-95AD-E2C337F93E1F}" type="presParOf" srcId="{936EE29D-EA1D-4378-BF27-C0C6B592E98C}" destId="{21C4615E-81A8-4B1E-A89C-12EE62DD952A}" srcOrd="3" destOrd="0" presId="urn:microsoft.com/office/officeart/2005/8/layout/hierarchy2"/>
    <dgm:cxn modelId="{468660CA-A1C5-4646-9E4C-88CDCBA93F52}" type="presParOf" srcId="{21C4615E-81A8-4B1E-A89C-12EE62DD952A}" destId="{D0DC6CD7-93F5-4BF7-8CE5-F746EF0449EA}" srcOrd="0" destOrd="0" presId="urn:microsoft.com/office/officeart/2005/8/layout/hierarchy2"/>
    <dgm:cxn modelId="{674F0BD6-55AF-43A8-A534-48874669E648}" type="presParOf" srcId="{21C4615E-81A8-4B1E-A89C-12EE62DD952A}" destId="{928D3906-B2EC-4FDC-881C-7A043BE5A651}" srcOrd="1" destOrd="0" presId="urn:microsoft.com/office/officeart/2005/8/layout/hierarchy2"/>
    <dgm:cxn modelId="{554FF0B5-1EC5-4D55-BF27-5ED9E2ADB317}" type="presParOf" srcId="{936EE29D-EA1D-4378-BF27-C0C6B592E98C}" destId="{F1C1D1C6-2103-4F50-BF6C-FBF47D6FB7DC}" srcOrd="4" destOrd="0" presId="urn:microsoft.com/office/officeart/2005/8/layout/hierarchy2"/>
    <dgm:cxn modelId="{B36A8A73-37A5-493A-880D-A3A67CF754D8}" type="presParOf" srcId="{F1C1D1C6-2103-4F50-BF6C-FBF47D6FB7DC}" destId="{2EABFED4-F8D8-4C49-9027-AB0A0BAA6840}" srcOrd="0" destOrd="0" presId="urn:microsoft.com/office/officeart/2005/8/layout/hierarchy2"/>
    <dgm:cxn modelId="{AD3F00F9-D213-41D8-8340-9109468CC69F}" type="presParOf" srcId="{936EE29D-EA1D-4378-BF27-C0C6B592E98C}" destId="{56597797-9DAF-454D-89F8-580CE48890BC}" srcOrd="5" destOrd="0" presId="urn:microsoft.com/office/officeart/2005/8/layout/hierarchy2"/>
    <dgm:cxn modelId="{1C7D825F-3233-4455-9D50-63B73F60198D}" type="presParOf" srcId="{56597797-9DAF-454D-89F8-580CE48890BC}" destId="{74309F33-7139-48C5-8B0C-2FFF5FBBE32E}" srcOrd="0" destOrd="0" presId="urn:microsoft.com/office/officeart/2005/8/layout/hierarchy2"/>
    <dgm:cxn modelId="{7537B125-5780-46DD-A933-F0BB54B11B76}" type="presParOf" srcId="{56597797-9DAF-454D-89F8-580CE48890BC}" destId="{F47603FB-7DD1-416D-B161-9753FEB0467A}" srcOrd="1" destOrd="0" presId="urn:microsoft.com/office/officeart/2005/8/layout/hierarchy2"/>
    <dgm:cxn modelId="{C46F8011-6DD7-40CB-A44F-251952E57478}" type="presParOf" srcId="{936EE29D-EA1D-4378-BF27-C0C6B592E98C}" destId="{26DA3BD1-CFCE-4065-9FE1-FE406E59E2F8}" srcOrd="6" destOrd="0" presId="urn:microsoft.com/office/officeart/2005/8/layout/hierarchy2"/>
    <dgm:cxn modelId="{5BBA38E0-E345-4BBB-AF4C-FCC6480A17F9}" type="presParOf" srcId="{26DA3BD1-CFCE-4065-9FE1-FE406E59E2F8}" destId="{FE4DA9C1-5246-41D0-864F-026B6E875B9F}" srcOrd="0" destOrd="0" presId="urn:microsoft.com/office/officeart/2005/8/layout/hierarchy2"/>
    <dgm:cxn modelId="{9FA90B3E-D46E-4980-A67B-B31CB8FAF0DF}" type="presParOf" srcId="{936EE29D-EA1D-4378-BF27-C0C6B592E98C}" destId="{95138706-9E9D-42E7-BA3A-11461AFFF542}" srcOrd="7" destOrd="0" presId="urn:microsoft.com/office/officeart/2005/8/layout/hierarchy2"/>
    <dgm:cxn modelId="{4125D71B-CC62-442B-998E-D92EDF2B4E98}" type="presParOf" srcId="{95138706-9E9D-42E7-BA3A-11461AFFF542}" destId="{D296A4DE-78D7-483A-8EEF-BC2E0DE43602}" srcOrd="0" destOrd="0" presId="urn:microsoft.com/office/officeart/2005/8/layout/hierarchy2"/>
    <dgm:cxn modelId="{92C7095E-981D-44CB-90EB-ADD4EEC6C716}" type="presParOf" srcId="{95138706-9E9D-42E7-BA3A-11461AFFF542}" destId="{8B63E786-696B-4B5B-96B1-6F619234BCC1}"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5.xml><?xml version="1.0" encoding="utf-8"?>
<dgm:dataModel xmlns:dgm="http://schemas.openxmlformats.org/drawingml/2006/diagram" xmlns:a="http://schemas.openxmlformats.org/drawingml/2006/main">
  <dgm:ptLst>
    <dgm:pt modelId="{03A1AC93-F831-4A39-A8A8-BDF16B4AB40C}" type="doc">
      <dgm:prSet loTypeId="urn:microsoft.com/office/officeart/2005/8/layout/hierarchy2" loCatId="hierarchy" qsTypeId="urn:microsoft.com/office/officeart/2005/8/quickstyle/simple5" qsCatId="simple" csTypeId="urn:microsoft.com/office/officeart/2005/8/colors/accent5_4" csCatId="accent5" phldr="1"/>
      <dgm:spPr/>
      <dgm:t>
        <a:bodyPr/>
        <a:lstStyle/>
        <a:p>
          <a:endParaRPr lang="en-SG"/>
        </a:p>
      </dgm:t>
    </dgm:pt>
    <dgm:pt modelId="{020155B2-A1BD-4EF5-8B90-F0CDC5358DA4}">
      <dgm:prSet phldrT="[Text]"/>
      <dgm:spPr/>
      <dgm:t>
        <a:bodyPr/>
        <a:lstStyle/>
        <a:p>
          <a:r>
            <a:rPr lang="en-US" dirty="0" smtClean="0"/>
            <a:t>I. Constraints on Dividend Payment</a:t>
          </a:r>
          <a:endParaRPr lang="en-SG" dirty="0"/>
        </a:p>
      </dgm:t>
    </dgm:pt>
    <dgm:pt modelId="{2644C89C-7F47-46A7-B278-F6B56A6C89FC}" type="parTrans" cxnId="{507038AE-9ACC-4C66-8E63-7065A99C4140}">
      <dgm:prSet/>
      <dgm:spPr/>
      <dgm:t>
        <a:bodyPr/>
        <a:lstStyle/>
        <a:p>
          <a:endParaRPr lang="en-SG" dirty="0"/>
        </a:p>
      </dgm:t>
    </dgm:pt>
    <dgm:pt modelId="{90319CA3-CB17-43B3-A12E-AA292B080A9A}" type="sibTrans" cxnId="{507038AE-9ACC-4C66-8E63-7065A99C4140}">
      <dgm:prSet/>
      <dgm:spPr/>
      <dgm:t>
        <a:bodyPr/>
        <a:lstStyle/>
        <a:p>
          <a:endParaRPr lang="en-SG"/>
        </a:p>
      </dgm:t>
    </dgm:pt>
    <dgm:pt modelId="{88EA763A-BA1C-4F20-860D-003CEAECBE6E}">
      <dgm:prSet phldrT="[Text]"/>
      <dgm:spPr/>
      <dgm:t>
        <a:bodyPr/>
        <a:lstStyle/>
        <a:p>
          <a:r>
            <a:rPr lang="en-US" dirty="0" smtClean="0"/>
            <a:t>Bond Indenture</a:t>
          </a:r>
          <a:endParaRPr lang="en-SG" dirty="0"/>
        </a:p>
      </dgm:t>
    </dgm:pt>
    <dgm:pt modelId="{94F137B7-2760-49F1-9B7A-FDD242A76DCA}" type="parTrans" cxnId="{C7C6ED92-0126-4D6D-8E0B-5FE589A8ABE5}">
      <dgm:prSet/>
      <dgm:spPr/>
      <dgm:t>
        <a:bodyPr/>
        <a:lstStyle/>
        <a:p>
          <a:endParaRPr lang="en-SG" dirty="0"/>
        </a:p>
      </dgm:t>
    </dgm:pt>
    <dgm:pt modelId="{0847491C-E65E-4244-B9B6-E9AB520DF803}" type="sibTrans" cxnId="{C7C6ED92-0126-4D6D-8E0B-5FE589A8ABE5}">
      <dgm:prSet/>
      <dgm:spPr/>
      <dgm:t>
        <a:bodyPr/>
        <a:lstStyle/>
        <a:p>
          <a:endParaRPr lang="en-SG"/>
        </a:p>
      </dgm:t>
    </dgm:pt>
    <dgm:pt modelId="{09315A5E-F0C1-47A8-8ACA-0BEE98E8C761}">
      <dgm:prSet phldrT="[Text]"/>
      <dgm:spPr/>
      <dgm:t>
        <a:bodyPr/>
        <a:lstStyle/>
        <a:p>
          <a:r>
            <a:rPr lang="en-US" dirty="0" smtClean="0"/>
            <a:t>Preferred Stock Restrictions</a:t>
          </a:r>
          <a:endParaRPr lang="en-SG" dirty="0"/>
        </a:p>
      </dgm:t>
    </dgm:pt>
    <dgm:pt modelId="{381AC050-9431-4ED2-8E69-453A8FE128CA}" type="parTrans" cxnId="{9667F362-5DE3-4664-A019-B31EA3348317}">
      <dgm:prSet/>
      <dgm:spPr/>
      <dgm:t>
        <a:bodyPr/>
        <a:lstStyle/>
        <a:p>
          <a:endParaRPr lang="en-SG" dirty="0"/>
        </a:p>
      </dgm:t>
    </dgm:pt>
    <dgm:pt modelId="{E5C94D2E-2C42-4C7D-9A3D-E36D5CD4430C}" type="sibTrans" cxnId="{9667F362-5DE3-4664-A019-B31EA3348317}">
      <dgm:prSet/>
      <dgm:spPr/>
      <dgm:t>
        <a:bodyPr/>
        <a:lstStyle/>
        <a:p>
          <a:endParaRPr lang="en-SG"/>
        </a:p>
      </dgm:t>
    </dgm:pt>
    <dgm:pt modelId="{D9B0F426-1B8C-46E4-95F5-6297EE136CE0}">
      <dgm:prSet phldrT="[Text]"/>
      <dgm:spPr/>
      <dgm:t>
        <a:bodyPr/>
        <a:lstStyle/>
        <a:p>
          <a:r>
            <a:rPr lang="en-US" dirty="0" smtClean="0"/>
            <a:t>Impairment of Capital Rule</a:t>
          </a:r>
          <a:endParaRPr lang="en-SG" dirty="0"/>
        </a:p>
      </dgm:t>
    </dgm:pt>
    <dgm:pt modelId="{7BC6224B-DC65-43BC-88D5-98FC7EB2DCA3}" type="parTrans" cxnId="{422E6A65-9485-4965-A60A-1EBDB65EB2AC}">
      <dgm:prSet/>
      <dgm:spPr/>
      <dgm:t>
        <a:bodyPr/>
        <a:lstStyle/>
        <a:p>
          <a:endParaRPr lang="en-SG" dirty="0"/>
        </a:p>
      </dgm:t>
    </dgm:pt>
    <dgm:pt modelId="{789779BC-FF69-4210-B25D-38E721954F15}" type="sibTrans" cxnId="{422E6A65-9485-4965-A60A-1EBDB65EB2AC}">
      <dgm:prSet/>
      <dgm:spPr/>
      <dgm:t>
        <a:bodyPr/>
        <a:lstStyle/>
        <a:p>
          <a:endParaRPr lang="en-SG"/>
        </a:p>
      </dgm:t>
    </dgm:pt>
    <dgm:pt modelId="{FDA463C3-687E-40A4-B14B-1C4E524E2D09}">
      <dgm:prSet phldrT="[Text]"/>
      <dgm:spPr/>
      <dgm:t>
        <a:bodyPr/>
        <a:lstStyle/>
        <a:p>
          <a:r>
            <a:rPr lang="en-US" dirty="0" smtClean="0"/>
            <a:t>Cash Availability</a:t>
          </a:r>
          <a:endParaRPr lang="en-SG" dirty="0"/>
        </a:p>
      </dgm:t>
    </dgm:pt>
    <dgm:pt modelId="{7177B1F7-224A-4F66-B61D-26FFC4A14D45}" type="parTrans" cxnId="{15361905-EA70-4FEC-B107-401A7520CA74}">
      <dgm:prSet/>
      <dgm:spPr/>
      <dgm:t>
        <a:bodyPr/>
        <a:lstStyle/>
        <a:p>
          <a:endParaRPr lang="en-SG" dirty="0"/>
        </a:p>
      </dgm:t>
    </dgm:pt>
    <dgm:pt modelId="{8574D401-22DE-47B3-9E98-06E9A845C667}" type="sibTrans" cxnId="{15361905-EA70-4FEC-B107-401A7520CA74}">
      <dgm:prSet/>
      <dgm:spPr/>
      <dgm:t>
        <a:bodyPr/>
        <a:lstStyle/>
        <a:p>
          <a:endParaRPr lang="en-SG"/>
        </a:p>
      </dgm:t>
    </dgm:pt>
    <dgm:pt modelId="{3395833F-C5DD-4F9B-BC22-D133A4B21955}">
      <dgm:prSet phldrT="[Text]"/>
      <dgm:spPr/>
      <dgm:t>
        <a:bodyPr/>
        <a:lstStyle/>
        <a:p>
          <a:r>
            <a:rPr lang="en-US" dirty="0" smtClean="0"/>
            <a:t>Penalty Tax on Improperly Accumulated Earnings</a:t>
          </a:r>
          <a:endParaRPr lang="en-SG" dirty="0"/>
        </a:p>
      </dgm:t>
    </dgm:pt>
    <dgm:pt modelId="{6634CD19-8EF7-4C90-9711-6E71F8A69807}" type="parTrans" cxnId="{AAF724A0-75FA-4F29-A375-CEA22E9CF750}">
      <dgm:prSet/>
      <dgm:spPr/>
      <dgm:t>
        <a:bodyPr/>
        <a:lstStyle/>
        <a:p>
          <a:endParaRPr lang="en-SG" dirty="0"/>
        </a:p>
      </dgm:t>
    </dgm:pt>
    <dgm:pt modelId="{DFFA0CA6-ED66-4517-88E1-B941AC027A90}" type="sibTrans" cxnId="{AAF724A0-75FA-4F29-A375-CEA22E9CF750}">
      <dgm:prSet/>
      <dgm:spPr/>
      <dgm:t>
        <a:bodyPr/>
        <a:lstStyle/>
        <a:p>
          <a:endParaRPr lang="en-SG"/>
        </a:p>
      </dgm:t>
    </dgm:pt>
    <dgm:pt modelId="{9B73FFF0-2CFC-4FA0-8029-A316301D9674}">
      <dgm:prSet phldrT="[Text]"/>
      <dgm:spPr/>
      <dgm:t>
        <a:bodyPr/>
        <a:lstStyle/>
        <a:p>
          <a:r>
            <a:rPr lang="en-US" dirty="0" smtClean="0"/>
            <a:t>Also have to pay bondholders hence must control payout of cash</a:t>
          </a:r>
          <a:endParaRPr lang="en-SG" dirty="0"/>
        </a:p>
      </dgm:t>
    </dgm:pt>
    <dgm:pt modelId="{208893D4-4BEA-47C8-8C4E-555870A37EA2}" type="parTrans" cxnId="{4FF1A166-7F9F-4189-9749-D6214E49743C}">
      <dgm:prSet/>
      <dgm:spPr/>
      <dgm:t>
        <a:bodyPr/>
        <a:lstStyle/>
        <a:p>
          <a:endParaRPr lang="en-SG" dirty="0"/>
        </a:p>
      </dgm:t>
    </dgm:pt>
    <dgm:pt modelId="{90128226-ACBF-4CD2-8FC4-BCB562CB74BB}" type="sibTrans" cxnId="{4FF1A166-7F9F-4189-9749-D6214E49743C}">
      <dgm:prSet/>
      <dgm:spPr/>
      <dgm:t>
        <a:bodyPr/>
        <a:lstStyle/>
        <a:p>
          <a:endParaRPr lang="en-SG"/>
        </a:p>
      </dgm:t>
    </dgm:pt>
    <dgm:pt modelId="{0EE92408-78A8-4D0C-9C4D-93A63C62A036}">
      <dgm:prSet phldrT="[Text]"/>
      <dgm:spPr/>
      <dgm:t>
        <a:bodyPr/>
        <a:lstStyle/>
        <a:p>
          <a:r>
            <a:rPr lang="en-US" dirty="0" smtClean="0"/>
            <a:t>Factors Influencing Dividend Policy</a:t>
          </a:r>
          <a:endParaRPr lang="en-SG" dirty="0"/>
        </a:p>
      </dgm:t>
    </dgm:pt>
    <dgm:pt modelId="{ECBD0DBA-8B6D-4828-A7B6-2767A1A3141B}" type="sibTrans" cxnId="{EF9D4B3A-6FA3-4761-8586-3A08AA63DE4A}">
      <dgm:prSet/>
      <dgm:spPr/>
      <dgm:t>
        <a:bodyPr/>
        <a:lstStyle/>
        <a:p>
          <a:endParaRPr lang="en-SG"/>
        </a:p>
      </dgm:t>
    </dgm:pt>
    <dgm:pt modelId="{09E51A12-97AD-4983-8DCC-F78294EAACFC}" type="parTrans" cxnId="{EF9D4B3A-6FA3-4761-8586-3A08AA63DE4A}">
      <dgm:prSet/>
      <dgm:spPr/>
      <dgm:t>
        <a:bodyPr/>
        <a:lstStyle/>
        <a:p>
          <a:endParaRPr lang="en-SG"/>
        </a:p>
      </dgm:t>
    </dgm:pt>
    <dgm:pt modelId="{3C85DE02-ECF3-42D7-B59A-85B3437C5174}">
      <dgm:prSet phldrT="[Text]"/>
      <dgm:spPr/>
      <dgm:t>
        <a:bodyPr/>
        <a:lstStyle/>
        <a:p>
          <a:r>
            <a:rPr lang="en-US" dirty="0" smtClean="0"/>
            <a:t>Outstanding Preferred Dividends must be paid before Common Dividends</a:t>
          </a:r>
          <a:endParaRPr lang="en-SG" dirty="0"/>
        </a:p>
      </dgm:t>
    </dgm:pt>
    <dgm:pt modelId="{E542E6AB-7EA2-4B18-9168-73EBA5BD4099}" type="parTrans" cxnId="{15BB12AC-3B57-4E7B-AEE4-2AB2005C417E}">
      <dgm:prSet/>
      <dgm:spPr/>
      <dgm:t>
        <a:bodyPr/>
        <a:lstStyle/>
        <a:p>
          <a:endParaRPr lang="en-SG" dirty="0"/>
        </a:p>
      </dgm:t>
    </dgm:pt>
    <dgm:pt modelId="{3141A5AA-23E0-4352-8750-99839B7EAE96}" type="sibTrans" cxnId="{15BB12AC-3B57-4E7B-AEE4-2AB2005C417E}">
      <dgm:prSet/>
      <dgm:spPr/>
      <dgm:t>
        <a:bodyPr/>
        <a:lstStyle/>
        <a:p>
          <a:endParaRPr lang="en-SG"/>
        </a:p>
      </dgm:t>
    </dgm:pt>
    <dgm:pt modelId="{DEB6E4DE-B582-4440-8C5A-ECE27E34B755}">
      <dgm:prSet phldrT="[Text]"/>
      <dgm:spPr/>
      <dgm:t>
        <a:bodyPr/>
        <a:lstStyle/>
        <a:p>
          <a:r>
            <a:rPr lang="en-US" dirty="0" smtClean="0"/>
            <a:t>Dividend Payments cannot exceed stated Retained Earnings on Bal Sheet</a:t>
          </a:r>
          <a:endParaRPr lang="en-SG" dirty="0"/>
        </a:p>
      </dgm:t>
    </dgm:pt>
    <dgm:pt modelId="{554D42BA-2CDF-4FB0-B231-9339B085CDAA}" type="parTrans" cxnId="{C6BFAF61-B0AE-4008-BB82-E14C599065A1}">
      <dgm:prSet/>
      <dgm:spPr/>
      <dgm:t>
        <a:bodyPr/>
        <a:lstStyle/>
        <a:p>
          <a:endParaRPr lang="en-SG" dirty="0"/>
        </a:p>
      </dgm:t>
    </dgm:pt>
    <dgm:pt modelId="{9E166FD8-A103-4541-9E0B-95B716AD05ED}" type="sibTrans" cxnId="{C6BFAF61-B0AE-4008-BB82-E14C599065A1}">
      <dgm:prSet/>
      <dgm:spPr/>
      <dgm:t>
        <a:bodyPr/>
        <a:lstStyle/>
        <a:p>
          <a:endParaRPr lang="en-SG"/>
        </a:p>
      </dgm:t>
    </dgm:pt>
    <dgm:pt modelId="{E5BC7588-CBEA-4F7C-BD27-BDEA5A29309A}">
      <dgm:prSet phldrT="[Text]"/>
      <dgm:spPr/>
      <dgm:t>
        <a:bodyPr/>
        <a:lstStyle/>
        <a:p>
          <a:r>
            <a:rPr lang="en-US" dirty="0" smtClean="0"/>
            <a:t>Some firms have to borrow to pay Dividends</a:t>
          </a:r>
          <a:endParaRPr lang="en-SG" dirty="0"/>
        </a:p>
      </dgm:t>
    </dgm:pt>
    <dgm:pt modelId="{A4A0480B-3577-4523-81D9-AA5BFD292407}" type="parTrans" cxnId="{81460E42-9B05-4783-8543-FF276E825A1E}">
      <dgm:prSet/>
      <dgm:spPr/>
      <dgm:t>
        <a:bodyPr/>
        <a:lstStyle/>
        <a:p>
          <a:endParaRPr lang="en-SG" dirty="0"/>
        </a:p>
      </dgm:t>
    </dgm:pt>
    <dgm:pt modelId="{FA158654-CD8C-4693-9E67-368751112D15}" type="sibTrans" cxnId="{81460E42-9B05-4783-8543-FF276E825A1E}">
      <dgm:prSet/>
      <dgm:spPr/>
      <dgm:t>
        <a:bodyPr/>
        <a:lstStyle/>
        <a:p>
          <a:endParaRPr lang="en-SG"/>
        </a:p>
      </dgm:t>
    </dgm:pt>
    <dgm:pt modelId="{BB09249C-DF11-40AB-8733-FEE4207F4FDA}" type="pres">
      <dgm:prSet presAssocID="{03A1AC93-F831-4A39-A8A8-BDF16B4AB40C}" presName="diagram" presStyleCnt="0">
        <dgm:presLayoutVars>
          <dgm:chPref val="1"/>
          <dgm:dir/>
          <dgm:animOne val="branch"/>
          <dgm:animLvl val="lvl"/>
          <dgm:resizeHandles val="exact"/>
        </dgm:presLayoutVars>
      </dgm:prSet>
      <dgm:spPr/>
      <dgm:t>
        <a:bodyPr/>
        <a:lstStyle/>
        <a:p>
          <a:endParaRPr lang="en-GB"/>
        </a:p>
      </dgm:t>
    </dgm:pt>
    <dgm:pt modelId="{FB57CD44-5392-4B6D-92E0-D04E1E20D074}" type="pres">
      <dgm:prSet presAssocID="{0EE92408-78A8-4D0C-9C4D-93A63C62A036}" presName="root1" presStyleCnt="0"/>
      <dgm:spPr/>
    </dgm:pt>
    <dgm:pt modelId="{D7F985D6-A7A6-4556-B63B-CD180D359711}" type="pres">
      <dgm:prSet presAssocID="{0EE92408-78A8-4D0C-9C4D-93A63C62A036}" presName="LevelOneTextNode" presStyleLbl="node0" presStyleIdx="0" presStyleCnt="1" custScaleX="89273" custLinFactNeighborX="-21542" custLinFactNeighborY="2752">
        <dgm:presLayoutVars>
          <dgm:chPref val="3"/>
        </dgm:presLayoutVars>
      </dgm:prSet>
      <dgm:spPr/>
      <dgm:t>
        <a:bodyPr/>
        <a:lstStyle/>
        <a:p>
          <a:endParaRPr lang="en-SG"/>
        </a:p>
      </dgm:t>
    </dgm:pt>
    <dgm:pt modelId="{2B25A4F4-741E-4777-B6B7-E4A54D9C5CB8}" type="pres">
      <dgm:prSet presAssocID="{0EE92408-78A8-4D0C-9C4D-93A63C62A036}" presName="level2hierChild" presStyleCnt="0"/>
      <dgm:spPr/>
    </dgm:pt>
    <dgm:pt modelId="{0A2323A5-3E90-434E-86B8-4EEB457E7144}" type="pres">
      <dgm:prSet presAssocID="{2644C89C-7F47-46A7-B278-F6B56A6C89FC}" presName="conn2-1" presStyleLbl="parChTrans1D2" presStyleIdx="0" presStyleCnt="1"/>
      <dgm:spPr/>
      <dgm:t>
        <a:bodyPr/>
        <a:lstStyle/>
        <a:p>
          <a:endParaRPr lang="en-GB"/>
        </a:p>
      </dgm:t>
    </dgm:pt>
    <dgm:pt modelId="{CDD32468-3042-4806-8CCE-EF87BFF1BC36}" type="pres">
      <dgm:prSet presAssocID="{2644C89C-7F47-46A7-B278-F6B56A6C89FC}" presName="connTx" presStyleLbl="parChTrans1D2" presStyleIdx="0" presStyleCnt="1"/>
      <dgm:spPr/>
      <dgm:t>
        <a:bodyPr/>
        <a:lstStyle/>
        <a:p>
          <a:endParaRPr lang="en-GB"/>
        </a:p>
      </dgm:t>
    </dgm:pt>
    <dgm:pt modelId="{CE8B13E5-01DC-4074-BFA8-36B61E739832}" type="pres">
      <dgm:prSet presAssocID="{020155B2-A1BD-4EF5-8B90-F0CDC5358DA4}" presName="root2" presStyleCnt="0"/>
      <dgm:spPr/>
    </dgm:pt>
    <dgm:pt modelId="{80539F4D-4AD3-4491-9A07-E9EDE5238D71}" type="pres">
      <dgm:prSet presAssocID="{020155B2-A1BD-4EF5-8B90-F0CDC5358DA4}" presName="LevelTwoTextNode" presStyleLbl="node2" presStyleIdx="0" presStyleCnt="1" custScaleX="81049" custLinFactNeighborX="-39431" custLinFactNeighborY="2752">
        <dgm:presLayoutVars>
          <dgm:chPref val="3"/>
        </dgm:presLayoutVars>
      </dgm:prSet>
      <dgm:spPr/>
      <dgm:t>
        <a:bodyPr/>
        <a:lstStyle/>
        <a:p>
          <a:endParaRPr lang="en-GB"/>
        </a:p>
      </dgm:t>
    </dgm:pt>
    <dgm:pt modelId="{F09FF0E1-D931-42FE-AC80-6297200C3B8D}" type="pres">
      <dgm:prSet presAssocID="{020155B2-A1BD-4EF5-8B90-F0CDC5358DA4}" presName="level3hierChild" presStyleCnt="0"/>
      <dgm:spPr/>
    </dgm:pt>
    <dgm:pt modelId="{FD162CAF-4C70-4B69-B4AB-D66BA3AB70CB}" type="pres">
      <dgm:prSet presAssocID="{94F137B7-2760-49F1-9B7A-FDD242A76DCA}" presName="conn2-1" presStyleLbl="parChTrans1D3" presStyleIdx="0" presStyleCnt="5"/>
      <dgm:spPr/>
      <dgm:t>
        <a:bodyPr/>
        <a:lstStyle/>
        <a:p>
          <a:endParaRPr lang="en-GB"/>
        </a:p>
      </dgm:t>
    </dgm:pt>
    <dgm:pt modelId="{E9E2A133-1DD2-409C-A5F2-68F933A8BEBD}" type="pres">
      <dgm:prSet presAssocID="{94F137B7-2760-49F1-9B7A-FDD242A76DCA}" presName="connTx" presStyleLbl="parChTrans1D3" presStyleIdx="0" presStyleCnt="5"/>
      <dgm:spPr/>
      <dgm:t>
        <a:bodyPr/>
        <a:lstStyle/>
        <a:p>
          <a:endParaRPr lang="en-GB"/>
        </a:p>
      </dgm:t>
    </dgm:pt>
    <dgm:pt modelId="{C95FC885-CC17-4785-9BE8-B506B0C17371}" type="pres">
      <dgm:prSet presAssocID="{88EA763A-BA1C-4F20-860D-003CEAECBE6E}" presName="root2" presStyleCnt="0"/>
      <dgm:spPr/>
    </dgm:pt>
    <dgm:pt modelId="{43F14550-68AF-4A48-8DC9-CCF7CD595866}" type="pres">
      <dgm:prSet presAssocID="{88EA763A-BA1C-4F20-860D-003CEAECBE6E}" presName="LevelTwoTextNode" presStyleLbl="node3" presStyleIdx="0" presStyleCnt="5" custScaleX="102555" custLinFactNeighborX="-57665" custLinFactNeighborY="-7151">
        <dgm:presLayoutVars>
          <dgm:chPref val="3"/>
        </dgm:presLayoutVars>
      </dgm:prSet>
      <dgm:spPr/>
      <dgm:t>
        <a:bodyPr/>
        <a:lstStyle/>
        <a:p>
          <a:endParaRPr lang="en-SG"/>
        </a:p>
      </dgm:t>
    </dgm:pt>
    <dgm:pt modelId="{F5984459-107D-484F-B0C3-B560206FC488}" type="pres">
      <dgm:prSet presAssocID="{88EA763A-BA1C-4F20-860D-003CEAECBE6E}" presName="level3hierChild" presStyleCnt="0"/>
      <dgm:spPr/>
    </dgm:pt>
    <dgm:pt modelId="{45D0FE63-8C19-4831-8CBC-FC881165B92A}" type="pres">
      <dgm:prSet presAssocID="{208893D4-4BEA-47C8-8C4E-555870A37EA2}" presName="conn2-1" presStyleLbl="parChTrans1D4" presStyleIdx="0" presStyleCnt="4"/>
      <dgm:spPr/>
      <dgm:t>
        <a:bodyPr/>
        <a:lstStyle/>
        <a:p>
          <a:endParaRPr lang="en-GB"/>
        </a:p>
      </dgm:t>
    </dgm:pt>
    <dgm:pt modelId="{982D8BE0-22B3-4275-A66A-390D50A6904C}" type="pres">
      <dgm:prSet presAssocID="{208893D4-4BEA-47C8-8C4E-555870A37EA2}" presName="connTx" presStyleLbl="parChTrans1D4" presStyleIdx="0" presStyleCnt="4"/>
      <dgm:spPr/>
      <dgm:t>
        <a:bodyPr/>
        <a:lstStyle/>
        <a:p>
          <a:endParaRPr lang="en-GB"/>
        </a:p>
      </dgm:t>
    </dgm:pt>
    <dgm:pt modelId="{21D55609-348B-48CE-81C3-8CD1AD2BE067}" type="pres">
      <dgm:prSet presAssocID="{9B73FFF0-2CFC-4FA0-8029-A316301D9674}" presName="root2" presStyleCnt="0"/>
      <dgm:spPr/>
    </dgm:pt>
    <dgm:pt modelId="{925B4819-1260-43E8-921E-A191041C54C9}" type="pres">
      <dgm:prSet presAssocID="{9B73FFF0-2CFC-4FA0-8029-A316301D9674}" presName="LevelTwoTextNode" presStyleLbl="node4" presStyleIdx="0" presStyleCnt="4" custScaleX="120957" custScaleY="117632" custLinFactNeighborX="-73323" custLinFactNeighborY="-6903">
        <dgm:presLayoutVars>
          <dgm:chPref val="3"/>
        </dgm:presLayoutVars>
      </dgm:prSet>
      <dgm:spPr/>
      <dgm:t>
        <a:bodyPr/>
        <a:lstStyle/>
        <a:p>
          <a:endParaRPr lang="en-SG"/>
        </a:p>
      </dgm:t>
    </dgm:pt>
    <dgm:pt modelId="{5FB846F1-6E9D-4675-9417-8BC55FDA1FD8}" type="pres">
      <dgm:prSet presAssocID="{9B73FFF0-2CFC-4FA0-8029-A316301D9674}" presName="level3hierChild" presStyleCnt="0"/>
      <dgm:spPr/>
    </dgm:pt>
    <dgm:pt modelId="{BD6A2E45-361A-4331-ACCF-4A6FD9B1DC14}" type="pres">
      <dgm:prSet presAssocID="{381AC050-9431-4ED2-8E69-453A8FE128CA}" presName="conn2-1" presStyleLbl="parChTrans1D3" presStyleIdx="1" presStyleCnt="5"/>
      <dgm:spPr/>
      <dgm:t>
        <a:bodyPr/>
        <a:lstStyle/>
        <a:p>
          <a:endParaRPr lang="en-GB"/>
        </a:p>
      </dgm:t>
    </dgm:pt>
    <dgm:pt modelId="{5BF0EA73-ABA7-414E-8728-1086F904AACF}" type="pres">
      <dgm:prSet presAssocID="{381AC050-9431-4ED2-8E69-453A8FE128CA}" presName="connTx" presStyleLbl="parChTrans1D3" presStyleIdx="1" presStyleCnt="5"/>
      <dgm:spPr/>
      <dgm:t>
        <a:bodyPr/>
        <a:lstStyle/>
        <a:p>
          <a:endParaRPr lang="en-GB"/>
        </a:p>
      </dgm:t>
    </dgm:pt>
    <dgm:pt modelId="{C0E92FC3-8DF9-41C5-ABE2-8B2E7CE897A0}" type="pres">
      <dgm:prSet presAssocID="{09315A5E-F0C1-47A8-8ACA-0BEE98E8C761}" presName="root2" presStyleCnt="0"/>
      <dgm:spPr/>
    </dgm:pt>
    <dgm:pt modelId="{DC2341CA-E3C1-48CF-AA44-2F6B1EEB6F2F}" type="pres">
      <dgm:prSet presAssocID="{09315A5E-F0C1-47A8-8ACA-0BEE98E8C761}" presName="LevelTwoTextNode" presStyleLbl="node3" presStyleIdx="1" presStyleCnt="5" custScaleX="105040" custLinFactNeighborX="-57665" custLinFactNeighborY="-2199">
        <dgm:presLayoutVars>
          <dgm:chPref val="3"/>
        </dgm:presLayoutVars>
      </dgm:prSet>
      <dgm:spPr/>
      <dgm:t>
        <a:bodyPr/>
        <a:lstStyle/>
        <a:p>
          <a:endParaRPr lang="en-SG"/>
        </a:p>
      </dgm:t>
    </dgm:pt>
    <dgm:pt modelId="{B1FD5279-48A4-499D-81CE-C12E798C3E5F}" type="pres">
      <dgm:prSet presAssocID="{09315A5E-F0C1-47A8-8ACA-0BEE98E8C761}" presName="level3hierChild" presStyleCnt="0"/>
      <dgm:spPr/>
    </dgm:pt>
    <dgm:pt modelId="{379D7A7D-0B3A-47B2-9BB2-E4283C7A667C}" type="pres">
      <dgm:prSet presAssocID="{E542E6AB-7EA2-4B18-9168-73EBA5BD4099}" presName="conn2-1" presStyleLbl="parChTrans1D4" presStyleIdx="1" presStyleCnt="4"/>
      <dgm:spPr/>
      <dgm:t>
        <a:bodyPr/>
        <a:lstStyle/>
        <a:p>
          <a:endParaRPr lang="en-GB"/>
        </a:p>
      </dgm:t>
    </dgm:pt>
    <dgm:pt modelId="{BFA85CC3-D472-4B73-B98B-D2FBA27E02BF}" type="pres">
      <dgm:prSet presAssocID="{E542E6AB-7EA2-4B18-9168-73EBA5BD4099}" presName="connTx" presStyleLbl="parChTrans1D4" presStyleIdx="1" presStyleCnt="4"/>
      <dgm:spPr/>
      <dgm:t>
        <a:bodyPr/>
        <a:lstStyle/>
        <a:p>
          <a:endParaRPr lang="en-GB"/>
        </a:p>
      </dgm:t>
    </dgm:pt>
    <dgm:pt modelId="{BB1AA33B-8FFD-4E23-A2C3-F45A2C7E0BA2}" type="pres">
      <dgm:prSet presAssocID="{3C85DE02-ECF3-42D7-B59A-85B3437C5174}" presName="root2" presStyleCnt="0"/>
      <dgm:spPr/>
    </dgm:pt>
    <dgm:pt modelId="{49C630DF-6304-4165-96C1-7169AD7C3A41}" type="pres">
      <dgm:prSet presAssocID="{3C85DE02-ECF3-42D7-B59A-85B3437C5174}" presName="LevelTwoTextNode" presStyleLbl="node4" presStyleIdx="1" presStyleCnt="4" custScaleX="160590" custLinFactNeighborX="-74185" custLinFactNeighborY="580">
        <dgm:presLayoutVars>
          <dgm:chPref val="3"/>
        </dgm:presLayoutVars>
      </dgm:prSet>
      <dgm:spPr/>
      <dgm:t>
        <a:bodyPr/>
        <a:lstStyle/>
        <a:p>
          <a:endParaRPr lang="en-SG"/>
        </a:p>
      </dgm:t>
    </dgm:pt>
    <dgm:pt modelId="{38078874-DB46-47A0-87AF-576E06734E56}" type="pres">
      <dgm:prSet presAssocID="{3C85DE02-ECF3-42D7-B59A-85B3437C5174}" presName="level3hierChild" presStyleCnt="0"/>
      <dgm:spPr/>
    </dgm:pt>
    <dgm:pt modelId="{DF99C6B0-9AD6-42CC-8966-EBB76E642650}" type="pres">
      <dgm:prSet presAssocID="{7BC6224B-DC65-43BC-88D5-98FC7EB2DCA3}" presName="conn2-1" presStyleLbl="parChTrans1D3" presStyleIdx="2" presStyleCnt="5"/>
      <dgm:spPr/>
      <dgm:t>
        <a:bodyPr/>
        <a:lstStyle/>
        <a:p>
          <a:endParaRPr lang="en-GB"/>
        </a:p>
      </dgm:t>
    </dgm:pt>
    <dgm:pt modelId="{BD35AE2C-D698-482C-A877-230BF01E6CF2}" type="pres">
      <dgm:prSet presAssocID="{7BC6224B-DC65-43BC-88D5-98FC7EB2DCA3}" presName="connTx" presStyleLbl="parChTrans1D3" presStyleIdx="2" presStyleCnt="5"/>
      <dgm:spPr/>
      <dgm:t>
        <a:bodyPr/>
        <a:lstStyle/>
        <a:p>
          <a:endParaRPr lang="en-GB"/>
        </a:p>
      </dgm:t>
    </dgm:pt>
    <dgm:pt modelId="{6C07C379-4845-4A7B-B00A-8BCE18450C86}" type="pres">
      <dgm:prSet presAssocID="{D9B0F426-1B8C-46E4-95F5-6297EE136CE0}" presName="root2" presStyleCnt="0"/>
      <dgm:spPr/>
    </dgm:pt>
    <dgm:pt modelId="{0B0A3ABD-5BB6-4598-95BB-DBA1BF1011C2}" type="pres">
      <dgm:prSet presAssocID="{D9B0F426-1B8C-46E4-95F5-6297EE136CE0}" presName="LevelTwoTextNode" presStyleLbl="node3" presStyleIdx="2" presStyleCnt="5" custScaleX="104149" custLinFactNeighborX="-57665" custLinFactNeighborY="-5816">
        <dgm:presLayoutVars>
          <dgm:chPref val="3"/>
        </dgm:presLayoutVars>
      </dgm:prSet>
      <dgm:spPr/>
      <dgm:t>
        <a:bodyPr/>
        <a:lstStyle/>
        <a:p>
          <a:endParaRPr lang="en-SG"/>
        </a:p>
      </dgm:t>
    </dgm:pt>
    <dgm:pt modelId="{605ADFD7-0CBE-47E5-A330-4A931E187E32}" type="pres">
      <dgm:prSet presAssocID="{D9B0F426-1B8C-46E4-95F5-6297EE136CE0}" presName="level3hierChild" presStyleCnt="0"/>
      <dgm:spPr/>
    </dgm:pt>
    <dgm:pt modelId="{006421AB-7A30-4872-8AA0-39DBF680F03F}" type="pres">
      <dgm:prSet presAssocID="{554D42BA-2CDF-4FB0-B231-9339B085CDAA}" presName="conn2-1" presStyleLbl="parChTrans1D4" presStyleIdx="2" presStyleCnt="4"/>
      <dgm:spPr/>
      <dgm:t>
        <a:bodyPr/>
        <a:lstStyle/>
        <a:p>
          <a:endParaRPr lang="en-GB"/>
        </a:p>
      </dgm:t>
    </dgm:pt>
    <dgm:pt modelId="{180EDD13-91D9-40CD-AE8A-29FA06E4E423}" type="pres">
      <dgm:prSet presAssocID="{554D42BA-2CDF-4FB0-B231-9339B085CDAA}" presName="connTx" presStyleLbl="parChTrans1D4" presStyleIdx="2" presStyleCnt="4"/>
      <dgm:spPr/>
      <dgm:t>
        <a:bodyPr/>
        <a:lstStyle/>
        <a:p>
          <a:endParaRPr lang="en-GB"/>
        </a:p>
      </dgm:t>
    </dgm:pt>
    <dgm:pt modelId="{4D311C12-28E1-4B08-AB21-D4819202FB22}" type="pres">
      <dgm:prSet presAssocID="{DEB6E4DE-B582-4440-8C5A-ECE27E34B755}" presName="root2" presStyleCnt="0"/>
      <dgm:spPr/>
    </dgm:pt>
    <dgm:pt modelId="{381913B6-E516-4BCA-A2CD-FEEDB4BB76F7}" type="pres">
      <dgm:prSet presAssocID="{DEB6E4DE-B582-4440-8C5A-ECE27E34B755}" presName="LevelTwoTextNode" presStyleLbl="node4" presStyleIdx="2" presStyleCnt="4" custScaleX="122417" custLinFactNeighborX="-70158" custLinFactNeighborY="-5153">
        <dgm:presLayoutVars>
          <dgm:chPref val="3"/>
        </dgm:presLayoutVars>
      </dgm:prSet>
      <dgm:spPr/>
      <dgm:t>
        <a:bodyPr/>
        <a:lstStyle/>
        <a:p>
          <a:endParaRPr lang="en-SG"/>
        </a:p>
      </dgm:t>
    </dgm:pt>
    <dgm:pt modelId="{7BCB778D-F5E3-4CAC-B768-69F7DE833615}" type="pres">
      <dgm:prSet presAssocID="{DEB6E4DE-B582-4440-8C5A-ECE27E34B755}" presName="level3hierChild" presStyleCnt="0"/>
      <dgm:spPr/>
    </dgm:pt>
    <dgm:pt modelId="{C5CAC6AE-6978-4CBC-B812-5695259916A8}" type="pres">
      <dgm:prSet presAssocID="{7177B1F7-224A-4F66-B61D-26FFC4A14D45}" presName="conn2-1" presStyleLbl="parChTrans1D3" presStyleIdx="3" presStyleCnt="5"/>
      <dgm:spPr/>
      <dgm:t>
        <a:bodyPr/>
        <a:lstStyle/>
        <a:p>
          <a:endParaRPr lang="en-GB"/>
        </a:p>
      </dgm:t>
    </dgm:pt>
    <dgm:pt modelId="{12EB98C7-3A58-46AD-9CE8-7A19288AC216}" type="pres">
      <dgm:prSet presAssocID="{7177B1F7-224A-4F66-B61D-26FFC4A14D45}" presName="connTx" presStyleLbl="parChTrans1D3" presStyleIdx="3" presStyleCnt="5"/>
      <dgm:spPr/>
      <dgm:t>
        <a:bodyPr/>
        <a:lstStyle/>
        <a:p>
          <a:endParaRPr lang="en-GB"/>
        </a:p>
      </dgm:t>
    </dgm:pt>
    <dgm:pt modelId="{8F7B00BA-9E79-45CC-B3B4-295BD7E32DE4}" type="pres">
      <dgm:prSet presAssocID="{FDA463C3-687E-40A4-B14B-1C4E524E2D09}" presName="root2" presStyleCnt="0"/>
      <dgm:spPr/>
    </dgm:pt>
    <dgm:pt modelId="{16EF1AE8-C3D3-426B-9F98-CF1AFC17DAF6}" type="pres">
      <dgm:prSet presAssocID="{FDA463C3-687E-40A4-B14B-1C4E524E2D09}" presName="LevelTwoTextNode" presStyleLbl="node3" presStyleIdx="3" presStyleCnt="5" custScaleX="104149" custLinFactNeighborX="-57665" custLinFactNeighborY="-864">
        <dgm:presLayoutVars>
          <dgm:chPref val="3"/>
        </dgm:presLayoutVars>
      </dgm:prSet>
      <dgm:spPr/>
      <dgm:t>
        <a:bodyPr/>
        <a:lstStyle/>
        <a:p>
          <a:endParaRPr lang="en-SG"/>
        </a:p>
      </dgm:t>
    </dgm:pt>
    <dgm:pt modelId="{D63DC78F-453B-422C-994C-884FB6E5594A}" type="pres">
      <dgm:prSet presAssocID="{FDA463C3-687E-40A4-B14B-1C4E524E2D09}" presName="level3hierChild" presStyleCnt="0"/>
      <dgm:spPr/>
    </dgm:pt>
    <dgm:pt modelId="{88042D03-18A7-40DC-9CF0-331E802855E6}" type="pres">
      <dgm:prSet presAssocID="{A4A0480B-3577-4523-81D9-AA5BFD292407}" presName="conn2-1" presStyleLbl="parChTrans1D4" presStyleIdx="3" presStyleCnt="4"/>
      <dgm:spPr/>
      <dgm:t>
        <a:bodyPr/>
        <a:lstStyle/>
        <a:p>
          <a:endParaRPr lang="en-GB"/>
        </a:p>
      </dgm:t>
    </dgm:pt>
    <dgm:pt modelId="{6E00C099-E8A4-4724-9731-D0B8972C2873}" type="pres">
      <dgm:prSet presAssocID="{A4A0480B-3577-4523-81D9-AA5BFD292407}" presName="connTx" presStyleLbl="parChTrans1D4" presStyleIdx="3" presStyleCnt="4"/>
      <dgm:spPr/>
      <dgm:t>
        <a:bodyPr/>
        <a:lstStyle/>
        <a:p>
          <a:endParaRPr lang="en-GB"/>
        </a:p>
      </dgm:t>
    </dgm:pt>
    <dgm:pt modelId="{C0B47B68-A820-4DB5-A701-51728E026620}" type="pres">
      <dgm:prSet presAssocID="{E5BC7588-CBEA-4F7C-BD27-BDEA5A29309A}" presName="root2" presStyleCnt="0"/>
      <dgm:spPr/>
    </dgm:pt>
    <dgm:pt modelId="{61292C06-EA3F-4C86-AB4B-4F8C50672FC7}" type="pres">
      <dgm:prSet presAssocID="{E5BC7588-CBEA-4F7C-BD27-BDEA5A29309A}" presName="LevelTwoTextNode" presStyleLbl="node4" presStyleIdx="3" presStyleCnt="4" custLinFactNeighborX="-70158" custLinFactNeighborY="323">
        <dgm:presLayoutVars>
          <dgm:chPref val="3"/>
        </dgm:presLayoutVars>
      </dgm:prSet>
      <dgm:spPr/>
      <dgm:t>
        <a:bodyPr/>
        <a:lstStyle/>
        <a:p>
          <a:endParaRPr lang="en-SG"/>
        </a:p>
      </dgm:t>
    </dgm:pt>
    <dgm:pt modelId="{5D577FE7-38BC-4B2A-ACF7-B9300040A984}" type="pres">
      <dgm:prSet presAssocID="{E5BC7588-CBEA-4F7C-BD27-BDEA5A29309A}" presName="level3hierChild" presStyleCnt="0"/>
      <dgm:spPr/>
    </dgm:pt>
    <dgm:pt modelId="{BBD6A8C0-87AD-4EE2-9DC5-76ED9818064C}" type="pres">
      <dgm:prSet presAssocID="{6634CD19-8EF7-4C90-9711-6E71F8A69807}" presName="conn2-1" presStyleLbl="parChTrans1D3" presStyleIdx="4" presStyleCnt="5"/>
      <dgm:spPr/>
      <dgm:t>
        <a:bodyPr/>
        <a:lstStyle/>
        <a:p>
          <a:endParaRPr lang="en-GB"/>
        </a:p>
      </dgm:t>
    </dgm:pt>
    <dgm:pt modelId="{2CCA7091-4BFE-4895-8CBB-AB554280F113}" type="pres">
      <dgm:prSet presAssocID="{6634CD19-8EF7-4C90-9711-6E71F8A69807}" presName="connTx" presStyleLbl="parChTrans1D3" presStyleIdx="4" presStyleCnt="5"/>
      <dgm:spPr/>
      <dgm:t>
        <a:bodyPr/>
        <a:lstStyle/>
        <a:p>
          <a:endParaRPr lang="en-GB"/>
        </a:p>
      </dgm:t>
    </dgm:pt>
    <dgm:pt modelId="{5E33BEE3-5E77-46C4-9A91-57671D3D40A8}" type="pres">
      <dgm:prSet presAssocID="{3395833F-C5DD-4F9B-BC22-D133A4B21955}" presName="root2" presStyleCnt="0"/>
      <dgm:spPr/>
    </dgm:pt>
    <dgm:pt modelId="{6F481A18-FD3D-41AD-BE7A-13B18781CA88}" type="pres">
      <dgm:prSet presAssocID="{3395833F-C5DD-4F9B-BC22-D133A4B21955}" presName="LevelTwoTextNode" presStyleLbl="node3" presStyleIdx="4" presStyleCnt="5" custScaleX="103684" custLinFactNeighborX="-57665" custLinFactNeighborY="4087">
        <dgm:presLayoutVars>
          <dgm:chPref val="3"/>
        </dgm:presLayoutVars>
      </dgm:prSet>
      <dgm:spPr/>
      <dgm:t>
        <a:bodyPr/>
        <a:lstStyle/>
        <a:p>
          <a:endParaRPr lang="en-SG"/>
        </a:p>
      </dgm:t>
    </dgm:pt>
    <dgm:pt modelId="{CA2B6449-57D8-48BF-BF0F-433F21BAE64D}" type="pres">
      <dgm:prSet presAssocID="{3395833F-C5DD-4F9B-BC22-D133A4B21955}" presName="level3hierChild" presStyleCnt="0"/>
      <dgm:spPr/>
    </dgm:pt>
  </dgm:ptLst>
  <dgm:cxnLst>
    <dgm:cxn modelId="{EF9D4B3A-6FA3-4761-8586-3A08AA63DE4A}" srcId="{03A1AC93-F831-4A39-A8A8-BDF16B4AB40C}" destId="{0EE92408-78A8-4D0C-9C4D-93A63C62A036}" srcOrd="0" destOrd="0" parTransId="{09E51A12-97AD-4983-8DCC-F78294EAACFC}" sibTransId="{ECBD0DBA-8B6D-4828-A7B6-2767A1A3141B}"/>
    <dgm:cxn modelId="{A50C0F9B-022E-4EA0-A0BE-EB8A482C7D4D}" type="presOf" srcId="{2644C89C-7F47-46A7-B278-F6B56A6C89FC}" destId="{CDD32468-3042-4806-8CCE-EF87BFF1BC36}" srcOrd="1" destOrd="0" presId="urn:microsoft.com/office/officeart/2005/8/layout/hierarchy2"/>
    <dgm:cxn modelId="{82416066-D418-46A8-BAD1-4CD1DAB247D5}" type="presOf" srcId="{3395833F-C5DD-4F9B-BC22-D133A4B21955}" destId="{6F481A18-FD3D-41AD-BE7A-13B18781CA88}" srcOrd="0" destOrd="0" presId="urn:microsoft.com/office/officeart/2005/8/layout/hierarchy2"/>
    <dgm:cxn modelId="{65A5A732-011A-45A0-BD93-1E13AB418A84}" type="presOf" srcId="{3C85DE02-ECF3-42D7-B59A-85B3437C5174}" destId="{49C630DF-6304-4165-96C1-7169AD7C3A41}" srcOrd="0" destOrd="0" presId="urn:microsoft.com/office/officeart/2005/8/layout/hierarchy2"/>
    <dgm:cxn modelId="{4F6A375E-9AC9-4F6F-981A-8044C34FF0CC}" type="presOf" srcId="{7BC6224B-DC65-43BC-88D5-98FC7EB2DCA3}" destId="{BD35AE2C-D698-482C-A877-230BF01E6CF2}" srcOrd="1" destOrd="0" presId="urn:microsoft.com/office/officeart/2005/8/layout/hierarchy2"/>
    <dgm:cxn modelId="{C7C6ED92-0126-4D6D-8E0B-5FE589A8ABE5}" srcId="{020155B2-A1BD-4EF5-8B90-F0CDC5358DA4}" destId="{88EA763A-BA1C-4F20-860D-003CEAECBE6E}" srcOrd="0" destOrd="0" parTransId="{94F137B7-2760-49F1-9B7A-FDD242A76DCA}" sibTransId="{0847491C-E65E-4244-B9B6-E9AB520DF803}"/>
    <dgm:cxn modelId="{64BFCE33-3242-4309-B1A3-7D849F2F1AEA}" type="presOf" srcId="{DEB6E4DE-B582-4440-8C5A-ECE27E34B755}" destId="{381913B6-E516-4BCA-A2CD-FEEDB4BB76F7}" srcOrd="0" destOrd="0" presId="urn:microsoft.com/office/officeart/2005/8/layout/hierarchy2"/>
    <dgm:cxn modelId="{9AE5DC97-0460-42EC-88DE-308316A37211}" type="presOf" srcId="{94F137B7-2760-49F1-9B7A-FDD242A76DCA}" destId="{E9E2A133-1DD2-409C-A5F2-68F933A8BEBD}" srcOrd="1" destOrd="0" presId="urn:microsoft.com/office/officeart/2005/8/layout/hierarchy2"/>
    <dgm:cxn modelId="{D1E55E13-56D3-4FCD-B373-37E66D7DBE59}" type="presOf" srcId="{208893D4-4BEA-47C8-8C4E-555870A37EA2}" destId="{982D8BE0-22B3-4275-A66A-390D50A6904C}" srcOrd="1" destOrd="0" presId="urn:microsoft.com/office/officeart/2005/8/layout/hierarchy2"/>
    <dgm:cxn modelId="{54C065F6-CE70-4C72-AB1A-DAAA7A2A4494}" type="presOf" srcId="{381AC050-9431-4ED2-8E69-453A8FE128CA}" destId="{BD6A2E45-361A-4331-ACCF-4A6FD9B1DC14}" srcOrd="0" destOrd="0" presId="urn:microsoft.com/office/officeart/2005/8/layout/hierarchy2"/>
    <dgm:cxn modelId="{C6BFAF61-B0AE-4008-BB82-E14C599065A1}" srcId="{D9B0F426-1B8C-46E4-95F5-6297EE136CE0}" destId="{DEB6E4DE-B582-4440-8C5A-ECE27E34B755}" srcOrd="0" destOrd="0" parTransId="{554D42BA-2CDF-4FB0-B231-9339B085CDAA}" sibTransId="{9E166FD8-A103-4541-9E0B-95B716AD05ED}"/>
    <dgm:cxn modelId="{E6375717-3B1E-41F3-AED8-2FCFF5C8B7D5}" type="presOf" srcId="{554D42BA-2CDF-4FB0-B231-9339B085CDAA}" destId="{006421AB-7A30-4872-8AA0-39DBF680F03F}" srcOrd="0" destOrd="0" presId="urn:microsoft.com/office/officeart/2005/8/layout/hierarchy2"/>
    <dgm:cxn modelId="{08057D19-BB80-4D4F-BDCC-CA12E68DC4A4}" type="presOf" srcId="{554D42BA-2CDF-4FB0-B231-9339B085CDAA}" destId="{180EDD13-91D9-40CD-AE8A-29FA06E4E423}" srcOrd="1" destOrd="0" presId="urn:microsoft.com/office/officeart/2005/8/layout/hierarchy2"/>
    <dgm:cxn modelId="{29E5A67D-ECBF-4CCC-AB3F-5FB3BAE6641C}" type="presOf" srcId="{88EA763A-BA1C-4F20-860D-003CEAECBE6E}" destId="{43F14550-68AF-4A48-8DC9-CCF7CD595866}" srcOrd="0" destOrd="0" presId="urn:microsoft.com/office/officeart/2005/8/layout/hierarchy2"/>
    <dgm:cxn modelId="{85F4B81C-4E99-4D62-93DF-08F9D64F2456}" type="presOf" srcId="{381AC050-9431-4ED2-8E69-453A8FE128CA}" destId="{5BF0EA73-ABA7-414E-8728-1086F904AACF}" srcOrd="1" destOrd="0" presId="urn:microsoft.com/office/officeart/2005/8/layout/hierarchy2"/>
    <dgm:cxn modelId="{15BB12AC-3B57-4E7B-AEE4-2AB2005C417E}" srcId="{09315A5E-F0C1-47A8-8ACA-0BEE98E8C761}" destId="{3C85DE02-ECF3-42D7-B59A-85B3437C5174}" srcOrd="0" destOrd="0" parTransId="{E542E6AB-7EA2-4B18-9168-73EBA5BD4099}" sibTransId="{3141A5AA-23E0-4352-8750-99839B7EAE96}"/>
    <dgm:cxn modelId="{15361905-EA70-4FEC-B107-401A7520CA74}" srcId="{020155B2-A1BD-4EF5-8B90-F0CDC5358DA4}" destId="{FDA463C3-687E-40A4-B14B-1C4E524E2D09}" srcOrd="3" destOrd="0" parTransId="{7177B1F7-224A-4F66-B61D-26FFC4A14D45}" sibTransId="{8574D401-22DE-47B3-9E98-06E9A845C667}"/>
    <dgm:cxn modelId="{60DCF4BE-C219-4D42-96EA-F8AB1412773B}" type="presOf" srcId="{7177B1F7-224A-4F66-B61D-26FFC4A14D45}" destId="{C5CAC6AE-6978-4CBC-B812-5695259916A8}" srcOrd="0" destOrd="0" presId="urn:microsoft.com/office/officeart/2005/8/layout/hierarchy2"/>
    <dgm:cxn modelId="{6DDB7099-4700-4E7C-8D55-077D4A9B5922}" type="presOf" srcId="{208893D4-4BEA-47C8-8C4E-555870A37EA2}" destId="{45D0FE63-8C19-4831-8CBC-FC881165B92A}" srcOrd="0" destOrd="0" presId="urn:microsoft.com/office/officeart/2005/8/layout/hierarchy2"/>
    <dgm:cxn modelId="{25B1F236-E77B-4065-8B35-F336A7F0B4F4}" type="presOf" srcId="{9B73FFF0-2CFC-4FA0-8029-A316301D9674}" destId="{925B4819-1260-43E8-921E-A191041C54C9}" srcOrd="0" destOrd="0" presId="urn:microsoft.com/office/officeart/2005/8/layout/hierarchy2"/>
    <dgm:cxn modelId="{CA45D41F-B80F-4D30-85D0-95078D6AAFC5}" type="presOf" srcId="{03A1AC93-F831-4A39-A8A8-BDF16B4AB40C}" destId="{BB09249C-DF11-40AB-8733-FEE4207F4FDA}" srcOrd="0" destOrd="0" presId="urn:microsoft.com/office/officeart/2005/8/layout/hierarchy2"/>
    <dgm:cxn modelId="{81460E42-9B05-4783-8543-FF276E825A1E}" srcId="{FDA463C3-687E-40A4-B14B-1C4E524E2D09}" destId="{E5BC7588-CBEA-4F7C-BD27-BDEA5A29309A}" srcOrd="0" destOrd="0" parTransId="{A4A0480B-3577-4523-81D9-AA5BFD292407}" sibTransId="{FA158654-CD8C-4693-9E67-368751112D15}"/>
    <dgm:cxn modelId="{4C8F9EA3-2785-4EC0-84FF-2FE0956407F4}" type="presOf" srcId="{E542E6AB-7EA2-4B18-9168-73EBA5BD4099}" destId="{BFA85CC3-D472-4B73-B98B-D2FBA27E02BF}" srcOrd="1" destOrd="0" presId="urn:microsoft.com/office/officeart/2005/8/layout/hierarchy2"/>
    <dgm:cxn modelId="{5B3C5CBB-B948-4192-9159-DCEED150481E}" type="presOf" srcId="{2644C89C-7F47-46A7-B278-F6B56A6C89FC}" destId="{0A2323A5-3E90-434E-86B8-4EEB457E7144}" srcOrd="0" destOrd="0" presId="urn:microsoft.com/office/officeart/2005/8/layout/hierarchy2"/>
    <dgm:cxn modelId="{9667F362-5DE3-4664-A019-B31EA3348317}" srcId="{020155B2-A1BD-4EF5-8B90-F0CDC5358DA4}" destId="{09315A5E-F0C1-47A8-8ACA-0BEE98E8C761}" srcOrd="1" destOrd="0" parTransId="{381AC050-9431-4ED2-8E69-453A8FE128CA}" sibTransId="{E5C94D2E-2C42-4C7D-9A3D-E36D5CD4430C}"/>
    <dgm:cxn modelId="{1D4D209E-50CC-4B15-B174-147775DAEDCA}" type="presOf" srcId="{A4A0480B-3577-4523-81D9-AA5BFD292407}" destId="{88042D03-18A7-40DC-9CF0-331E802855E6}" srcOrd="0" destOrd="0" presId="urn:microsoft.com/office/officeart/2005/8/layout/hierarchy2"/>
    <dgm:cxn modelId="{4FF1A166-7F9F-4189-9749-D6214E49743C}" srcId="{88EA763A-BA1C-4F20-860D-003CEAECBE6E}" destId="{9B73FFF0-2CFC-4FA0-8029-A316301D9674}" srcOrd="0" destOrd="0" parTransId="{208893D4-4BEA-47C8-8C4E-555870A37EA2}" sibTransId="{90128226-ACBF-4CD2-8FC4-BCB562CB74BB}"/>
    <dgm:cxn modelId="{2B03E5F5-91FE-4A03-81BA-C35C986293F6}" type="presOf" srcId="{020155B2-A1BD-4EF5-8B90-F0CDC5358DA4}" destId="{80539F4D-4AD3-4491-9A07-E9EDE5238D71}" srcOrd="0" destOrd="0" presId="urn:microsoft.com/office/officeart/2005/8/layout/hierarchy2"/>
    <dgm:cxn modelId="{49C84FF6-AA1F-4471-BC6E-B351031F40CC}" type="presOf" srcId="{D9B0F426-1B8C-46E4-95F5-6297EE136CE0}" destId="{0B0A3ABD-5BB6-4598-95BB-DBA1BF1011C2}" srcOrd="0" destOrd="0" presId="urn:microsoft.com/office/officeart/2005/8/layout/hierarchy2"/>
    <dgm:cxn modelId="{7DF0006E-5D88-41EB-AFFB-23FEDD9BFD59}" type="presOf" srcId="{7177B1F7-224A-4F66-B61D-26FFC4A14D45}" destId="{12EB98C7-3A58-46AD-9CE8-7A19288AC216}" srcOrd="1" destOrd="0" presId="urn:microsoft.com/office/officeart/2005/8/layout/hierarchy2"/>
    <dgm:cxn modelId="{705F58EB-7A7F-4038-A84B-78F52E16F4CE}" type="presOf" srcId="{E5BC7588-CBEA-4F7C-BD27-BDEA5A29309A}" destId="{61292C06-EA3F-4C86-AB4B-4F8C50672FC7}" srcOrd="0" destOrd="0" presId="urn:microsoft.com/office/officeart/2005/8/layout/hierarchy2"/>
    <dgm:cxn modelId="{422E6A65-9485-4965-A60A-1EBDB65EB2AC}" srcId="{020155B2-A1BD-4EF5-8B90-F0CDC5358DA4}" destId="{D9B0F426-1B8C-46E4-95F5-6297EE136CE0}" srcOrd="2" destOrd="0" parTransId="{7BC6224B-DC65-43BC-88D5-98FC7EB2DCA3}" sibTransId="{789779BC-FF69-4210-B25D-38E721954F15}"/>
    <dgm:cxn modelId="{962EFC33-F0E5-46FD-BBE2-2745BFE6A934}" type="presOf" srcId="{FDA463C3-687E-40A4-B14B-1C4E524E2D09}" destId="{16EF1AE8-C3D3-426B-9F98-CF1AFC17DAF6}" srcOrd="0" destOrd="0" presId="urn:microsoft.com/office/officeart/2005/8/layout/hierarchy2"/>
    <dgm:cxn modelId="{AAF724A0-75FA-4F29-A375-CEA22E9CF750}" srcId="{020155B2-A1BD-4EF5-8B90-F0CDC5358DA4}" destId="{3395833F-C5DD-4F9B-BC22-D133A4B21955}" srcOrd="4" destOrd="0" parTransId="{6634CD19-8EF7-4C90-9711-6E71F8A69807}" sibTransId="{DFFA0CA6-ED66-4517-88E1-B941AC027A90}"/>
    <dgm:cxn modelId="{44261D54-92C7-46D8-9F3B-CD4A729BCE72}" type="presOf" srcId="{E542E6AB-7EA2-4B18-9168-73EBA5BD4099}" destId="{379D7A7D-0B3A-47B2-9BB2-E4283C7A667C}" srcOrd="0" destOrd="0" presId="urn:microsoft.com/office/officeart/2005/8/layout/hierarchy2"/>
    <dgm:cxn modelId="{68E06C0F-774D-4B19-A1FA-AF110B4BD944}" type="presOf" srcId="{7BC6224B-DC65-43BC-88D5-98FC7EB2DCA3}" destId="{DF99C6B0-9AD6-42CC-8966-EBB76E642650}" srcOrd="0" destOrd="0" presId="urn:microsoft.com/office/officeart/2005/8/layout/hierarchy2"/>
    <dgm:cxn modelId="{446482E9-B62D-431C-8FA8-7E9E6E0B6E5A}" type="presOf" srcId="{A4A0480B-3577-4523-81D9-AA5BFD292407}" destId="{6E00C099-E8A4-4724-9731-D0B8972C2873}" srcOrd="1" destOrd="0" presId="urn:microsoft.com/office/officeart/2005/8/layout/hierarchy2"/>
    <dgm:cxn modelId="{507038AE-9ACC-4C66-8E63-7065A99C4140}" srcId="{0EE92408-78A8-4D0C-9C4D-93A63C62A036}" destId="{020155B2-A1BD-4EF5-8B90-F0CDC5358DA4}" srcOrd="0" destOrd="0" parTransId="{2644C89C-7F47-46A7-B278-F6B56A6C89FC}" sibTransId="{90319CA3-CB17-43B3-A12E-AA292B080A9A}"/>
    <dgm:cxn modelId="{B38BCD55-9337-4C4A-BB19-4F4F254FE1AC}" type="presOf" srcId="{0EE92408-78A8-4D0C-9C4D-93A63C62A036}" destId="{D7F985D6-A7A6-4556-B63B-CD180D359711}" srcOrd="0" destOrd="0" presId="urn:microsoft.com/office/officeart/2005/8/layout/hierarchy2"/>
    <dgm:cxn modelId="{1BC220ED-5DC2-4AFA-A4DE-532682BE316B}" type="presOf" srcId="{09315A5E-F0C1-47A8-8ACA-0BEE98E8C761}" destId="{DC2341CA-E3C1-48CF-AA44-2F6B1EEB6F2F}" srcOrd="0" destOrd="0" presId="urn:microsoft.com/office/officeart/2005/8/layout/hierarchy2"/>
    <dgm:cxn modelId="{26B5D723-E464-43B8-85BF-83712B052E4D}" type="presOf" srcId="{6634CD19-8EF7-4C90-9711-6E71F8A69807}" destId="{2CCA7091-4BFE-4895-8CBB-AB554280F113}" srcOrd="1" destOrd="0" presId="urn:microsoft.com/office/officeart/2005/8/layout/hierarchy2"/>
    <dgm:cxn modelId="{FC852AEC-D6EA-403D-8351-162398F917E7}" type="presOf" srcId="{94F137B7-2760-49F1-9B7A-FDD242A76DCA}" destId="{FD162CAF-4C70-4B69-B4AB-D66BA3AB70CB}" srcOrd="0" destOrd="0" presId="urn:microsoft.com/office/officeart/2005/8/layout/hierarchy2"/>
    <dgm:cxn modelId="{6363C630-33D0-4395-B01B-15F41C42AD81}" type="presOf" srcId="{6634CD19-8EF7-4C90-9711-6E71F8A69807}" destId="{BBD6A8C0-87AD-4EE2-9DC5-76ED9818064C}" srcOrd="0" destOrd="0" presId="urn:microsoft.com/office/officeart/2005/8/layout/hierarchy2"/>
    <dgm:cxn modelId="{69CDA8FA-4D2A-46DA-85CC-392BE00CD423}" type="presParOf" srcId="{BB09249C-DF11-40AB-8733-FEE4207F4FDA}" destId="{FB57CD44-5392-4B6D-92E0-D04E1E20D074}" srcOrd="0" destOrd="0" presId="urn:microsoft.com/office/officeart/2005/8/layout/hierarchy2"/>
    <dgm:cxn modelId="{01D5F00F-6D47-49E5-A55A-D1E578153546}" type="presParOf" srcId="{FB57CD44-5392-4B6D-92E0-D04E1E20D074}" destId="{D7F985D6-A7A6-4556-B63B-CD180D359711}" srcOrd="0" destOrd="0" presId="urn:microsoft.com/office/officeart/2005/8/layout/hierarchy2"/>
    <dgm:cxn modelId="{F7A2C4BC-8C0C-4C8D-930B-CE915744B16B}" type="presParOf" srcId="{FB57CD44-5392-4B6D-92E0-D04E1E20D074}" destId="{2B25A4F4-741E-4777-B6B7-E4A54D9C5CB8}" srcOrd="1" destOrd="0" presId="urn:microsoft.com/office/officeart/2005/8/layout/hierarchy2"/>
    <dgm:cxn modelId="{15060BED-517A-450B-8EAE-9E41143B75A8}" type="presParOf" srcId="{2B25A4F4-741E-4777-B6B7-E4A54D9C5CB8}" destId="{0A2323A5-3E90-434E-86B8-4EEB457E7144}" srcOrd="0" destOrd="0" presId="urn:microsoft.com/office/officeart/2005/8/layout/hierarchy2"/>
    <dgm:cxn modelId="{D11E44B5-8F91-4CF2-BD96-BC3EADF6E631}" type="presParOf" srcId="{0A2323A5-3E90-434E-86B8-4EEB457E7144}" destId="{CDD32468-3042-4806-8CCE-EF87BFF1BC36}" srcOrd="0" destOrd="0" presId="urn:microsoft.com/office/officeart/2005/8/layout/hierarchy2"/>
    <dgm:cxn modelId="{6594DB29-701D-49B8-9C56-BFC674B99264}" type="presParOf" srcId="{2B25A4F4-741E-4777-B6B7-E4A54D9C5CB8}" destId="{CE8B13E5-01DC-4074-BFA8-36B61E739832}" srcOrd="1" destOrd="0" presId="urn:microsoft.com/office/officeart/2005/8/layout/hierarchy2"/>
    <dgm:cxn modelId="{1594FDE4-AF6E-4839-947E-C6A33F2EA4ED}" type="presParOf" srcId="{CE8B13E5-01DC-4074-BFA8-36B61E739832}" destId="{80539F4D-4AD3-4491-9A07-E9EDE5238D71}" srcOrd="0" destOrd="0" presId="urn:microsoft.com/office/officeart/2005/8/layout/hierarchy2"/>
    <dgm:cxn modelId="{8762D4C5-86C0-4048-84D3-1C6F99FED415}" type="presParOf" srcId="{CE8B13E5-01DC-4074-BFA8-36B61E739832}" destId="{F09FF0E1-D931-42FE-AC80-6297200C3B8D}" srcOrd="1" destOrd="0" presId="urn:microsoft.com/office/officeart/2005/8/layout/hierarchy2"/>
    <dgm:cxn modelId="{90D63CF5-7A55-45A8-850F-0A41E34EA752}" type="presParOf" srcId="{F09FF0E1-D931-42FE-AC80-6297200C3B8D}" destId="{FD162CAF-4C70-4B69-B4AB-D66BA3AB70CB}" srcOrd="0" destOrd="0" presId="urn:microsoft.com/office/officeart/2005/8/layout/hierarchy2"/>
    <dgm:cxn modelId="{3BAD5DA0-E6B1-4173-A8E9-9BBB6379E275}" type="presParOf" srcId="{FD162CAF-4C70-4B69-B4AB-D66BA3AB70CB}" destId="{E9E2A133-1DD2-409C-A5F2-68F933A8BEBD}" srcOrd="0" destOrd="0" presId="urn:microsoft.com/office/officeart/2005/8/layout/hierarchy2"/>
    <dgm:cxn modelId="{ABEA28F2-9243-4DA5-9878-8047F0F888AF}" type="presParOf" srcId="{F09FF0E1-D931-42FE-AC80-6297200C3B8D}" destId="{C95FC885-CC17-4785-9BE8-B506B0C17371}" srcOrd="1" destOrd="0" presId="urn:microsoft.com/office/officeart/2005/8/layout/hierarchy2"/>
    <dgm:cxn modelId="{C8626783-1468-4F94-9727-5B0516C79737}" type="presParOf" srcId="{C95FC885-CC17-4785-9BE8-B506B0C17371}" destId="{43F14550-68AF-4A48-8DC9-CCF7CD595866}" srcOrd="0" destOrd="0" presId="urn:microsoft.com/office/officeart/2005/8/layout/hierarchy2"/>
    <dgm:cxn modelId="{597DE5F2-F808-4E67-8BEB-C19560498972}" type="presParOf" srcId="{C95FC885-CC17-4785-9BE8-B506B0C17371}" destId="{F5984459-107D-484F-B0C3-B560206FC488}" srcOrd="1" destOrd="0" presId="urn:microsoft.com/office/officeart/2005/8/layout/hierarchy2"/>
    <dgm:cxn modelId="{4A5A3111-39AE-4467-8DCD-E97EAAB9F97B}" type="presParOf" srcId="{F5984459-107D-484F-B0C3-B560206FC488}" destId="{45D0FE63-8C19-4831-8CBC-FC881165B92A}" srcOrd="0" destOrd="0" presId="urn:microsoft.com/office/officeart/2005/8/layout/hierarchy2"/>
    <dgm:cxn modelId="{2D42D917-A995-454A-A2CB-B9ADF0BF513A}" type="presParOf" srcId="{45D0FE63-8C19-4831-8CBC-FC881165B92A}" destId="{982D8BE0-22B3-4275-A66A-390D50A6904C}" srcOrd="0" destOrd="0" presId="urn:microsoft.com/office/officeart/2005/8/layout/hierarchy2"/>
    <dgm:cxn modelId="{103FB76E-81EE-442C-BEC8-C9AE37EBC12D}" type="presParOf" srcId="{F5984459-107D-484F-B0C3-B560206FC488}" destId="{21D55609-348B-48CE-81C3-8CD1AD2BE067}" srcOrd="1" destOrd="0" presId="urn:microsoft.com/office/officeart/2005/8/layout/hierarchy2"/>
    <dgm:cxn modelId="{7779A3C3-E129-47C9-B868-78E5F8FEEFE4}" type="presParOf" srcId="{21D55609-348B-48CE-81C3-8CD1AD2BE067}" destId="{925B4819-1260-43E8-921E-A191041C54C9}" srcOrd="0" destOrd="0" presId="urn:microsoft.com/office/officeart/2005/8/layout/hierarchy2"/>
    <dgm:cxn modelId="{6E9699A6-53D2-49AA-A103-F15B13D07A24}" type="presParOf" srcId="{21D55609-348B-48CE-81C3-8CD1AD2BE067}" destId="{5FB846F1-6E9D-4675-9417-8BC55FDA1FD8}" srcOrd="1" destOrd="0" presId="urn:microsoft.com/office/officeart/2005/8/layout/hierarchy2"/>
    <dgm:cxn modelId="{0FD5A3F8-8144-4F83-82DE-49FFBC9CFA3F}" type="presParOf" srcId="{F09FF0E1-D931-42FE-AC80-6297200C3B8D}" destId="{BD6A2E45-361A-4331-ACCF-4A6FD9B1DC14}" srcOrd="2" destOrd="0" presId="urn:microsoft.com/office/officeart/2005/8/layout/hierarchy2"/>
    <dgm:cxn modelId="{5EF592D5-B403-4D92-B79E-E822DCF9A6BF}" type="presParOf" srcId="{BD6A2E45-361A-4331-ACCF-4A6FD9B1DC14}" destId="{5BF0EA73-ABA7-414E-8728-1086F904AACF}" srcOrd="0" destOrd="0" presId="urn:microsoft.com/office/officeart/2005/8/layout/hierarchy2"/>
    <dgm:cxn modelId="{8D96F971-7615-4622-BED1-4CA53BDA9E5B}" type="presParOf" srcId="{F09FF0E1-D931-42FE-AC80-6297200C3B8D}" destId="{C0E92FC3-8DF9-41C5-ABE2-8B2E7CE897A0}" srcOrd="3" destOrd="0" presId="urn:microsoft.com/office/officeart/2005/8/layout/hierarchy2"/>
    <dgm:cxn modelId="{1B3801F4-B661-4511-8450-E4D475DBECAE}" type="presParOf" srcId="{C0E92FC3-8DF9-41C5-ABE2-8B2E7CE897A0}" destId="{DC2341CA-E3C1-48CF-AA44-2F6B1EEB6F2F}" srcOrd="0" destOrd="0" presId="urn:microsoft.com/office/officeart/2005/8/layout/hierarchy2"/>
    <dgm:cxn modelId="{FE3A8BB2-25DE-49BE-889D-50016036F060}" type="presParOf" srcId="{C0E92FC3-8DF9-41C5-ABE2-8B2E7CE897A0}" destId="{B1FD5279-48A4-499D-81CE-C12E798C3E5F}" srcOrd="1" destOrd="0" presId="urn:microsoft.com/office/officeart/2005/8/layout/hierarchy2"/>
    <dgm:cxn modelId="{FD116C5C-1F8B-493C-B2DB-96B8159105CB}" type="presParOf" srcId="{B1FD5279-48A4-499D-81CE-C12E798C3E5F}" destId="{379D7A7D-0B3A-47B2-9BB2-E4283C7A667C}" srcOrd="0" destOrd="0" presId="urn:microsoft.com/office/officeart/2005/8/layout/hierarchy2"/>
    <dgm:cxn modelId="{68ACFD20-7F49-48D0-9BA0-5ADC1BFB49AD}" type="presParOf" srcId="{379D7A7D-0B3A-47B2-9BB2-E4283C7A667C}" destId="{BFA85CC3-D472-4B73-B98B-D2FBA27E02BF}" srcOrd="0" destOrd="0" presId="urn:microsoft.com/office/officeart/2005/8/layout/hierarchy2"/>
    <dgm:cxn modelId="{04705433-2118-4FE2-92A4-279200D0D8DC}" type="presParOf" srcId="{B1FD5279-48A4-499D-81CE-C12E798C3E5F}" destId="{BB1AA33B-8FFD-4E23-A2C3-F45A2C7E0BA2}" srcOrd="1" destOrd="0" presId="urn:microsoft.com/office/officeart/2005/8/layout/hierarchy2"/>
    <dgm:cxn modelId="{6698160E-C046-41C0-ADBB-782F26BC811D}" type="presParOf" srcId="{BB1AA33B-8FFD-4E23-A2C3-F45A2C7E0BA2}" destId="{49C630DF-6304-4165-96C1-7169AD7C3A41}" srcOrd="0" destOrd="0" presId="urn:microsoft.com/office/officeart/2005/8/layout/hierarchy2"/>
    <dgm:cxn modelId="{6DE5DA60-7F3A-44BE-8483-77B29EBC138E}" type="presParOf" srcId="{BB1AA33B-8FFD-4E23-A2C3-F45A2C7E0BA2}" destId="{38078874-DB46-47A0-87AF-576E06734E56}" srcOrd="1" destOrd="0" presId="urn:microsoft.com/office/officeart/2005/8/layout/hierarchy2"/>
    <dgm:cxn modelId="{EF146E31-DAF1-4CB6-B13C-46A3BEC74BAE}" type="presParOf" srcId="{F09FF0E1-D931-42FE-AC80-6297200C3B8D}" destId="{DF99C6B0-9AD6-42CC-8966-EBB76E642650}" srcOrd="4" destOrd="0" presId="urn:microsoft.com/office/officeart/2005/8/layout/hierarchy2"/>
    <dgm:cxn modelId="{8190EE88-92FE-49E2-AE7A-7E8A263625CF}" type="presParOf" srcId="{DF99C6B0-9AD6-42CC-8966-EBB76E642650}" destId="{BD35AE2C-D698-482C-A877-230BF01E6CF2}" srcOrd="0" destOrd="0" presId="urn:microsoft.com/office/officeart/2005/8/layout/hierarchy2"/>
    <dgm:cxn modelId="{6FCC8F70-1896-4D83-8BD5-C0B540593A88}" type="presParOf" srcId="{F09FF0E1-D931-42FE-AC80-6297200C3B8D}" destId="{6C07C379-4845-4A7B-B00A-8BCE18450C86}" srcOrd="5" destOrd="0" presId="urn:microsoft.com/office/officeart/2005/8/layout/hierarchy2"/>
    <dgm:cxn modelId="{8147E559-D2F1-4790-AB84-6E1665E0B1E7}" type="presParOf" srcId="{6C07C379-4845-4A7B-B00A-8BCE18450C86}" destId="{0B0A3ABD-5BB6-4598-95BB-DBA1BF1011C2}" srcOrd="0" destOrd="0" presId="urn:microsoft.com/office/officeart/2005/8/layout/hierarchy2"/>
    <dgm:cxn modelId="{D7E840B8-E2E4-44E2-B4A8-4716EA974D54}" type="presParOf" srcId="{6C07C379-4845-4A7B-B00A-8BCE18450C86}" destId="{605ADFD7-0CBE-47E5-A330-4A931E187E32}" srcOrd="1" destOrd="0" presId="urn:microsoft.com/office/officeart/2005/8/layout/hierarchy2"/>
    <dgm:cxn modelId="{E0858265-9C80-43B3-9F17-2FFBC1C991A2}" type="presParOf" srcId="{605ADFD7-0CBE-47E5-A330-4A931E187E32}" destId="{006421AB-7A30-4872-8AA0-39DBF680F03F}" srcOrd="0" destOrd="0" presId="urn:microsoft.com/office/officeart/2005/8/layout/hierarchy2"/>
    <dgm:cxn modelId="{ED8A0532-E314-4968-BBFC-D37100AC7692}" type="presParOf" srcId="{006421AB-7A30-4872-8AA0-39DBF680F03F}" destId="{180EDD13-91D9-40CD-AE8A-29FA06E4E423}" srcOrd="0" destOrd="0" presId="urn:microsoft.com/office/officeart/2005/8/layout/hierarchy2"/>
    <dgm:cxn modelId="{1000D23D-6A53-45AC-AF4E-FF7EE1430C7C}" type="presParOf" srcId="{605ADFD7-0CBE-47E5-A330-4A931E187E32}" destId="{4D311C12-28E1-4B08-AB21-D4819202FB22}" srcOrd="1" destOrd="0" presId="urn:microsoft.com/office/officeart/2005/8/layout/hierarchy2"/>
    <dgm:cxn modelId="{F296F305-750F-473E-877D-A04271587D86}" type="presParOf" srcId="{4D311C12-28E1-4B08-AB21-D4819202FB22}" destId="{381913B6-E516-4BCA-A2CD-FEEDB4BB76F7}" srcOrd="0" destOrd="0" presId="urn:microsoft.com/office/officeart/2005/8/layout/hierarchy2"/>
    <dgm:cxn modelId="{102E9A03-9674-4F22-B31E-40106ABAE5C0}" type="presParOf" srcId="{4D311C12-28E1-4B08-AB21-D4819202FB22}" destId="{7BCB778D-F5E3-4CAC-B768-69F7DE833615}" srcOrd="1" destOrd="0" presId="urn:microsoft.com/office/officeart/2005/8/layout/hierarchy2"/>
    <dgm:cxn modelId="{A100B655-73A2-4699-B123-09DCE077FD49}" type="presParOf" srcId="{F09FF0E1-D931-42FE-AC80-6297200C3B8D}" destId="{C5CAC6AE-6978-4CBC-B812-5695259916A8}" srcOrd="6" destOrd="0" presId="urn:microsoft.com/office/officeart/2005/8/layout/hierarchy2"/>
    <dgm:cxn modelId="{54488FEB-2EF1-43DF-9A50-1C761A8A7C1A}" type="presParOf" srcId="{C5CAC6AE-6978-4CBC-B812-5695259916A8}" destId="{12EB98C7-3A58-46AD-9CE8-7A19288AC216}" srcOrd="0" destOrd="0" presId="urn:microsoft.com/office/officeart/2005/8/layout/hierarchy2"/>
    <dgm:cxn modelId="{9D47C751-348E-4A72-B5F4-BAC3EFF21D0E}" type="presParOf" srcId="{F09FF0E1-D931-42FE-AC80-6297200C3B8D}" destId="{8F7B00BA-9E79-45CC-B3B4-295BD7E32DE4}" srcOrd="7" destOrd="0" presId="urn:microsoft.com/office/officeart/2005/8/layout/hierarchy2"/>
    <dgm:cxn modelId="{B5E33D77-2A19-49E0-8CF1-52AFFF96F807}" type="presParOf" srcId="{8F7B00BA-9E79-45CC-B3B4-295BD7E32DE4}" destId="{16EF1AE8-C3D3-426B-9F98-CF1AFC17DAF6}" srcOrd="0" destOrd="0" presId="urn:microsoft.com/office/officeart/2005/8/layout/hierarchy2"/>
    <dgm:cxn modelId="{073974C5-151B-4A28-B6FE-142178619B43}" type="presParOf" srcId="{8F7B00BA-9E79-45CC-B3B4-295BD7E32DE4}" destId="{D63DC78F-453B-422C-994C-884FB6E5594A}" srcOrd="1" destOrd="0" presId="urn:microsoft.com/office/officeart/2005/8/layout/hierarchy2"/>
    <dgm:cxn modelId="{675CF642-48F0-430B-A8FE-CAA4B28ED5B4}" type="presParOf" srcId="{D63DC78F-453B-422C-994C-884FB6E5594A}" destId="{88042D03-18A7-40DC-9CF0-331E802855E6}" srcOrd="0" destOrd="0" presId="urn:microsoft.com/office/officeart/2005/8/layout/hierarchy2"/>
    <dgm:cxn modelId="{89EBA448-EC24-4B72-A7ED-A7F60DB90193}" type="presParOf" srcId="{88042D03-18A7-40DC-9CF0-331E802855E6}" destId="{6E00C099-E8A4-4724-9731-D0B8972C2873}" srcOrd="0" destOrd="0" presId="urn:microsoft.com/office/officeart/2005/8/layout/hierarchy2"/>
    <dgm:cxn modelId="{47BC7CD8-22BB-42F5-B91A-5961CA3CB7B0}" type="presParOf" srcId="{D63DC78F-453B-422C-994C-884FB6E5594A}" destId="{C0B47B68-A820-4DB5-A701-51728E026620}" srcOrd="1" destOrd="0" presId="urn:microsoft.com/office/officeart/2005/8/layout/hierarchy2"/>
    <dgm:cxn modelId="{5B14852A-E293-47F9-9A0E-B1EFCEDCDB7B}" type="presParOf" srcId="{C0B47B68-A820-4DB5-A701-51728E026620}" destId="{61292C06-EA3F-4C86-AB4B-4F8C50672FC7}" srcOrd="0" destOrd="0" presId="urn:microsoft.com/office/officeart/2005/8/layout/hierarchy2"/>
    <dgm:cxn modelId="{88F0FDEF-5802-4444-AFF8-4A9BBCAEEB42}" type="presParOf" srcId="{C0B47B68-A820-4DB5-A701-51728E026620}" destId="{5D577FE7-38BC-4B2A-ACF7-B9300040A984}" srcOrd="1" destOrd="0" presId="urn:microsoft.com/office/officeart/2005/8/layout/hierarchy2"/>
    <dgm:cxn modelId="{77672B94-430C-4456-82F0-F81EE7A71D22}" type="presParOf" srcId="{F09FF0E1-D931-42FE-AC80-6297200C3B8D}" destId="{BBD6A8C0-87AD-4EE2-9DC5-76ED9818064C}" srcOrd="8" destOrd="0" presId="urn:microsoft.com/office/officeart/2005/8/layout/hierarchy2"/>
    <dgm:cxn modelId="{4ED77866-39E3-443B-9E9E-A6B2FD33D420}" type="presParOf" srcId="{BBD6A8C0-87AD-4EE2-9DC5-76ED9818064C}" destId="{2CCA7091-4BFE-4895-8CBB-AB554280F113}" srcOrd="0" destOrd="0" presId="urn:microsoft.com/office/officeart/2005/8/layout/hierarchy2"/>
    <dgm:cxn modelId="{4DC2AB3D-C7B9-4BCA-80BF-E6AAB77EFF80}" type="presParOf" srcId="{F09FF0E1-D931-42FE-AC80-6297200C3B8D}" destId="{5E33BEE3-5E77-46C4-9A91-57671D3D40A8}" srcOrd="9" destOrd="0" presId="urn:microsoft.com/office/officeart/2005/8/layout/hierarchy2"/>
    <dgm:cxn modelId="{86FB5EFB-E232-4CBC-9576-10A146030CBB}" type="presParOf" srcId="{5E33BEE3-5E77-46C4-9A91-57671D3D40A8}" destId="{6F481A18-FD3D-41AD-BE7A-13B18781CA88}" srcOrd="0" destOrd="0" presId="urn:microsoft.com/office/officeart/2005/8/layout/hierarchy2"/>
    <dgm:cxn modelId="{0CBDE9C4-7370-43C5-A660-580B38D02DF1}" type="presParOf" srcId="{5E33BEE3-5E77-46C4-9A91-57671D3D40A8}" destId="{CA2B6449-57D8-48BF-BF0F-433F21BAE64D}"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971C3CB-02DC-40AF-8F1A-AE6ABDCE294E}" type="doc">
      <dgm:prSet loTypeId="urn:microsoft.com/office/officeart/2005/8/layout/hierarchy2" loCatId="hierarchy" qsTypeId="urn:microsoft.com/office/officeart/2005/8/quickstyle/simple5" qsCatId="simple" csTypeId="urn:microsoft.com/office/officeart/2005/8/colors/accent2_4" csCatId="accent2" phldr="1"/>
      <dgm:spPr/>
      <dgm:t>
        <a:bodyPr/>
        <a:lstStyle/>
        <a:p>
          <a:endParaRPr lang="en-SG"/>
        </a:p>
      </dgm:t>
    </dgm:pt>
    <dgm:pt modelId="{07F35379-2420-419F-B01C-108A337522C0}">
      <dgm:prSet phldrT="[Text]"/>
      <dgm:spPr/>
      <dgm:t>
        <a:bodyPr/>
        <a:lstStyle/>
        <a:p>
          <a:r>
            <a:rPr lang="en-US" dirty="0" smtClean="0"/>
            <a:t>Factors Influencing Dividend Policy</a:t>
          </a:r>
          <a:endParaRPr lang="en-SG" dirty="0"/>
        </a:p>
      </dgm:t>
    </dgm:pt>
    <dgm:pt modelId="{F7A3DCA6-1721-45EE-8A24-EACD08262572}" type="parTrans" cxnId="{55E44EBA-FAAE-4472-B04B-EFD311E3D07F}">
      <dgm:prSet/>
      <dgm:spPr/>
      <dgm:t>
        <a:bodyPr/>
        <a:lstStyle/>
        <a:p>
          <a:endParaRPr lang="en-SG"/>
        </a:p>
      </dgm:t>
    </dgm:pt>
    <dgm:pt modelId="{AEA7019C-702D-4B8F-86F5-A080C6970D19}" type="sibTrans" cxnId="{55E44EBA-FAAE-4472-B04B-EFD311E3D07F}">
      <dgm:prSet/>
      <dgm:spPr/>
      <dgm:t>
        <a:bodyPr/>
        <a:lstStyle/>
        <a:p>
          <a:endParaRPr lang="en-SG"/>
        </a:p>
      </dgm:t>
    </dgm:pt>
    <dgm:pt modelId="{755D2F1C-740F-4F35-AC8D-75E3425C1854}">
      <dgm:prSet phldrT="[Text]"/>
      <dgm:spPr/>
      <dgm:t>
        <a:bodyPr/>
        <a:lstStyle/>
        <a:p>
          <a:r>
            <a:rPr lang="en-US" dirty="0" smtClean="0"/>
            <a:t>II. Investment Opportunities</a:t>
          </a:r>
          <a:endParaRPr lang="en-SG" dirty="0"/>
        </a:p>
      </dgm:t>
    </dgm:pt>
    <dgm:pt modelId="{34E69387-3531-4155-8F17-70B66E60846F}" type="parTrans" cxnId="{50E57D34-2260-4AD9-ADC4-84126B3298C9}">
      <dgm:prSet/>
      <dgm:spPr/>
      <dgm:t>
        <a:bodyPr/>
        <a:lstStyle/>
        <a:p>
          <a:endParaRPr lang="en-SG" dirty="0"/>
        </a:p>
      </dgm:t>
    </dgm:pt>
    <dgm:pt modelId="{72C00DD5-4CEA-4B18-98B5-829F53CBC6F9}" type="sibTrans" cxnId="{50E57D34-2260-4AD9-ADC4-84126B3298C9}">
      <dgm:prSet/>
      <dgm:spPr/>
      <dgm:t>
        <a:bodyPr/>
        <a:lstStyle/>
        <a:p>
          <a:endParaRPr lang="en-SG"/>
        </a:p>
      </dgm:t>
    </dgm:pt>
    <dgm:pt modelId="{5564706B-B91C-4875-BEFA-2C26301034B9}">
      <dgm:prSet phldrT="[Text]"/>
      <dgm:spPr/>
      <dgm:t>
        <a:bodyPr/>
        <a:lstStyle/>
        <a:p>
          <a:r>
            <a:rPr lang="en-US" dirty="0" smtClean="0"/>
            <a:t>Number of Profitable Investment Opportunities</a:t>
          </a:r>
          <a:endParaRPr lang="en-SG" dirty="0"/>
        </a:p>
      </dgm:t>
    </dgm:pt>
    <dgm:pt modelId="{7A942D34-348E-41DF-9791-11F1A2360172}" type="parTrans" cxnId="{9F121E9D-B1E0-4B1F-A8D2-CFD02916B567}">
      <dgm:prSet/>
      <dgm:spPr/>
      <dgm:t>
        <a:bodyPr/>
        <a:lstStyle/>
        <a:p>
          <a:endParaRPr lang="en-SG" dirty="0"/>
        </a:p>
      </dgm:t>
    </dgm:pt>
    <dgm:pt modelId="{F5A35FB7-9E65-4371-9F4F-88A80629A87B}" type="sibTrans" cxnId="{9F121E9D-B1E0-4B1F-A8D2-CFD02916B567}">
      <dgm:prSet/>
      <dgm:spPr/>
      <dgm:t>
        <a:bodyPr/>
        <a:lstStyle/>
        <a:p>
          <a:endParaRPr lang="en-SG"/>
        </a:p>
      </dgm:t>
    </dgm:pt>
    <dgm:pt modelId="{AC353A23-E708-4931-B1CF-1F6EFF61C2DC}">
      <dgm:prSet phldrT="[Text]"/>
      <dgm:spPr/>
      <dgm:t>
        <a:bodyPr/>
        <a:lstStyle/>
        <a:p>
          <a:r>
            <a:rPr lang="en-US" dirty="0" smtClean="0"/>
            <a:t>Ability to delay/accelerate projects</a:t>
          </a:r>
          <a:endParaRPr lang="en-SG" dirty="0"/>
        </a:p>
      </dgm:t>
    </dgm:pt>
    <dgm:pt modelId="{D1F9507E-8089-418C-A777-F36AC4CE42C5}" type="parTrans" cxnId="{26B9CD40-17B1-4E58-B43E-83173F0B6703}">
      <dgm:prSet/>
      <dgm:spPr/>
      <dgm:t>
        <a:bodyPr/>
        <a:lstStyle/>
        <a:p>
          <a:endParaRPr lang="en-SG" dirty="0"/>
        </a:p>
      </dgm:t>
    </dgm:pt>
    <dgm:pt modelId="{8BBA4E81-EA07-47F8-A602-D05A758F486A}" type="sibTrans" cxnId="{26B9CD40-17B1-4E58-B43E-83173F0B6703}">
      <dgm:prSet/>
      <dgm:spPr/>
      <dgm:t>
        <a:bodyPr/>
        <a:lstStyle/>
        <a:p>
          <a:endParaRPr lang="en-SG"/>
        </a:p>
      </dgm:t>
    </dgm:pt>
    <dgm:pt modelId="{9642A844-7C81-4468-844E-400D84FB5AFD}">
      <dgm:prSet phldrT="[Text]"/>
      <dgm:spPr/>
      <dgm:t>
        <a:bodyPr/>
        <a:lstStyle/>
        <a:p>
          <a:r>
            <a:rPr lang="en-US" dirty="0" smtClean="0"/>
            <a:t>Raise Dividend Payout Ratio when </a:t>
          </a:r>
          <a:r>
            <a:rPr lang="en-US" dirty="0" smtClean="0"/>
            <a:t>fewer #</a:t>
          </a:r>
          <a:endParaRPr lang="en-SG" dirty="0"/>
        </a:p>
      </dgm:t>
    </dgm:pt>
    <dgm:pt modelId="{CCADCF0F-5D73-4A92-85C3-21E2FA1E0F02}" type="parTrans" cxnId="{B946CE26-F692-4758-B74E-AC2B51E0C00B}">
      <dgm:prSet/>
      <dgm:spPr/>
      <dgm:t>
        <a:bodyPr/>
        <a:lstStyle/>
        <a:p>
          <a:endParaRPr lang="en-SG" dirty="0"/>
        </a:p>
      </dgm:t>
    </dgm:pt>
    <dgm:pt modelId="{FDFFEF27-89DE-4788-B4FC-AEEEC9864996}" type="sibTrans" cxnId="{B946CE26-F692-4758-B74E-AC2B51E0C00B}">
      <dgm:prSet/>
      <dgm:spPr/>
      <dgm:t>
        <a:bodyPr/>
        <a:lstStyle/>
        <a:p>
          <a:endParaRPr lang="en-SG"/>
        </a:p>
      </dgm:t>
    </dgm:pt>
    <dgm:pt modelId="{A5BE145E-8981-439E-A6FD-D64CF2C6AAF8}">
      <dgm:prSet phldrT="[Text]"/>
      <dgm:spPr/>
      <dgm:t>
        <a:bodyPr/>
        <a:lstStyle/>
        <a:p>
          <a:r>
            <a:rPr lang="en-US" dirty="0" smtClean="0"/>
            <a:t>Lower Dividend Payout Ratio when </a:t>
          </a:r>
          <a:r>
            <a:rPr lang="en-US" dirty="0" smtClean="0"/>
            <a:t>more #</a:t>
          </a:r>
          <a:endParaRPr lang="en-SG" dirty="0"/>
        </a:p>
      </dgm:t>
    </dgm:pt>
    <dgm:pt modelId="{2A4AE83E-AC17-4AE6-A8C7-46A4B9E3704D}" type="parTrans" cxnId="{9D48E452-CC0F-44D0-80CD-563126F2C2A9}">
      <dgm:prSet/>
      <dgm:spPr/>
      <dgm:t>
        <a:bodyPr/>
        <a:lstStyle/>
        <a:p>
          <a:endParaRPr lang="en-SG" dirty="0"/>
        </a:p>
      </dgm:t>
    </dgm:pt>
    <dgm:pt modelId="{286C13D8-05A6-49F5-B8BE-95BAEB75E31E}" type="sibTrans" cxnId="{9D48E452-CC0F-44D0-80CD-563126F2C2A9}">
      <dgm:prSet/>
      <dgm:spPr/>
      <dgm:t>
        <a:bodyPr/>
        <a:lstStyle/>
        <a:p>
          <a:endParaRPr lang="en-SG"/>
        </a:p>
      </dgm:t>
    </dgm:pt>
    <dgm:pt modelId="{2BE155DB-F542-4184-85A2-C68B88C09221}">
      <dgm:prSet phldrT="[Text]"/>
      <dgm:spPr/>
      <dgm:t>
        <a:bodyPr/>
        <a:lstStyle/>
        <a:p>
          <a:r>
            <a:rPr lang="en-US" dirty="0" smtClean="0"/>
            <a:t>Connected to the stability of dividend policies implemented</a:t>
          </a:r>
          <a:endParaRPr lang="en-SG" dirty="0"/>
        </a:p>
      </dgm:t>
    </dgm:pt>
    <dgm:pt modelId="{A219C8F6-5090-4150-8268-BB339C680739}" type="parTrans" cxnId="{534F7E51-2565-4A27-A4EA-1E33FF96C1E5}">
      <dgm:prSet/>
      <dgm:spPr/>
      <dgm:t>
        <a:bodyPr/>
        <a:lstStyle/>
        <a:p>
          <a:endParaRPr lang="en-SG" dirty="0"/>
        </a:p>
      </dgm:t>
    </dgm:pt>
    <dgm:pt modelId="{8BE5FB68-723D-451F-811C-A13CD984800B}" type="sibTrans" cxnId="{534F7E51-2565-4A27-A4EA-1E33FF96C1E5}">
      <dgm:prSet/>
      <dgm:spPr/>
      <dgm:t>
        <a:bodyPr/>
        <a:lstStyle/>
        <a:p>
          <a:endParaRPr lang="en-SG"/>
        </a:p>
      </dgm:t>
    </dgm:pt>
    <dgm:pt modelId="{288DDB49-D047-471E-B9BB-25020B8BAFC2}" type="pres">
      <dgm:prSet presAssocID="{8971C3CB-02DC-40AF-8F1A-AE6ABDCE294E}" presName="diagram" presStyleCnt="0">
        <dgm:presLayoutVars>
          <dgm:chPref val="1"/>
          <dgm:dir/>
          <dgm:animOne val="branch"/>
          <dgm:animLvl val="lvl"/>
          <dgm:resizeHandles val="exact"/>
        </dgm:presLayoutVars>
      </dgm:prSet>
      <dgm:spPr/>
      <dgm:t>
        <a:bodyPr/>
        <a:lstStyle/>
        <a:p>
          <a:endParaRPr lang="en-GB"/>
        </a:p>
      </dgm:t>
    </dgm:pt>
    <dgm:pt modelId="{2707376A-D3A1-485A-9A48-9D8BCBB2C3D0}" type="pres">
      <dgm:prSet presAssocID="{07F35379-2420-419F-B01C-108A337522C0}" presName="root1" presStyleCnt="0"/>
      <dgm:spPr/>
    </dgm:pt>
    <dgm:pt modelId="{E20EF7D5-0B02-4A69-8E8D-DF6163DF568F}" type="pres">
      <dgm:prSet presAssocID="{07F35379-2420-419F-B01C-108A337522C0}" presName="LevelOneTextNode" presStyleLbl="node0" presStyleIdx="0" presStyleCnt="1" custScaleX="85845" custLinFactNeighborX="-14414" custLinFactNeighborY="628">
        <dgm:presLayoutVars>
          <dgm:chPref val="3"/>
        </dgm:presLayoutVars>
      </dgm:prSet>
      <dgm:spPr/>
      <dgm:t>
        <a:bodyPr/>
        <a:lstStyle/>
        <a:p>
          <a:endParaRPr lang="en-SG"/>
        </a:p>
      </dgm:t>
    </dgm:pt>
    <dgm:pt modelId="{69DE0979-93F3-4640-9FCD-6967F3308E4D}" type="pres">
      <dgm:prSet presAssocID="{07F35379-2420-419F-B01C-108A337522C0}" presName="level2hierChild" presStyleCnt="0"/>
      <dgm:spPr/>
    </dgm:pt>
    <dgm:pt modelId="{8E0D10CA-6ECE-446E-B8FD-221C432B9D40}" type="pres">
      <dgm:prSet presAssocID="{34E69387-3531-4155-8F17-70B66E60846F}" presName="conn2-1" presStyleLbl="parChTrans1D2" presStyleIdx="0" presStyleCnt="1"/>
      <dgm:spPr/>
      <dgm:t>
        <a:bodyPr/>
        <a:lstStyle/>
        <a:p>
          <a:endParaRPr lang="en-GB"/>
        </a:p>
      </dgm:t>
    </dgm:pt>
    <dgm:pt modelId="{2B2C9A9A-E2A4-42B1-A467-9F90A64402A3}" type="pres">
      <dgm:prSet presAssocID="{34E69387-3531-4155-8F17-70B66E60846F}" presName="connTx" presStyleLbl="parChTrans1D2" presStyleIdx="0" presStyleCnt="1"/>
      <dgm:spPr/>
      <dgm:t>
        <a:bodyPr/>
        <a:lstStyle/>
        <a:p>
          <a:endParaRPr lang="en-GB"/>
        </a:p>
      </dgm:t>
    </dgm:pt>
    <dgm:pt modelId="{8588DD82-D7AB-474C-985E-7979285983AF}" type="pres">
      <dgm:prSet presAssocID="{755D2F1C-740F-4F35-AC8D-75E3425C1854}" presName="root2" presStyleCnt="0"/>
      <dgm:spPr/>
    </dgm:pt>
    <dgm:pt modelId="{66117C90-B60C-4D70-A5C1-0BBE91586CBA}" type="pres">
      <dgm:prSet presAssocID="{755D2F1C-740F-4F35-AC8D-75E3425C1854}" presName="LevelTwoTextNode" presStyleLbl="node2" presStyleIdx="0" presStyleCnt="1" custScaleX="94795" custLinFactNeighborX="-33164" custLinFactNeighborY="628">
        <dgm:presLayoutVars>
          <dgm:chPref val="3"/>
        </dgm:presLayoutVars>
      </dgm:prSet>
      <dgm:spPr/>
      <dgm:t>
        <a:bodyPr/>
        <a:lstStyle/>
        <a:p>
          <a:endParaRPr lang="en-GB"/>
        </a:p>
      </dgm:t>
    </dgm:pt>
    <dgm:pt modelId="{47F9B0F6-5516-4891-A427-D0D6A159FE7E}" type="pres">
      <dgm:prSet presAssocID="{755D2F1C-740F-4F35-AC8D-75E3425C1854}" presName="level3hierChild" presStyleCnt="0"/>
      <dgm:spPr/>
    </dgm:pt>
    <dgm:pt modelId="{27593F72-0AE1-4652-9989-4C3BA8B9928C}" type="pres">
      <dgm:prSet presAssocID="{7A942D34-348E-41DF-9791-11F1A2360172}" presName="conn2-1" presStyleLbl="parChTrans1D3" presStyleIdx="0" presStyleCnt="2"/>
      <dgm:spPr/>
      <dgm:t>
        <a:bodyPr/>
        <a:lstStyle/>
        <a:p>
          <a:endParaRPr lang="en-GB"/>
        </a:p>
      </dgm:t>
    </dgm:pt>
    <dgm:pt modelId="{90B42781-98E2-4A2A-B306-81A689BD2789}" type="pres">
      <dgm:prSet presAssocID="{7A942D34-348E-41DF-9791-11F1A2360172}" presName="connTx" presStyleLbl="parChTrans1D3" presStyleIdx="0" presStyleCnt="2"/>
      <dgm:spPr/>
      <dgm:t>
        <a:bodyPr/>
        <a:lstStyle/>
        <a:p>
          <a:endParaRPr lang="en-GB"/>
        </a:p>
      </dgm:t>
    </dgm:pt>
    <dgm:pt modelId="{44B10A5D-4181-4E65-BF49-2248D1B9EC2D}" type="pres">
      <dgm:prSet presAssocID="{5564706B-B91C-4875-BEFA-2C26301034B9}" presName="root2" presStyleCnt="0"/>
      <dgm:spPr/>
    </dgm:pt>
    <dgm:pt modelId="{DFA796D7-078A-4E08-8662-0927F28309BF}" type="pres">
      <dgm:prSet presAssocID="{5564706B-B91C-4875-BEFA-2C26301034B9}" presName="LevelTwoTextNode" presStyleLbl="node3" presStyleIdx="0" presStyleCnt="2" custScaleX="110167" custLinFactNeighborX="-58265" custLinFactNeighborY="3240">
        <dgm:presLayoutVars>
          <dgm:chPref val="3"/>
        </dgm:presLayoutVars>
      </dgm:prSet>
      <dgm:spPr/>
      <dgm:t>
        <a:bodyPr/>
        <a:lstStyle/>
        <a:p>
          <a:endParaRPr lang="en-GB"/>
        </a:p>
      </dgm:t>
    </dgm:pt>
    <dgm:pt modelId="{DD267BC6-8302-4488-9F8A-79B296D526A6}" type="pres">
      <dgm:prSet presAssocID="{5564706B-B91C-4875-BEFA-2C26301034B9}" presName="level3hierChild" presStyleCnt="0"/>
      <dgm:spPr/>
    </dgm:pt>
    <dgm:pt modelId="{FB53D27C-FF40-4834-91F8-B9EE00724794}" type="pres">
      <dgm:prSet presAssocID="{CCADCF0F-5D73-4A92-85C3-21E2FA1E0F02}" presName="conn2-1" presStyleLbl="parChTrans1D4" presStyleIdx="0" presStyleCnt="3"/>
      <dgm:spPr/>
      <dgm:t>
        <a:bodyPr/>
        <a:lstStyle/>
        <a:p>
          <a:endParaRPr lang="en-GB"/>
        </a:p>
      </dgm:t>
    </dgm:pt>
    <dgm:pt modelId="{75E4AB8E-B58E-4F15-8305-6BC4C9B36537}" type="pres">
      <dgm:prSet presAssocID="{CCADCF0F-5D73-4A92-85C3-21E2FA1E0F02}" presName="connTx" presStyleLbl="parChTrans1D4" presStyleIdx="0" presStyleCnt="3"/>
      <dgm:spPr/>
      <dgm:t>
        <a:bodyPr/>
        <a:lstStyle/>
        <a:p>
          <a:endParaRPr lang="en-GB"/>
        </a:p>
      </dgm:t>
    </dgm:pt>
    <dgm:pt modelId="{7A0814D8-BB88-4FCF-9014-E58DAB923261}" type="pres">
      <dgm:prSet presAssocID="{9642A844-7C81-4468-844E-400D84FB5AFD}" presName="root2" presStyleCnt="0"/>
      <dgm:spPr/>
    </dgm:pt>
    <dgm:pt modelId="{BA796752-1E33-4041-82AA-D243E15C30A2}" type="pres">
      <dgm:prSet presAssocID="{9642A844-7C81-4468-844E-400D84FB5AFD}" presName="LevelTwoTextNode" presStyleLbl="node4" presStyleIdx="0" presStyleCnt="3" custScaleX="114395" custLinFactNeighborX="-82711" custLinFactNeighborY="-26361">
        <dgm:presLayoutVars>
          <dgm:chPref val="3"/>
        </dgm:presLayoutVars>
      </dgm:prSet>
      <dgm:spPr/>
      <dgm:t>
        <a:bodyPr/>
        <a:lstStyle/>
        <a:p>
          <a:endParaRPr lang="en-SG"/>
        </a:p>
      </dgm:t>
    </dgm:pt>
    <dgm:pt modelId="{F89ACBDF-D5A2-4ABB-AE0D-49934DA46E68}" type="pres">
      <dgm:prSet presAssocID="{9642A844-7C81-4468-844E-400D84FB5AFD}" presName="level3hierChild" presStyleCnt="0"/>
      <dgm:spPr/>
    </dgm:pt>
    <dgm:pt modelId="{10AB766D-057D-45A0-86E8-52535DA8268A}" type="pres">
      <dgm:prSet presAssocID="{2A4AE83E-AC17-4AE6-A8C7-46A4B9E3704D}" presName="conn2-1" presStyleLbl="parChTrans1D4" presStyleIdx="1" presStyleCnt="3"/>
      <dgm:spPr/>
      <dgm:t>
        <a:bodyPr/>
        <a:lstStyle/>
        <a:p>
          <a:endParaRPr lang="en-GB"/>
        </a:p>
      </dgm:t>
    </dgm:pt>
    <dgm:pt modelId="{6AE21CE3-F240-468D-9387-61A97A46C680}" type="pres">
      <dgm:prSet presAssocID="{2A4AE83E-AC17-4AE6-A8C7-46A4B9E3704D}" presName="connTx" presStyleLbl="parChTrans1D4" presStyleIdx="1" presStyleCnt="3"/>
      <dgm:spPr/>
      <dgm:t>
        <a:bodyPr/>
        <a:lstStyle/>
        <a:p>
          <a:endParaRPr lang="en-GB"/>
        </a:p>
      </dgm:t>
    </dgm:pt>
    <dgm:pt modelId="{FA574C50-43BA-406D-9410-30B6A505546D}" type="pres">
      <dgm:prSet presAssocID="{A5BE145E-8981-439E-A6FD-D64CF2C6AAF8}" presName="root2" presStyleCnt="0"/>
      <dgm:spPr/>
    </dgm:pt>
    <dgm:pt modelId="{3871F329-2B9B-452A-80CC-02EC3D61158E}" type="pres">
      <dgm:prSet presAssocID="{A5BE145E-8981-439E-A6FD-D64CF2C6AAF8}" presName="LevelTwoTextNode" presStyleLbl="node4" presStyleIdx="1" presStyleCnt="3" custScaleX="116312" custLinFactNeighborX="-84539" custLinFactNeighborY="-5600">
        <dgm:presLayoutVars>
          <dgm:chPref val="3"/>
        </dgm:presLayoutVars>
      </dgm:prSet>
      <dgm:spPr/>
      <dgm:t>
        <a:bodyPr/>
        <a:lstStyle/>
        <a:p>
          <a:endParaRPr lang="en-SG"/>
        </a:p>
      </dgm:t>
    </dgm:pt>
    <dgm:pt modelId="{EA4EFFF4-EE76-4D9E-8373-0BEDC45D8FBF}" type="pres">
      <dgm:prSet presAssocID="{A5BE145E-8981-439E-A6FD-D64CF2C6AAF8}" presName="level3hierChild" presStyleCnt="0"/>
      <dgm:spPr/>
    </dgm:pt>
    <dgm:pt modelId="{6882EF1B-6FDC-4156-ADE9-307F152934E2}" type="pres">
      <dgm:prSet presAssocID="{D1F9507E-8089-418C-A777-F36AC4CE42C5}" presName="conn2-1" presStyleLbl="parChTrans1D3" presStyleIdx="1" presStyleCnt="2"/>
      <dgm:spPr/>
      <dgm:t>
        <a:bodyPr/>
        <a:lstStyle/>
        <a:p>
          <a:endParaRPr lang="en-GB"/>
        </a:p>
      </dgm:t>
    </dgm:pt>
    <dgm:pt modelId="{60B55A1A-77C1-4339-B917-F102DBD70B0D}" type="pres">
      <dgm:prSet presAssocID="{D1F9507E-8089-418C-A777-F36AC4CE42C5}" presName="connTx" presStyleLbl="parChTrans1D3" presStyleIdx="1" presStyleCnt="2"/>
      <dgm:spPr/>
      <dgm:t>
        <a:bodyPr/>
        <a:lstStyle/>
        <a:p>
          <a:endParaRPr lang="en-GB"/>
        </a:p>
      </dgm:t>
    </dgm:pt>
    <dgm:pt modelId="{F93278F2-D421-4085-BE91-EEF4DFC3CE1A}" type="pres">
      <dgm:prSet presAssocID="{AC353A23-E708-4931-B1CF-1F6EFF61C2DC}" presName="root2" presStyleCnt="0"/>
      <dgm:spPr/>
    </dgm:pt>
    <dgm:pt modelId="{B276D419-400C-4757-8BD5-DDC72EE075BD}" type="pres">
      <dgm:prSet presAssocID="{AC353A23-E708-4931-B1CF-1F6EFF61C2DC}" presName="LevelTwoTextNode" presStyleLbl="node3" presStyleIdx="1" presStyleCnt="2" custScaleX="114945" custLinFactNeighborX="-55065" custLinFactNeighborY="4563">
        <dgm:presLayoutVars>
          <dgm:chPref val="3"/>
        </dgm:presLayoutVars>
      </dgm:prSet>
      <dgm:spPr/>
      <dgm:t>
        <a:bodyPr/>
        <a:lstStyle/>
        <a:p>
          <a:endParaRPr lang="en-SG"/>
        </a:p>
      </dgm:t>
    </dgm:pt>
    <dgm:pt modelId="{811036D1-DF1A-4DD5-B9C1-924E9540DA9F}" type="pres">
      <dgm:prSet presAssocID="{AC353A23-E708-4931-B1CF-1F6EFF61C2DC}" presName="level3hierChild" presStyleCnt="0"/>
      <dgm:spPr/>
    </dgm:pt>
    <dgm:pt modelId="{AD2C29FE-E4CE-4C9F-A29A-3AC102CADC7B}" type="pres">
      <dgm:prSet presAssocID="{A219C8F6-5090-4150-8268-BB339C680739}" presName="conn2-1" presStyleLbl="parChTrans1D4" presStyleIdx="2" presStyleCnt="3"/>
      <dgm:spPr/>
      <dgm:t>
        <a:bodyPr/>
        <a:lstStyle/>
        <a:p>
          <a:endParaRPr lang="en-GB"/>
        </a:p>
      </dgm:t>
    </dgm:pt>
    <dgm:pt modelId="{69B9EFAB-55A4-4EB6-835C-B8CBD9D8E634}" type="pres">
      <dgm:prSet presAssocID="{A219C8F6-5090-4150-8268-BB339C680739}" presName="connTx" presStyleLbl="parChTrans1D4" presStyleIdx="2" presStyleCnt="3"/>
      <dgm:spPr/>
      <dgm:t>
        <a:bodyPr/>
        <a:lstStyle/>
        <a:p>
          <a:endParaRPr lang="en-GB"/>
        </a:p>
      </dgm:t>
    </dgm:pt>
    <dgm:pt modelId="{186CA9B5-8EF3-4A69-828D-D68B1F3E872C}" type="pres">
      <dgm:prSet presAssocID="{2BE155DB-F542-4184-85A2-C68B88C09221}" presName="root2" presStyleCnt="0"/>
      <dgm:spPr/>
    </dgm:pt>
    <dgm:pt modelId="{985AEBF3-2B2B-43FB-8F49-6E42FE9F8060}" type="pres">
      <dgm:prSet presAssocID="{2BE155DB-F542-4184-85A2-C68B88C09221}" presName="LevelTwoTextNode" presStyleLbl="node4" presStyleIdx="2" presStyleCnt="3" custScaleX="110919" custLinFactNeighborX="-84013" custLinFactNeighborY="49264">
        <dgm:presLayoutVars>
          <dgm:chPref val="3"/>
        </dgm:presLayoutVars>
      </dgm:prSet>
      <dgm:spPr/>
      <dgm:t>
        <a:bodyPr/>
        <a:lstStyle/>
        <a:p>
          <a:endParaRPr lang="en-SG"/>
        </a:p>
      </dgm:t>
    </dgm:pt>
    <dgm:pt modelId="{773195F5-664D-49A2-89C7-F623E029FE93}" type="pres">
      <dgm:prSet presAssocID="{2BE155DB-F542-4184-85A2-C68B88C09221}" presName="level3hierChild" presStyleCnt="0"/>
      <dgm:spPr/>
    </dgm:pt>
  </dgm:ptLst>
  <dgm:cxnLst>
    <dgm:cxn modelId="{619F24E7-B338-4579-8BC0-80FE20201BD3}" type="presOf" srcId="{34E69387-3531-4155-8F17-70B66E60846F}" destId="{2B2C9A9A-E2A4-42B1-A467-9F90A64402A3}" srcOrd="1" destOrd="0" presId="urn:microsoft.com/office/officeart/2005/8/layout/hierarchy2"/>
    <dgm:cxn modelId="{9F121E9D-B1E0-4B1F-A8D2-CFD02916B567}" srcId="{755D2F1C-740F-4F35-AC8D-75E3425C1854}" destId="{5564706B-B91C-4875-BEFA-2C26301034B9}" srcOrd="0" destOrd="0" parTransId="{7A942D34-348E-41DF-9791-11F1A2360172}" sibTransId="{F5A35FB7-9E65-4371-9F4F-88A80629A87B}"/>
    <dgm:cxn modelId="{B208FD93-1C00-46AA-BF1B-300100BCDD1D}" type="presOf" srcId="{D1F9507E-8089-418C-A777-F36AC4CE42C5}" destId="{60B55A1A-77C1-4339-B917-F102DBD70B0D}" srcOrd="1" destOrd="0" presId="urn:microsoft.com/office/officeart/2005/8/layout/hierarchy2"/>
    <dgm:cxn modelId="{C8990819-3D53-492E-8135-CE557E76F68C}" type="presOf" srcId="{2A4AE83E-AC17-4AE6-A8C7-46A4B9E3704D}" destId="{10AB766D-057D-45A0-86E8-52535DA8268A}" srcOrd="0" destOrd="0" presId="urn:microsoft.com/office/officeart/2005/8/layout/hierarchy2"/>
    <dgm:cxn modelId="{08C37CE1-8C77-45B4-A3CA-4984CCA63A8B}" type="presOf" srcId="{8971C3CB-02DC-40AF-8F1A-AE6ABDCE294E}" destId="{288DDB49-D047-471E-B9BB-25020B8BAFC2}" srcOrd="0" destOrd="0" presId="urn:microsoft.com/office/officeart/2005/8/layout/hierarchy2"/>
    <dgm:cxn modelId="{DD5FC294-FCD1-4B4D-9A1C-9732F37BE444}" type="presOf" srcId="{07F35379-2420-419F-B01C-108A337522C0}" destId="{E20EF7D5-0B02-4A69-8E8D-DF6163DF568F}" srcOrd="0" destOrd="0" presId="urn:microsoft.com/office/officeart/2005/8/layout/hierarchy2"/>
    <dgm:cxn modelId="{2757B2CE-723E-4607-86BF-4503CA539441}" type="presOf" srcId="{2A4AE83E-AC17-4AE6-A8C7-46A4B9E3704D}" destId="{6AE21CE3-F240-468D-9387-61A97A46C680}" srcOrd="1" destOrd="0" presId="urn:microsoft.com/office/officeart/2005/8/layout/hierarchy2"/>
    <dgm:cxn modelId="{8BC39E39-9E46-4223-A4B8-896AFE6FD8A9}" type="presOf" srcId="{CCADCF0F-5D73-4A92-85C3-21E2FA1E0F02}" destId="{FB53D27C-FF40-4834-91F8-B9EE00724794}" srcOrd="0" destOrd="0" presId="urn:microsoft.com/office/officeart/2005/8/layout/hierarchy2"/>
    <dgm:cxn modelId="{B946CE26-F692-4758-B74E-AC2B51E0C00B}" srcId="{5564706B-B91C-4875-BEFA-2C26301034B9}" destId="{9642A844-7C81-4468-844E-400D84FB5AFD}" srcOrd="0" destOrd="0" parTransId="{CCADCF0F-5D73-4A92-85C3-21E2FA1E0F02}" sibTransId="{FDFFEF27-89DE-4788-B4FC-AEEEC9864996}"/>
    <dgm:cxn modelId="{A0B0E5FE-275B-4B6B-B8A9-6C1344BA6389}" type="presOf" srcId="{CCADCF0F-5D73-4A92-85C3-21E2FA1E0F02}" destId="{75E4AB8E-B58E-4F15-8305-6BC4C9B36537}" srcOrd="1" destOrd="0" presId="urn:microsoft.com/office/officeart/2005/8/layout/hierarchy2"/>
    <dgm:cxn modelId="{F0DBD626-E254-4970-B092-328A7250E000}" type="presOf" srcId="{34E69387-3531-4155-8F17-70B66E60846F}" destId="{8E0D10CA-6ECE-446E-B8FD-221C432B9D40}" srcOrd="0" destOrd="0" presId="urn:microsoft.com/office/officeart/2005/8/layout/hierarchy2"/>
    <dgm:cxn modelId="{54CF599C-9E07-4BF1-B5CA-83B61991790C}" type="presOf" srcId="{9642A844-7C81-4468-844E-400D84FB5AFD}" destId="{BA796752-1E33-4041-82AA-D243E15C30A2}" srcOrd="0" destOrd="0" presId="urn:microsoft.com/office/officeart/2005/8/layout/hierarchy2"/>
    <dgm:cxn modelId="{50E57D34-2260-4AD9-ADC4-84126B3298C9}" srcId="{07F35379-2420-419F-B01C-108A337522C0}" destId="{755D2F1C-740F-4F35-AC8D-75E3425C1854}" srcOrd="0" destOrd="0" parTransId="{34E69387-3531-4155-8F17-70B66E60846F}" sibTransId="{72C00DD5-4CEA-4B18-98B5-829F53CBC6F9}"/>
    <dgm:cxn modelId="{6BBCEC11-D72E-429C-9EDA-8A11804180F4}" type="presOf" srcId="{7A942D34-348E-41DF-9791-11F1A2360172}" destId="{27593F72-0AE1-4652-9989-4C3BA8B9928C}" srcOrd="0" destOrd="0" presId="urn:microsoft.com/office/officeart/2005/8/layout/hierarchy2"/>
    <dgm:cxn modelId="{9AE2B56F-1EBE-453F-BC7F-D3C4972B357B}" type="presOf" srcId="{AC353A23-E708-4931-B1CF-1F6EFF61C2DC}" destId="{B276D419-400C-4757-8BD5-DDC72EE075BD}" srcOrd="0" destOrd="0" presId="urn:microsoft.com/office/officeart/2005/8/layout/hierarchy2"/>
    <dgm:cxn modelId="{9D48E452-CC0F-44D0-80CD-563126F2C2A9}" srcId="{5564706B-B91C-4875-BEFA-2C26301034B9}" destId="{A5BE145E-8981-439E-A6FD-D64CF2C6AAF8}" srcOrd="1" destOrd="0" parTransId="{2A4AE83E-AC17-4AE6-A8C7-46A4B9E3704D}" sibTransId="{286C13D8-05A6-49F5-B8BE-95BAEB75E31E}"/>
    <dgm:cxn modelId="{2C8D0C1B-B4FD-40EC-8664-0F36FFA49C30}" type="presOf" srcId="{D1F9507E-8089-418C-A777-F36AC4CE42C5}" destId="{6882EF1B-6FDC-4156-ADE9-307F152934E2}" srcOrd="0" destOrd="0" presId="urn:microsoft.com/office/officeart/2005/8/layout/hierarchy2"/>
    <dgm:cxn modelId="{A1A760CA-2E14-404E-869C-F24C2ABEC227}" type="presOf" srcId="{5564706B-B91C-4875-BEFA-2C26301034B9}" destId="{DFA796D7-078A-4E08-8662-0927F28309BF}" srcOrd="0" destOrd="0" presId="urn:microsoft.com/office/officeart/2005/8/layout/hierarchy2"/>
    <dgm:cxn modelId="{534F7E51-2565-4A27-A4EA-1E33FF96C1E5}" srcId="{AC353A23-E708-4931-B1CF-1F6EFF61C2DC}" destId="{2BE155DB-F542-4184-85A2-C68B88C09221}" srcOrd="0" destOrd="0" parTransId="{A219C8F6-5090-4150-8268-BB339C680739}" sibTransId="{8BE5FB68-723D-451F-811C-A13CD984800B}"/>
    <dgm:cxn modelId="{EE152240-BD02-4CFB-ADB4-C48C9E34FBF3}" type="presOf" srcId="{7A942D34-348E-41DF-9791-11F1A2360172}" destId="{90B42781-98E2-4A2A-B306-81A689BD2789}" srcOrd="1" destOrd="0" presId="urn:microsoft.com/office/officeart/2005/8/layout/hierarchy2"/>
    <dgm:cxn modelId="{57BEC51E-1A21-4AE2-BE84-8C046D11AA76}" type="presOf" srcId="{A5BE145E-8981-439E-A6FD-D64CF2C6AAF8}" destId="{3871F329-2B9B-452A-80CC-02EC3D61158E}" srcOrd="0" destOrd="0" presId="urn:microsoft.com/office/officeart/2005/8/layout/hierarchy2"/>
    <dgm:cxn modelId="{F8B3E61D-A9F2-4E23-897D-E9255002EA6F}" type="presOf" srcId="{A219C8F6-5090-4150-8268-BB339C680739}" destId="{69B9EFAB-55A4-4EB6-835C-B8CBD9D8E634}" srcOrd="1" destOrd="0" presId="urn:microsoft.com/office/officeart/2005/8/layout/hierarchy2"/>
    <dgm:cxn modelId="{6C0C0DA1-0DF5-4CCA-9F46-63A8A5B87250}" type="presOf" srcId="{755D2F1C-740F-4F35-AC8D-75E3425C1854}" destId="{66117C90-B60C-4D70-A5C1-0BBE91586CBA}" srcOrd="0" destOrd="0" presId="urn:microsoft.com/office/officeart/2005/8/layout/hierarchy2"/>
    <dgm:cxn modelId="{26B9CD40-17B1-4E58-B43E-83173F0B6703}" srcId="{755D2F1C-740F-4F35-AC8D-75E3425C1854}" destId="{AC353A23-E708-4931-B1CF-1F6EFF61C2DC}" srcOrd="1" destOrd="0" parTransId="{D1F9507E-8089-418C-A777-F36AC4CE42C5}" sibTransId="{8BBA4E81-EA07-47F8-A602-D05A758F486A}"/>
    <dgm:cxn modelId="{9F2E7291-E8C4-4DDA-8B95-0CF008CF6C76}" type="presOf" srcId="{2BE155DB-F542-4184-85A2-C68B88C09221}" destId="{985AEBF3-2B2B-43FB-8F49-6E42FE9F8060}" srcOrd="0" destOrd="0" presId="urn:microsoft.com/office/officeart/2005/8/layout/hierarchy2"/>
    <dgm:cxn modelId="{55E44EBA-FAAE-4472-B04B-EFD311E3D07F}" srcId="{8971C3CB-02DC-40AF-8F1A-AE6ABDCE294E}" destId="{07F35379-2420-419F-B01C-108A337522C0}" srcOrd="0" destOrd="0" parTransId="{F7A3DCA6-1721-45EE-8A24-EACD08262572}" sibTransId="{AEA7019C-702D-4B8F-86F5-A080C6970D19}"/>
    <dgm:cxn modelId="{67AA1A41-8DD7-4823-8481-BBE98BA9D483}" type="presOf" srcId="{A219C8F6-5090-4150-8268-BB339C680739}" destId="{AD2C29FE-E4CE-4C9F-A29A-3AC102CADC7B}" srcOrd="0" destOrd="0" presId="urn:microsoft.com/office/officeart/2005/8/layout/hierarchy2"/>
    <dgm:cxn modelId="{0B230DC0-B949-491E-B841-3108AEB6F57D}" type="presParOf" srcId="{288DDB49-D047-471E-B9BB-25020B8BAFC2}" destId="{2707376A-D3A1-485A-9A48-9D8BCBB2C3D0}" srcOrd="0" destOrd="0" presId="urn:microsoft.com/office/officeart/2005/8/layout/hierarchy2"/>
    <dgm:cxn modelId="{992A5D3F-C9C9-4400-BB07-FDDB22729EB1}" type="presParOf" srcId="{2707376A-D3A1-485A-9A48-9D8BCBB2C3D0}" destId="{E20EF7D5-0B02-4A69-8E8D-DF6163DF568F}" srcOrd="0" destOrd="0" presId="urn:microsoft.com/office/officeart/2005/8/layout/hierarchy2"/>
    <dgm:cxn modelId="{0AA219FC-C634-4553-BE7D-BFC94B4505BD}" type="presParOf" srcId="{2707376A-D3A1-485A-9A48-9D8BCBB2C3D0}" destId="{69DE0979-93F3-4640-9FCD-6967F3308E4D}" srcOrd="1" destOrd="0" presId="urn:microsoft.com/office/officeart/2005/8/layout/hierarchy2"/>
    <dgm:cxn modelId="{62A96D80-8085-4428-BDDF-7CB6EABCE69D}" type="presParOf" srcId="{69DE0979-93F3-4640-9FCD-6967F3308E4D}" destId="{8E0D10CA-6ECE-446E-B8FD-221C432B9D40}" srcOrd="0" destOrd="0" presId="urn:microsoft.com/office/officeart/2005/8/layout/hierarchy2"/>
    <dgm:cxn modelId="{82B5785E-6999-43B6-A210-BE9A00B9CA82}" type="presParOf" srcId="{8E0D10CA-6ECE-446E-B8FD-221C432B9D40}" destId="{2B2C9A9A-E2A4-42B1-A467-9F90A64402A3}" srcOrd="0" destOrd="0" presId="urn:microsoft.com/office/officeart/2005/8/layout/hierarchy2"/>
    <dgm:cxn modelId="{CAC95199-4A95-4D8D-A61F-016109F14690}" type="presParOf" srcId="{69DE0979-93F3-4640-9FCD-6967F3308E4D}" destId="{8588DD82-D7AB-474C-985E-7979285983AF}" srcOrd="1" destOrd="0" presId="urn:microsoft.com/office/officeart/2005/8/layout/hierarchy2"/>
    <dgm:cxn modelId="{758F4FE9-6EBC-4A2F-AFBE-EDF692E092C3}" type="presParOf" srcId="{8588DD82-D7AB-474C-985E-7979285983AF}" destId="{66117C90-B60C-4D70-A5C1-0BBE91586CBA}" srcOrd="0" destOrd="0" presId="urn:microsoft.com/office/officeart/2005/8/layout/hierarchy2"/>
    <dgm:cxn modelId="{0B9758CF-C8D1-4BFC-8FF9-2B3B555A6E9C}" type="presParOf" srcId="{8588DD82-D7AB-474C-985E-7979285983AF}" destId="{47F9B0F6-5516-4891-A427-D0D6A159FE7E}" srcOrd="1" destOrd="0" presId="urn:microsoft.com/office/officeart/2005/8/layout/hierarchy2"/>
    <dgm:cxn modelId="{184639E4-F79F-49E1-8B62-9CEBA9059105}" type="presParOf" srcId="{47F9B0F6-5516-4891-A427-D0D6A159FE7E}" destId="{27593F72-0AE1-4652-9989-4C3BA8B9928C}" srcOrd="0" destOrd="0" presId="urn:microsoft.com/office/officeart/2005/8/layout/hierarchy2"/>
    <dgm:cxn modelId="{4AAED553-0C82-4DB5-BF5B-B8487B616A4B}" type="presParOf" srcId="{27593F72-0AE1-4652-9989-4C3BA8B9928C}" destId="{90B42781-98E2-4A2A-B306-81A689BD2789}" srcOrd="0" destOrd="0" presId="urn:microsoft.com/office/officeart/2005/8/layout/hierarchy2"/>
    <dgm:cxn modelId="{883A25F5-F060-48BE-A862-D825A9011443}" type="presParOf" srcId="{47F9B0F6-5516-4891-A427-D0D6A159FE7E}" destId="{44B10A5D-4181-4E65-BF49-2248D1B9EC2D}" srcOrd="1" destOrd="0" presId="urn:microsoft.com/office/officeart/2005/8/layout/hierarchy2"/>
    <dgm:cxn modelId="{DC3C20E0-C235-40BA-A4C3-86B8A538CA42}" type="presParOf" srcId="{44B10A5D-4181-4E65-BF49-2248D1B9EC2D}" destId="{DFA796D7-078A-4E08-8662-0927F28309BF}" srcOrd="0" destOrd="0" presId="urn:microsoft.com/office/officeart/2005/8/layout/hierarchy2"/>
    <dgm:cxn modelId="{73A05477-199B-4B7B-B894-917D7FF38A55}" type="presParOf" srcId="{44B10A5D-4181-4E65-BF49-2248D1B9EC2D}" destId="{DD267BC6-8302-4488-9F8A-79B296D526A6}" srcOrd="1" destOrd="0" presId="urn:microsoft.com/office/officeart/2005/8/layout/hierarchy2"/>
    <dgm:cxn modelId="{C27E43C8-F1FB-4A94-87FA-DF7E9C34EE6B}" type="presParOf" srcId="{DD267BC6-8302-4488-9F8A-79B296D526A6}" destId="{FB53D27C-FF40-4834-91F8-B9EE00724794}" srcOrd="0" destOrd="0" presId="urn:microsoft.com/office/officeart/2005/8/layout/hierarchy2"/>
    <dgm:cxn modelId="{2DBB9D2F-1F90-4BD3-870E-FF36F4B67731}" type="presParOf" srcId="{FB53D27C-FF40-4834-91F8-B9EE00724794}" destId="{75E4AB8E-B58E-4F15-8305-6BC4C9B36537}" srcOrd="0" destOrd="0" presId="urn:microsoft.com/office/officeart/2005/8/layout/hierarchy2"/>
    <dgm:cxn modelId="{AA4083C5-FEDB-45A7-9C06-FF1CC56A5BB3}" type="presParOf" srcId="{DD267BC6-8302-4488-9F8A-79B296D526A6}" destId="{7A0814D8-BB88-4FCF-9014-E58DAB923261}" srcOrd="1" destOrd="0" presId="urn:microsoft.com/office/officeart/2005/8/layout/hierarchy2"/>
    <dgm:cxn modelId="{1CA3F569-5885-45C6-A632-D72E6736ECE0}" type="presParOf" srcId="{7A0814D8-BB88-4FCF-9014-E58DAB923261}" destId="{BA796752-1E33-4041-82AA-D243E15C30A2}" srcOrd="0" destOrd="0" presId="urn:microsoft.com/office/officeart/2005/8/layout/hierarchy2"/>
    <dgm:cxn modelId="{AA9D5E5F-4897-4CB3-979B-C245989FDA53}" type="presParOf" srcId="{7A0814D8-BB88-4FCF-9014-E58DAB923261}" destId="{F89ACBDF-D5A2-4ABB-AE0D-49934DA46E68}" srcOrd="1" destOrd="0" presId="urn:microsoft.com/office/officeart/2005/8/layout/hierarchy2"/>
    <dgm:cxn modelId="{95D2CEFB-6482-42AE-97A9-084B42520B0D}" type="presParOf" srcId="{DD267BC6-8302-4488-9F8A-79B296D526A6}" destId="{10AB766D-057D-45A0-86E8-52535DA8268A}" srcOrd="2" destOrd="0" presId="urn:microsoft.com/office/officeart/2005/8/layout/hierarchy2"/>
    <dgm:cxn modelId="{2326E3EC-0DF4-47D4-A5CD-C44A8961904A}" type="presParOf" srcId="{10AB766D-057D-45A0-86E8-52535DA8268A}" destId="{6AE21CE3-F240-468D-9387-61A97A46C680}" srcOrd="0" destOrd="0" presId="urn:microsoft.com/office/officeart/2005/8/layout/hierarchy2"/>
    <dgm:cxn modelId="{2B161549-E73E-4DEB-84D3-0B14836FEB2B}" type="presParOf" srcId="{DD267BC6-8302-4488-9F8A-79B296D526A6}" destId="{FA574C50-43BA-406D-9410-30B6A505546D}" srcOrd="3" destOrd="0" presId="urn:microsoft.com/office/officeart/2005/8/layout/hierarchy2"/>
    <dgm:cxn modelId="{D6651EB8-E41D-487E-AB5F-696FDD5A7CB3}" type="presParOf" srcId="{FA574C50-43BA-406D-9410-30B6A505546D}" destId="{3871F329-2B9B-452A-80CC-02EC3D61158E}" srcOrd="0" destOrd="0" presId="urn:microsoft.com/office/officeart/2005/8/layout/hierarchy2"/>
    <dgm:cxn modelId="{5DBEBD07-3477-440C-AC13-3F398ACC1225}" type="presParOf" srcId="{FA574C50-43BA-406D-9410-30B6A505546D}" destId="{EA4EFFF4-EE76-4D9E-8373-0BEDC45D8FBF}" srcOrd="1" destOrd="0" presId="urn:microsoft.com/office/officeart/2005/8/layout/hierarchy2"/>
    <dgm:cxn modelId="{FE16676F-AC32-4729-9213-579FDC80C9EE}" type="presParOf" srcId="{47F9B0F6-5516-4891-A427-D0D6A159FE7E}" destId="{6882EF1B-6FDC-4156-ADE9-307F152934E2}" srcOrd="2" destOrd="0" presId="urn:microsoft.com/office/officeart/2005/8/layout/hierarchy2"/>
    <dgm:cxn modelId="{DDA45072-E343-4963-ACB0-83A4E2DB9D1D}" type="presParOf" srcId="{6882EF1B-6FDC-4156-ADE9-307F152934E2}" destId="{60B55A1A-77C1-4339-B917-F102DBD70B0D}" srcOrd="0" destOrd="0" presId="urn:microsoft.com/office/officeart/2005/8/layout/hierarchy2"/>
    <dgm:cxn modelId="{AFFE55DA-5758-48C1-8FD1-0CF79C4DB500}" type="presParOf" srcId="{47F9B0F6-5516-4891-A427-D0D6A159FE7E}" destId="{F93278F2-D421-4085-BE91-EEF4DFC3CE1A}" srcOrd="3" destOrd="0" presId="urn:microsoft.com/office/officeart/2005/8/layout/hierarchy2"/>
    <dgm:cxn modelId="{025BB797-D20B-463C-958A-39D740A1C70E}" type="presParOf" srcId="{F93278F2-D421-4085-BE91-EEF4DFC3CE1A}" destId="{B276D419-400C-4757-8BD5-DDC72EE075BD}" srcOrd="0" destOrd="0" presId="urn:microsoft.com/office/officeart/2005/8/layout/hierarchy2"/>
    <dgm:cxn modelId="{635BB6CF-054B-47F2-8DB3-569226891C00}" type="presParOf" srcId="{F93278F2-D421-4085-BE91-EEF4DFC3CE1A}" destId="{811036D1-DF1A-4DD5-B9C1-924E9540DA9F}" srcOrd="1" destOrd="0" presId="urn:microsoft.com/office/officeart/2005/8/layout/hierarchy2"/>
    <dgm:cxn modelId="{EB76AA14-BA5A-4764-9E6E-2BF3E996CED4}" type="presParOf" srcId="{811036D1-DF1A-4DD5-B9C1-924E9540DA9F}" destId="{AD2C29FE-E4CE-4C9F-A29A-3AC102CADC7B}" srcOrd="0" destOrd="0" presId="urn:microsoft.com/office/officeart/2005/8/layout/hierarchy2"/>
    <dgm:cxn modelId="{76A0B08C-5F66-481C-9CB5-843EEB4B4EAC}" type="presParOf" srcId="{AD2C29FE-E4CE-4C9F-A29A-3AC102CADC7B}" destId="{69B9EFAB-55A4-4EB6-835C-B8CBD9D8E634}" srcOrd="0" destOrd="0" presId="urn:microsoft.com/office/officeart/2005/8/layout/hierarchy2"/>
    <dgm:cxn modelId="{6FB0FE31-39A1-4AE3-B7BC-8C6763C8BD18}" type="presParOf" srcId="{811036D1-DF1A-4DD5-B9C1-924E9540DA9F}" destId="{186CA9B5-8EF3-4A69-828D-D68B1F3E872C}" srcOrd="1" destOrd="0" presId="urn:microsoft.com/office/officeart/2005/8/layout/hierarchy2"/>
    <dgm:cxn modelId="{F7382B86-FA07-48A0-A24C-BA0BAA1208A0}" type="presParOf" srcId="{186CA9B5-8EF3-4A69-828D-D68B1F3E872C}" destId="{985AEBF3-2B2B-43FB-8F49-6E42FE9F8060}" srcOrd="0" destOrd="0" presId="urn:microsoft.com/office/officeart/2005/8/layout/hierarchy2"/>
    <dgm:cxn modelId="{F65DE45B-92A5-4C69-830B-1394ED381B6B}" type="presParOf" srcId="{186CA9B5-8EF3-4A69-828D-D68B1F3E872C}" destId="{773195F5-664D-49A2-89C7-F623E029FE93}"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84FDA5B-E836-494E-AF23-E9F23E9D5B84}" type="doc">
      <dgm:prSet loTypeId="urn:microsoft.com/office/officeart/2005/8/layout/hierarchy2" loCatId="hierarchy" qsTypeId="urn:microsoft.com/office/officeart/2005/8/quickstyle/simple5" qsCatId="simple" csTypeId="urn:microsoft.com/office/officeart/2005/8/colors/accent6_4" csCatId="accent6" phldr="1"/>
      <dgm:spPr/>
      <dgm:t>
        <a:bodyPr/>
        <a:lstStyle/>
        <a:p>
          <a:endParaRPr lang="en-SG"/>
        </a:p>
      </dgm:t>
    </dgm:pt>
    <dgm:pt modelId="{A7DFC974-8A00-4F21-BEE8-A4EFF946F1AD}">
      <dgm:prSet phldrT="[Text]"/>
      <dgm:spPr/>
      <dgm:t>
        <a:bodyPr/>
        <a:lstStyle/>
        <a:p>
          <a:r>
            <a:rPr lang="en-US" dirty="0" smtClean="0"/>
            <a:t>Factors Influencing Dividend Policy</a:t>
          </a:r>
          <a:endParaRPr lang="en-SG" dirty="0"/>
        </a:p>
      </dgm:t>
    </dgm:pt>
    <dgm:pt modelId="{292C41EE-45F8-417E-82DF-05ED13871C63}" type="parTrans" cxnId="{B6533ADE-8F88-4151-B9D3-0EB953AF031D}">
      <dgm:prSet/>
      <dgm:spPr/>
      <dgm:t>
        <a:bodyPr/>
        <a:lstStyle/>
        <a:p>
          <a:endParaRPr lang="en-SG"/>
        </a:p>
      </dgm:t>
    </dgm:pt>
    <dgm:pt modelId="{32617745-A043-4D91-A48A-E7A5A881F707}" type="sibTrans" cxnId="{B6533ADE-8F88-4151-B9D3-0EB953AF031D}">
      <dgm:prSet/>
      <dgm:spPr/>
      <dgm:t>
        <a:bodyPr/>
        <a:lstStyle/>
        <a:p>
          <a:endParaRPr lang="en-SG"/>
        </a:p>
      </dgm:t>
    </dgm:pt>
    <dgm:pt modelId="{0EC0ED6A-6B31-4C1F-B032-0FAA02B3344D}">
      <dgm:prSet phldrT="[Text]"/>
      <dgm:spPr/>
      <dgm:t>
        <a:bodyPr/>
        <a:lstStyle/>
        <a:p>
          <a:r>
            <a:rPr lang="en-US" dirty="0" smtClean="0"/>
            <a:t>III. Alternate Sources of Capital</a:t>
          </a:r>
          <a:endParaRPr lang="en-SG" dirty="0"/>
        </a:p>
      </dgm:t>
    </dgm:pt>
    <dgm:pt modelId="{0094BD4E-57FA-4071-B649-DA2A40A835D3}" type="parTrans" cxnId="{33C0A2E4-1BAB-4498-BC82-BCA1186A838A}">
      <dgm:prSet/>
      <dgm:spPr/>
      <dgm:t>
        <a:bodyPr/>
        <a:lstStyle/>
        <a:p>
          <a:endParaRPr lang="en-SG" dirty="0"/>
        </a:p>
      </dgm:t>
    </dgm:pt>
    <dgm:pt modelId="{31AEAD39-2DA3-4551-87F9-49C6A6419F59}" type="sibTrans" cxnId="{33C0A2E4-1BAB-4498-BC82-BCA1186A838A}">
      <dgm:prSet/>
      <dgm:spPr/>
      <dgm:t>
        <a:bodyPr/>
        <a:lstStyle/>
        <a:p>
          <a:endParaRPr lang="en-SG"/>
        </a:p>
      </dgm:t>
    </dgm:pt>
    <dgm:pt modelId="{394BCD2F-AC7B-42D3-985A-4DC96A3CE380}">
      <dgm:prSet phldrT="[Text]"/>
      <dgm:spPr/>
      <dgm:t>
        <a:bodyPr/>
        <a:lstStyle/>
        <a:p>
          <a:r>
            <a:rPr lang="en-US" dirty="0" smtClean="0"/>
            <a:t>Retained Earnings </a:t>
          </a:r>
          <a:endParaRPr lang="en-SG" dirty="0"/>
        </a:p>
      </dgm:t>
    </dgm:pt>
    <dgm:pt modelId="{7B3D0EA5-2A9C-4358-AA9D-98F1587AB700}" type="parTrans" cxnId="{5237BB77-14F0-4963-ACF0-0C67CCC0AF97}">
      <dgm:prSet/>
      <dgm:spPr/>
      <dgm:t>
        <a:bodyPr/>
        <a:lstStyle/>
        <a:p>
          <a:endParaRPr lang="en-SG" dirty="0"/>
        </a:p>
      </dgm:t>
    </dgm:pt>
    <dgm:pt modelId="{EAB29593-035B-4A31-B98C-99640D72FA4F}" type="sibTrans" cxnId="{5237BB77-14F0-4963-ACF0-0C67CCC0AF97}">
      <dgm:prSet/>
      <dgm:spPr/>
      <dgm:t>
        <a:bodyPr/>
        <a:lstStyle/>
        <a:p>
          <a:endParaRPr lang="en-SG"/>
        </a:p>
      </dgm:t>
    </dgm:pt>
    <dgm:pt modelId="{C136DDE9-524C-4AB7-9036-E30F02BE4F36}">
      <dgm:prSet phldrT="[Text]"/>
      <dgm:spPr/>
      <dgm:t>
        <a:bodyPr/>
        <a:lstStyle/>
        <a:p>
          <a:r>
            <a:rPr lang="en-US" dirty="0" smtClean="0"/>
            <a:t>Substitute Debt for Equity</a:t>
          </a:r>
          <a:endParaRPr lang="en-SG" dirty="0"/>
        </a:p>
      </dgm:t>
    </dgm:pt>
    <dgm:pt modelId="{B632491D-5745-4E17-A134-F652F3CE2FF5}" type="parTrans" cxnId="{CD78605A-591A-4DB8-8E7A-EB712F1A6FD5}">
      <dgm:prSet/>
      <dgm:spPr/>
      <dgm:t>
        <a:bodyPr/>
        <a:lstStyle/>
        <a:p>
          <a:endParaRPr lang="en-SG" dirty="0"/>
        </a:p>
      </dgm:t>
    </dgm:pt>
    <dgm:pt modelId="{BA222D64-C5E6-4AE0-AAFB-C67F3DEA5E37}" type="sibTrans" cxnId="{CD78605A-591A-4DB8-8E7A-EB712F1A6FD5}">
      <dgm:prSet/>
      <dgm:spPr/>
      <dgm:t>
        <a:bodyPr/>
        <a:lstStyle/>
        <a:p>
          <a:endParaRPr lang="en-SG"/>
        </a:p>
      </dgm:t>
    </dgm:pt>
    <dgm:pt modelId="{D2E582CF-0438-461F-88A1-D2038D3F539F}">
      <dgm:prSet phldrT="[Text]"/>
      <dgm:spPr/>
      <dgm:t>
        <a:bodyPr/>
        <a:lstStyle/>
        <a:p>
          <a:r>
            <a:rPr lang="en-US" dirty="0" smtClean="0"/>
            <a:t>Issue New Shares</a:t>
          </a:r>
          <a:endParaRPr lang="en-SG" dirty="0"/>
        </a:p>
      </dgm:t>
    </dgm:pt>
    <dgm:pt modelId="{DB22BF14-076C-48DD-9660-83A0454D61F1}" type="parTrans" cxnId="{D9087899-41C4-44F3-AD1F-27B327639A3A}">
      <dgm:prSet/>
      <dgm:spPr/>
      <dgm:t>
        <a:bodyPr/>
        <a:lstStyle/>
        <a:p>
          <a:endParaRPr lang="en-SG" dirty="0"/>
        </a:p>
      </dgm:t>
    </dgm:pt>
    <dgm:pt modelId="{CEF9B75A-2301-4623-978C-7DB7EA1B51FA}" type="sibTrans" cxnId="{D9087899-41C4-44F3-AD1F-27B327639A3A}">
      <dgm:prSet/>
      <dgm:spPr/>
      <dgm:t>
        <a:bodyPr/>
        <a:lstStyle/>
        <a:p>
          <a:endParaRPr lang="en-SG"/>
        </a:p>
      </dgm:t>
    </dgm:pt>
    <dgm:pt modelId="{7AAE0078-33CA-4594-A881-AE1D521F9193}">
      <dgm:prSet phldrT="[Text]"/>
      <dgm:spPr/>
      <dgm:t>
        <a:bodyPr/>
        <a:lstStyle/>
        <a:p>
          <a:r>
            <a:rPr lang="en-US" dirty="0" smtClean="0"/>
            <a:t>Preferred since cost of selling new stock is higher</a:t>
          </a:r>
          <a:endParaRPr lang="en-SG" dirty="0"/>
        </a:p>
      </dgm:t>
    </dgm:pt>
    <dgm:pt modelId="{C71D5179-0DCB-48E3-A657-0805D5B3C88F}" type="parTrans" cxnId="{34B28A82-C630-4D48-AAA2-674EDB9DB744}">
      <dgm:prSet/>
      <dgm:spPr/>
      <dgm:t>
        <a:bodyPr/>
        <a:lstStyle/>
        <a:p>
          <a:endParaRPr lang="en-SG" dirty="0"/>
        </a:p>
      </dgm:t>
    </dgm:pt>
    <dgm:pt modelId="{EB3ADC18-7509-4DB6-B0E9-325CFFF74022}" type="sibTrans" cxnId="{34B28A82-C630-4D48-AAA2-674EDB9DB744}">
      <dgm:prSet/>
      <dgm:spPr/>
      <dgm:t>
        <a:bodyPr/>
        <a:lstStyle/>
        <a:p>
          <a:endParaRPr lang="en-SG"/>
        </a:p>
      </dgm:t>
    </dgm:pt>
    <dgm:pt modelId="{C1231DD3-33C0-4A18-B28D-1089E9CDD748}">
      <dgm:prSet phldrT="[Text]"/>
      <dgm:spPr/>
      <dgm:t>
        <a:bodyPr/>
        <a:lstStyle/>
        <a:p>
          <a:r>
            <a:rPr lang="en-US" dirty="0" smtClean="0"/>
            <a:t>Dividends can be paid using borrowed funds</a:t>
          </a:r>
          <a:endParaRPr lang="en-SG" dirty="0"/>
        </a:p>
      </dgm:t>
    </dgm:pt>
    <dgm:pt modelId="{EB0573DA-03AB-47C9-B754-E85500D12C84}" type="parTrans" cxnId="{69533D8C-F572-4B2F-8608-CFE2DA8AE782}">
      <dgm:prSet/>
      <dgm:spPr/>
      <dgm:t>
        <a:bodyPr/>
        <a:lstStyle/>
        <a:p>
          <a:endParaRPr lang="en-SG" dirty="0"/>
        </a:p>
      </dgm:t>
    </dgm:pt>
    <dgm:pt modelId="{8677E265-50B4-437C-A015-C02410AA71A6}" type="sibTrans" cxnId="{69533D8C-F572-4B2F-8608-CFE2DA8AE782}">
      <dgm:prSet/>
      <dgm:spPr/>
      <dgm:t>
        <a:bodyPr/>
        <a:lstStyle/>
        <a:p>
          <a:endParaRPr lang="en-SG"/>
        </a:p>
      </dgm:t>
    </dgm:pt>
    <dgm:pt modelId="{EF6E2F99-A2F3-487B-80AA-E31A9B62BF94}">
      <dgm:prSet phldrT="[Text]"/>
      <dgm:spPr/>
      <dgm:t>
        <a:bodyPr/>
        <a:lstStyle/>
        <a:p>
          <a:r>
            <a:rPr lang="en-US" dirty="0" smtClean="0"/>
            <a:t>Have to adjust debt ratio carefully so WACC is not raised too sharply</a:t>
          </a:r>
          <a:endParaRPr lang="en-SG" dirty="0"/>
        </a:p>
      </dgm:t>
    </dgm:pt>
    <dgm:pt modelId="{C7277F2D-6B8A-41F2-B7BF-8A1B68177B29}" type="parTrans" cxnId="{2A8F6180-3D34-4EC7-A684-56CDF53F6D40}">
      <dgm:prSet/>
      <dgm:spPr/>
      <dgm:t>
        <a:bodyPr/>
        <a:lstStyle/>
        <a:p>
          <a:endParaRPr lang="en-SG" dirty="0"/>
        </a:p>
      </dgm:t>
    </dgm:pt>
    <dgm:pt modelId="{F0E7286D-CB73-4BA7-929F-D9EA13332DE9}" type="sibTrans" cxnId="{2A8F6180-3D34-4EC7-A684-56CDF53F6D40}">
      <dgm:prSet/>
      <dgm:spPr/>
      <dgm:t>
        <a:bodyPr/>
        <a:lstStyle/>
        <a:p>
          <a:endParaRPr lang="en-SG"/>
        </a:p>
      </dgm:t>
    </dgm:pt>
    <dgm:pt modelId="{F07E03FB-F908-4289-B4B6-45095DA42694}">
      <dgm:prSet phldrT="[Text]"/>
      <dgm:spPr/>
      <dgm:t>
        <a:bodyPr/>
        <a:lstStyle/>
        <a:p>
          <a:r>
            <a:rPr lang="en-US" dirty="0" smtClean="0"/>
            <a:t>Not preferred although would lead to higher earnings retained</a:t>
          </a:r>
          <a:endParaRPr lang="en-SG" dirty="0"/>
        </a:p>
      </dgm:t>
    </dgm:pt>
    <dgm:pt modelId="{EB3E69D1-D8AA-4CEE-9D50-F16B4B41C916}" type="parTrans" cxnId="{78917CCD-F9DF-4A44-A18F-0C58BC147361}">
      <dgm:prSet/>
      <dgm:spPr/>
      <dgm:t>
        <a:bodyPr/>
        <a:lstStyle/>
        <a:p>
          <a:endParaRPr lang="en-SG" dirty="0"/>
        </a:p>
      </dgm:t>
    </dgm:pt>
    <dgm:pt modelId="{FD2DADD7-BDAF-48F2-8C50-F9022EC6DB93}" type="sibTrans" cxnId="{78917CCD-F9DF-4A44-A18F-0C58BC147361}">
      <dgm:prSet/>
      <dgm:spPr/>
      <dgm:t>
        <a:bodyPr/>
        <a:lstStyle/>
        <a:p>
          <a:endParaRPr lang="en-SG"/>
        </a:p>
      </dgm:t>
    </dgm:pt>
    <dgm:pt modelId="{5DCD5105-D482-4958-AD36-908B54855DE4}" type="pres">
      <dgm:prSet presAssocID="{E84FDA5B-E836-494E-AF23-E9F23E9D5B84}" presName="diagram" presStyleCnt="0">
        <dgm:presLayoutVars>
          <dgm:chPref val="1"/>
          <dgm:dir/>
          <dgm:animOne val="branch"/>
          <dgm:animLvl val="lvl"/>
          <dgm:resizeHandles val="exact"/>
        </dgm:presLayoutVars>
      </dgm:prSet>
      <dgm:spPr/>
      <dgm:t>
        <a:bodyPr/>
        <a:lstStyle/>
        <a:p>
          <a:endParaRPr lang="en-GB"/>
        </a:p>
      </dgm:t>
    </dgm:pt>
    <dgm:pt modelId="{7A0B0B09-C430-44C1-B637-C83C063D4AC5}" type="pres">
      <dgm:prSet presAssocID="{A7DFC974-8A00-4F21-BEE8-A4EFF946F1AD}" presName="root1" presStyleCnt="0"/>
      <dgm:spPr/>
    </dgm:pt>
    <dgm:pt modelId="{CB171B31-D387-496D-B99A-AA23AE2AD384}" type="pres">
      <dgm:prSet presAssocID="{A7DFC974-8A00-4F21-BEE8-A4EFF946F1AD}" presName="LevelOneTextNode" presStyleLbl="node0" presStyleIdx="0" presStyleCnt="1">
        <dgm:presLayoutVars>
          <dgm:chPref val="3"/>
        </dgm:presLayoutVars>
      </dgm:prSet>
      <dgm:spPr/>
      <dgm:t>
        <a:bodyPr/>
        <a:lstStyle/>
        <a:p>
          <a:endParaRPr lang="en-GB"/>
        </a:p>
      </dgm:t>
    </dgm:pt>
    <dgm:pt modelId="{0A27177B-FAF7-4736-96A0-42C3AB2DEBE5}" type="pres">
      <dgm:prSet presAssocID="{A7DFC974-8A00-4F21-BEE8-A4EFF946F1AD}" presName="level2hierChild" presStyleCnt="0"/>
      <dgm:spPr/>
    </dgm:pt>
    <dgm:pt modelId="{271B6E52-DAF1-4AEA-91B6-475C36E6519A}" type="pres">
      <dgm:prSet presAssocID="{0094BD4E-57FA-4071-B649-DA2A40A835D3}" presName="conn2-1" presStyleLbl="parChTrans1D2" presStyleIdx="0" presStyleCnt="1"/>
      <dgm:spPr/>
      <dgm:t>
        <a:bodyPr/>
        <a:lstStyle/>
        <a:p>
          <a:endParaRPr lang="en-GB"/>
        </a:p>
      </dgm:t>
    </dgm:pt>
    <dgm:pt modelId="{990E5EF0-08FE-45A1-85B5-5BFAD2B4C092}" type="pres">
      <dgm:prSet presAssocID="{0094BD4E-57FA-4071-B649-DA2A40A835D3}" presName="connTx" presStyleLbl="parChTrans1D2" presStyleIdx="0" presStyleCnt="1"/>
      <dgm:spPr/>
      <dgm:t>
        <a:bodyPr/>
        <a:lstStyle/>
        <a:p>
          <a:endParaRPr lang="en-GB"/>
        </a:p>
      </dgm:t>
    </dgm:pt>
    <dgm:pt modelId="{839F587C-161B-4F93-B9B7-6EF2BFF0B732}" type="pres">
      <dgm:prSet presAssocID="{0EC0ED6A-6B31-4C1F-B032-0FAA02B3344D}" presName="root2" presStyleCnt="0"/>
      <dgm:spPr/>
    </dgm:pt>
    <dgm:pt modelId="{5367A1FC-677A-44A4-851A-16A5E9E4813D}" type="pres">
      <dgm:prSet presAssocID="{0EC0ED6A-6B31-4C1F-B032-0FAA02B3344D}" presName="LevelTwoTextNode" presStyleLbl="node2" presStyleIdx="0" presStyleCnt="1" custScaleX="129494">
        <dgm:presLayoutVars>
          <dgm:chPref val="3"/>
        </dgm:presLayoutVars>
      </dgm:prSet>
      <dgm:spPr/>
      <dgm:t>
        <a:bodyPr/>
        <a:lstStyle/>
        <a:p>
          <a:endParaRPr lang="en-GB"/>
        </a:p>
      </dgm:t>
    </dgm:pt>
    <dgm:pt modelId="{B3B7288E-81A9-446A-83E1-B398EB20695F}" type="pres">
      <dgm:prSet presAssocID="{0EC0ED6A-6B31-4C1F-B032-0FAA02B3344D}" presName="level3hierChild" presStyleCnt="0"/>
      <dgm:spPr/>
    </dgm:pt>
    <dgm:pt modelId="{E482C213-A700-40F0-AAFF-31240E170839}" type="pres">
      <dgm:prSet presAssocID="{7B3D0EA5-2A9C-4358-AA9D-98F1587AB700}" presName="conn2-1" presStyleLbl="parChTrans1D3" presStyleIdx="0" presStyleCnt="3"/>
      <dgm:spPr/>
      <dgm:t>
        <a:bodyPr/>
        <a:lstStyle/>
        <a:p>
          <a:endParaRPr lang="en-GB"/>
        </a:p>
      </dgm:t>
    </dgm:pt>
    <dgm:pt modelId="{B35B86B8-7ACC-46EE-B1E5-21A71E09E761}" type="pres">
      <dgm:prSet presAssocID="{7B3D0EA5-2A9C-4358-AA9D-98F1587AB700}" presName="connTx" presStyleLbl="parChTrans1D3" presStyleIdx="0" presStyleCnt="3"/>
      <dgm:spPr/>
      <dgm:t>
        <a:bodyPr/>
        <a:lstStyle/>
        <a:p>
          <a:endParaRPr lang="en-GB"/>
        </a:p>
      </dgm:t>
    </dgm:pt>
    <dgm:pt modelId="{F6F986F8-D76E-461A-B904-9F0E61A4D00A}" type="pres">
      <dgm:prSet presAssocID="{394BCD2F-AC7B-42D3-985A-4DC96A3CE380}" presName="root2" presStyleCnt="0"/>
      <dgm:spPr/>
    </dgm:pt>
    <dgm:pt modelId="{99E06817-A1A1-4F8E-A29F-84F5FFDEA1F1}" type="pres">
      <dgm:prSet presAssocID="{394BCD2F-AC7B-42D3-985A-4DC96A3CE380}" presName="LevelTwoTextNode" presStyleLbl="node3" presStyleIdx="0" presStyleCnt="3" custScaleY="107042">
        <dgm:presLayoutVars>
          <dgm:chPref val="3"/>
        </dgm:presLayoutVars>
      </dgm:prSet>
      <dgm:spPr/>
      <dgm:t>
        <a:bodyPr/>
        <a:lstStyle/>
        <a:p>
          <a:endParaRPr lang="en-SG"/>
        </a:p>
      </dgm:t>
    </dgm:pt>
    <dgm:pt modelId="{C36D064E-B87D-4AA8-B444-BBAC68585E36}" type="pres">
      <dgm:prSet presAssocID="{394BCD2F-AC7B-42D3-985A-4DC96A3CE380}" presName="level3hierChild" presStyleCnt="0"/>
      <dgm:spPr/>
    </dgm:pt>
    <dgm:pt modelId="{D6048851-B951-4F11-8948-8FF40E885FCE}" type="pres">
      <dgm:prSet presAssocID="{C71D5179-0DCB-48E3-A657-0805D5B3C88F}" presName="conn2-1" presStyleLbl="parChTrans1D4" presStyleIdx="0" presStyleCnt="4"/>
      <dgm:spPr/>
      <dgm:t>
        <a:bodyPr/>
        <a:lstStyle/>
        <a:p>
          <a:endParaRPr lang="en-GB"/>
        </a:p>
      </dgm:t>
    </dgm:pt>
    <dgm:pt modelId="{859869F4-E870-41F0-BE51-3B64DB8F8759}" type="pres">
      <dgm:prSet presAssocID="{C71D5179-0DCB-48E3-A657-0805D5B3C88F}" presName="connTx" presStyleLbl="parChTrans1D4" presStyleIdx="0" presStyleCnt="4"/>
      <dgm:spPr/>
      <dgm:t>
        <a:bodyPr/>
        <a:lstStyle/>
        <a:p>
          <a:endParaRPr lang="en-GB"/>
        </a:p>
      </dgm:t>
    </dgm:pt>
    <dgm:pt modelId="{3C7833A3-DBE8-4FCC-8E5E-1B8ADDECB112}" type="pres">
      <dgm:prSet presAssocID="{7AAE0078-33CA-4594-A881-AE1D521F9193}" presName="root2" presStyleCnt="0"/>
      <dgm:spPr/>
    </dgm:pt>
    <dgm:pt modelId="{3BAA536B-4EE5-4242-81A8-6B48151291A1}" type="pres">
      <dgm:prSet presAssocID="{7AAE0078-33CA-4594-A881-AE1D521F9193}" presName="LevelTwoTextNode" presStyleLbl="node4" presStyleIdx="0" presStyleCnt="4" custScaleX="125536" custScaleY="130031">
        <dgm:presLayoutVars>
          <dgm:chPref val="3"/>
        </dgm:presLayoutVars>
      </dgm:prSet>
      <dgm:spPr/>
      <dgm:t>
        <a:bodyPr/>
        <a:lstStyle/>
        <a:p>
          <a:endParaRPr lang="en-SG"/>
        </a:p>
      </dgm:t>
    </dgm:pt>
    <dgm:pt modelId="{F827A595-D5EE-438D-A641-2BB82106F67D}" type="pres">
      <dgm:prSet presAssocID="{7AAE0078-33CA-4594-A881-AE1D521F9193}" presName="level3hierChild" presStyleCnt="0"/>
      <dgm:spPr/>
    </dgm:pt>
    <dgm:pt modelId="{EA2C3ABF-8BB1-4150-9587-69AAE273AAA2}" type="pres">
      <dgm:prSet presAssocID="{B632491D-5745-4E17-A134-F652F3CE2FF5}" presName="conn2-1" presStyleLbl="parChTrans1D3" presStyleIdx="1" presStyleCnt="3"/>
      <dgm:spPr/>
      <dgm:t>
        <a:bodyPr/>
        <a:lstStyle/>
        <a:p>
          <a:endParaRPr lang="en-GB"/>
        </a:p>
      </dgm:t>
    </dgm:pt>
    <dgm:pt modelId="{6AAB2094-513C-4A49-89F4-539E8E205BF4}" type="pres">
      <dgm:prSet presAssocID="{B632491D-5745-4E17-A134-F652F3CE2FF5}" presName="connTx" presStyleLbl="parChTrans1D3" presStyleIdx="1" presStyleCnt="3"/>
      <dgm:spPr/>
      <dgm:t>
        <a:bodyPr/>
        <a:lstStyle/>
        <a:p>
          <a:endParaRPr lang="en-GB"/>
        </a:p>
      </dgm:t>
    </dgm:pt>
    <dgm:pt modelId="{99C9EEBD-CF6B-4995-81E6-30FA2E9F60DD}" type="pres">
      <dgm:prSet presAssocID="{C136DDE9-524C-4AB7-9036-E30F02BE4F36}" presName="root2" presStyleCnt="0"/>
      <dgm:spPr/>
    </dgm:pt>
    <dgm:pt modelId="{0AE92EE2-092C-4D07-A3E1-23727EFE6C0A}" type="pres">
      <dgm:prSet presAssocID="{C136DDE9-524C-4AB7-9036-E30F02BE4F36}" presName="LevelTwoTextNode" presStyleLbl="node3" presStyleIdx="1" presStyleCnt="3" custLinFactNeighborX="-1655" custLinFactNeighborY="3122">
        <dgm:presLayoutVars>
          <dgm:chPref val="3"/>
        </dgm:presLayoutVars>
      </dgm:prSet>
      <dgm:spPr/>
      <dgm:t>
        <a:bodyPr/>
        <a:lstStyle/>
        <a:p>
          <a:endParaRPr lang="en-SG"/>
        </a:p>
      </dgm:t>
    </dgm:pt>
    <dgm:pt modelId="{FFD52001-229C-4833-9E85-944BAF3F3406}" type="pres">
      <dgm:prSet presAssocID="{C136DDE9-524C-4AB7-9036-E30F02BE4F36}" presName="level3hierChild" presStyleCnt="0"/>
      <dgm:spPr/>
    </dgm:pt>
    <dgm:pt modelId="{15298ECC-C4CE-4743-BE74-4EC81AE089BD}" type="pres">
      <dgm:prSet presAssocID="{C7277F2D-6B8A-41F2-B7BF-8A1B68177B29}" presName="conn2-1" presStyleLbl="parChTrans1D4" presStyleIdx="1" presStyleCnt="4"/>
      <dgm:spPr/>
      <dgm:t>
        <a:bodyPr/>
        <a:lstStyle/>
        <a:p>
          <a:endParaRPr lang="en-GB"/>
        </a:p>
      </dgm:t>
    </dgm:pt>
    <dgm:pt modelId="{AD1E6050-F2A5-433B-A1A4-78DBF0A5EF61}" type="pres">
      <dgm:prSet presAssocID="{C7277F2D-6B8A-41F2-B7BF-8A1B68177B29}" presName="connTx" presStyleLbl="parChTrans1D4" presStyleIdx="1" presStyleCnt="4"/>
      <dgm:spPr/>
      <dgm:t>
        <a:bodyPr/>
        <a:lstStyle/>
        <a:p>
          <a:endParaRPr lang="en-GB"/>
        </a:p>
      </dgm:t>
    </dgm:pt>
    <dgm:pt modelId="{BD0FAF12-EC93-4C23-B9DB-18BF28E076E5}" type="pres">
      <dgm:prSet presAssocID="{EF6E2F99-A2F3-487B-80AA-E31A9B62BF94}" presName="root2" presStyleCnt="0"/>
      <dgm:spPr/>
    </dgm:pt>
    <dgm:pt modelId="{54831B7E-55CF-4748-8CF9-6CC03440B251}" type="pres">
      <dgm:prSet presAssocID="{EF6E2F99-A2F3-487B-80AA-E31A9B62BF94}" presName="LevelTwoTextNode" presStyleLbl="node4" presStyleIdx="1" presStyleCnt="4" custScaleX="120188">
        <dgm:presLayoutVars>
          <dgm:chPref val="3"/>
        </dgm:presLayoutVars>
      </dgm:prSet>
      <dgm:spPr/>
      <dgm:t>
        <a:bodyPr/>
        <a:lstStyle/>
        <a:p>
          <a:endParaRPr lang="en-SG"/>
        </a:p>
      </dgm:t>
    </dgm:pt>
    <dgm:pt modelId="{CC213B41-1D4F-4F78-AFDE-5714659ECCC9}" type="pres">
      <dgm:prSet presAssocID="{EF6E2F99-A2F3-487B-80AA-E31A9B62BF94}" presName="level3hierChild" presStyleCnt="0"/>
      <dgm:spPr/>
    </dgm:pt>
    <dgm:pt modelId="{722BD23A-B13A-4E92-9453-4E4DD6A4A051}" type="pres">
      <dgm:prSet presAssocID="{EB0573DA-03AB-47C9-B754-E85500D12C84}" presName="conn2-1" presStyleLbl="parChTrans1D4" presStyleIdx="2" presStyleCnt="4"/>
      <dgm:spPr/>
      <dgm:t>
        <a:bodyPr/>
        <a:lstStyle/>
        <a:p>
          <a:endParaRPr lang="en-GB"/>
        </a:p>
      </dgm:t>
    </dgm:pt>
    <dgm:pt modelId="{31C573F2-2DED-4167-9FEF-CC7BC8E28EAE}" type="pres">
      <dgm:prSet presAssocID="{EB0573DA-03AB-47C9-B754-E85500D12C84}" presName="connTx" presStyleLbl="parChTrans1D4" presStyleIdx="2" presStyleCnt="4"/>
      <dgm:spPr/>
      <dgm:t>
        <a:bodyPr/>
        <a:lstStyle/>
        <a:p>
          <a:endParaRPr lang="en-GB"/>
        </a:p>
      </dgm:t>
    </dgm:pt>
    <dgm:pt modelId="{1411E1CA-B1B8-4973-AC5E-578AC012596D}" type="pres">
      <dgm:prSet presAssocID="{C1231DD3-33C0-4A18-B28D-1089E9CDD748}" presName="root2" presStyleCnt="0"/>
      <dgm:spPr/>
    </dgm:pt>
    <dgm:pt modelId="{20EE8EEC-B5D8-4C88-AE6E-95E6A5B52E86}" type="pres">
      <dgm:prSet presAssocID="{C1231DD3-33C0-4A18-B28D-1089E9CDD748}" presName="LevelTwoTextNode" presStyleLbl="node4" presStyleIdx="2" presStyleCnt="4" custScaleX="121029">
        <dgm:presLayoutVars>
          <dgm:chPref val="3"/>
        </dgm:presLayoutVars>
      </dgm:prSet>
      <dgm:spPr/>
      <dgm:t>
        <a:bodyPr/>
        <a:lstStyle/>
        <a:p>
          <a:endParaRPr lang="en-SG"/>
        </a:p>
      </dgm:t>
    </dgm:pt>
    <dgm:pt modelId="{DD651FD3-9F60-47AA-BC22-EFD625F524A0}" type="pres">
      <dgm:prSet presAssocID="{C1231DD3-33C0-4A18-B28D-1089E9CDD748}" presName="level3hierChild" presStyleCnt="0"/>
      <dgm:spPr/>
    </dgm:pt>
    <dgm:pt modelId="{66702F65-0133-463D-B42C-7AA193446826}" type="pres">
      <dgm:prSet presAssocID="{DB22BF14-076C-48DD-9660-83A0454D61F1}" presName="conn2-1" presStyleLbl="parChTrans1D3" presStyleIdx="2" presStyleCnt="3"/>
      <dgm:spPr/>
      <dgm:t>
        <a:bodyPr/>
        <a:lstStyle/>
        <a:p>
          <a:endParaRPr lang="en-GB"/>
        </a:p>
      </dgm:t>
    </dgm:pt>
    <dgm:pt modelId="{53A75174-3DC6-4204-ACF7-3F0DF0BA740E}" type="pres">
      <dgm:prSet presAssocID="{DB22BF14-076C-48DD-9660-83A0454D61F1}" presName="connTx" presStyleLbl="parChTrans1D3" presStyleIdx="2" presStyleCnt="3"/>
      <dgm:spPr/>
      <dgm:t>
        <a:bodyPr/>
        <a:lstStyle/>
        <a:p>
          <a:endParaRPr lang="en-GB"/>
        </a:p>
      </dgm:t>
    </dgm:pt>
    <dgm:pt modelId="{65EF0599-9583-49EA-808F-AA2AEC8B8525}" type="pres">
      <dgm:prSet presAssocID="{D2E582CF-0438-461F-88A1-D2038D3F539F}" presName="root2" presStyleCnt="0"/>
      <dgm:spPr/>
    </dgm:pt>
    <dgm:pt modelId="{C5195AA1-867E-4121-A442-48467665FF1A}" type="pres">
      <dgm:prSet presAssocID="{D2E582CF-0438-461F-88A1-D2038D3F539F}" presName="LevelTwoTextNode" presStyleLbl="node3" presStyleIdx="2" presStyleCnt="3">
        <dgm:presLayoutVars>
          <dgm:chPref val="3"/>
        </dgm:presLayoutVars>
      </dgm:prSet>
      <dgm:spPr/>
      <dgm:t>
        <a:bodyPr/>
        <a:lstStyle/>
        <a:p>
          <a:endParaRPr lang="en-SG"/>
        </a:p>
      </dgm:t>
    </dgm:pt>
    <dgm:pt modelId="{DC89AF2D-D1B4-4F60-B511-279F6AD14AE9}" type="pres">
      <dgm:prSet presAssocID="{D2E582CF-0438-461F-88A1-D2038D3F539F}" presName="level3hierChild" presStyleCnt="0"/>
      <dgm:spPr/>
    </dgm:pt>
    <dgm:pt modelId="{78AB51D5-35B5-4E3A-BFE9-636C63A56FCC}" type="pres">
      <dgm:prSet presAssocID="{EB3E69D1-D8AA-4CEE-9D50-F16B4B41C916}" presName="conn2-1" presStyleLbl="parChTrans1D4" presStyleIdx="3" presStyleCnt="4"/>
      <dgm:spPr/>
      <dgm:t>
        <a:bodyPr/>
        <a:lstStyle/>
        <a:p>
          <a:endParaRPr lang="en-GB"/>
        </a:p>
      </dgm:t>
    </dgm:pt>
    <dgm:pt modelId="{4F6D2D88-D8E5-402C-95BD-8C984AF6675F}" type="pres">
      <dgm:prSet presAssocID="{EB3E69D1-D8AA-4CEE-9D50-F16B4B41C916}" presName="connTx" presStyleLbl="parChTrans1D4" presStyleIdx="3" presStyleCnt="4"/>
      <dgm:spPr/>
      <dgm:t>
        <a:bodyPr/>
        <a:lstStyle/>
        <a:p>
          <a:endParaRPr lang="en-GB"/>
        </a:p>
      </dgm:t>
    </dgm:pt>
    <dgm:pt modelId="{B8728ABA-8ED0-46FA-9850-D0738A075A2C}" type="pres">
      <dgm:prSet presAssocID="{F07E03FB-F908-4289-B4B6-45095DA42694}" presName="root2" presStyleCnt="0"/>
      <dgm:spPr/>
    </dgm:pt>
    <dgm:pt modelId="{7CD98806-1AAC-4798-AAA0-952AB9EB1529}" type="pres">
      <dgm:prSet presAssocID="{F07E03FB-F908-4289-B4B6-45095DA42694}" presName="LevelTwoTextNode" presStyleLbl="node4" presStyleIdx="3" presStyleCnt="4" custScaleX="121029">
        <dgm:presLayoutVars>
          <dgm:chPref val="3"/>
        </dgm:presLayoutVars>
      </dgm:prSet>
      <dgm:spPr/>
      <dgm:t>
        <a:bodyPr/>
        <a:lstStyle/>
        <a:p>
          <a:endParaRPr lang="en-SG"/>
        </a:p>
      </dgm:t>
    </dgm:pt>
    <dgm:pt modelId="{6AADD621-D4F8-4D46-83BF-1B4A3B4D7AAB}" type="pres">
      <dgm:prSet presAssocID="{F07E03FB-F908-4289-B4B6-45095DA42694}" presName="level3hierChild" presStyleCnt="0"/>
      <dgm:spPr/>
    </dgm:pt>
  </dgm:ptLst>
  <dgm:cxnLst>
    <dgm:cxn modelId="{33C0A2E4-1BAB-4498-BC82-BCA1186A838A}" srcId="{A7DFC974-8A00-4F21-BEE8-A4EFF946F1AD}" destId="{0EC0ED6A-6B31-4C1F-B032-0FAA02B3344D}" srcOrd="0" destOrd="0" parTransId="{0094BD4E-57FA-4071-B649-DA2A40A835D3}" sibTransId="{31AEAD39-2DA3-4551-87F9-49C6A6419F59}"/>
    <dgm:cxn modelId="{B6533ADE-8F88-4151-B9D3-0EB953AF031D}" srcId="{E84FDA5B-E836-494E-AF23-E9F23E9D5B84}" destId="{A7DFC974-8A00-4F21-BEE8-A4EFF946F1AD}" srcOrd="0" destOrd="0" parTransId="{292C41EE-45F8-417E-82DF-05ED13871C63}" sibTransId="{32617745-A043-4D91-A48A-E7A5A881F707}"/>
    <dgm:cxn modelId="{57E2B451-078C-4C06-9BBC-FDF79CB7C5AA}" type="presOf" srcId="{7B3D0EA5-2A9C-4358-AA9D-98F1587AB700}" destId="{B35B86B8-7ACC-46EE-B1E5-21A71E09E761}" srcOrd="1" destOrd="0" presId="urn:microsoft.com/office/officeart/2005/8/layout/hierarchy2"/>
    <dgm:cxn modelId="{2A8F6180-3D34-4EC7-A684-56CDF53F6D40}" srcId="{C136DDE9-524C-4AB7-9036-E30F02BE4F36}" destId="{EF6E2F99-A2F3-487B-80AA-E31A9B62BF94}" srcOrd="0" destOrd="0" parTransId="{C7277F2D-6B8A-41F2-B7BF-8A1B68177B29}" sibTransId="{F0E7286D-CB73-4BA7-929F-D9EA13332DE9}"/>
    <dgm:cxn modelId="{DEA1416B-C34A-47B8-9AFC-62CFA3FC47AE}" type="presOf" srcId="{7B3D0EA5-2A9C-4358-AA9D-98F1587AB700}" destId="{E482C213-A700-40F0-AAFF-31240E170839}" srcOrd="0" destOrd="0" presId="urn:microsoft.com/office/officeart/2005/8/layout/hierarchy2"/>
    <dgm:cxn modelId="{E5A40F8C-A72C-46F0-96D2-2E2BFB1AD200}" type="presOf" srcId="{0094BD4E-57FA-4071-B649-DA2A40A835D3}" destId="{271B6E52-DAF1-4AEA-91B6-475C36E6519A}" srcOrd="0" destOrd="0" presId="urn:microsoft.com/office/officeart/2005/8/layout/hierarchy2"/>
    <dgm:cxn modelId="{EB119123-9AC2-40DC-B76A-999C885AFB47}" type="presOf" srcId="{C1231DD3-33C0-4A18-B28D-1089E9CDD748}" destId="{20EE8EEC-B5D8-4C88-AE6E-95E6A5B52E86}" srcOrd="0" destOrd="0" presId="urn:microsoft.com/office/officeart/2005/8/layout/hierarchy2"/>
    <dgm:cxn modelId="{CD78605A-591A-4DB8-8E7A-EB712F1A6FD5}" srcId="{0EC0ED6A-6B31-4C1F-B032-0FAA02B3344D}" destId="{C136DDE9-524C-4AB7-9036-E30F02BE4F36}" srcOrd="1" destOrd="0" parTransId="{B632491D-5745-4E17-A134-F652F3CE2FF5}" sibTransId="{BA222D64-C5E6-4AE0-AAFB-C67F3DEA5E37}"/>
    <dgm:cxn modelId="{79D411BA-F90C-4AA4-81ED-7B63F16E9E82}" type="presOf" srcId="{C7277F2D-6B8A-41F2-B7BF-8A1B68177B29}" destId="{AD1E6050-F2A5-433B-A1A4-78DBF0A5EF61}" srcOrd="1" destOrd="0" presId="urn:microsoft.com/office/officeart/2005/8/layout/hierarchy2"/>
    <dgm:cxn modelId="{BCAA9985-BD1A-47B3-BC68-113D3AE2F5EB}" type="presOf" srcId="{0094BD4E-57FA-4071-B649-DA2A40A835D3}" destId="{990E5EF0-08FE-45A1-85B5-5BFAD2B4C092}" srcOrd="1" destOrd="0" presId="urn:microsoft.com/office/officeart/2005/8/layout/hierarchy2"/>
    <dgm:cxn modelId="{9B1B618A-97F3-4FDC-9552-BB1300F904E9}" type="presOf" srcId="{DB22BF14-076C-48DD-9660-83A0454D61F1}" destId="{53A75174-3DC6-4204-ACF7-3F0DF0BA740E}" srcOrd="1" destOrd="0" presId="urn:microsoft.com/office/officeart/2005/8/layout/hierarchy2"/>
    <dgm:cxn modelId="{0B996D3E-3EF9-4EEE-9122-3DE12410D578}" type="presOf" srcId="{C71D5179-0DCB-48E3-A657-0805D5B3C88F}" destId="{D6048851-B951-4F11-8948-8FF40E885FCE}" srcOrd="0" destOrd="0" presId="urn:microsoft.com/office/officeart/2005/8/layout/hierarchy2"/>
    <dgm:cxn modelId="{34B28A82-C630-4D48-AAA2-674EDB9DB744}" srcId="{394BCD2F-AC7B-42D3-985A-4DC96A3CE380}" destId="{7AAE0078-33CA-4594-A881-AE1D521F9193}" srcOrd="0" destOrd="0" parTransId="{C71D5179-0DCB-48E3-A657-0805D5B3C88F}" sibTransId="{EB3ADC18-7509-4DB6-B0E9-325CFFF74022}"/>
    <dgm:cxn modelId="{4E6F9E85-04D8-4B95-859C-04D5E1C208F4}" type="presOf" srcId="{EB3E69D1-D8AA-4CEE-9D50-F16B4B41C916}" destId="{78AB51D5-35B5-4E3A-BFE9-636C63A56FCC}" srcOrd="0" destOrd="0" presId="urn:microsoft.com/office/officeart/2005/8/layout/hierarchy2"/>
    <dgm:cxn modelId="{9462A357-4018-4AC0-B33D-9F80B12C3643}" type="presOf" srcId="{EB0573DA-03AB-47C9-B754-E85500D12C84}" destId="{31C573F2-2DED-4167-9FEF-CC7BC8E28EAE}" srcOrd="1" destOrd="0" presId="urn:microsoft.com/office/officeart/2005/8/layout/hierarchy2"/>
    <dgm:cxn modelId="{38F5F073-82EC-4B18-BD36-A3DC0338FE08}" type="presOf" srcId="{C71D5179-0DCB-48E3-A657-0805D5B3C88F}" destId="{859869F4-E870-41F0-BE51-3B64DB8F8759}" srcOrd="1" destOrd="0" presId="urn:microsoft.com/office/officeart/2005/8/layout/hierarchy2"/>
    <dgm:cxn modelId="{57A73FB8-1C4E-4505-AF11-2B7DF4B93C08}" type="presOf" srcId="{B632491D-5745-4E17-A134-F652F3CE2FF5}" destId="{EA2C3ABF-8BB1-4150-9587-69AAE273AAA2}" srcOrd="0" destOrd="0" presId="urn:microsoft.com/office/officeart/2005/8/layout/hierarchy2"/>
    <dgm:cxn modelId="{78917CCD-F9DF-4A44-A18F-0C58BC147361}" srcId="{D2E582CF-0438-461F-88A1-D2038D3F539F}" destId="{F07E03FB-F908-4289-B4B6-45095DA42694}" srcOrd="0" destOrd="0" parTransId="{EB3E69D1-D8AA-4CEE-9D50-F16B4B41C916}" sibTransId="{FD2DADD7-BDAF-48F2-8C50-F9022EC6DB93}"/>
    <dgm:cxn modelId="{EE180DBF-2925-40CB-9C22-2243B63AEF54}" type="presOf" srcId="{DB22BF14-076C-48DD-9660-83A0454D61F1}" destId="{66702F65-0133-463D-B42C-7AA193446826}" srcOrd="0" destOrd="0" presId="urn:microsoft.com/office/officeart/2005/8/layout/hierarchy2"/>
    <dgm:cxn modelId="{4340DBC1-A587-4A36-84BF-2728641D5EB2}" type="presOf" srcId="{B632491D-5745-4E17-A134-F652F3CE2FF5}" destId="{6AAB2094-513C-4A49-89F4-539E8E205BF4}" srcOrd="1" destOrd="0" presId="urn:microsoft.com/office/officeart/2005/8/layout/hierarchy2"/>
    <dgm:cxn modelId="{A78B83BE-36F6-4872-AE66-E9E2B8B9B4B5}" type="presOf" srcId="{EB0573DA-03AB-47C9-B754-E85500D12C84}" destId="{722BD23A-B13A-4E92-9453-4E4DD6A4A051}" srcOrd="0" destOrd="0" presId="urn:microsoft.com/office/officeart/2005/8/layout/hierarchy2"/>
    <dgm:cxn modelId="{1504CE6E-6B85-45C3-8BBE-26F8C0F7C36E}" type="presOf" srcId="{C136DDE9-524C-4AB7-9036-E30F02BE4F36}" destId="{0AE92EE2-092C-4D07-A3E1-23727EFE6C0A}" srcOrd="0" destOrd="0" presId="urn:microsoft.com/office/officeart/2005/8/layout/hierarchy2"/>
    <dgm:cxn modelId="{4B20E0EE-254D-4955-A880-8B820EB4796D}" type="presOf" srcId="{EB3E69D1-D8AA-4CEE-9D50-F16B4B41C916}" destId="{4F6D2D88-D8E5-402C-95BD-8C984AF6675F}" srcOrd="1" destOrd="0" presId="urn:microsoft.com/office/officeart/2005/8/layout/hierarchy2"/>
    <dgm:cxn modelId="{93AE04D7-E71A-4DC8-8431-6E89F856697F}" type="presOf" srcId="{0EC0ED6A-6B31-4C1F-B032-0FAA02B3344D}" destId="{5367A1FC-677A-44A4-851A-16A5E9E4813D}" srcOrd="0" destOrd="0" presId="urn:microsoft.com/office/officeart/2005/8/layout/hierarchy2"/>
    <dgm:cxn modelId="{0B020BC2-93C1-4FB7-8957-95B289F727D1}" type="presOf" srcId="{7AAE0078-33CA-4594-A881-AE1D521F9193}" destId="{3BAA536B-4EE5-4242-81A8-6B48151291A1}" srcOrd="0" destOrd="0" presId="urn:microsoft.com/office/officeart/2005/8/layout/hierarchy2"/>
    <dgm:cxn modelId="{FCEF8184-6DA7-4DEC-B8D2-267EF0C8C484}" type="presOf" srcId="{F07E03FB-F908-4289-B4B6-45095DA42694}" destId="{7CD98806-1AAC-4798-AAA0-952AB9EB1529}" srcOrd="0" destOrd="0" presId="urn:microsoft.com/office/officeart/2005/8/layout/hierarchy2"/>
    <dgm:cxn modelId="{D9087899-41C4-44F3-AD1F-27B327639A3A}" srcId="{0EC0ED6A-6B31-4C1F-B032-0FAA02B3344D}" destId="{D2E582CF-0438-461F-88A1-D2038D3F539F}" srcOrd="2" destOrd="0" parTransId="{DB22BF14-076C-48DD-9660-83A0454D61F1}" sibTransId="{CEF9B75A-2301-4623-978C-7DB7EA1B51FA}"/>
    <dgm:cxn modelId="{EA5FE455-F45E-4398-8677-C935C2762E25}" type="presOf" srcId="{E84FDA5B-E836-494E-AF23-E9F23E9D5B84}" destId="{5DCD5105-D482-4958-AD36-908B54855DE4}" srcOrd="0" destOrd="0" presId="urn:microsoft.com/office/officeart/2005/8/layout/hierarchy2"/>
    <dgm:cxn modelId="{301A12F4-4858-41D0-8C00-F51D3DF88A6D}" type="presOf" srcId="{C7277F2D-6B8A-41F2-B7BF-8A1B68177B29}" destId="{15298ECC-C4CE-4743-BE74-4EC81AE089BD}" srcOrd="0" destOrd="0" presId="urn:microsoft.com/office/officeart/2005/8/layout/hierarchy2"/>
    <dgm:cxn modelId="{4BF5C963-705A-48DA-9B0E-2DD00DAB5391}" type="presOf" srcId="{EF6E2F99-A2F3-487B-80AA-E31A9B62BF94}" destId="{54831B7E-55CF-4748-8CF9-6CC03440B251}" srcOrd="0" destOrd="0" presId="urn:microsoft.com/office/officeart/2005/8/layout/hierarchy2"/>
    <dgm:cxn modelId="{69533D8C-F572-4B2F-8608-CFE2DA8AE782}" srcId="{C136DDE9-524C-4AB7-9036-E30F02BE4F36}" destId="{C1231DD3-33C0-4A18-B28D-1089E9CDD748}" srcOrd="1" destOrd="0" parTransId="{EB0573DA-03AB-47C9-B754-E85500D12C84}" sibTransId="{8677E265-50B4-437C-A015-C02410AA71A6}"/>
    <dgm:cxn modelId="{BFFB07A7-A266-4B1C-B4D2-9C958D199F3D}" type="presOf" srcId="{A7DFC974-8A00-4F21-BEE8-A4EFF946F1AD}" destId="{CB171B31-D387-496D-B99A-AA23AE2AD384}" srcOrd="0" destOrd="0" presId="urn:microsoft.com/office/officeart/2005/8/layout/hierarchy2"/>
    <dgm:cxn modelId="{0DF46370-8D15-4458-B664-585E6B0D3E31}" type="presOf" srcId="{394BCD2F-AC7B-42D3-985A-4DC96A3CE380}" destId="{99E06817-A1A1-4F8E-A29F-84F5FFDEA1F1}" srcOrd="0" destOrd="0" presId="urn:microsoft.com/office/officeart/2005/8/layout/hierarchy2"/>
    <dgm:cxn modelId="{945445E7-E41D-4F7A-A303-7EBCEC0CB949}" type="presOf" srcId="{D2E582CF-0438-461F-88A1-D2038D3F539F}" destId="{C5195AA1-867E-4121-A442-48467665FF1A}" srcOrd="0" destOrd="0" presId="urn:microsoft.com/office/officeart/2005/8/layout/hierarchy2"/>
    <dgm:cxn modelId="{5237BB77-14F0-4963-ACF0-0C67CCC0AF97}" srcId="{0EC0ED6A-6B31-4C1F-B032-0FAA02B3344D}" destId="{394BCD2F-AC7B-42D3-985A-4DC96A3CE380}" srcOrd="0" destOrd="0" parTransId="{7B3D0EA5-2A9C-4358-AA9D-98F1587AB700}" sibTransId="{EAB29593-035B-4A31-B98C-99640D72FA4F}"/>
    <dgm:cxn modelId="{3A8E224D-35FC-42E8-B590-D88CDE2C2401}" type="presParOf" srcId="{5DCD5105-D482-4958-AD36-908B54855DE4}" destId="{7A0B0B09-C430-44C1-B637-C83C063D4AC5}" srcOrd="0" destOrd="0" presId="urn:microsoft.com/office/officeart/2005/8/layout/hierarchy2"/>
    <dgm:cxn modelId="{76C2886B-33D0-4597-9BD0-87F74B2C6139}" type="presParOf" srcId="{7A0B0B09-C430-44C1-B637-C83C063D4AC5}" destId="{CB171B31-D387-496D-B99A-AA23AE2AD384}" srcOrd="0" destOrd="0" presId="urn:microsoft.com/office/officeart/2005/8/layout/hierarchy2"/>
    <dgm:cxn modelId="{2FD2C1B8-2D11-4953-8DD0-26168474C333}" type="presParOf" srcId="{7A0B0B09-C430-44C1-B637-C83C063D4AC5}" destId="{0A27177B-FAF7-4736-96A0-42C3AB2DEBE5}" srcOrd="1" destOrd="0" presId="urn:microsoft.com/office/officeart/2005/8/layout/hierarchy2"/>
    <dgm:cxn modelId="{BA57E897-4F1A-4773-9B3A-CF72D06F139A}" type="presParOf" srcId="{0A27177B-FAF7-4736-96A0-42C3AB2DEBE5}" destId="{271B6E52-DAF1-4AEA-91B6-475C36E6519A}" srcOrd="0" destOrd="0" presId="urn:microsoft.com/office/officeart/2005/8/layout/hierarchy2"/>
    <dgm:cxn modelId="{D6C94EA6-7096-4F7C-96BB-4BCE9B5D8E4B}" type="presParOf" srcId="{271B6E52-DAF1-4AEA-91B6-475C36E6519A}" destId="{990E5EF0-08FE-45A1-85B5-5BFAD2B4C092}" srcOrd="0" destOrd="0" presId="urn:microsoft.com/office/officeart/2005/8/layout/hierarchy2"/>
    <dgm:cxn modelId="{A25F9174-A58C-4AB1-97E6-D9E0C3E61246}" type="presParOf" srcId="{0A27177B-FAF7-4736-96A0-42C3AB2DEBE5}" destId="{839F587C-161B-4F93-B9B7-6EF2BFF0B732}" srcOrd="1" destOrd="0" presId="urn:microsoft.com/office/officeart/2005/8/layout/hierarchy2"/>
    <dgm:cxn modelId="{CAD23314-16F5-498F-8EEE-A68E153FE25B}" type="presParOf" srcId="{839F587C-161B-4F93-B9B7-6EF2BFF0B732}" destId="{5367A1FC-677A-44A4-851A-16A5E9E4813D}" srcOrd="0" destOrd="0" presId="urn:microsoft.com/office/officeart/2005/8/layout/hierarchy2"/>
    <dgm:cxn modelId="{867DD540-C6FC-4FA8-BD4C-5BE0A5877133}" type="presParOf" srcId="{839F587C-161B-4F93-B9B7-6EF2BFF0B732}" destId="{B3B7288E-81A9-446A-83E1-B398EB20695F}" srcOrd="1" destOrd="0" presId="urn:microsoft.com/office/officeart/2005/8/layout/hierarchy2"/>
    <dgm:cxn modelId="{4DABDE30-9406-4AB7-8799-E1947657D201}" type="presParOf" srcId="{B3B7288E-81A9-446A-83E1-B398EB20695F}" destId="{E482C213-A700-40F0-AAFF-31240E170839}" srcOrd="0" destOrd="0" presId="urn:microsoft.com/office/officeart/2005/8/layout/hierarchy2"/>
    <dgm:cxn modelId="{4DB65BBE-1C5E-4D28-8904-E64CD0DC8F5C}" type="presParOf" srcId="{E482C213-A700-40F0-AAFF-31240E170839}" destId="{B35B86B8-7ACC-46EE-B1E5-21A71E09E761}" srcOrd="0" destOrd="0" presId="urn:microsoft.com/office/officeart/2005/8/layout/hierarchy2"/>
    <dgm:cxn modelId="{9BF8F4D1-19B7-4966-87F4-1F70FAC240CB}" type="presParOf" srcId="{B3B7288E-81A9-446A-83E1-B398EB20695F}" destId="{F6F986F8-D76E-461A-B904-9F0E61A4D00A}" srcOrd="1" destOrd="0" presId="urn:microsoft.com/office/officeart/2005/8/layout/hierarchy2"/>
    <dgm:cxn modelId="{9D166476-DC92-4BDA-BF51-65A944BF307C}" type="presParOf" srcId="{F6F986F8-D76E-461A-B904-9F0E61A4D00A}" destId="{99E06817-A1A1-4F8E-A29F-84F5FFDEA1F1}" srcOrd="0" destOrd="0" presId="urn:microsoft.com/office/officeart/2005/8/layout/hierarchy2"/>
    <dgm:cxn modelId="{4723DE8B-082A-4AA3-AC91-9266D9A9E275}" type="presParOf" srcId="{F6F986F8-D76E-461A-B904-9F0E61A4D00A}" destId="{C36D064E-B87D-4AA8-B444-BBAC68585E36}" srcOrd="1" destOrd="0" presId="urn:microsoft.com/office/officeart/2005/8/layout/hierarchy2"/>
    <dgm:cxn modelId="{4BA24550-612A-4959-A88F-4A367B859413}" type="presParOf" srcId="{C36D064E-B87D-4AA8-B444-BBAC68585E36}" destId="{D6048851-B951-4F11-8948-8FF40E885FCE}" srcOrd="0" destOrd="0" presId="urn:microsoft.com/office/officeart/2005/8/layout/hierarchy2"/>
    <dgm:cxn modelId="{CE8536EE-F846-4212-913D-98DCFCDC9892}" type="presParOf" srcId="{D6048851-B951-4F11-8948-8FF40E885FCE}" destId="{859869F4-E870-41F0-BE51-3B64DB8F8759}" srcOrd="0" destOrd="0" presId="urn:microsoft.com/office/officeart/2005/8/layout/hierarchy2"/>
    <dgm:cxn modelId="{A232358E-B60E-42EF-A414-49D745C9698A}" type="presParOf" srcId="{C36D064E-B87D-4AA8-B444-BBAC68585E36}" destId="{3C7833A3-DBE8-4FCC-8E5E-1B8ADDECB112}" srcOrd="1" destOrd="0" presId="urn:microsoft.com/office/officeart/2005/8/layout/hierarchy2"/>
    <dgm:cxn modelId="{1473222F-F3A5-4170-B3F3-0D8268B72030}" type="presParOf" srcId="{3C7833A3-DBE8-4FCC-8E5E-1B8ADDECB112}" destId="{3BAA536B-4EE5-4242-81A8-6B48151291A1}" srcOrd="0" destOrd="0" presId="urn:microsoft.com/office/officeart/2005/8/layout/hierarchy2"/>
    <dgm:cxn modelId="{81C35D12-D459-4877-89C6-4CEA7BB02151}" type="presParOf" srcId="{3C7833A3-DBE8-4FCC-8E5E-1B8ADDECB112}" destId="{F827A595-D5EE-438D-A641-2BB82106F67D}" srcOrd="1" destOrd="0" presId="urn:microsoft.com/office/officeart/2005/8/layout/hierarchy2"/>
    <dgm:cxn modelId="{6227304F-1B4A-4F02-A5D0-E4B68E6262E4}" type="presParOf" srcId="{B3B7288E-81A9-446A-83E1-B398EB20695F}" destId="{EA2C3ABF-8BB1-4150-9587-69AAE273AAA2}" srcOrd="2" destOrd="0" presId="urn:microsoft.com/office/officeart/2005/8/layout/hierarchy2"/>
    <dgm:cxn modelId="{6AD8C1CF-FB2B-4FC0-B28A-1DE2653D434E}" type="presParOf" srcId="{EA2C3ABF-8BB1-4150-9587-69AAE273AAA2}" destId="{6AAB2094-513C-4A49-89F4-539E8E205BF4}" srcOrd="0" destOrd="0" presId="urn:microsoft.com/office/officeart/2005/8/layout/hierarchy2"/>
    <dgm:cxn modelId="{282FF4C2-4DD8-4E59-BA7E-41066255C63E}" type="presParOf" srcId="{B3B7288E-81A9-446A-83E1-B398EB20695F}" destId="{99C9EEBD-CF6B-4995-81E6-30FA2E9F60DD}" srcOrd="3" destOrd="0" presId="urn:microsoft.com/office/officeart/2005/8/layout/hierarchy2"/>
    <dgm:cxn modelId="{626E7739-A0AC-4779-B1DA-1584F6C0C31B}" type="presParOf" srcId="{99C9EEBD-CF6B-4995-81E6-30FA2E9F60DD}" destId="{0AE92EE2-092C-4D07-A3E1-23727EFE6C0A}" srcOrd="0" destOrd="0" presId="urn:microsoft.com/office/officeart/2005/8/layout/hierarchy2"/>
    <dgm:cxn modelId="{8EDBBBE3-1A39-404B-802D-B3BDCB6406A3}" type="presParOf" srcId="{99C9EEBD-CF6B-4995-81E6-30FA2E9F60DD}" destId="{FFD52001-229C-4833-9E85-944BAF3F3406}" srcOrd="1" destOrd="0" presId="urn:microsoft.com/office/officeart/2005/8/layout/hierarchy2"/>
    <dgm:cxn modelId="{173E1344-7A59-41F1-9435-81E7E17B1F95}" type="presParOf" srcId="{FFD52001-229C-4833-9E85-944BAF3F3406}" destId="{15298ECC-C4CE-4743-BE74-4EC81AE089BD}" srcOrd="0" destOrd="0" presId="urn:microsoft.com/office/officeart/2005/8/layout/hierarchy2"/>
    <dgm:cxn modelId="{0692C5D0-1437-4450-9F01-C3C6D9108E91}" type="presParOf" srcId="{15298ECC-C4CE-4743-BE74-4EC81AE089BD}" destId="{AD1E6050-F2A5-433B-A1A4-78DBF0A5EF61}" srcOrd="0" destOrd="0" presId="urn:microsoft.com/office/officeart/2005/8/layout/hierarchy2"/>
    <dgm:cxn modelId="{5BD17204-8A93-4499-A3D1-23CE66095FFB}" type="presParOf" srcId="{FFD52001-229C-4833-9E85-944BAF3F3406}" destId="{BD0FAF12-EC93-4C23-B9DB-18BF28E076E5}" srcOrd="1" destOrd="0" presId="urn:microsoft.com/office/officeart/2005/8/layout/hierarchy2"/>
    <dgm:cxn modelId="{D0D4DF78-5058-41ED-93F7-AB062C46D670}" type="presParOf" srcId="{BD0FAF12-EC93-4C23-B9DB-18BF28E076E5}" destId="{54831B7E-55CF-4748-8CF9-6CC03440B251}" srcOrd="0" destOrd="0" presId="urn:microsoft.com/office/officeart/2005/8/layout/hierarchy2"/>
    <dgm:cxn modelId="{0FE0B3BA-6BE8-4058-8403-E7F0ED787F85}" type="presParOf" srcId="{BD0FAF12-EC93-4C23-B9DB-18BF28E076E5}" destId="{CC213B41-1D4F-4F78-AFDE-5714659ECCC9}" srcOrd="1" destOrd="0" presId="urn:microsoft.com/office/officeart/2005/8/layout/hierarchy2"/>
    <dgm:cxn modelId="{EA8BFFAF-8161-4F77-8D60-08AC639C2CDD}" type="presParOf" srcId="{FFD52001-229C-4833-9E85-944BAF3F3406}" destId="{722BD23A-B13A-4E92-9453-4E4DD6A4A051}" srcOrd="2" destOrd="0" presId="urn:microsoft.com/office/officeart/2005/8/layout/hierarchy2"/>
    <dgm:cxn modelId="{B3CEDD64-EF56-4DB7-86C4-0B2C6BDC3DC7}" type="presParOf" srcId="{722BD23A-B13A-4E92-9453-4E4DD6A4A051}" destId="{31C573F2-2DED-4167-9FEF-CC7BC8E28EAE}" srcOrd="0" destOrd="0" presId="urn:microsoft.com/office/officeart/2005/8/layout/hierarchy2"/>
    <dgm:cxn modelId="{D41F9B21-B25D-4A9D-900E-227C19513C92}" type="presParOf" srcId="{FFD52001-229C-4833-9E85-944BAF3F3406}" destId="{1411E1CA-B1B8-4973-AC5E-578AC012596D}" srcOrd="3" destOrd="0" presId="urn:microsoft.com/office/officeart/2005/8/layout/hierarchy2"/>
    <dgm:cxn modelId="{F5EAD80B-9D00-4557-B4B1-0BEB7BBBB409}" type="presParOf" srcId="{1411E1CA-B1B8-4973-AC5E-578AC012596D}" destId="{20EE8EEC-B5D8-4C88-AE6E-95E6A5B52E86}" srcOrd="0" destOrd="0" presId="urn:microsoft.com/office/officeart/2005/8/layout/hierarchy2"/>
    <dgm:cxn modelId="{0E25E1CE-3BF4-4F62-8DAD-62FB8C5F265E}" type="presParOf" srcId="{1411E1CA-B1B8-4973-AC5E-578AC012596D}" destId="{DD651FD3-9F60-47AA-BC22-EFD625F524A0}" srcOrd="1" destOrd="0" presId="urn:microsoft.com/office/officeart/2005/8/layout/hierarchy2"/>
    <dgm:cxn modelId="{6D4AA07A-A761-4F36-B292-60B7878FAA2D}" type="presParOf" srcId="{B3B7288E-81A9-446A-83E1-B398EB20695F}" destId="{66702F65-0133-463D-B42C-7AA193446826}" srcOrd="4" destOrd="0" presId="urn:microsoft.com/office/officeart/2005/8/layout/hierarchy2"/>
    <dgm:cxn modelId="{B81E0B19-7771-48FF-99DD-88AE9756E8A9}" type="presParOf" srcId="{66702F65-0133-463D-B42C-7AA193446826}" destId="{53A75174-3DC6-4204-ACF7-3F0DF0BA740E}" srcOrd="0" destOrd="0" presId="urn:microsoft.com/office/officeart/2005/8/layout/hierarchy2"/>
    <dgm:cxn modelId="{038081AA-9114-4325-99EB-337841CE6D9C}" type="presParOf" srcId="{B3B7288E-81A9-446A-83E1-B398EB20695F}" destId="{65EF0599-9583-49EA-808F-AA2AEC8B8525}" srcOrd="5" destOrd="0" presId="urn:microsoft.com/office/officeart/2005/8/layout/hierarchy2"/>
    <dgm:cxn modelId="{064B67F9-E5D3-4EC3-AB99-084ACEB55919}" type="presParOf" srcId="{65EF0599-9583-49EA-808F-AA2AEC8B8525}" destId="{C5195AA1-867E-4121-A442-48467665FF1A}" srcOrd="0" destOrd="0" presId="urn:microsoft.com/office/officeart/2005/8/layout/hierarchy2"/>
    <dgm:cxn modelId="{FCEC54AD-860B-41F8-9D0E-EB22C131174B}" type="presParOf" srcId="{65EF0599-9583-49EA-808F-AA2AEC8B8525}" destId="{DC89AF2D-D1B4-4F60-B511-279F6AD14AE9}" srcOrd="1" destOrd="0" presId="urn:microsoft.com/office/officeart/2005/8/layout/hierarchy2"/>
    <dgm:cxn modelId="{7A3C3B08-8816-4581-8DF1-4E2077C687EF}" type="presParOf" srcId="{DC89AF2D-D1B4-4F60-B511-279F6AD14AE9}" destId="{78AB51D5-35B5-4E3A-BFE9-636C63A56FCC}" srcOrd="0" destOrd="0" presId="urn:microsoft.com/office/officeart/2005/8/layout/hierarchy2"/>
    <dgm:cxn modelId="{323C89A3-3B48-4BDA-83F5-C5018D2A26C2}" type="presParOf" srcId="{78AB51D5-35B5-4E3A-BFE9-636C63A56FCC}" destId="{4F6D2D88-D8E5-402C-95BD-8C984AF6675F}" srcOrd="0" destOrd="0" presId="urn:microsoft.com/office/officeart/2005/8/layout/hierarchy2"/>
    <dgm:cxn modelId="{DA3F9834-0837-4EE1-ACE3-48D948EB9BE8}" type="presParOf" srcId="{DC89AF2D-D1B4-4F60-B511-279F6AD14AE9}" destId="{B8728ABA-8ED0-46FA-9850-D0738A075A2C}" srcOrd="1" destOrd="0" presId="urn:microsoft.com/office/officeart/2005/8/layout/hierarchy2"/>
    <dgm:cxn modelId="{28F6BB46-2075-46D3-9CF7-576F0CCA58DE}" type="presParOf" srcId="{B8728ABA-8ED0-46FA-9850-D0738A075A2C}" destId="{7CD98806-1AAC-4798-AAA0-952AB9EB1529}" srcOrd="0" destOrd="0" presId="urn:microsoft.com/office/officeart/2005/8/layout/hierarchy2"/>
    <dgm:cxn modelId="{9B736667-2DD5-4E7B-B8DC-454D3FB411EC}" type="presParOf" srcId="{B8728ABA-8ED0-46FA-9850-D0738A075A2C}" destId="{6AADD621-D4F8-4D46-83BF-1B4A3B4D7AAB}"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AFD6877-5A5C-4F4D-8636-0DDCF44DF34C}" type="doc">
      <dgm:prSet loTypeId="urn:microsoft.com/office/officeart/2005/8/layout/hierarchy2" loCatId="hierarchy" qsTypeId="urn:microsoft.com/office/officeart/2005/8/quickstyle/simple5" qsCatId="simple" csTypeId="urn:microsoft.com/office/officeart/2005/8/colors/accent1_4" csCatId="accent1" phldr="1"/>
      <dgm:spPr/>
      <dgm:t>
        <a:bodyPr/>
        <a:lstStyle/>
        <a:p>
          <a:endParaRPr lang="en-SG"/>
        </a:p>
      </dgm:t>
    </dgm:pt>
    <dgm:pt modelId="{7DA7E0EF-9025-446E-8D46-CF75AC9D18DC}">
      <dgm:prSet phldrT="[Text]"/>
      <dgm:spPr/>
      <dgm:t>
        <a:bodyPr/>
        <a:lstStyle/>
        <a:p>
          <a:r>
            <a:rPr lang="en-US" dirty="0" smtClean="0"/>
            <a:t>Factors Influencing Dividend Policy</a:t>
          </a:r>
          <a:endParaRPr lang="en-SG" dirty="0"/>
        </a:p>
      </dgm:t>
    </dgm:pt>
    <dgm:pt modelId="{FC529B65-C12B-4A4C-A5E9-5950A59E7C7B}" type="parTrans" cxnId="{0143D91C-1274-4EAA-B301-A569DCE9CF59}">
      <dgm:prSet/>
      <dgm:spPr/>
      <dgm:t>
        <a:bodyPr/>
        <a:lstStyle/>
        <a:p>
          <a:endParaRPr lang="en-SG"/>
        </a:p>
      </dgm:t>
    </dgm:pt>
    <dgm:pt modelId="{D2680BD1-5129-4A77-9A17-57A09BC6C9DC}" type="sibTrans" cxnId="{0143D91C-1274-4EAA-B301-A569DCE9CF59}">
      <dgm:prSet/>
      <dgm:spPr/>
      <dgm:t>
        <a:bodyPr/>
        <a:lstStyle/>
        <a:p>
          <a:endParaRPr lang="en-SG"/>
        </a:p>
      </dgm:t>
    </dgm:pt>
    <dgm:pt modelId="{EEB7ECFF-E084-4DBD-9BC5-C2AE795A775B}">
      <dgm:prSet phldrT="[Text]"/>
      <dgm:spPr/>
      <dgm:t>
        <a:bodyPr/>
        <a:lstStyle/>
        <a:p>
          <a:r>
            <a:rPr lang="en-US" dirty="0" smtClean="0"/>
            <a:t>Clientele Effect</a:t>
          </a:r>
          <a:endParaRPr lang="en-SG" dirty="0"/>
        </a:p>
      </dgm:t>
    </dgm:pt>
    <dgm:pt modelId="{803AFC07-EE2E-4AAF-A273-ACE3860E7991}" type="parTrans" cxnId="{C767DCE5-B9AB-4534-A97C-02BDE4DB5AF4}">
      <dgm:prSet/>
      <dgm:spPr/>
      <dgm:t>
        <a:bodyPr/>
        <a:lstStyle/>
        <a:p>
          <a:endParaRPr lang="en-SG" dirty="0"/>
        </a:p>
      </dgm:t>
    </dgm:pt>
    <dgm:pt modelId="{A1A0EC5E-F5C6-4AB2-9020-0FCDA64493CA}" type="sibTrans" cxnId="{C767DCE5-B9AB-4534-A97C-02BDE4DB5AF4}">
      <dgm:prSet/>
      <dgm:spPr/>
      <dgm:t>
        <a:bodyPr/>
        <a:lstStyle/>
        <a:p>
          <a:endParaRPr lang="en-SG"/>
        </a:p>
      </dgm:t>
    </dgm:pt>
    <dgm:pt modelId="{A85BF2F9-F957-476B-AAF4-4BED6C42719A}">
      <dgm:prSet phldrT="[Text]"/>
      <dgm:spPr/>
      <dgm:t>
        <a:bodyPr/>
        <a:lstStyle/>
        <a:p>
          <a:r>
            <a:rPr lang="en-US" dirty="0" smtClean="0"/>
            <a:t>Bird In The Hand</a:t>
          </a:r>
          <a:endParaRPr lang="en-SG" dirty="0"/>
        </a:p>
      </dgm:t>
    </dgm:pt>
    <dgm:pt modelId="{B4569F14-475F-4A73-9628-9940B4374CEE}" type="parTrans" cxnId="{E7652518-14C4-4FBA-87A8-C094A1262CA4}">
      <dgm:prSet/>
      <dgm:spPr/>
      <dgm:t>
        <a:bodyPr/>
        <a:lstStyle/>
        <a:p>
          <a:endParaRPr lang="en-SG" dirty="0"/>
        </a:p>
      </dgm:t>
    </dgm:pt>
    <dgm:pt modelId="{F26332E2-BE79-4855-A851-6D1195A56AD9}" type="sibTrans" cxnId="{E7652518-14C4-4FBA-87A8-C094A1262CA4}">
      <dgm:prSet/>
      <dgm:spPr/>
      <dgm:t>
        <a:bodyPr/>
        <a:lstStyle/>
        <a:p>
          <a:endParaRPr lang="en-SG"/>
        </a:p>
      </dgm:t>
    </dgm:pt>
    <dgm:pt modelId="{B9E549DC-F769-4B46-A1D8-BE0E23598995}">
      <dgm:prSet phldrT="[Text]"/>
      <dgm:spPr/>
      <dgm:t>
        <a:bodyPr/>
        <a:lstStyle/>
        <a:p>
          <a:r>
            <a:rPr lang="en-US" dirty="0" smtClean="0"/>
            <a:t>Tax Preference</a:t>
          </a:r>
          <a:endParaRPr lang="en-SG" dirty="0"/>
        </a:p>
      </dgm:t>
    </dgm:pt>
    <dgm:pt modelId="{5530229E-66C2-425F-BEF2-6541B29185F7}" type="parTrans" cxnId="{65EEF31A-BCAD-4DC0-B669-357F105FDF3B}">
      <dgm:prSet/>
      <dgm:spPr/>
      <dgm:t>
        <a:bodyPr/>
        <a:lstStyle/>
        <a:p>
          <a:endParaRPr lang="en-SG" dirty="0"/>
        </a:p>
      </dgm:t>
    </dgm:pt>
    <dgm:pt modelId="{A8D22500-91AE-4F1F-82AE-24246C737EAB}" type="sibTrans" cxnId="{65EEF31A-BCAD-4DC0-B669-357F105FDF3B}">
      <dgm:prSet/>
      <dgm:spPr/>
      <dgm:t>
        <a:bodyPr/>
        <a:lstStyle/>
        <a:p>
          <a:endParaRPr lang="en-SG"/>
        </a:p>
      </dgm:t>
    </dgm:pt>
    <dgm:pt modelId="{39588529-B620-41F1-AC1E-352A978C9323}">
      <dgm:prSet phldrT="[Text]"/>
      <dgm:spPr/>
      <dgm:t>
        <a:bodyPr/>
        <a:lstStyle/>
        <a:p>
          <a:r>
            <a:rPr lang="en-US" dirty="0" smtClean="0"/>
            <a:t>Signaling </a:t>
          </a:r>
          <a:r>
            <a:rPr lang="en-US" dirty="0" smtClean="0"/>
            <a:t>Effect</a:t>
          </a:r>
          <a:endParaRPr lang="en-SG" dirty="0"/>
        </a:p>
      </dgm:t>
    </dgm:pt>
    <dgm:pt modelId="{E4AA2619-EFA1-4D64-B345-1E76264B8EBC}" type="parTrans" cxnId="{364B22D3-5010-45C1-A236-AE35DC50880C}">
      <dgm:prSet/>
      <dgm:spPr/>
      <dgm:t>
        <a:bodyPr/>
        <a:lstStyle/>
        <a:p>
          <a:endParaRPr lang="en-SG" dirty="0"/>
        </a:p>
      </dgm:t>
    </dgm:pt>
    <dgm:pt modelId="{863BD582-C8A5-49BF-BB29-6416B3A4A0D2}" type="sibTrans" cxnId="{364B22D3-5010-45C1-A236-AE35DC50880C}">
      <dgm:prSet/>
      <dgm:spPr/>
      <dgm:t>
        <a:bodyPr/>
        <a:lstStyle/>
        <a:p>
          <a:endParaRPr lang="en-SG"/>
        </a:p>
      </dgm:t>
    </dgm:pt>
    <dgm:pt modelId="{4AF71926-BC6D-4F72-BE06-12DC7EC1D274}">
      <dgm:prSet phldrT="[Text]"/>
      <dgm:spPr/>
      <dgm:t>
        <a:bodyPr/>
        <a:lstStyle/>
        <a:p>
          <a:r>
            <a:rPr lang="en-US" dirty="0" smtClean="0"/>
            <a:t>IV. Effects of Dividend Policy on r</a:t>
          </a:r>
          <a:r>
            <a:rPr lang="en-US" baseline="-25000" dirty="0" smtClean="0"/>
            <a:t>s</a:t>
          </a:r>
          <a:endParaRPr lang="en-SG" baseline="-25000" dirty="0"/>
        </a:p>
      </dgm:t>
    </dgm:pt>
    <dgm:pt modelId="{AAEA8102-DF0A-4918-882B-5900346CC915}" type="parTrans" cxnId="{AB84DE4C-A645-426C-9003-768FE3644406}">
      <dgm:prSet/>
      <dgm:spPr/>
      <dgm:t>
        <a:bodyPr/>
        <a:lstStyle/>
        <a:p>
          <a:endParaRPr lang="en-SG" dirty="0"/>
        </a:p>
      </dgm:t>
    </dgm:pt>
    <dgm:pt modelId="{2A1ADEAF-7256-4C9F-940D-C3372F3E48A8}" type="sibTrans" cxnId="{AB84DE4C-A645-426C-9003-768FE3644406}">
      <dgm:prSet/>
      <dgm:spPr/>
      <dgm:t>
        <a:bodyPr/>
        <a:lstStyle/>
        <a:p>
          <a:endParaRPr lang="en-SG"/>
        </a:p>
      </dgm:t>
    </dgm:pt>
    <dgm:pt modelId="{EFA9C859-18C9-4ACA-A021-0CAD95E3802D}" type="pres">
      <dgm:prSet presAssocID="{8AFD6877-5A5C-4F4D-8636-0DDCF44DF34C}" presName="diagram" presStyleCnt="0">
        <dgm:presLayoutVars>
          <dgm:chPref val="1"/>
          <dgm:dir/>
          <dgm:animOne val="branch"/>
          <dgm:animLvl val="lvl"/>
          <dgm:resizeHandles val="exact"/>
        </dgm:presLayoutVars>
      </dgm:prSet>
      <dgm:spPr/>
      <dgm:t>
        <a:bodyPr/>
        <a:lstStyle/>
        <a:p>
          <a:endParaRPr lang="en-GB"/>
        </a:p>
      </dgm:t>
    </dgm:pt>
    <dgm:pt modelId="{E789F6E1-17C9-4500-9D2B-670DDC4AA93C}" type="pres">
      <dgm:prSet presAssocID="{7DA7E0EF-9025-446E-8D46-CF75AC9D18DC}" presName="root1" presStyleCnt="0"/>
      <dgm:spPr/>
    </dgm:pt>
    <dgm:pt modelId="{E0B821B1-214F-49F1-A615-97BE36C61419}" type="pres">
      <dgm:prSet presAssocID="{7DA7E0EF-9025-446E-8D46-CF75AC9D18DC}" presName="LevelOneTextNode" presStyleLbl="node0" presStyleIdx="0" presStyleCnt="1">
        <dgm:presLayoutVars>
          <dgm:chPref val="3"/>
        </dgm:presLayoutVars>
      </dgm:prSet>
      <dgm:spPr/>
      <dgm:t>
        <a:bodyPr/>
        <a:lstStyle/>
        <a:p>
          <a:endParaRPr lang="en-SG"/>
        </a:p>
      </dgm:t>
    </dgm:pt>
    <dgm:pt modelId="{07CE7DEC-2CAB-42E9-B0C4-919EBD23CA45}" type="pres">
      <dgm:prSet presAssocID="{7DA7E0EF-9025-446E-8D46-CF75AC9D18DC}" presName="level2hierChild" presStyleCnt="0"/>
      <dgm:spPr/>
    </dgm:pt>
    <dgm:pt modelId="{BF86AFD9-A522-4529-AD80-2DFBF578292A}" type="pres">
      <dgm:prSet presAssocID="{AAEA8102-DF0A-4918-882B-5900346CC915}" presName="conn2-1" presStyleLbl="parChTrans1D2" presStyleIdx="0" presStyleCnt="1"/>
      <dgm:spPr/>
      <dgm:t>
        <a:bodyPr/>
        <a:lstStyle/>
        <a:p>
          <a:endParaRPr lang="en-GB"/>
        </a:p>
      </dgm:t>
    </dgm:pt>
    <dgm:pt modelId="{D1CA4AB8-88AA-4544-8C19-59979B5381B3}" type="pres">
      <dgm:prSet presAssocID="{AAEA8102-DF0A-4918-882B-5900346CC915}" presName="connTx" presStyleLbl="parChTrans1D2" presStyleIdx="0" presStyleCnt="1"/>
      <dgm:spPr/>
      <dgm:t>
        <a:bodyPr/>
        <a:lstStyle/>
        <a:p>
          <a:endParaRPr lang="en-GB"/>
        </a:p>
      </dgm:t>
    </dgm:pt>
    <dgm:pt modelId="{2C263609-A3A1-4173-8085-E460927C8DAC}" type="pres">
      <dgm:prSet presAssocID="{4AF71926-BC6D-4F72-BE06-12DC7EC1D274}" presName="root2" presStyleCnt="0"/>
      <dgm:spPr/>
    </dgm:pt>
    <dgm:pt modelId="{BBFF3371-861A-41DF-8EE6-04660F13779F}" type="pres">
      <dgm:prSet presAssocID="{4AF71926-BC6D-4F72-BE06-12DC7EC1D274}" presName="LevelTwoTextNode" presStyleLbl="node2" presStyleIdx="0" presStyleCnt="1">
        <dgm:presLayoutVars>
          <dgm:chPref val="3"/>
        </dgm:presLayoutVars>
      </dgm:prSet>
      <dgm:spPr/>
      <dgm:t>
        <a:bodyPr/>
        <a:lstStyle/>
        <a:p>
          <a:endParaRPr lang="en-GB"/>
        </a:p>
      </dgm:t>
    </dgm:pt>
    <dgm:pt modelId="{0C70CA0F-4F1C-429D-AA48-21EADCBBECBE}" type="pres">
      <dgm:prSet presAssocID="{4AF71926-BC6D-4F72-BE06-12DC7EC1D274}" presName="level3hierChild" presStyleCnt="0"/>
      <dgm:spPr/>
    </dgm:pt>
    <dgm:pt modelId="{BF851B5C-052F-4A06-BD94-35A3D0E15C9C}" type="pres">
      <dgm:prSet presAssocID="{803AFC07-EE2E-4AAF-A273-ACE3860E7991}" presName="conn2-1" presStyleLbl="parChTrans1D3" presStyleIdx="0" presStyleCnt="4"/>
      <dgm:spPr/>
      <dgm:t>
        <a:bodyPr/>
        <a:lstStyle/>
        <a:p>
          <a:endParaRPr lang="en-GB"/>
        </a:p>
      </dgm:t>
    </dgm:pt>
    <dgm:pt modelId="{BDAFA62E-ABB8-4DF6-AF44-BC5A4BA714AB}" type="pres">
      <dgm:prSet presAssocID="{803AFC07-EE2E-4AAF-A273-ACE3860E7991}" presName="connTx" presStyleLbl="parChTrans1D3" presStyleIdx="0" presStyleCnt="4"/>
      <dgm:spPr/>
      <dgm:t>
        <a:bodyPr/>
        <a:lstStyle/>
        <a:p>
          <a:endParaRPr lang="en-GB"/>
        </a:p>
      </dgm:t>
    </dgm:pt>
    <dgm:pt modelId="{B025E767-503B-431A-BABA-C43009F61954}" type="pres">
      <dgm:prSet presAssocID="{EEB7ECFF-E084-4DBD-9BC5-C2AE795A775B}" presName="root2" presStyleCnt="0"/>
      <dgm:spPr/>
    </dgm:pt>
    <dgm:pt modelId="{4E8013E8-9862-4598-A0EA-BD70F1F008C0}" type="pres">
      <dgm:prSet presAssocID="{EEB7ECFF-E084-4DBD-9BC5-C2AE795A775B}" presName="LevelTwoTextNode" presStyleLbl="node3" presStyleIdx="0" presStyleCnt="4">
        <dgm:presLayoutVars>
          <dgm:chPref val="3"/>
        </dgm:presLayoutVars>
      </dgm:prSet>
      <dgm:spPr/>
      <dgm:t>
        <a:bodyPr/>
        <a:lstStyle/>
        <a:p>
          <a:endParaRPr lang="en-SG"/>
        </a:p>
      </dgm:t>
    </dgm:pt>
    <dgm:pt modelId="{D953572F-B649-4F0A-9AF3-98FC252086C2}" type="pres">
      <dgm:prSet presAssocID="{EEB7ECFF-E084-4DBD-9BC5-C2AE795A775B}" presName="level3hierChild" presStyleCnt="0"/>
      <dgm:spPr/>
    </dgm:pt>
    <dgm:pt modelId="{EF8EA7EE-2CA1-40C5-84A4-10199F870823}" type="pres">
      <dgm:prSet presAssocID="{B4569F14-475F-4A73-9628-9940B4374CEE}" presName="conn2-1" presStyleLbl="parChTrans1D3" presStyleIdx="1" presStyleCnt="4"/>
      <dgm:spPr/>
      <dgm:t>
        <a:bodyPr/>
        <a:lstStyle/>
        <a:p>
          <a:endParaRPr lang="en-GB"/>
        </a:p>
      </dgm:t>
    </dgm:pt>
    <dgm:pt modelId="{D35BEFFF-3717-45BC-8479-994F5CD40331}" type="pres">
      <dgm:prSet presAssocID="{B4569F14-475F-4A73-9628-9940B4374CEE}" presName="connTx" presStyleLbl="parChTrans1D3" presStyleIdx="1" presStyleCnt="4"/>
      <dgm:spPr/>
      <dgm:t>
        <a:bodyPr/>
        <a:lstStyle/>
        <a:p>
          <a:endParaRPr lang="en-GB"/>
        </a:p>
      </dgm:t>
    </dgm:pt>
    <dgm:pt modelId="{30069FD7-5C56-4F88-8F07-8BE870B6D36C}" type="pres">
      <dgm:prSet presAssocID="{A85BF2F9-F957-476B-AAF4-4BED6C42719A}" presName="root2" presStyleCnt="0"/>
      <dgm:spPr/>
    </dgm:pt>
    <dgm:pt modelId="{06A05DBD-79AD-4479-B798-29DCEC9D21CE}" type="pres">
      <dgm:prSet presAssocID="{A85BF2F9-F957-476B-AAF4-4BED6C42719A}" presName="LevelTwoTextNode" presStyleLbl="node3" presStyleIdx="1" presStyleCnt="4">
        <dgm:presLayoutVars>
          <dgm:chPref val="3"/>
        </dgm:presLayoutVars>
      </dgm:prSet>
      <dgm:spPr/>
      <dgm:t>
        <a:bodyPr/>
        <a:lstStyle/>
        <a:p>
          <a:endParaRPr lang="en-SG"/>
        </a:p>
      </dgm:t>
    </dgm:pt>
    <dgm:pt modelId="{77257526-3F90-47D2-B8FD-E1A84933BC06}" type="pres">
      <dgm:prSet presAssocID="{A85BF2F9-F957-476B-AAF4-4BED6C42719A}" presName="level3hierChild" presStyleCnt="0"/>
      <dgm:spPr/>
    </dgm:pt>
    <dgm:pt modelId="{BED874D1-0EDB-4BEB-9C62-DAB15F0E748A}" type="pres">
      <dgm:prSet presAssocID="{5530229E-66C2-425F-BEF2-6541B29185F7}" presName="conn2-1" presStyleLbl="parChTrans1D3" presStyleIdx="2" presStyleCnt="4"/>
      <dgm:spPr/>
      <dgm:t>
        <a:bodyPr/>
        <a:lstStyle/>
        <a:p>
          <a:endParaRPr lang="en-GB"/>
        </a:p>
      </dgm:t>
    </dgm:pt>
    <dgm:pt modelId="{1FB63B5A-6248-4E3F-B4B3-4F4734164742}" type="pres">
      <dgm:prSet presAssocID="{5530229E-66C2-425F-BEF2-6541B29185F7}" presName="connTx" presStyleLbl="parChTrans1D3" presStyleIdx="2" presStyleCnt="4"/>
      <dgm:spPr/>
      <dgm:t>
        <a:bodyPr/>
        <a:lstStyle/>
        <a:p>
          <a:endParaRPr lang="en-GB"/>
        </a:p>
      </dgm:t>
    </dgm:pt>
    <dgm:pt modelId="{9E426541-2C47-4D47-A36E-E6742C4A483B}" type="pres">
      <dgm:prSet presAssocID="{B9E549DC-F769-4B46-A1D8-BE0E23598995}" presName="root2" presStyleCnt="0"/>
      <dgm:spPr/>
    </dgm:pt>
    <dgm:pt modelId="{F3887A6A-E4C5-45C0-A8BE-130A763EB717}" type="pres">
      <dgm:prSet presAssocID="{B9E549DC-F769-4B46-A1D8-BE0E23598995}" presName="LevelTwoTextNode" presStyleLbl="node3" presStyleIdx="2" presStyleCnt="4">
        <dgm:presLayoutVars>
          <dgm:chPref val="3"/>
        </dgm:presLayoutVars>
      </dgm:prSet>
      <dgm:spPr/>
      <dgm:t>
        <a:bodyPr/>
        <a:lstStyle/>
        <a:p>
          <a:endParaRPr lang="en-SG"/>
        </a:p>
      </dgm:t>
    </dgm:pt>
    <dgm:pt modelId="{BB953B5F-115A-4D3C-875C-A20F055E4358}" type="pres">
      <dgm:prSet presAssocID="{B9E549DC-F769-4B46-A1D8-BE0E23598995}" presName="level3hierChild" presStyleCnt="0"/>
      <dgm:spPr/>
    </dgm:pt>
    <dgm:pt modelId="{648586CB-712D-48A3-BD81-C8968FC9F1B7}" type="pres">
      <dgm:prSet presAssocID="{E4AA2619-EFA1-4D64-B345-1E76264B8EBC}" presName="conn2-1" presStyleLbl="parChTrans1D3" presStyleIdx="3" presStyleCnt="4"/>
      <dgm:spPr/>
      <dgm:t>
        <a:bodyPr/>
        <a:lstStyle/>
        <a:p>
          <a:endParaRPr lang="en-GB"/>
        </a:p>
      </dgm:t>
    </dgm:pt>
    <dgm:pt modelId="{82852AA2-5050-4F40-B0D1-A73E9C3EF91F}" type="pres">
      <dgm:prSet presAssocID="{E4AA2619-EFA1-4D64-B345-1E76264B8EBC}" presName="connTx" presStyleLbl="parChTrans1D3" presStyleIdx="3" presStyleCnt="4"/>
      <dgm:spPr/>
      <dgm:t>
        <a:bodyPr/>
        <a:lstStyle/>
        <a:p>
          <a:endParaRPr lang="en-GB"/>
        </a:p>
      </dgm:t>
    </dgm:pt>
    <dgm:pt modelId="{30D27AB1-542C-4D8C-AD15-7A757255774E}" type="pres">
      <dgm:prSet presAssocID="{39588529-B620-41F1-AC1E-352A978C9323}" presName="root2" presStyleCnt="0"/>
      <dgm:spPr/>
    </dgm:pt>
    <dgm:pt modelId="{48BBBB97-312E-46B1-A745-16AEFA11FB4F}" type="pres">
      <dgm:prSet presAssocID="{39588529-B620-41F1-AC1E-352A978C9323}" presName="LevelTwoTextNode" presStyleLbl="node3" presStyleIdx="3" presStyleCnt="4">
        <dgm:presLayoutVars>
          <dgm:chPref val="3"/>
        </dgm:presLayoutVars>
      </dgm:prSet>
      <dgm:spPr/>
      <dgm:t>
        <a:bodyPr/>
        <a:lstStyle/>
        <a:p>
          <a:endParaRPr lang="en-SG"/>
        </a:p>
      </dgm:t>
    </dgm:pt>
    <dgm:pt modelId="{6C147A70-EB1F-46FA-946E-320D5E0A34EC}" type="pres">
      <dgm:prSet presAssocID="{39588529-B620-41F1-AC1E-352A978C9323}" presName="level3hierChild" presStyleCnt="0"/>
      <dgm:spPr/>
    </dgm:pt>
  </dgm:ptLst>
  <dgm:cxnLst>
    <dgm:cxn modelId="{4E7BA0E5-D180-42B3-A6C7-5B095F55DA90}" type="presOf" srcId="{A85BF2F9-F957-476B-AAF4-4BED6C42719A}" destId="{06A05DBD-79AD-4479-B798-29DCEC9D21CE}" srcOrd="0" destOrd="0" presId="urn:microsoft.com/office/officeart/2005/8/layout/hierarchy2"/>
    <dgm:cxn modelId="{80B6310A-897D-4F24-B59F-E1DDD7B17A60}" type="presOf" srcId="{8AFD6877-5A5C-4F4D-8636-0DDCF44DF34C}" destId="{EFA9C859-18C9-4ACA-A021-0CAD95E3802D}" srcOrd="0" destOrd="0" presId="urn:microsoft.com/office/officeart/2005/8/layout/hierarchy2"/>
    <dgm:cxn modelId="{65EEF31A-BCAD-4DC0-B669-357F105FDF3B}" srcId="{4AF71926-BC6D-4F72-BE06-12DC7EC1D274}" destId="{B9E549DC-F769-4B46-A1D8-BE0E23598995}" srcOrd="2" destOrd="0" parTransId="{5530229E-66C2-425F-BEF2-6541B29185F7}" sibTransId="{A8D22500-91AE-4F1F-82AE-24246C737EAB}"/>
    <dgm:cxn modelId="{83BD85B7-95B2-4F27-AE06-D85F27A6346E}" type="presOf" srcId="{B4569F14-475F-4A73-9628-9940B4374CEE}" destId="{D35BEFFF-3717-45BC-8479-994F5CD40331}" srcOrd="1" destOrd="0" presId="urn:microsoft.com/office/officeart/2005/8/layout/hierarchy2"/>
    <dgm:cxn modelId="{5E57F0EC-BF60-446F-8299-B2EB7580910B}" type="presOf" srcId="{5530229E-66C2-425F-BEF2-6541B29185F7}" destId="{1FB63B5A-6248-4E3F-B4B3-4F4734164742}" srcOrd="1" destOrd="0" presId="urn:microsoft.com/office/officeart/2005/8/layout/hierarchy2"/>
    <dgm:cxn modelId="{F6AB1014-2F3A-40D7-9DAA-AD4AE239294E}" type="presOf" srcId="{E4AA2619-EFA1-4D64-B345-1E76264B8EBC}" destId="{82852AA2-5050-4F40-B0D1-A73E9C3EF91F}" srcOrd="1" destOrd="0" presId="urn:microsoft.com/office/officeart/2005/8/layout/hierarchy2"/>
    <dgm:cxn modelId="{06D0E157-6B98-41FC-87F0-FB95D465792E}" type="presOf" srcId="{803AFC07-EE2E-4AAF-A273-ACE3860E7991}" destId="{BF851B5C-052F-4A06-BD94-35A3D0E15C9C}" srcOrd="0" destOrd="0" presId="urn:microsoft.com/office/officeart/2005/8/layout/hierarchy2"/>
    <dgm:cxn modelId="{A11BCC8F-CDD8-4E5F-A4CE-B6B6E1C9D48C}" type="presOf" srcId="{E4AA2619-EFA1-4D64-B345-1E76264B8EBC}" destId="{648586CB-712D-48A3-BD81-C8968FC9F1B7}" srcOrd="0" destOrd="0" presId="urn:microsoft.com/office/officeart/2005/8/layout/hierarchy2"/>
    <dgm:cxn modelId="{DC5D9370-1348-4696-B66C-D761ECA2C5AC}" type="presOf" srcId="{5530229E-66C2-425F-BEF2-6541B29185F7}" destId="{BED874D1-0EDB-4BEB-9C62-DAB15F0E748A}" srcOrd="0" destOrd="0" presId="urn:microsoft.com/office/officeart/2005/8/layout/hierarchy2"/>
    <dgm:cxn modelId="{02D49756-D3BE-4070-861F-511F4262199D}" type="presOf" srcId="{EEB7ECFF-E084-4DBD-9BC5-C2AE795A775B}" destId="{4E8013E8-9862-4598-A0EA-BD70F1F008C0}" srcOrd="0" destOrd="0" presId="urn:microsoft.com/office/officeart/2005/8/layout/hierarchy2"/>
    <dgm:cxn modelId="{C767DCE5-B9AB-4534-A97C-02BDE4DB5AF4}" srcId="{4AF71926-BC6D-4F72-BE06-12DC7EC1D274}" destId="{EEB7ECFF-E084-4DBD-9BC5-C2AE795A775B}" srcOrd="0" destOrd="0" parTransId="{803AFC07-EE2E-4AAF-A273-ACE3860E7991}" sibTransId="{A1A0EC5E-F5C6-4AB2-9020-0FCDA64493CA}"/>
    <dgm:cxn modelId="{86E5B458-530B-4E3F-A9A4-5564693517CB}" type="presOf" srcId="{803AFC07-EE2E-4AAF-A273-ACE3860E7991}" destId="{BDAFA62E-ABB8-4DF6-AF44-BC5A4BA714AB}" srcOrd="1" destOrd="0" presId="urn:microsoft.com/office/officeart/2005/8/layout/hierarchy2"/>
    <dgm:cxn modelId="{8AF2D6CA-AE5E-4542-AADB-8EDAE4B8B28D}" type="presOf" srcId="{39588529-B620-41F1-AC1E-352A978C9323}" destId="{48BBBB97-312E-46B1-A745-16AEFA11FB4F}" srcOrd="0" destOrd="0" presId="urn:microsoft.com/office/officeart/2005/8/layout/hierarchy2"/>
    <dgm:cxn modelId="{71A5833B-0428-439F-B0FF-ABD969DCCE45}" type="presOf" srcId="{4AF71926-BC6D-4F72-BE06-12DC7EC1D274}" destId="{BBFF3371-861A-41DF-8EE6-04660F13779F}" srcOrd="0" destOrd="0" presId="urn:microsoft.com/office/officeart/2005/8/layout/hierarchy2"/>
    <dgm:cxn modelId="{0143D91C-1274-4EAA-B301-A569DCE9CF59}" srcId="{8AFD6877-5A5C-4F4D-8636-0DDCF44DF34C}" destId="{7DA7E0EF-9025-446E-8D46-CF75AC9D18DC}" srcOrd="0" destOrd="0" parTransId="{FC529B65-C12B-4A4C-A5E9-5950A59E7C7B}" sibTransId="{D2680BD1-5129-4A77-9A17-57A09BC6C9DC}"/>
    <dgm:cxn modelId="{E7652518-14C4-4FBA-87A8-C094A1262CA4}" srcId="{4AF71926-BC6D-4F72-BE06-12DC7EC1D274}" destId="{A85BF2F9-F957-476B-AAF4-4BED6C42719A}" srcOrd="1" destOrd="0" parTransId="{B4569F14-475F-4A73-9628-9940B4374CEE}" sibTransId="{F26332E2-BE79-4855-A851-6D1195A56AD9}"/>
    <dgm:cxn modelId="{AB84DE4C-A645-426C-9003-768FE3644406}" srcId="{7DA7E0EF-9025-446E-8D46-CF75AC9D18DC}" destId="{4AF71926-BC6D-4F72-BE06-12DC7EC1D274}" srcOrd="0" destOrd="0" parTransId="{AAEA8102-DF0A-4918-882B-5900346CC915}" sibTransId="{2A1ADEAF-7256-4C9F-940D-C3372F3E48A8}"/>
    <dgm:cxn modelId="{04F1D48C-6BB1-496F-A168-EC942DECDB37}" type="presOf" srcId="{AAEA8102-DF0A-4918-882B-5900346CC915}" destId="{BF86AFD9-A522-4529-AD80-2DFBF578292A}" srcOrd="0" destOrd="0" presId="urn:microsoft.com/office/officeart/2005/8/layout/hierarchy2"/>
    <dgm:cxn modelId="{364B22D3-5010-45C1-A236-AE35DC50880C}" srcId="{4AF71926-BC6D-4F72-BE06-12DC7EC1D274}" destId="{39588529-B620-41F1-AC1E-352A978C9323}" srcOrd="3" destOrd="0" parTransId="{E4AA2619-EFA1-4D64-B345-1E76264B8EBC}" sibTransId="{863BD582-C8A5-49BF-BB29-6416B3A4A0D2}"/>
    <dgm:cxn modelId="{5520BA66-1670-4AF6-BBF3-0A357F7D61C5}" type="presOf" srcId="{7DA7E0EF-9025-446E-8D46-CF75AC9D18DC}" destId="{E0B821B1-214F-49F1-A615-97BE36C61419}" srcOrd="0" destOrd="0" presId="urn:microsoft.com/office/officeart/2005/8/layout/hierarchy2"/>
    <dgm:cxn modelId="{227254AE-3193-49E6-9992-873AD4F83AED}" type="presOf" srcId="{AAEA8102-DF0A-4918-882B-5900346CC915}" destId="{D1CA4AB8-88AA-4544-8C19-59979B5381B3}" srcOrd="1" destOrd="0" presId="urn:microsoft.com/office/officeart/2005/8/layout/hierarchy2"/>
    <dgm:cxn modelId="{5020958C-B53A-434A-8055-BD73696D4AB4}" type="presOf" srcId="{B9E549DC-F769-4B46-A1D8-BE0E23598995}" destId="{F3887A6A-E4C5-45C0-A8BE-130A763EB717}" srcOrd="0" destOrd="0" presId="urn:microsoft.com/office/officeart/2005/8/layout/hierarchy2"/>
    <dgm:cxn modelId="{2D6FFA07-B257-4448-91A7-F05FC895AC1B}" type="presOf" srcId="{B4569F14-475F-4A73-9628-9940B4374CEE}" destId="{EF8EA7EE-2CA1-40C5-84A4-10199F870823}" srcOrd="0" destOrd="0" presId="urn:microsoft.com/office/officeart/2005/8/layout/hierarchy2"/>
    <dgm:cxn modelId="{301823C0-28CA-489B-985D-95CDAD91835E}" type="presParOf" srcId="{EFA9C859-18C9-4ACA-A021-0CAD95E3802D}" destId="{E789F6E1-17C9-4500-9D2B-670DDC4AA93C}" srcOrd="0" destOrd="0" presId="urn:microsoft.com/office/officeart/2005/8/layout/hierarchy2"/>
    <dgm:cxn modelId="{A498B5A3-BFF8-4CD4-8DD1-044E4C6EB22C}" type="presParOf" srcId="{E789F6E1-17C9-4500-9D2B-670DDC4AA93C}" destId="{E0B821B1-214F-49F1-A615-97BE36C61419}" srcOrd="0" destOrd="0" presId="urn:microsoft.com/office/officeart/2005/8/layout/hierarchy2"/>
    <dgm:cxn modelId="{8B54BD52-044A-4FD9-AD19-64297A8962F0}" type="presParOf" srcId="{E789F6E1-17C9-4500-9D2B-670DDC4AA93C}" destId="{07CE7DEC-2CAB-42E9-B0C4-919EBD23CA45}" srcOrd="1" destOrd="0" presId="urn:microsoft.com/office/officeart/2005/8/layout/hierarchy2"/>
    <dgm:cxn modelId="{ED776481-7C67-4439-9097-1B6281C215A6}" type="presParOf" srcId="{07CE7DEC-2CAB-42E9-B0C4-919EBD23CA45}" destId="{BF86AFD9-A522-4529-AD80-2DFBF578292A}" srcOrd="0" destOrd="0" presId="urn:microsoft.com/office/officeart/2005/8/layout/hierarchy2"/>
    <dgm:cxn modelId="{48CD33E1-F255-45AE-A590-A1E52E506ADC}" type="presParOf" srcId="{BF86AFD9-A522-4529-AD80-2DFBF578292A}" destId="{D1CA4AB8-88AA-4544-8C19-59979B5381B3}" srcOrd="0" destOrd="0" presId="urn:microsoft.com/office/officeart/2005/8/layout/hierarchy2"/>
    <dgm:cxn modelId="{1DBA619A-3D97-41D6-947C-6B608F71BB6B}" type="presParOf" srcId="{07CE7DEC-2CAB-42E9-B0C4-919EBD23CA45}" destId="{2C263609-A3A1-4173-8085-E460927C8DAC}" srcOrd="1" destOrd="0" presId="urn:microsoft.com/office/officeart/2005/8/layout/hierarchy2"/>
    <dgm:cxn modelId="{47C6F761-C9C9-4757-B787-4C354C5052A1}" type="presParOf" srcId="{2C263609-A3A1-4173-8085-E460927C8DAC}" destId="{BBFF3371-861A-41DF-8EE6-04660F13779F}" srcOrd="0" destOrd="0" presId="urn:microsoft.com/office/officeart/2005/8/layout/hierarchy2"/>
    <dgm:cxn modelId="{576CD2AD-D3F5-4B54-B230-4D5138A3CA56}" type="presParOf" srcId="{2C263609-A3A1-4173-8085-E460927C8DAC}" destId="{0C70CA0F-4F1C-429D-AA48-21EADCBBECBE}" srcOrd="1" destOrd="0" presId="urn:microsoft.com/office/officeart/2005/8/layout/hierarchy2"/>
    <dgm:cxn modelId="{DAF8637E-EBB4-412E-AA64-D4C253DF0BA9}" type="presParOf" srcId="{0C70CA0F-4F1C-429D-AA48-21EADCBBECBE}" destId="{BF851B5C-052F-4A06-BD94-35A3D0E15C9C}" srcOrd="0" destOrd="0" presId="urn:microsoft.com/office/officeart/2005/8/layout/hierarchy2"/>
    <dgm:cxn modelId="{DCDCA030-1D6A-41B4-B0A8-6B4A1AD0C57D}" type="presParOf" srcId="{BF851B5C-052F-4A06-BD94-35A3D0E15C9C}" destId="{BDAFA62E-ABB8-4DF6-AF44-BC5A4BA714AB}" srcOrd="0" destOrd="0" presId="urn:microsoft.com/office/officeart/2005/8/layout/hierarchy2"/>
    <dgm:cxn modelId="{E6AA6886-89D7-4701-A688-D971C599901A}" type="presParOf" srcId="{0C70CA0F-4F1C-429D-AA48-21EADCBBECBE}" destId="{B025E767-503B-431A-BABA-C43009F61954}" srcOrd="1" destOrd="0" presId="urn:microsoft.com/office/officeart/2005/8/layout/hierarchy2"/>
    <dgm:cxn modelId="{C6E25259-953B-40BE-AC0C-9E1AF5AA8639}" type="presParOf" srcId="{B025E767-503B-431A-BABA-C43009F61954}" destId="{4E8013E8-9862-4598-A0EA-BD70F1F008C0}" srcOrd="0" destOrd="0" presId="urn:microsoft.com/office/officeart/2005/8/layout/hierarchy2"/>
    <dgm:cxn modelId="{FF3CF955-57A2-4B0D-894D-428DA8EA24F1}" type="presParOf" srcId="{B025E767-503B-431A-BABA-C43009F61954}" destId="{D953572F-B649-4F0A-9AF3-98FC252086C2}" srcOrd="1" destOrd="0" presId="urn:microsoft.com/office/officeart/2005/8/layout/hierarchy2"/>
    <dgm:cxn modelId="{09F63CFE-9CCF-41BD-8D68-CA6E4E3851D0}" type="presParOf" srcId="{0C70CA0F-4F1C-429D-AA48-21EADCBBECBE}" destId="{EF8EA7EE-2CA1-40C5-84A4-10199F870823}" srcOrd="2" destOrd="0" presId="urn:microsoft.com/office/officeart/2005/8/layout/hierarchy2"/>
    <dgm:cxn modelId="{A50441FF-40D8-4AA3-91D7-4F4522CA0B61}" type="presParOf" srcId="{EF8EA7EE-2CA1-40C5-84A4-10199F870823}" destId="{D35BEFFF-3717-45BC-8479-994F5CD40331}" srcOrd="0" destOrd="0" presId="urn:microsoft.com/office/officeart/2005/8/layout/hierarchy2"/>
    <dgm:cxn modelId="{97C38A43-F29B-4CB1-AA79-EA831D33A172}" type="presParOf" srcId="{0C70CA0F-4F1C-429D-AA48-21EADCBBECBE}" destId="{30069FD7-5C56-4F88-8F07-8BE870B6D36C}" srcOrd="3" destOrd="0" presId="urn:microsoft.com/office/officeart/2005/8/layout/hierarchy2"/>
    <dgm:cxn modelId="{C5C3A46B-AF94-4422-9027-3546E0DC7029}" type="presParOf" srcId="{30069FD7-5C56-4F88-8F07-8BE870B6D36C}" destId="{06A05DBD-79AD-4479-B798-29DCEC9D21CE}" srcOrd="0" destOrd="0" presId="urn:microsoft.com/office/officeart/2005/8/layout/hierarchy2"/>
    <dgm:cxn modelId="{3AB80DBF-6DEB-4D1D-ACCC-5BCA2B93E882}" type="presParOf" srcId="{30069FD7-5C56-4F88-8F07-8BE870B6D36C}" destId="{77257526-3F90-47D2-B8FD-E1A84933BC06}" srcOrd="1" destOrd="0" presId="urn:microsoft.com/office/officeart/2005/8/layout/hierarchy2"/>
    <dgm:cxn modelId="{AFF081BA-585C-4417-A2F6-DFFAA062FC9E}" type="presParOf" srcId="{0C70CA0F-4F1C-429D-AA48-21EADCBBECBE}" destId="{BED874D1-0EDB-4BEB-9C62-DAB15F0E748A}" srcOrd="4" destOrd="0" presId="urn:microsoft.com/office/officeart/2005/8/layout/hierarchy2"/>
    <dgm:cxn modelId="{F09D7B67-5ADE-45AD-86D9-F8C0E524EA79}" type="presParOf" srcId="{BED874D1-0EDB-4BEB-9C62-DAB15F0E748A}" destId="{1FB63B5A-6248-4E3F-B4B3-4F4734164742}" srcOrd="0" destOrd="0" presId="urn:microsoft.com/office/officeart/2005/8/layout/hierarchy2"/>
    <dgm:cxn modelId="{6B9BD1AC-BF54-46FA-AA1A-CB987A67A3D9}" type="presParOf" srcId="{0C70CA0F-4F1C-429D-AA48-21EADCBBECBE}" destId="{9E426541-2C47-4D47-A36E-E6742C4A483B}" srcOrd="5" destOrd="0" presId="urn:microsoft.com/office/officeart/2005/8/layout/hierarchy2"/>
    <dgm:cxn modelId="{01A50482-3701-45DE-A88F-658D2AEF2B0B}" type="presParOf" srcId="{9E426541-2C47-4D47-A36E-E6742C4A483B}" destId="{F3887A6A-E4C5-45C0-A8BE-130A763EB717}" srcOrd="0" destOrd="0" presId="urn:microsoft.com/office/officeart/2005/8/layout/hierarchy2"/>
    <dgm:cxn modelId="{B5A9B6D0-8933-4A36-9287-371E55E4894E}" type="presParOf" srcId="{9E426541-2C47-4D47-A36E-E6742C4A483B}" destId="{BB953B5F-115A-4D3C-875C-A20F055E4358}" srcOrd="1" destOrd="0" presId="urn:microsoft.com/office/officeart/2005/8/layout/hierarchy2"/>
    <dgm:cxn modelId="{4131134E-ACCE-40C7-8FD5-BB20DF89ABAE}" type="presParOf" srcId="{0C70CA0F-4F1C-429D-AA48-21EADCBBECBE}" destId="{648586CB-712D-48A3-BD81-C8968FC9F1B7}" srcOrd="6" destOrd="0" presId="urn:microsoft.com/office/officeart/2005/8/layout/hierarchy2"/>
    <dgm:cxn modelId="{EAFC8BDA-E65B-43DA-B8A0-7D9CB1680B66}" type="presParOf" srcId="{648586CB-712D-48A3-BD81-C8968FC9F1B7}" destId="{82852AA2-5050-4F40-B0D1-A73E9C3EF91F}" srcOrd="0" destOrd="0" presId="urn:microsoft.com/office/officeart/2005/8/layout/hierarchy2"/>
    <dgm:cxn modelId="{3094EF35-92DF-4D8C-B782-B1F0F5B5BFF2}" type="presParOf" srcId="{0C70CA0F-4F1C-429D-AA48-21EADCBBECBE}" destId="{30D27AB1-542C-4D8C-AD15-7A757255774E}" srcOrd="7" destOrd="0" presId="urn:microsoft.com/office/officeart/2005/8/layout/hierarchy2"/>
    <dgm:cxn modelId="{57DBF18F-7CA0-4570-AD8D-CF14BCD4A4EF}" type="presParOf" srcId="{30D27AB1-542C-4D8C-AD15-7A757255774E}" destId="{48BBBB97-312E-46B1-A745-16AEFA11FB4F}" srcOrd="0" destOrd="0" presId="urn:microsoft.com/office/officeart/2005/8/layout/hierarchy2"/>
    <dgm:cxn modelId="{5BF69D61-CC1D-45D2-A949-6CB60540C12F}" type="presParOf" srcId="{30D27AB1-542C-4D8C-AD15-7A757255774E}" destId="{6C147A70-EB1F-46FA-946E-320D5E0A34EC}"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0D9651-674F-45BA-AF54-583580B028A7}">
      <dsp:nvSpPr>
        <dsp:cNvPr id="0" name=""/>
        <dsp:cNvSpPr/>
      </dsp:nvSpPr>
      <dsp:spPr>
        <a:xfrm>
          <a:off x="12707" y="0"/>
          <a:ext cx="2530028" cy="41587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lvl="0" algn="ctr" defTabSz="800100" rtl="0">
            <a:lnSpc>
              <a:spcPct val="90000"/>
            </a:lnSpc>
            <a:spcBef>
              <a:spcPct val="0"/>
            </a:spcBef>
            <a:spcAft>
              <a:spcPct val="35000"/>
            </a:spcAft>
          </a:pPr>
          <a:r>
            <a:rPr lang="en-US" sz="1800" kern="1200" dirty="0" smtClean="0"/>
            <a:t>Dividend </a:t>
          </a:r>
          <a:r>
            <a:rPr lang="en-US" sz="1800" kern="1200" dirty="0" smtClean="0"/>
            <a:t>Irrelevance</a:t>
          </a:r>
          <a:endParaRPr lang="en-US" sz="1800" kern="1200" dirty="0"/>
        </a:p>
      </dsp:txBody>
      <dsp:txXfrm>
        <a:off x="12707" y="0"/>
        <a:ext cx="2530028" cy="415872"/>
      </dsp:txXfrm>
    </dsp:sp>
    <dsp:sp modelId="{D1503643-0D22-4F50-8716-F86D5DFF9A47}">
      <dsp:nvSpPr>
        <dsp:cNvPr id="0" name=""/>
        <dsp:cNvSpPr/>
      </dsp:nvSpPr>
      <dsp:spPr>
        <a:xfrm>
          <a:off x="12707" y="415872"/>
          <a:ext cx="2530028" cy="4653287"/>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ts val="1200"/>
            </a:spcAft>
            <a:buChar char="••"/>
          </a:pPr>
          <a:r>
            <a:rPr lang="en-US" sz="1800" kern="1200" dirty="0" smtClean="0"/>
            <a:t>Indifferent between dividends &amp; capital gains</a:t>
          </a:r>
          <a:endParaRPr lang="en-US" sz="1800" kern="1200" dirty="0"/>
        </a:p>
        <a:p>
          <a:pPr marL="171450" lvl="1" indent="-171450" algn="l" defTabSz="800100">
            <a:lnSpc>
              <a:spcPct val="90000"/>
            </a:lnSpc>
            <a:spcBef>
              <a:spcPct val="0"/>
            </a:spcBef>
            <a:spcAft>
              <a:spcPts val="1200"/>
            </a:spcAft>
            <a:buChar char="••"/>
          </a:pPr>
          <a:r>
            <a:rPr lang="en-US" sz="1800" kern="1200" dirty="0" smtClean="0"/>
            <a:t>Can create own dividend policy</a:t>
          </a:r>
          <a:endParaRPr lang="en-US" sz="1800" kern="1200" dirty="0"/>
        </a:p>
        <a:p>
          <a:pPr marL="171450" lvl="1" indent="-171450" algn="l" defTabSz="800100">
            <a:lnSpc>
              <a:spcPct val="90000"/>
            </a:lnSpc>
            <a:spcBef>
              <a:spcPct val="0"/>
            </a:spcBef>
            <a:spcAft>
              <a:spcPct val="15000"/>
            </a:spcAft>
            <a:buChar char="••"/>
          </a:pPr>
          <a:r>
            <a:rPr lang="en-US" sz="1800" kern="1200" dirty="0" smtClean="0"/>
            <a:t>Assumption that</a:t>
          </a:r>
          <a:endParaRPr lang="en-US" sz="1800" kern="1200" dirty="0"/>
        </a:p>
        <a:p>
          <a:pPr marL="342900" lvl="2" indent="-171450" algn="l" defTabSz="800100">
            <a:lnSpc>
              <a:spcPct val="90000"/>
            </a:lnSpc>
            <a:spcBef>
              <a:spcPct val="0"/>
            </a:spcBef>
            <a:spcAft>
              <a:spcPct val="15000"/>
            </a:spcAft>
            <a:buChar char="••"/>
          </a:pPr>
          <a:r>
            <a:rPr lang="en-US" sz="1800" kern="1200" dirty="0" smtClean="0"/>
            <a:t>1) No tax paid on dividends</a:t>
          </a:r>
          <a:endParaRPr lang="en-US" sz="1800" kern="1200" dirty="0"/>
        </a:p>
        <a:p>
          <a:pPr marL="342900" lvl="2" indent="-171450" algn="l" defTabSz="800100">
            <a:lnSpc>
              <a:spcPct val="90000"/>
            </a:lnSpc>
            <a:spcBef>
              <a:spcPct val="0"/>
            </a:spcBef>
            <a:spcAft>
              <a:spcPct val="15000"/>
            </a:spcAft>
            <a:buChar char="••"/>
          </a:pPr>
          <a:r>
            <a:rPr lang="en-US" sz="1800" kern="1200" dirty="0" smtClean="0"/>
            <a:t>2) Stocks bought/sold with no transaction cost</a:t>
          </a:r>
          <a:endParaRPr lang="en-US" sz="1800" kern="1200" dirty="0"/>
        </a:p>
        <a:p>
          <a:pPr marL="171450" lvl="1" indent="-171450" algn="l" defTabSz="800100">
            <a:lnSpc>
              <a:spcPct val="90000"/>
            </a:lnSpc>
            <a:spcBef>
              <a:spcPct val="0"/>
            </a:spcBef>
            <a:spcAft>
              <a:spcPct val="15000"/>
            </a:spcAft>
            <a:buChar char="••"/>
          </a:pPr>
          <a:endParaRPr lang="en-US" sz="1800" kern="1200" dirty="0">
            <a:solidFill>
              <a:srgbClr val="FF3300"/>
            </a:solidFill>
          </a:endParaRPr>
        </a:p>
        <a:p>
          <a:pPr marL="171450" lvl="1" indent="-171450" algn="l" defTabSz="800100">
            <a:lnSpc>
              <a:spcPct val="90000"/>
            </a:lnSpc>
            <a:spcBef>
              <a:spcPct val="0"/>
            </a:spcBef>
            <a:spcAft>
              <a:spcPct val="15000"/>
            </a:spcAft>
            <a:buChar char="••"/>
          </a:pPr>
          <a:r>
            <a:rPr lang="en-US" sz="1800" kern="1200" dirty="0" smtClean="0">
              <a:solidFill>
                <a:srgbClr val="FF3300"/>
              </a:solidFill>
            </a:rPr>
            <a:t>ANY Payout is OK!</a:t>
          </a:r>
          <a:endParaRPr lang="en-US" sz="1400" kern="1200" dirty="0">
            <a:solidFill>
              <a:srgbClr val="FF3300"/>
            </a:solidFill>
          </a:endParaRPr>
        </a:p>
      </dsp:txBody>
      <dsp:txXfrm>
        <a:off x="12707" y="415872"/>
        <a:ext cx="2530028" cy="4653287"/>
      </dsp:txXfrm>
    </dsp:sp>
    <dsp:sp modelId="{38DF1CDC-C373-41C1-9720-C27CA1D01B47}">
      <dsp:nvSpPr>
        <dsp:cNvPr id="0" name=""/>
        <dsp:cNvSpPr/>
      </dsp:nvSpPr>
      <dsp:spPr>
        <a:xfrm>
          <a:off x="2896939" y="0"/>
          <a:ext cx="2530028" cy="41587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lvl="0" algn="ctr" defTabSz="800100" rtl="0">
            <a:lnSpc>
              <a:spcPct val="90000"/>
            </a:lnSpc>
            <a:spcBef>
              <a:spcPct val="0"/>
            </a:spcBef>
            <a:spcAft>
              <a:spcPct val="35000"/>
            </a:spcAft>
          </a:pPr>
          <a:r>
            <a:rPr lang="en-US" sz="1800" kern="1200" dirty="0" smtClean="0"/>
            <a:t>Bird-in-the-hand</a:t>
          </a:r>
          <a:endParaRPr lang="en-US" sz="1800" kern="1200" dirty="0"/>
        </a:p>
      </dsp:txBody>
      <dsp:txXfrm>
        <a:off x="2896939" y="0"/>
        <a:ext cx="2530028" cy="415872"/>
      </dsp:txXfrm>
    </dsp:sp>
    <dsp:sp modelId="{82FD9675-F935-4FAD-ACB1-122D4CAEB998}">
      <dsp:nvSpPr>
        <dsp:cNvPr id="0" name=""/>
        <dsp:cNvSpPr/>
      </dsp:nvSpPr>
      <dsp:spPr>
        <a:xfrm>
          <a:off x="2896939" y="415872"/>
          <a:ext cx="2530028" cy="4653287"/>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ts val="1200"/>
            </a:spcAft>
            <a:buChar char="••"/>
          </a:pPr>
          <a:r>
            <a:rPr lang="en-US" sz="1800" kern="1200" dirty="0" smtClean="0"/>
            <a:t>Prefer a sure dividend today to an uncertain future capital gain</a:t>
          </a:r>
          <a:endParaRPr lang="en-US" sz="1800" kern="1200" dirty="0"/>
        </a:p>
        <a:p>
          <a:pPr marL="171450" lvl="1" indent="-171450" algn="l" defTabSz="800100">
            <a:lnSpc>
              <a:spcPct val="90000"/>
            </a:lnSpc>
            <a:spcBef>
              <a:spcPct val="0"/>
            </a:spcBef>
            <a:spcAft>
              <a:spcPct val="15000"/>
            </a:spcAft>
            <a:buChar char="••"/>
          </a:pPr>
          <a:r>
            <a:rPr lang="en-US" sz="1800" kern="1200" dirty="0" smtClean="0"/>
            <a:t>True for people in low or zero tax bracket groups and high need of regular income such as retirees</a:t>
          </a:r>
          <a:endParaRPr lang="en-US" sz="1800" kern="1200" dirty="0"/>
        </a:p>
        <a:p>
          <a:pPr marL="171450" lvl="1" indent="-171450" algn="l" defTabSz="800100">
            <a:lnSpc>
              <a:spcPct val="90000"/>
            </a:lnSpc>
            <a:spcBef>
              <a:spcPct val="0"/>
            </a:spcBef>
            <a:spcAft>
              <a:spcPct val="15000"/>
            </a:spcAft>
            <a:buChar char="••"/>
          </a:pPr>
          <a:endParaRPr lang="en-US" sz="1800" kern="1200" dirty="0"/>
        </a:p>
        <a:p>
          <a:pPr marL="171450" lvl="1" indent="-171450" algn="l" defTabSz="800100">
            <a:lnSpc>
              <a:spcPct val="90000"/>
            </a:lnSpc>
            <a:spcBef>
              <a:spcPct val="0"/>
            </a:spcBef>
            <a:spcAft>
              <a:spcPct val="15000"/>
            </a:spcAft>
            <a:buChar char="••"/>
          </a:pPr>
          <a:r>
            <a:rPr lang="en-US" sz="1800" kern="1200" dirty="0" smtClean="0">
              <a:solidFill>
                <a:srgbClr val="FF3300"/>
              </a:solidFill>
            </a:rPr>
            <a:t>HIGH </a:t>
          </a:r>
          <a:r>
            <a:rPr lang="en-US" sz="1800" kern="1200" dirty="0" smtClean="0">
              <a:solidFill>
                <a:srgbClr val="FF3300"/>
              </a:solidFill>
            </a:rPr>
            <a:t>Payout </a:t>
          </a:r>
          <a:r>
            <a:rPr lang="en-US" sz="1800" kern="1200" dirty="0" smtClean="0">
              <a:solidFill>
                <a:srgbClr val="FF3300"/>
              </a:solidFill>
              <a:sym typeface="Wingdings" pitchFamily="2" charset="2"/>
            </a:rPr>
            <a:t></a:t>
          </a:r>
          <a:endParaRPr lang="en-US" sz="1800" kern="1200" dirty="0">
            <a:solidFill>
              <a:srgbClr val="FF3300"/>
            </a:solidFill>
          </a:endParaRPr>
        </a:p>
      </dsp:txBody>
      <dsp:txXfrm>
        <a:off x="2896939" y="415872"/>
        <a:ext cx="2530028" cy="4653287"/>
      </dsp:txXfrm>
    </dsp:sp>
    <dsp:sp modelId="{AC4D7C49-7762-4729-BC7B-1319EF13F9FE}">
      <dsp:nvSpPr>
        <dsp:cNvPr id="0" name=""/>
        <dsp:cNvSpPr/>
      </dsp:nvSpPr>
      <dsp:spPr>
        <a:xfrm>
          <a:off x="5781171" y="-51657"/>
          <a:ext cx="2703065" cy="41587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lvl="0" algn="ctr" defTabSz="800100" rtl="0">
            <a:lnSpc>
              <a:spcPct val="90000"/>
            </a:lnSpc>
            <a:spcBef>
              <a:spcPct val="0"/>
            </a:spcBef>
            <a:spcAft>
              <a:spcPct val="35000"/>
            </a:spcAft>
          </a:pPr>
          <a:r>
            <a:rPr lang="en-US" sz="1800" kern="1200" dirty="0" smtClean="0"/>
            <a:t>Tax preference</a:t>
          </a:r>
          <a:endParaRPr lang="en-US" sz="1800" kern="1200" dirty="0"/>
        </a:p>
      </dsp:txBody>
      <dsp:txXfrm>
        <a:off x="5781171" y="-51657"/>
        <a:ext cx="2703065" cy="415872"/>
      </dsp:txXfrm>
    </dsp:sp>
    <dsp:sp modelId="{6EADEC04-923D-4760-9BF3-0A77171FCC7C}">
      <dsp:nvSpPr>
        <dsp:cNvPr id="0" name=""/>
        <dsp:cNvSpPr/>
      </dsp:nvSpPr>
      <dsp:spPr>
        <a:xfrm>
          <a:off x="5802571" y="364214"/>
          <a:ext cx="2660266" cy="4756603"/>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ts val="1200"/>
            </a:spcAft>
            <a:buChar char="••"/>
          </a:pPr>
          <a:r>
            <a:rPr lang="en-US" sz="1800" kern="1200" dirty="0" smtClean="0"/>
            <a:t>Avoid transactional cost</a:t>
          </a:r>
          <a:endParaRPr lang="en-US" sz="1800" kern="1200" dirty="0"/>
        </a:p>
        <a:p>
          <a:pPr marL="171450" lvl="1" indent="-171450" algn="l" defTabSz="800100">
            <a:lnSpc>
              <a:spcPct val="90000"/>
            </a:lnSpc>
            <a:spcBef>
              <a:spcPct val="0"/>
            </a:spcBef>
            <a:spcAft>
              <a:spcPts val="1200"/>
            </a:spcAft>
            <a:buChar char="••"/>
          </a:pPr>
          <a:r>
            <a:rPr lang="en-US" sz="1800" kern="1200" dirty="0" smtClean="0"/>
            <a:t>Tax deferral</a:t>
          </a:r>
        </a:p>
        <a:p>
          <a:pPr marL="171450" lvl="1" indent="-171450" algn="l" defTabSz="800100">
            <a:lnSpc>
              <a:spcPct val="90000"/>
            </a:lnSpc>
            <a:spcBef>
              <a:spcPct val="0"/>
            </a:spcBef>
            <a:spcAft>
              <a:spcPts val="1200"/>
            </a:spcAft>
            <a:buChar char="••"/>
          </a:pPr>
          <a:r>
            <a:rPr lang="en-US" sz="1800" kern="1200" dirty="0" smtClean="0"/>
            <a:t>Date of death can be used by beneficiaries as cost basis and escape previously accrued capital gains if stocks is held till death</a:t>
          </a:r>
          <a:endParaRPr lang="en-US" sz="1800" kern="1200" dirty="0"/>
        </a:p>
        <a:p>
          <a:pPr marL="171450" lvl="1" indent="-171450" algn="l" defTabSz="800100">
            <a:lnSpc>
              <a:spcPct val="90000"/>
            </a:lnSpc>
            <a:spcBef>
              <a:spcPct val="0"/>
            </a:spcBef>
            <a:spcAft>
              <a:spcPct val="15000"/>
            </a:spcAft>
            <a:buChar char="••"/>
          </a:pPr>
          <a:r>
            <a:rPr lang="en-US" sz="1800" kern="1200" dirty="0" smtClean="0"/>
            <a:t>True for people in  high tax bracket and less need for income</a:t>
          </a:r>
          <a:endParaRPr lang="en-US" sz="1800" kern="1200" dirty="0"/>
        </a:p>
        <a:p>
          <a:pPr marL="171450" lvl="1" indent="-171450" algn="l" defTabSz="800100">
            <a:lnSpc>
              <a:spcPct val="90000"/>
            </a:lnSpc>
            <a:spcBef>
              <a:spcPct val="0"/>
            </a:spcBef>
            <a:spcAft>
              <a:spcPct val="15000"/>
            </a:spcAft>
            <a:buChar char="••"/>
          </a:pPr>
          <a:endParaRPr lang="en-US" sz="1800" kern="1200" dirty="0"/>
        </a:p>
        <a:p>
          <a:pPr marL="171450" lvl="1" indent="-171450" algn="l" defTabSz="800100">
            <a:lnSpc>
              <a:spcPct val="90000"/>
            </a:lnSpc>
            <a:spcBef>
              <a:spcPct val="0"/>
            </a:spcBef>
            <a:spcAft>
              <a:spcPct val="15000"/>
            </a:spcAft>
            <a:buChar char="••"/>
          </a:pPr>
          <a:r>
            <a:rPr lang="en-US" sz="1800" kern="1200" dirty="0" smtClean="0">
              <a:solidFill>
                <a:srgbClr val="FF3300"/>
              </a:solidFill>
            </a:rPr>
            <a:t>LOW </a:t>
          </a:r>
          <a:r>
            <a:rPr lang="en-US" sz="1800" kern="1200" dirty="0" smtClean="0">
              <a:solidFill>
                <a:srgbClr val="FF3300"/>
              </a:solidFill>
            </a:rPr>
            <a:t>payout </a:t>
          </a:r>
          <a:r>
            <a:rPr lang="en-US" sz="1800" kern="1200" dirty="0" smtClean="0">
              <a:solidFill>
                <a:srgbClr val="FF3300"/>
              </a:solidFill>
              <a:sym typeface="Wingdings" pitchFamily="2" charset="2"/>
            </a:rPr>
            <a:t></a:t>
          </a:r>
          <a:endParaRPr lang="en-US" sz="1800" kern="1200" dirty="0">
            <a:solidFill>
              <a:srgbClr val="FF3300"/>
            </a:solidFill>
          </a:endParaRPr>
        </a:p>
      </dsp:txBody>
      <dsp:txXfrm>
        <a:off x="5802571" y="364214"/>
        <a:ext cx="2660266" cy="475660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F61BD2-98C8-4DF2-91D5-D95AFC1993BC}">
      <dsp:nvSpPr>
        <dsp:cNvPr id="0" name=""/>
        <dsp:cNvSpPr/>
      </dsp:nvSpPr>
      <dsp:spPr>
        <a:xfrm>
          <a:off x="2664376" y="128032"/>
          <a:ext cx="5256496" cy="2361087"/>
        </a:xfrm>
        <a:prstGeom prst="homePlat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12700" rIns="12700" bIns="12700" numCol="1" spcCol="1270" anchor="t" anchorCtr="0">
          <a:noAutofit/>
        </a:bodyPr>
        <a:lstStyle/>
        <a:p>
          <a:pPr marL="228600" lvl="1" indent="-228600" algn="l" defTabSz="889000">
            <a:lnSpc>
              <a:spcPct val="100000"/>
            </a:lnSpc>
            <a:spcBef>
              <a:spcPct val="0"/>
            </a:spcBef>
            <a:spcAft>
              <a:spcPts val="1200"/>
            </a:spcAft>
            <a:buChar char="••"/>
          </a:pPr>
          <a:r>
            <a:rPr lang="en-US" sz="2000" kern="1200" dirty="0" smtClean="0"/>
            <a:t>Dividend announcements contain </a:t>
          </a:r>
          <a:r>
            <a:rPr lang="en-US" sz="2000" kern="1200" dirty="0" smtClean="0">
              <a:solidFill>
                <a:schemeClr val="tx2">
                  <a:lumMod val="75000"/>
                </a:schemeClr>
              </a:solidFill>
            </a:rPr>
            <a:t>information about future earnings</a:t>
          </a:r>
          <a:endParaRPr lang="en-US" sz="2000" kern="1200" dirty="0">
            <a:solidFill>
              <a:schemeClr val="tx2">
                <a:lumMod val="75000"/>
              </a:schemeClr>
            </a:solidFill>
          </a:endParaRPr>
        </a:p>
        <a:p>
          <a:pPr marL="228600" lvl="1" indent="-228600" algn="l" defTabSz="889000">
            <a:lnSpc>
              <a:spcPct val="100000"/>
            </a:lnSpc>
            <a:spcBef>
              <a:spcPct val="0"/>
            </a:spcBef>
            <a:spcAft>
              <a:spcPct val="15000"/>
            </a:spcAft>
            <a:buChar char="••"/>
          </a:pPr>
          <a:r>
            <a:rPr lang="en-US" sz="2000" kern="1200" dirty="0" smtClean="0"/>
            <a:t>Increases/decreases of dividends are </a:t>
          </a:r>
          <a:r>
            <a:rPr lang="en-US" sz="2000" kern="1200" dirty="0" smtClean="0">
              <a:solidFill>
                <a:schemeClr val="tx2">
                  <a:lumMod val="75000"/>
                </a:schemeClr>
              </a:solidFill>
            </a:rPr>
            <a:t>signals of management’s view for future</a:t>
          </a:r>
        </a:p>
      </dsp:txBody>
      <dsp:txXfrm>
        <a:off x="2664376" y="128032"/>
        <a:ext cx="4666224" cy="2361087"/>
      </dsp:txXfrm>
    </dsp:sp>
    <dsp:sp modelId="{AAD2F8A0-A8FB-4FDE-8F07-9DC2423BA50B}">
      <dsp:nvSpPr>
        <dsp:cNvPr id="0" name=""/>
        <dsp:cNvSpPr/>
      </dsp:nvSpPr>
      <dsp:spPr>
        <a:xfrm>
          <a:off x="154366" y="407"/>
          <a:ext cx="2510010" cy="261633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rtl="0">
            <a:lnSpc>
              <a:spcPct val="90000"/>
            </a:lnSpc>
            <a:spcBef>
              <a:spcPct val="0"/>
            </a:spcBef>
            <a:spcAft>
              <a:spcPct val="35000"/>
            </a:spcAft>
          </a:pPr>
          <a:r>
            <a:rPr lang="en-US" sz="2400" kern="1200" dirty="0" smtClean="0"/>
            <a:t>Signaling hypothesis</a:t>
          </a:r>
        </a:p>
        <a:p>
          <a:pPr lvl="0" algn="ctr" defTabSz="1066800" rtl="0">
            <a:lnSpc>
              <a:spcPct val="90000"/>
            </a:lnSpc>
            <a:spcBef>
              <a:spcPct val="0"/>
            </a:spcBef>
            <a:spcAft>
              <a:spcPct val="35000"/>
            </a:spcAft>
          </a:pPr>
          <a:r>
            <a:rPr lang="en-US" sz="2400" kern="1200" dirty="0" smtClean="0"/>
            <a:t>or</a:t>
          </a:r>
        </a:p>
        <a:p>
          <a:pPr lvl="0" algn="ctr" defTabSz="1066800" rtl="0">
            <a:lnSpc>
              <a:spcPct val="90000"/>
            </a:lnSpc>
            <a:spcBef>
              <a:spcPct val="0"/>
            </a:spcBef>
            <a:spcAft>
              <a:spcPct val="35000"/>
            </a:spcAft>
          </a:pPr>
          <a:r>
            <a:rPr lang="en-US" sz="2400" kern="1200" dirty="0" smtClean="0"/>
            <a:t> Information Content hypothesis</a:t>
          </a:r>
          <a:endParaRPr lang="en-US" sz="2400" kern="1200" dirty="0"/>
        </a:p>
      </dsp:txBody>
      <dsp:txXfrm>
        <a:off x="276895" y="122936"/>
        <a:ext cx="2264952" cy="2371279"/>
      </dsp:txXfrm>
    </dsp:sp>
    <dsp:sp modelId="{BF60F7A0-985A-4C48-A2F6-FEAC4C0BBC70}">
      <dsp:nvSpPr>
        <dsp:cNvPr id="0" name=""/>
        <dsp:cNvSpPr/>
      </dsp:nvSpPr>
      <dsp:spPr>
        <a:xfrm>
          <a:off x="2633109" y="2878378"/>
          <a:ext cx="5226096" cy="2926477"/>
        </a:xfrm>
        <a:prstGeom prst="homePlat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12700" rIns="12700" bIns="12700" numCol="1" spcCol="1270" anchor="t" anchorCtr="0">
          <a:noAutofit/>
        </a:bodyPr>
        <a:lstStyle/>
        <a:p>
          <a:pPr marL="228600" lvl="1" indent="-228600" algn="l" defTabSz="889000">
            <a:lnSpc>
              <a:spcPct val="90000"/>
            </a:lnSpc>
            <a:spcBef>
              <a:spcPct val="0"/>
            </a:spcBef>
            <a:spcAft>
              <a:spcPts val="1200"/>
            </a:spcAft>
            <a:buChar char="••"/>
          </a:pPr>
          <a:r>
            <a:rPr lang="en-US" sz="2000" b="1" kern="1200" dirty="0" smtClean="0">
              <a:solidFill>
                <a:schemeClr val="tx2">
                  <a:lumMod val="75000"/>
                </a:schemeClr>
              </a:solidFill>
            </a:rPr>
            <a:t>Different</a:t>
          </a:r>
          <a:r>
            <a:rPr lang="en-US" sz="2000" kern="1200" dirty="0" smtClean="0"/>
            <a:t> clienteles prefer </a:t>
          </a:r>
          <a:r>
            <a:rPr lang="en-US" sz="2000" b="1" kern="1200" dirty="0" smtClean="0">
              <a:solidFill>
                <a:schemeClr val="tx2">
                  <a:lumMod val="75000"/>
                </a:schemeClr>
              </a:solidFill>
            </a:rPr>
            <a:t>different</a:t>
          </a:r>
          <a:r>
            <a:rPr lang="en-US" sz="2000" kern="1200" dirty="0" smtClean="0">
              <a:solidFill>
                <a:schemeClr val="tx2">
                  <a:lumMod val="75000"/>
                </a:schemeClr>
              </a:solidFill>
            </a:rPr>
            <a:t> </a:t>
          </a:r>
          <a:r>
            <a:rPr lang="en-US" sz="2000" kern="1200" dirty="0" smtClean="0"/>
            <a:t>dividend policies</a:t>
          </a:r>
          <a:endParaRPr lang="en-US" sz="2000" kern="1200" dirty="0"/>
        </a:p>
        <a:p>
          <a:pPr marL="228600" lvl="1" indent="-228600" algn="l" defTabSz="889000">
            <a:lnSpc>
              <a:spcPct val="90000"/>
            </a:lnSpc>
            <a:spcBef>
              <a:spcPct val="0"/>
            </a:spcBef>
            <a:spcAft>
              <a:spcPts val="1200"/>
            </a:spcAft>
            <a:buChar char="••"/>
          </a:pPr>
          <a:r>
            <a:rPr lang="en-US" sz="2000" kern="1200" dirty="0" smtClean="0"/>
            <a:t>Past dividend policy of firms determine current clientele of investors</a:t>
          </a:r>
        </a:p>
        <a:p>
          <a:pPr marL="228600" lvl="1" indent="-228600" algn="l" defTabSz="889000">
            <a:lnSpc>
              <a:spcPct val="90000"/>
            </a:lnSpc>
            <a:spcBef>
              <a:spcPct val="0"/>
            </a:spcBef>
            <a:spcAft>
              <a:spcPct val="15000"/>
            </a:spcAft>
            <a:buChar char="••"/>
          </a:pPr>
          <a:r>
            <a:rPr lang="en-US" sz="2000" kern="1200" dirty="0" smtClean="0"/>
            <a:t>A change in dividend policy may upset dominant clientele. </a:t>
          </a:r>
          <a:r>
            <a:rPr lang="en-US" sz="2000" kern="1200" dirty="0" smtClean="0">
              <a:sym typeface="Wingdings" pitchFamily="2" charset="2"/>
            </a:rPr>
            <a:t></a:t>
          </a:r>
          <a:r>
            <a:rPr lang="en-US" sz="2000" kern="1200" dirty="0" smtClean="0">
              <a:solidFill>
                <a:schemeClr val="tx2">
                  <a:lumMod val="75000"/>
                </a:schemeClr>
              </a:solidFill>
            </a:rPr>
            <a:t>adverse effect on stock price</a:t>
          </a:r>
        </a:p>
      </dsp:txBody>
      <dsp:txXfrm>
        <a:off x="2633109" y="2878378"/>
        <a:ext cx="4494477" cy="2926477"/>
      </dsp:txXfrm>
    </dsp:sp>
    <dsp:sp modelId="{2D8755F0-EF54-42E1-BF98-39DEFE8FFA9E}">
      <dsp:nvSpPr>
        <dsp:cNvPr id="0" name=""/>
        <dsp:cNvSpPr/>
      </dsp:nvSpPr>
      <dsp:spPr>
        <a:xfrm>
          <a:off x="216033" y="3033448"/>
          <a:ext cx="2417076" cy="261633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lvl="0" algn="ctr" defTabSz="1244600" rtl="0">
            <a:lnSpc>
              <a:spcPct val="90000"/>
            </a:lnSpc>
            <a:spcBef>
              <a:spcPct val="0"/>
            </a:spcBef>
            <a:spcAft>
              <a:spcPct val="35000"/>
            </a:spcAft>
          </a:pPr>
          <a:r>
            <a:rPr lang="en-US" sz="2800" kern="1200" dirty="0" smtClean="0"/>
            <a:t>Clientele effect</a:t>
          </a:r>
          <a:endParaRPr lang="en-US" sz="2800" kern="1200" dirty="0"/>
        </a:p>
      </dsp:txBody>
      <dsp:txXfrm>
        <a:off x="334025" y="3151440"/>
        <a:ext cx="2181092" cy="238035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7E6880-C4FA-4177-8D62-0A79A45C2B58}">
      <dsp:nvSpPr>
        <dsp:cNvPr id="0" name=""/>
        <dsp:cNvSpPr/>
      </dsp:nvSpPr>
      <dsp:spPr>
        <a:xfrm>
          <a:off x="3593" y="1856654"/>
          <a:ext cx="1411082" cy="70554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Forms of Distribution</a:t>
          </a:r>
          <a:endParaRPr lang="en-SG" sz="1500" kern="1200" dirty="0"/>
        </a:p>
      </dsp:txBody>
      <dsp:txXfrm>
        <a:off x="24258" y="1877319"/>
        <a:ext cx="1369752" cy="664211"/>
      </dsp:txXfrm>
    </dsp:sp>
    <dsp:sp modelId="{D262A48E-AEB9-450A-A7C0-912B4D2A2D6D}">
      <dsp:nvSpPr>
        <dsp:cNvPr id="0" name=""/>
        <dsp:cNvSpPr/>
      </dsp:nvSpPr>
      <dsp:spPr>
        <a:xfrm rot="17490326">
          <a:off x="1141092" y="1794411"/>
          <a:ext cx="863841" cy="26323"/>
        </a:xfrm>
        <a:custGeom>
          <a:avLst/>
          <a:gdLst/>
          <a:ahLst/>
          <a:cxnLst/>
          <a:rect l="0" t="0" r="0" b="0"/>
          <a:pathLst>
            <a:path>
              <a:moveTo>
                <a:pt x="0" y="13161"/>
              </a:moveTo>
              <a:lnTo>
                <a:pt x="863841" y="1316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SG" sz="500" kern="1200" dirty="0"/>
        </a:p>
      </dsp:txBody>
      <dsp:txXfrm>
        <a:off x="1551417" y="1785977"/>
        <a:ext cx="43192" cy="43192"/>
      </dsp:txXfrm>
    </dsp:sp>
    <dsp:sp modelId="{DC9A90B5-966D-4ECE-B9FD-5DDB4CB27F06}">
      <dsp:nvSpPr>
        <dsp:cNvPr id="0" name=""/>
        <dsp:cNvSpPr/>
      </dsp:nvSpPr>
      <dsp:spPr>
        <a:xfrm>
          <a:off x="1731351" y="1052951"/>
          <a:ext cx="1411082" cy="70554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Cash Dividends</a:t>
          </a:r>
          <a:endParaRPr lang="en-SG" sz="1500" kern="1200" dirty="0"/>
        </a:p>
      </dsp:txBody>
      <dsp:txXfrm>
        <a:off x="1752016" y="1073616"/>
        <a:ext cx="1369752" cy="664211"/>
      </dsp:txXfrm>
    </dsp:sp>
    <dsp:sp modelId="{7C93A388-097B-4A51-BA9C-31D4D2ACC28F}">
      <dsp:nvSpPr>
        <dsp:cNvPr id="0" name=""/>
        <dsp:cNvSpPr/>
      </dsp:nvSpPr>
      <dsp:spPr>
        <a:xfrm rot="3896867">
          <a:off x="1158516" y="2598756"/>
          <a:ext cx="888583" cy="26323"/>
        </a:xfrm>
        <a:custGeom>
          <a:avLst/>
          <a:gdLst/>
          <a:ahLst/>
          <a:cxnLst/>
          <a:rect l="0" t="0" r="0" b="0"/>
          <a:pathLst>
            <a:path>
              <a:moveTo>
                <a:pt x="0" y="13161"/>
              </a:moveTo>
              <a:lnTo>
                <a:pt x="888583" y="1316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SG" sz="500" kern="1200" dirty="0"/>
        </a:p>
      </dsp:txBody>
      <dsp:txXfrm>
        <a:off x="1580593" y="2589703"/>
        <a:ext cx="44429" cy="44429"/>
      </dsp:txXfrm>
    </dsp:sp>
    <dsp:sp modelId="{64E51B6F-A385-4595-8025-63980C83394D}">
      <dsp:nvSpPr>
        <dsp:cNvPr id="0" name=""/>
        <dsp:cNvSpPr/>
      </dsp:nvSpPr>
      <dsp:spPr>
        <a:xfrm>
          <a:off x="1790941" y="2661641"/>
          <a:ext cx="1411082" cy="70554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Other Forms of Distribution</a:t>
          </a:r>
          <a:endParaRPr lang="en-SG" sz="1500" kern="1200" dirty="0"/>
        </a:p>
      </dsp:txBody>
      <dsp:txXfrm>
        <a:off x="1811606" y="2682306"/>
        <a:ext cx="1369752" cy="664211"/>
      </dsp:txXfrm>
    </dsp:sp>
    <dsp:sp modelId="{B4F8A707-C5C2-47AB-8482-322E4E6887A9}">
      <dsp:nvSpPr>
        <dsp:cNvPr id="0" name=""/>
        <dsp:cNvSpPr/>
      </dsp:nvSpPr>
      <dsp:spPr>
        <a:xfrm rot="17698043">
          <a:off x="2686832" y="2193070"/>
          <a:ext cx="1782982" cy="26323"/>
        </a:xfrm>
        <a:custGeom>
          <a:avLst/>
          <a:gdLst/>
          <a:ahLst/>
          <a:cxnLst/>
          <a:rect l="0" t="0" r="0" b="0"/>
          <a:pathLst>
            <a:path>
              <a:moveTo>
                <a:pt x="0" y="13161"/>
              </a:moveTo>
              <a:lnTo>
                <a:pt x="1782982" y="1316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en-SG" sz="600" kern="1200" dirty="0"/>
        </a:p>
      </dsp:txBody>
      <dsp:txXfrm>
        <a:off x="3533749" y="2161657"/>
        <a:ext cx="89149" cy="89149"/>
      </dsp:txXfrm>
    </dsp:sp>
    <dsp:sp modelId="{00747E5F-465B-484F-85DF-D05B910BF49B}">
      <dsp:nvSpPr>
        <dsp:cNvPr id="0" name=""/>
        <dsp:cNvSpPr/>
      </dsp:nvSpPr>
      <dsp:spPr>
        <a:xfrm>
          <a:off x="3954624" y="1045281"/>
          <a:ext cx="1411082" cy="70554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Dividend Reinvestment Plans (DRIP)</a:t>
          </a:r>
          <a:endParaRPr lang="en-SG" sz="1500" kern="1200" dirty="0"/>
        </a:p>
      </dsp:txBody>
      <dsp:txXfrm>
        <a:off x="3975289" y="1065946"/>
        <a:ext cx="1369752" cy="664211"/>
      </dsp:txXfrm>
    </dsp:sp>
    <dsp:sp modelId="{FDB53F95-0E93-4ADE-95BB-004BAC5A0DCD}">
      <dsp:nvSpPr>
        <dsp:cNvPr id="0" name=""/>
        <dsp:cNvSpPr/>
      </dsp:nvSpPr>
      <dsp:spPr>
        <a:xfrm rot="19457599">
          <a:off x="5300372" y="1182047"/>
          <a:ext cx="695101" cy="26323"/>
        </a:xfrm>
        <a:custGeom>
          <a:avLst/>
          <a:gdLst/>
          <a:ahLst/>
          <a:cxnLst/>
          <a:rect l="0" t="0" r="0" b="0"/>
          <a:pathLst>
            <a:path>
              <a:moveTo>
                <a:pt x="0" y="13161"/>
              </a:moveTo>
              <a:lnTo>
                <a:pt x="695101" y="1316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SG" sz="500" kern="1200" dirty="0"/>
        </a:p>
      </dsp:txBody>
      <dsp:txXfrm>
        <a:off x="5630546" y="1177831"/>
        <a:ext cx="34755" cy="34755"/>
      </dsp:txXfrm>
    </dsp:sp>
    <dsp:sp modelId="{23CC2AF4-5650-4B70-99B3-66657C2248D8}">
      <dsp:nvSpPr>
        <dsp:cNvPr id="0" name=""/>
        <dsp:cNvSpPr/>
      </dsp:nvSpPr>
      <dsp:spPr>
        <a:xfrm>
          <a:off x="5930140" y="639595"/>
          <a:ext cx="1411082" cy="70554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Open Market</a:t>
          </a:r>
          <a:endParaRPr lang="en-SG" sz="1500" kern="1200" dirty="0"/>
        </a:p>
      </dsp:txBody>
      <dsp:txXfrm>
        <a:off x="5950805" y="660260"/>
        <a:ext cx="1369752" cy="664211"/>
      </dsp:txXfrm>
    </dsp:sp>
    <dsp:sp modelId="{47FDB62A-79DA-476C-8B02-CAE960CE439D}">
      <dsp:nvSpPr>
        <dsp:cNvPr id="0" name=""/>
        <dsp:cNvSpPr/>
      </dsp:nvSpPr>
      <dsp:spPr>
        <a:xfrm rot="2142401">
          <a:off x="5300372" y="1587733"/>
          <a:ext cx="695101" cy="26323"/>
        </a:xfrm>
        <a:custGeom>
          <a:avLst/>
          <a:gdLst/>
          <a:ahLst/>
          <a:cxnLst/>
          <a:rect l="0" t="0" r="0" b="0"/>
          <a:pathLst>
            <a:path>
              <a:moveTo>
                <a:pt x="0" y="13161"/>
              </a:moveTo>
              <a:lnTo>
                <a:pt x="695101" y="1316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SG" sz="500" kern="1200" dirty="0"/>
        </a:p>
      </dsp:txBody>
      <dsp:txXfrm>
        <a:off x="5630546" y="1583517"/>
        <a:ext cx="34755" cy="34755"/>
      </dsp:txXfrm>
    </dsp:sp>
    <dsp:sp modelId="{330F4741-7F78-4767-B888-77BCAE1A36BA}">
      <dsp:nvSpPr>
        <dsp:cNvPr id="0" name=""/>
        <dsp:cNvSpPr/>
      </dsp:nvSpPr>
      <dsp:spPr>
        <a:xfrm>
          <a:off x="5930140" y="1450968"/>
          <a:ext cx="1411082" cy="70554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New Stock</a:t>
          </a:r>
          <a:endParaRPr lang="en-SG" sz="1500" kern="1200" dirty="0"/>
        </a:p>
      </dsp:txBody>
      <dsp:txXfrm>
        <a:off x="5950805" y="1471633"/>
        <a:ext cx="1369752" cy="664211"/>
      </dsp:txXfrm>
    </dsp:sp>
    <dsp:sp modelId="{EE4C76F2-BA3B-475F-A729-BAF2D98564ED}">
      <dsp:nvSpPr>
        <dsp:cNvPr id="0" name=""/>
        <dsp:cNvSpPr/>
      </dsp:nvSpPr>
      <dsp:spPr>
        <a:xfrm rot="19093905">
          <a:off x="3076992" y="2673554"/>
          <a:ext cx="983895" cy="26323"/>
        </a:xfrm>
        <a:custGeom>
          <a:avLst/>
          <a:gdLst/>
          <a:ahLst/>
          <a:cxnLst/>
          <a:rect l="0" t="0" r="0" b="0"/>
          <a:pathLst>
            <a:path>
              <a:moveTo>
                <a:pt x="0" y="13161"/>
              </a:moveTo>
              <a:lnTo>
                <a:pt x="983895" y="1316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SG" sz="500" kern="1200" dirty="0"/>
        </a:p>
      </dsp:txBody>
      <dsp:txXfrm>
        <a:off x="3544342" y="2662119"/>
        <a:ext cx="49194" cy="49194"/>
      </dsp:txXfrm>
    </dsp:sp>
    <dsp:sp modelId="{C2CCA139-6C81-451C-9837-CCCD745F6FD8}">
      <dsp:nvSpPr>
        <dsp:cNvPr id="0" name=""/>
        <dsp:cNvSpPr/>
      </dsp:nvSpPr>
      <dsp:spPr>
        <a:xfrm>
          <a:off x="3935857" y="2006250"/>
          <a:ext cx="1411082" cy="70554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Stock Repurchase</a:t>
          </a:r>
          <a:endParaRPr lang="en-SG" sz="1500" kern="1200" dirty="0"/>
        </a:p>
      </dsp:txBody>
      <dsp:txXfrm>
        <a:off x="3956522" y="2026915"/>
        <a:ext cx="1369752" cy="664211"/>
      </dsp:txXfrm>
    </dsp:sp>
    <dsp:sp modelId="{1DFE42CF-6D74-48CB-AE0F-465CDAF1CC30}">
      <dsp:nvSpPr>
        <dsp:cNvPr id="0" name=""/>
        <dsp:cNvSpPr/>
      </dsp:nvSpPr>
      <dsp:spPr>
        <a:xfrm rot="821348">
          <a:off x="3191296" y="3090621"/>
          <a:ext cx="755288" cy="26323"/>
        </a:xfrm>
        <a:custGeom>
          <a:avLst/>
          <a:gdLst/>
          <a:ahLst/>
          <a:cxnLst/>
          <a:rect l="0" t="0" r="0" b="0"/>
          <a:pathLst>
            <a:path>
              <a:moveTo>
                <a:pt x="0" y="13161"/>
              </a:moveTo>
              <a:lnTo>
                <a:pt x="755288" y="1316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SG" sz="500" kern="1200" dirty="0"/>
        </a:p>
      </dsp:txBody>
      <dsp:txXfrm>
        <a:off x="3550058" y="3084900"/>
        <a:ext cx="37764" cy="37764"/>
      </dsp:txXfrm>
    </dsp:sp>
    <dsp:sp modelId="{F0AFA486-EB17-4944-93FF-557CC381A763}">
      <dsp:nvSpPr>
        <dsp:cNvPr id="0" name=""/>
        <dsp:cNvSpPr/>
      </dsp:nvSpPr>
      <dsp:spPr>
        <a:xfrm>
          <a:off x="3935857" y="2840383"/>
          <a:ext cx="1411082" cy="70554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Stock Dividends</a:t>
          </a:r>
          <a:endParaRPr lang="en-SG" sz="1500" kern="1200" dirty="0"/>
        </a:p>
      </dsp:txBody>
      <dsp:txXfrm>
        <a:off x="3956522" y="2861048"/>
        <a:ext cx="1369752" cy="664211"/>
      </dsp:txXfrm>
    </dsp:sp>
    <dsp:sp modelId="{44AE7B52-D5B8-4DE5-A8FE-E4A12BB9B117}">
      <dsp:nvSpPr>
        <dsp:cNvPr id="0" name=""/>
        <dsp:cNvSpPr/>
      </dsp:nvSpPr>
      <dsp:spPr>
        <a:xfrm rot="3517951">
          <a:off x="2863380" y="3604304"/>
          <a:ext cx="1412559" cy="26323"/>
        </a:xfrm>
        <a:custGeom>
          <a:avLst/>
          <a:gdLst/>
          <a:ahLst/>
          <a:cxnLst/>
          <a:rect l="0" t="0" r="0" b="0"/>
          <a:pathLst>
            <a:path>
              <a:moveTo>
                <a:pt x="0" y="13161"/>
              </a:moveTo>
              <a:lnTo>
                <a:pt x="1412559" y="1316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SG" sz="500" kern="1200" dirty="0"/>
        </a:p>
      </dsp:txBody>
      <dsp:txXfrm>
        <a:off x="3534346" y="3582152"/>
        <a:ext cx="70627" cy="70627"/>
      </dsp:txXfrm>
    </dsp:sp>
    <dsp:sp modelId="{1D0B4114-632D-47E1-BB57-9F40274BEC12}">
      <dsp:nvSpPr>
        <dsp:cNvPr id="0" name=""/>
        <dsp:cNvSpPr/>
      </dsp:nvSpPr>
      <dsp:spPr>
        <a:xfrm>
          <a:off x="3937296" y="3867750"/>
          <a:ext cx="1411082" cy="70554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Stock Split</a:t>
          </a:r>
          <a:endParaRPr lang="en-SG" sz="1500" kern="1200" dirty="0"/>
        </a:p>
      </dsp:txBody>
      <dsp:txXfrm>
        <a:off x="3957961" y="3888415"/>
        <a:ext cx="1369752" cy="66421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5A4EC0-4317-41AA-8F0F-CB7F29A77AC8}">
      <dsp:nvSpPr>
        <dsp:cNvPr id="0" name=""/>
        <dsp:cNvSpPr/>
      </dsp:nvSpPr>
      <dsp:spPr>
        <a:xfrm>
          <a:off x="389534" y="1575593"/>
          <a:ext cx="1825625" cy="91281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dirty="0" smtClean="0"/>
            <a:t>Factors Influencing Dividend Policy</a:t>
          </a:r>
          <a:endParaRPr lang="en-SG" sz="1700" kern="1200" dirty="0"/>
        </a:p>
      </dsp:txBody>
      <dsp:txXfrm>
        <a:off x="416269" y="1602328"/>
        <a:ext cx="1772155" cy="859342"/>
      </dsp:txXfrm>
    </dsp:sp>
    <dsp:sp modelId="{C6F7754B-0CF3-4694-9A46-98DB37AA5DBF}">
      <dsp:nvSpPr>
        <dsp:cNvPr id="0" name=""/>
        <dsp:cNvSpPr/>
      </dsp:nvSpPr>
      <dsp:spPr>
        <a:xfrm rot="17692822">
          <a:off x="1712436" y="1224484"/>
          <a:ext cx="1735694" cy="40429"/>
        </a:xfrm>
        <a:custGeom>
          <a:avLst/>
          <a:gdLst/>
          <a:ahLst/>
          <a:cxnLst/>
          <a:rect l="0" t="0" r="0" b="0"/>
          <a:pathLst>
            <a:path>
              <a:moveTo>
                <a:pt x="0" y="20214"/>
              </a:moveTo>
              <a:lnTo>
                <a:pt x="1735694" y="20214"/>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en-SG" sz="600" kern="1200" dirty="0"/>
        </a:p>
      </dsp:txBody>
      <dsp:txXfrm>
        <a:off x="2536891" y="1201306"/>
        <a:ext cx="86784" cy="86784"/>
      </dsp:txXfrm>
    </dsp:sp>
    <dsp:sp modelId="{EB430D9E-55F9-4208-8339-130DA3BE41B9}">
      <dsp:nvSpPr>
        <dsp:cNvPr id="0" name=""/>
        <dsp:cNvSpPr/>
      </dsp:nvSpPr>
      <dsp:spPr>
        <a:xfrm>
          <a:off x="2945409" y="992"/>
          <a:ext cx="2725384" cy="912812"/>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dirty="0" smtClean="0"/>
            <a:t>I. Constraints on Dividend Payment</a:t>
          </a:r>
          <a:endParaRPr lang="en-SG" sz="1700" kern="1200" dirty="0"/>
        </a:p>
      </dsp:txBody>
      <dsp:txXfrm>
        <a:off x="2972144" y="27727"/>
        <a:ext cx="2671914" cy="859342"/>
      </dsp:txXfrm>
    </dsp:sp>
    <dsp:sp modelId="{4E444631-28F3-4548-A213-9BB03A70ADA6}">
      <dsp:nvSpPr>
        <dsp:cNvPr id="0" name=""/>
        <dsp:cNvSpPr/>
      </dsp:nvSpPr>
      <dsp:spPr>
        <a:xfrm rot="19457599">
          <a:off x="2130631" y="1749351"/>
          <a:ext cx="899305" cy="40429"/>
        </a:xfrm>
        <a:custGeom>
          <a:avLst/>
          <a:gdLst/>
          <a:ahLst/>
          <a:cxnLst/>
          <a:rect l="0" t="0" r="0" b="0"/>
          <a:pathLst>
            <a:path>
              <a:moveTo>
                <a:pt x="0" y="20214"/>
              </a:moveTo>
              <a:lnTo>
                <a:pt x="899305" y="20214"/>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SG" sz="500" kern="1200" dirty="0"/>
        </a:p>
      </dsp:txBody>
      <dsp:txXfrm>
        <a:off x="2557801" y="1747083"/>
        <a:ext cx="44965" cy="44965"/>
      </dsp:txXfrm>
    </dsp:sp>
    <dsp:sp modelId="{D0DC6CD7-93F5-4BF7-8CE5-F746EF0449EA}">
      <dsp:nvSpPr>
        <dsp:cNvPr id="0" name=""/>
        <dsp:cNvSpPr/>
      </dsp:nvSpPr>
      <dsp:spPr>
        <a:xfrm>
          <a:off x="2945409" y="1050726"/>
          <a:ext cx="2761056" cy="912812"/>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dirty="0" smtClean="0"/>
            <a:t>II. Investment Opportunities</a:t>
          </a:r>
          <a:endParaRPr lang="en-SG" sz="1700" kern="1200" dirty="0"/>
        </a:p>
      </dsp:txBody>
      <dsp:txXfrm>
        <a:off x="2972144" y="1077461"/>
        <a:ext cx="2707586" cy="859342"/>
      </dsp:txXfrm>
    </dsp:sp>
    <dsp:sp modelId="{F1C1D1C6-2103-4F50-BF6C-FBF47D6FB7DC}">
      <dsp:nvSpPr>
        <dsp:cNvPr id="0" name=""/>
        <dsp:cNvSpPr/>
      </dsp:nvSpPr>
      <dsp:spPr>
        <a:xfrm rot="2142401">
          <a:off x="2130631" y="2274218"/>
          <a:ext cx="899305" cy="40429"/>
        </a:xfrm>
        <a:custGeom>
          <a:avLst/>
          <a:gdLst/>
          <a:ahLst/>
          <a:cxnLst/>
          <a:rect l="0" t="0" r="0" b="0"/>
          <a:pathLst>
            <a:path>
              <a:moveTo>
                <a:pt x="0" y="20214"/>
              </a:moveTo>
              <a:lnTo>
                <a:pt x="899305" y="20214"/>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SG" sz="500" kern="1200" dirty="0"/>
        </a:p>
      </dsp:txBody>
      <dsp:txXfrm>
        <a:off x="2557801" y="2271950"/>
        <a:ext cx="44965" cy="44965"/>
      </dsp:txXfrm>
    </dsp:sp>
    <dsp:sp modelId="{74309F33-7139-48C5-8B0C-2FFF5FBBE32E}">
      <dsp:nvSpPr>
        <dsp:cNvPr id="0" name=""/>
        <dsp:cNvSpPr/>
      </dsp:nvSpPr>
      <dsp:spPr>
        <a:xfrm>
          <a:off x="2945409" y="2100460"/>
          <a:ext cx="2725384" cy="912812"/>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dirty="0" smtClean="0"/>
            <a:t>III. Availability and Cost of Alternate Sources of Capital</a:t>
          </a:r>
          <a:endParaRPr lang="en-SG" sz="1700" kern="1200" dirty="0"/>
        </a:p>
      </dsp:txBody>
      <dsp:txXfrm>
        <a:off x="2972144" y="2127195"/>
        <a:ext cx="2671914" cy="859342"/>
      </dsp:txXfrm>
    </dsp:sp>
    <dsp:sp modelId="{26DA3BD1-CFCE-4065-9FE1-FE406E59E2F8}">
      <dsp:nvSpPr>
        <dsp:cNvPr id="0" name=""/>
        <dsp:cNvSpPr/>
      </dsp:nvSpPr>
      <dsp:spPr>
        <a:xfrm rot="3907178">
          <a:off x="1712436" y="2799085"/>
          <a:ext cx="1735694" cy="40429"/>
        </a:xfrm>
        <a:custGeom>
          <a:avLst/>
          <a:gdLst/>
          <a:ahLst/>
          <a:cxnLst/>
          <a:rect l="0" t="0" r="0" b="0"/>
          <a:pathLst>
            <a:path>
              <a:moveTo>
                <a:pt x="0" y="20214"/>
              </a:moveTo>
              <a:lnTo>
                <a:pt x="1735694" y="20214"/>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en-SG" sz="600" kern="1200" dirty="0"/>
        </a:p>
      </dsp:txBody>
      <dsp:txXfrm>
        <a:off x="2536891" y="2775908"/>
        <a:ext cx="86784" cy="86784"/>
      </dsp:txXfrm>
    </dsp:sp>
    <dsp:sp modelId="{D296A4DE-78D7-483A-8EEF-BC2E0DE43602}">
      <dsp:nvSpPr>
        <dsp:cNvPr id="0" name=""/>
        <dsp:cNvSpPr/>
      </dsp:nvSpPr>
      <dsp:spPr>
        <a:xfrm>
          <a:off x="2945409" y="3150195"/>
          <a:ext cx="2761056" cy="912812"/>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dirty="0" smtClean="0"/>
            <a:t>IV. Effects of Dividend Policy on r</a:t>
          </a:r>
          <a:r>
            <a:rPr lang="en-US" sz="1700" kern="1200" baseline="-25000" dirty="0" smtClean="0"/>
            <a:t>s</a:t>
          </a:r>
          <a:endParaRPr lang="en-SG" sz="1700" kern="1200" baseline="-25000" dirty="0"/>
        </a:p>
      </dsp:txBody>
      <dsp:txXfrm>
        <a:off x="2972144" y="3176930"/>
        <a:ext cx="2707586" cy="85934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F985D6-A7A6-4556-B63B-CD180D359711}">
      <dsp:nvSpPr>
        <dsp:cNvPr id="0" name=""/>
        <dsp:cNvSpPr/>
      </dsp:nvSpPr>
      <dsp:spPr>
        <a:xfrm>
          <a:off x="0" y="2619459"/>
          <a:ext cx="1387310" cy="777004"/>
        </a:xfrm>
        <a:prstGeom prst="roundRect">
          <a:avLst>
            <a:gd name="adj" fmla="val 10000"/>
          </a:avLst>
        </a:prstGeom>
        <a:gradFill rotWithShape="0">
          <a:gsLst>
            <a:gs pos="0">
              <a:schemeClr val="accent5">
                <a:shade val="60000"/>
                <a:hueOff val="0"/>
                <a:satOff val="0"/>
                <a:lumOff val="0"/>
                <a:alphaOff val="0"/>
                <a:shade val="63000"/>
                <a:satMod val="165000"/>
              </a:schemeClr>
            </a:gs>
            <a:gs pos="30000">
              <a:schemeClr val="accent5">
                <a:shade val="60000"/>
                <a:hueOff val="0"/>
                <a:satOff val="0"/>
                <a:lumOff val="0"/>
                <a:alphaOff val="0"/>
                <a:shade val="58000"/>
                <a:satMod val="165000"/>
              </a:schemeClr>
            </a:gs>
            <a:gs pos="75000">
              <a:schemeClr val="accent5">
                <a:shade val="60000"/>
                <a:hueOff val="0"/>
                <a:satOff val="0"/>
                <a:lumOff val="0"/>
                <a:alphaOff val="0"/>
                <a:shade val="30000"/>
                <a:satMod val="175000"/>
              </a:schemeClr>
            </a:gs>
            <a:gs pos="100000">
              <a:schemeClr val="accent5">
                <a:shade val="60000"/>
                <a:hueOff val="0"/>
                <a:satOff val="0"/>
                <a:lumOff val="0"/>
                <a:alphaOff val="0"/>
                <a:shade val="15000"/>
                <a:satMod val="175000"/>
              </a:schemeClr>
            </a:gs>
          </a:gsLst>
          <a:path path="circle">
            <a:fillToRect l="5000" t="100000" r="120000" b="10000"/>
          </a:path>
        </a:gradFill>
        <a:ln>
          <a:noFill/>
        </a:ln>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dsp:spPr>
      <dsp:style>
        <a:lnRef idx="0">
          <a:scrgbClr r="0" g="0" b="0"/>
        </a:lnRef>
        <a:fillRef idx="3">
          <a:scrgbClr r="0" g="0" b="0"/>
        </a:fillRef>
        <a:effectRef idx="3">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Factors Influencing Dividend Policy</a:t>
          </a:r>
          <a:endParaRPr lang="en-SG" sz="1200" kern="1200" dirty="0"/>
        </a:p>
      </dsp:txBody>
      <dsp:txXfrm>
        <a:off x="22758" y="2642217"/>
        <a:ext cx="1341794" cy="731488"/>
      </dsp:txXfrm>
    </dsp:sp>
    <dsp:sp modelId="{0A2323A5-3E90-434E-86B8-4EEB457E7144}">
      <dsp:nvSpPr>
        <dsp:cNvPr id="0" name=""/>
        <dsp:cNvSpPr/>
      </dsp:nvSpPr>
      <dsp:spPr>
        <a:xfrm>
          <a:off x="1387310" y="2996118"/>
          <a:ext cx="9551" cy="23686"/>
        </a:xfrm>
        <a:custGeom>
          <a:avLst/>
          <a:gdLst/>
          <a:ahLst/>
          <a:cxnLst/>
          <a:rect l="0" t="0" r="0" b="0"/>
          <a:pathLst>
            <a:path>
              <a:moveTo>
                <a:pt x="0" y="11843"/>
              </a:moveTo>
              <a:lnTo>
                <a:pt x="9551" y="11843"/>
              </a:lnTo>
            </a:path>
          </a:pathLst>
        </a:custGeom>
        <a:noFill/>
        <a:ln w="25400" cap="flat" cmpd="sng" algn="ctr">
          <a:solidFill>
            <a:schemeClr val="accent5">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SG" sz="500" kern="1200" dirty="0"/>
        </a:p>
      </dsp:txBody>
      <dsp:txXfrm>
        <a:off x="1391847" y="3007722"/>
        <a:ext cx="477" cy="477"/>
      </dsp:txXfrm>
    </dsp:sp>
    <dsp:sp modelId="{80539F4D-4AD3-4491-9A07-E9EDE5238D71}">
      <dsp:nvSpPr>
        <dsp:cNvPr id="0" name=""/>
        <dsp:cNvSpPr/>
      </dsp:nvSpPr>
      <dsp:spPr>
        <a:xfrm>
          <a:off x="1396861" y="2619459"/>
          <a:ext cx="1259508" cy="777004"/>
        </a:xfrm>
        <a:prstGeom prst="roundRect">
          <a:avLst>
            <a:gd name="adj" fmla="val 10000"/>
          </a:avLst>
        </a:prstGeom>
        <a:gradFill rotWithShape="0">
          <a:gsLst>
            <a:gs pos="0">
              <a:schemeClr val="accent5">
                <a:shade val="80000"/>
                <a:hueOff val="0"/>
                <a:satOff val="0"/>
                <a:lumOff val="0"/>
                <a:alphaOff val="0"/>
                <a:shade val="63000"/>
                <a:satMod val="165000"/>
              </a:schemeClr>
            </a:gs>
            <a:gs pos="30000">
              <a:schemeClr val="accent5">
                <a:shade val="80000"/>
                <a:hueOff val="0"/>
                <a:satOff val="0"/>
                <a:lumOff val="0"/>
                <a:alphaOff val="0"/>
                <a:shade val="58000"/>
                <a:satMod val="165000"/>
              </a:schemeClr>
            </a:gs>
            <a:gs pos="75000">
              <a:schemeClr val="accent5">
                <a:shade val="80000"/>
                <a:hueOff val="0"/>
                <a:satOff val="0"/>
                <a:lumOff val="0"/>
                <a:alphaOff val="0"/>
                <a:shade val="30000"/>
                <a:satMod val="175000"/>
              </a:schemeClr>
            </a:gs>
            <a:gs pos="100000">
              <a:schemeClr val="accent5">
                <a:shade val="80000"/>
                <a:hueOff val="0"/>
                <a:satOff val="0"/>
                <a:lumOff val="0"/>
                <a:alphaOff val="0"/>
                <a:shade val="15000"/>
                <a:satMod val="175000"/>
              </a:schemeClr>
            </a:gs>
          </a:gsLst>
          <a:path path="circle">
            <a:fillToRect l="5000" t="100000" r="120000" b="10000"/>
          </a:path>
        </a:gradFill>
        <a:ln>
          <a:noFill/>
        </a:ln>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dsp:spPr>
      <dsp:style>
        <a:lnRef idx="0">
          <a:scrgbClr r="0" g="0" b="0"/>
        </a:lnRef>
        <a:fillRef idx="3">
          <a:scrgbClr r="0" g="0" b="0"/>
        </a:fillRef>
        <a:effectRef idx="3">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I. Constraints on Dividend Payment</a:t>
          </a:r>
          <a:endParaRPr lang="en-SG" sz="1200" kern="1200" dirty="0"/>
        </a:p>
      </dsp:txBody>
      <dsp:txXfrm>
        <a:off x="1419619" y="2642217"/>
        <a:ext cx="1213992" cy="731488"/>
      </dsp:txXfrm>
    </dsp:sp>
    <dsp:sp modelId="{FD162CAF-4C70-4B69-B4AB-D66BA3AB70CB}">
      <dsp:nvSpPr>
        <dsp:cNvPr id="0" name=""/>
        <dsp:cNvSpPr/>
      </dsp:nvSpPr>
      <dsp:spPr>
        <a:xfrm rot="16806185">
          <a:off x="1861389" y="2046964"/>
          <a:ext cx="1928206" cy="23686"/>
        </a:xfrm>
        <a:custGeom>
          <a:avLst/>
          <a:gdLst/>
          <a:ahLst/>
          <a:cxnLst/>
          <a:rect l="0" t="0" r="0" b="0"/>
          <a:pathLst>
            <a:path>
              <a:moveTo>
                <a:pt x="0" y="11843"/>
              </a:moveTo>
              <a:lnTo>
                <a:pt x="1928206" y="11843"/>
              </a:lnTo>
            </a:path>
          </a:pathLst>
        </a:custGeom>
        <a:noFill/>
        <a:ln w="25400" cap="flat" cmpd="sng" algn="ctr">
          <a:solidFill>
            <a:schemeClr val="accent5">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11150">
            <a:lnSpc>
              <a:spcPct val="90000"/>
            </a:lnSpc>
            <a:spcBef>
              <a:spcPct val="0"/>
            </a:spcBef>
            <a:spcAft>
              <a:spcPct val="35000"/>
            </a:spcAft>
          </a:pPr>
          <a:endParaRPr lang="en-SG" sz="700" kern="1200" dirty="0"/>
        </a:p>
      </dsp:txBody>
      <dsp:txXfrm>
        <a:off x="2777287" y="2010602"/>
        <a:ext cx="96410" cy="96410"/>
      </dsp:txXfrm>
    </dsp:sp>
    <dsp:sp modelId="{43F14550-68AF-4A48-8DC9-CCF7CD595866}">
      <dsp:nvSpPr>
        <dsp:cNvPr id="0" name=""/>
        <dsp:cNvSpPr/>
      </dsp:nvSpPr>
      <dsp:spPr>
        <a:xfrm>
          <a:off x="2994615" y="721152"/>
          <a:ext cx="1593713" cy="777004"/>
        </a:xfrm>
        <a:prstGeom prst="roundRect">
          <a:avLst>
            <a:gd name="adj" fmla="val 10000"/>
          </a:avLst>
        </a:prstGeom>
        <a:gradFill rotWithShape="0">
          <a:gsLst>
            <a:gs pos="0">
              <a:schemeClr val="accent5">
                <a:tint val="99000"/>
                <a:hueOff val="0"/>
                <a:satOff val="0"/>
                <a:lumOff val="0"/>
                <a:alphaOff val="0"/>
                <a:shade val="63000"/>
                <a:satMod val="165000"/>
              </a:schemeClr>
            </a:gs>
            <a:gs pos="30000">
              <a:schemeClr val="accent5">
                <a:tint val="99000"/>
                <a:hueOff val="0"/>
                <a:satOff val="0"/>
                <a:lumOff val="0"/>
                <a:alphaOff val="0"/>
                <a:shade val="58000"/>
                <a:satMod val="165000"/>
              </a:schemeClr>
            </a:gs>
            <a:gs pos="75000">
              <a:schemeClr val="accent5">
                <a:tint val="99000"/>
                <a:hueOff val="0"/>
                <a:satOff val="0"/>
                <a:lumOff val="0"/>
                <a:alphaOff val="0"/>
                <a:shade val="30000"/>
                <a:satMod val="175000"/>
              </a:schemeClr>
            </a:gs>
            <a:gs pos="100000">
              <a:schemeClr val="accent5">
                <a:tint val="99000"/>
                <a:hueOff val="0"/>
                <a:satOff val="0"/>
                <a:lumOff val="0"/>
                <a:alphaOff val="0"/>
                <a:shade val="15000"/>
                <a:satMod val="175000"/>
              </a:schemeClr>
            </a:gs>
          </a:gsLst>
          <a:path path="circle">
            <a:fillToRect l="5000" t="100000" r="120000" b="10000"/>
          </a:path>
        </a:gradFill>
        <a:ln>
          <a:noFill/>
        </a:ln>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dsp:spPr>
      <dsp:style>
        <a:lnRef idx="0">
          <a:scrgbClr r="0" g="0" b="0"/>
        </a:lnRef>
        <a:fillRef idx="3">
          <a:scrgbClr r="0" g="0" b="0"/>
        </a:fillRef>
        <a:effectRef idx="3">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Bond Indenture</a:t>
          </a:r>
          <a:endParaRPr lang="en-SG" sz="1200" kern="1200" dirty="0"/>
        </a:p>
      </dsp:txBody>
      <dsp:txXfrm>
        <a:off x="3017373" y="743910"/>
        <a:ext cx="1548197" cy="731488"/>
      </dsp:txXfrm>
    </dsp:sp>
    <dsp:sp modelId="{45D0FE63-8C19-4831-8CBC-FC881165B92A}">
      <dsp:nvSpPr>
        <dsp:cNvPr id="0" name=""/>
        <dsp:cNvSpPr/>
      </dsp:nvSpPr>
      <dsp:spPr>
        <a:xfrm rot="17512">
          <a:off x="4588326" y="1098774"/>
          <a:ext cx="378281" cy="23686"/>
        </a:xfrm>
        <a:custGeom>
          <a:avLst/>
          <a:gdLst/>
          <a:ahLst/>
          <a:cxnLst/>
          <a:rect l="0" t="0" r="0" b="0"/>
          <a:pathLst>
            <a:path>
              <a:moveTo>
                <a:pt x="0" y="11843"/>
              </a:moveTo>
              <a:lnTo>
                <a:pt x="378281" y="11843"/>
              </a:lnTo>
            </a:path>
          </a:pathLst>
        </a:custGeom>
        <a:noFill/>
        <a:ln w="25400" cap="flat" cmpd="sng" algn="ctr">
          <a:solidFill>
            <a:schemeClr val="accent5">
              <a:tint val="5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SG" sz="500" kern="1200" dirty="0"/>
        </a:p>
      </dsp:txBody>
      <dsp:txXfrm>
        <a:off x="4768010" y="1101160"/>
        <a:ext cx="18914" cy="18914"/>
      </dsp:txXfrm>
    </dsp:sp>
    <dsp:sp modelId="{925B4819-1260-43E8-921E-A191041C54C9}">
      <dsp:nvSpPr>
        <dsp:cNvPr id="0" name=""/>
        <dsp:cNvSpPr/>
      </dsp:nvSpPr>
      <dsp:spPr>
        <a:xfrm>
          <a:off x="4966605" y="654578"/>
          <a:ext cx="1879682" cy="914005"/>
        </a:xfrm>
        <a:prstGeom prst="roundRect">
          <a:avLst>
            <a:gd name="adj" fmla="val 10000"/>
          </a:avLst>
        </a:prstGeom>
        <a:gradFill rotWithShape="0">
          <a:gsLst>
            <a:gs pos="0">
              <a:schemeClr val="accent5">
                <a:tint val="70000"/>
                <a:hueOff val="0"/>
                <a:satOff val="0"/>
                <a:lumOff val="0"/>
                <a:alphaOff val="0"/>
                <a:shade val="63000"/>
                <a:satMod val="165000"/>
              </a:schemeClr>
            </a:gs>
            <a:gs pos="30000">
              <a:schemeClr val="accent5">
                <a:tint val="70000"/>
                <a:hueOff val="0"/>
                <a:satOff val="0"/>
                <a:lumOff val="0"/>
                <a:alphaOff val="0"/>
                <a:shade val="58000"/>
                <a:satMod val="165000"/>
              </a:schemeClr>
            </a:gs>
            <a:gs pos="75000">
              <a:schemeClr val="accent5">
                <a:tint val="70000"/>
                <a:hueOff val="0"/>
                <a:satOff val="0"/>
                <a:lumOff val="0"/>
                <a:alphaOff val="0"/>
                <a:shade val="30000"/>
                <a:satMod val="175000"/>
              </a:schemeClr>
            </a:gs>
            <a:gs pos="100000">
              <a:schemeClr val="accent5">
                <a:tint val="70000"/>
                <a:hueOff val="0"/>
                <a:satOff val="0"/>
                <a:lumOff val="0"/>
                <a:alphaOff val="0"/>
                <a:shade val="15000"/>
                <a:satMod val="175000"/>
              </a:schemeClr>
            </a:gs>
          </a:gsLst>
          <a:path path="circle">
            <a:fillToRect l="5000" t="100000" r="120000" b="10000"/>
          </a:path>
        </a:gradFill>
        <a:ln>
          <a:noFill/>
        </a:ln>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dsp:spPr>
      <dsp:style>
        <a:lnRef idx="0">
          <a:scrgbClr r="0" g="0" b="0"/>
        </a:lnRef>
        <a:fillRef idx="3">
          <a:scrgbClr r="0" g="0" b="0"/>
        </a:fillRef>
        <a:effectRef idx="3">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Also have to pay bondholders hence must control payout of cash</a:t>
          </a:r>
          <a:endParaRPr lang="en-SG" sz="1200" kern="1200" dirty="0"/>
        </a:p>
      </dsp:txBody>
      <dsp:txXfrm>
        <a:off x="4993375" y="681348"/>
        <a:ext cx="1826142" cy="860465"/>
      </dsp:txXfrm>
    </dsp:sp>
    <dsp:sp modelId="{BD6A2E45-361A-4331-ACCF-4A6FD9B1DC14}">
      <dsp:nvSpPr>
        <dsp:cNvPr id="0" name=""/>
        <dsp:cNvSpPr/>
      </dsp:nvSpPr>
      <dsp:spPr>
        <a:xfrm rot="17438665">
          <a:off x="2345803" y="2547231"/>
          <a:ext cx="959379" cy="23686"/>
        </a:xfrm>
        <a:custGeom>
          <a:avLst/>
          <a:gdLst/>
          <a:ahLst/>
          <a:cxnLst/>
          <a:rect l="0" t="0" r="0" b="0"/>
          <a:pathLst>
            <a:path>
              <a:moveTo>
                <a:pt x="0" y="11843"/>
              </a:moveTo>
              <a:lnTo>
                <a:pt x="959379" y="11843"/>
              </a:lnTo>
            </a:path>
          </a:pathLst>
        </a:custGeom>
        <a:noFill/>
        <a:ln w="25400" cap="flat" cmpd="sng" algn="ctr">
          <a:solidFill>
            <a:schemeClr val="accent5">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SG" sz="500" kern="1200" dirty="0"/>
        </a:p>
      </dsp:txBody>
      <dsp:txXfrm>
        <a:off x="2801508" y="2535089"/>
        <a:ext cx="47968" cy="47968"/>
      </dsp:txXfrm>
    </dsp:sp>
    <dsp:sp modelId="{DC2341CA-E3C1-48CF-AA44-2F6B1EEB6F2F}">
      <dsp:nvSpPr>
        <dsp:cNvPr id="0" name=""/>
        <dsp:cNvSpPr/>
      </dsp:nvSpPr>
      <dsp:spPr>
        <a:xfrm>
          <a:off x="2994615" y="1721685"/>
          <a:ext cx="1632330" cy="777004"/>
        </a:xfrm>
        <a:prstGeom prst="roundRect">
          <a:avLst>
            <a:gd name="adj" fmla="val 10000"/>
          </a:avLst>
        </a:prstGeom>
        <a:gradFill rotWithShape="0">
          <a:gsLst>
            <a:gs pos="0">
              <a:schemeClr val="accent5">
                <a:tint val="99000"/>
                <a:hueOff val="0"/>
                <a:satOff val="0"/>
                <a:lumOff val="0"/>
                <a:alphaOff val="0"/>
                <a:shade val="63000"/>
                <a:satMod val="165000"/>
              </a:schemeClr>
            </a:gs>
            <a:gs pos="30000">
              <a:schemeClr val="accent5">
                <a:tint val="99000"/>
                <a:hueOff val="0"/>
                <a:satOff val="0"/>
                <a:lumOff val="0"/>
                <a:alphaOff val="0"/>
                <a:shade val="58000"/>
                <a:satMod val="165000"/>
              </a:schemeClr>
            </a:gs>
            <a:gs pos="75000">
              <a:schemeClr val="accent5">
                <a:tint val="99000"/>
                <a:hueOff val="0"/>
                <a:satOff val="0"/>
                <a:lumOff val="0"/>
                <a:alphaOff val="0"/>
                <a:shade val="30000"/>
                <a:satMod val="175000"/>
              </a:schemeClr>
            </a:gs>
            <a:gs pos="100000">
              <a:schemeClr val="accent5">
                <a:tint val="99000"/>
                <a:hueOff val="0"/>
                <a:satOff val="0"/>
                <a:lumOff val="0"/>
                <a:alphaOff val="0"/>
                <a:shade val="15000"/>
                <a:satMod val="175000"/>
              </a:schemeClr>
            </a:gs>
          </a:gsLst>
          <a:path path="circle">
            <a:fillToRect l="5000" t="100000" r="120000" b="10000"/>
          </a:path>
        </a:gradFill>
        <a:ln>
          <a:noFill/>
        </a:ln>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dsp:spPr>
      <dsp:style>
        <a:lnRef idx="0">
          <a:scrgbClr r="0" g="0" b="0"/>
        </a:lnRef>
        <a:fillRef idx="3">
          <a:scrgbClr r="0" g="0" b="0"/>
        </a:fillRef>
        <a:effectRef idx="3">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Preferred Stock Restrictions</a:t>
          </a:r>
          <a:endParaRPr lang="en-SG" sz="1200" kern="1200" dirty="0"/>
        </a:p>
      </dsp:txBody>
      <dsp:txXfrm>
        <a:off x="3017373" y="1744443"/>
        <a:ext cx="1586814" cy="731488"/>
      </dsp:txXfrm>
    </dsp:sp>
    <dsp:sp modelId="{379D7A7D-0B3A-47B2-9BB2-E4283C7A667C}">
      <dsp:nvSpPr>
        <dsp:cNvPr id="0" name=""/>
        <dsp:cNvSpPr/>
      </dsp:nvSpPr>
      <dsp:spPr>
        <a:xfrm rot="203202">
          <a:off x="4626626" y="2109140"/>
          <a:ext cx="365519" cy="23686"/>
        </a:xfrm>
        <a:custGeom>
          <a:avLst/>
          <a:gdLst/>
          <a:ahLst/>
          <a:cxnLst/>
          <a:rect l="0" t="0" r="0" b="0"/>
          <a:pathLst>
            <a:path>
              <a:moveTo>
                <a:pt x="0" y="11843"/>
              </a:moveTo>
              <a:lnTo>
                <a:pt x="365519" y="11843"/>
              </a:lnTo>
            </a:path>
          </a:pathLst>
        </a:custGeom>
        <a:noFill/>
        <a:ln w="25400" cap="flat" cmpd="sng" algn="ctr">
          <a:solidFill>
            <a:schemeClr val="accent5">
              <a:tint val="5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SG" sz="500" kern="1200" dirty="0"/>
        </a:p>
      </dsp:txBody>
      <dsp:txXfrm>
        <a:off x="4800248" y="2111845"/>
        <a:ext cx="18275" cy="18275"/>
      </dsp:txXfrm>
    </dsp:sp>
    <dsp:sp modelId="{49C630DF-6304-4165-96C1-7169AD7C3A41}">
      <dsp:nvSpPr>
        <dsp:cNvPr id="0" name=""/>
        <dsp:cNvSpPr/>
      </dsp:nvSpPr>
      <dsp:spPr>
        <a:xfrm>
          <a:off x="4991827" y="1743278"/>
          <a:ext cx="2495582" cy="777004"/>
        </a:xfrm>
        <a:prstGeom prst="roundRect">
          <a:avLst>
            <a:gd name="adj" fmla="val 10000"/>
          </a:avLst>
        </a:prstGeom>
        <a:gradFill rotWithShape="0">
          <a:gsLst>
            <a:gs pos="0">
              <a:schemeClr val="accent5">
                <a:tint val="70000"/>
                <a:hueOff val="0"/>
                <a:satOff val="0"/>
                <a:lumOff val="0"/>
                <a:alphaOff val="0"/>
                <a:shade val="63000"/>
                <a:satMod val="165000"/>
              </a:schemeClr>
            </a:gs>
            <a:gs pos="30000">
              <a:schemeClr val="accent5">
                <a:tint val="70000"/>
                <a:hueOff val="0"/>
                <a:satOff val="0"/>
                <a:lumOff val="0"/>
                <a:alphaOff val="0"/>
                <a:shade val="58000"/>
                <a:satMod val="165000"/>
              </a:schemeClr>
            </a:gs>
            <a:gs pos="75000">
              <a:schemeClr val="accent5">
                <a:tint val="70000"/>
                <a:hueOff val="0"/>
                <a:satOff val="0"/>
                <a:lumOff val="0"/>
                <a:alphaOff val="0"/>
                <a:shade val="30000"/>
                <a:satMod val="175000"/>
              </a:schemeClr>
            </a:gs>
            <a:gs pos="100000">
              <a:schemeClr val="accent5">
                <a:tint val="70000"/>
                <a:hueOff val="0"/>
                <a:satOff val="0"/>
                <a:lumOff val="0"/>
                <a:alphaOff val="0"/>
                <a:shade val="15000"/>
                <a:satMod val="175000"/>
              </a:schemeClr>
            </a:gs>
          </a:gsLst>
          <a:path path="circle">
            <a:fillToRect l="5000" t="100000" r="120000" b="10000"/>
          </a:path>
        </a:gradFill>
        <a:ln>
          <a:noFill/>
        </a:ln>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dsp:spPr>
      <dsp:style>
        <a:lnRef idx="0">
          <a:scrgbClr r="0" g="0" b="0"/>
        </a:lnRef>
        <a:fillRef idx="3">
          <a:scrgbClr r="0" g="0" b="0"/>
        </a:fillRef>
        <a:effectRef idx="3">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Outstanding Preferred Dividends must be paid before Common Dividends</a:t>
          </a:r>
          <a:endParaRPr lang="en-SG" sz="1200" kern="1200" dirty="0"/>
        </a:p>
      </dsp:txBody>
      <dsp:txXfrm>
        <a:off x="5014585" y="1766036"/>
        <a:ext cx="2450066" cy="731488"/>
      </dsp:txXfrm>
    </dsp:sp>
    <dsp:sp modelId="{DF99C6B0-9AD6-42CC-8966-EBB76E642650}">
      <dsp:nvSpPr>
        <dsp:cNvPr id="0" name=""/>
        <dsp:cNvSpPr/>
      </dsp:nvSpPr>
      <dsp:spPr>
        <a:xfrm rot="21272477">
          <a:off x="2655599" y="2979956"/>
          <a:ext cx="339786" cy="23686"/>
        </a:xfrm>
        <a:custGeom>
          <a:avLst/>
          <a:gdLst/>
          <a:ahLst/>
          <a:cxnLst/>
          <a:rect l="0" t="0" r="0" b="0"/>
          <a:pathLst>
            <a:path>
              <a:moveTo>
                <a:pt x="0" y="11843"/>
              </a:moveTo>
              <a:lnTo>
                <a:pt x="339786" y="11843"/>
              </a:lnTo>
            </a:path>
          </a:pathLst>
        </a:custGeom>
        <a:noFill/>
        <a:ln w="25400" cap="flat" cmpd="sng" algn="ctr">
          <a:solidFill>
            <a:schemeClr val="accent5">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SG" sz="500" kern="1200" dirty="0"/>
        </a:p>
      </dsp:txBody>
      <dsp:txXfrm>
        <a:off x="2816997" y="2983305"/>
        <a:ext cx="16989" cy="16989"/>
      </dsp:txXfrm>
    </dsp:sp>
    <dsp:sp modelId="{0B0A3ABD-5BB6-4598-95BB-DBA1BF1011C2}">
      <dsp:nvSpPr>
        <dsp:cNvPr id="0" name=""/>
        <dsp:cNvSpPr/>
      </dsp:nvSpPr>
      <dsp:spPr>
        <a:xfrm>
          <a:off x="2994615" y="2587135"/>
          <a:ext cx="1618484" cy="777004"/>
        </a:xfrm>
        <a:prstGeom prst="roundRect">
          <a:avLst>
            <a:gd name="adj" fmla="val 10000"/>
          </a:avLst>
        </a:prstGeom>
        <a:gradFill rotWithShape="0">
          <a:gsLst>
            <a:gs pos="0">
              <a:schemeClr val="accent5">
                <a:tint val="99000"/>
                <a:hueOff val="0"/>
                <a:satOff val="0"/>
                <a:lumOff val="0"/>
                <a:alphaOff val="0"/>
                <a:shade val="63000"/>
                <a:satMod val="165000"/>
              </a:schemeClr>
            </a:gs>
            <a:gs pos="30000">
              <a:schemeClr val="accent5">
                <a:tint val="99000"/>
                <a:hueOff val="0"/>
                <a:satOff val="0"/>
                <a:lumOff val="0"/>
                <a:alphaOff val="0"/>
                <a:shade val="58000"/>
                <a:satMod val="165000"/>
              </a:schemeClr>
            </a:gs>
            <a:gs pos="75000">
              <a:schemeClr val="accent5">
                <a:tint val="99000"/>
                <a:hueOff val="0"/>
                <a:satOff val="0"/>
                <a:lumOff val="0"/>
                <a:alphaOff val="0"/>
                <a:shade val="30000"/>
                <a:satMod val="175000"/>
              </a:schemeClr>
            </a:gs>
            <a:gs pos="100000">
              <a:schemeClr val="accent5">
                <a:tint val="99000"/>
                <a:hueOff val="0"/>
                <a:satOff val="0"/>
                <a:lumOff val="0"/>
                <a:alphaOff val="0"/>
                <a:shade val="15000"/>
                <a:satMod val="175000"/>
              </a:schemeClr>
            </a:gs>
          </a:gsLst>
          <a:path path="circle">
            <a:fillToRect l="5000" t="100000" r="120000" b="10000"/>
          </a:path>
        </a:gradFill>
        <a:ln>
          <a:noFill/>
        </a:ln>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dsp:spPr>
      <dsp:style>
        <a:lnRef idx="0">
          <a:scrgbClr r="0" g="0" b="0"/>
        </a:lnRef>
        <a:fillRef idx="3">
          <a:scrgbClr r="0" g="0" b="0"/>
        </a:fillRef>
        <a:effectRef idx="3">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Impairment of Capital Rule</a:t>
          </a:r>
          <a:endParaRPr lang="en-SG" sz="1200" kern="1200" dirty="0"/>
        </a:p>
      </dsp:txBody>
      <dsp:txXfrm>
        <a:off x="3017373" y="2609893"/>
        <a:ext cx="1572968" cy="731488"/>
      </dsp:txXfrm>
    </dsp:sp>
    <dsp:sp modelId="{006421AB-7A30-4872-8AA0-39DBF680F03F}">
      <dsp:nvSpPr>
        <dsp:cNvPr id="0" name=""/>
        <dsp:cNvSpPr/>
      </dsp:nvSpPr>
      <dsp:spPr>
        <a:xfrm rot="41428">
          <a:off x="4613084" y="2966370"/>
          <a:ext cx="427492" cy="23686"/>
        </a:xfrm>
        <a:custGeom>
          <a:avLst/>
          <a:gdLst/>
          <a:ahLst/>
          <a:cxnLst/>
          <a:rect l="0" t="0" r="0" b="0"/>
          <a:pathLst>
            <a:path>
              <a:moveTo>
                <a:pt x="0" y="11843"/>
              </a:moveTo>
              <a:lnTo>
                <a:pt x="427492" y="11843"/>
              </a:lnTo>
            </a:path>
          </a:pathLst>
        </a:custGeom>
        <a:noFill/>
        <a:ln w="25400" cap="flat" cmpd="sng" algn="ctr">
          <a:solidFill>
            <a:schemeClr val="accent5">
              <a:tint val="5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SG" sz="500" kern="1200" dirty="0"/>
        </a:p>
      </dsp:txBody>
      <dsp:txXfrm>
        <a:off x="4816143" y="2967526"/>
        <a:ext cx="21374" cy="21374"/>
      </dsp:txXfrm>
    </dsp:sp>
    <dsp:sp modelId="{381913B6-E516-4BCA-A2CD-FEEDB4BB76F7}">
      <dsp:nvSpPr>
        <dsp:cNvPr id="0" name=""/>
        <dsp:cNvSpPr/>
      </dsp:nvSpPr>
      <dsp:spPr>
        <a:xfrm>
          <a:off x="5040560" y="2592287"/>
          <a:ext cx="1902370" cy="777004"/>
        </a:xfrm>
        <a:prstGeom prst="roundRect">
          <a:avLst>
            <a:gd name="adj" fmla="val 10000"/>
          </a:avLst>
        </a:prstGeom>
        <a:gradFill rotWithShape="0">
          <a:gsLst>
            <a:gs pos="0">
              <a:schemeClr val="accent5">
                <a:tint val="70000"/>
                <a:hueOff val="0"/>
                <a:satOff val="0"/>
                <a:lumOff val="0"/>
                <a:alphaOff val="0"/>
                <a:shade val="63000"/>
                <a:satMod val="165000"/>
              </a:schemeClr>
            </a:gs>
            <a:gs pos="30000">
              <a:schemeClr val="accent5">
                <a:tint val="70000"/>
                <a:hueOff val="0"/>
                <a:satOff val="0"/>
                <a:lumOff val="0"/>
                <a:alphaOff val="0"/>
                <a:shade val="58000"/>
                <a:satMod val="165000"/>
              </a:schemeClr>
            </a:gs>
            <a:gs pos="75000">
              <a:schemeClr val="accent5">
                <a:tint val="70000"/>
                <a:hueOff val="0"/>
                <a:satOff val="0"/>
                <a:lumOff val="0"/>
                <a:alphaOff val="0"/>
                <a:shade val="30000"/>
                <a:satMod val="175000"/>
              </a:schemeClr>
            </a:gs>
            <a:gs pos="100000">
              <a:schemeClr val="accent5">
                <a:tint val="70000"/>
                <a:hueOff val="0"/>
                <a:satOff val="0"/>
                <a:lumOff val="0"/>
                <a:alphaOff val="0"/>
                <a:shade val="15000"/>
                <a:satMod val="175000"/>
              </a:schemeClr>
            </a:gs>
          </a:gsLst>
          <a:path path="circle">
            <a:fillToRect l="5000" t="100000" r="120000" b="10000"/>
          </a:path>
        </a:gradFill>
        <a:ln>
          <a:noFill/>
        </a:ln>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dsp:spPr>
      <dsp:style>
        <a:lnRef idx="0">
          <a:scrgbClr r="0" g="0" b="0"/>
        </a:lnRef>
        <a:fillRef idx="3">
          <a:scrgbClr r="0" g="0" b="0"/>
        </a:fillRef>
        <a:effectRef idx="3">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Dividend Payments cannot exceed stated Retained Earnings on Bal Sheet</a:t>
          </a:r>
          <a:endParaRPr lang="en-SG" sz="1200" kern="1200" dirty="0"/>
        </a:p>
      </dsp:txBody>
      <dsp:txXfrm>
        <a:off x="5063318" y="2615045"/>
        <a:ext cx="1856854" cy="731488"/>
      </dsp:txXfrm>
    </dsp:sp>
    <dsp:sp modelId="{C5CAC6AE-6978-4CBC-B812-5695259916A8}">
      <dsp:nvSpPr>
        <dsp:cNvPr id="0" name=""/>
        <dsp:cNvSpPr/>
      </dsp:nvSpPr>
      <dsp:spPr>
        <a:xfrm rot="4163775">
          <a:off x="2344897" y="3445972"/>
          <a:ext cx="961189" cy="23686"/>
        </a:xfrm>
        <a:custGeom>
          <a:avLst/>
          <a:gdLst/>
          <a:ahLst/>
          <a:cxnLst/>
          <a:rect l="0" t="0" r="0" b="0"/>
          <a:pathLst>
            <a:path>
              <a:moveTo>
                <a:pt x="0" y="11843"/>
              </a:moveTo>
              <a:lnTo>
                <a:pt x="961189" y="11843"/>
              </a:lnTo>
            </a:path>
          </a:pathLst>
        </a:custGeom>
        <a:noFill/>
        <a:ln w="25400" cap="flat" cmpd="sng" algn="ctr">
          <a:solidFill>
            <a:schemeClr val="accent5">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SG" sz="500" kern="1200" dirty="0"/>
        </a:p>
      </dsp:txBody>
      <dsp:txXfrm>
        <a:off x="2801462" y="3433786"/>
        <a:ext cx="48059" cy="48059"/>
      </dsp:txXfrm>
    </dsp:sp>
    <dsp:sp modelId="{16EF1AE8-C3D3-426B-9F98-CF1AFC17DAF6}">
      <dsp:nvSpPr>
        <dsp:cNvPr id="0" name=""/>
        <dsp:cNvSpPr/>
      </dsp:nvSpPr>
      <dsp:spPr>
        <a:xfrm>
          <a:off x="2994615" y="3519168"/>
          <a:ext cx="1618484" cy="777004"/>
        </a:xfrm>
        <a:prstGeom prst="roundRect">
          <a:avLst>
            <a:gd name="adj" fmla="val 10000"/>
          </a:avLst>
        </a:prstGeom>
        <a:gradFill rotWithShape="0">
          <a:gsLst>
            <a:gs pos="0">
              <a:schemeClr val="accent5">
                <a:tint val="99000"/>
                <a:hueOff val="0"/>
                <a:satOff val="0"/>
                <a:lumOff val="0"/>
                <a:alphaOff val="0"/>
                <a:shade val="63000"/>
                <a:satMod val="165000"/>
              </a:schemeClr>
            </a:gs>
            <a:gs pos="30000">
              <a:schemeClr val="accent5">
                <a:tint val="99000"/>
                <a:hueOff val="0"/>
                <a:satOff val="0"/>
                <a:lumOff val="0"/>
                <a:alphaOff val="0"/>
                <a:shade val="58000"/>
                <a:satMod val="165000"/>
              </a:schemeClr>
            </a:gs>
            <a:gs pos="75000">
              <a:schemeClr val="accent5">
                <a:tint val="99000"/>
                <a:hueOff val="0"/>
                <a:satOff val="0"/>
                <a:lumOff val="0"/>
                <a:alphaOff val="0"/>
                <a:shade val="30000"/>
                <a:satMod val="175000"/>
              </a:schemeClr>
            </a:gs>
            <a:gs pos="100000">
              <a:schemeClr val="accent5">
                <a:tint val="99000"/>
                <a:hueOff val="0"/>
                <a:satOff val="0"/>
                <a:lumOff val="0"/>
                <a:alphaOff val="0"/>
                <a:shade val="15000"/>
                <a:satMod val="175000"/>
              </a:schemeClr>
            </a:gs>
          </a:gsLst>
          <a:path path="circle">
            <a:fillToRect l="5000" t="100000" r="120000" b="10000"/>
          </a:path>
        </a:gradFill>
        <a:ln>
          <a:noFill/>
        </a:ln>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dsp:spPr>
      <dsp:style>
        <a:lnRef idx="0">
          <a:scrgbClr r="0" g="0" b="0"/>
        </a:lnRef>
        <a:fillRef idx="3">
          <a:scrgbClr r="0" g="0" b="0"/>
        </a:fillRef>
        <a:effectRef idx="3">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Cash Availability</a:t>
          </a:r>
          <a:endParaRPr lang="en-SG" sz="1200" kern="1200" dirty="0"/>
        </a:p>
      </dsp:txBody>
      <dsp:txXfrm>
        <a:off x="3017373" y="3541926"/>
        <a:ext cx="1572968" cy="731488"/>
      </dsp:txXfrm>
    </dsp:sp>
    <dsp:sp modelId="{88042D03-18A7-40DC-9CF0-331E802855E6}">
      <dsp:nvSpPr>
        <dsp:cNvPr id="0" name=""/>
        <dsp:cNvSpPr/>
      </dsp:nvSpPr>
      <dsp:spPr>
        <a:xfrm rot="74162">
          <a:off x="4613050" y="3900438"/>
          <a:ext cx="427560" cy="23686"/>
        </a:xfrm>
        <a:custGeom>
          <a:avLst/>
          <a:gdLst/>
          <a:ahLst/>
          <a:cxnLst/>
          <a:rect l="0" t="0" r="0" b="0"/>
          <a:pathLst>
            <a:path>
              <a:moveTo>
                <a:pt x="0" y="11843"/>
              </a:moveTo>
              <a:lnTo>
                <a:pt x="427560" y="11843"/>
              </a:lnTo>
            </a:path>
          </a:pathLst>
        </a:custGeom>
        <a:noFill/>
        <a:ln w="25400" cap="flat" cmpd="sng" algn="ctr">
          <a:solidFill>
            <a:schemeClr val="accent5">
              <a:tint val="5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SG" sz="500" kern="1200" dirty="0"/>
        </a:p>
      </dsp:txBody>
      <dsp:txXfrm>
        <a:off x="4816141" y="3901592"/>
        <a:ext cx="21378" cy="21378"/>
      </dsp:txXfrm>
    </dsp:sp>
    <dsp:sp modelId="{61292C06-EA3F-4C86-AB4B-4F8C50672FC7}">
      <dsp:nvSpPr>
        <dsp:cNvPr id="0" name=""/>
        <dsp:cNvSpPr/>
      </dsp:nvSpPr>
      <dsp:spPr>
        <a:xfrm>
          <a:off x="5040560" y="3528391"/>
          <a:ext cx="1554008" cy="777004"/>
        </a:xfrm>
        <a:prstGeom prst="roundRect">
          <a:avLst>
            <a:gd name="adj" fmla="val 10000"/>
          </a:avLst>
        </a:prstGeom>
        <a:gradFill rotWithShape="0">
          <a:gsLst>
            <a:gs pos="0">
              <a:schemeClr val="accent5">
                <a:tint val="70000"/>
                <a:hueOff val="0"/>
                <a:satOff val="0"/>
                <a:lumOff val="0"/>
                <a:alphaOff val="0"/>
                <a:shade val="63000"/>
                <a:satMod val="165000"/>
              </a:schemeClr>
            </a:gs>
            <a:gs pos="30000">
              <a:schemeClr val="accent5">
                <a:tint val="70000"/>
                <a:hueOff val="0"/>
                <a:satOff val="0"/>
                <a:lumOff val="0"/>
                <a:alphaOff val="0"/>
                <a:shade val="58000"/>
                <a:satMod val="165000"/>
              </a:schemeClr>
            </a:gs>
            <a:gs pos="75000">
              <a:schemeClr val="accent5">
                <a:tint val="70000"/>
                <a:hueOff val="0"/>
                <a:satOff val="0"/>
                <a:lumOff val="0"/>
                <a:alphaOff val="0"/>
                <a:shade val="30000"/>
                <a:satMod val="175000"/>
              </a:schemeClr>
            </a:gs>
            <a:gs pos="100000">
              <a:schemeClr val="accent5">
                <a:tint val="70000"/>
                <a:hueOff val="0"/>
                <a:satOff val="0"/>
                <a:lumOff val="0"/>
                <a:alphaOff val="0"/>
                <a:shade val="15000"/>
                <a:satMod val="175000"/>
              </a:schemeClr>
            </a:gs>
          </a:gsLst>
          <a:path path="circle">
            <a:fillToRect l="5000" t="100000" r="120000" b="10000"/>
          </a:path>
        </a:gradFill>
        <a:ln>
          <a:noFill/>
        </a:ln>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dsp:spPr>
      <dsp:style>
        <a:lnRef idx="0">
          <a:scrgbClr r="0" g="0" b="0"/>
        </a:lnRef>
        <a:fillRef idx="3">
          <a:scrgbClr r="0" g="0" b="0"/>
        </a:fillRef>
        <a:effectRef idx="3">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Some firms have to borrow to pay Dividends</a:t>
          </a:r>
          <a:endParaRPr lang="en-SG" sz="1200" kern="1200" dirty="0"/>
        </a:p>
      </dsp:txBody>
      <dsp:txXfrm>
        <a:off x="5063318" y="3551149"/>
        <a:ext cx="1508492" cy="731488"/>
      </dsp:txXfrm>
    </dsp:sp>
    <dsp:sp modelId="{BBD6A8C0-87AD-4EE2-9DC5-76ED9818064C}">
      <dsp:nvSpPr>
        <dsp:cNvPr id="0" name=""/>
        <dsp:cNvSpPr/>
      </dsp:nvSpPr>
      <dsp:spPr>
        <a:xfrm rot="4772261">
          <a:off x="1894141" y="3911984"/>
          <a:ext cx="1862701" cy="23686"/>
        </a:xfrm>
        <a:custGeom>
          <a:avLst/>
          <a:gdLst/>
          <a:ahLst/>
          <a:cxnLst/>
          <a:rect l="0" t="0" r="0" b="0"/>
          <a:pathLst>
            <a:path>
              <a:moveTo>
                <a:pt x="0" y="11843"/>
              </a:moveTo>
              <a:lnTo>
                <a:pt x="1862701" y="11843"/>
              </a:lnTo>
            </a:path>
          </a:pathLst>
        </a:custGeom>
        <a:noFill/>
        <a:ln w="25400" cap="flat" cmpd="sng" algn="ctr">
          <a:solidFill>
            <a:schemeClr val="accent5">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en-SG" sz="600" kern="1200" dirty="0"/>
        </a:p>
      </dsp:txBody>
      <dsp:txXfrm>
        <a:off x="2778925" y="3877260"/>
        <a:ext cx="93135" cy="93135"/>
      </dsp:txXfrm>
    </dsp:sp>
    <dsp:sp modelId="{6F481A18-FD3D-41AD-BE7A-13B18781CA88}">
      <dsp:nvSpPr>
        <dsp:cNvPr id="0" name=""/>
        <dsp:cNvSpPr/>
      </dsp:nvSpPr>
      <dsp:spPr>
        <a:xfrm>
          <a:off x="2994615" y="4451192"/>
          <a:ext cx="1611258" cy="777004"/>
        </a:xfrm>
        <a:prstGeom prst="roundRect">
          <a:avLst>
            <a:gd name="adj" fmla="val 10000"/>
          </a:avLst>
        </a:prstGeom>
        <a:gradFill rotWithShape="0">
          <a:gsLst>
            <a:gs pos="0">
              <a:schemeClr val="accent5">
                <a:tint val="99000"/>
                <a:hueOff val="0"/>
                <a:satOff val="0"/>
                <a:lumOff val="0"/>
                <a:alphaOff val="0"/>
                <a:shade val="63000"/>
                <a:satMod val="165000"/>
              </a:schemeClr>
            </a:gs>
            <a:gs pos="30000">
              <a:schemeClr val="accent5">
                <a:tint val="99000"/>
                <a:hueOff val="0"/>
                <a:satOff val="0"/>
                <a:lumOff val="0"/>
                <a:alphaOff val="0"/>
                <a:shade val="58000"/>
                <a:satMod val="165000"/>
              </a:schemeClr>
            </a:gs>
            <a:gs pos="75000">
              <a:schemeClr val="accent5">
                <a:tint val="99000"/>
                <a:hueOff val="0"/>
                <a:satOff val="0"/>
                <a:lumOff val="0"/>
                <a:alphaOff val="0"/>
                <a:shade val="30000"/>
                <a:satMod val="175000"/>
              </a:schemeClr>
            </a:gs>
            <a:gs pos="100000">
              <a:schemeClr val="accent5">
                <a:tint val="99000"/>
                <a:hueOff val="0"/>
                <a:satOff val="0"/>
                <a:lumOff val="0"/>
                <a:alphaOff val="0"/>
                <a:shade val="15000"/>
                <a:satMod val="175000"/>
              </a:schemeClr>
            </a:gs>
          </a:gsLst>
          <a:path path="circle">
            <a:fillToRect l="5000" t="100000" r="120000" b="10000"/>
          </a:path>
        </a:gradFill>
        <a:ln>
          <a:noFill/>
        </a:ln>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dsp:spPr>
      <dsp:style>
        <a:lnRef idx="0">
          <a:scrgbClr r="0" g="0" b="0"/>
        </a:lnRef>
        <a:fillRef idx="3">
          <a:scrgbClr r="0" g="0" b="0"/>
        </a:fillRef>
        <a:effectRef idx="3">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Penalty Tax on Improperly Accumulated Earnings</a:t>
          </a:r>
          <a:endParaRPr lang="en-SG" sz="1200" kern="1200" dirty="0"/>
        </a:p>
      </dsp:txBody>
      <dsp:txXfrm>
        <a:off x="3017373" y="4473950"/>
        <a:ext cx="1565742" cy="73148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0EF7D5-0B02-4A69-8E8D-DF6163DF568F}">
      <dsp:nvSpPr>
        <dsp:cNvPr id="0" name=""/>
        <dsp:cNvSpPr/>
      </dsp:nvSpPr>
      <dsp:spPr>
        <a:xfrm>
          <a:off x="0" y="2153933"/>
          <a:ext cx="1382861" cy="805440"/>
        </a:xfrm>
        <a:prstGeom prst="roundRect">
          <a:avLst>
            <a:gd name="adj" fmla="val 10000"/>
          </a:avLst>
        </a:prstGeom>
        <a:gradFill rotWithShape="0">
          <a:gsLst>
            <a:gs pos="0">
              <a:schemeClr val="accent2">
                <a:shade val="60000"/>
                <a:hueOff val="0"/>
                <a:satOff val="0"/>
                <a:lumOff val="0"/>
                <a:alphaOff val="0"/>
                <a:shade val="63000"/>
                <a:satMod val="165000"/>
              </a:schemeClr>
            </a:gs>
            <a:gs pos="30000">
              <a:schemeClr val="accent2">
                <a:shade val="60000"/>
                <a:hueOff val="0"/>
                <a:satOff val="0"/>
                <a:lumOff val="0"/>
                <a:alphaOff val="0"/>
                <a:shade val="58000"/>
                <a:satMod val="165000"/>
              </a:schemeClr>
            </a:gs>
            <a:gs pos="75000">
              <a:schemeClr val="accent2">
                <a:shade val="60000"/>
                <a:hueOff val="0"/>
                <a:satOff val="0"/>
                <a:lumOff val="0"/>
                <a:alphaOff val="0"/>
                <a:shade val="30000"/>
                <a:satMod val="175000"/>
              </a:schemeClr>
            </a:gs>
            <a:gs pos="100000">
              <a:schemeClr val="accent2">
                <a:shade val="60000"/>
                <a:hueOff val="0"/>
                <a:satOff val="0"/>
                <a:lumOff val="0"/>
                <a:alphaOff val="0"/>
                <a:shade val="15000"/>
                <a:satMod val="175000"/>
              </a:schemeClr>
            </a:gs>
          </a:gsLst>
          <a:path path="circle">
            <a:fillToRect l="5000" t="100000" r="120000" b="10000"/>
          </a:path>
        </a:gradFill>
        <a:ln>
          <a:noFill/>
        </a:ln>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dsp:spPr>
      <dsp:style>
        <a:lnRef idx="0">
          <a:scrgbClr r="0" g="0" b="0"/>
        </a:lnRef>
        <a:fillRef idx="3">
          <a:scrgbClr r="0" g="0" b="0"/>
        </a:fillRef>
        <a:effectRef idx="3">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kern="1200" dirty="0" smtClean="0"/>
            <a:t>Factors Influencing Dividend Policy</a:t>
          </a:r>
          <a:endParaRPr lang="en-SG" sz="1300" kern="1200" dirty="0"/>
        </a:p>
      </dsp:txBody>
      <dsp:txXfrm>
        <a:off x="23591" y="2177524"/>
        <a:ext cx="1335679" cy="758258"/>
      </dsp:txXfrm>
    </dsp:sp>
    <dsp:sp modelId="{8E0D10CA-6ECE-446E-B8FD-221C432B9D40}">
      <dsp:nvSpPr>
        <dsp:cNvPr id="0" name=""/>
        <dsp:cNvSpPr/>
      </dsp:nvSpPr>
      <dsp:spPr>
        <a:xfrm>
          <a:off x="1382861" y="2541031"/>
          <a:ext cx="110911" cy="31245"/>
        </a:xfrm>
        <a:custGeom>
          <a:avLst/>
          <a:gdLst/>
          <a:ahLst/>
          <a:cxnLst/>
          <a:rect l="0" t="0" r="0" b="0"/>
          <a:pathLst>
            <a:path>
              <a:moveTo>
                <a:pt x="0" y="15622"/>
              </a:moveTo>
              <a:lnTo>
                <a:pt x="110911" y="15622"/>
              </a:lnTo>
            </a:path>
          </a:pathLst>
        </a:custGeom>
        <a:noFill/>
        <a:ln w="25400" cap="flat" cmpd="sng" algn="ctr">
          <a:solidFill>
            <a:schemeClr val="accent2">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SG" sz="500" kern="1200" dirty="0"/>
        </a:p>
      </dsp:txBody>
      <dsp:txXfrm>
        <a:off x="1435544" y="2553881"/>
        <a:ext cx="5545" cy="5545"/>
      </dsp:txXfrm>
    </dsp:sp>
    <dsp:sp modelId="{66117C90-B60C-4D70-A5C1-0BBE91586CBA}">
      <dsp:nvSpPr>
        <dsp:cNvPr id="0" name=""/>
        <dsp:cNvSpPr/>
      </dsp:nvSpPr>
      <dsp:spPr>
        <a:xfrm>
          <a:off x="1493772" y="2153933"/>
          <a:ext cx="1527035" cy="805440"/>
        </a:xfrm>
        <a:prstGeom prst="roundRect">
          <a:avLst>
            <a:gd name="adj" fmla="val 10000"/>
          </a:avLst>
        </a:prstGeom>
        <a:gradFill rotWithShape="0">
          <a:gsLst>
            <a:gs pos="0">
              <a:schemeClr val="accent2">
                <a:shade val="80000"/>
                <a:hueOff val="0"/>
                <a:satOff val="0"/>
                <a:lumOff val="0"/>
                <a:alphaOff val="0"/>
                <a:shade val="63000"/>
                <a:satMod val="165000"/>
              </a:schemeClr>
            </a:gs>
            <a:gs pos="30000">
              <a:schemeClr val="accent2">
                <a:shade val="80000"/>
                <a:hueOff val="0"/>
                <a:satOff val="0"/>
                <a:lumOff val="0"/>
                <a:alphaOff val="0"/>
                <a:shade val="58000"/>
                <a:satMod val="165000"/>
              </a:schemeClr>
            </a:gs>
            <a:gs pos="75000">
              <a:schemeClr val="accent2">
                <a:shade val="80000"/>
                <a:hueOff val="0"/>
                <a:satOff val="0"/>
                <a:lumOff val="0"/>
                <a:alphaOff val="0"/>
                <a:shade val="30000"/>
                <a:satMod val="175000"/>
              </a:schemeClr>
            </a:gs>
            <a:gs pos="100000">
              <a:schemeClr val="accent2">
                <a:shade val="80000"/>
                <a:hueOff val="0"/>
                <a:satOff val="0"/>
                <a:lumOff val="0"/>
                <a:alphaOff val="0"/>
                <a:shade val="15000"/>
                <a:satMod val="175000"/>
              </a:schemeClr>
            </a:gs>
          </a:gsLst>
          <a:path path="circle">
            <a:fillToRect l="5000" t="100000" r="120000" b="10000"/>
          </a:path>
        </a:gradFill>
        <a:ln>
          <a:noFill/>
        </a:ln>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dsp:spPr>
      <dsp:style>
        <a:lnRef idx="0">
          <a:scrgbClr r="0" g="0" b="0"/>
        </a:lnRef>
        <a:fillRef idx="3">
          <a:scrgbClr r="0" g="0" b="0"/>
        </a:fillRef>
        <a:effectRef idx="3">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kern="1200" dirty="0" smtClean="0"/>
            <a:t>II. Investment Opportunities</a:t>
          </a:r>
          <a:endParaRPr lang="en-SG" sz="1300" kern="1200" dirty="0"/>
        </a:p>
      </dsp:txBody>
      <dsp:txXfrm>
        <a:off x="1517363" y="2177524"/>
        <a:ext cx="1479853" cy="758258"/>
      </dsp:txXfrm>
    </dsp:sp>
    <dsp:sp modelId="{27593F72-0AE1-4652-9989-4C3BA8B9928C}">
      <dsp:nvSpPr>
        <dsp:cNvPr id="0" name=""/>
        <dsp:cNvSpPr/>
      </dsp:nvSpPr>
      <dsp:spPr>
        <a:xfrm rot="17376578">
          <a:off x="2783244" y="2204204"/>
          <a:ext cx="715131" cy="31245"/>
        </a:xfrm>
        <a:custGeom>
          <a:avLst/>
          <a:gdLst/>
          <a:ahLst/>
          <a:cxnLst/>
          <a:rect l="0" t="0" r="0" b="0"/>
          <a:pathLst>
            <a:path>
              <a:moveTo>
                <a:pt x="0" y="15622"/>
              </a:moveTo>
              <a:lnTo>
                <a:pt x="715131" y="15622"/>
              </a:lnTo>
            </a:path>
          </a:pathLst>
        </a:custGeom>
        <a:noFill/>
        <a:ln w="25400" cap="flat" cmpd="sng" algn="ctr">
          <a:solidFill>
            <a:schemeClr val="accent2">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SG" sz="500" kern="1200" dirty="0"/>
        </a:p>
      </dsp:txBody>
      <dsp:txXfrm>
        <a:off x="3122932" y="2201948"/>
        <a:ext cx="35756" cy="35756"/>
      </dsp:txXfrm>
    </dsp:sp>
    <dsp:sp modelId="{DFA796D7-078A-4E08-8662-0927F28309BF}">
      <dsp:nvSpPr>
        <dsp:cNvPr id="0" name=""/>
        <dsp:cNvSpPr/>
      </dsp:nvSpPr>
      <dsp:spPr>
        <a:xfrm>
          <a:off x="3260813" y="1480279"/>
          <a:ext cx="1774659" cy="805440"/>
        </a:xfrm>
        <a:prstGeom prst="roundRect">
          <a:avLst>
            <a:gd name="adj" fmla="val 10000"/>
          </a:avLst>
        </a:prstGeom>
        <a:gradFill rotWithShape="0">
          <a:gsLst>
            <a:gs pos="0">
              <a:schemeClr val="accent2">
                <a:tint val="99000"/>
                <a:hueOff val="0"/>
                <a:satOff val="0"/>
                <a:lumOff val="0"/>
                <a:alphaOff val="0"/>
                <a:shade val="63000"/>
                <a:satMod val="165000"/>
              </a:schemeClr>
            </a:gs>
            <a:gs pos="30000">
              <a:schemeClr val="accent2">
                <a:tint val="99000"/>
                <a:hueOff val="0"/>
                <a:satOff val="0"/>
                <a:lumOff val="0"/>
                <a:alphaOff val="0"/>
                <a:shade val="58000"/>
                <a:satMod val="165000"/>
              </a:schemeClr>
            </a:gs>
            <a:gs pos="75000">
              <a:schemeClr val="accent2">
                <a:tint val="99000"/>
                <a:hueOff val="0"/>
                <a:satOff val="0"/>
                <a:lumOff val="0"/>
                <a:alphaOff val="0"/>
                <a:shade val="30000"/>
                <a:satMod val="175000"/>
              </a:schemeClr>
            </a:gs>
            <a:gs pos="100000">
              <a:schemeClr val="accent2">
                <a:tint val="99000"/>
                <a:hueOff val="0"/>
                <a:satOff val="0"/>
                <a:lumOff val="0"/>
                <a:alphaOff val="0"/>
                <a:shade val="15000"/>
                <a:satMod val="175000"/>
              </a:schemeClr>
            </a:gs>
          </a:gsLst>
          <a:path path="circle">
            <a:fillToRect l="5000" t="100000" r="120000" b="10000"/>
          </a:path>
        </a:gradFill>
        <a:ln>
          <a:noFill/>
        </a:ln>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dsp:spPr>
      <dsp:style>
        <a:lnRef idx="0">
          <a:scrgbClr r="0" g="0" b="0"/>
        </a:lnRef>
        <a:fillRef idx="3">
          <a:scrgbClr r="0" g="0" b="0"/>
        </a:fillRef>
        <a:effectRef idx="3">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kern="1200" dirty="0" smtClean="0"/>
            <a:t>Number of Profitable Investment Opportunities</a:t>
          </a:r>
          <a:endParaRPr lang="en-SG" sz="1300" kern="1200" dirty="0"/>
        </a:p>
      </dsp:txBody>
      <dsp:txXfrm>
        <a:off x="3284404" y="1503870"/>
        <a:ext cx="1727477" cy="758258"/>
      </dsp:txXfrm>
    </dsp:sp>
    <dsp:sp modelId="{FB53D27C-FF40-4834-91F8-B9EE00724794}">
      <dsp:nvSpPr>
        <dsp:cNvPr id="0" name=""/>
        <dsp:cNvSpPr/>
      </dsp:nvSpPr>
      <dsp:spPr>
        <a:xfrm rot="17379247">
          <a:off x="4788277" y="1516603"/>
          <a:ext cx="744947" cy="31245"/>
        </a:xfrm>
        <a:custGeom>
          <a:avLst/>
          <a:gdLst/>
          <a:ahLst/>
          <a:cxnLst/>
          <a:rect l="0" t="0" r="0" b="0"/>
          <a:pathLst>
            <a:path>
              <a:moveTo>
                <a:pt x="0" y="15622"/>
              </a:moveTo>
              <a:lnTo>
                <a:pt x="744947" y="15622"/>
              </a:lnTo>
            </a:path>
          </a:pathLst>
        </a:custGeom>
        <a:noFill/>
        <a:ln w="25400" cap="flat" cmpd="sng" algn="ctr">
          <a:solidFill>
            <a:schemeClr val="accent2">
              <a:tint val="5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SG" sz="500" kern="1200" dirty="0"/>
        </a:p>
      </dsp:txBody>
      <dsp:txXfrm>
        <a:off x="5142127" y="1513602"/>
        <a:ext cx="37247" cy="37247"/>
      </dsp:txXfrm>
    </dsp:sp>
    <dsp:sp modelId="{BA796752-1E33-4041-82AA-D243E15C30A2}">
      <dsp:nvSpPr>
        <dsp:cNvPr id="0" name=""/>
        <dsp:cNvSpPr/>
      </dsp:nvSpPr>
      <dsp:spPr>
        <a:xfrm>
          <a:off x="5286029" y="778732"/>
          <a:ext cx="1842767" cy="805440"/>
        </a:xfrm>
        <a:prstGeom prst="roundRect">
          <a:avLst>
            <a:gd name="adj" fmla="val 10000"/>
          </a:avLst>
        </a:prstGeom>
        <a:gradFill rotWithShape="0">
          <a:gsLst>
            <a:gs pos="0">
              <a:schemeClr val="accent2">
                <a:tint val="70000"/>
                <a:hueOff val="0"/>
                <a:satOff val="0"/>
                <a:lumOff val="0"/>
                <a:alphaOff val="0"/>
                <a:shade val="63000"/>
                <a:satMod val="165000"/>
              </a:schemeClr>
            </a:gs>
            <a:gs pos="30000">
              <a:schemeClr val="accent2">
                <a:tint val="70000"/>
                <a:hueOff val="0"/>
                <a:satOff val="0"/>
                <a:lumOff val="0"/>
                <a:alphaOff val="0"/>
                <a:shade val="58000"/>
                <a:satMod val="165000"/>
              </a:schemeClr>
            </a:gs>
            <a:gs pos="75000">
              <a:schemeClr val="accent2">
                <a:tint val="70000"/>
                <a:hueOff val="0"/>
                <a:satOff val="0"/>
                <a:lumOff val="0"/>
                <a:alphaOff val="0"/>
                <a:shade val="30000"/>
                <a:satMod val="175000"/>
              </a:schemeClr>
            </a:gs>
            <a:gs pos="100000">
              <a:schemeClr val="accent2">
                <a:tint val="70000"/>
                <a:hueOff val="0"/>
                <a:satOff val="0"/>
                <a:lumOff val="0"/>
                <a:alphaOff val="0"/>
                <a:shade val="15000"/>
                <a:satMod val="175000"/>
              </a:schemeClr>
            </a:gs>
          </a:gsLst>
          <a:path path="circle">
            <a:fillToRect l="5000" t="100000" r="120000" b="10000"/>
          </a:path>
        </a:gradFill>
        <a:ln>
          <a:noFill/>
        </a:ln>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dsp:spPr>
      <dsp:style>
        <a:lnRef idx="0">
          <a:scrgbClr r="0" g="0" b="0"/>
        </a:lnRef>
        <a:fillRef idx="3">
          <a:scrgbClr r="0" g="0" b="0"/>
        </a:fillRef>
        <a:effectRef idx="3">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kern="1200" dirty="0" smtClean="0"/>
            <a:t>Raise Dividend Payout Ratio when </a:t>
          </a:r>
          <a:r>
            <a:rPr lang="en-US" sz="1300" kern="1200" dirty="0" smtClean="0"/>
            <a:t>fewer #</a:t>
          </a:r>
          <a:endParaRPr lang="en-SG" sz="1300" kern="1200" dirty="0"/>
        </a:p>
      </dsp:txBody>
      <dsp:txXfrm>
        <a:off x="5309620" y="802323"/>
        <a:ext cx="1795585" cy="758258"/>
      </dsp:txXfrm>
    </dsp:sp>
    <dsp:sp modelId="{10AB766D-057D-45A0-86E8-52535DA8268A}">
      <dsp:nvSpPr>
        <dsp:cNvPr id="0" name=""/>
        <dsp:cNvSpPr/>
      </dsp:nvSpPr>
      <dsp:spPr>
        <a:xfrm rot="3634204">
          <a:off x="4921029" y="2063341"/>
          <a:ext cx="449996" cy="31245"/>
        </a:xfrm>
        <a:custGeom>
          <a:avLst/>
          <a:gdLst/>
          <a:ahLst/>
          <a:cxnLst/>
          <a:rect l="0" t="0" r="0" b="0"/>
          <a:pathLst>
            <a:path>
              <a:moveTo>
                <a:pt x="0" y="15622"/>
              </a:moveTo>
              <a:lnTo>
                <a:pt x="449996" y="15622"/>
              </a:lnTo>
            </a:path>
          </a:pathLst>
        </a:custGeom>
        <a:noFill/>
        <a:ln w="25400" cap="flat" cmpd="sng" algn="ctr">
          <a:solidFill>
            <a:schemeClr val="accent2">
              <a:tint val="5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SG" sz="500" kern="1200" dirty="0"/>
        </a:p>
      </dsp:txBody>
      <dsp:txXfrm>
        <a:off x="5134777" y="2067713"/>
        <a:ext cx="22499" cy="22499"/>
      </dsp:txXfrm>
    </dsp:sp>
    <dsp:sp modelId="{3871F329-2B9B-452A-80CC-02EC3D61158E}">
      <dsp:nvSpPr>
        <dsp:cNvPr id="0" name=""/>
        <dsp:cNvSpPr/>
      </dsp:nvSpPr>
      <dsp:spPr>
        <a:xfrm>
          <a:off x="5256582" y="1872206"/>
          <a:ext cx="1873648" cy="805440"/>
        </a:xfrm>
        <a:prstGeom prst="roundRect">
          <a:avLst>
            <a:gd name="adj" fmla="val 10000"/>
          </a:avLst>
        </a:prstGeom>
        <a:gradFill rotWithShape="0">
          <a:gsLst>
            <a:gs pos="0">
              <a:schemeClr val="accent2">
                <a:tint val="70000"/>
                <a:hueOff val="0"/>
                <a:satOff val="0"/>
                <a:lumOff val="0"/>
                <a:alphaOff val="0"/>
                <a:shade val="63000"/>
                <a:satMod val="165000"/>
              </a:schemeClr>
            </a:gs>
            <a:gs pos="30000">
              <a:schemeClr val="accent2">
                <a:tint val="70000"/>
                <a:hueOff val="0"/>
                <a:satOff val="0"/>
                <a:lumOff val="0"/>
                <a:alphaOff val="0"/>
                <a:shade val="58000"/>
                <a:satMod val="165000"/>
              </a:schemeClr>
            </a:gs>
            <a:gs pos="75000">
              <a:schemeClr val="accent2">
                <a:tint val="70000"/>
                <a:hueOff val="0"/>
                <a:satOff val="0"/>
                <a:lumOff val="0"/>
                <a:alphaOff val="0"/>
                <a:shade val="30000"/>
                <a:satMod val="175000"/>
              </a:schemeClr>
            </a:gs>
            <a:gs pos="100000">
              <a:schemeClr val="accent2">
                <a:tint val="70000"/>
                <a:hueOff val="0"/>
                <a:satOff val="0"/>
                <a:lumOff val="0"/>
                <a:alphaOff val="0"/>
                <a:shade val="15000"/>
                <a:satMod val="175000"/>
              </a:schemeClr>
            </a:gs>
          </a:gsLst>
          <a:path path="circle">
            <a:fillToRect l="5000" t="100000" r="120000" b="10000"/>
          </a:path>
        </a:gradFill>
        <a:ln>
          <a:noFill/>
        </a:ln>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dsp:spPr>
      <dsp:style>
        <a:lnRef idx="0">
          <a:scrgbClr r="0" g="0" b="0"/>
        </a:lnRef>
        <a:fillRef idx="3">
          <a:scrgbClr r="0" g="0" b="0"/>
        </a:fillRef>
        <a:effectRef idx="3">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kern="1200" dirty="0" smtClean="0"/>
            <a:t>Lower Dividend Payout Ratio when </a:t>
          </a:r>
          <a:r>
            <a:rPr lang="en-US" sz="1300" kern="1200" dirty="0" smtClean="0"/>
            <a:t>more #</a:t>
          </a:r>
          <a:endParaRPr lang="en-SG" sz="1300" kern="1200" dirty="0"/>
        </a:p>
      </dsp:txBody>
      <dsp:txXfrm>
        <a:off x="5280173" y="1895797"/>
        <a:ext cx="1826466" cy="758258"/>
      </dsp:txXfrm>
    </dsp:sp>
    <dsp:sp modelId="{6882EF1B-6FDC-4156-ADE9-307F152934E2}">
      <dsp:nvSpPr>
        <dsp:cNvPr id="0" name=""/>
        <dsp:cNvSpPr/>
      </dsp:nvSpPr>
      <dsp:spPr>
        <a:xfrm rot="4087843">
          <a:off x="2775227" y="2904225"/>
          <a:ext cx="782713" cy="31245"/>
        </a:xfrm>
        <a:custGeom>
          <a:avLst/>
          <a:gdLst/>
          <a:ahLst/>
          <a:cxnLst/>
          <a:rect l="0" t="0" r="0" b="0"/>
          <a:pathLst>
            <a:path>
              <a:moveTo>
                <a:pt x="0" y="15622"/>
              </a:moveTo>
              <a:lnTo>
                <a:pt x="782713" y="15622"/>
              </a:lnTo>
            </a:path>
          </a:pathLst>
        </a:custGeom>
        <a:noFill/>
        <a:ln w="25400" cap="flat" cmpd="sng" algn="ctr">
          <a:solidFill>
            <a:schemeClr val="accent2">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SG" sz="500" kern="1200" dirty="0"/>
        </a:p>
      </dsp:txBody>
      <dsp:txXfrm>
        <a:off x="3147016" y="2900279"/>
        <a:ext cx="39135" cy="39135"/>
      </dsp:txXfrm>
    </dsp:sp>
    <dsp:sp modelId="{B276D419-400C-4757-8BD5-DDC72EE075BD}">
      <dsp:nvSpPr>
        <dsp:cNvPr id="0" name=""/>
        <dsp:cNvSpPr/>
      </dsp:nvSpPr>
      <dsp:spPr>
        <a:xfrm>
          <a:off x="3312361" y="2880320"/>
          <a:ext cx="1851627" cy="805440"/>
        </a:xfrm>
        <a:prstGeom prst="roundRect">
          <a:avLst>
            <a:gd name="adj" fmla="val 10000"/>
          </a:avLst>
        </a:prstGeom>
        <a:gradFill rotWithShape="0">
          <a:gsLst>
            <a:gs pos="0">
              <a:schemeClr val="accent2">
                <a:tint val="99000"/>
                <a:hueOff val="0"/>
                <a:satOff val="0"/>
                <a:lumOff val="0"/>
                <a:alphaOff val="0"/>
                <a:shade val="63000"/>
                <a:satMod val="165000"/>
              </a:schemeClr>
            </a:gs>
            <a:gs pos="30000">
              <a:schemeClr val="accent2">
                <a:tint val="99000"/>
                <a:hueOff val="0"/>
                <a:satOff val="0"/>
                <a:lumOff val="0"/>
                <a:alphaOff val="0"/>
                <a:shade val="58000"/>
                <a:satMod val="165000"/>
              </a:schemeClr>
            </a:gs>
            <a:gs pos="75000">
              <a:schemeClr val="accent2">
                <a:tint val="99000"/>
                <a:hueOff val="0"/>
                <a:satOff val="0"/>
                <a:lumOff val="0"/>
                <a:alphaOff val="0"/>
                <a:shade val="30000"/>
                <a:satMod val="175000"/>
              </a:schemeClr>
            </a:gs>
            <a:gs pos="100000">
              <a:schemeClr val="accent2">
                <a:tint val="99000"/>
                <a:hueOff val="0"/>
                <a:satOff val="0"/>
                <a:lumOff val="0"/>
                <a:alphaOff val="0"/>
                <a:shade val="15000"/>
                <a:satMod val="175000"/>
              </a:schemeClr>
            </a:gs>
          </a:gsLst>
          <a:path path="circle">
            <a:fillToRect l="5000" t="100000" r="120000" b="10000"/>
          </a:path>
        </a:gradFill>
        <a:ln>
          <a:noFill/>
        </a:ln>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dsp:spPr>
      <dsp:style>
        <a:lnRef idx="0">
          <a:scrgbClr r="0" g="0" b="0"/>
        </a:lnRef>
        <a:fillRef idx="3">
          <a:scrgbClr r="0" g="0" b="0"/>
        </a:fillRef>
        <a:effectRef idx="3">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kern="1200" dirty="0" smtClean="0"/>
            <a:t>Ability to delay/accelerate projects</a:t>
          </a:r>
          <a:endParaRPr lang="en-SG" sz="1300" kern="1200" dirty="0"/>
        </a:p>
      </dsp:txBody>
      <dsp:txXfrm>
        <a:off x="3335952" y="2903911"/>
        <a:ext cx="1804445" cy="758258"/>
      </dsp:txXfrm>
    </dsp:sp>
    <dsp:sp modelId="{AD2C29FE-E4CE-4C9F-A29A-3AC102CADC7B}">
      <dsp:nvSpPr>
        <dsp:cNvPr id="0" name=""/>
        <dsp:cNvSpPr/>
      </dsp:nvSpPr>
      <dsp:spPr>
        <a:xfrm rot="3821296">
          <a:off x="5052179" y="3447438"/>
          <a:ext cx="401653" cy="31245"/>
        </a:xfrm>
        <a:custGeom>
          <a:avLst/>
          <a:gdLst/>
          <a:ahLst/>
          <a:cxnLst/>
          <a:rect l="0" t="0" r="0" b="0"/>
          <a:pathLst>
            <a:path>
              <a:moveTo>
                <a:pt x="0" y="15622"/>
              </a:moveTo>
              <a:lnTo>
                <a:pt x="401653" y="15622"/>
              </a:lnTo>
            </a:path>
          </a:pathLst>
        </a:custGeom>
        <a:noFill/>
        <a:ln w="25400" cap="flat" cmpd="sng" algn="ctr">
          <a:solidFill>
            <a:schemeClr val="accent2">
              <a:tint val="5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SG" sz="500" kern="1200" dirty="0"/>
        </a:p>
      </dsp:txBody>
      <dsp:txXfrm>
        <a:off x="5242965" y="3453019"/>
        <a:ext cx="20082" cy="20082"/>
      </dsp:txXfrm>
    </dsp:sp>
    <dsp:sp modelId="{985AEBF3-2B2B-43FB-8F49-6E42FE9F8060}">
      <dsp:nvSpPr>
        <dsp:cNvPr id="0" name=""/>
        <dsp:cNvSpPr/>
      </dsp:nvSpPr>
      <dsp:spPr>
        <a:xfrm>
          <a:off x="5342023" y="3240360"/>
          <a:ext cx="1786773" cy="805440"/>
        </a:xfrm>
        <a:prstGeom prst="roundRect">
          <a:avLst>
            <a:gd name="adj" fmla="val 10000"/>
          </a:avLst>
        </a:prstGeom>
        <a:gradFill rotWithShape="0">
          <a:gsLst>
            <a:gs pos="0">
              <a:schemeClr val="accent2">
                <a:tint val="70000"/>
                <a:hueOff val="0"/>
                <a:satOff val="0"/>
                <a:lumOff val="0"/>
                <a:alphaOff val="0"/>
                <a:shade val="63000"/>
                <a:satMod val="165000"/>
              </a:schemeClr>
            </a:gs>
            <a:gs pos="30000">
              <a:schemeClr val="accent2">
                <a:tint val="70000"/>
                <a:hueOff val="0"/>
                <a:satOff val="0"/>
                <a:lumOff val="0"/>
                <a:alphaOff val="0"/>
                <a:shade val="58000"/>
                <a:satMod val="165000"/>
              </a:schemeClr>
            </a:gs>
            <a:gs pos="75000">
              <a:schemeClr val="accent2">
                <a:tint val="70000"/>
                <a:hueOff val="0"/>
                <a:satOff val="0"/>
                <a:lumOff val="0"/>
                <a:alphaOff val="0"/>
                <a:shade val="30000"/>
                <a:satMod val="175000"/>
              </a:schemeClr>
            </a:gs>
            <a:gs pos="100000">
              <a:schemeClr val="accent2">
                <a:tint val="70000"/>
                <a:hueOff val="0"/>
                <a:satOff val="0"/>
                <a:lumOff val="0"/>
                <a:alphaOff val="0"/>
                <a:shade val="15000"/>
                <a:satMod val="175000"/>
              </a:schemeClr>
            </a:gs>
          </a:gsLst>
          <a:path path="circle">
            <a:fillToRect l="5000" t="100000" r="120000" b="10000"/>
          </a:path>
        </a:gradFill>
        <a:ln>
          <a:noFill/>
        </a:ln>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dsp:spPr>
      <dsp:style>
        <a:lnRef idx="0">
          <a:scrgbClr r="0" g="0" b="0"/>
        </a:lnRef>
        <a:fillRef idx="3">
          <a:scrgbClr r="0" g="0" b="0"/>
        </a:fillRef>
        <a:effectRef idx="3">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kern="1200" dirty="0" smtClean="0"/>
            <a:t>Connected to the stability of dividend policies implemented</a:t>
          </a:r>
          <a:endParaRPr lang="en-SG" sz="1300" kern="1200" dirty="0"/>
        </a:p>
      </dsp:txBody>
      <dsp:txXfrm>
        <a:off x="5365614" y="3263951"/>
        <a:ext cx="1739591" cy="75825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171B31-D387-496D-B99A-AA23AE2AD384}">
      <dsp:nvSpPr>
        <dsp:cNvPr id="0" name=""/>
        <dsp:cNvSpPr/>
      </dsp:nvSpPr>
      <dsp:spPr>
        <a:xfrm>
          <a:off x="3652" y="2007216"/>
          <a:ext cx="1413769" cy="706884"/>
        </a:xfrm>
        <a:prstGeom prst="roundRect">
          <a:avLst>
            <a:gd name="adj" fmla="val 10000"/>
          </a:avLst>
        </a:prstGeom>
        <a:gradFill rotWithShape="0">
          <a:gsLst>
            <a:gs pos="0">
              <a:schemeClr val="accent6">
                <a:shade val="60000"/>
                <a:hueOff val="0"/>
                <a:satOff val="0"/>
                <a:lumOff val="0"/>
                <a:alphaOff val="0"/>
                <a:shade val="63000"/>
                <a:satMod val="165000"/>
              </a:schemeClr>
            </a:gs>
            <a:gs pos="30000">
              <a:schemeClr val="accent6">
                <a:shade val="60000"/>
                <a:hueOff val="0"/>
                <a:satOff val="0"/>
                <a:lumOff val="0"/>
                <a:alphaOff val="0"/>
                <a:shade val="58000"/>
                <a:satMod val="165000"/>
              </a:schemeClr>
            </a:gs>
            <a:gs pos="75000">
              <a:schemeClr val="accent6">
                <a:shade val="60000"/>
                <a:hueOff val="0"/>
                <a:satOff val="0"/>
                <a:lumOff val="0"/>
                <a:alphaOff val="0"/>
                <a:shade val="30000"/>
                <a:satMod val="175000"/>
              </a:schemeClr>
            </a:gs>
            <a:gs pos="100000">
              <a:schemeClr val="accent6">
                <a:shade val="60000"/>
                <a:hueOff val="0"/>
                <a:satOff val="0"/>
                <a:lumOff val="0"/>
                <a:alphaOff val="0"/>
                <a:shade val="15000"/>
                <a:satMod val="175000"/>
              </a:schemeClr>
            </a:gs>
          </a:gsLst>
          <a:path path="circle">
            <a:fillToRect l="5000" t="100000" r="120000" b="10000"/>
          </a:path>
        </a:gradFill>
        <a:ln>
          <a:noFill/>
        </a:ln>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dsp:spPr>
      <dsp:style>
        <a:lnRef idx="0">
          <a:scrgbClr r="0" g="0" b="0"/>
        </a:lnRef>
        <a:fillRef idx="3">
          <a:scrgbClr r="0" g="0" b="0"/>
        </a:fillRef>
        <a:effectRef idx="3">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kern="1200" dirty="0" smtClean="0"/>
            <a:t>Factors Influencing Dividend Policy</a:t>
          </a:r>
          <a:endParaRPr lang="en-SG" sz="1100" kern="1200" dirty="0"/>
        </a:p>
      </dsp:txBody>
      <dsp:txXfrm>
        <a:off x="24356" y="2027920"/>
        <a:ext cx="1372361" cy="665476"/>
      </dsp:txXfrm>
    </dsp:sp>
    <dsp:sp modelId="{271B6E52-DAF1-4AEA-91B6-475C36E6519A}">
      <dsp:nvSpPr>
        <dsp:cNvPr id="0" name=""/>
        <dsp:cNvSpPr/>
      </dsp:nvSpPr>
      <dsp:spPr>
        <a:xfrm>
          <a:off x="1417422" y="2346947"/>
          <a:ext cx="565507" cy="27421"/>
        </a:xfrm>
        <a:custGeom>
          <a:avLst/>
          <a:gdLst/>
          <a:ahLst/>
          <a:cxnLst/>
          <a:rect l="0" t="0" r="0" b="0"/>
          <a:pathLst>
            <a:path>
              <a:moveTo>
                <a:pt x="0" y="13710"/>
              </a:moveTo>
              <a:lnTo>
                <a:pt x="565507" y="13710"/>
              </a:lnTo>
            </a:path>
          </a:pathLst>
        </a:custGeom>
        <a:noFill/>
        <a:ln w="25400" cap="flat" cmpd="sng" algn="ctr">
          <a:solidFill>
            <a:schemeClr val="accent6">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SG" sz="500" kern="1200" dirty="0"/>
        </a:p>
      </dsp:txBody>
      <dsp:txXfrm>
        <a:off x="1686038" y="2346520"/>
        <a:ext cx="28275" cy="28275"/>
      </dsp:txXfrm>
    </dsp:sp>
    <dsp:sp modelId="{5367A1FC-677A-44A4-851A-16A5E9E4813D}">
      <dsp:nvSpPr>
        <dsp:cNvPr id="0" name=""/>
        <dsp:cNvSpPr/>
      </dsp:nvSpPr>
      <dsp:spPr>
        <a:xfrm>
          <a:off x="1982929" y="2007216"/>
          <a:ext cx="1830746" cy="706884"/>
        </a:xfrm>
        <a:prstGeom prst="roundRect">
          <a:avLst>
            <a:gd name="adj" fmla="val 10000"/>
          </a:avLst>
        </a:prstGeom>
        <a:gradFill rotWithShape="0">
          <a:gsLst>
            <a:gs pos="0">
              <a:schemeClr val="accent6">
                <a:shade val="80000"/>
                <a:hueOff val="0"/>
                <a:satOff val="0"/>
                <a:lumOff val="0"/>
                <a:alphaOff val="0"/>
                <a:shade val="63000"/>
                <a:satMod val="165000"/>
              </a:schemeClr>
            </a:gs>
            <a:gs pos="30000">
              <a:schemeClr val="accent6">
                <a:shade val="80000"/>
                <a:hueOff val="0"/>
                <a:satOff val="0"/>
                <a:lumOff val="0"/>
                <a:alphaOff val="0"/>
                <a:shade val="58000"/>
                <a:satMod val="165000"/>
              </a:schemeClr>
            </a:gs>
            <a:gs pos="75000">
              <a:schemeClr val="accent6">
                <a:shade val="80000"/>
                <a:hueOff val="0"/>
                <a:satOff val="0"/>
                <a:lumOff val="0"/>
                <a:alphaOff val="0"/>
                <a:shade val="30000"/>
                <a:satMod val="175000"/>
              </a:schemeClr>
            </a:gs>
            <a:gs pos="100000">
              <a:schemeClr val="accent6">
                <a:shade val="80000"/>
                <a:hueOff val="0"/>
                <a:satOff val="0"/>
                <a:lumOff val="0"/>
                <a:alphaOff val="0"/>
                <a:shade val="15000"/>
                <a:satMod val="175000"/>
              </a:schemeClr>
            </a:gs>
          </a:gsLst>
          <a:path path="circle">
            <a:fillToRect l="5000" t="100000" r="120000" b="10000"/>
          </a:path>
        </a:gradFill>
        <a:ln>
          <a:noFill/>
        </a:ln>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dsp:spPr>
      <dsp:style>
        <a:lnRef idx="0">
          <a:scrgbClr r="0" g="0" b="0"/>
        </a:lnRef>
        <a:fillRef idx="3">
          <a:scrgbClr r="0" g="0" b="0"/>
        </a:fillRef>
        <a:effectRef idx="3">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kern="1200" dirty="0" smtClean="0"/>
            <a:t>III. Alternate Sources of Capital</a:t>
          </a:r>
          <a:endParaRPr lang="en-SG" sz="1100" kern="1200" dirty="0"/>
        </a:p>
      </dsp:txBody>
      <dsp:txXfrm>
        <a:off x="2003633" y="2027920"/>
        <a:ext cx="1789338" cy="665476"/>
      </dsp:txXfrm>
    </dsp:sp>
    <dsp:sp modelId="{E482C213-A700-40F0-AAFF-31240E170839}">
      <dsp:nvSpPr>
        <dsp:cNvPr id="0" name=""/>
        <dsp:cNvSpPr/>
      </dsp:nvSpPr>
      <dsp:spPr>
        <a:xfrm rot="17650275">
          <a:off x="3405886" y="1716946"/>
          <a:ext cx="1381088" cy="27421"/>
        </a:xfrm>
        <a:custGeom>
          <a:avLst/>
          <a:gdLst/>
          <a:ahLst/>
          <a:cxnLst/>
          <a:rect l="0" t="0" r="0" b="0"/>
          <a:pathLst>
            <a:path>
              <a:moveTo>
                <a:pt x="0" y="13710"/>
              </a:moveTo>
              <a:lnTo>
                <a:pt x="1381088" y="13710"/>
              </a:lnTo>
            </a:path>
          </a:pathLst>
        </a:custGeom>
        <a:noFill/>
        <a:ln w="25400" cap="flat" cmpd="sng" algn="ctr">
          <a:solidFill>
            <a:schemeClr val="accent6">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SG" sz="500" kern="1200" dirty="0"/>
        </a:p>
      </dsp:txBody>
      <dsp:txXfrm>
        <a:off x="4061903" y="1696129"/>
        <a:ext cx="69054" cy="69054"/>
      </dsp:txXfrm>
    </dsp:sp>
    <dsp:sp modelId="{99E06817-A1A1-4F8E-A29F-84F5FFDEA1F1}">
      <dsp:nvSpPr>
        <dsp:cNvPr id="0" name=""/>
        <dsp:cNvSpPr/>
      </dsp:nvSpPr>
      <dsp:spPr>
        <a:xfrm>
          <a:off x="4379184" y="722324"/>
          <a:ext cx="1413769" cy="756663"/>
        </a:xfrm>
        <a:prstGeom prst="roundRect">
          <a:avLst>
            <a:gd name="adj" fmla="val 10000"/>
          </a:avLst>
        </a:prstGeom>
        <a:gradFill rotWithShape="0">
          <a:gsLst>
            <a:gs pos="0">
              <a:schemeClr val="accent6">
                <a:tint val="99000"/>
                <a:hueOff val="0"/>
                <a:satOff val="0"/>
                <a:lumOff val="0"/>
                <a:alphaOff val="0"/>
                <a:shade val="63000"/>
                <a:satMod val="165000"/>
              </a:schemeClr>
            </a:gs>
            <a:gs pos="30000">
              <a:schemeClr val="accent6">
                <a:tint val="99000"/>
                <a:hueOff val="0"/>
                <a:satOff val="0"/>
                <a:lumOff val="0"/>
                <a:alphaOff val="0"/>
                <a:shade val="58000"/>
                <a:satMod val="165000"/>
              </a:schemeClr>
            </a:gs>
            <a:gs pos="75000">
              <a:schemeClr val="accent6">
                <a:tint val="99000"/>
                <a:hueOff val="0"/>
                <a:satOff val="0"/>
                <a:lumOff val="0"/>
                <a:alphaOff val="0"/>
                <a:shade val="30000"/>
                <a:satMod val="175000"/>
              </a:schemeClr>
            </a:gs>
            <a:gs pos="100000">
              <a:schemeClr val="accent6">
                <a:tint val="99000"/>
                <a:hueOff val="0"/>
                <a:satOff val="0"/>
                <a:lumOff val="0"/>
                <a:alphaOff val="0"/>
                <a:shade val="15000"/>
                <a:satMod val="175000"/>
              </a:schemeClr>
            </a:gs>
          </a:gsLst>
          <a:path path="circle">
            <a:fillToRect l="5000" t="100000" r="120000" b="10000"/>
          </a:path>
        </a:gradFill>
        <a:ln>
          <a:noFill/>
        </a:ln>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dsp:spPr>
      <dsp:style>
        <a:lnRef idx="0">
          <a:scrgbClr r="0" g="0" b="0"/>
        </a:lnRef>
        <a:fillRef idx="3">
          <a:scrgbClr r="0" g="0" b="0"/>
        </a:fillRef>
        <a:effectRef idx="3">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kern="1200" dirty="0" smtClean="0"/>
            <a:t>Retained Earnings </a:t>
          </a:r>
          <a:endParaRPr lang="en-SG" sz="1100" kern="1200" dirty="0"/>
        </a:p>
      </dsp:txBody>
      <dsp:txXfrm>
        <a:off x="4401346" y="744486"/>
        <a:ext cx="1369445" cy="712339"/>
      </dsp:txXfrm>
    </dsp:sp>
    <dsp:sp modelId="{D6048851-B951-4F11-8948-8FF40E885FCE}">
      <dsp:nvSpPr>
        <dsp:cNvPr id="0" name=""/>
        <dsp:cNvSpPr/>
      </dsp:nvSpPr>
      <dsp:spPr>
        <a:xfrm>
          <a:off x="5792953" y="1086944"/>
          <a:ext cx="565507" cy="27421"/>
        </a:xfrm>
        <a:custGeom>
          <a:avLst/>
          <a:gdLst/>
          <a:ahLst/>
          <a:cxnLst/>
          <a:rect l="0" t="0" r="0" b="0"/>
          <a:pathLst>
            <a:path>
              <a:moveTo>
                <a:pt x="0" y="13710"/>
              </a:moveTo>
              <a:lnTo>
                <a:pt x="565507" y="13710"/>
              </a:lnTo>
            </a:path>
          </a:pathLst>
        </a:custGeom>
        <a:noFill/>
        <a:ln w="25400" cap="flat" cmpd="sng" algn="ctr">
          <a:solidFill>
            <a:schemeClr val="accent6">
              <a:tint val="5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SG" sz="500" kern="1200" dirty="0"/>
        </a:p>
      </dsp:txBody>
      <dsp:txXfrm>
        <a:off x="6061570" y="1086518"/>
        <a:ext cx="28275" cy="28275"/>
      </dsp:txXfrm>
    </dsp:sp>
    <dsp:sp modelId="{3BAA536B-4EE5-4242-81A8-6B48151291A1}">
      <dsp:nvSpPr>
        <dsp:cNvPr id="0" name=""/>
        <dsp:cNvSpPr/>
      </dsp:nvSpPr>
      <dsp:spPr>
        <a:xfrm>
          <a:off x="6358461" y="641071"/>
          <a:ext cx="1774789" cy="919169"/>
        </a:xfrm>
        <a:prstGeom prst="roundRect">
          <a:avLst>
            <a:gd name="adj" fmla="val 10000"/>
          </a:avLst>
        </a:prstGeom>
        <a:gradFill rotWithShape="0">
          <a:gsLst>
            <a:gs pos="0">
              <a:schemeClr val="accent6">
                <a:tint val="70000"/>
                <a:hueOff val="0"/>
                <a:satOff val="0"/>
                <a:lumOff val="0"/>
                <a:alphaOff val="0"/>
                <a:shade val="63000"/>
                <a:satMod val="165000"/>
              </a:schemeClr>
            </a:gs>
            <a:gs pos="30000">
              <a:schemeClr val="accent6">
                <a:tint val="70000"/>
                <a:hueOff val="0"/>
                <a:satOff val="0"/>
                <a:lumOff val="0"/>
                <a:alphaOff val="0"/>
                <a:shade val="58000"/>
                <a:satMod val="165000"/>
              </a:schemeClr>
            </a:gs>
            <a:gs pos="75000">
              <a:schemeClr val="accent6">
                <a:tint val="70000"/>
                <a:hueOff val="0"/>
                <a:satOff val="0"/>
                <a:lumOff val="0"/>
                <a:alphaOff val="0"/>
                <a:shade val="30000"/>
                <a:satMod val="175000"/>
              </a:schemeClr>
            </a:gs>
            <a:gs pos="100000">
              <a:schemeClr val="accent6">
                <a:tint val="70000"/>
                <a:hueOff val="0"/>
                <a:satOff val="0"/>
                <a:lumOff val="0"/>
                <a:alphaOff val="0"/>
                <a:shade val="15000"/>
                <a:satMod val="175000"/>
              </a:schemeClr>
            </a:gs>
          </a:gsLst>
          <a:path path="circle">
            <a:fillToRect l="5000" t="100000" r="120000" b="10000"/>
          </a:path>
        </a:gradFill>
        <a:ln>
          <a:noFill/>
        </a:ln>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dsp:spPr>
      <dsp:style>
        <a:lnRef idx="0">
          <a:scrgbClr r="0" g="0" b="0"/>
        </a:lnRef>
        <a:fillRef idx="3">
          <a:scrgbClr r="0" g="0" b="0"/>
        </a:fillRef>
        <a:effectRef idx="3">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kern="1200" dirty="0" smtClean="0"/>
            <a:t>Preferred since cost of selling new stock is higher</a:t>
          </a:r>
          <a:endParaRPr lang="en-SG" sz="1100" kern="1200" dirty="0"/>
        </a:p>
      </dsp:txBody>
      <dsp:txXfrm>
        <a:off x="6385383" y="667993"/>
        <a:ext cx="1720945" cy="865325"/>
      </dsp:txXfrm>
    </dsp:sp>
    <dsp:sp modelId="{EA2C3ABF-8BB1-4150-9587-69AAE273AAA2}">
      <dsp:nvSpPr>
        <dsp:cNvPr id="0" name=""/>
        <dsp:cNvSpPr/>
      </dsp:nvSpPr>
      <dsp:spPr>
        <a:xfrm rot="550654">
          <a:off x="3810161" y="2390739"/>
          <a:ext cx="549139" cy="27421"/>
        </a:xfrm>
        <a:custGeom>
          <a:avLst/>
          <a:gdLst/>
          <a:ahLst/>
          <a:cxnLst/>
          <a:rect l="0" t="0" r="0" b="0"/>
          <a:pathLst>
            <a:path>
              <a:moveTo>
                <a:pt x="0" y="13710"/>
              </a:moveTo>
              <a:lnTo>
                <a:pt x="549139" y="13710"/>
              </a:lnTo>
            </a:path>
          </a:pathLst>
        </a:custGeom>
        <a:noFill/>
        <a:ln w="25400" cap="flat" cmpd="sng" algn="ctr">
          <a:solidFill>
            <a:schemeClr val="accent6">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SG" sz="500" kern="1200" dirty="0"/>
        </a:p>
      </dsp:txBody>
      <dsp:txXfrm>
        <a:off x="4071003" y="2390722"/>
        <a:ext cx="27456" cy="27456"/>
      </dsp:txXfrm>
    </dsp:sp>
    <dsp:sp modelId="{0AE92EE2-092C-4D07-A3E1-23727EFE6C0A}">
      <dsp:nvSpPr>
        <dsp:cNvPr id="0" name=""/>
        <dsp:cNvSpPr/>
      </dsp:nvSpPr>
      <dsp:spPr>
        <a:xfrm>
          <a:off x="4355786" y="2094800"/>
          <a:ext cx="1413769" cy="706884"/>
        </a:xfrm>
        <a:prstGeom prst="roundRect">
          <a:avLst>
            <a:gd name="adj" fmla="val 10000"/>
          </a:avLst>
        </a:prstGeom>
        <a:gradFill rotWithShape="0">
          <a:gsLst>
            <a:gs pos="0">
              <a:schemeClr val="accent6">
                <a:tint val="99000"/>
                <a:hueOff val="0"/>
                <a:satOff val="0"/>
                <a:lumOff val="0"/>
                <a:alphaOff val="0"/>
                <a:shade val="63000"/>
                <a:satMod val="165000"/>
              </a:schemeClr>
            </a:gs>
            <a:gs pos="30000">
              <a:schemeClr val="accent6">
                <a:tint val="99000"/>
                <a:hueOff val="0"/>
                <a:satOff val="0"/>
                <a:lumOff val="0"/>
                <a:alphaOff val="0"/>
                <a:shade val="58000"/>
                <a:satMod val="165000"/>
              </a:schemeClr>
            </a:gs>
            <a:gs pos="75000">
              <a:schemeClr val="accent6">
                <a:tint val="99000"/>
                <a:hueOff val="0"/>
                <a:satOff val="0"/>
                <a:lumOff val="0"/>
                <a:alphaOff val="0"/>
                <a:shade val="30000"/>
                <a:satMod val="175000"/>
              </a:schemeClr>
            </a:gs>
            <a:gs pos="100000">
              <a:schemeClr val="accent6">
                <a:tint val="99000"/>
                <a:hueOff val="0"/>
                <a:satOff val="0"/>
                <a:lumOff val="0"/>
                <a:alphaOff val="0"/>
                <a:shade val="15000"/>
                <a:satMod val="175000"/>
              </a:schemeClr>
            </a:gs>
          </a:gsLst>
          <a:path path="circle">
            <a:fillToRect l="5000" t="100000" r="120000" b="10000"/>
          </a:path>
        </a:gradFill>
        <a:ln>
          <a:noFill/>
        </a:ln>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dsp:spPr>
      <dsp:style>
        <a:lnRef idx="0">
          <a:scrgbClr r="0" g="0" b="0"/>
        </a:lnRef>
        <a:fillRef idx="3">
          <a:scrgbClr r="0" g="0" b="0"/>
        </a:fillRef>
        <a:effectRef idx="3">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kern="1200" dirty="0" smtClean="0"/>
            <a:t>Substitute Debt for Equity</a:t>
          </a:r>
          <a:endParaRPr lang="en-SG" sz="1100" kern="1200" dirty="0"/>
        </a:p>
      </dsp:txBody>
      <dsp:txXfrm>
        <a:off x="4376490" y="2115504"/>
        <a:ext cx="1372361" cy="665476"/>
      </dsp:txXfrm>
    </dsp:sp>
    <dsp:sp modelId="{15298ECC-C4CE-4743-BE74-4EC81AE089BD}">
      <dsp:nvSpPr>
        <dsp:cNvPr id="0" name=""/>
        <dsp:cNvSpPr/>
      </dsp:nvSpPr>
      <dsp:spPr>
        <a:xfrm rot="19437470">
          <a:off x="5699850" y="2220268"/>
          <a:ext cx="728317" cy="27421"/>
        </a:xfrm>
        <a:custGeom>
          <a:avLst/>
          <a:gdLst/>
          <a:ahLst/>
          <a:cxnLst/>
          <a:rect l="0" t="0" r="0" b="0"/>
          <a:pathLst>
            <a:path>
              <a:moveTo>
                <a:pt x="0" y="13710"/>
              </a:moveTo>
              <a:lnTo>
                <a:pt x="728317" y="13710"/>
              </a:lnTo>
            </a:path>
          </a:pathLst>
        </a:custGeom>
        <a:noFill/>
        <a:ln w="25400" cap="flat" cmpd="sng" algn="ctr">
          <a:solidFill>
            <a:schemeClr val="accent6">
              <a:tint val="5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SG" sz="500" kern="1200" dirty="0"/>
        </a:p>
      </dsp:txBody>
      <dsp:txXfrm>
        <a:off x="6045800" y="2215771"/>
        <a:ext cx="36415" cy="36415"/>
      </dsp:txXfrm>
    </dsp:sp>
    <dsp:sp modelId="{54831B7E-55CF-4748-8CF9-6CC03440B251}">
      <dsp:nvSpPr>
        <dsp:cNvPr id="0" name=""/>
        <dsp:cNvSpPr/>
      </dsp:nvSpPr>
      <dsp:spPr>
        <a:xfrm>
          <a:off x="6358461" y="1666273"/>
          <a:ext cx="1699181" cy="706884"/>
        </a:xfrm>
        <a:prstGeom prst="roundRect">
          <a:avLst>
            <a:gd name="adj" fmla="val 10000"/>
          </a:avLst>
        </a:prstGeom>
        <a:gradFill rotWithShape="0">
          <a:gsLst>
            <a:gs pos="0">
              <a:schemeClr val="accent6">
                <a:tint val="70000"/>
                <a:hueOff val="0"/>
                <a:satOff val="0"/>
                <a:lumOff val="0"/>
                <a:alphaOff val="0"/>
                <a:shade val="63000"/>
                <a:satMod val="165000"/>
              </a:schemeClr>
            </a:gs>
            <a:gs pos="30000">
              <a:schemeClr val="accent6">
                <a:tint val="70000"/>
                <a:hueOff val="0"/>
                <a:satOff val="0"/>
                <a:lumOff val="0"/>
                <a:alphaOff val="0"/>
                <a:shade val="58000"/>
                <a:satMod val="165000"/>
              </a:schemeClr>
            </a:gs>
            <a:gs pos="75000">
              <a:schemeClr val="accent6">
                <a:tint val="70000"/>
                <a:hueOff val="0"/>
                <a:satOff val="0"/>
                <a:lumOff val="0"/>
                <a:alphaOff val="0"/>
                <a:shade val="30000"/>
                <a:satMod val="175000"/>
              </a:schemeClr>
            </a:gs>
            <a:gs pos="100000">
              <a:schemeClr val="accent6">
                <a:tint val="70000"/>
                <a:hueOff val="0"/>
                <a:satOff val="0"/>
                <a:lumOff val="0"/>
                <a:alphaOff val="0"/>
                <a:shade val="15000"/>
                <a:satMod val="175000"/>
              </a:schemeClr>
            </a:gs>
          </a:gsLst>
          <a:path path="circle">
            <a:fillToRect l="5000" t="100000" r="120000" b="10000"/>
          </a:path>
        </a:gradFill>
        <a:ln>
          <a:noFill/>
        </a:ln>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dsp:spPr>
      <dsp:style>
        <a:lnRef idx="0">
          <a:scrgbClr r="0" g="0" b="0"/>
        </a:lnRef>
        <a:fillRef idx="3">
          <a:scrgbClr r="0" g="0" b="0"/>
        </a:fillRef>
        <a:effectRef idx="3">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kern="1200" dirty="0" smtClean="0"/>
            <a:t>Have to adjust debt ratio carefully so WACC is not raised too sharply</a:t>
          </a:r>
          <a:endParaRPr lang="en-SG" sz="1100" kern="1200" dirty="0"/>
        </a:p>
      </dsp:txBody>
      <dsp:txXfrm>
        <a:off x="6379165" y="1686977"/>
        <a:ext cx="1657773" cy="665476"/>
      </dsp:txXfrm>
    </dsp:sp>
    <dsp:sp modelId="{722BD23A-B13A-4E92-9453-4E4DD6A4A051}">
      <dsp:nvSpPr>
        <dsp:cNvPr id="0" name=""/>
        <dsp:cNvSpPr/>
      </dsp:nvSpPr>
      <dsp:spPr>
        <a:xfrm rot="1987994">
          <a:off x="5712382" y="2626727"/>
          <a:ext cx="703253" cy="27421"/>
        </a:xfrm>
        <a:custGeom>
          <a:avLst/>
          <a:gdLst/>
          <a:ahLst/>
          <a:cxnLst/>
          <a:rect l="0" t="0" r="0" b="0"/>
          <a:pathLst>
            <a:path>
              <a:moveTo>
                <a:pt x="0" y="13710"/>
              </a:moveTo>
              <a:lnTo>
                <a:pt x="703253" y="13710"/>
              </a:lnTo>
            </a:path>
          </a:pathLst>
        </a:custGeom>
        <a:noFill/>
        <a:ln w="25400" cap="flat" cmpd="sng" algn="ctr">
          <a:solidFill>
            <a:schemeClr val="accent6">
              <a:tint val="5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SG" sz="500" kern="1200" dirty="0"/>
        </a:p>
      </dsp:txBody>
      <dsp:txXfrm>
        <a:off x="6046427" y="2622856"/>
        <a:ext cx="35162" cy="35162"/>
      </dsp:txXfrm>
    </dsp:sp>
    <dsp:sp modelId="{20EE8EEC-B5D8-4C88-AE6E-95E6A5B52E86}">
      <dsp:nvSpPr>
        <dsp:cNvPr id="0" name=""/>
        <dsp:cNvSpPr/>
      </dsp:nvSpPr>
      <dsp:spPr>
        <a:xfrm>
          <a:off x="6358461" y="2479190"/>
          <a:ext cx="1711071" cy="706884"/>
        </a:xfrm>
        <a:prstGeom prst="roundRect">
          <a:avLst>
            <a:gd name="adj" fmla="val 10000"/>
          </a:avLst>
        </a:prstGeom>
        <a:gradFill rotWithShape="0">
          <a:gsLst>
            <a:gs pos="0">
              <a:schemeClr val="accent6">
                <a:tint val="70000"/>
                <a:hueOff val="0"/>
                <a:satOff val="0"/>
                <a:lumOff val="0"/>
                <a:alphaOff val="0"/>
                <a:shade val="63000"/>
                <a:satMod val="165000"/>
              </a:schemeClr>
            </a:gs>
            <a:gs pos="30000">
              <a:schemeClr val="accent6">
                <a:tint val="70000"/>
                <a:hueOff val="0"/>
                <a:satOff val="0"/>
                <a:lumOff val="0"/>
                <a:alphaOff val="0"/>
                <a:shade val="58000"/>
                <a:satMod val="165000"/>
              </a:schemeClr>
            </a:gs>
            <a:gs pos="75000">
              <a:schemeClr val="accent6">
                <a:tint val="70000"/>
                <a:hueOff val="0"/>
                <a:satOff val="0"/>
                <a:lumOff val="0"/>
                <a:alphaOff val="0"/>
                <a:shade val="30000"/>
                <a:satMod val="175000"/>
              </a:schemeClr>
            </a:gs>
            <a:gs pos="100000">
              <a:schemeClr val="accent6">
                <a:tint val="70000"/>
                <a:hueOff val="0"/>
                <a:satOff val="0"/>
                <a:lumOff val="0"/>
                <a:alphaOff val="0"/>
                <a:shade val="15000"/>
                <a:satMod val="175000"/>
              </a:schemeClr>
            </a:gs>
          </a:gsLst>
          <a:path path="circle">
            <a:fillToRect l="5000" t="100000" r="120000" b="10000"/>
          </a:path>
        </a:gradFill>
        <a:ln>
          <a:noFill/>
        </a:ln>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dsp:spPr>
      <dsp:style>
        <a:lnRef idx="0">
          <a:scrgbClr r="0" g="0" b="0"/>
        </a:lnRef>
        <a:fillRef idx="3">
          <a:scrgbClr r="0" g="0" b="0"/>
        </a:fillRef>
        <a:effectRef idx="3">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kern="1200" dirty="0" smtClean="0"/>
            <a:t>Dividends can be paid using borrowed funds</a:t>
          </a:r>
          <a:endParaRPr lang="en-SG" sz="1100" kern="1200" dirty="0"/>
        </a:p>
      </dsp:txBody>
      <dsp:txXfrm>
        <a:off x="6379165" y="2499894"/>
        <a:ext cx="1669663" cy="665476"/>
      </dsp:txXfrm>
    </dsp:sp>
    <dsp:sp modelId="{66702F65-0133-463D-B42C-7AA193446826}">
      <dsp:nvSpPr>
        <dsp:cNvPr id="0" name=""/>
        <dsp:cNvSpPr/>
      </dsp:nvSpPr>
      <dsp:spPr>
        <a:xfrm rot="3974682">
          <a:off x="3394514" y="2989393"/>
          <a:ext cx="1403832" cy="27421"/>
        </a:xfrm>
        <a:custGeom>
          <a:avLst/>
          <a:gdLst/>
          <a:ahLst/>
          <a:cxnLst/>
          <a:rect l="0" t="0" r="0" b="0"/>
          <a:pathLst>
            <a:path>
              <a:moveTo>
                <a:pt x="0" y="13710"/>
              </a:moveTo>
              <a:lnTo>
                <a:pt x="1403832" y="13710"/>
              </a:lnTo>
            </a:path>
          </a:pathLst>
        </a:custGeom>
        <a:noFill/>
        <a:ln w="25400" cap="flat" cmpd="sng" algn="ctr">
          <a:solidFill>
            <a:schemeClr val="accent6">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SG" sz="500" kern="1200" dirty="0"/>
        </a:p>
      </dsp:txBody>
      <dsp:txXfrm>
        <a:off x="4061334" y="2968008"/>
        <a:ext cx="70191" cy="70191"/>
      </dsp:txXfrm>
    </dsp:sp>
    <dsp:sp modelId="{C5195AA1-867E-4121-A442-48467665FF1A}">
      <dsp:nvSpPr>
        <dsp:cNvPr id="0" name=""/>
        <dsp:cNvSpPr/>
      </dsp:nvSpPr>
      <dsp:spPr>
        <a:xfrm>
          <a:off x="4379184" y="3292108"/>
          <a:ext cx="1413769" cy="706884"/>
        </a:xfrm>
        <a:prstGeom prst="roundRect">
          <a:avLst>
            <a:gd name="adj" fmla="val 10000"/>
          </a:avLst>
        </a:prstGeom>
        <a:gradFill rotWithShape="0">
          <a:gsLst>
            <a:gs pos="0">
              <a:schemeClr val="accent6">
                <a:tint val="99000"/>
                <a:hueOff val="0"/>
                <a:satOff val="0"/>
                <a:lumOff val="0"/>
                <a:alphaOff val="0"/>
                <a:shade val="63000"/>
                <a:satMod val="165000"/>
              </a:schemeClr>
            </a:gs>
            <a:gs pos="30000">
              <a:schemeClr val="accent6">
                <a:tint val="99000"/>
                <a:hueOff val="0"/>
                <a:satOff val="0"/>
                <a:lumOff val="0"/>
                <a:alphaOff val="0"/>
                <a:shade val="58000"/>
                <a:satMod val="165000"/>
              </a:schemeClr>
            </a:gs>
            <a:gs pos="75000">
              <a:schemeClr val="accent6">
                <a:tint val="99000"/>
                <a:hueOff val="0"/>
                <a:satOff val="0"/>
                <a:lumOff val="0"/>
                <a:alphaOff val="0"/>
                <a:shade val="30000"/>
                <a:satMod val="175000"/>
              </a:schemeClr>
            </a:gs>
            <a:gs pos="100000">
              <a:schemeClr val="accent6">
                <a:tint val="99000"/>
                <a:hueOff val="0"/>
                <a:satOff val="0"/>
                <a:lumOff val="0"/>
                <a:alphaOff val="0"/>
                <a:shade val="15000"/>
                <a:satMod val="175000"/>
              </a:schemeClr>
            </a:gs>
          </a:gsLst>
          <a:path path="circle">
            <a:fillToRect l="5000" t="100000" r="120000" b="10000"/>
          </a:path>
        </a:gradFill>
        <a:ln>
          <a:noFill/>
        </a:ln>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dsp:spPr>
      <dsp:style>
        <a:lnRef idx="0">
          <a:scrgbClr r="0" g="0" b="0"/>
        </a:lnRef>
        <a:fillRef idx="3">
          <a:scrgbClr r="0" g="0" b="0"/>
        </a:fillRef>
        <a:effectRef idx="3">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kern="1200" dirty="0" smtClean="0"/>
            <a:t>Issue New Shares</a:t>
          </a:r>
          <a:endParaRPr lang="en-SG" sz="1100" kern="1200" dirty="0"/>
        </a:p>
      </dsp:txBody>
      <dsp:txXfrm>
        <a:off x="4399888" y="3312812"/>
        <a:ext cx="1372361" cy="665476"/>
      </dsp:txXfrm>
    </dsp:sp>
    <dsp:sp modelId="{78AB51D5-35B5-4E3A-BFE9-636C63A56FCC}">
      <dsp:nvSpPr>
        <dsp:cNvPr id="0" name=""/>
        <dsp:cNvSpPr/>
      </dsp:nvSpPr>
      <dsp:spPr>
        <a:xfrm>
          <a:off x="5792953" y="3631839"/>
          <a:ext cx="565507" cy="27421"/>
        </a:xfrm>
        <a:custGeom>
          <a:avLst/>
          <a:gdLst/>
          <a:ahLst/>
          <a:cxnLst/>
          <a:rect l="0" t="0" r="0" b="0"/>
          <a:pathLst>
            <a:path>
              <a:moveTo>
                <a:pt x="0" y="13710"/>
              </a:moveTo>
              <a:lnTo>
                <a:pt x="565507" y="13710"/>
              </a:lnTo>
            </a:path>
          </a:pathLst>
        </a:custGeom>
        <a:noFill/>
        <a:ln w="25400" cap="flat" cmpd="sng" algn="ctr">
          <a:solidFill>
            <a:schemeClr val="accent6">
              <a:tint val="5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SG" sz="500" kern="1200" dirty="0"/>
        </a:p>
      </dsp:txBody>
      <dsp:txXfrm>
        <a:off x="6061570" y="3631412"/>
        <a:ext cx="28275" cy="28275"/>
      </dsp:txXfrm>
    </dsp:sp>
    <dsp:sp modelId="{7CD98806-1AAC-4798-AAA0-952AB9EB1529}">
      <dsp:nvSpPr>
        <dsp:cNvPr id="0" name=""/>
        <dsp:cNvSpPr/>
      </dsp:nvSpPr>
      <dsp:spPr>
        <a:xfrm>
          <a:off x="6358461" y="3292108"/>
          <a:ext cx="1711071" cy="706884"/>
        </a:xfrm>
        <a:prstGeom prst="roundRect">
          <a:avLst>
            <a:gd name="adj" fmla="val 10000"/>
          </a:avLst>
        </a:prstGeom>
        <a:gradFill rotWithShape="0">
          <a:gsLst>
            <a:gs pos="0">
              <a:schemeClr val="accent6">
                <a:tint val="70000"/>
                <a:hueOff val="0"/>
                <a:satOff val="0"/>
                <a:lumOff val="0"/>
                <a:alphaOff val="0"/>
                <a:shade val="63000"/>
                <a:satMod val="165000"/>
              </a:schemeClr>
            </a:gs>
            <a:gs pos="30000">
              <a:schemeClr val="accent6">
                <a:tint val="70000"/>
                <a:hueOff val="0"/>
                <a:satOff val="0"/>
                <a:lumOff val="0"/>
                <a:alphaOff val="0"/>
                <a:shade val="58000"/>
                <a:satMod val="165000"/>
              </a:schemeClr>
            </a:gs>
            <a:gs pos="75000">
              <a:schemeClr val="accent6">
                <a:tint val="70000"/>
                <a:hueOff val="0"/>
                <a:satOff val="0"/>
                <a:lumOff val="0"/>
                <a:alphaOff val="0"/>
                <a:shade val="30000"/>
                <a:satMod val="175000"/>
              </a:schemeClr>
            </a:gs>
            <a:gs pos="100000">
              <a:schemeClr val="accent6">
                <a:tint val="70000"/>
                <a:hueOff val="0"/>
                <a:satOff val="0"/>
                <a:lumOff val="0"/>
                <a:alphaOff val="0"/>
                <a:shade val="15000"/>
                <a:satMod val="175000"/>
              </a:schemeClr>
            </a:gs>
          </a:gsLst>
          <a:path path="circle">
            <a:fillToRect l="5000" t="100000" r="120000" b="10000"/>
          </a:path>
        </a:gradFill>
        <a:ln>
          <a:noFill/>
        </a:ln>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dsp:spPr>
      <dsp:style>
        <a:lnRef idx="0">
          <a:scrgbClr r="0" g="0" b="0"/>
        </a:lnRef>
        <a:fillRef idx="3">
          <a:scrgbClr r="0" g="0" b="0"/>
        </a:fillRef>
        <a:effectRef idx="3">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kern="1200" dirty="0" smtClean="0"/>
            <a:t>Not preferred although would lead to higher earnings retained</a:t>
          </a:r>
          <a:endParaRPr lang="en-SG" sz="1100" kern="1200" dirty="0"/>
        </a:p>
      </dsp:txBody>
      <dsp:txXfrm>
        <a:off x="6379165" y="3312812"/>
        <a:ext cx="1669663" cy="66547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B821B1-214F-49F1-A615-97BE36C61419}">
      <dsp:nvSpPr>
        <dsp:cNvPr id="0" name=""/>
        <dsp:cNvSpPr/>
      </dsp:nvSpPr>
      <dsp:spPr>
        <a:xfrm>
          <a:off x="1587" y="1631156"/>
          <a:ext cx="1603374" cy="801687"/>
        </a:xfrm>
        <a:prstGeom prst="roundRect">
          <a:avLst>
            <a:gd name="adj" fmla="val 10000"/>
          </a:avLst>
        </a:prstGeom>
        <a:gradFill rotWithShape="0">
          <a:gsLst>
            <a:gs pos="0">
              <a:schemeClr val="accent1">
                <a:shade val="60000"/>
                <a:hueOff val="0"/>
                <a:satOff val="0"/>
                <a:lumOff val="0"/>
                <a:alphaOff val="0"/>
                <a:shade val="63000"/>
                <a:satMod val="165000"/>
              </a:schemeClr>
            </a:gs>
            <a:gs pos="30000">
              <a:schemeClr val="accent1">
                <a:shade val="60000"/>
                <a:hueOff val="0"/>
                <a:satOff val="0"/>
                <a:lumOff val="0"/>
                <a:alphaOff val="0"/>
                <a:shade val="58000"/>
                <a:satMod val="165000"/>
              </a:schemeClr>
            </a:gs>
            <a:gs pos="75000">
              <a:schemeClr val="accent1">
                <a:shade val="60000"/>
                <a:hueOff val="0"/>
                <a:satOff val="0"/>
                <a:lumOff val="0"/>
                <a:alphaOff val="0"/>
                <a:shade val="30000"/>
                <a:satMod val="175000"/>
              </a:schemeClr>
            </a:gs>
            <a:gs pos="100000">
              <a:schemeClr val="accent1">
                <a:shade val="60000"/>
                <a:hueOff val="0"/>
                <a:satOff val="0"/>
                <a:lumOff val="0"/>
                <a:alphaOff val="0"/>
                <a:shade val="15000"/>
                <a:satMod val="175000"/>
              </a:schemeClr>
            </a:gs>
          </a:gsLst>
          <a:path path="circle">
            <a:fillToRect l="5000" t="100000" r="120000" b="10000"/>
          </a:path>
        </a:gradFill>
        <a:ln>
          <a:noFill/>
        </a:ln>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dsp:spPr>
      <dsp:style>
        <a:lnRef idx="0">
          <a:scrgbClr r="0" g="0" b="0"/>
        </a:lnRef>
        <a:fillRef idx="3">
          <a:scrgbClr r="0" g="0" b="0"/>
        </a:fillRef>
        <a:effectRef idx="3">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Factors Influencing Dividend Policy</a:t>
          </a:r>
          <a:endParaRPr lang="en-SG" sz="1600" kern="1200" dirty="0"/>
        </a:p>
      </dsp:txBody>
      <dsp:txXfrm>
        <a:off x="25068" y="1654637"/>
        <a:ext cx="1556412" cy="754725"/>
      </dsp:txXfrm>
    </dsp:sp>
    <dsp:sp modelId="{BF86AFD9-A522-4529-AD80-2DFBF578292A}">
      <dsp:nvSpPr>
        <dsp:cNvPr id="0" name=""/>
        <dsp:cNvSpPr/>
      </dsp:nvSpPr>
      <dsp:spPr>
        <a:xfrm>
          <a:off x="1604962" y="2014246"/>
          <a:ext cx="641349" cy="35507"/>
        </a:xfrm>
        <a:custGeom>
          <a:avLst/>
          <a:gdLst/>
          <a:ahLst/>
          <a:cxnLst/>
          <a:rect l="0" t="0" r="0" b="0"/>
          <a:pathLst>
            <a:path>
              <a:moveTo>
                <a:pt x="0" y="17753"/>
              </a:moveTo>
              <a:lnTo>
                <a:pt x="641349" y="17753"/>
              </a:lnTo>
            </a:path>
          </a:pathLst>
        </a:custGeom>
        <a:noFill/>
        <a:ln w="25400" cap="flat" cmpd="sng" algn="ctr">
          <a:solidFill>
            <a:schemeClr val="accent1">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SG" sz="500" kern="1200" dirty="0"/>
        </a:p>
      </dsp:txBody>
      <dsp:txXfrm>
        <a:off x="1909603" y="2015966"/>
        <a:ext cx="32067" cy="32067"/>
      </dsp:txXfrm>
    </dsp:sp>
    <dsp:sp modelId="{BBFF3371-861A-41DF-8EE6-04660F13779F}">
      <dsp:nvSpPr>
        <dsp:cNvPr id="0" name=""/>
        <dsp:cNvSpPr/>
      </dsp:nvSpPr>
      <dsp:spPr>
        <a:xfrm>
          <a:off x="2246312" y="1631156"/>
          <a:ext cx="1603374" cy="801687"/>
        </a:xfrm>
        <a:prstGeom prst="roundRect">
          <a:avLst>
            <a:gd name="adj" fmla="val 10000"/>
          </a:avLst>
        </a:prstGeom>
        <a:gradFill rotWithShape="0">
          <a:gsLst>
            <a:gs pos="0">
              <a:schemeClr val="accent1">
                <a:shade val="80000"/>
                <a:hueOff val="0"/>
                <a:satOff val="0"/>
                <a:lumOff val="0"/>
                <a:alphaOff val="0"/>
                <a:shade val="63000"/>
                <a:satMod val="165000"/>
              </a:schemeClr>
            </a:gs>
            <a:gs pos="30000">
              <a:schemeClr val="accent1">
                <a:shade val="80000"/>
                <a:hueOff val="0"/>
                <a:satOff val="0"/>
                <a:lumOff val="0"/>
                <a:alphaOff val="0"/>
                <a:shade val="58000"/>
                <a:satMod val="165000"/>
              </a:schemeClr>
            </a:gs>
            <a:gs pos="75000">
              <a:schemeClr val="accent1">
                <a:shade val="80000"/>
                <a:hueOff val="0"/>
                <a:satOff val="0"/>
                <a:lumOff val="0"/>
                <a:alphaOff val="0"/>
                <a:shade val="30000"/>
                <a:satMod val="175000"/>
              </a:schemeClr>
            </a:gs>
            <a:gs pos="100000">
              <a:schemeClr val="accent1">
                <a:shade val="80000"/>
                <a:hueOff val="0"/>
                <a:satOff val="0"/>
                <a:lumOff val="0"/>
                <a:alphaOff val="0"/>
                <a:shade val="15000"/>
                <a:satMod val="175000"/>
              </a:schemeClr>
            </a:gs>
          </a:gsLst>
          <a:path path="circle">
            <a:fillToRect l="5000" t="100000" r="120000" b="10000"/>
          </a:path>
        </a:gradFill>
        <a:ln>
          <a:noFill/>
        </a:ln>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dsp:spPr>
      <dsp:style>
        <a:lnRef idx="0">
          <a:scrgbClr r="0" g="0" b="0"/>
        </a:lnRef>
        <a:fillRef idx="3">
          <a:scrgbClr r="0" g="0" b="0"/>
        </a:fillRef>
        <a:effectRef idx="3">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IV. Effects of Dividend Policy on r</a:t>
          </a:r>
          <a:r>
            <a:rPr lang="en-US" sz="1600" kern="1200" baseline="-25000" dirty="0" smtClean="0"/>
            <a:t>s</a:t>
          </a:r>
          <a:endParaRPr lang="en-SG" sz="1600" kern="1200" baseline="-25000" dirty="0"/>
        </a:p>
      </dsp:txBody>
      <dsp:txXfrm>
        <a:off x="2269793" y="1654637"/>
        <a:ext cx="1556412" cy="754725"/>
      </dsp:txXfrm>
    </dsp:sp>
    <dsp:sp modelId="{BF851B5C-052F-4A06-BD94-35A3D0E15C9C}">
      <dsp:nvSpPr>
        <dsp:cNvPr id="0" name=""/>
        <dsp:cNvSpPr/>
      </dsp:nvSpPr>
      <dsp:spPr>
        <a:xfrm rot="17692822">
          <a:off x="3408166" y="1322790"/>
          <a:ext cx="1524392" cy="35507"/>
        </a:xfrm>
        <a:custGeom>
          <a:avLst/>
          <a:gdLst/>
          <a:ahLst/>
          <a:cxnLst/>
          <a:rect l="0" t="0" r="0" b="0"/>
          <a:pathLst>
            <a:path>
              <a:moveTo>
                <a:pt x="0" y="17753"/>
              </a:moveTo>
              <a:lnTo>
                <a:pt x="1524392" y="17753"/>
              </a:lnTo>
            </a:path>
          </a:pathLst>
        </a:custGeom>
        <a:noFill/>
        <a:ln w="25400" cap="flat" cmpd="sng" algn="ctr">
          <a:solidFill>
            <a:schemeClr val="accent1">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SG" sz="500" kern="1200" dirty="0"/>
        </a:p>
      </dsp:txBody>
      <dsp:txXfrm>
        <a:off x="4132252" y="1302434"/>
        <a:ext cx="76219" cy="76219"/>
      </dsp:txXfrm>
    </dsp:sp>
    <dsp:sp modelId="{4E8013E8-9862-4598-A0EA-BD70F1F008C0}">
      <dsp:nvSpPr>
        <dsp:cNvPr id="0" name=""/>
        <dsp:cNvSpPr/>
      </dsp:nvSpPr>
      <dsp:spPr>
        <a:xfrm>
          <a:off x="4491037" y="248245"/>
          <a:ext cx="1603374" cy="801687"/>
        </a:xfrm>
        <a:prstGeom prst="roundRect">
          <a:avLst>
            <a:gd name="adj" fmla="val 10000"/>
          </a:avLst>
        </a:prstGeom>
        <a:gradFill rotWithShape="0">
          <a:gsLst>
            <a:gs pos="0">
              <a:schemeClr val="accent1">
                <a:tint val="99000"/>
                <a:hueOff val="0"/>
                <a:satOff val="0"/>
                <a:lumOff val="0"/>
                <a:alphaOff val="0"/>
                <a:shade val="63000"/>
                <a:satMod val="165000"/>
              </a:schemeClr>
            </a:gs>
            <a:gs pos="30000">
              <a:schemeClr val="accent1">
                <a:tint val="99000"/>
                <a:hueOff val="0"/>
                <a:satOff val="0"/>
                <a:lumOff val="0"/>
                <a:alphaOff val="0"/>
                <a:shade val="58000"/>
                <a:satMod val="165000"/>
              </a:schemeClr>
            </a:gs>
            <a:gs pos="75000">
              <a:schemeClr val="accent1">
                <a:tint val="99000"/>
                <a:hueOff val="0"/>
                <a:satOff val="0"/>
                <a:lumOff val="0"/>
                <a:alphaOff val="0"/>
                <a:shade val="30000"/>
                <a:satMod val="175000"/>
              </a:schemeClr>
            </a:gs>
            <a:gs pos="100000">
              <a:schemeClr val="accent1">
                <a:tint val="99000"/>
                <a:hueOff val="0"/>
                <a:satOff val="0"/>
                <a:lumOff val="0"/>
                <a:alphaOff val="0"/>
                <a:shade val="15000"/>
                <a:satMod val="175000"/>
              </a:schemeClr>
            </a:gs>
          </a:gsLst>
          <a:path path="circle">
            <a:fillToRect l="5000" t="100000" r="120000" b="10000"/>
          </a:path>
        </a:gradFill>
        <a:ln>
          <a:noFill/>
        </a:ln>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dsp:spPr>
      <dsp:style>
        <a:lnRef idx="0">
          <a:scrgbClr r="0" g="0" b="0"/>
        </a:lnRef>
        <a:fillRef idx="3">
          <a:scrgbClr r="0" g="0" b="0"/>
        </a:fillRef>
        <a:effectRef idx="3">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Clientele Effect</a:t>
          </a:r>
          <a:endParaRPr lang="en-SG" sz="1600" kern="1200" dirty="0"/>
        </a:p>
      </dsp:txBody>
      <dsp:txXfrm>
        <a:off x="4514518" y="271726"/>
        <a:ext cx="1556412" cy="754725"/>
      </dsp:txXfrm>
    </dsp:sp>
    <dsp:sp modelId="{EF8EA7EE-2CA1-40C5-84A4-10199F870823}">
      <dsp:nvSpPr>
        <dsp:cNvPr id="0" name=""/>
        <dsp:cNvSpPr/>
      </dsp:nvSpPr>
      <dsp:spPr>
        <a:xfrm rot="19457599">
          <a:off x="3775450" y="1783760"/>
          <a:ext cx="789824" cy="35507"/>
        </a:xfrm>
        <a:custGeom>
          <a:avLst/>
          <a:gdLst/>
          <a:ahLst/>
          <a:cxnLst/>
          <a:rect l="0" t="0" r="0" b="0"/>
          <a:pathLst>
            <a:path>
              <a:moveTo>
                <a:pt x="0" y="17753"/>
              </a:moveTo>
              <a:lnTo>
                <a:pt x="789824" y="17753"/>
              </a:lnTo>
            </a:path>
          </a:pathLst>
        </a:custGeom>
        <a:noFill/>
        <a:ln w="25400" cap="flat" cmpd="sng" algn="ctr">
          <a:solidFill>
            <a:schemeClr val="accent1">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SG" sz="500" kern="1200" dirty="0"/>
        </a:p>
      </dsp:txBody>
      <dsp:txXfrm>
        <a:off x="4150616" y="1781769"/>
        <a:ext cx="39491" cy="39491"/>
      </dsp:txXfrm>
    </dsp:sp>
    <dsp:sp modelId="{06A05DBD-79AD-4479-B798-29DCEC9D21CE}">
      <dsp:nvSpPr>
        <dsp:cNvPr id="0" name=""/>
        <dsp:cNvSpPr/>
      </dsp:nvSpPr>
      <dsp:spPr>
        <a:xfrm>
          <a:off x="4491037" y="1170185"/>
          <a:ext cx="1603374" cy="801687"/>
        </a:xfrm>
        <a:prstGeom prst="roundRect">
          <a:avLst>
            <a:gd name="adj" fmla="val 10000"/>
          </a:avLst>
        </a:prstGeom>
        <a:gradFill rotWithShape="0">
          <a:gsLst>
            <a:gs pos="0">
              <a:schemeClr val="accent1">
                <a:tint val="99000"/>
                <a:hueOff val="0"/>
                <a:satOff val="0"/>
                <a:lumOff val="0"/>
                <a:alphaOff val="0"/>
                <a:shade val="63000"/>
                <a:satMod val="165000"/>
              </a:schemeClr>
            </a:gs>
            <a:gs pos="30000">
              <a:schemeClr val="accent1">
                <a:tint val="99000"/>
                <a:hueOff val="0"/>
                <a:satOff val="0"/>
                <a:lumOff val="0"/>
                <a:alphaOff val="0"/>
                <a:shade val="58000"/>
                <a:satMod val="165000"/>
              </a:schemeClr>
            </a:gs>
            <a:gs pos="75000">
              <a:schemeClr val="accent1">
                <a:tint val="99000"/>
                <a:hueOff val="0"/>
                <a:satOff val="0"/>
                <a:lumOff val="0"/>
                <a:alphaOff val="0"/>
                <a:shade val="30000"/>
                <a:satMod val="175000"/>
              </a:schemeClr>
            </a:gs>
            <a:gs pos="100000">
              <a:schemeClr val="accent1">
                <a:tint val="99000"/>
                <a:hueOff val="0"/>
                <a:satOff val="0"/>
                <a:lumOff val="0"/>
                <a:alphaOff val="0"/>
                <a:shade val="15000"/>
                <a:satMod val="175000"/>
              </a:schemeClr>
            </a:gs>
          </a:gsLst>
          <a:path path="circle">
            <a:fillToRect l="5000" t="100000" r="120000" b="10000"/>
          </a:path>
        </a:gradFill>
        <a:ln>
          <a:noFill/>
        </a:ln>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dsp:spPr>
      <dsp:style>
        <a:lnRef idx="0">
          <a:scrgbClr r="0" g="0" b="0"/>
        </a:lnRef>
        <a:fillRef idx="3">
          <a:scrgbClr r="0" g="0" b="0"/>
        </a:fillRef>
        <a:effectRef idx="3">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Bird In The Hand</a:t>
          </a:r>
          <a:endParaRPr lang="en-SG" sz="1600" kern="1200" dirty="0"/>
        </a:p>
      </dsp:txBody>
      <dsp:txXfrm>
        <a:off x="4514518" y="1193666"/>
        <a:ext cx="1556412" cy="754725"/>
      </dsp:txXfrm>
    </dsp:sp>
    <dsp:sp modelId="{BED874D1-0EDB-4BEB-9C62-DAB15F0E748A}">
      <dsp:nvSpPr>
        <dsp:cNvPr id="0" name=""/>
        <dsp:cNvSpPr/>
      </dsp:nvSpPr>
      <dsp:spPr>
        <a:xfrm rot="2142401">
          <a:off x="3775450" y="2244731"/>
          <a:ext cx="789824" cy="35507"/>
        </a:xfrm>
        <a:custGeom>
          <a:avLst/>
          <a:gdLst/>
          <a:ahLst/>
          <a:cxnLst/>
          <a:rect l="0" t="0" r="0" b="0"/>
          <a:pathLst>
            <a:path>
              <a:moveTo>
                <a:pt x="0" y="17753"/>
              </a:moveTo>
              <a:lnTo>
                <a:pt x="789824" y="17753"/>
              </a:lnTo>
            </a:path>
          </a:pathLst>
        </a:custGeom>
        <a:noFill/>
        <a:ln w="25400" cap="flat" cmpd="sng" algn="ctr">
          <a:solidFill>
            <a:schemeClr val="accent1">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SG" sz="500" kern="1200" dirty="0"/>
        </a:p>
      </dsp:txBody>
      <dsp:txXfrm>
        <a:off x="4150616" y="2242739"/>
        <a:ext cx="39491" cy="39491"/>
      </dsp:txXfrm>
    </dsp:sp>
    <dsp:sp modelId="{F3887A6A-E4C5-45C0-A8BE-130A763EB717}">
      <dsp:nvSpPr>
        <dsp:cNvPr id="0" name=""/>
        <dsp:cNvSpPr/>
      </dsp:nvSpPr>
      <dsp:spPr>
        <a:xfrm>
          <a:off x="4491037" y="2092126"/>
          <a:ext cx="1603374" cy="801687"/>
        </a:xfrm>
        <a:prstGeom prst="roundRect">
          <a:avLst>
            <a:gd name="adj" fmla="val 10000"/>
          </a:avLst>
        </a:prstGeom>
        <a:gradFill rotWithShape="0">
          <a:gsLst>
            <a:gs pos="0">
              <a:schemeClr val="accent1">
                <a:tint val="99000"/>
                <a:hueOff val="0"/>
                <a:satOff val="0"/>
                <a:lumOff val="0"/>
                <a:alphaOff val="0"/>
                <a:shade val="63000"/>
                <a:satMod val="165000"/>
              </a:schemeClr>
            </a:gs>
            <a:gs pos="30000">
              <a:schemeClr val="accent1">
                <a:tint val="99000"/>
                <a:hueOff val="0"/>
                <a:satOff val="0"/>
                <a:lumOff val="0"/>
                <a:alphaOff val="0"/>
                <a:shade val="58000"/>
                <a:satMod val="165000"/>
              </a:schemeClr>
            </a:gs>
            <a:gs pos="75000">
              <a:schemeClr val="accent1">
                <a:tint val="99000"/>
                <a:hueOff val="0"/>
                <a:satOff val="0"/>
                <a:lumOff val="0"/>
                <a:alphaOff val="0"/>
                <a:shade val="30000"/>
                <a:satMod val="175000"/>
              </a:schemeClr>
            </a:gs>
            <a:gs pos="100000">
              <a:schemeClr val="accent1">
                <a:tint val="99000"/>
                <a:hueOff val="0"/>
                <a:satOff val="0"/>
                <a:lumOff val="0"/>
                <a:alphaOff val="0"/>
                <a:shade val="15000"/>
                <a:satMod val="175000"/>
              </a:schemeClr>
            </a:gs>
          </a:gsLst>
          <a:path path="circle">
            <a:fillToRect l="5000" t="100000" r="120000" b="10000"/>
          </a:path>
        </a:gradFill>
        <a:ln>
          <a:noFill/>
        </a:ln>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dsp:spPr>
      <dsp:style>
        <a:lnRef idx="0">
          <a:scrgbClr r="0" g="0" b="0"/>
        </a:lnRef>
        <a:fillRef idx="3">
          <a:scrgbClr r="0" g="0" b="0"/>
        </a:fillRef>
        <a:effectRef idx="3">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Tax Preference</a:t>
          </a:r>
          <a:endParaRPr lang="en-SG" sz="1600" kern="1200" dirty="0"/>
        </a:p>
      </dsp:txBody>
      <dsp:txXfrm>
        <a:off x="4514518" y="2115607"/>
        <a:ext cx="1556412" cy="754725"/>
      </dsp:txXfrm>
    </dsp:sp>
    <dsp:sp modelId="{648586CB-712D-48A3-BD81-C8968FC9F1B7}">
      <dsp:nvSpPr>
        <dsp:cNvPr id="0" name=""/>
        <dsp:cNvSpPr/>
      </dsp:nvSpPr>
      <dsp:spPr>
        <a:xfrm rot="3907178">
          <a:off x="3408166" y="2705701"/>
          <a:ext cx="1524392" cy="35507"/>
        </a:xfrm>
        <a:custGeom>
          <a:avLst/>
          <a:gdLst/>
          <a:ahLst/>
          <a:cxnLst/>
          <a:rect l="0" t="0" r="0" b="0"/>
          <a:pathLst>
            <a:path>
              <a:moveTo>
                <a:pt x="0" y="17753"/>
              </a:moveTo>
              <a:lnTo>
                <a:pt x="1524392" y="17753"/>
              </a:lnTo>
            </a:path>
          </a:pathLst>
        </a:custGeom>
        <a:noFill/>
        <a:ln w="25400" cap="flat" cmpd="sng" algn="ctr">
          <a:solidFill>
            <a:schemeClr val="accent1">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SG" sz="500" kern="1200" dirty="0"/>
        </a:p>
      </dsp:txBody>
      <dsp:txXfrm>
        <a:off x="4132252" y="2685345"/>
        <a:ext cx="76219" cy="76219"/>
      </dsp:txXfrm>
    </dsp:sp>
    <dsp:sp modelId="{48BBBB97-312E-46B1-A745-16AEFA11FB4F}">
      <dsp:nvSpPr>
        <dsp:cNvPr id="0" name=""/>
        <dsp:cNvSpPr/>
      </dsp:nvSpPr>
      <dsp:spPr>
        <a:xfrm>
          <a:off x="4491037" y="3014067"/>
          <a:ext cx="1603374" cy="801687"/>
        </a:xfrm>
        <a:prstGeom prst="roundRect">
          <a:avLst>
            <a:gd name="adj" fmla="val 10000"/>
          </a:avLst>
        </a:prstGeom>
        <a:gradFill rotWithShape="0">
          <a:gsLst>
            <a:gs pos="0">
              <a:schemeClr val="accent1">
                <a:tint val="99000"/>
                <a:hueOff val="0"/>
                <a:satOff val="0"/>
                <a:lumOff val="0"/>
                <a:alphaOff val="0"/>
                <a:shade val="63000"/>
                <a:satMod val="165000"/>
              </a:schemeClr>
            </a:gs>
            <a:gs pos="30000">
              <a:schemeClr val="accent1">
                <a:tint val="99000"/>
                <a:hueOff val="0"/>
                <a:satOff val="0"/>
                <a:lumOff val="0"/>
                <a:alphaOff val="0"/>
                <a:shade val="58000"/>
                <a:satMod val="165000"/>
              </a:schemeClr>
            </a:gs>
            <a:gs pos="75000">
              <a:schemeClr val="accent1">
                <a:tint val="99000"/>
                <a:hueOff val="0"/>
                <a:satOff val="0"/>
                <a:lumOff val="0"/>
                <a:alphaOff val="0"/>
                <a:shade val="30000"/>
                <a:satMod val="175000"/>
              </a:schemeClr>
            </a:gs>
            <a:gs pos="100000">
              <a:schemeClr val="accent1">
                <a:tint val="99000"/>
                <a:hueOff val="0"/>
                <a:satOff val="0"/>
                <a:lumOff val="0"/>
                <a:alphaOff val="0"/>
                <a:shade val="15000"/>
                <a:satMod val="175000"/>
              </a:schemeClr>
            </a:gs>
          </a:gsLst>
          <a:path path="circle">
            <a:fillToRect l="5000" t="100000" r="120000" b="10000"/>
          </a:path>
        </a:gradFill>
        <a:ln>
          <a:noFill/>
        </a:ln>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dsp:spPr>
      <dsp:style>
        <a:lnRef idx="0">
          <a:scrgbClr r="0" g="0" b="0"/>
        </a:lnRef>
        <a:fillRef idx="3">
          <a:scrgbClr r="0" g="0" b="0"/>
        </a:fillRef>
        <a:effectRef idx="3">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Signaling </a:t>
          </a:r>
          <a:r>
            <a:rPr lang="en-US" sz="1600" kern="1200" dirty="0" smtClean="0"/>
            <a:t>Effect</a:t>
          </a:r>
          <a:endParaRPr lang="en-SG" sz="1600" kern="1200" dirty="0"/>
        </a:p>
      </dsp:txBody>
      <dsp:txXfrm>
        <a:off x="4514518" y="3037548"/>
        <a:ext cx="1556412" cy="754725"/>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E52FB25-CC5D-4623-9EE4-EFABEECA3FAC}" type="datetimeFigureOut">
              <a:rPr lang="en-US" smtClean="0"/>
              <a:pPr/>
              <a:t>11/15/2012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64653C2-B40E-44DF-9E94-13A602B6965C}" type="slidenum">
              <a:rPr lang="en-US" smtClean="0"/>
              <a:pPr/>
              <a:t>‹#›</a:t>
            </a:fld>
            <a:endParaRPr lang="en-US" dirty="0"/>
          </a:p>
        </p:txBody>
      </p:sp>
    </p:spTree>
    <p:extLst>
      <p:ext uri="{BB962C8B-B14F-4D97-AF65-F5344CB8AC3E}">
        <p14:creationId xmlns:p14="http://schemas.microsoft.com/office/powerpoint/2010/main" val="27146836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Dividend</a:t>
            </a:r>
            <a:r>
              <a:rPr lang="en-US" baseline="0" dirty="0" smtClean="0"/>
              <a:t> Preference: If they want cash, sell stock</a:t>
            </a:r>
          </a:p>
          <a:p>
            <a:r>
              <a:rPr lang="en-US" baseline="0" dirty="0" smtClean="0"/>
              <a:t>                               If they don’t want cash, use dividend to buy stock</a:t>
            </a:r>
          </a:p>
          <a:p>
            <a:endParaRPr lang="en-US" baseline="0" dirty="0" smtClean="0"/>
          </a:p>
          <a:p>
            <a:r>
              <a:rPr lang="en-US" baseline="0" dirty="0" smtClean="0"/>
              <a:t>Proverb: Bird in the hand is worth two in a bush</a:t>
            </a:r>
          </a:p>
          <a:p>
            <a:endParaRPr lang="en-US" baseline="0" dirty="0" smtClean="0"/>
          </a:p>
          <a:p>
            <a:r>
              <a:rPr lang="en-US" baseline="0" dirty="0" smtClean="0"/>
              <a:t>Tax deferral: taxes on dividends are due in the year they are received while taxes on capital gains are due whenever the stock is sold.</a:t>
            </a:r>
          </a:p>
          <a:p>
            <a:r>
              <a:rPr lang="en-US" baseline="0" dirty="0" smtClean="0"/>
              <a:t>Hence low payout means paying for less tax. As long as you don’t sell the stock, no need to pay tax.</a:t>
            </a:r>
          </a:p>
          <a:p>
            <a:endParaRPr lang="en-US" dirty="0"/>
          </a:p>
        </p:txBody>
      </p:sp>
      <p:sp>
        <p:nvSpPr>
          <p:cNvPr id="4" name="Slide Number Placeholder 3"/>
          <p:cNvSpPr>
            <a:spLocks noGrp="1"/>
          </p:cNvSpPr>
          <p:nvPr>
            <p:ph type="sldNum" sz="quarter" idx="10"/>
          </p:nvPr>
        </p:nvSpPr>
        <p:spPr/>
        <p:txBody>
          <a:bodyPr/>
          <a:lstStyle/>
          <a:p>
            <a:fld id="{AEDCF928-3E4F-40F4-ADB5-1F6149627B9C}" type="slidenum">
              <a:rPr lang="en-US" smtClean="0"/>
              <a:pPr/>
              <a:t>4</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Stock price increase at time of dividend increase could be due to</a:t>
            </a:r>
          </a:p>
          <a:p>
            <a:pPr lvl="1"/>
            <a:r>
              <a:rPr lang="en-US" dirty="0" smtClean="0"/>
              <a:t>Signal that management thinks EPS increase is sustainable(signaling hypothesis)</a:t>
            </a:r>
          </a:p>
          <a:p>
            <a:pPr lvl="1"/>
            <a:endParaRPr lang="en-US" dirty="0" smtClean="0"/>
          </a:p>
          <a:p>
            <a:r>
              <a:rPr lang="en-US" dirty="0" smtClean="0"/>
              <a:t>Larger than normal dividend indicates positive signal -&gt; Stock price increase</a:t>
            </a:r>
          </a:p>
          <a:p>
            <a:r>
              <a:rPr lang="en-US" dirty="0" smtClean="0"/>
              <a:t>Smaller than expected/cut in dividend indicates negative signal -&gt; Stock price falls</a:t>
            </a:r>
          </a:p>
          <a:p>
            <a:r>
              <a:rPr lang="en-US" dirty="0" smtClean="0"/>
              <a:t>Normal increment indicates neutral signal</a:t>
            </a:r>
          </a:p>
          <a:p>
            <a:pPr lvl="1"/>
            <a:endParaRPr lang="en-US" dirty="0" smtClean="0"/>
          </a:p>
          <a:p>
            <a:pPr lvl="1"/>
            <a:r>
              <a:rPr lang="en-US" dirty="0" smtClean="0"/>
              <a:t>Preferring high end stocks(bird-in-the-hand)</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Clientele effects hinder changing dividend policy</a:t>
            </a:r>
          </a:p>
          <a:p>
            <a:endParaRPr lang="en-US" dirty="0"/>
          </a:p>
        </p:txBody>
      </p:sp>
      <p:sp>
        <p:nvSpPr>
          <p:cNvPr id="4" name="Slide Number Placeholder 3"/>
          <p:cNvSpPr>
            <a:spLocks noGrp="1"/>
          </p:cNvSpPr>
          <p:nvPr>
            <p:ph type="sldNum" sz="quarter" idx="10"/>
          </p:nvPr>
        </p:nvSpPr>
        <p:spPr/>
        <p:txBody>
          <a:bodyPr/>
          <a:lstStyle/>
          <a:p>
            <a:fld id="{064653C2-B40E-44DF-9E94-13A602B6965C}" type="slidenum">
              <a:rPr lang="en-US" smtClean="0"/>
              <a:pPr/>
              <a:t>5</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3CB4E9C8-1C9E-41E5-8BB8-8BD53224C055}" type="datetime1">
              <a:rPr lang="en-SG" smtClean="0"/>
              <a:pPr/>
              <a:t>15/11/2012</a:t>
            </a:fld>
            <a:endParaRPr lang="en-SG" dirty="0"/>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SG" dirty="0"/>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72447C79-1792-4D1A-A76C-41B410711297}" type="slidenum">
              <a:rPr lang="en-SG" smtClean="0"/>
              <a:pPr/>
              <a:t>‹#›</a:t>
            </a:fld>
            <a:endParaRPr lang="en-SG"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10F18E5-7523-4B5C-B97D-9807EE61B65C}" type="datetime1">
              <a:rPr lang="en-SG" smtClean="0"/>
              <a:pPr/>
              <a:t>15/11/2012</a:t>
            </a:fld>
            <a:endParaRPr lang="en-SG" dirty="0"/>
          </a:p>
        </p:txBody>
      </p:sp>
      <p:sp>
        <p:nvSpPr>
          <p:cNvPr id="5" name="Footer Placeholder 4"/>
          <p:cNvSpPr>
            <a:spLocks noGrp="1"/>
          </p:cNvSpPr>
          <p:nvPr>
            <p:ph type="ftr" sz="quarter" idx="11"/>
          </p:nvPr>
        </p:nvSpPr>
        <p:spPr/>
        <p:txBody>
          <a:bodyPr/>
          <a:lstStyle/>
          <a:p>
            <a:endParaRPr lang="en-SG" dirty="0"/>
          </a:p>
        </p:txBody>
      </p:sp>
      <p:sp>
        <p:nvSpPr>
          <p:cNvPr id="6" name="Slide Number Placeholder 5"/>
          <p:cNvSpPr>
            <a:spLocks noGrp="1"/>
          </p:cNvSpPr>
          <p:nvPr>
            <p:ph type="sldNum" sz="quarter" idx="12"/>
          </p:nvPr>
        </p:nvSpPr>
        <p:spPr/>
        <p:txBody>
          <a:bodyPr/>
          <a:lstStyle/>
          <a:p>
            <a:fld id="{72447C79-1792-4D1A-A76C-41B410711297}" type="slidenum">
              <a:rPr lang="en-SG" smtClean="0"/>
              <a:pPr/>
              <a:t>‹#›</a:t>
            </a:fld>
            <a:endParaRPr lang="en-SG"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4BDA2B5-6AE5-4532-A24A-5A285520238F}" type="datetime1">
              <a:rPr lang="en-SG" smtClean="0"/>
              <a:pPr/>
              <a:t>15/11/2012</a:t>
            </a:fld>
            <a:endParaRPr lang="en-SG" dirty="0"/>
          </a:p>
        </p:txBody>
      </p:sp>
      <p:sp>
        <p:nvSpPr>
          <p:cNvPr id="5" name="Footer Placeholder 4"/>
          <p:cNvSpPr>
            <a:spLocks noGrp="1"/>
          </p:cNvSpPr>
          <p:nvPr>
            <p:ph type="ftr" sz="quarter" idx="11"/>
          </p:nvPr>
        </p:nvSpPr>
        <p:spPr/>
        <p:txBody>
          <a:bodyPr/>
          <a:lstStyle/>
          <a:p>
            <a:endParaRPr lang="en-SG" dirty="0"/>
          </a:p>
        </p:txBody>
      </p:sp>
      <p:sp>
        <p:nvSpPr>
          <p:cNvPr id="6" name="Slide Number Placeholder 5"/>
          <p:cNvSpPr>
            <a:spLocks noGrp="1"/>
          </p:cNvSpPr>
          <p:nvPr>
            <p:ph type="sldNum" sz="quarter" idx="12"/>
          </p:nvPr>
        </p:nvSpPr>
        <p:spPr/>
        <p:txBody>
          <a:bodyPr/>
          <a:lstStyle/>
          <a:p>
            <a:fld id="{72447C79-1792-4D1A-A76C-41B410711297}" type="slidenum">
              <a:rPr lang="en-SG" smtClean="0"/>
              <a:pPr/>
              <a:t>‹#›</a:t>
            </a:fld>
            <a:endParaRPr lang="en-SG"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B7942ECF-7863-489D-8FC0-DB0661DC044E}" type="datetime1">
              <a:rPr lang="en-SG" smtClean="0"/>
              <a:pPr/>
              <a:t>15/11/2012</a:t>
            </a:fld>
            <a:endParaRPr lang="en-SG" dirty="0"/>
          </a:p>
        </p:txBody>
      </p:sp>
      <p:sp>
        <p:nvSpPr>
          <p:cNvPr id="9" name="Slide Number Placeholder 8"/>
          <p:cNvSpPr>
            <a:spLocks noGrp="1"/>
          </p:cNvSpPr>
          <p:nvPr>
            <p:ph type="sldNum" sz="quarter" idx="15"/>
          </p:nvPr>
        </p:nvSpPr>
        <p:spPr/>
        <p:txBody>
          <a:bodyPr rtlCol="0"/>
          <a:lstStyle/>
          <a:p>
            <a:fld id="{72447C79-1792-4D1A-A76C-41B410711297}" type="slidenum">
              <a:rPr lang="en-SG" smtClean="0"/>
              <a:pPr/>
              <a:t>‹#›</a:t>
            </a:fld>
            <a:endParaRPr lang="en-SG" dirty="0"/>
          </a:p>
        </p:txBody>
      </p:sp>
      <p:sp>
        <p:nvSpPr>
          <p:cNvPr id="10" name="Footer Placeholder 9"/>
          <p:cNvSpPr>
            <a:spLocks noGrp="1"/>
          </p:cNvSpPr>
          <p:nvPr>
            <p:ph type="ftr" sz="quarter" idx="16"/>
          </p:nvPr>
        </p:nvSpPr>
        <p:spPr/>
        <p:txBody>
          <a:bodyPr rtlCol="0"/>
          <a:lstStyle/>
          <a:p>
            <a:endParaRPr lang="en-SG"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tx1">
            <a:alpha val="59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solidFill>
                  <a:schemeClr val="bg2"/>
                </a:solidFill>
              </a:defRPr>
            </a:lvl1pPr>
          </a:lstStyle>
          <a:p>
            <a:r>
              <a:rPr kumimoji="0" lang="en-US" dirty="0" smtClean="0"/>
              <a:t>Click to edit Master title style</a:t>
            </a:r>
            <a:endParaRPr kumimoji="0" lang="en-US" dirty="0"/>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rgbClr val="002060"/>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dirty="0"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C9588E9D-2E2C-425A-8E36-2EC5A5E79A96}" type="datetime1">
              <a:rPr lang="en-SG" smtClean="0"/>
              <a:pPr/>
              <a:t>15/11/2012</a:t>
            </a:fld>
            <a:endParaRPr lang="en-SG" dirty="0"/>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SG" dirty="0"/>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467544" y="1556792"/>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979712" y="191683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3491880" y="3212976"/>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3203848" y="270892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2771800" y="2204864"/>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6" name="Slide Number Placeholder 5"/>
          <p:cNvSpPr>
            <a:spLocks noGrp="1"/>
          </p:cNvSpPr>
          <p:nvPr>
            <p:ph type="sldNum" sz="quarter" idx="12"/>
          </p:nvPr>
        </p:nvSpPr>
        <p:spPr bwMode="auto">
          <a:xfrm>
            <a:off x="1340616" y="4928702"/>
            <a:ext cx="609600" cy="517524"/>
          </a:xfrm>
        </p:spPr>
        <p:txBody>
          <a:bodyPr/>
          <a:lstStyle/>
          <a:p>
            <a:fld id="{72447C79-1792-4D1A-A76C-41B410711297}" type="slidenum">
              <a:rPr lang="en-SG" smtClean="0"/>
              <a:pPr/>
              <a:t>‹#›</a:t>
            </a:fld>
            <a:endParaRPr lang="en-SG"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BB3C164B-3517-4F82-AA0D-4D7C09723DF5}" type="datetime1">
              <a:rPr lang="en-SG" smtClean="0"/>
              <a:pPr/>
              <a:t>15/11/2012</a:t>
            </a:fld>
            <a:endParaRPr lang="en-SG" dirty="0"/>
          </a:p>
        </p:txBody>
      </p:sp>
      <p:sp>
        <p:nvSpPr>
          <p:cNvPr id="6" name="Footer Placeholder 5"/>
          <p:cNvSpPr>
            <a:spLocks noGrp="1"/>
          </p:cNvSpPr>
          <p:nvPr>
            <p:ph type="ftr" sz="quarter" idx="11"/>
          </p:nvPr>
        </p:nvSpPr>
        <p:spPr/>
        <p:txBody>
          <a:bodyPr/>
          <a:lstStyle/>
          <a:p>
            <a:endParaRPr lang="en-SG" dirty="0"/>
          </a:p>
        </p:txBody>
      </p:sp>
      <p:sp>
        <p:nvSpPr>
          <p:cNvPr id="7" name="Slide Number Placeholder 6"/>
          <p:cNvSpPr>
            <a:spLocks noGrp="1"/>
          </p:cNvSpPr>
          <p:nvPr>
            <p:ph type="sldNum" sz="quarter" idx="12"/>
          </p:nvPr>
        </p:nvSpPr>
        <p:spPr/>
        <p:txBody>
          <a:bodyPr/>
          <a:lstStyle/>
          <a:p>
            <a:fld id="{72447C79-1792-4D1A-A76C-41B410711297}" type="slidenum">
              <a:rPr lang="en-SG" smtClean="0"/>
              <a:pPr/>
              <a:t>‹#›</a:t>
            </a:fld>
            <a:endParaRPr lang="en-SG" dirty="0"/>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B23CA6C5-F608-4F76-93A4-B16670C84CAC}" type="datetime1">
              <a:rPr lang="en-SG" smtClean="0"/>
              <a:pPr/>
              <a:t>15/11/2012</a:t>
            </a:fld>
            <a:endParaRPr lang="en-SG" dirty="0"/>
          </a:p>
        </p:txBody>
      </p:sp>
      <p:sp>
        <p:nvSpPr>
          <p:cNvPr id="8" name="Footer Placeholder 7"/>
          <p:cNvSpPr>
            <a:spLocks noGrp="1"/>
          </p:cNvSpPr>
          <p:nvPr>
            <p:ph type="ftr" sz="quarter" idx="11"/>
          </p:nvPr>
        </p:nvSpPr>
        <p:spPr/>
        <p:txBody>
          <a:bodyPr/>
          <a:lstStyle/>
          <a:p>
            <a:endParaRPr lang="en-SG" dirty="0"/>
          </a:p>
        </p:txBody>
      </p:sp>
      <p:sp>
        <p:nvSpPr>
          <p:cNvPr id="9" name="Slide Number Placeholder 8"/>
          <p:cNvSpPr>
            <a:spLocks noGrp="1"/>
          </p:cNvSpPr>
          <p:nvPr>
            <p:ph type="sldNum" sz="quarter" idx="12"/>
          </p:nvPr>
        </p:nvSpPr>
        <p:spPr/>
        <p:txBody>
          <a:bodyPr/>
          <a:lstStyle/>
          <a:p>
            <a:fld id="{72447C79-1792-4D1A-A76C-41B410711297}" type="slidenum">
              <a:rPr lang="en-SG" smtClean="0"/>
              <a:pPr/>
              <a:t>‹#›</a:t>
            </a:fld>
            <a:endParaRPr lang="en-SG" dirty="0"/>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76F4F58D-AC1C-44B0-8C38-0800638E451A}" type="datetime1">
              <a:rPr lang="en-SG" smtClean="0"/>
              <a:pPr/>
              <a:t>15/11/2012</a:t>
            </a:fld>
            <a:endParaRPr lang="en-SG" dirty="0"/>
          </a:p>
        </p:txBody>
      </p:sp>
      <p:sp>
        <p:nvSpPr>
          <p:cNvPr id="7" name="Slide Number Placeholder 6"/>
          <p:cNvSpPr>
            <a:spLocks noGrp="1"/>
          </p:cNvSpPr>
          <p:nvPr>
            <p:ph type="sldNum" sz="quarter" idx="11"/>
          </p:nvPr>
        </p:nvSpPr>
        <p:spPr/>
        <p:txBody>
          <a:bodyPr rtlCol="0"/>
          <a:lstStyle/>
          <a:p>
            <a:fld id="{72447C79-1792-4D1A-A76C-41B410711297}" type="slidenum">
              <a:rPr lang="en-SG" smtClean="0"/>
              <a:pPr/>
              <a:t>‹#›</a:t>
            </a:fld>
            <a:endParaRPr lang="en-SG" dirty="0"/>
          </a:p>
        </p:txBody>
      </p:sp>
      <p:sp>
        <p:nvSpPr>
          <p:cNvPr id="8" name="Footer Placeholder 7"/>
          <p:cNvSpPr>
            <a:spLocks noGrp="1"/>
          </p:cNvSpPr>
          <p:nvPr>
            <p:ph type="ftr" sz="quarter" idx="12"/>
          </p:nvPr>
        </p:nvSpPr>
        <p:spPr/>
        <p:txBody>
          <a:bodyPr rtlCol="0"/>
          <a:lstStyle/>
          <a:p>
            <a:endParaRPr lang="en-SG"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852FDF-17DF-4C07-A4A5-2674F1F9921D}" type="datetime1">
              <a:rPr lang="en-SG" smtClean="0"/>
              <a:pPr/>
              <a:t>15/11/2012</a:t>
            </a:fld>
            <a:endParaRPr lang="en-SG" dirty="0"/>
          </a:p>
        </p:txBody>
      </p:sp>
      <p:sp>
        <p:nvSpPr>
          <p:cNvPr id="3" name="Footer Placeholder 2"/>
          <p:cNvSpPr>
            <a:spLocks noGrp="1"/>
          </p:cNvSpPr>
          <p:nvPr>
            <p:ph type="ftr" sz="quarter" idx="11"/>
          </p:nvPr>
        </p:nvSpPr>
        <p:spPr/>
        <p:txBody>
          <a:bodyPr/>
          <a:lstStyle/>
          <a:p>
            <a:endParaRPr lang="en-SG" dirty="0"/>
          </a:p>
        </p:txBody>
      </p:sp>
      <p:sp>
        <p:nvSpPr>
          <p:cNvPr id="4" name="Slide Number Placeholder 3"/>
          <p:cNvSpPr>
            <a:spLocks noGrp="1"/>
          </p:cNvSpPr>
          <p:nvPr>
            <p:ph type="sldNum" sz="quarter" idx="12"/>
          </p:nvPr>
        </p:nvSpPr>
        <p:spPr/>
        <p:txBody>
          <a:bodyPr/>
          <a:lstStyle/>
          <a:p>
            <a:fld id="{72447C79-1792-4D1A-A76C-41B410711297}" type="slidenum">
              <a:rPr lang="en-SG" smtClean="0"/>
              <a:pPr/>
              <a:t>‹#›</a:t>
            </a:fld>
            <a:endParaRPr lang="en-SG"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12A1E53A-92FD-4BD0-826F-37C9BF859B50}" type="datetime1">
              <a:rPr lang="en-SG" smtClean="0"/>
              <a:pPr/>
              <a:t>15/11/2012</a:t>
            </a:fld>
            <a:endParaRPr lang="en-SG" dirty="0"/>
          </a:p>
        </p:txBody>
      </p:sp>
      <p:sp>
        <p:nvSpPr>
          <p:cNvPr id="22" name="Slide Number Placeholder 21"/>
          <p:cNvSpPr>
            <a:spLocks noGrp="1"/>
          </p:cNvSpPr>
          <p:nvPr>
            <p:ph type="sldNum" sz="quarter" idx="15"/>
          </p:nvPr>
        </p:nvSpPr>
        <p:spPr/>
        <p:txBody>
          <a:bodyPr rtlCol="0"/>
          <a:lstStyle/>
          <a:p>
            <a:fld id="{72447C79-1792-4D1A-A76C-41B410711297}" type="slidenum">
              <a:rPr lang="en-SG" smtClean="0"/>
              <a:pPr/>
              <a:t>‹#›</a:t>
            </a:fld>
            <a:endParaRPr lang="en-SG" dirty="0"/>
          </a:p>
        </p:txBody>
      </p:sp>
      <p:sp>
        <p:nvSpPr>
          <p:cNvPr id="23" name="Footer Placeholder 22"/>
          <p:cNvSpPr>
            <a:spLocks noGrp="1"/>
          </p:cNvSpPr>
          <p:nvPr>
            <p:ph type="ftr" sz="quarter" idx="16"/>
          </p:nvPr>
        </p:nvSpPr>
        <p:spPr/>
        <p:txBody>
          <a:bodyPr rtlCol="0"/>
          <a:lstStyle/>
          <a:p>
            <a:endParaRPr lang="en-SG"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dirty="0"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33788F42-E60E-4754-8149-66E91EEF71C2}" type="datetime1">
              <a:rPr lang="en-SG" smtClean="0"/>
              <a:pPr/>
              <a:t>15/11/2012</a:t>
            </a:fld>
            <a:endParaRPr lang="en-SG" dirty="0"/>
          </a:p>
        </p:txBody>
      </p:sp>
      <p:sp>
        <p:nvSpPr>
          <p:cNvPr id="18" name="Slide Number Placeholder 17"/>
          <p:cNvSpPr>
            <a:spLocks noGrp="1"/>
          </p:cNvSpPr>
          <p:nvPr>
            <p:ph type="sldNum" sz="quarter" idx="11"/>
          </p:nvPr>
        </p:nvSpPr>
        <p:spPr/>
        <p:txBody>
          <a:bodyPr rtlCol="0"/>
          <a:lstStyle/>
          <a:p>
            <a:fld id="{72447C79-1792-4D1A-A76C-41B410711297}" type="slidenum">
              <a:rPr lang="en-SG" smtClean="0"/>
              <a:pPr/>
              <a:t>‹#›</a:t>
            </a:fld>
            <a:endParaRPr lang="en-SG" dirty="0"/>
          </a:p>
        </p:txBody>
      </p:sp>
      <p:sp>
        <p:nvSpPr>
          <p:cNvPr id="21" name="Footer Placeholder 20"/>
          <p:cNvSpPr>
            <a:spLocks noGrp="1"/>
          </p:cNvSpPr>
          <p:nvPr>
            <p:ph type="ftr" sz="quarter" idx="12"/>
          </p:nvPr>
        </p:nvSpPr>
        <p:spPr/>
        <p:txBody>
          <a:bodyPr rtlCol="0"/>
          <a:lstStyle/>
          <a:p>
            <a:endParaRPr lang="en-SG"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14C1FB84-0F4E-4BF8-A756-2ED112C04A6C}" type="datetime1">
              <a:rPr lang="en-SG" smtClean="0"/>
              <a:pPr/>
              <a:t>15/11/2012</a:t>
            </a:fld>
            <a:endParaRPr lang="en-SG" dirty="0"/>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SG" dirty="0"/>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72447C79-1792-4D1A-A76C-41B410711297}" type="slidenum">
              <a:rPr lang="en-SG" smtClean="0"/>
              <a:pPr/>
              <a:t>‹#›</a:t>
            </a:fld>
            <a:endParaRPr lang="en-SG"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51720" y="1340768"/>
            <a:ext cx="6553200" cy="1219200"/>
          </a:xfrm>
        </p:spPr>
        <p:txBody>
          <a:bodyPr/>
          <a:lstStyle/>
          <a:p>
            <a:r>
              <a:rPr lang="en-US" dirty="0" smtClean="0"/>
              <a:t>Tutorial 11: </a:t>
            </a:r>
            <a:br>
              <a:rPr lang="en-US" dirty="0" smtClean="0"/>
            </a:br>
            <a:r>
              <a:rPr lang="en-US" dirty="0" smtClean="0"/>
              <a:t>dividends &amp; share repurchase</a:t>
            </a:r>
            <a:endParaRPr lang="en-SG" dirty="0"/>
          </a:p>
        </p:txBody>
      </p:sp>
      <p:sp>
        <p:nvSpPr>
          <p:cNvPr id="3" name="Subtitle 2"/>
          <p:cNvSpPr>
            <a:spLocks noGrp="1"/>
          </p:cNvSpPr>
          <p:nvPr>
            <p:ph type="subTitle" idx="1"/>
          </p:nvPr>
        </p:nvSpPr>
        <p:spPr>
          <a:xfrm>
            <a:off x="2537782" y="3573016"/>
            <a:ext cx="4770522" cy="2304256"/>
          </a:xfrm>
        </p:spPr>
        <p:txBody>
          <a:bodyPr>
            <a:normAutofit lnSpcReduction="10000"/>
          </a:bodyPr>
          <a:lstStyle/>
          <a:p>
            <a:r>
              <a:rPr lang="en-US" dirty="0">
                <a:solidFill>
                  <a:schemeClr val="tx1"/>
                </a:solidFill>
              </a:rPr>
              <a:t>Jovena Sim</a:t>
            </a:r>
          </a:p>
          <a:p>
            <a:r>
              <a:rPr lang="en-US" dirty="0">
                <a:solidFill>
                  <a:schemeClr val="tx1"/>
                </a:solidFill>
              </a:rPr>
              <a:t>Lydia Chua Jia Li</a:t>
            </a:r>
          </a:p>
          <a:p>
            <a:r>
              <a:rPr lang="en-US" dirty="0">
                <a:solidFill>
                  <a:schemeClr val="tx1"/>
                </a:solidFill>
              </a:rPr>
              <a:t>Lai Sihua Daphne</a:t>
            </a:r>
          </a:p>
          <a:p>
            <a:r>
              <a:rPr lang="en-SG" dirty="0">
                <a:solidFill>
                  <a:schemeClr val="tx1"/>
                </a:solidFill>
              </a:rPr>
              <a:t>Nicholas Lim Jing Jie</a:t>
            </a:r>
          </a:p>
          <a:p>
            <a:r>
              <a:rPr lang="en-SG" dirty="0">
                <a:solidFill>
                  <a:schemeClr val="tx1"/>
                </a:solidFill>
              </a:rPr>
              <a:t>Lin Jing Ming</a:t>
            </a:r>
          </a:p>
          <a:p>
            <a:endParaRPr lang="en-US" dirty="0">
              <a:solidFill>
                <a:schemeClr val="tx1"/>
              </a:solidFill>
            </a:endParaRPr>
          </a:p>
          <a:p>
            <a:r>
              <a:rPr lang="en-US" dirty="0">
                <a:solidFill>
                  <a:schemeClr val="tx1"/>
                </a:solidFill>
              </a:rPr>
              <a:t>Group 9</a:t>
            </a:r>
            <a:endParaRPr lang="en-SG" dirty="0">
              <a:solidFill>
                <a:schemeClr val="tx1"/>
              </a:solidFill>
            </a:endParaRPr>
          </a:p>
        </p:txBody>
      </p:sp>
      <p:sp>
        <p:nvSpPr>
          <p:cNvPr id="4" name="Slide Number Placeholder 3"/>
          <p:cNvSpPr>
            <a:spLocks noGrp="1"/>
          </p:cNvSpPr>
          <p:nvPr>
            <p:ph type="sldNum" sz="quarter" idx="12"/>
          </p:nvPr>
        </p:nvSpPr>
        <p:spPr/>
        <p:txBody>
          <a:bodyPr/>
          <a:lstStyle/>
          <a:p>
            <a:fld id="{72447C79-1792-4D1A-A76C-41B410711297}" type="slidenum">
              <a:rPr lang="en-SG" smtClean="0"/>
              <a:pPr/>
              <a:t>1</a:t>
            </a:fld>
            <a:endParaRPr lang="en-SG"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Factors Influencing Dividend Policy</a:t>
            </a:r>
            <a:endParaRPr lang="en-US" dirty="0"/>
          </a:p>
        </p:txBody>
      </p:sp>
      <p:sp>
        <p:nvSpPr>
          <p:cNvPr id="4" name="Slide Number Placeholder 3"/>
          <p:cNvSpPr>
            <a:spLocks noGrp="1"/>
          </p:cNvSpPr>
          <p:nvPr>
            <p:ph type="sldNum" sz="quarter" idx="15"/>
          </p:nvPr>
        </p:nvSpPr>
        <p:spPr>
          <a:xfrm>
            <a:off x="8129016" y="5734050"/>
            <a:ext cx="609600" cy="521208"/>
          </a:xfrm>
        </p:spPr>
        <p:txBody>
          <a:bodyPr/>
          <a:lstStyle/>
          <a:p>
            <a:fld id="{72447C79-1792-4D1A-A76C-41B410711297}" type="slidenum">
              <a:rPr lang="en-SG" smtClean="0"/>
              <a:pPr/>
              <a:t>10</a:t>
            </a:fld>
            <a:endParaRPr lang="en-SG" dirty="0"/>
          </a:p>
        </p:txBody>
      </p:sp>
      <p:graphicFrame>
        <p:nvGraphicFramePr>
          <p:cNvPr id="5" name="Diagram 4"/>
          <p:cNvGraphicFramePr/>
          <p:nvPr>
            <p:extLst>
              <p:ext uri="{D42A27DB-BD31-4B8C-83A1-F6EECF244321}">
                <p14:modId xmlns:p14="http://schemas.microsoft.com/office/powerpoint/2010/main" val="4033596327"/>
              </p:ext>
            </p:extLst>
          </p:nvPr>
        </p:nvGraphicFramePr>
        <p:xfrm>
          <a:off x="1187624" y="1916832"/>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 Constraints on Dividend Payment</a:t>
            </a:r>
            <a:endParaRPr lang="en-US" dirty="0"/>
          </a:p>
        </p:txBody>
      </p:sp>
      <p:sp>
        <p:nvSpPr>
          <p:cNvPr id="4" name="Slide Number Placeholder 3"/>
          <p:cNvSpPr>
            <a:spLocks noGrp="1"/>
          </p:cNvSpPr>
          <p:nvPr>
            <p:ph type="sldNum" sz="quarter" idx="15"/>
          </p:nvPr>
        </p:nvSpPr>
        <p:spPr>
          <a:xfrm>
            <a:off x="8129016" y="5734050"/>
            <a:ext cx="609600" cy="521208"/>
          </a:xfrm>
        </p:spPr>
        <p:txBody>
          <a:bodyPr/>
          <a:lstStyle/>
          <a:p>
            <a:fld id="{72447C79-1792-4D1A-A76C-41B410711297}" type="slidenum">
              <a:rPr lang="en-SG" smtClean="0"/>
              <a:pPr/>
              <a:t>11</a:t>
            </a:fld>
            <a:endParaRPr lang="en-SG" dirty="0"/>
          </a:p>
        </p:txBody>
      </p:sp>
      <p:graphicFrame>
        <p:nvGraphicFramePr>
          <p:cNvPr id="5" name="Diagram 4"/>
          <p:cNvGraphicFramePr/>
          <p:nvPr>
            <p:extLst>
              <p:ext uri="{D42A27DB-BD31-4B8C-83A1-F6EECF244321}">
                <p14:modId xmlns:p14="http://schemas.microsoft.com/office/powerpoint/2010/main" val="3925162796"/>
              </p:ext>
            </p:extLst>
          </p:nvPr>
        </p:nvGraphicFramePr>
        <p:xfrm>
          <a:off x="503040" y="1052736"/>
          <a:ext cx="8640960" cy="59046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II. Investment Opportunities</a:t>
            </a:r>
            <a:endParaRPr lang="en-US" dirty="0"/>
          </a:p>
        </p:txBody>
      </p:sp>
      <p:sp>
        <p:nvSpPr>
          <p:cNvPr id="4" name="Slide Number Placeholder 3"/>
          <p:cNvSpPr>
            <a:spLocks noGrp="1"/>
          </p:cNvSpPr>
          <p:nvPr>
            <p:ph type="sldNum" sz="quarter" idx="15"/>
          </p:nvPr>
        </p:nvSpPr>
        <p:spPr>
          <a:xfrm>
            <a:off x="8129016" y="5734050"/>
            <a:ext cx="609600" cy="521208"/>
          </a:xfrm>
        </p:spPr>
        <p:txBody>
          <a:bodyPr/>
          <a:lstStyle/>
          <a:p>
            <a:fld id="{72447C79-1792-4D1A-A76C-41B410711297}" type="slidenum">
              <a:rPr lang="en-SG" smtClean="0"/>
              <a:pPr/>
              <a:t>12</a:t>
            </a:fld>
            <a:endParaRPr lang="en-SG" dirty="0"/>
          </a:p>
        </p:txBody>
      </p:sp>
      <p:graphicFrame>
        <p:nvGraphicFramePr>
          <p:cNvPr id="5" name="Diagram 4"/>
          <p:cNvGraphicFramePr/>
          <p:nvPr>
            <p:extLst>
              <p:ext uri="{D42A27DB-BD31-4B8C-83A1-F6EECF244321}">
                <p14:modId xmlns:p14="http://schemas.microsoft.com/office/powerpoint/2010/main" val="438170038"/>
              </p:ext>
            </p:extLst>
          </p:nvPr>
        </p:nvGraphicFramePr>
        <p:xfrm>
          <a:off x="623087" y="1556792"/>
          <a:ext cx="8492846" cy="46400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III. Alternate Sources of Capital</a:t>
            </a:r>
            <a:endParaRPr lang="en-US" dirty="0"/>
          </a:p>
        </p:txBody>
      </p:sp>
      <p:sp>
        <p:nvSpPr>
          <p:cNvPr id="4" name="Slide Number Placeholder 3"/>
          <p:cNvSpPr>
            <a:spLocks noGrp="1"/>
          </p:cNvSpPr>
          <p:nvPr>
            <p:ph type="sldNum" sz="quarter" idx="15"/>
          </p:nvPr>
        </p:nvSpPr>
        <p:spPr>
          <a:xfrm>
            <a:off x="8129016" y="5734050"/>
            <a:ext cx="609600" cy="521208"/>
          </a:xfrm>
        </p:spPr>
        <p:txBody>
          <a:bodyPr/>
          <a:lstStyle/>
          <a:p>
            <a:fld id="{72447C79-1792-4D1A-A76C-41B410711297}" type="slidenum">
              <a:rPr lang="en-SG" smtClean="0"/>
              <a:pPr/>
              <a:t>13</a:t>
            </a:fld>
            <a:endParaRPr lang="en-SG" dirty="0"/>
          </a:p>
        </p:txBody>
      </p:sp>
      <p:graphicFrame>
        <p:nvGraphicFramePr>
          <p:cNvPr id="5" name="Diagram 4"/>
          <p:cNvGraphicFramePr/>
          <p:nvPr>
            <p:extLst>
              <p:ext uri="{D42A27DB-BD31-4B8C-83A1-F6EECF244321}">
                <p14:modId xmlns:p14="http://schemas.microsoft.com/office/powerpoint/2010/main" val="1319608213"/>
              </p:ext>
            </p:extLst>
          </p:nvPr>
        </p:nvGraphicFramePr>
        <p:xfrm>
          <a:off x="467544" y="1628800"/>
          <a:ext cx="8136904" cy="46400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IV. Effects of Dividend Policy on r</a:t>
            </a:r>
            <a:r>
              <a:rPr lang="en-US" baseline="-25000" dirty="0" smtClean="0"/>
              <a:t>s</a:t>
            </a:r>
            <a:endParaRPr lang="en-US" baseline="-25000" dirty="0"/>
          </a:p>
        </p:txBody>
      </p:sp>
      <p:sp>
        <p:nvSpPr>
          <p:cNvPr id="4" name="Slide Number Placeholder 3"/>
          <p:cNvSpPr>
            <a:spLocks noGrp="1"/>
          </p:cNvSpPr>
          <p:nvPr>
            <p:ph type="sldNum" sz="quarter" idx="15"/>
          </p:nvPr>
        </p:nvSpPr>
        <p:spPr>
          <a:xfrm>
            <a:off x="8129016" y="5734050"/>
            <a:ext cx="609600" cy="521208"/>
          </a:xfrm>
        </p:spPr>
        <p:txBody>
          <a:bodyPr/>
          <a:lstStyle/>
          <a:p>
            <a:fld id="{72447C79-1792-4D1A-A76C-41B410711297}" type="slidenum">
              <a:rPr lang="en-SG" smtClean="0"/>
              <a:pPr/>
              <a:t>14</a:t>
            </a:fld>
            <a:endParaRPr lang="en-SG" dirty="0"/>
          </a:p>
        </p:txBody>
      </p:sp>
      <p:graphicFrame>
        <p:nvGraphicFramePr>
          <p:cNvPr id="5" name="Diagram 4"/>
          <p:cNvGraphicFramePr/>
          <p:nvPr>
            <p:extLst>
              <p:ext uri="{D42A27DB-BD31-4B8C-83A1-F6EECF244321}">
                <p14:modId xmlns:p14="http://schemas.microsoft.com/office/powerpoint/2010/main" val="2237422720"/>
              </p:ext>
            </p:extLst>
          </p:nvPr>
        </p:nvGraphicFramePr>
        <p:xfrm>
          <a:off x="1403648" y="1412776"/>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Stock Repurchases</a:t>
            </a:r>
            <a:endParaRPr lang="en-US" dirty="0"/>
          </a:p>
        </p:txBody>
      </p:sp>
      <p:sp>
        <p:nvSpPr>
          <p:cNvPr id="3" name="Content Placeholder 2"/>
          <p:cNvSpPr>
            <a:spLocks noGrp="1"/>
          </p:cNvSpPr>
          <p:nvPr>
            <p:ph idx="1"/>
          </p:nvPr>
        </p:nvSpPr>
        <p:spPr/>
        <p:txBody>
          <a:bodyPr/>
          <a:lstStyle/>
          <a:p>
            <a:r>
              <a:rPr lang="en-US" dirty="0" smtClean="0"/>
              <a:t>Buy own stock back from stockholders</a:t>
            </a:r>
          </a:p>
          <a:p>
            <a:r>
              <a:rPr lang="en-US" dirty="0" smtClean="0"/>
              <a:t>Rationale:</a:t>
            </a:r>
          </a:p>
          <a:p>
            <a:pPr lvl="1"/>
            <a:r>
              <a:rPr lang="en-US" dirty="0" smtClean="0"/>
              <a:t>Alternative to distributing cash as dividends</a:t>
            </a:r>
          </a:p>
          <a:p>
            <a:pPr lvl="1"/>
            <a:r>
              <a:rPr lang="en-US" dirty="0" smtClean="0"/>
              <a:t>Dispose of one-time cash from asset sale</a:t>
            </a:r>
          </a:p>
          <a:p>
            <a:pPr lvl="1"/>
            <a:r>
              <a:rPr lang="en-US" dirty="0" smtClean="0"/>
              <a:t>Make large capital structure change (Recapitalization)</a:t>
            </a:r>
            <a:endParaRPr lang="en-US" dirty="0"/>
          </a:p>
        </p:txBody>
      </p:sp>
      <p:sp>
        <p:nvSpPr>
          <p:cNvPr id="4" name="Slide Number Placeholder 3"/>
          <p:cNvSpPr>
            <a:spLocks noGrp="1"/>
          </p:cNvSpPr>
          <p:nvPr>
            <p:ph type="sldNum" sz="quarter" idx="15"/>
          </p:nvPr>
        </p:nvSpPr>
        <p:spPr>
          <a:xfrm>
            <a:off x="8129016" y="5734050"/>
            <a:ext cx="609600" cy="521208"/>
          </a:xfrm>
        </p:spPr>
        <p:txBody>
          <a:bodyPr/>
          <a:lstStyle/>
          <a:p>
            <a:fld id="{72447C79-1792-4D1A-A76C-41B410711297}" type="slidenum">
              <a:rPr lang="en-SG" smtClean="0"/>
              <a:pPr/>
              <a:t>15</a:t>
            </a:fld>
            <a:endParaRPr lang="en-SG"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Repurchase</a:t>
            </a:r>
            <a:endParaRPr lang="en-US" dirty="0"/>
          </a:p>
        </p:txBody>
      </p:sp>
      <p:sp>
        <p:nvSpPr>
          <p:cNvPr id="3" name="Content Placeholder 2"/>
          <p:cNvSpPr>
            <a:spLocks noGrp="1"/>
          </p:cNvSpPr>
          <p:nvPr>
            <p:ph idx="1"/>
          </p:nvPr>
        </p:nvSpPr>
        <p:spPr/>
        <p:txBody>
          <a:bodyPr>
            <a:normAutofit/>
          </a:bodyPr>
          <a:lstStyle/>
          <a:p>
            <a:r>
              <a:rPr lang="en-US" dirty="0" smtClean="0"/>
              <a:t>Stockholders have a choice</a:t>
            </a:r>
          </a:p>
          <a:p>
            <a:r>
              <a:rPr lang="en-US" dirty="0" smtClean="0"/>
              <a:t>Avoid maintaining high dividends</a:t>
            </a:r>
          </a:p>
          <a:p>
            <a:r>
              <a:rPr lang="en-US" dirty="0" smtClean="0"/>
              <a:t>Can be used for takeover/resold to raise cash</a:t>
            </a:r>
          </a:p>
          <a:p>
            <a:r>
              <a:rPr lang="en-US" dirty="0" smtClean="0"/>
              <a:t>Income received by stockholders who sell</a:t>
            </a:r>
          </a:p>
          <a:p>
            <a:r>
              <a:rPr lang="en-US" dirty="0" smtClean="0"/>
              <a:t>Positive signal sent that stock is undervalued</a:t>
            </a:r>
          </a:p>
          <a:p>
            <a:r>
              <a:rPr lang="en-US" dirty="0" smtClean="0"/>
              <a:t>Able to use residual model to target cash distribution</a:t>
            </a:r>
          </a:p>
          <a:p>
            <a:r>
              <a:rPr lang="en-US" dirty="0" smtClean="0"/>
              <a:t>Can significantly change the capital structure</a:t>
            </a:r>
          </a:p>
          <a:p>
            <a:r>
              <a:rPr lang="en-US" dirty="0" smtClean="0"/>
              <a:t>Repurchased shares can be given to employees who exercise their stock options</a:t>
            </a:r>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5"/>
          </p:nvPr>
        </p:nvSpPr>
        <p:spPr>
          <a:xfrm>
            <a:off x="8129016" y="5734050"/>
            <a:ext cx="609600" cy="521208"/>
          </a:xfrm>
        </p:spPr>
        <p:txBody>
          <a:bodyPr/>
          <a:lstStyle/>
          <a:p>
            <a:fld id="{72447C79-1792-4D1A-A76C-41B410711297}" type="slidenum">
              <a:rPr lang="en-SG" smtClean="0"/>
              <a:pPr/>
              <a:t>16</a:t>
            </a:fld>
            <a:endParaRPr lang="en-SG"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Disadvantages of </a:t>
            </a:r>
            <a:r>
              <a:rPr lang="en-US" dirty="0" smtClean="0"/>
              <a:t>Repurchase</a:t>
            </a:r>
            <a:endParaRPr lang="en-US" dirty="0"/>
          </a:p>
        </p:txBody>
      </p:sp>
      <p:sp>
        <p:nvSpPr>
          <p:cNvPr id="3" name="Content Placeholder 2"/>
          <p:cNvSpPr>
            <a:spLocks noGrp="1"/>
          </p:cNvSpPr>
          <p:nvPr>
            <p:ph idx="1"/>
          </p:nvPr>
        </p:nvSpPr>
        <p:spPr/>
        <p:txBody>
          <a:bodyPr>
            <a:normAutofit/>
          </a:bodyPr>
          <a:lstStyle/>
          <a:p>
            <a:r>
              <a:rPr lang="en-US" dirty="0" smtClean="0"/>
              <a:t>Stock price may benefit more from cash dividends instead</a:t>
            </a:r>
          </a:p>
          <a:p>
            <a:r>
              <a:rPr lang="en-US" dirty="0" smtClean="0"/>
              <a:t>Misinformation may occur on part of stockholders who sell</a:t>
            </a:r>
          </a:p>
          <a:p>
            <a:r>
              <a:rPr lang="en-US" dirty="0" smtClean="0"/>
              <a:t>Overpayment by firm</a:t>
            </a:r>
          </a:p>
          <a:p>
            <a:r>
              <a:rPr lang="en-US" dirty="0" smtClean="0"/>
              <a:t>Negative signal that firm has poor investment opportunities</a:t>
            </a:r>
          </a:p>
          <a:p>
            <a:r>
              <a:rPr lang="en-US" dirty="0" smtClean="0"/>
              <a:t>Penalties imposed by IRAS if repurchases are for tax avoidance on dividends</a:t>
            </a:r>
            <a:endParaRPr lang="en-US" dirty="0"/>
          </a:p>
        </p:txBody>
      </p:sp>
      <p:sp>
        <p:nvSpPr>
          <p:cNvPr id="4" name="Slide Number Placeholder 3"/>
          <p:cNvSpPr>
            <a:spLocks noGrp="1"/>
          </p:cNvSpPr>
          <p:nvPr>
            <p:ph type="sldNum" sz="quarter" idx="15"/>
          </p:nvPr>
        </p:nvSpPr>
        <p:spPr>
          <a:xfrm>
            <a:off x="8129016" y="5734050"/>
            <a:ext cx="609600" cy="521208"/>
          </a:xfrm>
        </p:spPr>
        <p:txBody>
          <a:bodyPr/>
          <a:lstStyle/>
          <a:p>
            <a:fld id="{72447C79-1792-4D1A-A76C-41B410711297}" type="slidenum">
              <a:rPr lang="en-SG" smtClean="0"/>
              <a:pPr/>
              <a:t>17</a:t>
            </a:fld>
            <a:endParaRPr lang="en-SG"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Stock Dividends vs. Stock Splits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375652418"/>
              </p:ext>
            </p:extLst>
          </p:nvPr>
        </p:nvGraphicFramePr>
        <p:xfrm>
          <a:off x="1371600" y="1828799"/>
          <a:ext cx="6705600" cy="3606144"/>
        </p:xfrm>
        <a:graphic>
          <a:graphicData uri="http://schemas.openxmlformats.org/drawingml/2006/table">
            <a:tbl>
              <a:tblPr firstRow="1" bandRow="1">
                <a:tableStyleId>{5C22544A-7EE6-4342-B048-85BDC9FD1C3A}</a:tableStyleId>
              </a:tblPr>
              <a:tblGrid>
                <a:gridCol w="2235200"/>
                <a:gridCol w="2235200"/>
                <a:gridCol w="2235200"/>
              </a:tblGrid>
              <a:tr h="552406">
                <a:tc>
                  <a:txBody>
                    <a:bodyPr/>
                    <a:lstStyle/>
                    <a:p>
                      <a:endParaRPr lang="en-US" dirty="0"/>
                    </a:p>
                  </a:txBody>
                  <a:tcPr/>
                </a:tc>
                <a:tc>
                  <a:txBody>
                    <a:bodyPr/>
                    <a:lstStyle/>
                    <a:p>
                      <a:r>
                        <a:rPr lang="en-US" dirty="0" smtClean="0"/>
                        <a:t>Stock Dividend</a:t>
                      </a:r>
                      <a:endParaRPr lang="en-US" dirty="0"/>
                    </a:p>
                  </a:txBody>
                  <a:tcPr/>
                </a:tc>
                <a:tc>
                  <a:txBody>
                    <a:bodyPr/>
                    <a:lstStyle/>
                    <a:p>
                      <a:r>
                        <a:rPr lang="en-US" dirty="0" smtClean="0"/>
                        <a:t>Stock</a:t>
                      </a:r>
                      <a:r>
                        <a:rPr lang="en-US" baseline="0" dirty="0" smtClean="0"/>
                        <a:t> Splits</a:t>
                      </a:r>
                      <a:endParaRPr lang="en-US" dirty="0"/>
                    </a:p>
                  </a:txBody>
                  <a:tcPr/>
                </a:tc>
              </a:tr>
              <a:tr h="1047795">
                <a:tc>
                  <a:txBody>
                    <a:bodyPr/>
                    <a:lstStyle/>
                    <a:p>
                      <a:r>
                        <a:rPr lang="en-US" dirty="0" smtClean="0"/>
                        <a:t>When it is used</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Regularly used to keep share price within a certain range</a:t>
                      </a:r>
                    </a:p>
                    <a:p>
                      <a:endParaRPr lang="en-US" dirty="0"/>
                    </a:p>
                  </a:txBody>
                  <a:tcPr/>
                </a:tc>
                <a:tc>
                  <a:txBody>
                    <a:bodyPr/>
                    <a:lstStyle/>
                    <a:p>
                      <a:r>
                        <a:rPr lang="en-US" dirty="0" smtClean="0"/>
                        <a:t>Usually only to lower stock price to optimal after a sharp increase</a:t>
                      </a:r>
                      <a:endParaRPr lang="en-US" dirty="0"/>
                    </a:p>
                  </a:txBody>
                  <a:tcPr/>
                </a:tc>
              </a:tr>
              <a:tr h="676298">
                <a:tc>
                  <a:txBody>
                    <a:bodyPr/>
                    <a:lstStyle/>
                    <a:p>
                      <a:r>
                        <a:rPr lang="en-US" dirty="0" smtClean="0"/>
                        <a:t>Number of shares</a:t>
                      </a:r>
                      <a:endParaRPr lang="en-US" dirty="0"/>
                    </a:p>
                  </a:txBody>
                  <a:tcPr/>
                </a:tc>
                <a:tc gridSpan="2">
                  <a:txBody>
                    <a:bodyPr/>
                    <a:lstStyle/>
                    <a:p>
                      <a:r>
                        <a:rPr lang="en-US" dirty="0" smtClean="0"/>
                        <a:t>Both increase the</a:t>
                      </a:r>
                      <a:r>
                        <a:rPr lang="en-US" baseline="0" dirty="0" smtClean="0"/>
                        <a:t> </a:t>
                      </a:r>
                      <a:r>
                        <a:rPr lang="en-US" dirty="0" smtClean="0"/>
                        <a:t>number of shares outstanding</a:t>
                      </a:r>
                    </a:p>
                  </a:txBody>
                  <a:tcPr/>
                </a:tc>
                <a:tc hMerge="1">
                  <a:txBody>
                    <a:bodyPr/>
                    <a:lstStyle/>
                    <a:p>
                      <a:endParaRPr lang="en-US" dirty="0"/>
                    </a:p>
                  </a:txBody>
                  <a:tcPr/>
                </a:tc>
              </a:tr>
              <a:tr h="782977">
                <a:tc>
                  <a:txBody>
                    <a:bodyPr/>
                    <a:lstStyle/>
                    <a:p>
                      <a:r>
                        <a:rPr lang="en-US" dirty="0" smtClean="0"/>
                        <a:t>Effect on stock price</a:t>
                      </a:r>
                      <a:endParaRPr lang="en-US" dirty="0"/>
                    </a:p>
                  </a:txBody>
                  <a:tcPr/>
                </a:tc>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Both allow</a:t>
                      </a:r>
                      <a:r>
                        <a:rPr lang="en-US" baseline="0" dirty="0" smtClean="0"/>
                        <a:t> for return to </a:t>
                      </a:r>
                      <a:r>
                        <a:rPr lang="en-US" dirty="0" smtClean="0"/>
                        <a:t>an optimal price range</a:t>
                      </a:r>
                    </a:p>
                    <a:p>
                      <a:endParaRPr lang="en-US" dirty="0"/>
                    </a:p>
                  </a:txBody>
                  <a:tcPr/>
                </a:tc>
                <a:tc hMerge="1">
                  <a:txBody>
                    <a:bodyPr/>
                    <a:lstStyle/>
                    <a:p>
                      <a:endParaRPr lang="en-US"/>
                    </a:p>
                  </a:txBody>
                  <a:tcPr/>
                </a:tc>
              </a:tr>
            </a:tbl>
          </a:graphicData>
        </a:graphic>
      </p:graphicFrame>
      <p:sp>
        <p:nvSpPr>
          <p:cNvPr id="6" name="TextBox 5"/>
          <p:cNvSpPr txBox="1"/>
          <p:nvPr/>
        </p:nvSpPr>
        <p:spPr>
          <a:xfrm>
            <a:off x="1447800" y="5410200"/>
            <a:ext cx="5867400" cy="646331"/>
          </a:xfrm>
          <a:prstGeom prst="rect">
            <a:avLst/>
          </a:prstGeom>
          <a:noFill/>
        </p:spPr>
        <p:txBody>
          <a:bodyPr wrap="square" rtlCol="0">
            <a:spAutoFit/>
          </a:bodyPr>
          <a:lstStyle/>
          <a:p>
            <a:r>
              <a:rPr lang="en-US" dirty="0" smtClean="0"/>
              <a:t>Note: </a:t>
            </a:r>
            <a:br>
              <a:rPr lang="en-US" dirty="0" smtClean="0"/>
            </a:br>
            <a:r>
              <a:rPr lang="en-US" dirty="0" smtClean="0"/>
              <a:t>For stock splits, wealth before = wealth after</a:t>
            </a:r>
            <a:endParaRPr lang="en-US" dirty="0"/>
          </a:p>
        </p:txBody>
      </p:sp>
      <p:sp>
        <p:nvSpPr>
          <p:cNvPr id="5" name="Slide Number Placeholder 3"/>
          <p:cNvSpPr>
            <a:spLocks noGrp="1"/>
          </p:cNvSpPr>
          <p:nvPr>
            <p:ph type="sldNum" sz="quarter" idx="15"/>
          </p:nvPr>
        </p:nvSpPr>
        <p:spPr>
          <a:xfrm>
            <a:off x="8129016" y="5734050"/>
            <a:ext cx="609600" cy="521208"/>
          </a:xfrm>
        </p:spPr>
        <p:txBody>
          <a:bodyPr/>
          <a:lstStyle/>
          <a:p>
            <a:fld id="{72447C79-1792-4D1A-A76C-41B410711297}" type="slidenum">
              <a:rPr lang="en-SG" smtClean="0"/>
              <a:pPr/>
              <a:t>18</a:t>
            </a:fld>
            <a:endParaRPr lang="en-SG"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P16-2, P16-4</a:t>
            </a:r>
            <a:endParaRPr lang="en-US" dirty="0"/>
          </a:p>
        </p:txBody>
      </p:sp>
      <p:sp>
        <p:nvSpPr>
          <p:cNvPr id="3" name="Text Placeholder 2"/>
          <p:cNvSpPr>
            <a:spLocks noGrp="1"/>
          </p:cNvSpPr>
          <p:nvPr>
            <p:ph type="body" idx="1"/>
          </p:nvPr>
        </p:nvSpPr>
        <p:spPr/>
        <p:txBody>
          <a:bodyPr/>
          <a:lstStyle/>
          <a:p>
            <a:r>
              <a:rPr lang="en-US" dirty="0" smtClean="0"/>
              <a:t>Lai Sihua Daphne</a:t>
            </a:r>
          </a:p>
          <a:p>
            <a:r>
              <a:rPr lang="en-US" dirty="0" smtClean="0"/>
              <a:t>Singaporean</a:t>
            </a:r>
          </a:p>
          <a:p>
            <a:r>
              <a:rPr lang="en-US" dirty="0" smtClean="0"/>
              <a:t>Psychology Year 4</a:t>
            </a:r>
            <a:endParaRPr lang="en-US" dirty="0"/>
          </a:p>
        </p:txBody>
      </p:sp>
      <p:sp>
        <p:nvSpPr>
          <p:cNvPr id="4" name="Slide Number Placeholder 3"/>
          <p:cNvSpPr>
            <a:spLocks noGrp="1"/>
          </p:cNvSpPr>
          <p:nvPr>
            <p:ph type="sldNum" sz="quarter" idx="12"/>
          </p:nvPr>
        </p:nvSpPr>
        <p:spPr/>
        <p:txBody>
          <a:bodyPr/>
          <a:lstStyle/>
          <a:p>
            <a:fld id="{72447C79-1792-4D1A-A76C-41B410711297}" type="slidenum">
              <a:rPr lang="en-SG" smtClean="0"/>
              <a:pPr/>
              <a:t>19</a:t>
            </a:fld>
            <a:endParaRPr lang="en-SG"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Summary on Dividend Theories</a:t>
            </a:r>
            <a:endParaRPr lang="en-US" dirty="0"/>
          </a:p>
        </p:txBody>
      </p:sp>
      <p:sp>
        <p:nvSpPr>
          <p:cNvPr id="6" name="Text Placeholder 5"/>
          <p:cNvSpPr>
            <a:spLocks noGrp="1"/>
          </p:cNvSpPr>
          <p:nvPr>
            <p:ph type="body" idx="1"/>
          </p:nvPr>
        </p:nvSpPr>
        <p:spPr/>
        <p:txBody>
          <a:bodyPr/>
          <a:lstStyle/>
          <a:p>
            <a:r>
              <a:rPr lang="en-US" dirty="0" smtClean="0"/>
              <a:t>Jovena Sim</a:t>
            </a:r>
          </a:p>
          <a:p>
            <a:r>
              <a:rPr lang="en-US" dirty="0" smtClean="0"/>
              <a:t>Singaporean</a:t>
            </a:r>
          </a:p>
          <a:p>
            <a:r>
              <a:rPr lang="en-US" dirty="0" smtClean="0"/>
              <a:t>Psychology Year 4</a:t>
            </a:r>
            <a:endParaRPr lang="en-US" dirty="0"/>
          </a:p>
        </p:txBody>
      </p:sp>
      <p:sp>
        <p:nvSpPr>
          <p:cNvPr id="4" name="Slide Number Placeholder 3"/>
          <p:cNvSpPr>
            <a:spLocks noGrp="1"/>
          </p:cNvSpPr>
          <p:nvPr>
            <p:ph type="sldNum" sz="quarter" idx="12"/>
          </p:nvPr>
        </p:nvSpPr>
        <p:spPr/>
        <p:txBody>
          <a:bodyPr/>
          <a:lstStyle/>
          <a:p>
            <a:fld id="{72447C79-1792-4D1A-A76C-41B410711297}" type="slidenum">
              <a:rPr lang="en-SG" smtClean="0"/>
              <a:pPr/>
              <a:t>2</a:t>
            </a:fld>
            <a:endParaRPr lang="en-SG"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7768"/>
            <a:ext cx="7467600" cy="1143000"/>
          </a:xfrm>
        </p:spPr>
        <p:txBody>
          <a:bodyPr>
            <a:normAutofit/>
          </a:bodyPr>
          <a:lstStyle/>
          <a:p>
            <a:r>
              <a:rPr lang="en-US" dirty="0" smtClean="0"/>
              <a:t>P16-2 stock split</a:t>
            </a:r>
            <a:endParaRPr lang="en-SG" dirty="0"/>
          </a:p>
        </p:txBody>
      </p:sp>
      <p:sp>
        <p:nvSpPr>
          <p:cNvPr id="3" name="Content Placeholder 2"/>
          <p:cNvSpPr>
            <a:spLocks noGrp="1"/>
          </p:cNvSpPr>
          <p:nvPr>
            <p:ph sz="quarter" idx="1"/>
          </p:nvPr>
        </p:nvSpPr>
        <p:spPr>
          <a:xfrm>
            <a:off x="395536" y="1412776"/>
            <a:ext cx="8075240" cy="4873752"/>
          </a:xfrm>
        </p:spPr>
        <p:txBody>
          <a:bodyPr>
            <a:normAutofit fontScale="92500" lnSpcReduction="10000"/>
          </a:bodyPr>
          <a:lstStyle/>
          <a:p>
            <a:pPr>
              <a:buNone/>
            </a:pPr>
            <a:r>
              <a:rPr lang="en-US" sz="1800" dirty="0" smtClean="0"/>
              <a:t>	</a:t>
            </a:r>
            <a:r>
              <a:rPr lang="en-US" sz="1800" b="1" dirty="0" smtClean="0">
                <a:solidFill>
                  <a:srgbClr val="002060"/>
                </a:solidFill>
              </a:rPr>
              <a:t>Gamma Medical’s stock trades at $90 a share.  The company is contemplating a 3-for-2 stock split.  Assuming that the stock split will have no effect on the market value of its equity, what will be the company’s stock price following the stock split?</a:t>
            </a:r>
            <a:endParaRPr lang="en-SG" sz="1800" b="1" dirty="0" smtClean="0">
              <a:solidFill>
                <a:srgbClr val="002060"/>
              </a:solidFill>
            </a:endParaRPr>
          </a:p>
          <a:p>
            <a:pPr>
              <a:buNone/>
            </a:pPr>
            <a:endParaRPr lang="en-US" dirty="0" smtClean="0"/>
          </a:p>
          <a:p>
            <a:pPr>
              <a:buNone/>
            </a:pPr>
            <a:r>
              <a:rPr lang="en-US" dirty="0" smtClean="0"/>
              <a:t>	</a:t>
            </a:r>
            <a:r>
              <a:rPr lang="en-US" dirty="0"/>
              <a:t>$90 per share;</a:t>
            </a:r>
          </a:p>
          <a:p>
            <a:pPr>
              <a:buNone/>
            </a:pPr>
            <a:r>
              <a:rPr lang="en-US" dirty="0" smtClean="0"/>
              <a:t>	3 </a:t>
            </a:r>
            <a:r>
              <a:rPr lang="en-US" dirty="0" smtClean="0"/>
              <a:t>for 2 stock split;</a:t>
            </a:r>
          </a:p>
          <a:p>
            <a:pPr>
              <a:buNone/>
            </a:pPr>
            <a:r>
              <a:rPr lang="en-US" dirty="0" smtClean="0"/>
              <a:t>	</a:t>
            </a:r>
          </a:p>
          <a:p>
            <a:pPr>
              <a:buNone/>
            </a:pPr>
            <a:r>
              <a:rPr lang="en-US" dirty="0" smtClean="0"/>
              <a:t>	</a:t>
            </a:r>
            <a:r>
              <a:rPr lang="en-US" dirty="0"/>
              <a:t>A</a:t>
            </a:r>
            <a:r>
              <a:rPr lang="en-US" dirty="0" smtClean="0"/>
              <a:t>fter stock-spilt:</a:t>
            </a:r>
          </a:p>
          <a:p>
            <a:pPr>
              <a:buNone/>
            </a:pPr>
            <a:r>
              <a:rPr lang="en-US" dirty="0" smtClean="0"/>
              <a:t>	($90 x 2 shares) / 3 shares = $180 / 3 shares</a:t>
            </a:r>
          </a:p>
          <a:p>
            <a:pPr>
              <a:buNone/>
            </a:pPr>
            <a:r>
              <a:rPr lang="en-US" dirty="0" smtClean="0"/>
              <a:t>					    = $60 per share</a:t>
            </a:r>
          </a:p>
          <a:p>
            <a:pPr>
              <a:buNone/>
            </a:pPr>
            <a:endParaRPr lang="en-US" dirty="0" smtClean="0"/>
          </a:p>
          <a:p>
            <a:r>
              <a:rPr lang="en-US" b="1" dirty="0" smtClean="0"/>
              <a:t>The company’s stock price following the stock split will be </a:t>
            </a:r>
            <a:r>
              <a:rPr lang="en-US" b="1" u="sng" dirty="0" smtClean="0"/>
              <a:t>$60 per share.</a:t>
            </a:r>
            <a:endParaRPr lang="en-SG" b="1" u="sng" dirty="0"/>
          </a:p>
        </p:txBody>
      </p:sp>
      <p:sp>
        <p:nvSpPr>
          <p:cNvPr id="4" name="Slide Number Placeholder 3"/>
          <p:cNvSpPr>
            <a:spLocks noGrp="1"/>
          </p:cNvSpPr>
          <p:nvPr>
            <p:ph type="sldNum" sz="quarter" idx="15"/>
          </p:nvPr>
        </p:nvSpPr>
        <p:spPr/>
        <p:txBody>
          <a:bodyPr/>
          <a:lstStyle/>
          <a:p>
            <a:fld id="{72447C79-1792-4D1A-A76C-41B410711297}" type="slidenum">
              <a:rPr lang="en-SG" smtClean="0"/>
              <a:pPr/>
              <a:t>20</a:t>
            </a:fld>
            <a:endParaRPr lang="en-SG" dirty="0"/>
          </a:p>
        </p:txBody>
      </p:sp>
      <p:sp>
        <p:nvSpPr>
          <p:cNvPr id="5" name="Rectangle 4"/>
          <p:cNvSpPr/>
          <p:nvPr/>
        </p:nvSpPr>
        <p:spPr>
          <a:xfrm>
            <a:off x="5796136" y="2780928"/>
            <a:ext cx="1260140"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$90</a:t>
            </a:r>
            <a:endParaRPr lang="en-US" dirty="0"/>
          </a:p>
        </p:txBody>
      </p:sp>
      <p:sp>
        <p:nvSpPr>
          <p:cNvPr id="6" name="Rectangle 5"/>
          <p:cNvSpPr/>
          <p:nvPr/>
        </p:nvSpPr>
        <p:spPr>
          <a:xfrm>
            <a:off x="5796136" y="3789040"/>
            <a:ext cx="2520280"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cxnSp>
        <p:nvCxnSpPr>
          <p:cNvPr id="10" name="Straight Connector 9"/>
          <p:cNvCxnSpPr/>
          <p:nvPr/>
        </p:nvCxnSpPr>
        <p:spPr>
          <a:xfrm>
            <a:off x="7020272" y="2780928"/>
            <a:ext cx="0" cy="288032"/>
          </a:xfrm>
          <a:prstGeom prst="line">
            <a:avLst/>
          </a:prstGeom>
          <a:ln>
            <a:solidFill>
              <a:schemeClr val="bg2">
                <a:lumMod val="75000"/>
              </a:schemeClr>
            </a:solidFill>
          </a:ln>
        </p:spPr>
        <p:style>
          <a:lnRef idx="3">
            <a:schemeClr val="accent4"/>
          </a:lnRef>
          <a:fillRef idx="0">
            <a:schemeClr val="accent4"/>
          </a:fillRef>
          <a:effectRef idx="2">
            <a:schemeClr val="accent4"/>
          </a:effectRef>
          <a:fontRef idx="minor">
            <a:schemeClr val="tx1"/>
          </a:fontRef>
        </p:style>
      </p:cxnSp>
      <p:cxnSp>
        <p:nvCxnSpPr>
          <p:cNvPr id="13" name="Straight Connector 12"/>
          <p:cNvCxnSpPr/>
          <p:nvPr/>
        </p:nvCxnSpPr>
        <p:spPr>
          <a:xfrm>
            <a:off x="6588224" y="3789040"/>
            <a:ext cx="0" cy="288032"/>
          </a:xfrm>
          <a:prstGeom prst="line">
            <a:avLst/>
          </a:prstGeom>
          <a:ln>
            <a:solidFill>
              <a:schemeClr val="bg2">
                <a:lumMod val="75000"/>
              </a:schemeClr>
            </a:solidFill>
          </a:ln>
        </p:spPr>
        <p:style>
          <a:lnRef idx="3">
            <a:schemeClr val="accent4"/>
          </a:lnRef>
          <a:fillRef idx="0">
            <a:schemeClr val="accent4"/>
          </a:fillRef>
          <a:effectRef idx="2">
            <a:schemeClr val="accent4"/>
          </a:effectRef>
          <a:fontRef idx="minor">
            <a:schemeClr val="tx1"/>
          </a:fontRef>
        </p:style>
      </p:cxnSp>
      <p:cxnSp>
        <p:nvCxnSpPr>
          <p:cNvPr id="14" name="Straight Connector 13"/>
          <p:cNvCxnSpPr/>
          <p:nvPr/>
        </p:nvCxnSpPr>
        <p:spPr>
          <a:xfrm>
            <a:off x="7452320" y="3789040"/>
            <a:ext cx="0" cy="288032"/>
          </a:xfrm>
          <a:prstGeom prst="line">
            <a:avLst/>
          </a:prstGeom>
          <a:ln>
            <a:solidFill>
              <a:schemeClr val="bg2">
                <a:lumMod val="75000"/>
              </a:schemeClr>
            </a:solidFill>
          </a:ln>
        </p:spPr>
        <p:style>
          <a:lnRef idx="3">
            <a:schemeClr val="accent4"/>
          </a:lnRef>
          <a:fillRef idx="0">
            <a:schemeClr val="accent4"/>
          </a:fillRef>
          <a:effectRef idx="2">
            <a:schemeClr val="accent4"/>
          </a:effectRef>
          <a:fontRef idx="minor">
            <a:schemeClr val="tx1"/>
          </a:fontRef>
        </p:style>
      </p:cxnSp>
      <p:sp>
        <p:nvSpPr>
          <p:cNvPr id="15" name="Down Arrow 14"/>
          <p:cNvSpPr/>
          <p:nvPr/>
        </p:nvSpPr>
        <p:spPr>
          <a:xfrm>
            <a:off x="6876256" y="3212976"/>
            <a:ext cx="288032" cy="432048"/>
          </a:xfrm>
          <a:prstGeom prst="downArrow">
            <a:avLst/>
          </a:prstGeom>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p:cNvSpPr/>
          <p:nvPr/>
        </p:nvSpPr>
        <p:spPr>
          <a:xfrm>
            <a:off x="7056276" y="2780928"/>
            <a:ext cx="1260140"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$90</a:t>
            </a:r>
            <a:endParaRPr lang="en-US" dirty="0"/>
          </a:p>
        </p:txBody>
      </p:sp>
      <p:sp>
        <p:nvSpPr>
          <p:cNvPr id="7" name="TextBox 6"/>
          <p:cNvSpPr txBox="1"/>
          <p:nvPr/>
        </p:nvSpPr>
        <p:spPr>
          <a:xfrm>
            <a:off x="5628467" y="2492896"/>
            <a:ext cx="800219" cy="338554"/>
          </a:xfrm>
          <a:prstGeom prst="rect">
            <a:avLst/>
          </a:prstGeom>
          <a:noFill/>
        </p:spPr>
        <p:txBody>
          <a:bodyPr wrap="none" rtlCol="0">
            <a:spAutoFit/>
          </a:bodyPr>
          <a:lstStyle/>
          <a:p>
            <a:r>
              <a:rPr lang="en-US" sz="1600" dirty="0" smtClean="0"/>
              <a:t>Before</a:t>
            </a:r>
            <a:endParaRPr lang="en-US" sz="1600" dirty="0"/>
          </a:p>
        </p:txBody>
      </p:sp>
      <p:sp>
        <p:nvSpPr>
          <p:cNvPr id="17" name="TextBox 16"/>
          <p:cNvSpPr txBox="1"/>
          <p:nvPr/>
        </p:nvSpPr>
        <p:spPr>
          <a:xfrm>
            <a:off x="5685921" y="3501008"/>
            <a:ext cx="675185" cy="338554"/>
          </a:xfrm>
          <a:prstGeom prst="rect">
            <a:avLst/>
          </a:prstGeom>
          <a:noFill/>
        </p:spPr>
        <p:txBody>
          <a:bodyPr wrap="none" rtlCol="0">
            <a:spAutoFit/>
          </a:bodyPr>
          <a:lstStyle/>
          <a:p>
            <a:r>
              <a:rPr lang="en-US" sz="1600" dirty="0" smtClean="0"/>
              <a:t>After</a:t>
            </a:r>
            <a:endParaRPr lang="en-US" sz="1600" dirty="0"/>
          </a:p>
        </p:txBody>
      </p:sp>
    </p:spTree>
    <p:extLst>
      <p:ext uri="{BB962C8B-B14F-4D97-AF65-F5344CB8AC3E}">
        <p14:creationId xmlns:p14="http://schemas.microsoft.com/office/powerpoint/2010/main" val="428336662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P16-4 stock split</a:t>
            </a:r>
            <a:endParaRPr lang="en-SG" dirty="0"/>
          </a:p>
        </p:txBody>
      </p:sp>
      <p:sp>
        <p:nvSpPr>
          <p:cNvPr id="3" name="Content Placeholder 2"/>
          <p:cNvSpPr>
            <a:spLocks noGrp="1"/>
          </p:cNvSpPr>
          <p:nvPr>
            <p:ph sz="quarter" idx="1"/>
          </p:nvPr>
        </p:nvSpPr>
        <p:spPr>
          <a:xfrm>
            <a:off x="457200" y="1600200"/>
            <a:ext cx="8075240" cy="4873752"/>
          </a:xfrm>
        </p:spPr>
        <p:txBody>
          <a:bodyPr>
            <a:normAutofit lnSpcReduction="10000"/>
          </a:bodyPr>
          <a:lstStyle/>
          <a:p>
            <a:pPr>
              <a:buNone/>
            </a:pPr>
            <a:r>
              <a:rPr lang="en-US" dirty="0" smtClean="0"/>
              <a:t>	</a:t>
            </a:r>
            <a:r>
              <a:rPr lang="en-US" sz="1800" b="1" dirty="0" smtClean="0">
                <a:solidFill>
                  <a:srgbClr val="002060"/>
                </a:solidFill>
              </a:rPr>
              <a:t>After a 5-for-1 stock split, Strasburg Company paid a dividend of $0.75 per new share.  The pre-split equivalent of this $0.75 DPS represents a 9% increase over last year’s pre-split dividend.  What was last year’s dividend per share?</a:t>
            </a:r>
          </a:p>
          <a:p>
            <a:pPr>
              <a:buNone/>
            </a:pPr>
            <a:endParaRPr lang="en-US" sz="1800" b="1" dirty="0" smtClean="0"/>
          </a:p>
          <a:p>
            <a:pPr>
              <a:buNone/>
            </a:pPr>
            <a:r>
              <a:rPr lang="en-US" b="1" dirty="0" smtClean="0"/>
              <a:t>	</a:t>
            </a:r>
            <a:r>
              <a:rPr lang="en-US" sz="2200" dirty="0" smtClean="0"/>
              <a:t>After 5-for-1 split, </a:t>
            </a:r>
            <a:r>
              <a:rPr lang="en-US" sz="2200" dirty="0" smtClean="0"/>
              <a:t>dividend per share </a:t>
            </a:r>
            <a:r>
              <a:rPr lang="en-US" sz="2200" dirty="0" smtClean="0"/>
              <a:t>= $0.75</a:t>
            </a:r>
          </a:p>
          <a:p>
            <a:pPr>
              <a:buNone/>
            </a:pPr>
            <a:r>
              <a:rPr lang="en-US" sz="2200" b="1" dirty="0" smtClean="0"/>
              <a:t>	</a:t>
            </a:r>
            <a:r>
              <a:rPr lang="en-US" sz="2200" dirty="0" smtClean="0"/>
              <a:t>Pre-split dividend : </a:t>
            </a:r>
            <a:r>
              <a:rPr lang="en-US" sz="2200" dirty="0" smtClean="0"/>
              <a:t>$0.75 </a:t>
            </a:r>
            <a:r>
              <a:rPr lang="en-US" sz="2200" dirty="0" smtClean="0"/>
              <a:t>x 5 = $3.75</a:t>
            </a:r>
          </a:p>
          <a:p>
            <a:pPr>
              <a:buNone/>
            </a:pPr>
            <a:endParaRPr lang="en-US" sz="2200" b="1" dirty="0" smtClean="0"/>
          </a:p>
          <a:p>
            <a:pPr>
              <a:buNone/>
            </a:pPr>
            <a:r>
              <a:rPr lang="en-US" sz="2200" b="1" dirty="0" smtClean="0"/>
              <a:t>	</a:t>
            </a:r>
            <a:r>
              <a:rPr lang="en-US" sz="2200" dirty="0" smtClean="0"/>
              <a:t>$3.75 </a:t>
            </a:r>
            <a:r>
              <a:rPr lang="en-US" sz="2200" dirty="0" smtClean="0">
                <a:sym typeface="Wingdings" pitchFamily="2" charset="2"/>
              </a:rPr>
              <a:t> 9% increase from last year’s pre-split dividend</a:t>
            </a:r>
          </a:p>
          <a:p>
            <a:pPr>
              <a:buNone/>
            </a:pPr>
            <a:r>
              <a:rPr lang="en-US" sz="2200" b="1" dirty="0" smtClean="0">
                <a:sym typeface="Wingdings" pitchFamily="2" charset="2"/>
              </a:rPr>
              <a:t>	</a:t>
            </a:r>
          </a:p>
          <a:p>
            <a:pPr>
              <a:buNone/>
            </a:pPr>
            <a:r>
              <a:rPr lang="en-US" sz="2200" b="1" dirty="0" smtClean="0">
                <a:sym typeface="Wingdings" pitchFamily="2" charset="2"/>
              </a:rPr>
              <a:t>	</a:t>
            </a:r>
            <a:r>
              <a:rPr lang="en-US" sz="2200" dirty="0" smtClean="0">
                <a:sym typeface="Wingdings" pitchFamily="2" charset="2"/>
              </a:rPr>
              <a:t>Hence, dividend per share (DPS): $3.75 / 1.09 = $3.44</a:t>
            </a:r>
          </a:p>
          <a:p>
            <a:pPr>
              <a:buNone/>
            </a:pPr>
            <a:endParaRPr lang="en-US" sz="2200" b="1" dirty="0" smtClean="0">
              <a:sym typeface="Wingdings" pitchFamily="2" charset="2"/>
            </a:endParaRPr>
          </a:p>
          <a:p>
            <a:r>
              <a:rPr lang="en-US" sz="2200" b="1" dirty="0" smtClean="0"/>
              <a:t>Last year’s DPS is </a:t>
            </a:r>
            <a:r>
              <a:rPr lang="en-US" sz="2200" b="1" u="sng" dirty="0" smtClean="0"/>
              <a:t>$3.44</a:t>
            </a:r>
            <a:endParaRPr lang="en-SG" sz="2200" b="1" u="sng" dirty="0"/>
          </a:p>
        </p:txBody>
      </p:sp>
      <p:sp>
        <p:nvSpPr>
          <p:cNvPr id="4" name="Slide Number Placeholder 3"/>
          <p:cNvSpPr>
            <a:spLocks noGrp="1"/>
          </p:cNvSpPr>
          <p:nvPr>
            <p:ph type="sldNum" sz="quarter" idx="15"/>
          </p:nvPr>
        </p:nvSpPr>
        <p:spPr/>
        <p:txBody>
          <a:bodyPr/>
          <a:lstStyle/>
          <a:p>
            <a:fld id="{72447C79-1792-4D1A-A76C-41B410711297}" type="slidenum">
              <a:rPr lang="en-SG" smtClean="0"/>
              <a:pPr/>
              <a:t>21</a:t>
            </a:fld>
            <a:endParaRPr lang="en-SG"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P16-7</a:t>
            </a:r>
            <a:endParaRPr lang="en-US" dirty="0"/>
          </a:p>
        </p:txBody>
      </p:sp>
      <p:sp>
        <p:nvSpPr>
          <p:cNvPr id="6" name="Text Placeholder 5"/>
          <p:cNvSpPr>
            <a:spLocks noGrp="1"/>
          </p:cNvSpPr>
          <p:nvPr>
            <p:ph type="body" idx="1"/>
          </p:nvPr>
        </p:nvSpPr>
        <p:spPr/>
        <p:txBody>
          <a:bodyPr/>
          <a:lstStyle/>
          <a:p>
            <a:r>
              <a:rPr lang="en-US" dirty="0" smtClean="0"/>
              <a:t>Nicholas Lim Jing Jie</a:t>
            </a:r>
          </a:p>
          <a:p>
            <a:r>
              <a:rPr lang="en-US" dirty="0" smtClean="0"/>
              <a:t>Singaporean</a:t>
            </a:r>
          </a:p>
          <a:p>
            <a:r>
              <a:rPr lang="en-US" dirty="0" smtClean="0"/>
              <a:t>Mathematical Science Year 1</a:t>
            </a:r>
            <a:endParaRPr lang="en-US" dirty="0"/>
          </a:p>
        </p:txBody>
      </p:sp>
      <p:sp>
        <p:nvSpPr>
          <p:cNvPr id="4" name="Slide Number Placeholder 3"/>
          <p:cNvSpPr>
            <a:spLocks noGrp="1"/>
          </p:cNvSpPr>
          <p:nvPr>
            <p:ph type="sldNum" sz="quarter" idx="12"/>
          </p:nvPr>
        </p:nvSpPr>
        <p:spPr/>
        <p:txBody>
          <a:bodyPr/>
          <a:lstStyle/>
          <a:p>
            <a:fld id="{72447C79-1792-4D1A-A76C-41B410711297}" type="slidenum">
              <a:rPr lang="en-SG" smtClean="0"/>
              <a:pPr/>
              <a:t>22</a:t>
            </a:fld>
            <a:endParaRPr lang="en-SG"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P16-7 Dividends</a:t>
            </a:r>
            <a:endParaRPr lang="en-SG" dirty="0"/>
          </a:p>
        </p:txBody>
      </p:sp>
      <p:sp>
        <p:nvSpPr>
          <p:cNvPr id="3" name="Content Placeholder 2"/>
          <p:cNvSpPr>
            <a:spLocks noGrp="1"/>
          </p:cNvSpPr>
          <p:nvPr>
            <p:ph sz="quarter" idx="1"/>
          </p:nvPr>
        </p:nvSpPr>
        <p:spPr>
          <a:xfrm>
            <a:off x="457200" y="1600200"/>
            <a:ext cx="7467600" cy="4997152"/>
          </a:xfrm>
        </p:spPr>
        <p:txBody>
          <a:bodyPr>
            <a:normAutofit/>
          </a:bodyPr>
          <a:lstStyle/>
          <a:p>
            <a:pPr>
              <a:buNone/>
            </a:pPr>
            <a:r>
              <a:rPr lang="en-US" sz="1800" b="1" dirty="0" smtClean="0"/>
              <a:t>	</a:t>
            </a:r>
            <a:r>
              <a:rPr lang="en-US" sz="1800" b="1" dirty="0" smtClean="0">
                <a:solidFill>
                  <a:srgbClr val="002060"/>
                </a:solidFill>
              </a:rPr>
              <a:t>Bowles Sporting Inc. is prepared to report the following income statement (shown in thousands of dollars) for the year 2009.</a:t>
            </a:r>
          </a:p>
          <a:p>
            <a:pPr>
              <a:buNone/>
            </a:pPr>
            <a:endParaRPr lang="en-US" sz="1800" b="1" dirty="0" smtClean="0"/>
          </a:p>
          <a:p>
            <a:pPr>
              <a:buNone/>
            </a:pPr>
            <a:r>
              <a:rPr lang="en-US" sz="1800" b="1" dirty="0" smtClean="0">
                <a:solidFill>
                  <a:srgbClr val="002060"/>
                </a:solidFill>
              </a:rPr>
              <a:t>	Sales						$15,200</a:t>
            </a:r>
            <a:endParaRPr lang="en-SG" sz="1800" b="1" dirty="0" smtClean="0">
              <a:solidFill>
                <a:srgbClr val="002060"/>
              </a:solidFill>
            </a:endParaRPr>
          </a:p>
          <a:p>
            <a:pPr>
              <a:buNone/>
            </a:pPr>
            <a:r>
              <a:rPr lang="en-US" sz="1800" b="1" dirty="0" smtClean="0">
                <a:solidFill>
                  <a:srgbClr val="002060"/>
                </a:solidFill>
              </a:rPr>
              <a:t>	Operating costs including depreciation	</a:t>
            </a:r>
            <a:r>
              <a:rPr lang="en-US" sz="1800" b="1" u="sng" dirty="0" smtClean="0">
                <a:solidFill>
                  <a:srgbClr val="002060"/>
                </a:solidFill>
              </a:rPr>
              <a:t>$11,900</a:t>
            </a:r>
            <a:endParaRPr lang="en-SG" sz="1800" b="1" dirty="0" smtClean="0">
              <a:solidFill>
                <a:srgbClr val="002060"/>
              </a:solidFill>
            </a:endParaRPr>
          </a:p>
          <a:p>
            <a:pPr>
              <a:buNone/>
            </a:pPr>
            <a:r>
              <a:rPr lang="en-US" sz="1800" b="1" dirty="0" smtClean="0">
                <a:solidFill>
                  <a:srgbClr val="002060"/>
                </a:solidFill>
              </a:rPr>
              <a:t>	EBIT						$  3,300</a:t>
            </a:r>
            <a:endParaRPr lang="en-SG" sz="1800" b="1" dirty="0" smtClean="0">
              <a:solidFill>
                <a:srgbClr val="002060"/>
              </a:solidFill>
            </a:endParaRPr>
          </a:p>
          <a:p>
            <a:pPr>
              <a:buNone/>
            </a:pPr>
            <a:r>
              <a:rPr lang="en-US" sz="1800" b="1" dirty="0" smtClean="0">
                <a:solidFill>
                  <a:srgbClr val="002060"/>
                </a:solidFill>
              </a:rPr>
              <a:t>	Interest					</a:t>
            </a:r>
            <a:r>
              <a:rPr lang="en-US" sz="1800" b="1" u="sng" dirty="0" smtClean="0">
                <a:solidFill>
                  <a:srgbClr val="002060"/>
                </a:solidFill>
              </a:rPr>
              <a:t>$     300</a:t>
            </a:r>
            <a:endParaRPr lang="en-US" sz="1800" b="1" dirty="0" smtClean="0">
              <a:solidFill>
                <a:srgbClr val="002060"/>
              </a:solidFill>
            </a:endParaRPr>
          </a:p>
          <a:p>
            <a:pPr>
              <a:buNone/>
            </a:pPr>
            <a:r>
              <a:rPr lang="en-US" sz="1800" b="1" dirty="0" smtClean="0">
                <a:solidFill>
                  <a:srgbClr val="002060"/>
                </a:solidFill>
              </a:rPr>
              <a:t>	EBT						$  3,000</a:t>
            </a:r>
            <a:endParaRPr lang="en-SG" sz="1800" b="1" dirty="0" smtClean="0">
              <a:solidFill>
                <a:srgbClr val="002060"/>
              </a:solidFill>
            </a:endParaRPr>
          </a:p>
          <a:p>
            <a:pPr>
              <a:buNone/>
            </a:pPr>
            <a:r>
              <a:rPr lang="en-US" sz="1800" b="1" dirty="0" smtClean="0">
                <a:solidFill>
                  <a:srgbClr val="002060"/>
                </a:solidFill>
              </a:rPr>
              <a:t>	Taxes (40%)					</a:t>
            </a:r>
            <a:r>
              <a:rPr lang="en-US" sz="1800" b="1" u="sng" dirty="0" smtClean="0">
                <a:solidFill>
                  <a:srgbClr val="002060"/>
                </a:solidFill>
              </a:rPr>
              <a:t>$  1,200</a:t>
            </a:r>
            <a:endParaRPr lang="en-SG" sz="1800" b="1" dirty="0" smtClean="0">
              <a:solidFill>
                <a:srgbClr val="002060"/>
              </a:solidFill>
            </a:endParaRPr>
          </a:p>
          <a:p>
            <a:pPr>
              <a:buNone/>
            </a:pPr>
            <a:r>
              <a:rPr lang="en-US" sz="1800" b="1" dirty="0" smtClean="0">
                <a:solidFill>
                  <a:srgbClr val="002060"/>
                </a:solidFill>
              </a:rPr>
              <a:t>	Net Income					</a:t>
            </a:r>
            <a:r>
              <a:rPr lang="en-US" sz="1800" b="1" u="dbl" dirty="0" smtClean="0">
                <a:solidFill>
                  <a:srgbClr val="002060"/>
                </a:solidFill>
              </a:rPr>
              <a:t>$  1,800</a:t>
            </a:r>
          </a:p>
          <a:p>
            <a:pPr>
              <a:buNone/>
            </a:pPr>
            <a:endParaRPr lang="en-US" sz="1800" b="1" u="dbl" dirty="0" smtClean="0"/>
          </a:p>
          <a:p>
            <a:pPr>
              <a:buNone/>
            </a:pPr>
            <a:r>
              <a:rPr lang="en-US" sz="1800" b="1" dirty="0" smtClean="0"/>
              <a:t>	</a:t>
            </a:r>
            <a:r>
              <a:rPr lang="en-US" sz="1800" b="1" dirty="0" smtClean="0">
                <a:solidFill>
                  <a:srgbClr val="002060"/>
                </a:solidFill>
              </a:rPr>
              <a:t>The company has 500,000 shares of stock outstanding, and its stock trades at $48 per share.</a:t>
            </a:r>
            <a:endParaRPr lang="en-US" sz="1800" b="1" u="dbl" dirty="0" smtClean="0">
              <a:solidFill>
                <a:srgbClr val="002060"/>
              </a:solidFill>
            </a:endParaRPr>
          </a:p>
          <a:p>
            <a:pPr>
              <a:buNone/>
            </a:pPr>
            <a:endParaRPr lang="en-SG" sz="1800" b="1" dirty="0" smtClean="0"/>
          </a:p>
          <a:p>
            <a:pPr>
              <a:buNone/>
            </a:pPr>
            <a:endParaRPr lang="en-SG" sz="1800" b="1" dirty="0"/>
          </a:p>
        </p:txBody>
      </p:sp>
      <p:sp>
        <p:nvSpPr>
          <p:cNvPr id="4" name="Slide Number Placeholder 3"/>
          <p:cNvSpPr>
            <a:spLocks noGrp="1"/>
          </p:cNvSpPr>
          <p:nvPr>
            <p:ph type="sldNum" sz="quarter" idx="15"/>
          </p:nvPr>
        </p:nvSpPr>
        <p:spPr/>
        <p:txBody>
          <a:bodyPr/>
          <a:lstStyle/>
          <a:p>
            <a:fld id="{72447C79-1792-4D1A-A76C-41B410711297}" type="slidenum">
              <a:rPr lang="en-SG" smtClean="0"/>
              <a:pPr/>
              <a:t>23</a:t>
            </a:fld>
            <a:endParaRPr lang="en-SG"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67544" y="1196752"/>
            <a:ext cx="8147248" cy="5661248"/>
          </a:xfrm>
        </p:spPr>
        <p:txBody>
          <a:bodyPr/>
          <a:lstStyle/>
          <a:p>
            <a:pPr lvl="0">
              <a:buNone/>
            </a:pPr>
            <a:r>
              <a:rPr lang="en-US" dirty="0" smtClean="0"/>
              <a:t>	</a:t>
            </a:r>
            <a:r>
              <a:rPr lang="en-US" sz="1800" b="1" dirty="0" smtClean="0">
                <a:solidFill>
                  <a:srgbClr val="002060"/>
                </a:solidFill>
              </a:rPr>
              <a:t>(a) The company had a 40% dividend payout ratio in 2008.  If Bowles wants to maintain this payout ratio in 2009, what will be its per-share dividend in 2009?</a:t>
            </a:r>
          </a:p>
          <a:p>
            <a:pPr lvl="0">
              <a:buNone/>
            </a:pPr>
            <a:endParaRPr lang="en-US" dirty="0" smtClean="0"/>
          </a:p>
          <a:p>
            <a:pPr lvl="0">
              <a:buNone/>
            </a:pPr>
            <a:r>
              <a:rPr lang="en-US" dirty="0" smtClean="0"/>
              <a:t>	</a:t>
            </a:r>
            <a:r>
              <a:rPr lang="en-US" sz="2200" dirty="0" smtClean="0"/>
              <a:t>Dividend payout = Payout Ratio x Net Income</a:t>
            </a:r>
          </a:p>
          <a:p>
            <a:pPr lvl="0">
              <a:buNone/>
            </a:pPr>
            <a:r>
              <a:rPr lang="en-US" sz="2200" dirty="0" smtClean="0"/>
              <a:t>			        = 40% x $1,800,000</a:t>
            </a:r>
          </a:p>
          <a:p>
            <a:pPr lvl="0">
              <a:buNone/>
            </a:pPr>
            <a:r>
              <a:rPr lang="en-US" sz="2200" dirty="0" smtClean="0"/>
              <a:t>			        = $720,000</a:t>
            </a:r>
          </a:p>
          <a:p>
            <a:pPr lvl="0">
              <a:buNone/>
            </a:pPr>
            <a:endParaRPr lang="en-US" sz="2200" dirty="0" smtClean="0"/>
          </a:p>
          <a:p>
            <a:pPr lvl="0">
              <a:buNone/>
            </a:pPr>
            <a:r>
              <a:rPr lang="en-US" sz="2200" dirty="0" smtClean="0"/>
              <a:t>	Dividend per share(DPS) = Dividend payout / No. of shares</a:t>
            </a:r>
          </a:p>
          <a:p>
            <a:pPr lvl="0">
              <a:buNone/>
            </a:pPr>
            <a:r>
              <a:rPr lang="en-US" sz="2200" dirty="0" smtClean="0"/>
              <a:t>				           = $720,000 / 500,000 shares</a:t>
            </a:r>
          </a:p>
          <a:p>
            <a:pPr lvl="0">
              <a:buNone/>
            </a:pPr>
            <a:r>
              <a:rPr lang="en-US" sz="2200" dirty="0" smtClean="0"/>
              <a:t>				           = $1.44</a:t>
            </a:r>
          </a:p>
          <a:p>
            <a:pPr lvl="0">
              <a:buNone/>
            </a:pPr>
            <a:endParaRPr lang="en-US" sz="2200" dirty="0" smtClean="0"/>
          </a:p>
          <a:p>
            <a:r>
              <a:rPr lang="en-US" sz="2200" b="1" dirty="0" smtClean="0"/>
              <a:t>The dividend per share in 2009 will be </a:t>
            </a:r>
            <a:r>
              <a:rPr lang="en-US" sz="2200" b="1" u="sng" dirty="0" smtClean="0"/>
              <a:t>$1.44</a:t>
            </a:r>
            <a:endParaRPr lang="en-SG" sz="2200" b="1" u="sng" dirty="0" smtClean="0"/>
          </a:p>
          <a:p>
            <a:pPr>
              <a:buNone/>
            </a:pPr>
            <a:endParaRPr lang="en-SG" dirty="0"/>
          </a:p>
        </p:txBody>
      </p:sp>
      <p:sp>
        <p:nvSpPr>
          <p:cNvPr id="4" name="Title 1"/>
          <p:cNvSpPr>
            <a:spLocks noGrp="1"/>
          </p:cNvSpPr>
          <p:nvPr>
            <p:ph type="title"/>
          </p:nvPr>
        </p:nvSpPr>
        <p:spPr>
          <a:xfrm>
            <a:off x="457200" y="-27384"/>
            <a:ext cx="7467600" cy="1143000"/>
          </a:xfrm>
        </p:spPr>
        <p:txBody>
          <a:bodyPr>
            <a:normAutofit/>
          </a:bodyPr>
          <a:lstStyle/>
          <a:p>
            <a:r>
              <a:rPr lang="en-US" dirty="0" smtClean="0"/>
              <a:t>P16-7 Dividends</a:t>
            </a:r>
            <a:endParaRPr lang="en-SG" dirty="0"/>
          </a:p>
        </p:txBody>
      </p:sp>
      <p:sp>
        <p:nvSpPr>
          <p:cNvPr id="5" name="Slide Number Placeholder 4"/>
          <p:cNvSpPr>
            <a:spLocks noGrp="1"/>
          </p:cNvSpPr>
          <p:nvPr>
            <p:ph type="sldNum" sz="quarter" idx="15"/>
          </p:nvPr>
        </p:nvSpPr>
        <p:spPr/>
        <p:txBody>
          <a:bodyPr/>
          <a:lstStyle/>
          <a:p>
            <a:fld id="{72447C79-1792-4D1A-A76C-41B410711297}" type="slidenum">
              <a:rPr lang="en-SG" smtClean="0"/>
              <a:pPr/>
              <a:t>24</a:t>
            </a:fld>
            <a:endParaRPr lang="en-SG"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67544" y="1196752"/>
            <a:ext cx="8147248" cy="5661248"/>
          </a:xfrm>
        </p:spPr>
        <p:txBody>
          <a:bodyPr>
            <a:normAutofit/>
          </a:bodyPr>
          <a:lstStyle/>
          <a:p>
            <a:pPr>
              <a:buNone/>
            </a:pPr>
            <a:r>
              <a:rPr lang="en-US" sz="1800" b="1" dirty="0" smtClean="0">
                <a:solidFill>
                  <a:srgbClr val="002060"/>
                </a:solidFill>
              </a:rPr>
              <a:t>	(b) If the company maintains this 40% payout ratio, what will be the current dividend yield on the company’s stock?</a:t>
            </a:r>
            <a:endParaRPr lang="en-SG" sz="1800" b="1" dirty="0" smtClean="0">
              <a:solidFill>
                <a:srgbClr val="002060"/>
              </a:solidFill>
            </a:endParaRPr>
          </a:p>
          <a:p>
            <a:pPr lvl="0">
              <a:buNone/>
            </a:pPr>
            <a:endParaRPr lang="en-US" dirty="0" smtClean="0"/>
          </a:p>
          <a:p>
            <a:pPr lvl="0">
              <a:buNone/>
            </a:pPr>
            <a:r>
              <a:rPr lang="en-US" dirty="0" smtClean="0"/>
              <a:t>	</a:t>
            </a:r>
            <a:r>
              <a:rPr lang="en-US" sz="2200" dirty="0" smtClean="0"/>
              <a:t>Dividend Yield = DPS / Share Price</a:t>
            </a:r>
          </a:p>
          <a:p>
            <a:pPr lvl="0">
              <a:buNone/>
            </a:pPr>
            <a:r>
              <a:rPr lang="en-US" sz="2200" dirty="0" smtClean="0"/>
              <a:t>			      = ($1.44 / $48) x 100%</a:t>
            </a:r>
          </a:p>
          <a:p>
            <a:pPr lvl="0">
              <a:buNone/>
            </a:pPr>
            <a:r>
              <a:rPr lang="en-US" sz="2200" dirty="0" smtClean="0"/>
              <a:t>			      = 0.3 x 100%</a:t>
            </a:r>
          </a:p>
          <a:p>
            <a:pPr lvl="0">
              <a:buNone/>
            </a:pPr>
            <a:r>
              <a:rPr lang="en-US" sz="2200" dirty="0" smtClean="0"/>
              <a:t>			      = 3%</a:t>
            </a:r>
          </a:p>
          <a:p>
            <a:pPr lvl="0">
              <a:buNone/>
            </a:pPr>
            <a:endParaRPr lang="en-US" sz="2200" dirty="0" smtClean="0"/>
          </a:p>
          <a:p>
            <a:pPr lvl="0">
              <a:buNone/>
            </a:pPr>
            <a:r>
              <a:rPr lang="en-US" sz="2200" dirty="0" smtClean="0"/>
              <a:t>	</a:t>
            </a:r>
          </a:p>
          <a:p>
            <a:r>
              <a:rPr lang="en-US" sz="2200" b="1" dirty="0" smtClean="0"/>
              <a:t>The dividend yield will be </a:t>
            </a:r>
            <a:r>
              <a:rPr lang="en-US" sz="2200" b="1" u="sng" dirty="0" smtClean="0"/>
              <a:t>3%.</a:t>
            </a:r>
            <a:endParaRPr lang="en-SG" sz="2200" b="1" u="sng" dirty="0" smtClean="0"/>
          </a:p>
          <a:p>
            <a:pPr>
              <a:buNone/>
            </a:pPr>
            <a:endParaRPr lang="en-SG" dirty="0"/>
          </a:p>
        </p:txBody>
      </p:sp>
      <p:sp>
        <p:nvSpPr>
          <p:cNvPr id="4" name="Title 1"/>
          <p:cNvSpPr>
            <a:spLocks noGrp="1"/>
          </p:cNvSpPr>
          <p:nvPr>
            <p:ph type="title"/>
          </p:nvPr>
        </p:nvSpPr>
        <p:spPr>
          <a:xfrm>
            <a:off x="457200" y="-27384"/>
            <a:ext cx="7467600" cy="1143000"/>
          </a:xfrm>
        </p:spPr>
        <p:txBody>
          <a:bodyPr>
            <a:normAutofit/>
          </a:bodyPr>
          <a:lstStyle/>
          <a:p>
            <a:r>
              <a:rPr lang="en-US" dirty="0" smtClean="0"/>
              <a:t>P16-7 Dividends</a:t>
            </a:r>
            <a:endParaRPr lang="en-SG" dirty="0"/>
          </a:p>
        </p:txBody>
      </p:sp>
      <p:sp>
        <p:nvSpPr>
          <p:cNvPr id="5" name="Slide Number Placeholder 4"/>
          <p:cNvSpPr>
            <a:spLocks noGrp="1"/>
          </p:cNvSpPr>
          <p:nvPr>
            <p:ph type="sldNum" sz="quarter" idx="15"/>
          </p:nvPr>
        </p:nvSpPr>
        <p:spPr/>
        <p:txBody>
          <a:bodyPr/>
          <a:lstStyle/>
          <a:p>
            <a:fld id="{72447C79-1792-4D1A-A76C-41B410711297}" type="slidenum">
              <a:rPr lang="en-SG" smtClean="0"/>
              <a:pPr/>
              <a:t>25</a:t>
            </a:fld>
            <a:endParaRPr lang="en-SG"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67544" y="1196752"/>
            <a:ext cx="8147248" cy="5661248"/>
          </a:xfrm>
        </p:spPr>
        <p:txBody>
          <a:bodyPr/>
          <a:lstStyle/>
          <a:p>
            <a:pPr lvl="0">
              <a:buNone/>
            </a:pPr>
            <a:r>
              <a:rPr lang="en-US" dirty="0" smtClean="0"/>
              <a:t>	</a:t>
            </a:r>
            <a:r>
              <a:rPr lang="en-US" sz="1800" b="1" dirty="0" smtClean="0">
                <a:solidFill>
                  <a:srgbClr val="002060"/>
                </a:solidFill>
              </a:rPr>
              <a:t>(c) The company reported net income of $1.5 million in 2008.  Assume that the number of shares outstanding has remained constant.  What was the company’s per-share dividend in 2008?</a:t>
            </a:r>
          </a:p>
          <a:p>
            <a:pPr lvl="0">
              <a:buNone/>
            </a:pPr>
            <a:endParaRPr lang="en-US" dirty="0" smtClean="0"/>
          </a:p>
          <a:p>
            <a:pPr lvl="0">
              <a:buNone/>
            </a:pPr>
            <a:r>
              <a:rPr lang="en-US" dirty="0" smtClean="0"/>
              <a:t>	</a:t>
            </a:r>
            <a:r>
              <a:rPr lang="en-US" sz="2200" dirty="0" smtClean="0"/>
              <a:t>Dividend payout = Payout Ratio x Net Income</a:t>
            </a:r>
          </a:p>
          <a:p>
            <a:pPr lvl="0">
              <a:buNone/>
            </a:pPr>
            <a:r>
              <a:rPr lang="en-US" sz="2200" dirty="0" smtClean="0"/>
              <a:t>			         = 40% x $1,500,000</a:t>
            </a:r>
          </a:p>
          <a:p>
            <a:pPr lvl="0">
              <a:buNone/>
            </a:pPr>
            <a:r>
              <a:rPr lang="en-US" sz="2200" dirty="0" smtClean="0"/>
              <a:t>			         = $600,000</a:t>
            </a:r>
          </a:p>
          <a:p>
            <a:pPr lvl="0">
              <a:buNone/>
            </a:pPr>
            <a:endParaRPr lang="en-US" sz="2200" dirty="0" smtClean="0"/>
          </a:p>
          <a:p>
            <a:pPr lvl="0">
              <a:buNone/>
            </a:pPr>
            <a:r>
              <a:rPr lang="en-US" sz="2200" dirty="0" smtClean="0"/>
              <a:t>	Dividend per share(DPS) = Dividend payout / No. of shares</a:t>
            </a:r>
          </a:p>
          <a:p>
            <a:pPr lvl="0">
              <a:buNone/>
            </a:pPr>
            <a:r>
              <a:rPr lang="en-US" sz="2200" dirty="0" smtClean="0"/>
              <a:t>				           = $600,000 / 500,000 shares</a:t>
            </a:r>
          </a:p>
          <a:p>
            <a:pPr lvl="0">
              <a:buNone/>
            </a:pPr>
            <a:r>
              <a:rPr lang="en-US" sz="2200" dirty="0" smtClean="0"/>
              <a:t>				           = $1.20</a:t>
            </a:r>
          </a:p>
          <a:p>
            <a:pPr lvl="0">
              <a:buNone/>
            </a:pPr>
            <a:endParaRPr lang="en-US" sz="2200" dirty="0" smtClean="0"/>
          </a:p>
          <a:p>
            <a:r>
              <a:rPr lang="en-US" sz="2200" b="1" dirty="0" smtClean="0"/>
              <a:t>The dividend per share in 2008 was </a:t>
            </a:r>
            <a:r>
              <a:rPr lang="en-US" sz="2200" b="1" u="sng" dirty="0" smtClean="0"/>
              <a:t>$1.20</a:t>
            </a:r>
            <a:endParaRPr lang="en-SG" sz="2200" b="1" u="sng" dirty="0" smtClean="0"/>
          </a:p>
          <a:p>
            <a:pPr>
              <a:buNone/>
            </a:pPr>
            <a:endParaRPr lang="en-SG" dirty="0"/>
          </a:p>
        </p:txBody>
      </p:sp>
      <p:sp>
        <p:nvSpPr>
          <p:cNvPr id="4" name="Title 1"/>
          <p:cNvSpPr>
            <a:spLocks noGrp="1"/>
          </p:cNvSpPr>
          <p:nvPr>
            <p:ph type="title"/>
          </p:nvPr>
        </p:nvSpPr>
        <p:spPr>
          <a:xfrm>
            <a:off x="457200" y="-27384"/>
            <a:ext cx="7467600" cy="1143000"/>
          </a:xfrm>
        </p:spPr>
        <p:txBody>
          <a:bodyPr>
            <a:normAutofit/>
          </a:bodyPr>
          <a:lstStyle/>
          <a:p>
            <a:r>
              <a:rPr lang="en-US" dirty="0" smtClean="0"/>
              <a:t>P16-7 Dividends</a:t>
            </a:r>
            <a:endParaRPr lang="en-SG" dirty="0"/>
          </a:p>
        </p:txBody>
      </p:sp>
      <p:sp>
        <p:nvSpPr>
          <p:cNvPr id="5" name="Slide Number Placeholder 4"/>
          <p:cNvSpPr>
            <a:spLocks noGrp="1"/>
          </p:cNvSpPr>
          <p:nvPr>
            <p:ph type="sldNum" sz="quarter" idx="15"/>
          </p:nvPr>
        </p:nvSpPr>
        <p:spPr/>
        <p:txBody>
          <a:bodyPr/>
          <a:lstStyle/>
          <a:p>
            <a:fld id="{72447C79-1792-4D1A-A76C-41B410711297}" type="slidenum">
              <a:rPr lang="en-SG" smtClean="0"/>
              <a:pPr/>
              <a:t>26</a:t>
            </a:fld>
            <a:endParaRPr lang="en-SG"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67544" y="1196752"/>
            <a:ext cx="8147248" cy="5661248"/>
          </a:xfrm>
        </p:spPr>
        <p:txBody>
          <a:bodyPr>
            <a:normAutofit fontScale="92500" lnSpcReduction="20000"/>
          </a:bodyPr>
          <a:lstStyle/>
          <a:p>
            <a:pPr lvl="0">
              <a:buNone/>
            </a:pPr>
            <a:r>
              <a:rPr lang="en-US" sz="1900" b="1" dirty="0" smtClean="0">
                <a:solidFill>
                  <a:srgbClr val="002060"/>
                </a:solidFill>
              </a:rPr>
              <a:t>	(d) As an alternative to maintaining the same dividend payout ratio, Bowles is considering maintaining the same per-share dividend in 2009 that it paid in 2008.  If it chooses this policy, what will be the company’s dividend payout ratio in 2009?</a:t>
            </a:r>
          </a:p>
          <a:p>
            <a:pPr lvl="0">
              <a:buNone/>
            </a:pPr>
            <a:endParaRPr lang="en-US" sz="1800" b="1" dirty="0" smtClean="0">
              <a:solidFill>
                <a:srgbClr val="002060"/>
              </a:solidFill>
            </a:endParaRPr>
          </a:p>
          <a:p>
            <a:pPr lvl="0">
              <a:buNone/>
            </a:pPr>
            <a:endParaRPr lang="en-US" b="1" dirty="0" smtClean="0">
              <a:solidFill>
                <a:srgbClr val="002060"/>
              </a:solidFill>
            </a:endParaRPr>
          </a:p>
          <a:p>
            <a:pPr>
              <a:buNone/>
            </a:pPr>
            <a:r>
              <a:rPr lang="en-US" dirty="0" smtClean="0"/>
              <a:t>   Dividend Payout Ratio = Dividends / Net Income</a:t>
            </a:r>
          </a:p>
          <a:p>
            <a:pPr>
              <a:buNone/>
            </a:pPr>
            <a:r>
              <a:rPr lang="en-US" dirty="0" smtClean="0"/>
              <a:t>				       = $600,000 / $1,800,000</a:t>
            </a:r>
          </a:p>
          <a:p>
            <a:pPr>
              <a:buNone/>
            </a:pPr>
            <a:r>
              <a:rPr lang="en-US" dirty="0" smtClean="0"/>
              <a:t>				       = 0.33333</a:t>
            </a:r>
          </a:p>
          <a:p>
            <a:pPr>
              <a:buNone/>
            </a:pPr>
            <a:r>
              <a:rPr lang="en-US" dirty="0" smtClean="0"/>
              <a:t>				       = </a:t>
            </a:r>
            <a:r>
              <a:rPr lang="en-US" b="1" dirty="0" smtClean="0"/>
              <a:t>33.33%</a:t>
            </a:r>
          </a:p>
          <a:p>
            <a:pPr lvl="0">
              <a:buNone/>
            </a:pPr>
            <a:endParaRPr lang="en-US" sz="1800" b="1" dirty="0" smtClean="0">
              <a:solidFill>
                <a:srgbClr val="002060"/>
              </a:solidFill>
            </a:endParaRPr>
          </a:p>
          <a:p>
            <a:pPr lvl="0">
              <a:buNone/>
            </a:pPr>
            <a:endParaRPr lang="en-US" sz="1800" b="1" dirty="0" smtClean="0">
              <a:solidFill>
                <a:srgbClr val="002060"/>
              </a:solidFill>
            </a:endParaRPr>
          </a:p>
          <a:p>
            <a:pPr lvl="0">
              <a:buNone/>
            </a:pPr>
            <a:endParaRPr lang="en-US" sz="1800" b="1" dirty="0" smtClean="0">
              <a:solidFill>
                <a:srgbClr val="002060"/>
              </a:solidFill>
            </a:endParaRPr>
          </a:p>
          <a:p>
            <a:pPr lvl="0">
              <a:buNone/>
            </a:pPr>
            <a:endParaRPr lang="en-US" sz="1800" b="1" dirty="0" smtClean="0">
              <a:solidFill>
                <a:srgbClr val="002060"/>
              </a:solidFill>
            </a:endParaRPr>
          </a:p>
          <a:p>
            <a:pPr lvl="0">
              <a:buNone/>
            </a:pPr>
            <a:endParaRPr lang="en-US" sz="1800" b="1" dirty="0" smtClean="0">
              <a:solidFill>
                <a:srgbClr val="002060"/>
              </a:solidFill>
            </a:endParaRPr>
          </a:p>
          <a:p>
            <a:pPr lvl="0">
              <a:buNone/>
            </a:pPr>
            <a:endParaRPr lang="en-SG" sz="1800" b="1" dirty="0" smtClean="0">
              <a:solidFill>
                <a:srgbClr val="002060"/>
              </a:solidFill>
            </a:endParaRPr>
          </a:p>
          <a:p>
            <a:pPr lvl="0">
              <a:buNone/>
            </a:pPr>
            <a:endParaRPr lang="en-US" dirty="0" smtClean="0"/>
          </a:p>
          <a:p>
            <a:pPr lvl="0">
              <a:buNone/>
            </a:pPr>
            <a:r>
              <a:rPr lang="en-US" dirty="0" smtClean="0"/>
              <a:t>	</a:t>
            </a:r>
            <a:endParaRPr lang="en-SG" dirty="0"/>
          </a:p>
        </p:txBody>
      </p:sp>
      <p:sp>
        <p:nvSpPr>
          <p:cNvPr id="4" name="Title 1"/>
          <p:cNvSpPr>
            <a:spLocks noGrp="1"/>
          </p:cNvSpPr>
          <p:nvPr>
            <p:ph type="title"/>
          </p:nvPr>
        </p:nvSpPr>
        <p:spPr>
          <a:xfrm>
            <a:off x="457200" y="-27384"/>
            <a:ext cx="7467600" cy="1143000"/>
          </a:xfrm>
        </p:spPr>
        <p:txBody>
          <a:bodyPr>
            <a:normAutofit/>
          </a:bodyPr>
          <a:lstStyle/>
          <a:p>
            <a:r>
              <a:rPr lang="en-US" dirty="0" smtClean="0"/>
              <a:t>P16-7 Dividends</a:t>
            </a:r>
            <a:endParaRPr lang="en-SG" dirty="0"/>
          </a:p>
        </p:txBody>
      </p:sp>
      <p:sp>
        <p:nvSpPr>
          <p:cNvPr id="5" name="Slide Number Placeholder 4"/>
          <p:cNvSpPr>
            <a:spLocks noGrp="1"/>
          </p:cNvSpPr>
          <p:nvPr>
            <p:ph type="sldNum" sz="quarter" idx="15"/>
          </p:nvPr>
        </p:nvSpPr>
        <p:spPr/>
        <p:txBody>
          <a:bodyPr/>
          <a:lstStyle/>
          <a:p>
            <a:fld id="{72447C79-1792-4D1A-A76C-41B410711297}" type="slidenum">
              <a:rPr lang="en-SG" smtClean="0"/>
              <a:pPr/>
              <a:t>27</a:t>
            </a:fld>
            <a:endParaRPr lang="en-SG"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67544" y="1196752"/>
            <a:ext cx="8147248" cy="5472608"/>
          </a:xfrm>
        </p:spPr>
        <p:txBody>
          <a:bodyPr>
            <a:normAutofit lnSpcReduction="10000"/>
          </a:bodyPr>
          <a:lstStyle/>
          <a:p>
            <a:pPr>
              <a:buNone/>
            </a:pPr>
            <a:r>
              <a:rPr lang="en-US" sz="1800" b="1" dirty="0" smtClean="0">
                <a:solidFill>
                  <a:srgbClr val="002060"/>
                </a:solidFill>
              </a:rPr>
              <a:t>	(e) Company is interested in dramatically expanding its operations and that this expansion will require significant amounts of capital.  The company would like to avoid transactions costs involved in issuing new equity.  Given this scenario, would it make more sense for the company to maintain a constant dividend payout ratio or to maintain the same per-share dividend?</a:t>
            </a:r>
          </a:p>
          <a:p>
            <a:pPr>
              <a:buNone/>
            </a:pPr>
            <a:endParaRPr lang="en-US" sz="1800" dirty="0" smtClean="0">
              <a:solidFill>
                <a:srgbClr val="002060"/>
              </a:solidFill>
            </a:endParaRPr>
          </a:p>
          <a:p>
            <a:pPr>
              <a:buNone/>
            </a:pPr>
            <a:r>
              <a:rPr lang="en-US" sz="1800" dirty="0" smtClean="0">
                <a:solidFill>
                  <a:srgbClr val="002060"/>
                </a:solidFill>
              </a:rPr>
              <a:t>	</a:t>
            </a:r>
            <a:r>
              <a:rPr lang="en-US" sz="2200" dirty="0" smtClean="0"/>
              <a:t>Maintaining a constant payout ratio will result in fluctuations of dividends every year, as dividends received will be dependent on the amount of net income per year. Whereas using the same per-share dividend will ensure that investors will receive the same amount of dividend every year, regardless of the net income.</a:t>
            </a:r>
            <a:endParaRPr lang="en-US" sz="2200" dirty="0" smtClean="0">
              <a:sym typeface="Wingdings" pitchFamily="2" charset="2"/>
            </a:endParaRPr>
          </a:p>
          <a:p>
            <a:pPr>
              <a:buNone/>
            </a:pPr>
            <a:endParaRPr lang="en-US" sz="2200" dirty="0" smtClean="0">
              <a:sym typeface="Wingdings" pitchFamily="2" charset="2"/>
            </a:endParaRPr>
          </a:p>
          <a:p>
            <a:r>
              <a:rPr lang="en-US" sz="2200" b="1" dirty="0" smtClean="0"/>
              <a:t>Hence, </a:t>
            </a:r>
            <a:r>
              <a:rPr lang="en-US" sz="2200" b="1" dirty="0" smtClean="0"/>
              <a:t>it </a:t>
            </a:r>
            <a:r>
              <a:rPr lang="en-US" sz="2200" b="1" dirty="0" smtClean="0"/>
              <a:t>makes more sense to maintain the same per-share </a:t>
            </a:r>
            <a:r>
              <a:rPr lang="en-US" sz="2200" b="1" dirty="0" smtClean="0"/>
              <a:t>dividend</a:t>
            </a:r>
            <a:r>
              <a:rPr lang="en-US" sz="2200" b="1" dirty="0"/>
              <a:t> </a:t>
            </a:r>
            <a:r>
              <a:rPr lang="en-US" sz="2200" b="1" dirty="0" smtClean="0"/>
              <a:t>as it is more stable compared</a:t>
            </a:r>
            <a:r>
              <a:rPr lang="en-SG" sz="2200" b="1" dirty="0"/>
              <a:t> </a:t>
            </a:r>
            <a:r>
              <a:rPr lang="en-SG" sz="2200" b="1" dirty="0" smtClean="0"/>
              <a:t>to using a </a:t>
            </a:r>
            <a:r>
              <a:rPr lang="en-SG" sz="2200" b="1" smtClean="0"/>
              <a:t>constant dividend </a:t>
            </a:r>
            <a:r>
              <a:rPr lang="en-SG" sz="2200" b="1" dirty="0" smtClean="0"/>
              <a:t>payout ratio.</a:t>
            </a:r>
            <a:endParaRPr lang="en-US" sz="2200" b="1" dirty="0" smtClean="0"/>
          </a:p>
        </p:txBody>
      </p:sp>
      <p:sp>
        <p:nvSpPr>
          <p:cNvPr id="4" name="Title 1"/>
          <p:cNvSpPr>
            <a:spLocks noGrp="1"/>
          </p:cNvSpPr>
          <p:nvPr>
            <p:ph type="title"/>
          </p:nvPr>
        </p:nvSpPr>
        <p:spPr>
          <a:xfrm>
            <a:off x="457200" y="-27384"/>
            <a:ext cx="7467600" cy="1143000"/>
          </a:xfrm>
        </p:spPr>
        <p:txBody>
          <a:bodyPr>
            <a:normAutofit/>
          </a:bodyPr>
          <a:lstStyle/>
          <a:p>
            <a:r>
              <a:rPr lang="en-US" dirty="0" smtClean="0"/>
              <a:t>P16-7 Dividends</a:t>
            </a:r>
            <a:endParaRPr lang="en-SG" dirty="0"/>
          </a:p>
        </p:txBody>
      </p:sp>
      <p:sp>
        <p:nvSpPr>
          <p:cNvPr id="5" name="Slide Number Placeholder 4"/>
          <p:cNvSpPr>
            <a:spLocks noGrp="1"/>
          </p:cNvSpPr>
          <p:nvPr>
            <p:ph type="sldNum" sz="quarter" idx="15"/>
          </p:nvPr>
        </p:nvSpPr>
        <p:spPr/>
        <p:txBody>
          <a:bodyPr/>
          <a:lstStyle/>
          <a:p>
            <a:fld id="{72447C79-1792-4D1A-A76C-41B410711297}" type="slidenum">
              <a:rPr lang="en-SG" smtClean="0"/>
              <a:pPr/>
              <a:t>28</a:t>
            </a:fld>
            <a:endParaRPr lang="en-SG"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P16-8</a:t>
            </a:r>
            <a:endParaRPr lang="en-US" dirty="0"/>
          </a:p>
        </p:txBody>
      </p:sp>
      <p:sp>
        <p:nvSpPr>
          <p:cNvPr id="6" name="Text Placeholder 5"/>
          <p:cNvSpPr>
            <a:spLocks noGrp="1"/>
          </p:cNvSpPr>
          <p:nvPr>
            <p:ph type="body" idx="1"/>
          </p:nvPr>
        </p:nvSpPr>
        <p:spPr/>
        <p:txBody>
          <a:bodyPr/>
          <a:lstStyle/>
          <a:p>
            <a:r>
              <a:rPr lang="en-US" dirty="0" smtClean="0"/>
              <a:t>Lin Jing Ming</a:t>
            </a:r>
          </a:p>
          <a:p>
            <a:r>
              <a:rPr lang="en-US" dirty="0" smtClean="0"/>
              <a:t>Malaysian</a:t>
            </a:r>
          </a:p>
          <a:p>
            <a:r>
              <a:rPr lang="en-US" dirty="0" smtClean="0"/>
              <a:t>Mechanical Engineering Year 1</a:t>
            </a:r>
            <a:endParaRPr lang="en-US" dirty="0"/>
          </a:p>
        </p:txBody>
      </p:sp>
      <p:sp>
        <p:nvSpPr>
          <p:cNvPr id="4" name="Slide Number Placeholder 3"/>
          <p:cNvSpPr>
            <a:spLocks noGrp="1"/>
          </p:cNvSpPr>
          <p:nvPr>
            <p:ph type="sldNum" sz="quarter" idx="12"/>
          </p:nvPr>
        </p:nvSpPr>
        <p:spPr/>
        <p:txBody>
          <a:bodyPr/>
          <a:lstStyle/>
          <a:p>
            <a:fld id="{72447C79-1792-4D1A-A76C-41B410711297}" type="slidenum">
              <a:rPr lang="en-SG" smtClean="0"/>
              <a:pPr/>
              <a:t>29</a:t>
            </a:fld>
            <a:endParaRPr lang="en-SG"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Dividend Policy</a:t>
            </a:r>
            <a:endParaRPr lang="en-US" dirty="0"/>
          </a:p>
        </p:txBody>
      </p:sp>
      <p:sp>
        <p:nvSpPr>
          <p:cNvPr id="5" name="Content Placeholder 4"/>
          <p:cNvSpPr>
            <a:spLocks noGrp="1"/>
          </p:cNvSpPr>
          <p:nvPr>
            <p:ph idx="1"/>
          </p:nvPr>
        </p:nvSpPr>
        <p:spPr>
          <a:xfrm>
            <a:off x="457200" y="1600200"/>
            <a:ext cx="8229600" cy="5105400"/>
          </a:xfrm>
        </p:spPr>
        <p:txBody>
          <a:bodyPr>
            <a:normAutofit/>
          </a:bodyPr>
          <a:lstStyle/>
          <a:p>
            <a:r>
              <a:rPr lang="en-US" dirty="0" smtClean="0"/>
              <a:t>Firm’s policy with regards to paying out </a:t>
            </a:r>
            <a:r>
              <a:rPr lang="en-US" b="1" dirty="0" smtClean="0"/>
              <a:t>earnings as dividends or retaining </a:t>
            </a:r>
            <a:r>
              <a:rPr lang="en-US" b="1" dirty="0" smtClean="0"/>
              <a:t>for</a:t>
            </a:r>
            <a:r>
              <a:rPr lang="en-US" b="1" dirty="0" smtClean="0"/>
              <a:t> </a:t>
            </a:r>
            <a:r>
              <a:rPr lang="en-US" b="1" dirty="0" smtClean="0"/>
              <a:t>reinvestments</a:t>
            </a:r>
          </a:p>
          <a:p>
            <a:pPr lvl="1"/>
            <a:endParaRPr lang="en-US" dirty="0" smtClean="0"/>
          </a:p>
          <a:p>
            <a:endParaRPr lang="en-US" dirty="0" smtClean="0"/>
          </a:p>
          <a:p>
            <a:endParaRPr lang="en-US" dirty="0" smtClean="0"/>
          </a:p>
          <a:p>
            <a:r>
              <a:rPr lang="en-US" dirty="0" smtClean="0"/>
              <a:t>Dividend policy includes</a:t>
            </a:r>
          </a:p>
          <a:p>
            <a:pPr lvl="1"/>
            <a:r>
              <a:rPr lang="en-US" dirty="0" smtClean="0"/>
              <a:t>Pay dividend/repurchase stock</a:t>
            </a:r>
          </a:p>
          <a:p>
            <a:pPr lvl="1"/>
            <a:r>
              <a:rPr lang="en-US" dirty="0" smtClean="0"/>
              <a:t>High/low dividend payout</a:t>
            </a:r>
          </a:p>
          <a:p>
            <a:pPr lvl="1"/>
            <a:r>
              <a:rPr lang="en-US" dirty="0" smtClean="0"/>
              <a:t>Stable/irregular dividends</a:t>
            </a:r>
          </a:p>
          <a:p>
            <a:pPr lvl="1"/>
            <a:r>
              <a:rPr lang="en-US" dirty="0" smtClean="0"/>
              <a:t>Frequency of paying dividends</a:t>
            </a:r>
          </a:p>
          <a:p>
            <a:pPr lvl="1"/>
            <a:r>
              <a:rPr lang="en-US" dirty="0" smtClean="0"/>
              <a:t>Announcement of policy</a:t>
            </a:r>
          </a:p>
        </p:txBody>
      </p:sp>
      <p:sp>
        <p:nvSpPr>
          <p:cNvPr id="2253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pic>
        <p:nvPicPr>
          <p:cNvPr id="22529"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547664" y="2564904"/>
            <a:ext cx="4920547" cy="720080"/>
          </a:xfrm>
          <a:prstGeom prst="rect">
            <a:avLst/>
          </a:prstGeom>
          <a:noFill/>
        </p:spPr>
      </p:pic>
      <p:sp>
        <p:nvSpPr>
          <p:cNvPr id="7" name="Slide Number Placeholder 3"/>
          <p:cNvSpPr>
            <a:spLocks noGrp="1"/>
          </p:cNvSpPr>
          <p:nvPr>
            <p:ph type="sldNum" sz="quarter" idx="15"/>
          </p:nvPr>
        </p:nvSpPr>
        <p:spPr>
          <a:xfrm>
            <a:off x="8129016" y="5734050"/>
            <a:ext cx="609600" cy="521208"/>
          </a:xfrm>
        </p:spPr>
        <p:txBody>
          <a:bodyPr/>
          <a:lstStyle/>
          <a:p>
            <a:fld id="{72447C79-1792-4D1A-A76C-41B410711297}" type="slidenum">
              <a:rPr lang="en-SG" smtClean="0"/>
              <a:pPr/>
              <a:t>3</a:t>
            </a:fld>
            <a:endParaRPr lang="en-SG"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285860"/>
            <a:ext cx="7467600" cy="4873752"/>
          </a:xfrm>
        </p:spPr>
        <p:txBody>
          <a:bodyPr>
            <a:normAutofit/>
          </a:bodyPr>
          <a:lstStyle/>
          <a:p>
            <a:pPr>
              <a:spcBef>
                <a:spcPts val="0"/>
              </a:spcBef>
              <a:buNone/>
            </a:pPr>
            <a:r>
              <a:rPr lang="en-SG" sz="1800" dirty="0">
                <a:solidFill>
                  <a:schemeClr val="accent1"/>
                </a:solidFill>
              </a:rPr>
              <a:t>Rubenstein Bros. Clothing is </a:t>
            </a:r>
            <a:r>
              <a:rPr lang="en-SG" sz="1800" dirty="0" smtClean="0">
                <a:solidFill>
                  <a:schemeClr val="accent1"/>
                </a:solidFill>
              </a:rPr>
              <a:t>expecting </a:t>
            </a:r>
            <a:r>
              <a:rPr lang="en-SG" sz="1800" dirty="0">
                <a:solidFill>
                  <a:schemeClr val="accent1"/>
                </a:solidFill>
              </a:rPr>
              <a:t>to </a:t>
            </a:r>
            <a:r>
              <a:rPr lang="en-SG" sz="1800" dirty="0" smtClean="0">
                <a:solidFill>
                  <a:schemeClr val="accent1"/>
                </a:solidFill>
              </a:rPr>
              <a:t>pay an </a:t>
            </a:r>
            <a:r>
              <a:rPr lang="en-SG" sz="1800" dirty="0">
                <a:solidFill>
                  <a:schemeClr val="accent1"/>
                </a:solidFill>
              </a:rPr>
              <a:t>annual </a:t>
            </a:r>
            <a:endParaRPr lang="en-SG" sz="1800" dirty="0" smtClean="0">
              <a:solidFill>
                <a:schemeClr val="accent1"/>
              </a:solidFill>
            </a:endParaRPr>
          </a:p>
          <a:p>
            <a:pPr>
              <a:spcBef>
                <a:spcPts val="0"/>
              </a:spcBef>
              <a:buNone/>
            </a:pPr>
            <a:r>
              <a:rPr lang="en-SG" sz="1800" b="1" u="sng" dirty="0" smtClean="0">
                <a:solidFill>
                  <a:schemeClr val="accent1"/>
                </a:solidFill>
              </a:rPr>
              <a:t>dividend per </a:t>
            </a:r>
            <a:r>
              <a:rPr lang="en-SG" sz="1800" b="1" u="sng" dirty="0">
                <a:solidFill>
                  <a:schemeClr val="accent1"/>
                </a:solidFill>
              </a:rPr>
              <a:t>share of $0.75</a:t>
            </a:r>
            <a:r>
              <a:rPr lang="en-SG" sz="1800" b="1" dirty="0">
                <a:solidFill>
                  <a:schemeClr val="accent1"/>
                </a:solidFill>
              </a:rPr>
              <a:t> </a:t>
            </a:r>
            <a:r>
              <a:rPr lang="en-SG" sz="1800" dirty="0">
                <a:solidFill>
                  <a:schemeClr val="accent1"/>
                </a:solidFill>
              </a:rPr>
              <a:t>out of annual </a:t>
            </a:r>
            <a:r>
              <a:rPr lang="en-SG" sz="1800" b="1" u="sng" dirty="0">
                <a:solidFill>
                  <a:schemeClr val="accent1"/>
                </a:solidFill>
              </a:rPr>
              <a:t>earnings per </a:t>
            </a:r>
            <a:endParaRPr lang="en-SG" sz="1800" b="1" u="sng" dirty="0" smtClean="0">
              <a:solidFill>
                <a:schemeClr val="accent1"/>
              </a:solidFill>
            </a:endParaRPr>
          </a:p>
          <a:p>
            <a:pPr>
              <a:spcBef>
                <a:spcPts val="0"/>
              </a:spcBef>
              <a:buNone/>
            </a:pPr>
            <a:r>
              <a:rPr lang="en-SG" sz="1800" b="1" u="sng" dirty="0" smtClean="0">
                <a:solidFill>
                  <a:schemeClr val="accent1"/>
                </a:solidFill>
              </a:rPr>
              <a:t>share </a:t>
            </a:r>
            <a:r>
              <a:rPr lang="en-SG" sz="1800" b="1" u="sng" dirty="0">
                <a:solidFill>
                  <a:schemeClr val="accent1"/>
                </a:solidFill>
              </a:rPr>
              <a:t>of $</a:t>
            </a:r>
            <a:r>
              <a:rPr lang="en-SG" sz="1800" b="1" u="sng" dirty="0" smtClean="0">
                <a:solidFill>
                  <a:schemeClr val="accent1"/>
                </a:solidFill>
              </a:rPr>
              <a:t>2.25</a:t>
            </a:r>
            <a:r>
              <a:rPr lang="en-SG" sz="1800" dirty="0" smtClean="0">
                <a:solidFill>
                  <a:schemeClr val="accent1"/>
                </a:solidFill>
              </a:rPr>
              <a:t>. Currently</a:t>
            </a:r>
            <a:r>
              <a:rPr lang="en-SG" sz="1800" dirty="0">
                <a:solidFill>
                  <a:schemeClr val="accent1"/>
                </a:solidFill>
              </a:rPr>
              <a:t>, Rubenstein Bros.’ stock is selling </a:t>
            </a:r>
            <a:endParaRPr lang="en-SG" sz="1800" dirty="0" smtClean="0">
              <a:solidFill>
                <a:schemeClr val="accent1"/>
              </a:solidFill>
            </a:endParaRPr>
          </a:p>
          <a:p>
            <a:pPr>
              <a:spcBef>
                <a:spcPts val="0"/>
              </a:spcBef>
              <a:buNone/>
            </a:pPr>
            <a:r>
              <a:rPr lang="en-SG" sz="1800" dirty="0" smtClean="0">
                <a:solidFill>
                  <a:schemeClr val="accent1"/>
                </a:solidFill>
              </a:rPr>
              <a:t>for </a:t>
            </a:r>
            <a:r>
              <a:rPr lang="en-SG" sz="1800" b="1" u="sng" dirty="0" smtClean="0">
                <a:solidFill>
                  <a:schemeClr val="accent1"/>
                </a:solidFill>
              </a:rPr>
              <a:t>$</a:t>
            </a:r>
            <a:r>
              <a:rPr lang="en-SG" sz="1800" b="1" u="sng" dirty="0">
                <a:solidFill>
                  <a:schemeClr val="accent1"/>
                </a:solidFill>
              </a:rPr>
              <a:t>12.50 per share</a:t>
            </a:r>
            <a:r>
              <a:rPr lang="en-SG" sz="1800" dirty="0">
                <a:solidFill>
                  <a:schemeClr val="accent1"/>
                </a:solidFill>
              </a:rPr>
              <a:t>. </a:t>
            </a:r>
            <a:r>
              <a:rPr lang="en-SG" sz="1800" dirty="0" smtClean="0">
                <a:solidFill>
                  <a:schemeClr val="accent1"/>
                </a:solidFill>
              </a:rPr>
              <a:t>Adhering </a:t>
            </a:r>
            <a:r>
              <a:rPr lang="en-SG" sz="1800" dirty="0">
                <a:solidFill>
                  <a:schemeClr val="accent1"/>
                </a:solidFill>
              </a:rPr>
              <a:t>to </a:t>
            </a:r>
            <a:r>
              <a:rPr lang="en-SG" sz="1800" dirty="0" smtClean="0">
                <a:solidFill>
                  <a:schemeClr val="accent1"/>
                </a:solidFill>
              </a:rPr>
              <a:t>the company’s </a:t>
            </a:r>
            <a:r>
              <a:rPr lang="en-SG" sz="1800" dirty="0">
                <a:solidFill>
                  <a:schemeClr val="accent1"/>
                </a:solidFill>
              </a:rPr>
              <a:t>target </a:t>
            </a:r>
            <a:endParaRPr lang="en-SG" sz="1800" dirty="0" smtClean="0">
              <a:solidFill>
                <a:schemeClr val="accent1"/>
              </a:solidFill>
            </a:endParaRPr>
          </a:p>
          <a:p>
            <a:pPr>
              <a:spcBef>
                <a:spcPts val="0"/>
              </a:spcBef>
              <a:buNone/>
            </a:pPr>
            <a:r>
              <a:rPr lang="en-SG" sz="1800" dirty="0" smtClean="0">
                <a:solidFill>
                  <a:schemeClr val="accent1"/>
                </a:solidFill>
              </a:rPr>
              <a:t>capital structure</a:t>
            </a:r>
            <a:r>
              <a:rPr lang="en-SG" sz="1800" dirty="0">
                <a:solidFill>
                  <a:schemeClr val="accent1"/>
                </a:solidFill>
              </a:rPr>
              <a:t>, the firm has </a:t>
            </a:r>
            <a:r>
              <a:rPr lang="en-SG" sz="1800" b="1" u="sng" dirty="0" smtClean="0">
                <a:solidFill>
                  <a:schemeClr val="accent1"/>
                </a:solidFill>
              </a:rPr>
              <a:t>$</a:t>
            </a:r>
            <a:r>
              <a:rPr lang="en-SG" sz="1800" b="1" u="sng" dirty="0">
                <a:solidFill>
                  <a:schemeClr val="accent1"/>
                </a:solidFill>
              </a:rPr>
              <a:t>10million in assets</a:t>
            </a:r>
            <a:r>
              <a:rPr lang="en-SG" sz="1800" dirty="0">
                <a:solidFill>
                  <a:schemeClr val="accent1"/>
                </a:solidFill>
              </a:rPr>
              <a:t>, of which </a:t>
            </a:r>
            <a:endParaRPr lang="en-SG" sz="1800" dirty="0" smtClean="0">
              <a:solidFill>
                <a:schemeClr val="accent1"/>
              </a:solidFill>
            </a:endParaRPr>
          </a:p>
          <a:p>
            <a:pPr>
              <a:spcBef>
                <a:spcPts val="0"/>
              </a:spcBef>
              <a:buNone/>
            </a:pPr>
            <a:r>
              <a:rPr lang="en-SG" sz="1800" b="1" u="sng" dirty="0" smtClean="0">
                <a:solidFill>
                  <a:schemeClr val="accent1"/>
                </a:solidFill>
              </a:rPr>
              <a:t>40</a:t>
            </a:r>
            <a:r>
              <a:rPr lang="en-SG" sz="1800" b="1" u="sng" dirty="0">
                <a:solidFill>
                  <a:schemeClr val="accent1"/>
                </a:solidFill>
              </a:rPr>
              <a:t>% </a:t>
            </a:r>
            <a:r>
              <a:rPr lang="en-SG" sz="1800" b="1" u="sng" dirty="0" smtClean="0">
                <a:solidFill>
                  <a:schemeClr val="accent1"/>
                </a:solidFill>
              </a:rPr>
              <a:t>is funded </a:t>
            </a:r>
            <a:r>
              <a:rPr lang="en-SG" sz="1800" b="1" u="sng" dirty="0">
                <a:solidFill>
                  <a:schemeClr val="accent1"/>
                </a:solidFill>
              </a:rPr>
              <a:t>by debt</a:t>
            </a:r>
            <a:r>
              <a:rPr lang="en-SG" sz="1800" dirty="0">
                <a:solidFill>
                  <a:schemeClr val="accent1"/>
                </a:solidFill>
              </a:rPr>
              <a:t>. Assume </a:t>
            </a:r>
            <a:r>
              <a:rPr lang="en-SG" sz="1800" dirty="0" smtClean="0">
                <a:solidFill>
                  <a:schemeClr val="accent1"/>
                </a:solidFill>
              </a:rPr>
              <a:t>that </a:t>
            </a:r>
            <a:r>
              <a:rPr lang="en-SG" sz="1800" dirty="0">
                <a:solidFill>
                  <a:schemeClr val="accent1"/>
                </a:solidFill>
              </a:rPr>
              <a:t>the firm’s book value of </a:t>
            </a:r>
            <a:endParaRPr lang="en-SG" sz="1800" dirty="0" smtClean="0">
              <a:solidFill>
                <a:schemeClr val="accent1"/>
              </a:solidFill>
            </a:endParaRPr>
          </a:p>
          <a:p>
            <a:pPr>
              <a:spcBef>
                <a:spcPts val="0"/>
              </a:spcBef>
              <a:buNone/>
            </a:pPr>
            <a:r>
              <a:rPr lang="en-SG" sz="1800" dirty="0" smtClean="0">
                <a:solidFill>
                  <a:schemeClr val="accent1"/>
                </a:solidFill>
              </a:rPr>
              <a:t>equity equals </a:t>
            </a:r>
            <a:r>
              <a:rPr lang="en-SG" sz="1800" dirty="0">
                <a:solidFill>
                  <a:schemeClr val="accent1"/>
                </a:solidFill>
              </a:rPr>
              <a:t>its market </a:t>
            </a:r>
            <a:r>
              <a:rPr lang="en-SG" sz="1800" dirty="0" smtClean="0">
                <a:solidFill>
                  <a:schemeClr val="accent1"/>
                </a:solidFill>
              </a:rPr>
              <a:t>value. In </a:t>
            </a:r>
            <a:r>
              <a:rPr lang="en-SG" sz="1800" dirty="0">
                <a:solidFill>
                  <a:schemeClr val="accent1"/>
                </a:solidFill>
              </a:rPr>
              <a:t>past </a:t>
            </a:r>
            <a:r>
              <a:rPr lang="en-SG" sz="1800" dirty="0" smtClean="0">
                <a:solidFill>
                  <a:schemeClr val="accent1"/>
                </a:solidFill>
              </a:rPr>
              <a:t>years</a:t>
            </a:r>
            <a:r>
              <a:rPr lang="en-SG" sz="1800" dirty="0">
                <a:solidFill>
                  <a:schemeClr val="accent1"/>
                </a:solidFill>
              </a:rPr>
              <a:t>, the firm has </a:t>
            </a:r>
            <a:endParaRPr lang="en-SG" sz="1800" dirty="0" smtClean="0">
              <a:solidFill>
                <a:schemeClr val="accent1"/>
              </a:solidFill>
            </a:endParaRPr>
          </a:p>
          <a:p>
            <a:pPr>
              <a:spcBef>
                <a:spcPts val="0"/>
              </a:spcBef>
              <a:buNone/>
            </a:pPr>
            <a:r>
              <a:rPr lang="en-SG" sz="1800" dirty="0" smtClean="0">
                <a:solidFill>
                  <a:schemeClr val="accent1"/>
                </a:solidFill>
              </a:rPr>
              <a:t>earned a return </a:t>
            </a:r>
            <a:r>
              <a:rPr lang="en-SG" sz="1800" dirty="0">
                <a:solidFill>
                  <a:schemeClr val="accent1"/>
                </a:solidFill>
              </a:rPr>
              <a:t>on equity </a:t>
            </a:r>
            <a:r>
              <a:rPr lang="en-SG" sz="1800" u="sng" dirty="0">
                <a:solidFill>
                  <a:schemeClr val="accent1"/>
                </a:solidFill>
              </a:rPr>
              <a:t>(</a:t>
            </a:r>
            <a:r>
              <a:rPr lang="en-SG" sz="1800" b="1" u="sng" dirty="0">
                <a:solidFill>
                  <a:schemeClr val="accent1"/>
                </a:solidFill>
              </a:rPr>
              <a:t>ROE) of 18%</a:t>
            </a:r>
            <a:r>
              <a:rPr lang="en-SG" sz="1800" b="1" dirty="0">
                <a:solidFill>
                  <a:schemeClr val="accent1"/>
                </a:solidFill>
              </a:rPr>
              <a:t>, </a:t>
            </a:r>
            <a:r>
              <a:rPr lang="en-SG" sz="1800" dirty="0">
                <a:solidFill>
                  <a:schemeClr val="accent1"/>
                </a:solidFill>
              </a:rPr>
              <a:t>which </a:t>
            </a:r>
            <a:r>
              <a:rPr lang="en-SG" sz="1800" dirty="0" smtClean="0">
                <a:solidFill>
                  <a:schemeClr val="accent1"/>
                </a:solidFill>
              </a:rPr>
              <a:t>is </a:t>
            </a:r>
            <a:r>
              <a:rPr lang="en-SG" sz="1800" b="1" u="sng" dirty="0" smtClean="0">
                <a:solidFill>
                  <a:schemeClr val="accent1"/>
                </a:solidFill>
              </a:rPr>
              <a:t>expected to </a:t>
            </a:r>
          </a:p>
          <a:p>
            <a:pPr>
              <a:spcBef>
                <a:spcPts val="0"/>
              </a:spcBef>
              <a:buNone/>
            </a:pPr>
            <a:r>
              <a:rPr lang="en-SG" sz="1800" b="1" u="sng" dirty="0" smtClean="0">
                <a:solidFill>
                  <a:schemeClr val="accent1"/>
                </a:solidFill>
              </a:rPr>
              <a:t>continue this </a:t>
            </a:r>
            <a:r>
              <a:rPr lang="en-SG" sz="1800" b="1" u="sng" dirty="0">
                <a:solidFill>
                  <a:schemeClr val="accent1"/>
                </a:solidFill>
              </a:rPr>
              <a:t>year</a:t>
            </a:r>
            <a:r>
              <a:rPr lang="en-SG" sz="1800" b="1" dirty="0">
                <a:solidFill>
                  <a:schemeClr val="accent1"/>
                </a:solidFill>
              </a:rPr>
              <a:t> </a:t>
            </a:r>
            <a:r>
              <a:rPr lang="en-SG" sz="1800" dirty="0">
                <a:solidFill>
                  <a:schemeClr val="accent1"/>
                </a:solidFill>
              </a:rPr>
              <a:t>and </a:t>
            </a:r>
            <a:r>
              <a:rPr lang="en-SG" sz="1800" b="1" u="sng" dirty="0">
                <a:solidFill>
                  <a:schemeClr val="accent1"/>
                </a:solidFill>
              </a:rPr>
              <a:t>into the foreseeable future</a:t>
            </a:r>
            <a:r>
              <a:rPr lang="en-SG" sz="1800" dirty="0">
                <a:solidFill>
                  <a:schemeClr val="accent1"/>
                </a:solidFill>
              </a:rPr>
              <a:t>.</a:t>
            </a:r>
          </a:p>
        </p:txBody>
      </p:sp>
      <p:sp>
        <p:nvSpPr>
          <p:cNvPr id="4" name="Slide Number Placeholder 4"/>
          <p:cNvSpPr>
            <a:spLocks noGrp="1"/>
          </p:cNvSpPr>
          <p:nvPr>
            <p:ph type="sldNum" sz="quarter" idx="15"/>
          </p:nvPr>
        </p:nvSpPr>
        <p:spPr>
          <a:xfrm>
            <a:off x="8129016" y="5734050"/>
            <a:ext cx="609600" cy="521208"/>
          </a:xfrm>
        </p:spPr>
        <p:txBody>
          <a:bodyPr/>
          <a:lstStyle/>
          <a:p>
            <a:fld id="{72447C79-1792-4D1A-A76C-41B410711297}" type="slidenum">
              <a:rPr lang="en-SG" smtClean="0"/>
              <a:pPr/>
              <a:t>30</a:t>
            </a:fld>
            <a:endParaRPr lang="en-SG" dirty="0"/>
          </a:p>
        </p:txBody>
      </p:sp>
      <p:sp>
        <p:nvSpPr>
          <p:cNvPr id="6" name="Title 1"/>
          <p:cNvSpPr>
            <a:spLocks noGrp="1"/>
          </p:cNvSpPr>
          <p:nvPr>
            <p:ph type="title"/>
          </p:nvPr>
        </p:nvSpPr>
        <p:spPr>
          <a:xfrm>
            <a:off x="457200" y="274638"/>
            <a:ext cx="7467600" cy="1143000"/>
          </a:xfrm>
        </p:spPr>
        <p:txBody>
          <a:bodyPr/>
          <a:lstStyle/>
          <a:p>
            <a:r>
              <a:rPr lang="en-US" dirty="0" smtClean="0"/>
              <a:t>P16-8 Alternative dividend policies</a:t>
            </a:r>
            <a:br>
              <a:rPr lang="en-US" dirty="0" smtClean="0"/>
            </a:br>
            <a:endParaRPr lang="en-SG" dirty="0"/>
          </a:p>
        </p:txBody>
      </p:sp>
    </p:spTree>
    <p:extLst>
      <p:ext uri="{BB962C8B-B14F-4D97-AF65-F5344CB8AC3E}">
        <p14:creationId xmlns:p14="http://schemas.microsoft.com/office/powerpoint/2010/main" val="67604565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67544" y="954508"/>
            <a:ext cx="7704856" cy="5760640"/>
          </a:xfrm>
        </p:spPr>
        <p:txBody>
          <a:bodyPr>
            <a:normAutofit lnSpcReduction="10000"/>
          </a:bodyPr>
          <a:lstStyle/>
          <a:p>
            <a:pPr>
              <a:buNone/>
            </a:pPr>
            <a:r>
              <a:rPr lang="en-SG" sz="1800" b="1" dirty="0" smtClean="0">
                <a:solidFill>
                  <a:schemeClr val="accent1"/>
                </a:solidFill>
              </a:rPr>
              <a:t>a</a:t>
            </a:r>
            <a:r>
              <a:rPr lang="en-SG" sz="1800" b="1" dirty="0">
                <a:solidFill>
                  <a:schemeClr val="accent1"/>
                </a:solidFill>
              </a:rPr>
              <a:t>) Based on that information, what long-run growth rate can the firm be </a:t>
            </a:r>
            <a:r>
              <a:rPr lang="en-SG" sz="1800" b="1" dirty="0" smtClean="0">
                <a:solidFill>
                  <a:schemeClr val="accent1"/>
                </a:solidFill>
              </a:rPr>
              <a:t>expected to </a:t>
            </a:r>
            <a:r>
              <a:rPr lang="en-SG" sz="1800" b="1" dirty="0">
                <a:solidFill>
                  <a:schemeClr val="accent1"/>
                </a:solidFill>
              </a:rPr>
              <a:t>maintain? (Hint: g = Retention rate x ROE</a:t>
            </a:r>
            <a:r>
              <a:rPr lang="en-SG" sz="1800" b="1" dirty="0" smtClean="0">
                <a:solidFill>
                  <a:schemeClr val="accent1"/>
                </a:solidFill>
              </a:rPr>
              <a:t>)</a:t>
            </a:r>
            <a:endParaRPr lang="en-US" dirty="0"/>
          </a:p>
          <a:p>
            <a:pPr>
              <a:buNone/>
            </a:pPr>
            <a:r>
              <a:rPr lang="en-US" sz="2200" dirty="0" smtClean="0"/>
              <a:t>	</a:t>
            </a:r>
          </a:p>
          <a:p>
            <a:pPr>
              <a:buNone/>
            </a:pPr>
            <a:r>
              <a:rPr lang="en-US" sz="2200" dirty="0" smtClean="0"/>
              <a:t>	Retention rate = 1 </a:t>
            </a:r>
            <a:r>
              <a:rPr lang="en-US" sz="2200" dirty="0" smtClean="0"/>
              <a:t>– </a:t>
            </a:r>
            <a:r>
              <a:rPr lang="en-US" sz="2200" dirty="0" smtClean="0"/>
              <a:t> </a:t>
            </a:r>
            <a:r>
              <a:rPr lang="en-US" sz="2200" dirty="0" smtClean="0"/>
              <a:t>dividend payout ratio</a:t>
            </a:r>
          </a:p>
          <a:p>
            <a:pPr>
              <a:buNone/>
            </a:pPr>
            <a:r>
              <a:rPr lang="en-US" sz="2200" dirty="0"/>
              <a:t>	</a:t>
            </a:r>
            <a:r>
              <a:rPr lang="en-US" sz="2200" dirty="0" smtClean="0"/>
              <a:t>Dividend Payout Ratio = </a:t>
            </a:r>
            <a:r>
              <a:rPr lang="en-US" sz="2200" dirty="0" smtClean="0"/>
              <a:t>DPS/ EPS</a:t>
            </a:r>
            <a:endParaRPr lang="en-US" sz="2200" dirty="0" smtClean="0"/>
          </a:p>
          <a:p>
            <a:pPr marL="0" indent="0">
              <a:buNone/>
            </a:pPr>
            <a:r>
              <a:rPr lang="en-US" sz="2200" dirty="0" smtClean="0"/>
              <a:t>		                   = $0.75/ $2.25</a:t>
            </a:r>
          </a:p>
          <a:p>
            <a:pPr marL="0" indent="0">
              <a:buNone/>
            </a:pPr>
            <a:r>
              <a:rPr lang="en-US" sz="2200" dirty="0"/>
              <a:t>	</a:t>
            </a:r>
            <a:r>
              <a:rPr lang="en-US" sz="2200" dirty="0" smtClean="0"/>
              <a:t>	                   = 0.3333</a:t>
            </a:r>
          </a:p>
          <a:p>
            <a:pPr marL="0" indent="0">
              <a:buNone/>
            </a:pPr>
            <a:r>
              <a:rPr lang="en-US" sz="2200" dirty="0" smtClean="0"/>
              <a:t>			       = 33.33%</a:t>
            </a:r>
          </a:p>
          <a:p>
            <a:pPr marL="0" indent="0">
              <a:buNone/>
            </a:pPr>
            <a:r>
              <a:rPr lang="en-US" sz="2200" dirty="0" smtClean="0"/>
              <a:t>    Retention rate = </a:t>
            </a:r>
            <a:r>
              <a:rPr lang="en-US" sz="2200" dirty="0" smtClean="0"/>
              <a:t>1 – 0.3333</a:t>
            </a:r>
            <a:endParaRPr lang="en-US" sz="2200" dirty="0" smtClean="0"/>
          </a:p>
          <a:p>
            <a:pPr marL="0" indent="0">
              <a:buNone/>
            </a:pPr>
            <a:r>
              <a:rPr lang="en-US" sz="2200" dirty="0"/>
              <a:t>	</a:t>
            </a:r>
            <a:r>
              <a:rPr lang="en-US" sz="2200" dirty="0" smtClean="0"/>
              <a:t>	      = 0.6667</a:t>
            </a:r>
          </a:p>
          <a:p>
            <a:pPr marL="0" indent="0">
              <a:buNone/>
            </a:pPr>
            <a:r>
              <a:rPr lang="en-US" sz="2200" dirty="0" smtClean="0"/>
              <a:t>		      = 66.67%</a:t>
            </a:r>
          </a:p>
          <a:p>
            <a:pPr>
              <a:buNone/>
            </a:pPr>
            <a:r>
              <a:rPr lang="en-US" sz="2200" dirty="0" smtClean="0"/>
              <a:t>	ROE = 18% (given in the question)</a:t>
            </a:r>
          </a:p>
          <a:p>
            <a:pPr>
              <a:buNone/>
            </a:pPr>
            <a:r>
              <a:rPr lang="en-US" sz="2200" dirty="0" smtClean="0"/>
              <a:t>	Growth rate , g = 18% X 66.7%</a:t>
            </a:r>
          </a:p>
          <a:p>
            <a:pPr marL="0" indent="0">
              <a:buNone/>
            </a:pPr>
            <a:r>
              <a:rPr lang="en-US" sz="2200" dirty="0" smtClean="0"/>
              <a:t>		      = </a:t>
            </a:r>
            <a:r>
              <a:rPr lang="en-US" sz="2200" b="1" u="sng" dirty="0" smtClean="0"/>
              <a:t>12%</a:t>
            </a:r>
          </a:p>
          <a:p>
            <a:pPr marL="2103120" lvl="7" indent="0">
              <a:buNone/>
            </a:pPr>
            <a:endParaRPr lang="en-US" sz="2200" dirty="0" smtClean="0"/>
          </a:p>
          <a:p>
            <a:pPr marL="2103120" lvl="7" indent="0">
              <a:buNone/>
            </a:pPr>
            <a:endParaRPr lang="en-US" sz="1000" dirty="0"/>
          </a:p>
          <a:p>
            <a:pPr marL="2103120" lvl="7" indent="0">
              <a:buNone/>
            </a:pPr>
            <a:endParaRPr lang="en-US" sz="1000" dirty="0" smtClean="0"/>
          </a:p>
        </p:txBody>
      </p:sp>
      <p:sp>
        <p:nvSpPr>
          <p:cNvPr id="4" name="Slide Number Placeholder 4"/>
          <p:cNvSpPr>
            <a:spLocks noGrp="1"/>
          </p:cNvSpPr>
          <p:nvPr>
            <p:ph type="sldNum" sz="quarter" idx="15"/>
          </p:nvPr>
        </p:nvSpPr>
        <p:spPr>
          <a:xfrm>
            <a:off x="8129016" y="5734050"/>
            <a:ext cx="609600" cy="521208"/>
          </a:xfrm>
        </p:spPr>
        <p:txBody>
          <a:bodyPr/>
          <a:lstStyle/>
          <a:p>
            <a:fld id="{72447C79-1792-4D1A-A76C-41B410711297}" type="slidenum">
              <a:rPr lang="en-SG" smtClean="0"/>
              <a:pPr/>
              <a:t>31</a:t>
            </a:fld>
            <a:endParaRPr lang="en-SG" dirty="0"/>
          </a:p>
        </p:txBody>
      </p:sp>
      <p:sp>
        <p:nvSpPr>
          <p:cNvPr id="5" name="Title 1"/>
          <p:cNvSpPr>
            <a:spLocks noGrp="1"/>
          </p:cNvSpPr>
          <p:nvPr>
            <p:ph type="title"/>
          </p:nvPr>
        </p:nvSpPr>
        <p:spPr>
          <a:xfrm>
            <a:off x="457200" y="116632"/>
            <a:ext cx="7467600" cy="1143000"/>
          </a:xfrm>
        </p:spPr>
        <p:txBody>
          <a:bodyPr/>
          <a:lstStyle/>
          <a:p>
            <a:r>
              <a:rPr lang="en-US" dirty="0" smtClean="0"/>
              <a:t>P16-8 Alternative dividend policies</a:t>
            </a:r>
            <a:br>
              <a:rPr lang="en-US" dirty="0" smtClean="0"/>
            </a:br>
            <a:endParaRPr lang="en-SG" dirty="0"/>
          </a:p>
        </p:txBody>
      </p:sp>
    </p:spTree>
    <p:extLst>
      <p:ext uri="{BB962C8B-B14F-4D97-AF65-F5344CB8AC3E}">
        <p14:creationId xmlns:p14="http://schemas.microsoft.com/office/powerpoint/2010/main" val="345334091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5"/>
          </p:nvPr>
        </p:nvSpPr>
        <p:spPr>
          <a:xfrm>
            <a:off x="8129016" y="5734050"/>
            <a:ext cx="609600" cy="521208"/>
          </a:xfrm>
        </p:spPr>
        <p:txBody>
          <a:bodyPr/>
          <a:lstStyle/>
          <a:p>
            <a:fld id="{72447C79-1792-4D1A-A76C-41B410711297}" type="slidenum">
              <a:rPr lang="en-SG" smtClean="0"/>
              <a:pPr/>
              <a:t>32</a:t>
            </a:fld>
            <a:endParaRPr lang="en-SG" dirty="0"/>
          </a:p>
        </p:txBody>
      </p:sp>
      <p:sp>
        <p:nvSpPr>
          <p:cNvPr id="5" name="Title 1"/>
          <p:cNvSpPr>
            <a:spLocks noGrp="1"/>
          </p:cNvSpPr>
          <p:nvPr>
            <p:ph type="title"/>
          </p:nvPr>
        </p:nvSpPr>
        <p:spPr>
          <a:xfrm>
            <a:off x="457200" y="274638"/>
            <a:ext cx="7467600" cy="1143000"/>
          </a:xfrm>
        </p:spPr>
        <p:txBody>
          <a:bodyPr/>
          <a:lstStyle/>
          <a:p>
            <a:r>
              <a:rPr lang="en-US" dirty="0" smtClean="0"/>
              <a:t>P16-8 Alternative dividend policies</a:t>
            </a:r>
            <a:br>
              <a:rPr lang="en-US" dirty="0" smtClean="0"/>
            </a:br>
            <a:endParaRPr lang="en-SG" dirty="0"/>
          </a:p>
        </p:txBody>
      </p:sp>
      <mc:AlternateContent xmlns:mc="http://schemas.openxmlformats.org/markup-compatibility/2006">
        <mc:Choice xmlns:a14="http://schemas.microsoft.com/office/drawing/2010/main" Requires="a14">
          <p:sp>
            <p:nvSpPr>
              <p:cNvPr id="2" name="Rectangle 1"/>
              <p:cNvSpPr/>
              <p:nvPr/>
            </p:nvSpPr>
            <p:spPr>
              <a:xfrm>
                <a:off x="539552" y="1124744"/>
                <a:ext cx="7776864" cy="4874155"/>
              </a:xfrm>
              <a:prstGeom prst="rect">
                <a:avLst/>
              </a:prstGeom>
            </p:spPr>
            <p:txBody>
              <a:bodyPr wrap="square">
                <a:spAutoFit/>
              </a:bodyPr>
              <a:lstStyle/>
              <a:p>
                <a:r>
                  <a:rPr lang="en-SG" sz="2200" dirty="0">
                    <a:latin typeface="+mj-lt"/>
                  </a:rPr>
                  <a:t> </a:t>
                </a:r>
                <a:r>
                  <a:rPr lang="en-SG" b="1" dirty="0">
                    <a:solidFill>
                      <a:srgbClr val="002060"/>
                    </a:solidFill>
                    <a:latin typeface="+mj-lt"/>
                  </a:rPr>
                  <a:t>b) What is the stock’s required return?</a:t>
                </a:r>
              </a:p>
              <a:p>
                <a:endParaRPr lang="en-US" sz="2200" dirty="0">
                  <a:latin typeface="+mj-lt"/>
                </a:endParaRPr>
              </a:p>
              <a:p>
                <a:r>
                  <a:rPr lang="en-US" sz="2200" dirty="0" smtClean="0">
                    <a:latin typeface="+mj-lt"/>
                  </a:rPr>
                  <a:t>Price </a:t>
                </a:r>
                <a:r>
                  <a:rPr lang="en-US" sz="2200" dirty="0">
                    <a:latin typeface="+mj-lt"/>
                  </a:rPr>
                  <a:t>of stock </a:t>
                </a:r>
                <a:r>
                  <a:rPr lang="en-US" sz="2200" dirty="0" smtClean="0">
                    <a:latin typeface="+mj-lt"/>
                  </a:rPr>
                  <a:t>P</a:t>
                </a:r>
                <a:r>
                  <a:rPr lang="en-US" sz="2200" baseline="-25000" dirty="0" smtClean="0">
                    <a:latin typeface="+mj-lt"/>
                  </a:rPr>
                  <a:t>0 </a:t>
                </a:r>
                <a:r>
                  <a:rPr lang="en-US" sz="2400" dirty="0" smtClean="0">
                    <a:latin typeface="+mj-lt"/>
                  </a:rPr>
                  <a:t>= </a:t>
                </a:r>
                <a14:m>
                  <m:oMath xmlns:m="http://schemas.openxmlformats.org/officeDocument/2006/math">
                    <m:f>
                      <m:fPr>
                        <m:ctrlPr>
                          <a:rPr lang="en-US" sz="2400" i="1">
                            <a:latin typeface="Cambria Math"/>
                          </a:rPr>
                        </m:ctrlPr>
                      </m:fPr>
                      <m:num>
                        <m:sSub>
                          <m:sSubPr>
                            <m:ctrlPr>
                              <a:rPr lang="en-US" sz="2400" i="1">
                                <a:latin typeface="Cambria Math"/>
                              </a:rPr>
                            </m:ctrlPr>
                          </m:sSubPr>
                          <m:e>
                            <m:r>
                              <a:rPr lang="en-US" sz="2400" i="1">
                                <a:latin typeface="Cambria Math"/>
                              </a:rPr>
                              <m:t>𝐷</m:t>
                            </m:r>
                          </m:e>
                          <m:sub>
                            <m:r>
                              <a:rPr lang="en-US" sz="2400" i="1">
                                <a:latin typeface="Cambria Math"/>
                              </a:rPr>
                              <m:t>1</m:t>
                            </m:r>
                          </m:sub>
                        </m:sSub>
                      </m:num>
                      <m:den>
                        <m:sSub>
                          <m:sSubPr>
                            <m:ctrlPr>
                              <a:rPr lang="en-US" sz="2400" i="1">
                                <a:latin typeface="Cambria Math"/>
                              </a:rPr>
                            </m:ctrlPr>
                          </m:sSubPr>
                          <m:e>
                            <m:r>
                              <a:rPr lang="en-US" sz="2400" i="1">
                                <a:latin typeface="Cambria Math"/>
                              </a:rPr>
                              <m:t>𝑟</m:t>
                            </m:r>
                          </m:e>
                          <m:sub>
                            <m:r>
                              <a:rPr lang="en-US" sz="2400" i="1">
                                <a:latin typeface="Cambria Math"/>
                              </a:rPr>
                              <m:t>𝑠</m:t>
                            </m:r>
                          </m:sub>
                        </m:sSub>
                        <m:r>
                          <a:rPr lang="en-US" sz="2400" i="1">
                            <a:latin typeface="Cambria Math"/>
                          </a:rPr>
                          <m:t>−</m:t>
                        </m:r>
                        <m:r>
                          <a:rPr lang="en-US" sz="2400" i="1">
                            <a:latin typeface="Cambria Math"/>
                          </a:rPr>
                          <m:t>𝑔</m:t>
                        </m:r>
                      </m:den>
                    </m:f>
                  </m:oMath>
                </a14:m>
                <a:endParaRPr lang="en-US" sz="2200" dirty="0">
                  <a:latin typeface="+mj-lt"/>
                </a:endParaRPr>
              </a:p>
              <a:p>
                <a:endParaRPr lang="en-US" sz="2200" dirty="0" smtClean="0">
                  <a:latin typeface="+mj-lt"/>
                </a:endParaRPr>
              </a:p>
              <a:p>
                <a:r>
                  <a:rPr lang="en-US" sz="2200" dirty="0" smtClean="0">
                    <a:latin typeface="+mj-lt"/>
                  </a:rPr>
                  <a:t>$</a:t>
                </a:r>
                <a:r>
                  <a:rPr lang="en-US" sz="2200" dirty="0">
                    <a:latin typeface="+mj-lt"/>
                  </a:rPr>
                  <a:t>12.50 = </a:t>
                </a:r>
                <a14:m>
                  <m:oMath xmlns:m="http://schemas.openxmlformats.org/officeDocument/2006/math">
                    <m:f>
                      <m:fPr>
                        <m:ctrlPr>
                          <a:rPr lang="en-US" sz="2400" i="1">
                            <a:latin typeface="Cambria Math"/>
                          </a:rPr>
                        </m:ctrlPr>
                      </m:fPr>
                      <m:num>
                        <m:r>
                          <a:rPr lang="en-US" sz="2400" i="1">
                            <a:latin typeface="Cambria Math"/>
                          </a:rPr>
                          <m:t>$0.75</m:t>
                        </m:r>
                      </m:num>
                      <m:den>
                        <m:sSub>
                          <m:sSubPr>
                            <m:ctrlPr>
                              <a:rPr lang="en-US" sz="2400" i="1">
                                <a:latin typeface="Cambria Math"/>
                              </a:rPr>
                            </m:ctrlPr>
                          </m:sSubPr>
                          <m:e>
                            <m:r>
                              <a:rPr lang="en-US" sz="2400" i="1">
                                <a:latin typeface="Cambria Math"/>
                              </a:rPr>
                              <m:t>𝑟</m:t>
                            </m:r>
                          </m:e>
                          <m:sub>
                            <m:r>
                              <a:rPr lang="en-US" sz="2400" i="1">
                                <a:latin typeface="Cambria Math"/>
                              </a:rPr>
                              <m:t>𝑠</m:t>
                            </m:r>
                          </m:sub>
                        </m:sSub>
                        <m:r>
                          <a:rPr lang="en-US" sz="2400" i="1">
                            <a:latin typeface="Cambria Math"/>
                          </a:rPr>
                          <m:t>−$0.12</m:t>
                        </m:r>
                      </m:den>
                    </m:f>
                  </m:oMath>
                </a14:m>
                <a:endParaRPr lang="en-US" sz="2200" dirty="0">
                  <a:latin typeface="+mj-lt"/>
                </a:endParaRPr>
              </a:p>
              <a:p>
                <a:endParaRPr lang="en-US" sz="2200" i="1" dirty="0">
                  <a:latin typeface="+mj-lt"/>
                </a:endParaRPr>
              </a:p>
              <a:p>
                <a14:m>
                  <m:oMath xmlns:m="http://schemas.openxmlformats.org/officeDocument/2006/math">
                    <m:sSub>
                      <m:sSubPr>
                        <m:ctrlPr>
                          <a:rPr lang="en-US" sz="2200" i="1">
                            <a:latin typeface="Cambria Math"/>
                          </a:rPr>
                        </m:ctrlPr>
                      </m:sSubPr>
                      <m:e>
                        <m:r>
                          <a:rPr lang="en-US" sz="2200" i="1">
                            <a:latin typeface="Cambria Math"/>
                          </a:rPr>
                          <m:t>𝑟</m:t>
                        </m:r>
                      </m:e>
                      <m:sub>
                        <m:r>
                          <a:rPr lang="en-US" sz="2200" i="1">
                            <a:latin typeface="Cambria Math"/>
                          </a:rPr>
                          <m:t>𝑠</m:t>
                        </m:r>
                      </m:sub>
                    </m:sSub>
                    <m:r>
                      <a:rPr lang="en-US" sz="2200" i="1">
                        <a:latin typeface="Cambria Math"/>
                      </a:rPr>
                      <m:t>=</m:t>
                    </m:r>
                  </m:oMath>
                </a14:m>
                <a:r>
                  <a:rPr lang="en-US" sz="2200" dirty="0">
                    <a:latin typeface="+mj-lt"/>
                  </a:rPr>
                  <a:t> </a:t>
                </a:r>
                <a14:m>
                  <m:oMath xmlns:m="http://schemas.openxmlformats.org/officeDocument/2006/math">
                    <m:f>
                      <m:fPr>
                        <m:ctrlPr>
                          <a:rPr lang="en-US" sz="2400" i="1" dirty="0">
                            <a:latin typeface="Cambria Math"/>
                          </a:rPr>
                        </m:ctrlPr>
                      </m:fPr>
                      <m:num>
                        <m:sSub>
                          <m:sSubPr>
                            <m:ctrlPr>
                              <a:rPr lang="en-US" sz="2400" i="1" dirty="0">
                                <a:latin typeface="Cambria Math"/>
                              </a:rPr>
                            </m:ctrlPr>
                          </m:sSubPr>
                          <m:e>
                            <m:r>
                              <a:rPr lang="en-US" sz="2400" i="1" dirty="0">
                                <a:latin typeface="Cambria Math"/>
                              </a:rPr>
                              <m:t>𝐷</m:t>
                            </m:r>
                          </m:e>
                          <m:sub>
                            <m:r>
                              <a:rPr lang="en-US" sz="2400" i="1" dirty="0">
                                <a:latin typeface="Cambria Math"/>
                              </a:rPr>
                              <m:t>1</m:t>
                            </m:r>
                          </m:sub>
                        </m:sSub>
                      </m:num>
                      <m:den>
                        <m:sSub>
                          <m:sSubPr>
                            <m:ctrlPr>
                              <a:rPr lang="en-US" sz="2400" i="1" dirty="0">
                                <a:latin typeface="Cambria Math"/>
                              </a:rPr>
                            </m:ctrlPr>
                          </m:sSubPr>
                          <m:e>
                            <m:r>
                              <a:rPr lang="en-US" sz="2400" i="1" dirty="0">
                                <a:latin typeface="Cambria Math"/>
                              </a:rPr>
                              <m:t>𝑃</m:t>
                            </m:r>
                          </m:e>
                          <m:sub>
                            <m:r>
                              <a:rPr lang="en-US" sz="2400" i="1" dirty="0">
                                <a:latin typeface="Cambria Math"/>
                              </a:rPr>
                              <m:t>0</m:t>
                            </m:r>
                          </m:sub>
                        </m:sSub>
                      </m:den>
                    </m:f>
                  </m:oMath>
                </a14:m>
                <a:r>
                  <a:rPr lang="en-US" sz="2200" dirty="0">
                    <a:latin typeface="+mj-lt"/>
                  </a:rPr>
                  <a:t> + g</a:t>
                </a:r>
                <a:endParaRPr lang="en-US" sz="2200" dirty="0" smtClean="0">
                  <a:latin typeface="+mj-lt"/>
                </a:endParaRPr>
              </a:p>
              <a:p>
                <a:endParaRPr lang="en-US" sz="2200" i="1" dirty="0" smtClean="0">
                  <a:latin typeface="Cambria Math"/>
                </a:endParaRPr>
              </a:p>
              <a:p>
                <a:pPr/>
                <a14:m>
                  <m:oMathPara xmlns:m="http://schemas.openxmlformats.org/officeDocument/2006/math">
                    <m:oMathParaPr>
                      <m:jc m:val="left"/>
                    </m:oMathParaPr>
                    <m:oMath xmlns:m="http://schemas.openxmlformats.org/officeDocument/2006/math">
                      <m:sSub>
                        <m:sSubPr>
                          <m:ctrlPr>
                            <a:rPr lang="en-US" sz="2200" i="1">
                              <a:latin typeface="Cambria Math"/>
                            </a:rPr>
                          </m:ctrlPr>
                        </m:sSubPr>
                        <m:e>
                          <m:r>
                            <a:rPr lang="en-US" sz="2200" i="1">
                              <a:latin typeface="Cambria Math"/>
                            </a:rPr>
                            <m:t>𝑟</m:t>
                          </m:r>
                        </m:e>
                        <m:sub>
                          <m:r>
                            <a:rPr lang="en-US" sz="2200" i="1">
                              <a:latin typeface="Cambria Math"/>
                            </a:rPr>
                            <m:t>𝑠</m:t>
                          </m:r>
                        </m:sub>
                      </m:sSub>
                      <m:r>
                        <a:rPr lang="en-US" sz="2200" i="1">
                          <a:latin typeface="Cambria Math"/>
                        </a:rPr>
                        <m:t>= </m:t>
                      </m:r>
                      <m:f>
                        <m:fPr>
                          <m:ctrlPr>
                            <a:rPr lang="en-US" sz="2200" i="1">
                              <a:latin typeface="Cambria Math"/>
                            </a:rPr>
                          </m:ctrlPr>
                        </m:fPr>
                        <m:num>
                          <m:r>
                            <a:rPr lang="en-US" sz="2200" i="1">
                              <a:latin typeface="Cambria Math"/>
                            </a:rPr>
                            <m:t>$0.75</m:t>
                          </m:r>
                        </m:num>
                        <m:den>
                          <m:r>
                            <a:rPr lang="en-US" sz="2200" i="1">
                              <a:latin typeface="Cambria Math"/>
                            </a:rPr>
                            <m:t>$12.50</m:t>
                          </m:r>
                        </m:den>
                      </m:f>
                      <m:r>
                        <a:rPr lang="en-US" sz="2200" i="1">
                          <a:latin typeface="Cambria Math"/>
                        </a:rPr>
                        <m:t>+0.12</m:t>
                      </m:r>
                    </m:oMath>
                  </m:oMathPara>
                </a14:m>
                <a:endParaRPr lang="en-US" sz="2200" dirty="0">
                  <a:latin typeface="+mj-lt"/>
                </a:endParaRPr>
              </a:p>
              <a:p>
                <a:r>
                  <a:rPr lang="en-US" sz="2200" dirty="0">
                    <a:latin typeface="+mj-lt"/>
                  </a:rPr>
                  <a:t>    </a:t>
                </a:r>
                <a:r>
                  <a:rPr lang="en-US" sz="2200" dirty="0" smtClean="0">
                    <a:latin typeface="+mj-lt"/>
                  </a:rPr>
                  <a:t> = 0.18</a:t>
                </a:r>
              </a:p>
              <a:p>
                <a:r>
                  <a:rPr lang="en-US" sz="2200" dirty="0" smtClean="0">
                    <a:latin typeface="+mj-lt"/>
                  </a:rPr>
                  <a:t>     = </a:t>
                </a:r>
                <a:r>
                  <a:rPr lang="en-US" sz="2200" b="1" u="sng" dirty="0">
                    <a:latin typeface="+mj-lt"/>
                  </a:rPr>
                  <a:t>18%</a:t>
                </a:r>
              </a:p>
            </p:txBody>
          </p:sp>
        </mc:Choice>
        <mc:Fallback>
          <p:sp>
            <p:nvSpPr>
              <p:cNvPr id="2" name="Rectangle 1"/>
              <p:cNvSpPr>
                <a:spLocks noRot="1" noChangeAspect="1" noMove="1" noResize="1" noEditPoints="1" noAdjustHandles="1" noChangeArrowheads="1" noChangeShapeType="1" noTextEdit="1"/>
              </p:cNvSpPr>
              <p:nvPr/>
            </p:nvSpPr>
            <p:spPr>
              <a:xfrm>
                <a:off x="539552" y="1124744"/>
                <a:ext cx="7776864" cy="4874155"/>
              </a:xfrm>
              <a:prstGeom prst="rect">
                <a:avLst/>
              </a:prstGeom>
              <a:blipFill rotWithShape="1">
                <a:blip r:embed="rId2"/>
                <a:stretch>
                  <a:fillRect l="-1020" t="-751" b="-1627"/>
                </a:stretch>
              </a:blipFill>
            </p:spPr>
            <p:txBody>
              <a:bodyPr/>
              <a:lstStyle/>
              <a:p>
                <a:r>
                  <a:rPr lang="en-GB">
                    <a:noFill/>
                  </a:rPr>
                  <a:t> </a:t>
                </a:r>
              </a:p>
            </p:txBody>
          </p:sp>
        </mc:Fallback>
      </mc:AlternateContent>
    </p:spTree>
    <p:extLst>
      <p:ext uri="{BB962C8B-B14F-4D97-AF65-F5344CB8AC3E}">
        <p14:creationId xmlns:p14="http://schemas.microsoft.com/office/powerpoint/2010/main" val="291035924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073348"/>
            <a:ext cx="7467600" cy="5427486"/>
          </a:xfrm>
        </p:spPr>
        <p:txBody>
          <a:bodyPr>
            <a:normAutofit/>
          </a:bodyPr>
          <a:lstStyle/>
          <a:p>
            <a:pPr marL="0" indent="0">
              <a:buNone/>
            </a:pPr>
            <a:r>
              <a:rPr lang="en-SG" sz="1800" dirty="0" smtClean="0">
                <a:solidFill>
                  <a:schemeClr val="accent1"/>
                </a:solidFill>
              </a:rPr>
              <a:t>C) If the firm changed its dividend policy and paid an </a:t>
            </a:r>
            <a:r>
              <a:rPr lang="en-SG" sz="1800" b="1" u="sng" dirty="0" smtClean="0">
                <a:solidFill>
                  <a:schemeClr val="accent1"/>
                </a:solidFill>
              </a:rPr>
              <a:t>annual dividend of $1.50 per share</a:t>
            </a:r>
            <a:r>
              <a:rPr lang="en-SG" sz="1800" dirty="0" smtClean="0">
                <a:solidFill>
                  <a:schemeClr val="accent1"/>
                </a:solidFill>
              </a:rPr>
              <a:t>, financial analysts would predict that the change in policy will have no effect </a:t>
            </a:r>
            <a:r>
              <a:rPr lang="en-SG" sz="1800" b="1" u="sng" dirty="0" smtClean="0">
                <a:solidFill>
                  <a:schemeClr val="accent1"/>
                </a:solidFill>
              </a:rPr>
              <a:t>on the firm’s stock price </a:t>
            </a:r>
            <a:r>
              <a:rPr lang="en-SG" sz="1800" dirty="0" smtClean="0">
                <a:solidFill>
                  <a:schemeClr val="accent1"/>
                </a:solidFill>
              </a:rPr>
              <a:t>or </a:t>
            </a:r>
            <a:r>
              <a:rPr lang="en-SG" sz="1800" b="1" u="sng" dirty="0" smtClean="0">
                <a:solidFill>
                  <a:schemeClr val="accent1"/>
                </a:solidFill>
              </a:rPr>
              <a:t>ROE</a:t>
            </a:r>
            <a:r>
              <a:rPr lang="en-SG" sz="1800" dirty="0" smtClean="0">
                <a:solidFill>
                  <a:schemeClr val="accent1"/>
                </a:solidFill>
              </a:rPr>
              <a:t>. Therefore, what must be the firm’s new expected long-run growth rate and required return?</a:t>
            </a:r>
          </a:p>
          <a:p>
            <a:endParaRPr lang="en-SG" sz="1800" b="1" dirty="0">
              <a:solidFill>
                <a:schemeClr val="accent1"/>
              </a:solidFill>
            </a:endParaRPr>
          </a:p>
        </p:txBody>
      </p:sp>
      <p:sp>
        <p:nvSpPr>
          <p:cNvPr id="4" name="Title 1"/>
          <p:cNvSpPr>
            <a:spLocks noGrp="1"/>
          </p:cNvSpPr>
          <p:nvPr>
            <p:ph type="title"/>
          </p:nvPr>
        </p:nvSpPr>
        <p:spPr>
          <a:xfrm>
            <a:off x="457200" y="274638"/>
            <a:ext cx="7467600" cy="1143000"/>
          </a:xfrm>
        </p:spPr>
        <p:txBody>
          <a:bodyPr/>
          <a:lstStyle/>
          <a:p>
            <a:r>
              <a:rPr lang="en-US" dirty="0" smtClean="0"/>
              <a:t>P16-8 Alternative dividend policies</a:t>
            </a:r>
            <a:br>
              <a:rPr lang="en-US" dirty="0" smtClean="0"/>
            </a:br>
            <a:endParaRPr lang="en-SG" dirty="0"/>
          </a:p>
        </p:txBody>
      </p:sp>
      <p:sp>
        <p:nvSpPr>
          <p:cNvPr id="5" name="Slide Number Placeholder 3"/>
          <p:cNvSpPr>
            <a:spLocks noGrp="1"/>
          </p:cNvSpPr>
          <p:nvPr>
            <p:ph type="sldNum" sz="quarter" idx="15"/>
          </p:nvPr>
        </p:nvSpPr>
        <p:spPr>
          <a:xfrm>
            <a:off x="8129016" y="5734050"/>
            <a:ext cx="609600" cy="521208"/>
          </a:xfrm>
        </p:spPr>
        <p:txBody>
          <a:bodyPr/>
          <a:lstStyle/>
          <a:p>
            <a:fld id="{72447C79-1792-4D1A-A76C-41B410711297}" type="slidenum">
              <a:rPr lang="en-SG" smtClean="0"/>
              <a:pPr/>
              <a:t>33</a:t>
            </a:fld>
            <a:endParaRPr lang="en-SG" dirty="0"/>
          </a:p>
        </p:txBody>
      </p:sp>
    </p:spTree>
    <p:extLst>
      <p:ext uri="{BB962C8B-B14F-4D97-AF65-F5344CB8AC3E}">
        <p14:creationId xmlns:p14="http://schemas.microsoft.com/office/powerpoint/2010/main" val="206064047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145926"/>
            <a:ext cx="7467600" cy="5283470"/>
          </a:xfrm>
        </p:spPr>
        <p:txBody>
          <a:bodyPr>
            <a:normAutofit/>
          </a:bodyPr>
          <a:lstStyle/>
          <a:p>
            <a:pPr>
              <a:buNone/>
              <a:defRPr/>
            </a:pPr>
            <a:r>
              <a:rPr lang="en-US" sz="2200" dirty="0"/>
              <a:t>Retention </a:t>
            </a:r>
            <a:r>
              <a:rPr lang="en-US" sz="2200" dirty="0" smtClean="0"/>
              <a:t>rate = </a:t>
            </a:r>
            <a:r>
              <a:rPr lang="en-US" sz="2200" dirty="0" smtClean="0"/>
              <a:t>1 </a:t>
            </a:r>
            <a:r>
              <a:rPr lang="en-US" sz="2200" dirty="0" smtClean="0"/>
              <a:t>– Dividend </a:t>
            </a:r>
            <a:r>
              <a:rPr lang="en-US" sz="2200" dirty="0"/>
              <a:t>P</a:t>
            </a:r>
            <a:r>
              <a:rPr lang="en-US" sz="2200" dirty="0" smtClean="0"/>
              <a:t>ayout Ratio</a:t>
            </a:r>
            <a:endParaRPr lang="en-US" sz="2200" dirty="0"/>
          </a:p>
          <a:p>
            <a:pPr>
              <a:buNone/>
              <a:defRPr/>
            </a:pPr>
            <a:r>
              <a:rPr lang="en-US" sz="2200" dirty="0" smtClean="0"/>
              <a:t>Dividend </a:t>
            </a:r>
            <a:r>
              <a:rPr lang="en-US" sz="2200" dirty="0"/>
              <a:t>P</a:t>
            </a:r>
            <a:r>
              <a:rPr lang="en-US" sz="2200" dirty="0" smtClean="0"/>
              <a:t>ayout Ratio = </a:t>
            </a:r>
            <a:r>
              <a:rPr lang="en-US" sz="2200" dirty="0" smtClean="0"/>
              <a:t>DPS / EPS</a:t>
            </a:r>
            <a:endParaRPr lang="en-US" sz="2200" dirty="0"/>
          </a:p>
          <a:p>
            <a:pPr marL="0" indent="0">
              <a:buNone/>
              <a:defRPr/>
            </a:pPr>
            <a:r>
              <a:rPr lang="en-US" sz="2200" dirty="0" smtClean="0"/>
              <a:t>			    = </a:t>
            </a:r>
            <a:r>
              <a:rPr lang="en-US" sz="2200" dirty="0"/>
              <a:t>$</a:t>
            </a:r>
            <a:r>
              <a:rPr lang="en-US" sz="2200" dirty="0" smtClean="0"/>
              <a:t>1.50 / </a:t>
            </a:r>
            <a:r>
              <a:rPr lang="en-US" sz="2200" dirty="0"/>
              <a:t>$</a:t>
            </a:r>
            <a:r>
              <a:rPr lang="en-US" sz="2200" dirty="0" smtClean="0"/>
              <a:t>2.25</a:t>
            </a:r>
            <a:endParaRPr lang="en-US" sz="2200" dirty="0"/>
          </a:p>
          <a:p>
            <a:pPr marL="0" indent="0">
              <a:buNone/>
              <a:defRPr/>
            </a:pPr>
            <a:r>
              <a:rPr lang="en-US" sz="2200" dirty="0" smtClean="0"/>
              <a:t>			    = 0.6667</a:t>
            </a:r>
          </a:p>
          <a:p>
            <a:pPr marL="0" indent="0">
              <a:buNone/>
              <a:defRPr/>
            </a:pPr>
            <a:r>
              <a:rPr lang="en-US" sz="2200" dirty="0" smtClean="0"/>
              <a:t>			    = 66.67%</a:t>
            </a:r>
            <a:endParaRPr lang="en-SG" sz="2200" dirty="0" smtClean="0"/>
          </a:p>
          <a:p>
            <a:pPr marL="0" indent="0">
              <a:buNone/>
              <a:defRPr/>
            </a:pPr>
            <a:r>
              <a:rPr lang="en-US" sz="2200" dirty="0" smtClean="0"/>
              <a:t>Retention Rate = </a:t>
            </a:r>
            <a:r>
              <a:rPr lang="en-US" sz="2200" dirty="0" smtClean="0"/>
              <a:t>1 – 0.6667</a:t>
            </a:r>
            <a:endParaRPr lang="en-US" sz="2200" dirty="0" smtClean="0"/>
          </a:p>
          <a:p>
            <a:pPr marL="0" indent="0">
              <a:buNone/>
              <a:defRPr/>
            </a:pPr>
            <a:r>
              <a:rPr lang="en-US" sz="2200" dirty="0" smtClean="0"/>
              <a:t>		   = 0.3333</a:t>
            </a:r>
            <a:endParaRPr lang="en-US" sz="2200" dirty="0"/>
          </a:p>
          <a:p>
            <a:pPr marL="0" indent="0">
              <a:buNone/>
              <a:defRPr/>
            </a:pPr>
            <a:r>
              <a:rPr lang="en-US" sz="2200" dirty="0" smtClean="0"/>
              <a:t>		   = 33.33%</a:t>
            </a:r>
            <a:endParaRPr lang="en-US" sz="2200" dirty="0"/>
          </a:p>
          <a:p>
            <a:pPr>
              <a:buNone/>
              <a:defRPr/>
            </a:pPr>
            <a:r>
              <a:rPr lang="en-US" sz="2200" dirty="0"/>
              <a:t>ROE = 18% (given in the question</a:t>
            </a:r>
            <a:r>
              <a:rPr lang="en-US" sz="2200" dirty="0" smtClean="0"/>
              <a:t>)</a:t>
            </a:r>
          </a:p>
          <a:p>
            <a:pPr>
              <a:buNone/>
              <a:defRPr/>
            </a:pPr>
            <a:r>
              <a:rPr lang="en-US" sz="2200" dirty="0" smtClean="0"/>
              <a:t>Growth </a:t>
            </a:r>
            <a:r>
              <a:rPr lang="en-US" sz="2200" dirty="0"/>
              <a:t>rate , g = 18% X 33.33%</a:t>
            </a:r>
          </a:p>
          <a:p>
            <a:pPr marL="0" indent="0">
              <a:buNone/>
              <a:defRPr/>
            </a:pPr>
            <a:r>
              <a:rPr lang="en-US" sz="2200" dirty="0"/>
              <a:t>		  </a:t>
            </a:r>
            <a:r>
              <a:rPr lang="en-US" sz="2200" dirty="0" smtClean="0"/>
              <a:t> </a:t>
            </a:r>
            <a:r>
              <a:rPr lang="en-US" sz="2200" b="1" u="sng" dirty="0" smtClean="0"/>
              <a:t>= 6</a:t>
            </a:r>
            <a:r>
              <a:rPr lang="en-US" sz="2200" b="1" u="sng" dirty="0"/>
              <a:t>%</a:t>
            </a:r>
          </a:p>
          <a:p>
            <a:endParaRPr lang="en-SG" dirty="0"/>
          </a:p>
        </p:txBody>
      </p:sp>
      <p:sp>
        <p:nvSpPr>
          <p:cNvPr id="4" name="Title 1"/>
          <p:cNvSpPr>
            <a:spLocks noGrp="1"/>
          </p:cNvSpPr>
          <p:nvPr>
            <p:ph type="title"/>
          </p:nvPr>
        </p:nvSpPr>
        <p:spPr>
          <a:xfrm>
            <a:off x="457200" y="274638"/>
            <a:ext cx="7467600" cy="1143000"/>
          </a:xfrm>
        </p:spPr>
        <p:txBody>
          <a:bodyPr/>
          <a:lstStyle/>
          <a:p>
            <a:r>
              <a:rPr lang="en-US" dirty="0" smtClean="0"/>
              <a:t>P16-8 Alternative dividend policies</a:t>
            </a:r>
            <a:br>
              <a:rPr lang="en-US" dirty="0" smtClean="0"/>
            </a:br>
            <a:r>
              <a:rPr lang="en-US" dirty="0" smtClean="0"/>
              <a:t> </a:t>
            </a:r>
            <a:endParaRPr lang="en-SG" dirty="0"/>
          </a:p>
        </p:txBody>
      </p:sp>
      <p:sp>
        <p:nvSpPr>
          <p:cNvPr id="5" name="Slide Number Placeholder 3"/>
          <p:cNvSpPr>
            <a:spLocks noGrp="1"/>
          </p:cNvSpPr>
          <p:nvPr>
            <p:ph type="sldNum" sz="quarter" idx="15"/>
          </p:nvPr>
        </p:nvSpPr>
        <p:spPr>
          <a:xfrm>
            <a:off x="8129016" y="5734050"/>
            <a:ext cx="609600" cy="521208"/>
          </a:xfrm>
        </p:spPr>
        <p:txBody>
          <a:bodyPr/>
          <a:lstStyle/>
          <a:p>
            <a:fld id="{72447C79-1792-4D1A-A76C-41B410711297}" type="slidenum">
              <a:rPr lang="en-SG" smtClean="0"/>
              <a:pPr/>
              <a:t>34</a:t>
            </a:fld>
            <a:endParaRPr lang="en-SG" dirty="0"/>
          </a:p>
        </p:txBody>
      </p:sp>
    </p:spTree>
    <p:extLst>
      <p:ext uri="{BB962C8B-B14F-4D97-AF65-F5344CB8AC3E}">
        <p14:creationId xmlns:p14="http://schemas.microsoft.com/office/powerpoint/2010/main" val="179488101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5"/>
          </p:nvPr>
        </p:nvSpPr>
        <p:spPr>
          <a:xfrm>
            <a:off x="8129016" y="5734050"/>
            <a:ext cx="609600" cy="521208"/>
          </a:xfrm>
        </p:spPr>
        <p:txBody>
          <a:bodyPr/>
          <a:lstStyle/>
          <a:p>
            <a:fld id="{72447C79-1792-4D1A-A76C-41B410711297}" type="slidenum">
              <a:rPr lang="en-SG" smtClean="0"/>
              <a:pPr/>
              <a:t>35</a:t>
            </a:fld>
            <a:endParaRPr lang="en-SG" dirty="0"/>
          </a:p>
        </p:txBody>
      </p:sp>
      <mc:AlternateContent xmlns:mc="http://schemas.openxmlformats.org/markup-compatibility/2006">
        <mc:Choice xmlns:a14="http://schemas.microsoft.com/office/drawing/2010/main" Requires="a14">
          <p:sp>
            <p:nvSpPr>
              <p:cNvPr id="2" name="Content Placeholder 1"/>
              <p:cNvSpPr>
                <a:spLocks noGrp="1"/>
              </p:cNvSpPr>
              <p:nvPr>
                <p:ph sz="quarter" idx="1"/>
              </p:nvPr>
            </p:nvSpPr>
            <p:spPr>
              <a:xfrm>
                <a:off x="467544" y="1435568"/>
                <a:ext cx="7467600" cy="4873752"/>
              </a:xfrm>
            </p:spPr>
            <p:txBody>
              <a:bodyPr>
                <a:normAutofit/>
              </a:bodyPr>
              <a:lstStyle/>
              <a:p>
                <a:pPr marL="0" indent="0">
                  <a:buNone/>
                </a:pPr>
                <a:r>
                  <a:rPr lang="en-US" sz="2200" dirty="0">
                    <a:latin typeface="+mj-lt"/>
                  </a:rPr>
                  <a:t>Price of stock </a:t>
                </a:r>
                <a:r>
                  <a:rPr lang="en-US" sz="2200" dirty="0" smtClean="0">
                    <a:latin typeface="+mj-lt"/>
                  </a:rPr>
                  <a:t>P</a:t>
                </a:r>
                <a:r>
                  <a:rPr lang="en-US" sz="2200" baseline="-25000" dirty="0" smtClean="0">
                    <a:latin typeface="+mj-lt"/>
                  </a:rPr>
                  <a:t>0 </a:t>
                </a:r>
                <a:r>
                  <a:rPr lang="en-US" sz="2200" dirty="0" smtClean="0">
                    <a:latin typeface="+mj-lt"/>
                  </a:rPr>
                  <a:t>= </a:t>
                </a:r>
                <a14:m>
                  <m:oMath xmlns:m="http://schemas.openxmlformats.org/officeDocument/2006/math">
                    <m:f>
                      <m:fPr>
                        <m:ctrlPr>
                          <a:rPr lang="en-US" i="1">
                            <a:latin typeface="Cambria Math"/>
                          </a:rPr>
                        </m:ctrlPr>
                      </m:fPr>
                      <m:num>
                        <m:sSub>
                          <m:sSubPr>
                            <m:ctrlPr>
                              <a:rPr lang="en-US" i="1">
                                <a:latin typeface="Cambria Math"/>
                              </a:rPr>
                            </m:ctrlPr>
                          </m:sSubPr>
                          <m:e>
                            <m:r>
                              <a:rPr lang="en-US" i="1">
                                <a:latin typeface="Cambria Math"/>
                              </a:rPr>
                              <m:t>𝐷</m:t>
                            </m:r>
                          </m:e>
                          <m:sub>
                            <m:r>
                              <a:rPr lang="en-US" i="1">
                                <a:latin typeface="Cambria Math"/>
                              </a:rPr>
                              <m:t>1</m:t>
                            </m:r>
                          </m:sub>
                        </m:sSub>
                      </m:num>
                      <m:den>
                        <m:sSub>
                          <m:sSubPr>
                            <m:ctrlPr>
                              <a:rPr lang="en-US" i="1">
                                <a:latin typeface="Cambria Math"/>
                              </a:rPr>
                            </m:ctrlPr>
                          </m:sSubPr>
                          <m:e>
                            <m:r>
                              <a:rPr lang="en-US" i="1">
                                <a:latin typeface="Cambria Math"/>
                              </a:rPr>
                              <m:t>𝑟</m:t>
                            </m:r>
                          </m:e>
                          <m:sub>
                            <m:r>
                              <a:rPr lang="en-US" i="1">
                                <a:latin typeface="Cambria Math"/>
                              </a:rPr>
                              <m:t>𝑠</m:t>
                            </m:r>
                          </m:sub>
                        </m:sSub>
                        <m:r>
                          <a:rPr lang="en-US" i="1">
                            <a:latin typeface="Cambria Math"/>
                          </a:rPr>
                          <m:t>−</m:t>
                        </m:r>
                        <m:r>
                          <a:rPr lang="en-US" i="1">
                            <a:latin typeface="Cambria Math"/>
                          </a:rPr>
                          <m:t>𝑔</m:t>
                        </m:r>
                      </m:den>
                    </m:f>
                  </m:oMath>
                </a14:m>
                <a:endParaRPr lang="en-US" sz="2200" dirty="0">
                  <a:latin typeface="+mj-lt"/>
                </a:endParaRPr>
              </a:p>
              <a:p>
                <a:pPr marL="0" indent="0">
                  <a:buNone/>
                </a:pPr>
                <a:r>
                  <a:rPr lang="en-US" sz="2200" dirty="0">
                    <a:latin typeface="+mj-lt"/>
                  </a:rPr>
                  <a:t>$12.50 = </a:t>
                </a:r>
                <a14:m>
                  <m:oMath xmlns:m="http://schemas.openxmlformats.org/officeDocument/2006/math">
                    <m:f>
                      <m:fPr>
                        <m:ctrlPr>
                          <a:rPr lang="en-US" i="1">
                            <a:latin typeface="Cambria Math"/>
                          </a:rPr>
                        </m:ctrlPr>
                      </m:fPr>
                      <m:num>
                        <m:r>
                          <a:rPr lang="en-US" i="1">
                            <a:latin typeface="Cambria Math"/>
                          </a:rPr>
                          <m:t>$1.55</m:t>
                        </m:r>
                      </m:num>
                      <m:den>
                        <m:sSub>
                          <m:sSubPr>
                            <m:ctrlPr>
                              <a:rPr lang="en-US" i="1">
                                <a:latin typeface="Cambria Math"/>
                              </a:rPr>
                            </m:ctrlPr>
                          </m:sSubPr>
                          <m:e>
                            <m:r>
                              <a:rPr lang="en-US" i="1">
                                <a:latin typeface="Cambria Math"/>
                              </a:rPr>
                              <m:t>𝑟</m:t>
                            </m:r>
                          </m:e>
                          <m:sub>
                            <m:r>
                              <a:rPr lang="en-US" i="1">
                                <a:latin typeface="Cambria Math"/>
                              </a:rPr>
                              <m:t>𝑠</m:t>
                            </m:r>
                          </m:sub>
                        </m:sSub>
                        <m:r>
                          <a:rPr lang="en-US" i="1">
                            <a:latin typeface="Cambria Math"/>
                          </a:rPr>
                          <m:t>−$0.12</m:t>
                        </m:r>
                      </m:den>
                    </m:f>
                  </m:oMath>
                </a14:m>
                <a:endParaRPr lang="en-US" sz="2200" i="1" dirty="0">
                  <a:latin typeface="+mj-lt"/>
                </a:endParaRPr>
              </a:p>
              <a:p>
                <a:pPr marL="0" indent="0">
                  <a:buNone/>
                </a:pPr>
                <a:endParaRPr lang="en-US" sz="2200" i="1" dirty="0" smtClean="0">
                  <a:latin typeface="Cambria Math"/>
                </a:endParaRPr>
              </a:p>
              <a:p>
                <a:pPr marL="0" indent="0">
                  <a:buNone/>
                </a:pPr>
                <a14:m>
                  <m:oMath xmlns:m="http://schemas.openxmlformats.org/officeDocument/2006/math">
                    <m:sSub>
                      <m:sSubPr>
                        <m:ctrlPr>
                          <a:rPr lang="en-US" sz="2200" i="1">
                            <a:latin typeface="Cambria Math"/>
                          </a:rPr>
                        </m:ctrlPr>
                      </m:sSubPr>
                      <m:e>
                        <m:r>
                          <a:rPr lang="en-US" sz="2200" i="1">
                            <a:latin typeface="Cambria Math"/>
                          </a:rPr>
                          <m:t>𝑟</m:t>
                        </m:r>
                      </m:e>
                      <m:sub>
                        <m:r>
                          <a:rPr lang="en-US" sz="2200" i="1">
                            <a:latin typeface="Cambria Math"/>
                          </a:rPr>
                          <m:t>𝑠</m:t>
                        </m:r>
                      </m:sub>
                    </m:sSub>
                    <m:r>
                      <a:rPr lang="en-US" sz="2200" i="1">
                        <a:latin typeface="Cambria Math"/>
                      </a:rPr>
                      <m:t>=</m:t>
                    </m:r>
                  </m:oMath>
                </a14:m>
                <a:r>
                  <a:rPr lang="en-US" sz="2200" dirty="0">
                    <a:latin typeface="+mj-lt"/>
                  </a:rPr>
                  <a:t> </a:t>
                </a:r>
                <a14:m>
                  <m:oMath xmlns:m="http://schemas.openxmlformats.org/officeDocument/2006/math">
                    <m:f>
                      <m:fPr>
                        <m:ctrlPr>
                          <a:rPr lang="en-US" i="1" dirty="0">
                            <a:latin typeface="Cambria Math"/>
                          </a:rPr>
                        </m:ctrlPr>
                      </m:fPr>
                      <m:num>
                        <m:sSub>
                          <m:sSubPr>
                            <m:ctrlPr>
                              <a:rPr lang="en-US" i="1" dirty="0">
                                <a:latin typeface="Cambria Math"/>
                              </a:rPr>
                            </m:ctrlPr>
                          </m:sSubPr>
                          <m:e>
                            <m:r>
                              <a:rPr lang="en-US" i="1" dirty="0">
                                <a:latin typeface="Cambria Math"/>
                              </a:rPr>
                              <m:t>𝐷</m:t>
                            </m:r>
                          </m:e>
                          <m:sub>
                            <m:r>
                              <a:rPr lang="en-US" i="1" dirty="0">
                                <a:latin typeface="Cambria Math"/>
                              </a:rPr>
                              <m:t>1</m:t>
                            </m:r>
                          </m:sub>
                        </m:sSub>
                      </m:num>
                      <m:den>
                        <m:sSub>
                          <m:sSubPr>
                            <m:ctrlPr>
                              <a:rPr lang="en-US" i="1" dirty="0">
                                <a:latin typeface="Cambria Math"/>
                              </a:rPr>
                            </m:ctrlPr>
                          </m:sSubPr>
                          <m:e>
                            <m:r>
                              <a:rPr lang="en-US" i="1" dirty="0">
                                <a:latin typeface="Cambria Math"/>
                              </a:rPr>
                              <m:t>𝑃</m:t>
                            </m:r>
                          </m:e>
                          <m:sub>
                            <m:r>
                              <a:rPr lang="en-US" i="1" dirty="0">
                                <a:latin typeface="Cambria Math"/>
                              </a:rPr>
                              <m:t>0</m:t>
                            </m:r>
                          </m:sub>
                        </m:sSub>
                      </m:den>
                    </m:f>
                  </m:oMath>
                </a14:m>
                <a:r>
                  <a:rPr lang="en-US" sz="2200" dirty="0">
                    <a:latin typeface="+mj-lt"/>
                  </a:rPr>
                  <a:t> + </a:t>
                </a:r>
                <a:r>
                  <a:rPr lang="en-US" sz="2200" dirty="0" smtClean="0">
                    <a:latin typeface="+mj-lt"/>
                  </a:rPr>
                  <a:t>g</a:t>
                </a:r>
              </a:p>
              <a:p>
                <a:pPr marL="0" indent="0">
                  <a:buNone/>
                </a:pPr>
                <a:endParaRPr lang="en-US" sz="2200" dirty="0">
                  <a:latin typeface="+mj-lt"/>
                </a:endParaRPr>
              </a:p>
              <a:p>
                <a:pPr marL="0" indent="0">
                  <a:buNone/>
                </a:pPr>
                <a14:m>
                  <m:oMathPara xmlns:m="http://schemas.openxmlformats.org/officeDocument/2006/math">
                    <m:oMathParaPr>
                      <m:jc m:val="left"/>
                    </m:oMathParaPr>
                    <m:oMath xmlns:m="http://schemas.openxmlformats.org/officeDocument/2006/math">
                      <m:sSub>
                        <m:sSubPr>
                          <m:ctrlPr>
                            <a:rPr lang="en-US" sz="2200" i="1">
                              <a:latin typeface="Cambria Math"/>
                            </a:rPr>
                          </m:ctrlPr>
                        </m:sSubPr>
                        <m:e>
                          <m:r>
                            <a:rPr lang="en-US" sz="2200" i="1">
                              <a:latin typeface="Cambria Math"/>
                            </a:rPr>
                            <m:t>𝑟</m:t>
                          </m:r>
                        </m:e>
                        <m:sub>
                          <m:r>
                            <a:rPr lang="en-US" sz="2200" i="1">
                              <a:latin typeface="Cambria Math"/>
                            </a:rPr>
                            <m:t>𝑠</m:t>
                          </m:r>
                        </m:sub>
                      </m:sSub>
                      <m:r>
                        <a:rPr lang="en-US" sz="2200" i="1">
                          <a:latin typeface="Cambria Math"/>
                        </a:rPr>
                        <m:t>= </m:t>
                      </m:r>
                      <m:f>
                        <m:fPr>
                          <m:ctrlPr>
                            <a:rPr lang="en-US" sz="2200" i="1">
                              <a:latin typeface="Cambria Math"/>
                            </a:rPr>
                          </m:ctrlPr>
                        </m:fPr>
                        <m:num>
                          <m:r>
                            <a:rPr lang="en-US" sz="2200" i="1">
                              <a:latin typeface="Cambria Math"/>
                            </a:rPr>
                            <m:t>$1.50</m:t>
                          </m:r>
                        </m:num>
                        <m:den>
                          <m:r>
                            <a:rPr lang="en-US" sz="2200" i="1">
                              <a:latin typeface="Cambria Math"/>
                            </a:rPr>
                            <m:t>$12.50</m:t>
                          </m:r>
                        </m:den>
                      </m:f>
                      <m:r>
                        <a:rPr lang="en-US" sz="2200" i="1">
                          <a:latin typeface="Cambria Math"/>
                        </a:rPr>
                        <m:t>+0.06</m:t>
                      </m:r>
                    </m:oMath>
                  </m:oMathPara>
                </a14:m>
                <a:endParaRPr lang="en-US" sz="2200" dirty="0">
                  <a:latin typeface="+mj-lt"/>
                </a:endParaRPr>
              </a:p>
              <a:p>
                <a:pPr marL="0" indent="0">
                  <a:buNone/>
                </a:pPr>
                <a:r>
                  <a:rPr lang="en-US" sz="2200" dirty="0">
                    <a:latin typeface="+mj-lt"/>
                  </a:rPr>
                  <a:t>        = 0.18</a:t>
                </a:r>
              </a:p>
              <a:p>
                <a:pPr marL="0" indent="0">
                  <a:buNone/>
                </a:pPr>
                <a:r>
                  <a:rPr lang="en-US" sz="2200" dirty="0">
                    <a:latin typeface="+mj-lt"/>
                  </a:rPr>
                  <a:t>       = </a:t>
                </a:r>
                <a:r>
                  <a:rPr lang="en-US" sz="2200" b="1" u="sng" dirty="0">
                    <a:latin typeface="+mj-lt"/>
                  </a:rPr>
                  <a:t>18%</a:t>
                </a:r>
              </a:p>
              <a:p>
                <a:endParaRPr lang="en-GB" sz="2200" dirty="0">
                  <a:latin typeface="+mj-lt"/>
                </a:endParaRPr>
              </a:p>
            </p:txBody>
          </p:sp>
        </mc:Choice>
        <mc:Fallback>
          <p:sp>
            <p:nvSpPr>
              <p:cNvPr id="2" name="Content Placeholder 1"/>
              <p:cNvSpPr>
                <a:spLocks noGrp="1" noRot="1" noChangeAspect="1" noMove="1" noResize="1" noEditPoints="1" noAdjustHandles="1" noChangeArrowheads="1" noChangeShapeType="1" noTextEdit="1"/>
              </p:cNvSpPr>
              <p:nvPr>
                <p:ph sz="quarter" idx="1"/>
              </p:nvPr>
            </p:nvSpPr>
            <p:spPr>
              <a:xfrm>
                <a:off x="467544" y="1435568"/>
                <a:ext cx="7467600" cy="4873752"/>
              </a:xfrm>
              <a:blipFill rotWithShape="1">
                <a:blip r:embed="rId2"/>
                <a:stretch>
                  <a:fillRect l="-1061"/>
                </a:stretch>
              </a:blipFill>
            </p:spPr>
            <p:txBody>
              <a:bodyPr/>
              <a:lstStyle/>
              <a:p>
                <a:r>
                  <a:rPr lang="en-GB">
                    <a:noFill/>
                  </a:rPr>
                  <a:t> </a:t>
                </a:r>
              </a:p>
            </p:txBody>
          </p:sp>
        </mc:Fallback>
      </mc:AlternateContent>
      <p:sp>
        <p:nvSpPr>
          <p:cNvPr id="5" name="Title 1"/>
          <p:cNvSpPr>
            <a:spLocks noGrp="1"/>
          </p:cNvSpPr>
          <p:nvPr>
            <p:ph type="title"/>
          </p:nvPr>
        </p:nvSpPr>
        <p:spPr>
          <a:xfrm>
            <a:off x="457200" y="274638"/>
            <a:ext cx="7467600" cy="1143000"/>
          </a:xfrm>
        </p:spPr>
        <p:txBody>
          <a:bodyPr/>
          <a:lstStyle/>
          <a:p>
            <a:r>
              <a:rPr lang="en-US" dirty="0" smtClean="0"/>
              <a:t>P16-8 Alternative dividend policies</a:t>
            </a:r>
            <a:br>
              <a:rPr lang="en-US" dirty="0" smtClean="0"/>
            </a:br>
            <a:endParaRPr lang="en-SG" dirty="0"/>
          </a:p>
        </p:txBody>
      </p:sp>
    </p:spTree>
    <p:extLst>
      <p:ext uri="{BB962C8B-B14F-4D97-AF65-F5344CB8AC3E}">
        <p14:creationId xmlns:p14="http://schemas.microsoft.com/office/powerpoint/2010/main" val="97147930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67544" y="1048738"/>
            <a:ext cx="7467600" cy="5737848"/>
          </a:xfrm>
        </p:spPr>
        <p:txBody>
          <a:bodyPr>
            <a:normAutofit/>
          </a:bodyPr>
          <a:lstStyle/>
          <a:p>
            <a:pPr marL="0" indent="0">
              <a:buNone/>
            </a:pPr>
            <a:r>
              <a:rPr lang="en-SG" sz="1800" b="1" dirty="0">
                <a:solidFill>
                  <a:schemeClr val="accent1"/>
                </a:solidFill>
              </a:rPr>
              <a:t>d) </a:t>
            </a:r>
            <a:r>
              <a:rPr lang="en-SG" sz="1800" dirty="0">
                <a:solidFill>
                  <a:schemeClr val="accent1"/>
                </a:solidFill>
              </a:rPr>
              <a:t>Suppose instead that the firm has decided to proceed with its original plan </a:t>
            </a:r>
            <a:r>
              <a:rPr lang="en-SG" sz="1800" dirty="0" smtClean="0">
                <a:solidFill>
                  <a:schemeClr val="accent1"/>
                </a:solidFill>
              </a:rPr>
              <a:t>of </a:t>
            </a:r>
            <a:r>
              <a:rPr lang="en-SG" sz="1800" b="1" u="sng" dirty="0" smtClean="0">
                <a:solidFill>
                  <a:schemeClr val="accent1"/>
                </a:solidFill>
              </a:rPr>
              <a:t>disbursing </a:t>
            </a:r>
            <a:r>
              <a:rPr lang="en-SG" sz="1800" b="1" u="sng" dirty="0">
                <a:solidFill>
                  <a:schemeClr val="accent1"/>
                </a:solidFill>
              </a:rPr>
              <a:t>$0.75 per share</a:t>
            </a:r>
            <a:r>
              <a:rPr lang="en-SG" sz="1800" b="1" dirty="0">
                <a:solidFill>
                  <a:schemeClr val="accent1"/>
                </a:solidFill>
              </a:rPr>
              <a:t> </a:t>
            </a:r>
            <a:r>
              <a:rPr lang="en-SG" sz="1800" dirty="0">
                <a:solidFill>
                  <a:schemeClr val="accent1"/>
                </a:solidFill>
              </a:rPr>
              <a:t>to shareholders, but the firm intends to do so </a:t>
            </a:r>
            <a:r>
              <a:rPr lang="en-SG" sz="1800" b="1" u="sng" dirty="0">
                <a:solidFill>
                  <a:schemeClr val="accent1"/>
                </a:solidFill>
              </a:rPr>
              <a:t>in </a:t>
            </a:r>
            <a:r>
              <a:rPr lang="en-SG" sz="1800" b="1" u="sng" dirty="0" smtClean="0">
                <a:solidFill>
                  <a:schemeClr val="accent1"/>
                </a:solidFill>
              </a:rPr>
              <a:t>the form </a:t>
            </a:r>
            <a:r>
              <a:rPr lang="en-SG" sz="1800" b="1" u="sng" dirty="0">
                <a:solidFill>
                  <a:schemeClr val="accent1"/>
                </a:solidFill>
              </a:rPr>
              <a:t>of a stock dividend</a:t>
            </a:r>
            <a:r>
              <a:rPr lang="en-SG" sz="1800" b="1" dirty="0">
                <a:solidFill>
                  <a:schemeClr val="accent1"/>
                </a:solidFill>
              </a:rPr>
              <a:t> </a:t>
            </a:r>
            <a:r>
              <a:rPr lang="en-SG" sz="1800" dirty="0">
                <a:solidFill>
                  <a:schemeClr val="accent1"/>
                </a:solidFill>
              </a:rPr>
              <a:t>rather than a cash dividend. The firm will allot </a:t>
            </a:r>
            <a:r>
              <a:rPr lang="en-SG" sz="1800" dirty="0" smtClean="0">
                <a:solidFill>
                  <a:schemeClr val="accent1"/>
                </a:solidFill>
              </a:rPr>
              <a:t>new shares </a:t>
            </a:r>
            <a:r>
              <a:rPr lang="en-SG" sz="1800" dirty="0">
                <a:solidFill>
                  <a:schemeClr val="accent1"/>
                </a:solidFill>
              </a:rPr>
              <a:t>based </a:t>
            </a:r>
            <a:r>
              <a:rPr lang="en-SG" sz="1800" b="1" u="sng" dirty="0">
                <a:solidFill>
                  <a:schemeClr val="accent1"/>
                </a:solidFill>
              </a:rPr>
              <a:t>on the current stock price of $12.50</a:t>
            </a:r>
            <a:r>
              <a:rPr lang="en-SG" sz="1800" dirty="0">
                <a:solidFill>
                  <a:schemeClr val="accent1"/>
                </a:solidFill>
              </a:rPr>
              <a:t>. In other words, </a:t>
            </a:r>
            <a:r>
              <a:rPr lang="en-SG" sz="1800" b="1" u="sng" dirty="0">
                <a:solidFill>
                  <a:schemeClr val="accent1"/>
                </a:solidFill>
              </a:rPr>
              <a:t>for </a:t>
            </a:r>
            <a:r>
              <a:rPr lang="en-SG" sz="1800" b="1" u="sng" dirty="0" smtClean="0">
                <a:solidFill>
                  <a:schemeClr val="accent1"/>
                </a:solidFill>
              </a:rPr>
              <a:t>every $12.50 </a:t>
            </a:r>
            <a:r>
              <a:rPr lang="en-SG" sz="1800" b="1" u="sng" dirty="0">
                <a:solidFill>
                  <a:schemeClr val="accent1"/>
                </a:solidFill>
              </a:rPr>
              <a:t>in dividends</a:t>
            </a:r>
            <a:r>
              <a:rPr lang="en-SG" sz="1800" b="1" dirty="0">
                <a:solidFill>
                  <a:schemeClr val="accent1"/>
                </a:solidFill>
              </a:rPr>
              <a:t> </a:t>
            </a:r>
            <a:r>
              <a:rPr lang="en-SG" sz="1800" dirty="0">
                <a:solidFill>
                  <a:schemeClr val="accent1"/>
                </a:solidFill>
              </a:rPr>
              <a:t>due to shareholders, </a:t>
            </a:r>
            <a:r>
              <a:rPr lang="en-SG" sz="1800" b="1" u="sng" dirty="0" smtClean="0">
                <a:solidFill>
                  <a:schemeClr val="accent1"/>
                </a:solidFill>
              </a:rPr>
              <a:t>a share of stock will be issued</a:t>
            </a:r>
            <a:r>
              <a:rPr lang="en-SG" sz="1800" dirty="0" smtClean="0">
                <a:solidFill>
                  <a:schemeClr val="accent1"/>
                </a:solidFill>
              </a:rPr>
              <a:t>. How many </a:t>
            </a:r>
            <a:r>
              <a:rPr lang="en-SG" sz="1800" dirty="0">
                <a:solidFill>
                  <a:schemeClr val="accent1"/>
                </a:solidFill>
              </a:rPr>
              <a:t>new shares of stock will be issued and </a:t>
            </a:r>
            <a:r>
              <a:rPr lang="en-SG" sz="1800" dirty="0" smtClean="0">
                <a:solidFill>
                  <a:schemeClr val="accent1"/>
                </a:solidFill>
              </a:rPr>
              <a:t>by how </a:t>
            </a:r>
            <a:r>
              <a:rPr lang="en-SG" sz="1800" dirty="0">
                <a:solidFill>
                  <a:schemeClr val="accent1"/>
                </a:solidFill>
              </a:rPr>
              <a:t>much will the </a:t>
            </a:r>
            <a:r>
              <a:rPr lang="en-SG" sz="1800" dirty="0" smtClean="0">
                <a:solidFill>
                  <a:schemeClr val="accent1"/>
                </a:solidFill>
              </a:rPr>
              <a:t>company’s earnings </a:t>
            </a:r>
            <a:r>
              <a:rPr lang="en-SG" sz="1800" dirty="0">
                <a:solidFill>
                  <a:schemeClr val="accent1"/>
                </a:solidFill>
              </a:rPr>
              <a:t>per share be diluted?</a:t>
            </a:r>
          </a:p>
        </p:txBody>
      </p:sp>
      <p:sp>
        <p:nvSpPr>
          <p:cNvPr id="4" name="Slide Number Placeholder 4"/>
          <p:cNvSpPr>
            <a:spLocks noGrp="1"/>
          </p:cNvSpPr>
          <p:nvPr>
            <p:ph type="sldNum" sz="quarter" idx="15"/>
          </p:nvPr>
        </p:nvSpPr>
        <p:spPr>
          <a:xfrm>
            <a:off x="8129016" y="5734050"/>
            <a:ext cx="609600" cy="521208"/>
          </a:xfrm>
        </p:spPr>
        <p:txBody>
          <a:bodyPr/>
          <a:lstStyle/>
          <a:p>
            <a:fld id="{72447C79-1792-4D1A-A76C-41B410711297}" type="slidenum">
              <a:rPr lang="en-SG" smtClean="0"/>
              <a:pPr/>
              <a:t>36</a:t>
            </a:fld>
            <a:endParaRPr lang="en-SG" dirty="0"/>
          </a:p>
        </p:txBody>
      </p:sp>
      <p:sp>
        <p:nvSpPr>
          <p:cNvPr id="5" name="Title 1"/>
          <p:cNvSpPr>
            <a:spLocks noGrp="1"/>
          </p:cNvSpPr>
          <p:nvPr>
            <p:ph type="title"/>
          </p:nvPr>
        </p:nvSpPr>
        <p:spPr>
          <a:xfrm>
            <a:off x="457200" y="274638"/>
            <a:ext cx="7467600" cy="1143000"/>
          </a:xfrm>
        </p:spPr>
        <p:txBody>
          <a:bodyPr/>
          <a:lstStyle/>
          <a:p>
            <a:r>
              <a:rPr lang="en-US" dirty="0" smtClean="0"/>
              <a:t>P16-8 Alternative dividend policies</a:t>
            </a:r>
            <a:br>
              <a:rPr lang="en-US" dirty="0" smtClean="0"/>
            </a:br>
            <a:endParaRPr lang="en-SG" dirty="0"/>
          </a:p>
        </p:txBody>
      </p:sp>
    </p:spTree>
    <p:extLst>
      <p:ext uri="{BB962C8B-B14F-4D97-AF65-F5344CB8AC3E}">
        <p14:creationId xmlns:p14="http://schemas.microsoft.com/office/powerpoint/2010/main" val="55951160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5"/>
          </p:nvPr>
        </p:nvSpPr>
        <p:spPr>
          <a:xfrm>
            <a:off x="8129016" y="5734050"/>
            <a:ext cx="609600" cy="521208"/>
          </a:xfrm>
        </p:spPr>
        <p:txBody>
          <a:bodyPr/>
          <a:lstStyle/>
          <a:p>
            <a:fld id="{72447C79-1792-4D1A-A76C-41B410711297}" type="slidenum">
              <a:rPr lang="en-SG" smtClean="0"/>
              <a:pPr/>
              <a:t>37</a:t>
            </a:fld>
            <a:endParaRPr lang="en-SG" dirty="0"/>
          </a:p>
        </p:txBody>
      </p:sp>
      <p:sp>
        <p:nvSpPr>
          <p:cNvPr id="5" name="Title 1"/>
          <p:cNvSpPr>
            <a:spLocks noGrp="1"/>
          </p:cNvSpPr>
          <p:nvPr>
            <p:ph type="title"/>
          </p:nvPr>
        </p:nvSpPr>
        <p:spPr>
          <a:xfrm>
            <a:off x="457200" y="274638"/>
            <a:ext cx="7467600" cy="1143000"/>
          </a:xfrm>
        </p:spPr>
        <p:txBody>
          <a:bodyPr/>
          <a:lstStyle/>
          <a:p>
            <a:r>
              <a:rPr lang="en-US" dirty="0" smtClean="0"/>
              <a:t>P16-8 Alternative dividend policies</a:t>
            </a:r>
            <a:br>
              <a:rPr lang="en-US" dirty="0" smtClean="0"/>
            </a:br>
            <a:endParaRPr lang="en-SG" dirty="0"/>
          </a:p>
        </p:txBody>
      </p:sp>
      <p:sp>
        <p:nvSpPr>
          <p:cNvPr id="2" name="Content Placeholder 1"/>
          <p:cNvSpPr>
            <a:spLocks noGrp="1"/>
          </p:cNvSpPr>
          <p:nvPr>
            <p:ph sz="quarter" idx="1"/>
          </p:nvPr>
        </p:nvSpPr>
        <p:spPr>
          <a:xfrm>
            <a:off x="457200" y="980728"/>
            <a:ext cx="7467600" cy="5760640"/>
          </a:xfrm>
        </p:spPr>
        <p:txBody>
          <a:bodyPr>
            <a:noAutofit/>
          </a:bodyPr>
          <a:lstStyle/>
          <a:p>
            <a:pPr marL="0" indent="0">
              <a:buNone/>
            </a:pPr>
            <a:r>
              <a:rPr lang="en-SG" sz="2000" dirty="0"/>
              <a:t>Total amount of </a:t>
            </a:r>
            <a:r>
              <a:rPr lang="en-SG" sz="2000" dirty="0" smtClean="0"/>
              <a:t>equity = $10,000,000 </a:t>
            </a:r>
            <a:r>
              <a:rPr lang="en-SG" sz="2000" dirty="0"/>
              <a:t>X 60% </a:t>
            </a:r>
            <a:endParaRPr lang="en-SG" sz="2000" dirty="0" smtClean="0"/>
          </a:p>
          <a:p>
            <a:pPr marL="0" indent="0">
              <a:buNone/>
            </a:pPr>
            <a:r>
              <a:rPr lang="en-SG" sz="2000" dirty="0"/>
              <a:t>	</a:t>
            </a:r>
            <a:r>
              <a:rPr lang="en-SG" sz="2000" dirty="0" smtClean="0"/>
              <a:t>		    = </a:t>
            </a:r>
            <a:r>
              <a:rPr lang="en-SG" sz="2000" dirty="0"/>
              <a:t>$6,000,000</a:t>
            </a:r>
          </a:p>
          <a:p>
            <a:pPr marL="0" indent="0">
              <a:buNone/>
            </a:pPr>
            <a:r>
              <a:rPr lang="en-SG" sz="1800" dirty="0"/>
              <a:t>     </a:t>
            </a:r>
            <a:r>
              <a:rPr lang="en-SG" sz="1800" dirty="0" smtClean="0"/>
              <a:t>         (</a:t>
            </a:r>
            <a:r>
              <a:rPr lang="en-SG" sz="1800" dirty="0"/>
              <a:t>40% funded by debt, 60% funded by equity)</a:t>
            </a:r>
          </a:p>
          <a:p>
            <a:pPr marL="0" indent="0">
              <a:buNone/>
            </a:pPr>
            <a:endParaRPr lang="en-SG" sz="800" dirty="0" smtClean="0"/>
          </a:p>
          <a:p>
            <a:pPr marL="0" indent="0">
              <a:buNone/>
            </a:pPr>
            <a:r>
              <a:rPr lang="en-SG" sz="2000" dirty="0" smtClean="0"/>
              <a:t>Current </a:t>
            </a:r>
            <a:r>
              <a:rPr lang="en-SG" sz="2000" dirty="0"/>
              <a:t>outstanding number of </a:t>
            </a:r>
            <a:r>
              <a:rPr lang="en-SG" sz="2000" dirty="0" smtClean="0"/>
              <a:t>stocks (BV = MV)</a:t>
            </a:r>
          </a:p>
          <a:p>
            <a:pPr marL="0" indent="0">
              <a:buNone/>
            </a:pPr>
            <a:r>
              <a:rPr lang="en-SG" sz="2000" dirty="0" smtClean="0"/>
              <a:t>= Equity / Price per share</a:t>
            </a:r>
            <a:endParaRPr lang="en-SG" sz="2000" dirty="0" smtClean="0"/>
          </a:p>
          <a:p>
            <a:pPr marL="0" indent="0">
              <a:buNone/>
            </a:pPr>
            <a:r>
              <a:rPr lang="en-SG" sz="2000" dirty="0" smtClean="0"/>
              <a:t>= $6,000,000 / $12.50</a:t>
            </a:r>
          </a:p>
          <a:p>
            <a:pPr marL="0" indent="0">
              <a:buNone/>
            </a:pPr>
            <a:r>
              <a:rPr lang="en-SG" sz="2000" dirty="0" smtClean="0"/>
              <a:t>= 480,000 shares</a:t>
            </a:r>
          </a:p>
          <a:p>
            <a:pPr marL="0" indent="0">
              <a:buNone/>
            </a:pPr>
            <a:endParaRPr lang="en-SG" sz="800" dirty="0" smtClean="0"/>
          </a:p>
          <a:p>
            <a:pPr marL="0" indent="0">
              <a:buNone/>
            </a:pPr>
            <a:r>
              <a:rPr lang="en-SG" sz="2000" dirty="0" smtClean="0"/>
              <a:t>Dividend </a:t>
            </a:r>
            <a:r>
              <a:rPr lang="en-SG" sz="2000" dirty="0"/>
              <a:t>that have to disburse per </a:t>
            </a:r>
            <a:r>
              <a:rPr lang="en-SG" sz="2000" dirty="0" smtClean="0"/>
              <a:t>share = </a:t>
            </a:r>
            <a:r>
              <a:rPr lang="en-SG" sz="2000" dirty="0" smtClean="0"/>
              <a:t>$0.75</a:t>
            </a:r>
            <a:endParaRPr lang="en-SG" sz="2000" dirty="0"/>
          </a:p>
          <a:p>
            <a:pPr marL="0" indent="0">
              <a:buNone/>
            </a:pPr>
            <a:r>
              <a:rPr lang="en-SG" sz="2000" dirty="0"/>
              <a:t>Total amount of dividend that have to be given out </a:t>
            </a:r>
            <a:endParaRPr lang="en-SG" sz="2000" dirty="0" smtClean="0"/>
          </a:p>
          <a:p>
            <a:pPr marL="0" indent="0">
              <a:buNone/>
            </a:pPr>
            <a:r>
              <a:rPr lang="en-SG" sz="2000" dirty="0" smtClean="0"/>
              <a:t>= </a:t>
            </a:r>
            <a:r>
              <a:rPr lang="en-SG" sz="2000" dirty="0" smtClean="0"/>
              <a:t>DPS </a:t>
            </a:r>
            <a:r>
              <a:rPr lang="en-SG" sz="2000" dirty="0" smtClean="0"/>
              <a:t>X </a:t>
            </a:r>
            <a:r>
              <a:rPr lang="en-SG" sz="2000" dirty="0" smtClean="0"/>
              <a:t> no. of </a:t>
            </a:r>
            <a:r>
              <a:rPr lang="en-SG" sz="2000" dirty="0" smtClean="0"/>
              <a:t>shares</a:t>
            </a:r>
            <a:endParaRPr lang="en-SG" sz="2000" dirty="0"/>
          </a:p>
          <a:p>
            <a:pPr marL="0" indent="0">
              <a:buNone/>
            </a:pPr>
            <a:r>
              <a:rPr lang="en-SG" sz="2000" dirty="0" smtClean="0"/>
              <a:t>= </a:t>
            </a:r>
            <a:r>
              <a:rPr lang="en-SG" sz="2000" dirty="0"/>
              <a:t>$ 0.75 </a:t>
            </a:r>
            <a:r>
              <a:rPr lang="en-SG" sz="2000" dirty="0"/>
              <a:t>X</a:t>
            </a:r>
            <a:r>
              <a:rPr lang="en-SG" sz="2000" dirty="0" smtClean="0"/>
              <a:t> </a:t>
            </a:r>
            <a:r>
              <a:rPr lang="en-SG" sz="2000" dirty="0"/>
              <a:t>480,000</a:t>
            </a:r>
          </a:p>
          <a:p>
            <a:pPr marL="0" indent="0">
              <a:buNone/>
            </a:pPr>
            <a:r>
              <a:rPr lang="en-SG" sz="2000" dirty="0" smtClean="0"/>
              <a:t>= </a:t>
            </a:r>
            <a:r>
              <a:rPr lang="en-SG" sz="2000" dirty="0"/>
              <a:t>$ 360,000</a:t>
            </a:r>
          </a:p>
          <a:p>
            <a:pPr marL="0" indent="0">
              <a:buNone/>
            </a:pPr>
            <a:r>
              <a:rPr lang="en-SG" sz="2000" dirty="0" smtClean="0"/>
              <a:t>Number </a:t>
            </a:r>
            <a:r>
              <a:rPr lang="en-SG" sz="2000" dirty="0"/>
              <a:t>of new shares to be issue = </a:t>
            </a:r>
            <a:r>
              <a:rPr lang="en-SG" sz="2000" dirty="0" smtClean="0"/>
              <a:t>$360,000 </a:t>
            </a:r>
            <a:r>
              <a:rPr lang="en-SG" sz="2000" dirty="0"/>
              <a:t>/ </a:t>
            </a:r>
            <a:r>
              <a:rPr lang="en-SG" sz="2000" dirty="0" smtClean="0"/>
              <a:t>$12.50</a:t>
            </a:r>
            <a:endParaRPr lang="en-SG" sz="2000" dirty="0"/>
          </a:p>
          <a:p>
            <a:pPr marL="0" indent="0">
              <a:buNone/>
            </a:pPr>
            <a:r>
              <a:rPr lang="en-SG" sz="2000" dirty="0"/>
              <a:t>				     </a:t>
            </a:r>
            <a:r>
              <a:rPr lang="en-SG" sz="2000" dirty="0" smtClean="0"/>
              <a:t> </a:t>
            </a:r>
            <a:r>
              <a:rPr lang="en-SG" sz="2000" dirty="0"/>
              <a:t>=</a:t>
            </a:r>
            <a:r>
              <a:rPr lang="en-SG" sz="2000" b="1" u="sng" dirty="0"/>
              <a:t> </a:t>
            </a:r>
            <a:r>
              <a:rPr lang="en-SG" sz="2000" b="1" u="sng" dirty="0" smtClean="0"/>
              <a:t>28,800 shares</a:t>
            </a:r>
            <a:endParaRPr lang="en-SG" sz="2000" b="1" u="sng" dirty="0"/>
          </a:p>
          <a:p>
            <a:pPr>
              <a:buFont typeface="Wingdings" pitchFamily="2" charset="2"/>
              <a:buChar char="Ø"/>
            </a:pPr>
            <a:endParaRPr lang="en-US" sz="2000" dirty="0"/>
          </a:p>
          <a:p>
            <a:endParaRPr lang="en-GB" sz="2000" dirty="0"/>
          </a:p>
        </p:txBody>
      </p:sp>
    </p:spTree>
    <p:extLst>
      <p:ext uri="{BB962C8B-B14F-4D97-AF65-F5344CB8AC3E}">
        <p14:creationId xmlns:p14="http://schemas.microsoft.com/office/powerpoint/2010/main" val="73458217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0"/>
            <a:ext cx="7467600" cy="6473952"/>
          </a:xfrm>
        </p:spPr>
        <p:txBody>
          <a:bodyPr>
            <a:normAutofit fontScale="92500" lnSpcReduction="10000"/>
          </a:bodyPr>
          <a:lstStyle/>
          <a:p>
            <a:pPr>
              <a:buFont typeface="Wingdings" pitchFamily="2" charset="2"/>
              <a:buChar char="Ø"/>
            </a:pPr>
            <a:endParaRPr lang="en-US" dirty="0" smtClean="0"/>
          </a:p>
          <a:p>
            <a:pPr>
              <a:buFont typeface="Wingdings" pitchFamily="2" charset="2"/>
              <a:buChar char="Ø"/>
            </a:pPr>
            <a:endParaRPr lang="en-US" dirty="0"/>
          </a:p>
          <a:p>
            <a:pPr>
              <a:buFont typeface="Wingdings" pitchFamily="2" charset="2"/>
              <a:buChar char="Ø"/>
            </a:pPr>
            <a:endParaRPr lang="en-US" dirty="0" smtClean="0"/>
          </a:p>
          <a:p>
            <a:pPr>
              <a:buNone/>
            </a:pPr>
            <a:r>
              <a:rPr lang="en-US" sz="2200" dirty="0" smtClean="0"/>
              <a:t>%</a:t>
            </a:r>
            <a:r>
              <a:rPr lang="en-US" sz="2200" dirty="0"/>
              <a:t> </a:t>
            </a:r>
            <a:r>
              <a:rPr lang="en-US" sz="2200" dirty="0" smtClean="0"/>
              <a:t>of Stock Dividend = (28,800 </a:t>
            </a:r>
            <a:r>
              <a:rPr lang="en-US" sz="2200" dirty="0" smtClean="0"/>
              <a:t>/ </a:t>
            </a:r>
            <a:r>
              <a:rPr lang="en-US" sz="2200" dirty="0" smtClean="0"/>
              <a:t>480,000) X 100%</a:t>
            </a:r>
          </a:p>
          <a:p>
            <a:pPr>
              <a:buNone/>
            </a:pPr>
            <a:r>
              <a:rPr lang="en-US" sz="2200" dirty="0"/>
              <a:t>	</a:t>
            </a:r>
            <a:r>
              <a:rPr lang="en-US" sz="2200" dirty="0" smtClean="0"/>
              <a:t>		           = 6%</a:t>
            </a:r>
          </a:p>
          <a:p>
            <a:pPr>
              <a:buNone/>
            </a:pPr>
            <a:endParaRPr lang="en-US" sz="2200" dirty="0"/>
          </a:p>
          <a:p>
            <a:pPr>
              <a:buNone/>
            </a:pPr>
            <a:r>
              <a:rPr lang="en-US" sz="2200" dirty="0" smtClean="0"/>
              <a:t>Total </a:t>
            </a:r>
            <a:r>
              <a:rPr lang="en-US" sz="2200" dirty="0"/>
              <a:t>earning </a:t>
            </a:r>
            <a:r>
              <a:rPr lang="en-US" sz="2200" dirty="0" smtClean="0"/>
              <a:t>  = </a:t>
            </a:r>
            <a:r>
              <a:rPr lang="en-US" sz="2200" dirty="0"/>
              <a:t>EPS X </a:t>
            </a:r>
            <a:r>
              <a:rPr lang="en-US" sz="2200" dirty="0" smtClean="0"/>
              <a:t>no. of shares </a:t>
            </a:r>
            <a:endParaRPr lang="en-US" sz="2200" dirty="0" smtClean="0"/>
          </a:p>
          <a:p>
            <a:pPr>
              <a:buNone/>
            </a:pPr>
            <a:r>
              <a:rPr lang="en-US" sz="2200" dirty="0" smtClean="0"/>
              <a:t>			= </a:t>
            </a:r>
            <a:r>
              <a:rPr lang="en-US" sz="2200" dirty="0"/>
              <a:t>480,000 X $ </a:t>
            </a:r>
            <a:r>
              <a:rPr lang="en-US" sz="2200" dirty="0" smtClean="0"/>
              <a:t>2.25</a:t>
            </a:r>
            <a:endParaRPr lang="en-US" sz="2200" dirty="0"/>
          </a:p>
          <a:p>
            <a:pPr>
              <a:buNone/>
            </a:pPr>
            <a:r>
              <a:rPr lang="en-US" sz="2200" dirty="0" smtClean="0"/>
              <a:t>			= </a:t>
            </a:r>
            <a:r>
              <a:rPr lang="en-US" sz="2200" dirty="0"/>
              <a:t>$1,080,000</a:t>
            </a:r>
          </a:p>
          <a:p>
            <a:pPr>
              <a:buNone/>
            </a:pPr>
            <a:endParaRPr lang="en-US" sz="2200" dirty="0" smtClean="0"/>
          </a:p>
          <a:p>
            <a:pPr>
              <a:buNone/>
            </a:pPr>
            <a:r>
              <a:rPr lang="en-US" sz="2200" dirty="0" smtClean="0"/>
              <a:t>New </a:t>
            </a:r>
            <a:r>
              <a:rPr lang="en-US" sz="2200" dirty="0"/>
              <a:t>EPS </a:t>
            </a:r>
            <a:r>
              <a:rPr lang="en-US" sz="2200" dirty="0" smtClean="0"/>
              <a:t>= </a:t>
            </a:r>
            <a:r>
              <a:rPr lang="en-US" sz="2200" dirty="0"/>
              <a:t>$1,080,000 /(480,000+28,800</a:t>
            </a:r>
            <a:r>
              <a:rPr lang="en-US" sz="2200" dirty="0" smtClean="0"/>
              <a:t>)</a:t>
            </a:r>
          </a:p>
          <a:p>
            <a:pPr>
              <a:buNone/>
            </a:pPr>
            <a:r>
              <a:rPr lang="en-US" sz="2200" dirty="0" smtClean="0"/>
              <a:t>		     = $</a:t>
            </a:r>
            <a:r>
              <a:rPr lang="en-US" sz="2200" dirty="0" smtClean="0"/>
              <a:t>2.123</a:t>
            </a:r>
            <a:endParaRPr lang="en-US" sz="2200" dirty="0" smtClean="0"/>
          </a:p>
          <a:p>
            <a:pPr>
              <a:buNone/>
            </a:pPr>
            <a:endParaRPr lang="en-US" sz="2200" dirty="0" smtClean="0"/>
          </a:p>
          <a:p>
            <a:pPr>
              <a:buNone/>
            </a:pPr>
            <a:r>
              <a:rPr lang="en-US" sz="2200" dirty="0" smtClean="0"/>
              <a:t>Earning </a:t>
            </a:r>
            <a:r>
              <a:rPr lang="en-US" sz="2200" dirty="0"/>
              <a:t>per share diluted </a:t>
            </a:r>
            <a:r>
              <a:rPr lang="en-US" sz="2200" dirty="0" smtClean="0"/>
              <a:t>= </a:t>
            </a:r>
            <a:r>
              <a:rPr lang="en-US" sz="2200" dirty="0"/>
              <a:t>original EPS – </a:t>
            </a:r>
            <a:r>
              <a:rPr lang="en-US" sz="2200" dirty="0" smtClean="0"/>
              <a:t>new EPS</a:t>
            </a:r>
          </a:p>
          <a:p>
            <a:pPr>
              <a:buNone/>
            </a:pPr>
            <a:r>
              <a:rPr lang="en-US" sz="2200" dirty="0" smtClean="0"/>
              <a:t>				         = </a:t>
            </a:r>
            <a:r>
              <a:rPr lang="en-US" sz="2200" dirty="0" smtClean="0"/>
              <a:t>$2.25 </a:t>
            </a:r>
            <a:r>
              <a:rPr lang="en-US" sz="2200" dirty="0" smtClean="0"/>
              <a:t>– </a:t>
            </a:r>
            <a:r>
              <a:rPr lang="en-US" sz="2200" dirty="0" smtClean="0"/>
              <a:t> </a:t>
            </a:r>
            <a:r>
              <a:rPr lang="en-US" sz="2200" dirty="0"/>
              <a:t>$</a:t>
            </a:r>
            <a:r>
              <a:rPr lang="en-US" sz="2200" dirty="0" smtClean="0"/>
              <a:t>2.123</a:t>
            </a:r>
          </a:p>
          <a:p>
            <a:pPr>
              <a:buNone/>
            </a:pPr>
            <a:r>
              <a:rPr lang="en-US" sz="2200" dirty="0"/>
              <a:t>	</a:t>
            </a:r>
            <a:r>
              <a:rPr lang="en-US" sz="2200" dirty="0" smtClean="0"/>
              <a:t>			         = $0.127</a:t>
            </a:r>
            <a:endParaRPr lang="en-US" sz="2200" dirty="0" smtClean="0"/>
          </a:p>
          <a:p>
            <a:pPr>
              <a:buNone/>
            </a:pPr>
            <a:r>
              <a:rPr lang="en-US" sz="2200" dirty="0" smtClean="0"/>
              <a:t>				         = </a:t>
            </a:r>
            <a:r>
              <a:rPr lang="en-US" sz="2200" b="1" u="sng" dirty="0" smtClean="0"/>
              <a:t>$0.13</a:t>
            </a:r>
            <a:endParaRPr lang="en-US" sz="2200" b="1" u="sng" dirty="0"/>
          </a:p>
          <a:p>
            <a:endParaRPr lang="en-SG" dirty="0"/>
          </a:p>
        </p:txBody>
      </p:sp>
      <p:sp>
        <p:nvSpPr>
          <p:cNvPr id="4" name="Slide Number Placeholder 4"/>
          <p:cNvSpPr>
            <a:spLocks noGrp="1"/>
          </p:cNvSpPr>
          <p:nvPr>
            <p:ph type="sldNum" sz="quarter" idx="15"/>
          </p:nvPr>
        </p:nvSpPr>
        <p:spPr>
          <a:xfrm>
            <a:off x="8129016" y="5734050"/>
            <a:ext cx="609600" cy="521208"/>
          </a:xfrm>
        </p:spPr>
        <p:txBody>
          <a:bodyPr/>
          <a:lstStyle/>
          <a:p>
            <a:fld id="{72447C79-1792-4D1A-A76C-41B410711297}" type="slidenum">
              <a:rPr lang="en-SG" b="0" smtClean="0"/>
              <a:pPr/>
              <a:t>38</a:t>
            </a:fld>
            <a:endParaRPr lang="en-SG" b="0" dirty="0"/>
          </a:p>
        </p:txBody>
      </p:sp>
      <p:sp>
        <p:nvSpPr>
          <p:cNvPr id="5" name="Title 1"/>
          <p:cNvSpPr>
            <a:spLocks noGrp="1"/>
          </p:cNvSpPr>
          <p:nvPr>
            <p:ph type="title"/>
          </p:nvPr>
        </p:nvSpPr>
        <p:spPr>
          <a:xfrm>
            <a:off x="457200" y="274638"/>
            <a:ext cx="7467600" cy="1143000"/>
          </a:xfrm>
        </p:spPr>
        <p:txBody>
          <a:bodyPr/>
          <a:lstStyle/>
          <a:p>
            <a:r>
              <a:rPr lang="en-US" dirty="0" smtClean="0"/>
              <a:t>P16-8 Alternative dividend policies</a:t>
            </a:r>
            <a:br>
              <a:rPr lang="en-US" dirty="0" smtClean="0"/>
            </a:br>
            <a:endParaRPr lang="en-SG" dirty="0"/>
          </a:p>
        </p:txBody>
      </p:sp>
    </p:spTree>
    <p:extLst>
      <p:ext uri="{BB962C8B-B14F-4D97-AF65-F5344CB8AC3E}">
        <p14:creationId xmlns:p14="http://schemas.microsoft.com/office/powerpoint/2010/main" val="6786441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384"/>
            <a:ext cx="7467600" cy="1143000"/>
          </a:xfrm>
        </p:spPr>
        <p:txBody>
          <a:bodyPr/>
          <a:lstStyle/>
          <a:p>
            <a:r>
              <a:rPr lang="en-US" dirty="0" smtClean="0"/>
              <a:t>Dividend Preference Theories</a:t>
            </a:r>
            <a:endParaRPr lang="en-US" dirty="0"/>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783665660"/>
              </p:ext>
            </p:extLst>
          </p:nvPr>
        </p:nvGraphicFramePr>
        <p:xfrm>
          <a:off x="323528" y="1312168"/>
          <a:ext cx="8496944" cy="50691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Slide Number Placeholder 3"/>
          <p:cNvSpPr>
            <a:spLocks noGrp="1"/>
          </p:cNvSpPr>
          <p:nvPr>
            <p:ph type="sldNum" sz="quarter" idx="15"/>
          </p:nvPr>
        </p:nvSpPr>
        <p:spPr>
          <a:xfrm>
            <a:off x="8129016" y="5734050"/>
            <a:ext cx="609600" cy="521208"/>
          </a:xfrm>
        </p:spPr>
        <p:txBody>
          <a:bodyPr/>
          <a:lstStyle/>
          <a:p>
            <a:fld id="{72447C79-1792-4D1A-A76C-41B410711297}" type="slidenum">
              <a:rPr lang="en-SG" smtClean="0"/>
              <a:pPr/>
              <a:t>4</a:t>
            </a:fld>
            <a:endParaRPr lang="en-SG" dirty="0"/>
          </a:p>
        </p:txBody>
      </p:sp>
    </p:spTree>
  </p:cSld>
  <p:clrMapOvr>
    <a:masterClrMapping/>
  </p:clrMapOvr>
  <p:transition>
    <p:dissolv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7467600" cy="854968"/>
          </a:xfrm>
        </p:spPr>
        <p:txBody>
          <a:bodyPr/>
          <a:lstStyle/>
          <a:p>
            <a:r>
              <a:rPr lang="en-US" dirty="0" smtClean="0"/>
              <a:t>Dividend Policy Issues </a:t>
            </a:r>
            <a:endParaRPr lang="en-US" dirty="0"/>
          </a:p>
        </p:txBody>
      </p:sp>
      <p:graphicFrame>
        <p:nvGraphicFramePr>
          <p:cNvPr id="4" name="Content Placeholder 3"/>
          <p:cNvGraphicFramePr>
            <a:graphicFrameLocks noGrp="1"/>
          </p:cNvGraphicFramePr>
          <p:nvPr>
            <p:ph idx="1"/>
          </p:nvPr>
        </p:nvGraphicFramePr>
        <p:xfrm>
          <a:off x="395536" y="1052736"/>
          <a:ext cx="8075240" cy="58052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Slide Number Placeholder 3"/>
          <p:cNvSpPr>
            <a:spLocks noGrp="1"/>
          </p:cNvSpPr>
          <p:nvPr>
            <p:ph type="sldNum" sz="quarter" idx="15"/>
          </p:nvPr>
        </p:nvSpPr>
        <p:spPr>
          <a:xfrm>
            <a:off x="8129016" y="5734050"/>
            <a:ext cx="609600" cy="521208"/>
          </a:xfrm>
        </p:spPr>
        <p:txBody>
          <a:bodyPr/>
          <a:lstStyle/>
          <a:p>
            <a:fld id="{72447C79-1792-4D1A-A76C-41B410711297}" type="slidenum">
              <a:rPr lang="en-SG" smtClean="0"/>
              <a:pPr/>
              <a:t>5</a:t>
            </a:fld>
            <a:endParaRPr lang="en-SG"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Summary on Other Forms of Distributions</a:t>
            </a:r>
            <a:endParaRPr lang="en-US" dirty="0"/>
          </a:p>
        </p:txBody>
      </p:sp>
      <p:sp>
        <p:nvSpPr>
          <p:cNvPr id="6" name="Text Placeholder 5"/>
          <p:cNvSpPr>
            <a:spLocks noGrp="1"/>
          </p:cNvSpPr>
          <p:nvPr>
            <p:ph type="body" idx="1"/>
          </p:nvPr>
        </p:nvSpPr>
        <p:spPr/>
        <p:txBody>
          <a:bodyPr/>
          <a:lstStyle/>
          <a:p>
            <a:r>
              <a:rPr lang="en-US" dirty="0" smtClean="0"/>
              <a:t>Lydia Chua Jia Li</a:t>
            </a:r>
          </a:p>
          <a:p>
            <a:r>
              <a:rPr lang="en-US" dirty="0" smtClean="0"/>
              <a:t>Singaporean</a:t>
            </a:r>
          </a:p>
          <a:p>
            <a:r>
              <a:rPr lang="en-US" dirty="0" smtClean="0"/>
              <a:t>Chemical &amp; Biomolecular Engineering Year 1</a:t>
            </a:r>
            <a:endParaRPr lang="en-US" dirty="0"/>
          </a:p>
        </p:txBody>
      </p:sp>
      <p:sp>
        <p:nvSpPr>
          <p:cNvPr id="4" name="Slide Number Placeholder 3"/>
          <p:cNvSpPr>
            <a:spLocks noGrp="1"/>
          </p:cNvSpPr>
          <p:nvPr>
            <p:ph type="sldNum" sz="quarter" idx="12"/>
          </p:nvPr>
        </p:nvSpPr>
        <p:spPr/>
        <p:txBody>
          <a:bodyPr/>
          <a:lstStyle/>
          <a:p>
            <a:fld id="{72447C79-1792-4D1A-A76C-41B410711297}" type="slidenum">
              <a:rPr lang="en-SG" smtClean="0"/>
              <a:pPr/>
              <a:t>6</a:t>
            </a:fld>
            <a:endParaRPr lang="en-SG"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Forms of distributions besides dividends</a:t>
            </a:r>
            <a:endParaRPr lang="en-US" dirty="0"/>
          </a:p>
        </p:txBody>
      </p:sp>
      <p:sp>
        <p:nvSpPr>
          <p:cNvPr id="4" name="Slide Number Placeholder 3"/>
          <p:cNvSpPr>
            <a:spLocks noGrp="1"/>
          </p:cNvSpPr>
          <p:nvPr>
            <p:ph type="sldNum" sz="quarter" idx="15"/>
          </p:nvPr>
        </p:nvSpPr>
        <p:spPr>
          <a:xfrm>
            <a:off x="8129016" y="5734050"/>
            <a:ext cx="609600" cy="521208"/>
          </a:xfrm>
        </p:spPr>
        <p:txBody>
          <a:bodyPr/>
          <a:lstStyle/>
          <a:p>
            <a:fld id="{72447C79-1792-4D1A-A76C-41B410711297}" type="slidenum">
              <a:rPr lang="en-SG" smtClean="0"/>
              <a:pPr/>
              <a:t>7</a:t>
            </a:fld>
            <a:endParaRPr lang="en-SG" dirty="0"/>
          </a:p>
        </p:txBody>
      </p:sp>
      <p:graphicFrame>
        <p:nvGraphicFramePr>
          <p:cNvPr id="5" name="Diagram 4"/>
          <p:cNvGraphicFramePr/>
          <p:nvPr>
            <p:extLst>
              <p:ext uri="{D42A27DB-BD31-4B8C-83A1-F6EECF244321}">
                <p14:modId xmlns:p14="http://schemas.microsoft.com/office/powerpoint/2010/main" val="2456774901"/>
              </p:ext>
            </p:extLst>
          </p:nvPr>
        </p:nvGraphicFramePr>
        <p:xfrm>
          <a:off x="611560" y="1556792"/>
          <a:ext cx="7344816" cy="48245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Dividend Reinvestment Plans (DRIPs)</a:t>
            </a:r>
            <a:endParaRPr lang="en-US" dirty="0"/>
          </a:p>
        </p:txBody>
      </p:sp>
      <p:sp>
        <p:nvSpPr>
          <p:cNvPr id="3" name="Content Placeholder 2"/>
          <p:cNvSpPr>
            <a:spLocks noGrp="1"/>
          </p:cNvSpPr>
          <p:nvPr>
            <p:ph idx="1"/>
          </p:nvPr>
        </p:nvSpPr>
        <p:spPr>
          <a:xfrm>
            <a:off x="457200" y="1600200"/>
            <a:ext cx="8229600" cy="4800599"/>
          </a:xfrm>
        </p:spPr>
        <p:txBody>
          <a:bodyPr>
            <a:normAutofit/>
          </a:bodyPr>
          <a:lstStyle/>
          <a:p>
            <a:r>
              <a:rPr lang="en-US" dirty="0" smtClean="0"/>
              <a:t>Shareholders may reinvest dividends in shares of company’s common stock</a:t>
            </a:r>
          </a:p>
          <a:p>
            <a:r>
              <a:rPr lang="en-US" dirty="0" smtClean="0"/>
              <a:t>Two type of plans</a:t>
            </a:r>
          </a:p>
          <a:p>
            <a:pPr lvl="1"/>
            <a:r>
              <a:rPr lang="en-US" dirty="0" smtClean="0"/>
              <a:t>Open market</a:t>
            </a:r>
          </a:p>
          <a:p>
            <a:pPr lvl="1"/>
            <a:r>
              <a:rPr lang="en-US" dirty="0" smtClean="0"/>
              <a:t>New stock</a:t>
            </a:r>
          </a:p>
          <a:p>
            <a:r>
              <a:rPr lang="en-US" dirty="0" smtClean="0"/>
              <a:t>Note: </a:t>
            </a:r>
            <a:br>
              <a:rPr lang="en-US" dirty="0" smtClean="0"/>
            </a:br>
            <a:r>
              <a:rPr lang="en-US" dirty="0" smtClean="0"/>
              <a:t>Shareholders still pay taxes on amount of dividends though they receive stocks instead of cash</a:t>
            </a:r>
          </a:p>
        </p:txBody>
      </p:sp>
      <p:sp>
        <p:nvSpPr>
          <p:cNvPr id="4" name="Slide Number Placeholder 3"/>
          <p:cNvSpPr>
            <a:spLocks noGrp="1"/>
          </p:cNvSpPr>
          <p:nvPr>
            <p:ph type="sldNum" sz="quarter" idx="15"/>
          </p:nvPr>
        </p:nvSpPr>
        <p:spPr>
          <a:xfrm>
            <a:off x="8129016" y="5734050"/>
            <a:ext cx="609600" cy="521208"/>
          </a:xfrm>
        </p:spPr>
        <p:txBody>
          <a:bodyPr/>
          <a:lstStyle/>
          <a:p>
            <a:fld id="{72447C79-1792-4D1A-A76C-41B410711297}" type="slidenum">
              <a:rPr lang="en-SG" smtClean="0"/>
              <a:pPr/>
              <a:t>8</a:t>
            </a:fld>
            <a:endParaRPr lang="en-SG"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Dividend Reinvestment Plans (DRIPs)</a:t>
            </a:r>
            <a:endParaRPr lang="en-US" dirty="0"/>
          </a:p>
        </p:txBody>
      </p:sp>
      <p:sp>
        <p:nvSpPr>
          <p:cNvPr id="4" name="Slide Number Placeholder 3"/>
          <p:cNvSpPr>
            <a:spLocks noGrp="1"/>
          </p:cNvSpPr>
          <p:nvPr>
            <p:ph type="sldNum" sz="quarter" idx="15"/>
          </p:nvPr>
        </p:nvSpPr>
        <p:spPr>
          <a:xfrm>
            <a:off x="8129016" y="5734050"/>
            <a:ext cx="609600" cy="521208"/>
          </a:xfrm>
        </p:spPr>
        <p:txBody>
          <a:bodyPr/>
          <a:lstStyle/>
          <a:p>
            <a:fld id="{72447C79-1792-4D1A-A76C-41B410711297}" type="slidenum">
              <a:rPr lang="en-SG" smtClean="0"/>
              <a:pPr/>
              <a:t>9</a:t>
            </a:fld>
            <a:endParaRPr lang="en-SG" dirty="0"/>
          </a:p>
        </p:txBody>
      </p:sp>
      <p:graphicFrame>
        <p:nvGraphicFramePr>
          <p:cNvPr id="5" name="Table 4"/>
          <p:cNvGraphicFramePr>
            <a:graphicFrameLocks noGrp="1"/>
          </p:cNvGraphicFramePr>
          <p:nvPr>
            <p:extLst>
              <p:ext uri="{D42A27DB-BD31-4B8C-83A1-F6EECF244321}">
                <p14:modId xmlns:p14="http://schemas.microsoft.com/office/powerpoint/2010/main" val="3345122649"/>
              </p:ext>
            </p:extLst>
          </p:nvPr>
        </p:nvGraphicFramePr>
        <p:xfrm>
          <a:off x="827584" y="1772816"/>
          <a:ext cx="7128792" cy="4307840"/>
        </p:xfrm>
        <a:graphic>
          <a:graphicData uri="http://schemas.openxmlformats.org/drawingml/2006/table">
            <a:tbl>
              <a:tblPr firstRow="1" bandRow="1">
                <a:tableStyleId>{5C22544A-7EE6-4342-B048-85BDC9FD1C3A}</a:tableStyleId>
              </a:tblPr>
              <a:tblGrid>
                <a:gridCol w="2376264"/>
                <a:gridCol w="2376264"/>
                <a:gridCol w="2376264"/>
              </a:tblGrid>
              <a:tr h="370840">
                <a:tc>
                  <a:txBody>
                    <a:bodyPr/>
                    <a:lstStyle/>
                    <a:p>
                      <a:r>
                        <a:rPr lang="en-US" dirty="0" smtClean="0"/>
                        <a:t>2 Types</a:t>
                      </a:r>
                      <a:r>
                        <a:rPr lang="en-US" baseline="0" dirty="0" smtClean="0"/>
                        <a:t> of DRIPs</a:t>
                      </a:r>
                      <a:endParaRPr lang="en-SG" dirty="0"/>
                    </a:p>
                  </a:txBody>
                  <a:tcPr/>
                </a:tc>
                <a:tc>
                  <a:txBody>
                    <a:bodyPr/>
                    <a:lstStyle/>
                    <a:p>
                      <a:r>
                        <a:rPr lang="en-US" dirty="0" smtClean="0"/>
                        <a:t>Open Market</a:t>
                      </a:r>
                      <a:endParaRPr lang="en-SG" dirty="0"/>
                    </a:p>
                  </a:txBody>
                  <a:tcPr/>
                </a:tc>
                <a:tc>
                  <a:txBody>
                    <a:bodyPr/>
                    <a:lstStyle/>
                    <a:p>
                      <a:r>
                        <a:rPr lang="en-US" dirty="0" smtClean="0"/>
                        <a:t>New Stock</a:t>
                      </a:r>
                      <a:endParaRPr lang="en-SG" dirty="0"/>
                    </a:p>
                  </a:txBody>
                  <a:tcPr/>
                </a:tc>
              </a:tr>
              <a:tr h="370840">
                <a:tc>
                  <a:txBody>
                    <a:bodyPr/>
                    <a:lstStyle/>
                    <a:p>
                      <a:r>
                        <a:rPr lang="en-US" dirty="0" smtClean="0"/>
                        <a:t>What is it?</a:t>
                      </a:r>
                      <a:endParaRPr lang="en-SG" dirty="0"/>
                    </a:p>
                  </a:txBody>
                  <a:tcPr/>
                </a:tc>
                <a:tc>
                  <a:txBody>
                    <a:bodyPr/>
                    <a:lstStyle/>
                    <a:p>
                      <a:r>
                        <a:rPr lang="en-US" dirty="0" smtClean="0"/>
                        <a:t>Amount of</a:t>
                      </a:r>
                      <a:r>
                        <a:rPr lang="en-US" baseline="0" dirty="0" smtClean="0"/>
                        <a:t> dividends to reinvest given to trustee to pool and reinvest</a:t>
                      </a:r>
                      <a:endParaRPr lang="en-SG" dirty="0"/>
                    </a:p>
                  </a:txBody>
                  <a:tcPr/>
                </a:tc>
                <a:tc>
                  <a:txBody>
                    <a:bodyPr/>
                    <a:lstStyle/>
                    <a:p>
                      <a:r>
                        <a:rPr lang="en-US" dirty="0" smtClean="0"/>
                        <a:t>Self-explanatory</a:t>
                      </a:r>
                      <a:r>
                        <a:rPr lang="en-US" baseline="0" dirty="0" smtClean="0"/>
                        <a:t>:</a:t>
                      </a:r>
                    </a:p>
                    <a:p>
                      <a:r>
                        <a:rPr lang="en-US" baseline="0" dirty="0" smtClean="0"/>
                        <a:t>N</a:t>
                      </a:r>
                      <a:r>
                        <a:rPr lang="en-US" dirty="0" smtClean="0"/>
                        <a:t>ew</a:t>
                      </a:r>
                      <a:r>
                        <a:rPr lang="en-US" baseline="0" dirty="0" smtClean="0"/>
                        <a:t> stock issued to stockholders rather than cash dividends</a:t>
                      </a:r>
                      <a:endParaRPr lang="en-SG" dirty="0"/>
                    </a:p>
                  </a:txBody>
                  <a:tcPr/>
                </a:tc>
              </a:tr>
              <a:tr h="370840">
                <a:tc>
                  <a:txBody>
                    <a:bodyPr/>
                    <a:lstStyle/>
                    <a:p>
                      <a:r>
                        <a:rPr lang="en-US" dirty="0" smtClean="0"/>
                        <a:t>When is it</a:t>
                      </a:r>
                      <a:r>
                        <a:rPr lang="en-US" baseline="0" dirty="0" smtClean="0"/>
                        <a:t> implemented?</a:t>
                      </a:r>
                      <a:endParaRPr lang="en-SG" dirty="0"/>
                    </a:p>
                  </a:txBody>
                  <a:tcPr/>
                </a:tc>
                <a:tc>
                  <a:txBody>
                    <a:bodyPr/>
                    <a:lstStyle/>
                    <a:p>
                      <a:r>
                        <a:rPr lang="en-US" dirty="0" smtClean="0"/>
                        <a:t>When firms </a:t>
                      </a:r>
                      <a:r>
                        <a:rPr lang="en-US" b="1" dirty="0" smtClean="0"/>
                        <a:t>do not </a:t>
                      </a:r>
                      <a:r>
                        <a:rPr lang="en-US" dirty="0" smtClean="0"/>
                        <a:t>require</a:t>
                      </a:r>
                      <a:r>
                        <a:rPr lang="en-US" baseline="0" dirty="0" smtClean="0"/>
                        <a:t> new equity capital</a:t>
                      </a:r>
                      <a:endParaRPr lang="en-SG" dirty="0"/>
                    </a:p>
                  </a:txBody>
                  <a:tcPr/>
                </a:tc>
                <a:tc>
                  <a:txBody>
                    <a:bodyPr/>
                    <a:lstStyle/>
                    <a:p>
                      <a:r>
                        <a:rPr lang="en-US" dirty="0" smtClean="0"/>
                        <a:t>When firms</a:t>
                      </a:r>
                      <a:r>
                        <a:rPr lang="en-US" baseline="0" dirty="0" smtClean="0"/>
                        <a:t> need new equity capital</a:t>
                      </a:r>
                      <a:endParaRPr lang="en-SG" dirty="0"/>
                    </a:p>
                  </a:txBody>
                  <a:tcPr/>
                </a:tc>
              </a:tr>
              <a:tr h="370840">
                <a:tc>
                  <a:txBody>
                    <a:bodyPr/>
                    <a:lstStyle/>
                    <a:p>
                      <a:r>
                        <a:rPr lang="en-US" dirty="0" smtClean="0"/>
                        <a:t>Additional Remarks</a:t>
                      </a:r>
                      <a:endParaRPr lang="en-SG" dirty="0"/>
                    </a:p>
                  </a:txBody>
                  <a:tcPr/>
                </a:tc>
                <a:tc>
                  <a:txBody>
                    <a:bodyPr/>
                    <a:lstStyle/>
                    <a:p>
                      <a:r>
                        <a:rPr lang="en-US" dirty="0" smtClean="0"/>
                        <a:t>Brokerage costs spread</a:t>
                      </a:r>
                      <a:r>
                        <a:rPr lang="en-US" baseline="0" dirty="0" smtClean="0"/>
                        <a:t> out due to large transactions and discount obtained</a:t>
                      </a:r>
                      <a:endParaRPr lang="en-SG" dirty="0"/>
                    </a:p>
                  </a:txBody>
                  <a:tcPr/>
                </a:tc>
                <a:tc>
                  <a:txBody>
                    <a:bodyPr/>
                    <a:lstStyle/>
                    <a:p>
                      <a:r>
                        <a:rPr lang="en-US" dirty="0" smtClean="0"/>
                        <a:t>The</a:t>
                      </a:r>
                      <a:r>
                        <a:rPr lang="en-US" baseline="0" dirty="0" smtClean="0"/>
                        <a:t> new stock is issued at a discount</a:t>
                      </a:r>
                      <a:endParaRPr lang="en-SG" dirty="0"/>
                    </a:p>
                  </a:txBody>
                  <a:tcPr/>
                </a:tc>
              </a:tr>
              <a:tr h="370840">
                <a:tc>
                  <a:txBody>
                    <a:bodyPr/>
                    <a:lstStyle/>
                    <a:p>
                      <a:r>
                        <a:rPr lang="en-US" dirty="0" smtClean="0"/>
                        <a:t>Benefit(s)</a:t>
                      </a:r>
                      <a:endParaRPr lang="en-SG" dirty="0"/>
                    </a:p>
                  </a:txBody>
                  <a:tcPr/>
                </a:tc>
                <a:tc gridSpan="2">
                  <a:txBody>
                    <a:bodyPr/>
                    <a:lstStyle/>
                    <a:p>
                      <a:pPr algn="ctr"/>
                      <a:r>
                        <a:rPr lang="en-US" dirty="0" smtClean="0"/>
                        <a:t>Convenient for investors</a:t>
                      </a:r>
                      <a:endParaRPr lang="en-SG" dirty="0"/>
                    </a:p>
                  </a:txBody>
                  <a:tcPr/>
                </a:tc>
                <a:tc hMerge="1">
                  <a:txBody>
                    <a:bodyPr/>
                    <a:lstStyle/>
                    <a:p>
                      <a:endParaRPr lang="en-SG" dirty="0"/>
                    </a:p>
                  </a:txBody>
                  <a:tcPr/>
                </a:tc>
              </a:tr>
            </a:tbl>
          </a:graphicData>
        </a:graphic>
      </p:graphicFrame>
    </p:spTree>
    <p:extLst>
      <p:ext uri="{BB962C8B-B14F-4D97-AF65-F5344CB8AC3E}">
        <p14:creationId xmlns:p14="http://schemas.microsoft.com/office/powerpoint/2010/main" val="93182488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Moonlight">
      <a:dk1>
        <a:srgbClr val="595959"/>
      </a:dk1>
      <a:lt1>
        <a:srgbClr val="FFFFFF"/>
      </a:lt1>
      <a:dk2>
        <a:srgbClr val="2AB7FF"/>
      </a:dk2>
      <a:lt2>
        <a:srgbClr val="DBE5F1"/>
      </a:lt2>
      <a:accent1>
        <a:srgbClr val="20378C"/>
      </a:accent1>
      <a:accent2>
        <a:srgbClr val="A20000"/>
      </a:accent2>
      <a:accent3>
        <a:srgbClr val="534088"/>
      </a:accent3>
      <a:accent4>
        <a:srgbClr val="2D9123"/>
      </a:accent4>
      <a:accent5>
        <a:srgbClr val="7E2C80"/>
      </a:accent5>
      <a:accent6>
        <a:srgbClr val="4A4EC5"/>
      </a:accent6>
      <a:hlink>
        <a:srgbClr val="BBECFF"/>
      </a:hlink>
      <a:folHlink>
        <a:srgbClr val="DDDDDD"/>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1029</TotalTime>
  <Words>1593</Words>
  <Application>Microsoft Office PowerPoint</Application>
  <PresentationFormat>On-screen Show (4:3)</PresentationFormat>
  <Paragraphs>424</Paragraphs>
  <Slides>38</Slides>
  <Notes>2</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Oriel</vt:lpstr>
      <vt:lpstr>Tutorial 11:  dividends &amp; share repurchase</vt:lpstr>
      <vt:lpstr>Summary on Dividend Theories</vt:lpstr>
      <vt:lpstr>Dividend Policy</vt:lpstr>
      <vt:lpstr>Dividend Preference Theories</vt:lpstr>
      <vt:lpstr>Dividend Policy Issues </vt:lpstr>
      <vt:lpstr>Summary on Other Forms of Distributions</vt:lpstr>
      <vt:lpstr>Forms of distributions besides dividends</vt:lpstr>
      <vt:lpstr>Dividend Reinvestment Plans (DRIPs)</vt:lpstr>
      <vt:lpstr>Dividend Reinvestment Plans (DRIPs)</vt:lpstr>
      <vt:lpstr>Factors Influencing Dividend Policy</vt:lpstr>
      <vt:lpstr>I. Constraints on Dividend Payment</vt:lpstr>
      <vt:lpstr>II. Investment Opportunities</vt:lpstr>
      <vt:lpstr>III. Alternate Sources of Capital</vt:lpstr>
      <vt:lpstr>IV. Effects of Dividend Policy on rs</vt:lpstr>
      <vt:lpstr>Stock Repurchases</vt:lpstr>
      <vt:lpstr>Advantages of Repurchase</vt:lpstr>
      <vt:lpstr>Disadvantages of Repurchase</vt:lpstr>
      <vt:lpstr>Stock Dividends vs. Stock Splits</vt:lpstr>
      <vt:lpstr>P16-2, P16-4</vt:lpstr>
      <vt:lpstr>P16-2 stock split</vt:lpstr>
      <vt:lpstr>P16-4 stock split</vt:lpstr>
      <vt:lpstr>P16-7</vt:lpstr>
      <vt:lpstr>P16-7 Dividends</vt:lpstr>
      <vt:lpstr>P16-7 Dividends</vt:lpstr>
      <vt:lpstr>P16-7 Dividends</vt:lpstr>
      <vt:lpstr>P16-7 Dividends</vt:lpstr>
      <vt:lpstr>P16-7 Dividends</vt:lpstr>
      <vt:lpstr>P16-7 Dividends</vt:lpstr>
      <vt:lpstr>P16-8</vt:lpstr>
      <vt:lpstr>P16-8 Alternative dividend policies </vt:lpstr>
      <vt:lpstr>P16-8 Alternative dividend policies </vt:lpstr>
      <vt:lpstr>P16-8 Alternative dividend policies </vt:lpstr>
      <vt:lpstr>P16-8 Alternative dividend policies </vt:lpstr>
      <vt:lpstr>P16-8 Alternative dividend policies  </vt:lpstr>
      <vt:lpstr>P16-8 Alternative dividend policies </vt:lpstr>
      <vt:lpstr>P16-8 Alternative dividend policies </vt:lpstr>
      <vt:lpstr>P16-8 Alternative dividend policies </vt:lpstr>
      <vt:lpstr>P16-8 Alternative dividend policies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Tutorial 11:  dividends &amp; share repurchase</dc:title>
  <dc:creator>kitping</dc:creator>
  <cp:lastModifiedBy>nic</cp:lastModifiedBy>
  <cp:revision>64</cp:revision>
  <dcterms:created xsi:type="dcterms:W3CDTF">2011-11-06T15:52:26Z</dcterms:created>
  <dcterms:modified xsi:type="dcterms:W3CDTF">2012-11-15T09:19:34Z</dcterms:modified>
</cp:coreProperties>
</file>