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305" r:id="rId12"/>
    <p:sldId id="306" r:id="rId13"/>
    <p:sldId id="308" r:id="rId14"/>
    <p:sldId id="309" r:id="rId15"/>
    <p:sldId id="310" r:id="rId16"/>
    <p:sldId id="311" r:id="rId17"/>
    <p:sldId id="312" r:id="rId18"/>
    <p:sldId id="314" r:id="rId19"/>
    <p:sldId id="316" r:id="rId20"/>
    <p:sldId id="322" r:id="rId21"/>
    <p:sldId id="321" r:id="rId22"/>
    <p:sldId id="323" r:id="rId23"/>
    <p:sldId id="324" r:id="rId24"/>
    <p:sldId id="325" r:id="rId25"/>
    <p:sldId id="317" r:id="rId26"/>
    <p:sldId id="318" r:id="rId27"/>
    <p:sldId id="319" r:id="rId28"/>
    <p:sldId id="320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5EE4C-86E7-4C80-9890-3F9E6A31BF5B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ED1C6-7CF5-4C48-A1BC-F18E388A22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623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970376-CF32-4482-A9E2-F17EBD35BAF8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6F0AF8-BAEB-4496-B4EE-C02A0AA12202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9E6054-4536-4804-A234-645C2D3994E1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9C157E-62FD-4339-ADB4-4B4872D9F7C1}" type="datetimeFigureOut">
              <a:rPr lang="en-US" smtClean="0"/>
              <a:pPr/>
              <a:t>1/30/2013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53F2B6-9EAB-407C-BE05-47F421A838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Lecture 2: Time Value of Money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2209800"/>
            <a:ext cx="3124200" cy="2438400"/>
          </a:xfrm>
        </p:spPr>
        <p:txBody>
          <a:bodyPr>
            <a:normAutofit/>
          </a:bodyPr>
          <a:lstStyle/>
          <a:p>
            <a:r>
              <a:rPr lang="en-US" u="sng" dirty="0" smtClean="0"/>
              <a:t>Content</a:t>
            </a:r>
          </a:p>
          <a:p>
            <a:pPr marL="342900" indent="-342900">
              <a:buAutoNum type="arabicParenR"/>
            </a:pPr>
            <a:r>
              <a:rPr lang="en-US" dirty="0" smtClean="0"/>
              <a:t>Summary</a:t>
            </a:r>
          </a:p>
          <a:p>
            <a:pPr marL="342900" indent="-342900">
              <a:buAutoNum type="arabicParenR"/>
            </a:pPr>
            <a:r>
              <a:rPr lang="en-US" dirty="0" smtClean="0"/>
              <a:t>Q1, P8-14 and P8-26</a:t>
            </a:r>
          </a:p>
          <a:p>
            <a:pPr marL="342900" indent="-342900">
              <a:buAutoNum type="arabicParenR"/>
            </a:pPr>
            <a:r>
              <a:rPr lang="en-US" dirty="0" smtClean="0"/>
              <a:t>P8-30</a:t>
            </a:r>
          </a:p>
          <a:p>
            <a:pPr marL="342900" indent="-342900">
              <a:buAutoNum type="arabicParenR"/>
            </a:pPr>
            <a:r>
              <a:rPr lang="en-US" dirty="0" smtClean="0"/>
              <a:t>P8-35</a:t>
            </a:r>
          </a:p>
          <a:p>
            <a:pPr marL="342900" indent="-342900">
              <a:buAutoNum type="arabicParenR"/>
            </a:pPr>
            <a:r>
              <a:rPr lang="en-US" dirty="0" smtClean="0"/>
              <a:t>P8-40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5181600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Members:	Tan Jun </a:t>
            </a:r>
            <a:r>
              <a:rPr lang="en-US" dirty="0" err="1" smtClean="0"/>
              <a:t>Jie</a:t>
            </a:r>
            <a:r>
              <a:rPr lang="en-US" dirty="0" smtClean="0"/>
              <a:t> Aaron</a:t>
            </a:r>
          </a:p>
          <a:p>
            <a:r>
              <a:rPr lang="en-US" dirty="0"/>
              <a:t>	</a:t>
            </a:r>
            <a:r>
              <a:rPr lang="en-US" dirty="0" smtClean="0"/>
              <a:t>	Cassandra </a:t>
            </a:r>
            <a:r>
              <a:rPr lang="en-US" dirty="0" err="1" smtClean="0"/>
              <a:t>Guo</a:t>
            </a:r>
            <a:r>
              <a:rPr lang="en-US" dirty="0" smtClean="0"/>
              <a:t> </a:t>
            </a:r>
            <a:r>
              <a:rPr lang="en-US" dirty="0" err="1" smtClean="0"/>
              <a:t>Yixian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Koh</a:t>
            </a:r>
            <a:r>
              <a:rPr lang="en-US" dirty="0" smtClean="0"/>
              <a:t> </a:t>
            </a:r>
            <a:r>
              <a:rPr lang="en-US" dirty="0" err="1" smtClean="0"/>
              <a:t>Jian</a:t>
            </a:r>
            <a:r>
              <a:rPr lang="en-US" dirty="0" smtClean="0"/>
              <a:t> Long Kelvin</a:t>
            </a:r>
          </a:p>
          <a:p>
            <a:r>
              <a:rPr lang="en-US" dirty="0"/>
              <a:t>	</a:t>
            </a:r>
            <a:r>
              <a:rPr lang="en-US" dirty="0" smtClean="0"/>
              <a:t>	Liu </a:t>
            </a:r>
            <a:r>
              <a:rPr lang="en-US" dirty="0" err="1" smtClean="0"/>
              <a:t>Yue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Ko</a:t>
            </a:r>
            <a:r>
              <a:rPr lang="en-US" dirty="0" smtClean="0"/>
              <a:t> Wei </a:t>
            </a:r>
            <a:r>
              <a:rPr lang="en-US" dirty="0" err="1" smtClean="0"/>
              <a:t>Zhe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Loans</a:t>
            </a:r>
          </a:p>
          <a:p>
            <a:pPr lvl="1"/>
            <a:r>
              <a:rPr lang="en-US" dirty="0" smtClean="0"/>
              <a:t>Bullet Loan	</a:t>
            </a:r>
          </a:p>
          <a:p>
            <a:pPr lvl="2"/>
            <a:r>
              <a:rPr lang="en-US" dirty="0" smtClean="0"/>
              <a:t>Full principal repaid at maturity</a:t>
            </a:r>
          </a:p>
          <a:p>
            <a:pPr lvl="2"/>
            <a:r>
              <a:rPr lang="en-US" dirty="0" smtClean="0"/>
              <a:t>Periodic Interest payments</a:t>
            </a:r>
          </a:p>
          <a:p>
            <a:pPr lvl="2"/>
            <a:r>
              <a:rPr lang="en-US" dirty="0" smtClean="0"/>
              <a:t>NO interim repayment of principal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Amortized Loan</a:t>
            </a:r>
          </a:p>
          <a:p>
            <a:pPr lvl="2"/>
            <a:r>
              <a:rPr lang="en-US" dirty="0" smtClean="0"/>
              <a:t>Periodic payments which include:</a:t>
            </a:r>
          </a:p>
          <a:p>
            <a:pPr lvl="3"/>
            <a:r>
              <a:rPr lang="en-US" dirty="0" smtClean="0"/>
              <a:t>Payment for interest</a:t>
            </a:r>
          </a:p>
          <a:p>
            <a:pPr lvl="3"/>
            <a:r>
              <a:rPr lang="en-US" dirty="0" smtClean="0"/>
              <a:t>Partial principal repayment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Home mortgages, Business loans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Formula: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r>
              <a:rPr lang="en-US" b="1" dirty="0" smtClean="0"/>
              <a:t>Number Substitution:</a:t>
            </a:r>
          </a:p>
          <a:p>
            <a:pPr>
              <a:buNone/>
            </a:pPr>
            <a:r>
              <a:rPr lang="en-US" sz="3000" dirty="0" smtClean="0"/>
              <a:t>	EAR</a:t>
            </a:r>
            <a:r>
              <a:rPr lang="en-US" sz="3000" baseline="-25000" dirty="0" smtClean="0"/>
              <a:t>A</a:t>
            </a:r>
            <a:r>
              <a:rPr lang="en-US" sz="3000" dirty="0" smtClean="0"/>
              <a:t> = (1+0.12/2)</a:t>
            </a:r>
            <a:r>
              <a:rPr lang="en-US" sz="3000" baseline="30000" dirty="0" smtClean="0"/>
              <a:t>2</a:t>
            </a:r>
            <a:r>
              <a:rPr lang="en-US" sz="3000" dirty="0" smtClean="0"/>
              <a:t> -1 = 12.36%</a:t>
            </a:r>
          </a:p>
          <a:p>
            <a:pPr>
              <a:buNone/>
            </a:pPr>
            <a:r>
              <a:rPr lang="en-US" sz="3000" dirty="0" smtClean="0"/>
              <a:t>	EAR</a:t>
            </a:r>
            <a:r>
              <a:rPr lang="en-US" sz="3000" baseline="-25000" dirty="0" smtClean="0"/>
              <a:t>B</a:t>
            </a:r>
            <a:r>
              <a:rPr lang="en-US" sz="3000" dirty="0" smtClean="0"/>
              <a:t> = (1+0.12/4)</a:t>
            </a:r>
            <a:r>
              <a:rPr lang="en-US" sz="3000" baseline="30000" dirty="0" smtClean="0"/>
              <a:t>4</a:t>
            </a:r>
            <a:r>
              <a:rPr lang="en-US" sz="3000" dirty="0" smtClean="0"/>
              <a:t> -1 = 12.55%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EAR</a:t>
            </a:r>
            <a:r>
              <a:rPr lang="en-US" sz="3000" baseline="-25000" dirty="0" err="1" smtClean="0"/>
              <a:t>c</a:t>
            </a:r>
            <a:r>
              <a:rPr lang="en-US" sz="3000" dirty="0" smtClean="0"/>
              <a:t> = (1+0.035)</a:t>
            </a:r>
            <a:r>
              <a:rPr lang="en-US" sz="3000" baseline="30000" dirty="0"/>
              <a:t>4</a:t>
            </a:r>
            <a:r>
              <a:rPr lang="en-US" sz="3000" dirty="0" smtClean="0"/>
              <a:t> -1   = 14.75%</a:t>
            </a:r>
          </a:p>
          <a:p>
            <a:pPr>
              <a:buNone/>
            </a:pPr>
            <a:endParaRPr lang="en-US" sz="3000" u="sng" dirty="0" smtClean="0"/>
          </a:p>
          <a:p>
            <a:pPr algn="just">
              <a:buNone/>
            </a:pPr>
            <a:r>
              <a:rPr lang="en-US" sz="3000" u="sng" dirty="0" smtClean="0"/>
              <a:t>Bank C</a:t>
            </a:r>
            <a:r>
              <a:rPr lang="en-US" sz="3000" dirty="0" smtClean="0"/>
              <a:t> is chosen as it offers the highest rate of returns.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1828800"/>
            <a:ext cx="3168352" cy="768085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514600"/>
            <a:ext cx="1656184" cy="71563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1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Formula: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/>
              <a:t>Numerical Substitution:</a:t>
            </a:r>
          </a:p>
          <a:p>
            <a:pPr>
              <a:buNone/>
            </a:pPr>
            <a:r>
              <a:rPr lang="en-US" dirty="0" smtClean="0"/>
              <a:t>	FV = 10,000(1+0.035)</a:t>
            </a:r>
            <a:r>
              <a:rPr lang="en-US" baseline="30000" dirty="0" smtClean="0"/>
              <a:t>4x2</a:t>
            </a:r>
            <a:r>
              <a:rPr lang="en-US" dirty="0" smtClean="0"/>
              <a:t> = $13,168.09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/>
              <a:t>Calculator Method:</a:t>
            </a:r>
          </a:p>
          <a:p>
            <a:pPr>
              <a:buNone/>
            </a:pPr>
            <a:r>
              <a:rPr lang="en-US" dirty="0" smtClean="0"/>
              <a:t>	N = 4x2 = 8, I/Y = 3.5, PV = 10,000</a:t>
            </a:r>
          </a:p>
          <a:p>
            <a:pPr>
              <a:buNone/>
            </a:pPr>
            <a:r>
              <a:rPr lang="en-US" dirty="0" smtClean="0"/>
              <a:t>	FV = 13,168.09</a:t>
            </a:r>
          </a:p>
          <a:p>
            <a:endParaRPr lang="en-US" dirty="0"/>
          </a:p>
          <a:p>
            <a:pPr algn="just">
              <a:buNone/>
            </a:pPr>
            <a:r>
              <a:rPr lang="en-US" dirty="0" smtClean="0"/>
              <a:t>	The future value for the savings after 2 years with Bank C is </a:t>
            </a:r>
            <a:r>
              <a:rPr lang="en-US" u="sng" dirty="0" smtClean="0"/>
              <a:t>$13,168</a:t>
            </a:r>
            <a:r>
              <a:rPr lang="en-US" dirty="0" smtClean="0"/>
              <a:t>.09</a:t>
            </a:r>
          </a:p>
          <a:p>
            <a:endParaRPr lang="en-SG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1907750"/>
            <a:ext cx="2448272" cy="441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P8-14A 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Formula:</a:t>
            </a:r>
          </a:p>
          <a:p>
            <a:endParaRPr lang="en-US" dirty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Numerical Substitution:</a:t>
            </a:r>
          </a:p>
          <a:p>
            <a:pPr>
              <a:buNone/>
            </a:pPr>
            <a:r>
              <a:rPr lang="en-US" dirty="0" smtClean="0"/>
              <a:t>	A. FVA = 400/0.1 x [(1+0.1)</a:t>
            </a:r>
            <a:r>
              <a:rPr lang="en-US" baseline="30000" dirty="0" smtClean="0"/>
              <a:t>10</a:t>
            </a:r>
            <a:r>
              <a:rPr lang="en-US" dirty="0" smtClean="0"/>
              <a:t> -1] = $6,374.97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/>
              <a:t>Calculator Method:</a:t>
            </a:r>
          </a:p>
          <a:p>
            <a:pPr>
              <a:buNone/>
            </a:pPr>
            <a:r>
              <a:rPr lang="en-US" dirty="0" smtClean="0"/>
              <a:t>	N = 10, I/Y = 10, PMT = 400, P/Y = 1</a:t>
            </a:r>
          </a:p>
          <a:p>
            <a:pPr>
              <a:buNone/>
            </a:pPr>
            <a:r>
              <a:rPr lang="en-US" dirty="0" smtClean="0"/>
              <a:t>	FVA = 6,374.97</a:t>
            </a:r>
          </a:p>
          <a:p>
            <a:endParaRPr lang="en-US" dirty="0"/>
          </a:p>
          <a:p>
            <a:pPr algn="just">
              <a:buNone/>
            </a:pPr>
            <a:r>
              <a:rPr lang="en-US" dirty="0" smtClean="0"/>
              <a:t>The future of the 10-percent annuity is </a:t>
            </a:r>
            <a:r>
              <a:rPr lang="en-US" u="sng" dirty="0" smtClean="0"/>
              <a:t>$6,374.97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1988840"/>
            <a:ext cx="2896779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P8-14C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Formula:</a:t>
            </a:r>
          </a:p>
          <a:p>
            <a:pPr>
              <a:buNone/>
            </a:pPr>
            <a:r>
              <a:rPr lang="en-US" dirty="0" smtClean="0"/>
              <a:t>	Since I/YR = 0,</a:t>
            </a:r>
          </a:p>
          <a:p>
            <a:pPr algn="ctr">
              <a:buNone/>
            </a:pPr>
            <a:r>
              <a:rPr lang="en-US" dirty="0" smtClean="0"/>
              <a:t>FVA = PMT x N</a:t>
            </a:r>
            <a:endParaRPr lang="en-US" dirty="0"/>
          </a:p>
          <a:p>
            <a:pPr>
              <a:buNone/>
            </a:pPr>
            <a:r>
              <a:rPr lang="en-US" b="1" dirty="0" smtClean="0"/>
              <a:t>Numerical Substitution:</a:t>
            </a:r>
          </a:p>
          <a:p>
            <a:pPr>
              <a:buNone/>
            </a:pPr>
            <a:r>
              <a:rPr lang="en-US" dirty="0" smtClean="0"/>
              <a:t>	FVA = 400 x 5 = $2,000</a:t>
            </a:r>
          </a:p>
          <a:p>
            <a:endParaRPr lang="en-US" dirty="0"/>
          </a:p>
          <a:p>
            <a:pPr>
              <a:buNone/>
            </a:pPr>
            <a:r>
              <a:rPr lang="en-US" b="1" dirty="0" smtClean="0"/>
              <a:t>Calculator Method:</a:t>
            </a:r>
          </a:p>
          <a:p>
            <a:pPr>
              <a:buNone/>
            </a:pPr>
            <a:r>
              <a:rPr lang="en-US" dirty="0" smtClean="0"/>
              <a:t>	N = 5, I/YR = 0, PV = 0, PMT = 400</a:t>
            </a:r>
          </a:p>
          <a:p>
            <a:pPr>
              <a:buNone/>
            </a:pPr>
            <a:r>
              <a:rPr lang="en-US" dirty="0" smtClean="0"/>
              <a:t>	FVA = 2,000</a:t>
            </a:r>
          </a:p>
          <a:p>
            <a:endParaRPr lang="en-US" dirty="0"/>
          </a:p>
          <a:p>
            <a:pPr algn="just">
              <a:buNone/>
            </a:pPr>
            <a:r>
              <a:rPr lang="en-US" dirty="0" smtClean="0"/>
              <a:t>The future value of the 0-percent annuity is </a:t>
            </a:r>
            <a:r>
              <a:rPr lang="en-US" u="sng" dirty="0" smtClean="0"/>
              <a:t>$2,000.</a:t>
            </a:r>
            <a:endParaRPr lang="en-SG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P8-14D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Formula:</a:t>
            </a:r>
          </a:p>
          <a:p>
            <a:pPr algn="ctr">
              <a:buNone/>
            </a:pPr>
            <a:r>
              <a:rPr lang="en-US" dirty="0" err="1" smtClean="0"/>
              <a:t>FVA</a:t>
            </a:r>
            <a:r>
              <a:rPr lang="en-US" baseline="-25000" dirty="0" err="1" smtClean="0"/>
              <a:t>due</a:t>
            </a:r>
            <a:r>
              <a:rPr lang="en-US" dirty="0" smtClean="0"/>
              <a:t> = </a:t>
            </a:r>
            <a:r>
              <a:rPr lang="en-US" dirty="0" err="1" smtClean="0"/>
              <a:t>FVA</a:t>
            </a:r>
            <a:r>
              <a:rPr lang="en-US" baseline="-25000" dirty="0" err="1" smtClean="0"/>
              <a:t>ord</a:t>
            </a:r>
            <a:r>
              <a:rPr lang="en-US" dirty="0" smtClean="0"/>
              <a:t> (1 + I)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Numerical Substitution:</a:t>
            </a:r>
          </a:p>
          <a:p>
            <a:pPr>
              <a:buNone/>
            </a:pPr>
            <a:r>
              <a:rPr lang="en-US" dirty="0" smtClean="0"/>
              <a:t>	A: </a:t>
            </a:r>
            <a:r>
              <a:rPr lang="en-US" dirty="0" err="1" smtClean="0"/>
              <a:t>FVA</a:t>
            </a:r>
            <a:r>
              <a:rPr lang="en-US" baseline="-25000" dirty="0" err="1" smtClean="0"/>
              <a:t>due</a:t>
            </a:r>
            <a:r>
              <a:rPr lang="en-US" dirty="0" smtClean="0"/>
              <a:t> = 6375(1+0.10) = $7,012.47</a:t>
            </a:r>
          </a:p>
          <a:p>
            <a:pPr>
              <a:buNone/>
            </a:pPr>
            <a:r>
              <a:rPr lang="en-US" dirty="0" smtClean="0"/>
              <a:t>	C: </a:t>
            </a:r>
            <a:r>
              <a:rPr lang="en-US" dirty="0" err="1" smtClean="0"/>
              <a:t>FVA</a:t>
            </a:r>
            <a:r>
              <a:rPr lang="en-US" baseline="-25000" dirty="0" err="1" smtClean="0"/>
              <a:t>due</a:t>
            </a:r>
            <a:r>
              <a:rPr lang="en-US" dirty="0" smtClean="0"/>
              <a:t> = 2000(1+0) = $2,000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P8-14D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Calculator Method:</a:t>
            </a:r>
            <a:endParaRPr lang="en-SG" b="1" dirty="0"/>
          </a:p>
          <a:p>
            <a:pPr>
              <a:buNone/>
            </a:pPr>
            <a:r>
              <a:rPr lang="en-US" dirty="0" smtClean="0"/>
              <a:t>	A: BGN N = 10, I/YR = 10, PV = 0, PMT = 400</a:t>
            </a:r>
          </a:p>
          <a:p>
            <a:pPr>
              <a:buNone/>
            </a:pPr>
            <a:r>
              <a:rPr lang="en-US" dirty="0" smtClean="0"/>
              <a:t>	FV = 7,012.47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	C: BGN N = 5, I/YR = 0, PV = 0, PMT = 400</a:t>
            </a:r>
          </a:p>
          <a:p>
            <a:pPr>
              <a:buNone/>
            </a:pPr>
            <a:r>
              <a:rPr lang="en-US" dirty="0" smtClean="0"/>
              <a:t>	FV = 2,000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The annuity due for the 10-percent and 0-percent annuity is </a:t>
            </a:r>
            <a:r>
              <a:rPr lang="en-US" u="sng" dirty="0" smtClean="0"/>
              <a:t>$7,012.47</a:t>
            </a:r>
            <a:r>
              <a:rPr lang="en-US" dirty="0" smtClean="0"/>
              <a:t> and </a:t>
            </a:r>
            <a:r>
              <a:rPr lang="en-US" u="sng" dirty="0" smtClean="0"/>
              <a:t>$2,000</a:t>
            </a:r>
            <a:r>
              <a:rPr lang="en-US" dirty="0" smtClean="0"/>
              <a:t> respectively.</a:t>
            </a:r>
          </a:p>
          <a:p>
            <a:endParaRPr lang="en-US" dirty="0" smtClean="0"/>
          </a:p>
          <a:p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P8 -14 Extra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For the 0 percent annuity,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FVA</a:t>
            </a:r>
            <a:r>
              <a:rPr lang="en-US" baseline="-25000" dirty="0" err="1" smtClean="0"/>
              <a:t>ord</a:t>
            </a:r>
            <a:r>
              <a:rPr lang="en-US" dirty="0" smtClean="0"/>
              <a:t> = $2,000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FVA</a:t>
            </a:r>
            <a:r>
              <a:rPr lang="en-US" baseline="-25000" dirty="0" err="1" smtClean="0"/>
              <a:t>due</a:t>
            </a:r>
            <a:r>
              <a:rPr lang="en-US" dirty="0" smtClean="0"/>
              <a:t> = $2,000</a:t>
            </a:r>
            <a:endParaRPr lang="en-US" dirty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Since the annuity interest rate is zero, there will be no compounding effect which affects the future value of the annuities.</a:t>
            </a:r>
            <a:endParaRPr lang="en-US" dirty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Therefore, the future values of the ordinary annuity and the annuity due are equivalent to the value of the total payments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P8-26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Formula: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Numerical Substitution:</a:t>
            </a:r>
          </a:p>
          <a:p>
            <a:pPr>
              <a:buNone/>
            </a:pPr>
            <a:r>
              <a:rPr lang="en-US" dirty="0" smtClean="0"/>
              <a:t>For 48-months loan,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For 60-months loan,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SG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7" y="2060848"/>
            <a:ext cx="2808313" cy="599528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3618115"/>
            <a:ext cx="6019800" cy="711431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5334000"/>
            <a:ext cx="6324600" cy="7474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 P8-26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For 48-months loan,</a:t>
            </a:r>
          </a:p>
          <a:p>
            <a:pPr algn="just">
              <a:buNone/>
            </a:pPr>
            <a:r>
              <a:rPr lang="en-US" dirty="0" smtClean="0"/>
              <a:t>	Value of most expensive car bought = 13,290.89 + 4,000 = $17,290.89 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For 60-months loan,</a:t>
            </a:r>
            <a:endParaRPr lang="en-US" dirty="0"/>
          </a:p>
          <a:p>
            <a:pPr algn="just">
              <a:buNone/>
            </a:pPr>
            <a:r>
              <a:rPr lang="en-US" dirty="0" smtClean="0"/>
              <a:t>	Value of most expensive car bought = 15,734.26 + 4,000 = $19,734.26</a:t>
            </a:r>
            <a:endParaRPr lang="en-US" dirty="0"/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/>
              <a:t>	Therefore, the most expensive car that I can afford is </a:t>
            </a:r>
            <a:r>
              <a:rPr lang="en-US" u="sng" dirty="0" smtClean="0"/>
              <a:t>$17,290.89</a:t>
            </a:r>
            <a:r>
              <a:rPr lang="en-US" dirty="0" smtClean="0"/>
              <a:t> should I take up the 48-month auto loan or </a:t>
            </a:r>
            <a:r>
              <a:rPr lang="en-US" u="sng" dirty="0" smtClean="0"/>
              <a:t>$19,734.26</a:t>
            </a:r>
            <a:r>
              <a:rPr lang="en-US" dirty="0" smtClean="0"/>
              <a:t> should I take up the 60-month auto loan. </a:t>
            </a:r>
            <a:endParaRPr lang="en-SG" dirty="0" smtClean="0"/>
          </a:p>
          <a:p>
            <a:pPr algn="just"/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Value of Money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Value of money figuring in a given amount of interest earned over a given amount of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other words, how much a certain amount of money will be worth in the future if we are given a specific amount of interest for that money.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609600" y="1447800"/>
            <a:ext cx="8183048" cy="1603935"/>
            <a:chOff x="787387" y="610221"/>
            <a:chExt cx="8183048" cy="160393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59632" y="1412776"/>
              <a:ext cx="66967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259632" y="1052736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99792" y="1052736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39952" y="1052736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80112" y="1052736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956376" y="1052736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63688" y="101298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20%</a:t>
              </a:r>
              <a:endParaRPr lang="en-SG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7387" y="184482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-$30,000</a:t>
              </a:r>
              <a:endParaRPr lang="en-SG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73762" y="1844824"/>
              <a:ext cx="1896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FV = $1,000,000</a:t>
              </a:r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86056" y="184482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  <a:r>
                <a:rPr lang="en-US" dirty="0" smtClean="0"/>
                <a:t>$5,000</a:t>
              </a:r>
              <a:endParaRPr lang="en-SG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26216" y="184482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-$5,000</a:t>
              </a:r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66376" y="1844824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-$5,000</a:t>
              </a:r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8789" y="67019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8948" y="642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89109" y="6436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9269" y="6424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S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05532" y="61022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SG" dirty="0"/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b="1" dirty="0" smtClean="0"/>
              <a:t>Question P8-30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838200" y="3509599"/>
                <a:ext cx="7189853" cy="2815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Formula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I/YR = 20; PV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30,000; PMT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5,000; FV = </a:t>
                </a:r>
                <a:r>
                  <a:rPr lang="en-US" dirty="0" smtClean="0"/>
                  <a:t>$1,000,000</a:t>
                </a:r>
                <a:r>
                  <a:rPr lang="en-US" dirty="0" smtClean="0"/>
                  <a:t>; N = X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generated from PV 	=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𝑃𝑉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FV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generated from PMT 	=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𝑃𝑀𝑇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Total FV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		=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𝑃𝑉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1+</m:t>
                            </m:r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𝑃𝑀𝑇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𝐼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9599"/>
                <a:ext cx="7189853" cy="2815001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63" t="-10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1100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P8-30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5800" y="1664812"/>
                <a:ext cx="8009565" cy="506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FV</a:t>
                </a:r>
                <a:r>
                  <a:rPr lang="en-US" baseline="-25000" dirty="0" smtClean="0"/>
                  <a:t>N</a:t>
                </a:r>
                <a:r>
                  <a:rPr lang="en-US" dirty="0" smtClean="0"/>
                  <a:t>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$1,000,000=$30,000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0.06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$5,000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0.06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0.06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9.558823=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1.06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=38.7422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Calculator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I/YR = 6; PV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30,000; PMT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5,000; FV = </a:t>
                </a:r>
                <a:r>
                  <a:rPr lang="en-US" dirty="0" smtClean="0"/>
                  <a:t>$1,000,000</a:t>
                </a:r>
                <a:r>
                  <a:rPr lang="en-US" dirty="0" smtClean="0"/>
                  <a:t>; then [CPT] N = X</a:t>
                </a:r>
              </a:p>
              <a:p>
                <a:endParaRPr lang="en-US" dirty="0"/>
              </a:p>
              <a:p>
                <a:r>
                  <a:rPr lang="en-US" dirty="0" smtClean="0"/>
                  <a:t>N = </a:t>
                </a:r>
                <a:r>
                  <a:rPr lang="en-US" dirty="0" smtClean="0"/>
                  <a:t>38.7422</a:t>
                </a:r>
              </a:p>
              <a:p>
                <a:endParaRPr lang="en-US" dirty="0"/>
              </a:p>
              <a:p>
                <a:r>
                  <a:rPr lang="en-US" dirty="0" smtClean="0"/>
                  <a:t>25 + 38.7422 = 63.7422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Erika would be at the age of </a:t>
                </a:r>
                <a:r>
                  <a:rPr lang="en-US" dirty="0" smtClean="0"/>
                  <a:t>63.74 </a:t>
                </a:r>
                <a:r>
                  <a:rPr lang="en-US" dirty="0" smtClean="0"/>
                  <a:t>to be a millionaire.</a:t>
                </a:r>
                <a:endParaRPr lang="en-SG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64812"/>
                <a:ext cx="8009565" cy="506138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85" t="-482" b="-1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9791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P8-30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685800" y="1692613"/>
                <a:ext cx="8137805" cy="506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Total FV</a:t>
                </a:r>
                <a:r>
                  <a:rPr lang="en-US" baseline="-25000" dirty="0"/>
                  <a:t>N</a:t>
                </a:r>
                <a:r>
                  <a:rPr lang="en-US" dirty="0"/>
                  <a:t> 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$1,000,000=$30,000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1+0.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$5,000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1+0.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8.6364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𝑁</m:t>
                      </m:r>
                      <m:r>
                        <a:rPr lang="en-US" i="1">
                          <a:latin typeface="Cambria Math"/>
                        </a:rPr>
                        <m:t>=16.0437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Calculator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I/YR = 20; PV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30,000; PMT = </a:t>
                </a:r>
                <a:r>
                  <a:rPr lang="en-US" dirty="0" smtClean="0"/>
                  <a:t>-$</a:t>
                </a:r>
                <a:r>
                  <a:rPr lang="en-US" dirty="0" smtClean="0"/>
                  <a:t>5,000; FV = </a:t>
                </a:r>
                <a:r>
                  <a:rPr lang="en-US" dirty="0" smtClean="0"/>
                  <a:t>$1,000,000</a:t>
                </a:r>
                <a:r>
                  <a:rPr lang="en-US" dirty="0" smtClean="0"/>
                  <a:t>; then [CPT] N = X</a:t>
                </a:r>
              </a:p>
              <a:p>
                <a:endParaRPr lang="en-US" dirty="0"/>
              </a:p>
              <a:p>
                <a:r>
                  <a:rPr lang="en-US" dirty="0" smtClean="0"/>
                  <a:t>N = 16.0437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25 + 16.0437 = 41.0437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Kitty would be at the age of </a:t>
                </a:r>
                <a:r>
                  <a:rPr lang="en-US" dirty="0" smtClean="0"/>
                  <a:t>41.04 </a:t>
                </a:r>
                <a:r>
                  <a:rPr lang="en-US" dirty="0" smtClean="0"/>
                  <a:t>to be a millionaire.</a:t>
                </a:r>
                <a:endParaRPr lang="en-SG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92613"/>
                <a:ext cx="8137805" cy="5061386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75" t="-482" b="-12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1769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83568" y="1348187"/>
                <a:ext cx="7992888" cy="4824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order for Erika to be a millionaire at the same age as Kitty, N = 16.0437</a:t>
                </a:r>
              </a:p>
              <a:p>
                <a:endParaRPr lang="en-US" dirty="0"/>
              </a:p>
              <a:p>
                <a:r>
                  <a:rPr lang="en-US" dirty="0" smtClean="0"/>
                  <a:t>Formula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𝐹𝑉𝐴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𝑃𝑀𝑇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SG" dirty="0" smtClean="0"/>
              </a:p>
              <a:p>
                <a:endParaRPr lang="en-SG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𝑃𝑀𝑇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𝐹𝑉𝐴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SG" dirty="0" smtClean="0"/>
              </a:p>
              <a:p>
                <a:endParaRPr lang="en-US" dirty="0"/>
              </a:p>
              <a:p>
                <a:r>
                  <a:rPr lang="en-US" dirty="0" smtClean="0"/>
                  <a:t>FV generated from PV  </a:t>
                </a: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SG" dirty="0" smtClean="0"/>
              </a:p>
              <a:p>
                <a:r>
                  <a:rPr lang="en-US" dirty="0" smtClean="0"/>
                  <a:t>		     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$30,000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1+0.06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16.0437</m:t>
                        </m:r>
                      </m:sup>
                    </m:sSup>
                  </m:oMath>
                </a14:m>
                <a:endParaRPr lang="en-SG" dirty="0" smtClean="0"/>
              </a:p>
              <a:p>
                <a:r>
                  <a:rPr lang="en-US" dirty="0" smtClean="0"/>
                  <a:t>		  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$76,404.86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FV generated from PMT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$1,000,000−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$76,404.86</m:t>
                    </m:r>
                  </m:oMath>
                </a14:m>
                <a:endParaRPr lang="en-SG" dirty="0" smtClean="0"/>
              </a:p>
              <a:p>
                <a:r>
                  <a:rPr lang="en-US" dirty="0"/>
                  <a:t>	</a:t>
                </a:r>
                <a:r>
                  <a:rPr lang="en-US" dirty="0" smtClean="0"/>
                  <a:t>	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$923,595.14</m:t>
                    </m:r>
                  </m:oMath>
                </a14:m>
                <a:endParaRPr lang="en-SG" dirty="0" smtClean="0"/>
              </a:p>
              <a:p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8187"/>
                <a:ext cx="7992888" cy="482401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10" t="-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r>
              <a:rPr lang="en-US" b="1" dirty="0" smtClean="0"/>
              <a:t>Question P8-30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1661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85800" y="1234310"/>
                <a:ext cx="7560840" cy="5214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Using the formula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𝑃𝑀𝑇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𝐹𝑉𝐴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𝑃𝑀𝑇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$923,595.14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×0.06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1+0.06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16.0437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𝑃𝑀𝑇</m:t>
                      </m:r>
                      <m:r>
                        <a:rPr lang="en-US" b="0" i="1" smtClean="0">
                          <a:latin typeface="Cambria Math"/>
                        </a:rPr>
                        <m:t>=$35,825.37</m:t>
                      </m:r>
                    </m:oMath>
                  </m:oMathPara>
                </a14:m>
                <a:endParaRPr lang="en-SG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/>
                  <a:t>Calculator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 = 16.0437; I/YR = 20; PV </a:t>
                </a:r>
                <a:r>
                  <a:rPr lang="en-US" smtClean="0"/>
                  <a:t>= </a:t>
                </a:r>
                <a:r>
                  <a:rPr lang="en-US" smtClean="0"/>
                  <a:t>-$</a:t>
                </a:r>
                <a:r>
                  <a:rPr lang="en-US" dirty="0" smtClean="0"/>
                  <a:t>30,000; FV </a:t>
                </a:r>
                <a:r>
                  <a:rPr lang="en-US" smtClean="0"/>
                  <a:t>= </a:t>
                </a:r>
                <a:r>
                  <a:rPr lang="en-US" smtClean="0"/>
                  <a:t>$1,000,000</a:t>
                </a:r>
                <a:r>
                  <a:rPr lang="en-US" dirty="0" smtClean="0"/>
                  <a:t>; then [CPT] PMT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PTM = $35,825.37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34310"/>
                <a:ext cx="7560840" cy="5214889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726" t="-4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b="1" dirty="0" smtClean="0"/>
              <a:t>Question P8-30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17587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467600" cy="655638"/>
          </a:xfrm>
        </p:spPr>
        <p:txBody>
          <a:bodyPr/>
          <a:lstStyle/>
          <a:p>
            <a:r>
              <a:rPr lang="en-US" b="1" dirty="0" smtClean="0"/>
              <a:t>Answer to P8-35a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PVA = $90000, N = 3 years, Interest = 7%</a:t>
            </a:r>
          </a:p>
          <a:p>
            <a:pPr marL="0" indent="0">
              <a:buNone/>
            </a:pPr>
            <a:r>
              <a:rPr lang="en-US" dirty="0" smtClean="0"/>
              <a:t>Finding payment by using formula: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Numerical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      (Not </a:t>
            </a:r>
            <a:r>
              <a:rPr lang="en-US" dirty="0"/>
              <a:t>affordable</a:t>
            </a:r>
            <a:r>
              <a:rPr lang="en-US" dirty="0" smtClean="0"/>
              <a:t>!)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86000" y="2777027"/>
                <a:ext cx="3033458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𝑃𝑉𝐴</m:t>
                      </m:r>
                      <m:r>
                        <a:rPr lang="en-SG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𝑃𝑀𝑇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[1 − 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77027"/>
                <a:ext cx="3033458" cy="6519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86000" y="4128080"/>
                <a:ext cx="4038600" cy="56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90000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SG" sz="20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𝑃𝑀𝑇</m:t>
                        </m:r>
                      </m:num>
                      <m:den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itchFamily="18" charset="0"/>
                        <a:ea typeface="Cambria Math" pitchFamily="18" charset="0"/>
                      </a:rPr>
                      <m:t> [1 − </m:t>
                    </m:r>
                    <m:f>
                      <m:fPr>
                        <m:ctrlPr>
                          <a:rPr lang="en-SG" sz="20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1+0.07</m:t>
                            </m:r>
                          </m:e>
                        </m:d>
                        <m:r>
                          <a:rPr lang="en-US" sz="2000" b="0" i="1" baseline="30000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itchFamily="18" charset="0"/>
                        <a:ea typeface="Cambria Math" pitchFamily="18" charset="0"/>
                      </a:rPr>
                      <m:t>]</m:t>
                    </m:r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128080"/>
                <a:ext cx="4038600" cy="56105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4600" y="4872335"/>
                <a:ext cx="3352800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PMT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SG" sz="20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90000 ∗ 0.07 </m:t>
                        </m:r>
                      </m:num>
                      <m:den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0.1837021231</m:t>
                        </m:r>
                      </m:den>
                    </m:f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72335"/>
                <a:ext cx="3352800" cy="52969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000" b="-57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14600" y="5634335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PMT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 pitchFamily="18" charset="0"/>
                      </a:rPr>
                      <m:t>$ </m:t>
                    </m:r>
                    <m:r>
                      <a:rPr lang="en-US" sz="2000" i="1" smtClean="0">
                        <a:latin typeface="Cambria Math" pitchFamily="18" charset="0"/>
                        <a:ea typeface="Cambria Math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itchFamily="18" charset="0"/>
                        <a:ea typeface="Cambria Math" pitchFamily="18" charset="0"/>
                      </a:rPr>
                      <m:t>4294.65</m:t>
                    </m:r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634335"/>
                <a:ext cx="335280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000"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160562" y="592137"/>
            <a:ext cx="6764238" cy="779463"/>
            <a:chOff x="179662" y="1790505"/>
            <a:chExt cx="6764563" cy="779800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16176" y="2174846"/>
              <a:ext cx="6497950" cy="395459"/>
              <a:chOff x="-283756" y="1972196"/>
              <a:chExt cx="6613512" cy="395459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-283754" y="2161191"/>
                <a:ext cx="661351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329756" y="1972196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036921" y="1972196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820029" y="1975372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-283756" y="1975372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9"/>
            <p:cNvSpPr txBox="1">
              <a:spLocks noChangeArrowheads="1"/>
            </p:cNvSpPr>
            <p:nvPr/>
          </p:nvSpPr>
          <p:spPr bwMode="auto">
            <a:xfrm>
              <a:off x="179662" y="17968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/>
                <a:t>0</a:t>
              </a:r>
            </a:p>
          </p:txBody>
        </p: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2143394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19" name="TextBox 23"/>
            <p:cNvSpPr txBox="1">
              <a:spLocks noChangeArrowheads="1"/>
            </p:cNvSpPr>
            <p:nvPr/>
          </p:nvSpPr>
          <p:spPr bwMode="auto">
            <a:xfrm>
              <a:off x="4342481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 smtClean="0"/>
                <a:t>2</a:t>
              </a:r>
              <a:endParaRPr lang="en-US" altLang="zh-CN" sz="1200" b="1" dirty="0"/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6552387" y="1811204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/>
                <a:t>3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81000" y="1219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PVA = 90000</a:t>
            </a:r>
            <a:endParaRPr lang="en-SG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13478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PMT</a:t>
            </a:r>
            <a:endParaRPr lang="en-SG" dirty="0"/>
          </a:p>
        </p:txBody>
      </p:sp>
      <p:sp>
        <p:nvSpPr>
          <p:cNvPr id="40" name="TextBox 39"/>
          <p:cNvSpPr txBox="1"/>
          <p:nvPr/>
        </p:nvSpPr>
        <p:spPr>
          <a:xfrm>
            <a:off x="5138090" y="13478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PMT</a:t>
            </a:r>
            <a:endParaRPr lang="en-SG" dirty="0"/>
          </a:p>
        </p:txBody>
      </p:sp>
      <p:sp>
        <p:nvSpPr>
          <p:cNvPr id="41" name="TextBox 40"/>
          <p:cNvSpPr txBox="1"/>
          <p:nvPr/>
        </p:nvSpPr>
        <p:spPr>
          <a:xfrm>
            <a:off x="7347890" y="134787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PMT</a:t>
            </a:r>
            <a:endParaRPr lang="en-SG" dirty="0"/>
          </a:p>
        </p:txBody>
      </p:sp>
    </p:spTree>
    <p:extLst>
      <p:ext uri="{BB962C8B-B14F-4D97-AF65-F5344CB8AC3E}">
        <p14:creationId xmlns="" xmlns:p14="http://schemas.microsoft.com/office/powerpoint/2010/main" val="64442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579438"/>
          </a:xfrm>
        </p:spPr>
        <p:txBody>
          <a:bodyPr/>
          <a:lstStyle/>
          <a:p>
            <a:r>
              <a:rPr lang="en-US" b="1" dirty="0"/>
              <a:t>Answer to </a:t>
            </a:r>
            <a:r>
              <a:rPr lang="en-US" b="1" dirty="0" smtClean="0"/>
              <a:t>P8-35b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5648"/>
            <a:ext cx="74676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PVA = $90000, N = 30 years, Interest = 7%</a:t>
            </a:r>
          </a:p>
          <a:p>
            <a:pPr marL="0" indent="0">
              <a:buNone/>
            </a:pPr>
            <a:r>
              <a:rPr lang="en-US" dirty="0" smtClean="0"/>
              <a:t>Finding payment by using formula: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Numerical Substitution: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/>
              <a:t> </a:t>
            </a:r>
            <a:r>
              <a:rPr lang="en-US" dirty="0" smtClean="0"/>
              <a:t>    (Affordable!)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86000" y="2777027"/>
                <a:ext cx="3033458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𝑃𝑉𝐴</m:t>
                      </m:r>
                      <m:r>
                        <a:rPr lang="en-SG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SG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𝑃𝑀𝑇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[1 − </m:t>
                      </m:r>
                      <m:f>
                        <m:fPr>
                          <m:ctrlPr>
                            <a:rPr lang="en-SG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777027"/>
                <a:ext cx="3033458" cy="651973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86000" y="4056345"/>
                <a:ext cx="4038600" cy="56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90000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SG" sz="20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𝑃𝑀𝑇</m:t>
                        </m:r>
                      </m:num>
                      <m:den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0.07</m:t>
                        </m:r>
                      </m:den>
                    </m:f>
                    <m:r>
                      <a:rPr lang="en-US" sz="2000" b="0" i="1" smtClean="0">
                        <a:latin typeface="Cambria Math" pitchFamily="18" charset="0"/>
                        <a:ea typeface="Cambria Math" pitchFamily="18" charset="0"/>
                      </a:rPr>
                      <m:t> [1 − </m:t>
                    </m:r>
                    <m:f>
                      <m:fPr>
                        <m:ctrlPr>
                          <a:rPr lang="en-SG" sz="2000" i="1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1+0.07</m:t>
                            </m:r>
                          </m:e>
                        </m:d>
                        <m:r>
                          <a:rPr lang="en-US" sz="2000" b="0" i="1" baseline="30000" smtClean="0">
                            <a:latin typeface="Cambria Math" pitchFamily="18" charset="0"/>
                            <a:ea typeface="Cambria Math" pitchFamily="18" charset="0"/>
                          </a:rPr>
                          <m:t>3</m:t>
                        </m:r>
                        <m:r>
                          <a:rPr lang="en-US" sz="2000" b="0" i="1" baseline="3000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smtClean="0">
                        <a:latin typeface="Cambria Math" pitchFamily="18" charset="0"/>
                        <a:ea typeface="Cambria Math" pitchFamily="18" charset="0"/>
                      </a:rPr>
                      <m:t>]</m:t>
                    </m:r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056345"/>
                <a:ext cx="4038600" cy="561051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14600" y="4800600"/>
                <a:ext cx="3352800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PMT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f>
                      <m:fPr>
                        <m:ctrlPr>
                          <a:rPr lang="en-SG" sz="200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90000 ∗ 0.07 </m:t>
                        </m:r>
                      </m:num>
                      <m:den>
                        <m:r>
                          <a:rPr lang="en-US" sz="2000" b="0" i="1" smtClean="0">
                            <a:latin typeface="Cambria Math" pitchFamily="18" charset="0"/>
                            <a:ea typeface="Cambria Math" pitchFamily="18" charset="0"/>
                          </a:rPr>
                          <m:t>0.</m:t>
                        </m:r>
                        <m:r>
                          <a:rPr lang="en-US" sz="2000" b="0" i="1" smtClean="0">
                            <a:latin typeface="Cambria Math"/>
                            <a:ea typeface="Cambria Math" pitchFamily="18" charset="0"/>
                          </a:rPr>
                          <m:t>8686328828</m:t>
                        </m:r>
                      </m:den>
                    </m:f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00600"/>
                <a:ext cx="3352800" cy="529697"/>
              </a:xfrm>
              <a:prstGeom prst="rect">
                <a:avLst/>
              </a:prstGeom>
              <a:blipFill rotWithShape="1">
                <a:blip r:embed="rId4" cstate="print"/>
                <a:stretch>
                  <a:fillRect l="-2000" b="-58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4600" y="5562600"/>
                <a:ext cx="335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 smtClean="0">
                    <a:latin typeface="Cambria Math" pitchFamily="18" charset="0"/>
                    <a:ea typeface="Cambria Math" pitchFamily="18" charset="0"/>
                  </a:rPr>
                  <a:t>PMT </a:t>
                </a:r>
                <a14:m>
                  <m:oMath xmlns:m="http://schemas.openxmlformats.org/officeDocument/2006/math">
                    <m:r>
                      <a:rPr lang="en-SG" sz="200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 pitchFamily="18" charset="0"/>
                      </a:rPr>
                      <m:t>$ 7252.78</m:t>
                    </m:r>
                  </m:oMath>
                </a14:m>
                <a:endParaRPr lang="en-SG" sz="20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562600"/>
                <a:ext cx="3352800" cy="40011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2000" t="-7692" b="-261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143000" y="713722"/>
            <a:ext cx="6629400" cy="734079"/>
            <a:chOff x="84408" y="1835909"/>
            <a:chExt cx="6629718" cy="734396"/>
          </a:xfrm>
        </p:grpSpPr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216176" y="2174846"/>
              <a:ext cx="6497950" cy="395459"/>
              <a:chOff x="-283756" y="1972196"/>
              <a:chExt cx="6613512" cy="39545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H="1">
                <a:off x="-283754" y="2161191"/>
                <a:ext cx="6613510" cy="0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29756" y="1972196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994724" y="1972196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6559" y="1975372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-283756" y="1975372"/>
                <a:ext cx="0" cy="39228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9"/>
            <p:cNvSpPr txBox="1">
              <a:spLocks noChangeArrowheads="1"/>
            </p:cNvSpPr>
            <p:nvPr/>
          </p:nvSpPr>
          <p:spPr bwMode="auto">
            <a:xfrm>
              <a:off x="84408" y="1835909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/>
                <a:t>0</a:t>
              </a:r>
            </a:p>
          </p:txBody>
        </p:sp>
        <p:sp>
          <p:nvSpPr>
            <p:cNvPr id="12" name="TextBox 21"/>
            <p:cNvSpPr txBox="1">
              <a:spLocks noChangeArrowheads="1"/>
            </p:cNvSpPr>
            <p:nvPr/>
          </p:nvSpPr>
          <p:spPr bwMode="auto">
            <a:xfrm>
              <a:off x="466914" y="1835909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 smtClean="0"/>
                <a:t>1</a:t>
              </a:r>
              <a:endParaRPr lang="en-US" altLang="zh-CN" sz="1200" b="1" dirty="0"/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865015" y="1836570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 smtClean="0"/>
                <a:t>2</a:t>
              </a:r>
              <a:endParaRPr lang="en-US" altLang="zh-CN" sz="1200" b="1" dirty="0"/>
            </a:p>
          </p:txBody>
        </p:sp>
        <p:sp>
          <p:nvSpPr>
            <p:cNvPr id="14" name="TextBox 25"/>
            <p:cNvSpPr txBox="1">
              <a:spLocks noChangeArrowheads="1"/>
            </p:cNvSpPr>
            <p:nvPr/>
          </p:nvSpPr>
          <p:spPr bwMode="auto">
            <a:xfrm>
              <a:off x="1355480" y="1836180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 dirty="0"/>
                <a:t>3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 bwMode="auto">
          <a:xfrm>
            <a:off x="2057400" y="1055687"/>
            <a:ext cx="0" cy="3921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2514600" y="1055687"/>
            <a:ext cx="0" cy="39211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5"/>
          <p:cNvSpPr txBox="1">
            <a:spLocks noChangeArrowheads="1"/>
          </p:cNvSpPr>
          <p:nvPr/>
        </p:nvSpPr>
        <p:spPr bwMode="auto">
          <a:xfrm>
            <a:off x="4344825" y="713721"/>
            <a:ext cx="391819" cy="27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 dirty="0" smtClean="0"/>
              <a:t>15</a:t>
            </a:r>
            <a:endParaRPr lang="en-US" altLang="zh-CN" sz="1200" b="1" dirty="0"/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7576490" y="713720"/>
            <a:ext cx="391819" cy="27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 dirty="0" smtClean="0"/>
              <a:t>30</a:t>
            </a:r>
            <a:endParaRPr lang="en-US" altLang="zh-CN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" y="13832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90000</a:t>
            </a:r>
            <a:endParaRPr lang="en-SG" dirty="0"/>
          </a:p>
        </p:txBody>
      </p:sp>
      <p:sp>
        <p:nvSpPr>
          <p:cNvPr id="25" name="TextBox 24"/>
          <p:cNvSpPr txBox="1"/>
          <p:nvPr/>
        </p:nvSpPr>
        <p:spPr>
          <a:xfrm>
            <a:off x="1295400" y="1429435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PMT</a:t>
            </a:r>
            <a:endParaRPr lang="en-SG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1429435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PMT</a:t>
            </a:r>
            <a:endParaRPr lang="en-SG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2362200" y="1429435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PMT</a:t>
            </a:r>
            <a:endParaRPr lang="en-SG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267200" y="1429435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PMT</a:t>
            </a:r>
            <a:endParaRPr lang="en-SG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3800" y="1448937"/>
            <a:ext cx="762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PMT</a:t>
            </a:r>
            <a:endParaRPr lang="en-SG" sz="1500" dirty="0"/>
          </a:p>
        </p:txBody>
      </p:sp>
    </p:spTree>
    <p:extLst>
      <p:ext uri="{BB962C8B-B14F-4D97-AF65-F5344CB8AC3E}">
        <p14:creationId xmlns="" xmlns:p14="http://schemas.microsoft.com/office/powerpoint/2010/main" val="14337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609600"/>
          </a:xfrm>
        </p:spPr>
        <p:txBody>
          <a:bodyPr/>
          <a:lstStyle/>
          <a:p>
            <a:r>
              <a:rPr lang="en-US" b="1" dirty="0" smtClean="0"/>
              <a:t>Alternative method </a:t>
            </a:r>
            <a:r>
              <a:rPr lang="en-US" b="1" dirty="0"/>
              <a:t>to </a:t>
            </a:r>
            <a:r>
              <a:rPr lang="en-US" b="1" dirty="0" smtClean="0"/>
              <a:t>P8-35a &amp; b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Calculator method:</a:t>
            </a:r>
          </a:p>
          <a:p>
            <a:pPr marL="0" indent="0">
              <a:buNone/>
            </a:pPr>
            <a:r>
              <a:rPr lang="en-US" dirty="0" smtClean="0"/>
              <a:t>P8-35a: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P8-35b: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28271922"/>
              </p:ext>
            </p:extLst>
          </p:nvPr>
        </p:nvGraphicFramePr>
        <p:xfrm>
          <a:off x="457200" y="2133600"/>
          <a:ext cx="8153401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32"/>
                <a:gridCol w="686601"/>
                <a:gridCol w="1093478"/>
                <a:gridCol w="1509890"/>
                <a:gridCol w="2042047"/>
                <a:gridCol w="675753"/>
              </a:tblGrid>
              <a:tr h="381000">
                <a:tc gridSpan="6"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END MODE</a:t>
                      </a:r>
                      <a:r>
                        <a:rPr lang="en-SG" sz="2000" baseline="0" dirty="0" smtClean="0">
                          <a:latin typeface="+mn-lt"/>
                          <a:ea typeface="Cambria Math" pitchFamily="18" charset="0"/>
                        </a:rPr>
                        <a:t> 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INPUTS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3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7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90 000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0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N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I/YR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PV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PMT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FV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OUTPUTS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SG" altLang="zh-CN" sz="2000" b="1" dirty="0" smtClean="0">
                          <a:solidFill>
                            <a:srgbClr val="FF0000"/>
                          </a:solidFill>
                          <a:latin typeface="+mn-lt"/>
                          <a:ea typeface="Cambria Math" pitchFamily="18" charset="0"/>
                          <a:cs typeface="Arial" pitchFamily="34" charset="0"/>
                        </a:rPr>
                        <a:t>-34,294.65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42052425"/>
              </p:ext>
            </p:extLst>
          </p:nvPr>
        </p:nvGraphicFramePr>
        <p:xfrm>
          <a:off x="457200" y="4495800"/>
          <a:ext cx="81534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632"/>
                <a:gridCol w="686601"/>
                <a:gridCol w="1093478"/>
                <a:gridCol w="1509889"/>
                <a:gridCol w="2042048"/>
                <a:gridCol w="675752"/>
              </a:tblGrid>
              <a:tr h="325381">
                <a:tc gridSpan="6"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END MODE</a:t>
                      </a:r>
                      <a:r>
                        <a:rPr lang="en-SG" sz="2000" baseline="0" dirty="0" smtClean="0">
                          <a:latin typeface="+mn-lt"/>
                          <a:ea typeface="Cambria Math" pitchFamily="18" charset="0"/>
                        </a:rPr>
                        <a:t> 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354815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INPUTS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30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7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solidFill>
                            <a:schemeClr val="tx1"/>
                          </a:solidFill>
                          <a:latin typeface="+mn-lt"/>
                          <a:ea typeface="Cambria Math" pitchFamily="18" charset="0"/>
                        </a:rPr>
                        <a:t>90 000</a:t>
                      </a:r>
                      <a:endParaRPr lang="en-SG" sz="2000" dirty="0">
                        <a:solidFill>
                          <a:schemeClr val="tx1"/>
                        </a:solidFill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0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50471"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N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I/YR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PV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PMT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FV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  <a:tr h="354815">
                <a:tc>
                  <a:txBody>
                    <a:bodyPr/>
                    <a:lstStyle/>
                    <a:p>
                      <a:r>
                        <a:rPr lang="en-SG" sz="2000" dirty="0" smtClean="0">
                          <a:latin typeface="+mn-lt"/>
                          <a:ea typeface="Cambria Math" pitchFamily="18" charset="0"/>
                        </a:rPr>
                        <a:t>OUTPUTS</a:t>
                      </a:r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en-SG" altLang="zh-CN" sz="2000" b="1" dirty="0" smtClean="0">
                          <a:solidFill>
                            <a:srgbClr val="FF0000"/>
                          </a:solidFill>
                          <a:latin typeface="+mn-lt"/>
                          <a:ea typeface="Cambria Math" pitchFamily="18" charset="0"/>
                          <a:cs typeface="Arial" pitchFamily="34" charset="0"/>
                        </a:rPr>
                        <a:t>-7,252.78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2000" dirty="0">
                        <a:latin typeface="+mn-lt"/>
                        <a:ea typeface="Cambria Math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183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467600" cy="579438"/>
          </a:xfrm>
        </p:spPr>
        <p:txBody>
          <a:bodyPr/>
          <a:lstStyle/>
          <a:p>
            <a:r>
              <a:rPr lang="en-US" b="1" dirty="0"/>
              <a:t>Answer to </a:t>
            </a:r>
            <a:r>
              <a:rPr lang="en-US" b="1" dirty="0" smtClean="0"/>
              <a:t>P8-35c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Known values: </a:t>
            </a:r>
          </a:p>
          <a:p>
            <a:pPr marL="0" indent="0">
              <a:buNone/>
            </a:pPr>
            <a:r>
              <a:rPr lang="en-US" sz="2000" dirty="0" smtClean="0"/>
              <a:t>Beginning Balance for year 1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$90000</a:t>
            </a:r>
          </a:p>
          <a:p>
            <a:pPr marL="0" indent="0">
              <a:buNone/>
            </a:pPr>
            <a:r>
              <a:rPr lang="en-US" sz="2000" dirty="0" smtClean="0"/>
              <a:t>Yearly Payment </a:t>
            </a:r>
            <a:r>
              <a:rPr lang="en-US" sz="2000" dirty="0" smtClean="0">
                <a:sym typeface="Wingdings" pitchFamily="2" charset="2"/>
              </a:rPr>
              <a:t> $7252.78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Interest rate per year  7%</a:t>
            </a: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Loan balance after 3 years = $86936.91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Balloon Payment = Payment in 3</a:t>
            </a:r>
            <a:r>
              <a:rPr lang="en-US" sz="2000" baseline="30000" dirty="0" smtClean="0">
                <a:sym typeface="Wingdings" pitchFamily="2" charset="2"/>
              </a:rPr>
              <a:t>rd</a:t>
            </a:r>
            <a:r>
              <a:rPr lang="en-US" sz="2000" dirty="0" smtClean="0">
                <a:sym typeface="Wingdings" pitchFamily="2" charset="2"/>
              </a:rPr>
              <a:t> year + Loan Balance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 = 7252.78 + 86936.91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 = $ 94189.69</a:t>
            </a:r>
          </a:p>
          <a:p>
            <a:pPr marL="0" indent="0">
              <a:buNone/>
            </a:pPr>
            <a:endParaRPr lang="en-US" dirty="0" smtClean="0">
              <a:sym typeface="Wingdings" pitchFamily="2" charset="2"/>
            </a:endParaRPr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630580767"/>
              </p:ext>
            </p:extLst>
          </p:nvPr>
        </p:nvGraphicFramePr>
        <p:xfrm>
          <a:off x="121365" y="2438400"/>
          <a:ext cx="8717835" cy="2523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038"/>
                <a:gridCol w="1616052"/>
                <a:gridCol w="949105"/>
                <a:gridCol w="1722488"/>
                <a:gridCol w="1797379"/>
                <a:gridCol w="1902773"/>
              </a:tblGrid>
              <a:tr h="4907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Year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BEG</a:t>
                      </a:r>
                      <a:r>
                        <a:rPr lang="en-US" sz="1500" baseline="0" dirty="0" smtClean="0"/>
                        <a:t> BAL </a:t>
                      </a:r>
                      <a:r>
                        <a:rPr lang="en-US" sz="1500" dirty="0" smtClean="0"/>
                        <a:t>($)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PMT ($)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INT ($)</a:t>
                      </a:r>
                    </a:p>
                    <a:p>
                      <a:r>
                        <a:rPr lang="en-US" sz="1300" dirty="0" smtClean="0"/>
                        <a:t>(BEG BAL*</a:t>
                      </a:r>
                      <a:r>
                        <a:rPr lang="en-US" sz="1300" baseline="0" dirty="0" smtClean="0"/>
                        <a:t> I/R)</a:t>
                      </a:r>
                      <a:endParaRPr lang="en-S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PRIN</a:t>
                      </a:r>
                      <a:r>
                        <a:rPr lang="en-US" sz="1500" baseline="0" dirty="0" smtClean="0"/>
                        <a:t>  REPAY</a:t>
                      </a:r>
                      <a:r>
                        <a:rPr lang="en-US" sz="1500" dirty="0" smtClean="0"/>
                        <a:t> ($)</a:t>
                      </a:r>
                    </a:p>
                    <a:p>
                      <a:r>
                        <a:rPr lang="en-US" sz="1300" dirty="0" smtClean="0"/>
                        <a:t>(PMT</a:t>
                      </a:r>
                      <a:r>
                        <a:rPr lang="en-US" sz="1300" baseline="0" dirty="0" smtClean="0"/>
                        <a:t> – INT)</a:t>
                      </a:r>
                      <a:endParaRPr lang="en-SG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END BAL ($)</a:t>
                      </a:r>
                      <a:endParaRPr lang="en-US" sz="1300" dirty="0" smtClean="0"/>
                    </a:p>
                    <a:p>
                      <a:r>
                        <a:rPr lang="en-US" sz="1300" dirty="0" smtClean="0"/>
                        <a:t>(BEG</a:t>
                      </a:r>
                      <a:r>
                        <a:rPr lang="en-US" sz="1300" baseline="0" dirty="0" smtClean="0"/>
                        <a:t> BAL – PRIN)</a:t>
                      </a:r>
                      <a:endParaRPr lang="en-SG" sz="1300" dirty="0"/>
                    </a:p>
                  </a:txBody>
                  <a:tcPr/>
                </a:tc>
              </a:tr>
              <a:tr h="51960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90000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7252.78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90000 * 7/100</a:t>
                      </a:r>
                    </a:p>
                    <a:p>
                      <a:r>
                        <a:rPr lang="en-US" sz="1500" dirty="0" smtClean="0"/>
                        <a:t>= 6300 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7252.78 – 6300</a:t>
                      </a:r>
                    </a:p>
                    <a:p>
                      <a:r>
                        <a:rPr lang="en-US" sz="1500" dirty="0" smtClean="0"/>
                        <a:t>=</a:t>
                      </a:r>
                      <a:r>
                        <a:rPr lang="en-US" sz="1500" baseline="0" dirty="0" smtClean="0"/>
                        <a:t> 952.78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90000</a:t>
                      </a:r>
                      <a:r>
                        <a:rPr lang="en-US" sz="1500" baseline="0" dirty="0" smtClean="0"/>
                        <a:t> – 952.78 = 89047.22</a:t>
                      </a:r>
                      <a:endParaRPr lang="en-SG" sz="1500" dirty="0"/>
                    </a:p>
                  </a:txBody>
                  <a:tcPr/>
                </a:tc>
              </a:tr>
              <a:tr h="5196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89047.22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7252.78</a:t>
                      </a:r>
                      <a:endParaRPr lang="en-SG" sz="1500" dirty="0" smtClean="0"/>
                    </a:p>
                    <a:p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89047.22 * 7/100</a:t>
                      </a:r>
                    </a:p>
                    <a:p>
                      <a:r>
                        <a:rPr lang="en-US" sz="1500" dirty="0" smtClean="0"/>
                        <a:t>= 6233.31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7252.78 – 6233.31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=</a:t>
                      </a:r>
                      <a:r>
                        <a:rPr lang="en-US" sz="1500" baseline="0" dirty="0" smtClean="0"/>
                        <a:t> 1019.47</a:t>
                      </a:r>
                      <a:endParaRPr lang="en-SG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89047.22</a:t>
                      </a:r>
                      <a:r>
                        <a:rPr lang="en-US" sz="1500" baseline="0" dirty="0" smtClean="0"/>
                        <a:t> – 1019.47 = 88027.75</a:t>
                      </a:r>
                      <a:endParaRPr lang="en-SG" sz="1500" dirty="0"/>
                    </a:p>
                  </a:txBody>
                  <a:tcPr/>
                </a:tc>
              </a:tr>
              <a:tr h="67984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88027.75</a:t>
                      </a:r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7252.78</a:t>
                      </a:r>
                      <a:endParaRPr lang="en-SG" sz="1500" dirty="0" smtClean="0"/>
                    </a:p>
                    <a:p>
                      <a:endParaRPr lang="en-SG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88027.75</a:t>
                      </a:r>
                      <a:r>
                        <a:rPr lang="en-US" sz="1500" dirty="0" smtClean="0"/>
                        <a:t> * 7/100</a:t>
                      </a:r>
                    </a:p>
                    <a:p>
                      <a:r>
                        <a:rPr lang="en-US" sz="1500" dirty="0" smtClean="0"/>
                        <a:t>= 6161.94</a:t>
                      </a:r>
                      <a:endParaRPr lang="en-SG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7252.78 – 6161.94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=</a:t>
                      </a:r>
                      <a:r>
                        <a:rPr lang="en-US" sz="1500" baseline="0" dirty="0" smtClean="0"/>
                        <a:t> 1090.84</a:t>
                      </a:r>
                      <a:endParaRPr lang="en-SG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/>
                        <a:t>88027.75 – 1090.84</a:t>
                      </a:r>
                    </a:p>
                    <a:p>
                      <a:r>
                        <a:rPr lang="en-US" sz="1500" baseline="0" dirty="0" smtClean="0"/>
                        <a:t>= 86936.91</a:t>
                      </a:r>
                      <a:endParaRPr lang="en-SG" sz="15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290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P8-40</a:t>
            </a:r>
            <a:br>
              <a:rPr lang="en-US" altLang="zh-CN" smtClean="0"/>
            </a:br>
            <a:r>
              <a:rPr lang="en-US" altLang="zh-CN" sz="1800" b="1" smtClean="0"/>
              <a:t>Required Annuity Payments</a:t>
            </a:r>
            <a:endParaRPr lang="en-US" altLang="zh-CN" sz="1800" smtClean="0"/>
          </a:p>
        </p:txBody>
      </p:sp>
      <p:sp>
        <p:nvSpPr>
          <p:cNvPr id="11267" name="TextBox 30"/>
          <p:cNvSpPr txBox="1">
            <a:spLocks noChangeArrowheads="1"/>
          </p:cNvSpPr>
          <p:nvPr/>
        </p:nvSpPr>
        <p:spPr bwMode="auto">
          <a:xfrm>
            <a:off x="8721725" y="2130425"/>
            <a:ext cx="39211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21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15900" y="1476375"/>
            <a:ext cx="8737600" cy="1427163"/>
            <a:chOff x="179662" y="1142257"/>
            <a:chExt cx="8738020" cy="1428429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16188" y="2175106"/>
              <a:ext cx="8701494" cy="395580"/>
              <a:chOff x="-283744" y="1972456"/>
              <a:chExt cx="8856245" cy="395580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H="1">
                <a:off x="-283755" y="2161478"/>
                <a:ext cx="88562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8572501" y="1972397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7441434" y="1972397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329756" y="1972397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171221" y="1972397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036922" y="1972397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888080" y="1975575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0030" y="1975575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93990" y="1975575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-283755" y="1975575"/>
                <a:ext cx="0" cy="39246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4" name="TextBox 21"/>
            <p:cNvSpPr txBox="1">
              <a:spLocks noChangeArrowheads="1"/>
            </p:cNvSpPr>
            <p:nvPr/>
          </p:nvSpPr>
          <p:spPr bwMode="auto">
            <a:xfrm>
              <a:off x="179662" y="17968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13</a:t>
              </a:r>
            </a:p>
          </p:txBody>
        </p:sp>
        <p:sp>
          <p:nvSpPr>
            <p:cNvPr id="11295" name="TextBox 23"/>
            <p:cNvSpPr txBox="1">
              <a:spLocks noChangeArrowheads="1"/>
            </p:cNvSpPr>
            <p:nvPr/>
          </p:nvSpPr>
          <p:spPr bwMode="auto">
            <a:xfrm>
              <a:off x="1078759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14</a:t>
              </a:r>
            </a:p>
          </p:txBody>
        </p:sp>
        <p:sp>
          <p:nvSpPr>
            <p:cNvPr id="11296" name="TextBox 24"/>
            <p:cNvSpPr txBox="1">
              <a:spLocks noChangeArrowheads="1"/>
            </p:cNvSpPr>
            <p:nvPr/>
          </p:nvSpPr>
          <p:spPr bwMode="auto">
            <a:xfrm>
              <a:off x="2087699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15</a:t>
              </a:r>
            </a:p>
          </p:txBody>
        </p:sp>
        <p:sp>
          <p:nvSpPr>
            <p:cNvPr id="11297" name="TextBox 25"/>
            <p:cNvSpPr txBox="1">
              <a:spLocks noChangeArrowheads="1"/>
            </p:cNvSpPr>
            <p:nvPr/>
          </p:nvSpPr>
          <p:spPr bwMode="auto">
            <a:xfrm>
              <a:off x="3136467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16</a:t>
              </a:r>
            </a:p>
          </p:txBody>
        </p:sp>
        <p:sp>
          <p:nvSpPr>
            <p:cNvPr id="11298" name="TextBox 26"/>
            <p:cNvSpPr txBox="1">
              <a:spLocks noChangeArrowheads="1"/>
            </p:cNvSpPr>
            <p:nvPr/>
          </p:nvSpPr>
          <p:spPr bwMode="auto">
            <a:xfrm>
              <a:off x="4264888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17</a:t>
              </a:r>
            </a:p>
          </p:txBody>
        </p:sp>
        <p:sp>
          <p:nvSpPr>
            <p:cNvPr id="11299" name="TextBox 27"/>
            <p:cNvSpPr txBox="1">
              <a:spLocks noChangeArrowheads="1"/>
            </p:cNvSpPr>
            <p:nvPr/>
          </p:nvSpPr>
          <p:spPr bwMode="auto">
            <a:xfrm>
              <a:off x="5380033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18</a:t>
              </a:r>
            </a:p>
          </p:txBody>
        </p:sp>
        <p:sp>
          <p:nvSpPr>
            <p:cNvPr id="11300" name="TextBox 28"/>
            <p:cNvSpPr txBox="1">
              <a:spLocks noChangeArrowheads="1"/>
            </p:cNvSpPr>
            <p:nvPr/>
          </p:nvSpPr>
          <p:spPr bwMode="auto">
            <a:xfrm>
              <a:off x="6518177" y="1811204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19</a:t>
              </a:r>
            </a:p>
          </p:txBody>
        </p:sp>
        <p:sp>
          <p:nvSpPr>
            <p:cNvPr id="11301" name="TextBox 29"/>
            <p:cNvSpPr txBox="1">
              <a:spLocks noChangeArrowheads="1"/>
            </p:cNvSpPr>
            <p:nvPr/>
          </p:nvSpPr>
          <p:spPr bwMode="auto">
            <a:xfrm>
              <a:off x="7610324" y="1811682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20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5575834" y="1744454"/>
              <a:ext cx="3341848" cy="143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03" name="TextBox 44"/>
            <p:cNvSpPr txBox="1">
              <a:spLocks noChangeArrowheads="1"/>
            </p:cNvSpPr>
            <p:nvPr/>
          </p:nvSpPr>
          <p:spPr bwMode="auto">
            <a:xfrm>
              <a:off x="6375114" y="1142257"/>
              <a:ext cx="1824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College</a:t>
              </a:r>
              <a:r>
                <a:rPr lang="en-US" altLang="zh-CN">
                  <a:solidFill>
                    <a:schemeClr val="bg1"/>
                  </a:solidFill>
                </a:rPr>
                <a:t> </a:t>
              </a:r>
              <a:r>
                <a:rPr lang="en-US" altLang="zh-CN" sz="1200">
                  <a:solidFill>
                    <a:schemeClr val="bg1"/>
                  </a:solidFill>
                </a:rPr>
                <a:t>Years</a:t>
              </a:r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36588" y="3295650"/>
          <a:ext cx="8112125" cy="3137872"/>
        </p:xfrm>
        <a:graphic>
          <a:graphicData uri="http://schemas.openxmlformats.org/drawingml/2006/table">
            <a:tbl>
              <a:tblPr/>
              <a:tblGrid>
                <a:gridCol w="4057650"/>
                <a:gridCol w="4054475"/>
              </a:tblGrid>
              <a:tr h="3349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C968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Information Available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7B1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9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School Fees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University Fee at Age of 13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$15,000.00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Inflation Rate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5% per Year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Years Before Enter University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5 Year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</a:tr>
              <a:tr h="3349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Saving Plan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Initial Value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$7,500.00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CE7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Interest Rate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6% per Year</a:t>
                      </a:r>
                    </a:p>
                  </a:txBody>
                  <a:tcPr marL="91455" marR="91455" marT="45744" marB="4574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F7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467600" cy="3806952"/>
          </a:xfrm>
        </p:spPr>
        <p:txBody>
          <a:bodyPr/>
          <a:lstStyle/>
          <a:p>
            <a:r>
              <a:rPr lang="en-US" dirty="0" smtClean="0"/>
              <a:t>FV of simple compound interest</a:t>
            </a:r>
          </a:p>
          <a:p>
            <a:pPr lvl="1"/>
            <a:r>
              <a:rPr lang="en-US" dirty="0" smtClean="0"/>
              <a:t>FV= PV (1 + I) </a:t>
            </a:r>
            <a:r>
              <a:rPr lang="en-US" baseline="30000" dirty="0" smtClean="0"/>
              <a:t>N</a:t>
            </a:r>
          </a:p>
          <a:p>
            <a:pPr lvl="1"/>
            <a:endParaRPr lang="en-US" baseline="30000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Deposit $100 into a bank account and allowing it to grow interest annually.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4572000"/>
            <a:ext cx="4648200" cy="685800"/>
            <a:chOff x="2133600" y="1828800"/>
            <a:chExt cx="4648200" cy="685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33600" y="2133600"/>
              <a:ext cx="464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657600" y="18288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334000" y="18288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81800" y="18288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2578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24" name="Curved Up Arrow 23"/>
          <p:cNvSpPr/>
          <p:nvPr/>
        </p:nvSpPr>
        <p:spPr>
          <a:xfrm flipV="1">
            <a:off x="2057400" y="4495800"/>
            <a:ext cx="1447800" cy="381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5" name="Curved Up Arrow 24"/>
          <p:cNvSpPr/>
          <p:nvPr/>
        </p:nvSpPr>
        <p:spPr>
          <a:xfrm flipV="1">
            <a:off x="3505200" y="4495800"/>
            <a:ext cx="1752600" cy="381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 flipV="1">
            <a:off x="5257800" y="4572000"/>
            <a:ext cx="1447800" cy="304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14600" y="45998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114800" y="45998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4599801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pic>
        <p:nvPicPr>
          <p:cNvPr id="18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810000"/>
            <a:ext cx="902860" cy="727822"/>
          </a:xfrm>
          <a:prstGeom prst="rect">
            <a:avLst/>
          </a:prstGeom>
          <a:noFill/>
        </p:spPr>
      </p:pic>
      <p:cxnSp>
        <p:nvCxnSpPr>
          <p:cNvPr id="19" name="Straight Arrow Connector 18"/>
          <p:cNvCxnSpPr>
            <a:stCxn id="26" idx="0"/>
          </p:cNvCxnSpPr>
          <p:nvPr/>
        </p:nvCxnSpPr>
        <p:spPr>
          <a:xfrm flipV="1">
            <a:off x="6629400" y="4572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08531" y="4227389"/>
            <a:ext cx="106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$133.10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P8-40</a:t>
            </a:r>
            <a:br>
              <a:rPr lang="en-US" altLang="zh-CN" smtClean="0"/>
            </a:br>
            <a:r>
              <a:rPr lang="en-US" altLang="zh-CN" sz="1800" b="1" smtClean="0"/>
              <a:t>Required Annuity Payments</a:t>
            </a:r>
            <a:endParaRPr lang="en-US" altLang="zh-CN" sz="1800" smtClean="0"/>
          </a:p>
        </p:txBody>
      </p:sp>
      <p:sp>
        <p:nvSpPr>
          <p:cNvPr id="12290" name="Content Placeholder 2"/>
          <p:cNvSpPr>
            <a:spLocks noGrp="1"/>
          </p:cNvSpPr>
          <p:nvPr>
            <p:ph sz="quarter" idx="1"/>
          </p:nvPr>
        </p:nvSpPr>
        <p:spPr>
          <a:xfrm>
            <a:off x="325438" y="4246563"/>
            <a:ext cx="7662862" cy="4191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 smtClean="0"/>
              <a:t>To calculate the tuition fee in each year</a:t>
            </a:r>
          </a:p>
          <a:p>
            <a:pPr eaLnBrk="1" hangingPunct="1"/>
            <a:endParaRPr lang="en-US" altLang="zh-CN" sz="2000" dirty="0" smtClean="0"/>
          </a:p>
          <a:p>
            <a:pPr eaLnBrk="1" hangingPunct="1"/>
            <a:r>
              <a:rPr lang="en-US" altLang="zh-CN" sz="2000" dirty="0" smtClean="0"/>
              <a:t>At age of 18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8113" y="2867025"/>
            <a:ext cx="8737600" cy="1347788"/>
            <a:chOff x="179662" y="1790505"/>
            <a:chExt cx="8738020" cy="1348371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16188" y="2175106"/>
              <a:ext cx="8701494" cy="395580"/>
              <a:chOff x="-283744" y="1972456"/>
              <a:chExt cx="8856245" cy="39558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-283756" y="2161191"/>
                <a:ext cx="885625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572501" y="1972196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441434" y="1972196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329756" y="1972196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71220" y="1972196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036921" y="1972196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88080" y="1975372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0029" y="1975372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93990" y="1975372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-283756" y="1975372"/>
                <a:ext cx="0" cy="39228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01" name="TextBox 19"/>
            <p:cNvSpPr txBox="1">
              <a:spLocks noChangeArrowheads="1"/>
            </p:cNvSpPr>
            <p:nvPr/>
          </p:nvSpPr>
          <p:spPr bwMode="auto">
            <a:xfrm>
              <a:off x="179662" y="17968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13</a:t>
              </a:r>
            </a:p>
          </p:txBody>
        </p:sp>
        <p:sp>
          <p:nvSpPr>
            <p:cNvPr id="12302" name="TextBox 20"/>
            <p:cNvSpPr txBox="1">
              <a:spLocks noChangeArrowheads="1"/>
            </p:cNvSpPr>
            <p:nvPr/>
          </p:nvSpPr>
          <p:spPr bwMode="auto">
            <a:xfrm>
              <a:off x="1078759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14</a:t>
              </a:r>
            </a:p>
          </p:txBody>
        </p:sp>
        <p:sp>
          <p:nvSpPr>
            <p:cNvPr id="12303" name="TextBox 21"/>
            <p:cNvSpPr txBox="1">
              <a:spLocks noChangeArrowheads="1"/>
            </p:cNvSpPr>
            <p:nvPr/>
          </p:nvSpPr>
          <p:spPr bwMode="auto">
            <a:xfrm>
              <a:off x="2087699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15</a:t>
              </a:r>
            </a:p>
          </p:txBody>
        </p:sp>
        <p:sp>
          <p:nvSpPr>
            <p:cNvPr id="12304" name="TextBox 22"/>
            <p:cNvSpPr txBox="1">
              <a:spLocks noChangeArrowheads="1"/>
            </p:cNvSpPr>
            <p:nvPr/>
          </p:nvSpPr>
          <p:spPr bwMode="auto">
            <a:xfrm>
              <a:off x="3136467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16</a:t>
              </a:r>
            </a:p>
          </p:txBody>
        </p:sp>
        <p:sp>
          <p:nvSpPr>
            <p:cNvPr id="12305" name="TextBox 23"/>
            <p:cNvSpPr txBox="1">
              <a:spLocks noChangeArrowheads="1"/>
            </p:cNvSpPr>
            <p:nvPr/>
          </p:nvSpPr>
          <p:spPr bwMode="auto">
            <a:xfrm>
              <a:off x="4264888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17</a:t>
              </a:r>
            </a:p>
          </p:txBody>
        </p:sp>
        <p:sp>
          <p:nvSpPr>
            <p:cNvPr id="12306" name="TextBox 24"/>
            <p:cNvSpPr txBox="1">
              <a:spLocks noChangeArrowheads="1"/>
            </p:cNvSpPr>
            <p:nvPr/>
          </p:nvSpPr>
          <p:spPr bwMode="auto">
            <a:xfrm>
              <a:off x="5380033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18</a:t>
              </a:r>
            </a:p>
          </p:txBody>
        </p:sp>
        <p:sp>
          <p:nvSpPr>
            <p:cNvPr id="12307" name="TextBox 25"/>
            <p:cNvSpPr txBox="1">
              <a:spLocks noChangeArrowheads="1"/>
            </p:cNvSpPr>
            <p:nvPr/>
          </p:nvSpPr>
          <p:spPr bwMode="auto">
            <a:xfrm>
              <a:off x="6518177" y="1811204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19</a:t>
              </a:r>
            </a:p>
          </p:txBody>
        </p:sp>
        <p:sp>
          <p:nvSpPr>
            <p:cNvPr id="12308" name="TextBox 26"/>
            <p:cNvSpPr txBox="1">
              <a:spLocks noChangeArrowheads="1"/>
            </p:cNvSpPr>
            <p:nvPr/>
          </p:nvSpPr>
          <p:spPr bwMode="auto">
            <a:xfrm>
              <a:off x="7610324" y="1811682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20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75833" y="2822826"/>
              <a:ext cx="3341849" cy="1429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28"/>
            <p:cNvSpPr txBox="1">
              <a:spLocks noChangeArrowheads="1"/>
            </p:cNvSpPr>
            <p:nvPr/>
          </p:nvSpPr>
          <p:spPr bwMode="auto">
            <a:xfrm>
              <a:off x="6375114" y="2769544"/>
              <a:ext cx="1824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/>
                <a:t>College</a:t>
              </a:r>
              <a:r>
                <a:rPr lang="en-US" altLang="zh-CN"/>
                <a:t> </a:t>
              </a:r>
              <a:r>
                <a:rPr lang="en-US" altLang="zh-CN" sz="1200"/>
                <a:t>Years</a:t>
              </a:r>
            </a:p>
          </p:txBody>
        </p:sp>
      </p:grpSp>
      <p:sp>
        <p:nvSpPr>
          <p:cNvPr id="12292" name="TextBox 39"/>
          <p:cNvSpPr txBox="1">
            <a:spLocks noChangeArrowheads="1"/>
          </p:cNvSpPr>
          <p:nvPr/>
        </p:nvSpPr>
        <p:spPr bwMode="auto">
          <a:xfrm>
            <a:off x="8683625" y="2897188"/>
            <a:ext cx="392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21</a:t>
            </a:r>
          </a:p>
        </p:txBody>
      </p:sp>
      <p:sp>
        <p:nvSpPr>
          <p:cNvPr id="12293" name="TextBox 40"/>
          <p:cNvSpPr txBox="1">
            <a:spLocks noChangeArrowheads="1"/>
          </p:cNvSpPr>
          <p:nvPr/>
        </p:nvSpPr>
        <p:spPr bwMode="auto">
          <a:xfrm>
            <a:off x="-60325" y="3860800"/>
            <a:ext cx="179863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PV = $15,000.00</a:t>
            </a:r>
          </a:p>
        </p:txBody>
      </p:sp>
      <p:sp>
        <p:nvSpPr>
          <p:cNvPr id="12294" name="TextBox 41"/>
          <p:cNvSpPr txBox="1">
            <a:spLocks noChangeArrowheads="1"/>
          </p:cNvSpPr>
          <p:nvPr/>
        </p:nvSpPr>
        <p:spPr bwMode="auto">
          <a:xfrm>
            <a:off x="487363" y="3584575"/>
            <a:ext cx="7032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I=5%</a:t>
            </a:r>
          </a:p>
        </p:txBody>
      </p:sp>
      <p:graphicFrame>
        <p:nvGraphicFramePr>
          <p:cNvPr id="12295" name="Object 43"/>
          <p:cNvGraphicFramePr>
            <a:graphicFrameLocks noChangeAspect="1"/>
          </p:cNvGraphicFramePr>
          <p:nvPr/>
        </p:nvGraphicFramePr>
        <p:xfrm>
          <a:off x="3411538" y="4529138"/>
          <a:ext cx="2371725" cy="527050"/>
        </p:xfrm>
        <a:graphic>
          <a:graphicData uri="http://schemas.openxmlformats.org/presentationml/2006/ole">
            <p:oleObj spid="_x0000_s1071" name="Equation" r:id="rId3" imgW="1014840" imgH="219240" progId="Equation.3">
              <p:embed/>
            </p:oleObj>
          </a:graphicData>
        </a:graphic>
      </p:graphicFrame>
      <p:sp>
        <p:nvSpPr>
          <p:cNvPr id="12296" name="Rectangle 44"/>
          <p:cNvSpPr>
            <a:spLocks noChangeArrowheads="1"/>
          </p:cNvSpPr>
          <p:nvPr/>
        </p:nvSpPr>
        <p:spPr bwMode="auto">
          <a:xfrm>
            <a:off x="133350" y="2416175"/>
            <a:ext cx="6330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1:	Calculate tuition fee at each academic year</a:t>
            </a:r>
          </a:p>
        </p:txBody>
      </p:sp>
      <p:graphicFrame>
        <p:nvGraphicFramePr>
          <p:cNvPr id="12297" name="Object 54"/>
          <p:cNvGraphicFramePr>
            <a:graphicFrameLocks noChangeAspect="1"/>
          </p:cNvGraphicFramePr>
          <p:nvPr/>
        </p:nvGraphicFramePr>
        <p:xfrm>
          <a:off x="3233738" y="6215063"/>
          <a:ext cx="2632075" cy="498475"/>
        </p:xfrm>
        <a:graphic>
          <a:graphicData uri="http://schemas.openxmlformats.org/presentationml/2006/ole">
            <p:oleObj spid="_x0000_s1072" name="Equation" r:id="rId4" imgW="1133640" imgH="200880" progId="Equation.3">
              <p:embed/>
            </p:oleObj>
          </a:graphicData>
        </a:graphic>
      </p:graphicFrame>
      <p:graphicFrame>
        <p:nvGraphicFramePr>
          <p:cNvPr id="12298" name="Object 55"/>
          <p:cNvGraphicFramePr>
            <a:graphicFrameLocks noChangeAspect="1"/>
          </p:cNvGraphicFramePr>
          <p:nvPr/>
        </p:nvGraphicFramePr>
        <p:xfrm>
          <a:off x="3041650" y="5605463"/>
          <a:ext cx="3121025" cy="481012"/>
        </p:xfrm>
        <a:graphic>
          <a:graphicData uri="http://schemas.openxmlformats.org/presentationml/2006/ole">
            <p:oleObj spid="_x0000_s1073" name="Equation" r:id="rId5" imgW="1554120" imgH="228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P8-40</a:t>
            </a:r>
            <a:br>
              <a:rPr lang="en-US" altLang="zh-CN" smtClean="0"/>
            </a:br>
            <a:r>
              <a:rPr lang="en-US" altLang="zh-CN" sz="1800" b="1" smtClean="0"/>
              <a:t>Required Annuity Payments</a:t>
            </a:r>
            <a:endParaRPr lang="en-US" altLang="zh-CN" sz="1800" smtClean="0"/>
          </a:p>
        </p:txBody>
      </p:sp>
      <p:sp>
        <p:nvSpPr>
          <p:cNvPr id="13314" name="Content Placeholder 2"/>
          <p:cNvSpPr>
            <a:spLocks noGrp="1"/>
          </p:cNvSpPr>
          <p:nvPr>
            <p:ph sz="quarter" idx="1"/>
          </p:nvPr>
        </p:nvSpPr>
        <p:spPr>
          <a:xfrm>
            <a:off x="117475" y="2459038"/>
            <a:ext cx="7662863" cy="431800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By Using Financial Calculator, at age 18,</a:t>
            </a:r>
          </a:p>
          <a:p>
            <a:pPr eaLnBrk="1" hangingPunct="1"/>
            <a:endParaRPr lang="en-US" altLang="zh-CN" sz="18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7475" y="4778375"/>
          <a:ext cx="8901113" cy="1828800"/>
        </p:xfrm>
        <a:graphic>
          <a:graphicData uri="http://schemas.openxmlformats.org/drawingml/2006/table">
            <a:tbl>
              <a:tblPr/>
              <a:tblGrid>
                <a:gridCol w="2967038"/>
                <a:gridCol w="2967037"/>
                <a:gridCol w="296703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C968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Year of Study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C968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C968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Tuition Fee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$19,144.22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$20,101.43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$21,106.50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D0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$22,161.83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9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41" name="Object 72"/>
          <p:cNvGraphicFramePr>
            <a:graphicFrameLocks noChangeAspect="1"/>
          </p:cNvGraphicFramePr>
          <p:nvPr/>
        </p:nvGraphicFramePr>
        <p:xfrm>
          <a:off x="3394075" y="5499100"/>
          <a:ext cx="2092325" cy="323850"/>
        </p:xfrm>
        <a:graphic>
          <a:graphicData uri="http://schemas.openxmlformats.org/presentationml/2006/ole">
            <p:oleObj spid="_x0000_s2110" name="Equation" r:id="rId3" imgW="1554120" imgH="228240" progId="Equation.3">
              <p:embed/>
            </p:oleObj>
          </a:graphicData>
        </a:graphic>
      </p:graphicFrame>
      <p:graphicFrame>
        <p:nvGraphicFramePr>
          <p:cNvPr id="13342" name="Object 73"/>
          <p:cNvGraphicFramePr>
            <a:graphicFrameLocks noChangeAspect="1"/>
          </p:cNvGraphicFramePr>
          <p:nvPr/>
        </p:nvGraphicFramePr>
        <p:xfrm>
          <a:off x="3389313" y="5903913"/>
          <a:ext cx="2116137" cy="323850"/>
        </p:xfrm>
        <a:graphic>
          <a:graphicData uri="http://schemas.openxmlformats.org/presentationml/2006/ole">
            <p:oleObj spid="_x0000_s2111" name="Equation" r:id="rId4" imgW="1563120" imgH="228240" progId="Equation.3">
              <p:embed/>
            </p:oleObj>
          </a:graphicData>
        </a:graphic>
      </p:graphicFrame>
      <p:graphicFrame>
        <p:nvGraphicFramePr>
          <p:cNvPr id="13343" name="Object 75"/>
          <p:cNvGraphicFramePr>
            <a:graphicFrameLocks noChangeAspect="1"/>
          </p:cNvGraphicFramePr>
          <p:nvPr/>
        </p:nvGraphicFramePr>
        <p:xfrm>
          <a:off x="3370263" y="6254750"/>
          <a:ext cx="2092325" cy="306388"/>
        </p:xfrm>
        <a:graphic>
          <a:graphicData uri="http://schemas.openxmlformats.org/presentationml/2006/ole">
            <p:oleObj spid="_x0000_s2112" name="Equation" r:id="rId5" imgW="1554120" imgH="219240" progId="Equation.3">
              <p:embed/>
            </p:oleObj>
          </a:graphicData>
        </a:graphic>
      </p:graphicFrame>
      <p:graphicFrame>
        <p:nvGraphicFramePr>
          <p:cNvPr id="13344" name="Object 55"/>
          <p:cNvGraphicFramePr>
            <a:graphicFrameLocks noChangeAspect="1"/>
          </p:cNvGraphicFramePr>
          <p:nvPr/>
        </p:nvGraphicFramePr>
        <p:xfrm>
          <a:off x="3395663" y="5180013"/>
          <a:ext cx="2066925" cy="319087"/>
        </p:xfrm>
        <a:graphic>
          <a:graphicData uri="http://schemas.openxmlformats.org/presentationml/2006/ole">
            <p:oleObj spid="_x0000_s2113" name="Equation" r:id="rId6" imgW="1554120" imgH="228240" progId="Equation.3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815269" y="3091735"/>
            <a:ext cx="12221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0571" y="3574660"/>
            <a:ext cx="88273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475038" y="3090863"/>
            <a:ext cx="75565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74163" y="3574660"/>
            <a:ext cx="7544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I/YR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405313" y="3089275"/>
            <a:ext cx="1309687" cy="369888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-15,000.00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80786" y="3574660"/>
            <a:ext cx="11562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PV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91200" y="3089275"/>
            <a:ext cx="1317625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10482" y="3574660"/>
            <a:ext cx="13163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PMT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242175" y="4121150"/>
            <a:ext cx="128270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19,144.22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242235" y="3574660"/>
            <a:ext cx="128282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FV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6732588" y="2517775"/>
            <a:ext cx="1695450" cy="369888"/>
          </a:xfrm>
          <a:prstGeom prst="rect">
            <a:avLst/>
          </a:prstGeom>
          <a:solidFill>
            <a:srgbClr val="8AADCD"/>
          </a:solidFill>
          <a:ln w="9525">
            <a:solidFill>
              <a:srgbClr val="8AADCD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  <a:latin typeface="+mn-lt"/>
                <a:ea typeface="+mn-ea"/>
              </a:rPr>
              <a:t>END MODE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7303" y="4121514"/>
            <a:ext cx="144139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2362200" y="3090863"/>
            <a:ext cx="881063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Answer P8-40</a:t>
            </a:r>
            <a:br>
              <a:rPr lang="en-US" altLang="zh-CN" smtClean="0"/>
            </a:br>
            <a:r>
              <a:rPr lang="en-US" altLang="zh-CN" sz="1800" b="1" smtClean="0"/>
              <a:t>Required Annuity Payments</a:t>
            </a:r>
            <a:endParaRPr lang="en-US" altLang="zh-CN" sz="1800" smtClean="0"/>
          </a:p>
        </p:txBody>
      </p:sp>
      <p:sp>
        <p:nvSpPr>
          <p:cNvPr id="14338" name="Content Placeholder 2"/>
          <p:cNvSpPr>
            <a:spLocks noGrp="1"/>
          </p:cNvSpPr>
          <p:nvPr>
            <p:ph sz="quarter" idx="1"/>
          </p:nvPr>
        </p:nvSpPr>
        <p:spPr>
          <a:xfrm>
            <a:off x="168275" y="2451100"/>
            <a:ext cx="7662863" cy="377825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By now we already know that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5900" y="2828925"/>
            <a:ext cx="8737600" cy="1162050"/>
            <a:chOff x="179662" y="1406899"/>
            <a:chExt cx="8738020" cy="1163787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16188" y="2175106"/>
              <a:ext cx="8701494" cy="395580"/>
              <a:chOff x="-283744" y="1972456"/>
              <a:chExt cx="8856245" cy="39558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-283755" y="2161353"/>
                <a:ext cx="885625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572501" y="1972159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441434" y="1972159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329756" y="1972159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171221" y="1972159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4036922" y="1972159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888080" y="1975338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20030" y="1975338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93990" y="1975338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-283755" y="1975338"/>
                <a:ext cx="0" cy="3926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351" name="TextBox 19"/>
            <p:cNvSpPr txBox="1">
              <a:spLocks noChangeArrowheads="1"/>
            </p:cNvSpPr>
            <p:nvPr/>
          </p:nvSpPr>
          <p:spPr bwMode="auto">
            <a:xfrm>
              <a:off x="179662" y="17968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13</a:t>
              </a:r>
            </a:p>
          </p:txBody>
        </p:sp>
        <p:sp>
          <p:nvSpPr>
            <p:cNvPr id="14352" name="TextBox 20"/>
            <p:cNvSpPr txBox="1">
              <a:spLocks noChangeArrowheads="1"/>
            </p:cNvSpPr>
            <p:nvPr/>
          </p:nvSpPr>
          <p:spPr bwMode="auto">
            <a:xfrm>
              <a:off x="1078759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14</a:t>
              </a:r>
            </a:p>
          </p:txBody>
        </p:sp>
        <p:sp>
          <p:nvSpPr>
            <p:cNvPr id="14353" name="TextBox 21"/>
            <p:cNvSpPr txBox="1">
              <a:spLocks noChangeArrowheads="1"/>
            </p:cNvSpPr>
            <p:nvPr/>
          </p:nvSpPr>
          <p:spPr bwMode="auto">
            <a:xfrm>
              <a:off x="2087699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15</a:t>
              </a:r>
            </a:p>
          </p:txBody>
        </p:sp>
        <p:sp>
          <p:nvSpPr>
            <p:cNvPr id="14354" name="TextBox 22"/>
            <p:cNvSpPr txBox="1">
              <a:spLocks noChangeArrowheads="1"/>
            </p:cNvSpPr>
            <p:nvPr/>
          </p:nvSpPr>
          <p:spPr bwMode="auto">
            <a:xfrm>
              <a:off x="3136467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16</a:t>
              </a:r>
            </a:p>
          </p:txBody>
        </p:sp>
        <p:sp>
          <p:nvSpPr>
            <p:cNvPr id="14355" name="TextBox 23"/>
            <p:cNvSpPr txBox="1">
              <a:spLocks noChangeArrowheads="1"/>
            </p:cNvSpPr>
            <p:nvPr/>
          </p:nvSpPr>
          <p:spPr bwMode="auto">
            <a:xfrm>
              <a:off x="4264888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17</a:t>
              </a:r>
            </a:p>
          </p:txBody>
        </p:sp>
        <p:sp>
          <p:nvSpPr>
            <p:cNvPr id="14356" name="TextBox 24"/>
            <p:cNvSpPr txBox="1">
              <a:spLocks noChangeArrowheads="1"/>
            </p:cNvSpPr>
            <p:nvPr/>
          </p:nvSpPr>
          <p:spPr bwMode="auto">
            <a:xfrm>
              <a:off x="5380033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18</a:t>
              </a:r>
            </a:p>
          </p:txBody>
        </p:sp>
        <p:sp>
          <p:nvSpPr>
            <p:cNvPr id="14357" name="TextBox 25"/>
            <p:cNvSpPr txBox="1">
              <a:spLocks noChangeArrowheads="1"/>
            </p:cNvSpPr>
            <p:nvPr/>
          </p:nvSpPr>
          <p:spPr bwMode="auto">
            <a:xfrm>
              <a:off x="6518177" y="1811204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19</a:t>
              </a:r>
            </a:p>
          </p:txBody>
        </p:sp>
        <p:sp>
          <p:nvSpPr>
            <p:cNvPr id="14358" name="TextBox 26"/>
            <p:cNvSpPr txBox="1">
              <a:spLocks noChangeArrowheads="1"/>
            </p:cNvSpPr>
            <p:nvPr/>
          </p:nvSpPr>
          <p:spPr bwMode="auto">
            <a:xfrm>
              <a:off x="7610324" y="1811682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20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5505981" y="1734413"/>
              <a:ext cx="3341848" cy="1430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60" name="TextBox 28"/>
            <p:cNvSpPr txBox="1">
              <a:spLocks noChangeArrowheads="1"/>
            </p:cNvSpPr>
            <p:nvPr/>
          </p:nvSpPr>
          <p:spPr bwMode="auto">
            <a:xfrm>
              <a:off x="5997979" y="1406899"/>
              <a:ext cx="1824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/>
                <a:t>College</a:t>
              </a:r>
              <a:r>
                <a:rPr lang="en-US" altLang="zh-CN"/>
                <a:t> </a:t>
              </a:r>
              <a:r>
                <a:rPr lang="en-US" altLang="zh-CN" sz="1200"/>
                <a:t>Years</a:t>
              </a:r>
            </a:p>
          </p:txBody>
        </p:sp>
      </p:grpSp>
      <p:sp>
        <p:nvSpPr>
          <p:cNvPr id="14340" name="TextBox 39"/>
          <p:cNvSpPr txBox="1">
            <a:spLocks noChangeArrowheads="1"/>
          </p:cNvSpPr>
          <p:nvPr/>
        </p:nvSpPr>
        <p:spPr bwMode="auto">
          <a:xfrm>
            <a:off x="8777288" y="3170238"/>
            <a:ext cx="392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21</a:t>
            </a:r>
          </a:p>
        </p:txBody>
      </p:sp>
      <p:sp>
        <p:nvSpPr>
          <p:cNvPr id="14341" name="TextBox 40"/>
          <p:cNvSpPr txBox="1">
            <a:spLocks noChangeArrowheads="1"/>
          </p:cNvSpPr>
          <p:nvPr/>
        </p:nvSpPr>
        <p:spPr bwMode="auto">
          <a:xfrm>
            <a:off x="33338" y="4157663"/>
            <a:ext cx="179863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PV = $15,000.00</a:t>
            </a:r>
          </a:p>
        </p:txBody>
      </p:sp>
      <p:sp>
        <p:nvSpPr>
          <p:cNvPr id="14342" name="TextBox 41"/>
          <p:cNvSpPr txBox="1">
            <a:spLocks noChangeArrowheads="1"/>
          </p:cNvSpPr>
          <p:nvPr/>
        </p:nvSpPr>
        <p:spPr bwMode="auto">
          <a:xfrm>
            <a:off x="581025" y="3881438"/>
            <a:ext cx="7032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I=5%</a:t>
            </a:r>
          </a:p>
        </p:txBody>
      </p:sp>
      <p:sp>
        <p:nvSpPr>
          <p:cNvPr id="14343" name="Rectangle 32"/>
          <p:cNvSpPr>
            <a:spLocks noChangeArrowheads="1"/>
          </p:cNvSpPr>
          <p:nvPr/>
        </p:nvSpPr>
        <p:spPr bwMode="auto">
          <a:xfrm>
            <a:off x="5027613" y="4011613"/>
            <a:ext cx="8937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$19,144.22</a:t>
            </a:r>
          </a:p>
        </p:txBody>
      </p:sp>
      <p:sp>
        <p:nvSpPr>
          <p:cNvPr id="14344" name="Rectangle 34"/>
          <p:cNvSpPr>
            <a:spLocks noChangeArrowheads="1"/>
          </p:cNvSpPr>
          <p:nvPr/>
        </p:nvSpPr>
        <p:spPr bwMode="auto">
          <a:xfrm>
            <a:off x="6165850" y="4017963"/>
            <a:ext cx="8937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$20,101.43</a:t>
            </a:r>
          </a:p>
        </p:txBody>
      </p:sp>
      <p:sp>
        <p:nvSpPr>
          <p:cNvPr id="14345" name="Rectangle 35"/>
          <p:cNvSpPr>
            <a:spLocks noChangeArrowheads="1"/>
          </p:cNvSpPr>
          <p:nvPr/>
        </p:nvSpPr>
        <p:spPr bwMode="auto">
          <a:xfrm>
            <a:off x="7258050" y="4019550"/>
            <a:ext cx="893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$21,106.50</a:t>
            </a:r>
          </a:p>
        </p:txBody>
      </p:sp>
      <p:sp>
        <p:nvSpPr>
          <p:cNvPr id="14346" name="Rectangle 36"/>
          <p:cNvSpPr>
            <a:spLocks noChangeArrowheads="1"/>
          </p:cNvSpPr>
          <p:nvPr/>
        </p:nvSpPr>
        <p:spPr bwMode="auto">
          <a:xfrm>
            <a:off x="8358188" y="4010025"/>
            <a:ext cx="89376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$22,161.83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6485441" y="2139750"/>
            <a:ext cx="2394803" cy="333969"/>
          </a:xfrm>
          <a:prstGeom prst="wedgeRectCallout">
            <a:avLst>
              <a:gd name="adj1" fmla="val -41797"/>
              <a:gd name="adj2" fmla="val 996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Uneven Cash Flow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8523" y="5917664"/>
            <a:ext cx="5846841" cy="6699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Total Money Saved = Total University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1054100" y="2581275"/>
            <a:ext cx="8001000" cy="404813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charset="0"/>
                <a:cs typeface="+mn-cs"/>
              </a:rPr>
              <a:t>Considering there is 6% earned each year from the saving plan even during school term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15888" y="2311400"/>
            <a:ext cx="5160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Step 2:	Calculate total PVA in the saving account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77800" y="3187700"/>
            <a:ext cx="4224338" cy="1484313"/>
            <a:chOff x="2520689" y="2628676"/>
            <a:chExt cx="4224854" cy="1484431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2771730" y="2628676"/>
              <a:ext cx="3746447" cy="1163627"/>
              <a:chOff x="2771730" y="2310299"/>
              <a:chExt cx="3746447" cy="116362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>
                <a:off x="2966832" y="3270813"/>
                <a:ext cx="33420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308927" y="3081885"/>
                <a:ext cx="0" cy="3921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97542" y="3081885"/>
                <a:ext cx="0" cy="3921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05208" y="3081885"/>
                <a:ext cx="0" cy="3921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966832" y="3081885"/>
                <a:ext cx="0" cy="3921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88" name="TextBox 12"/>
              <p:cNvSpPr txBox="1">
                <a:spLocks noChangeArrowheads="1"/>
              </p:cNvSpPr>
              <p:nvPr/>
            </p:nvSpPr>
            <p:spPr bwMode="auto">
              <a:xfrm>
                <a:off x="2771730" y="2717757"/>
                <a:ext cx="3918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18</a:t>
                </a:r>
              </a:p>
            </p:txBody>
          </p:sp>
          <p:sp>
            <p:nvSpPr>
              <p:cNvPr id="15389" name="TextBox 13"/>
              <p:cNvSpPr txBox="1">
                <a:spLocks noChangeArrowheads="1"/>
              </p:cNvSpPr>
              <p:nvPr/>
            </p:nvSpPr>
            <p:spPr bwMode="auto">
              <a:xfrm>
                <a:off x="3909874" y="2718235"/>
                <a:ext cx="3918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19</a:t>
                </a:r>
              </a:p>
            </p:txBody>
          </p:sp>
          <p:sp>
            <p:nvSpPr>
              <p:cNvPr id="15390" name="TextBox 14"/>
              <p:cNvSpPr txBox="1">
                <a:spLocks noChangeArrowheads="1"/>
              </p:cNvSpPr>
              <p:nvPr/>
            </p:nvSpPr>
            <p:spPr bwMode="auto">
              <a:xfrm>
                <a:off x="5002021" y="2718713"/>
                <a:ext cx="3918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20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V="1">
                <a:off x="2957306" y="2704030"/>
                <a:ext cx="3342096" cy="142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92" name="TextBox 16"/>
              <p:cNvSpPr txBox="1">
                <a:spLocks noChangeArrowheads="1"/>
              </p:cNvSpPr>
              <p:nvPr/>
            </p:nvSpPr>
            <p:spPr bwMode="auto">
              <a:xfrm>
                <a:off x="3766811" y="2310299"/>
                <a:ext cx="1824071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1200"/>
                  <a:t>College</a:t>
                </a:r>
                <a:r>
                  <a:rPr lang="en-US" altLang="zh-CN"/>
                  <a:t> </a:t>
                </a:r>
                <a:r>
                  <a:rPr lang="en-US" altLang="zh-CN" sz="1200"/>
                  <a:t>Years</a:t>
                </a:r>
              </a:p>
            </p:txBody>
          </p:sp>
          <p:sp>
            <p:nvSpPr>
              <p:cNvPr id="15393" name="TextBox 28"/>
              <p:cNvSpPr txBox="1">
                <a:spLocks noChangeArrowheads="1"/>
              </p:cNvSpPr>
              <p:nvPr/>
            </p:nvSpPr>
            <p:spPr bwMode="auto">
              <a:xfrm>
                <a:off x="6126339" y="2696613"/>
                <a:ext cx="391838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21</a:t>
                </a:r>
              </a:p>
            </p:txBody>
          </p:sp>
        </p:grpSp>
        <p:sp>
          <p:nvSpPr>
            <p:cNvPr id="15379" name="Rectangle 32"/>
            <p:cNvSpPr>
              <a:spLocks noChangeArrowheads="1"/>
            </p:cNvSpPr>
            <p:nvPr/>
          </p:nvSpPr>
          <p:spPr bwMode="auto">
            <a:xfrm>
              <a:off x="2520689" y="3828834"/>
              <a:ext cx="8939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$19,144.22</a:t>
              </a:r>
            </a:p>
          </p:txBody>
        </p:sp>
        <p:sp>
          <p:nvSpPr>
            <p:cNvPr id="15380" name="Rectangle 34"/>
            <p:cNvSpPr>
              <a:spLocks noChangeArrowheads="1"/>
            </p:cNvSpPr>
            <p:nvPr/>
          </p:nvSpPr>
          <p:spPr bwMode="auto">
            <a:xfrm>
              <a:off x="3658833" y="3835337"/>
              <a:ext cx="8939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$20,101.43</a:t>
              </a:r>
            </a:p>
          </p:txBody>
        </p:sp>
        <p:sp>
          <p:nvSpPr>
            <p:cNvPr id="15381" name="Rectangle 35"/>
            <p:cNvSpPr>
              <a:spLocks noChangeArrowheads="1"/>
            </p:cNvSpPr>
            <p:nvPr/>
          </p:nvSpPr>
          <p:spPr bwMode="auto">
            <a:xfrm>
              <a:off x="4750980" y="3836108"/>
              <a:ext cx="8939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$21,106.50</a:t>
              </a:r>
            </a:p>
          </p:txBody>
        </p:sp>
        <p:sp>
          <p:nvSpPr>
            <p:cNvPr id="15382" name="Rectangle 36"/>
            <p:cNvSpPr>
              <a:spLocks noChangeArrowheads="1"/>
            </p:cNvSpPr>
            <p:nvPr/>
          </p:nvSpPr>
          <p:spPr bwMode="auto">
            <a:xfrm>
              <a:off x="5851623" y="3826597"/>
              <a:ext cx="89392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$22,161.83</a:t>
              </a:r>
            </a:p>
          </p:txBody>
        </p:sp>
      </p:grp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906463" y="3794125"/>
            <a:ext cx="55721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I=6%</a:t>
            </a:r>
          </a:p>
        </p:txBody>
      </p:sp>
      <p:cxnSp>
        <p:nvCxnSpPr>
          <p:cNvPr id="65" name="Elbow Connector 64"/>
          <p:cNvCxnSpPr/>
          <p:nvPr/>
        </p:nvCxnSpPr>
        <p:spPr>
          <a:xfrm rot="5400000">
            <a:off x="1344613" y="4497387"/>
            <a:ext cx="217488" cy="70326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15370" idx="3"/>
          </p:cNvCxnSpPr>
          <p:nvPr/>
        </p:nvCxnSpPr>
        <p:spPr>
          <a:xfrm rot="5400000">
            <a:off x="1690687" y="4100513"/>
            <a:ext cx="512763" cy="17922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15371" idx="3"/>
          </p:cNvCxnSpPr>
          <p:nvPr/>
        </p:nvCxnSpPr>
        <p:spPr>
          <a:xfrm rot="5400000">
            <a:off x="2117725" y="3671888"/>
            <a:ext cx="766763" cy="28844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69" name="Rectangle 70"/>
          <p:cNvSpPr>
            <a:spLocks noChangeArrowheads="1"/>
          </p:cNvSpPr>
          <p:nvPr/>
        </p:nvSpPr>
        <p:spPr bwMode="auto">
          <a:xfrm>
            <a:off x="153988" y="4819650"/>
            <a:ext cx="893762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$18,963.61</a:t>
            </a:r>
          </a:p>
        </p:txBody>
      </p:sp>
      <p:sp>
        <p:nvSpPr>
          <p:cNvPr id="15370" name="Rectangle 72"/>
          <p:cNvSpPr>
            <a:spLocks noChangeArrowheads="1"/>
          </p:cNvSpPr>
          <p:nvPr/>
        </p:nvSpPr>
        <p:spPr bwMode="auto">
          <a:xfrm>
            <a:off x="157163" y="5113338"/>
            <a:ext cx="893762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$18,784.71</a:t>
            </a:r>
          </a:p>
        </p:txBody>
      </p:sp>
      <p:sp>
        <p:nvSpPr>
          <p:cNvPr id="15371" name="Rectangle 74"/>
          <p:cNvSpPr>
            <a:spLocks noChangeArrowheads="1"/>
          </p:cNvSpPr>
          <p:nvPr/>
        </p:nvSpPr>
        <p:spPr bwMode="auto">
          <a:xfrm>
            <a:off x="165100" y="5359400"/>
            <a:ext cx="893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/>
              <a:t>$18,607.50</a:t>
            </a:r>
          </a:p>
        </p:txBody>
      </p:sp>
      <p:sp>
        <p:nvSpPr>
          <p:cNvPr id="15372" name="Rectangle 76"/>
          <p:cNvSpPr>
            <a:spLocks noChangeArrowheads="1"/>
          </p:cNvSpPr>
          <p:nvPr/>
        </p:nvSpPr>
        <p:spPr bwMode="auto">
          <a:xfrm>
            <a:off x="-12700" y="5662613"/>
            <a:ext cx="1249363" cy="3698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$75,500.00</a:t>
            </a:r>
          </a:p>
        </p:txBody>
      </p:sp>
      <p:graphicFrame>
        <p:nvGraphicFramePr>
          <p:cNvPr id="15373" name="Object 77"/>
          <p:cNvGraphicFramePr>
            <a:graphicFrameLocks noChangeAspect="1"/>
          </p:cNvGraphicFramePr>
          <p:nvPr/>
        </p:nvGraphicFramePr>
        <p:xfrm>
          <a:off x="5384800" y="3341688"/>
          <a:ext cx="1871663" cy="835025"/>
        </p:xfrm>
        <a:graphic>
          <a:graphicData uri="http://schemas.openxmlformats.org/presentationml/2006/ole">
            <p:oleObj spid="_x0000_s3119" name="Equation" r:id="rId4" imgW="923400" imgH="411120" progId="Equation.3">
              <p:embed/>
            </p:oleObj>
          </a:graphicData>
        </a:graphic>
      </p:graphicFrame>
      <p:graphicFrame>
        <p:nvGraphicFramePr>
          <p:cNvPr id="15374" name="Object 79"/>
          <p:cNvGraphicFramePr>
            <a:graphicFrameLocks noChangeAspect="1"/>
          </p:cNvGraphicFramePr>
          <p:nvPr/>
        </p:nvGraphicFramePr>
        <p:xfrm>
          <a:off x="5384800" y="4546600"/>
          <a:ext cx="1871663" cy="669925"/>
        </p:xfrm>
        <a:graphic>
          <a:graphicData uri="http://schemas.openxmlformats.org/presentationml/2006/ole">
            <p:oleObj spid="_x0000_s3120" name="Equation" r:id="rId5" imgW="1152000" imgH="411120" progId="Equation.3">
              <p:embed/>
            </p:oleObj>
          </a:graphicData>
        </a:graphic>
      </p:graphicFrame>
      <p:sp>
        <p:nvSpPr>
          <p:cNvPr id="28693" name="TextBox 80"/>
          <p:cNvSpPr txBox="1">
            <a:spLocks noChangeArrowheads="1"/>
          </p:cNvSpPr>
          <p:nvPr/>
        </p:nvSpPr>
        <p:spPr bwMode="auto">
          <a:xfrm>
            <a:off x="4537738" y="5662420"/>
            <a:ext cx="3940175" cy="6762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sto MT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US" sz="1900" dirty="0" smtClean="0"/>
              <a:t>Thus, amount needed by school start = $75,500.00 </a:t>
            </a:r>
          </a:p>
        </p:txBody>
      </p:sp>
      <p:sp>
        <p:nvSpPr>
          <p:cNvPr id="15376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5377" name="Object 1"/>
          <p:cNvGraphicFramePr>
            <a:graphicFrameLocks noChangeAspect="1"/>
          </p:cNvGraphicFramePr>
          <p:nvPr/>
        </p:nvGraphicFramePr>
        <p:xfrm>
          <a:off x="5384800" y="5262563"/>
          <a:ext cx="1609725" cy="263525"/>
        </p:xfrm>
        <a:graphic>
          <a:graphicData uri="http://schemas.openxmlformats.org/presentationml/2006/ole">
            <p:oleObj spid="_x0000_s3121" name="Equation" r:id="rId6" imgW="1152000" imgH="18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sz="quarter" idx="1"/>
          </p:nvPr>
        </p:nvSpPr>
        <p:spPr>
          <a:xfrm>
            <a:off x="42863" y="2554288"/>
            <a:ext cx="7662862" cy="471487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By now we already know,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15900" y="3006725"/>
            <a:ext cx="8750300" cy="1943100"/>
            <a:chOff x="179662" y="1790505"/>
            <a:chExt cx="8750151" cy="1943811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16188" y="2175106"/>
              <a:ext cx="8701494" cy="395580"/>
              <a:chOff x="-283744" y="1972456"/>
              <a:chExt cx="8856245" cy="39558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H="1">
                <a:off x="-283758" y="2161153"/>
                <a:ext cx="885568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8571922" y="1972171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440928" y="1972171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329323" y="1972171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170863" y="1972171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36638" y="1972171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887871" y="1975347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819890" y="1975347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93917" y="1975347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-283758" y="1975347"/>
                <a:ext cx="0" cy="3922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99" name="TextBox 21"/>
            <p:cNvSpPr txBox="1">
              <a:spLocks noChangeArrowheads="1"/>
            </p:cNvSpPr>
            <p:nvPr/>
          </p:nvSpPr>
          <p:spPr bwMode="auto">
            <a:xfrm>
              <a:off x="179662" y="17968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13</a:t>
              </a:r>
            </a:p>
          </p:txBody>
        </p:sp>
        <p:sp>
          <p:nvSpPr>
            <p:cNvPr id="16400" name="TextBox 23"/>
            <p:cNvSpPr txBox="1">
              <a:spLocks noChangeArrowheads="1"/>
            </p:cNvSpPr>
            <p:nvPr/>
          </p:nvSpPr>
          <p:spPr bwMode="auto">
            <a:xfrm>
              <a:off x="1078759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14</a:t>
              </a:r>
            </a:p>
          </p:txBody>
        </p:sp>
        <p:sp>
          <p:nvSpPr>
            <p:cNvPr id="16401" name="TextBox 24"/>
            <p:cNvSpPr txBox="1">
              <a:spLocks noChangeArrowheads="1"/>
            </p:cNvSpPr>
            <p:nvPr/>
          </p:nvSpPr>
          <p:spPr bwMode="auto">
            <a:xfrm>
              <a:off x="2087699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15</a:t>
              </a:r>
            </a:p>
          </p:txBody>
        </p:sp>
        <p:sp>
          <p:nvSpPr>
            <p:cNvPr id="16402" name="TextBox 25"/>
            <p:cNvSpPr txBox="1">
              <a:spLocks noChangeArrowheads="1"/>
            </p:cNvSpPr>
            <p:nvPr/>
          </p:nvSpPr>
          <p:spPr bwMode="auto">
            <a:xfrm>
              <a:off x="3136467" y="1790505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16</a:t>
              </a:r>
            </a:p>
          </p:txBody>
        </p:sp>
        <p:sp>
          <p:nvSpPr>
            <p:cNvPr id="16403" name="TextBox 26"/>
            <p:cNvSpPr txBox="1">
              <a:spLocks noChangeArrowheads="1"/>
            </p:cNvSpPr>
            <p:nvPr/>
          </p:nvSpPr>
          <p:spPr bwMode="auto">
            <a:xfrm>
              <a:off x="4264888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17</a:t>
              </a:r>
            </a:p>
          </p:txBody>
        </p:sp>
        <p:sp>
          <p:nvSpPr>
            <p:cNvPr id="16404" name="TextBox 27"/>
            <p:cNvSpPr txBox="1">
              <a:spLocks noChangeArrowheads="1"/>
            </p:cNvSpPr>
            <p:nvPr/>
          </p:nvSpPr>
          <p:spPr bwMode="auto">
            <a:xfrm>
              <a:off x="5380033" y="1810726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18</a:t>
              </a:r>
            </a:p>
          </p:txBody>
        </p:sp>
        <p:sp>
          <p:nvSpPr>
            <p:cNvPr id="16405" name="TextBox 28"/>
            <p:cNvSpPr txBox="1">
              <a:spLocks noChangeArrowheads="1"/>
            </p:cNvSpPr>
            <p:nvPr/>
          </p:nvSpPr>
          <p:spPr bwMode="auto">
            <a:xfrm>
              <a:off x="6518177" y="1811204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19</a:t>
              </a:r>
            </a:p>
          </p:txBody>
        </p:sp>
        <p:sp>
          <p:nvSpPr>
            <p:cNvPr id="16406" name="TextBox 29"/>
            <p:cNvSpPr txBox="1">
              <a:spLocks noChangeArrowheads="1"/>
            </p:cNvSpPr>
            <p:nvPr/>
          </p:nvSpPr>
          <p:spPr bwMode="auto">
            <a:xfrm>
              <a:off x="7610324" y="1811682"/>
              <a:ext cx="3918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200" b="1"/>
                <a:t>20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88183" y="3350000"/>
              <a:ext cx="3341630" cy="14293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08" name="TextBox 44"/>
            <p:cNvSpPr txBox="1">
              <a:spLocks noChangeArrowheads="1"/>
            </p:cNvSpPr>
            <p:nvPr/>
          </p:nvSpPr>
          <p:spPr bwMode="auto">
            <a:xfrm>
              <a:off x="6375114" y="3364984"/>
              <a:ext cx="182407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200"/>
                <a:t>College</a:t>
              </a:r>
              <a:r>
                <a:rPr lang="en-US" altLang="zh-CN"/>
                <a:t> </a:t>
              </a:r>
              <a:r>
                <a:rPr lang="en-US" altLang="zh-CN" sz="1200"/>
                <a:t>Years</a:t>
              </a:r>
            </a:p>
          </p:txBody>
        </p:sp>
      </p:grpSp>
      <p:sp>
        <p:nvSpPr>
          <p:cNvPr id="16388" name="TextBox 29"/>
          <p:cNvSpPr txBox="1">
            <a:spLocks noChangeArrowheads="1"/>
          </p:cNvSpPr>
          <p:nvPr/>
        </p:nvSpPr>
        <p:spPr bwMode="auto">
          <a:xfrm>
            <a:off x="8751888" y="3006725"/>
            <a:ext cx="3921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 b="1"/>
              <a:t>21</a:t>
            </a:r>
          </a:p>
        </p:txBody>
      </p:sp>
      <p:sp>
        <p:nvSpPr>
          <p:cNvPr id="16389" name="TextBox 26"/>
          <p:cNvSpPr txBox="1">
            <a:spLocks noChangeArrowheads="1"/>
          </p:cNvSpPr>
          <p:nvPr/>
        </p:nvSpPr>
        <p:spPr bwMode="auto">
          <a:xfrm>
            <a:off x="5086350" y="3786188"/>
            <a:ext cx="10509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$19,144.22 </a:t>
            </a:r>
          </a:p>
        </p:txBody>
      </p:sp>
      <p:sp>
        <p:nvSpPr>
          <p:cNvPr id="16390" name="Rectangle 70"/>
          <p:cNvSpPr>
            <a:spLocks noChangeArrowheads="1"/>
          </p:cNvSpPr>
          <p:nvPr/>
        </p:nvSpPr>
        <p:spPr bwMode="auto">
          <a:xfrm>
            <a:off x="6235700" y="3794125"/>
            <a:ext cx="89376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FF0000"/>
                </a:solidFill>
              </a:rPr>
              <a:t>$18,963.61</a:t>
            </a:r>
          </a:p>
        </p:txBody>
      </p:sp>
      <p:sp>
        <p:nvSpPr>
          <p:cNvPr id="16391" name="Rectangle 72"/>
          <p:cNvSpPr>
            <a:spLocks noChangeArrowheads="1"/>
          </p:cNvSpPr>
          <p:nvPr/>
        </p:nvSpPr>
        <p:spPr bwMode="auto">
          <a:xfrm>
            <a:off x="7394575" y="3798888"/>
            <a:ext cx="893763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FF0000"/>
                </a:solidFill>
              </a:rPr>
              <a:t>$18,784.71</a:t>
            </a:r>
          </a:p>
        </p:txBody>
      </p:sp>
      <p:sp>
        <p:nvSpPr>
          <p:cNvPr id="16392" name="Rectangle 74"/>
          <p:cNvSpPr>
            <a:spLocks noChangeArrowheads="1"/>
          </p:cNvSpPr>
          <p:nvPr/>
        </p:nvSpPr>
        <p:spPr bwMode="auto">
          <a:xfrm>
            <a:off x="8331200" y="3800475"/>
            <a:ext cx="89376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FF0000"/>
                </a:solidFill>
              </a:rPr>
              <a:t>$18,607.50</a:t>
            </a:r>
          </a:p>
        </p:txBody>
      </p:sp>
      <p:sp>
        <p:nvSpPr>
          <p:cNvPr id="16393" name="Rectangle 76"/>
          <p:cNvSpPr>
            <a:spLocks noChangeArrowheads="1"/>
          </p:cNvSpPr>
          <p:nvPr/>
        </p:nvSpPr>
        <p:spPr bwMode="auto">
          <a:xfrm>
            <a:off x="5164138" y="4106863"/>
            <a:ext cx="893762" cy="2762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200">
                <a:solidFill>
                  <a:srgbClr val="0000FF"/>
                </a:solidFill>
              </a:rPr>
              <a:t>$75,500.00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68263" y="3849688"/>
            <a:ext cx="1050926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alisto MT" charset="0"/>
                <a:ea typeface="MS PGothic" charset="0"/>
                <a:cs typeface="MS PGothic" charset="0"/>
              </a:rPr>
              <a:t>$7,500.00 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743140" y="4154435"/>
            <a:ext cx="3557789" cy="822430"/>
          </a:xfrm>
          <a:prstGeom prst="wedgeRectCallout">
            <a:avLst>
              <a:gd name="adj1" fmla="val -51595"/>
              <a:gd name="adj2" fmla="val -6504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Initial deposit of $7,500.00 will increase in value with 6 percent interest rate for next 5 years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5698531" y="5294707"/>
            <a:ext cx="3041086" cy="1109021"/>
          </a:xfrm>
          <a:prstGeom prst="wedgeRoundRectCallout">
            <a:avLst>
              <a:gd name="adj1" fmla="val -61709"/>
              <a:gd name="adj2" fmla="val -1177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The saving account must at least, hold $75,500.00 at this year </a:t>
            </a:r>
          </a:p>
        </p:txBody>
      </p:sp>
      <p:sp>
        <p:nvSpPr>
          <p:cNvPr id="16397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7800" y="2220913"/>
            <a:ext cx="7159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3:	Calculate the future value of $7,500.00 deposit</a:t>
            </a:r>
          </a:p>
        </p:txBody>
      </p:sp>
      <p:sp>
        <p:nvSpPr>
          <p:cNvPr id="17412" name="TextBox 30"/>
          <p:cNvSpPr txBox="1">
            <a:spLocks noChangeArrowheads="1"/>
          </p:cNvSpPr>
          <p:nvPr/>
        </p:nvSpPr>
        <p:spPr bwMode="auto">
          <a:xfrm>
            <a:off x="1136650" y="2551113"/>
            <a:ext cx="7821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²"/>
            </a:pPr>
            <a:r>
              <a:rPr lang="en-US" altLang="zh-CN"/>
              <a:t>As $7,500.00 are already in the saving account, accounting the 5 years interest earned </a:t>
            </a: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3389313" y="3197225"/>
          <a:ext cx="2568575" cy="474663"/>
        </p:xfrm>
        <a:graphic>
          <a:graphicData uri="http://schemas.openxmlformats.org/presentationml/2006/ole">
            <p:oleObj spid="_x0000_s4143" name="Equation" r:id="rId3" imgW="1298160" imgH="228240" progId="Equation.3">
              <p:embed/>
            </p:oleObj>
          </a:graphicData>
        </a:graphic>
      </p:graphicFrame>
      <p:graphicFrame>
        <p:nvGraphicFramePr>
          <p:cNvPr id="17414" name="Object 2"/>
          <p:cNvGraphicFramePr>
            <a:graphicFrameLocks noChangeAspect="1"/>
          </p:cNvGraphicFramePr>
          <p:nvPr/>
        </p:nvGraphicFramePr>
        <p:xfrm>
          <a:off x="2667000" y="3646488"/>
          <a:ext cx="3836988" cy="490537"/>
        </p:xfrm>
        <a:graphic>
          <a:graphicData uri="http://schemas.openxmlformats.org/presentationml/2006/ole">
            <p:oleObj spid="_x0000_s4144" name="Equation" r:id="rId4" imgW="1864800" imgH="228240" progId="Equation.3">
              <p:embed/>
            </p:oleObj>
          </a:graphicData>
        </a:graphic>
      </p:graphicFrame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3144838" y="4156075"/>
          <a:ext cx="2943225" cy="463550"/>
        </p:xfrm>
        <a:graphic>
          <a:graphicData uri="http://schemas.openxmlformats.org/presentationml/2006/ole">
            <p:oleObj spid="_x0000_s4145" name="Equation" r:id="rId5" imgW="1362240" imgH="200880" progId="Equation.3">
              <p:embed/>
            </p:oleObj>
          </a:graphicData>
        </a:graphic>
      </p:graphicFrame>
      <p:sp>
        <p:nvSpPr>
          <p:cNvPr id="17416" name="TextBox 4"/>
          <p:cNvSpPr txBox="1">
            <a:spLocks noChangeArrowheads="1"/>
          </p:cNvSpPr>
          <p:nvPr/>
        </p:nvSpPr>
        <p:spPr bwMode="auto">
          <a:xfrm>
            <a:off x="1136650" y="4745038"/>
            <a:ext cx="502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²"/>
            </a:pPr>
            <a:r>
              <a:rPr lang="en-US" altLang="zh-CN"/>
              <a:t>By using Financial Calculator,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36650" y="5192259"/>
            <a:ext cx="12221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81952" y="5675184"/>
            <a:ext cx="88273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795713" y="5192713"/>
            <a:ext cx="75565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5544" y="5675184"/>
            <a:ext cx="7544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I/YR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188" y="5191125"/>
            <a:ext cx="1155700" cy="369888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-7,500.00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167" y="5675184"/>
            <a:ext cx="11562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PV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30925" y="5197475"/>
            <a:ext cx="1317625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31863" y="5675184"/>
            <a:ext cx="13163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PMT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564438" y="6221413"/>
            <a:ext cx="128270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10,036.69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63616" y="5675184"/>
            <a:ext cx="128282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FV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053263" y="4619625"/>
            <a:ext cx="1695450" cy="369888"/>
          </a:xfrm>
          <a:prstGeom prst="rect">
            <a:avLst/>
          </a:prstGeom>
          <a:solidFill>
            <a:srgbClr val="8AADCD"/>
          </a:solidFill>
          <a:ln w="9525">
            <a:solidFill>
              <a:srgbClr val="8AADCD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  <a:latin typeface="+mn-lt"/>
                <a:ea typeface="+mn-ea"/>
              </a:rPr>
              <a:t>END MODE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8684" y="6222038"/>
            <a:ext cx="144139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OUTPUTS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682875" y="5192713"/>
            <a:ext cx="881063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77800" y="2220913"/>
            <a:ext cx="7159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Step 4:	Calculate the yearly payment required</a:t>
            </a:r>
          </a:p>
        </p:txBody>
      </p:sp>
      <p:sp>
        <p:nvSpPr>
          <p:cNvPr id="18435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198438" y="3179763"/>
          <a:ext cx="2305050" cy="2060576"/>
        </p:xfrm>
        <a:graphic>
          <a:graphicData uri="http://schemas.openxmlformats.org/drawingml/2006/table">
            <a:tbl>
              <a:tblPr/>
              <a:tblGrid>
                <a:gridCol w="1152525"/>
                <a:gridCol w="1152525"/>
              </a:tblGrid>
              <a:tr h="2698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Information Available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D34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Present Value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0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Interest Rate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6% per Year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Number of Period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6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PVA</a:t>
                      </a:r>
                      <a:r>
                        <a:rPr kumimoji="0" lang="en-US" altLang="zh-CN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18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$75,500.00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FV</a:t>
                      </a:r>
                      <a:r>
                        <a:rPr kumimoji="0" lang="en-US" altLang="zh-CN" sz="11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18,7500</a:t>
                      </a:r>
                      <a:endParaRPr kumimoji="0" lang="en-US" altLang="zh-CN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sto MT" pitchFamily="18" charset="0"/>
                        <a:ea typeface="MS PGothic" pitchFamily="34" charset="-128"/>
                      </a:endParaRP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$10,036.69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8F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FVA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sto MT" pitchFamily="18" charset="0"/>
                          <a:ea typeface="MS PGothic" pitchFamily="34" charset="-128"/>
                        </a:rPr>
                        <a:t>Unknown</a:t>
                      </a:r>
                    </a:p>
                  </a:txBody>
                  <a:tcPr marL="91455" marR="91455" marT="40915" marB="409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34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3488" y="3228975"/>
            <a:ext cx="6281737" cy="1409700"/>
            <a:chOff x="1361402" y="2286610"/>
            <a:chExt cx="5997407" cy="136390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70089" y="2286610"/>
              <a:ext cx="5819164" cy="780617"/>
              <a:chOff x="20268" y="2263801"/>
              <a:chExt cx="5819164" cy="780617"/>
            </a:xfrm>
          </p:grpSpPr>
          <p:cxnSp>
            <p:nvCxnSpPr>
              <p:cNvPr id="71" name="Straight Connector 70"/>
              <p:cNvCxnSpPr/>
              <p:nvPr/>
            </p:nvCxnSpPr>
            <p:spPr>
              <a:xfrm flipH="1">
                <a:off x="217741" y="2838239"/>
                <a:ext cx="535780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575546" y="2647784"/>
                <a:ext cx="0" cy="3931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461547" y="2647784"/>
                <a:ext cx="0" cy="3931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333907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2285081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275661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217741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77" name="TextBox 21"/>
              <p:cNvSpPr txBox="1">
                <a:spLocks noChangeArrowheads="1"/>
              </p:cNvSpPr>
              <p:nvPr/>
            </p:nvSpPr>
            <p:spPr bwMode="auto">
              <a:xfrm>
                <a:off x="20268" y="2263801"/>
                <a:ext cx="500527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13</a:t>
                </a:r>
              </a:p>
            </p:txBody>
          </p:sp>
          <p:sp>
            <p:nvSpPr>
              <p:cNvPr id="18478" name="TextBox 22"/>
              <p:cNvSpPr txBox="1">
                <a:spLocks noChangeArrowheads="1"/>
              </p:cNvSpPr>
              <p:nvPr/>
            </p:nvSpPr>
            <p:spPr bwMode="auto">
              <a:xfrm>
                <a:off x="1078759" y="2263801"/>
                <a:ext cx="464922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14</a:t>
                </a:r>
              </a:p>
            </p:txBody>
          </p:sp>
          <p:sp>
            <p:nvSpPr>
              <p:cNvPr id="18479" name="TextBox 23"/>
              <p:cNvSpPr txBox="1">
                <a:spLocks noChangeArrowheads="1"/>
              </p:cNvSpPr>
              <p:nvPr/>
            </p:nvSpPr>
            <p:spPr bwMode="auto">
              <a:xfrm>
                <a:off x="2087699" y="2263801"/>
                <a:ext cx="460626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15</a:t>
                </a:r>
              </a:p>
            </p:txBody>
          </p:sp>
          <p:sp>
            <p:nvSpPr>
              <p:cNvPr id="18480" name="TextBox 24"/>
              <p:cNvSpPr txBox="1">
                <a:spLocks noChangeArrowheads="1"/>
              </p:cNvSpPr>
              <p:nvPr/>
            </p:nvSpPr>
            <p:spPr bwMode="auto">
              <a:xfrm>
                <a:off x="3136467" y="2263801"/>
                <a:ext cx="604002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16</a:t>
                </a:r>
              </a:p>
            </p:txBody>
          </p:sp>
          <p:sp>
            <p:nvSpPr>
              <p:cNvPr id="18481" name="TextBox 25"/>
              <p:cNvSpPr txBox="1">
                <a:spLocks noChangeArrowheads="1"/>
              </p:cNvSpPr>
              <p:nvPr/>
            </p:nvSpPr>
            <p:spPr bwMode="auto">
              <a:xfrm>
                <a:off x="4264888" y="2263801"/>
                <a:ext cx="525964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17</a:t>
                </a:r>
              </a:p>
            </p:txBody>
          </p:sp>
          <p:sp>
            <p:nvSpPr>
              <p:cNvPr id="18482" name="TextBox 26"/>
              <p:cNvSpPr txBox="1">
                <a:spLocks noChangeArrowheads="1"/>
              </p:cNvSpPr>
              <p:nvPr/>
            </p:nvSpPr>
            <p:spPr bwMode="auto">
              <a:xfrm>
                <a:off x="5380034" y="2263801"/>
                <a:ext cx="459398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18</a:t>
                </a:r>
              </a:p>
            </p:txBody>
          </p:sp>
        </p:grpSp>
        <p:sp>
          <p:nvSpPr>
            <p:cNvPr id="18463" name="Rectangle 7"/>
            <p:cNvSpPr>
              <a:spLocks noChangeArrowheads="1"/>
            </p:cNvSpPr>
            <p:nvPr/>
          </p:nvSpPr>
          <p:spPr bwMode="auto">
            <a:xfrm>
              <a:off x="6692745" y="3382493"/>
              <a:ext cx="666064" cy="268024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FVA= ?</a:t>
              </a:r>
            </a:p>
          </p:txBody>
        </p:sp>
        <p:sp>
          <p:nvSpPr>
            <p:cNvPr id="18464" name="Rectangle 8"/>
            <p:cNvSpPr>
              <a:spLocks noChangeArrowheads="1"/>
            </p:cNvSpPr>
            <p:nvPr/>
          </p:nvSpPr>
          <p:spPr bwMode="auto">
            <a:xfrm>
              <a:off x="4517501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8465" name="Rectangle 9"/>
            <p:cNvSpPr>
              <a:spLocks noChangeArrowheads="1"/>
            </p:cNvSpPr>
            <p:nvPr/>
          </p:nvSpPr>
          <p:spPr bwMode="auto">
            <a:xfrm>
              <a:off x="6759840" y="31104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8466" name="Rectangle 10"/>
            <p:cNvSpPr>
              <a:spLocks noChangeArrowheads="1"/>
            </p:cNvSpPr>
            <p:nvPr/>
          </p:nvSpPr>
          <p:spPr bwMode="auto">
            <a:xfrm>
              <a:off x="5626367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8467" name="Rectangle 11"/>
            <p:cNvSpPr>
              <a:spLocks noChangeArrowheads="1"/>
            </p:cNvSpPr>
            <p:nvPr/>
          </p:nvSpPr>
          <p:spPr bwMode="auto">
            <a:xfrm>
              <a:off x="3468733" y="31054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8468" name="Rectangle 12"/>
            <p:cNvSpPr>
              <a:spLocks noChangeArrowheads="1"/>
            </p:cNvSpPr>
            <p:nvPr/>
          </p:nvSpPr>
          <p:spPr bwMode="auto">
            <a:xfrm>
              <a:off x="2464090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8469" name="Rectangle 13"/>
            <p:cNvSpPr>
              <a:spLocks noChangeArrowheads="1"/>
            </p:cNvSpPr>
            <p:nvPr/>
          </p:nvSpPr>
          <p:spPr bwMode="auto">
            <a:xfrm>
              <a:off x="1361402" y="3108214"/>
              <a:ext cx="609213" cy="2811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</p:grpSp>
      <p:sp>
        <p:nvSpPr>
          <p:cNvPr id="18458" name="TextBox 28"/>
          <p:cNvSpPr txBox="1">
            <a:spLocks noChangeArrowheads="1"/>
          </p:cNvSpPr>
          <p:nvPr/>
        </p:nvSpPr>
        <p:spPr bwMode="auto">
          <a:xfrm>
            <a:off x="2627313" y="4452938"/>
            <a:ext cx="3965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* Note that first payment will be make on age of 13 and last payment will be make on age of 18</a:t>
            </a:r>
          </a:p>
        </p:txBody>
      </p:sp>
      <p:graphicFrame>
        <p:nvGraphicFramePr>
          <p:cNvPr id="18459" name="Object 56"/>
          <p:cNvGraphicFramePr>
            <a:graphicFrameLocks noChangeAspect="1"/>
          </p:cNvGraphicFramePr>
          <p:nvPr/>
        </p:nvGraphicFramePr>
        <p:xfrm>
          <a:off x="3379788" y="5065713"/>
          <a:ext cx="2228850" cy="334962"/>
        </p:xfrm>
        <a:graphic>
          <a:graphicData uri="http://schemas.openxmlformats.org/presentationml/2006/ole">
            <p:oleObj spid="_x0000_s5167" name="Equation" r:id="rId4" imgW="1425960" imgH="200880" progId="Equation.3">
              <p:embed/>
            </p:oleObj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3373438" y="6286500"/>
          <a:ext cx="2090737" cy="338138"/>
        </p:xfrm>
        <a:graphic>
          <a:graphicData uri="http://schemas.openxmlformats.org/presentationml/2006/ole">
            <p:oleObj spid="_x0000_s5168" name="Equation" r:id="rId5" imgW="1152000" imgH="182520" progId="Equation.3">
              <p:embed/>
            </p:oleObj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2720975" y="5562600"/>
          <a:ext cx="3427413" cy="327025"/>
        </p:xfrm>
        <a:graphic>
          <a:graphicData uri="http://schemas.openxmlformats.org/presentationml/2006/ole">
            <p:oleObj spid="_x0000_s5169" name="Equation" r:id="rId6" imgW="1983960" imgH="18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01913" y="2413000"/>
            <a:ext cx="6614025" cy="1471231"/>
            <a:chOff x="1361402" y="2286610"/>
            <a:chExt cx="6314403" cy="1423439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70089" y="2286610"/>
              <a:ext cx="5819164" cy="780617"/>
              <a:chOff x="20268" y="2263801"/>
              <a:chExt cx="5819164" cy="780617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217729" y="2838239"/>
                <a:ext cx="535759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575320" y="2647784"/>
                <a:ext cx="0" cy="3931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461366" y="2647784"/>
                <a:ext cx="0" cy="39319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333771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84987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275607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17729" y="2652392"/>
                <a:ext cx="0" cy="39166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93" name="TextBox 21"/>
              <p:cNvSpPr txBox="1">
                <a:spLocks noChangeArrowheads="1"/>
              </p:cNvSpPr>
              <p:nvPr/>
            </p:nvSpPr>
            <p:spPr bwMode="auto">
              <a:xfrm>
                <a:off x="20268" y="2263801"/>
                <a:ext cx="500527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13</a:t>
                </a:r>
              </a:p>
            </p:txBody>
          </p:sp>
          <p:sp>
            <p:nvSpPr>
              <p:cNvPr id="19494" name="TextBox 22"/>
              <p:cNvSpPr txBox="1">
                <a:spLocks noChangeArrowheads="1"/>
              </p:cNvSpPr>
              <p:nvPr/>
            </p:nvSpPr>
            <p:spPr bwMode="auto">
              <a:xfrm>
                <a:off x="1078759" y="2263801"/>
                <a:ext cx="464922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14</a:t>
                </a:r>
              </a:p>
            </p:txBody>
          </p:sp>
          <p:sp>
            <p:nvSpPr>
              <p:cNvPr id="19495" name="TextBox 23"/>
              <p:cNvSpPr txBox="1">
                <a:spLocks noChangeArrowheads="1"/>
              </p:cNvSpPr>
              <p:nvPr/>
            </p:nvSpPr>
            <p:spPr bwMode="auto">
              <a:xfrm>
                <a:off x="2087699" y="2263801"/>
                <a:ext cx="460626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15</a:t>
                </a:r>
              </a:p>
            </p:txBody>
          </p:sp>
          <p:sp>
            <p:nvSpPr>
              <p:cNvPr id="19496" name="TextBox 24"/>
              <p:cNvSpPr txBox="1">
                <a:spLocks noChangeArrowheads="1"/>
              </p:cNvSpPr>
              <p:nvPr/>
            </p:nvSpPr>
            <p:spPr bwMode="auto">
              <a:xfrm>
                <a:off x="3136467" y="2263801"/>
                <a:ext cx="604002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16</a:t>
                </a:r>
              </a:p>
            </p:txBody>
          </p:sp>
          <p:sp>
            <p:nvSpPr>
              <p:cNvPr id="19497" name="TextBox 25"/>
              <p:cNvSpPr txBox="1">
                <a:spLocks noChangeArrowheads="1"/>
              </p:cNvSpPr>
              <p:nvPr/>
            </p:nvSpPr>
            <p:spPr bwMode="auto">
              <a:xfrm>
                <a:off x="4264888" y="2263801"/>
                <a:ext cx="525964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17</a:t>
                </a:r>
              </a:p>
            </p:txBody>
          </p:sp>
          <p:sp>
            <p:nvSpPr>
              <p:cNvPr id="19498" name="TextBox 26"/>
              <p:cNvSpPr txBox="1">
                <a:spLocks noChangeArrowheads="1"/>
              </p:cNvSpPr>
              <p:nvPr/>
            </p:nvSpPr>
            <p:spPr bwMode="auto">
              <a:xfrm>
                <a:off x="5380034" y="2263801"/>
                <a:ext cx="459398" cy="318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200" b="1"/>
                  <a:t>18</a:t>
                </a:r>
              </a:p>
            </p:txBody>
          </p:sp>
        </p:grpSp>
        <p:sp>
          <p:nvSpPr>
            <p:cNvPr id="19479" name="Rectangle 7"/>
            <p:cNvSpPr>
              <a:spLocks noChangeArrowheads="1"/>
            </p:cNvSpPr>
            <p:nvPr/>
          </p:nvSpPr>
          <p:spPr bwMode="auto">
            <a:xfrm>
              <a:off x="5933920" y="3382493"/>
              <a:ext cx="1741885" cy="327556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/>
                <a:t>FVA= $65,463.30</a:t>
              </a:r>
            </a:p>
          </p:txBody>
        </p:sp>
        <p:sp>
          <p:nvSpPr>
            <p:cNvPr id="19480" name="Rectangle 8"/>
            <p:cNvSpPr>
              <a:spLocks noChangeArrowheads="1"/>
            </p:cNvSpPr>
            <p:nvPr/>
          </p:nvSpPr>
          <p:spPr bwMode="auto">
            <a:xfrm>
              <a:off x="4517501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9481" name="Rectangle 9"/>
            <p:cNvSpPr>
              <a:spLocks noChangeArrowheads="1"/>
            </p:cNvSpPr>
            <p:nvPr/>
          </p:nvSpPr>
          <p:spPr bwMode="auto">
            <a:xfrm>
              <a:off x="6759840" y="31104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9482" name="Rectangle 10"/>
            <p:cNvSpPr>
              <a:spLocks noChangeArrowheads="1"/>
            </p:cNvSpPr>
            <p:nvPr/>
          </p:nvSpPr>
          <p:spPr bwMode="auto">
            <a:xfrm>
              <a:off x="5626367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9483" name="Rectangle 11"/>
            <p:cNvSpPr>
              <a:spLocks noChangeArrowheads="1"/>
            </p:cNvSpPr>
            <p:nvPr/>
          </p:nvSpPr>
          <p:spPr bwMode="auto">
            <a:xfrm>
              <a:off x="3468733" y="31054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9484" name="Rectangle 12"/>
            <p:cNvSpPr>
              <a:spLocks noChangeArrowheads="1"/>
            </p:cNvSpPr>
            <p:nvPr/>
          </p:nvSpPr>
          <p:spPr bwMode="auto">
            <a:xfrm>
              <a:off x="2464090" y="3119394"/>
              <a:ext cx="529412" cy="276999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  <p:sp>
          <p:nvSpPr>
            <p:cNvPr id="19485" name="Rectangle 13"/>
            <p:cNvSpPr>
              <a:spLocks noChangeArrowheads="1"/>
            </p:cNvSpPr>
            <p:nvPr/>
          </p:nvSpPr>
          <p:spPr bwMode="auto">
            <a:xfrm>
              <a:off x="1361402" y="3108214"/>
              <a:ext cx="609213" cy="281140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/>
                <a:t>PMT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7500" y="2413000"/>
          <a:ext cx="2305050" cy="15224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52525"/>
                <a:gridCol w="1152525"/>
              </a:tblGrid>
              <a:tr h="270370"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Information Available</a:t>
                      </a:r>
                      <a:endParaRPr lang="en-US" sz="1100" dirty="0"/>
                    </a:p>
                  </a:txBody>
                  <a:tcPr marL="91455" marR="91455" marT="40935" marB="409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922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Present</a:t>
                      </a:r>
                      <a:r>
                        <a:rPr lang="en-US" sz="1100" baseline="0" dirty="0" smtClean="0"/>
                        <a:t> Value</a:t>
                      </a:r>
                      <a:endParaRPr lang="en-US" sz="1100" dirty="0"/>
                    </a:p>
                  </a:txBody>
                  <a:tcPr marL="91455" marR="91455" marT="40935" marB="409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91455" marR="91455" marT="40935" marB="4093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37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Interest Rate</a:t>
                      </a:r>
                      <a:endParaRPr lang="en-US" sz="1100" dirty="0"/>
                    </a:p>
                  </a:txBody>
                  <a:tcPr marL="91455" marR="91455" marT="40935" marB="409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6% per Year</a:t>
                      </a:r>
                      <a:endParaRPr lang="en-US" sz="1100" dirty="0"/>
                    </a:p>
                  </a:txBody>
                  <a:tcPr marL="91455" marR="91455" marT="40935" marB="4093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207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Number</a:t>
                      </a:r>
                      <a:r>
                        <a:rPr lang="en-US" sz="1100" baseline="0" dirty="0" smtClean="0"/>
                        <a:t> of Period</a:t>
                      </a:r>
                      <a:endParaRPr lang="en-US" sz="1100" dirty="0"/>
                    </a:p>
                  </a:txBody>
                  <a:tcPr marL="91455" marR="91455" marT="40935" marB="409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91455" marR="91455" marT="40935" marB="4093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037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FVA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1455" marR="91455" marT="40935" marB="4093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</a:rPr>
                        <a:t>$65,463.30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91455" marR="91455" marT="40935" marB="40935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9474" name="Object 78"/>
          <p:cNvGraphicFramePr>
            <a:graphicFrameLocks noChangeAspect="1"/>
          </p:cNvGraphicFramePr>
          <p:nvPr/>
        </p:nvGraphicFramePr>
        <p:xfrm>
          <a:off x="3046413" y="4767263"/>
          <a:ext cx="3713162" cy="727075"/>
        </p:xfrm>
        <a:graphic>
          <a:graphicData uri="http://schemas.openxmlformats.org/presentationml/2006/ole">
            <p:oleObj spid="_x0000_s6191" name="Equation" r:id="rId3" imgW="2361960" imgH="457200" progId="Equation.3">
              <p:embed/>
            </p:oleObj>
          </a:graphicData>
        </a:graphic>
      </p:graphicFrame>
      <p:graphicFrame>
        <p:nvGraphicFramePr>
          <p:cNvPr id="19475" name="Object 27"/>
          <p:cNvGraphicFramePr>
            <a:graphicFrameLocks noChangeAspect="1"/>
          </p:cNvGraphicFramePr>
          <p:nvPr/>
        </p:nvGraphicFramePr>
        <p:xfrm>
          <a:off x="3590925" y="3916363"/>
          <a:ext cx="2913063" cy="742950"/>
        </p:xfrm>
        <a:graphic>
          <a:graphicData uri="http://schemas.openxmlformats.org/presentationml/2006/ole">
            <p:oleObj spid="_x0000_s6192" name="Equation" r:id="rId4" imgW="1782720" imgH="447840" progId="Equation.3">
              <p:embed/>
            </p:oleObj>
          </a:graphicData>
        </a:graphic>
      </p:graphicFrame>
      <p:graphicFrame>
        <p:nvGraphicFramePr>
          <p:cNvPr id="19476" name="Object 29"/>
          <p:cNvGraphicFramePr>
            <a:graphicFrameLocks noChangeAspect="1"/>
          </p:cNvGraphicFramePr>
          <p:nvPr/>
        </p:nvGraphicFramePr>
        <p:xfrm>
          <a:off x="3824288" y="5819775"/>
          <a:ext cx="2024062" cy="341313"/>
        </p:xfrm>
        <a:graphic>
          <a:graphicData uri="http://schemas.openxmlformats.org/presentationml/2006/ole">
            <p:oleObj spid="_x0000_s6193" name="Equation" r:id="rId5" imgW="1115280" imgH="182520" progId="Equation.3">
              <p:embed/>
            </p:oleObj>
          </a:graphicData>
        </a:graphic>
      </p:graphicFrame>
      <p:sp>
        <p:nvSpPr>
          <p:cNvPr id="19477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739775" y="2568575"/>
            <a:ext cx="7662863" cy="404813"/>
          </a:xfrm>
        </p:spPr>
        <p:txBody>
          <a:bodyPr/>
          <a:lstStyle/>
          <a:p>
            <a:pPr eaLnBrk="1" hangingPunct="1"/>
            <a:r>
              <a:rPr lang="en-US" altLang="zh-CN" sz="1800" smtClean="0"/>
              <a:t>By Using Financial Calculator,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7419" y="5471539"/>
            <a:ext cx="7471935" cy="7430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 conclusion, the yearly commitment, PMT, needed is </a:t>
            </a:r>
            <a:r>
              <a:rPr lang="en-US" b="1" dirty="0">
                <a:solidFill>
                  <a:srgbClr val="002060"/>
                </a:solidFill>
              </a:rPr>
              <a:t>$9,384.99</a:t>
            </a:r>
          </a:p>
        </p:txBody>
      </p:sp>
      <p:sp>
        <p:nvSpPr>
          <p:cNvPr id="20484" name="Title 1"/>
          <p:cNvSpPr txBox="1">
            <a:spLocks/>
          </p:cNvSpPr>
          <p:nvPr/>
        </p:nvSpPr>
        <p:spPr bwMode="auto">
          <a:xfrm>
            <a:off x="609600" y="4968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600">
                <a:solidFill>
                  <a:schemeClr val="bg1"/>
                </a:solidFill>
              </a:rPr>
              <a:t>Answer P8-40</a:t>
            </a:r>
            <a:br>
              <a:rPr lang="en-US" altLang="zh-CN" sz="4600">
                <a:solidFill>
                  <a:schemeClr val="bg1"/>
                </a:solidFill>
              </a:rPr>
            </a:br>
            <a:r>
              <a:rPr lang="en-US" altLang="zh-CN" b="1">
                <a:solidFill>
                  <a:schemeClr val="bg1"/>
                </a:solidFill>
              </a:rPr>
              <a:t>Required Annuity Payments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7741" y="3501127"/>
            <a:ext cx="122216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3043" y="3984052"/>
            <a:ext cx="88273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467100" y="3500438"/>
            <a:ext cx="75565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66635" y="3984052"/>
            <a:ext cx="75444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I/YR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473575" y="3498850"/>
            <a:ext cx="1155700" cy="369888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73258" y="3984052"/>
            <a:ext cx="115626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PV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5802313" y="4519613"/>
            <a:ext cx="1317625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-9,384.99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02954" y="3984052"/>
            <a:ext cx="131638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PMT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234238" y="3498850"/>
            <a:ext cx="1282700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65,463.30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34707" y="3984052"/>
            <a:ext cx="128282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FV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724650" y="2927350"/>
            <a:ext cx="1695450" cy="369888"/>
          </a:xfrm>
          <a:prstGeom prst="rect">
            <a:avLst/>
          </a:prstGeom>
          <a:solidFill>
            <a:srgbClr val="8AADCD"/>
          </a:solidFill>
          <a:ln w="9525">
            <a:solidFill>
              <a:srgbClr val="8AADCD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  <a:latin typeface="+mn-lt"/>
                <a:ea typeface="+mn-ea"/>
              </a:rPr>
              <a:t>END MODE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39775" y="4530906"/>
            <a:ext cx="144139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54263" y="3500438"/>
            <a:ext cx="881062" cy="368300"/>
          </a:xfrm>
          <a:prstGeom prst="rect">
            <a:avLst/>
          </a:prstGeom>
          <a:solidFill>
            <a:srgbClr val="DAD1B5"/>
          </a:solidFill>
          <a:ln w="9525">
            <a:solidFill>
              <a:srgbClr val="DAD1B5"/>
            </a:solidFill>
            <a:miter lim="800000"/>
            <a:headEnd/>
            <a:tailEnd/>
          </a:ln>
          <a:effectLst>
            <a:outerShdw blurRad="50800" dist="25400" dir="6599969" sx="102000" sy="102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latin typeface="+mn-lt"/>
                <a:ea typeface="+mn-ea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Annuities</a:t>
            </a:r>
          </a:p>
          <a:p>
            <a:pPr lvl="1"/>
            <a:r>
              <a:rPr lang="en-US" dirty="0" smtClean="0"/>
              <a:t>Series of fixed payments required from you or paid to you at a specified frequency over the course of a fixed period of time.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Ordinary Annuity</a:t>
            </a:r>
          </a:p>
          <a:p>
            <a:pPr lvl="2"/>
            <a:r>
              <a:rPr lang="en-US" dirty="0" smtClean="0"/>
              <a:t>Payments are required at the end of each period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Annuity Due</a:t>
            </a:r>
          </a:p>
          <a:p>
            <a:pPr lvl="2"/>
            <a:r>
              <a:rPr lang="en-US" dirty="0" smtClean="0"/>
              <a:t>Payments are required at the beginning of each period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PV of Ordinary Annuity or Annuity Due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 understand how to find the PV, think of it as you are putting a lump sum of money into an account then letting interest compound while still getting a fixed payout after every specified period.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Retirement Account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534400" cy="4873752"/>
          </a:xfrm>
        </p:spPr>
        <p:txBody>
          <a:bodyPr/>
          <a:lstStyle/>
          <a:p>
            <a:r>
              <a:rPr lang="en-US" dirty="0" smtClean="0"/>
              <a:t>PV of Ordinary Annuity or Annuity Due</a:t>
            </a:r>
          </a:p>
          <a:p>
            <a:pPr lvl="1"/>
            <a:r>
              <a:rPr lang="en-US" sz="2000" dirty="0" smtClean="0"/>
              <a:t>PVA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(Ordinary Annuity) = PMT * [1 – 1/(1 + I)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]/ I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err="1" smtClean="0"/>
              <a:t>PVA</a:t>
            </a:r>
            <a:r>
              <a:rPr lang="en-US" sz="2000" baseline="-25000" dirty="0" err="1" smtClean="0"/>
              <a:t>due</a:t>
            </a:r>
            <a:r>
              <a:rPr lang="en-US" sz="2000" dirty="0" smtClean="0"/>
              <a:t> (Annuity Due)= PMT * [1 – 1/(1 + I)</a:t>
            </a:r>
            <a:r>
              <a:rPr lang="en-US" sz="2000" baseline="30000" dirty="0" smtClean="0"/>
              <a:t>N</a:t>
            </a:r>
            <a:r>
              <a:rPr lang="en-US" sz="2000" dirty="0" smtClean="0"/>
              <a:t>]/ I  *  (1 + I)</a:t>
            </a:r>
          </a:p>
          <a:p>
            <a:pPr lvl="5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       = PVA</a:t>
            </a:r>
            <a:r>
              <a:rPr lang="en-US" sz="2000" baseline="-25000" dirty="0" smtClean="0">
                <a:solidFill>
                  <a:schemeClr val="tx1"/>
                </a:solidFill>
              </a:rPr>
              <a:t>N</a:t>
            </a:r>
            <a:r>
              <a:rPr lang="en-US" sz="2000" dirty="0" smtClean="0">
                <a:solidFill>
                  <a:schemeClr val="tx1"/>
                </a:solidFill>
              </a:rPr>
              <a:t> *  (1 + I)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13" name="Curved Up Arrow 8"/>
          <p:cNvSpPr/>
          <p:nvPr/>
        </p:nvSpPr>
        <p:spPr>
          <a:xfrm flipV="1">
            <a:off x="2169746" y="2884899"/>
            <a:ext cx="983762" cy="2086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flipV="1">
            <a:off x="3153508" y="2884899"/>
            <a:ext cx="1190869" cy="20869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V="1">
            <a:off x="4344377" y="2926639"/>
            <a:ext cx="983762" cy="1669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79785" y="2884899"/>
            <a:ext cx="592015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515946" y="2884899"/>
            <a:ext cx="517769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30615" y="2912121"/>
            <a:ext cx="550985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pic>
        <p:nvPicPr>
          <p:cNvPr id="9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6400" y="3302289"/>
            <a:ext cx="362438" cy="292172"/>
          </a:xfrm>
          <a:prstGeom prst="rect">
            <a:avLst/>
          </a:prstGeom>
          <a:noFill/>
        </p:spPr>
      </p:pic>
      <p:pic>
        <p:nvPicPr>
          <p:cNvPr id="10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5492" y="3302289"/>
            <a:ext cx="362438" cy="292172"/>
          </a:xfrm>
          <a:prstGeom prst="rect">
            <a:avLst/>
          </a:prstGeom>
          <a:noFill/>
        </p:spPr>
      </p:pic>
      <p:pic>
        <p:nvPicPr>
          <p:cNvPr id="11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1031" y="3302289"/>
            <a:ext cx="362438" cy="292172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/>
        </p:nvGrpSpPr>
        <p:grpSpPr>
          <a:xfrm>
            <a:off x="1600200" y="2133600"/>
            <a:ext cx="1219200" cy="959995"/>
            <a:chOff x="685800" y="2590800"/>
            <a:chExt cx="1794294" cy="1752600"/>
          </a:xfrm>
        </p:grpSpPr>
        <p:pic>
          <p:nvPicPr>
            <p:cNvPr id="6" name="Picture 2" descr="C:\Documents and Settings\Aaron Tan\Local Settings\Temporary Internet Files\Content.IE5\3HD8WCTR\MC900441314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" y="2590800"/>
              <a:ext cx="1328737" cy="1328737"/>
            </a:xfrm>
            <a:prstGeom prst="rect">
              <a:avLst/>
            </a:prstGeom>
            <a:noFill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219200" y="3886200"/>
              <a:ext cx="228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14400" y="3352800"/>
              <a:ext cx="1565694" cy="46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$248.69</a:t>
              </a:r>
              <a:endParaRPr lang="en-US" sz="12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894623" y="3552722"/>
            <a:ext cx="569546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033715" y="3552722"/>
            <a:ext cx="569546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5069254" y="3552723"/>
            <a:ext cx="569546" cy="2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703754" y="2926640"/>
            <a:ext cx="3572608" cy="632927"/>
            <a:chOff x="838200" y="4038600"/>
            <a:chExt cx="5257800" cy="115549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4343400"/>
              <a:ext cx="464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718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82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960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8200" y="4724400"/>
              <a:ext cx="1219200" cy="469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Year 0</a:t>
              </a:r>
              <a:endParaRPr lang="en-US" sz="1200" dirty="0"/>
            </a:p>
          </p:txBody>
        </p:sp>
      </p:grpSp>
      <p:pic>
        <p:nvPicPr>
          <p:cNvPr id="33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419600"/>
            <a:ext cx="1066732" cy="958706"/>
          </a:xfrm>
          <a:prstGeom prst="rect">
            <a:avLst/>
          </a:prstGeom>
          <a:noFill/>
        </p:spPr>
      </p:pic>
      <p:grpSp>
        <p:nvGrpSpPr>
          <p:cNvPr id="34" name="Group 13"/>
          <p:cNvGrpSpPr/>
          <p:nvPr/>
        </p:nvGrpSpPr>
        <p:grpSpPr>
          <a:xfrm>
            <a:off x="2059547" y="5464212"/>
            <a:ext cx="3731653" cy="494817"/>
            <a:chOff x="2133600" y="1828800"/>
            <a:chExt cx="4648200" cy="6858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2133600" y="2176384"/>
              <a:ext cx="464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133600" y="18288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657600" y="18288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334000" y="18288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781800" y="18288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35" name="Curved Up Arrow 8"/>
          <p:cNvSpPr/>
          <p:nvPr/>
        </p:nvSpPr>
        <p:spPr>
          <a:xfrm flipV="1">
            <a:off x="2120721" y="5409232"/>
            <a:ext cx="1162318" cy="274898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6" name="Curved Up Arrow 35"/>
          <p:cNvSpPr/>
          <p:nvPr/>
        </p:nvSpPr>
        <p:spPr>
          <a:xfrm flipV="1">
            <a:off x="3283039" y="5409232"/>
            <a:ext cx="1407017" cy="274898"/>
          </a:xfrm>
          <a:prstGeom prst="curvedUp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48944" y="5409233"/>
            <a:ext cx="550573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711262" y="5409233"/>
            <a:ext cx="611747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876023" y="5354253"/>
            <a:ext cx="183524" cy="329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40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4848" y="5959029"/>
            <a:ext cx="428223" cy="384857"/>
          </a:xfrm>
          <a:prstGeom prst="rect">
            <a:avLst/>
          </a:prstGeom>
          <a:noFill/>
        </p:spPr>
      </p:pic>
      <p:pic>
        <p:nvPicPr>
          <p:cNvPr id="41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6189" y="5911904"/>
            <a:ext cx="428223" cy="384857"/>
          </a:xfrm>
          <a:prstGeom prst="rect">
            <a:avLst/>
          </a:prstGeom>
          <a:noFill/>
        </p:spPr>
      </p:pic>
      <p:pic>
        <p:nvPicPr>
          <p:cNvPr id="42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358" y="5959029"/>
            <a:ext cx="428223" cy="384857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1631325" y="4969396"/>
            <a:ext cx="978795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$273.55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753673" y="6343887"/>
            <a:ext cx="672921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038340" y="6288906"/>
            <a:ext cx="672921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384184" y="6288906"/>
            <a:ext cx="672921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12005" y="5734287"/>
            <a:ext cx="978795" cy="28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Year 0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78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FV=0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0" y="5181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FV=0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/>
      <p:bldP spid="18" grpId="0"/>
      <p:bldP spid="25" grpId="0"/>
      <p:bldP spid="26" grpId="0"/>
      <p:bldP spid="27" grpId="0"/>
      <p:bldP spid="35" grpId="0" animBg="1"/>
      <p:bldP spid="36" grpId="0" animBg="1"/>
      <p:bldP spid="37" grpId="0"/>
      <p:bldP spid="38" grpId="0"/>
      <p:bldP spid="43" grpId="0"/>
      <p:bldP spid="44" grpId="0"/>
      <p:bldP spid="45" grpId="0"/>
      <p:bldP spid="46" grpId="0"/>
      <p:bldP spid="47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FV of Ordinary Annuity or Annuity Due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To understand how to find the FV, think of it as you are putting a specific amount of money into an account every fixed period and withdrawing all the money at the end of all the periods after compounding the interests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Savings Account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458200" cy="4873752"/>
          </a:xfrm>
        </p:spPr>
        <p:txBody>
          <a:bodyPr/>
          <a:lstStyle/>
          <a:p>
            <a:r>
              <a:rPr lang="en-US" dirty="0" smtClean="0"/>
              <a:t>FV of Ordinary Annuity or Annuity Due</a:t>
            </a:r>
          </a:p>
          <a:p>
            <a:pPr lvl="1"/>
            <a:r>
              <a:rPr lang="en-US" sz="2000" dirty="0" smtClean="0"/>
              <a:t>FVA</a:t>
            </a:r>
            <a:r>
              <a:rPr lang="en-US" sz="2000" baseline="-25000" dirty="0" smtClean="0"/>
              <a:t>N</a:t>
            </a:r>
            <a:r>
              <a:rPr lang="en-US" sz="2000" dirty="0" smtClean="0"/>
              <a:t> (Ordinary Annuity)= PMT * [(1 + I)</a:t>
            </a:r>
            <a:r>
              <a:rPr lang="en-US" sz="2000" baseline="30000" dirty="0" smtClean="0"/>
              <a:t>N </a:t>
            </a:r>
            <a:r>
              <a:rPr lang="en-US" sz="2000" dirty="0" smtClean="0"/>
              <a:t>-1]/ I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FVA</a:t>
            </a:r>
            <a:r>
              <a:rPr lang="en-US" sz="2000" baseline="-25000" dirty="0" err="1" smtClean="0"/>
              <a:t>due</a:t>
            </a:r>
            <a:r>
              <a:rPr lang="en-US" sz="2000" dirty="0" smtClean="0"/>
              <a:t> (Annuity Due)= PMT * [(1 + I)</a:t>
            </a:r>
            <a:r>
              <a:rPr lang="en-US" sz="2000" baseline="30000" dirty="0" smtClean="0"/>
              <a:t>N </a:t>
            </a:r>
            <a:r>
              <a:rPr lang="en-US" sz="2000" dirty="0" smtClean="0"/>
              <a:t>-1]/ I *  (1 + I)</a:t>
            </a:r>
          </a:p>
          <a:p>
            <a:pPr lvl="5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		        = </a:t>
            </a:r>
            <a:r>
              <a:rPr lang="en-US" sz="2000" dirty="0" err="1" smtClean="0">
                <a:solidFill>
                  <a:schemeClr val="tx1"/>
                </a:solidFill>
              </a:rPr>
              <a:t>FVA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due</a:t>
            </a:r>
            <a:r>
              <a:rPr lang="en-US" sz="2000" dirty="0" smtClean="0">
                <a:solidFill>
                  <a:schemeClr val="tx1"/>
                </a:solidFill>
              </a:rPr>
              <a:t> *  (1 + I)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  <p:pic>
        <p:nvPicPr>
          <p:cNvPr id="6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8569" y="2133600"/>
            <a:ext cx="984829" cy="826471"/>
          </a:xfrm>
          <a:prstGeom prst="rect">
            <a:avLst/>
          </a:prstGeom>
          <a:noFill/>
        </p:spPr>
      </p:pic>
      <p:sp>
        <p:nvSpPr>
          <p:cNvPr id="14" name="Curved Up Arrow 13"/>
          <p:cNvSpPr/>
          <p:nvPr/>
        </p:nvSpPr>
        <p:spPr>
          <a:xfrm flipV="1">
            <a:off x="3105374" y="3034128"/>
            <a:ext cx="1298986" cy="23698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V="1">
            <a:off x="4404360" y="3081524"/>
            <a:ext cx="1073075" cy="1895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0718" y="3034128"/>
            <a:ext cx="564776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799704" y="3081524"/>
            <a:ext cx="508299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pic>
        <p:nvPicPr>
          <p:cNvPr id="9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7075" y="3508090"/>
            <a:ext cx="395344" cy="331773"/>
          </a:xfrm>
          <a:prstGeom prst="rect">
            <a:avLst/>
          </a:prstGeom>
          <a:noFill/>
        </p:spPr>
      </p:pic>
      <p:pic>
        <p:nvPicPr>
          <p:cNvPr id="10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9584" y="3508090"/>
            <a:ext cx="395344" cy="331773"/>
          </a:xfrm>
          <a:prstGeom prst="rect">
            <a:avLst/>
          </a:prstGeom>
          <a:noFill/>
        </p:spPr>
      </p:pic>
      <p:pic>
        <p:nvPicPr>
          <p:cNvPr id="11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69136" y="3508090"/>
            <a:ext cx="395344" cy="331773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420958" y="2797147"/>
            <a:ext cx="903642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$331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2540598" y="3792468"/>
            <a:ext cx="621254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83106" y="3792468"/>
            <a:ext cx="621254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2659" y="3792468"/>
            <a:ext cx="621254" cy="246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cxnSp>
        <p:nvCxnSpPr>
          <p:cNvPr id="29" name="Straight Arrow Connector 28"/>
          <p:cNvCxnSpPr>
            <a:stCxn id="15" idx="0"/>
          </p:cNvCxnSpPr>
          <p:nvPr/>
        </p:nvCxnSpPr>
        <p:spPr>
          <a:xfrm flipV="1">
            <a:off x="5420958" y="2986732"/>
            <a:ext cx="225911" cy="284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879464" y="3271109"/>
            <a:ext cx="204731" cy="23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21972" y="3271109"/>
            <a:ext cx="204731" cy="23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195047" y="3271109"/>
            <a:ext cx="204731" cy="236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524000" y="3081524"/>
            <a:ext cx="3896958" cy="672698"/>
            <a:chOff x="838200" y="4038600"/>
            <a:chExt cx="5257800" cy="108151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447800" y="4343400"/>
              <a:ext cx="4648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718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82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96000" y="40386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38200" y="4724400"/>
              <a:ext cx="1219200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Year 0</a:t>
              </a:r>
              <a:endParaRPr lang="en-US" sz="1200" dirty="0"/>
            </a:p>
          </p:txBody>
        </p:sp>
      </p:grpSp>
      <p:pic>
        <p:nvPicPr>
          <p:cNvPr id="30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1000461" cy="896897"/>
          </a:xfrm>
          <a:prstGeom prst="rect">
            <a:avLst/>
          </a:prstGeom>
          <a:noFill/>
        </p:spPr>
      </p:pic>
      <p:sp>
        <p:nvSpPr>
          <p:cNvPr id="36" name="Curved Up Arrow 35"/>
          <p:cNvSpPr/>
          <p:nvPr/>
        </p:nvSpPr>
        <p:spPr>
          <a:xfrm flipV="1">
            <a:off x="3054275" y="5625465"/>
            <a:ext cx="1319605" cy="257175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" name="Curved Up Arrow 36"/>
          <p:cNvSpPr/>
          <p:nvPr/>
        </p:nvSpPr>
        <p:spPr>
          <a:xfrm flipV="1">
            <a:off x="4373880" y="5676900"/>
            <a:ext cx="1090108" cy="20574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55894" y="5625465"/>
            <a:ext cx="57374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775499" y="5676900"/>
            <a:ext cx="51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pic>
        <p:nvPicPr>
          <p:cNvPr id="40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167" y="6139815"/>
            <a:ext cx="401619" cy="360045"/>
          </a:xfrm>
          <a:prstGeom prst="rect">
            <a:avLst/>
          </a:prstGeom>
          <a:noFill/>
        </p:spPr>
      </p:pic>
      <p:pic>
        <p:nvPicPr>
          <p:cNvPr id="41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6398" y="6139815"/>
            <a:ext cx="401619" cy="360045"/>
          </a:xfrm>
          <a:prstGeom prst="rect">
            <a:avLst/>
          </a:prstGeom>
          <a:noFill/>
        </p:spPr>
      </p:pic>
      <p:pic>
        <p:nvPicPr>
          <p:cNvPr id="42" name="Picture 2" descr="C:\Documents and Settings\Aaron Tan\Local Settings\Temporary Internet Files\Content.IE5\3HD8WCTR\MC9004413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3880" y="6139815"/>
            <a:ext cx="401619" cy="360045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5406614" y="5368290"/>
            <a:ext cx="91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$364.10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964167" y="6448425"/>
            <a:ext cx="63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3226398" y="6448425"/>
            <a:ext cx="63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373880" y="6448425"/>
            <a:ext cx="631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$100</a:t>
            </a:r>
            <a:endParaRPr lang="en-US" sz="1200" dirty="0"/>
          </a:p>
        </p:txBody>
      </p:sp>
      <p:cxnSp>
        <p:nvCxnSpPr>
          <p:cNvPr id="47" name="Straight Arrow Connector 46"/>
          <p:cNvCxnSpPr>
            <a:stCxn id="37" idx="0"/>
          </p:cNvCxnSpPr>
          <p:nvPr/>
        </p:nvCxnSpPr>
        <p:spPr>
          <a:xfrm flipV="1">
            <a:off x="5406614" y="5574030"/>
            <a:ext cx="229496" cy="3086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1906793" y="5882640"/>
            <a:ext cx="229496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49" name="Group 48"/>
          <p:cNvGrpSpPr/>
          <p:nvPr/>
        </p:nvGrpSpPr>
        <p:grpSpPr>
          <a:xfrm>
            <a:off x="1520414" y="5676900"/>
            <a:ext cx="3886200" cy="739914"/>
            <a:chOff x="934640" y="4038600"/>
            <a:chExt cx="5161360" cy="1096169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447800" y="4343400"/>
              <a:ext cx="46482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447800" y="40386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971800" y="40386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48200" y="40386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96000" y="4038600"/>
              <a:ext cx="0" cy="6858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34640" y="4724400"/>
              <a:ext cx="1219200" cy="4103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Year 0</a:t>
              </a:r>
              <a:endParaRPr lang="en-US" sz="1200" dirty="0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 flipH="1" flipV="1">
            <a:off x="3054275" y="5882640"/>
            <a:ext cx="229496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4316506" y="5882640"/>
            <a:ext cx="229496" cy="257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8" name="Curved Up Arrow 57"/>
          <p:cNvSpPr/>
          <p:nvPr/>
        </p:nvSpPr>
        <p:spPr>
          <a:xfrm flipV="1">
            <a:off x="1964167" y="5676900"/>
            <a:ext cx="1090108" cy="205740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365786" y="5676900"/>
            <a:ext cx="516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10%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548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PV=0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47800" y="5257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PV=0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18" grpId="0"/>
      <p:bldP spid="24" grpId="0"/>
      <p:bldP spid="25" grpId="0"/>
      <p:bldP spid="26" grpId="0"/>
      <p:bldP spid="27" grpId="0"/>
      <p:bldP spid="36" grpId="0" animBg="1"/>
      <p:bldP spid="37" grpId="0" animBg="1"/>
      <p:bldP spid="38" grpId="0"/>
      <p:bldP spid="39" grpId="0"/>
      <p:bldP spid="43" grpId="0"/>
      <p:bldP spid="44" grpId="0"/>
      <p:bldP spid="45" grpId="0"/>
      <p:bldP spid="46" grpId="0"/>
      <p:bldP spid="58" grpId="0" animBg="1"/>
      <p:bldP spid="59" grpId="0"/>
      <p:bldP spid="6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Classifications of interest rates</a:t>
            </a:r>
          </a:p>
          <a:p>
            <a:pPr lvl="1"/>
            <a:r>
              <a:rPr lang="en-US" dirty="0" smtClean="0"/>
              <a:t>Nominal rate</a:t>
            </a:r>
          </a:p>
          <a:p>
            <a:pPr lvl="2"/>
            <a:r>
              <a:rPr lang="en-US" dirty="0" smtClean="0"/>
              <a:t>NO compounding effect</a:t>
            </a:r>
          </a:p>
          <a:p>
            <a:pPr lvl="2"/>
            <a:r>
              <a:rPr lang="en-US" dirty="0" smtClean="0"/>
              <a:t>Interest given for the amount put in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Periodic rate</a:t>
            </a:r>
          </a:p>
          <a:p>
            <a:pPr lvl="2"/>
            <a:r>
              <a:rPr lang="en-US" dirty="0" smtClean="0"/>
              <a:t>WITH compounding effect</a:t>
            </a:r>
          </a:p>
          <a:p>
            <a:pPr lvl="2"/>
            <a:r>
              <a:rPr lang="en-US" dirty="0" smtClean="0"/>
              <a:t>Interest charged per period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Effective Annual rate (EAR)</a:t>
            </a:r>
          </a:p>
          <a:p>
            <a:pPr lvl="2"/>
            <a:r>
              <a:rPr lang="en-US" dirty="0" smtClean="0"/>
              <a:t>WITH compounding effect</a:t>
            </a:r>
          </a:p>
          <a:p>
            <a:pPr lvl="2"/>
            <a:r>
              <a:rPr lang="en-US" dirty="0" smtClean="0"/>
              <a:t>To calculate actual interest annually, given a interest charged per period</a:t>
            </a:r>
          </a:p>
          <a:p>
            <a:pPr lvl="2"/>
            <a:r>
              <a:rPr lang="en-US" dirty="0" smtClean="0"/>
              <a:t>EAR = (1 + I</a:t>
            </a:r>
            <a:r>
              <a:rPr lang="en-US" baseline="-25000" dirty="0" smtClean="0"/>
              <a:t>NOM</a:t>
            </a:r>
            <a:r>
              <a:rPr lang="en-US" dirty="0" smtClean="0"/>
              <a:t> / M)</a:t>
            </a:r>
            <a:r>
              <a:rPr lang="en-US" baseline="30000" dirty="0" smtClean="0"/>
              <a:t>M</a:t>
            </a:r>
            <a:r>
              <a:rPr lang="en-US" dirty="0" smtClean="0"/>
              <a:t> - 1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1568</TotalTime>
  <Words>1306</Words>
  <Application>Microsoft Office PowerPoint</Application>
  <PresentationFormat>On-screen Show (4:3)</PresentationFormat>
  <Paragraphs>588</Paragraphs>
  <Slides>38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Oriel</vt:lpstr>
      <vt:lpstr>Equation</vt:lpstr>
      <vt:lpstr>Lecture 2: Time Value of Money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summary</vt:lpstr>
      <vt:lpstr>Question 1</vt:lpstr>
      <vt:lpstr>Question 1</vt:lpstr>
      <vt:lpstr>Question P8-14A </vt:lpstr>
      <vt:lpstr>Question P8-14C</vt:lpstr>
      <vt:lpstr>Question P8-14D</vt:lpstr>
      <vt:lpstr>Question P8-14D</vt:lpstr>
      <vt:lpstr>Question P8 -14 Extra</vt:lpstr>
      <vt:lpstr>Question P8-26</vt:lpstr>
      <vt:lpstr>Question P8-26</vt:lpstr>
      <vt:lpstr>Question P8-30</vt:lpstr>
      <vt:lpstr>Question P8-30</vt:lpstr>
      <vt:lpstr>Question P8-30</vt:lpstr>
      <vt:lpstr>Question P8-30</vt:lpstr>
      <vt:lpstr>Question P8-30</vt:lpstr>
      <vt:lpstr>Answer to P8-35a</vt:lpstr>
      <vt:lpstr>Answer to P8-35b</vt:lpstr>
      <vt:lpstr>Alternative method to P8-35a &amp; b </vt:lpstr>
      <vt:lpstr>Answer to P8-35c</vt:lpstr>
      <vt:lpstr>Answer P8-40 Required Annuity Payments</vt:lpstr>
      <vt:lpstr>Answer P8-40 Required Annuity Payments</vt:lpstr>
      <vt:lpstr>Answer P8-40 Required Annuity Payments</vt:lpstr>
      <vt:lpstr>Answer P8-40 Required Annuity Payments</vt:lpstr>
      <vt:lpstr>Slide 33</vt:lpstr>
      <vt:lpstr>Slide 34</vt:lpstr>
      <vt:lpstr>Slide 35</vt:lpstr>
      <vt:lpstr>Slide 36</vt:lpstr>
      <vt:lpstr>Slide 37</vt:lpstr>
      <vt:lpstr>Slide 38</vt:lpstr>
    </vt:vector>
  </TitlesOfParts>
  <Company>Aaron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Time Value of Money</dc:title>
  <dc:creator>Aaron Tan</dc:creator>
  <cp:lastModifiedBy>Kin Chong</cp:lastModifiedBy>
  <cp:revision>104</cp:revision>
  <dcterms:created xsi:type="dcterms:W3CDTF">2012-08-28T13:24:55Z</dcterms:created>
  <dcterms:modified xsi:type="dcterms:W3CDTF">2013-01-31T04:04:19Z</dcterms:modified>
</cp:coreProperties>
</file>