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8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3" r:id="rId13"/>
    <p:sldId id="279" r:id="rId14"/>
    <p:sldId id="280" r:id="rId15"/>
    <p:sldId id="281" r:id="rId16"/>
    <p:sldId id="269" r:id="rId17"/>
    <p:sldId id="284" r:id="rId18"/>
    <p:sldId id="286" r:id="rId19"/>
    <p:sldId id="285" r:id="rId20"/>
    <p:sldId id="258" r:id="rId21"/>
    <p:sldId id="261" r:id="rId22"/>
    <p:sldId id="287" r:id="rId23"/>
    <p:sldId id="259" r:id="rId24"/>
    <p:sldId id="262" r:id="rId25"/>
    <p:sldId id="263" r:id="rId26"/>
    <p:sldId id="260" r:id="rId27"/>
    <p:sldId id="264" r:id="rId28"/>
    <p:sldId id="265" r:id="rId29"/>
    <p:sldId id="288" r:id="rId30"/>
    <p:sldId id="266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29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21BA-D877-4497-A011-27490F0298DC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C6329-8A3E-47BA-B094-613B2C0E4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59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F8026-961C-4B46-8B9A-DFD0705829B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5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C6329-8A3E-47BA-B094-613B2C0E49E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23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C6329-8A3E-47BA-B094-613B2C0E49E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87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C6329-8A3E-47BA-B094-613B2C0E49E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87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C6329-8A3E-47BA-B094-613B2C0E49E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40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S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7D0CEB-4B43-4AA5-9CAA-390CDDB64887}" type="datetimeFigureOut">
              <a:rPr lang="en-SG" smtClean="0"/>
              <a:t>6/9/2012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205A77-EC3F-4552-A7BD-82ADCBC6538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472" y="2218184"/>
            <a:ext cx="4419600" cy="1600327"/>
          </a:xfrm>
        </p:spPr>
        <p:txBody>
          <a:bodyPr/>
          <a:lstStyle/>
          <a:p>
            <a:r>
              <a:rPr lang="en-US" sz="4800" b="1" dirty="0" smtClean="0"/>
              <a:t>BU 8201 </a:t>
            </a:r>
            <a:r>
              <a:rPr lang="en-US" b="1" dirty="0" smtClean="0"/>
              <a:t>TUTORIAL 3</a:t>
            </a:r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472" y="4018384"/>
            <a:ext cx="4419600" cy="1066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Group 8</a:t>
            </a:r>
          </a:p>
          <a:p>
            <a:r>
              <a:rPr lang="en-US" sz="1600" b="1" dirty="0" err="1" smtClean="0"/>
              <a:t>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Hui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Xin</a:t>
            </a:r>
            <a:endParaRPr lang="en-US" sz="1600" b="1" dirty="0" smtClean="0"/>
          </a:p>
          <a:p>
            <a:r>
              <a:rPr lang="en-US" sz="1600" b="1" dirty="0" smtClean="0"/>
              <a:t>Loo Yun </a:t>
            </a:r>
            <a:r>
              <a:rPr lang="en-US" sz="1600" b="1" dirty="0" err="1" smtClean="0"/>
              <a:t>Hann</a:t>
            </a:r>
            <a:r>
              <a:rPr lang="en-US" sz="1600" b="1" dirty="0" smtClean="0"/>
              <a:t> Augustine</a:t>
            </a:r>
          </a:p>
          <a:p>
            <a:r>
              <a:rPr lang="en-US" sz="1600" b="1" dirty="0" err="1" smtClean="0"/>
              <a:t>Hpu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Pwint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Wathan</a:t>
            </a:r>
            <a:endParaRPr lang="en-US" sz="1600" b="1" dirty="0" smtClean="0"/>
          </a:p>
          <a:p>
            <a:r>
              <a:rPr lang="en-US" sz="1600" b="1" dirty="0" smtClean="0"/>
              <a:t>Lim </a:t>
            </a:r>
            <a:r>
              <a:rPr lang="en-US" sz="1600" b="1" dirty="0" err="1" smtClean="0"/>
              <a:t>Kah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Yeow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582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Semi – Annual Bond Value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85528"/>
            <a:ext cx="8153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Bond coupon payment, twice a year</a:t>
            </a:r>
          </a:p>
          <a:p>
            <a:r>
              <a:rPr lang="en-US" dirty="0" smtClean="0"/>
              <a:t>EFF formula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0" y="1916832"/>
                <a:ext cx="6624736" cy="133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𝐼𝑁𝑇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(1+ </m:t>
                                </m:r>
                                <m:f>
                                  <m:f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36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6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36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6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36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16832"/>
                <a:ext cx="6624736" cy="13367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82072" y="4576911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5616" y="4725144"/>
                <a:ext cx="5040560" cy="679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EFF</m:t>
                    </m:r>
                    <m:r>
                      <a:rPr lang="en-US" sz="2400" b="0" i="0" smtClean="0">
                        <a:latin typeface="Cambria Math"/>
                      </a:rPr>
                      <m:t>%=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EAR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0">
                            <a:latin typeface="Cambria Math"/>
                          </a:rPr>
                          <m:t>(1+ 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 b="0" i="0" baseline="0" smtClean="0">
                                <a:latin typeface="Cambria Math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3200" b="0" i="0" baseline="-25000" smtClean="0">
                                <a:latin typeface="Cambria Math"/>
                              </a:rPr>
                              <m:t>NOM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 b="0" i="0" baseline="0" smtClean="0">
                                <a:latin typeface="Cambria Math"/>
                              </a:rPr>
                              <m:t>m</m:t>
                            </m:r>
                          </m:den>
                        </m:f>
                        <m:r>
                          <a:rPr lang="en-US" sz="3200" b="0" i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baseline="30000" smtClean="0">
                            <a:latin typeface="Cambria Math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sz="3600" dirty="0" smtClean="0"/>
                  <a:t>-1</a:t>
                </a:r>
                <a:endParaRPr lang="en-SG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25144"/>
                <a:ext cx="5040560" cy="679417"/>
              </a:xfrm>
              <a:prstGeom prst="rect">
                <a:avLst/>
              </a:prstGeom>
              <a:blipFill rotWithShape="1">
                <a:blip r:embed="rId5"/>
                <a:stretch>
                  <a:fillRect t="-14286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Callable bond (I)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Bond with call feature</a:t>
            </a:r>
          </a:p>
          <a:p>
            <a:endParaRPr lang="en-US" dirty="0" smtClean="0"/>
          </a:p>
          <a:p>
            <a:r>
              <a:rPr lang="en-US" dirty="0" smtClean="0"/>
              <a:t>Allows issuer to buy back the bond</a:t>
            </a:r>
          </a:p>
          <a:p>
            <a:pPr lvl="1"/>
            <a:r>
              <a:rPr lang="en-US" dirty="0" smtClean="0"/>
              <a:t>Pre-specified price &gt; par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Usually when interest rates decline</a:t>
            </a:r>
          </a:p>
          <a:p>
            <a:pPr lvl="1"/>
            <a:r>
              <a:rPr lang="en-US" dirty="0" smtClean="0"/>
              <a:t>Issuer can re-borrow at lower rates</a:t>
            </a:r>
          </a:p>
        </p:txBody>
      </p:sp>
      <p:sp>
        <p:nvSpPr>
          <p:cNvPr id="4" name="AutoShape 2" descr="https://encrypted-tbn1.google.com/images?q=tbn:ANd9GcTQR8cHygC8g5Ji94d2r8IwqsYwD7R9iZlxBhRY4pxKa9VOtf1-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7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Callable bond (II)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Lenders will require higher interest rate for callable bond</a:t>
            </a:r>
          </a:p>
          <a:p>
            <a:endParaRPr lang="en-US" dirty="0" smtClean="0"/>
          </a:p>
          <a:p>
            <a:r>
              <a:rPr lang="en-US" dirty="0" smtClean="0"/>
              <a:t>Deferred call (delay for a period first) and declining call premium</a:t>
            </a:r>
            <a:endParaRPr lang="en-SG" dirty="0"/>
          </a:p>
        </p:txBody>
      </p:sp>
      <p:sp>
        <p:nvSpPr>
          <p:cNvPr id="4" name="AutoShape 2" descr="https://encrypted-tbn1.google.com/images?q=tbn:ANd9GcTQR8cHygC8g5Ji94d2r8IwqsYwD7R9iZlxBhRY4pxKa9VOtf1-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4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Yield </a:t>
            </a:r>
            <a:r>
              <a:rPr lang="en-US" b="1" dirty="0"/>
              <a:t>T</a:t>
            </a:r>
            <a:r>
              <a:rPr lang="en-US" b="1" dirty="0" smtClean="0"/>
              <a:t>o Call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 Price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to bondholder who buys bond at today’s price and is forced to sell bond at Call Price on Call Date</a:t>
            </a:r>
          </a:p>
          <a:p>
            <a:r>
              <a:rPr lang="en-US" dirty="0" smtClean="0"/>
              <a:t>Premium bond - YTC &lt; YTM</a:t>
            </a:r>
          </a:p>
          <a:p>
            <a:pPr marL="0" indent="0">
              <a:buNone/>
            </a:pP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2060848"/>
                <a:ext cx="7056784" cy="10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𝐼𝑁𝑇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𝑌𝑇𝐶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(1+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𝑌𝑇𝐶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SG" sz="28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𝐶𝑎𝑙𝑙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𝑃𝑟𝑖𝑐𝑒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(1+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𝑌𝑇𝐶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60848"/>
                <a:ext cx="7056784" cy="1074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82072" y="4576911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2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Risks Of Bond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Interest Rate Risk (Price Risk)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Longer bond has higher risk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Reinvestment Rate Risk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Higher for short-term bond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Default or Credit Risk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Influenced by the issuer’s financial strength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and the terms of the bond contract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58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Tutorial Questions</a:t>
            </a:r>
            <a:endParaRPr lang="en-SG" sz="4800" b="1" dirty="0"/>
          </a:p>
        </p:txBody>
      </p:sp>
      <p:pic>
        <p:nvPicPr>
          <p:cNvPr id="8194" name="Picture 2" descr="https://encrypted-tbn0.google.com/images?q=tbn:ANd9GcRVGtk1EGEpUPvtOHn9MoVkAoUxEOkt3o60fGtMqOGALDfIed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68960"/>
            <a:ext cx="2232248" cy="316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P9-7 </a:t>
            </a:r>
            <a:endParaRPr lang="en-SG" sz="54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3911352"/>
              </p:ext>
            </p:extLst>
          </p:nvPr>
        </p:nvGraphicFramePr>
        <p:xfrm>
          <a:off x="323528" y="3617796"/>
          <a:ext cx="8568951" cy="2619516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3888432"/>
                <a:gridCol w="1716613"/>
                <a:gridCol w="1562153"/>
                <a:gridCol w="1401753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u="none" strike="noStrike" dirty="0">
                          <a:effectLst/>
                        </a:rPr>
                        <a:t>Price at 8%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u="none" strike="noStrike" dirty="0">
                          <a:effectLst/>
                        </a:rPr>
                        <a:t>Price at 7%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u="none" strike="noStrike" dirty="0">
                          <a:effectLst/>
                        </a:rPr>
                        <a:t>% Change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u="none" strike="noStrike" dirty="0">
                          <a:effectLst/>
                        </a:rPr>
                        <a:t>10-year, 10% annual coupon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$1134.20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$1210.70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6.75%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3"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u="none" strike="noStrike" dirty="0">
                          <a:effectLst/>
                        </a:rPr>
                        <a:t>10-year zero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$463.19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$508.35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>
                          <a:effectLst/>
                        </a:rPr>
                        <a:t>9.75%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3"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u="none" strike="noStrike" dirty="0">
                          <a:effectLst/>
                        </a:rPr>
                        <a:t>5-year zero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$680.58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$712.99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>
                          <a:effectLst/>
                        </a:rPr>
                        <a:t>4.76%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3"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u="none" strike="noStrike">
                          <a:effectLst/>
                        </a:rPr>
                        <a:t>30-year zero</a:t>
                      </a:r>
                      <a:endParaRPr lang="en-SG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$99.38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$131.37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>
                          <a:effectLst/>
                        </a:rPr>
                        <a:t>32.19%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3"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u="none" strike="noStrike" dirty="0">
                          <a:effectLst/>
                        </a:rPr>
                        <a:t>$100 perpetuity</a:t>
                      </a:r>
                      <a:endParaRPr lang="en-SG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$1250.00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$1428.57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b">
                        <a:spcAft>
                          <a:spcPts val="1200"/>
                        </a:spcAft>
                      </a:pPr>
                      <a:r>
                        <a:rPr lang="en-SG" sz="2400" u="none" strike="noStrike" dirty="0" smtClean="0">
                          <a:effectLst/>
                        </a:rPr>
                        <a:t>14.29%</a:t>
                      </a:r>
                      <a:endParaRPr lang="en-SG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53206" y="1556792"/>
                <a:ext cx="4279034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06" y="1556792"/>
                <a:ext cx="4279034" cy="68217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7784" y="2276872"/>
                <a:ext cx="3835281" cy="70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% </m:t>
                      </m:r>
                      <m:r>
                        <a:rPr lang="en-US" sz="2000" b="0" i="1" smtClean="0">
                          <a:latin typeface="Cambria Math"/>
                        </a:rPr>
                        <m:t>𝐶h𝑎𝑛𝑔𝑒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$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8%−$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7%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$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8%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276872"/>
                <a:ext cx="3835281" cy="7066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91880" y="3059668"/>
            <a:ext cx="41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 Value = $1000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Question P9-7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sz="3200" dirty="0" smtClean="0"/>
              <a:t>-Comparing the % change of bonds’ price of the 5-year zero, 10-year zero and 30-year zero bonds, it is shown that as the bonds</a:t>
            </a:r>
            <a:r>
              <a:rPr lang="en-SG" sz="3200" dirty="0"/>
              <a:t>' maturity period increases, the % change of the bonds' price increases</a:t>
            </a:r>
            <a:r>
              <a:rPr lang="en-SG" sz="3200" dirty="0" smtClean="0"/>
              <a:t>.</a:t>
            </a:r>
            <a:endParaRPr lang="en-SG" sz="3200" dirty="0"/>
          </a:p>
          <a:p>
            <a:r>
              <a:rPr lang="en-SG" sz="3200" dirty="0" smtClean="0"/>
              <a:t>-This proves that long-term </a:t>
            </a:r>
            <a:r>
              <a:rPr lang="en-SG" sz="3200" dirty="0"/>
              <a:t>bonds </a:t>
            </a:r>
            <a:r>
              <a:rPr lang="en-SG" sz="3200" dirty="0" smtClean="0"/>
              <a:t>are more </a:t>
            </a:r>
            <a:r>
              <a:rPr lang="en-SG" sz="3200" dirty="0"/>
              <a:t>sensitive to interest rate changes than short term bonds, increasing interest rate risks. </a:t>
            </a:r>
          </a:p>
          <a:p>
            <a:r>
              <a:rPr lang="en-US" dirty="0" smtClean="0"/>
              <a:t>-In fact, the increase in % change of bonds’ prices more than doubles when comparing 5-year zero to 10-year zero, and more than triples when comparing 10-year zero and 30-year zero bonds.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Question P9-7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-Comparing the % change in bonds’ prices of the 10-year, 10% coupon rate bond and the $100 perpetuity bond reaps the same results – that as the length to maturity increases, the more sensitive the bond is to interest rate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Question P9-7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sz="3200" dirty="0" smtClean="0"/>
              <a:t>-The 10-year zero has a higher % change in bond’s price than that with a 10% coupon rate, despite having the same maturity period.</a:t>
            </a:r>
          </a:p>
          <a:p>
            <a:r>
              <a:rPr lang="en-SG" sz="3200" dirty="0" smtClean="0"/>
              <a:t>This proves that bonds with a coupon rate are less sensitive to interest rate changes, reducing interest rate risks.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Recap</a:t>
            </a:r>
            <a:endParaRPr lang="en-SG" sz="5400" b="1" dirty="0"/>
          </a:p>
        </p:txBody>
      </p:sp>
      <p:sp>
        <p:nvSpPr>
          <p:cNvPr id="6" name="AutoShape 2" descr="data:image/jpeg;base64,/9j/4AAQSkZJRgABAQAAAQABAAD/2wCEAAkGBhQSERUUEhMUFBQWFRQVFBUXFBQVFRQUFRQVFBQUFRYYHCYeFxkjGRUXHy8gIycpLCwsFR4xNTAqNSYrLCkBCQoKDgwOGg8PGiwkHCQtLCkpLCwpLCwsLCwsLCwpKiwsLCwsKSwsLCwsKSwpKSwsLCwsLCwsLCwsKSwpLCwsLP/AABEIALEBHQMBIgACEQEDEQH/xAAbAAEAAgMBAQAAAAAAAAAAAAAABAUCAwYHAf/EAEoQAAEDAgIHAwoCBggEBwAAAAEAAgMEESExBQYSQVFhcYGRsQcTIjJScqHB0fBCYhQjU4Ki4RYzQ5KTssLxFSRE0jRFVWNzo8P/xAAYAQEBAQEBAAAAAAAAAAAAAAAAAgEDBP/EACERAQEAAgICAwEBAQAAAAAAAAABAhEhMRJRAxNBcSJC/9oADAMBAAIRAxEAPwD3FERAREQEREBERAREQEREBEJWBlA3hBmi1Cpb7Q719bUNP4h3oNiIiAiIgIiICIiAiIgIiICIiAiIgIiICIiAiIgIiICIiAiIgItVRUtjaXPIAGZKgaM1jhncWsdiPlmgmVFa1hsTja4HFRNHabZK4tycN3EHIhadY6XaYHDMbxmOB++K5ShLuOzIwmx4gm46tPyWcqkjtNNsJiNjbLuXPQ0T25OJBIuCeeYPyV1T1/nYi12DgMR8xyUeNc8q6YRH/QG44Z54nPiOC+u0YDY8OfK2PFSlmElVYypZHMwBuPZJv3HctGlNLzgjzMVwMXg5n3eK3hZBbup1ETR2tYebSN2Dyvh7zTiPir6OQOF2kEcQbhUtVo+OX1h6W5wwcO36qufSywnaaS4e23Bw95u/4rfL2y4S9OtRUFHrL+0G0PbYLke8zP8Au36BXVPUtkaHMcHNORBuFUu3OyzttREWsEREBERAREQEREBERAREQEREBERAREQEVXpvWCOmbd5x3NGZUDQ+vVPPgHbJ4FZuN1UHyiaNmkiDo3O2W4uAz681xehqxzHA+q4WuRkeDh/P3TkCPYsHDcQVwus2rXmnGSMegTcgfhJz7DwRUv46HR+lRPEWvttW7DzH03Kklgs7DMH/AHVVo6qIP3geRVrDMdqzt+IPHiOR5dVm9VUxTqfEYYOH32hbIXnI5j4i+YWDI94UgsDhwPgoym7t0xbW4rYGqNDIb2Ofj0UsFTG2Pll8Jss1g5anRdfRIsFiXJs001WjWPO030H+0N/vDf4qsdTSRP2gTG79ozFruUjTg794X4FW5csmTcUU10usxbhUN2R+1Zcxn3h60fbcc1exyBwBaQQcQQbgjkVSPpW7sOW7+SiMgdCbxHY3lucbv3d3UWVTKoy+P06hFWUWmw70ZB5t+7G7He675GxVmrl242WdiIi1giIgIiICIiAiIgIiICIiAoWkdKNhF3YX3rdV1rYm7TzYeJ4BUdTp+nlBZICBuJHx5I2RxWtz3yP85YPZjljh039FSw07X4glrtxF79D7Xj1tddFpSlDCfNPDmndfw58lzT2va64F+n0XOu0jotDa1zUxDZPSb34cQV3ujtOw1LbAjEYtK8wo6kPFnfH7+PipbdHuYdqInj98VMtn8VcJf6v9N6CMD9tgvGcx7P8AJfaWYELVo/Wx1vNzi4yutczWtdtRm7D8ORWzKM1Z2u6eW2ff8jzU10e8Kqo5gRj99VZROI5jw5FKqPpAOa+sdbA96yey+IWrzu45+Kxrf5xC9Q/0qztk9Qs9rFJyNpfwzUZlcHDgeH0X10liuYmmIc4cHH4ErMv86bOU+o0oWuNjk75FZjS5cxxtYi3THDBVdcz9Y/3/APSPqpMUX6vq7/KPqVmM/wBWFvG086Zs0Y438Fvj0yH4Ow5rjtP1Ba5ttw8VHotMbitzlxvBjZZy757QRuI7woQ1iNO8tBJYLXBxaCdw3js7lqpZ/Nwl5xv6o8Fz1bNmXY7Ju78zzu6D68VnnS4yvT9GaUZO3abutccL5KavD6PWeaGTaY4548CvTdWNajUWY9ha+18MrDiNy645befP49OjREVuYiIgIiICIiAiIgIiIOf1o0c54D24huY3jmFzn6HcL0MhU2kND47TB1HzCeWlTTjZdGg4OFwo8+i+A+d+u/tXUeZBWs0R3C6zcdZtxr6Oxy+qmUU5bhmFfz6F2t1u5V8uiHtOQ71ztjpI2forJRjnx+qiT6Mkj9XFvD6KVFE4bvip0NRx+K53SopaCuINu76LpKCuvgc/v4KrrtHNf6TMHeKUV7i+BCnd03ToBPbpkeRWusj2m4Z5hQvPnLs7OH0WUNVbA4hZPkl4rbih1E5c2+9vgcD8luo9I7nFYVcWy7aGLXZ9uYVbJ6LiO7mNxWW2XZxXROsTccFzOlm7M7uYDu8fUFTYK8ttwUbWFvpsdxbbuN/muuWUyw2jGayShCHvPPYP/wBbVLnp9lrRwBPef5KrhmO0Leyz/K1W+kpbMJO4fJXhd5VOfGMcPpt+1IbbsO7BRdF6PMkrW88em9fQ/acTzXWav0QZEZSPSdgz69N/Yqt/WSNWlZ7EMbk30W+/bP8AdHxsub0hN+FuQy58T2/RW+kTa+++XHZONzzdn0UbR+jgfTfluHtH6Ljjjcruuluo0aG0LdzCRd7zaJhw2jntHg0DFeq6C0I2nZbBzz677ZngODRuC4B+J2t4IIOVrZW4WXS6J1tIs2bEZbY9b94b+oXaajhlLXWotUFS17dpjg4HeFtVuIiIgIiICIiAiIgIiwklA+iHbXWTFrfRzJsFUeemPrG330Vi+Qk4o6K/Vc7d9O2OMnatiotk7WZ381OAuE2VjexXKcOu9sHx/fFaJIQ5Ts1qfGtJVJUUpBWiyvHWOBt2qBVUO9vdiudnp0l9q2Rtsvv6Fa2y2OP3yPNSCcbHA8wfGy+SU11z36UlOj2hcZqPs8fv+YWUcnYfFb3t2hcZqLN8qiM03BY7flyO4qnqybAnNpLXeI+N/grWX4j7solUzaG1uI2X9fwu+A7uayZb4LFeJbhSq123TtdvabfL6KAAQ4g5jBWFILwyN4Y/fcu3xXe455zqtVIfU93wcQrDWabZhPMW71AovwfvD+I/VNdZrMa3ifALt8fdRn1HO6MgL3taM3EBdvpCzGhgyaLW6bu35FUeo1J6b5TlG2zffdgO4XKsKqTzjrDLeVuXPDJ7RYqfbJc/LxPBbntv8gMgOAWwNJsGjDID73qV5hrBeR1uQz7TkF16iP1XmnO5ZN0a87lJfppjfUb25n4rGKuZP6MpcL7trZHYRvUeWKtZPtLI6A7TZNk78rHqDmun0NrEyY7JwfyvZ3Th0XByaLqaOXzrGivgGcL7CZo/IR6MluYvyXb6ra00tYwmnIa5uD4XN83LGeDmfMXHNVHLPS+REVuQiIgIiIC4tvlOiFe+hkgljlbtFpcWbMobjdhBvi30rHcCu0XmHlo1Ue+OOvpsKimLSSMy0G4POxwPI44BGx3cOmxIDstII9q3eLLW2Y3xXJ6pawNqqeOpjw2hZ7fZeMJGHocuRB3rqsxcZFcd29vRJJ0khy2RuUeJykNSptbHMuo8gUli+SxXCntkukMPstjiN/xWDo182RvHYUdEOorG3I4ZHD4qONIneL9Pot9XS72hV7ouS4ZecrvPGxsmqI35useeChyRubi3Ed4WclMf91HdTlpuLtPEEhRd3uNnD6KoHA4H4dhUqGoxxUCSR2/Zd7wse8KM6o2dzm/xN/kp8tdt1t0EkAdiM1XPj2Tj6puHff3ivlBpkZHvvcfy7VYTNDxgq1MucWb1xXOaSgLTfhYHmPwu7R4KRoiQbRHtNIWdZFcWO4Wv+W9wew+JVdQyFrxfccfArcLrKUym8dJdCfSYPzOHxCrtdZ7ytbwH34KzgjtLbhK74gEKm0lF57SAZuuL9ALu+F16sJzXDLpe0rfMUscY9eT03fvAeDbDvSJmGdm7zxPJYzzhznPJwyHujh1Nz06qIZDIeDQt8vHk1vhMdpHdGLDe7efv7uoUriTiblTKdjXYZLN+i28e9c7jlnzVbmKqLV86/f0U51I0ZOb3fRaJHhuYPYE8NHltLoNKPjwPpN4HMdCt2kdAwVZEsbnQ1DfUnjOzK0/mt67eR71Tu0i0fhce4L43TuybtZY+9/JXEZRcUuv1RQuEelWXiJDWV0TSYzfLz7BjG7mB2b131JWMlY2SN7XscLtc0hzXDiCMCvPaLWpsl2VDBsuFibbTSDue0jEfdlDfqtPROM+hpgwO9J9HIdqlm5sN/wBWTxB7QF2l9uNx9PVEXF6r+U+Gpk/R6ljqOsGBglwDz/7T8A8HcMCd1812i1zEREBYTwh7S1wBa4FrgciCLEHlZZog8OoITofSz6V5P6LVuBjccmyuv5t372LDzF8gvUKN9vRPZ14Kt8qep4rqN2yP1sQLmWHpEZuaOeAcObbbyqfyfayGspbSH/mICI5uLiB6Eo5PaL34hy55z/p2+O7mnaNCkMKjxP2hffv6rexZCtgetzXKKVlHIjGcjVocFIJWl2amqxanKPJGFMdGtMpYMyO8Jx+ukV8qjmPmpr5Y+Z6B3yWh+kIm7sey/cTdRvH2vlAmh7exQZYeo6K0l0zHujJ7D8woz9LxnOA97VlxlN1VyUYOPxGaxgq3xHPaHcR2fRTZKiB2ccrDxbj4qDPA0+pM135X/q39hPontXO/H+xXl7WzZGyt2ha/3cFVk9PsuBGWR+V+YtbsHFaacyQv9IEA8Rj14Ecx8Va1LA5txv8Av6HsCm43SpWNv1zTxDHduy4HwVDE7/mJ5OF2NPAuOJHQBXMUl3x9Ldoc76qhcbMJ4uc7vNh8l6cbubcb6bBUl7thuQz4f7AeC3S1QtstxA38T1UOCIgbDcz63E/l+qt4NHtYLvxO5u4fVTJcrtvGMRoBI71cOeQ71PZEbek5fJKknLAKBV18bP6yRjfee0H4ldZNOdu1g4t9rwWp0jPu6opda6Uf27D0Jd4BajrbS/th/df9FW4xcybB3fBaXNbub8FVHWum/aX/AHX/AEWl+t1Pu2z0Z9Ss3BbnopmjtLviNs2b23+I4Fcx/SyM4MjleeTR9VCfrld+xHC58hyja7zjyeGxG1xHam9s6eiaX0NS6RitKwPA9V3qyRn8rs29MjwKp6TTukdEYP2tI0Ld/wD1UDBx9toHG4wzYFD0JoHTUzg9kMVEz2p3EvI4eabc9jgF1kPkpEuOkKyoquMTT+j0/TzceJ67SqbRlcXS6sa3U2kIvOUsoeBbbbk+MnIPYcW5HkbGxKuVX6G1ep6RmxTQxwtNr7DQC62Rcc3HmSVYKnMREQF4zrTSHQ+lG1TARSz3EzQMBGXDbw4xvIcPyusMivZlS636utraV8RttetGTkJACBf8pBLTyeUbLpqgmAIcCC0gYjEEHEEHeN6n2Xm3k100dl9DNcSU9/NbXrGAOLdg/mifdh7OC9ApJsNk5jLouM4uq73mbiTdY2WIditobdUl8D1W6V0tGz0S47XBtiehxC06W0ps3ZHnvdw5N589yoWw/e9TeeF4z9WX/FNrJrj7zvkB81g+oectlvQfW5+K0xNW8NXPwjr5VofEXesS7qSfG6+tgAUjzJAucBxOSq6vWWki/rKqIHg122e5l1XCUzzQ4L75ocFz03lIoW5Plf7sTv8AVZQneVajv6lT12I/DzibHWuiHAKPLRtdu++hVFTeUmhebGR8f/yRuA727QC6CkrY5W7cT2SN9pjg4dLjfyQR6RhiNvWjObTi0c7HLqFYSwhnoj1HC7Dw5X3/AM1qc1a332S2+GYHsnlwvvHamoIsZtK0fmPxt8wVBqIr2G4W78/HwUzORjvzC/W9vvqkbAbE5XcT0BsB2kdwKyTU029lJAIxfN7suQO/qVVawayR0rbvu6R2LWD1jzJ/C3mey6l6d0sKeF0rsTk0e085D5nkCvJqmZ0r3SSHac43JPgOAGQCrekJek9aqqoJvIY2H8Efoi3N3rHv7FVsosbnvXR6H1PqJxtNj2Y98knoMtxucT2BTzFo2lwmqHVcgzipxtNvwLhh/EOizmsunLw6PubAXPAC57lf0Wo9Q8X83sNzLpCGADib4/BbJdf5GjZoqWGlb7bh5yU87CwB6krn6+omqDeomlm5OcQwdI22aFUwt7Rc4tammooDaSqbK8f2dMwzO6beDB3qDLpcf2FM1o9ud5kd1EbLNHQ3UaKlsLNbYcALKRHo55yBVzCRFztRJ3vkwlkc8ewLMj/w2Waul1T1wdRG0bWtbvDWht+ts+1QoNW5XZNKtqTUGV24q0PV9W9f4agAEhrl1bHgi4xXkGifJxI0g3IXpWgqOSJga83QW6IiAiIgIiIPKfKhoOSlqYtI0w9IPG0Nxk2dktdb8MsY2D+Zjd710+idLsqIY54jdr2hzeI3Fp5g3B5grpdKaNZUQvhkF2Pbsm2BHBzTucDYg7iAVw9J5LJIQWw18sbS4u2Wsc1u07M7LZQATyAU5Y+Tphnrt1oeC3avYb+XG6p67TJd6ERsMi7eeTeA5qul8nNU5uz/AMTktnbzcmf+Oq+XyRVDv/Mpe+oA7vPrPGq84tW09hjl8FDqdM0sfrzxA8NsOP8Adbcqrk8ispzq2v8AfY53+YuRvkcnblPB2xD/ALFnhVfZCq8oFMz+rbJKeTdhve7H4KjrvKHUvwibHCONvOP73ej/AAq/Hkpqh+OkPWM/JizHkxqx/wCnnrHL8gFHhk37I83rpZZjeaR8h/M4uHYDgOxRv0BeqDyd1Y/sdGu/dqB/qWX9Bqsf9Jo0/wCMPFyz68j7MXlJ0csTozkvWhqdUjOgoD0le3xBX0apz79GUx92pA8WLPryPPF5A7RHJfaOKanf5yBzmu3gZOHBwyPQr2D+ism/RbOyqj+dl9Gq/HRb+yeI/wD6BPDJvlj7QtWdYRVQhxweMHt4O5X3H+StCVoi0ZBSOfNJSVFNGWFsr/QkjbiCJXhj3Obs2xdawGeV1DOmoWtBfNE3DfI254EC9z2XTn9VLKnFmI6g/FYtbYAfeFz81SVWusDfUbNMfyRlrf70ux8AVXHXKZ3qUob701/g2P5q5Km54+1drpWCWYNe8tjjuGta0vfI/wDGWsBAsMG7Ti0XBxJuFWUukvN/+GpmNd+2qP18nVsbbRs/i6q1o9ASz1Ek0mz+st6DWu2W2FsC4k8e0krs9Gajg2uFcwn645Z29PNK2Gpqjeollm/K51ox0jbZo7ltpdVnnANsOAFl7PS6mMG5WtPq4xu4K3N4zS6jPduV3R+TknML1mLRrRuCkNgA3IPPKLyctGYV5SakRN/CF1QavqCqp9X42/hCnR0TRkAt6IMQwLJEQEREBERAREQEREBERAREQEREBERAREQEREEaqg2gQVyVVqfGMI42MHBjGsHc0BdqQsTGEHAM1IF8lMg1MaNy7PzYWWygoKPV1rdyuIKUNW+y+oPgC+o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4" descr="data:image/jpeg;base64,/9j/4AAQSkZJRgABAQAAAQABAAD/2wCEAAkGBhQSERUUEhMUFBQWFRQVFBUXFBQVFRQUFRQVFBQUFRYYHCYeFxkjGRUXHy8gIycpLCwsFR4xNTAqNSYrLCkBCQoKDgwOGg8PGiwkHCQtLCkpLCwpLCwsLCwsLCwpKiwsLCwsKSwsLCwsKSwpKSwsLCwsLCwsLCwsKSwpLCwsLP/AABEIALEBHQMBIgACEQEDEQH/xAAbAAEAAgMBAQAAAAAAAAAAAAAABAUCAwYHAf/EAEoQAAEDAgIHAwoCBggEBwAAAAEAAgMEESExBQYSQVFhcYGRsQcTIjJScqHB0fBCYhQjU4Ki4RYzQ5KTssLxFSRE0jRFVWNzo8P/xAAYAQEBAQEBAAAAAAAAAAAAAAAAAgEDBP/EACERAQEAAgICAwEBAQAAAAAAAAABAhEhMRJRAxNBcSJC/9oADAMBAAIRAxEAPwD3FERAREQEREBERAREQEREBEJWBlA3hBmi1Cpb7Q719bUNP4h3oNiIiAiIgIiICIiAiIgIiICIiAiIgIiICIiAiIgIiICIiAiIgItVRUtjaXPIAGZKgaM1jhncWsdiPlmgmVFa1hsTja4HFRNHabZK4tycN3EHIhadY6XaYHDMbxmOB++K5ShLuOzIwmx4gm46tPyWcqkjtNNsJiNjbLuXPQ0T25OJBIuCeeYPyV1T1/nYi12DgMR8xyUeNc8q6YRH/QG44Z54nPiOC+u0YDY8OfK2PFSlmElVYypZHMwBuPZJv3HctGlNLzgjzMVwMXg5n3eK3hZBbup1ETR2tYebSN2Dyvh7zTiPir6OQOF2kEcQbhUtVo+OX1h6W5wwcO36qufSywnaaS4e23Bw95u/4rfL2y4S9OtRUFHrL+0G0PbYLke8zP8Au36BXVPUtkaHMcHNORBuFUu3OyzttREWsEREBERAREQEREBERAREQEREBERAREQEVXpvWCOmbd5x3NGZUDQ+vVPPgHbJ4FZuN1UHyiaNmkiDo3O2W4uAz681xehqxzHA+q4WuRkeDh/P3TkCPYsHDcQVwus2rXmnGSMegTcgfhJz7DwRUv46HR+lRPEWvttW7DzH03Kklgs7DMH/AHVVo6qIP3geRVrDMdqzt+IPHiOR5dVm9VUxTqfEYYOH32hbIXnI5j4i+YWDI94UgsDhwPgoym7t0xbW4rYGqNDIb2Ofj0UsFTG2Pll8Jss1g5anRdfRIsFiXJs001WjWPO030H+0N/vDf4qsdTSRP2gTG79ozFruUjTg794X4FW5csmTcUU10usxbhUN2R+1Zcxn3h60fbcc1exyBwBaQQcQQbgjkVSPpW7sOW7+SiMgdCbxHY3lucbv3d3UWVTKoy+P06hFWUWmw70ZB5t+7G7He675GxVmrl242WdiIi1giIgIiICIiAiIgIiICIiAoWkdKNhF3YX3rdV1rYm7TzYeJ4BUdTp+nlBZICBuJHx5I2RxWtz3yP85YPZjljh039FSw07X4glrtxF79D7Xj1tddFpSlDCfNPDmndfw58lzT2va64F+n0XOu0jotDa1zUxDZPSb34cQV3ujtOw1LbAjEYtK8wo6kPFnfH7+PipbdHuYdqInj98VMtn8VcJf6v9N6CMD9tgvGcx7P8AJfaWYELVo/Wx1vNzi4yutczWtdtRm7D8ORWzKM1Z2u6eW2ff8jzU10e8Kqo5gRj99VZROI5jw5FKqPpAOa+sdbA96yey+IWrzu45+Kxrf5xC9Q/0qztk9Qs9rFJyNpfwzUZlcHDgeH0X10liuYmmIc4cHH4ErMv86bOU+o0oWuNjk75FZjS5cxxtYi3THDBVdcz9Y/3/APSPqpMUX6vq7/KPqVmM/wBWFvG086Zs0Y438Fvj0yH4Ow5rjtP1Ba5ttw8VHotMbitzlxvBjZZy757QRuI7woQ1iNO8tBJYLXBxaCdw3js7lqpZ/Nwl5xv6o8Fz1bNmXY7Ju78zzu6D68VnnS4yvT9GaUZO3abutccL5KavD6PWeaGTaY4548CvTdWNajUWY9ha+18MrDiNy645befP49OjREVuYiIgIiICIiAiIgIiIOf1o0c54D24huY3jmFzn6HcL0MhU2kND47TB1HzCeWlTTjZdGg4OFwo8+i+A+d+u/tXUeZBWs0R3C6zcdZtxr6Oxy+qmUU5bhmFfz6F2t1u5V8uiHtOQ71ztjpI2forJRjnx+qiT6Mkj9XFvD6KVFE4bvip0NRx+K53SopaCuINu76LpKCuvgc/v4KrrtHNf6TMHeKUV7i+BCnd03ToBPbpkeRWusj2m4Z5hQvPnLs7OH0WUNVbA4hZPkl4rbih1E5c2+9vgcD8luo9I7nFYVcWy7aGLXZ9uYVbJ6LiO7mNxWW2XZxXROsTccFzOlm7M7uYDu8fUFTYK8ttwUbWFvpsdxbbuN/muuWUyw2jGayShCHvPPYP/wBbVLnp9lrRwBPef5KrhmO0Leyz/K1W+kpbMJO4fJXhd5VOfGMcPpt+1IbbsO7BRdF6PMkrW88em9fQ/acTzXWav0QZEZSPSdgz69N/Yqt/WSNWlZ7EMbk30W+/bP8AdHxsub0hN+FuQy58T2/RW+kTa+++XHZONzzdn0UbR+jgfTfluHtH6Ljjjcruuluo0aG0LdzCRd7zaJhw2jntHg0DFeq6C0I2nZbBzz677ZngODRuC4B+J2t4IIOVrZW4WXS6J1tIs2bEZbY9b94b+oXaajhlLXWotUFS17dpjg4HeFtVuIiIgIiICIiAiIgIiwklA+iHbXWTFrfRzJsFUeemPrG330Vi+Qk4o6K/Vc7d9O2OMnatiotk7WZ381OAuE2VjexXKcOu9sHx/fFaJIQ5Ts1qfGtJVJUUpBWiyvHWOBt2qBVUO9vdiudnp0l9q2Rtsvv6Fa2y2OP3yPNSCcbHA8wfGy+SU11z36UlOj2hcZqPs8fv+YWUcnYfFb3t2hcZqLN8qiM03BY7flyO4qnqybAnNpLXeI+N/grWX4j7solUzaG1uI2X9fwu+A7uayZb4LFeJbhSq123TtdvabfL6KAAQ4g5jBWFILwyN4Y/fcu3xXe455zqtVIfU93wcQrDWabZhPMW71AovwfvD+I/VNdZrMa3ifALt8fdRn1HO6MgL3taM3EBdvpCzGhgyaLW6bu35FUeo1J6b5TlG2zffdgO4XKsKqTzjrDLeVuXPDJ7RYqfbJc/LxPBbntv8gMgOAWwNJsGjDID73qV5hrBeR1uQz7TkF16iP1XmnO5ZN0a87lJfppjfUb25n4rGKuZP6MpcL7trZHYRvUeWKtZPtLI6A7TZNk78rHqDmun0NrEyY7JwfyvZ3Th0XByaLqaOXzrGivgGcL7CZo/IR6MluYvyXb6ra00tYwmnIa5uD4XN83LGeDmfMXHNVHLPS+REVuQiIgIiIC4tvlOiFe+hkgljlbtFpcWbMobjdhBvi30rHcCu0XmHlo1Ue+OOvpsKimLSSMy0G4POxwPI44BGx3cOmxIDstII9q3eLLW2Y3xXJ6pawNqqeOpjw2hZ7fZeMJGHocuRB3rqsxcZFcd29vRJJ0khy2RuUeJykNSptbHMuo8gUli+SxXCntkukMPstjiN/xWDo182RvHYUdEOorG3I4ZHD4qONIneL9Pot9XS72hV7ouS4ZecrvPGxsmqI35useeChyRubi3Ed4WclMf91HdTlpuLtPEEhRd3uNnD6KoHA4H4dhUqGoxxUCSR2/Zd7wse8KM6o2dzm/xN/kp8tdt1t0EkAdiM1XPj2Tj6puHff3ivlBpkZHvvcfy7VYTNDxgq1MucWb1xXOaSgLTfhYHmPwu7R4KRoiQbRHtNIWdZFcWO4Wv+W9wew+JVdQyFrxfccfArcLrKUym8dJdCfSYPzOHxCrtdZ7ytbwH34KzgjtLbhK74gEKm0lF57SAZuuL9ALu+F16sJzXDLpe0rfMUscY9eT03fvAeDbDvSJmGdm7zxPJYzzhznPJwyHujh1Nz06qIZDIeDQt8vHk1vhMdpHdGLDe7efv7uoUriTiblTKdjXYZLN+i28e9c7jlnzVbmKqLV86/f0U51I0ZOb3fRaJHhuYPYE8NHltLoNKPjwPpN4HMdCt2kdAwVZEsbnQ1DfUnjOzK0/mt67eR71Tu0i0fhce4L43TuybtZY+9/JXEZRcUuv1RQuEelWXiJDWV0TSYzfLz7BjG7mB2b131JWMlY2SN7XscLtc0hzXDiCMCvPaLWpsl2VDBsuFibbTSDue0jEfdlDfqtPROM+hpgwO9J9HIdqlm5sN/wBWTxB7QF2l9uNx9PVEXF6r+U+Gpk/R6ljqOsGBglwDz/7T8A8HcMCd1812i1zEREBYTwh7S1wBa4FrgciCLEHlZZog8OoITofSz6V5P6LVuBjccmyuv5t372LDzF8gvUKN9vRPZ14Kt8qep4rqN2yP1sQLmWHpEZuaOeAcObbbyqfyfayGspbSH/mICI5uLiB6Eo5PaL34hy55z/p2+O7mnaNCkMKjxP2hffv6rexZCtgetzXKKVlHIjGcjVocFIJWl2amqxanKPJGFMdGtMpYMyO8Jx+ukV8qjmPmpr5Y+Z6B3yWh+kIm7sey/cTdRvH2vlAmh7exQZYeo6K0l0zHujJ7D8woz9LxnOA97VlxlN1VyUYOPxGaxgq3xHPaHcR2fRTZKiB2ccrDxbj4qDPA0+pM135X/q39hPontXO/H+xXl7WzZGyt2ha/3cFVk9PsuBGWR+V+YtbsHFaacyQv9IEA8Rj14Ecx8Va1LA5txv8Av6HsCm43SpWNv1zTxDHduy4HwVDE7/mJ5OF2NPAuOJHQBXMUl3x9Ldoc76qhcbMJ4uc7vNh8l6cbubcb6bBUl7thuQz4f7AeC3S1QtstxA38T1UOCIgbDcz63E/l+qt4NHtYLvxO5u4fVTJcrtvGMRoBI71cOeQ71PZEbek5fJKknLAKBV18bP6yRjfee0H4ldZNOdu1g4t9rwWp0jPu6opda6Uf27D0Jd4BajrbS/th/df9FW4xcybB3fBaXNbub8FVHWum/aX/AHX/AEWl+t1Pu2z0Z9Ss3BbnopmjtLviNs2b23+I4Fcx/SyM4MjleeTR9VCfrld+xHC58hyja7zjyeGxG1xHam9s6eiaX0NS6RitKwPA9V3qyRn8rs29MjwKp6TTukdEYP2tI0Ld/wD1UDBx9toHG4wzYFD0JoHTUzg9kMVEz2p3EvI4eabc9jgF1kPkpEuOkKyoquMTT+j0/TzceJ67SqbRlcXS6sa3U2kIvOUsoeBbbbk+MnIPYcW5HkbGxKuVX6G1ep6RmxTQxwtNr7DQC62Rcc3HmSVYKnMREQF4zrTSHQ+lG1TARSz3EzQMBGXDbw4xvIcPyusMivZlS636utraV8RttetGTkJACBf8pBLTyeUbLpqgmAIcCC0gYjEEHEEHeN6n2Xm3k100dl9DNcSU9/NbXrGAOLdg/mifdh7OC9ApJsNk5jLouM4uq73mbiTdY2WIditobdUl8D1W6V0tGz0S47XBtiehxC06W0ps3ZHnvdw5N589yoWw/e9TeeF4z9WX/FNrJrj7zvkB81g+oectlvQfW5+K0xNW8NXPwjr5VofEXesS7qSfG6+tgAUjzJAucBxOSq6vWWki/rKqIHg122e5l1XCUzzQ4L75ocFz03lIoW5Plf7sTv8AVZQneVajv6lT12I/DzibHWuiHAKPLRtdu++hVFTeUmhebGR8f/yRuA727QC6CkrY5W7cT2SN9pjg4dLjfyQR6RhiNvWjObTi0c7HLqFYSwhnoj1HC7Dw5X3/AM1qc1a332S2+GYHsnlwvvHamoIsZtK0fmPxt8wVBqIr2G4W78/HwUzORjvzC/W9vvqkbAbE5XcT0BsB2kdwKyTU029lJAIxfN7suQO/qVVawayR0rbvu6R2LWD1jzJ/C3mey6l6d0sKeF0rsTk0e085D5nkCvJqmZ0r3SSHac43JPgOAGQCrekJek9aqqoJvIY2H8Efoi3N3rHv7FVsosbnvXR6H1PqJxtNj2Y98knoMtxucT2BTzFo2lwmqHVcgzipxtNvwLhh/EOizmsunLw6PubAXPAC57lf0Wo9Q8X83sNzLpCGADib4/BbJdf5GjZoqWGlb7bh5yU87CwB6krn6+omqDeomlm5OcQwdI22aFUwt7Rc4tammooDaSqbK8f2dMwzO6beDB3qDLpcf2FM1o9ud5kd1EbLNHQ3UaKlsLNbYcALKRHo55yBVzCRFztRJ3vkwlkc8ewLMj/w2Waul1T1wdRG0bWtbvDWht+ts+1QoNW5XZNKtqTUGV24q0PV9W9f4agAEhrl1bHgi4xXkGifJxI0g3IXpWgqOSJga83QW6IiAiIgIiIPKfKhoOSlqYtI0w9IPG0Nxk2dktdb8MsY2D+Zjd710+idLsqIY54jdr2hzeI3Fp5g3B5grpdKaNZUQvhkF2Pbsm2BHBzTucDYg7iAVw9J5LJIQWw18sbS4u2Wsc1u07M7LZQATyAU5Y+Tphnrt1oeC3avYb+XG6p67TJd6ERsMi7eeTeA5qul8nNU5uz/AMTktnbzcmf+Oq+XyRVDv/Mpe+oA7vPrPGq84tW09hjl8FDqdM0sfrzxA8NsOP8Adbcqrk8ispzq2v8AfY53+YuRvkcnblPB2xD/ALFnhVfZCq8oFMz+rbJKeTdhve7H4KjrvKHUvwibHCONvOP73ej/AAq/Hkpqh+OkPWM/JizHkxqx/wCnnrHL8gFHhk37I83rpZZjeaR8h/M4uHYDgOxRv0BeqDyd1Y/sdGu/dqB/qWX9Bqsf9Jo0/wCMPFyz68j7MXlJ0csTozkvWhqdUjOgoD0le3xBX0apz79GUx92pA8WLPryPPF5A7RHJfaOKanf5yBzmu3gZOHBwyPQr2D+ism/RbOyqj+dl9Gq/HRb+yeI/wD6BPDJvlj7QtWdYRVQhxweMHt4O5X3H+StCVoi0ZBSOfNJSVFNGWFsr/QkjbiCJXhj3Obs2xdawGeV1DOmoWtBfNE3DfI254EC9z2XTn9VLKnFmI6g/FYtbYAfeFz81SVWusDfUbNMfyRlrf70ux8AVXHXKZ3qUob701/g2P5q5Km54+1drpWCWYNe8tjjuGta0vfI/wDGWsBAsMG7Ti0XBxJuFWUukvN/+GpmNd+2qP18nVsbbRs/i6q1o9ASz1Ek0mz+st6DWu2W2FsC4k8e0krs9Gajg2uFcwn645Z29PNK2Gpqjeollm/K51ox0jbZo7ltpdVnnANsOAFl7PS6mMG5WtPq4xu4K3N4zS6jPduV3R+TknML1mLRrRuCkNgA3IPPKLyctGYV5SakRN/CF1QavqCqp9X42/hCnR0TRkAt6IMQwLJEQEREBERAREQEREBERAREQEREBERAREQEREEaqg2gQVyVVqfGMI42MHBjGsHc0BdqQsTGEHAM1IF8lMg1MaNy7PzYWWygoKPV1rdyuIKUNW+y+oPgC+o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9" y="3284984"/>
            <a:ext cx="4487829" cy="278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2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P9-10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8316" y="1666706"/>
                <a:ext cx="5342036" cy="78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8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2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316" y="1666706"/>
                <a:ext cx="5342036" cy="780535"/>
              </a:xfrm>
              <a:prstGeom prst="rect">
                <a:avLst/>
              </a:prstGeom>
              <a:blipFill rotWithShape="1">
                <a:blip r:embed="rId2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0845" y="2780928"/>
                <a:ext cx="6990541" cy="78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901.40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80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8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SG" sz="2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9</m:t>
                            </m:r>
                          </m:sup>
                        </m:sSup>
                      </m:den>
                    </m:f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845" y="2780928"/>
                <a:ext cx="6990541" cy="780535"/>
              </a:xfrm>
              <a:prstGeom prst="rect">
                <a:avLst/>
              </a:prstGeom>
              <a:blipFill rotWithShape="1">
                <a:blip r:embed="rId3"/>
                <a:stretch>
                  <a:fillRect l="-1744" b="-23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6990" y="3861048"/>
                <a:ext cx="1792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=9.69%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90" y="3861048"/>
                <a:ext cx="179241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86641"/>
              </p:ext>
            </p:extLst>
          </p:nvPr>
        </p:nvGraphicFramePr>
        <p:xfrm>
          <a:off x="1644352" y="4581128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Inputs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-901.40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PMT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9.69</a:t>
                      </a:r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162880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a)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033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P9-10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07740" y="1556792"/>
                <a:ext cx="6104620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𝐶𝑢𝑟𝑟𝑒𝑛𝑡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𝐶𝑢𝑟𝑟𝑒𝑛𝑡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𝐶𝑜𝑢𝑝𝑜𝑛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𝑃𝑎𝑦𝑚𝑒𝑛𝑡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𝐶𝑢𝑟𝑟𝑒𝑛𝑡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𝑃𝑟𝑖𝑐𝑒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40" y="1556792"/>
                <a:ext cx="6104620" cy="7863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6693" y="3284984"/>
                <a:ext cx="383951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𝑌𝑇𝑀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</a:rPr>
                        <m:t>𝐶𝑌</m:t>
                      </m:r>
                      <m:r>
                        <a:rPr lang="en-US" sz="2400" i="1" dirty="0" smtClean="0">
                          <a:latin typeface="Cambria Math"/>
                        </a:rPr>
                        <m:t> + </m:t>
                      </m:r>
                      <m:r>
                        <a:rPr lang="en-US" sz="2400" i="1" dirty="0" smtClean="0">
                          <a:latin typeface="Cambria Math"/>
                        </a:rPr>
                        <m:t>𝐶𝐺𝑌</m:t>
                      </m:r>
                    </m:oMath>
                  </m:oMathPara>
                </a14:m>
                <a:endParaRPr lang="en-US" sz="240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𝐶𝐺𝑌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</a:rPr>
                        <m:t>𝑌𝑇𝑀</m:t>
                      </m:r>
                      <m:r>
                        <a:rPr lang="en-US" sz="2400" i="1" dirty="0" smtClean="0">
                          <a:latin typeface="Cambria Math"/>
                        </a:rPr>
                        <m:t> – </m:t>
                      </m:r>
                      <m:r>
                        <a:rPr lang="en-US" sz="2400" i="1" dirty="0" smtClean="0">
                          <a:latin typeface="Cambria Math"/>
                        </a:rPr>
                        <m:t>𝐶𝑌</m:t>
                      </m:r>
                    </m:oMath>
                  </m:oMathPara>
                </a14:m>
                <a:endParaRPr lang="en-US" sz="240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/>
                  <a:t>CGY = 9.69 – 8.88 = 0.81%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93" y="3284984"/>
                <a:ext cx="3839513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22" r="-1905" b="-38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76607" y="2492896"/>
                <a:ext cx="4727641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𝐶𝑢𝑟𝑟𝑒𝑛𝑡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80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901.40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=8.88%</m:t>
                      </m:r>
                    </m:oMath>
                  </m:oMathPara>
                </a14:m>
                <a:endParaRPr lang="en-SG" sz="24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07" y="2492896"/>
                <a:ext cx="4727641" cy="786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3568" y="162880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)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1749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P9-10</a:t>
            </a:r>
            <a:endParaRPr lang="en-SG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826821"/>
            <a:ext cx="7560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No.</a:t>
            </a:r>
          </a:p>
          <a:p>
            <a:endParaRPr lang="en-US" sz="2800" dirty="0" smtClean="0"/>
          </a:p>
          <a:p>
            <a:r>
              <a:rPr lang="en-US" sz="2800" dirty="0" smtClean="0"/>
              <a:t>As interest rate falls, the price of bonds increases. This provides investors with a higher realized yield if they sold the bond, thus Realized </a:t>
            </a:r>
            <a:r>
              <a:rPr lang="en-US" sz="2800" dirty="0" smtClean="0"/>
              <a:t>Yield &gt; </a:t>
            </a:r>
            <a:r>
              <a:rPr lang="en-US" sz="2800" dirty="0" smtClean="0"/>
              <a:t>YTM</a:t>
            </a:r>
          </a:p>
          <a:p>
            <a:endParaRPr lang="en-US" sz="2800" dirty="0" smtClean="0"/>
          </a:p>
          <a:p>
            <a:r>
              <a:rPr lang="en-US" sz="2800" dirty="0"/>
              <a:t>As interest rate </a:t>
            </a:r>
            <a:r>
              <a:rPr lang="en-US" sz="2800" dirty="0" smtClean="0"/>
              <a:t>increases</a:t>
            </a:r>
            <a:r>
              <a:rPr lang="en-US" sz="2800" dirty="0"/>
              <a:t>, the price of bonds </a:t>
            </a:r>
            <a:r>
              <a:rPr lang="en-US" sz="2800" dirty="0" smtClean="0"/>
              <a:t>decreases. </a:t>
            </a:r>
            <a:r>
              <a:rPr lang="en-US" sz="2800" dirty="0"/>
              <a:t>This provides investors with a </a:t>
            </a:r>
            <a:r>
              <a:rPr lang="en-US" sz="2800" dirty="0" smtClean="0"/>
              <a:t>lower </a:t>
            </a:r>
            <a:r>
              <a:rPr lang="en-US" sz="2800" dirty="0"/>
              <a:t>realized yield if they sold the bond, thus </a:t>
            </a:r>
            <a:r>
              <a:rPr lang="en-US" sz="2800" dirty="0" smtClean="0"/>
              <a:t>Realized </a:t>
            </a:r>
            <a:r>
              <a:rPr lang="en-US" sz="2800" dirty="0" smtClean="0"/>
              <a:t>Yield &lt; YTM</a:t>
            </a:r>
            <a:endParaRPr lang="en-S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77281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)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2527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P9-15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8316" y="1666706"/>
                <a:ext cx="4279034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316" y="1666706"/>
                <a:ext cx="4279034" cy="68217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79712" y="2492896"/>
                <a:ext cx="5328592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0.085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(1+0.085)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15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(1+0.085)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15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92896"/>
                <a:ext cx="5328592" cy="682174"/>
              </a:xfrm>
              <a:prstGeom prst="rect">
                <a:avLst/>
              </a:prstGeom>
              <a:blipFill rotWithShape="1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7704" y="3308791"/>
                <a:ext cx="53285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=$1041.52</m:t>
                      </m:r>
                    </m:oMath>
                  </m:oMathPara>
                </a14:m>
                <a:endParaRPr lang="en-SG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Price at end of 5 years is $1041.52.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08791"/>
                <a:ext cx="532859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831" b="-6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2979"/>
              </p:ext>
            </p:extLst>
          </p:nvPr>
        </p:nvGraphicFramePr>
        <p:xfrm>
          <a:off x="1572344" y="4697824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903536"/>
                <a:gridCol w="1008112"/>
                <a:gridCol w="1136352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Inputs</a:t>
                      </a:r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8.5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PMT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-1041.52</a:t>
                      </a:r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P9-15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14340" y="1666706"/>
                <a:ext cx="4279034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40" y="1666706"/>
                <a:ext cx="4279034" cy="68217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7784" y="2602810"/>
                <a:ext cx="5328592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(1+0.1)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1041.52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(1+0.1)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602810"/>
                <a:ext cx="5328592" cy="682174"/>
              </a:xfrm>
              <a:prstGeom prst="rect">
                <a:avLst/>
              </a:prstGeom>
              <a:blipFill rotWithShape="1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5696" y="3429000"/>
                <a:ext cx="5904656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=$987.87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I am willing to pay $987.87 for Bond X today.</a:t>
                </a:r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429000"/>
                <a:ext cx="590465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548" r="-516" b="-66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89602"/>
              </p:ext>
            </p:extLst>
          </p:nvPr>
        </p:nvGraphicFramePr>
        <p:xfrm>
          <a:off x="1644352" y="479715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Inputs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1041.52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PMT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-987.87</a:t>
                      </a:r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2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P-16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43809" y="1988840"/>
                <a:ext cx="3374770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𝐸𝐴𝑅</m:t>
                      </m:r>
                      <m:r>
                        <a:rPr lang="en-US" sz="2400" b="0" i="1" smtClean="0">
                          <a:latin typeface="Cambria Math"/>
                        </a:rPr>
                        <m:t>=(1+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𝑁𝑂𝑀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9" y="1988840"/>
                <a:ext cx="3374770" cy="7813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808" y="3022543"/>
                <a:ext cx="3354508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8</m:t>
                      </m:r>
                      <m:r>
                        <a:rPr lang="en-US" sz="2400" b="0" i="1" smtClean="0">
                          <a:latin typeface="Cambria Math"/>
                        </a:rPr>
                        <m:t>.16=(1+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𝑁𝑂𝑀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022543"/>
                <a:ext cx="3354508" cy="7813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6856" y="4047455"/>
                <a:ext cx="1755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𝑁𝑂𝑀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=8%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56" y="4047455"/>
                <a:ext cx="17552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P-16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8316" y="1916832"/>
                <a:ext cx="4279034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316" y="1916832"/>
                <a:ext cx="4279034" cy="68217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9712" y="2743022"/>
                <a:ext cx="5702076" cy="75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90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÷2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0.08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÷2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0.08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0.08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10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43022"/>
                <a:ext cx="5702076" cy="757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98316" y="3721517"/>
                <a:ext cx="4279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=1067.95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316" y="3721517"/>
                <a:ext cx="427903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783"/>
              </p:ext>
            </p:extLst>
          </p:nvPr>
        </p:nvGraphicFramePr>
        <p:xfrm>
          <a:off x="1644352" y="4653136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67656"/>
                <a:gridCol w="1064344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Inputs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PMT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-1067.95</a:t>
                      </a:r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P-19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8316" y="1628800"/>
                <a:ext cx="4279034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316" y="1628800"/>
                <a:ext cx="4279034" cy="68217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63272"/>
              </p:ext>
            </p:extLst>
          </p:nvPr>
        </p:nvGraphicFramePr>
        <p:xfrm>
          <a:off x="1644352" y="4653136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67656"/>
                <a:gridCol w="1064344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Inputs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1175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PMT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8.3506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162880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a)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1720" y="2530802"/>
                <a:ext cx="5184576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1175=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110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30802"/>
                <a:ext cx="5184576" cy="682174"/>
              </a:xfrm>
              <a:prstGeom prst="rect">
                <a:avLst/>
              </a:prstGeom>
              <a:blipFill rotWithShape="1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83642" y="3471391"/>
                <a:ext cx="2132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=8.3506%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42" y="3471391"/>
                <a:ext cx="213225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P-19</a:t>
            </a:r>
            <a:endParaRPr lang="en-SG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8316" y="1628800"/>
                <a:ext cx="4279034" cy="69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316" y="1628800"/>
                <a:ext cx="4279034" cy="696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31528"/>
              </p:ext>
            </p:extLst>
          </p:nvPr>
        </p:nvGraphicFramePr>
        <p:xfrm>
          <a:off x="1644352" y="4653136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67656"/>
                <a:gridCol w="1064344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Inputs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1175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1090</a:t>
                      </a:r>
                      <a:endParaRPr lang="en-SG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PMT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FV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en-SG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8.1319</a:t>
                      </a:r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162880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)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3728" y="2530802"/>
                <a:ext cx="5184576" cy="68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1175=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110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1090</m:t>
                        </m:r>
                      </m:num>
                      <m:den>
                        <m:sSup>
                          <m:sSupPr>
                            <m:ctrlPr>
                              <a:rPr lang="en-SG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30802"/>
                <a:ext cx="5184576" cy="682174"/>
              </a:xfrm>
              <a:prstGeom prst="rect">
                <a:avLst/>
              </a:prstGeom>
              <a:blipFill rotWithShape="1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83642" y="3471391"/>
                <a:ext cx="2132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=8.1319%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42" y="3471391"/>
                <a:ext cx="213225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P-19</a:t>
            </a:r>
            <a:endParaRPr lang="en-SG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5312" y="1831464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 startAt="3"/>
            </a:pPr>
            <a:r>
              <a:rPr lang="en-SG" sz="2800" dirty="0" smtClean="0"/>
              <a:t>YTC instead of YTM. </a:t>
            </a:r>
            <a:endParaRPr lang="en-SG" sz="2800" dirty="0" smtClean="0"/>
          </a:p>
          <a:p>
            <a:endParaRPr lang="en-SG" sz="2800" dirty="0" smtClean="0"/>
          </a:p>
          <a:p>
            <a:r>
              <a:rPr lang="en-US" sz="2800" dirty="0" smtClean="0"/>
              <a:t>If </a:t>
            </a:r>
            <a:r>
              <a:rPr lang="en-US" sz="2800" dirty="0" smtClean="0"/>
              <a:t>the interest rate is the same and the </a:t>
            </a:r>
            <a:r>
              <a:rPr lang="en-US" sz="2800" dirty="0" smtClean="0"/>
              <a:t>bond </a:t>
            </a:r>
            <a:r>
              <a:rPr lang="en-US" sz="2800" dirty="0" smtClean="0"/>
              <a:t>is sold at premium, the market rates have fallen, thus the </a:t>
            </a:r>
            <a:r>
              <a:rPr lang="en-US" sz="2800" dirty="0" smtClean="0"/>
              <a:t>investor </a:t>
            </a:r>
            <a:r>
              <a:rPr lang="en-US" sz="2800" dirty="0" smtClean="0"/>
              <a:t>will prefer YTC more</a:t>
            </a:r>
            <a:r>
              <a:rPr lang="en-US" sz="2800" dirty="0" smtClean="0"/>
              <a:t>.</a:t>
            </a:r>
            <a:endParaRPr lang="en-SG" sz="2800" dirty="0" smtClean="0"/>
          </a:p>
        </p:txBody>
      </p:sp>
    </p:spTree>
    <p:extLst>
      <p:ext uri="{BB962C8B-B14F-4D97-AF65-F5344CB8AC3E}">
        <p14:creationId xmlns:p14="http://schemas.microsoft.com/office/powerpoint/2010/main" val="27676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0.google.com/images?q=tbn:ANd9GcR6-wEoSffFO4y_R4SIAtETmDLMs2h3AkdCEcr7Yr02qo_9BM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55" y="1556792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</a:t>
            </a:r>
            <a:r>
              <a:rPr lang="en-US" b="1" dirty="0" smtClean="0"/>
              <a:t>is a </a:t>
            </a:r>
            <a:r>
              <a:rPr lang="en-US" b="1" dirty="0"/>
              <a:t>bond</a:t>
            </a:r>
            <a:r>
              <a:rPr lang="en-US" b="1" dirty="0" smtClean="0"/>
              <a:t>?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029544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A long term debt </a:t>
            </a:r>
            <a:r>
              <a:rPr lang="en-US" dirty="0" smtClean="0"/>
              <a:t>instrument</a:t>
            </a:r>
          </a:p>
          <a:p>
            <a:pPr lvl="0"/>
            <a:endParaRPr lang="en-SG" dirty="0"/>
          </a:p>
          <a:p>
            <a:pPr lvl="0"/>
            <a:r>
              <a:rPr lang="en-US" dirty="0"/>
              <a:t>2 different kinds of bond:</a:t>
            </a:r>
            <a:endParaRPr lang="en-SG" dirty="0"/>
          </a:p>
          <a:p>
            <a:pPr marL="0" lvl="0" indent="0">
              <a:buNone/>
            </a:pPr>
            <a:r>
              <a:rPr lang="en-US" dirty="0" smtClean="0"/>
              <a:t>     1) Zero </a:t>
            </a:r>
            <a:r>
              <a:rPr lang="en-US" dirty="0"/>
              <a:t>coupon bond (no periodic </a:t>
            </a:r>
            <a:r>
              <a:rPr lang="en-US" dirty="0" smtClean="0"/>
              <a:t>interest)</a:t>
            </a:r>
            <a:endParaRPr lang="en-SG" dirty="0" smtClean="0"/>
          </a:p>
          <a:p>
            <a:pPr marL="0" lvl="0" indent="0">
              <a:buNone/>
            </a:pPr>
            <a:r>
              <a:rPr lang="en-SG" dirty="0"/>
              <a:t> </a:t>
            </a:r>
            <a:r>
              <a:rPr lang="en-SG" dirty="0" smtClean="0"/>
              <a:t>    2) </a:t>
            </a:r>
            <a:r>
              <a:rPr lang="en-US" dirty="0" smtClean="0"/>
              <a:t>Coupon </a:t>
            </a:r>
            <a:r>
              <a:rPr lang="en-US" dirty="0"/>
              <a:t>bond (pays periodic interest</a:t>
            </a:r>
            <a:r>
              <a:rPr lang="en-US" dirty="0" smtClean="0"/>
              <a:t>)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66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 P-19</a:t>
            </a:r>
            <a:endParaRPr lang="en-SG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5312" y="1833786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r>
              <a:rPr lang="en-US" sz="2800" dirty="0" smtClean="0"/>
              <a:t>) </a:t>
            </a:r>
            <a:r>
              <a:rPr lang="en-SG" sz="2800" dirty="0" smtClean="0"/>
              <a:t>Condition for call for premium is YTC &lt; YTM</a:t>
            </a:r>
          </a:p>
          <a:p>
            <a:r>
              <a:rPr lang="en-SG" sz="2800" dirty="0"/>
              <a:t>	</a:t>
            </a:r>
            <a:r>
              <a:rPr lang="en-SG" sz="2800" dirty="0" smtClean="0">
                <a:sym typeface="Wingdings" pitchFamily="2" charset="2"/>
              </a:rPr>
              <a:t> </a:t>
            </a:r>
            <a:r>
              <a:rPr lang="en-SG" sz="2800" dirty="0" smtClean="0"/>
              <a:t>6th year: YTC = 8.26%</a:t>
            </a:r>
          </a:p>
          <a:p>
            <a:r>
              <a:rPr lang="en-SG" sz="2800" dirty="0" smtClean="0">
                <a:sym typeface="Wingdings" pitchFamily="2" charset="2"/>
              </a:rPr>
              <a:t>	 </a:t>
            </a:r>
            <a:r>
              <a:rPr lang="en-SG" sz="2800" dirty="0" smtClean="0"/>
              <a:t>7th year: YTC = 8.37% (&gt; 8.35%)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ym typeface="Wingdings" pitchFamily="2" charset="2"/>
              </a:rPr>
              <a:t> 8</a:t>
            </a:r>
            <a:r>
              <a:rPr lang="en-US" sz="2800" baseline="30000" dirty="0" smtClean="0">
                <a:sym typeface="Wingdings" pitchFamily="2" charset="2"/>
              </a:rPr>
              <a:t>th</a:t>
            </a:r>
            <a:r>
              <a:rPr lang="en-US" sz="2800" dirty="0" smtClean="0">
                <a:sym typeface="Wingdings" pitchFamily="2" charset="2"/>
              </a:rPr>
              <a:t> year: YTC = 8.4566</a:t>
            </a:r>
            <a:r>
              <a:rPr lang="en-US" sz="2800" dirty="0" smtClean="0">
                <a:sym typeface="Wingdings" pitchFamily="2" charset="2"/>
              </a:rPr>
              <a:t>% </a:t>
            </a:r>
            <a:r>
              <a:rPr lang="en-SG" sz="2800" dirty="0"/>
              <a:t>(&gt; 8.35</a:t>
            </a:r>
            <a:r>
              <a:rPr lang="en-SG" sz="2800" dirty="0" smtClean="0"/>
              <a:t>%)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 9</a:t>
            </a:r>
            <a:r>
              <a:rPr lang="en-US" sz="2800" baseline="30000" dirty="0" smtClean="0">
                <a:sym typeface="Wingdings" pitchFamily="2" charset="2"/>
              </a:rPr>
              <a:t>th</a:t>
            </a:r>
            <a:r>
              <a:rPr lang="en-US" sz="2800" dirty="0" smtClean="0">
                <a:sym typeface="Wingdings" pitchFamily="2" charset="2"/>
              </a:rPr>
              <a:t> year: YTC= 8.5284</a:t>
            </a:r>
            <a:r>
              <a:rPr lang="en-US" sz="2800" dirty="0" smtClean="0">
                <a:sym typeface="Wingdings" pitchFamily="2" charset="2"/>
              </a:rPr>
              <a:t>% </a:t>
            </a:r>
            <a:r>
              <a:rPr lang="en-SG" sz="2800" dirty="0"/>
              <a:t>(&gt; 8.35%)</a:t>
            </a:r>
            <a:endParaRPr lang="en-US" sz="2800" dirty="0" smtClean="0">
              <a:sym typeface="Wingdings" pitchFamily="2" charset="2"/>
            </a:endParaRPr>
          </a:p>
          <a:p>
            <a:endParaRPr lang="en-SG" sz="2800" dirty="0" smtClean="0"/>
          </a:p>
          <a:p>
            <a:r>
              <a:rPr lang="en-SG" sz="2800" dirty="0" smtClean="0"/>
              <a:t>Since YTC &gt; YTM </a:t>
            </a:r>
            <a:r>
              <a:rPr lang="en-SG" sz="2800" dirty="0" smtClean="0"/>
              <a:t>from </a:t>
            </a:r>
            <a:r>
              <a:rPr lang="en-SG" sz="2800" dirty="0" smtClean="0"/>
              <a:t>the 7th </a:t>
            </a:r>
            <a:r>
              <a:rPr lang="en-SG" sz="2800" dirty="0" smtClean="0"/>
              <a:t>year onwards, </a:t>
            </a:r>
            <a:r>
              <a:rPr lang="en-SG" sz="2800" dirty="0" smtClean="0"/>
              <a:t>the latest that the firms will be expected to call the bonds will be the 6th year.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796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90256"/>
            <a:ext cx="83058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 </a:t>
            </a:r>
            <a:r>
              <a:rPr lang="en-US" sz="4800" dirty="0" smtClean="0">
                <a:sym typeface="Wingdings" pitchFamily="2" charset="2"/>
              </a:rPr>
              <a:t></a:t>
            </a:r>
            <a:endParaRPr lang="en-SG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162880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 </a:t>
            </a:r>
            <a:r>
              <a:rPr lang="en-US" sz="5400" b="1" dirty="0" smtClean="0">
                <a:sym typeface="Wingdings" pitchFamily="2" charset="2"/>
              </a:rPr>
              <a:t>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37150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 of the bond</a:t>
            </a:r>
            <a:endParaRPr lang="en-SG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820" y="2390899"/>
            <a:ext cx="4040188" cy="3198341"/>
          </a:xfrm>
        </p:spPr>
        <p:txBody>
          <a:bodyPr/>
          <a:lstStyle/>
          <a:p>
            <a:r>
              <a:rPr lang="en-US" dirty="0" smtClean="0"/>
              <a:t>Par value</a:t>
            </a:r>
          </a:p>
          <a:p>
            <a:r>
              <a:rPr lang="en-US" dirty="0" smtClean="0"/>
              <a:t>Coupon interest rate</a:t>
            </a:r>
          </a:p>
          <a:p>
            <a:r>
              <a:rPr lang="en-US" dirty="0" smtClean="0"/>
              <a:t>Maturity date</a:t>
            </a:r>
          </a:p>
          <a:p>
            <a:r>
              <a:rPr lang="en-US" dirty="0" smtClean="0"/>
              <a:t>Payment frequency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0705" y="2462907"/>
            <a:ext cx="4041775" cy="3054325"/>
          </a:xfrm>
        </p:spPr>
        <p:txBody>
          <a:bodyPr/>
          <a:lstStyle/>
          <a:p>
            <a:r>
              <a:rPr lang="en-US" dirty="0" smtClean="0"/>
              <a:t>Price of the bond </a:t>
            </a:r>
          </a:p>
          <a:p>
            <a:r>
              <a:rPr lang="en-US" dirty="0" smtClean="0"/>
              <a:t>Yield to maturity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725144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Lower Price: Higher YTM</a:t>
            </a:r>
          </a:p>
          <a:p>
            <a:pPr algn="ctr"/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Higher Price: Lower YTM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1552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bond value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1088" y="2101552"/>
                <a:ext cx="8153400" cy="44958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2400" dirty="0" smtClean="0"/>
                  <a:t>INT 	- Coupon Rate X Par Value</a:t>
                </a:r>
              </a:p>
              <a:p>
                <a:r>
                  <a:rPr lang="en-US" sz="2400" dirty="0" smtClean="0"/>
                  <a:t>M 	- Par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 smtClean="0"/>
                  <a:t> 	- Yield-to-Maturity (Annual Rate)</a:t>
                </a:r>
              </a:p>
              <a:p>
                <a:r>
                  <a:rPr lang="en-US" sz="2400" dirty="0" smtClean="0"/>
                  <a:t>N 	- Period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088" y="2101552"/>
                <a:ext cx="8153400" cy="4495800"/>
              </a:xfrm>
              <a:blipFill rotWithShape="1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5696" y="1856376"/>
                <a:ext cx="6120680" cy="878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𝐼𝑁𝑇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1−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(1+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SG" sz="32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SG" sz="3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856376"/>
                <a:ext cx="6120680" cy="878895"/>
              </a:xfrm>
              <a:prstGeom prst="rect">
                <a:avLst/>
              </a:prstGeom>
              <a:blipFill rotWithShape="1"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4168" y="4293096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8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Yield-To-Maturity (YTM)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0899"/>
            <a:ext cx="4040188" cy="161416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epresents current or prevailing rates</a:t>
            </a:r>
          </a:p>
          <a:p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Annual Coupon Rate (INT)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8697" y="2492896"/>
            <a:ext cx="4041775" cy="15121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Fixed for given bond and does not change</a:t>
            </a:r>
          </a:p>
          <a:p>
            <a:r>
              <a:rPr lang="en-US" dirty="0" smtClean="0"/>
              <a:t>Represents the  rate at time of issue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221088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When  Bond Price = Par, YTM = Coupon Rate</a:t>
            </a:r>
          </a:p>
          <a:p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When YTM &lt; Coupon Rate, interest rate decreased</a:t>
            </a:r>
          </a:p>
          <a:p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When YTM &gt; Coupon Rate, interest rate increased</a:t>
            </a:r>
            <a:endParaRPr lang="en-SG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YTM &amp; INT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347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Par, Discount and Premium Bond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 bond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YTM = Coupon Rate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Bond Price = Par Value</a:t>
            </a:r>
          </a:p>
          <a:p>
            <a:r>
              <a:rPr lang="en-US" dirty="0" smtClean="0"/>
              <a:t>Discount Bond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YTM &gt; Coupon Rate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Bond Price &lt; Par Value</a:t>
            </a:r>
          </a:p>
          <a:p>
            <a:r>
              <a:rPr lang="en-US" dirty="0" smtClean="0"/>
              <a:t>Premium Bond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YTM &lt; Coupon Rate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Bond Price &gt; Par Value</a:t>
            </a:r>
            <a:endParaRPr lang="en-S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4074392" cy="374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9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of YTM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Yield (CY) </a:t>
            </a:r>
            <a:endParaRPr lang="en-US" dirty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dirty="0" smtClean="0"/>
              <a:t>Capital Gains Yield (CGY)</a:t>
            </a:r>
          </a:p>
          <a:p>
            <a:endParaRPr lang="en-US" dirty="0"/>
          </a:p>
          <a:p>
            <a:endParaRPr lang="en-US" sz="2400" dirty="0" smtClean="0"/>
          </a:p>
          <a:p>
            <a:r>
              <a:rPr lang="en-US" dirty="0" smtClean="0"/>
              <a:t>Expected total return (YTM)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7740" y="2210583"/>
                <a:ext cx="6104620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𝐶𝑢𝑟𝑟𝑒𝑛𝑡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𝐶𝑢𝑟𝑟𝑒𝑛𝑡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𝐶𝑜𝑢𝑝𝑜𝑛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𝑃𝑎𝑦𝑚𝑒𝑛𝑡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𝐶𝑢𝑟𝑟𝑒𝑛𝑡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𝑃𝑟𝑖𝑐𝑒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40" y="2210583"/>
                <a:ext cx="6104620" cy="7863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3573016"/>
                <a:ext cx="6610271" cy="85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𝐶𝑎𝑝𝑖𝑡𝑎𝑙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𝐺𝑎𝑖𝑛𝑠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𝐴𝑛𝑛𝑢𝑎𝑙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𝐶h𝑎𝑛𝑔𝑒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𝑃𝑟𝑖𝑐𝑒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𝐵𝑒𝑔𝑖𝑛𝑛𝑖𝑛𝑔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𝑃𝑟𝑖𝑐𝑒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73016"/>
                <a:ext cx="6610271" cy="858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9222" y="5373216"/>
                <a:ext cx="2622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𝑌𝑇𝑀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𝐶𝑌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𝐶𝐺𝑌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22" y="5373216"/>
                <a:ext cx="262289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Realized Return VS YTM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Holding the bond to maturity, one earns YTM</a:t>
            </a:r>
          </a:p>
          <a:p>
            <a:endParaRPr lang="en-US" dirty="0" smtClean="0"/>
          </a:p>
          <a:p>
            <a:r>
              <a:rPr lang="en-US" dirty="0" smtClean="0"/>
              <a:t>Holding the bond for a period of time and selling it off, one earns Realized Yield or Realized Return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dirty="0" smtClean="0"/>
              <a:t>         Rates fall, Realized Return &gt; YTM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Rates rise, Realized Return &lt; YTM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40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307</TotalTime>
  <Words>1722</Words>
  <Application>Microsoft Office PowerPoint</Application>
  <PresentationFormat>On-screen Show (4:3)</PresentationFormat>
  <Paragraphs>279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BU 8201 TUTORIAL 3</vt:lpstr>
      <vt:lpstr>Recap</vt:lpstr>
      <vt:lpstr>What is a bond?</vt:lpstr>
      <vt:lpstr>Key features of the bond</vt:lpstr>
      <vt:lpstr>Annual bond value</vt:lpstr>
      <vt:lpstr>YTM &amp; INT</vt:lpstr>
      <vt:lpstr>Par, Discount and Premium Bond</vt:lpstr>
      <vt:lpstr>Components of YTM</vt:lpstr>
      <vt:lpstr>Realized Return VS YTM</vt:lpstr>
      <vt:lpstr>Semi – Annual Bond Value</vt:lpstr>
      <vt:lpstr>Callable bond (I)</vt:lpstr>
      <vt:lpstr>Callable bond (II)</vt:lpstr>
      <vt:lpstr>Yield To Call</vt:lpstr>
      <vt:lpstr>Risks Of Bond</vt:lpstr>
      <vt:lpstr>Tutorial Questions</vt:lpstr>
      <vt:lpstr>Question P9-7 </vt:lpstr>
      <vt:lpstr>Question P9-7 </vt:lpstr>
      <vt:lpstr>Question P9-7 </vt:lpstr>
      <vt:lpstr>Question P9-7 </vt:lpstr>
      <vt:lpstr>Question P9-10</vt:lpstr>
      <vt:lpstr>Question P9-10</vt:lpstr>
      <vt:lpstr>Question P9-10</vt:lpstr>
      <vt:lpstr>Question P9-15</vt:lpstr>
      <vt:lpstr>Question P9-15</vt:lpstr>
      <vt:lpstr>Question P-16</vt:lpstr>
      <vt:lpstr>Question P-16</vt:lpstr>
      <vt:lpstr>Question P-19</vt:lpstr>
      <vt:lpstr>Question P-19</vt:lpstr>
      <vt:lpstr>Question P-19</vt:lpstr>
      <vt:lpstr>Question P-19</vt:lpstr>
      <vt:lpstr>Thank You 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 8201 TUTORIAL 3</dc:title>
  <dc:creator>sp</dc:creator>
  <cp:lastModifiedBy>Aug</cp:lastModifiedBy>
  <cp:revision>30</cp:revision>
  <dcterms:created xsi:type="dcterms:W3CDTF">2012-09-05T05:21:08Z</dcterms:created>
  <dcterms:modified xsi:type="dcterms:W3CDTF">2012-09-06T14:27:46Z</dcterms:modified>
</cp:coreProperties>
</file>