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Lst>
  <p:notesMasterIdLst>
    <p:notesMasterId r:id="rId53"/>
  </p:notesMasterIdLst>
  <p:sldIdLst>
    <p:sldId id="256" r:id="rId3"/>
    <p:sldId id="257" r:id="rId4"/>
    <p:sldId id="265" r:id="rId5"/>
    <p:sldId id="258" r:id="rId6"/>
    <p:sldId id="261" r:id="rId7"/>
    <p:sldId id="260" r:id="rId8"/>
    <p:sldId id="262" r:id="rId9"/>
    <p:sldId id="264" r:id="rId10"/>
    <p:sldId id="266" r:id="rId11"/>
    <p:sldId id="267" r:id="rId12"/>
    <p:sldId id="268" r:id="rId13"/>
    <p:sldId id="263" r:id="rId14"/>
    <p:sldId id="269" r:id="rId15"/>
    <p:sldId id="270" r:id="rId16"/>
    <p:sldId id="271" r:id="rId17"/>
    <p:sldId id="275" r:id="rId18"/>
    <p:sldId id="272" r:id="rId19"/>
    <p:sldId id="273" r:id="rId20"/>
    <p:sldId id="274" r:id="rId21"/>
    <p:sldId id="276" r:id="rId22"/>
    <p:sldId id="303" r:id="rId23"/>
    <p:sldId id="277" r:id="rId24"/>
    <p:sldId id="278" r:id="rId25"/>
    <p:sldId id="319" r:id="rId26"/>
    <p:sldId id="280" r:id="rId27"/>
    <p:sldId id="304" r:id="rId28"/>
    <p:sldId id="309" r:id="rId29"/>
    <p:sldId id="283" r:id="rId30"/>
    <p:sldId id="284" r:id="rId31"/>
    <p:sldId id="308" r:id="rId32"/>
    <p:sldId id="286" r:id="rId33"/>
    <p:sldId id="320" r:id="rId34"/>
    <p:sldId id="306" r:id="rId35"/>
    <p:sldId id="287" r:id="rId36"/>
    <p:sldId id="288" r:id="rId37"/>
    <p:sldId id="318" r:id="rId38"/>
    <p:sldId id="321" r:id="rId39"/>
    <p:sldId id="290" r:id="rId40"/>
    <p:sldId id="291" r:id="rId41"/>
    <p:sldId id="292" r:id="rId42"/>
    <p:sldId id="307" r:id="rId43"/>
    <p:sldId id="310" r:id="rId44"/>
    <p:sldId id="311" r:id="rId45"/>
    <p:sldId id="312" r:id="rId46"/>
    <p:sldId id="313" r:id="rId47"/>
    <p:sldId id="314" r:id="rId48"/>
    <p:sldId id="315" r:id="rId49"/>
    <p:sldId id="316" r:id="rId50"/>
    <p:sldId id="317" r:id="rId51"/>
    <p:sldId id="30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00"/>
    <a:srgbClr val="FF0066"/>
    <a:srgbClr val="FF99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2" autoAdjust="0"/>
    <p:restoredTop sz="99255" autoAdjust="0"/>
  </p:normalViewPr>
  <p:slideViewPr>
    <p:cSldViewPr>
      <p:cViewPr varScale="1">
        <p:scale>
          <a:sx n="74" d="100"/>
          <a:sy n="74" d="100"/>
        </p:scale>
        <p:origin x="-106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_rels/data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ECCFC-CDCE-4A35-84F3-FB26FCF3954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SG"/>
        </a:p>
      </dgm:t>
    </dgm:pt>
    <dgm:pt modelId="{E7D0CBD0-182E-4FD1-9B2B-AFA1C2B237A2}">
      <dgm:prSet phldrT="[Text]" custT="1"/>
      <dgm:spPr/>
      <dgm:t>
        <a:bodyPr/>
        <a:lstStyle/>
        <a:p>
          <a:r>
            <a:rPr lang="en-SG" sz="1600" dirty="0" smtClean="0"/>
            <a:t>Types of Risks </a:t>
          </a:r>
          <a:endParaRPr lang="en-SG" sz="1600" dirty="0"/>
        </a:p>
      </dgm:t>
    </dgm:pt>
    <dgm:pt modelId="{EFA41E51-C6CF-46C6-A99E-3B89356A205A}" type="parTrans" cxnId="{D90423CA-31B1-4916-9BD3-6D56071CBAF4}">
      <dgm:prSet/>
      <dgm:spPr/>
      <dgm:t>
        <a:bodyPr/>
        <a:lstStyle/>
        <a:p>
          <a:endParaRPr lang="en-SG" sz="1600"/>
        </a:p>
      </dgm:t>
    </dgm:pt>
    <dgm:pt modelId="{D71F0F59-3A88-4CCC-9102-537BCE2803D6}" type="sibTrans" cxnId="{D90423CA-31B1-4916-9BD3-6D56071CBAF4}">
      <dgm:prSet/>
      <dgm:spPr/>
      <dgm:t>
        <a:bodyPr/>
        <a:lstStyle/>
        <a:p>
          <a:endParaRPr lang="en-SG" sz="1600"/>
        </a:p>
      </dgm:t>
    </dgm:pt>
    <dgm:pt modelId="{275170A2-68D0-4D0A-804C-6A0C6AB3E595}">
      <dgm:prSet phldrT="[Text]" custT="1"/>
      <dgm:spPr/>
      <dgm:t>
        <a:bodyPr/>
        <a:lstStyle/>
        <a:p>
          <a:r>
            <a:rPr lang="en-SG" sz="1600" dirty="0" smtClean="0">
              <a:solidFill>
                <a:srgbClr val="0070C0"/>
              </a:solidFill>
            </a:rPr>
            <a:t>Stand-alone Risk (in general)</a:t>
          </a:r>
          <a:endParaRPr lang="en-SG" sz="1600" dirty="0">
            <a:solidFill>
              <a:srgbClr val="0070C0"/>
            </a:solidFill>
          </a:endParaRPr>
        </a:p>
      </dgm:t>
    </dgm:pt>
    <dgm:pt modelId="{A2C78FB2-4D55-4B6C-B283-CD1CCDF7E972}" type="parTrans" cxnId="{668A328E-847D-4E8D-9A84-8D5242C5823F}">
      <dgm:prSet/>
      <dgm:spPr/>
      <dgm:t>
        <a:bodyPr/>
        <a:lstStyle/>
        <a:p>
          <a:endParaRPr lang="en-SG" sz="1600"/>
        </a:p>
      </dgm:t>
    </dgm:pt>
    <dgm:pt modelId="{9D325A6E-A01C-486F-BAC6-87119AFB3838}" type="sibTrans" cxnId="{668A328E-847D-4E8D-9A84-8D5242C5823F}">
      <dgm:prSet/>
      <dgm:spPr/>
      <dgm:t>
        <a:bodyPr/>
        <a:lstStyle/>
        <a:p>
          <a:endParaRPr lang="en-SG" sz="1600"/>
        </a:p>
      </dgm:t>
    </dgm:pt>
    <dgm:pt modelId="{77FAFC83-9173-41E8-954B-CA475F1ABFED}">
      <dgm:prSet phldrT="[Text]" custT="1"/>
      <dgm:spPr/>
      <dgm:t>
        <a:bodyPr/>
        <a:lstStyle/>
        <a:p>
          <a:r>
            <a:rPr lang="en-SG" sz="1600" dirty="0" smtClean="0"/>
            <a:t>Risk Measures </a:t>
          </a:r>
          <a:endParaRPr lang="en-SG" sz="1600" dirty="0"/>
        </a:p>
      </dgm:t>
    </dgm:pt>
    <dgm:pt modelId="{CF0973F3-9785-426D-BB05-998B203C70D4}" type="parTrans" cxnId="{EEAB2CBD-EB6A-4387-84F5-AFA3C54354C5}">
      <dgm:prSet/>
      <dgm:spPr/>
      <dgm:t>
        <a:bodyPr/>
        <a:lstStyle/>
        <a:p>
          <a:endParaRPr lang="en-SG" sz="1600"/>
        </a:p>
      </dgm:t>
    </dgm:pt>
    <dgm:pt modelId="{023F1E24-F3CC-48F4-B530-46ACE7B388BF}" type="sibTrans" cxnId="{EEAB2CBD-EB6A-4387-84F5-AFA3C54354C5}">
      <dgm:prSet/>
      <dgm:spPr/>
      <dgm:t>
        <a:bodyPr/>
        <a:lstStyle/>
        <a:p>
          <a:endParaRPr lang="en-SG" sz="1600"/>
        </a:p>
      </dgm:t>
    </dgm:pt>
    <dgm:pt modelId="{175422B6-D9E1-400C-8556-40B8783BBCC6}">
      <dgm:prSet phldrT="[Text]" custT="1"/>
      <dgm:spPr/>
      <dgm:t>
        <a:bodyPr/>
        <a:lstStyle/>
        <a:p>
          <a:r>
            <a:rPr lang="en-SG" sz="1600" dirty="0" smtClean="0">
              <a:sym typeface="Wingdings" pitchFamily="2" charset="2"/>
            </a:rPr>
            <a:t>Coefficient of Variation (CV) </a:t>
          </a:r>
          <a:endParaRPr lang="en-SG" sz="1600" dirty="0"/>
        </a:p>
      </dgm:t>
    </dgm:pt>
    <dgm:pt modelId="{E1ED2EFA-7D7F-4001-9BEB-5457A0486FC9}" type="parTrans" cxnId="{0047D269-FA48-476D-8447-52597ABA1EA5}">
      <dgm:prSet/>
      <dgm:spPr/>
      <dgm:t>
        <a:bodyPr/>
        <a:lstStyle/>
        <a:p>
          <a:endParaRPr lang="en-SG" sz="1600"/>
        </a:p>
      </dgm:t>
    </dgm:pt>
    <dgm:pt modelId="{BDD2BAAB-D08F-4BDA-B95A-28CEB6A05A80}" type="sibTrans" cxnId="{0047D269-FA48-476D-8447-52597ABA1EA5}">
      <dgm:prSet/>
      <dgm:spPr/>
      <dgm:t>
        <a:bodyPr/>
        <a:lstStyle/>
        <a:p>
          <a:endParaRPr lang="en-SG" sz="1600"/>
        </a:p>
      </dgm:t>
    </dgm:pt>
    <dgm:pt modelId="{19D190C9-ACCC-4A0E-B71F-8AF1F2DAA2E4}">
      <dgm:prSet phldrT="[Text]" custT="1"/>
      <dgm:spPr/>
      <dgm:t>
        <a:bodyPr/>
        <a:lstStyle/>
        <a:p>
          <a:r>
            <a:rPr lang="en-SG" sz="1600" dirty="0" smtClean="0">
              <a:solidFill>
                <a:schemeClr val="accent1">
                  <a:lumMod val="75000"/>
                </a:schemeClr>
              </a:solidFill>
            </a:rPr>
            <a:t>CAPM / SML </a:t>
          </a:r>
          <a:endParaRPr lang="en-SG" sz="1600" dirty="0">
            <a:solidFill>
              <a:schemeClr val="accent1">
                <a:lumMod val="75000"/>
              </a:schemeClr>
            </a:solidFill>
          </a:endParaRPr>
        </a:p>
      </dgm:t>
    </dgm:pt>
    <dgm:pt modelId="{31F7DFEC-E00D-441B-A430-5E3E5976C5B6}" type="parTrans" cxnId="{B2614A3A-A39B-44AA-ADDA-EDF2C27A5598}">
      <dgm:prSet/>
      <dgm:spPr/>
      <dgm:t>
        <a:bodyPr/>
        <a:lstStyle/>
        <a:p>
          <a:endParaRPr lang="en-SG" sz="1600"/>
        </a:p>
      </dgm:t>
    </dgm:pt>
    <dgm:pt modelId="{61C7752E-445C-4384-A990-21383DD2F9E2}" type="sibTrans" cxnId="{B2614A3A-A39B-44AA-ADDA-EDF2C27A5598}">
      <dgm:prSet/>
      <dgm:spPr/>
      <dgm:t>
        <a:bodyPr/>
        <a:lstStyle/>
        <a:p>
          <a:endParaRPr lang="en-SG" sz="1600"/>
        </a:p>
      </dgm:t>
    </dgm:pt>
    <dgm:pt modelId="{C9B65C8A-AA7A-41C0-A24C-46089F3D8755}">
      <dgm:prSet phldrT="[Text]" custT="1"/>
      <dgm:spPr/>
      <dgm:t>
        <a:bodyPr/>
        <a:lstStyle/>
        <a:p>
          <a:r>
            <a:rPr lang="en-SG" sz="1600" dirty="0" smtClean="0">
              <a:solidFill>
                <a:schemeClr val="accent1">
                  <a:lumMod val="75000"/>
                </a:schemeClr>
              </a:solidFill>
            </a:rPr>
            <a:t>Beta </a:t>
          </a:r>
          <a:endParaRPr lang="en-SG" sz="1600" dirty="0">
            <a:solidFill>
              <a:schemeClr val="accent1">
                <a:lumMod val="75000"/>
              </a:schemeClr>
            </a:solidFill>
          </a:endParaRPr>
        </a:p>
      </dgm:t>
    </dgm:pt>
    <dgm:pt modelId="{0D77B44A-DA4D-46B4-8CCB-A303F4F46107}" type="parTrans" cxnId="{91D578A9-F671-4F4A-841A-A88416E264B0}">
      <dgm:prSet/>
      <dgm:spPr/>
      <dgm:t>
        <a:bodyPr/>
        <a:lstStyle/>
        <a:p>
          <a:endParaRPr lang="en-SG" sz="1600"/>
        </a:p>
      </dgm:t>
    </dgm:pt>
    <dgm:pt modelId="{8F9710A0-7CFC-420B-9711-D99264EDDF29}" type="sibTrans" cxnId="{91D578A9-F671-4F4A-841A-A88416E264B0}">
      <dgm:prSet/>
      <dgm:spPr/>
      <dgm:t>
        <a:bodyPr/>
        <a:lstStyle/>
        <a:p>
          <a:endParaRPr lang="en-SG" sz="1600"/>
        </a:p>
      </dgm:t>
    </dgm:pt>
    <dgm:pt modelId="{667624C4-5448-44C3-83C5-454B28811C0A}">
      <dgm:prSet phldrT="[Text]" custT="1"/>
      <dgm:spPr/>
      <dgm:t>
        <a:bodyPr/>
        <a:lstStyle/>
        <a:p>
          <a:r>
            <a:rPr lang="en-SG" sz="1600" dirty="0" smtClean="0">
              <a:solidFill>
                <a:schemeClr val="accent1">
                  <a:lumMod val="75000"/>
                </a:schemeClr>
              </a:solidFill>
            </a:rPr>
            <a:t>Market Risk Premium </a:t>
          </a:r>
          <a:endParaRPr lang="en-SG" sz="1600" dirty="0">
            <a:solidFill>
              <a:schemeClr val="accent1">
                <a:lumMod val="75000"/>
              </a:schemeClr>
            </a:solidFill>
          </a:endParaRPr>
        </a:p>
      </dgm:t>
    </dgm:pt>
    <dgm:pt modelId="{DBA01E22-980B-4371-BF56-5C51A50314EA}" type="parTrans" cxnId="{88263E31-054E-4B62-BF86-60B44E379D8A}">
      <dgm:prSet/>
      <dgm:spPr/>
      <dgm:t>
        <a:bodyPr/>
        <a:lstStyle/>
        <a:p>
          <a:endParaRPr lang="en-SG" sz="1600"/>
        </a:p>
      </dgm:t>
    </dgm:pt>
    <dgm:pt modelId="{186E9332-D0E7-43CE-B544-AFEDD27C17D2}" type="sibTrans" cxnId="{88263E31-054E-4B62-BF86-60B44E379D8A}">
      <dgm:prSet/>
      <dgm:spPr/>
      <dgm:t>
        <a:bodyPr/>
        <a:lstStyle/>
        <a:p>
          <a:endParaRPr lang="en-SG" sz="1600"/>
        </a:p>
      </dgm:t>
    </dgm:pt>
    <mc:AlternateContent xmlns:mc="http://schemas.openxmlformats.org/markup-compatibility/2006" xmlns:a14="http://schemas.microsoft.com/office/drawing/2010/main">
      <mc:Choice Requires="a14">
        <dgm:pt modelId="{986928DF-03FB-48EC-B476-A304A6D21E89}">
          <dgm:prSet phldrT="[Text]" custT="1"/>
          <dgm:spPr/>
          <dgm:t>
            <a:bodyPr/>
            <a:lstStyle/>
            <a:p>
              <a:r>
                <a:rPr lang="en-SG" sz="1600" dirty="0" smtClean="0"/>
                <a:t>Expected Return (</a:t>
              </a:r>
              <a14:m>
                <m:oMath xmlns:m="http://schemas.openxmlformats.org/officeDocument/2006/math">
                  <m:acc>
                    <m:accPr>
                      <m:chr m:val="̂"/>
                      <m:ctrlPr>
                        <a:rPr lang="en-SG" sz="1600" i="1" smtClean="0">
                          <a:latin typeface="Cambria Math"/>
                        </a:rPr>
                      </m:ctrlPr>
                    </m:accPr>
                    <m:e>
                      <m:r>
                        <a:rPr lang="en-SG" sz="1600" b="0" i="1" smtClean="0">
                          <a:latin typeface="Cambria Math"/>
                        </a:rPr>
                        <m:t>𝑟</m:t>
                      </m:r>
                    </m:e>
                  </m:acc>
                  <m:r>
                    <a:rPr lang="en-SG" sz="1600" b="0" i="1" smtClean="0">
                      <a:latin typeface="Cambria Math"/>
                    </a:rPr>
                    <m:t>)</m:t>
                  </m:r>
                </m:oMath>
              </a14:m>
              <a:endParaRPr lang="en-SG" sz="1600" dirty="0"/>
            </a:p>
          </dgm:t>
        </dgm:pt>
      </mc:Choice>
      <mc:Fallback xmlns="">
        <dgm:pt modelId="{986928DF-03FB-48EC-B476-A304A6D21E89}">
          <dgm:prSet phldrT="[Text]" custT="1"/>
          <dgm:spPr/>
          <dgm:t>
            <a:bodyPr/>
            <a:lstStyle/>
            <a:p>
              <a:r>
                <a:rPr lang="en-SG" sz="1600" dirty="0" smtClean="0"/>
                <a:t>Expected Return (</a:t>
              </a:r>
              <a:r>
                <a:rPr lang="en-SG" sz="1600" b="0" i="0" smtClean="0">
                  <a:latin typeface="Cambria Math"/>
                </a:rPr>
                <a:t>𝑟 ̂)</a:t>
              </a:r>
              <a:endParaRPr lang="en-SG" sz="1600" dirty="0"/>
            </a:p>
          </dgm:t>
        </dgm:pt>
      </mc:Fallback>
    </mc:AlternateContent>
    <dgm:pt modelId="{03CE4524-482E-408E-A241-587B206D471D}" type="parTrans" cxnId="{D264474E-864A-4806-A760-45134809FD27}">
      <dgm:prSet/>
      <dgm:spPr/>
      <dgm:t>
        <a:bodyPr/>
        <a:lstStyle/>
        <a:p>
          <a:endParaRPr lang="en-SG" sz="1600"/>
        </a:p>
      </dgm:t>
    </dgm:pt>
    <dgm:pt modelId="{F8DCD351-263B-4224-9E57-BC1E41F35351}" type="sibTrans" cxnId="{D264474E-864A-4806-A760-45134809FD27}">
      <dgm:prSet/>
      <dgm:spPr/>
      <dgm:t>
        <a:bodyPr/>
        <a:lstStyle/>
        <a:p>
          <a:endParaRPr lang="en-SG" sz="1600"/>
        </a:p>
      </dgm:t>
    </dgm:pt>
    <dgm:pt modelId="{F857197B-27F0-4649-BE1E-08E541136547}">
      <dgm:prSet phldrT="[Text]" custT="1"/>
      <dgm:spPr/>
      <dgm:t>
        <a:bodyPr/>
        <a:lstStyle/>
        <a:p>
          <a:r>
            <a:rPr lang="en-SG" sz="1600" dirty="0" smtClean="0">
              <a:solidFill>
                <a:schemeClr val="accent1">
                  <a:lumMod val="75000"/>
                </a:schemeClr>
              </a:solidFill>
            </a:rPr>
            <a:t>Required Return </a:t>
          </a:r>
          <a:endParaRPr lang="en-SG" sz="1600" dirty="0">
            <a:solidFill>
              <a:schemeClr val="accent1">
                <a:lumMod val="75000"/>
              </a:schemeClr>
            </a:solidFill>
          </a:endParaRPr>
        </a:p>
      </dgm:t>
    </dgm:pt>
    <dgm:pt modelId="{71F30E2E-BD9F-4D26-9583-C3CE0C52EA7C}" type="parTrans" cxnId="{849EE6E7-F428-4602-B39B-63A48538E262}">
      <dgm:prSet/>
      <dgm:spPr/>
      <dgm:t>
        <a:bodyPr/>
        <a:lstStyle/>
        <a:p>
          <a:endParaRPr lang="en-SG" sz="1600"/>
        </a:p>
      </dgm:t>
    </dgm:pt>
    <dgm:pt modelId="{4E516267-9B78-4AA9-9240-FF9DD0B81F37}" type="sibTrans" cxnId="{849EE6E7-F428-4602-B39B-63A48538E262}">
      <dgm:prSet/>
      <dgm:spPr/>
      <dgm:t>
        <a:bodyPr/>
        <a:lstStyle/>
        <a:p>
          <a:endParaRPr lang="en-SG" sz="1600"/>
        </a:p>
      </dgm:t>
    </dgm:pt>
    <dgm:pt modelId="{5B5DFCA1-8669-49E9-9A64-3C969FA1F89B}">
      <dgm:prSet phldrT="[Text]" custT="1"/>
      <dgm:spPr/>
      <dgm:t>
        <a:bodyPr/>
        <a:lstStyle/>
        <a:p>
          <a:r>
            <a:rPr lang="en-SG" sz="1600" dirty="0" smtClean="0">
              <a:solidFill>
                <a:srgbClr val="FF0000"/>
              </a:solidFill>
            </a:rPr>
            <a:t>Portfolio Stand-alone Risk </a:t>
          </a:r>
          <a:endParaRPr lang="en-SG" sz="1600" dirty="0">
            <a:solidFill>
              <a:srgbClr val="FF0000"/>
            </a:solidFill>
          </a:endParaRPr>
        </a:p>
      </dgm:t>
    </dgm:pt>
    <dgm:pt modelId="{F1BB7773-46CD-4C36-8055-CAC22DE0C040}" type="sibTrans" cxnId="{118133FB-7718-4E90-BDA5-D89E5855D4B5}">
      <dgm:prSet/>
      <dgm:spPr/>
      <dgm:t>
        <a:bodyPr/>
        <a:lstStyle/>
        <a:p>
          <a:endParaRPr lang="en-SG" sz="1600"/>
        </a:p>
      </dgm:t>
    </dgm:pt>
    <dgm:pt modelId="{5A34EA12-8634-466C-B1B0-A9478F7BFE85}" type="parTrans" cxnId="{118133FB-7718-4E90-BDA5-D89E5855D4B5}">
      <dgm:prSet/>
      <dgm:spPr/>
      <dgm:t>
        <a:bodyPr/>
        <a:lstStyle/>
        <a:p>
          <a:endParaRPr lang="en-SG" sz="1600"/>
        </a:p>
      </dgm:t>
    </dgm:pt>
    <mc:AlternateContent xmlns:mc="http://schemas.openxmlformats.org/markup-compatibility/2006" xmlns:a14="http://schemas.microsoft.com/office/drawing/2010/main">
      <mc:Choice Requires="a14">
        <dgm:pt modelId="{EF9B665F-8FCE-4E5A-9DB8-708AE71086D3}">
          <dgm:prSet phldrT="[Text]" custT="1"/>
          <dgm:spPr/>
          <dgm:t>
            <a:bodyPr/>
            <a:lstStyle/>
            <a:p>
              <a:r>
                <a:rPr lang="en-SG" sz="1600" dirty="0" smtClean="0"/>
                <a:t>Standard Deviation (</a:t>
              </a:r>
              <a14:m>
                <m:oMath xmlns:m="http://schemas.openxmlformats.org/officeDocument/2006/math">
                  <m:r>
                    <a:rPr lang="en-SG" sz="1600" i="1" smtClean="0">
                      <a:latin typeface="Cambria Math"/>
                      <a:ea typeface="Cambria Math"/>
                    </a:rPr>
                    <m:t>𝜎</m:t>
                  </m:r>
                  <m:r>
                    <a:rPr lang="en-SG" sz="1600" b="0" i="1" smtClean="0">
                      <a:latin typeface="Cambria Math"/>
                      <a:ea typeface="Cambria Math"/>
                    </a:rPr>
                    <m:t>)</m:t>
                  </m:r>
                </m:oMath>
              </a14:m>
              <a:endParaRPr lang="en-SG" sz="1600" dirty="0"/>
            </a:p>
          </dgm:t>
        </dgm:pt>
      </mc:Choice>
      <mc:Fallback xmlns="">
        <dgm:pt modelId="{EF9B665F-8FCE-4E5A-9DB8-708AE71086D3}">
          <dgm:prSet phldrT="[Text]" custT="1"/>
          <dgm:spPr/>
          <dgm:t>
            <a:bodyPr/>
            <a:lstStyle/>
            <a:p>
              <a:r>
                <a:rPr lang="en-SG" sz="1600" dirty="0" smtClean="0"/>
                <a:t>Standard Deviation </a:t>
              </a:r>
              <a:r>
                <a:rPr lang="en-SG" sz="1600" dirty="0" smtClean="0"/>
                <a:t>(</a:t>
              </a:r>
              <a:r>
                <a:rPr lang="en-SG" sz="1600" i="0" smtClean="0">
                  <a:latin typeface="Cambria Math"/>
                  <a:ea typeface="Cambria Math"/>
                </a:rPr>
                <a:t>𝜎</a:t>
              </a:r>
              <a:r>
                <a:rPr lang="en-SG" sz="1600" b="0" i="0" smtClean="0">
                  <a:latin typeface="Cambria Math"/>
                  <a:ea typeface="Cambria Math"/>
                </a:rPr>
                <a:t>)</a:t>
              </a:r>
              <a:endParaRPr lang="en-SG" sz="1600" dirty="0"/>
            </a:p>
          </dgm:t>
        </dgm:pt>
      </mc:Fallback>
    </mc:AlternateContent>
    <dgm:pt modelId="{8E680A73-9518-4C3C-BF66-0F97A0F8FCBD}" type="parTrans" cxnId="{DF5B1837-73AC-4AAB-9893-9F6D02AE33F7}">
      <dgm:prSet/>
      <dgm:spPr/>
      <dgm:t>
        <a:bodyPr/>
        <a:lstStyle/>
        <a:p>
          <a:endParaRPr lang="en-SG" sz="1600"/>
        </a:p>
      </dgm:t>
    </dgm:pt>
    <dgm:pt modelId="{8F655153-5128-49FD-9A50-C30A96B99C7D}" type="sibTrans" cxnId="{DF5B1837-73AC-4AAB-9893-9F6D02AE33F7}">
      <dgm:prSet/>
      <dgm:spPr/>
      <dgm:t>
        <a:bodyPr/>
        <a:lstStyle/>
        <a:p>
          <a:endParaRPr lang="en-SG" sz="1600"/>
        </a:p>
      </dgm:t>
    </dgm:pt>
    <dgm:pt modelId="{4EC8A6E3-AC09-4D57-97A4-5794636E8497}">
      <dgm:prSet phldrT="[Text]" custT="1"/>
      <dgm:spPr/>
      <dgm:t>
        <a:bodyPr/>
        <a:lstStyle/>
        <a:p>
          <a:r>
            <a:rPr lang="en-SG" sz="1600" dirty="0" smtClean="0">
              <a:solidFill>
                <a:schemeClr val="accent1">
                  <a:lumMod val="75000"/>
                </a:schemeClr>
              </a:solidFill>
            </a:rPr>
            <a:t>Risk measures </a:t>
          </a:r>
          <a:endParaRPr lang="en-SG" sz="1600" dirty="0">
            <a:solidFill>
              <a:schemeClr val="accent1">
                <a:lumMod val="75000"/>
              </a:schemeClr>
            </a:solidFill>
          </a:endParaRPr>
        </a:p>
      </dgm:t>
    </dgm:pt>
    <dgm:pt modelId="{2ECA8886-5C0C-4542-BC53-2E4F42DB71A0}" type="parTrans" cxnId="{B65C6EA6-1DBD-4915-9EBE-27C99FF5F9B4}">
      <dgm:prSet/>
      <dgm:spPr/>
      <dgm:t>
        <a:bodyPr/>
        <a:lstStyle/>
        <a:p>
          <a:endParaRPr lang="en-SG"/>
        </a:p>
      </dgm:t>
    </dgm:pt>
    <dgm:pt modelId="{56DB2A61-14C2-4D14-AF21-30187DDFDFCF}" type="sibTrans" cxnId="{B65C6EA6-1DBD-4915-9EBE-27C99FF5F9B4}">
      <dgm:prSet/>
      <dgm:spPr/>
      <dgm:t>
        <a:bodyPr/>
        <a:lstStyle/>
        <a:p>
          <a:endParaRPr lang="en-SG"/>
        </a:p>
      </dgm:t>
    </dgm:pt>
    <dgm:pt modelId="{126AC590-773C-4850-BA61-65D0D656E321}" type="pres">
      <dgm:prSet presAssocID="{157ECCFC-CDCE-4A35-84F3-FB26FCF39543}" presName="hierChild1" presStyleCnt="0">
        <dgm:presLayoutVars>
          <dgm:chPref val="1"/>
          <dgm:dir/>
          <dgm:animOne val="branch"/>
          <dgm:animLvl val="lvl"/>
          <dgm:resizeHandles/>
        </dgm:presLayoutVars>
      </dgm:prSet>
      <dgm:spPr/>
      <dgm:t>
        <a:bodyPr/>
        <a:lstStyle/>
        <a:p>
          <a:endParaRPr lang="en-US"/>
        </a:p>
      </dgm:t>
    </dgm:pt>
    <dgm:pt modelId="{3DDDEC19-2202-4545-99E6-2DFB15026977}" type="pres">
      <dgm:prSet presAssocID="{E7D0CBD0-182E-4FD1-9B2B-AFA1C2B237A2}" presName="hierRoot1" presStyleCnt="0"/>
      <dgm:spPr/>
    </dgm:pt>
    <dgm:pt modelId="{36E91FF1-773E-413E-8B5D-2D431AD3CA29}" type="pres">
      <dgm:prSet presAssocID="{E7D0CBD0-182E-4FD1-9B2B-AFA1C2B237A2}" presName="composite" presStyleCnt="0"/>
      <dgm:spPr/>
    </dgm:pt>
    <dgm:pt modelId="{BE5EC511-4D29-49FE-A292-F6B06BCED521}" type="pres">
      <dgm:prSet presAssocID="{E7D0CBD0-182E-4FD1-9B2B-AFA1C2B237A2}" presName="background" presStyleLbl="node0" presStyleIdx="0" presStyleCnt="1"/>
      <dgm:spPr/>
    </dgm:pt>
    <dgm:pt modelId="{54D31E60-77A4-4DBA-A196-99AC68A6CCA9}" type="pres">
      <dgm:prSet presAssocID="{E7D0CBD0-182E-4FD1-9B2B-AFA1C2B237A2}" presName="text" presStyleLbl="fgAcc0" presStyleIdx="0" presStyleCnt="1" custAng="0" custScaleX="273022" custScaleY="181402">
        <dgm:presLayoutVars>
          <dgm:chPref val="3"/>
        </dgm:presLayoutVars>
      </dgm:prSet>
      <dgm:spPr/>
      <dgm:t>
        <a:bodyPr/>
        <a:lstStyle/>
        <a:p>
          <a:endParaRPr lang="en-US"/>
        </a:p>
      </dgm:t>
    </dgm:pt>
    <dgm:pt modelId="{536310C5-0F32-4410-AE5A-802558C9CD68}" type="pres">
      <dgm:prSet presAssocID="{E7D0CBD0-182E-4FD1-9B2B-AFA1C2B237A2}" presName="hierChild2" presStyleCnt="0"/>
      <dgm:spPr/>
    </dgm:pt>
    <dgm:pt modelId="{0785D2DE-4FE2-4B34-B960-AA5F44DEAE30}" type="pres">
      <dgm:prSet presAssocID="{A2C78FB2-4D55-4B6C-B283-CD1CCDF7E972}" presName="Name10" presStyleLbl="parChTrans1D2" presStyleIdx="0" presStyleCnt="2"/>
      <dgm:spPr/>
      <dgm:t>
        <a:bodyPr/>
        <a:lstStyle/>
        <a:p>
          <a:endParaRPr lang="en-US"/>
        </a:p>
      </dgm:t>
    </dgm:pt>
    <dgm:pt modelId="{E783186E-8409-4CDE-8449-5AF870C95717}" type="pres">
      <dgm:prSet presAssocID="{275170A2-68D0-4D0A-804C-6A0C6AB3E595}" presName="hierRoot2" presStyleCnt="0"/>
      <dgm:spPr/>
    </dgm:pt>
    <dgm:pt modelId="{6809C3D6-6C7F-4071-8F43-20FC0CDF95CB}" type="pres">
      <dgm:prSet presAssocID="{275170A2-68D0-4D0A-804C-6A0C6AB3E595}" presName="composite2" presStyleCnt="0"/>
      <dgm:spPr/>
    </dgm:pt>
    <dgm:pt modelId="{ADD32142-66E7-474E-A318-1498B6B2A104}" type="pres">
      <dgm:prSet presAssocID="{275170A2-68D0-4D0A-804C-6A0C6AB3E595}" presName="background2" presStyleLbl="node2" presStyleIdx="0" presStyleCnt="2"/>
      <dgm:spPr/>
    </dgm:pt>
    <dgm:pt modelId="{8EAFFD35-E788-4DAC-9953-C27393A6B833}" type="pres">
      <dgm:prSet presAssocID="{275170A2-68D0-4D0A-804C-6A0C6AB3E595}" presName="text2" presStyleLbl="fgAcc2" presStyleIdx="0" presStyleCnt="2" custScaleX="392696" custScaleY="189339">
        <dgm:presLayoutVars>
          <dgm:chPref val="3"/>
        </dgm:presLayoutVars>
      </dgm:prSet>
      <dgm:spPr/>
      <dgm:t>
        <a:bodyPr/>
        <a:lstStyle/>
        <a:p>
          <a:endParaRPr lang="en-SG"/>
        </a:p>
      </dgm:t>
    </dgm:pt>
    <dgm:pt modelId="{BE5F9682-1E1B-445C-871A-EE394F41091C}" type="pres">
      <dgm:prSet presAssocID="{275170A2-68D0-4D0A-804C-6A0C6AB3E595}" presName="hierChild3" presStyleCnt="0"/>
      <dgm:spPr/>
    </dgm:pt>
    <dgm:pt modelId="{DB0DAF06-2953-48F6-B76B-3E299D57B938}" type="pres">
      <dgm:prSet presAssocID="{CF0973F3-9785-426D-BB05-998B203C70D4}" presName="Name17" presStyleLbl="parChTrans1D3" presStyleIdx="0" presStyleCnt="3"/>
      <dgm:spPr/>
      <dgm:t>
        <a:bodyPr/>
        <a:lstStyle/>
        <a:p>
          <a:endParaRPr lang="en-US"/>
        </a:p>
      </dgm:t>
    </dgm:pt>
    <dgm:pt modelId="{DBF282DC-ED56-4580-940E-94DCE541A561}" type="pres">
      <dgm:prSet presAssocID="{77FAFC83-9173-41E8-954B-CA475F1ABFED}" presName="hierRoot3" presStyleCnt="0"/>
      <dgm:spPr/>
    </dgm:pt>
    <dgm:pt modelId="{E4F55FBE-D4E0-4736-8698-5BBBB1167196}" type="pres">
      <dgm:prSet presAssocID="{77FAFC83-9173-41E8-954B-CA475F1ABFED}" presName="composite3" presStyleCnt="0"/>
      <dgm:spPr/>
    </dgm:pt>
    <dgm:pt modelId="{D0D05E5B-6797-4DF6-8BF5-484928C48E80}" type="pres">
      <dgm:prSet presAssocID="{77FAFC83-9173-41E8-954B-CA475F1ABFED}" presName="background3" presStyleLbl="node3" presStyleIdx="0" presStyleCnt="3"/>
      <dgm:spPr/>
    </dgm:pt>
    <dgm:pt modelId="{F76FE6A5-EE28-4AE9-849E-1368A488B3AD}" type="pres">
      <dgm:prSet presAssocID="{77FAFC83-9173-41E8-954B-CA475F1ABFED}" presName="text3" presStyleLbl="fgAcc3" presStyleIdx="0" presStyleCnt="3" custScaleX="331948" custScaleY="162190">
        <dgm:presLayoutVars>
          <dgm:chPref val="3"/>
        </dgm:presLayoutVars>
      </dgm:prSet>
      <dgm:spPr/>
      <dgm:t>
        <a:bodyPr/>
        <a:lstStyle/>
        <a:p>
          <a:endParaRPr lang="en-SG"/>
        </a:p>
      </dgm:t>
    </dgm:pt>
    <dgm:pt modelId="{9A1E1BD7-97A0-4660-8563-A4E7E832C8CD}" type="pres">
      <dgm:prSet presAssocID="{77FAFC83-9173-41E8-954B-CA475F1ABFED}" presName="hierChild4" presStyleCnt="0"/>
      <dgm:spPr/>
    </dgm:pt>
    <dgm:pt modelId="{E19E26BA-B6BA-4BE6-8130-378A10D3B21A}" type="pres">
      <dgm:prSet presAssocID="{03CE4524-482E-408E-A241-587B206D471D}" presName="Name23" presStyleLbl="parChTrans1D4" presStyleIdx="0" presStyleCnt="6"/>
      <dgm:spPr/>
      <dgm:t>
        <a:bodyPr/>
        <a:lstStyle/>
        <a:p>
          <a:endParaRPr lang="en-US"/>
        </a:p>
      </dgm:t>
    </dgm:pt>
    <dgm:pt modelId="{433C8E2F-1665-4F27-9C01-A52E15088B66}" type="pres">
      <dgm:prSet presAssocID="{986928DF-03FB-48EC-B476-A304A6D21E89}" presName="hierRoot4" presStyleCnt="0"/>
      <dgm:spPr/>
    </dgm:pt>
    <dgm:pt modelId="{6EC8844F-5116-46E2-8CB2-A9A22DEE8AB5}" type="pres">
      <dgm:prSet presAssocID="{986928DF-03FB-48EC-B476-A304A6D21E89}" presName="composite4" presStyleCnt="0"/>
      <dgm:spPr/>
    </dgm:pt>
    <dgm:pt modelId="{446987AE-5D1A-47C9-8F51-F1158ECD5E15}" type="pres">
      <dgm:prSet presAssocID="{986928DF-03FB-48EC-B476-A304A6D21E89}" presName="background4" presStyleLbl="node4" presStyleIdx="0" presStyleCnt="6"/>
      <dgm:spPr/>
    </dgm:pt>
    <dgm:pt modelId="{1D5C62BF-5D5E-4C4A-A041-D39197B25F25}" type="pres">
      <dgm:prSet presAssocID="{986928DF-03FB-48EC-B476-A304A6D21E89}" presName="text4" presStyleLbl="fgAcc4" presStyleIdx="0" presStyleCnt="6" custScaleX="229204" custScaleY="238950">
        <dgm:presLayoutVars>
          <dgm:chPref val="3"/>
        </dgm:presLayoutVars>
      </dgm:prSet>
      <dgm:spPr/>
      <dgm:t>
        <a:bodyPr/>
        <a:lstStyle/>
        <a:p>
          <a:endParaRPr lang="en-US"/>
        </a:p>
      </dgm:t>
    </dgm:pt>
    <dgm:pt modelId="{709E4B08-163C-45C3-8A2F-4152A21CED14}" type="pres">
      <dgm:prSet presAssocID="{986928DF-03FB-48EC-B476-A304A6D21E89}" presName="hierChild5" presStyleCnt="0"/>
      <dgm:spPr/>
    </dgm:pt>
    <dgm:pt modelId="{9C321A17-0D33-42BE-BF96-3F85A15FB4A8}" type="pres">
      <dgm:prSet presAssocID="{E1ED2EFA-7D7F-4001-9BEB-5457A0486FC9}" presName="Name23" presStyleLbl="parChTrans1D4" presStyleIdx="1" presStyleCnt="6"/>
      <dgm:spPr/>
      <dgm:t>
        <a:bodyPr/>
        <a:lstStyle/>
        <a:p>
          <a:endParaRPr lang="en-US"/>
        </a:p>
      </dgm:t>
    </dgm:pt>
    <dgm:pt modelId="{EBC251A6-C839-4F01-8BB1-240D086EB4DC}" type="pres">
      <dgm:prSet presAssocID="{175422B6-D9E1-400C-8556-40B8783BBCC6}" presName="hierRoot4" presStyleCnt="0"/>
      <dgm:spPr/>
    </dgm:pt>
    <dgm:pt modelId="{7679E0F2-FD98-4FE4-8E52-4E40063BC6A2}" type="pres">
      <dgm:prSet presAssocID="{175422B6-D9E1-400C-8556-40B8783BBCC6}" presName="composite4" presStyleCnt="0"/>
      <dgm:spPr/>
    </dgm:pt>
    <dgm:pt modelId="{7D17B42C-8F02-43E5-90E5-F310EEEF98E7}" type="pres">
      <dgm:prSet presAssocID="{175422B6-D9E1-400C-8556-40B8783BBCC6}" presName="background4" presStyleLbl="node4" presStyleIdx="1" presStyleCnt="6"/>
      <dgm:spPr/>
    </dgm:pt>
    <dgm:pt modelId="{D0CBD70A-881B-478E-9377-9DA900727715}" type="pres">
      <dgm:prSet presAssocID="{175422B6-D9E1-400C-8556-40B8783BBCC6}" presName="text4" presStyleLbl="fgAcc4" presStyleIdx="1" presStyleCnt="6" custScaleX="253755" custScaleY="238685">
        <dgm:presLayoutVars>
          <dgm:chPref val="3"/>
        </dgm:presLayoutVars>
      </dgm:prSet>
      <dgm:spPr/>
      <dgm:t>
        <a:bodyPr/>
        <a:lstStyle/>
        <a:p>
          <a:endParaRPr lang="en-SG"/>
        </a:p>
      </dgm:t>
    </dgm:pt>
    <dgm:pt modelId="{AF20B44F-7D5A-4210-8535-766B0A0AC030}" type="pres">
      <dgm:prSet presAssocID="{175422B6-D9E1-400C-8556-40B8783BBCC6}" presName="hierChild5" presStyleCnt="0"/>
      <dgm:spPr/>
    </dgm:pt>
    <dgm:pt modelId="{548B1F52-F945-4610-8CA0-C60FEE7F16DA}" type="pres">
      <dgm:prSet presAssocID="{8E680A73-9518-4C3C-BF66-0F97A0F8FCBD}" presName="Name23" presStyleLbl="parChTrans1D4" presStyleIdx="2" presStyleCnt="6"/>
      <dgm:spPr/>
      <dgm:t>
        <a:bodyPr/>
        <a:lstStyle/>
        <a:p>
          <a:endParaRPr lang="en-US"/>
        </a:p>
      </dgm:t>
    </dgm:pt>
    <dgm:pt modelId="{4E8B920F-8CED-4617-BDE1-5BE7227050F0}" type="pres">
      <dgm:prSet presAssocID="{EF9B665F-8FCE-4E5A-9DB8-708AE71086D3}" presName="hierRoot4" presStyleCnt="0"/>
      <dgm:spPr/>
    </dgm:pt>
    <dgm:pt modelId="{9C0DB829-D105-4B63-ADC6-9926DE696509}" type="pres">
      <dgm:prSet presAssocID="{EF9B665F-8FCE-4E5A-9DB8-708AE71086D3}" presName="composite4" presStyleCnt="0"/>
      <dgm:spPr/>
    </dgm:pt>
    <dgm:pt modelId="{E1B07838-5D50-4CB9-839C-7FF5BB54E030}" type="pres">
      <dgm:prSet presAssocID="{EF9B665F-8FCE-4E5A-9DB8-708AE71086D3}" presName="background4" presStyleLbl="node4" presStyleIdx="2" presStyleCnt="6"/>
      <dgm:spPr/>
    </dgm:pt>
    <dgm:pt modelId="{D0636D6E-2919-49C8-9768-3F04FB7A6F1C}" type="pres">
      <dgm:prSet presAssocID="{EF9B665F-8FCE-4E5A-9DB8-708AE71086D3}" presName="text4" presStyleLbl="fgAcc4" presStyleIdx="2" presStyleCnt="6" custScaleX="353748" custScaleY="221829">
        <dgm:presLayoutVars>
          <dgm:chPref val="3"/>
        </dgm:presLayoutVars>
      </dgm:prSet>
      <dgm:spPr/>
      <dgm:t>
        <a:bodyPr/>
        <a:lstStyle/>
        <a:p>
          <a:endParaRPr lang="en-SG"/>
        </a:p>
      </dgm:t>
    </dgm:pt>
    <dgm:pt modelId="{2AF0FABC-C359-4C2E-AE7F-307678C55255}" type="pres">
      <dgm:prSet presAssocID="{EF9B665F-8FCE-4E5A-9DB8-708AE71086D3}" presName="hierChild5" presStyleCnt="0"/>
      <dgm:spPr/>
    </dgm:pt>
    <dgm:pt modelId="{907B0298-9C98-4537-9F47-F4961C07F701}" type="pres">
      <dgm:prSet presAssocID="{5A34EA12-8634-466C-B1B0-A9478F7BFE85}" presName="Name10" presStyleLbl="parChTrans1D2" presStyleIdx="1" presStyleCnt="2"/>
      <dgm:spPr/>
      <dgm:t>
        <a:bodyPr/>
        <a:lstStyle/>
        <a:p>
          <a:endParaRPr lang="en-US"/>
        </a:p>
      </dgm:t>
    </dgm:pt>
    <dgm:pt modelId="{5A984602-BDAA-48EC-950B-74781CCBF348}" type="pres">
      <dgm:prSet presAssocID="{5B5DFCA1-8669-49E9-9A64-3C969FA1F89B}" presName="hierRoot2" presStyleCnt="0"/>
      <dgm:spPr/>
    </dgm:pt>
    <dgm:pt modelId="{98C295A5-A5E7-4AB3-8BAA-F98BDB766494}" type="pres">
      <dgm:prSet presAssocID="{5B5DFCA1-8669-49E9-9A64-3C969FA1F89B}" presName="composite2" presStyleCnt="0"/>
      <dgm:spPr/>
    </dgm:pt>
    <dgm:pt modelId="{9D96EEFD-326A-40AB-ABB5-2FC40BE01F05}" type="pres">
      <dgm:prSet presAssocID="{5B5DFCA1-8669-49E9-9A64-3C969FA1F89B}" presName="background2" presStyleLbl="node2" presStyleIdx="1" presStyleCnt="2"/>
      <dgm:spPr/>
    </dgm:pt>
    <dgm:pt modelId="{BCE6DEC1-95EF-472E-9247-35182251C3DF}" type="pres">
      <dgm:prSet presAssocID="{5B5DFCA1-8669-49E9-9A64-3C969FA1F89B}" presName="text2" presStyleLbl="fgAcc2" presStyleIdx="1" presStyleCnt="2" custScaleX="371652" custScaleY="165064" custLinFactNeighborX="12849" custLinFactNeighborY="-6296">
        <dgm:presLayoutVars>
          <dgm:chPref val="3"/>
        </dgm:presLayoutVars>
      </dgm:prSet>
      <dgm:spPr/>
      <dgm:t>
        <a:bodyPr/>
        <a:lstStyle/>
        <a:p>
          <a:endParaRPr lang="en-SG"/>
        </a:p>
      </dgm:t>
    </dgm:pt>
    <dgm:pt modelId="{5E02114E-0F14-4C98-8113-8C62C7A0C13C}" type="pres">
      <dgm:prSet presAssocID="{5B5DFCA1-8669-49E9-9A64-3C969FA1F89B}" presName="hierChild3" presStyleCnt="0"/>
      <dgm:spPr/>
    </dgm:pt>
    <dgm:pt modelId="{EE385D65-333B-4350-8E00-DB1670F5CE7C}" type="pres">
      <dgm:prSet presAssocID="{31F7DFEC-E00D-441B-A430-5E3E5976C5B6}" presName="Name17" presStyleLbl="parChTrans1D3" presStyleIdx="1" presStyleCnt="3"/>
      <dgm:spPr/>
      <dgm:t>
        <a:bodyPr/>
        <a:lstStyle/>
        <a:p>
          <a:endParaRPr lang="en-US"/>
        </a:p>
      </dgm:t>
    </dgm:pt>
    <dgm:pt modelId="{B1BCBFAD-BA53-4575-8AD4-27EC282CD401}" type="pres">
      <dgm:prSet presAssocID="{19D190C9-ACCC-4A0E-B71F-8AF1F2DAA2E4}" presName="hierRoot3" presStyleCnt="0"/>
      <dgm:spPr/>
    </dgm:pt>
    <dgm:pt modelId="{26536C10-513D-4BBF-8F70-D707035061A6}" type="pres">
      <dgm:prSet presAssocID="{19D190C9-ACCC-4A0E-B71F-8AF1F2DAA2E4}" presName="composite3" presStyleCnt="0"/>
      <dgm:spPr/>
    </dgm:pt>
    <dgm:pt modelId="{756F89F2-4872-4495-9828-786AD7AF9652}" type="pres">
      <dgm:prSet presAssocID="{19D190C9-ACCC-4A0E-B71F-8AF1F2DAA2E4}" presName="background3" presStyleLbl="node3" presStyleIdx="1" presStyleCnt="3"/>
      <dgm:spPr/>
    </dgm:pt>
    <dgm:pt modelId="{555E6A2C-88DC-4880-9809-BFA7B995A950}" type="pres">
      <dgm:prSet presAssocID="{19D190C9-ACCC-4A0E-B71F-8AF1F2DAA2E4}" presName="text3" presStyleLbl="fgAcc3" presStyleIdx="1" presStyleCnt="3" custScaleX="194107" custScaleY="132967">
        <dgm:presLayoutVars>
          <dgm:chPref val="3"/>
        </dgm:presLayoutVars>
      </dgm:prSet>
      <dgm:spPr/>
      <dgm:t>
        <a:bodyPr/>
        <a:lstStyle/>
        <a:p>
          <a:endParaRPr lang="en-US"/>
        </a:p>
      </dgm:t>
    </dgm:pt>
    <dgm:pt modelId="{997A6A3E-0AA2-41CA-9BE9-FE31F99A06F4}" type="pres">
      <dgm:prSet presAssocID="{19D190C9-ACCC-4A0E-B71F-8AF1F2DAA2E4}" presName="hierChild4" presStyleCnt="0"/>
      <dgm:spPr/>
    </dgm:pt>
    <dgm:pt modelId="{BBF247E3-2B8D-4568-8963-9D85749E40AD}" type="pres">
      <dgm:prSet presAssocID="{0D77B44A-DA4D-46B4-8CCB-A303F4F46107}" presName="Name23" presStyleLbl="parChTrans1D4" presStyleIdx="3" presStyleCnt="6"/>
      <dgm:spPr/>
      <dgm:t>
        <a:bodyPr/>
        <a:lstStyle/>
        <a:p>
          <a:endParaRPr lang="en-US"/>
        </a:p>
      </dgm:t>
    </dgm:pt>
    <dgm:pt modelId="{9B3445D6-443C-45D7-A1FC-95B4C7EE3962}" type="pres">
      <dgm:prSet presAssocID="{C9B65C8A-AA7A-41C0-A24C-46089F3D8755}" presName="hierRoot4" presStyleCnt="0"/>
      <dgm:spPr/>
    </dgm:pt>
    <dgm:pt modelId="{F4287B48-D371-46E3-AAA5-A3A31F16C6F0}" type="pres">
      <dgm:prSet presAssocID="{C9B65C8A-AA7A-41C0-A24C-46089F3D8755}" presName="composite4" presStyleCnt="0"/>
      <dgm:spPr/>
    </dgm:pt>
    <dgm:pt modelId="{041B29B4-943E-4AFB-A757-383516CD60D5}" type="pres">
      <dgm:prSet presAssocID="{C9B65C8A-AA7A-41C0-A24C-46089F3D8755}" presName="background4" presStyleLbl="node4" presStyleIdx="3" presStyleCnt="6"/>
      <dgm:spPr/>
    </dgm:pt>
    <dgm:pt modelId="{1478C790-445D-4DE9-A0E3-F8E2168E8CD6}" type="pres">
      <dgm:prSet presAssocID="{C9B65C8A-AA7A-41C0-A24C-46089F3D8755}" presName="text4" presStyleLbl="fgAcc4" presStyleIdx="3" presStyleCnt="6" custScaleX="114978" custScaleY="109018">
        <dgm:presLayoutVars>
          <dgm:chPref val="3"/>
        </dgm:presLayoutVars>
      </dgm:prSet>
      <dgm:spPr/>
      <dgm:t>
        <a:bodyPr/>
        <a:lstStyle/>
        <a:p>
          <a:endParaRPr lang="en-US"/>
        </a:p>
      </dgm:t>
    </dgm:pt>
    <dgm:pt modelId="{FB1B6EFA-0B70-4086-AAC1-992843220B17}" type="pres">
      <dgm:prSet presAssocID="{C9B65C8A-AA7A-41C0-A24C-46089F3D8755}" presName="hierChild5" presStyleCnt="0"/>
      <dgm:spPr/>
    </dgm:pt>
    <dgm:pt modelId="{55A6B965-701F-4CE3-9CF2-7DB47FA8A468}" type="pres">
      <dgm:prSet presAssocID="{DBA01E22-980B-4371-BF56-5C51A50314EA}" presName="Name23" presStyleLbl="parChTrans1D4" presStyleIdx="4" presStyleCnt="6"/>
      <dgm:spPr/>
      <dgm:t>
        <a:bodyPr/>
        <a:lstStyle/>
        <a:p>
          <a:endParaRPr lang="en-US"/>
        </a:p>
      </dgm:t>
    </dgm:pt>
    <dgm:pt modelId="{5924B57B-1D52-40DC-84B7-AEEDC8EE09ED}" type="pres">
      <dgm:prSet presAssocID="{667624C4-5448-44C3-83C5-454B28811C0A}" presName="hierRoot4" presStyleCnt="0"/>
      <dgm:spPr/>
    </dgm:pt>
    <dgm:pt modelId="{EE3C19AB-BF5B-4000-9013-0AADC6DB7888}" type="pres">
      <dgm:prSet presAssocID="{667624C4-5448-44C3-83C5-454B28811C0A}" presName="composite4" presStyleCnt="0"/>
      <dgm:spPr/>
    </dgm:pt>
    <dgm:pt modelId="{0328F814-FD97-4762-84B4-B9A0CA8B98AA}" type="pres">
      <dgm:prSet presAssocID="{667624C4-5448-44C3-83C5-454B28811C0A}" presName="background4" presStyleLbl="node4" presStyleIdx="4" presStyleCnt="6"/>
      <dgm:spPr/>
    </dgm:pt>
    <dgm:pt modelId="{824D5F71-A4FE-4ECE-88FA-F1B6A4BC960C}" type="pres">
      <dgm:prSet presAssocID="{667624C4-5448-44C3-83C5-454B28811C0A}" presName="text4" presStyleLbl="fgAcc4" presStyleIdx="4" presStyleCnt="6" custScaleX="178624" custScaleY="213712">
        <dgm:presLayoutVars>
          <dgm:chPref val="3"/>
        </dgm:presLayoutVars>
      </dgm:prSet>
      <dgm:spPr/>
      <dgm:t>
        <a:bodyPr/>
        <a:lstStyle/>
        <a:p>
          <a:endParaRPr lang="en-US"/>
        </a:p>
      </dgm:t>
    </dgm:pt>
    <dgm:pt modelId="{DCE3FAE1-C757-4EAD-BD5B-11A8F9391AF6}" type="pres">
      <dgm:prSet presAssocID="{667624C4-5448-44C3-83C5-454B28811C0A}" presName="hierChild5" presStyleCnt="0"/>
      <dgm:spPr/>
    </dgm:pt>
    <dgm:pt modelId="{17DBF4FF-860D-4ECF-8DE0-4A422A853B36}" type="pres">
      <dgm:prSet presAssocID="{71F30E2E-BD9F-4D26-9583-C3CE0C52EA7C}" presName="Name23" presStyleLbl="parChTrans1D4" presStyleIdx="5" presStyleCnt="6"/>
      <dgm:spPr/>
      <dgm:t>
        <a:bodyPr/>
        <a:lstStyle/>
        <a:p>
          <a:endParaRPr lang="en-US"/>
        </a:p>
      </dgm:t>
    </dgm:pt>
    <dgm:pt modelId="{19AB81BB-92D2-4ECD-A53C-462E4A731133}" type="pres">
      <dgm:prSet presAssocID="{F857197B-27F0-4649-BE1E-08E541136547}" presName="hierRoot4" presStyleCnt="0"/>
      <dgm:spPr/>
    </dgm:pt>
    <dgm:pt modelId="{068B7180-7F30-448D-A912-170E9766C2A8}" type="pres">
      <dgm:prSet presAssocID="{F857197B-27F0-4649-BE1E-08E541136547}" presName="composite4" presStyleCnt="0"/>
      <dgm:spPr/>
    </dgm:pt>
    <dgm:pt modelId="{EF1DE976-BEE8-4134-9CDA-8F4F8D81E4DD}" type="pres">
      <dgm:prSet presAssocID="{F857197B-27F0-4649-BE1E-08E541136547}" presName="background4" presStyleLbl="node4" presStyleIdx="5" presStyleCnt="6"/>
      <dgm:spPr/>
    </dgm:pt>
    <dgm:pt modelId="{7092BCC3-14E1-4507-B9D4-42F0C8228B4D}" type="pres">
      <dgm:prSet presAssocID="{F857197B-27F0-4649-BE1E-08E541136547}" presName="text4" presStyleLbl="fgAcc4" presStyleIdx="5" presStyleCnt="6" custScaleX="167011" custScaleY="177600">
        <dgm:presLayoutVars>
          <dgm:chPref val="3"/>
        </dgm:presLayoutVars>
      </dgm:prSet>
      <dgm:spPr/>
      <dgm:t>
        <a:bodyPr/>
        <a:lstStyle/>
        <a:p>
          <a:endParaRPr lang="en-SG"/>
        </a:p>
      </dgm:t>
    </dgm:pt>
    <dgm:pt modelId="{33B7FDA6-7F70-48C3-9D01-BE628AA3BBEF}" type="pres">
      <dgm:prSet presAssocID="{F857197B-27F0-4649-BE1E-08E541136547}" presName="hierChild5" presStyleCnt="0"/>
      <dgm:spPr/>
    </dgm:pt>
    <dgm:pt modelId="{39B6A90D-D24E-49BD-8729-C03C8A2021A9}" type="pres">
      <dgm:prSet presAssocID="{2ECA8886-5C0C-4542-BC53-2E4F42DB71A0}" presName="Name17" presStyleLbl="parChTrans1D3" presStyleIdx="2" presStyleCnt="3"/>
      <dgm:spPr/>
      <dgm:t>
        <a:bodyPr/>
        <a:lstStyle/>
        <a:p>
          <a:endParaRPr lang="en-US"/>
        </a:p>
      </dgm:t>
    </dgm:pt>
    <dgm:pt modelId="{68B6FE5F-3B30-42DC-8977-5DDD72C58978}" type="pres">
      <dgm:prSet presAssocID="{4EC8A6E3-AC09-4D57-97A4-5794636E8497}" presName="hierRoot3" presStyleCnt="0"/>
      <dgm:spPr/>
    </dgm:pt>
    <dgm:pt modelId="{DE11928F-C37F-42C2-BF22-16BACD2FCD46}" type="pres">
      <dgm:prSet presAssocID="{4EC8A6E3-AC09-4D57-97A4-5794636E8497}" presName="composite3" presStyleCnt="0"/>
      <dgm:spPr/>
    </dgm:pt>
    <dgm:pt modelId="{94086E70-F079-4A60-81C7-9899C4B46780}" type="pres">
      <dgm:prSet presAssocID="{4EC8A6E3-AC09-4D57-97A4-5794636E8497}" presName="background3" presStyleLbl="node3" presStyleIdx="2" presStyleCnt="3"/>
      <dgm:spPr/>
    </dgm:pt>
    <dgm:pt modelId="{0FB2B96B-B9BB-419E-A85F-7A68F62613CD}" type="pres">
      <dgm:prSet presAssocID="{4EC8A6E3-AC09-4D57-97A4-5794636E8497}" presName="text3" presStyleLbl="fgAcc3" presStyleIdx="2" presStyleCnt="3" custScaleX="180854" custScaleY="137121">
        <dgm:presLayoutVars>
          <dgm:chPref val="3"/>
        </dgm:presLayoutVars>
      </dgm:prSet>
      <dgm:spPr/>
      <dgm:t>
        <a:bodyPr/>
        <a:lstStyle/>
        <a:p>
          <a:endParaRPr lang="en-SG"/>
        </a:p>
      </dgm:t>
    </dgm:pt>
    <dgm:pt modelId="{D70B73C1-60C9-4B55-84DD-9D5D415CA67F}" type="pres">
      <dgm:prSet presAssocID="{4EC8A6E3-AC09-4D57-97A4-5794636E8497}" presName="hierChild4" presStyleCnt="0"/>
      <dgm:spPr/>
    </dgm:pt>
  </dgm:ptLst>
  <dgm:cxnLst>
    <dgm:cxn modelId="{91D578A9-F671-4F4A-841A-A88416E264B0}" srcId="{19D190C9-ACCC-4A0E-B71F-8AF1F2DAA2E4}" destId="{C9B65C8A-AA7A-41C0-A24C-46089F3D8755}" srcOrd="0" destOrd="0" parTransId="{0D77B44A-DA4D-46B4-8CCB-A303F4F46107}" sibTransId="{8F9710A0-7CFC-420B-9711-D99264EDDF29}"/>
    <dgm:cxn modelId="{76A59354-729E-4F1D-B3B0-26B82773A10B}" type="presOf" srcId="{8E680A73-9518-4C3C-BF66-0F97A0F8FCBD}" destId="{548B1F52-F945-4610-8CA0-C60FEE7F16DA}" srcOrd="0" destOrd="0" presId="urn:microsoft.com/office/officeart/2005/8/layout/hierarchy1"/>
    <dgm:cxn modelId="{88263E31-054E-4B62-BF86-60B44E379D8A}" srcId="{19D190C9-ACCC-4A0E-B71F-8AF1F2DAA2E4}" destId="{667624C4-5448-44C3-83C5-454B28811C0A}" srcOrd="1" destOrd="0" parTransId="{DBA01E22-980B-4371-BF56-5C51A50314EA}" sibTransId="{186E9332-D0E7-43CE-B544-AFEDD27C17D2}"/>
    <dgm:cxn modelId="{EEAB2CBD-EB6A-4387-84F5-AFA3C54354C5}" srcId="{275170A2-68D0-4D0A-804C-6A0C6AB3E595}" destId="{77FAFC83-9173-41E8-954B-CA475F1ABFED}" srcOrd="0" destOrd="0" parTransId="{CF0973F3-9785-426D-BB05-998B203C70D4}" sibTransId="{023F1E24-F3CC-48F4-B530-46ACE7B388BF}"/>
    <dgm:cxn modelId="{849EE6E7-F428-4602-B39B-63A48538E262}" srcId="{19D190C9-ACCC-4A0E-B71F-8AF1F2DAA2E4}" destId="{F857197B-27F0-4649-BE1E-08E541136547}" srcOrd="2" destOrd="0" parTransId="{71F30E2E-BD9F-4D26-9583-C3CE0C52EA7C}" sibTransId="{4E516267-9B78-4AA9-9240-FF9DD0B81F37}"/>
    <dgm:cxn modelId="{7258A30F-41A6-405C-AE6C-C44B6CF66F83}" type="presOf" srcId="{157ECCFC-CDCE-4A35-84F3-FB26FCF39543}" destId="{126AC590-773C-4850-BA61-65D0D656E321}" srcOrd="0" destOrd="0" presId="urn:microsoft.com/office/officeart/2005/8/layout/hierarchy1"/>
    <dgm:cxn modelId="{372D8395-75C5-48CC-93A2-815337690772}" type="presOf" srcId="{5A34EA12-8634-466C-B1B0-A9478F7BFE85}" destId="{907B0298-9C98-4537-9F47-F4961C07F701}" srcOrd="0" destOrd="0" presId="urn:microsoft.com/office/officeart/2005/8/layout/hierarchy1"/>
    <dgm:cxn modelId="{791CB39F-BB29-4DB4-BF20-FBF3F547242C}" type="presOf" srcId="{E7D0CBD0-182E-4FD1-9B2B-AFA1C2B237A2}" destId="{54D31E60-77A4-4DBA-A196-99AC68A6CCA9}" srcOrd="0" destOrd="0" presId="urn:microsoft.com/office/officeart/2005/8/layout/hierarchy1"/>
    <dgm:cxn modelId="{B42D8AC6-AFD0-4F3F-861A-1135E63150EA}" type="presOf" srcId="{175422B6-D9E1-400C-8556-40B8783BBCC6}" destId="{D0CBD70A-881B-478E-9377-9DA900727715}" srcOrd="0" destOrd="0" presId="urn:microsoft.com/office/officeart/2005/8/layout/hierarchy1"/>
    <dgm:cxn modelId="{A698B7A3-73B0-4CF8-8E69-CE8A2BD07F32}" type="presOf" srcId="{C9B65C8A-AA7A-41C0-A24C-46089F3D8755}" destId="{1478C790-445D-4DE9-A0E3-F8E2168E8CD6}" srcOrd="0" destOrd="0" presId="urn:microsoft.com/office/officeart/2005/8/layout/hierarchy1"/>
    <dgm:cxn modelId="{A8BCEDC6-55C8-4D76-81EC-7F24B72ABEFE}" type="presOf" srcId="{71F30E2E-BD9F-4D26-9583-C3CE0C52EA7C}" destId="{17DBF4FF-860D-4ECF-8DE0-4A422A853B36}" srcOrd="0" destOrd="0" presId="urn:microsoft.com/office/officeart/2005/8/layout/hierarchy1"/>
    <dgm:cxn modelId="{D264474E-864A-4806-A760-45134809FD27}" srcId="{77FAFC83-9173-41E8-954B-CA475F1ABFED}" destId="{986928DF-03FB-48EC-B476-A304A6D21E89}" srcOrd="0" destOrd="0" parTransId="{03CE4524-482E-408E-A241-587B206D471D}" sibTransId="{F8DCD351-263B-4224-9E57-BC1E41F35351}"/>
    <dgm:cxn modelId="{9CCFC8EE-5E27-4588-8D24-956A692DF6EA}" type="presOf" srcId="{CF0973F3-9785-426D-BB05-998B203C70D4}" destId="{DB0DAF06-2953-48F6-B76B-3E299D57B938}" srcOrd="0" destOrd="0" presId="urn:microsoft.com/office/officeart/2005/8/layout/hierarchy1"/>
    <dgm:cxn modelId="{6191E8B6-82F7-4968-B17C-AA1A1A12D759}" type="presOf" srcId="{EF9B665F-8FCE-4E5A-9DB8-708AE71086D3}" destId="{D0636D6E-2919-49C8-9768-3F04FB7A6F1C}" srcOrd="0" destOrd="0" presId="urn:microsoft.com/office/officeart/2005/8/layout/hierarchy1"/>
    <dgm:cxn modelId="{55673B72-85D9-4BE8-8000-A44E5DF5C153}" type="presOf" srcId="{F857197B-27F0-4649-BE1E-08E541136547}" destId="{7092BCC3-14E1-4507-B9D4-42F0C8228B4D}" srcOrd="0" destOrd="0" presId="urn:microsoft.com/office/officeart/2005/8/layout/hierarchy1"/>
    <dgm:cxn modelId="{668A328E-847D-4E8D-9A84-8D5242C5823F}" srcId="{E7D0CBD0-182E-4FD1-9B2B-AFA1C2B237A2}" destId="{275170A2-68D0-4D0A-804C-6A0C6AB3E595}" srcOrd="0" destOrd="0" parTransId="{A2C78FB2-4D55-4B6C-B283-CD1CCDF7E972}" sibTransId="{9D325A6E-A01C-486F-BAC6-87119AFB3838}"/>
    <dgm:cxn modelId="{DF5B1837-73AC-4AAB-9893-9F6D02AE33F7}" srcId="{77FAFC83-9173-41E8-954B-CA475F1ABFED}" destId="{EF9B665F-8FCE-4E5A-9DB8-708AE71086D3}" srcOrd="2" destOrd="0" parTransId="{8E680A73-9518-4C3C-BF66-0F97A0F8FCBD}" sibTransId="{8F655153-5128-49FD-9A50-C30A96B99C7D}"/>
    <dgm:cxn modelId="{9E37AB08-ED9E-4A29-9EF7-B957487E9C5D}" type="presOf" srcId="{19D190C9-ACCC-4A0E-B71F-8AF1F2DAA2E4}" destId="{555E6A2C-88DC-4880-9809-BFA7B995A950}" srcOrd="0" destOrd="0" presId="urn:microsoft.com/office/officeart/2005/8/layout/hierarchy1"/>
    <dgm:cxn modelId="{118133FB-7718-4E90-BDA5-D89E5855D4B5}" srcId="{E7D0CBD0-182E-4FD1-9B2B-AFA1C2B237A2}" destId="{5B5DFCA1-8669-49E9-9A64-3C969FA1F89B}" srcOrd="1" destOrd="0" parTransId="{5A34EA12-8634-466C-B1B0-A9478F7BFE85}" sibTransId="{F1BB7773-46CD-4C36-8055-CAC22DE0C040}"/>
    <dgm:cxn modelId="{D90423CA-31B1-4916-9BD3-6D56071CBAF4}" srcId="{157ECCFC-CDCE-4A35-84F3-FB26FCF39543}" destId="{E7D0CBD0-182E-4FD1-9B2B-AFA1C2B237A2}" srcOrd="0" destOrd="0" parTransId="{EFA41E51-C6CF-46C6-A99E-3B89356A205A}" sibTransId="{D71F0F59-3A88-4CCC-9102-537BCE2803D6}"/>
    <dgm:cxn modelId="{DD989A13-8179-49C2-8608-19A9C548FAFA}" type="presOf" srcId="{A2C78FB2-4D55-4B6C-B283-CD1CCDF7E972}" destId="{0785D2DE-4FE2-4B34-B960-AA5F44DEAE30}" srcOrd="0" destOrd="0" presId="urn:microsoft.com/office/officeart/2005/8/layout/hierarchy1"/>
    <dgm:cxn modelId="{B125AC32-27AC-47F0-9EAF-FF3A3F1A962B}" type="presOf" srcId="{667624C4-5448-44C3-83C5-454B28811C0A}" destId="{824D5F71-A4FE-4ECE-88FA-F1B6A4BC960C}" srcOrd="0" destOrd="0" presId="urn:microsoft.com/office/officeart/2005/8/layout/hierarchy1"/>
    <dgm:cxn modelId="{C68451AD-8714-4513-B372-121945E872A2}" type="presOf" srcId="{275170A2-68D0-4D0A-804C-6A0C6AB3E595}" destId="{8EAFFD35-E788-4DAC-9953-C27393A6B833}" srcOrd="0" destOrd="0" presId="urn:microsoft.com/office/officeart/2005/8/layout/hierarchy1"/>
    <dgm:cxn modelId="{9405D431-F6E7-4522-AE49-64D212BA4DFF}" type="presOf" srcId="{77FAFC83-9173-41E8-954B-CA475F1ABFED}" destId="{F76FE6A5-EE28-4AE9-849E-1368A488B3AD}" srcOrd="0" destOrd="0" presId="urn:microsoft.com/office/officeart/2005/8/layout/hierarchy1"/>
    <dgm:cxn modelId="{065111D4-A417-4A56-B7D0-27B53DB1E5EC}" type="presOf" srcId="{E1ED2EFA-7D7F-4001-9BEB-5457A0486FC9}" destId="{9C321A17-0D33-42BE-BF96-3F85A15FB4A8}" srcOrd="0" destOrd="0" presId="urn:microsoft.com/office/officeart/2005/8/layout/hierarchy1"/>
    <dgm:cxn modelId="{0047D269-FA48-476D-8447-52597ABA1EA5}" srcId="{77FAFC83-9173-41E8-954B-CA475F1ABFED}" destId="{175422B6-D9E1-400C-8556-40B8783BBCC6}" srcOrd="1" destOrd="0" parTransId="{E1ED2EFA-7D7F-4001-9BEB-5457A0486FC9}" sibTransId="{BDD2BAAB-D08F-4BDA-B95A-28CEB6A05A80}"/>
    <dgm:cxn modelId="{A8515617-0A70-476F-B071-12B5005AE858}" type="presOf" srcId="{2ECA8886-5C0C-4542-BC53-2E4F42DB71A0}" destId="{39B6A90D-D24E-49BD-8729-C03C8A2021A9}" srcOrd="0" destOrd="0" presId="urn:microsoft.com/office/officeart/2005/8/layout/hierarchy1"/>
    <dgm:cxn modelId="{B2614A3A-A39B-44AA-ADDA-EDF2C27A5598}" srcId="{5B5DFCA1-8669-49E9-9A64-3C969FA1F89B}" destId="{19D190C9-ACCC-4A0E-B71F-8AF1F2DAA2E4}" srcOrd="0" destOrd="0" parTransId="{31F7DFEC-E00D-441B-A430-5E3E5976C5B6}" sibTransId="{61C7752E-445C-4384-A990-21383DD2F9E2}"/>
    <dgm:cxn modelId="{2306F138-3AD3-4631-8C64-315860AC32B7}" type="presOf" srcId="{0D77B44A-DA4D-46B4-8CCB-A303F4F46107}" destId="{BBF247E3-2B8D-4568-8963-9D85749E40AD}" srcOrd="0" destOrd="0" presId="urn:microsoft.com/office/officeart/2005/8/layout/hierarchy1"/>
    <dgm:cxn modelId="{6E3DA93E-0A9E-4EE5-A5E9-28176C01D3D4}" type="presOf" srcId="{986928DF-03FB-48EC-B476-A304A6D21E89}" destId="{1D5C62BF-5D5E-4C4A-A041-D39197B25F25}" srcOrd="0" destOrd="0" presId="urn:microsoft.com/office/officeart/2005/8/layout/hierarchy1"/>
    <dgm:cxn modelId="{C1F0F6A4-4370-44C8-879A-1C8B8539A3B4}" type="presOf" srcId="{DBA01E22-980B-4371-BF56-5C51A50314EA}" destId="{55A6B965-701F-4CE3-9CF2-7DB47FA8A468}" srcOrd="0" destOrd="0" presId="urn:microsoft.com/office/officeart/2005/8/layout/hierarchy1"/>
    <dgm:cxn modelId="{54CDFADF-FCFD-42CA-AB9A-A1BD73E81379}" type="presOf" srcId="{03CE4524-482E-408E-A241-587B206D471D}" destId="{E19E26BA-B6BA-4BE6-8130-378A10D3B21A}" srcOrd="0" destOrd="0" presId="urn:microsoft.com/office/officeart/2005/8/layout/hierarchy1"/>
    <dgm:cxn modelId="{7142C036-3246-4639-B107-F11F3DB649CD}" type="presOf" srcId="{4EC8A6E3-AC09-4D57-97A4-5794636E8497}" destId="{0FB2B96B-B9BB-419E-A85F-7A68F62613CD}" srcOrd="0" destOrd="0" presId="urn:microsoft.com/office/officeart/2005/8/layout/hierarchy1"/>
    <dgm:cxn modelId="{DE789C0E-FF9F-4311-BDFC-8E662B90622F}" type="presOf" srcId="{5B5DFCA1-8669-49E9-9A64-3C969FA1F89B}" destId="{BCE6DEC1-95EF-472E-9247-35182251C3DF}" srcOrd="0" destOrd="0" presId="urn:microsoft.com/office/officeart/2005/8/layout/hierarchy1"/>
    <dgm:cxn modelId="{22F879B6-AB6D-4952-8E74-46FFD45DC62A}" type="presOf" srcId="{31F7DFEC-E00D-441B-A430-5E3E5976C5B6}" destId="{EE385D65-333B-4350-8E00-DB1670F5CE7C}" srcOrd="0" destOrd="0" presId="urn:microsoft.com/office/officeart/2005/8/layout/hierarchy1"/>
    <dgm:cxn modelId="{B65C6EA6-1DBD-4915-9EBE-27C99FF5F9B4}" srcId="{5B5DFCA1-8669-49E9-9A64-3C969FA1F89B}" destId="{4EC8A6E3-AC09-4D57-97A4-5794636E8497}" srcOrd="1" destOrd="0" parTransId="{2ECA8886-5C0C-4542-BC53-2E4F42DB71A0}" sibTransId="{56DB2A61-14C2-4D14-AF21-30187DDFDFCF}"/>
    <dgm:cxn modelId="{8D7CB884-EF89-4FB6-B058-9DE9DD840FA0}" type="presParOf" srcId="{126AC590-773C-4850-BA61-65D0D656E321}" destId="{3DDDEC19-2202-4545-99E6-2DFB15026977}" srcOrd="0" destOrd="0" presId="urn:microsoft.com/office/officeart/2005/8/layout/hierarchy1"/>
    <dgm:cxn modelId="{1FCC7B2C-94E5-4D42-8A60-4680DE3FF73E}" type="presParOf" srcId="{3DDDEC19-2202-4545-99E6-2DFB15026977}" destId="{36E91FF1-773E-413E-8B5D-2D431AD3CA29}" srcOrd="0" destOrd="0" presId="urn:microsoft.com/office/officeart/2005/8/layout/hierarchy1"/>
    <dgm:cxn modelId="{6D264602-F399-40EC-9470-DBC77BA42C3F}" type="presParOf" srcId="{36E91FF1-773E-413E-8B5D-2D431AD3CA29}" destId="{BE5EC511-4D29-49FE-A292-F6B06BCED521}" srcOrd="0" destOrd="0" presId="urn:microsoft.com/office/officeart/2005/8/layout/hierarchy1"/>
    <dgm:cxn modelId="{536DA2AA-B448-4349-A915-9770D975F977}" type="presParOf" srcId="{36E91FF1-773E-413E-8B5D-2D431AD3CA29}" destId="{54D31E60-77A4-4DBA-A196-99AC68A6CCA9}" srcOrd="1" destOrd="0" presId="urn:microsoft.com/office/officeart/2005/8/layout/hierarchy1"/>
    <dgm:cxn modelId="{1C332BFB-13DF-4E4E-BAC5-7639DB0E55C6}" type="presParOf" srcId="{3DDDEC19-2202-4545-99E6-2DFB15026977}" destId="{536310C5-0F32-4410-AE5A-802558C9CD68}" srcOrd="1" destOrd="0" presId="urn:microsoft.com/office/officeart/2005/8/layout/hierarchy1"/>
    <dgm:cxn modelId="{28D47064-0800-4D38-8A57-89A041D4BE18}" type="presParOf" srcId="{536310C5-0F32-4410-AE5A-802558C9CD68}" destId="{0785D2DE-4FE2-4B34-B960-AA5F44DEAE30}" srcOrd="0" destOrd="0" presId="urn:microsoft.com/office/officeart/2005/8/layout/hierarchy1"/>
    <dgm:cxn modelId="{E2BBC8A3-77FF-4012-B680-0D3F944B26D5}" type="presParOf" srcId="{536310C5-0F32-4410-AE5A-802558C9CD68}" destId="{E783186E-8409-4CDE-8449-5AF870C95717}" srcOrd="1" destOrd="0" presId="urn:microsoft.com/office/officeart/2005/8/layout/hierarchy1"/>
    <dgm:cxn modelId="{55C6E57C-8901-4CB6-A202-5B3D83A06122}" type="presParOf" srcId="{E783186E-8409-4CDE-8449-5AF870C95717}" destId="{6809C3D6-6C7F-4071-8F43-20FC0CDF95CB}" srcOrd="0" destOrd="0" presId="urn:microsoft.com/office/officeart/2005/8/layout/hierarchy1"/>
    <dgm:cxn modelId="{19E53DA6-40C9-460A-86AA-E94D9FEB16E6}" type="presParOf" srcId="{6809C3D6-6C7F-4071-8F43-20FC0CDF95CB}" destId="{ADD32142-66E7-474E-A318-1498B6B2A104}" srcOrd="0" destOrd="0" presId="urn:microsoft.com/office/officeart/2005/8/layout/hierarchy1"/>
    <dgm:cxn modelId="{34E72FE3-EF5C-4713-A7A0-0115BDFEBF28}" type="presParOf" srcId="{6809C3D6-6C7F-4071-8F43-20FC0CDF95CB}" destId="{8EAFFD35-E788-4DAC-9953-C27393A6B833}" srcOrd="1" destOrd="0" presId="urn:microsoft.com/office/officeart/2005/8/layout/hierarchy1"/>
    <dgm:cxn modelId="{F5EBFC41-6369-4381-974D-5590C473F53A}" type="presParOf" srcId="{E783186E-8409-4CDE-8449-5AF870C95717}" destId="{BE5F9682-1E1B-445C-871A-EE394F41091C}" srcOrd="1" destOrd="0" presId="urn:microsoft.com/office/officeart/2005/8/layout/hierarchy1"/>
    <dgm:cxn modelId="{16E4963A-748A-4ADB-97A7-D90D09CEDE6D}" type="presParOf" srcId="{BE5F9682-1E1B-445C-871A-EE394F41091C}" destId="{DB0DAF06-2953-48F6-B76B-3E299D57B938}" srcOrd="0" destOrd="0" presId="urn:microsoft.com/office/officeart/2005/8/layout/hierarchy1"/>
    <dgm:cxn modelId="{36970CA3-577D-4787-913D-CBBD0344148E}" type="presParOf" srcId="{BE5F9682-1E1B-445C-871A-EE394F41091C}" destId="{DBF282DC-ED56-4580-940E-94DCE541A561}" srcOrd="1" destOrd="0" presId="urn:microsoft.com/office/officeart/2005/8/layout/hierarchy1"/>
    <dgm:cxn modelId="{48F89D22-58C2-4BBF-9318-063BCF1187EE}" type="presParOf" srcId="{DBF282DC-ED56-4580-940E-94DCE541A561}" destId="{E4F55FBE-D4E0-4736-8698-5BBBB1167196}" srcOrd="0" destOrd="0" presId="urn:microsoft.com/office/officeart/2005/8/layout/hierarchy1"/>
    <dgm:cxn modelId="{6436ACFF-A660-4706-86FB-2A3D6E6E2290}" type="presParOf" srcId="{E4F55FBE-D4E0-4736-8698-5BBBB1167196}" destId="{D0D05E5B-6797-4DF6-8BF5-484928C48E80}" srcOrd="0" destOrd="0" presId="urn:microsoft.com/office/officeart/2005/8/layout/hierarchy1"/>
    <dgm:cxn modelId="{07241630-2CC0-4C63-BC25-C123FE8C7983}" type="presParOf" srcId="{E4F55FBE-D4E0-4736-8698-5BBBB1167196}" destId="{F76FE6A5-EE28-4AE9-849E-1368A488B3AD}" srcOrd="1" destOrd="0" presId="urn:microsoft.com/office/officeart/2005/8/layout/hierarchy1"/>
    <dgm:cxn modelId="{F1B5C75D-0AE0-4A17-B7F7-243514ACE2B1}" type="presParOf" srcId="{DBF282DC-ED56-4580-940E-94DCE541A561}" destId="{9A1E1BD7-97A0-4660-8563-A4E7E832C8CD}" srcOrd="1" destOrd="0" presId="urn:microsoft.com/office/officeart/2005/8/layout/hierarchy1"/>
    <dgm:cxn modelId="{5E3E98E0-8441-46D6-B3AC-5AE194A6B03A}" type="presParOf" srcId="{9A1E1BD7-97A0-4660-8563-A4E7E832C8CD}" destId="{E19E26BA-B6BA-4BE6-8130-378A10D3B21A}" srcOrd="0" destOrd="0" presId="urn:microsoft.com/office/officeart/2005/8/layout/hierarchy1"/>
    <dgm:cxn modelId="{22FB31E5-17E1-4D52-8310-20FD35D8D6B8}" type="presParOf" srcId="{9A1E1BD7-97A0-4660-8563-A4E7E832C8CD}" destId="{433C8E2F-1665-4F27-9C01-A52E15088B66}" srcOrd="1" destOrd="0" presId="urn:microsoft.com/office/officeart/2005/8/layout/hierarchy1"/>
    <dgm:cxn modelId="{2ACFB91D-974C-4232-9FA0-5B19BC5DD4C3}" type="presParOf" srcId="{433C8E2F-1665-4F27-9C01-A52E15088B66}" destId="{6EC8844F-5116-46E2-8CB2-A9A22DEE8AB5}" srcOrd="0" destOrd="0" presId="urn:microsoft.com/office/officeart/2005/8/layout/hierarchy1"/>
    <dgm:cxn modelId="{5F6135BB-2AEC-4C8F-BE88-B8124A01F5E5}" type="presParOf" srcId="{6EC8844F-5116-46E2-8CB2-A9A22DEE8AB5}" destId="{446987AE-5D1A-47C9-8F51-F1158ECD5E15}" srcOrd="0" destOrd="0" presId="urn:microsoft.com/office/officeart/2005/8/layout/hierarchy1"/>
    <dgm:cxn modelId="{A1CC01EE-A29E-40D5-ACE3-007AA7FD0AA8}" type="presParOf" srcId="{6EC8844F-5116-46E2-8CB2-A9A22DEE8AB5}" destId="{1D5C62BF-5D5E-4C4A-A041-D39197B25F25}" srcOrd="1" destOrd="0" presId="urn:microsoft.com/office/officeart/2005/8/layout/hierarchy1"/>
    <dgm:cxn modelId="{E9723F10-BEB6-4F63-8EC8-244353B3880B}" type="presParOf" srcId="{433C8E2F-1665-4F27-9C01-A52E15088B66}" destId="{709E4B08-163C-45C3-8A2F-4152A21CED14}" srcOrd="1" destOrd="0" presId="urn:microsoft.com/office/officeart/2005/8/layout/hierarchy1"/>
    <dgm:cxn modelId="{F836EE07-56E9-4DE7-B011-1D939FA2F44E}" type="presParOf" srcId="{9A1E1BD7-97A0-4660-8563-A4E7E832C8CD}" destId="{9C321A17-0D33-42BE-BF96-3F85A15FB4A8}" srcOrd="2" destOrd="0" presId="urn:microsoft.com/office/officeart/2005/8/layout/hierarchy1"/>
    <dgm:cxn modelId="{3155F5E9-8BF7-42F4-B846-956B69B50070}" type="presParOf" srcId="{9A1E1BD7-97A0-4660-8563-A4E7E832C8CD}" destId="{EBC251A6-C839-4F01-8BB1-240D086EB4DC}" srcOrd="3" destOrd="0" presId="urn:microsoft.com/office/officeart/2005/8/layout/hierarchy1"/>
    <dgm:cxn modelId="{C40588BF-8EFF-482E-B231-5958D112AB8F}" type="presParOf" srcId="{EBC251A6-C839-4F01-8BB1-240D086EB4DC}" destId="{7679E0F2-FD98-4FE4-8E52-4E40063BC6A2}" srcOrd="0" destOrd="0" presId="urn:microsoft.com/office/officeart/2005/8/layout/hierarchy1"/>
    <dgm:cxn modelId="{0476742F-5651-4BB4-8E8E-4737BC4EAC60}" type="presParOf" srcId="{7679E0F2-FD98-4FE4-8E52-4E40063BC6A2}" destId="{7D17B42C-8F02-43E5-90E5-F310EEEF98E7}" srcOrd="0" destOrd="0" presId="urn:microsoft.com/office/officeart/2005/8/layout/hierarchy1"/>
    <dgm:cxn modelId="{81837900-61EA-49E3-8C74-E19C4C5B34B3}" type="presParOf" srcId="{7679E0F2-FD98-4FE4-8E52-4E40063BC6A2}" destId="{D0CBD70A-881B-478E-9377-9DA900727715}" srcOrd="1" destOrd="0" presId="urn:microsoft.com/office/officeart/2005/8/layout/hierarchy1"/>
    <dgm:cxn modelId="{B15E1EE9-3727-4EFE-B1EE-077ADB9FC858}" type="presParOf" srcId="{EBC251A6-C839-4F01-8BB1-240D086EB4DC}" destId="{AF20B44F-7D5A-4210-8535-766B0A0AC030}" srcOrd="1" destOrd="0" presId="urn:microsoft.com/office/officeart/2005/8/layout/hierarchy1"/>
    <dgm:cxn modelId="{48CDDC79-230F-4D77-8105-79C6672F28BE}" type="presParOf" srcId="{9A1E1BD7-97A0-4660-8563-A4E7E832C8CD}" destId="{548B1F52-F945-4610-8CA0-C60FEE7F16DA}" srcOrd="4" destOrd="0" presId="urn:microsoft.com/office/officeart/2005/8/layout/hierarchy1"/>
    <dgm:cxn modelId="{55807809-A441-4AD9-8440-CEBDE94A533D}" type="presParOf" srcId="{9A1E1BD7-97A0-4660-8563-A4E7E832C8CD}" destId="{4E8B920F-8CED-4617-BDE1-5BE7227050F0}" srcOrd="5" destOrd="0" presId="urn:microsoft.com/office/officeart/2005/8/layout/hierarchy1"/>
    <dgm:cxn modelId="{005CC54D-AEE3-4D8F-8639-AF2153EB49B2}" type="presParOf" srcId="{4E8B920F-8CED-4617-BDE1-5BE7227050F0}" destId="{9C0DB829-D105-4B63-ADC6-9926DE696509}" srcOrd="0" destOrd="0" presId="urn:microsoft.com/office/officeart/2005/8/layout/hierarchy1"/>
    <dgm:cxn modelId="{7174B304-DF19-44B6-92F8-9579A3195BC5}" type="presParOf" srcId="{9C0DB829-D105-4B63-ADC6-9926DE696509}" destId="{E1B07838-5D50-4CB9-839C-7FF5BB54E030}" srcOrd="0" destOrd="0" presId="urn:microsoft.com/office/officeart/2005/8/layout/hierarchy1"/>
    <dgm:cxn modelId="{D6A2CD3D-BEA6-4AA5-B51C-80DD45784BFC}" type="presParOf" srcId="{9C0DB829-D105-4B63-ADC6-9926DE696509}" destId="{D0636D6E-2919-49C8-9768-3F04FB7A6F1C}" srcOrd="1" destOrd="0" presId="urn:microsoft.com/office/officeart/2005/8/layout/hierarchy1"/>
    <dgm:cxn modelId="{39A73169-C645-4449-82CA-746F94A25029}" type="presParOf" srcId="{4E8B920F-8CED-4617-BDE1-5BE7227050F0}" destId="{2AF0FABC-C359-4C2E-AE7F-307678C55255}" srcOrd="1" destOrd="0" presId="urn:microsoft.com/office/officeart/2005/8/layout/hierarchy1"/>
    <dgm:cxn modelId="{BA56851D-1CFE-41CB-A186-A55F8F156BCE}" type="presParOf" srcId="{536310C5-0F32-4410-AE5A-802558C9CD68}" destId="{907B0298-9C98-4537-9F47-F4961C07F701}" srcOrd="2" destOrd="0" presId="urn:microsoft.com/office/officeart/2005/8/layout/hierarchy1"/>
    <dgm:cxn modelId="{0403F32D-C170-4BC4-BACC-2E427D73212C}" type="presParOf" srcId="{536310C5-0F32-4410-AE5A-802558C9CD68}" destId="{5A984602-BDAA-48EC-950B-74781CCBF348}" srcOrd="3" destOrd="0" presId="urn:microsoft.com/office/officeart/2005/8/layout/hierarchy1"/>
    <dgm:cxn modelId="{089493F4-9BA5-42BB-A878-6A7C1CC2DDFA}" type="presParOf" srcId="{5A984602-BDAA-48EC-950B-74781CCBF348}" destId="{98C295A5-A5E7-4AB3-8BAA-F98BDB766494}" srcOrd="0" destOrd="0" presId="urn:microsoft.com/office/officeart/2005/8/layout/hierarchy1"/>
    <dgm:cxn modelId="{6514B72A-9F3D-42FF-BC3D-3DA691C53618}" type="presParOf" srcId="{98C295A5-A5E7-4AB3-8BAA-F98BDB766494}" destId="{9D96EEFD-326A-40AB-ABB5-2FC40BE01F05}" srcOrd="0" destOrd="0" presId="urn:microsoft.com/office/officeart/2005/8/layout/hierarchy1"/>
    <dgm:cxn modelId="{95BE6BB0-DDC0-4BCD-AF1A-14364C45FFAF}" type="presParOf" srcId="{98C295A5-A5E7-4AB3-8BAA-F98BDB766494}" destId="{BCE6DEC1-95EF-472E-9247-35182251C3DF}" srcOrd="1" destOrd="0" presId="urn:microsoft.com/office/officeart/2005/8/layout/hierarchy1"/>
    <dgm:cxn modelId="{51ED9C36-025F-49A9-8356-2734C61E8512}" type="presParOf" srcId="{5A984602-BDAA-48EC-950B-74781CCBF348}" destId="{5E02114E-0F14-4C98-8113-8C62C7A0C13C}" srcOrd="1" destOrd="0" presId="urn:microsoft.com/office/officeart/2005/8/layout/hierarchy1"/>
    <dgm:cxn modelId="{BB5955EE-6787-4437-AAA2-6D6A31C24F7F}" type="presParOf" srcId="{5E02114E-0F14-4C98-8113-8C62C7A0C13C}" destId="{EE385D65-333B-4350-8E00-DB1670F5CE7C}" srcOrd="0" destOrd="0" presId="urn:microsoft.com/office/officeart/2005/8/layout/hierarchy1"/>
    <dgm:cxn modelId="{18B80290-3F8A-4A4A-9D57-74CC2DCB7CFB}" type="presParOf" srcId="{5E02114E-0F14-4C98-8113-8C62C7A0C13C}" destId="{B1BCBFAD-BA53-4575-8AD4-27EC282CD401}" srcOrd="1" destOrd="0" presId="urn:microsoft.com/office/officeart/2005/8/layout/hierarchy1"/>
    <dgm:cxn modelId="{9034CC01-151E-4AE6-8494-B26BF04CCFA2}" type="presParOf" srcId="{B1BCBFAD-BA53-4575-8AD4-27EC282CD401}" destId="{26536C10-513D-4BBF-8F70-D707035061A6}" srcOrd="0" destOrd="0" presId="urn:microsoft.com/office/officeart/2005/8/layout/hierarchy1"/>
    <dgm:cxn modelId="{DE44269E-9D4A-4C7A-B58E-E90824D8D24A}" type="presParOf" srcId="{26536C10-513D-4BBF-8F70-D707035061A6}" destId="{756F89F2-4872-4495-9828-786AD7AF9652}" srcOrd="0" destOrd="0" presId="urn:microsoft.com/office/officeart/2005/8/layout/hierarchy1"/>
    <dgm:cxn modelId="{0A30BAF4-4795-4953-BBB6-B5564231FB46}" type="presParOf" srcId="{26536C10-513D-4BBF-8F70-D707035061A6}" destId="{555E6A2C-88DC-4880-9809-BFA7B995A950}" srcOrd="1" destOrd="0" presId="urn:microsoft.com/office/officeart/2005/8/layout/hierarchy1"/>
    <dgm:cxn modelId="{EC94B9FD-5F45-467C-AAD6-6B62C942653A}" type="presParOf" srcId="{B1BCBFAD-BA53-4575-8AD4-27EC282CD401}" destId="{997A6A3E-0AA2-41CA-9BE9-FE31F99A06F4}" srcOrd="1" destOrd="0" presId="urn:microsoft.com/office/officeart/2005/8/layout/hierarchy1"/>
    <dgm:cxn modelId="{4A74564E-4515-4DDC-A1C1-DACAB37E4E0F}" type="presParOf" srcId="{997A6A3E-0AA2-41CA-9BE9-FE31F99A06F4}" destId="{BBF247E3-2B8D-4568-8963-9D85749E40AD}" srcOrd="0" destOrd="0" presId="urn:microsoft.com/office/officeart/2005/8/layout/hierarchy1"/>
    <dgm:cxn modelId="{32E5FDF9-57B9-412F-AF5F-47839B0AAF84}" type="presParOf" srcId="{997A6A3E-0AA2-41CA-9BE9-FE31F99A06F4}" destId="{9B3445D6-443C-45D7-A1FC-95B4C7EE3962}" srcOrd="1" destOrd="0" presId="urn:microsoft.com/office/officeart/2005/8/layout/hierarchy1"/>
    <dgm:cxn modelId="{4958CCAA-C69E-44AB-8C7C-F3A85628460F}" type="presParOf" srcId="{9B3445D6-443C-45D7-A1FC-95B4C7EE3962}" destId="{F4287B48-D371-46E3-AAA5-A3A31F16C6F0}" srcOrd="0" destOrd="0" presId="urn:microsoft.com/office/officeart/2005/8/layout/hierarchy1"/>
    <dgm:cxn modelId="{42A88C50-7D15-4F69-874B-5DE2DF351C10}" type="presParOf" srcId="{F4287B48-D371-46E3-AAA5-A3A31F16C6F0}" destId="{041B29B4-943E-4AFB-A757-383516CD60D5}" srcOrd="0" destOrd="0" presId="urn:microsoft.com/office/officeart/2005/8/layout/hierarchy1"/>
    <dgm:cxn modelId="{C5F88F1A-7A67-4F62-909C-4AF6DC74A369}" type="presParOf" srcId="{F4287B48-D371-46E3-AAA5-A3A31F16C6F0}" destId="{1478C790-445D-4DE9-A0E3-F8E2168E8CD6}" srcOrd="1" destOrd="0" presId="urn:microsoft.com/office/officeart/2005/8/layout/hierarchy1"/>
    <dgm:cxn modelId="{160AD35B-B5F7-44D1-860B-7154A566D0C9}" type="presParOf" srcId="{9B3445D6-443C-45D7-A1FC-95B4C7EE3962}" destId="{FB1B6EFA-0B70-4086-AAC1-992843220B17}" srcOrd="1" destOrd="0" presId="urn:microsoft.com/office/officeart/2005/8/layout/hierarchy1"/>
    <dgm:cxn modelId="{9ABEEB18-D3C9-4518-9B59-22B95BFF0758}" type="presParOf" srcId="{997A6A3E-0AA2-41CA-9BE9-FE31F99A06F4}" destId="{55A6B965-701F-4CE3-9CF2-7DB47FA8A468}" srcOrd="2" destOrd="0" presId="urn:microsoft.com/office/officeart/2005/8/layout/hierarchy1"/>
    <dgm:cxn modelId="{101A0F62-E008-4E8B-AF8A-EBE387CFA89C}" type="presParOf" srcId="{997A6A3E-0AA2-41CA-9BE9-FE31F99A06F4}" destId="{5924B57B-1D52-40DC-84B7-AEEDC8EE09ED}" srcOrd="3" destOrd="0" presId="urn:microsoft.com/office/officeart/2005/8/layout/hierarchy1"/>
    <dgm:cxn modelId="{409C1193-0AD3-4EE7-B4DA-01A0B3F470E0}" type="presParOf" srcId="{5924B57B-1D52-40DC-84B7-AEEDC8EE09ED}" destId="{EE3C19AB-BF5B-4000-9013-0AADC6DB7888}" srcOrd="0" destOrd="0" presId="urn:microsoft.com/office/officeart/2005/8/layout/hierarchy1"/>
    <dgm:cxn modelId="{0318159F-BCB3-4951-ADDE-16160783C49C}" type="presParOf" srcId="{EE3C19AB-BF5B-4000-9013-0AADC6DB7888}" destId="{0328F814-FD97-4762-84B4-B9A0CA8B98AA}" srcOrd="0" destOrd="0" presId="urn:microsoft.com/office/officeart/2005/8/layout/hierarchy1"/>
    <dgm:cxn modelId="{EDEED134-4FF8-4222-AEC0-0F8717F889EC}" type="presParOf" srcId="{EE3C19AB-BF5B-4000-9013-0AADC6DB7888}" destId="{824D5F71-A4FE-4ECE-88FA-F1B6A4BC960C}" srcOrd="1" destOrd="0" presId="urn:microsoft.com/office/officeart/2005/8/layout/hierarchy1"/>
    <dgm:cxn modelId="{9FCB6596-6708-4AC3-B033-66106C6F317C}" type="presParOf" srcId="{5924B57B-1D52-40DC-84B7-AEEDC8EE09ED}" destId="{DCE3FAE1-C757-4EAD-BD5B-11A8F9391AF6}" srcOrd="1" destOrd="0" presId="urn:microsoft.com/office/officeart/2005/8/layout/hierarchy1"/>
    <dgm:cxn modelId="{CBF5D5D3-BCFE-4AF4-920E-44E0CA108C1E}" type="presParOf" srcId="{997A6A3E-0AA2-41CA-9BE9-FE31F99A06F4}" destId="{17DBF4FF-860D-4ECF-8DE0-4A422A853B36}" srcOrd="4" destOrd="0" presId="urn:microsoft.com/office/officeart/2005/8/layout/hierarchy1"/>
    <dgm:cxn modelId="{4E0B180D-5674-42C8-BA8D-D0A6E6BBFA8C}" type="presParOf" srcId="{997A6A3E-0AA2-41CA-9BE9-FE31F99A06F4}" destId="{19AB81BB-92D2-4ECD-A53C-462E4A731133}" srcOrd="5" destOrd="0" presId="urn:microsoft.com/office/officeart/2005/8/layout/hierarchy1"/>
    <dgm:cxn modelId="{3DEB92B2-A74E-4D4D-A46D-D33DEC22947B}" type="presParOf" srcId="{19AB81BB-92D2-4ECD-A53C-462E4A731133}" destId="{068B7180-7F30-448D-A912-170E9766C2A8}" srcOrd="0" destOrd="0" presId="urn:microsoft.com/office/officeart/2005/8/layout/hierarchy1"/>
    <dgm:cxn modelId="{58A21106-9E10-4B1E-91FD-1E0514736B14}" type="presParOf" srcId="{068B7180-7F30-448D-A912-170E9766C2A8}" destId="{EF1DE976-BEE8-4134-9CDA-8F4F8D81E4DD}" srcOrd="0" destOrd="0" presId="urn:microsoft.com/office/officeart/2005/8/layout/hierarchy1"/>
    <dgm:cxn modelId="{D813D832-2E9F-425D-88AE-87730F3AAFD2}" type="presParOf" srcId="{068B7180-7F30-448D-A912-170E9766C2A8}" destId="{7092BCC3-14E1-4507-B9D4-42F0C8228B4D}" srcOrd="1" destOrd="0" presId="urn:microsoft.com/office/officeart/2005/8/layout/hierarchy1"/>
    <dgm:cxn modelId="{F2E0797F-FD22-4EE8-8959-8D4CC6B58DF9}" type="presParOf" srcId="{19AB81BB-92D2-4ECD-A53C-462E4A731133}" destId="{33B7FDA6-7F70-48C3-9D01-BE628AA3BBEF}" srcOrd="1" destOrd="0" presId="urn:microsoft.com/office/officeart/2005/8/layout/hierarchy1"/>
    <dgm:cxn modelId="{30F36614-7C7F-4A66-9956-5DFDE5411F54}" type="presParOf" srcId="{5E02114E-0F14-4C98-8113-8C62C7A0C13C}" destId="{39B6A90D-D24E-49BD-8729-C03C8A2021A9}" srcOrd="2" destOrd="0" presId="urn:microsoft.com/office/officeart/2005/8/layout/hierarchy1"/>
    <dgm:cxn modelId="{2AFA2A4D-2F2B-4C45-ACEE-32904A8D22AC}" type="presParOf" srcId="{5E02114E-0F14-4C98-8113-8C62C7A0C13C}" destId="{68B6FE5F-3B30-42DC-8977-5DDD72C58978}" srcOrd="3" destOrd="0" presId="urn:microsoft.com/office/officeart/2005/8/layout/hierarchy1"/>
    <dgm:cxn modelId="{E3634714-18ED-48CD-AFF3-032BF87A9F7C}" type="presParOf" srcId="{68B6FE5F-3B30-42DC-8977-5DDD72C58978}" destId="{DE11928F-C37F-42C2-BF22-16BACD2FCD46}" srcOrd="0" destOrd="0" presId="urn:microsoft.com/office/officeart/2005/8/layout/hierarchy1"/>
    <dgm:cxn modelId="{0C1F655B-9144-44F7-B67A-9EB07B4BC594}" type="presParOf" srcId="{DE11928F-C37F-42C2-BF22-16BACD2FCD46}" destId="{94086E70-F079-4A60-81C7-9899C4B46780}" srcOrd="0" destOrd="0" presId="urn:microsoft.com/office/officeart/2005/8/layout/hierarchy1"/>
    <dgm:cxn modelId="{DDB8E819-277A-42ED-B91E-B5F0FDA248A8}" type="presParOf" srcId="{DE11928F-C37F-42C2-BF22-16BACD2FCD46}" destId="{0FB2B96B-B9BB-419E-A85F-7A68F62613CD}" srcOrd="1" destOrd="0" presId="urn:microsoft.com/office/officeart/2005/8/layout/hierarchy1"/>
    <dgm:cxn modelId="{9A31DDAB-42A3-4816-B6AF-F1B42ADEEE49}" type="presParOf" srcId="{68B6FE5F-3B30-42DC-8977-5DDD72C58978}" destId="{D70B73C1-60C9-4B55-84DD-9D5D415CA67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7ECCFC-CDCE-4A35-84F3-FB26FCF3954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SG"/>
        </a:p>
      </dgm:t>
    </dgm:pt>
    <dgm:pt modelId="{E7D0CBD0-182E-4FD1-9B2B-AFA1C2B237A2}">
      <dgm:prSet phldrT="[Text]" custT="1"/>
      <dgm:spPr/>
      <dgm:t>
        <a:bodyPr/>
        <a:lstStyle/>
        <a:p>
          <a:r>
            <a:rPr lang="en-SG" sz="1600" dirty="0" smtClean="0"/>
            <a:t>Types of Risks </a:t>
          </a:r>
          <a:endParaRPr lang="en-SG" sz="1600" dirty="0"/>
        </a:p>
      </dgm:t>
    </dgm:pt>
    <dgm:pt modelId="{EFA41E51-C6CF-46C6-A99E-3B89356A205A}" type="parTrans" cxnId="{D90423CA-31B1-4916-9BD3-6D56071CBAF4}">
      <dgm:prSet/>
      <dgm:spPr/>
      <dgm:t>
        <a:bodyPr/>
        <a:lstStyle/>
        <a:p>
          <a:endParaRPr lang="en-SG" sz="1600"/>
        </a:p>
      </dgm:t>
    </dgm:pt>
    <dgm:pt modelId="{D71F0F59-3A88-4CCC-9102-537BCE2803D6}" type="sibTrans" cxnId="{D90423CA-31B1-4916-9BD3-6D56071CBAF4}">
      <dgm:prSet/>
      <dgm:spPr/>
      <dgm:t>
        <a:bodyPr/>
        <a:lstStyle/>
        <a:p>
          <a:endParaRPr lang="en-SG" sz="1600"/>
        </a:p>
      </dgm:t>
    </dgm:pt>
    <dgm:pt modelId="{275170A2-68D0-4D0A-804C-6A0C6AB3E595}">
      <dgm:prSet phldrT="[Text]" custT="1"/>
      <dgm:spPr/>
      <dgm:t>
        <a:bodyPr/>
        <a:lstStyle/>
        <a:p>
          <a:r>
            <a:rPr lang="en-SG" sz="1600" dirty="0" smtClean="0">
              <a:solidFill>
                <a:srgbClr val="0070C0"/>
              </a:solidFill>
            </a:rPr>
            <a:t>Stand-alone Risk (in general)</a:t>
          </a:r>
          <a:endParaRPr lang="en-SG" sz="1600" dirty="0">
            <a:solidFill>
              <a:srgbClr val="0070C0"/>
            </a:solidFill>
          </a:endParaRPr>
        </a:p>
      </dgm:t>
    </dgm:pt>
    <dgm:pt modelId="{A2C78FB2-4D55-4B6C-B283-CD1CCDF7E972}" type="parTrans" cxnId="{668A328E-847D-4E8D-9A84-8D5242C5823F}">
      <dgm:prSet/>
      <dgm:spPr/>
      <dgm:t>
        <a:bodyPr/>
        <a:lstStyle/>
        <a:p>
          <a:endParaRPr lang="en-SG" sz="1600"/>
        </a:p>
      </dgm:t>
    </dgm:pt>
    <dgm:pt modelId="{9D325A6E-A01C-486F-BAC6-87119AFB3838}" type="sibTrans" cxnId="{668A328E-847D-4E8D-9A84-8D5242C5823F}">
      <dgm:prSet/>
      <dgm:spPr/>
      <dgm:t>
        <a:bodyPr/>
        <a:lstStyle/>
        <a:p>
          <a:endParaRPr lang="en-SG" sz="1600"/>
        </a:p>
      </dgm:t>
    </dgm:pt>
    <dgm:pt modelId="{77FAFC83-9173-41E8-954B-CA475F1ABFED}">
      <dgm:prSet phldrT="[Text]" custT="1"/>
      <dgm:spPr/>
      <dgm:t>
        <a:bodyPr/>
        <a:lstStyle/>
        <a:p>
          <a:r>
            <a:rPr lang="en-SG" sz="1600" dirty="0" smtClean="0"/>
            <a:t>Risk Measures </a:t>
          </a:r>
          <a:endParaRPr lang="en-SG" sz="1600" dirty="0"/>
        </a:p>
      </dgm:t>
    </dgm:pt>
    <dgm:pt modelId="{CF0973F3-9785-426D-BB05-998B203C70D4}" type="parTrans" cxnId="{EEAB2CBD-EB6A-4387-84F5-AFA3C54354C5}">
      <dgm:prSet/>
      <dgm:spPr/>
      <dgm:t>
        <a:bodyPr/>
        <a:lstStyle/>
        <a:p>
          <a:endParaRPr lang="en-SG" sz="1600"/>
        </a:p>
      </dgm:t>
    </dgm:pt>
    <dgm:pt modelId="{023F1E24-F3CC-48F4-B530-46ACE7B388BF}" type="sibTrans" cxnId="{EEAB2CBD-EB6A-4387-84F5-AFA3C54354C5}">
      <dgm:prSet/>
      <dgm:spPr/>
      <dgm:t>
        <a:bodyPr/>
        <a:lstStyle/>
        <a:p>
          <a:endParaRPr lang="en-SG" sz="1600"/>
        </a:p>
      </dgm:t>
    </dgm:pt>
    <dgm:pt modelId="{175422B6-D9E1-400C-8556-40B8783BBCC6}">
      <dgm:prSet phldrT="[Text]" custT="1"/>
      <dgm:spPr/>
      <dgm:t>
        <a:bodyPr/>
        <a:lstStyle/>
        <a:p>
          <a:r>
            <a:rPr lang="en-SG" sz="1600" dirty="0" smtClean="0">
              <a:sym typeface="Wingdings" pitchFamily="2" charset="2"/>
            </a:rPr>
            <a:t>Coefficient of Variation (CV) </a:t>
          </a:r>
          <a:endParaRPr lang="en-SG" sz="1600" dirty="0"/>
        </a:p>
      </dgm:t>
    </dgm:pt>
    <dgm:pt modelId="{E1ED2EFA-7D7F-4001-9BEB-5457A0486FC9}" type="parTrans" cxnId="{0047D269-FA48-476D-8447-52597ABA1EA5}">
      <dgm:prSet/>
      <dgm:spPr/>
      <dgm:t>
        <a:bodyPr/>
        <a:lstStyle/>
        <a:p>
          <a:endParaRPr lang="en-SG" sz="1600"/>
        </a:p>
      </dgm:t>
    </dgm:pt>
    <dgm:pt modelId="{BDD2BAAB-D08F-4BDA-B95A-28CEB6A05A80}" type="sibTrans" cxnId="{0047D269-FA48-476D-8447-52597ABA1EA5}">
      <dgm:prSet/>
      <dgm:spPr/>
      <dgm:t>
        <a:bodyPr/>
        <a:lstStyle/>
        <a:p>
          <a:endParaRPr lang="en-SG" sz="1600"/>
        </a:p>
      </dgm:t>
    </dgm:pt>
    <dgm:pt modelId="{19D190C9-ACCC-4A0E-B71F-8AF1F2DAA2E4}">
      <dgm:prSet phldrT="[Text]" custT="1"/>
      <dgm:spPr/>
      <dgm:t>
        <a:bodyPr/>
        <a:lstStyle/>
        <a:p>
          <a:r>
            <a:rPr lang="en-SG" sz="1600" dirty="0" smtClean="0">
              <a:solidFill>
                <a:schemeClr val="accent1">
                  <a:lumMod val="75000"/>
                </a:schemeClr>
              </a:solidFill>
            </a:rPr>
            <a:t>CAPM / SML </a:t>
          </a:r>
          <a:endParaRPr lang="en-SG" sz="1600" dirty="0">
            <a:solidFill>
              <a:schemeClr val="accent1">
                <a:lumMod val="75000"/>
              </a:schemeClr>
            </a:solidFill>
          </a:endParaRPr>
        </a:p>
      </dgm:t>
    </dgm:pt>
    <dgm:pt modelId="{31F7DFEC-E00D-441B-A430-5E3E5976C5B6}" type="parTrans" cxnId="{B2614A3A-A39B-44AA-ADDA-EDF2C27A5598}">
      <dgm:prSet/>
      <dgm:spPr/>
      <dgm:t>
        <a:bodyPr/>
        <a:lstStyle/>
        <a:p>
          <a:endParaRPr lang="en-SG" sz="1600"/>
        </a:p>
      </dgm:t>
    </dgm:pt>
    <dgm:pt modelId="{61C7752E-445C-4384-A990-21383DD2F9E2}" type="sibTrans" cxnId="{B2614A3A-A39B-44AA-ADDA-EDF2C27A5598}">
      <dgm:prSet/>
      <dgm:spPr/>
      <dgm:t>
        <a:bodyPr/>
        <a:lstStyle/>
        <a:p>
          <a:endParaRPr lang="en-SG" sz="1600"/>
        </a:p>
      </dgm:t>
    </dgm:pt>
    <dgm:pt modelId="{C9B65C8A-AA7A-41C0-A24C-46089F3D8755}">
      <dgm:prSet phldrT="[Text]" custT="1"/>
      <dgm:spPr/>
      <dgm:t>
        <a:bodyPr/>
        <a:lstStyle/>
        <a:p>
          <a:r>
            <a:rPr lang="en-SG" sz="1600" dirty="0" smtClean="0">
              <a:solidFill>
                <a:schemeClr val="accent1">
                  <a:lumMod val="75000"/>
                </a:schemeClr>
              </a:solidFill>
            </a:rPr>
            <a:t>Beta </a:t>
          </a:r>
          <a:endParaRPr lang="en-SG" sz="1600" dirty="0">
            <a:solidFill>
              <a:schemeClr val="accent1">
                <a:lumMod val="75000"/>
              </a:schemeClr>
            </a:solidFill>
          </a:endParaRPr>
        </a:p>
      </dgm:t>
    </dgm:pt>
    <dgm:pt modelId="{0D77B44A-DA4D-46B4-8CCB-A303F4F46107}" type="parTrans" cxnId="{91D578A9-F671-4F4A-841A-A88416E264B0}">
      <dgm:prSet/>
      <dgm:spPr/>
      <dgm:t>
        <a:bodyPr/>
        <a:lstStyle/>
        <a:p>
          <a:endParaRPr lang="en-SG" sz="1600"/>
        </a:p>
      </dgm:t>
    </dgm:pt>
    <dgm:pt modelId="{8F9710A0-7CFC-420B-9711-D99264EDDF29}" type="sibTrans" cxnId="{91D578A9-F671-4F4A-841A-A88416E264B0}">
      <dgm:prSet/>
      <dgm:spPr/>
      <dgm:t>
        <a:bodyPr/>
        <a:lstStyle/>
        <a:p>
          <a:endParaRPr lang="en-SG" sz="1600"/>
        </a:p>
      </dgm:t>
    </dgm:pt>
    <dgm:pt modelId="{667624C4-5448-44C3-83C5-454B28811C0A}">
      <dgm:prSet phldrT="[Text]" custT="1"/>
      <dgm:spPr/>
      <dgm:t>
        <a:bodyPr/>
        <a:lstStyle/>
        <a:p>
          <a:r>
            <a:rPr lang="en-SG" sz="1600" dirty="0" smtClean="0">
              <a:solidFill>
                <a:schemeClr val="accent1">
                  <a:lumMod val="75000"/>
                </a:schemeClr>
              </a:solidFill>
            </a:rPr>
            <a:t>Market Risk Premium </a:t>
          </a:r>
          <a:endParaRPr lang="en-SG" sz="1600" dirty="0">
            <a:solidFill>
              <a:schemeClr val="accent1">
                <a:lumMod val="75000"/>
              </a:schemeClr>
            </a:solidFill>
          </a:endParaRPr>
        </a:p>
      </dgm:t>
    </dgm:pt>
    <dgm:pt modelId="{DBA01E22-980B-4371-BF56-5C51A50314EA}" type="parTrans" cxnId="{88263E31-054E-4B62-BF86-60B44E379D8A}">
      <dgm:prSet/>
      <dgm:spPr/>
      <dgm:t>
        <a:bodyPr/>
        <a:lstStyle/>
        <a:p>
          <a:endParaRPr lang="en-SG" sz="1600"/>
        </a:p>
      </dgm:t>
    </dgm:pt>
    <dgm:pt modelId="{186E9332-D0E7-43CE-B544-AFEDD27C17D2}" type="sibTrans" cxnId="{88263E31-054E-4B62-BF86-60B44E379D8A}">
      <dgm:prSet/>
      <dgm:spPr/>
      <dgm:t>
        <a:bodyPr/>
        <a:lstStyle/>
        <a:p>
          <a:endParaRPr lang="en-SG" sz="1600"/>
        </a:p>
      </dgm:t>
    </dgm:pt>
    <dgm:pt modelId="{986928DF-03FB-48EC-B476-A304A6D21E89}">
      <dgm:prSet phldrT="[Text]" custT="1"/>
      <dgm:spPr>
        <a:blipFill rotWithShape="1">
          <a:blip xmlns:r="http://schemas.openxmlformats.org/officeDocument/2006/relationships" r:embed="rId1"/>
          <a:stretch>
            <a:fillRect/>
          </a:stretch>
        </a:blipFill>
      </dgm:spPr>
      <dgm:t>
        <a:bodyPr/>
        <a:lstStyle/>
        <a:p>
          <a:r>
            <a:rPr lang="en-SG">
              <a:noFill/>
            </a:rPr>
            <a:t> </a:t>
          </a:r>
        </a:p>
      </dgm:t>
    </dgm:pt>
    <dgm:pt modelId="{03CE4524-482E-408E-A241-587B206D471D}" type="parTrans" cxnId="{D264474E-864A-4806-A760-45134809FD27}">
      <dgm:prSet/>
      <dgm:spPr/>
      <dgm:t>
        <a:bodyPr/>
        <a:lstStyle/>
        <a:p>
          <a:endParaRPr lang="en-SG" sz="1600"/>
        </a:p>
      </dgm:t>
    </dgm:pt>
    <dgm:pt modelId="{F8DCD351-263B-4224-9E57-BC1E41F35351}" type="sibTrans" cxnId="{D264474E-864A-4806-A760-45134809FD27}">
      <dgm:prSet/>
      <dgm:spPr/>
      <dgm:t>
        <a:bodyPr/>
        <a:lstStyle/>
        <a:p>
          <a:endParaRPr lang="en-SG" sz="1600"/>
        </a:p>
      </dgm:t>
    </dgm:pt>
    <dgm:pt modelId="{F857197B-27F0-4649-BE1E-08E541136547}">
      <dgm:prSet phldrT="[Text]" custT="1"/>
      <dgm:spPr/>
      <dgm:t>
        <a:bodyPr/>
        <a:lstStyle/>
        <a:p>
          <a:r>
            <a:rPr lang="en-SG" sz="1600" dirty="0" smtClean="0">
              <a:solidFill>
                <a:schemeClr val="accent1">
                  <a:lumMod val="75000"/>
                </a:schemeClr>
              </a:solidFill>
            </a:rPr>
            <a:t>Required Return </a:t>
          </a:r>
          <a:endParaRPr lang="en-SG" sz="1600" dirty="0">
            <a:solidFill>
              <a:schemeClr val="accent1">
                <a:lumMod val="75000"/>
              </a:schemeClr>
            </a:solidFill>
          </a:endParaRPr>
        </a:p>
      </dgm:t>
    </dgm:pt>
    <dgm:pt modelId="{71F30E2E-BD9F-4D26-9583-C3CE0C52EA7C}" type="parTrans" cxnId="{849EE6E7-F428-4602-B39B-63A48538E262}">
      <dgm:prSet/>
      <dgm:spPr/>
      <dgm:t>
        <a:bodyPr/>
        <a:lstStyle/>
        <a:p>
          <a:endParaRPr lang="en-SG" sz="1600"/>
        </a:p>
      </dgm:t>
    </dgm:pt>
    <dgm:pt modelId="{4E516267-9B78-4AA9-9240-FF9DD0B81F37}" type="sibTrans" cxnId="{849EE6E7-F428-4602-B39B-63A48538E262}">
      <dgm:prSet/>
      <dgm:spPr/>
      <dgm:t>
        <a:bodyPr/>
        <a:lstStyle/>
        <a:p>
          <a:endParaRPr lang="en-SG" sz="1600"/>
        </a:p>
      </dgm:t>
    </dgm:pt>
    <dgm:pt modelId="{5B5DFCA1-8669-49E9-9A64-3C969FA1F89B}">
      <dgm:prSet phldrT="[Text]" custT="1"/>
      <dgm:spPr/>
      <dgm:t>
        <a:bodyPr/>
        <a:lstStyle/>
        <a:p>
          <a:r>
            <a:rPr lang="en-SG" sz="1600" dirty="0" smtClean="0">
              <a:solidFill>
                <a:srgbClr val="FF0000"/>
              </a:solidFill>
            </a:rPr>
            <a:t>Portfolio Stand-alone Risk </a:t>
          </a:r>
          <a:endParaRPr lang="en-SG" sz="1600" dirty="0">
            <a:solidFill>
              <a:srgbClr val="FF0000"/>
            </a:solidFill>
          </a:endParaRPr>
        </a:p>
      </dgm:t>
    </dgm:pt>
    <dgm:pt modelId="{F1BB7773-46CD-4C36-8055-CAC22DE0C040}" type="sibTrans" cxnId="{118133FB-7718-4E90-BDA5-D89E5855D4B5}">
      <dgm:prSet/>
      <dgm:spPr/>
      <dgm:t>
        <a:bodyPr/>
        <a:lstStyle/>
        <a:p>
          <a:endParaRPr lang="en-SG" sz="1600"/>
        </a:p>
      </dgm:t>
    </dgm:pt>
    <dgm:pt modelId="{5A34EA12-8634-466C-B1B0-A9478F7BFE85}" type="parTrans" cxnId="{118133FB-7718-4E90-BDA5-D89E5855D4B5}">
      <dgm:prSet/>
      <dgm:spPr/>
      <dgm:t>
        <a:bodyPr/>
        <a:lstStyle/>
        <a:p>
          <a:endParaRPr lang="en-SG" sz="1600"/>
        </a:p>
      </dgm:t>
    </dgm:pt>
    <dgm:pt modelId="{EF9B665F-8FCE-4E5A-9DB8-708AE71086D3}">
      <dgm:prSet phldrT="[Text]" custT="1"/>
      <dgm:spPr>
        <a:blipFill rotWithShape="1">
          <a:blip xmlns:r="http://schemas.openxmlformats.org/officeDocument/2006/relationships" r:embed="rId2"/>
          <a:stretch>
            <a:fillRect/>
          </a:stretch>
        </a:blipFill>
      </dgm:spPr>
      <dgm:t>
        <a:bodyPr/>
        <a:lstStyle/>
        <a:p>
          <a:r>
            <a:rPr lang="en-SG">
              <a:noFill/>
            </a:rPr>
            <a:t> </a:t>
          </a:r>
        </a:p>
      </dgm:t>
    </dgm:pt>
    <dgm:pt modelId="{8E680A73-9518-4C3C-BF66-0F97A0F8FCBD}" type="parTrans" cxnId="{DF5B1837-73AC-4AAB-9893-9F6D02AE33F7}">
      <dgm:prSet/>
      <dgm:spPr/>
      <dgm:t>
        <a:bodyPr/>
        <a:lstStyle/>
        <a:p>
          <a:endParaRPr lang="en-SG" sz="1600"/>
        </a:p>
      </dgm:t>
    </dgm:pt>
    <dgm:pt modelId="{8F655153-5128-49FD-9A50-C30A96B99C7D}" type="sibTrans" cxnId="{DF5B1837-73AC-4AAB-9893-9F6D02AE33F7}">
      <dgm:prSet/>
      <dgm:spPr/>
      <dgm:t>
        <a:bodyPr/>
        <a:lstStyle/>
        <a:p>
          <a:endParaRPr lang="en-SG" sz="1600"/>
        </a:p>
      </dgm:t>
    </dgm:pt>
    <dgm:pt modelId="{4EC8A6E3-AC09-4D57-97A4-5794636E8497}">
      <dgm:prSet phldrT="[Text]" custT="1"/>
      <dgm:spPr/>
      <dgm:t>
        <a:bodyPr/>
        <a:lstStyle/>
        <a:p>
          <a:r>
            <a:rPr lang="en-SG" sz="1600" dirty="0" smtClean="0">
              <a:solidFill>
                <a:schemeClr val="accent1">
                  <a:lumMod val="75000"/>
                </a:schemeClr>
              </a:solidFill>
            </a:rPr>
            <a:t>Risk measures </a:t>
          </a:r>
          <a:endParaRPr lang="en-SG" sz="1600" dirty="0">
            <a:solidFill>
              <a:schemeClr val="accent1">
                <a:lumMod val="75000"/>
              </a:schemeClr>
            </a:solidFill>
          </a:endParaRPr>
        </a:p>
      </dgm:t>
    </dgm:pt>
    <dgm:pt modelId="{2ECA8886-5C0C-4542-BC53-2E4F42DB71A0}" type="parTrans" cxnId="{B65C6EA6-1DBD-4915-9EBE-27C99FF5F9B4}">
      <dgm:prSet/>
      <dgm:spPr/>
      <dgm:t>
        <a:bodyPr/>
        <a:lstStyle/>
        <a:p>
          <a:endParaRPr lang="en-SG"/>
        </a:p>
      </dgm:t>
    </dgm:pt>
    <dgm:pt modelId="{56DB2A61-14C2-4D14-AF21-30187DDFDFCF}" type="sibTrans" cxnId="{B65C6EA6-1DBD-4915-9EBE-27C99FF5F9B4}">
      <dgm:prSet/>
      <dgm:spPr/>
      <dgm:t>
        <a:bodyPr/>
        <a:lstStyle/>
        <a:p>
          <a:endParaRPr lang="en-SG"/>
        </a:p>
      </dgm:t>
    </dgm:pt>
    <dgm:pt modelId="{126AC590-773C-4850-BA61-65D0D656E321}" type="pres">
      <dgm:prSet presAssocID="{157ECCFC-CDCE-4A35-84F3-FB26FCF39543}" presName="hierChild1" presStyleCnt="0">
        <dgm:presLayoutVars>
          <dgm:chPref val="1"/>
          <dgm:dir/>
          <dgm:animOne val="branch"/>
          <dgm:animLvl val="lvl"/>
          <dgm:resizeHandles/>
        </dgm:presLayoutVars>
      </dgm:prSet>
      <dgm:spPr/>
    </dgm:pt>
    <dgm:pt modelId="{3DDDEC19-2202-4545-99E6-2DFB15026977}" type="pres">
      <dgm:prSet presAssocID="{E7D0CBD0-182E-4FD1-9B2B-AFA1C2B237A2}" presName="hierRoot1" presStyleCnt="0"/>
      <dgm:spPr/>
    </dgm:pt>
    <dgm:pt modelId="{36E91FF1-773E-413E-8B5D-2D431AD3CA29}" type="pres">
      <dgm:prSet presAssocID="{E7D0CBD0-182E-4FD1-9B2B-AFA1C2B237A2}" presName="composite" presStyleCnt="0"/>
      <dgm:spPr/>
    </dgm:pt>
    <dgm:pt modelId="{BE5EC511-4D29-49FE-A292-F6B06BCED521}" type="pres">
      <dgm:prSet presAssocID="{E7D0CBD0-182E-4FD1-9B2B-AFA1C2B237A2}" presName="background" presStyleLbl="node0" presStyleIdx="0" presStyleCnt="1"/>
      <dgm:spPr/>
    </dgm:pt>
    <dgm:pt modelId="{54D31E60-77A4-4DBA-A196-99AC68A6CCA9}" type="pres">
      <dgm:prSet presAssocID="{E7D0CBD0-182E-4FD1-9B2B-AFA1C2B237A2}" presName="text" presStyleLbl="fgAcc0" presStyleIdx="0" presStyleCnt="1" custAng="0" custScaleX="273022" custScaleY="181402">
        <dgm:presLayoutVars>
          <dgm:chPref val="3"/>
        </dgm:presLayoutVars>
      </dgm:prSet>
      <dgm:spPr/>
    </dgm:pt>
    <dgm:pt modelId="{536310C5-0F32-4410-AE5A-802558C9CD68}" type="pres">
      <dgm:prSet presAssocID="{E7D0CBD0-182E-4FD1-9B2B-AFA1C2B237A2}" presName="hierChild2" presStyleCnt="0"/>
      <dgm:spPr/>
    </dgm:pt>
    <dgm:pt modelId="{0785D2DE-4FE2-4B34-B960-AA5F44DEAE30}" type="pres">
      <dgm:prSet presAssocID="{A2C78FB2-4D55-4B6C-B283-CD1CCDF7E972}" presName="Name10" presStyleLbl="parChTrans1D2" presStyleIdx="0" presStyleCnt="2"/>
      <dgm:spPr/>
    </dgm:pt>
    <dgm:pt modelId="{E783186E-8409-4CDE-8449-5AF870C95717}" type="pres">
      <dgm:prSet presAssocID="{275170A2-68D0-4D0A-804C-6A0C6AB3E595}" presName="hierRoot2" presStyleCnt="0"/>
      <dgm:spPr/>
    </dgm:pt>
    <dgm:pt modelId="{6809C3D6-6C7F-4071-8F43-20FC0CDF95CB}" type="pres">
      <dgm:prSet presAssocID="{275170A2-68D0-4D0A-804C-6A0C6AB3E595}" presName="composite2" presStyleCnt="0"/>
      <dgm:spPr/>
    </dgm:pt>
    <dgm:pt modelId="{ADD32142-66E7-474E-A318-1498B6B2A104}" type="pres">
      <dgm:prSet presAssocID="{275170A2-68D0-4D0A-804C-6A0C6AB3E595}" presName="background2" presStyleLbl="node2" presStyleIdx="0" presStyleCnt="2"/>
      <dgm:spPr/>
    </dgm:pt>
    <dgm:pt modelId="{8EAFFD35-E788-4DAC-9953-C27393A6B833}" type="pres">
      <dgm:prSet presAssocID="{275170A2-68D0-4D0A-804C-6A0C6AB3E595}" presName="text2" presStyleLbl="fgAcc2" presStyleIdx="0" presStyleCnt="2" custScaleX="392696" custScaleY="189339">
        <dgm:presLayoutVars>
          <dgm:chPref val="3"/>
        </dgm:presLayoutVars>
      </dgm:prSet>
      <dgm:spPr/>
      <dgm:t>
        <a:bodyPr/>
        <a:lstStyle/>
        <a:p>
          <a:endParaRPr lang="en-SG"/>
        </a:p>
      </dgm:t>
    </dgm:pt>
    <dgm:pt modelId="{BE5F9682-1E1B-445C-871A-EE394F41091C}" type="pres">
      <dgm:prSet presAssocID="{275170A2-68D0-4D0A-804C-6A0C6AB3E595}" presName="hierChild3" presStyleCnt="0"/>
      <dgm:spPr/>
    </dgm:pt>
    <dgm:pt modelId="{DB0DAF06-2953-48F6-B76B-3E299D57B938}" type="pres">
      <dgm:prSet presAssocID="{CF0973F3-9785-426D-BB05-998B203C70D4}" presName="Name17" presStyleLbl="parChTrans1D3" presStyleIdx="0" presStyleCnt="3"/>
      <dgm:spPr/>
    </dgm:pt>
    <dgm:pt modelId="{DBF282DC-ED56-4580-940E-94DCE541A561}" type="pres">
      <dgm:prSet presAssocID="{77FAFC83-9173-41E8-954B-CA475F1ABFED}" presName="hierRoot3" presStyleCnt="0"/>
      <dgm:spPr/>
    </dgm:pt>
    <dgm:pt modelId="{E4F55FBE-D4E0-4736-8698-5BBBB1167196}" type="pres">
      <dgm:prSet presAssocID="{77FAFC83-9173-41E8-954B-CA475F1ABFED}" presName="composite3" presStyleCnt="0"/>
      <dgm:spPr/>
    </dgm:pt>
    <dgm:pt modelId="{D0D05E5B-6797-4DF6-8BF5-484928C48E80}" type="pres">
      <dgm:prSet presAssocID="{77FAFC83-9173-41E8-954B-CA475F1ABFED}" presName="background3" presStyleLbl="node3" presStyleIdx="0" presStyleCnt="3"/>
      <dgm:spPr/>
    </dgm:pt>
    <dgm:pt modelId="{F76FE6A5-EE28-4AE9-849E-1368A488B3AD}" type="pres">
      <dgm:prSet presAssocID="{77FAFC83-9173-41E8-954B-CA475F1ABFED}" presName="text3" presStyleLbl="fgAcc3" presStyleIdx="0" presStyleCnt="3" custScaleX="331948" custScaleY="162190">
        <dgm:presLayoutVars>
          <dgm:chPref val="3"/>
        </dgm:presLayoutVars>
      </dgm:prSet>
      <dgm:spPr/>
      <dgm:t>
        <a:bodyPr/>
        <a:lstStyle/>
        <a:p>
          <a:endParaRPr lang="en-SG"/>
        </a:p>
      </dgm:t>
    </dgm:pt>
    <dgm:pt modelId="{9A1E1BD7-97A0-4660-8563-A4E7E832C8CD}" type="pres">
      <dgm:prSet presAssocID="{77FAFC83-9173-41E8-954B-CA475F1ABFED}" presName="hierChild4" presStyleCnt="0"/>
      <dgm:spPr/>
    </dgm:pt>
    <dgm:pt modelId="{E19E26BA-B6BA-4BE6-8130-378A10D3B21A}" type="pres">
      <dgm:prSet presAssocID="{03CE4524-482E-408E-A241-587B206D471D}" presName="Name23" presStyleLbl="parChTrans1D4" presStyleIdx="0" presStyleCnt="6"/>
      <dgm:spPr/>
    </dgm:pt>
    <dgm:pt modelId="{433C8E2F-1665-4F27-9C01-A52E15088B66}" type="pres">
      <dgm:prSet presAssocID="{986928DF-03FB-48EC-B476-A304A6D21E89}" presName="hierRoot4" presStyleCnt="0"/>
      <dgm:spPr/>
    </dgm:pt>
    <dgm:pt modelId="{6EC8844F-5116-46E2-8CB2-A9A22DEE8AB5}" type="pres">
      <dgm:prSet presAssocID="{986928DF-03FB-48EC-B476-A304A6D21E89}" presName="composite4" presStyleCnt="0"/>
      <dgm:spPr/>
    </dgm:pt>
    <dgm:pt modelId="{446987AE-5D1A-47C9-8F51-F1158ECD5E15}" type="pres">
      <dgm:prSet presAssocID="{986928DF-03FB-48EC-B476-A304A6D21E89}" presName="background4" presStyleLbl="node4" presStyleIdx="0" presStyleCnt="6"/>
      <dgm:spPr/>
    </dgm:pt>
    <dgm:pt modelId="{1D5C62BF-5D5E-4C4A-A041-D39197B25F25}" type="pres">
      <dgm:prSet presAssocID="{986928DF-03FB-48EC-B476-A304A6D21E89}" presName="text4" presStyleLbl="fgAcc4" presStyleIdx="0" presStyleCnt="6" custScaleX="229204" custScaleY="238950">
        <dgm:presLayoutVars>
          <dgm:chPref val="3"/>
        </dgm:presLayoutVars>
      </dgm:prSet>
      <dgm:spPr/>
    </dgm:pt>
    <dgm:pt modelId="{709E4B08-163C-45C3-8A2F-4152A21CED14}" type="pres">
      <dgm:prSet presAssocID="{986928DF-03FB-48EC-B476-A304A6D21E89}" presName="hierChild5" presStyleCnt="0"/>
      <dgm:spPr/>
    </dgm:pt>
    <dgm:pt modelId="{9C321A17-0D33-42BE-BF96-3F85A15FB4A8}" type="pres">
      <dgm:prSet presAssocID="{E1ED2EFA-7D7F-4001-9BEB-5457A0486FC9}" presName="Name23" presStyleLbl="parChTrans1D4" presStyleIdx="1" presStyleCnt="6"/>
      <dgm:spPr/>
    </dgm:pt>
    <dgm:pt modelId="{EBC251A6-C839-4F01-8BB1-240D086EB4DC}" type="pres">
      <dgm:prSet presAssocID="{175422B6-D9E1-400C-8556-40B8783BBCC6}" presName="hierRoot4" presStyleCnt="0"/>
      <dgm:spPr/>
    </dgm:pt>
    <dgm:pt modelId="{7679E0F2-FD98-4FE4-8E52-4E40063BC6A2}" type="pres">
      <dgm:prSet presAssocID="{175422B6-D9E1-400C-8556-40B8783BBCC6}" presName="composite4" presStyleCnt="0"/>
      <dgm:spPr/>
    </dgm:pt>
    <dgm:pt modelId="{7D17B42C-8F02-43E5-90E5-F310EEEF98E7}" type="pres">
      <dgm:prSet presAssocID="{175422B6-D9E1-400C-8556-40B8783BBCC6}" presName="background4" presStyleLbl="node4" presStyleIdx="1" presStyleCnt="6"/>
      <dgm:spPr/>
    </dgm:pt>
    <dgm:pt modelId="{D0CBD70A-881B-478E-9377-9DA900727715}" type="pres">
      <dgm:prSet presAssocID="{175422B6-D9E1-400C-8556-40B8783BBCC6}" presName="text4" presStyleLbl="fgAcc4" presStyleIdx="1" presStyleCnt="6" custScaleX="253755" custScaleY="238685">
        <dgm:presLayoutVars>
          <dgm:chPref val="3"/>
        </dgm:presLayoutVars>
      </dgm:prSet>
      <dgm:spPr/>
      <dgm:t>
        <a:bodyPr/>
        <a:lstStyle/>
        <a:p>
          <a:endParaRPr lang="en-SG"/>
        </a:p>
      </dgm:t>
    </dgm:pt>
    <dgm:pt modelId="{AF20B44F-7D5A-4210-8535-766B0A0AC030}" type="pres">
      <dgm:prSet presAssocID="{175422B6-D9E1-400C-8556-40B8783BBCC6}" presName="hierChild5" presStyleCnt="0"/>
      <dgm:spPr/>
    </dgm:pt>
    <dgm:pt modelId="{548B1F52-F945-4610-8CA0-C60FEE7F16DA}" type="pres">
      <dgm:prSet presAssocID="{8E680A73-9518-4C3C-BF66-0F97A0F8FCBD}" presName="Name23" presStyleLbl="parChTrans1D4" presStyleIdx="2" presStyleCnt="6"/>
      <dgm:spPr/>
    </dgm:pt>
    <dgm:pt modelId="{4E8B920F-8CED-4617-BDE1-5BE7227050F0}" type="pres">
      <dgm:prSet presAssocID="{EF9B665F-8FCE-4E5A-9DB8-708AE71086D3}" presName="hierRoot4" presStyleCnt="0"/>
      <dgm:spPr/>
    </dgm:pt>
    <dgm:pt modelId="{9C0DB829-D105-4B63-ADC6-9926DE696509}" type="pres">
      <dgm:prSet presAssocID="{EF9B665F-8FCE-4E5A-9DB8-708AE71086D3}" presName="composite4" presStyleCnt="0"/>
      <dgm:spPr/>
    </dgm:pt>
    <dgm:pt modelId="{E1B07838-5D50-4CB9-839C-7FF5BB54E030}" type="pres">
      <dgm:prSet presAssocID="{EF9B665F-8FCE-4E5A-9DB8-708AE71086D3}" presName="background4" presStyleLbl="node4" presStyleIdx="2" presStyleCnt="6"/>
      <dgm:spPr/>
    </dgm:pt>
    <dgm:pt modelId="{D0636D6E-2919-49C8-9768-3F04FB7A6F1C}" type="pres">
      <dgm:prSet presAssocID="{EF9B665F-8FCE-4E5A-9DB8-708AE71086D3}" presName="text4" presStyleLbl="fgAcc4" presStyleIdx="2" presStyleCnt="6" custScaleX="353748" custScaleY="221829">
        <dgm:presLayoutVars>
          <dgm:chPref val="3"/>
        </dgm:presLayoutVars>
      </dgm:prSet>
      <dgm:spPr/>
      <dgm:t>
        <a:bodyPr/>
        <a:lstStyle/>
        <a:p>
          <a:endParaRPr lang="en-SG"/>
        </a:p>
      </dgm:t>
    </dgm:pt>
    <dgm:pt modelId="{2AF0FABC-C359-4C2E-AE7F-307678C55255}" type="pres">
      <dgm:prSet presAssocID="{EF9B665F-8FCE-4E5A-9DB8-708AE71086D3}" presName="hierChild5" presStyleCnt="0"/>
      <dgm:spPr/>
    </dgm:pt>
    <dgm:pt modelId="{907B0298-9C98-4537-9F47-F4961C07F701}" type="pres">
      <dgm:prSet presAssocID="{5A34EA12-8634-466C-B1B0-A9478F7BFE85}" presName="Name10" presStyleLbl="parChTrans1D2" presStyleIdx="1" presStyleCnt="2"/>
      <dgm:spPr/>
    </dgm:pt>
    <dgm:pt modelId="{5A984602-BDAA-48EC-950B-74781CCBF348}" type="pres">
      <dgm:prSet presAssocID="{5B5DFCA1-8669-49E9-9A64-3C969FA1F89B}" presName="hierRoot2" presStyleCnt="0"/>
      <dgm:spPr/>
    </dgm:pt>
    <dgm:pt modelId="{98C295A5-A5E7-4AB3-8BAA-F98BDB766494}" type="pres">
      <dgm:prSet presAssocID="{5B5DFCA1-8669-49E9-9A64-3C969FA1F89B}" presName="composite2" presStyleCnt="0"/>
      <dgm:spPr/>
    </dgm:pt>
    <dgm:pt modelId="{9D96EEFD-326A-40AB-ABB5-2FC40BE01F05}" type="pres">
      <dgm:prSet presAssocID="{5B5DFCA1-8669-49E9-9A64-3C969FA1F89B}" presName="background2" presStyleLbl="node2" presStyleIdx="1" presStyleCnt="2"/>
      <dgm:spPr/>
    </dgm:pt>
    <dgm:pt modelId="{BCE6DEC1-95EF-472E-9247-35182251C3DF}" type="pres">
      <dgm:prSet presAssocID="{5B5DFCA1-8669-49E9-9A64-3C969FA1F89B}" presName="text2" presStyleLbl="fgAcc2" presStyleIdx="1" presStyleCnt="2" custScaleX="371652" custScaleY="165064" custLinFactNeighborX="12849" custLinFactNeighborY="-6296">
        <dgm:presLayoutVars>
          <dgm:chPref val="3"/>
        </dgm:presLayoutVars>
      </dgm:prSet>
      <dgm:spPr/>
      <dgm:t>
        <a:bodyPr/>
        <a:lstStyle/>
        <a:p>
          <a:endParaRPr lang="en-SG"/>
        </a:p>
      </dgm:t>
    </dgm:pt>
    <dgm:pt modelId="{5E02114E-0F14-4C98-8113-8C62C7A0C13C}" type="pres">
      <dgm:prSet presAssocID="{5B5DFCA1-8669-49E9-9A64-3C969FA1F89B}" presName="hierChild3" presStyleCnt="0"/>
      <dgm:spPr/>
    </dgm:pt>
    <dgm:pt modelId="{EE385D65-333B-4350-8E00-DB1670F5CE7C}" type="pres">
      <dgm:prSet presAssocID="{31F7DFEC-E00D-441B-A430-5E3E5976C5B6}" presName="Name17" presStyleLbl="parChTrans1D3" presStyleIdx="1" presStyleCnt="3"/>
      <dgm:spPr/>
    </dgm:pt>
    <dgm:pt modelId="{B1BCBFAD-BA53-4575-8AD4-27EC282CD401}" type="pres">
      <dgm:prSet presAssocID="{19D190C9-ACCC-4A0E-B71F-8AF1F2DAA2E4}" presName="hierRoot3" presStyleCnt="0"/>
      <dgm:spPr/>
    </dgm:pt>
    <dgm:pt modelId="{26536C10-513D-4BBF-8F70-D707035061A6}" type="pres">
      <dgm:prSet presAssocID="{19D190C9-ACCC-4A0E-B71F-8AF1F2DAA2E4}" presName="composite3" presStyleCnt="0"/>
      <dgm:spPr/>
    </dgm:pt>
    <dgm:pt modelId="{756F89F2-4872-4495-9828-786AD7AF9652}" type="pres">
      <dgm:prSet presAssocID="{19D190C9-ACCC-4A0E-B71F-8AF1F2DAA2E4}" presName="background3" presStyleLbl="node3" presStyleIdx="1" presStyleCnt="3"/>
      <dgm:spPr/>
    </dgm:pt>
    <dgm:pt modelId="{555E6A2C-88DC-4880-9809-BFA7B995A950}" type="pres">
      <dgm:prSet presAssocID="{19D190C9-ACCC-4A0E-B71F-8AF1F2DAA2E4}" presName="text3" presStyleLbl="fgAcc3" presStyleIdx="1" presStyleCnt="3" custScaleX="194107" custScaleY="132967">
        <dgm:presLayoutVars>
          <dgm:chPref val="3"/>
        </dgm:presLayoutVars>
      </dgm:prSet>
      <dgm:spPr/>
    </dgm:pt>
    <dgm:pt modelId="{997A6A3E-0AA2-41CA-9BE9-FE31F99A06F4}" type="pres">
      <dgm:prSet presAssocID="{19D190C9-ACCC-4A0E-B71F-8AF1F2DAA2E4}" presName="hierChild4" presStyleCnt="0"/>
      <dgm:spPr/>
    </dgm:pt>
    <dgm:pt modelId="{BBF247E3-2B8D-4568-8963-9D85749E40AD}" type="pres">
      <dgm:prSet presAssocID="{0D77B44A-DA4D-46B4-8CCB-A303F4F46107}" presName="Name23" presStyleLbl="parChTrans1D4" presStyleIdx="3" presStyleCnt="6"/>
      <dgm:spPr/>
    </dgm:pt>
    <dgm:pt modelId="{9B3445D6-443C-45D7-A1FC-95B4C7EE3962}" type="pres">
      <dgm:prSet presAssocID="{C9B65C8A-AA7A-41C0-A24C-46089F3D8755}" presName="hierRoot4" presStyleCnt="0"/>
      <dgm:spPr/>
    </dgm:pt>
    <dgm:pt modelId="{F4287B48-D371-46E3-AAA5-A3A31F16C6F0}" type="pres">
      <dgm:prSet presAssocID="{C9B65C8A-AA7A-41C0-A24C-46089F3D8755}" presName="composite4" presStyleCnt="0"/>
      <dgm:spPr/>
    </dgm:pt>
    <dgm:pt modelId="{041B29B4-943E-4AFB-A757-383516CD60D5}" type="pres">
      <dgm:prSet presAssocID="{C9B65C8A-AA7A-41C0-A24C-46089F3D8755}" presName="background4" presStyleLbl="node4" presStyleIdx="3" presStyleCnt="6"/>
      <dgm:spPr/>
    </dgm:pt>
    <dgm:pt modelId="{1478C790-445D-4DE9-A0E3-F8E2168E8CD6}" type="pres">
      <dgm:prSet presAssocID="{C9B65C8A-AA7A-41C0-A24C-46089F3D8755}" presName="text4" presStyleLbl="fgAcc4" presStyleIdx="3" presStyleCnt="6" custScaleX="114978" custScaleY="109018">
        <dgm:presLayoutVars>
          <dgm:chPref val="3"/>
        </dgm:presLayoutVars>
      </dgm:prSet>
      <dgm:spPr/>
    </dgm:pt>
    <dgm:pt modelId="{FB1B6EFA-0B70-4086-AAC1-992843220B17}" type="pres">
      <dgm:prSet presAssocID="{C9B65C8A-AA7A-41C0-A24C-46089F3D8755}" presName="hierChild5" presStyleCnt="0"/>
      <dgm:spPr/>
    </dgm:pt>
    <dgm:pt modelId="{55A6B965-701F-4CE3-9CF2-7DB47FA8A468}" type="pres">
      <dgm:prSet presAssocID="{DBA01E22-980B-4371-BF56-5C51A50314EA}" presName="Name23" presStyleLbl="parChTrans1D4" presStyleIdx="4" presStyleCnt="6"/>
      <dgm:spPr/>
    </dgm:pt>
    <dgm:pt modelId="{5924B57B-1D52-40DC-84B7-AEEDC8EE09ED}" type="pres">
      <dgm:prSet presAssocID="{667624C4-5448-44C3-83C5-454B28811C0A}" presName="hierRoot4" presStyleCnt="0"/>
      <dgm:spPr/>
    </dgm:pt>
    <dgm:pt modelId="{EE3C19AB-BF5B-4000-9013-0AADC6DB7888}" type="pres">
      <dgm:prSet presAssocID="{667624C4-5448-44C3-83C5-454B28811C0A}" presName="composite4" presStyleCnt="0"/>
      <dgm:spPr/>
    </dgm:pt>
    <dgm:pt modelId="{0328F814-FD97-4762-84B4-B9A0CA8B98AA}" type="pres">
      <dgm:prSet presAssocID="{667624C4-5448-44C3-83C5-454B28811C0A}" presName="background4" presStyleLbl="node4" presStyleIdx="4" presStyleCnt="6"/>
      <dgm:spPr/>
    </dgm:pt>
    <dgm:pt modelId="{824D5F71-A4FE-4ECE-88FA-F1B6A4BC960C}" type="pres">
      <dgm:prSet presAssocID="{667624C4-5448-44C3-83C5-454B28811C0A}" presName="text4" presStyleLbl="fgAcc4" presStyleIdx="4" presStyleCnt="6" custScaleX="178624" custScaleY="213712">
        <dgm:presLayoutVars>
          <dgm:chPref val="3"/>
        </dgm:presLayoutVars>
      </dgm:prSet>
      <dgm:spPr/>
    </dgm:pt>
    <dgm:pt modelId="{DCE3FAE1-C757-4EAD-BD5B-11A8F9391AF6}" type="pres">
      <dgm:prSet presAssocID="{667624C4-5448-44C3-83C5-454B28811C0A}" presName="hierChild5" presStyleCnt="0"/>
      <dgm:spPr/>
    </dgm:pt>
    <dgm:pt modelId="{17DBF4FF-860D-4ECF-8DE0-4A422A853B36}" type="pres">
      <dgm:prSet presAssocID="{71F30E2E-BD9F-4D26-9583-C3CE0C52EA7C}" presName="Name23" presStyleLbl="parChTrans1D4" presStyleIdx="5" presStyleCnt="6"/>
      <dgm:spPr/>
    </dgm:pt>
    <dgm:pt modelId="{19AB81BB-92D2-4ECD-A53C-462E4A731133}" type="pres">
      <dgm:prSet presAssocID="{F857197B-27F0-4649-BE1E-08E541136547}" presName="hierRoot4" presStyleCnt="0"/>
      <dgm:spPr/>
    </dgm:pt>
    <dgm:pt modelId="{068B7180-7F30-448D-A912-170E9766C2A8}" type="pres">
      <dgm:prSet presAssocID="{F857197B-27F0-4649-BE1E-08E541136547}" presName="composite4" presStyleCnt="0"/>
      <dgm:spPr/>
    </dgm:pt>
    <dgm:pt modelId="{EF1DE976-BEE8-4134-9CDA-8F4F8D81E4DD}" type="pres">
      <dgm:prSet presAssocID="{F857197B-27F0-4649-BE1E-08E541136547}" presName="background4" presStyleLbl="node4" presStyleIdx="5" presStyleCnt="6"/>
      <dgm:spPr/>
    </dgm:pt>
    <dgm:pt modelId="{7092BCC3-14E1-4507-B9D4-42F0C8228B4D}" type="pres">
      <dgm:prSet presAssocID="{F857197B-27F0-4649-BE1E-08E541136547}" presName="text4" presStyleLbl="fgAcc4" presStyleIdx="5" presStyleCnt="6" custScaleX="167011" custScaleY="177600">
        <dgm:presLayoutVars>
          <dgm:chPref val="3"/>
        </dgm:presLayoutVars>
      </dgm:prSet>
      <dgm:spPr/>
      <dgm:t>
        <a:bodyPr/>
        <a:lstStyle/>
        <a:p>
          <a:endParaRPr lang="en-SG"/>
        </a:p>
      </dgm:t>
    </dgm:pt>
    <dgm:pt modelId="{33B7FDA6-7F70-48C3-9D01-BE628AA3BBEF}" type="pres">
      <dgm:prSet presAssocID="{F857197B-27F0-4649-BE1E-08E541136547}" presName="hierChild5" presStyleCnt="0"/>
      <dgm:spPr/>
    </dgm:pt>
    <dgm:pt modelId="{39B6A90D-D24E-49BD-8729-C03C8A2021A9}" type="pres">
      <dgm:prSet presAssocID="{2ECA8886-5C0C-4542-BC53-2E4F42DB71A0}" presName="Name17" presStyleLbl="parChTrans1D3" presStyleIdx="2" presStyleCnt="3"/>
      <dgm:spPr/>
    </dgm:pt>
    <dgm:pt modelId="{68B6FE5F-3B30-42DC-8977-5DDD72C58978}" type="pres">
      <dgm:prSet presAssocID="{4EC8A6E3-AC09-4D57-97A4-5794636E8497}" presName="hierRoot3" presStyleCnt="0"/>
      <dgm:spPr/>
    </dgm:pt>
    <dgm:pt modelId="{DE11928F-C37F-42C2-BF22-16BACD2FCD46}" type="pres">
      <dgm:prSet presAssocID="{4EC8A6E3-AC09-4D57-97A4-5794636E8497}" presName="composite3" presStyleCnt="0"/>
      <dgm:spPr/>
    </dgm:pt>
    <dgm:pt modelId="{94086E70-F079-4A60-81C7-9899C4B46780}" type="pres">
      <dgm:prSet presAssocID="{4EC8A6E3-AC09-4D57-97A4-5794636E8497}" presName="background3" presStyleLbl="node3" presStyleIdx="2" presStyleCnt="3"/>
      <dgm:spPr/>
    </dgm:pt>
    <dgm:pt modelId="{0FB2B96B-B9BB-419E-A85F-7A68F62613CD}" type="pres">
      <dgm:prSet presAssocID="{4EC8A6E3-AC09-4D57-97A4-5794636E8497}" presName="text3" presStyleLbl="fgAcc3" presStyleIdx="2" presStyleCnt="3" custScaleX="180854" custScaleY="137121">
        <dgm:presLayoutVars>
          <dgm:chPref val="3"/>
        </dgm:presLayoutVars>
      </dgm:prSet>
      <dgm:spPr/>
      <dgm:t>
        <a:bodyPr/>
        <a:lstStyle/>
        <a:p>
          <a:endParaRPr lang="en-SG"/>
        </a:p>
      </dgm:t>
    </dgm:pt>
    <dgm:pt modelId="{D70B73C1-60C9-4B55-84DD-9D5D415CA67F}" type="pres">
      <dgm:prSet presAssocID="{4EC8A6E3-AC09-4D57-97A4-5794636E8497}" presName="hierChild4" presStyleCnt="0"/>
      <dgm:spPr/>
    </dgm:pt>
  </dgm:ptLst>
  <dgm:cxnLst>
    <dgm:cxn modelId="{7258A30F-41A6-405C-AE6C-C44B6CF66F83}" type="presOf" srcId="{157ECCFC-CDCE-4A35-84F3-FB26FCF39543}" destId="{126AC590-773C-4850-BA61-65D0D656E321}" srcOrd="0" destOrd="0" presId="urn:microsoft.com/office/officeart/2005/8/layout/hierarchy1"/>
    <dgm:cxn modelId="{668A328E-847D-4E8D-9A84-8D5242C5823F}" srcId="{E7D0CBD0-182E-4FD1-9B2B-AFA1C2B237A2}" destId="{275170A2-68D0-4D0A-804C-6A0C6AB3E595}" srcOrd="0" destOrd="0" parTransId="{A2C78FB2-4D55-4B6C-B283-CD1CCDF7E972}" sibTransId="{9D325A6E-A01C-486F-BAC6-87119AFB3838}"/>
    <dgm:cxn modelId="{9CCFC8EE-5E27-4588-8D24-956A692DF6EA}" type="presOf" srcId="{CF0973F3-9785-426D-BB05-998B203C70D4}" destId="{DB0DAF06-2953-48F6-B76B-3E299D57B938}" srcOrd="0" destOrd="0" presId="urn:microsoft.com/office/officeart/2005/8/layout/hierarchy1"/>
    <dgm:cxn modelId="{B2614A3A-A39B-44AA-ADDA-EDF2C27A5598}" srcId="{5B5DFCA1-8669-49E9-9A64-3C969FA1F89B}" destId="{19D190C9-ACCC-4A0E-B71F-8AF1F2DAA2E4}" srcOrd="0" destOrd="0" parTransId="{31F7DFEC-E00D-441B-A430-5E3E5976C5B6}" sibTransId="{61C7752E-445C-4384-A990-21383DD2F9E2}"/>
    <dgm:cxn modelId="{849EE6E7-F428-4602-B39B-63A48538E262}" srcId="{19D190C9-ACCC-4A0E-B71F-8AF1F2DAA2E4}" destId="{F857197B-27F0-4649-BE1E-08E541136547}" srcOrd="2" destOrd="0" parTransId="{71F30E2E-BD9F-4D26-9583-C3CE0C52EA7C}" sibTransId="{4E516267-9B78-4AA9-9240-FF9DD0B81F37}"/>
    <dgm:cxn modelId="{791CB39F-BB29-4DB4-BF20-FBF3F547242C}" type="presOf" srcId="{E7D0CBD0-182E-4FD1-9B2B-AFA1C2B237A2}" destId="{54D31E60-77A4-4DBA-A196-99AC68A6CCA9}" srcOrd="0" destOrd="0" presId="urn:microsoft.com/office/officeart/2005/8/layout/hierarchy1"/>
    <dgm:cxn modelId="{54CDFADF-FCFD-42CA-AB9A-A1BD73E81379}" type="presOf" srcId="{03CE4524-482E-408E-A241-587B206D471D}" destId="{E19E26BA-B6BA-4BE6-8130-378A10D3B21A}" srcOrd="0" destOrd="0" presId="urn:microsoft.com/office/officeart/2005/8/layout/hierarchy1"/>
    <dgm:cxn modelId="{B42D8AC6-AFD0-4F3F-861A-1135E63150EA}" type="presOf" srcId="{175422B6-D9E1-400C-8556-40B8783BBCC6}" destId="{D0CBD70A-881B-478E-9377-9DA900727715}" srcOrd="0" destOrd="0" presId="urn:microsoft.com/office/officeart/2005/8/layout/hierarchy1"/>
    <dgm:cxn modelId="{A8515617-0A70-476F-B071-12B5005AE858}" type="presOf" srcId="{2ECA8886-5C0C-4542-BC53-2E4F42DB71A0}" destId="{39B6A90D-D24E-49BD-8729-C03C8A2021A9}" srcOrd="0" destOrd="0" presId="urn:microsoft.com/office/officeart/2005/8/layout/hierarchy1"/>
    <dgm:cxn modelId="{D264474E-864A-4806-A760-45134809FD27}" srcId="{77FAFC83-9173-41E8-954B-CA475F1ABFED}" destId="{986928DF-03FB-48EC-B476-A304A6D21E89}" srcOrd="0" destOrd="0" parTransId="{03CE4524-482E-408E-A241-587B206D471D}" sibTransId="{F8DCD351-263B-4224-9E57-BC1E41F35351}"/>
    <dgm:cxn modelId="{55673B72-85D9-4BE8-8000-A44E5DF5C153}" type="presOf" srcId="{F857197B-27F0-4649-BE1E-08E541136547}" destId="{7092BCC3-14E1-4507-B9D4-42F0C8228B4D}" srcOrd="0" destOrd="0" presId="urn:microsoft.com/office/officeart/2005/8/layout/hierarchy1"/>
    <dgm:cxn modelId="{2306F138-3AD3-4631-8C64-315860AC32B7}" type="presOf" srcId="{0D77B44A-DA4D-46B4-8CCB-A303F4F46107}" destId="{BBF247E3-2B8D-4568-8963-9D85749E40AD}" srcOrd="0" destOrd="0" presId="urn:microsoft.com/office/officeart/2005/8/layout/hierarchy1"/>
    <dgm:cxn modelId="{9E37AB08-ED9E-4A29-9EF7-B957487E9C5D}" type="presOf" srcId="{19D190C9-ACCC-4A0E-B71F-8AF1F2DAA2E4}" destId="{555E6A2C-88DC-4880-9809-BFA7B995A950}" srcOrd="0" destOrd="0" presId="urn:microsoft.com/office/officeart/2005/8/layout/hierarchy1"/>
    <dgm:cxn modelId="{C68451AD-8714-4513-B372-121945E872A2}" type="presOf" srcId="{275170A2-68D0-4D0A-804C-6A0C6AB3E595}" destId="{8EAFFD35-E788-4DAC-9953-C27393A6B833}" srcOrd="0" destOrd="0" presId="urn:microsoft.com/office/officeart/2005/8/layout/hierarchy1"/>
    <dgm:cxn modelId="{B65C6EA6-1DBD-4915-9EBE-27C99FF5F9B4}" srcId="{5B5DFCA1-8669-49E9-9A64-3C969FA1F89B}" destId="{4EC8A6E3-AC09-4D57-97A4-5794636E8497}" srcOrd="1" destOrd="0" parTransId="{2ECA8886-5C0C-4542-BC53-2E4F42DB71A0}" sibTransId="{56DB2A61-14C2-4D14-AF21-30187DDFDFCF}"/>
    <dgm:cxn modelId="{76A59354-729E-4F1D-B3B0-26B82773A10B}" type="presOf" srcId="{8E680A73-9518-4C3C-BF66-0F97A0F8FCBD}" destId="{548B1F52-F945-4610-8CA0-C60FEE7F16DA}" srcOrd="0" destOrd="0" presId="urn:microsoft.com/office/officeart/2005/8/layout/hierarchy1"/>
    <dgm:cxn modelId="{6E3DA93E-0A9E-4EE5-A5E9-28176C01D3D4}" type="presOf" srcId="{986928DF-03FB-48EC-B476-A304A6D21E89}" destId="{1D5C62BF-5D5E-4C4A-A041-D39197B25F25}" srcOrd="0" destOrd="0" presId="urn:microsoft.com/office/officeart/2005/8/layout/hierarchy1"/>
    <dgm:cxn modelId="{C1F0F6A4-4370-44C8-879A-1C8B8539A3B4}" type="presOf" srcId="{DBA01E22-980B-4371-BF56-5C51A50314EA}" destId="{55A6B965-701F-4CE3-9CF2-7DB47FA8A468}" srcOrd="0" destOrd="0" presId="urn:microsoft.com/office/officeart/2005/8/layout/hierarchy1"/>
    <dgm:cxn modelId="{88263E31-054E-4B62-BF86-60B44E379D8A}" srcId="{19D190C9-ACCC-4A0E-B71F-8AF1F2DAA2E4}" destId="{667624C4-5448-44C3-83C5-454B28811C0A}" srcOrd="1" destOrd="0" parTransId="{DBA01E22-980B-4371-BF56-5C51A50314EA}" sibTransId="{186E9332-D0E7-43CE-B544-AFEDD27C17D2}"/>
    <dgm:cxn modelId="{A8BCEDC6-55C8-4D76-81EC-7F24B72ABEFE}" type="presOf" srcId="{71F30E2E-BD9F-4D26-9583-C3CE0C52EA7C}" destId="{17DBF4FF-860D-4ECF-8DE0-4A422A853B36}" srcOrd="0" destOrd="0" presId="urn:microsoft.com/office/officeart/2005/8/layout/hierarchy1"/>
    <dgm:cxn modelId="{A698B7A3-73B0-4CF8-8E69-CE8A2BD07F32}" type="presOf" srcId="{C9B65C8A-AA7A-41C0-A24C-46089F3D8755}" destId="{1478C790-445D-4DE9-A0E3-F8E2168E8CD6}" srcOrd="0" destOrd="0" presId="urn:microsoft.com/office/officeart/2005/8/layout/hierarchy1"/>
    <dgm:cxn modelId="{065111D4-A417-4A56-B7D0-27B53DB1E5EC}" type="presOf" srcId="{E1ED2EFA-7D7F-4001-9BEB-5457A0486FC9}" destId="{9C321A17-0D33-42BE-BF96-3F85A15FB4A8}" srcOrd="0" destOrd="0" presId="urn:microsoft.com/office/officeart/2005/8/layout/hierarchy1"/>
    <dgm:cxn modelId="{0047D269-FA48-476D-8447-52597ABA1EA5}" srcId="{77FAFC83-9173-41E8-954B-CA475F1ABFED}" destId="{175422B6-D9E1-400C-8556-40B8783BBCC6}" srcOrd="1" destOrd="0" parTransId="{E1ED2EFA-7D7F-4001-9BEB-5457A0486FC9}" sibTransId="{BDD2BAAB-D08F-4BDA-B95A-28CEB6A05A80}"/>
    <dgm:cxn modelId="{372D8395-75C5-48CC-93A2-815337690772}" type="presOf" srcId="{5A34EA12-8634-466C-B1B0-A9478F7BFE85}" destId="{907B0298-9C98-4537-9F47-F4961C07F701}" srcOrd="0" destOrd="0" presId="urn:microsoft.com/office/officeart/2005/8/layout/hierarchy1"/>
    <dgm:cxn modelId="{DE789C0E-FF9F-4311-BDFC-8E662B90622F}" type="presOf" srcId="{5B5DFCA1-8669-49E9-9A64-3C969FA1F89B}" destId="{BCE6DEC1-95EF-472E-9247-35182251C3DF}" srcOrd="0" destOrd="0" presId="urn:microsoft.com/office/officeart/2005/8/layout/hierarchy1"/>
    <dgm:cxn modelId="{B125AC32-27AC-47F0-9EAF-FF3A3F1A962B}" type="presOf" srcId="{667624C4-5448-44C3-83C5-454B28811C0A}" destId="{824D5F71-A4FE-4ECE-88FA-F1B6A4BC960C}" srcOrd="0" destOrd="0" presId="urn:microsoft.com/office/officeart/2005/8/layout/hierarchy1"/>
    <dgm:cxn modelId="{6191E8B6-82F7-4968-B17C-AA1A1A12D759}" type="presOf" srcId="{EF9B665F-8FCE-4E5A-9DB8-708AE71086D3}" destId="{D0636D6E-2919-49C8-9768-3F04FB7A6F1C}" srcOrd="0" destOrd="0" presId="urn:microsoft.com/office/officeart/2005/8/layout/hierarchy1"/>
    <dgm:cxn modelId="{91D578A9-F671-4F4A-841A-A88416E264B0}" srcId="{19D190C9-ACCC-4A0E-B71F-8AF1F2DAA2E4}" destId="{C9B65C8A-AA7A-41C0-A24C-46089F3D8755}" srcOrd="0" destOrd="0" parTransId="{0D77B44A-DA4D-46B4-8CCB-A303F4F46107}" sibTransId="{8F9710A0-7CFC-420B-9711-D99264EDDF29}"/>
    <dgm:cxn modelId="{EEAB2CBD-EB6A-4387-84F5-AFA3C54354C5}" srcId="{275170A2-68D0-4D0A-804C-6A0C6AB3E595}" destId="{77FAFC83-9173-41E8-954B-CA475F1ABFED}" srcOrd="0" destOrd="0" parTransId="{CF0973F3-9785-426D-BB05-998B203C70D4}" sibTransId="{023F1E24-F3CC-48F4-B530-46ACE7B388BF}"/>
    <dgm:cxn modelId="{D90423CA-31B1-4916-9BD3-6D56071CBAF4}" srcId="{157ECCFC-CDCE-4A35-84F3-FB26FCF39543}" destId="{E7D0CBD0-182E-4FD1-9B2B-AFA1C2B237A2}" srcOrd="0" destOrd="0" parTransId="{EFA41E51-C6CF-46C6-A99E-3B89356A205A}" sibTransId="{D71F0F59-3A88-4CCC-9102-537BCE2803D6}"/>
    <dgm:cxn modelId="{DD989A13-8179-49C2-8608-19A9C548FAFA}" type="presOf" srcId="{A2C78FB2-4D55-4B6C-B283-CD1CCDF7E972}" destId="{0785D2DE-4FE2-4B34-B960-AA5F44DEAE30}" srcOrd="0" destOrd="0" presId="urn:microsoft.com/office/officeart/2005/8/layout/hierarchy1"/>
    <dgm:cxn modelId="{DF5B1837-73AC-4AAB-9893-9F6D02AE33F7}" srcId="{77FAFC83-9173-41E8-954B-CA475F1ABFED}" destId="{EF9B665F-8FCE-4E5A-9DB8-708AE71086D3}" srcOrd="2" destOrd="0" parTransId="{8E680A73-9518-4C3C-BF66-0F97A0F8FCBD}" sibTransId="{8F655153-5128-49FD-9A50-C30A96B99C7D}"/>
    <dgm:cxn modelId="{9405D431-F6E7-4522-AE49-64D212BA4DFF}" type="presOf" srcId="{77FAFC83-9173-41E8-954B-CA475F1ABFED}" destId="{F76FE6A5-EE28-4AE9-849E-1368A488B3AD}" srcOrd="0" destOrd="0" presId="urn:microsoft.com/office/officeart/2005/8/layout/hierarchy1"/>
    <dgm:cxn modelId="{118133FB-7718-4E90-BDA5-D89E5855D4B5}" srcId="{E7D0CBD0-182E-4FD1-9B2B-AFA1C2B237A2}" destId="{5B5DFCA1-8669-49E9-9A64-3C969FA1F89B}" srcOrd="1" destOrd="0" parTransId="{5A34EA12-8634-466C-B1B0-A9478F7BFE85}" sibTransId="{F1BB7773-46CD-4C36-8055-CAC22DE0C040}"/>
    <dgm:cxn modelId="{7142C036-3246-4639-B107-F11F3DB649CD}" type="presOf" srcId="{4EC8A6E3-AC09-4D57-97A4-5794636E8497}" destId="{0FB2B96B-B9BB-419E-A85F-7A68F62613CD}" srcOrd="0" destOrd="0" presId="urn:microsoft.com/office/officeart/2005/8/layout/hierarchy1"/>
    <dgm:cxn modelId="{22F879B6-AB6D-4952-8E74-46FFD45DC62A}" type="presOf" srcId="{31F7DFEC-E00D-441B-A430-5E3E5976C5B6}" destId="{EE385D65-333B-4350-8E00-DB1670F5CE7C}" srcOrd="0" destOrd="0" presId="urn:microsoft.com/office/officeart/2005/8/layout/hierarchy1"/>
    <dgm:cxn modelId="{8D7CB884-EF89-4FB6-B058-9DE9DD840FA0}" type="presParOf" srcId="{126AC590-773C-4850-BA61-65D0D656E321}" destId="{3DDDEC19-2202-4545-99E6-2DFB15026977}" srcOrd="0" destOrd="0" presId="urn:microsoft.com/office/officeart/2005/8/layout/hierarchy1"/>
    <dgm:cxn modelId="{1FCC7B2C-94E5-4D42-8A60-4680DE3FF73E}" type="presParOf" srcId="{3DDDEC19-2202-4545-99E6-2DFB15026977}" destId="{36E91FF1-773E-413E-8B5D-2D431AD3CA29}" srcOrd="0" destOrd="0" presId="urn:microsoft.com/office/officeart/2005/8/layout/hierarchy1"/>
    <dgm:cxn modelId="{6D264602-F399-40EC-9470-DBC77BA42C3F}" type="presParOf" srcId="{36E91FF1-773E-413E-8B5D-2D431AD3CA29}" destId="{BE5EC511-4D29-49FE-A292-F6B06BCED521}" srcOrd="0" destOrd="0" presId="urn:microsoft.com/office/officeart/2005/8/layout/hierarchy1"/>
    <dgm:cxn modelId="{536DA2AA-B448-4349-A915-9770D975F977}" type="presParOf" srcId="{36E91FF1-773E-413E-8B5D-2D431AD3CA29}" destId="{54D31E60-77A4-4DBA-A196-99AC68A6CCA9}" srcOrd="1" destOrd="0" presId="urn:microsoft.com/office/officeart/2005/8/layout/hierarchy1"/>
    <dgm:cxn modelId="{1C332BFB-13DF-4E4E-BAC5-7639DB0E55C6}" type="presParOf" srcId="{3DDDEC19-2202-4545-99E6-2DFB15026977}" destId="{536310C5-0F32-4410-AE5A-802558C9CD68}" srcOrd="1" destOrd="0" presId="urn:microsoft.com/office/officeart/2005/8/layout/hierarchy1"/>
    <dgm:cxn modelId="{28D47064-0800-4D38-8A57-89A041D4BE18}" type="presParOf" srcId="{536310C5-0F32-4410-AE5A-802558C9CD68}" destId="{0785D2DE-4FE2-4B34-B960-AA5F44DEAE30}" srcOrd="0" destOrd="0" presId="urn:microsoft.com/office/officeart/2005/8/layout/hierarchy1"/>
    <dgm:cxn modelId="{E2BBC8A3-77FF-4012-B680-0D3F944B26D5}" type="presParOf" srcId="{536310C5-0F32-4410-AE5A-802558C9CD68}" destId="{E783186E-8409-4CDE-8449-5AF870C95717}" srcOrd="1" destOrd="0" presId="urn:microsoft.com/office/officeart/2005/8/layout/hierarchy1"/>
    <dgm:cxn modelId="{55C6E57C-8901-4CB6-A202-5B3D83A06122}" type="presParOf" srcId="{E783186E-8409-4CDE-8449-5AF870C95717}" destId="{6809C3D6-6C7F-4071-8F43-20FC0CDF95CB}" srcOrd="0" destOrd="0" presId="urn:microsoft.com/office/officeart/2005/8/layout/hierarchy1"/>
    <dgm:cxn modelId="{19E53DA6-40C9-460A-86AA-E94D9FEB16E6}" type="presParOf" srcId="{6809C3D6-6C7F-4071-8F43-20FC0CDF95CB}" destId="{ADD32142-66E7-474E-A318-1498B6B2A104}" srcOrd="0" destOrd="0" presId="urn:microsoft.com/office/officeart/2005/8/layout/hierarchy1"/>
    <dgm:cxn modelId="{34E72FE3-EF5C-4713-A7A0-0115BDFEBF28}" type="presParOf" srcId="{6809C3D6-6C7F-4071-8F43-20FC0CDF95CB}" destId="{8EAFFD35-E788-4DAC-9953-C27393A6B833}" srcOrd="1" destOrd="0" presId="urn:microsoft.com/office/officeart/2005/8/layout/hierarchy1"/>
    <dgm:cxn modelId="{F5EBFC41-6369-4381-974D-5590C473F53A}" type="presParOf" srcId="{E783186E-8409-4CDE-8449-5AF870C95717}" destId="{BE5F9682-1E1B-445C-871A-EE394F41091C}" srcOrd="1" destOrd="0" presId="urn:microsoft.com/office/officeart/2005/8/layout/hierarchy1"/>
    <dgm:cxn modelId="{16E4963A-748A-4ADB-97A7-D90D09CEDE6D}" type="presParOf" srcId="{BE5F9682-1E1B-445C-871A-EE394F41091C}" destId="{DB0DAF06-2953-48F6-B76B-3E299D57B938}" srcOrd="0" destOrd="0" presId="urn:microsoft.com/office/officeart/2005/8/layout/hierarchy1"/>
    <dgm:cxn modelId="{36970CA3-577D-4787-913D-CBBD0344148E}" type="presParOf" srcId="{BE5F9682-1E1B-445C-871A-EE394F41091C}" destId="{DBF282DC-ED56-4580-940E-94DCE541A561}" srcOrd="1" destOrd="0" presId="urn:microsoft.com/office/officeart/2005/8/layout/hierarchy1"/>
    <dgm:cxn modelId="{48F89D22-58C2-4BBF-9318-063BCF1187EE}" type="presParOf" srcId="{DBF282DC-ED56-4580-940E-94DCE541A561}" destId="{E4F55FBE-D4E0-4736-8698-5BBBB1167196}" srcOrd="0" destOrd="0" presId="urn:microsoft.com/office/officeart/2005/8/layout/hierarchy1"/>
    <dgm:cxn modelId="{6436ACFF-A660-4706-86FB-2A3D6E6E2290}" type="presParOf" srcId="{E4F55FBE-D4E0-4736-8698-5BBBB1167196}" destId="{D0D05E5B-6797-4DF6-8BF5-484928C48E80}" srcOrd="0" destOrd="0" presId="urn:microsoft.com/office/officeart/2005/8/layout/hierarchy1"/>
    <dgm:cxn modelId="{07241630-2CC0-4C63-BC25-C123FE8C7983}" type="presParOf" srcId="{E4F55FBE-D4E0-4736-8698-5BBBB1167196}" destId="{F76FE6A5-EE28-4AE9-849E-1368A488B3AD}" srcOrd="1" destOrd="0" presId="urn:microsoft.com/office/officeart/2005/8/layout/hierarchy1"/>
    <dgm:cxn modelId="{F1B5C75D-0AE0-4A17-B7F7-243514ACE2B1}" type="presParOf" srcId="{DBF282DC-ED56-4580-940E-94DCE541A561}" destId="{9A1E1BD7-97A0-4660-8563-A4E7E832C8CD}" srcOrd="1" destOrd="0" presId="urn:microsoft.com/office/officeart/2005/8/layout/hierarchy1"/>
    <dgm:cxn modelId="{5E3E98E0-8441-46D6-B3AC-5AE194A6B03A}" type="presParOf" srcId="{9A1E1BD7-97A0-4660-8563-A4E7E832C8CD}" destId="{E19E26BA-B6BA-4BE6-8130-378A10D3B21A}" srcOrd="0" destOrd="0" presId="urn:microsoft.com/office/officeart/2005/8/layout/hierarchy1"/>
    <dgm:cxn modelId="{22FB31E5-17E1-4D52-8310-20FD35D8D6B8}" type="presParOf" srcId="{9A1E1BD7-97A0-4660-8563-A4E7E832C8CD}" destId="{433C8E2F-1665-4F27-9C01-A52E15088B66}" srcOrd="1" destOrd="0" presId="urn:microsoft.com/office/officeart/2005/8/layout/hierarchy1"/>
    <dgm:cxn modelId="{2ACFB91D-974C-4232-9FA0-5B19BC5DD4C3}" type="presParOf" srcId="{433C8E2F-1665-4F27-9C01-A52E15088B66}" destId="{6EC8844F-5116-46E2-8CB2-A9A22DEE8AB5}" srcOrd="0" destOrd="0" presId="urn:microsoft.com/office/officeart/2005/8/layout/hierarchy1"/>
    <dgm:cxn modelId="{5F6135BB-2AEC-4C8F-BE88-B8124A01F5E5}" type="presParOf" srcId="{6EC8844F-5116-46E2-8CB2-A9A22DEE8AB5}" destId="{446987AE-5D1A-47C9-8F51-F1158ECD5E15}" srcOrd="0" destOrd="0" presId="urn:microsoft.com/office/officeart/2005/8/layout/hierarchy1"/>
    <dgm:cxn modelId="{A1CC01EE-A29E-40D5-ACE3-007AA7FD0AA8}" type="presParOf" srcId="{6EC8844F-5116-46E2-8CB2-A9A22DEE8AB5}" destId="{1D5C62BF-5D5E-4C4A-A041-D39197B25F25}" srcOrd="1" destOrd="0" presId="urn:microsoft.com/office/officeart/2005/8/layout/hierarchy1"/>
    <dgm:cxn modelId="{E9723F10-BEB6-4F63-8EC8-244353B3880B}" type="presParOf" srcId="{433C8E2F-1665-4F27-9C01-A52E15088B66}" destId="{709E4B08-163C-45C3-8A2F-4152A21CED14}" srcOrd="1" destOrd="0" presId="urn:microsoft.com/office/officeart/2005/8/layout/hierarchy1"/>
    <dgm:cxn modelId="{F836EE07-56E9-4DE7-B011-1D939FA2F44E}" type="presParOf" srcId="{9A1E1BD7-97A0-4660-8563-A4E7E832C8CD}" destId="{9C321A17-0D33-42BE-BF96-3F85A15FB4A8}" srcOrd="2" destOrd="0" presId="urn:microsoft.com/office/officeart/2005/8/layout/hierarchy1"/>
    <dgm:cxn modelId="{3155F5E9-8BF7-42F4-B846-956B69B50070}" type="presParOf" srcId="{9A1E1BD7-97A0-4660-8563-A4E7E832C8CD}" destId="{EBC251A6-C839-4F01-8BB1-240D086EB4DC}" srcOrd="3" destOrd="0" presId="urn:microsoft.com/office/officeart/2005/8/layout/hierarchy1"/>
    <dgm:cxn modelId="{C40588BF-8EFF-482E-B231-5958D112AB8F}" type="presParOf" srcId="{EBC251A6-C839-4F01-8BB1-240D086EB4DC}" destId="{7679E0F2-FD98-4FE4-8E52-4E40063BC6A2}" srcOrd="0" destOrd="0" presId="urn:microsoft.com/office/officeart/2005/8/layout/hierarchy1"/>
    <dgm:cxn modelId="{0476742F-5651-4BB4-8E8E-4737BC4EAC60}" type="presParOf" srcId="{7679E0F2-FD98-4FE4-8E52-4E40063BC6A2}" destId="{7D17B42C-8F02-43E5-90E5-F310EEEF98E7}" srcOrd="0" destOrd="0" presId="urn:microsoft.com/office/officeart/2005/8/layout/hierarchy1"/>
    <dgm:cxn modelId="{81837900-61EA-49E3-8C74-E19C4C5B34B3}" type="presParOf" srcId="{7679E0F2-FD98-4FE4-8E52-4E40063BC6A2}" destId="{D0CBD70A-881B-478E-9377-9DA900727715}" srcOrd="1" destOrd="0" presId="urn:microsoft.com/office/officeart/2005/8/layout/hierarchy1"/>
    <dgm:cxn modelId="{B15E1EE9-3727-4EFE-B1EE-077ADB9FC858}" type="presParOf" srcId="{EBC251A6-C839-4F01-8BB1-240D086EB4DC}" destId="{AF20B44F-7D5A-4210-8535-766B0A0AC030}" srcOrd="1" destOrd="0" presId="urn:microsoft.com/office/officeart/2005/8/layout/hierarchy1"/>
    <dgm:cxn modelId="{48CDDC79-230F-4D77-8105-79C6672F28BE}" type="presParOf" srcId="{9A1E1BD7-97A0-4660-8563-A4E7E832C8CD}" destId="{548B1F52-F945-4610-8CA0-C60FEE7F16DA}" srcOrd="4" destOrd="0" presId="urn:microsoft.com/office/officeart/2005/8/layout/hierarchy1"/>
    <dgm:cxn modelId="{55807809-A441-4AD9-8440-CEBDE94A533D}" type="presParOf" srcId="{9A1E1BD7-97A0-4660-8563-A4E7E832C8CD}" destId="{4E8B920F-8CED-4617-BDE1-5BE7227050F0}" srcOrd="5" destOrd="0" presId="urn:microsoft.com/office/officeart/2005/8/layout/hierarchy1"/>
    <dgm:cxn modelId="{005CC54D-AEE3-4D8F-8639-AF2153EB49B2}" type="presParOf" srcId="{4E8B920F-8CED-4617-BDE1-5BE7227050F0}" destId="{9C0DB829-D105-4B63-ADC6-9926DE696509}" srcOrd="0" destOrd="0" presId="urn:microsoft.com/office/officeart/2005/8/layout/hierarchy1"/>
    <dgm:cxn modelId="{7174B304-DF19-44B6-92F8-9579A3195BC5}" type="presParOf" srcId="{9C0DB829-D105-4B63-ADC6-9926DE696509}" destId="{E1B07838-5D50-4CB9-839C-7FF5BB54E030}" srcOrd="0" destOrd="0" presId="urn:microsoft.com/office/officeart/2005/8/layout/hierarchy1"/>
    <dgm:cxn modelId="{D6A2CD3D-BEA6-4AA5-B51C-80DD45784BFC}" type="presParOf" srcId="{9C0DB829-D105-4B63-ADC6-9926DE696509}" destId="{D0636D6E-2919-49C8-9768-3F04FB7A6F1C}" srcOrd="1" destOrd="0" presId="urn:microsoft.com/office/officeart/2005/8/layout/hierarchy1"/>
    <dgm:cxn modelId="{39A73169-C645-4449-82CA-746F94A25029}" type="presParOf" srcId="{4E8B920F-8CED-4617-BDE1-5BE7227050F0}" destId="{2AF0FABC-C359-4C2E-AE7F-307678C55255}" srcOrd="1" destOrd="0" presId="urn:microsoft.com/office/officeart/2005/8/layout/hierarchy1"/>
    <dgm:cxn modelId="{BA56851D-1CFE-41CB-A186-A55F8F156BCE}" type="presParOf" srcId="{536310C5-0F32-4410-AE5A-802558C9CD68}" destId="{907B0298-9C98-4537-9F47-F4961C07F701}" srcOrd="2" destOrd="0" presId="urn:microsoft.com/office/officeart/2005/8/layout/hierarchy1"/>
    <dgm:cxn modelId="{0403F32D-C170-4BC4-BACC-2E427D73212C}" type="presParOf" srcId="{536310C5-0F32-4410-AE5A-802558C9CD68}" destId="{5A984602-BDAA-48EC-950B-74781CCBF348}" srcOrd="3" destOrd="0" presId="urn:microsoft.com/office/officeart/2005/8/layout/hierarchy1"/>
    <dgm:cxn modelId="{089493F4-9BA5-42BB-A878-6A7C1CC2DDFA}" type="presParOf" srcId="{5A984602-BDAA-48EC-950B-74781CCBF348}" destId="{98C295A5-A5E7-4AB3-8BAA-F98BDB766494}" srcOrd="0" destOrd="0" presId="urn:microsoft.com/office/officeart/2005/8/layout/hierarchy1"/>
    <dgm:cxn modelId="{6514B72A-9F3D-42FF-BC3D-3DA691C53618}" type="presParOf" srcId="{98C295A5-A5E7-4AB3-8BAA-F98BDB766494}" destId="{9D96EEFD-326A-40AB-ABB5-2FC40BE01F05}" srcOrd="0" destOrd="0" presId="urn:microsoft.com/office/officeart/2005/8/layout/hierarchy1"/>
    <dgm:cxn modelId="{95BE6BB0-DDC0-4BCD-AF1A-14364C45FFAF}" type="presParOf" srcId="{98C295A5-A5E7-4AB3-8BAA-F98BDB766494}" destId="{BCE6DEC1-95EF-472E-9247-35182251C3DF}" srcOrd="1" destOrd="0" presId="urn:microsoft.com/office/officeart/2005/8/layout/hierarchy1"/>
    <dgm:cxn modelId="{51ED9C36-025F-49A9-8356-2734C61E8512}" type="presParOf" srcId="{5A984602-BDAA-48EC-950B-74781CCBF348}" destId="{5E02114E-0F14-4C98-8113-8C62C7A0C13C}" srcOrd="1" destOrd="0" presId="urn:microsoft.com/office/officeart/2005/8/layout/hierarchy1"/>
    <dgm:cxn modelId="{BB5955EE-6787-4437-AAA2-6D6A31C24F7F}" type="presParOf" srcId="{5E02114E-0F14-4C98-8113-8C62C7A0C13C}" destId="{EE385D65-333B-4350-8E00-DB1670F5CE7C}" srcOrd="0" destOrd="0" presId="urn:microsoft.com/office/officeart/2005/8/layout/hierarchy1"/>
    <dgm:cxn modelId="{18B80290-3F8A-4A4A-9D57-74CC2DCB7CFB}" type="presParOf" srcId="{5E02114E-0F14-4C98-8113-8C62C7A0C13C}" destId="{B1BCBFAD-BA53-4575-8AD4-27EC282CD401}" srcOrd="1" destOrd="0" presId="urn:microsoft.com/office/officeart/2005/8/layout/hierarchy1"/>
    <dgm:cxn modelId="{9034CC01-151E-4AE6-8494-B26BF04CCFA2}" type="presParOf" srcId="{B1BCBFAD-BA53-4575-8AD4-27EC282CD401}" destId="{26536C10-513D-4BBF-8F70-D707035061A6}" srcOrd="0" destOrd="0" presId="urn:microsoft.com/office/officeart/2005/8/layout/hierarchy1"/>
    <dgm:cxn modelId="{DE44269E-9D4A-4C7A-B58E-E90824D8D24A}" type="presParOf" srcId="{26536C10-513D-4BBF-8F70-D707035061A6}" destId="{756F89F2-4872-4495-9828-786AD7AF9652}" srcOrd="0" destOrd="0" presId="urn:microsoft.com/office/officeart/2005/8/layout/hierarchy1"/>
    <dgm:cxn modelId="{0A30BAF4-4795-4953-BBB6-B5564231FB46}" type="presParOf" srcId="{26536C10-513D-4BBF-8F70-D707035061A6}" destId="{555E6A2C-88DC-4880-9809-BFA7B995A950}" srcOrd="1" destOrd="0" presId="urn:microsoft.com/office/officeart/2005/8/layout/hierarchy1"/>
    <dgm:cxn modelId="{EC94B9FD-5F45-467C-AAD6-6B62C942653A}" type="presParOf" srcId="{B1BCBFAD-BA53-4575-8AD4-27EC282CD401}" destId="{997A6A3E-0AA2-41CA-9BE9-FE31F99A06F4}" srcOrd="1" destOrd="0" presId="urn:microsoft.com/office/officeart/2005/8/layout/hierarchy1"/>
    <dgm:cxn modelId="{4A74564E-4515-4DDC-A1C1-DACAB37E4E0F}" type="presParOf" srcId="{997A6A3E-0AA2-41CA-9BE9-FE31F99A06F4}" destId="{BBF247E3-2B8D-4568-8963-9D85749E40AD}" srcOrd="0" destOrd="0" presId="urn:microsoft.com/office/officeart/2005/8/layout/hierarchy1"/>
    <dgm:cxn modelId="{32E5FDF9-57B9-412F-AF5F-47839B0AAF84}" type="presParOf" srcId="{997A6A3E-0AA2-41CA-9BE9-FE31F99A06F4}" destId="{9B3445D6-443C-45D7-A1FC-95B4C7EE3962}" srcOrd="1" destOrd="0" presId="urn:microsoft.com/office/officeart/2005/8/layout/hierarchy1"/>
    <dgm:cxn modelId="{4958CCAA-C69E-44AB-8C7C-F3A85628460F}" type="presParOf" srcId="{9B3445D6-443C-45D7-A1FC-95B4C7EE3962}" destId="{F4287B48-D371-46E3-AAA5-A3A31F16C6F0}" srcOrd="0" destOrd="0" presId="urn:microsoft.com/office/officeart/2005/8/layout/hierarchy1"/>
    <dgm:cxn modelId="{42A88C50-7D15-4F69-874B-5DE2DF351C10}" type="presParOf" srcId="{F4287B48-D371-46E3-AAA5-A3A31F16C6F0}" destId="{041B29B4-943E-4AFB-A757-383516CD60D5}" srcOrd="0" destOrd="0" presId="urn:microsoft.com/office/officeart/2005/8/layout/hierarchy1"/>
    <dgm:cxn modelId="{C5F88F1A-7A67-4F62-909C-4AF6DC74A369}" type="presParOf" srcId="{F4287B48-D371-46E3-AAA5-A3A31F16C6F0}" destId="{1478C790-445D-4DE9-A0E3-F8E2168E8CD6}" srcOrd="1" destOrd="0" presId="urn:microsoft.com/office/officeart/2005/8/layout/hierarchy1"/>
    <dgm:cxn modelId="{160AD35B-B5F7-44D1-860B-7154A566D0C9}" type="presParOf" srcId="{9B3445D6-443C-45D7-A1FC-95B4C7EE3962}" destId="{FB1B6EFA-0B70-4086-AAC1-992843220B17}" srcOrd="1" destOrd="0" presId="urn:microsoft.com/office/officeart/2005/8/layout/hierarchy1"/>
    <dgm:cxn modelId="{9ABEEB18-D3C9-4518-9B59-22B95BFF0758}" type="presParOf" srcId="{997A6A3E-0AA2-41CA-9BE9-FE31F99A06F4}" destId="{55A6B965-701F-4CE3-9CF2-7DB47FA8A468}" srcOrd="2" destOrd="0" presId="urn:microsoft.com/office/officeart/2005/8/layout/hierarchy1"/>
    <dgm:cxn modelId="{101A0F62-E008-4E8B-AF8A-EBE387CFA89C}" type="presParOf" srcId="{997A6A3E-0AA2-41CA-9BE9-FE31F99A06F4}" destId="{5924B57B-1D52-40DC-84B7-AEEDC8EE09ED}" srcOrd="3" destOrd="0" presId="urn:microsoft.com/office/officeart/2005/8/layout/hierarchy1"/>
    <dgm:cxn modelId="{409C1193-0AD3-4EE7-B4DA-01A0B3F470E0}" type="presParOf" srcId="{5924B57B-1D52-40DC-84B7-AEEDC8EE09ED}" destId="{EE3C19AB-BF5B-4000-9013-0AADC6DB7888}" srcOrd="0" destOrd="0" presId="urn:microsoft.com/office/officeart/2005/8/layout/hierarchy1"/>
    <dgm:cxn modelId="{0318159F-BCB3-4951-ADDE-16160783C49C}" type="presParOf" srcId="{EE3C19AB-BF5B-4000-9013-0AADC6DB7888}" destId="{0328F814-FD97-4762-84B4-B9A0CA8B98AA}" srcOrd="0" destOrd="0" presId="urn:microsoft.com/office/officeart/2005/8/layout/hierarchy1"/>
    <dgm:cxn modelId="{EDEED134-4FF8-4222-AEC0-0F8717F889EC}" type="presParOf" srcId="{EE3C19AB-BF5B-4000-9013-0AADC6DB7888}" destId="{824D5F71-A4FE-4ECE-88FA-F1B6A4BC960C}" srcOrd="1" destOrd="0" presId="urn:microsoft.com/office/officeart/2005/8/layout/hierarchy1"/>
    <dgm:cxn modelId="{9FCB6596-6708-4AC3-B033-66106C6F317C}" type="presParOf" srcId="{5924B57B-1D52-40DC-84B7-AEEDC8EE09ED}" destId="{DCE3FAE1-C757-4EAD-BD5B-11A8F9391AF6}" srcOrd="1" destOrd="0" presId="urn:microsoft.com/office/officeart/2005/8/layout/hierarchy1"/>
    <dgm:cxn modelId="{CBF5D5D3-BCFE-4AF4-920E-44E0CA108C1E}" type="presParOf" srcId="{997A6A3E-0AA2-41CA-9BE9-FE31F99A06F4}" destId="{17DBF4FF-860D-4ECF-8DE0-4A422A853B36}" srcOrd="4" destOrd="0" presId="urn:microsoft.com/office/officeart/2005/8/layout/hierarchy1"/>
    <dgm:cxn modelId="{4E0B180D-5674-42C8-BA8D-D0A6E6BBFA8C}" type="presParOf" srcId="{997A6A3E-0AA2-41CA-9BE9-FE31F99A06F4}" destId="{19AB81BB-92D2-4ECD-A53C-462E4A731133}" srcOrd="5" destOrd="0" presId="urn:microsoft.com/office/officeart/2005/8/layout/hierarchy1"/>
    <dgm:cxn modelId="{3DEB92B2-A74E-4D4D-A46D-D33DEC22947B}" type="presParOf" srcId="{19AB81BB-92D2-4ECD-A53C-462E4A731133}" destId="{068B7180-7F30-448D-A912-170E9766C2A8}" srcOrd="0" destOrd="0" presId="urn:microsoft.com/office/officeart/2005/8/layout/hierarchy1"/>
    <dgm:cxn modelId="{58A21106-9E10-4B1E-91FD-1E0514736B14}" type="presParOf" srcId="{068B7180-7F30-448D-A912-170E9766C2A8}" destId="{EF1DE976-BEE8-4134-9CDA-8F4F8D81E4DD}" srcOrd="0" destOrd="0" presId="urn:microsoft.com/office/officeart/2005/8/layout/hierarchy1"/>
    <dgm:cxn modelId="{D813D832-2E9F-425D-88AE-87730F3AAFD2}" type="presParOf" srcId="{068B7180-7F30-448D-A912-170E9766C2A8}" destId="{7092BCC3-14E1-4507-B9D4-42F0C8228B4D}" srcOrd="1" destOrd="0" presId="urn:microsoft.com/office/officeart/2005/8/layout/hierarchy1"/>
    <dgm:cxn modelId="{F2E0797F-FD22-4EE8-8959-8D4CC6B58DF9}" type="presParOf" srcId="{19AB81BB-92D2-4ECD-A53C-462E4A731133}" destId="{33B7FDA6-7F70-48C3-9D01-BE628AA3BBEF}" srcOrd="1" destOrd="0" presId="urn:microsoft.com/office/officeart/2005/8/layout/hierarchy1"/>
    <dgm:cxn modelId="{30F36614-7C7F-4A66-9956-5DFDE5411F54}" type="presParOf" srcId="{5E02114E-0F14-4C98-8113-8C62C7A0C13C}" destId="{39B6A90D-D24E-49BD-8729-C03C8A2021A9}" srcOrd="2" destOrd="0" presId="urn:microsoft.com/office/officeart/2005/8/layout/hierarchy1"/>
    <dgm:cxn modelId="{2AFA2A4D-2F2B-4C45-ACEE-32904A8D22AC}" type="presParOf" srcId="{5E02114E-0F14-4C98-8113-8C62C7A0C13C}" destId="{68B6FE5F-3B30-42DC-8977-5DDD72C58978}" srcOrd="3" destOrd="0" presId="urn:microsoft.com/office/officeart/2005/8/layout/hierarchy1"/>
    <dgm:cxn modelId="{E3634714-18ED-48CD-AFF3-032BF87A9F7C}" type="presParOf" srcId="{68B6FE5F-3B30-42DC-8977-5DDD72C58978}" destId="{DE11928F-C37F-42C2-BF22-16BACD2FCD46}" srcOrd="0" destOrd="0" presId="urn:microsoft.com/office/officeart/2005/8/layout/hierarchy1"/>
    <dgm:cxn modelId="{0C1F655B-9144-44F7-B67A-9EB07B4BC594}" type="presParOf" srcId="{DE11928F-C37F-42C2-BF22-16BACD2FCD46}" destId="{94086E70-F079-4A60-81C7-9899C4B46780}" srcOrd="0" destOrd="0" presId="urn:microsoft.com/office/officeart/2005/8/layout/hierarchy1"/>
    <dgm:cxn modelId="{DDB8E819-277A-42ED-B91E-B5F0FDA248A8}" type="presParOf" srcId="{DE11928F-C37F-42C2-BF22-16BACD2FCD46}" destId="{0FB2B96B-B9BB-419E-A85F-7A68F62613CD}" srcOrd="1" destOrd="0" presId="urn:microsoft.com/office/officeart/2005/8/layout/hierarchy1"/>
    <dgm:cxn modelId="{9A31DDAB-42A3-4816-B6AF-F1B42ADEEE49}" type="presParOf" srcId="{68B6FE5F-3B30-42DC-8977-5DDD72C58978}" destId="{D70B73C1-60C9-4B55-84DD-9D5D415CA67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6A90D-D24E-49BD-8729-C03C8A2021A9}">
      <dsp:nvSpPr>
        <dsp:cNvPr id="0" name=""/>
        <dsp:cNvSpPr/>
      </dsp:nvSpPr>
      <dsp:spPr>
        <a:xfrm>
          <a:off x="7759541" y="2244099"/>
          <a:ext cx="582014" cy="202000"/>
        </a:xfrm>
        <a:custGeom>
          <a:avLst/>
          <a:gdLst/>
          <a:ahLst/>
          <a:cxnLst/>
          <a:rect l="0" t="0" r="0" b="0"/>
          <a:pathLst>
            <a:path>
              <a:moveTo>
                <a:pt x="0" y="0"/>
              </a:moveTo>
              <a:lnTo>
                <a:pt x="0" y="145433"/>
              </a:lnTo>
              <a:lnTo>
                <a:pt x="582014" y="145433"/>
              </a:lnTo>
              <a:lnTo>
                <a:pt x="582014" y="20200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DBF4FF-860D-4ECF-8DE0-4A422A853B36}">
      <dsp:nvSpPr>
        <dsp:cNvPr id="0" name=""/>
        <dsp:cNvSpPr/>
      </dsp:nvSpPr>
      <dsp:spPr>
        <a:xfrm>
          <a:off x="7061072" y="2961669"/>
          <a:ext cx="1032086" cy="177588"/>
        </a:xfrm>
        <a:custGeom>
          <a:avLst/>
          <a:gdLst/>
          <a:ahLst/>
          <a:cxnLst/>
          <a:rect l="0" t="0" r="0" b="0"/>
          <a:pathLst>
            <a:path>
              <a:moveTo>
                <a:pt x="0" y="0"/>
              </a:moveTo>
              <a:lnTo>
                <a:pt x="0" y="121021"/>
              </a:lnTo>
              <a:lnTo>
                <a:pt x="1032086" y="121021"/>
              </a:lnTo>
              <a:lnTo>
                <a:pt x="1032086" y="1775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6B965-701F-4CE3-9CF2-7DB47FA8A468}">
      <dsp:nvSpPr>
        <dsp:cNvPr id="0" name=""/>
        <dsp:cNvSpPr/>
      </dsp:nvSpPr>
      <dsp:spPr>
        <a:xfrm>
          <a:off x="6902211" y="2961669"/>
          <a:ext cx="158861" cy="177588"/>
        </a:xfrm>
        <a:custGeom>
          <a:avLst/>
          <a:gdLst/>
          <a:ahLst/>
          <a:cxnLst/>
          <a:rect l="0" t="0" r="0" b="0"/>
          <a:pathLst>
            <a:path>
              <a:moveTo>
                <a:pt x="158861" y="0"/>
              </a:moveTo>
              <a:lnTo>
                <a:pt x="158861" y="121021"/>
              </a:lnTo>
              <a:lnTo>
                <a:pt x="0" y="121021"/>
              </a:lnTo>
              <a:lnTo>
                <a:pt x="0" y="1775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F247E3-2B8D-4568-8963-9D85749E40AD}">
      <dsp:nvSpPr>
        <dsp:cNvPr id="0" name=""/>
        <dsp:cNvSpPr/>
      </dsp:nvSpPr>
      <dsp:spPr>
        <a:xfrm>
          <a:off x="5870124" y="2961669"/>
          <a:ext cx="1190948" cy="177588"/>
        </a:xfrm>
        <a:custGeom>
          <a:avLst/>
          <a:gdLst/>
          <a:ahLst/>
          <a:cxnLst/>
          <a:rect l="0" t="0" r="0" b="0"/>
          <a:pathLst>
            <a:path>
              <a:moveTo>
                <a:pt x="1190948" y="0"/>
              </a:moveTo>
              <a:lnTo>
                <a:pt x="1190948" y="121021"/>
              </a:lnTo>
              <a:lnTo>
                <a:pt x="0" y="121021"/>
              </a:lnTo>
              <a:lnTo>
                <a:pt x="0" y="1775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385D65-333B-4350-8E00-DB1670F5CE7C}">
      <dsp:nvSpPr>
        <dsp:cNvPr id="0" name=""/>
        <dsp:cNvSpPr/>
      </dsp:nvSpPr>
      <dsp:spPr>
        <a:xfrm>
          <a:off x="7061072" y="2244099"/>
          <a:ext cx="698468" cy="202000"/>
        </a:xfrm>
        <a:custGeom>
          <a:avLst/>
          <a:gdLst/>
          <a:ahLst/>
          <a:cxnLst/>
          <a:rect l="0" t="0" r="0" b="0"/>
          <a:pathLst>
            <a:path>
              <a:moveTo>
                <a:pt x="698468" y="0"/>
              </a:moveTo>
              <a:lnTo>
                <a:pt x="698468" y="145433"/>
              </a:lnTo>
              <a:lnTo>
                <a:pt x="0" y="145433"/>
              </a:lnTo>
              <a:lnTo>
                <a:pt x="0" y="20200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7B0298-9C98-4537-9F47-F4961C07F701}">
      <dsp:nvSpPr>
        <dsp:cNvPr id="0" name=""/>
        <dsp:cNvSpPr/>
      </dsp:nvSpPr>
      <dsp:spPr>
        <a:xfrm>
          <a:off x="5154995" y="1450899"/>
          <a:ext cx="2604545" cy="153175"/>
        </a:xfrm>
        <a:custGeom>
          <a:avLst/>
          <a:gdLst/>
          <a:ahLst/>
          <a:cxnLst/>
          <a:rect l="0" t="0" r="0" b="0"/>
          <a:pathLst>
            <a:path>
              <a:moveTo>
                <a:pt x="0" y="0"/>
              </a:moveTo>
              <a:lnTo>
                <a:pt x="0" y="96608"/>
              </a:lnTo>
              <a:lnTo>
                <a:pt x="2604545" y="96608"/>
              </a:lnTo>
              <a:lnTo>
                <a:pt x="2604545" y="15317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B1F52-F945-4610-8CA0-C60FEE7F16DA}">
      <dsp:nvSpPr>
        <dsp:cNvPr id="0" name=""/>
        <dsp:cNvSpPr/>
      </dsp:nvSpPr>
      <dsp:spPr>
        <a:xfrm>
          <a:off x="2693157" y="3169103"/>
          <a:ext cx="1610210" cy="177588"/>
        </a:xfrm>
        <a:custGeom>
          <a:avLst/>
          <a:gdLst/>
          <a:ahLst/>
          <a:cxnLst/>
          <a:rect l="0" t="0" r="0" b="0"/>
          <a:pathLst>
            <a:path>
              <a:moveTo>
                <a:pt x="0" y="0"/>
              </a:moveTo>
              <a:lnTo>
                <a:pt x="0" y="121021"/>
              </a:lnTo>
              <a:lnTo>
                <a:pt x="1610210" y="121021"/>
              </a:lnTo>
              <a:lnTo>
                <a:pt x="1610210" y="1775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21A17-0D33-42BE-BF96-3F85A15FB4A8}">
      <dsp:nvSpPr>
        <dsp:cNvPr id="0" name=""/>
        <dsp:cNvSpPr/>
      </dsp:nvSpPr>
      <dsp:spPr>
        <a:xfrm>
          <a:off x="2312913" y="3169103"/>
          <a:ext cx="380244" cy="177588"/>
        </a:xfrm>
        <a:custGeom>
          <a:avLst/>
          <a:gdLst/>
          <a:ahLst/>
          <a:cxnLst/>
          <a:rect l="0" t="0" r="0" b="0"/>
          <a:pathLst>
            <a:path>
              <a:moveTo>
                <a:pt x="380244" y="0"/>
              </a:moveTo>
              <a:lnTo>
                <a:pt x="380244" y="121021"/>
              </a:lnTo>
              <a:lnTo>
                <a:pt x="0" y="121021"/>
              </a:lnTo>
              <a:lnTo>
                <a:pt x="0" y="1775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9E26BA-B6BA-4BE6-8130-378A10D3B21A}">
      <dsp:nvSpPr>
        <dsp:cNvPr id="0" name=""/>
        <dsp:cNvSpPr/>
      </dsp:nvSpPr>
      <dsp:spPr>
        <a:xfrm>
          <a:off x="702702" y="3169103"/>
          <a:ext cx="1990454" cy="177588"/>
        </a:xfrm>
        <a:custGeom>
          <a:avLst/>
          <a:gdLst/>
          <a:ahLst/>
          <a:cxnLst/>
          <a:rect l="0" t="0" r="0" b="0"/>
          <a:pathLst>
            <a:path>
              <a:moveTo>
                <a:pt x="1990454" y="0"/>
              </a:moveTo>
              <a:lnTo>
                <a:pt x="1990454" y="121021"/>
              </a:lnTo>
              <a:lnTo>
                <a:pt x="0" y="121021"/>
              </a:lnTo>
              <a:lnTo>
                <a:pt x="0" y="1775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0DAF06-2953-48F6-B76B-3E299D57B938}">
      <dsp:nvSpPr>
        <dsp:cNvPr id="0" name=""/>
        <dsp:cNvSpPr/>
      </dsp:nvSpPr>
      <dsp:spPr>
        <a:xfrm>
          <a:off x="2647437" y="2362635"/>
          <a:ext cx="91440" cy="177588"/>
        </a:xfrm>
        <a:custGeom>
          <a:avLst/>
          <a:gdLst/>
          <a:ahLst/>
          <a:cxnLst/>
          <a:rect l="0" t="0" r="0" b="0"/>
          <a:pathLst>
            <a:path>
              <a:moveTo>
                <a:pt x="45720" y="0"/>
              </a:moveTo>
              <a:lnTo>
                <a:pt x="45720" y="17758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85D2DE-4FE2-4B34-B960-AA5F44DEAE30}">
      <dsp:nvSpPr>
        <dsp:cNvPr id="0" name=""/>
        <dsp:cNvSpPr/>
      </dsp:nvSpPr>
      <dsp:spPr>
        <a:xfrm>
          <a:off x="2693157" y="1450899"/>
          <a:ext cx="2461837" cy="177588"/>
        </a:xfrm>
        <a:custGeom>
          <a:avLst/>
          <a:gdLst/>
          <a:ahLst/>
          <a:cxnLst/>
          <a:rect l="0" t="0" r="0" b="0"/>
          <a:pathLst>
            <a:path>
              <a:moveTo>
                <a:pt x="2461837" y="0"/>
              </a:moveTo>
              <a:lnTo>
                <a:pt x="2461837" y="121021"/>
              </a:lnTo>
              <a:lnTo>
                <a:pt x="0" y="121021"/>
              </a:lnTo>
              <a:lnTo>
                <a:pt x="0" y="17758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EC511-4D29-49FE-A292-F6B06BCED521}">
      <dsp:nvSpPr>
        <dsp:cNvPr id="0" name=""/>
        <dsp:cNvSpPr/>
      </dsp:nvSpPr>
      <dsp:spPr>
        <a:xfrm>
          <a:off x="4321434" y="747527"/>
          <a:ext cx="1667122" cy="70337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D31E60-77A4-4DBA-A196-99AC68A6CCA9}">
      <dsp:nvSpPr>
        <dsp:cNvPr id="0" name=""/>
        <dsp:cNvSpPr/>
      </dsp:nvSpPr>
      <dsp:spPr>
        <a:xfrm>
          <a:off x="4389281" y="811981"/>
          <a:ext cx="1667122" cy="70337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t>Types of Risks </a:t>
          </a:r>
          <a:endParaRPr lang="en-SG" sz="1600" kern="1200" dirty="0"/>
        </a:p>
      </dsp:txBody>
      <dsp:txXfrm>
        <a:off x="4409882" y="832582"/>
        <a:ext cx="1625920" cy="662170"/>
      </dsp:txXfrm>
    </dsp:sp>
    <dsp:sp modelId="{ADD32142-66E7-474E-A318-1498B6B2A104}">
      <dsp:nvSpPr>
        <dsp:cNvPr id="0" name=""/>
        <dsp:cNvSpPr/>
      </dsp:nvSpPr>
      <dsp:spPr>
        <a:xfrm>
          <a:off x="1494221" y="1628488"/>
          <a:ext cx="2397873" cy="7341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AFFD35-E788-4DAC-9953-C27393A6B833}">
      <dsp:nvSpPr>
        <dsp:cNvPr id="0" name=""/>
        <dsp:cNvSpPr/>
      </dsp:nvSpPr>
      <dsp:spPr>
        <a:xfrm>
          <a:off x="1562067" y="1692942"/>
          <a:ext cx="2397873" cy="7341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solidFill>
                <a:srgbClr val="0070C0"/>
              </a:solidFill>
            </a:rPr>
            <a:t>Stand-alone Risk (in general)</a:t>
          </a:r>
          <a:endParaRPr lang="en-SG" sz="1600" kern="1200" dirty="0">
            <a:solidFill>
              <a:srgbClr val="0070C0"/>
            </a:solidFill>
          </a:endParaRPr>
        </a:p>
      </dsp:txBody>
      <dsp:txXfrm>
        <a:off x="1583569" y="1714444"/>
        <a:ext cx="2354869" cy="691143"/>
      </dsp:txXfrm>
    </dsp:sp>
    <dsp:sp modelId="{D0D05E5B-6797-4DF6-8BF5-484928C48E80}">
      <dsp:nvSpPr>
        <dsp:cNvPr id="0" name=""/>
        <dsp:cNvSpPr/>
      </dsp:nvSpPr>
      <dsp:spPr>
        <a:xfrm>
          <a:off x="1679690" y="2540224"/>
          <a:ext cx="2026934" cy="6288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6FE6A5-EE28-4AE9-849E-1368A488B3AD}">
      <dsp:nvSpPr>
        <dsp:cNvPr id="0" name=""/>
        <dsp:cNvSpPr/>
      </dsp:nvSpPr>
      <dsp:spPr>
        <a:xfrm>
          <a:off x="1747536" y="2604678"/>
          <a:ext cx="2026934" cy="6288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t>Risk Measures </a:t>
          </a:r>
          <a:endParaRPr lang="en-SG" sz="1600" kern="1200" dirty="0"/>
        </a:p>
      </dsp:txBody>
      <dsp:txXfrm>
        <a:off x="1765955" y="2623097"/>
        <a:ext cx="1990096" cy="592041"/>
      </dsp:txXfrm>
    </dsp:sp>
    <dsp:sp modelId="{446987AE-5D1A-47C9-8F51-F1158ECD5E15}">
      <dsp:nvSpPr>
        <dsp:cNvPr id="0" name=""/>
        <dsp:cNvSpPr/>
      </dsp:nvSpPr>
      <dsp:spPr>
        <a:xfrm>
          <a:off x="2922" y="3346691"/>
          <a:ext cx="1399561" cy="92651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5C62BF-5D5E-4C4A-A041-D39197B25F25}">
      <dsp:nvSpPr>
        <dsp:cNvPr id="0" name=""/>
        <dsp:cNvSpPr/>
      </dsp:nvSpPr>
      <dsp:spPr>
        <a:xfrm>
          <a:off x="70768" y="3411145"/>
          <a:ext cx="1399561" cy="92651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t>Expected Return (</a:t>
          </a:r>
          <a14:m xmlns:a14="http://schemas.microsoft.com/office/drawing/2010/main">
            <m:oMath xmlns:m="http://schemas.openxmlformats.org/officeDocument/2006/math">
              <m:acc>
                <m:accPr>
                  <m:chr m:val="̂"/>
                  <m:ctrlPr>
                    <a:rPr lang="en-SG" sz="1600" i="1" kern="1200" smtClean="0">
                      <a:latin typeface="Cambria Math"/>
                    </a:rPr>
                  </m:ctrlPr>
                </m:accPr>
                <m:e>
                  <m:r>
                    <a:rPr lang="en-SG" sz="1600" b="0" i="1" kern="1200" smtClean="0">
                      <a:latin typeface="Cambria Math"/>
                    </a:rPr>
                    <m:t>𝑟</m:t>
                  </m:r>
                </m:e>
              </m:acc>
              <m:r>
                <a:rPr lang="en-SG" sz="1600" b="0" i="1" kern="1200" smtClean="0">
                  <a:latin typeface="Cambria Math"/>
                </a:rPr>
                <m:t>)</m:t>
              </m:r>
            </m:oMath>
          </a14:m>
          <a:endParaRPr lang="en-SG" sz="1600" kern="1200" dirty="0"/>
        </a:p>
      </dsp:txBody>
      <dsp:txXfrm>
        <a:off x="97905" y="3438282"/>
        <a:ext cx="1345287" cy="872236"/>
      </dsp:txXfrm>
    </dsp:sp>
    <dsp:sp modelId="{7D17B42C-8F02-43E5-90E5-F310EEEF98E7}">
      <dsp:nvSpPr>
        <dsp:cNvPr id="0" name=""/>
        <dsp:cNvSpPr/>
      </dsp:nvSpPr>
      <dsp:spPr>
        <a:xfrm>
          <a:off x="1538176" y="3346691"/>
          <a:ext cx="1549474" cy="9254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BD70A-881B-478E-9377-9DA900727715}">
      <dsp:nvSpPr>
        <dsp:cNvPr id="0" name=""/>
        <dsp:cNvSpPr/>
      </dsp:nvSpPr>
      <dsp:spPr>
        <a:xfrm>
          <a:off x="1606022" y="3411145"/>
          <a:ext cx="1549474" cy="92548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sym typeface="Wingdings" pitchFamily="2" charset="2"/>
            </a:rPr>
            <a:t>Coefficient of Variation (CV) </a:t>
          </a:r>
          <a:endParaRPr lang="en-SG" sz="1600" kern="1200" dirty="0"/>
        </a:p>
      </dsp:txBody>
      <dsp:txXfrm>
        <a:off x="1633128" y="3438251"/>
        <a:ext cx="1495262" cy="871271"/>
      </dsp:txXfrm>
    </dsp:sp>
    <dsp:sp modelId="{E1B07838-5D50-4CB9-839C-7FF5BB54E030}">
      <dsp:nvSpPr>
        <dsp:cNvPr id="0" name=""/>
        <dsp:cNvSpPr/>
      </dsp:nvSpPr>
      <dsp:spPr>
        <a:xfrm>
          <a:off x="3223343" y="3346691"/>
          <a:ext cx="2160049" cy="8601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636D6E-2919-49C8-9768-3F04FB7A6F1C}">
      <dsp:nvSpPr>
        <dsp:cNvPr id="0" name=""/>
        <dsp:cNvSpPr/>
      </dsp:nvSpPr>
      <dsp:spPr>
        <a:xfrm>
          <a:off x="3291190" y="3411145"/>
          <a:ext cx="2160049" cy="8601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t>Standard Deviation (</a:t>
          </a:r>
          <a14:m xmlns:a14="http://schemas.microsoft.com/office/drawing/2010/main">
            <m:oMath xmlns:m="http://schemas.openxmlformats.org/officeDocument/2006/math">
              <m:r>
                <a:rPr lang="en-SG" sz="1600" i="1" kern="1200" smtClean="0">
                  <a:latin typeface="Cambria Math"/>
                  <a:ea typeface="Cambria Math"/>
                </a:rPr>
                <m:t>𝜎</m:t>
              </m:r>
              <m:r>
                <a:rPr lang="en-SG" sz="1600" b="0" i="1" kern="1200" smtClean="0">
                  <a:latin typeface="Cambria Math"/>
                  <a:ea typeface="Cambria Math"/>
                </a:rPr>
                <m:t>)</m:t>
              </m:r>
            </m:oMath>
          </a14:m>
          <a:endParaRPr lang="en-SG" sz="1600" kern="1200" dirty="0"/>
        </a:p>
      </dsp:txBody>
      <dsp:txXfrm>
        <a:off x="3316382" y="3436337"/>
        <a:ext cx="2109665" cy="809741"/>
      </dsp:txXfrm>
    </dsp:sp>
    <dsp:sp modelId="{9D96EEFD-326A-40AB-ABB5-2FC40BE01F05}">
      <dsp:nvSpPr>
        <dsp:cNvPr id="0" name=""/>
        <dsp:cNvSpPr/>
      </dsp:nvSpPr>
      <dsp:spPr>
        <a:xfrm>
          <a:off x="6624853" y="1604075"/>
          <a:ext cx="2269374" cy="64002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6DEC1-95EF-472E-9247-35182251C3DF}">
      <dsp:nvSpPr>
        <dsp:cNvPr id="0" name=""/>
        <dsp:cNvSpPr/>
      </dsp:nvSpPr>
      <dsp:spPr>
        <a:xfrm>
          <a:off x="6692700" y="1668529"/>
          <a:ext cx="2269374" cy="64002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solidFill>
                <a:srgbClr val="FF0000"/>
              </a:solidFill>
            </a:rPr>
            <a:t>Portfolio Stand-alone Risk </a:t>
          </a:r>
          <a:endParaRPr lang="en-SG" sz="1600" kern="1200" dirty="0">
            <a:solidFill>
              <a:srgbClr val="FF0000"/>
            </a:solidFill>
          </a:endParaRPr>
        </a:p>
      </dsp:txBody>
      <dsp:txXfrm>
        <a:off x="6711446" y="1687275"/>
        <a:ext cx="2231882" cy="602531"/>
      </dsp:txXfrm>
    </dsp:sp>
    <dsp:sp modelId="{756F89F2-4872-4495-9828-786AD7AF9652}">
      <dsp:nvSpPr>
        <dsp:cNvPr id="0" name=""/>
        <dsp:cNvSpPr/>
      </dsp:nvSpPr>
      <dsp:spPr>
        <a:xfrm>
          <a:off x="6468446" y="2446099"/>
          <a:ext cx="1185252" cy="51556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5E6A2C-88DC-4880-9809-BFA7B995A950}">
      <dsp:nvSpPr>
        <dsp:cNvPr id="0" name=""/>
        <dsp:cNvSpPr/>
      </dsp:nvSpPr>
      <dsp:spPr>
        <a:xfrm>
          <a:off x="6536292" y="2510553"/>
          <a:ext cx="1185252" cy="51556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solidFill>
                <a:schemeClr val="accent1">
                  <a:lumMod val="75000"/>
                </a:schemeClr>
              </a:solidFill>
            </a:rPr>
            <a:t>CAPM / SML </a:t>
          </a:r>
          <a:endParaRPr lang="en-SG" sz="1600" kern="1200" dirty="0">
            <a:solidFill>
              <a:schemeClr val="accent1">
                <a:lumMod val="75000"/>
              </a:schemeClr>
            </a:solidFill>
          </a:endParaRPr>
        </a:p>
      </dsp:txBody>
      <dsp:txXfrm>
        <a:off x="6551393" y="2525654"/>
        <a:ext cx="1155050" cy="485367"/>
      </dsp:txXfrm>
    </dsp:sp>
    <dsp:sp modelId="{041B29B4-943E-4AFB-A757-383516CD60D5}">
      <dsp:nvSpPr>
        <dsp:cNvPr id="0" name=""/>
        <dsp:cNvSpPr/>
      </dsp:nvSpPr>
      <dsp:spPr>
        <a:xfrm>
          <a:off x="5519086" y="3139257"/>
          <a:ext cx="702076" cy="4227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78C790-445D-4DE9-A0E3-F8E2168E8CD6}">
      <dsp:nvSpPr>
        <dsp:cNvPr id="0" name=""/>
        <dsp:cNvSpPr/>
      </dsp:nvSpPr>
      <dsp:spPr>
        <a:xfrm>
          <a:off x="5586932" y="3203711"/>
          <a:ext cx="702076" cy="42270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solidFill>
                <a:schemeClr val="accent1">
                  <a:lumMod val="75000"/>
                </a:schemeClr>
              </a:solidFill>
            </a:rPr>
            <a:t>Beta </a:t>
          </a:r>
          <a:endParaRPr lang="en-SG" sz="1600" kern="1200" dirty="0">
            <a:solidFill>
              <a:schemeClr val="accent1">
                <a:lumMod val="75000"/>
              </a:schemeClr>
            </a:solidFill>
          </a:endParaRPr>
        </a:p>
      </dsp:txBody>
      <dsp:txXfrm>
        <a:off x="5599313" y="3216092"/>
        <a:ext cx="677314" cy="397947"/>
      </dsp:txXfrm>
    </dsp:sp>
    <dsp:sp modelId="{0328F814-FD97-4762-84B4-B9A0CA8B98AA}">
      <dsp:nvSpPr>
        <dsp:cNvPr id="0" name=""/>
        <dsp:cNvSpPr/>
      </dsp:nvSpPr>
      <dsp:spPr>
        <a:xfrm>
          <a:off x="6356855" y="3139257"/>
          <a:ext cx="1090710" cy="82865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D5F71-A4FE-4ECE-88FA-F1B6A4BC960C}">
      <dsp:nvSpPr>
        <dsp:cNvPr id="0" name=""/>
        <dsp:cNvSpPr/>
      </dsp:nvSpPr>
      <dsp:spPr>
        <a:xfrm>
          <a:off x="6424702" y="3203711"/>
          <a:ext cx="1090710" cy="82865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solidFill>
                <a:schemeClr val="accent1">
                  <a:lumMod val="75000"/>
                </a:schemeClr>
              </a:solidFill>
            </a:rPr>
            <a:t>Market Risk Premium </a:t>
          </a:r>
          <a:endParaRPr lang="en-SG" sz="1600" kern="1200" dirty="0">
            <a:solidFill>
              <a:schemeClr val="accent1">
                <a:lumMod val="75000"/>
              </a:schemeClr>
            </a:solidFill>
          </a:endParaRPr>
        </a:p>
      </dsp:txBody>
      <dsp:txXfrm>
        <a:off x="6448972" y="3227981"/>
        <a:ext cx="1042170" cy="780112"/>
      </dsp:txXfrm>
    </dsp:sp>
    <dsp:sp modelId="{EF1DE976-BEE8-4134-9CDA-8F4F8D81E4DD}">
      <dsp:nvSpPr>
        <dsp:cNvPr id="0" name=""/>
        <dsp:cNvSpPr/>
      </dsp:nvSpPr>
      <dsp:spPr>
        <a:xfrm>
          <a:off x="7583259" y="3139257"/>
          <a:ext cx="1019799" cy="6886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2BCC3-14E1-4507-B9D4-42F0C8228B4D}">
      <dsp:nvSpPr>
        <dsp:cNvPr id="0" name=""/>
        <dsp:cNvSpPr/>
      </dsp:nvSpPr>
      <dsp:spPr>
        <a:xfrm>
          <a:off x="7651105" y="3203711"/>
          <a:ext cx="1019799" cy="6886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solidFill>
                <a:schemeClr val="accent1">
                  <a:lumMod val="75000"/>
                </a:schemeClr>
              </a:solidFill>
            </a:rPr>
            <a:t>Required Return </a:t>
          </a:r>
          <a:endParaRPr lang="en-SG" sz="1600" kern="1200" dirty="0">
            <a:solidFill>
              <a:schemeClr val="accent1">
                <a:lumMod val="75000"/>
              </a:schemeClr>
            </a:solidFill>
          </a:endParaRPr>
        </a:p>
      </dsp:txBody>
      <dsp:txXfrm>
        <a:off x="7671274" y="3223880"/>
        <a:ext cx="979461" cy="648292"/>
      </dsp:txXfrm>
    </dsp:sp>
    <dsp:sp modelId="{94086E70-F079-4A60-81C7-9899C4B46780}">
      <dsp:nvSpPr>
        <dsp:cNvPr id="0" name=""/>
        <dsp:cNvSpPr/>
      </dsp:nvSpPr>
      <dsp:spPr>
        <a:xfrm>
          <a:off x="7789391" y="2446099"/>
          <a:ext cx="1104327" cy="531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B2B96B-B9BB-419E-A85F-7A68F62613CD}">
      <dsp:nvSpPr>
        <dsp:cNvPr id="0" name=""/>
        <dsp:cNvSpPr/>
      </dsp:nvSpPr>
      <dsp:spPr>
        <a:xfrm>
          <a:off x="7857238" y="2510553"/>
          <a:ext cx="1104327" cy="531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SG" sz="1600" kern="1200" dirty="0" smtClean="0">
              <a:solidFill>
                <a:schemeClr val="accent1">
                  <a:lumMod val="75000"/>
                </a:schemeClr>
              </a:solidFill>
            </a:rPr>
            <a:t>Risk measures </a:t>
          </a:r>
          <a:endParaRPr lang="en-SG" sz="1600" kern="1200" dirty="0">
            <a:solidFill>
              <a:schemeClr val="accent1">
                <a:lumMod val="75000"/>
              </a:schemeClr>
            </a:solidFill>
          </a:endParaRPr>
        </a:p>
      </dsp:txBody>
      <dsp:txXfrm>
        <a:off x="7872810" y="2526125"/>
        <a:ext cx="1073183" cy="5005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5B864-B21C-8047-A858-41EF128F997B}" type="datetimeFigureOut">
              <a:rPr lang="en-US" smtClean="0"/>
              <a:t>9/14/2012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B0839A-74F9-D548-A2C8-1BDA9EE9CCD3}" type="slidenum">
              <a:rPr lang="en-US" smtClean="0"/>
              <a:t>‹#›</a:t>
            </a:fld>
            <a:endParaRPr lang="en-US"/>
          </a:p>
        </p:txBody>
      </p:sp>
    </p:spTree>
    <p:extLst>
      <p:ext uri="{BB962C8B-B14F-4D97-AF65-F5344CB8AC3E}">
        <p14:creationId xmlns:p14="http://schemas.microsoft.com/office/powerpoint/2010/main" val="14738934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E258985E-0C9B-4E55-AE16-4D903039167C}" type="datetimeFigureOut">
              <a:rPr lang="en-SG" smtClean="0"/>
              <a:t>14/09/2012</a:t>
            </a:fld>
            <a:endParaRPr lang="en-SG"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SG"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C2E433-EC0A-476E-9678-D242BAC09D4B}" type="slidenum">
              <a:rPr lang="en-SG" smtClean="0"/>
              <a:t>‹#›</a:t>
            </a:fld>
            <a:endParaRPr lang="en-SG"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4FC2E433-EC0A-476E-9678-D242BAC09D4B}" type="slidenum">
              <a:rPr lang="en-SG" smtClean="0"/>
              <a:t>‹#›</a:t>
            </a:fld>
            <a:endParaRPr lang="en-SG"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4FC2E433-EC0A-476E-9678-D242BAC09D4B}" type="slidenum">
              <a:rPr lang="en-SG" smtClean="0"/>
              <a:t>‹#›</a:t>
            </a:fld>
            <a:endParaRPr lang="en-SG"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4" name="Picture 7" descr="CoverOverla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6" name="TextBox 5"/>
            <p:cNvSpPr txBox="1"/>
            <p:nvPr/>
          </p:nvSpPr>
          <p:spPr>
            <a:xfrm>
              <a:off x="4147073" y="1381459"/>
              <a:ext cx="877163" cy="923330"/>
            </a:xfrm>
            <a:prstGeom prst="rect">
              <a:avLst/>
            </a:prstGeom>
            <a:noFill/>
          </p:spPr>
          <p:txBody>
            <a:bodyPr wrap="none">
              <a:spAutoFit/>
            </a:bodyPr>
            <a:lstStyle/>
            <a:p>
              <a:pPr>
                <a:defRPr/>
              </a:pPr>
              <a:r>
                <a:rPr lang="en-US" sz="5400" dirty="0">
                  <a:ln w="3175">
                    <a:solidFill>
                      <a:srgbClr val="ECE9C6">
                        <a:alpha val="60000"/>
                      </a:srgbClr>
                    </a:solidFill>
                  </a:ln>
                  <a:solidFill>
                    <a:srgbClr val="ECE9C6">
                      <a:lumMod val="90000"/>
                    </a:srgbClr>
                  </a:solidFill>
                  <a:effectLst>
                    <a:outerShdw blurRad="34925" dist="12700" dir="14400000" algn="ctr" rotWithShape="0">
                      <a:srgbClr val="000000">
                        <a:alpha val="21000"/>
                      </a:srgbClr>
                    </a:outerShdw>
                  </a:effectLst>
                  <a:latin typeface="Wingdings" pitchFamily="2" charset="2"/>
                  <a:ea typeface="MS PGothic" pitchFamily="34" charset="-128"/>
                </a:rPr>
                <a:t></a:t>
              </a:r>
            </a:p>
          </p:txBody>
        </p:sp>
        <p:cxnSp>
          <p:nvCxnSpPr>
            <p:cNvPr id="7" name="Straight Connector 6"/>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Date Placeholder 3"/>
          <p:cNvSpPr>
            <a:spLocks noGrp="1"/>
          </p:cNvSpPr>
          <p:nvPr>
            <p:ph type="dt" sz="half" idx="10"/>
          </p:nvPr>
        </p:nvSpPr>
        <p:spPr/>
        <p:txBody>
          <a:bodyPr/>
          <a:lstStyle>
            <a:lvl1pPr>
              <a:defRPr/>
            </a:lvl1pPr>
          </a:lstStyle>
          <a:p>
            <a:fld id="{8656817F-298E-4B72-BC8D-D64D0BBCC624}" type="datetimeFigureOut">
              <a:rPr lang="en-SG">
                <a:solidFill>
                  <a:srgbClr val="ECE9C6"/>
                </a:solidFill>
              </a:rPr>
              <a:pPr/>
              <a:t>14/09/2012</a:t>
            </a:fld>
            <a:endParaRPr lang="en-SG">
              <a:solidFill>
                <a:srgbClr val="ECE9C6"/>
              </a:solidFill>
            </a:endParaRPr>
          </a:p>
        </p:txBody>
      </p:sp>
      <p:sp>
        <p:nvSpPr>
          <p:cNvPr id="10" name="Footer Placeholder 4"/>
          <p:cNvSpPr>
            <a:spLocks noGrp="1"/>
          </p:cNvSpPr>
          <p:nvPr>
            <p:ph type="ftr" sz="quarter" idx="11"/>
          </p:nvPr>
        </p:nvSpPr>
        <p:spPr/>
        <p:txBody>
          <a:bodyPr/>
          <a:lstStyle>
            <a:lvl1pPr>
              <a:defRPr dirty="0">
                <a:solidFill>
                  <a:schemeClr val="tx2"/>
                </a:solidFill>
              </a:defRPr>
            </a:lvl1pPr>
          </a:lstStyle>
          <a:p>
            <a:pPr>
              <a:defRPr/>
            </a:pPr>
            <a:endParaRPr lang="en-SG">
              <a:solidFill>
                <a:srgbClr val="ECE9C6"/>
              </a:solidFill>
              <a:latin typeface="Book Antiqua"/>
            </a:endParaRPr>
          </a:p>
        </p:txBody>
      </p:sp>
      <p:sp>
        <p:nvSpPr>
          <p:cNvPr id="11" name="Slide Number Placeholder 5"/>
          <p:cNvSpPr>
            <a:spLocks noGrp="1"/>
          </p:cNvSpPr>
          <p:nvPr>
            <p:ph type="sldNum" sz="quarter" idx="12"/>
          </p:nvPr>
        </p:nvSpPr>
        <p:spPr/>
        <p:txBody>
          <a:bodyPr/>
          <a:lstStyle>
            <a:lvl1pPr>
              <a:defRPr/>
            </a:lvl1pPr>
          </a:lstStyle>
          <a:p>
            <a:fld id="{6EDD6D59-7BF5-4013-A761-C244F253A285}" type="slidenum">
              <a:rPr lang="en-SG">
                <a:solidFill>
                  <a:srgbClr val="ECE9C6"/>
                </a:solidFill>
              </a:rPr>
              <a:pPr/>
              <a:t>‹#›</a:t>
            </a:fld>
            <a:endParaRPr lang="en-SG">
              <a:solidFill>
                <a:srgbClr val="ECE9C6"/>
              </a:solidFill>
            </a:endParaRPr>
          </a:p>
        </p:txBody>
      </p:sp>
    </p:spTree>
    <p:extLst>
      <p:ext uri="{BB962C8B-B14F-4D97-AF65-F5344CB8AC3E}">
        <p14:creationId xmlns:p14="http://schemas.microsoft.com/office/powerpoint/2010/main" val="396617322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1173163" y="1392238"/>
            <a:ext cx="6778625" cy="923925"/>
            <a:chOff x="1172584" y="1381459"/>
            <a:chExt cx="6779110" cy="923330"/>
          </a:xfrm>
        </p:grpSpPr>
        <p:sp>
          <p:nvSpPr>
            <p:cNvPr id="5" name="TextBox 8"/>
            <p:cNvSpPr txBox="1">
              <a:spLocks noChangeArrowheads="1"/>
            </p:cNvSpPr>
            <p:nvPr/>
          </p:nvSpPr>
          <p:spPr bwMode="auto">
            <a:xfrm>
              <a:off x="4147073" y="1381459"/>
              <a:ext cx="8771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pPr fontAlgn="base">
                <a:spcBef>
                  <a:spcPct val="0"/>
                </a:spcBef>
                <a:spcAft>
                  <a:spcPct val="0"/>
                </a:spcAft>
              </a:pPr>
              <a:r>
                <a:rPr lang="en-US" sz="5400">
                  <a:solidFill>
                    <a:srgbClr val="DBA455"/>
                  </a:solidFill>
                  <a:latin typeface="Wingdings" pitchFamily="2" charset="2"/>
                </a:rPr>
                <a:t></a:t>
              </a:r>
            </a:p>
          </p:txBody>
        </p:sp>
        <p:cxnSp>
          <p:nvCxnSpPr>
            <p:cNvPr id="6" name="Straight Connector 5"/>
            <p:cNvCxnSpPr/>
            <p:nvPr/>
          </p:nvCxnSpPr>
          <p:spPr>
            <a:xfrm rot="10800000">
              <a:off x="1172584" y="1925620"/>
              <a:ext cx="3119660"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4832033" y="1922447"/>
              <a:ext cx="3119661"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8" name="Date Placeholder 3"/>
          <p:cNvSpPr>
            <a:spLocks noGrp="1"/>
          </p:cNvSpPr>
          <p:nvPr>
            <p:ph type="dt" sz="half" idx="10"/>
          </p:nvPr>
        </p:nvSpPr>
        <p:spPr/>
        <p:txBody>
          <a:bodyPr/>
          <a:lstStyle>
            <a:lvl1pPr>
              <a:defRPr/>
            </a:lvl1pPr>
          </a:lstStyle>
          <a:p>
            <a:fld id="{54802B2F-5AC0-4C73-8662-C8C58514FB06}" type="datetimeFigureOut">
              <a:rPr lang="en-SG">
                <a:solidFill>
                  <a:srgbClr val="895D1D"/>
                </a:solidFill>
              </a:rPr>
              <a:pPr/>
              <a:t>14/09/2012</a:t>
            </a:fld>
            <a:endParaRPr lang="en-SG">
              <a:solidFill>
                <a:srgbClr val="895D1D"/>
              </a:solidFill>
            </a:endParaRPr>
          </a:p>
        </p:txBody>
      </p:sp>
      <p:sp>
        <p:nvSpPr>
          <p:cNvPr id="9" name="Footer Placeholder 4"/>
          <p:cNvSpPr>
            <a:spLocks noGrp="1"/>
          </p:cNvSpPr>
          <p:nvPr>
            <p:ph type="ftr" sz="quarter" idx="11"/>
          </p:nvPr>
        </p:nvSpPr>
        <p:spPr/>
        <p:txBody>
          <a:bodyPr/>
          <a:lstStyle>
            <a:lvl1pPr>
              <a:defRPr/>
            </a:lvl1pPr>
          </a:lstStyle>
          <a:p>
            <a:pPr>
              <a:defRPr/>
            </a:pPr>
            <a:endParaRPr lang="en-SG">
              <a:solidFill>
                <a:srgbClr val="895D1D"/>
              </a:solidFill>
              <a:latin typeface="Book Antiqua"/>
            </a:endParaRPr>
          </a:p>
        </p:txBody>
      </p:sp>
      <p:sp>
        <p:nvSpPr>
          <p:cNvPr id="10" name="Slide Number Placeholder 5"/>
          <p:cNvSpPr>
            <a:spLocks noGrp="1"/>
          </p:cNvSpPr>
          <p:nvPr>
            <p:ph type="sldNum" sz="quarter" idx="12"/>
          </p:nvPr>
        </p:nvSpPr>
        <p:spPr/>
        <p:txBody>
          <a:bodyPr/>
          <a:lstStyle>
            <a:lvl1pPr>
              <a:defRPr/>
            </a:lvl1pPr>
          </a:lstStyle>
          <a:p>
            <a:fld id="{D6C95752-7CE6-4268-BC57-B8A3EBF52E90}"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307001065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4" name="Picture 7" descr="CoverOverla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1173163" y="2887663"/>
            <a:ext cx="6778625" cy="923925"/>
            <a:chOff x="1172584" y="1381459"/>
            <a:chExt cx="6779110" cy="923330"/>
          </a:xfrm>
        </p:grpSpPr>
        <p:sp>
          <p:nvSpPr>
            <p:cNvPr id="6" name="TextBox 9"/>
            <p:cNvSpPr txBox="1">
              <a:spLocks noChangeArrowheads="1"/>
            </p:cNvSpPr>
            <p:nvPr/>
          </p:nvSpPr>
          <p:spPr bwMode="auto">
            <a:xfrm>
              <a:off x="4147073" y="1381459"/>
              <a:ext cx="8771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pPr fontAlgn="base">
                <a:spcBef>
                  <a:spcPct val="0"/>
                </a:spcBef>
                <a:spcAft>
                  <a:spcPct val="0"/>
                </a:spcAft>
              </a:pPr>
              <a:r>
                <a:rPr lang="en-US" sz="5400">
                  <a:solidFill>
                    <a:srgbClr val="DBA455"/>
                  </a:solidFill>
                  <a:latin typeface="Wingdings" pitchFamily="2" charset="2"/>
                </a:rPr>
                <a:t></a:t>
              </a:r>
            </a:p>
          </p:txBody>
        </p:sp>
        <p:cxnSp>
          <p:nvCxnSpPr>
            <p:cNvPr id="7" name="Straight Connector 6"/>
            <p:cNvCxnSpPr/>
            <p:nvPr/>
          </p:nvCxnSpPr>
          <p:spPr>
            <a:xfrm rot="10800000">
              <a:off x="1172584" y="1925620"/>
              <a:ext cx="3119660"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4832033" y="1927207"/>
              <a:ext cx="3119661" cy="1586"/>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fld id="{6C343FA6-2E38-47C7-8205-D53EF555A2E2}" type="datetimeFigureOut">
              <a:rPr lang="en-SG">
                <a:solidFill>
                  <a:srgbClr val="895D1D"/>
                </a:solidFill>
              </a:rPr>
              <a:pPr/>
              <a:t>14/09/2012</a:t>
            </a:fld>
            <a:endParaRPr lang="en-SG">
              <a:solidFill>
                <a:srgbClr val="895D1D"/>
              </a:solidFill>
            </a:endParaRPr>
          </a:p>
        </p:txBody>
      </p:sp>
      <p:sp>
        <p:nvSpPr>
          <p:cNvPr id="10" name="Footer Placeholder 4"/>
          <p:cNvSpPr>
            <a:spLocks noGrp="1"/>
          </p:cNvSpPr>
          <p:nvPr>
            <p:ph type="ftr" sz="quarter" idx="11"/>
          </p:nvPr>
        </p:nvSpPr>
        <p:spPr/>
        <p:txBody>
          <a:bodyPr/>
          <a:lstStyle>
            <a:lvl1pPr>
              <a:defRPr/>
            </a:lvl1pPr>
          </a:lstStyle>
          <a:p>
            <a:pPr>
              <a:defRPr/>
            </a:pPr>
            <a:endParaRPr lang="en-SG">
              <a:solidFill>
                <a:srgbClr val="895D1D"/>
              </a:solidFill>
              <a:latin typeface="Book Antiqua"/>
            </a:endParaRPr>
          </a:p>
        </p:txBody>
      </p:sp>
      <p:sp>
        <p:nvSpPr>
          <p:cNvPr id="11" name="Slide Number Placeholder 5"/>
          <p:cNvSpPr>
            <a:spLocks noGrp="1"/>
          </p:cNvSpPr>
          <p:nvPr>
            <p:ph type="sldNum" sz="quarter" idx="12"/>
          </p:nvPr>
        </p:nvSpPr>
        <p:spPr/>
        <p:txBody>
          <a:bodyPr/>
          <a:lstStyle>
            <a:lvl1pPr>
              <a:defRPr/>
            </a:lvl1pPr>
          </a:lstStyle>
          <a:p>
            <a:fld id="{328E5489-8ABA-46E4-B938-185B6B0E62EC}"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264074978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7"/>
          <p:cNvGrpSpPr>
            <a:grpSpLocks/>
          </p:cNvGrpSpPr>
          <p:nvPr/>
        </p:nvGrpSpPr>
        <p:grpSpPr bwMode="auto">
          <a:xfrm>
            <a:off x="1173163" y="1392238"/>
            <a:ext cx="6778625" cy="923925"/>
            <a:chOff x="1172584" y="1381459"/>
            <a:chExt cx="6779110" cy="923330"/>
          </a:xfrm>
        </p:grpSpPr>
        <p:sp>
          <p:nvSpPr>
            <p:cNvPr id="6" name="TextBox 8"/>
            <p:cNvSpPr txBox="1">
              <a:spLocks noChangeArrowheads="1"/>
            </p:cNvSpPr>
            <p:nvPr/>
          </p:nvSpPr>
          <p:spPr bwMode="auto">
            <a:xfrm>
              <a:off x="4147073" y="1381459"/>
              <a:ext cx="8771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pPr fontAlgn="base">
                <a:spcBef>
                  <a:spcPct val="0"/>
                </a:spcBef>
                <a:spcAft>
                  <a:spcPct val="0"/>
                </a:spcAft>
              </a:pPr>
              <a:r>
                <a:rPr lang="en-US" sz="5400">
                  <a:solidFill>
                    <a:srgbClr val="DBA455"/>
                  </a:solidFill>
                  <a:latin typeface="Wingdings" pitchFamily="2" charset="2"/>
                </a:rPr>
                <a:t></a:t>
              </a:r>
            </a:p>
          </p:txBody>
        </p:sp>
        <p:cxnSp>
          <p:nvCxnSpPr>
            <p:cNvPr id="7" name="Straight Connector 6"/>
            <p:cNvCxnSpPr/>
            <p:nvPr/>
          </p:nvCxnSpPr>
          <p:spPr>
            <a:xfrm rot="10800000">
              <a:off x="1172584" y="1925620"/>
              <a:ext cx="3119660"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4832033" y="1922447"/>
              <a:ext cx="3119661"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4"/>
          <p:cNvSpPr>
            <a:spLocks noGrp="1"/>
          </p:cNvSpPr>
          <p:nvPr>
            <p:ph type="dt" sz="half" idx="15"/>
          </p:nvPr>
        </p:nvSpPr>
        <p:spPr/>
        <p:txBody>
          <a:bodyPr/>
          <a:lstStyle>
            <a:lvl1pPr>
              <a:defRPr/>
            </a:lvl1pPr>
          </a:lstStyle>
          <a:p>
            <a:fld id="{C269F004-0F75-46DE-AE35-9B63036ED242}" type="datetimeFigureOut">
              <a:rPr lang="en-SG">
                <a:solidFill>
                  <a:srgbClr val="895D1D"/>
                </a:solidFill>
              </a:rPr>
              <a:pPr/>
              <a:t>14/09/2012</a:t>
            </a:fld>
            <a:endParaRPr lang="en-SG">
              <a:solidFill>
                <a:srgbClr val="895D1D"/>
              </a:solidFill>
            </a:endParaRPr>
          </a:p>
        </p:txBody>
      </p:sp>
      <p:sp>
        <p:nvSpPr>
          <p:cNvPr id="13" name="Footer Placeholder 5"/>
          <p:cNvSpPr>
            <a:spLocks noGrp="1"/>
          </p:cNvSpPr>
          <p:nvPr>
            <p:ph type="ftr" sz="quarter" idx="16"/>
          </p:nvPr>
        </p:nvSpPr>
        <p:spPr/>
        <p:txBody>
          <a:bodyPr/>
          <a:lstStyle>
            <a:lvl1pPr>
              <a:defRPr/>
            </a:lvl1pPr>
          </a:lstStyle>
          <a:p>
            <a:pPr>
              <a:defRPr/>
            </a:pPr>
            <a:endParaRPr lang="en-SG">
              <a:solidFill>
                <a:srgbClr val="895D1D"/>
              </a:solidFill>
              <a:latin typeface="Book Antiqua"/>
            </a:endParaRPr>
          </a:p>
        </p:txBody>
      </p:sp>
      <p:sp>
        <p:nvSpPr>
          <p:cNvPr id="14" name="Slide Number Placeholder 6"/>
          <p:cNvSpPr>
            <a:spLocks noGrp="1"/>
          </p:cNvSpPr>
          <p:nvPr>
            <p:ph type="sldNum" sz="quarter" idx="17"/>
          </p:nvPr>
        </p:nvSpPr>
        <p:spPr/>
        <p:txBody>
          <a:bodyPr/>
          <a:lstStyle>
            <a:lvl1pPr>
              <a:defRPr/>
            </a:lvl1pPr>
          </a:lstStyle>
          <a:p>
            <a:fld id="{7829CF28-212E-4667-9A49-B265A3B1D229}"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2316658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7"/>
          <p:cNvGrpSpPr>
            <a:grpSpLocks/>
          </p:cNvGrpSpPr>
          <p:nvPr/>
        </p:nvGrpSpPr>
        <p:grpSpPr bwMode="auto">
          <a:xfrm>
            <a:off x="1173163" y="1392238"/>
            <a:ext cx="6778625" cy="923925"/>
            <a:chOff x="1172584" y="1381459"/>
            <a:chExt cx="6779110" cy="923330"/>
          </a:xfrm>
        </p:grpSpPr>
        <p:sp>
          <p:nvSpPr>
            <p:cNvPr id="8" name="TextBox 8"/>
            <p:cNvSpPr txBox="1">
              <a:spLocks noChangeArrowheads="1"/>
            </p:cNvSpPr>
            <p:nvPr/>
          </p:nvSpPr>
          <p:spPr bwMode="auto">
            <a:xfrm>
              <a:off x="4147073" y="1381459"/>
              <a:ext cx="8771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pPr fontAlgn="base">
                <a:spcBef>
                  <a:spcPct val="0"/>
                </a:spcBef>
                <a:spcAft>
                  <a:spcPct val="0"/>
                </a:spcAft>
              </a:pPr>
              <a:r>
                <a:rPr lang="en-US" sz="5400">
                  <a:solidFill>
                    <a:srgbClr val="DBA455"/>
                  </a:solidFill>
                  <a:latin typeface="Wingdings" pitchFamily="2" charset="2"/>
                </a:rPr>
                <a:t></a:t>
              </a:r>
            </a:p>
          </p:txBody>
        </p:sp>
        <p:cxnSp>
          <p:nvCxnSpPr>
            <p:cNvPr id="9" name="Straight Connector 8"/>
            <p:cNvCxnSpPr/>
            <p:nvPr/>
          </p:nvCxnSpPr>
          <p:spPr>
            <a:xfrm rot="10800000">
              <a:off x="1172584" y="1925620"/>
              <a:ext cx="3119660"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4832033" y="1922447"/>
              <a:ext cx="3119661"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6"/>
          <p:cNvSpPr>
            <a:spLocks noGrp="1"/>
          </p:cNvSpPr>
          <p:nvPr>
            <p:ph type="dt" sz="half" idx="10"/>
          </p:nvPr>
        </p:nvSpPr>
        <p:spPr/>
        <p:txBody>
          <a:bodyPr/>
          <a:lstStyle>
            <a:lvl1pPr>
              <a:defRPr/>
            </a:lvl1pPr>
          </a:lstStyle>
          <a:p>
            <a:fld id="{A3D1E413-2ACD-4AEE-BF4B-2E9457C83438}" type="datetimeFigureOut">
              <a:rPr lang="en-SG">
                <a:solidFill>
                  <a:srgbClr val="895D1D"/>
                </a:solidFill>
              </a:rPr>
              <a:pPr/>
              <a:t>14/09/2012</a:t>
            </a:fld>
            <a:endParaRPr lang="en-SG">
              <a:solidFill>
                <a:srgbClr val="895D1D"/>
              </a:solidFill>
            </a:endParaRPr>
          </a:p>
        </p:txBody>
      </p:sp>
      <p:sp>
        <p:nvSpPr>
          <p:cNvPr id="12" name="Footer Placeholder 7"/>
          <p:cNvSpPr>
            <a:spLocks noGrp="1"/>
          </p:cNvSpPr>
          <p:nvPr>
            <p:ph type="ftr" sz="quarter" idx="11"/>
          </p:nvPr>
        </p:nvSpPr>
        <p:spPr/>
        <p:txBody>
          <a:bodyPr/>
          <a:lstStyle>
            <a:lvl1pPr>
              <a:defRPr/>
            </a:lvl1pPr>
          </a:lstStyle>
          <a:p>
            <a:pPr>
              <a:defRPr/>
            </a:pPr>
            <a:endParaRPr lang="en-SG">
              <a:solidFill>
                <a:srgbClr val="895D1D"/>
              </a:solidFill>
              <a:latin typeface="Book Antiqua"/>
            </a:endParaRPr>
          </a:p>
        </p:txBody>
      </p:sp>
      <p:sp>
        <p:nvSpPr>
          <p:cNvPr id="13" name="Slide Number Placeholder 8"/>
          <p:cNvSpPr>
            <a:spLocks noGrp="1"/>
          </p:cNvSpPr>
          <p:nvPr>
            <p:ph type="sldNum" sz="quarter" idx="12"/>
          </p:nvPr>
        </p:nvSpPr>
        <p:spPr/>
        <p:txBody>
          <a:bodyPr/>
          <a:lstStyle>
            <a:lvl1pPr>
              <a:defRPr/>
            </a:lvl1pPr>
          </a:lstStyle>
          <a:p>
            <a:fld id="{562B44A6-4C62-4132-9245-01482A98458C}"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3904585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7"/>
          <p:cNvGrpSpPr>
            <a:grpSpLocks/>
          </p:cNvGrpSpPr>
          <p:nvPr/>
        </p:nvGrpSpPr>
        <p:grpSpPr bwMode="auto">
          <a:xfrm>
            <a:off x="1173163" y="1392238"/>
            <a:ext cx="6778625" cy="923925"/>
            <a:chOff x="1172584" y="1381459"/>
            <a:chExt cx="6779110" cy="923330"/>
          </a:xfrm>
        </p:grpSpPr>
        <p:sp>
          <p:nvSpPr>
            <p:cNvPr id="4" name="TextBox 8"/>
            <p:cNvSpPr txBox="1">
              <a:spLocks noChangeArrowheads="1"/>
            </p:cNvSpPr>
            <p:nvPr/>
          </p:nvSpPr>
          <p:spPr bwMode="auto">
            <a:xfrm>
              <a:off x="4147073" y="1381459"/>
              <a:ext cx="8771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pPr fontAlgn="base">
                <a:spcBef>
                  <a:spcPct val="0"/>
                </a:spcBef>
                <a:spcAft>
                  <a:spcPct val="0"/>
                </a:spcAft>
              </a:pPr>
              <a:r>
                <a:rPr lang="en-US" sz="5400">
                  <a:solidFill>
                    <a:srgbClr val="DBA455"/>
                  </a:solidFill>
                  <a:latin typeface="Wingdings" pitchFamily="2" charset="2"/>
                </a:rPr>
                <a:t></a:t>
              </a:r>
            </a:p>
          </p:txBody>
        </p:sp>
        <p:cxnSp>
          <p:nvCxnSpPr>
            <p:cNvPr id="5" name="Straight Connector 4"/>
            <p:cNvCxnSpPr/>
            <p:nvPr/>
          </p:nvCxnSpPr>
          <p:spPr>
            <a:xfrm rot="10800000">
              <a:off x="1172584" y="1925620"/>
              <a:ext cx="3119660"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4832033" y="1922447"/>
              <a:ext cx="3119661"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99A78E20-DD1A-4A26-A06D-F4EA7517B3E4}" type="datetimeFigureOut">
              <a:rPr lang="en-SG">
                <a:solidFill>
                  <a:srgbClr val="895D1D"/>
                </a:solidFill>
              </a:rPr>
              <a:pPr/>
              <a:t>14/09/2012</a:t>
            </a:fld>
            <a:endParaRPr lang="en-SG">
              <a:solidFill>
                <a:srgbClr val="895D1D"/>
              </a:solidFill>
            </a:endParaRPr>
          </a:p>
        </p:txBody>
      </p:sp>
      <p:sp>
        <p:nvSpPr>
          <p:cNvPr id="8" name="Footer Placeholder 3"/>
          <p:cNvSpPr>
            <a:spLocks noGrp="1"/>
          </p:cNvSpPr>
          <p:nvPr>
            <p:ph type="ftr" sz="quarter" idx="11"/>
          </p:nvPr>
        </p:nvSpPr>
        <p:spPr/>
        <p:txBody>
          <a:bodyPr/>
          <a:lstStyle>
            <a:lvl1pPr>
              <a:defRPr/>
            </a:lvl1pPr>
          </a:lstStyle>
          <a:p>
            <a:pPr>
              <a:defRPr/>
            </a:pPr>
            <a:endParaRPr lang="en-SG">
              <a:solidFill>
                <a:srgbClr val="895D1D"/>
              </a:solidFill>
              <a:latin typeface="Book Antiqua"/>
            </a:endParaRPr>
          </a:p>
        </p:txBody>
      </p:sp>
      <p:sp>
        <p:nvSpPr>
          <p:cNvPr id="9" name="Slide Number Placeholder 4"/>
          <p:cNvSpPr>
            <a:spLocks noGrp="1"/>
          </p:cNvSpPr>
          <p:nvPr>
            <p:ph type="sldNum" sz="quarter" idx="12"/>
          </p:nvPr>
        </p:nvSpPr>
        <p:spPr/>
        <p:txBody>
          <a:bodyPr/>
          <a:lstStyle>
            <a:lvl1pPr>
              <a:defRPr/>
            </a:lvl1pPr>
          </a:lstStyle>
          <a:p>
            <a:fld id="{5742D79E-31A0-4756-833C-0662C3ABC8F8}"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2616157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3297BBC-7ABA-4DBC-905B-70421F271EC1}" type="datetimeFigureOut">
              <a:rPr lang="en-SG">
                <a:solidFill>
                  <a:srgbClr val="895D1D"/>
                </a:solidFill>
              </a:rPr>
              <a:pPr/>
              <a:t>14/09/2012</a:t>
            </a:fld>
            <a:endParaRPr lang="en-SG">
              <a:solidFill>
                <a:srgbClr val="895D1D"/>
              </a:solidFill>
            </a:endParaRPr>
          </a:p>
        </p:txBody>
      </p:sp>
      <p:sp>
        <p:nvSpPr>
          <p:cNvPr id="3" name="Footer Placeholder 4"/>
          <p:cNvSpPr>
            <a:spLocks noGrp="1"/>
          </p:cNvSpPr>
          <p:nvPr>
            <p:ph type="ftr" sz="quarter" idx="11"/>
          </p:nvPr>
        </p:nvSpPr>
        <p:spPr/>
        <p:txBody>
          <a:bodyPr/>
          <a:lstStyle>
            <a:lvl1pPr>
              <a:defRPr/>
            </a:lvl1pPr>
          </a:lstStyle>
          <a:p>
            <a:pPr>
              <a:defRPr/>
            </a:pPr>
            <a:endParaRPr lang="en-SG">
              <a:solidFill>
                <a:srgbClr val="895D1D"/>
              </a:solidFill>
              <a:latin typeface="Book Antiqua"/>
            </a:endParaRPr>
          </a:p>
        </p:txBody>
      </p:sp>
      <p:sp>
        <p:nvSpPr>
          <p:cNvPr id="4" name="Slide Number Placeholder 5"/>
          <p:cNvSpPr>
            <a:spLocks noGrp="1"/>
          </p:cNvSpPr>
          <p:nvPr>
            <p:ph type="sldNum" sz="quarter" idx="12"/>
          </p:nvPr>
        </p:nvSpPr>
        <p:spPr/>
        <p:txBody>
          <a:bodyPr/>
          <a:lstStyle>
            <a:lvl1pPr>
              <a:defRPr/>
            </a:lvl1pPr>
          </a:lstStyle>
          <a:p>
            <a:fld id="{016CADF6-3D2C-4522-BB75-C707837F7F5A}"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1259202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33C6C91-A46E-425E-B29A-A9A1A891755D}" type="datetimeFigureOut">
              <a:rPr lang="en-SG">
                <a:solidFill>
                  <a:srgbClr val="895D1D"/>
                </a:solidFill>
              </a:rPr>
              <a:pPr/>
              <a:t>14/09/2012</a:t>
            </a:fld>
            <a:endParaRPr lang="en-SG">
              <a:solidFill>
                <a:srgbClr val="895D1D"/>
              </a:solidFill>
            </a:endParaRPr>
          </a:p>
        </p:txBody>
      </p:sp>
      <p:sp>
        <p:nvSpPr>
          <p:cNvPr id="6" name="Footer Placeholder 4"/>
          <p:cNvSpPr>
            <a:spLocks noGrp="1"/>
          </p:cNvSpPr>
          <p:nvPr>
            <p:ph type="ftr" sz="quarter" idx="11"/>
          </p:nvPr>
        </p:nvSpPr>
        <p:spPr/>
        <p:txBody>
          <a:bodyPr/>
          <a:lstStyle>
            <a:lvl1pPr>
              <a:defRPr/>
            </a:lvl1pPr>
          </a:lstStyle>
          <a:p>
            <a:pPr>
              <a:defRPr/>
            </a:pPr>
            <a:endParaRPr lang="en-SG">
              <a:solidFill>
                <a:srgbClr val="895D1D"/>
              </a:solidFill>
              <a:latin typeface="Book Antiqua"/>
            </a:endParaRPr>
          </a:p>
        </p:txBody>
      </p:sp>
      <p:sp>
        <p:nvSpPr>
          <p:cNvPr id="7" name="Slide Number Placeholder 5"/>
          <p:cNvSpPr>
            <a:spLocks noGrp="1"/>
          </p:cNvSpPr>
          <p:nvPr>
            <p:ph type="sldNum" sz="quarter" idx="12"/>
          </p:nvPr>
        </p:nvSpPr>
        <p:spPr/>
        <p:txBody>
          <a:bodyPr/>
          <a:lstStyle>
            <a:lvl1pPr>
              <a:defRPr/>
            </a:lvl1pPr>
          </a:lstStyle>
          <a:p>
            <a:fld id="{799BB0DE-A7D6-441A-81C7-F34A880341C8}"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338630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4FC2E433-EC0A-476E-9678-D242BAC09D4B}" type="slidenum">
              <a:rPr lang="en-SG" smtClean="0"/>
              <a:t>‹#›</a:t>
            </a:fld>
            <a:endParaRPr lang="en-SG"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73C80C5-E750-4AE9-9D33-898294021224}" type="datetimeFigureOut">
              <a:rPr lang="en-SG">
                <a:solidFill>
                  <a:srgbClr val="895D1D"/>
                </a:solidFill>
              </a:rPr>
              <a:pPr/>
              <a:t>14/09/2012</a:t>
            </a:fld>
            <a:endParaRPr lang="en-SG">
              <a:solidFill>
                <a:srgbClr val="895D1D"/>
              </a:solidFill>
            </a:endParaRPr>
          </a:p>
        </p:txBody>
      </p:sp>
      <p:sp>
        <p:nvSpPr>
          <p:cNvPr id="6" name="Footer Placeholder 4"/>
          <p:cNvSpPr>
            <a:spLocks noGrp="1"/>
          </p:cNvSpPr>
          <p:nvPr>
            <p:ph type="ftr" sz="quarter" idx="11"/>
          </p:nvPr>
        </p:nvSpPr>
        <p:spPr/>
        <p:txBody>
          <a:bodyPr/>
          <a:lstStyle>
            <a:lvl1pPr>
              <a:defRPr/>
            </a:lvl1pPr>
          </a:lstStyle>
          <a:p>
            <a:pPr>
              <a:defRPr/>
            </a:pPr>
            <a:endParaRPr lang="en-SG">
              <a:solidFill>
                <a:srgbClr val="895D1D"/>
              </a:solidFill>
              <a:latin typeface="Book Antiqua"/>
            </a:endParaRPr>
          </a:p>
        </p:txBody>
      </p:sp>
      <p:sp>
        <p:nvSpPr>
          <p:cNvPr id="7" name="Slide Number Placeholder 5"/>
          <p:cNvSpPr>
            <a:spLocks noGrp="1"/>
          </p:cNvSpPr>
          <p:nvPr>
            <p:ph type="sldNum" sz="quarter" idx="12"/>
          </p:nvPr>
        </p:nvSpPr>
        <p:spPr/>
        <p:txBody>
          <a:bodyPr/>
          <a:lstStyle>
            <a:lvl1pPr>
              <a:defRPr/>
            </a:lvl1pPr>
          </a:lstStyle>
          <a:p>
            <a:fld id="{24FC62F6-8006-40A0-A1CB-6704EA17AFEC}"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2081476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7"/>
          <p:cNvGrpSpPr>
            <a:grpSpLocks/>
          </p:cNvGrpSpPr>
          <p:nvPr/>
        </p:nvGrpSpPr>
        <p:grpSpPr bwMode="auto">
          <a:xfrm>
            <a:off x="1173163" y="1392238"/>
            <a:ext cx="6778625" cy="923925"/>
            <a:chOff x="1172584" y="1381459"/>
            <a:chExt cx="6779110" cy="923330"/>
          </a:xfrm>
        </p:grpSpPr>
        <p:sp>
          <p:nvSpPr>
            <p:cNvPr id="5" name="TextBox 8"/>
            <p:cNvSpPr txBox="1">
              <a:spLocks noChangeArrowheads="1"/>
            </p:cNvSpPr>
            <p:nvPr/>
          </p:nvSpPr>
          <p:spPr bwMode="auto">
            <a:xfrm>
              <a:off x="4147073" y="1381459"/>
              <a:ext cx="8771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pPr fontAlgn="base">
                <a:spcBef>
                  <a:spcPct val="0"/>
                </a:spcBef>
                <a:spcAft>
                  <a:spcPct val="0"/>
                </a:spcAft>
              </a:pPr>
              <a:r>
                <a:rPr lang="en-US" sz="5400">
                  <a:solidFill>
                    <a:srgbClr val="DBA455"/>
                  </a:solidFill>
                  <a:latin typeface="Wingdings" pitchFamily="2" charset="2"/>
                </a:rPr>
                <a:t></a:t>
              </a:r>
            </a:p>
          </p:txBody>
        </p:sp>
        <p:cxnSp>
          <p:nvCxnSpPr>
            <p:cNvPr id="6" name="Straight Connector 5"/>
            <p:cNvCxnSpPr/>
            <p:nvPr/>
          </p:nvCxnSpPr>
          <p:spPr>
            <a:xfrm rot="10800000">
              <a:off x="1172584" y="1925620"/>
              <a:ext cx="3119660"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4832033" y="1922447"/>
              <a:ext cx="3119661" cy="1587"/>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fld id="{719EE3E2-02B6-49BA-AAE1-8D851C155BCC}" type="datetimeFigureOut">
              <a:rPr lang="en-SG">
                <a:solidFill>
                  <a:srgbClr val="895D1D"/>
                </a:solidFill>
              </a:rPr>
              <a:pPr/>
              <a:t>14/09/2012</a:t>
            </a:fld>
            <a:endParaRPr lang="en-SG">
              <a:solidFill>
                <a:srgbClr val="895D1D"/>
              </a:solidFill>
            </a:endParaRPr>
          </a:p>
        </p:txBody>
      </p:sp>
      <p:sp>
        <p:nvSpPr>
          <p:cNvPr id="9" name="Footer Placeholder 4"/>
          <p:cNvSpPr>
            <a:spLocks noGrp="1"/>
          </p:cNvSpPr>
          <p:nvPr>
            <p:ph type="ftr" sz="quarter" idx="11"/>
          </p:nvPr>
        </p:nvSpPr>
        <p:spPr/>
        <p:txBody>
          <a:bodyPr/>
          <a:lstStyle>
            <a:lvl1pPr>
              <a:defRPr/>
            </a:lvl1pPr>
          </a:lstStyle>
          <a:p>
            <a:pPr>
              <a:defRPr/>
            </a:pPr>
            <a:endParaRPr lang="en-SG">
              <a:solidFill>
                <a:srgbClr val="895D1D"/>
              </a:solidFill>
              <a:latin typeface="Book Antiqua"/>
            </a:endParaRPr>
          </a:p>
        </p:txBody>
      </p:sp>
      <p:sp>
        <p:nvSpPr>
          <p:cNvPr id="10" name="Slide Number Placeholder 5"/>
          <p:cNvSpPr>
            <a:spLocks noGrp="1"/>
          </p:cNvSpPr>
          <p:nvPr>
            <p:ph type="sldNum" sz="quarter" idx="12"/>
          </p:nvPr>
        </p:nvSpPr>
        <p:spPr/>
        <p:txBody>
          <a:bodyPr/>
          <a:lstStyle>
            <a:lvl1pPr>
              <a:defRPr/>
            </a:lvl1pPr>
          </a:lstStyle>
          <a:p>
            <a:fld id="{9CFE01FC-4B8A-4E6C-8B8E-B2EE11410E3B}"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580418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3908425" y="2881313"/>
            <a:ext cx="5481637" cy="922338"/>
            <a:chOff x="1815339" y="1381459"/>
            <a:chExt cx="5480154" cy="923330"/>
          </a:xfrm>
        </p:grpSpPr>
        <p:sp>
          <p:nvSpPr>
            <p:cNvPr id="5" name="TextBox 8"/>
            <p:cNvSpPr txBox="1">
              <a:spLocks noChangeArrowheads="1"/>
            </p:cNvSpPr>
            <p:nvPr/>
          </p:nvSpPr>
          <p:spPr bwMode="auto">
            <a:xfrm>
              <a:off x="4147073" y="1381459"/>
              <a:ext cx="8771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pPr fontAlgn="base">
                <a:spcBef>
                  <a:spcPct val="0"/>
                </a:spcBef>
                <a:spcAft>
                  <a:spcPct val="0"/>
                </a:spcAft>
              </a:pPr>
              <a:r>
                <a:rPr lang="en-US" sz="5400">
                  <a:solidFill>
                    <a:srgbClr val="DBA455"/>
                  </a:solidFill>
                  <a:latin typeface="Wingdings" pitchFamily="2" charset="2"/>
                </a:rPr>
                <a:t></a:t>
              </a:r>
            </a:p>
          </p:txBody>
        </p:sp>
        <p:cxnSp>
          <p:nvCxnSpPr>
            <p:cNvPr id="6" name="Straight Connector 5"/>
            <p:cNvCxnSpPr/>
            <p:nvPr/>
          </p:nvCxnSpPr>
          <p:spPr>
            <a:xfrm flipH="1" flipV="1">
              <a:off x="1815339" y="1924967"/>
              <a:ext cx="2469482" cy="1590"/>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4826011" y="1928146"/>
              <a:ext cx="2469482" cy="1590"/>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fld id="{DFD085DC-2302-44E6-B7CA-E5AE0172F441}" type="datetimeFigureOut">
              <a:rPr lang="en-SG">
                <a:solidFill>
                  <a:srgbClr val="895D1D"/>
                </a:solidFill>
              </a:rPr>
              <a:pPr/>
              <a:t>14/09/2012</a:t>
            </a:fld>
            <a:endParaRPr lang="en-SG">
              <a:solidFill>
                <a:srgbClr val="895D1D"/>
              </a:solidFill>
            </a:endParaRPr>
          </a:p>
        </p:txBody>
      </p:sp>
      <p:sp>
        <p:nvSpPr>
          <p:cNvPr id="9" name="Footer Placeholder 4"/>
          <p:cNvSpPr>
            <a:spLocks noGrp="1"/>
          </p:cNvSpPr>
          <p:nvPr>
            <p:ph type="ftr" sz="quarter" idx="11"/>
          </p:nvPr>
        </p:nvSpPr>
        <p:spPr/>
        <p:txBody>
          <a:bodyPr/>
          <a:lstStyle>
            <a:lvl1pPr>
              <a:defRPr/>
            </a:lvl1pPr>
          </a:lstStyle>
          <a:p>
            <a:pPr>
              <a:defRPr/>
            </a:pPr>
            <a:endParaRPr lang="en-SG">
              <a:solidFill>
                <a:srgbClr val="895D1D"/>
              </a:solidFill>
              <a:latin typeface="Book Antiqua"/>
            </a:endParaRPr>
          </a:p>
        </p:txBody>
      </p:sp>
      <p:sp>
        <p:nvSpPr>
          <p:cNvPr id="10" name="Slide Number Placeholder 5"/>
          <p:cNvSpPr>
            <a:spLocks noGrp="1"/>
          </p:cNvSpPr>
          <p:nvPr>
            <p:ph type="sldNum" sz="quarter" idx="12"/>
          </p:nvPr>
        </p:nvSpPr>
        <p:spPr/>
        <p:txBody>
          <a:bodyPr/>
          <a:lstStyle>
            <a:lvl1pPr>
              <a:defRPr/>
            </a:lvl1pPr>
          </a:lstStyle>
          <a:p>
            <a:fld id="{FEBD2FB3-3F5C-4EFA-9C89-53F6A0D7B400}" type="slidenum">
              <a:rPr lang="en-SG">
                <a:solidFill>
                  <a:srgbClr val="895D1D"/>
                </a:solidFill>
              </a:rPr>
              <a:pPr/>
              <a:t>‹#›</a:t>
            </a:fld>
            <a:endParaRPr lang="en-SG">
              <a:solidFill>
                <a:srgbClr val="895D1D"/>
              </a:solidFill>
            </a:endParaRPr>
          </a:p>
        </p:txBody>
      </p:sp>
    </p:spTree>
    <p:extLst>
      <p:ext uri="{BB962C8B-B14F-4D97-AF65-F5344CB8AC3E}">
        <p14:creationId xmlns:p14="http://schemas.microsoft.com/office/powerpoint/2010/main" val="202812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4FC2E433-EC0A-476E-9678-D242BAC09D4B}" type="slidenum">
              <a:rPr lang="en-SG" smtClean="0"/>
              <a:t>‹#›</a:t>
            </a:fld>
            <a:endParaRPr lang="en-SG"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4FC2E433-EC0A-476E-9678-D242BAC09D4B}" type="slidenum">
              <a:rPr lang="en-SG" smtClean="0"/>
              <a:t>‹#›</a:t>
            </a:fld>
            <a:endParaRPr lang="en-SG"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4FC2E433-EC0A-476E-9678-D242BAC09D4B}" type="slidenum">
              <a:rPr lang="en-SG" smtClean="0"/>
              <a:t>‹#›</a:t>
            </a:fld>
            <a:endParaRPr lang="en-SG"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4FC2E433-EC0A-476E-9678-D242BAC09D4B}" type="slidenum">
              <a:rPr lang="en-SG" smtClean="0"/>
              <a:t>‹#›</a:t>
            </a:fld>
            <a:endParaRPr lang="en-SG"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4FC2E433-EC0A-476E-9678-D242BAC09D4B}" type="slidenum">
              <a:rPr lang="en-SG" smtClean="0"/>
              <a:t>‹#›</a:t>
            </a:fld>
            <a:endParaRPr lang="en-SG"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4FC2E433-EC0A-476E-9678-D242BAC09D4B}" type="slidenum">
              <a:rPr lang="en-SG" smtClean="0"/>
              <a:t>‹#›</a:t>
            </a:fld>
            <a:endParaRPr lang="en-S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58985E-0C9B-4E55-AE16-4D903039167C}" type="datetimeFigureOut">
              <a:rPr lang="en-SG" smtClean="0"/>
              <a:t>14/09/2012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4FC2E433-EC0A-476E-9678-D242BAC09D4B}" type="slidenum">
              <a:rPr lang="en-SG" smtClean="0"/>
              <a:t>‹#›</a:t>
            </a:fld>
            <a:endParaRPr lang="en-SG"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E258985E-0C9B-4E55-AE16-4D903039167C}" type="datetimeFigureOut">
              <a:rPr lang="en-SG" smtClean="0"/>
              <a:t>14/09/2012</a:t>
            </a:fld>
            <a:endParaRPr lang="en-SG"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SG"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4FC2E433-EC0A-476E-9678-D242BAC09D4B}" type="slidenum">
              <a:rPr lang="en-SG" smtClean="0"/>
              <a:t>‹#›</a:t>
            </a:fld>
            <a:endParaRPr lang="en-SG"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Book Antiqua"/>
            </a:endParaRPr>
          </a:p>
        </p:txBody>
      </p:sp>
      <p:sp>
        <p:nvSpPr>
          <p:cNvPr id="1029" name="Title Placeholder 1"/>
          <p:cNvSpPr>
            <a:spLocks noGrp="1"/>
          </p:cNvSpPr>
          <p:nvPr>
            <p:ph type="title"/>
          </p:nvPr>
        </p:nvSpPr>
        <p:spPr bwMode="auto">
          <a:xfrm>
            <a:off x="688975" y="569913"/>
            <a:ext cx="77565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698500" y="2247900"/>
            <a:ext cx="774700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60363" y="6161088"/>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tx2"/>
                </a:solidFill>
              </a:defRPr>
            </a:lvl1pPr>
          </a:lstStyle>
          <a:p>
            <a:pPr fontAlgn="base">
              <a:spcBef>
                <a:spcPct val="0"/>
              </a:spcBef>
              <a:spcAft>
                <a:spcPct val="0"/>
              </a:spcAft>
            </a:pPr>
            <a:fld id="{D05FA418-275B-4D75-885C-E4D4BF8F7F21}" type="datetimeFigureOut">
              <a:rPr lang="en-SG">
                <a:solidFill>
                  <a:srgbClr val="895D1D"/>
                </a:solidFill>
                <a:latin typeface="Book Antiqua" pitchFamily="18" charset="0"/>
                <a:ea typeface="MS PGothic" pitchFamily="34" charset="-128"/>
              </a:rPr>
              <a:pPr fontAlgn="base">
                <a:spcBef>
                  <a:spcPct val="0"/>
                </a:spcBef>
                <a:spcAft>
                  <a:spcPct val="0"/>
                </a:spcAft>
              </a:pPr>
              <a:t>14/09/2012</a:t>
            </a:fld>
            <a:endParaRPr lang="en-SG">
              <a:solidFill>
                <a:srgbClr val="895D1D"/>
              </a:solidFill>
              <a:latin typeface="Book Antiqua" pitchFamily="18" charset="0"/>
              <a:ea typeface="MS PGothic" pitchFamily="34" charset="-128"/>
            </a:endParaRPr>
          </a:p>
        </p:txBody>
      </p:sp>
      <p:sp>
        <p:nvSpPr>
          <p:cNvPr id="5" name="Footer Placeholder 4"/>
          <p:cNvSpPr>
            <a:spLocks noGrp="1"/>
          </p:cNvSpPr>
          <p:nvPr>
            <p:ph type="ftr" sz="quarter" idx="3"/>
          </p:nvPr>
        </p:nvSpPr>
        <p:spPr>
          <a:xfrm>
            <a:off x="3124200" y="6161088"/>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2"/>
                </a:solidFill>
                <a:latin typeface="+mn-lt"/>
                <a:ea typeface="+mn-ea"/>
              </a:defRPr>
            </a:lvl1pPr>
          </a:lstStyle>
          <a:p>
            <a:pPr>
              <a:defRPr/>
            </a:pPr>
            <a:endParaRPr lang="en-SG">
              <a:solidFill>
                <a:srgbClr val="895D1D"/>
              </a:solidFill>
              <a:latin typeface="Book Antiqua"/>
            </a:endParaRPr>
          </a:p>
        </p:txBody>
      </p:sp>
      <p:sp>
        <p:nvSpPr>
          <p:cNvPr id="6" name="Slide Number Placeholder 5"/>
          <p:cNvSpPr>
            <a:spLocks noGrp="1"/>
          </p:cNvSpPr>
          <p:nvPr>
            <p:ph type="sldNum" sz="quarter" idx="4"/>
          </p:nvPr>
        </p:nvSpPr>
        <p:spPr>
          <a:xfrm>
            <a:off x="6638925" y="61610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defRPr>
            </a:lvl1pPr>
          </a:lstStyle>
          <a:p>
            <a:pPr fontAlgn="base">
              <a:spcBef>
                <a:spcPct val="0"/>
              </a:spcBef>
              <a:spcAft>
                <a:spcPct val="0"/>
              </a:spcAft>
            </a:pPr>
            <a:fld id="{9BFE1FCD-E7B5-42E0-9866-D51BDAEE57A8}" type="slidenum">
              <a:rPr lang="en-SG">
                <a:solidFill>
                  <a:srgbClr val="895D1D"/>
                </a:solidFill>
                <a:latin typeface="Book Antiqua" pitchFamily="18" charset="0"/>
                <a:ea typeface="MS PGothic" pitchFamily="34" charset="-128"/>
              </a:rPr>
              <a:pPr fontAlgn="base">
                <a:spcBef>
                  <a:spcPct val="0"/>
                </a:spcBef>
                <a:spcAft>
                  <a:spcPct val="0"/>
                </a:spcAft>
              </a:pPr>
              <a:t>‹#›</a:t>
            </a:fld>
            <a:endParaRPr lang="en-SG">
              <a:solidFill>
                <a:srgbClr val="895D1D"/>
              </a:solidFill>
              <a:latin typeface="Book Antiqua" pitchFamily="18" charset="0"/>
              <a:ea typeface="MS PGothic" pitchFamily="34" charset="-128"/>
            </a:endParaRPr>
          </a:p>
        </p:txBody>
      </p:sp>
    </p:spTree>
    <p:extLst>
      <p:ext uri="{BB962C8B-B14F-4D97-AF65-F5344CB8AC3E}">
        <p14:creationId xmlns:p14="http://schemas.microsoft.com/office/powerpoint/2010/main" val="347863042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fontAlgn="base">
        <a:spcBef>
          <a:spcPct val="0"/>
        </a:spcBef>
        <a:spcAft>
          <a:spcPct val="0"/>
        </a:spcAft>
        <a:defRPr sz="5400" kern="1200">
          <a:solidFill>
            <a:schemeClr val="tx2"/>
          </a:solidFill>
          <a:latin typeface="+mj-lt"/>
          <a:ea typeface="MS PGothic" pitchFamily="34" charset="-128"/>
          <a:cs typeface="+mj-cs"/>
        </a:defRPr>
      </a:lvl1pPr>
      <a:lvl2pPr algn="ctr" rtl="0" fontAlgn="base">
        <a:spcBef>
          <a:spcPct val="0"/>
        </a:spcBef>
        <a:spcAft>
          <a:spcPct val="0"/>
        </a:spcAft>
        <a:defRPr sz="5400">
          <a:solidFill>
            <a:schemeClr val="tx2"/>
          </a:solidFill>
          <a:latin typeface="Book Antiqua" pitchFamily="18" charset="0"/>
          <a:ea typeface="MS PGothic" pitchFamily="34" charset="-128"/>
        </a:defRPr>
      </a:lvl2pPr>
      <a:lvl3pPr algn="ctr" rtl="0" fontAlgn="base">
        <a:spcBef>
          <a:spcPct val="0"/>
        </a:spcBef>
        <a:spcAft>
          <a:spcPct val="0"/>
        </a:spcAft>
        <a:defRPr sz="5400">
          <a:solidFill>
            <a:schemeClr val="tx2"/>
          </a:solidFill>
          <a:latin typeface="Book Antiqua" pitchFamily="18" charset="0"/>
          <a:ea typeface="MS PGothic" pitchFamily="34" charset="-128"/>
        </a:defRPr>
      </a:lvl3pPr>
      <a:lvl4pPr algn="ctr" rtl="0" fontAlgn="base">
        <a:spcBef>
          <a:spcPct val="0"/>
        </a:spcBef>
        <a:spcAft>
          <a:spcPct val="0"/>
        </a:spcAft>
        <a:defRPr sz="5400">
          <a:solidFill>
            <a:schemeClr val="tx2"/>
          </a:solidFill>
          <a:latin typeface="Book Antiqua" pitchFamily="18" charset="0"/>
          <a:ea typeface="MS PGothic" pitchFamily="34" charset="-128"/>
        </a:defRPr>
      </a:lvl4pPr>
      <a:lvl5pPr algn="ctr" rtl="0" fontAlgn="base">
        <a:spcBef>
          <a:spcPct val="0"/>
        </a:spcBef>
        <a:spcAft>
          <a:spcPct val="0"/>
        </a:spcAft>
        <a:defRPr sz="5400">
          <a:solidFill>
            <a:schemeClr val="tx2"/>
          </a:solidFill>
          <a:latin typeface="Book Antiqua" pitchFamily="18" charset="0"/>
          <a:ea typeface="MS PGothic"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125" indent="-365125" algn="l" rtl="0" fontAlgn="base">
        <a:spcBef>
          <a:spcPct val="20000"/>
        </a:spcBef>
        <a:spcAft>
          <a:spcPct val="0"/>
        </a:spcAft>
        <a:buClr>
          <a:schemeClr val="accent1"/>
        </a:buClr>
        <a:buFont typeface="Wingdings" pitchFamily="2" charset="2"/>
        <a:buChar char=""/>
        <a:defRPr sz="2400" kern="1200">
          <a:solidFill>
            <a:srgbClr val="262626"/>
          </a:solidFill>
          <a:latin typeface="+mn-lt"/>
          <a:ea typeface="MS PGothic" pitchFamily="34" charset="-128"/>
          <a:cs typeface="+mn-cs"/>
        </a:defRPr>
      </a:lvl1pPr>
      <a:lvl2pPr marL="776288" indent="-365125" algn="l" rtl="0" fontAlgn="base">
        <a:spcBef>
          <a:spcPct val="20000"/>
        </a:spcBef>
        <a:spcAft>
          <a:spcPct val="0"/>
        </a:spcAft>
        <a:buClr>
          <a:schemeClr val="accent1"/>
        </a:buClr>
        <a:buFont typeface="Wingdings" pitchFamily="2" charset="2"/>
        <a:buChar char=""/>
        <a:defRPr sz="2200" kern="1200">
          <a:solidFill>
            <a:srgbClr val="262626"/>
          </a:solidFill>
          <a:latin typeface="+mn-lt"/>
          <a:ea typeface="MS PGothic" pitchFamily="34" charset="-128"/>
          <a:cs typeface="+mn-cs"/>
        </a:defRPr>
      </a:lvl2pPr>
      <a:lvl3pPr marL="1143000" indent="-365125" algn="l" rtl="0" fontAlgn="base">
        <a:spcBef>
          <a:spcPct val="20000"/>
        </a:spcBef>
        <a:spcAft>
          <a:spcPct val="0"/>
        </a:spcAft>
        <a:buClr>
          <a:schemeClr val="accent1"/>
        </a:buClr>
        <a:buFont typeface="Wingdings" pitchFamily="2" charset="2"/>
        <a:buChar char=""/>
        <a:defRPr sz="2000" kern="1200">
          <a:solidFill>
            <a:srgbClr val="262626"/>
          </a:solidFill>
          <a:latin typeface="+mn-lt"/>
          <a:ea typeface="MS PGothic" pitchFamily="34" charset="-128"/>
          <a:cs typeface="+mn-cs"/>
        </a:defRPr>
      </a:lvl3pPr>
      <a:lvl4pPr marL="1508125" indent="-319088" algn="l" rtl="0" fontAlgn="base">
        <a:spcBef>
          <a:spcPct val="20000"/>
        </a:spcBef>
        <a:spcAft>
          <a:spcPct val="0"/>
        </a:spcAft>
        <a:buClr>
          <a:schemeClr val="accent1"/>
        </a:buClr>
        <a:buFont typeface="Wingdings" pitchFamily="2" charset="2"/>
        <a:buChar char=""/>
        <a:defRPr kern="1200">
          <a:solidFill>
            <a:srgbClr val="262626"/>
          </a:solidFill>
          <a:latin typeface="+mn-lt"/>
          <a:ea typeface="MS PGothic" pitchFamily="34" charset="-128"/>
          <a:cs typeface="+mn-cs"/>
        </a:defRPr>
      </a:lvl4pPr>
      <a:lvl5pPr marL="1828800" indent="-319088" algn="l" rtl="0" fontAlgn="base">
        <a:spcBef>
          <a:spcPct val="20000"/>
        </a:spcBef>
        <a:spcAft>
          <a:spcPct val="0"/>
        </a:spcAft>
        <a:buClr>
          <a:schemeClr val="accent1"/>
        </a:buClr>
        <a:buFont typeface="Wingdings" pitchFamily="2" charset="2"/>
        <a:buChar char=""/>
        <a:defRPr sz="1600" kern="1200">
          <a:solidFill>
            <a:srgbClr val="262626"/>
          </a:solidFill>
          <a:latin typeface="+mn-lt"/>
          <a:ea typeface="MS PGothic" pitchFamily="34" charset="-128"/>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387737"/>
            <a:ext cx="7920879" cy="1731982"/>
          </a:xfrm>
        </p:spPr>
        <p:txBody>
          <a:bodyPr/>
          <a:lstStyle/>
          <a:p>
            <a:r>
              <a:rPr lang="en-SG" dirty="0"/>
              <a:t>BU8201 </a:t>
            </a:r>
            <a:r>
              <a:rPr lang="en-SG" dirty="0" smtClean="0"/>
              <a:t>Business Finance: Tutorial 4</a:t>
            </a:r>
            <a:br>
              <a:rPr lang="en-SG" dirty="0" smtClean="0"/>
            </a:br>
            <a:r>
              <a:rPr lang="en-SG" dirty="0" smtClean="0"/>
              <a:t>Risk and Rates of Return</a:t>
            </a:r>
            <a:endParaRPr lang="en-SG" dirty="0"/>
          </a:p>
        </p:txBody>
      </p:sp>
      <p:sp>
        <p:nvSpPr>
          <p:cNvPr id="3" name="Subtitle 2"/>
          <p:cNvSpPr>
            <a:spLocks noGrp="1"/>
          </p:cNvSpPr>
          <p:nvPr>
            <p:ph type="subTitle" idx="1"/>
          </p:nvPr>
        </p:nvSpPr>
        <p:spPr>
          <a:xfrm>
            <a:off x="1371600" y="3767862"/>
            <a:ext cx="6656784" cy="2109410"/>
          </a:xfrm>
        </p:spPr>
        <p:txBody>
          <a:bodyPr>
            <a:normAutofit fontScale="92500" lnSpcReduction="20000"/>
          </a:bodyPr>
          <a:lstStyle/>
          <a:p>
            <a:r>
              <a:rPr lang="en-SG" dirty="0" smtClean="0"/>
              <a:t>Done by: </a:t>
            </a:r>
          </a:p>
          <a:p>
            <a:r>
              <a:rPr lang="en-SG" dirty="0" smtClean="0"/>
              <a:t>Yang Jing Yan </a:t>
            </a:r>
          </a:p>
          <a:p>
            <a:r>
              <a:rPr lang="en-SG" dirty="0" smtClean="0"/>
              <a:t>Wang Mengran </a:t>
            </a:r>
          </a:p>
          <a:p>
            <a:r>
              <a:rPr lang="en-SG" dirty="0"/>
              <a:t>Liu Jiaqing</a:t>
            </a:r>
          </a:p>
          <a:p>
            <a:r>
              <a:rPr lang="en-SG" dirty="0" smtClean="0"/>
              <a:t>Te Jia Hau </a:t>
            </a:r>
          </a:p>
          <a:p>
            <a:r>
              <a:rPr lang="en-SG" dirty="0" smtClean="0"/>
              <a:t>Chen </a:t>
            </a:r>
            <a:r>
              <a:rPr lang="en-SG" dirty="0"/>
              <a:t>Xiaoyu</a:t>
            </a:r>
          </a:p>
          <a:p>
            <a:endParaRPr lang="en-SG" dirty="0"/>
          </a:p>
        </p:txBody>
      </p:sp>
    </p:spTree>
    <p:extLst>
      <p:ext uri="{BB962C8B-B14F-4D97-AF65-F5344CB8AC3E}">
        <p14:creationId xmlns:p14="http://schemas.microsoft.com/office/powerpoint/2010/main" val="2431036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SG" b="1" dirty="0" smtClean="0"/>
                  <a:t>Standard deviation of portfolio (</a:t>
                </a:r>
                <a14:m>
                  <m:oMath xmlns:m="http://schemas.openxmlformats.org/officeDocument/2006/math">
                    <m:sSub>
                      <m:sSubPr>
                        <m:ctrlPr>
                          <a:rPr lang="en-SG" b="1" i="1" smtClean="0">
                            <a:latin typeface="Cambria Math"/>
                          </a:rPr>
                        </m:ctrlPr>
                      </m:sSubPr>
                      <m:e>
                        <m:r>
                          <a:rPr lang="en-SG" b="1" i="1" smtClean="0">
                            <a:latin typeface="Cambria Math"/>
                            <a:ea typeface="Cambria Math"/>
                          </a:rPr>
                          <m:t>𝝈</m:t>
                        </m:r>
                      </m:e>
                      <m:sub>
                        <m:r>
                          <a:rPr lang="en-SG" b="1" i="1" smtClean="0">
                            <a:latin typeface="Cambria Math"/>
                          </a:rPr>
                          <m:t>𝒑</m:t>
                        </m:r>
                      </m:sub>
                    </m:sSub>
                    <m:r>
                      <a:rPr lang="en-SG" b="1" i="1" smtClean="0">
                        <a:latin typeface="Cambria Math"/>
                      </a:rPr>
                      <m:t>)</m:t>
                    </m:r>
                  </m:oMath>
                </a14:m>
                <a:endParaRPr lang="en-SG" b="1" dirty="0" smtClean="0"/>
              </a:p>
              <a:p>
                <a:pPr marL="411480" lvl="1" indent="0">
                  <a:buNone/>
                </a:pPr>
                <a:endParaRPr lang="en-SG"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60" t="-1101"/>
                </a:stretch>
              </a:blipFill>
            </p:spPr>
            <p:txBody>
              <a:bodyPr/>
              <a:lstStyle/>
              <a:p>
                <a:r>
                  <a:rPr lang="en-SG">
                    <a:noFill/>
                  </a:rPr>
                  <a:t> </a:t>
                </a:r>
              </a:p>
            </p:txBody>
          </p:sp>
        </mc:Fallback>
      </mc:AlternateContent>
      <p:sp>
        <p:nvSpPr>
          <p:cNvPr id="3" name="Title 2"/>
          <p:cNvSpPr>
            <a:spLocks noGrp="1"/>
          </p:cNvSpPr>
          <p:nvPr>
            <p:ph type="title"/>
          </p:nvPr>
        </p:nvSpPr>
        <p:spPr/>
        <p:txBody>
          <a:bodyPr/>
          <a:lstStyle/>
          <a:p>
            <a:r>
              <a:rPr lang="en-SG" sz="4800" dirty="0"/>
              <a:t>Portfolio Risk Measures  – Formulas</a:t>
            </a:r>
          </a:p>
        </p:txBody>
      </p:sp>
      <mc:AlternateContent xmlns:mc="http://schemas.openxmlformats.org/markup-compatibility/2006" xmlns:a14="http://schemas.microsoft.com/office/drawing/2010/main">
        <mc:Choice Requires="a14">
          <p:sp>
            <p:nvSpPr>
              <p:cNvPr id="4" name="Content Placeholder 1"/>
              <p:cNvSpPr txBox="1">
                <a:spLocks/>
              </p:cNvSpPr>
              <p:nvPr/>
            </p:nvSpPr>
            <p:spPr>
              <a:xfrm>
                <a:off x="699247" y="2636912"/>
                <a:ext cx="8049217" cy="4276997"/>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14:m>
                  <m:oMath xmlns:m="http://schemas.openxmlformats.org/officeDocument/2006/math">
                    <m:r>
                      <a:rPr lang="en-SG" i="1" dirty="0" smtClean="0">
                        <a:latin typeface="Cambria Math"/>
                      </a:rPr>
                      <m:t>𝐹𝑜𝑟</m:t>
                    </m:r>
                    <m:r>
                      <a:rPr lang="en-SG" i="1" dirty="0" smtClean="0">
                        <a:latin typeface="Cambria Math"/>
                      </a:rPr>
                      <m:t> </m:t>
                    </m:r>
                    <m:r>
                      <a:rPr lang="en-SG" i="1" dirty="0" smtClean="0">
                        <a:latin typeface="Cambria Math"/>
                      </a:rPr>
                      <m:t>𝑒𝑛𝑡𝑖𝑟𝑒</m:t>
                    </m:r>
                    <m:r>
                      <a:rPr lang="en-SG" i="1" dirty="0" smtClean="0">
                        <a:latin typeface="Cambria Math"/>
                      </a:rPr>
                      <m:t> </m:t>
                    </m:r>
                    <m:r>
                      <a:rPr lang="en-SG" i="1" dirty="0" smtClean="0">
                        <a:latin typeface="Cambria Math"/>
                      </a:rPr>
                      <m:t>𝑝𝑜𝑝𝑢𝑙𝑎𝑡𝑖𝑜𝑛</m:t>
                    </m:r>
                    <m:r>
                      <a:rPr lang="en-SG" i="1" dirty="0" smtClean="0">
                        <a:latin typeface="Cambria Math"/>
                      </a:rPr>
                      <m:t>:</m:t>
                    </m:r>
                  </m:oMath>
                </a14:m>
                <a:endParaRPr lang="en-SG" dirty="0" smtClean="0"/>
              </a:p>
              <a:p>
                <a:pPr marL="411480" lvl="1" indent="0">
                  <a:buNone/>
                </a:pPr>
                <a14:m>
                  <m:oMathPara xmlns:m="http://schemas.openxmlformats.org/officeDocument/2006/math">
                    <m:oMathParaPr>
                      <m:jc m:val="centerGroup"/>
                    </m:oMathParaPr>
                    <m:oMath xmlns:m="http://schemas.openxmlformats.org/officeDocument/2006/math">
                      <m:sSub>
                        <m:sSubPr>
                          <m:ctrlPr>
                            <a:rPr lang="en-SG" i="1">
                              <a:latin typeface="Cambria Math"/>
                            </a:rPr>
                          </m:ctrlPr>
                        </m:sSubPr>
                        <m:e>
                          <m:r>
                            <a:rPr lang="en-SG" i="1">
                              <a:latin typeface="Cambria Math"/>
                              <a:ea typeface="Cambria Math"/>
                            </a:rPr>
                            <m:t>𝜎</m:t>
                          </m:r>
                        </m:e>
                        <m:sub>
                          <m:r>
                            <a:rPr lang="en-SG" i="1">
                              <a:latin typeface="Cambria Math"/>
                            </a:rPr>
                            <m:t>𝑝</m:t>
                          </m:r>
                        </m:sub>
                      </m:sSub>
                      <m:r>
                        <a:rPr lang="en-US" i="1" smtClean="0">
                          <a:latin typeface="Cambria Math"/>
                          <a:ea typeface="Cambria Math"/>
                        </a:rPr>
                        <m:t>=</m:t>
                      </m:r>
                      <m:rad>
                        <m:radPr>
                          <m:degHide m:val="on"/>
                          <m:ctrlPr>
                            <a:rPr lang="en-US" i="1" smtClean="0">
                              <a:latin typeface="Cambria Math"/>
                              <a:ea typeface="Cambria Math"/>
                            </a:rPr>
                          </m:ctrlPr>
                        </m:radPr>
                        <m:deg/>
                        <m:e>
                          <m:sSup>
                            <m:sSupPr>
                              <m:ctrlPr>
                                <a:rPr lang="en-US" i="1">
                                  <a:latin typeface="Cambria Math"/>
                                  <a:ea typeface="Cambria Math"/>
                                </a:rPr>
                              </m:ctrlPr>
                            </m:sSupPr>
                            <m:e>
                              <m:nary>
                                <m:naryPr>
                                  <m:chr m:val="∑"/>
                                  <m:ctrlPr>
                                    <a:rPr lang="en-US" i="1">
                                      <a:latin typeface="Cambria Math"/>
                                      <a:ea typeface="Cambria Math"/>
                                    </a:rPr>
                                  </m:ctrlPr>
                                </m:naryPr>
                                <m:sub>
                                  <m:r>
                                    <m:rPr>
                                      <m:brk m:alnAt="23"/>
                                    </m:rPr>
                                    <a:rPr lang="en-US" i="1">
                                      <a:latin typeface="Cambria Math"/>
                                      <a:ea typeface="Cambria Math"/>
                                    </a:rPr>
                                    <m:t>𝑖</m:t>
                                  </m:r>
                                  <m:r>
                                    <a:rPr lang="en-US" i="1">
                                      <a:latin typeface="Cambria Math"/>
                                      <a:ea typeface="Cambria Math"/>
                                    </a:rPr>
                                    <m:t>=1</m:t>
                                  </m:r>
                                </m:sub>
                                <m:sup>
                                  <m:r>
                                    <a:rPr lang="en-US" i="1">
                                      <a:latin typeface="Cambria Math"/>
                                      <a:ea typeface="Cambria Math"/>
                                    </a:rPr>
                                    <m:t>𝑁</m:t>
                                  </m:r>
                                </m:sup>
                                <m:e>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𝑖</m:t>
                                      </m:r>
                                    </m:sub>
                                  </m:sSub>
                                  <m:r>
                                    <a:rPr lang="en-US" i="1">
                                      <a:latin typeface="Cambria Math"/>
                                      <a:ea typeface="Cambria Math"/>
                                    </a:rPr>
                                    <m:t>−</m:t>
                                  </m:r>
                                </m:e>
                              </m:nary>
                              <m:acc>
                                <m:accPr>
                                  <m:chr m:val="̂"/>
                                  <m:ctrlPr>
                                    <a:rPr lang="en-SG" i="1">
                                      <a:latin typeface="Cambria Math"/>
                                    </a:rPr>
                                  </m:ctrlPr>
                                </m:accPr>
                                <m:e>
                                  <m:sSub>
                                    <m:sSubPr>
                                      <m:ctrlPr>
                                        <a:rPr lang="en-SG" i="1">
                                          <a:latin typeface="Cambria Math"/>
                                        </a:rPr>
                                      </m:ctrlPr>
                                    </m:sSubPr>
                                    <m:e>
                                      <m:r>
                                        <a:rPr lang="en-SG" i="1">
                                          <a:latin typeface="Cambria Math"/>
                                        </a:rPr>
                                        <m:t>𝑟</m:t>
                                      </m:r>
                                    </m:e>
                                    <m:sub>
                                      <m:r>
                                        <a:rPr lang="en-SG" i="1">
                                          <a:latin typeface="Cambria Math"/>
                                        </a:rPr>
                                        <m:t>𝑝</m:t>
                                      </m:r>
                                    </m:sub>
                                  </m:sSub>
                                </m:e>
                              </m:acc>
                              <m:r>
                                <a:rPr lang="en-SG" i="1">
                                  <a:latin typeface="Cambria Math"/>
                                </a:rPr>
                                <m:t>)</m:t>
                              </m:r>
                            </m:e>
                            <m:sup>
                              <m:r>
                                <a:rPr lang="en-US" i="1">
                                  <a:latin typeface="Cambria Math"/>
                                  <a:ea typeface="Cambria Math"/>
                                </a:rPr>
                                <m:t>2</m:t>
                              </m:r>
                            </m:sup>
                          </m:sSup>
                          <m:sSub>
                            <m:sSubPr>
                              <m:ctrlPr>
                                <a:rPr lang="en-US" i="1" smtClean="0">
                                  <a:latin typeface="Cambria Math"/>
                                  <a:ea typeface="Cambria Math"/>
                                </a:rPr>
                              </m:ctrlPr>
                            </m:sSubPr>
                            <m:e>
                              <m:r>
                                <a:rPr lang="en-US" i="1" smtClean="0">
                                  <a:latin typeface="Cambria Math"/>
                                  <a:ea typeface="Cambria Math"/>
                                </a:rPr>
                                <m:t>𝑃</m:t>
                              </m:r>
                            </m:e>
                            <m:sub>
                              <m:r>
                                <a:rPr lang="en-US" i="1">
                                  <a:latin typeface="Cambria Math"/>
                                  <a:ea typeface="Cambria Math"/>
                                </a:rPr>
                                <m:t>𝑖</m:t>
                              </m:r>
                            </m:sub>
                          </m:sSub>
                        </m:e>
                      </m:rad>
                    </m:oMath>
                  </m:oMathPara>
                </a14:m>
                <a:endParaRPr lang="en-SG" dirty="0" smtClean="0"/>
              </a:p>
              <a:p>
                <a14:m>
                  <m:oMath xmlns:m="http://schemas.openxmlformats.org/officeDocument/2006/math">
                    <m:r>
                      <a:rPr lang="en-SG" i="1" dirty="0" smtClean="0">
                        <a:latin typeface="Cambria Math"/>
                      </a:rPr>
                      <m:t>𝐹𝑜𝑟</m:t>
                    </m:r>
                    <m:r>
                      <a:rPr lang="en-SG" i="1" dirty="0" smtClean="0">
                        <a:latin typeface="Cambria Math"/>
                      </a:rPr>
                      <m:t> </m:t>
                    </m:r>
                    <m:r>
                      <a:rPr lang="en-SG" i="1" dirty="0" smtClean="0">
                        <a:latin typeface="Cambria Math"/>
                      </a:rPr>
                      <m:t>𝑎</m:t>
                    </m:r>
                    <m:r>
                      <a:rPr lang="en-SG" i="1" dirty="0" smtClean="0">
                        <a:latin typeface="Cambria Math"/>
                      </a:rPr>
                      <m:t> </m:t>
                    </m:r>
                    <m:r>
                      <a:rPr lang="en-SG" i="1" dirty="0" smtClean="0">
                        <a:latin typeface="Cambria Math"/>
                      </a:rPr>
                      <m:t>𝑠𝑎𝑚𝑝𝑙𝑒</m:t>
                    </m:r>
                    <m:r>
                      <a:rPr lang="en-SG" i="1" dirty="0" smtClean="0">
                        <a:latin typeface="Cambria Math"/>
                      </a:rPr>
                      <m:t> (</m:t>
                    </m:r>
                    <m:r>
                      <a:rPr lang="en-SG" i="1" dirty="0" smtClean="0">
                        <a:latin typeface="Cambria Math"/>
                      </a:rPr>
                      <m:t>𝑢𝑠𝑢𝑎𝑙𝑙𝑦</m:t>
                    </m:r>
                    <m:r>
                      <a:rPr lang="en-SG" i="1" dirty="0" smtClean="0">
                        <a:latin typeface="Cambria Math"/>
                      </a:rPr>
                      <m:t> </m:t>
                    </m:r>
                    <m:r>
                      <a:rPr lang="en-SG" i="1" dirty="0" smtClean="0">
                        <a:latin typeface="Cambria Math"/>
                      </a:rPr>
                      <m:t>𝑢𝑠𝑒𝑑</m:t>
                    </m:r>
                    <m:r>
                      <a:rPr lang="en-SG" i="1" dirty="0" smtClean="0">
                        <a:latin typeface="Cambria Math"/>
                      </a:rPr>
                      <m:t>): </m:t>
                    </m:r>
                  </m:oMath>
                </a14:m>
                <a:endParaRPr lang="en-SG" dirty="0" smtClean="0"/>
              </a:p>
              <a:p>
                <a:pPr marL="411480" lvl="1" indent="0">
                  <a:buFont typeface="Wingdings" pitchFamily="2" charset="2"/>
                  <a:buNone/>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i="1" smtClean="0">
                              <a:latin typeface="Cambria Math"/>
                            </a:rPr>
                            <m:t>𝑆</m:t>
                          </m:r>
                        </m:e>
                        <m:sub>
                          <m:r>
                            <a:rPr lang="en-SG" i="1" smtClean="0">
                              <a:latin typeface="Cambria Math"/>
                            </a:rPr>
                            <m:t>𝑛</m:t>
                          </m:r>
                          <m:r>
                            <a:rPr lang="en-SG" i="1" smtClean="0">
                              <a:latin typeface="Cambria Math"/>
                            </a:rPr>
                            <m:t> </m:t>
                          </m:r>
                        </m:sub>
                      </m:sSub>
                      <m:r>
                        <a:rPr lang="en-SG" i="1" smtClean="0">
                          <a:latin typeface="Cambria Math"/>
                          <a:ea typeface="Cambria Math"/>
                        </a:rPr>
                        <m:t>= </m:t>
                      </m:r>
                      <m:rad>
                        <m:radPr>
                          <m:degHide m:val="on"/>
                          <m:ctrlPr>
                            <a:rPr lang="en-SG" i="1" smtClean="0">
                              <a:latin typeface="Cambria Math"/>
                              <a:ea typeface="Cambria Math"/>
                            </a:rPr>
                          </m:ctrlPr>
                        </m:radPr>
                        <m:deg/>
                        <m:e>
                          <m:f>
                            <m:fPr>
                              <m:ctrlPr>
                                <a:rPr lang="en-SG" i="1" smtClean="0">
                                  <a:latin typeface="Cambria Math"/>
                                  <a:ea typeface="Cambria Math"/>
                                </a:rPr>
                              </m:ctrlPr>
                            </m:fPr>
                            <m:num>
                              <m:nary>
                                <m:naryPr>
                                  <m:chr m:val="∑"/>
                                  <m:ctrlPr>
                                    <a:rPr lang="en-SG" i="1" smtClean="0">
                                      <a:latin typeface="Cambria Math"/>
                                      <a:ea typeface="Cambria Math"/>
                                    </a:rPr>
                                  </m:ctrlPr>
                                </m:naryPr>
                                <m:sub>
                                  <m:r>
                                    <m:rPr>
                                      <m:brk m:alnAt="23"/>
                                    </m:rPr>
                                    <a:rPr lang="en-SG" i="1" smtClean="0">
                                      <a:latin typeface="Cambria Math"/>
                                      <a:ea typeface="Cambria Math"/>
                                    </a:rPr>
                                    <m:t>𝑖</m:t>
                                  </m:r>
                                  <m:r>
                                    <a:rPr lang="en-SG" i="1" smtClean="0">
                                      <a:latin typeface="Cambria Math"/>
                                      <a:ea typeface="Cambria Math"/>
                                    </a:rPr>
                                    <m:t>=1</m:t>
                                  </m:r>
                                </m:sub>
                                <m:sup>
                                  <m:r>
                                    <a:rPr lang="en-SG" i="1" smtClean="0">
                                      <a:latin typeface="Cambria Math"/>
                                      <a:ea typeface="Cambria Math"/>
                                    </a:rPr>
                                    <m:t>𝑛</m:t>
                                  </m:r>
                                </m:sup>
                                <m:e>
                                  <m:d>
                                    <m:dPr>
                                      <m:ctrlPr>
                                        <a:rPr lang="en-SG" i="1" smtClean="0">
                                          <a:latin typeface="Cambria Math"/>
                                          <a:ea typeface="Cambria Math"/>
                                        </a:rPr>
                                      </m:ctrlPr>
                                    </m:dPr>
                                    <m:e>
                                      <m:acc>
                                        <m:accPr>
                                          <m:chr m:val="̅"/>
                                          <m:ctrlPr>
                                            <a:rPr lang="en-SG" i="1" smtClean="0">
                                              <a:latin typeface="Cambria Math"/>
                                              <a:ea typeface="Cambria Math"/>
                                            </a:rPr>
                                          </m:ctrlPr>
                                        </m:accPr>
                                        <m:e>
                                          <m:sSub>
                                            <m:sSubPr>
                                              <m:ctrlPr>
                                                <a:rPr lang="en-SG" i="1" smtClean="0">
                                                  <a:latin typeface="Cambria Math"/>
                                                  <a:ea typeface="Cambria Math"/>
                                                </a:rPr>
                                              </m:ctrlPr>
                                            </m:sSubPr>
                                            <m:e>
                                              <m:r>
                                                <a:rPr lang="en-SG" i="1" smtClean="0">
                                                  <a:latin typeface="Cambria Math"/>
                                                  <a:ea typeface="Cambria Math"/>
                                                </a:rPr>
                                                <m:t>𝑟</m:t>
                                              </m:r>
                                            </m:e>
                                            <m:sub>
                                              <m:r>
                                                <a:rPr lang="en-SG" i="1" smtClean="0">
                                                  <a:latin typeface="Cambria Math"/>
                                                  <a:ea typeface="Cambria Math"/>
                                                </a:rPr>
                                                <m:t>𝑡</m:t>
                                              </m:r>
                                            </m:sub>
                                          </m:sSub>
                                        </m:e>
                                      </m:acc>
                                      <m:r>
                                        <a:rPr lang="en-SG" i="1" smtClean="0">
                                          <a:latin typeface="Cambria Math"/>
                                        </a:rPr>
                                        <m:t> </m:t>
                                      </m:r>
                                      <m:r>
                                        <a:rPr lang="en-SG" i="1" smtClean="0">
                                          <a:latin typeface="Cambria Math"/>
                                          <a:ea typeface="Cambria Math"/>
                                        </a:rPr>
                                        <m:t>−</m:t>
                                      </m:r>
                                      <m:acc>
                                        <m:accPr>
                                          <m:chr m:val="̅"/>
                                          <m:ctrlPr>
                                            <a:rPr lang="en-SG" i="1" smtClean="0">
                                              <a:latin typeface="Cambria Math"/>
                                              <a:ea typeface="Cambria Math"/>
                                            </a:rPr>
                                          </m:ctrlPr>
                                        </m:accPr>
                                        <m:e>
                                          <m:sSub>
                                            <m:sSubPr>
                                              <m:ctrlPr>
                                                <a:rPr lang="en-SG" i="1" smtClean="0">
                                                  <a:latin typeface="Cambria Math"/>
                                                  <a:ea typeface="Cambria Math"/>
                                                </a:rPr>
                                              </m:ctrlPr>
                                            </m:sSubPr>
                                            <m:e>
                                              <m:r>
                                                <a:rPr lang="en-SG" i="1" smtClean="0">
                                                  <a:latin typeface="Cambria Math"/>
                                                  <a:ea typeface="Cambria Math"/>
                                                </a:rPr>
                                                <m:t>𝑟</m:t>
                                              </m:r>
                                            </m:e>
                                            <m:sub>
                                              <m:r>
                                                <a:rPr lang="en-SG" i="1" smtClean="0">
                                                  <a:latin typeface="Cambria Math"/>
                                                  <a:ea typeface="Cambria Math"/>
                                                </a:rPr>
                                                <m:t>𝐴𝑉𝐺</m:t>
                                              </m:r>
                                            </m:sub>
                                          </m:sSub>
                                        </m:e>
                                      </m:acc>
                                    </m:e>
                                  </m:d>
                                  <m:r>
                                    <m:rPr>
                                      <m:nor/>
                                    </m:rPr>
                                    <a:rPr lang="en-SG" baseline="30000"/>
                                    <m:t>2</m:t>
                                  </m:r>
                                  <m:r>
                                    <m:rPr>
                                      <m:nor/>
                                    </m:rPr>
                                    <a:rPr lang="en-SG"/>
                                    <m:t> </m:t>
                                  </m:r>
                                </m:e>
                              </m:nary>
                            </m:num>
                            <m:den>
                              <m:r>
                                <a:rPr lang="en-SG" i="1" smtClean="0">
                                  <a:latin typeface="Cambria Math"/>
                                  <a:ea typeface="Cambria Math"/>
                                </a:rPr>
                                <m:t>𝑛</m:t>
                              </m:r>
                              <m:r>
                                <a:rPr lang="en-SG" i="1" smtClean="0">
                                  <a:latin typeface="Cambria Math"/>
                                  <a:ea typeface="Cambria Math"/>
                                </a:rPr>
                                <m:t>−1</m:t>
                              </m:r>
                            </m:den>
                          </m:f>
                        </m:e>
                      </m:rad>
                    </m:oMath>
                  </m:oMathPara>
                </a14:m>
                <a:endParaRPr lang="en-SG" dirty="0"/>
              </a:p>
            </p:txBody>
          </p:sp>
        </mc:Choice>
        <mc:Fallback xmlns="">
          <p:sp>
            <p:nvSpPr>
              <p:cNvPr id="4" name="Content Placeholder 1"/>
              <p:cNvSpPr txBox="1">
                <a:spLocks noRot="1" noChangeAspect="1" noMove="1" noResize="1" noEditPoints="1" noAdjustHandles="1" noChangeArrowheads="1" noChangeShapeType="1" noTextEdit="1"/>
              </p:cNvSpPr>
              <p:nvPr/>
            </p:nvSpPr>
            <p:spPr>
              <a:xfrm>
                <a:off x="699247" y="2636912"/>
                <a:ext cx="8049217" cy="4276997"/>
              </a:xfrm>
              <a:prstGeom prst="rect">
                <a:avLst/>
              </a:prstGeom>
              <a:blipFill rotWithShape="1">
                <a:blip r:embed="rId3"/>
                <a:stretch>
                  <a:fillRect l="-1061" t="-713"/>
                </a:stretch>
              </a:blipFill>
            </p:spPr>
            <p:txBody>
              <a:bodyPr/>
              <a:lstStyle/>
              <a:p>
                <a:r>
                  <a:rPr lang="en-SG">
                    <a:noFill/>
                  </a:rPr>
                  <a:t> </a:t>
                </a:r>
              </a:p>
            </p:txBody>
          </p:sp>
        </mc:Fallback>
      </mc:AlternateContent>
    </p:spTree>
    <p:extLst>
      <p:ext uri="{BB962C8B-B14F-4D97-AF65-F5344CB8AC3E}">
        <p14:creationId xmlns:p14="http://schemas.microsoft.com/office/powerpoint/2010/main" val="970823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SG" dirty="0" smtClean="0"/>
                  <a:t>Measures relative risk of portfolio </a:t>
                </a:r>
              </a:p>
              <a:p>
                <a:r>
                  <a:rPr lang="en-SG" dirty="0" smtClean="0"/>
                  <a:t>Formula: </a:t>
                </a:r>
              </a:p>
              <a:p>
                <a:pPr marL="411480" lvl="1" indent="0">
                  <a:buNone/>
                </a:pPr>
                <a14:m>
                  <m:oMathPara xmlns:m="http://schemas.openxmlformats.org/officeDocument/2006/math">
                    <m:oMathParaPr>
                      <m:jc m:val="centerGroup"/>
                    </m:oMathParaPr>
                    <m:oMath xmlns:m="http://schemas.openxmlformats.org/officeDocument/2006/math">
                      <m:sSub>
                        <m:sSubPr>
                          <m:ctrlPr>
                            <a:rPr lang="en-SG" sz="2400" i="1" smtClean="0">
                              <a:latin typeface="Cambria Math"/>
                            </a:rPr>
                          </m:ctrlPr>
                        </m:sSubPr>
                        <m:e>
                          <m:r>
                            <a:rPr lang="en-SG" sz="2400" b="0" i="1" smtClean="0">
                              <a:latin typeface="Cambria Math"/>
                            </a:rPr>
                            <m:t>𝐶𝑉</m:t>
                          </m:r>
                        </m:e>
                        <m:sub>
                          <m:r>
                            <a:rPr lang="en-SG" sz="2400" b="0" i="1" smtClean="0">
                              <a:latin typeface="Cambria Math"/>
                            </a:rPr>
                            <m:t>𝑝</m:t>
                          </m:r>
                          <m:r>
                            <a:rPr lang="en-SG" sz="2400" b="0" i="1" smtClean="0">
                              <a:latin typeface="Cambria Math"/>
                            </a:rPr>
                            <m:t> = </m:t>
                          </m:r>
                          <m:f>
                            <m:fPr>
                              <m:ctrlPr>
                                <a:rPr lang="en-SG" sz="2400" b="0" i="1" smtClean="0">
                                  <a:latin typeface="Cambria Math"/>
                                  <a:ea typeface="Cambria Math"/>
                                </a:rPr>
                              </m:ctrlPr>
                            </m:fPr>
                            <m:num>
                              <m:sSub>
                                <m:sSubPr>
                                  <m:ctrlPr>
                                    <a:rPr lang="en-SG" sz="2400" b="0" i="1" smtClean="0">
                                      <a:latin typeface="Cambria Math"/>
                                      <a:ea typeface="Cambria Math"/>
                                    </a:rPr>
                                  </m:ctrlPr>
                                </m:sSubPr>
                                <m:e>
                                  <m:r>
                                    <a:rPr lang="en-SG" sz="2400" b="0" i="1" smtClean="0">
                                      <a:latin typeface="Cambria Math"/>
                                      <a:ea typeface="Cambria Math"/>
                                    </a:rPr>
                                    <m:t>𝜎</m:t>
                                  </m:r>
                                </m:e>
                                <m:sub>
                                  <m:r>
                                    <a:rPr lang="en-SG" sz="2400" b="0" i="1" smtClean="0">
                                      <a:latin typeface="Cambria Math"/>
                                      <a:ea typeface="Cambria Math"/>
                                    </a:rPr>
                                    <m:t>𝑝</m:t>
                                  </m:r>
                                </m:sub>
                              </m:sSub>
                            </m:num>
                            <m:den>
                              <m:acc>
                                <m:accPr>
                                  <m:chr m:val="̂"/>
                                  <m:ctrlPr>
                                    <a:rPr lang="en-SG" sz="2400" b="0" i="1" smtClean="0">
                                      <a:latin typeface="Cambria Math"/>
                                      <a:ea typeface="Cambria Math"/>
                                    </a:rPr>
                                  </m:ctrlPr>
                                </m:accPr>
                                <m:e>
                                  <m:sSub>
                                    <m:sSubPr>
                                      <m:ctrlPr>
                                        <a:rPr lang="en-SG" sz="2400" i="1">
                                          <a:latin typeface="Cambria Math"/>
                                        </a:rPr>
                                      </m:ctrlPr>
                                    </m:sSubPr>
                                    <m:e>
                                      <m:r>
                                        <a:rPr lang="en-SG" sz="2400" i="1">
                                          <a:latin typeface="Cambria Math"/>
                                        </a:rPr>
                                        <m:t>𝑟</m:t>
                                      </m:r>
                                    </m:e>
                                    <m:sub>
                                      <m:r>
                                        <a:rPr lang="en-SG" sz="2400" i="1">
                                          <a:latin typeface="Cambria Math"/>
                                        </a:rPr>
                                        <m:t>𝑝</m:t>
                                      </m:r>
                                    </m:sub>
                                  </m:sSub>
                                </m:e>
                              </m:acc>
                            </m:den>
                          </m:f>
                        </m:sub>
                      </m:sSub>
                    </m:oMath>
                  </m:oMathPara>
                </a14:m>
                <a:endParaRPr lang="en-SG"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02" t="-1258"/>
                </a:stretch>
              </a:blipFill>
            </p:spPr>
            <p:txBody>
              <a:bodyPr/>
              <a:lstStyle/>
              <a:p>
                <a:r>
                  <a:rPr lang="en-SG">
                    <a:noFill/>
                  </a:rPr>
                  <a:t> </a:t>
                </a:r>
              </a:p>
            </p:txBody>
          </p:sp>
        </mc:Fallback>
      </mc:AlternateContent>
      <p:sp>
        <p:nvSpPr>
          <p:cNvPr id="3" name="Title 2"/>
          <p:cNvSpPr>
            <a:spLocks noGrp="1"/>
          </p:cNvSpPr>
          <p:nvPr>
            <p:ph type="title"/>
          </p:nvPr>
        </p:nvSpPr>
        <p:spPr>
          <a:xfrm>
            <a:off x="688490" y="404664"/>
            <a:ext cx="7756263" cy="1054250"/>
          </a:xfrm>
        </p:spPr>
        <p:txBody>
          <a:bodyPr/>
          <a:lstStyle/>
          <a:p>
            <a:r>
              <a:rPr lang="en-SG" sz="4800" dirty="0" smtClean="0"/>
              <a:t>Coefficient of Variation (CV) - Portfolio</a:t>
            </a:r>
            <a:endParaRPr lang="en-SG" sz="4800" dirty="0"/>
          </a:p>
        </p:txBody>
      </p:sp>
    </p:spTree>
    <p:extLst>
      <p:ext uri="{BB962C8B-B14F-4D97-AF65-F5344CB8AC3E}">
        <p14:creationId xmlns:p14="http://schemas.microsoft.com/office/powerpoint/2010/main" val="266951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99247" y="2248347"/>
                <a:ext cx="7905201" cy="4204989"/>
              </a:xfrm>
              <a:ln w="12700">
                <a:noFill/>
              </a:ln>
            </p:spPr>
            <p:txBody>
              <a:bodyPr>
                <a:normAutofit lnSpcReduction="10000"/>
              </a:bodyPr>
              <a:lstStyle/>
              <a:p>
                <a:r>
                  <a:rPr lang="en-SG" dirty="0" smtClean="0"/>
                  <a:t>Measured by standard deviation </a:t>
                </a:r>
                <a14:m>
                  <m:oMath xmlns:m="http://schemas.openxmlformats.org/officeDocument/2006/math">
                    <m:r>
                      <a:rPr lang="en-SG" b="0" i="0" smtClean="0">
                        <a:latin typeface="Cambria Math"/>
                        <a:ea typeface="Cambria Math"/>
                      </a:rPr>
                      <m:t>(</m:t>
                    </m:r>
                    <m:r>
                      <a:rPr lang="en-SG" i="1" smtClean="0">
                        <a:latin typeface="Cambria Math"/>
                        <a:ea typeface="Cambria Math"/>
                      </a:rPr>
                      <m:t>𝜎</m:t>
                    </m:r>
                    <m:r>
                      <a:rPr lang="en-SG" b="0" i="1" smtClean="0">
                        <a:latin typeface="Cambria Math"/>
                        <a:ea typeface="Cambria Math"/>
                      </a:rPr>
                      <m:t>)</m:t>
                    </m:r>
                  </m:oMath>
                </a14:m>
                <a:endParaRPr lang="en-SG" dirty="0" smtClean="0"/>
              </a:p>
              <a:p>
                <a:r>
                  <a:rPr lang="en-SG" dirty="0" smtClean="0"/>
                  <a:t>Break-down of portfolio’s stand-alone risk:</a:t>
                </a:r>
              </a:p>
              <a:p>
                <a:pPr marL="411480" lvl="1" indent="0">
                  <a:buNone/>
                </a:pPr>
                <a:endParaRPr lang="en-SG" dirty="0" smtClean="0">
                  <a:solidFill>
                    <a:schemeClr val="tx2">
                      <a:lumMod val="75000"/>
                    </a:schemeClr>
                  </a:solidFill>
                </a:endParaRPr>
              </a:p>
              <a:p>
                <a:pPr marL="411480" lvl="1" indent="0">
                  <a:buNone/>
                </a:pPr>
                <a:r>
                  <a:rPr lang="en-SG" b="1" dirty="0" smtClean="0">
                    <a:solidFill>
                      <a:schemeClr val="tx2">
                        <a:lumMod val="75000"/>
                      </a:schemeClr>
                    </a:solidFill>
                  </a:rPr>
                  <a:t>Stand-alone risk = </a:t>
                </a:r>
                <a:r>
                  <a:rPr lang="en-SG" b="1" dirty="0" smtClean="0">
                    <a:solidFill>
                      <a:srgbClr val="FF0066"/>
                    </a:solidFill>
                  </a:rPr>
                  <a:t>Market Risk </a:t>
                </a:r>
                <a:r>
                  <a:rPr lang="en-SG" b="1" dirty="0" smtClean="0">
                    <a:solidFill>
                      <a:schemeClr val="tx2">
                        <a:lumMod val="75000"/>
                      </a:schemeClr>
                    </a:solidFill>
                  </a:rPr>
                  <a:t>+ </a:t>
                </a:r>
                <a:r>
                  <a:rPr lang="en-SG" b="1" dirty="0" smtClean="0">
                    <a:solidFill>
                      <a:srgbClr val="CC3300"/>
                    </a:solidFill>
                  </a:rPr>
                  <a:t>Diversifiable Risk </a:t>
                </a:r>
              </a:p>
              <a:p>
                <a:pPr marL="411480" lvl="1" indent="0">
                  <a:buNone/>
                </a:pPr>
                <a:endParaRPr lang="en-SG" dirty="0" smtClean="0">
                  <a:solidFill>
                    <a:srgbClr val="FF0066"/>
                  </a:solidFill>
                </a:endParaRPr>
              </a:p>
              <a:p>
                <a:pPr marL="411480" lvl="1" indent="0">
                  <a:buNone/>
                </a:pPr>
                <a:r>
                  <a:rPr lang="en-SG" dirty="0" smtClean="0">
                    <a:solidFill>
                      <a:srgbClr val="FF0066"/>
                    </a:solidFill>
                  </a:rPr>
                  <a:t>Market Risk: </a:t>
                </a:r>
              </a:p>
              <a:p>
                <a:pPr marL="411480" lvl="1" indent="0">
                  <a:buNone/>
                </a:pPr>
                <a:r>
                  <a:rPr lang="en-SG" dirty="0" smtClean="0">
                    <a:solidFill>
                      <a:schemeClr val="tx1"/>
                    </a:solidFill>
                  </a:rPr>
                  <a:t>Cannot be eliminated through diversification. </a:t>
                </a:r>
              </a:p>
              <a:p>
                <a:pPr marL="411480" lvl="1" indent="0">
                  <a:buNone/>
                </a:pPr>
                <a:r>
                  <a:rPr lang="en-SG" b="1" dirty="0" smtClean="0">
                    <a:solidFill>
                      <a:schemeClr val="tx1"/>
                    </a:solidFill>
                  </a:rPr>
                  <a:t>Measured by beta. </a:t>
                </a:r>
              </a:p>
              <a:p>
                <a:pPr marL="411480" lvl="1" indent="0">
                  <a:buNone/>
                </a:pPr>
                <a:endParaRPr lang="en-SG" dirty="0" smtClean="0">
                  <a:solidFill>
                    <a:srgbClr val="CC3300"/>
                  </a:solidFill>
                </a:endParaRPr>
              </a:p>
              <a:p>
                <a:pPr marL="411480" lvl="1" indent="0">
                  <a:buNone/>
                </a:pPr>
                <a:r>
                  <a:rPr lang="en-SG" dirty="0" smtClean="0">
                    <a:solidFill>
                      <a:srgbClr val="CC3300"/>
                    </a:solidFill>
                  </a:rPr>
                  <a:t>Diversifiable </a:t>
                </a:r>
                <a:r>
                  <a:rPr lang="en-SG" dirty="0">
                    <a:solidFill>
                      <a:srgbClr val="CC3300"/>
                    </a:solidFill>
                  </a:rPr>
                  <a:t>Risk </a:t>
                </a:r>
              </a:p>
              <a:p>
                <a:pPr marL="411480" lvl="1" indent="0">
                  <a:buNone/>
                </a:pPr>
                <a:r>
                  <a:rPr lang="en-SG" dirty="0" smtClean="0"/>
                  <a:t>Can be eliminated through proper diversification. </a:t>
                </a:r>
                <a:endParaRPr lang="en-SG"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99247" y="2248347"/>
                <a:ext cx="7905201" cy="4204989"/>
              </a:xfrm>
              <a:blipFill rotWithShape="1">
                <a:blip r:embed="rId2"/>
                <a:stretch>
                  <a:fillRect l="-1080" t="-1884" b="-1449"/>
                </a:stretch>
              </a:blipFill>
              <a:ln w="12700">
                <a:noFill/>
              </a:ln>
            </p:spPr>
            <p:txBody>
              <a:bodyPr/>
              <a:lstStyle/>
              <a:p>
                <a:r>
                  <a:rPr lang="en-SG">
                    <a:noFill/>
                  </a:rPr>
                  <a:t> </a:t>
                </a:r>
              </a:p>
            </p:txBody>
          </p:sp>
        </mc:Fallback>
      </mc:AlternateContent>
      <p:sp>
        <p:nvSpPr>
          <p:cNvPr id="3" name="Title 2"/>
          <p:cNvSpPr>
            <a:spLocks noGrp="1"/>
          </p:cNvSpPr>
          <p:nvPr>
            <p:ph type="title"/>
          </p:nvPr>
        </p:nvSpPr>
        <p:spPr/>
        <p:txBody>
          <a:bodyPr/>
          <a:lstStyle/>
          <a:p>
            <a:r>
              <a:rPr lang="en-SG" sz="4800" dirty="0" smtClean="0"/>
              <a:t>Stand-alone Risk of Portfolio  </a:t>
            </a:r>
            <a:endParaRPr lang="en-SG" sz="4800" dirty="0"/>
          </a:p>
        </p:txBody>
      </p:sp>
    </p:spTree>
    <p:extLst>
      <p:ext uri="{BB962C8B-B14F-4D97-AF65-F5344CB8AC3E}">
        <p14:creationId xmlns:p14="http://schemas.microsoft.com/office/powerpoint/2010/main" val="1510455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SG" dirty="0" smtClean="0"/>
                  <a:t>CAPM – Capital Asset Pricing Model </a:t>
                </a:r>
              </a:p>
              <a:p>
                <a:pPr marL="0" indent="0">
                  <a:buNone/>
                </a:pPr>
                <a:r>
                  <a:rPr lang="en-SG" dirty="0" smtClean="0"/>
                  <a:t>SML – Security Market Line </a:t>
                </a:r>
              </a:p>
              <a:p>
                <a:r>
                  <a:rPr lang="en-SG" dirty="0" smtClean="0"/>
                  <a:t>CAPM / SML links risk and required returns</a:t>
                </a:r>
              </a:p>
              <a:p>
                <a:r>
                  <a:rPr lang="en-SG" b="1" dirty="0" smtClean="0"/>
                  <a:t>Formula: </a:t>
                </a:r>
              </a:p>
              <a:p>
                <a:pPr marL="0" indent="0">
                  <a:buNone/>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b="0" i="1" smtClean="0">
                              <a:latin typeface="Cambria Math"/>
                            </a:rPr>
                            <m:t>𝑟</m:t>
                          </m:r>
                        </m:e>
                        <m:sub>
                          <m:r>
                            <a:rPr lang="en-SG" b="0" i="1" smtClean="0">
                              <a:latin typeface="Cambria Math"/>
                            </a:rPr>
                            <m:t>𝑖</m:t>
                          </m:r>
                        </m:sub>
                      </m:sSub>
                      <m:r>
                        <a:rPr lang="en-SG" i="1" smtClean="0">
                          <a:latin typeface="Cambria Math"/>
                          <a:ea typeface="Cambria Math"/>
                        </a:rPr>
                        <m:t>=</m:t>
                      </m:r>
                      <m:sSub>
                        <m:sSubPr>
                          <m:ctrlPr>
                            <a:rPr lang="en-SG" i="1" smtClean="0">
                              <a:latin typeface="Cambria Math"/>
                              <a:ea typeface="Cambria Math"/>
                            </a:rPr>
                          </m:ctrlPr>
                        </m:sSubPr>
                        <m:e>
                          <m:r>
                            <a:rPr lang="en-SG" b="0" i="1" smtClean="0">
                              <a:latin typeface="Cambria Math"/>
                              <a:ea typeface="Cambria Math"/>
                            </a:rPr>
                            <m:t>𝑟</m:t>
                          </m:r>
                        </m:e>
                        <m:sub>
                          <m:r>
                            <a:rPr lang="en-SG" b="0" i="1" smtClean="0">
                              <a:latin typeface="Cambria Math"/>
                              <a:ea typeface="Cambria Math"/>
                            </a:rPr>
                            <m:t>𝑅𝐹</m:t>
                          </m:r>
                        </m:sub>
                      </m:sSub>
                      <m:r>
                        <a:rPr lang="en-SG" i="1" smtClean="0">
                          <a:latin typeface="Cambria Math"/>
                          <a:ea typeface="Cambria Math"/>
                        </a:rPr>
                        <m:t>+</m:t>
                      </m:r>
                      <m:d>
                        <m:dPr>
                          <m:ctrlPr>
                            <a:rPr lang="en-SG" i="1" smtClean="0">
                              <a:latin typeface="Cambria Math"/>
                              <a:ea typeface="Cambria Math"/>
                            </a:rPr>
                          </m:ctrlPr>
                        </m:dPr>
                        <m:e>
                          <m:sSub>
                            <m:sSubPr>
                              <m:ctrlPr>
                                <a:rPr lang="en-SG" i="1" smtClean="0">
                                  <a:latin typeface="Cambria Math"/>
                                  <a:ea typeface="Cambria Math"/>
                                </a:rPr>
                              </m:ctrlPr>
                            </m:sSubPr>
                            <m:e>
                              <m:r>
                                <a:rPr lang="en-SG" b="0" i="1" smtClean="0">
                                  <a:latin typeface="Cambria Math"/>
                                  <a:ea typeface="Cambria Math"/>
                                </a:rPr>
                                <m:t>𝑟</m:t>
                              </m:r>
                            </m:e>
                            <m:sub>
                              <m:r>
                                <a:rPr lang="en-SG" b="0" i="1" smtClean="0">
                                  <a:latin typeface="Cambria Math"/>
                                  <a:ea typeface="Cambria Math"/>
                                </a:rPr>
                                <m:t>𝑀</m:t>
                              </m:r>
                            </m:sub>
                          </m:sSub>
                          <m:r>
                            <a:rPr lang="en-SG" i="1" smtClean="0">
                              <a:latin typeface="Cambria Math"/>
                              <a:ea typeface="Cambria Math"/>
                            </a:rPr>
                            <m:t>−</m:t>
                          </m:r>
                          <m:sSub>
                            <m:sSubPr>
                              <m:ctrlPr>
                                <a:rPr lang="en-SG" i="1" smtClean="0">
                                  <a:latin typeface="Cambria Math"/>
                                  <a:ea typeface="Cambria Math"/>
                                </a:rPr>
                              </m:ctrlPr>
                            </m:sSubPr>
                            <m:e>
                              <m:r>
                                <a:rPr lang="en-SG" b="0" i="1" smtClean="0">
                                  <a:latin typeface="Cambria Math"/>
                                  <a:ea typeface="Cambria Math"/>
                                </a:rPr>
                                <m:t>𝑟</m:t>
                              </m:r>
                            </m:e>
                            <m:sub>
                              <m:r>
                                <a:rPr lang="en-SG" b="0" i="1" smtClean="0">
                                  <a:latin typeface="Cambria Math"/>
                                  <a:ea typeface="Cambria Math"/>
                                </a:rPr>
                                <m:t>𝑅𝐹</m:t>
                              </m:r>
                            </m:sub>
                          </m:sSub>
                        </m:e>
                      </m:d>
                      <m:sSub>
                        <m:sSubPr>
                          <m:ctrlPr>
                            <a:rPr lang="en-SG" i="1" smtClean="0">
                              <a:latin typeface="Cambria Math"/>
                              <a:ea typeface="Cambria Math"/>
                            </a:rPr>
                          </m:ctrlPr>
                        </m:sSubPr>
                        <m:e>
                          <m:r>
                            <a:rPr lang="en-SG" b="0" i="1" smtClean="0">
                              <a:latin typeface="Cambria Math"/>
                              <a:ea typeface="Cambria Math"/>
                            </a:rPr>
                            <m:t>𝑏</m:t>
                          </m:r>
                        </m:e>
                        <m:sub>
                          <m:r>
                            <a:rPr lang="en-SG" b="0" i="1" smtClean="0">
                              <a:latin typeface="Cambria Math"/>
                              <a:ea typeface="Cambria Math"/>
                            </a:rPr>
                            <m:t>𝑖</m:t>
                          </m:r>
                        </m:sub>
                      </m:sSub>
                    </m:oMath>
                  </m:oMathPara>
                </a14:m>
                <a:endParaRPr lang="en-SG"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60" t="-1258"/>
                </a:stretch>
              </a:blipFill>
            </p:spPr>
            <p:txBody>
              <a:bodyPr/>
              <a:lstStyle/>
              <a:p>
                <a:r>
                  <a:rPr lang="en-SG">
                    <a:noFill/>
                  </a:rPr>
                  <a:t> </a:t>
                </a:r>
              </a:p>
            </p:txBody>
          </p:sp>
        </mc:Fallback>
      </mc:AlternateContent>
      <p:sp>
        <p:nvSpPr>
          <p:cNvPr id="3" name="Title 2"/>
          <p:cNvSpPr>
            <a:spLocks noGrp="1"/>
          </p:cNvSpPr>
          <p:nvPr>
            <p:ph type="title"/>
          </p:nvPr>
        </p:nvSpPr>
        <p:spPr/>
        <p:txBody>
          <a:bodyPr/>
          <a:lstStyle/>
          <a:p>
            <a:r>
              <a:rPr lang="en-SG" sz="4800" dirty="0" smtClean="0"/>
              <a:t>CAPM / SML </a:t>
            </a:r>
            <a:endParaRPr lang="en-SG" sz="4800" dirty="0"/>
          </a:p>
        </p:txBody>
      </p:sp>
    </p:spTree>
    <p:extLst>
      <p:ext uri="{BB962C8B-B14F-4D97-AF65-F5344CB8AC3E}">
        <p14:creationId xmlns:p14="http://schemas.microsoft.com/office/powerpoint/2010/main" val="1933364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SG" sz="4800" dirty="0" smtClean="0"/>
              <a:t>CAPM / SML </a:t>
            </a:r>
            <a:endParaRPr lang="en-SG" sz="4800" dirty="0"/>
          </a:p>
        </p:txBody>
      </p:sp>
      <mc:AlternateContent xmlns:mc="http://schemas.openxmlformats.org/markup-compatibility/2006" xmlns:a14="http://schemas.microsoft.com/office/drawing/2010/main">
        <mc:Choice Requires="a14">
          <p:sp>
            <p:nvSpPr>
              <p:cNvPr id="6" name="Content Placeholder 1"/>
              <p:cNvSpPr txBox="1">
                <a:spLocks/>
              </p:cNvSpPr>
              <p:nvPr/>
            </p:nvSpPr>
            <p:spPr>
              <a:xfrm>
                <a:off x="699247" y="2248347"/>
                <a:ext cx="7833193" cy="4349005"/>
              </a:xfrm>
              <a:prstGeom prst="rect">
                <a:avLst/>
              </a:prstGeom>
            </p:spPr>
            <p:txBody>
              <a:bodyPr>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Font typeface="Wingdings" pitchFamily="2" charset="2"/>
                  <a:buNone/>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i="1">
                              <a:latin typeface="Cambria Math"/>
                            </a:rPr>
                            <m:t>𝑟</m:t>
                          </m:r>
                        </m:e>
                        <m:sub>
                          <m:r>
                            <a:rPr lang="en-SG" i="1">
                              <a:latin typeface="Cambria Math"/>
                            </a:rPr>
                            <m:t>𝑖</m:t>
                          </m:r>
                        </m:sub>
                      </m:sSub>
                      <m:r>
                        <a:rPr lang="en-SG" i="1">
                          <a:latin typeface="Cambria Math"/>
                          <a:ea typeface="Cambria Math"/>
                        </a:rPr>
                        <m:t>=</m:t>
                      </m:r>
                      <m:sSub>
                        <m:sSubPr>
                          <m:ctrlPr>
                            <a:rPr lang="en-SG" i="1">
                              <a:latin typeface="Cambria Math"/>
                              <a:ea typeface="Cambria Math"/>
                            </a:rPr>
                          </m:ctrlPr>
                        </m:sSubPr>
                        <m:e>
                          <m:r>
                            <a:rPr lang="en-SG" i="1">
                              <a:latin typeface="Cambria Math"/>
                              <a:ea typeface="Cambria Math"/>
                            </a:rPr>
                            <m:t>𝑟</m:t>
                          </m:r>
                        </m:e>
                        <m:sub>
                          <m:r>
                            <a:rPr lang="en-SG" i="1">
                              <a:latin typeface="Cambria Math"/>
                              <a:ea typeface="Cambria Math"/>
                            </a:rPr>
                            <m:t>𝑅𝐹</m:t>
                          </m:r>
                        </m:sub>
                      </m:sSub>
                      <m:r>
                        <a:rPr lang="en-SG" i="1">
                          <a:latin typeface="Cambria Math"/>
                          <a:ea typeface="Cambria Math"/>
                        </a:rPr>
                        <m:t>+</m:t>
                      </m:r>
                      <m:d>
                        <m:dPr>
                          <m:ctrlPr>
                            <a:rPr lang="en-SG" i="1">
                              <a:latin typeface="Cambria Math"/>
                              <a:ea typeface="Cambria Math"/>
                            </a:rPr>
                          </m:ctrlPr>
                        </m:dPr>
                        <m:e>
                          <m:sSub>
                            <m:sSubPr>
                              <m:ctrlPr>
                                <a:rPr lang="en-SG" i="1">
                                  <a:latin typeface="Cambria Math"/>
                                  <a:ea typeface="Cambria Math"/>
                                </a:rPr>
                              </m:ctrlPr>
                            </m:sSubPr>
                            <m:e>
                              <m:r>
                                <a:rPr lang="en-SG" i="1">
                                  <a:latin typeface="Cambria Math"/>
                                  <a:ea typeface="Cambria Math"/>
                                </a:rPr>
                                <m:t>𝑟</m:t>
                              </m:r>
                            </m:e>
                            <m:sub>
                              <m:r>
                                <a:rPr lang="en-SG" i="1">
                                  <a:latin typeface="Cambria Math"/>
                                  <a:ea typeface="Cambria Math"/>
                                </a:rPr>
                                <m:t>𝑀</m:t>
                              </m:r>
                            </m:sub>
                          </m:sSub>
                          <m:r>
                            <a:rPr lang="en-SG" i="1">
                              <a:latin typeface="Cambria Math"/>
                              <a:ea typeface="Cambria Math"/>
                            </a:rPr>
                            <m:t>−</m:t>
                          </m:r>
                          <m:sSub>
                            <m:sSubPr>
                              <m:ctrlPr>
                                <a:rPr lang="en-SG" i="1">
                                  <a:latin typeface="Cambria Math"/>
                                  <a:ea typeface="Cambria Math"/>
                                </a:rPr>
                              </m:ctrlPr>
                            </m:sSubPr>
                            <m:e>
                              <m:r>
                                <a:rPr lang="en-SG" i="1">
                                  <a:latin typeface="Cambria Math"/>
                                  <a:ea typeface="Cambria Math"/>
                                </a:rPr>
                                <m:t>𝑟</m:t>
                              </m:r>
                            </m:e>
                            <m:sub>
                              <m:r>
                                <a:rPr lang="en-SG" i="1">
                                  <a:latin typeface="Cambria Math"/>
                                  <a:ea typeface="Cambria Math"/>
                                </a:rPr>
                                <m:t>𝑅𝐹</m:t>
                              </m:r>
                            </m:sub>
                          </m:sSub>
                        </m:e>
                      </m:d>
                      <m:sSub>
                        <m:sSubPr>
                          <m:ctrlPr>
                            <a:rPr lang="en-SG" i="1">
                              <a:latin typeface="Cambria Math"/>
                              <a:ea typeface="Cambria Math"/>
                            </a:rPr>
                          </m:ctrlPr>
                        </m:sSubPr>
                        <m:e>
                          <m:r>
                            <a:rPr lang="en-SG" i="1">
                              <a:latin typeface="Cambria Math"/>
                              <a:ea typeface="Cambria Math"/>
                            </a:rPr>
                            <m:t>𝑏</m:t>
                          </m:r>
                        </m:e>
                        <m:sub>
                          <m:r>
                            <a:rPr lang="en-SG" i="1">
                              <a:latin typeface="Cambria Math"/>
                              <a:ea typeface="Cambria Math"/>
                            </a:rPr>
                            <m:t>𝑖</m:t>
                          </m:r>
                        </m:sub>
                      </m:sSub>
                    </m:oMath>
                  </m:oMathPara>
                </a14:m>
                <a:endParaRPr lang="en-SG" dirty="0" smtClean="0"/>
              </a:p>
              <a:p>
                <a:pPr marL="0" indent="0">
                  <a:buFont typeface="Wingdings" pitchFamily="2" charset="2"/>
                  <a:buNone/>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i="1" smtClean="0">
                              <a:latin typeface="Cambria Math"/>
                            </a:rPr>
                            <m:t>𝑟</m:t>
                          </m:r>
                        </m:e>
                        <m:sub>
                          <m:r>
                            <a:rPr lang="en-SG" i="1" smtClean="0">
                              <a:latin typeface="Cambria Math"/>
                            </a:rPr>
                            <m:t>𝑖</m:t>
                          </m:r>
                        </m:sub>
                      </m:sSub>
                      <m:r>
                        <a:rPr lang="en-SG" i="1" smtClean="0">
                          <a:latin typeface="Cambria Math"/>
                          <a:ea typeface="Cambria Math"/>
                        </a:rPr>
                        <m:t>−</m:t>
                      </m:r>
                      <m:sSub>
                        <m:sSubPr>
                          <m:ctrlPr>
                            <a:rPr lang="en-SG" i="1" smtClean="0">
                              <a:latin typeface="Cambria Math"/>
                              <a:ea typeface="Cambria Math"/>
                            </a:rPr>
                          </m:ctrlPr>
                        </m:sSubPr>
                        <m:e>
                          <m:r>
                            <a:rPr lang="en-SG" i="1" smtClean="0">
                              <a:latin typeface="Cambria Math"/>
                              <a:ea typeface="Cambria Math"/>
                            </a:rPr>
                            <m:t>𝑟</m:t>
                          </m:r>
                        </m:e>
                        <m:sub>
                          <m:r>
                            <a:rPr lang="en-SG" i="1" smtClean="0">
                              <a:latin typeface="Cambria Math"/>
                              <a:ea typeface="Cambria Math"/>
                            </a:rPr>
                            <m:t>𝑅𝐹</m:t>
                          </m:r>
                        </m:sub>
                      </m:sSub>
                      <m:r>
                        <a:rPr lang="en-SG" i="1" smtClean="0">
                          <a:latin typeface="Cambria Math"/>
                          <a:ea typeface="Cambria Math"/>
                        </a:rPr>
                        <m:t>=</m:t>
                      </m:r>
                      <m:d>
                        <m:dPr>
                          <m:ctrlPr>
                            <a:rPr lang="en-SG" i="1" smtClean="0">
                              <a:latin typeface="Cambria Math"/>
                              <a:ea typeface="Cambria Math"/>
                            </a:rPr>
                          </m:ctrlPr>
                        </m:dPr>
                        <m:e>
                          <m:sSub>
                            <m:sSubPr>
                              <m:ctrlPr>
                                <a:rPr lang="en-SG" i="1" smtClean="0">
                                  <a:solidFill>
                                    <a:srgbClr val="008000"/>
                                  </a:solidFill>
                                  <a:latin typeface="Cambria Math"/>
                                  <a:ea typeface="Cambria Math"/>
                                </a:rPr>
                              </m:ctrlPr>
                            </m:sSubPr>
                            <m:e>
                              <m:r>
                                <a:rPr lang="en-SG" i="1" smtClean="0">
                                  <a:solidFill>
                                    <a:srgbClr val="008000"/>
                                  </a:solidFill>
                                  <a:latin typeface="Cambria Math"/>
                                  <a:ea typeface="Cambria Math"/>
                                </a:rPr>
                                <m:t>𝑟</m:t>
                              </m:r>
                            </m:e>
                            <m:sub>
                              <m:r>
                                <a:rPr lang="en-SG" i="1" smtClean="0">
                                  <a:solidFill>
                                    <a:srgbClr val="008000"/>
                                  </a:solidFill>
                                  <a:latin typeface="Cambria Math"/>
                                  <a:ea typeface="Cambria Math"/>
                                </a:rPr>
                                <m:t>𝑀</m:t>
                              </m:r>
                            </m:sub>
                          </m:sSub>
                          <m:r>
                            <a:rPr lang="en-SG" i="1" smtClean="0">
                              <a:solidFill>
                                <a:srgbClr val="008000"/>
                              </a:solidFill>
                              <a:latin typeface="Cambria Math"/>
                              <a:ea typeface="Cambria Math"/>
                            </a:rPr>
                            <m:t>−</m:t>
                          </m:r>
                          <m:sSub>
                            <m:sSubPr>
                              <m:ctrlPr>
                                <a:rPr lang="en-SG" i="1" smtClean="0">
                                  <a:solidFill>
                                    <a:srgbClr val="008000"/>
                                  </a:solidFill>
                                  <a:latin typeface="Cambria Math"/>
                                  <a:ea typeface="Cambria Math"/>
                                </a:rPr>
                              </m:ctrlPr>
                            </m:sSubPr>
                            <m:e>
                              <m:r>
                                <a:rPr lang="en-SG" i="1" smtClean="0">
                                  <a:solidFill>
                                    <a:srgbClr val="008000"/>
                                  </a:solidFill>
                                  <a:latin typeface="Cambria Math"/>
                                  <a:ea typeface="Cambria Math"/>
                                </a:rPr>
                                <m:t>𝑟</m:t>
                              </m:r>
                            </m:e>
                            <m:sub>
                              <m:r>
                                <a:rPr lang="en-SG" i="1" smtClean="0">
                                  <a:solidFill>
                                    <a:srgbClr val="008000"/>
                                  </a:solidFill>
                                  <a:latin typeface="Cambria Math"/>
                                  <a:ea typeface="Cambria Math"/>
                                </a:rPr>
                                <m:t>𝑅𝐹</m:t>
                              </m:r>
                            </m:sub>
                          </m:sSub>
                        </m:e>
                      </m:d>
                      <m:sSub>
                        <m:sSubPr>
                          <m:ctrlPr>
                            <a:rPr lang="en-SG" i="1" smtClean="0">
                              <a:solidFill>
                                <a:srgbClr val="FF0000"/>
                              </a:solidFill>
                              <a:latin typeface="Cambria Math"/>
                              <a:ea typeface="Cambria Math"/>
                            </a:rPr>
                          </m:ctrlPr>
                        </m:sSubPr>
                        <m:e>
                          <m:r>
                            <a:rPr lang="en-SG" i="1" smtClean="0">
                              <a:solidFill>
                                <a:srgbClr val="FF0000"/>
                              </a:solidFill>
                              <a:latin typeface="Cambria Math"/>
                              <a:ea typeface="Cambria Math"/>
                            </a:rPr>
                            <m:t>𝑏</m:t>
                          </m:r>
                        </m:e>
                        <m:sub>
                          <m:r>
                            <a:rPr lang="en-SG" i="1" smtClean="0">
                              <a:solidFill>
                                <a:srgbClr val="FF0000"/>
                              </a:solidFill>
                              <a:latin typeface="Cambria Math"/>
                              <a:ea typeface="Cambria Math"/>
                            </a:rPr>
                            <m:t>𝑖</m:t>
                          </m:r>
                        </m:sub>
                      </m:sSub>
                    </m:oMath>
                  </m:oMathPara>
                </a14:m>
                <a:endParaRPr lang="en-SG" dirty="0" smtClean="0"/>
              </a:p>
              <a:p>
                <a:pPr marL="0" indent="0">
                  <a:buFont typeface="Wingdings" pitchFamily="2" charset="2"/>
                  <a:buNone/>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i="1" smtClean="0">
                              <a:latin typeface="Cambria Math"/>
                            </a:rPr>
                            <m:t>𝑅𝑃</m:t>
                          </m:r>
                        </m:e>
                        <m:sub>
                          <m:r>
                            <a:rPr lang="en-SG" i="1" smtClean="0">
                              <a:latin typeface="Cambria Math"/>
                            </a:rPr>
                            <m:t>𝑖</m:t>
                          </m:r>
                        </m:sub>
                      </m:sSub>
                      <m:r>
                        <a:rPr lang="en-SG" i="1" smtClean="0">
                          <a:latin typeface="Cambria Math"/>
                          <a:ea typeface="Cambria Math"/>
                        </a:rPr>
                        <m:t>=</m:t>
                      </m:r>
                      <m:sSub>
                        <m:sSubPr>
                          <m:ctrlPr>
                            <a:rPr lang="en-SG" i="1" smtClean="0">
                              <a:latin typeface="Cambria Math"/>
                              <a:ea typeface="Cambria Math"/>
                            </a:rPr>
                          </m:ctrlPr>
                        </m:sSubPr>
                        <m:e>
                          <m:r>
                            <a:rPr lang="en-SG" i="1" smtClean="0">
                              <a:latin typeface="Cambria Math"/>
                              <a:ea typeface="Cambria Math"/>
                            </a:rPr>
                            <m:t>𝑅𝑃</m:t>
                          </m:r>
                        </m:e>
                        <m:sub>
                          <m:r>
                            <a:rPr lang="en-SG" i="1" smtClean="0">
                              <a:latin typeface="Cambria Math"/>
                              <a:ea typeface="Cambria Math"/>
                            </a:rPr>
                            <m:t>𝑀</m:t>
                          </m:r>
                        </m:sub>
                      </m:sSub>
                      <m:r>
                        <a:rPr lang="en-SG" i="1" smtClean="0">
                          <a:latin typeface="Cambria Math"/>
                          <a:ea typeface="Cambria Math"/>
                        </a:rPr>
                        <m:t>×</m:t>
                      </m:r>
                      <m:sSub>
                        <m:sSubPr>
                          <m:ctrlPr>
                            <a:rPr lang="en-SG" i="1" smtClean="0">
                              <a:latin typeface="Cambria Math"/>
                              <a:ea typeface="Cambria Math"/>
                            </a:rPr>
                          </m:ctrlPr>
                        </m:sSubPr>
                        <m:e>
                          <m:r>
                            <a:rPr lang="en-SG" i="1" smtClean="0">
                              <a:latin typeface="Cambria Math"/>
                              <a:ea typeface="Cambria Math"/>
                            </a:rPr>
                            <m:t>𝐵𝑒𝑡𝑎</m:t>
                          </m:r>
                        </m:e>
                        <m:sub>
                          <m:r>
                            <a:rPr lang="en-SG" i="1" smtClean="0">
                              <a:latin typeface="Cambria Math"/>
                              <a:ea typeface="Cambria Math"/>
                            </a:rPr>
                            <m:t>𝑖</m:t>
                          </m:r>
                        </m:sub>
                      </m:sSub>
                    </m:oMath>
                  </m:oMathPara>
                </a14:m>
                <a:endParaRPr lang="en-SG" dirty="0" smtClean="0"/>
              </a:p>
              <a:p>
                <a:pPr marL="0" indent="0">
                  <a:buFont typeface="Wingdings" pitchFamily="2" charset="2"/>
                  <a:buNone/>
                </a:pPr>
                <a:endParaRPr lang="en-SG" dirty="0" smtClean="0"/>
              </a:p>
              <a:p>
                <a14:m>
                  <m:oMath xmlns:m="http://schemas.openxmlformats.org/officeDocument/2006/math">
                    <m:sSub>
                      <m:sSubPr>
                        <m:ctrlPr>
                          <a:rPr lang="en-SG" i="1">
                            <a:latin typeface="Cambria Math"/>
                          </a:rPr>
                        </m:ctrlPr>
                      </m:sSubPr>
                      <m:e>
                        <m:r>
                          <a:rPr lang="en-SG" i="1">
                            <a:latin typeface="Cambria Math"/>
                          </a:rPr>
                          <m:t>𝑟</m:t>
                        </m:r>
                      </m:e>
                      <m:sub>
                        <m:r>
                          <a:rPr lang="en-SG" i="1">
                            <a:latin typeface="Cambria Math"/>
                          </a:rPr>
                          <m:t>𝑖</m:t>
                        </m:r>
                      </m:sub>
                    </m:sSub>
                    <m:r>
                      <a:rPr lang="en-SG" i="1" smtClean="0">
                        <a:latin typeface="Cambria Math"/>
                      </a:rPr>
                      <m:t> </m:t>
                    </m:r>
                  </m:oMath>
                </a14:m>
                <a:r>
                  <a:rPr lang="en-SG" dirty="0" smtClean="0"/>
                  <a:t>: required return of stock </a:t>
                </a:r>
                <a:r>
                  <a:rPr lang="en-SG" i="1" dirty="0" smtClean="0"/>
                  <a:t>i </a:t>
                </a:r>
              </a:p>
              <a:p>
                <a14:m>
                  <m:oMath xmlns:m="http://schemas.openxmlformats.org/officeDocument/2006/math">
                    <m:sSub>
                      <m:sSubPr>
                        <m:ctrlPr>
                          <a:rPr lang="en-SG" i="1">
                            <a:latin typeface="Cambria Math"/>
                            <a:ea typeface="Cambria Math"/>
                          </a:rPr>
                        </m:ctrlPr>
                      </m:sSubPr>
                      <m:e>
                        <m:r>
                          <a:rPr lang="en-SG" i="1">
                            <a:latin typeface="Cambria Math"/>
                            <a:ea typeface="Cambria Math"/>
                          </a:rPr>
                          <m:t>𝑟</m:t>
                        </m:r>
                      </m:e>
                      <m:sub>
                        <m:r>
                          <a:rPr lang="en-SG" i="1">
                            <a:latin typeface="Cambria Math"/>
                            <a:ea typeface="Cambria Math"/>
                          </a:rPr>
                          <m:t>𝑅𝐹</m:t>
                        </m:r>
                      </m:sub>
                    </m:sSub>
                  </m:oMath>
                </a14:m>
                <a:r>
                  <a:rPr lang="en-SG" dirty="0" smtClean="0"/>
                  <a:t>: risk-free rate of return </a:t>
                </a:r>
              </a:p>
              <a:p>
                <a14:m>
                  <m:oMath xmlns:m="http://schemas.openxmlformats.org/officeDocument/2006/math">
                    <m:sSub>
                      <m:sSubPr>
                        <m:ctrlPr>
                          <a:rPr lang="en-SG" i="1">
                            <a:latin typeface="Cambria Math"/>
                            <a:ea typeface="Cambria Math"/>
                          </a:rPr>
                        </m:ctrlPr>
                      </m:sSubPr>
                      <m:e>
                        <m:r>
                          <a:rPr lang="en-SG" i="1">
                            <a:latin typeface="Cambria Math"/>
                            <a:ea typeface="Cambria Math"/>
                          </a:rPr>
                          <m:t>𝑟</m:t>
                        </m:r>
                      </m:e>
                      <m:sub>
                        <m:r>
                          <a:rPr lang="en-SG" i="1">
                            <a:latin typeface="Cambria Math"/>
                            <a:ea typeface="Cambria Math"/>
                          </a:rPr>
                          <m:t>𝑀</m:t>
                        </m:r>
                      </m:sub>
                    </m:sSub>
                  </m:oMath>
                </a14:m>
                <a:r>
                  <a:rPr lang="en-SG" dirty="0" smtClean="0"/>
                  <a:t>: required return of market portfolio </a:t>
                </a:r>
              </a:p>
              <a:p>
                <a14:m>
                  <m:oMath xmlns:m="http://schemas.openxmlformats.org/officeDocument/2006/math">
                    <m:sSub>
                      <m:sSubPr>
                        <m:ctrlPr>
                          <a:rPr lang="en-SG" i="1" smtClean="0">
                            <a:solidFill>
                              <a:srgbClr val="CC3300"/>
                            </a:solidFill>
                            <a:latin typeface="Cambria Math"/>
                          </a:rPr>
                        </m:ctrlPr>
                      </m:sSubPr>
                      <m:e>
                        <m:r>
                          <a:rPr lang="en-GB" i="1">
                            <a:solidFill>
                              <a:srgbClr val="CC3300"/>
                            </a:solidFill>
                            <a:latin typeface="Cambria Math"/>
                          </a:rPr>
                          <m:t>𝑏</m:t>
                        </m:r>
                      </m:e>
                      <m:sub>
                        <m:r>
                          <a:rPr lang="en-GB" i="1">
                            <a:solidFill>
                              <a:srgbClr val="CC3300"/>
                            </a:solidFill>
                            <a:latin typeface="Cambria Math"/>
                            <a:ea typeface="Cambria Math"/>
                          </a:rPr>
                          <m:t>𝑖</m:t>
                        </m:r>
                      </m:sub>
                    </m:sSub>
                    <m:r>
                      <a:rPr lang="en-GB" i="1">
                        <a:solidFill>
                          <a:srgbClr val="CC3300"/>
                        </a:solidFill>
                        <a:latin typeface="Cambria Math"/>
                        <a:ea typeface="Cambria Math"/>
                      </a:rPr>
                      <m:t> </m:t>
                    </m:r>
                    <m:r>
                      <a:rPr lang="en-SG" i="1" smtClean="0">
                        <a:solidFill>
                          <a:srgbClr val="CC3300"/>
                        </a:solidFill>
                        <a:latin typeface="Cambria Math"/>
                        <a:ea typeface="Cambria Math"/>
                      </a:rPr>
                      <m:t>: </m:t>
                    </m:r>
                  </m:oMath>
                </a14:m>
                <a:r>
                  <a:rPr lang="en-SG" dirty="0" smtClean="0">
                    <a:solidFill>
                      <a:srgbClr val="CC3300"/>
                    </a:solidFill>
                  </a:rPr>
                  <a:t>beta </a:t>
                </a:r>
                <a:r>
                  <a:rPr lang="en-SG" dirty="0">
                    <a:solidFill>
                      <a:srgbClr val="CC3300"/>
                    </a:solidFill>
                  </a:rPr>
                  <a:t>of stock i, a measure of its market risk</a:t>
                </a:r>
                <a:endParaRPr lang="en-SG" dirty="0"/>
              </a:p>
              <a:p>
                <a14:m>
                  <m:oMath xmlns:m="http://schemas.openxmlformats.org/officeDocument/2006/math">
                    <m:sSub>
                      <m:sSubPr>
                        <m:ctrlPr>
                          <a:rPr lang="en-SG" i="1">
                            <a:latin typeface="Cambria Math"/>
                          </a:rPr>
                        </m:ctrlPr>
                      </m:sSubPr>
                      <m:e>
                        <m:r>
                          <a:rPr lang="en-GB" i="1">
                            <a:latin typeface="Cambria Math"/>
                          </a:rPr>
                          <m:t>𝑅𝑃</m:t>
                        </m:r>
                      </m:e>
                      <m:sub>
                        <m:r>
                          <a:rPr lang="en-GB" i="1">
                            <a:latin typeface="Cambria Math"/>
                          </a:rPr>
                          <m:t>𝑖</m:t>
                        </m:r>
                      </m:sub>
                    </m:sSub>
                  </m:oMath>
                </a14:m>
                <a:r>
                  <a:rPr lang="en-SG" dirty="0"/>
                  <a:t> </a:t>
                </a:r>
                <a:r>
                  <a:rPr lang="en-SG" dirty="0" smtClean="0"/>
                  <a:t>= </a:t>
                </a:r>
                <a14:m>
                  <m:oMath xmlns:m="http://schemas.openxmlformats.org/officeDocument/2006/math">
                    <m:sSub>
                      <m:sSubPr>
                        <m:ctrlPr>
                          <a:rPr lang="en-SG" i="1">
                            <a:latin typeface="Cambria Math"/>
                          </a:rPr>
                        </m:ctrlPr>
                      </m:sSubPr>
                      <m:e>
                        <m:r>
                          <a:rPr lang="en-GB" i="1">
                            <a:latin typeface="Cambria Math"/>
                          </a:rPr>
                          <m:t>𝑟</m:t>
                        </m:r>
                      </m:e>
                      <m:sub>
                        <m:r>
                          <a:rPr lang="en-GB" i="1">
                            <a:latin typeface="Cambria Math"/>
                            <a:ea typeface="Cambria Math"/>
                          </a:rPr>
                          <m:t>𝑖</m:t>
                        </m:r>
                      </m:sub>
                    </m:sSub>
                    <m:r>
                      <a:rPr lang="en-GB" i="1">
                        <a:latin typeface="Cambria Math"/>
                        <a:ea typeface="Cambria Math"/>
                      </a:rPr>
                      <m:t>− </m:t>
                    </m:r>
                    <m:sSub>
                      <m:sSubPr>
                        <m:ctrlPr>
                          <a:rPr lang="en-SG" i="1">
                            <a:latin typeface="Cambria Math"/>
                          </a:rPr>
                        </m:ctrlPr>
                      </m:sSubPr>
                      <m:e>
                        <m:r>
                          <a:rPr lang="en-GB" i="1">
                            <a:latin typeface="Cambria Math"/>
                          </a:rPr>
                          <m:t>𝑟</m:t>
                        </m:r>
                      </m:e>
                      <m:sub>
                        <m:r>
                          <a:rPr lang="en-GB" i="1">
                            <a:latin typeface="Cambria Math"/>
                            <a:ea typeface="Cambria Math"/>
                          </a:rPr>
                          <m:t>𝑅𝐹</m:t>
                        </m:r>
                      </m:sub>
                    </m:sSub>
                  </m:oMath>
                </a14:m>
                <a:r>
                  <a:rPr lang="en-SG" dirty="0"/>
                  <a:t> </a:t>
                </a:r>
                <a:r>
                  <a:rPr lang="en-SG" dirty="0" smtClean="0"/>
                  <a:t>: </a:t>
                </a:r>
                <a:r>
                  <a:rPr lang="en-SG" dirty="0"/>
                  <a:t>stock risk premium</a:t>
                </a:r>
              </a:p>
              <a:p>
                <a14:m>
                  <m:oMath xmlns:m="http://schemas.openxmlformats.org/officeDocument/2006/math">
                    <m:sSub>
                      <m:sSubPr>
                        <m:ctrlPr>
                          <a:rPr lang="en-SG" i="1" smtClean="0">
                            <a:solidFill>
                              <a:srgbClr val="008000"/>
                            </a:solidFill>
                            <a:latin typeface="Cambria Math"/>
                          </a:rPr>
                        </m:ctrlPr>
                      </m:sSubPr>
                      <m:e>
                        <m:r>
                          <a:rPr lang="en-GB" i="1">
                            <a:solidFill>
                              <a:srgbClr val="008000"/>
                            </a:solidFill>
                            <a:latin typeface="Cambria Math"/>
                          </a:rPr>
                          <m:t>𝑅𝑃</m:t>
                        </m:r>
                      </m:e>
                      <m:sub>
                        <m:r>
                          <a:rPr lang="en-GB" i="1">
                            <a:solidFill>
                              <a:srgbClr val="008000"/>
                            </a:solidFill>
                            <a:latin typeface="Cambria Math"/>
                          </a:rPr>
                          <m:t>𝑚</m:t>
                        </m:r>
                      </m:sub>
                    </m:sSub>
                  </m:oMath>
                </a14:m>
                <a:r>
                  <a:rPr lang="sv-SE" dirty="0">
                    <a:solidFill>
                      <a:srgbClr val="008000"/>
                    </a:solidFill>
                  </a:rPr>
                  <a:t> =</a:t>
                </a:r>
                <a14:m>
                  <m:oMath xmlns:m="http://schemas.openxmlformats.org/officeDocument/2006/math">
                    <m:sSub>
                      <m:sSubPr>
                        <m:ctrlPr>
                          <a:rPr lang="en-SG" i="1">
                            <a:solidFill>
                              <a:srgbClr val="008000"/>
                            </a:solidFill>
                            <a:latin typeface="Cambria Math"/>
                          </a:rPr>
                        </m:ctrlPr>
                      </m:sSubPr>
                      <m:e>
                        <m:r>
                          <a:rPr lang="en-GB" i="1">
                            <a:solidFill>
                              <a:srgbClr val="008000"/>
                            </a:solidFill>
                            <a:latin typeface="Cambria Math"/>
                          </a:rPr>
                          <m:t> </m:t>
                        </m:r>
                        <m:r>
                          <a:rPr lang="en-GB" i="1">
                            <a:solidFill>
                              <a:srgbClr val="008000"/>
                            </a:solidFill>
                            <a:latin typeface="Cambria Math"/>
                          </a:rPr>
                          <m:t>𝑟</m:t>
                        </m:r>
                      </m:e>
                      <m:sub>
                        <m:r>
                          <a:rPr lang="en-GB" i="1">
                            <a:solidFill>
                              <a:srgbClr val="008000"/>
                            </a:solidFill>
                            <a:latin typeface="Cambria Math"/>
                          </a:rPr>
                          <m:t>𝑀</m:t>
                        </m:r>
                      </m:sub>
                    </m:sSub>
                    <m:r>
                      <a:rPr lang="en-GB">
                        <a:solidFill>
                          <a:srgbClr val="008000"/>
                        </a:solidFill>
                        <a:latin typeface="Cambria Math"/>
                      </a:rPr>
                      <m:t>−</m:t>
                    </m:r>
                    <m:sSub>
                      <m:sSubPr>
                        <m:ctrlPr>
                          <a:rPr lang="en-SG" i="1">
                            <a:solidFill>
                              <a:srgbClr val="008000"/>
                            </a:solidFill>
                            <a:latin typeface="Cambria Math"/>
                          </a:rPr>
                        </m:ctrlPr>
                      </m:sSubPr>
                      <m:e>
                        <m:r>
                          <a:rPr lang="en-GB" i="1">
                            <a:solidFill>
                              <a:srgbClr val="008000"/>
                            </a:solidFill>
                            <a:latin typeface="Cambria Math"/>
                          </a:rPr>
                          <m:t> </m:t>
                        </m:r>
                        <m:r>
                          <a:rPr lang="en-GB" i="1">
                            <a:solidFill>
                              <a:srgbClr val="008000"/>
                            </a:solidFill>
                            <a:latin typeface="Cambria Math"/>
                          </a:rPr>
                          <m:t>𝑟</m:t>
                        </m:r>
                      </m:e>
                      <m:sub>
                        <m:r>
                          <a:rPr lang="en-GB" i="1">
                            <a:solidFill>
                              <a:srgbClr val="008000"/>
                            </a:solidFill>
                            <a:latin typeface="Cambria Math"/>
                            <a:ea typeface="Cambria Math"/>
                          </a:rPr>
                          <m:t>𝑅𝐹</m:t>
                        </m:r>
                      </m:sub>
                    </m:sSub>
                  </m:oMath>
                </a14:m>
                <a:r>
                  <a:rPr lang="sv-SE" dirty="0">
                    <a:solidFill>
                      <a:srgbClr val="008000"/>
                    </a:solidFill>
                  </a:rPr>
                  <a:t> </a:t>
                </a:r>
                <a:r>
                  <a:rPr lang="sv-SE" dirty="0" smtClean="0">
                    <a:solidFill>
                      <a:srgbClr val="008000"/>
                    </a:solidFill>
                  </a:rPr>
                  <a:t>: </a:t>
                </a:r>
                <a:r>
                  <a:rPr lang="sv-SE" dirty="0">
                    <a:solidFill>
                      <a:srgbClr val="008000"/>
                    </a:solidFill>
                  </a:rPr>
                  <a:t>market risk premium</a:t>
                </a:r>
                <a:endParaRPr lang="en-SG" dirty="0">
                  <a:solidFill>
                    <a:srgbClr val="008000"/>
                  </a:solidFill>
                </a:endParaRPr>
              </a:p>
            </p:txBody>
          </p:sp>
        </mc:Choice>
        <mc:Fallback xmlns="">
          <p:sp>
            <p:nvSpPr>
              <p:cNvPr id="6" name="Content Placeholder 1"/>
              <p:cNvSpPr txBox="1">
                <a:spLocks noRot="1" noChangeAspect="1" noMove="1" noResize="1" noEditPoints="1" noAdjustHandles="1" noChangeArrowheads="1" noChangeShapeType="1" noTextEdit="1"/>
              </p:cNvSpPr>
              <p:nvPr/>
            </p:nvSpPr>
            <p:spPr>
              <a:xfrm>
                <a:off x="699247" y="2248347"/>
                <a:ext cx="7833193" cy="4349005"/>
              </a:xfrm>
              <a:prstGeom prst="rect">
                <a:avLst/>
              </a:prstGeom>
              <a:blipFill rotWithShape="1">
                <a:blip r:embed="rId2"/>
                <a:stretch>
                  <a:fillRect l="-1089" b="-1403"/>
                </a:stretch>
              </a:blipFill>
            </p:spPr>
            <p:txBody>
              <a:bodyPr/>
              <a:lstStyle/>
              <a:p>
                <a:r>
                  <a:rPr lang="en-SG">
                    <a:noFill/>
                  </a:rPr>
                  <a:t> </a:t>
                </a:r>
              </a:p>
            </p:txBody>
          </p:sp>
        </mc:Fallback>
      </mc:AlternateContent>
    </p:spTree>
    <p:extLst>
      <p:ext uri="{BB962C8B-B14F-4D97-AF65-F5344CB8AC3E}">
        <p14:creationId xmlns:p14="http://schemas.microsoft.com/office/powerpoint/2010/main" val="558458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2248347"/>
            <a:ext cx="7992888" cy="4204989"/>
          </a:xfrm>
        </p:spPr>
        <p:txBody>
          <a:bodyPr>
            <a:normAutofit/>
          </a:bodyPr>
          <a:lstStyle/>
          <a:p>
            <a:pPr>
              <a:lnSpc>
                <a:spcPct val="160000"/>
              </a:lnSpc>
            </a:pPr>
            <a:r>
              <a:rPr lang="en-SG" dirty="0" smtClean="0"/>
              <a:t>Indicates the riskiness of a stock held in a well-diversified portfolio </a:t>
            </a:r>
          </a:p>
          <a:p>
            <a:pPr>
              <a:lnSpc>
                <a:spcPct val="160000"/>
              </a:lnSpc>
            </a:pPr>
            <a:r>
              <a:rPr lang="en-SG" dirty="0" smtClean="0"/>
              <a:t>Larger the beta </a:t>
            </a:r>
            <a:r>
              <a:rPr lang="en-SG" dirty="0" smtClean="0">
                <a:sym typeface="Wingdings" pitchFamily="2" charset="2"/>
              </a:rPr>
              <a:t> Higher risk of stock </a:t>
            </a:r>
          </a:p>
          <a:p>
            <a:pPr>
              <a:lnSpc>
                <a:spcPct val="160000"/>
              </a:lnSpc>
            </a:pPr>
            <a:r>
              <a:rPr lang="en-SG" dirty="0" smtClean="0">
                <a:sym typeface="Wingdings" pitchFamily="2" charset="2"/>
              </a:rPr>
              <a:t>Larger the beta  Higher sensitivity of stock to movement in market return rates </a:t>
            </a:r>
          </a:p>
          <a:p>
            <a:pPr>
              <a:lnSpc>
                <a:spcPct val="160000"/>
              </a:lnSpc>
            </a:pPr>
            <a:endParaRPr lang="en-SG" dirty="0" smtClean="0">
              <a:sym typeface="Wingdings" pitchFamily="2" charset="2"/>
            </a:endParaRPr>
          </a:p>
          <a:p>
            <a:pPr marL="0" indent="0">
              <a:lnSpc>
                <a:spcPct val="160000"/>
              </a:lnSpc>
              <a:buNone/>
            </a:pPr>
            <a:endParaRPr lang="en-SG" dirty="0"/>
          </a:p>
        </p:txBody>
      </p:sp>
      <p:sp>
        <p:nvSpPr>
          <p:cNvPr id="3" name="Title 2"/>
          <p:cNvSpPr>
            <a:spLocks noGrp="1"/>
          </p:cNvSpPr>
          <p:nvPr>
            <p:ph type="title"/>
          </p:nvPr>
        </p:nvSpPr>
        <p:spPr/>
        <p:txBody>
          <a:bodyPr/>
          <a:lstStyle/>
          <a:p>
            <a:r>
              <a:rPr lang="en-SG" dirty="0" smtClean="0">
                <a:solidFill>
                  <a:srgbClr val="895D1D"/>
                </a:solidFill>
              </a:rPr>
              <a:t>Beta</a:t>
            </a:r>
            <a:endParaRPr lang="en-SG" dirty="0">
              <a:solidFill>
                <a:srgbClr val="895D1D"/>
              </a:solidFill>
            </a:endParaRPr>
          </a:p>
        </p:txBody>
      </p:sp>
    </p:spTree>
    <p:extLst>
      <p:ext uri="{BB962C8B-B14F-4D97-AF65-F5344CB8AC3E}">
        <p14:creationId xmlns:p14="http://schemas.microsoft.com/office/powerpoint/2010/main" val="1234819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nSpc>
                    <a:spcPct val="160000"/>
                  </a:lnSpc>
                </a:pPr>
                <a:r>
                  <a:rPr lang="en-SG" dirty="0" smtClean="0">
                    <a:sym typeface="Wingdings" pitchFamily="2" charset="2"/>
                  </a:rPr>
                  <a:t>Therefore, positive correlation between stock and market -- </a:t>
                </a:r>
                <a14:m>
                  <m:oMath xmlns:m="http://schemas.openxmlformats.org/officeDocument/2006/math">
                    <m:sSub>
                      <m:sSubPr>
                        <m:ctrlPr>
                          <a:rPr lang="en-SG" i="1">
                            <a:latin typeface="Cambria Math"/>
                            <a:ea typeface="Cambria Math"/>
                          </a:rPr>
                        </m:ctrlPr>
                      </m:sSubPr>
                      <m:e>
                        <m:r>
                          <a:rPr lang="en-SG" i="1">
                            <a:latin typeface="Cambria Math"/>
                            <a:ea typeface="Cambria Math"/>
                          </a:rPr>
                          <m:t>𝑏</m:t>
                        </m:r>
                      </m:e>
                      <m:sub>
                        <m:r>
                          <a:rPr lang="en-SG" i="1">
                            <a:latin typeface="Cambria Math"/>
                            <a:ea typeface="Cambria Math"/>
                          </a:rPr>
                          <m:t>𝑖</m:t>
                        </m:r>
                      </m:sub>
                    </m:sSub>
                    <m:r>
                      <a:rPr lang="en-SG">
                        <a:latin typeface="Cambria Math"/>
                        <a:ea typeface="Cambria Math"/>
                      </a:rPr>
                      <m:t> </m:t>
                    </m:r>
                    <m:r>
                      <m:rPr>
                        <m:sty m:val="p"/>
                      </m:rPr>
                      <a:rPr lang="en-SG">
                        <a:latin typeface="Cambria Math"/>
                        <a:ea typeface="Cambria Math"/>
                      </a:rPr>
                      <m:t>is</m:t>
                    </m:r>
                    <m:r>
                      <a:rPr lang="en-SG">
                        <a:latin typeface="Cambria Math"/>
                        <a:ea typeface="Cambria Math"/>
                      </a:rPr>
                      <m:t> </m:t>
                    </m:r>
                    <m:r>
                      <m:rPr>
                        <m:sty m:val="p"/>
                      </m:rPr>
                      <a:rPr lang="en-SG">
                        <a:latin typeface="Cambria Math"/>
                        <a:ea typeface="Cambria Math"/>
                      </a:rPr>
                      <m:t>positive</m:t>
                    </m:r>
                    <m:r>
                      <a:rPr lang="en-SG">
                        <a:latin typeface="Cambria Math"/>
                        <a:ea typeface="Cambria Math"/>
                      </a:rPr>
                      <m:t> </m:t>
                    </m:r>
                  </m:oMath>
                </a14:m>
                <a:endParaRPr lang="en-SG" dirty="0">
                  <a:ea typeface="Cambria Math"/>
                </a:endParaRPr>
              </a:p>
              <a:p>
                <a:pPr>
                  <a:lnSpc>
                    <a:spcPct val="160000"/>
                  </a:lnSpc>
                </a:pPr>
                <a:r>
                  <a:rPr lang="en-SG" dirty="0">
                    <a:ea typeface="Cambria Math"/>
                  </a:rPr>
                  <a:t>Rarely is </a:t>
                </a:r>
                <a14:m>
                  <m:oMath xmlns:m="http://schemas.openxmlformats.org/officeDocument/2006/math">
                    <m:sSub>
                      <m:sSubPr>
                        <m:ctrlPr>
                          <a:rPr lang="en-SG" i="1">
                            <a:latin typeface="Cambria Math"/>
                            <a:ea typeface="Cambria Math"/>
                          </a:rPr>
                        </m:ctrlPr>
                      </m:sSubPr>
                      <m:e>
                        <m:r>
                          <a:rPr lang="en-SG" i="1">
                            <a:latin typeface="Cambria Math"/>
                            <a:ea typeface="Cambria Math"/>
                          </a:rPr>
                          <m:t>𝑏</m:t>
                        </m:r>
                      </m:e>
                      <m:sub>
                        <m:r>
                          <a:rPr lang="en-SG" i="1">
                            <a:latin typeface="Cambria Math"/>
                            <a:ea typeface="Cambria Math"/>
                          </a:rPr>
                          <m:t>𝑖</m:t>
                        </m:r>
                      </m:sub>
                    </m:sSub>
                    <m:r>
                      <a:rPr lang="en-SG">
                        <a:latin typeface="Cambria Math"/>
                        <a:ea typeface="Cambria Math"/>
                      </a:rPr>
                      <m:t> </m:t>
                    </m:r>
                    <m:r>
                      <m:rPr>
                        <m:sty m:val="p"/>
                      </m:rPr>
                      <a:rPr lang="en-SG">
                        <a:latin typeface="Cambria Math"/>
                        <a:ea typeface="Cambria Math"/>
                      </a:rPr>
                      <m:t>negative</m:t>
                    </m:r>
                    <m:r>
                      <a:rPr lang="en-SG">
                        <a:latin typeface="Cambria Math"/>
                        <a:ea typeface="Cambria Math"/>
                      </a:rPr>
                      <m:t> </m:t>
                    </m:r>
                  </m:oMath>
                </a14:m>
                <a:endParaRPr lang="en-SG" dirty="0">
                  <a:ea typeface="Cambria Math"/>
                </a:endParaRPr>
              </a:p>
              <a:p>
                <a:pPr>
                  <a:lnSpc>
                    <a:spcPct val="160000"/>
                  </a:lnSpc>
                </a:pPr>
                <a:r>
                  <a:rPr lang="en-US" dirty="0"/>
                  <a:t>Beta of a portfolio is the weighted average of each of the stock’s betas.</a:t>
                </a:r>
              </a:p>
              <a:p>
                <a:pPr marL="0" indent="0">
                  <a:lnSpc>
                    <a:spcPct val="160000"/>
                  </a:lnSpc>
                  <a:buNone/>
                </a:pPr>
                <a14:m>
                  <m:oMathPara xmlns:m="http://schemas.openxmlformats.org/officeDocument/2006/math">
                    <m:oMathParaPr>
                      <m:jc m:val="centerGroup"/>
                    </m:oMathParaPr>
                    <m:oMath xmlns:m="http://schemas.openxmlformats.org/officeDocument/2006/math">
                      <m:r>
                        <a:rPr lang="en-US" i="1" dirty="0" smtClean="0">
                          <a:latin typeface="Cambria Math"/>
                        </a:rPr>
                        <m:t>	</m:t>
                      </m:r>
                      <m:sSub>
                        <m:sSubPr>
                          <m:ctrlPr>
                            <a:rPr lang="en-US" i="1">
                              <a:latin typeface="Cambria Math"/>
                            </a:rPr>
                          </m:ctrlPr>
                        </m:sSubPr>
                        <m:e>
                          <m:r>
                            <a:rPr lang="en-US" i="1">
                              <a:latin typeface="Cambria Math"/>
                            </a:rPr>
                            <m:t>𝑏</m:t>
                          </m:r>
                        </m:e>
                        <m:sub>
                          <m:r>
                            <a:rPr lang="en-US" i="1">
                              <a:latin typeface="Cambria Math"/>
                            </a:rPr>
                            <m:t>𝑝</m:t>
                          </m:r>
                        </m:sub>
                      </m:sSub>
                      <m:r>
                        <a:rPr lang="en-US" i="1">
                          <a:latin typeface="Cambria Math"/>
                        </a:rPr>
                        <m:t>= </m:t>
                      </m:r>
                      <m:sSub>
                        <m:sSubPr>
                          <m:ctrlPr>
                            <a:rPr lang="en-US" i="1">
                              <a:latin typeface="Cambria Math"/>
                            </a:rPr>
                          </m:ctrlPr>
                        </m:sSubPr>
                        <m:e>
                          <m:r>
                            <a:rPr lang="en-US" i="1">
                              <a:latin typeface="Cambria Math"/>
                            </a:rPr>
                            <m:t>𝑤</m:t>
                          </m:r>
                        </m:e>
                        <m:sub>
                          <m:r>
                            <a:rPr lang="en-US" i="1">
                              <a:latin typeface="Cambria Math"/>
                            </a:rPr>
                            <m:t>1</m:t>
                          </m:r>
                        </m:sub>
                      </m:sSub>
                      <m:sSub>
                        <m:sSubPr>
                          <m:ctrlPr>
                            <a:rPr lang="en-US" i="1">
                              <a:latin typeface="Cambria Math"/>
                            </a:rPr>
                          </m:ctrlPr>
                        </m:sSubPr>
                        <m:e>
                          <m:r>
                            <a:rPr lang="en-SG" b="0" i="1" smtClean="0">
                              <a:latin typeface="Cambria Math"/>
                            </a:rPr>
                            <m:t>𝑏</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2</m:t>
                          </m:r>
                        </m:sub>
                      </m:sSub>
                      <m:sSub>
                        <m:sSubPr>
                          <m:ctrlPr>
                            <a:rPr lang="en-US" i="1" smtClean="0">
                              <a:latin typeface="Cambria Math"/>
                            </a:rPr>
                          </m:ctrlPr>
                        </m:sSubPr>
                        <m:e>
                          <m:r>
                            <a:rPr lang="en-SG" b="0" i="1" smtClean="0">
                              <a:latin typeface="Cambria Math"/>
                            </a:rPr>
                            <m:t>𝑏</m:t>
                          </m:r>
                        </m:e>
                        <m:sub>
                          <m:r>
                            <a:rPr lang="en-SG" b="0" i="1" smtClean="0">
                              <a:latin typeface="Cambria Math"/>
                            </a:rPr>
                            <m:t>2</m:t>
                          </m:r>
                        </m:sub>
                      </m:sSub>
                    </m:oMath>
                  </m:oMathPara>
                </a14:m>
                <a:endParaRPr lang="en-SG" dirty="0"/>
              </a:p>
              <a:p>
                <a:endParaRPr lang="en-SG"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02" r="-551"/>
                </a:stretch>
              </a:blipFill>
            </p:spPr>
            <p:txBody>
              <a:bodyPr/>
              <a:lstStyle/>
              <a:p>
                <a:r>
                  <a:rPr lang="en-SG">
                    <a:noFill/>
                  </a:rPr>
                  <a:t> </a:t>
                </a:r>
              </a:p>
            </p:txBody>
          </p:sp>
        </mc:Fallback>
      </mc:AlternateContent>
      <p:sp>
        <p:nvSpPr>
          <p:cNvPr id="3" name="Title 2"/>
          <p:cNvSpPr>
            <a:spLocks noGrp="1"/>
          </p:cNvSpPr>
          <p:nvPr>
            <p:ph type="title"/>
          </p:nvPr>
        </p:nvSpPr>
        <p:spPr/>
        <p:txBody>
          <a:bodyPr/>
          <a:lstStyle/>
          <a:p>
            <a:r>
              <a:rPr lang="en-SG" dirty="0" smtClean="0">
                <a:solidFill>
                  <a:srgbClr val="895D1D"/>
                </a:solidFill>
              </a:rPr>
              <a:t>Beta</a:t>
            </a:r>
            <a:endParaRPr lang="en-SG" dirty="0">
              <a:solidFill>
                <a:srgbClr val="895D1D"/>
              </a:solidFill>
            </a:endParaRPr>
          </a:p>
        </p:txBody>
      </p:sp>
    </p:spTree>
    <p:extLst>
      <p:ext uri="{BB962C8B-B14F-4D97-AF65-F5344CB8AC3E}">
        <p14:creationId xmlns:p14="http://schemas.microsoft.com/office/powerpoint/2010/main" val="2834037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nSpc>
                    <a:spcPct val="150000"/>
                  </a:lnSpc>
                </a:pPr>
                <a:r>
                  <a:rPr lang="en-SG" dirty="0" smtClean="0"/>
                  <a:t>Is the additional return over the risk-free rate needed to compensate investors for assuming an average amount of risk </a:t>
                </a:r>
              </a:p>
              <a:p>
                <a:pPr>
                  <a:lnSpc>
                    <a:spcPct val="150000"/>
                  </a:lnSpc>
                </a:pPr>
                <a:r>
                  <a:rPr lang="en-SG" dirty="0" smtClean="0"/>
                  <a:t>Higher the perceived risk of stock market and/or Higher risk-adversion of investors </a:t>
                </a:r>
                <a:r>
                  <a:rPr lang="en-SG" dirty="0" smtClean="0">
                    <a:sym typeface="Wingdings" pitchFamily="2" charset="2"/>
                  </a:rPr>
                  <a:t> </a:t>
                </a:r>
                <a14:m>
                  <m:oMath xmlns:m="http://schemas.openxmlformats.org/officeDocument/2006/math">
                    <m:sSub>
                      <m:sSubPr>
                        <m:ctrlPr>
                          <a:rPr lang="en-SG" i="1" smtClean="0">
                            <a:latin typeface="Cambria Math"/>
                            <a:sym typeface="Wingdings" pitchFamily="2" charset="2"/>
                          </a:rPr>
                        </m:ctrlPr>
                      </m:sSubPr>
                      <m:e>
                        <m:r>
                          <a:rPr lang="en-SG" b="0" i="1" smtClean="0">
                            <a:latin typeface="Cambria Math"/>
                            <a:sym typeface="Wingdings" pitchFamily="2" charset="2"/>
                          </a:rPr>
                          <m:t>𝑅𝑃</m:t>
                        </m:r>
                      </m:e>
                      <m:sub>
                        <m:r>
                          <a:rPr lang="en-SG" b="0" i="1" smtClean="0">
                            <a:latin typeface="Cambria Math"/>
                            <a:sym typeface="Wingdings" pitchFamily="2" charset="2"/>
                          </a:rPr>
                          <m:t>𝑚</m:t>
                        </m:r>
                        <m:r>
                          <a:rPr lang="en-SG" b="0" i="1" smtClean="0">
                            <a:latin typeface="Cambria Math"/>
                            <a:sym typeface="Wingdings" pitchFamily="2" charset="2"/>
                          </a:rPr>
                          <m:t> </m:t>
                        </m:r>
                      </m:sub>
                    </m:sSub>
                  </m:oMath>
                </a14:m>
                <a:r>
                  <a:rPr lang="en-SG" dirty="0" smtClean="0"/>
                  <a:t>increases </a:t>
                </a:r>
                <a:endParaRPr lang="en-SG"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02" r="-1732"/>
                </a:stretch>
              </a:blipFill>
            </p:spPr>
            <p:txBody>
              <a:bodyPr/>
              <a:lstStyle/>
              <a:p>
                <a:r>
                  <a:rPr lang="en-SG">
                    <a:noFill/>
                  </a:rPr>
                  <a:t> </a:t>
                </a:r>
              </a:p>
            </p:txBody>
          </p:sp>
        </mc:Fallback>
      </mc:AlternateContent>
      <p:sp>
        <p:nvSpPr>
          <p:cNvPr id="3" name="Title 2"/>
          <p:cNvSpPr>
            <a:spLocks noGrp="1"/>
          </p:cNvSpPr>
          <p:nvPr>
            <p:ph type="title"/>
          </p:nvPr>
        </p:nvSpPr>
        <p:spPr>
          <a:xfrm>
            <a:off x="216024" y="502542"/>
            <a:ext cx="8964488" cy="1054250"/>
          </a:xfrm>
        </p:spPr>
        <p:txBody>
          <a:bodyPr/>
          <a:lstStyle/>
          <a:p>
            <a:r>
              <a:rPr lang="en-SG" sz="4800" dirty="0" smtClean="0">
                <a:solidFill>
                  <a:srgbClr val="895D1D"/>
                </a:solidFill>
              </a:rPr>
              <a:t>Market Risk Premium </a:t>
            </a:r>
            <a:endParaRPr lang="en-SG" sz="4800" dirty="0">
              <a:solidFill>
                <a:srgbClr val="895D1D"/>
              </a:solidFill>
            </a:endParaRPr>
          </a:p>
        </p:txBody>
      </p:sp>
    </p:spTree>
    <p:extLst>
      <p:ext uri="{BB962C8B-B14F-4D97-AF65-F5344CB8AC3E}">
        <p14:creationId xmlns:p14="http://schemas.microsoft.com/office/powerpoint/2010/main" val="103130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1900419598"/>
                  </p:ext>
                </p:extLst>
              </p:nvPr>
            </p:nvGraphicFramePr>
            <p:xfrm>
              <a:off x="698500" y="2247900"/>
              <a:ext cx="7747000" cy="3782759"/>
            </p:xfrm>
            <a:graphic>
              <a:graphicData uri="http://schemas.openxmlformats.org/drawingml/2006/table">
                <a:tbl>
                  <a:tblPr firstRow="1" bandRow="1">
                    <a:tableStyleId>{21E4AEA4-8DFA-4A89-87EB-49C32662AFE0}</a:tableStyleId>
                  </a:tblPr>
                  <a:tblGrid>
                    <a:gridCol w="3873500"/>
                    <a:gridCol w="3873500"/>
                  </a:tblGrid>
                  <a:tr h="370840">
                    <a:tc>
                      <a:txBody>
                        <a:bodyPr/>
                        <a:lstStyle/>
                        <a:p>
                          <a:r>
                            <a:rPr lang="en-SG" dirty="0" smtClean="0"/>
                            <a:t>Required</a:t>
                          </a:r>
                          <a:r>
                            <a:rPr lang="en-SG" baseline="0" dirty="0" smtClean="0"/>
                            <a:t> Return </a:t>
                          </a:r>
                          <a:endParaRPr lang="en-SG" dirty="0"/>
                        </a:p>
                      </a:txBody>
                      <a:tcPr/>
                    </a:tc>
                    <a:tc>
                      <a:txBody>
                        <a:bodyPr/>
                        <a:lstStyle/>
                        <a:p>
                          <a:r>
                            <a:rPr lang="en-SG" dirty="0" smtClean="0"/>
                            <a:t>Expected Return</a:t>
                          </a:r>
                          <a:r>
                            <a:rPr lang="en-SG" baseline="0" dirty="0" smtClean="0"/>
                            <a:t> </a:t>
                          </a:r>
                          <a:endParaRPr lang="en-SG" dirty="0"/>
                        </a:p>
                      </a:txBody>
                      <a:tcPr/>
                    </a:tc>
                  </a:tr>
                  <a:tr h="370840">
                    <a:tc>
                      <a:txBody>
                        <a:bodyPr/>
                        <a:lstStyle/>
                        <a:p>
                          <a:pPr marL="285750" indent="-285750">
                            <a:buFont typeface="Arial" pitchFamily="34" charset="0"/>
                            <a:buChar char="•"/>
                          </a:pPr>
                          <a:r>
                            <a:rPr lang="en-SG" dirty="0" smtClean="0"/>
                            <a:t>Returns</a:t>
                          </a:r>
                          <a:r>
                            <a:rPr lang="en-SG" baseline="0" dirty="0" smtClean="0"/>
                            <a:t> an investor requires, given the riskiness of the stock and returns available on other investments of similar risk</a:t>
                          </a:r>
                        </a:p>
                      </a:txBody>
                      <a:tcPr/>
                    </a:tc>
                    <a:tc>
                      <a:txBody>
                        <a:bodyPr/>
                        <a:lstStyle/>
                        <a:p>
                          <a:pPr marL="285750" indent="-285750">
                            <a:buFont typeface="Arial" pitchFamily="34" charset="0"/>
                            <a:buChar char="•"/>
                          </a:pPr>
                          <a:r>
                            <a:rPr lang="en-SG" dirty="0" smtClean="0"/>
                            <a:t>Returns</a:t>
                          </a:r>
                          <a:r>
                            <a:rPr lang="en-SG" baseline="0" dirty="0" smtClean="0"/>
                            <a:t> an investor , who buys the stocks, expects to get in the future </a:t>
                          </a:r>
                          <a:endParaRPr lang="en-SG" dirty="0"/>
                        </a:p>
                      </a:txBody>
                      <a:tcPr/>
                    </a:tc>
                  </a:tr>
                  <a:tr h="370840">
                    <a:tc>
                      <a:txBody>
                        <a:bodyPr/>
                        <a:lstStyle/>
                        <a:p>
                          <a:pPr marL="285750" indent="-285750">
                            <a:buFont typeface="Arial" pitchFamily="34" charset="0"/>
                            <a:buChar char="•"/>
                          </a:pPr>
                          <a:r>
                            <a:rPr lang="en-SG" baseline="0" dirty="0" smtClean="0"/>
                            <a:t>Can be calculated via 2 methods: </a:t>
                          </a:r>
                        </a:p>
                      </a:txBody>
                      <a:tcPr/>
                    </a:tc>
                    <a:tc>
                      <a:txBody>
                        <a:bodyPr/>
                        <a:lstStyle/>
                        <a:p>
                          <a:pPr marL="285750" indent="-285750">
                            <a:buFont typeface="Arial" pitchFamily="34" charset="0"/>
                            <a:buChar char="•"/>
                          </a:pP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SG" u="sng" baseline="0" dirty="0" smtClean="0"/>
                            <a:t>Method 1: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SG" baseline="0" dirty="0" smtClean="0"/>
                            <a:t>Substitute </a:t>
                          </a:r>
                          <a14:m>
                            <m:oMath xmlns:m="http://schemas.openxmlformats.org/officeDocument/2006/math">
                              <m:sSub>
                                <m:sSubPr>
                                  <m:ctrlPr>
                                    <a:rPr lang="en-SG" i="1" baseline="0" smtClean="0">
                                      <a:latin typeface="Cambria Math"/>
                                    </a:rPr>
                                  </m:ctrlPr>
                                </m:sSubPr>
                                <m:e>
                                  <m:r>
                                    <a:rPr lang="en-SG" b="0" i="1" baseline="0" smtClean="0">
                                      <a:latin typeface="Cambria Math"/>
                                    </a:rPr>
                                    <m:t>𝑏</m:t>
                                  </m:r>
                                </m:e>
                                <m:sub>
                                  <m:r>
                                    <a:rPr lang="en-SG" b="0" i="1" baseline="0" smtClean="0">
                                      <a:latin typeface="Cambria Math"/>
                                    </a:rPr>
                                    <m:t>𝑖</m:t>
                                  </m:r>
                                </m:sub>
                              </m:sSub>
                            </m:oMath>
                          </a14:m>
                          <a:r>
                            <a:rPr lang="en-SG" baseline="0" dirty="0" smtClean="0"/>
                            <a:t> into CAPM / SML</a:t>
                          </a:r>
                          <a:endParaRPr lang="en-SG" dirty="0"/>
                        </a:p>
                      </a:txBody>
                      <a:tcPr/>
                    </a:tc>
                    <a:tc>
                      <a:txBody>
                        <a:bodyPr/>
                        <a:lstStyle/>
                        <a:p>
                          <a:pPr marL="285750" indent="-285750">
                            <a:buFont typeface="Arial" pitchFamily="34" charset="0"/>
                            <a:buChar char="•"/>
                          </a:pP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SG" u="sng" baseline="0" dirty="0" smtClean="0"/>
                            <a:t>Method 2: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SG" baseline="0" dirty="0" smtClean="0"/>
                            <a:t>Weighted average of each stock’s required returns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14:m>
                            <m:oMathPara xmlns:m="http://schemas.openxmlformats.org/officeDocument/2006/math">
                              <m:oMathParaPr>
                                <m:jc m:val="centerGroup"/>
                              </m:oMathParaPr>
                              <m:oMath xmlns:m="http://schemas.openxmlformats.org/officeDocument/2006/math">
                                <m:sSub>
                                  <m:sSubPr>
                                    <m:ctrlPr>
                                      <a:rPr lang="en-SG" i="1" baseline="0" smtClean="0">
                                        <a:latin typeface="Cambria Math"/>
                                      </a:rPr>
                                    </m:ctrlPr>
                                  </m:sSubPr>
                                  <m:e>
                                    <m:r>
                                      <a:rPr lang="en-SG" b="0" i="1" baseline="0" smtClean="0">
                                        <a:latin typeface="Cambria Math"/>
                                      </a:rPr>
                                      <m:t>𝑟</m:t>
                                    </m:r>
                                  </m:e>
                                  <m:sub>
                                    <m:r>
                                      <a:rPr lang="en-SG" b="0" i="1" baseline="0" smtClean="0">
                                        <a:latin typeface="Cambria Math"/>
                                      </a:rPr>
                                      <m:t>𝑝</m:t>
                                    </m:r>
                                    <m:r>
                                      <a:rPr lang="en-SG" b="0" i="1" baseline="0" smtClean="0">
                                        <a:latin typeface="Cambria Math"/>
                                      </a:rPr>
                                      <m:t> =</m:t>
                                    </m:r>
                                    <m:sSub>
                                      <m:sSubPr>
                                        <m:ctrlPr>
                                          <a:rPr lang="en-SG" b="0" i="1" baseline="0" smtClean="0">
                                            <a:latin typeface="Cambria Math"/>
                                            <a:ea typeface="Cambria Math"/>
                                          </a:rPr>
                                        </m:ctrlPr>
                                      </m:sSubPr>
                                      <m:e>
                                        <m:r>
                                          <a:rPr lang="en-SG" b="0" i="1" baseline="0" smtClean="0">
                                            <a:latin typeface="Cambria Math"/>
                                            <a:ea typeface="Cambria Math"/>
                                          </a:rPr>
                                          <m:t>𝑤</m:t>
                                        </m:r>
                                      </m:e>
                                      <m:sub>
                                        <m:r>
                                          <a:rPr lang="en-SG" b="0" i="1" baseline="0" smtClean="0">
                                            <a:latin typeface="Cambria Math"/>
                                            <a:ea typeface="Cambria Math"/>
                                          </a:rPr>
                                          <m:t>𝐻𝑇</m:t>
                                        </m:r>
                                      </m:sub>
                                    </m:sSub>
                                    <m:sSub>
                                      <m:sSubPr>
                                        <m:ctrlPr>
                                          <a:rPr lang="en-SG" b="0" i="1" baseline="0" smtClean="0">
                                            <a:latin typeface="Cambria Math"/>
                                            <a:ea typeface="Cambria Math"/>
                                          </a:rPr>
                                        </m:ctrlPr>
                                      </m:sSubPr>
                                      <m:e>
                                        <m:r>
                                          <a:rPr lang="en-SG" b="0" i="1" baseline="0" smtClean="0">
                                            <a:latin typeface="Cambria Math"/>
                                            <a:ea typeface="Cambria Math"/>
                                          </a:rPr>
                                          <m:t>𝑟</m:t>
                                        </m:r>
                                      </m:e>
                                      <m:sub>
                                        <m:r>
                                          <a:rPr lang="en-SG" b="0" i="1" baseline="0" smtClean="0">
                                            <a:latin typeface="Cambria Math"/>
                                            <a:ea typeface="Cambria Math"/>
                                          </a:rPr>
                                          <m:t>𝐻𝑇</m:t>
                                        </m:r>
                                      </m:sub>
                                    </m:sSub>
                                  </m:sub>
                                </m:sSub>
                                <m:r>
                                  <a:rPr lang="en-SG" i="1" baseline="0" smtClean="0">
                                    <a:latin typeface="Cambria Math"/>
                                    <a:ea typeface="Cambria Math"/>
                                  </a:rPr>
                                  <m:t>+</m:t>
                                </m:r>
                                <m:sSub>
                                  <m:sSubPr>
                                    <m:ctrlPr>
                                      <a:rPr lang="en-SG" i="1" baseline="0" smtClean="0">
                                        <a:latin typeface="Cambria Math"/>
                                        <a:ea typeface="Cambria Math"/>
                                      </a:rPr>
                                    </m:ctrlPr>
                                  </m:sSubPr>
                                  <m:e>
                                    <m:r>
                                      <a:rPr lang="en-SG" b="0" i="1" baseline="0" smtClean="0">
                                        <a:latin typeface="Cambria Math"/>
                                        <a:ea typeface="Cambria Math"/>
                                      </a:rPr>
                                      <m:t>𝑤</m:t>
                                    </m:r>
                                  </m:e>
                                  <m:sub>
                                    <m:r>
                                      <a:rPr lang="en-SG" b="0" i="1" baseline="0" smtClean="0">
                                        <a:latin typeface="Cambria Math"/>
                                        <a:ea typeface="Cambria Math"/>
                                      </a:rPr>
                                      <m:t>𝐶𝑜𝑙𝑙</m:t>
                                    </m:r>
                                  </m:sub>
                                </m:sSub>
                                <m:sSub>
                                  <m:sSubPr>
                                    <m:ctrlPr>
                                      <a:rPr lang="en-SG" i="1" baseline="0" smtClean="0">
                                        <a:latin typeface="Cambria Math"/>
                                        <a:ea typeface="Cambria Math"/>
                                      </a:rPr>
                                    </m:ctrlPr>
                                  </m:sSubPr>
                                  <m:e>
                                    <m:r>
                                      <a:rPr lang="en-SG" b="0" i="1" baseline="0" smtClean="0">
                                        <a:latin typeface="Cambria Math"/>
                                        <a:ea typeface="Cambria Math"/>
                                      </a:rPr>
                                      <m:t>𝑟</m:t>
                                    </m:r>
                                  </m:e>
                                  <m:sub>
                                    <m:r>
                                      <a:rPr lang="en-SG" b="0" i="1" baseline="0" smtClean="0">
                                        <a:latin typeface="Cambria Math"/>
                                        <a:ea typeface="Cambria Math"/>
                                      </a:rPr>
                                      <m:t>𝐶𝑜𝑙𝑙</m:t>
                                    </m:r>
                                  </m:sub>
                                </m:sSub>
                              </m:oMath>
                            </m:oMathPara>
                          </a14:m>
                          <a:endParaRPr lang="en-SG" baseline="0" dirty="0" smtClean="0"/>
                        </a:p>
                      </a:txBody>
                      <a:tcPr/>
                    </a:tc>
                    <a:tc>
                      <a:txBody>
                        <a:bodyPr/>
                        <a:lstStyle/>
                        <a:p>
                          <a:pPr marL="285750" indent="-285750">
                            <a:buFont typeface="Arial" pitchFamily="34" charset="0"/>
                            <a:buChar char="•"/>
                          </a:pPr>
                          <a:endParaRPr lang="en-SG" dirty="0"/>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1900419598"/>
                  </p:ext>
                </p:extLst>
              </p:nvPr>
            </p:nvGraphicFramePr>
            <p:xfrm>
              <a:off x="698500" y="2247900"/>
              <a:ext cx="7747000" cy="3782759"/>
            </p:xfrm>
            <a:graphic>
              <a:graphicData uri="http://schemas.openxmlformats.org/drawingml/2006/table">
                <a:tbl>
                  <a:tblPr firstRow="1" bandRow="1">
                    <a:tableStyleId>{21E4AEA4-8DFA-4A89-87EB-49C32662AFE0}</a:tableStyleId>
                  </a:tblPr>
                  <a:tblGrid>
                    <a:gridCol w="3873500"/>
                    <a:gridCol w="3873500"/>
                  </a:tblGrid>
                  <a:tr h="370840">
                    <a:tc>
                      <a:txBody>
                        <a:bodyPr/>
                        <a:lstStyle/>
                        <a:p>
                          <a:r>
                            <a:rPr lang="en-SG" dirty="0" smtClean="0"/>
                            <a:t>Required</a:t>
                          </a:r>
                          <a:r>
                            <a:rPr lang="en-SG" baseline="0" dirty="0" smtClean="0"/>
                            <a:t> Return </a:t>
                          </a:r>
                          <a:endParaRPr lang="en-SG" dirty="0"/>
                        </a:p>
                      </a:txBody>
                      <a:tcPr/>
                    </a:tc>
                    <a:tc>
                      <a:txBody>
                        <a:bodyPr/>
                        <a:lstStyle/>
                        <a:p>
                          <a:r>
                            <a:rPr lang="en-SG" dirty="0" smtClean="0"/>
                            <a:t>Expected Return</a:t>
                          </a:r>
                          <a:r>
                            <a:rPr lang="en-SG" baseline="0" dirty="0" smtClean="0"/>
                            <a:t> </a:t>
                          </a:r>
                          <a:endParaRPr lang="en-SG" dirty="0"/>
                        </a:p>
                      </a:txBody>
                      <a:tcPr/>
                    </a:tc>
                  </a:tr>
                  <a:tr h="1188720">
                    <a:tc>
                      <a:txBody>
                        <a:bodyPr/>
                        <a:lstStyle/>
                        <a:p>
                          <a:pPr marL="285750" indent="-285750">
                            <a:buFont typeface="Arial" pitchFamily="34" charset="0"/>
                            <a:buChar char="•"/>
                          </a:pPr>
                          <a:r>
                            <a:rPr lang="en-SG" dirty="0" smtClean="0"/>
                            <a:t>Returns</a:t>
                          </a:r>
                          <a:r>
                            <a:rPr lang="en-SG" baseline="0" dirty="0" smtClean="0"/>
                            <a:t> an investor requires, given the riskiness of the stock and returns available on other investments of similar risk</a:t>
                          </a:r>
                        </a:p>
                      </a:txBody>
                      <a:tcPr/>
                    </a:tc>
                    <a:tc>
                      <a:txBody>
                        <a:bodyPr/>
                        <a:lstStyle/>
                        <a:p>
                          <a:pPr marL="285750" indent="-285750">
                            <a:buFont typeface="Arial" pitchFamily="34" charset="0"/>
                            <a:buChar char="•"/>
                          </a:pPr>
                          <a:r>
                            <a:rPr lang="en-SG" dirty="0" smtClean="0"/>
                            <a:t>Returns</a:t>
                          </a:r>
                          <a:r>
                            <a:rPr lang="en-SG" baseline="0" dirty="0" smtClean="0"/>
                            <a:t> an investor , who buys the stocks, expects to get in the future </a:t>
                          </a:r>
                          <a:endParaRPr lang="en-SG" dirty="0"/>
                        </a:p>
                      </a:txBody>
                      <a:tcPr/>
                    </a:tc>
                  </a:tr>
                  <a:tr h="370840">
                    <a:tc>
                      <a:txBody>
                        <a:bodyPr/>
                        <a:lstStyle/>
                        <a:p>
                          <a:pPr marL="285750" indent="-285750">
                            <a:buFont typeface="Arial" pitchFamily="34" charset="0"/>
                            <a:buChar char="•"/>
                          </a:pPr>
                          <a:r>
                            <a:rPr lang="en-SG" baseline="0" dirty="0" smtClean="0"/>
                            <a:t>Can be calculated via 2 methods: </a:t>
                          </a:r>
                        </a:p>
                      </a:txBody>
                      <a:tcPr/>
                    </a:tc>
                    <a:tc>
                      <a:txBody>
                        <a:bodyPr/>
                        <a:lstStyle/>
                        <a:p>
                          <a:pPr marL="285750" indent="-285750">
                            <a:buFont typeface="Arial" pitchFamily="34" charset="0"/>
                            <a:buChar char="•"/>
                          </a:pPr>
                          <a:endParaRPr lang="en-SG" dirty="0"/>
                        </a:p>
                      </a:txBody>
                      <a:tcPr/>
                    </a:tc>
                  </a:tr>
                  <a:tr h="640080">
                    <a:tc>
                      <a:txBody>
                        <a:bodyPr/>
                        <a:lstStyle/>
                        <a:p>
                          <a:endParaRPr lang="en-US"/>
                        </a:p>
                      </a:txBody>
                      <a:tcPr>
                        <a:blipFill rotWithShape="1">
                          <a:blip r:embed="rId2"/>
                          <a:stretch>
                            <a:fillRect l="-157" t="-305714" r="-100157" b="-191429"/>
                          </a:stretch>
                        </a:blipFill>
                      </a:tcPr>
                    </a:tc>
                    <a:tc>
                      <a:txBody>
                        <a:bodyPr/>
                        <a:lstStyle/>
                        <a:p>
                          <a:pPr marL="285750" indent="-285750">
                            <a:buFont typeface="Arial" pitchFamily="34" charset="0"/>
                            <a:buChar char="•"/>
                          </a:pPr>
                          <a:endParaRPr lang="en-SG" dirty="0"/>
                        </a:p>
                      </a:txBody>
                      <a:tcPr/>
                    </a:tc>
                  </a:tr>
                  <a:tr h="1212279">
                    <a:tc>
                      <a:txBody>
                        <a:bodyPr/>
                        <a:lstStyle/>
                        <a:p>
                          <a:endParaRPr lang="en-US"/>
                        </a:p>
                      </a:txBody>
                      <a:tcPr>
                        <a:blipFill rotWithShape="1">
                          <a:blip r:embed="rId2"/>
                          <a:stretch>
                            <a:fillRect l="-157" t="-214070" r="-100157" b="-1005"/>
                          </a:stretch>
                        </a:blipFill>
                      </a:tcPr>
                    </a:tc>
                    <a:tc>
                      <a:txBody>
                        <a:bodyPr/>
                        <a:lstStyle/>
                        <a:p>
                          <a:pPr marL="285750" indent="-285750">
                            <a:buFont typeface="Arial" pitchFamily="34" charset="0"/>
                            <a:buChar char="•"/>
                          </a:pPr>
                          <a:endParaRPr lang="en-SG" dirty="0"/>
                        </a:p>
                      </a:txBody>
                      <a:tcPr/>
                    </a:tc>
                  </a:tr>
                </a:tbl>
              </a:graphicData>
            </a:graphic>
          </p:graphicFrame>
        </mc:Fallback>
      </mc:AlternateContent>
      <p:sp>
        <p:nvSpPr>
          <p:cNvPr id="3" name="Title 2"/>
          <p:cNvSpPr>
            <a:spLocks noGrp="1"/>
          </p:cNvSpPr>
          <p:nvPr>
            <p:ph type="title"/>
          </p:nvPr>
        </p:nvSpPr>
        <p:spPr/>
        <p:txBody>
          <a:bodyPr/>
          <a:lstStyle/>
          <a:p>
            <a:r>
              <a:rPr lang="en-SG" sz="4800" dirty="0" smtClean="0"/>
              <a:t>Required Return VS Expected Return </a:t>
            </a:r>
            <a:endParaRPr lang="en-SG" sz="4800" dirty="0"/>
          </a:p>
        </p:txBody>
      </p:sp>
    </p:spTree>
    <p:extLst>
      <p:ext uri="{BB962C8B-B14F-4D97-AF65-F5344CB8AC3E}">
        <p14:creationId xmlns:p14="http://schemas.microsoft.com/office/powerpoint/2010/main" val="2212211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457200" indent="-457200">
                  <a:lnSpc>
                    <a:spcPct val="150000"/>
                  </a:lnSpc>
                  <a:buFont typeface="+mj-lt"/>
                  <a:buAutoNum type="arabicPeriod"/>
                </a:pPr>
                <a:r>
                  <a:rPr lang="en-SG" dirty="0" smtClean="0"/>
                  <a:t>Inflations Expectations of investors :</a:t>
                </a:r>
              </a:p>
              <a:p>
                <a:pPr lvl="1">
                  <a:lnSpc>
                    <a:spcPct val="150000"/>
                  </a:lnSpc>
                </a:pPr>
                <a:r>
                  <a:rPr lang="en-SG" dirty="0" smtClean="0"/>
                  <a:t>Inflations Expectations increase </a:t>
                </a:r>
                <a:r>
                  <a:rPr lang="en-SG" dirty="0" smtClean="0">
                    <a:sym typeface="Wingdings" pitchFamily="2" charset="2"/>
                  </a:rPr>
                  <a:t> Risk-free rate (</a:t>
                </a:r>
                <a14:m>
                  <m:oMath xmlns:m="http://schemas.openxmlformats.org/officeDocument/2006/math">
                    <m:sSub>
                      <m:sSubPr>
                        <m:ctrlPr>
                          <a:rPr lang="en-SG" i="1" smtClean="0">
                            <a:latin typeface="Cambria Math"/>
                            <a:sym typeface="Wingdings" pitchFamily="2" charset="2"/>
                          </a:rPr>
                        </m:ctrlPr>
                      </m:sSubPr>
                      <m:e>
                        <m:r>
                          <a:rPr lang="en-SG" b="0" i="1" smtClean="0">
                            <a:latin typeface="Cambria Math"/>
                            <a:sym typeface="Wingdings" pitchFamily="2" charset="2"/>
                          </a:rPr>
                          <m:t>𝑟</m:t>
                        </m:r>
                      </m:e>
                      <m:sub>
                        <m:r>
                          <a:rPr lang="en-SG" b="0" i="1" smtClean="0">
                            <a:latin typeface="Cambria Math"/>
                            <a:sym typeface="Wingdings" pitchFamily="2" charset="2"/>
                          </a:rPr>
                          <m:t>𝑅𝐹</m:t>
                        </m:r>
                      </m:sub>
                    </m:sSub>
                    <m:r>
                      <a:rPr lang="en-SG" b="0" i="1" smtClean="0">
                        <a:latin typeface="Cambria Math"/>
                        <a:sym typeface="Wingdings" pitchFamily="2" charset="2"/>
                      </a:rPr>
                      <m:t>) </m:t>
                    </m:r>
                  </m:oMath>
                </a14:m>
                <a:r>
                  <a:rPr lang="en-SG" dirty="0" smtClean="0"/>
                  <a:t> and Required Return of Market Portfolio </a:t>
                </a:r>
                <a14:m>
                  <m:oMath xmlns:m="http://schemas.openxmlformats.org/officeDocument/2006/math">
                    <m:sSub>
                      <m:sSubPr>
                        <m:ctrlPr>
                          <a:rPr lang="en-SG" i="1">
                            <a:latin typeface="Cambria Math"/>
                            <a:sym typeface="Wingdings" pitchFamily="2" charset="2"/>
                          </a:rPr>
                        </m:ctrlPr>
                      </m:sSubPr>
                      <m:e>
                        <m:r>
                          <a:rPr lang="en-SG" b="0" i="1" smtClean="0">
                            <a:latin typeface="Cambria Math"/>
                            <a:sym typeface="Wingdings" pitchFamily="2" charset="2"/>
                          </a:rPr>
                          <m:t>(</m:t>
                        </m:r>
                        <m:r>
                          <a:rPr lang="en-SG" i="1">
                            <a:latin typeface="Cambria Math"/>
                            <a:sym typeface="Wingdings" pitchFamily="2" charset="2"/>
                          </a:rPr>
                          <m:t>𝑟</m:t>
                        </m:r>
                      </m:e>
                      <m:sub>
                        <m:r>
                          <a:rPr lang="en-SG" b="0" i="1" smtClean="0">
                            <a:latin typeface="Cambria Math"/>
                            <a:sym typeface="Wingdings" pitchFamily="2" charset="2"/>
                          </a:rPr>
                          <m:t>𝑀</m:t>
                        </m:r>
                      </m:sub>
                    </m:sSub>
                    <m:r>
                      <a:rPr lang="en-SG" i="1">
                        <a:latin typeface="Cambria Math"/>
                        <a:sym typeface="Wingdings" pitchFamily="2" charset="2"/>
                      </a:rPr>
                      <m:t>) </m:t>
                    </m:r>
                  </m:oMath>
                </a14:m>
                <a:r>
                  <a:rPr lang="en-SG" dirty="0" smtClean="0"/>
                  <a:t>will each increase by the same extent as inflations expectations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339"/>
                </a:stretch>
              </a:blipFill>
            </p:spPr>
            <p:txBody>
              <a:bodyPr/>
              <a:lstStyle/>
              <a:p>
                <a:r>
                  <a:rPr lang="en-SG">
                    <a:noFill/>
                  </a:rPr>
                  <a:t> </a:t>
                </a:r>
              </a:p>
            </p:txBody>
          </p:sp>
        </mc:Fallback>
      </mc:AlternateContent>
      <p:sp>
        <p:nvSpPr>
          <p:cNvPr id="3" name="Title 2"/>
          <p:cNvSpPr>
            <a:spLocks noGrp="1"/>
          </p:cNvSpPr>
          <p:nvPr>
            <p:ph type="title"/>
          </p:nvPr>
        </p:nvSpPr>
        <p:spPr/>
        <p:txBody>
          <a:bodyPr/>
          <a:lstStyle/>
          <a:p>
            <a:r>
              <a:rPr lang="en-SG" sz="4800" dirty="0" smtClean="0"/>
              <a:t>Factors affecting SML</a:t>
            </a:r>
            <a:endParaRPr lang="en-SG" sz="4800" dirty="0"/>
          </a:p>
        </p:txBody>
      </p:sp>
    </p:spTree>
    <p:extLst>
      <p:ext uri="{BB962C8B-B14F-4D97-AF65-F5344CB8AC3E}">
        <p14:creationId xmlns:p14="http://schemas.microsoft.com/office/powerpoint/2010/main" val="3664487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smtClean="0"/>
              <a:t>Review </a:t>
            </a:r>
            <a:endParaRPr lang="en-SG"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88476585"/>
                  </p:ext>
                </p:extLst>
              </p:nvPr>
            </p:nvGraphicFramePr>
            <p:xfrm>
              <a:off x="0" y="1628800"/>
              <a:ext cx="8964488" cy="5085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88476585"/>
                  </p:ext>
                </p:extLst>
              </p:nvPr>
            </p:nvGraphicFramePr>
            <p:xfrm>
              <a:off x="0" y="1628800"/>
              <a:ext cx="8964488" cy="5085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175440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457200" indent="-457200">
                  <a:lnSpc>
                    <a:spcPct val="150000"/>
                  </a:lnSpc>
                  <a:buFont typeface="+mj-lt"/>
                  <a:buAutoNum type="arabicPeriod" startAt="2"/>
                </a:pPr>
                <a:r>
                  <a:rPr lang="en-SG" dirty="0" smtClean="0">
                    <a:solidFill>
                      <a:schemeClr val="tx1"/>
                    </a:solidFill>
                  </a:rPr>
                  <a:t>Investor’s risk aversion : </a:t>
                </a:r>
              </a:p>
              <a:p>
                <a:pPr lvl="1">
                  <a:lnSpc>
                    <a:spcPct val="150000"/>
                  </a:lnSpc>
                </a:pPr>
                <a:r>
                  <a:rPr lang="en-SG" dirty="0" smtClean="0">
                    <a:solidFill>
                      <a:schemeClr val="tx1"/>
                    </a:solidFill>
                  </a:rPr>
                  <a:t>Increase in risk aversion </a:t>
                </a:r>
                <a:r>
                  <a:rPr lang="en-SG" dirty="0" smtClean="0">
                    <a:solidFill>
                      <a:schemeClr val="tx1"/>
                    </a:solidFill>
                    <a:sym typeface="Wingdings" pitchFamily="2" charset="2"/>
                  </a:rPr>
                  <a:t> </a:t>
                </a:r>
                <a:r>
                  <a:rPr lang="en-SG" dirty="0">
                    <a:solidFill>
                      <a:schemeClr val="tx1"/>
                    </a:solidFill>
                  </a:rPr>
                  <a:t>Required Return of Market Portfolio </a:t>
                </a:r>
                <a14:m>
                  <m:oMath xmlns:m="http://schemas.openxmlformats.org/officeDocument/2006/math">
                    <m:sSub>
                      <m:sSubPr>
                        <m:ctrlPr>
                          <a:rPr lang="en-SG" i="1">
                            <a:solidFill>
                              <a:schemeClr val="tx1"/>
                            </a:solidFill>
                            <a:latin typeface="Cambria Math"/>
                            <a:sym typeface="Wingdings" pitchFamily="2" charset="2"/>
                          </a:rPr>
                        </m:ctrlPr>
                      </m:sSubPr>
                      <m:e>
                        <m:r>
                          <a:rPr lang="en-SG" i="1">
                            <a:solidFill>
                              <a:schemeClr val="tx1"/>
                            </a:solidFill>
                            <a:latin typeface="Cambria Math"/>
                            <a:sym typeface="Wingdings" pitchFamily="2" charset="2"/>
                          </a:rPr>
                          <m:t>(</m:t>
                        </m:r>
                        <m:r>
                          <a:rPr lang="en-SG" i="1">
                            <a:solidFill>
                              <a:schemeClr val="tx1"/>
                            </a:solidFill>
                            <a:latin typeface="Cambria Math"/>
                            <a:sym typeface="Wingdings" pitchFamily="2" charset="2"/>
                          </a:rPr>
                          <m:t>𝑟</m:t>
                        </m:r>
                      </m:e>
                      <m:sub>
                        <m:r>
                          <a:rPr lang="en-SG" i="1">
                            <a:solidFill>
                              <a:schemeClr val="tx1"/>
                            </a:solidFill>
                            <a:latin typeface="Cambria Math"/>
                            <a:sym typeface="Wingdings" pitchFamily="2" charset="2"/>
                          </a:rPr>
                          <m:t>𝑀</m:t>
                        </m:r>
                      </m:sub>
                    </m:sSub>
                    <m:r>
                      <a:rPr lang="en-SG" i="1">
                        <a:solidFill>
                          <a:schemeClr val="tx1"/>
                        </a:solidFill>
                        <a:latin typeface="Cambria Math"/>
                        <a:sym typeface="Wingdings" pitchFamily="2" charset="2"/>
                      </a:rPr>
                      <m:t>)</m:t>
                    </m:r>
                  </m:oMath>
                </a14:m>
                <a:r>
                  <a:rPr lang="en-SG" dirty="0" smtClean="0">
                    <a:solidFill>
                      <a:schemeClr val="tx1"/>
                    </a:solidFill>
                    <a:sym typeface="Wingdings" pitchFamily="2" charset="2"/>
                  </a:rPr>
                  <a:t> and hence Market Risk Premium (</a:t>
                </a:r>
                <a14:m>
                  <m:oMath xmlns:m="http://schemas.openxmlformats.org/officeDocument/2006/math">
                    <m:sSub>
                      <m:sSubPr>
                        <m:ctrlPr>
                          <a:rPr lang="en-SG" sz="2400" i="1">
                            <a:solidFill>
                              <a:schemeClr val="tx1"/>
                            </a:solidFill>
                            <a:latin typeface="Cambria Math"/>
                          </a:rPr>
                        </m:ctrlPr>
                      </m:sSubPr>
                      <m:e>
                        <m:r>
                          <a:rPr lang="en-SG" sz="2400" i="1">
                            <a:solidFill>
                              <a:schemeClr val="tx1"/>
                            </a:solidFill>
                            <a:latin typeface="Cambria Math"/>
                          </a:rPr>
                          <m:t>𝑅𝑃</m:t>
                        </m:r>
                      </m:e>
                      <m:sub>
                        <m:r>
                          <a:rPr lang="en-SG" sz="2400" i="1">
                            <a:solidFill>
                              <a:schemeClr val="tx1"/>
                            </a:solidFill>
                            <a:latin typeface="Cambria Math"/>
                          </a:rPr>
                          <m:t>𝑚</m:t>
                        </m:r>
                      </m:sub>
                    </m:sSub>
                    <m:r>
                      <a:rPr lang="en-SG" sz="2400" i="1">
                        <a:solidFill>
                          <a:schemeClr val="tx1"/>
                        </a:solidFill>
                        <a:latin typeface="Cambria Math"/>
                      </a:rPr>
                      <m:t>)</m:t>
                    </m:r>
                  </m:oMath>
                </a14:m>
                <a:r>
                  <a:rPr lang="en-SG" dirty="0" smtClean="0">
                    <a:solidFill>
                      <a:schemeClr val="tx1"/>
                    </a:solidFill>
                    <a:sym typeface="Wingdings" pitchFamily="2" charset="2"/>
                  </a:rPr>
                  <a:t> will increase </a:t>
                </a:r>
                <a:r>
                  <a:rPr lang="en-SG" dirty="0" smtClean="0">
                    <a:solidFill>
                      <a:schemeClr val="tx1"/>
                    </a:solidFill>
                  </a:rPr>
                  <a:t> </a:t>
                </a:r>
                <a:endParaRPr lang="en-SG" dirty="0">
                  <a:solidFill>
                    <a:schemeClr val="tx1"/>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339" r="-1496"/>
                </a:stretch>
              </a:blipFill>
            </p:spPr>
            <p:txBody>
              <a:bodyPr/>
              <a:lstStyle/>
              <a:p>
                <a:r>
                  <a:rPr lang="en-SG">
                    <a:noFill/>
                  </a:rPr>
                  <a:t> </a:t>
                </a:r>
              </a:p>
            </p:txBody>
          </p:sp>
        </mc:Fallback>
      </mc:AlternateContent>
      <p:sp>
        <p:nvSpPr>
          <p:cNvPr id="3" name="Title 2"/>
          <p:cNvSpPr>
            <a:spLocks noGrp="1"/>
          </p:cNvSpPr>
          <p:nvPr>
            <p:ph type="title"/>
          </p:nvPr>
        </p:nvSpPr>
        <p:spPr/>
        <p:txBody>
          <a:bodyPr/>
          <a:lstStyle/>
          <a:p>
            <a:r>
              <a:rPr lang="en-SG" sz="4800" dirty="0"/>
              <a:t>Factors affecting SML</a:t>
            </a:r>
          </a:p>
        </p:txBody>
      </p:sp>
    </p:spTree>
    <p:extLst>
      <p:ext uri="{BB962C8B-B14F-4D97-AF65-F5344CB8AC3E}">
        <p14:creationId xmlns:p14="http://schemas.microsoft.com/office/powerpoint/2010/main" val="2729352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Questions Q7-7 &amp; Q7-8</a:t>
            </a:r>
            <a:endParaRPr lang="en-US" dirty="0"/>
          </a:p>
        </p:txBody>
      </p:sp>
      <p:sp>
        <p:nvSpPr>
          <p:cNvPr id="3" name="Text Placeholder 2"/>
          <p:cNvSpPr>
            <a:spLocks noGrp="1"/>
          </p:cNvSpPr>
          <p:nvPr>
            <p:ph type="body" idx="1"/>
          </p:nvPr>
        </p:nvSpPr>
        <p:spPr/>
        <p:txBody>
          <a:bodyPr>
            <a:normAutofit/>
          </a:bodyPr>
          <a:lstStyle/>
          <a:p>
            <a:r>
              <a:rPr lang="en-US" sz="4000" dirty="0" smtClean="0"/>
              <a:t>Wang </a:t>
            </a:r>
            <a:r>
              <a:rPr lang="en-US" sz="4000" dirty="0" err="1" smtClean="0"/>
              <a:t>Mengran</a:t>
            </a:r>
            <a:endParaRPr lang="en-US" sz="4000" dirty="0"/>
          </a:p>
        </p:txBody>
      </p:sp>
    </p:spTree>
    <p:extLst>
      <p:ext uri="{BB962C8B-B14F-4D97-AF65-F5344CB8AC3E}">
        <p14:creationId xmlns:p14="http://schemas.microsoft.com/office/powerpoint/2010/main" val="1457599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9552" y="569912"/>
            <a:ext cx="8136904" cy="2066999"/>
          </a:xfrm>
        </p:spPr>
        <p:txBody>
          <a:bodyPr>
            <a:noAutofit/>
          </a:bodyPr>
          <a:lstStyle/>
          <a:p>
            <a:pPr algn="l"/>
            <a:r>
              <a:rPr lang="en-US" sz="3200" dirty="0" smtClean="0"/>
              <a:t>Q7-7</a:t>
            </a:r>
            <a:r>
              <a:rPr lang="en-US" sz="3200" b="1" dirty="0" smtClean="0"/>
              <a:t>	</a:t>
            </a:r>
            <a:r>
              <a:rPr lang="en-US" sz="3200" dirty="0" smtClean="0"/>
              <a:t>If investors’ </a:t>
            </a:r>
            <a:r>
              <a:rPr lang="en-US" sz="3200" u="sng" dirty="0" smtClean="0"/>
              <a:t>aversion</a:t>
            </a:r>
            <a:r>
              <a:rPr lang="en-US" sz="3200" dirty="0" smtClean="0"/>
              <a:t> to risk </a:t>
            </a:r>
            <a:r>
              <a:rPr lang="en-US" sz="3200" u="sng" dirty="0" smtClean="0"/>
              <a:t>increased</a:t>
            </a:r>
            <a:r>
              <a:rPr lang="en-US" sz="3200" dirty="0" smtClean="0"/>
              <a:t>, would</a:t>
            </a:r>
            <a:r>
              <a:rPr lang="en-US" sz="3200" dirty="0"/>
              <a:t> </a:t>
            </a:r>
            <a:r>
              <a:rPr lang="en-US" sz="3200" dirty="0" smtClean="0"/>
              <a:t>the </a:t>
            </a:r>
            <a:r>
              <a:rPr lang="en-US" sz="3200" u="sng" dirty="0" smtClean="0"/>
              <a:t>risk premium</a:t>
            </a:r>
            <a:r>
              <a:rPr lang="en-US" sz="3200" dirty="0" smtClean="0"/>
              <a:t> on a </a:t>
            </a:r>
            <a:r>
              <a:rPr lang="en-US" sz="3200" u="sng" dirty="0" smtClean="0"/>
              <a:t>high-beta</a:t>
            </a:r>
            <a:r>
              <a:rPr lang="en-US" sz="3200" dirty="0" smtClean="0"/>
              <a:t> stock increase by more or less than that on a </a:t>
            </a:r>
            <a:r>
              <a:rPr lang="en-US" sz="3200" u="sng" dirty="0" smtClean="0"/>
              <a:t>low-beta</a:t>
            </a:r>
            <a:r>
              <a:rPr lang="en-US" sz="3200" dirty="0"/>
              <a:t> </a:t>
            </a:r>
            <a:r>
              <a:rPr lang="en-US" sz="3200" dirty="0" smtClean="0"/>
              <a:t>stock? Explain!</a:t>
            </a:r>
            <a:endParaRPr lang="en-US" sz="3200" dirty="0"/>
          </a:p>
        </p:txBody>
      </p:sp>
      <p:sp>
        <p:nvSpPr>
          <p:cNvPr id="3" name="Content Placeholder 2"/>
          <p:cNvSpPr>
            <a:spLocks noGrp="1"/>
          </p:cNvSpPr>
          <p:nvPr>
            <p:ph idx="4294967295"/>
          </p:nvPr>
        </p:nvSpPr>
        <p:spPr>
          <a:xfrm>
            <a:off x="611560" y="2979737"/>
            <a:ext cx="7747000" cy="3878263"/>
          </a:xfrm>
        </p:spPr>
        <p:txBody>
          <a:bodyPr>
            <a:normAutofit/>
          </a:bodyPr>
          <a:lstStyle/>
          <a:p>
            <a:r>
              <a:rPr lang="en-GB" b="1" u="sng" dirty="0" smtClean="0"/>
              <a:t>Risk aversion</a:t>
            </a:r>
            <a:r>
              <a:rPr lang="en-GB" dirty="0" smtClean="0"/>
              <a:t>: “assumes </a:t>
            </a:r>
            <a:r>
              <a:rPr lang="en-GB" dirty="0"/>
              <a:t>investors dislike risk </a:t>
            </a:r>
            <a:r>
              <a:rPr lang="en-GB" dirty="0" smtClean="0"/>
              <a:t>and </a:t>
            </a:r>
            <a:r>
              <a:rPr lang="en-GB" dirty="0"/>
              <a:t>require higher rates of return to encourage </a:t>
            </a:r>
            <a:r>
              <a:rPr lang="en-GB" dirty="0" smtClean="0"/>
              <a:t>them </a:t>
            </a:r>
            <a:r>
              <a:rPr lang="en-GB" dirty="0"/>
              <a:t>to hold riskier securities</a:t>
            </a:r>
            <a:r>
              <a:rPr lang="en-GB" dirty="0" smtClean="0"/>
              <a:t>.” </a:t>
            </a:r>
            <a:r>
              <a:rPr lang="en-GB" baseline="-25000" dirty="0" smtClean="0"/>
              <a:t>(Slide </a:t>
            </a:r>
            <a:r>
              <a:rPr lang="en-GB" baseline="-25000" dirty="0" err="1" smtClean="0"/>
              <a:t>p.g</a:t>
            </a:r>
            <a:r>
              <a:rPr lang="en-GB" baseline="-25000" dirty="0" smtClean="0"/>
              <a:t>. 4-19)</a:t>
            </a:r>
            <a:endParaRPr lang="en-GB" baseline="-25000" dirty="0"/>
          </a:p>
          <a:p>
            <a:r>
              <a:rPr lang="en-GB" b="1" u="sng" dirty="0" smtClean="0"/>
              <a:t>Risk premium </a:t>
            </a:r>
            <a:r>
              <a:rPr lang="en-GB" dirty="0" smtClean="0"/>
              <a:t>: “…serves </a:t>
            </a:r>
            <a:r>
              <a:rPr lang="en-GB" dirty="0"/>
              <a:t>as compensation for </a:t>
            </a:r>
            <a:r>
              <a:rPr lang="en-GB" dirty="0" smtClean="0"/>
              <a:t>investors </a:t>
            </a:r>
            <a:r>
              <a:rPr lang="en-GB" dirty="0"/>
              <a:t>to hold riskier securities</a:t>
            </a:r>
            <a:r>
              <a:rPr lang="en-GB" dirty="0" smtClean="0"/>
              <a:t>.” </a:t>
            </a:r>
            <a:r>
              <a:rPr lang="en-GB" baseline="-25000" dirty="0" smtClean="0"/>
              <a:t>(4-19)</a:t>
            </a:r>
            <a:endParaRPr lang="en-SG" u="sng" baseline="-25000" dirty="0"/>
          </a:p>
          <a:p>
            <a:r>
              <a:rPr lang="en-SG" b="1" u="sng" dirty="0"/>
              <a:t>Beta</a:t>
            </a:r>
            <a:r>
              <a:rPr lang="en-SG" dirty="0"/>
              <a:t>: indicates </a:t>
            </a:r>
            <a:r>
              <a:rPr lang="en-SG" b="1" dirty="0"/>
              <a:t>how risky </a:t>
            </a:r>
            <a:r>
              <a:rPr lang="en-SG" dirty="0"/>
              <a:t>a stock is if the stock is held in a well-diversified portfolio. </a:t>
            </a:r>
            <a:r>
              <a:rPr lang="en-SG" baseline="-25000" dirty="0"/>
              <a:t>(</a:t>
            </a:r>
            <a:r>
              <a:rPr lang="en-SG" baseline="-25000" dirty="0" smtClean="0"/>
              <a:t>4-35)</a:t>
            </a:r>
            <a:endParaRPr lang="en-GB" sz="2800" dirty="0" smtClean="0"/>
          </a:p>
        </p:txBody>
      </p:sp>
    </p:spTree>
    <p:extLst>
      <p:ext uri="{BB962C8B-B14F-4D97-AF65-F5344CB8AC3E}">
        <p14:creationId xmlns:p14="http://schemas.microsoft.com/office/powerpoint/2010/main" val="211603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5576" y="620688"/>
            <a:ext cx="7747000" cy="3878263"/>
          </a:xfrm>
        </p:spPr>
        <p:txBody>
          <a:bodyPr>
            <a:noAutofit/>
          </a:bodyPr>
          <a:lstStyle/>
          <a:p>
            <a:pPr marL="274320" lvl="1" indent="-274320">
              <a:buClr>
                <a:schemeClr val="accent3"/>
              </a:buClr>
              <a:buSzPct val="95000"/>
            </a:pPr>
            <a:r>
              <a:rPr lang="en-SG" sz="2700" i="1" dirty="0" smtClean="0"/>
              <a:t>Stock risk premium (</a:t>
            </a:r>
            <a:r>
              <a:rPr lang="en-SG" sz="2700" i="1" dirty="0" err="1" smtClean="0"/>
              <a:t>RP</a:t>
            </a:r>
            <a:r>
              <a:rPr lang="en-SG" sz="2700" i="1" baseline="-25000" dirty="0" err="1" smtClean="0"/>
              <a:t>i</a:t>
            </a:r>
            <a:r>
              <a:rPr lang="en-SG" sz="2700" i="1" dirty="0" smtClean="0"/>
              <a:t>) = </a:t>
            </a:r>
            <a:r>
              <a:rPr lang="en-US" sz="2700" b="1" i="1" dirty="0" smtClean="0"/>
              <a:t>beta</a:t>
            </a:r>
            <a:r>
              <a:rPr lang="en-US" sz="2700" i="1" dirty="0" smtClean="0"/>
              <a:t>× Market risk premium (</a:t>
            </a:r>
            <a:r>
              <a:rPr lang="en-US" sz="2700" i="1" dirty="0" err="1" smtClean="0"/>
              <a:t>RP</a:t>
            </a:r>
            <a:r>
              <a:rPr lang="en-US" sz="2700" i="1" baseline="-25000" dirty="0" err="1" smtClean="0"/>
              <a:t>m</a:t>
            </a:r>
            <a:r>
              <a:rPr lang="en-US" sz="2700" i="1" dirty="0" smtClean="0"/>
              <a:t>) </a:t>
            </a:r>
            <a:r>
              <a:rPr lang="en-US" sz="2700" baseline="-25000" dirty="0" smtClean="0"/>
              <a:t>(4-34)</a:t>
            </a:r>
          </a:p>
          <a:p>
            <a:pPr marL="274320" lvl="1" indent="-274320">
              <a:buClr>
                <a:schemeClr val="accent3"/>
              </a:buClr>
              <a:buSzPct val="95000"/>
            </a:pPr>
            <a:r>
              <a:rPr lang="en-GB" sz="2700" dirty="0" smtClean="0"/>
              <a:t>“</a:t>
            </a:r>
            <a:r>
              <a:rPr lang="en-GB" sz="2700" u="sng" dirty="0"/>
              <a:t>Market risk premium</a:t>
            </a:r>
            <a:r>
              <a:rPr lang="en-US" sz="2700" i="1" u="sng" dirty="0"/>
              <a:t> </a:t>
            </a:r>
            <a:r>
              <a:rPr lang="en-US" sz="2700" i="1" dirty="0"/>
              <a:t>(</a:t>
            </a:r>
            <a:r>
              <a:rPr lang="en-US" sz="2700" i="1" dirty="0" err="1"/>
              <a:t>RP</a:t>
            </a:r>
            <a:r>
              <a:rPr lang="en-US" sz="2700" i="1" baseline="-25000" dirty="0" err="1"/>
              <a:t>m</a:t>
            </a:r>
            <a:r>
              <a:rPr lang="en-US" sz="2700" i="1" dirty="0"/>
              <a:t>)</a:t>
            </a:r>
            <a:r>
              <a:rPr lang="en-GB" sz="2700" b="1" dirty="0"/>
              <a:t> </a:t>
            </a:r>
            <a:r>
              <a:rPr lang="en-GB" sz="2700" dirty="0"/>
              <a:t>increases if the </a:t>
            </a:r>
            <a:r>
              <a:rPr lang="en-GB" sz="2700" dirty="0" smtClean="0"/>
              <a:t>investors</a:t>
            </a:r>
            <a:r>
              <a:rPr lang="en-GB" sz="2700" dirty="0"/>
              <a:t>’ degree of </a:t>
            </a:r>
            <a:r>
              <a:rPr lang="en-GB" sz="2700" u="sng" dirty="0"/>
              <a:t>risk aversion </a:t>
            </a:r>
            <a:r>
              <a:rPr lang="en-GB" sz="2700" dirty="0"/>
              <a:t>increases. “ </a:t>
            </a:r>
            <a:r>
              <a:rPr lang="en-GB" sz="2700" baseline="-25000" dirty="0"/>
              <a:t>(</a:t>
            </a:r>
            <a:r>
              <a:rPr lang="en-GB" sz="2700" baseline="-25000" dirty="0" smtClean="0"/>
              <a:t>4-43)</a:t>
            </a:r>
          </a:p>
          <a:p>
            <a:pPr marL="0" lvl="1" indent="0">
              <a:buClr>
                <a:schemeClr val="accent3"/>
              </a:buClr>
              <a:buSzPct val="95000"/>
              <a:buNone/>
            </a:pPr>
            <a:endParaRPr lang="en-GB" sz="2700" baseline="-25000" dirty="0" smtClean="0"/>
          </a:p>
          <a:p>
            <a:pPr marL="274320" lvl="1" indent="-274320">
              <a:buClr>
                <a:schemeClr val="accent3"/>
              </a:buClr>
              <a:buSzPct val="95000"/>
            </a:pPr>
            <a:r>
              <a:rPr lang="en-US" sz="2700" dirty="0" smtClean="0"/>
              <a:t>Thus, given </a:t>
            </a:r>
            <a:r>
              <a:rPr lang="en-US" sz="2700" dirty="0"/>
              <a:t>the </a:t>
            </a:r>
            <a:r>
              <a:rPr lang="en-US" sz="2700" dirty="0" smtClean="0"/>
              <a:t>same increase in </a:t>
            </a:r>
            <a:r>
              <a:rPr lang="en-US" sz="2700" u="sng" dirty="0" smtClean="0"/>
              <a:t>Market </a:t>
            </a:r>
            <a:r>
              <a:rPr lang="en-US" sz="2700" u="sng" dirty="0"/>
              <a:t>risk premium </a:t>
            </a:r>
            <a:r>
              <a:rPr lang="en-US" sz="2700" i="1" dirty="0" smtClean="0"/>
              <a:t>(</a:t>
            </a:r>
            <a:r>
              <a:rPr lang="en-US" sz="2700" dirty="0" err="1" smtClean="0"/>
              <a:t>RP</a:t>
            </a:r>
            <a:r>
              <a:rPr lang="en-US" sz="2700" baseline="-25000" dirty="0" err="1" smtClean="0"/>
              <a:t>m</a:t>
            </a:r>
            <a:r>
              <a:rPr lang="en-US" sz="2700" baseline="-25000" dirty="0" smtClean="0"/>
              <a:t>,</a:t>
            </a:r>
            <a:r>
              <a:rPr lang="en-US" sz="2700" dirty="0" smtClean="0"/>
              <a:t>): </a:t>
            </a:r>
            <a:br>
              <a:rPr lang="en-US" sz="2700" dirty="0" smtClean="0"/>
            </a:br>
            <a:r>
              <a:rPr lang="en-US" sz="2700" b="1" dirty="0" smtClean="0"/>
              <a:t>higher </a:t>
            </a:r>
            <a:r>
              <a:rPr lang="en-US" sz="2700" i="1" dirty="0" smtClean="0"/>
              <a:t>beta</a:t>
            </a:r>
            <a:r>
              <a:rPr lang="zh-CN" altLang="en-US" sz="2700" dirty="0" smtClean="0"/>
              <a:t> </a:t>
            </a:r>
            <a:r>
              <a:rPr lang="en-US" sz="2700" b="1" i="1" dirty="0" smtClean="0"/>
              <a:t>=&gt;</a:t>
            </a:r>
            <a:r>
              <a:rPr lang="en-US" sz="2700" b="1" dirty="0" smtClean="0"/>
              <a:t>higher </a:t>
            </a:r>
            <a:r>
              <a:rPr lang="en-US" sz="2700" dirty="0" smtClean="0"/>
              <a:t>stock </a:t>
            </a:r>
            <a:r>
              <a:rPr lang="en-US" sz="2700" dirty="0"/>
              <a:t>risk </a:t>
            </a:r>
            <a:r>
              <a:rPr lang="en-US" sz="2700" dirty="0" smtClean="0"/>
              <a:t>premium</a:t>
            </a:r>
            <a:r>
              <a:rPr lang="en-SG" sz="2700" i="1" dirty="0"/>
              <a:t> </a:t>
            </a:r>
            <a:r>
              <a:rPr lang="en-SG" sz="2700" i="1" dirty="0" smtClean="0"/>
              <a:t>(</a:t>
            </a:r>
            <a:r>
              <a:rPr lang="en-SG" sz="2700" i="1" dirty="0" err="1" smtClean="0"/>
              <a:t>RP</a:t>
            </a:r>
            <a:r>
              <a:rPr lang="en-SG" sz="2700" i="1" baseline="-25000" dirty="0" err="1" smtClean="0"/>
              <a:t>i</a:t>
            </a:r>
            <a:r>
              <a:rPr lang="en-SG" sz="2700" i="1" dirty="0"/>
              <a:t>) </a:t>
            </a:r>
            <a:endParaRPr lang="en-SG" sz="2700" dirty="0"/>
          </a:p>
        </p:txBody>
      </p:sp>
      <p:sp>
        <p:nvSpPr>
          <p:cNvPr id="7" name="Content Placeholder 2"/>
          <p:cNvSpPr txBox="1">
            <a:spLocks/>
          </p:cNvSpPr>
          <p:nvPr/>
        </p:nvSpPr>
        <p:spPr>
          <a:xfrm>
            <a:off x="755576" y="4653136"/>
            <a:ext cx="7272808" cy="1473027"/>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lgn="ctr">
              <a:buFont typeface="Wingdings" pitchFamily="2" charset="2"/>
              <a:buNone/>
            </a:pPr>
            <a:r>
              <a:rPr lang="en-US" sz="2800" b="1" u="sng" dirty="0" smtClean="0"/>
              <a:t>Answer</a:t>
            </a:r>
            <a:r>
              <a:rPr lang="en-US" sz="2800" u="sng" dirty="0" smtClean="0"/>
              <a:t> </a:t>
            </a:r>
          </a:p>
          <a:p>
            <a:pPr marL="393192" lvl="1" indent="0">
              <a:buFont typeface="Wingdings" pitchFamily="2" charset="2"/>
              <a:buNone/>
            </a:pPr>
            <a:r>
              <a:rPr lang="en-US" dirty="0" smtClean="0"/>
              <a:t>Risk premium of high beta-stock will increase </a:t>
            </a:r>
            <a:r>
              <a:rPr lang="en-US" b="1" u="sng" dirty="0" smtClean="0"/>
              <a:t>MORE </a:t>
            </a:r>
            <a:r>
              <a:rPr lang="en-US" dirty="0" smtClean="0"/>
              <a:t>than a low-beta stock. </a:t>
            </a:r>
            <a:endParaRPr lang="en-US" sz="2800" dirty="0" smtClean="0"/>
          </a:p>
        </p:txBody>
      </p:sp>
    </p:spTree>
    <p:extLst>
      <p:ext uri="{BB962C8B-B14F-4D97-AF65-F5344CB8AC3E}">
        <p14:creationId xmlns:p14="http://schemas.microsoft.com/office/powerpoint/2010/main" val="4178869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3059832" y="209684"/>
                <a:ext cx="3024336" cy="1200329"/>
              </a:xfrm>
              <a:prstGeom prst="rect">
                <a:avLst/>
              </a:prstGeom>
              <a:noFill/>
              <a:ln w="12700">
                <a:noFill/>
              </a:ln>
            </p:spPr>
            <p:txBody>
              <a:bodyPr wrap="square" rtlCol="0">
                <a:spAutoFit/>
              </a:bodyPr>
              <a:lstStyle/>
              <a:p>
                <a:r>
                  <a:rPr lang="en-SG" dirty="0" smtClean="0"/>
                  <a:t>Assume  </a:t>
                </a:r>
                <a14:m>
                  <m:oMath xmlns:m="http://schemas.openxmlformats.org/officeDocument/2006/math">
                    <m:sSub>
                      <m:sSubPr>
                        <m:ctrlPr>
                          <a:rPr lang="en-SG" i="1" smtClean="0">
                            <a:latin typeface="Cambria Math"/>
                          </a:rPr>
                        </m:ctrlPr>
                      </m:sSubPr>
                      <m:e>
                        <m:r>
                          <a:rPr lang="en-SG" b="0" i="1" smtClean="0">
                            <a:latin typeface="Cambria Math"/>
                          </a:rPr>
                          <m:t>𝑏</m:t>
                        </m:r>
                      </m:e>
                      <m:sub>
                        <m:r>
                          <a:rPr lang="en-SG" b="0" i="1" smtClean="0">
                            <a:latin typeface="Cambria Math"/>
                          </a:rPr>
                          <m:t>1 </m:t>
                        </m:r>
                      </m:sub>
                    </m:sSub>
                    <m:r>
                      <a:rPr lang="en-SG" i="1" smtClean="0">
                        <a:latin typeface="Cambria Math"/>
                        <a:ea typeface="Cambria Math"/>
                      </a:rPr>
                      <m:t>&lt;</m:t>
                    </m:r>
                    <m:r>
                      <a:rPr lang="en-SG" b="0" i="1" smtClean="0">
                        <a:latin typeface="Cambria Math"/>
                        <a:ea typeface="Cambria Math"/>
                      </a:rPr>
                      <m:t> </m:t>
                    </m:r>
                    <m:sSub>
                      <m:sSubPr>
                        <m:ctrlPr>
                          <a:rPr lang="en-SG" b="0" i="1" smtClean="0">
                            <a:latin typeface="Cambria Math"/>
                            <a:ea typeface="Cambria Math"/>
                          </a:rPr>
                        </m:ctrlPr>
                      </m:sSubPr>
                      <m:e>
                        <m:r>
                          <a:rPr lang="en-SG" b="0" i="1" smtClean="0">
                            <a:latin typeface="Cambria Math"/>
                            <a:ea typeface="Cambria Math"/>
                          </a:rPr>
                          <m:t>𝑏</m:t>
                        </m:r>
                      </m:e>
                      <m:sub>
                        <m:r>
                          <a:rPr lang="en-SG" b="0" i="1" smtClean="0">
                            <a:latin typeface="Cambria Math"/>
                            <a:ea typeface="Cambria Math"/>
                          </a:rPr>
                          <m:t>2</m:t>
                        </m:r>
                      </m:sub>
                    </m:sSub>
                  </m:oMath>
                </a14:m>
                <a:endParaRPr lang="en-SG" dirty="0" smtClean="0"/>
              </a:p>
              <a:p>
                <a:endParaRPr lang="en-SG" dirty="0"/>
              </a:p>
              <a:p>
                <a14:m>
                  <m:oMath xmlns:m="http://schemas.openxmlformats.org/officeDocument/2006/math">
                    <m:sSub>
                      <m:sSubPr>
                        <m:ctrlPr>
                          <a:rPr lang="en-SG" i="1" smtClean="0">
                            <a:latin typeface="Cambria Math"/>
                          </a:rPr>
                        </m:ctrlPr>
                      </m:sSubPr>
                      <m:e>
                        <m:r>
                          <a:rPr lang="en-SG" b="0" i="1" smtClean="0">
                            <a:latin typeface="Cambria Math"/>
                          </a:rPr>
                          <m:t>𝑏</m:t>
                        </m:r>
                      </m:e>
                      <m:sub>
                        <m:r>
                          <a:rPr lang="en-SG" b="0" i="1" smtClean="0">
                            <a:latin typeface="Cambria Math"/>
                          </a:rPr>
                          <m:t>2</m:t>
                        </m:r>
                      </m:sub>
                    </m:sSub>
                  </m:oMath>
                </a14:m>
                <a:r>
                  <a:rPr lang="en-SG" dirty="0" smtClean="0"/>
                  <a:t> is high beta stock </a:t>
                </a:r>
              </a:p>
              <a:p>
                <a14:m>
                  <m:oMath xmlns:m="http://schemas.openxmlformats.org/officeDocument/2006/math">
                    <m:sSub>
                      <m:sSubPr>
                        <m:ctrlPr>
                          <a:rPr lang="en-SG" i="1">
                            <a:latin typeface="Cambria Math"/>
                          </a:rPr>
                        </m:ctrlPr>
                      </m:sSubPr>
                      <m:e>
                        <m:r>
                          <a:rPr lang="en-SG" i="1">
                            <a:latin typeface="Cambria Math"/>
                          </a:rPr>
                          <m:t>𝑏</m:t>
                        </m:r>
                      </m:e>
                      <m:sub>
                        <m:r>
                          <a:rPr lang="en-SG" b="0" i="1" smtClean="0">
                            <a:latin typeface="Cambria Math"/>
                          </a:rPr>
                          <m:t>1</m:t>
                        </m:r>
                      </m:sub>
                    </m:sSub>
                  </m:oMath>
                </a14:m>
                <a:r>
                  <a:rPr lang="en-SG" dirty="0" smtClean="0"/>
                  <a:t>is low beta stock </a:t>
                </a:r>
                <a:endParaRPr lang="en-SG" dirty="0"/>
              </a:p>
            </p:txBody>
          </p:sp>
        </mc:Choice>
        <mc:Fallback xmlns="">
          <p:sp>
            <p:nvSpPr>
              <p:cNvPr id="3" name="TextBox 2"/>
              <p:cNvSpPr txBox="1">
                <a:spLocks noRot="1" noChangeAspect="1" noMove="1" noResize="1" noEditPoints="1" noAdjustHandles="1" noChangeArrowheads="1" noChangeShapeType="1" noTextEdit="1"/>
              </p:cNvSpPr>
              <p:nvPr/>
            </p:nvSpPr>
            <p:spPr>
              <a:xfrm>
                <a:off x="3059832" y="209684"/>
                <a:ext cx="3024336" cy="1200329"/>
              </a:xfrm>
              <a:prstGeom prst="rect">
                <a:avLst/>
              </a:prstGeom>
              <a:blipFill rotWithShape="1">
                <a:blip r:embed="rId2"/>
                <a:stretch>
                  <a:fillRect l="-1815" t="-2030" b="-7614"/>
                </a:stretch>
              </a:blipFill>
              <a:ln w="12700">
                <a:noFill/>
              </a:ln>
            </p:spPr>
            <p:txBody>
              <a:bodyPr/>
              <a:lstStyle/>
              <a:p>
                <a:r>
                  <a:rPr lang="en-SG">
                    <a:noFill/>
                  </a:rPr>
                  <a:t> </a:t>
                </a:r>
              </a:p>
            </p:txBody>
          </p:sp>
        </mc:Fallback>
      </mc:AlternateContent>
      <p:grpSp>
        <p:nvGrpSpPr>
          <p:cNvPr id="6" name="Group 5"/>
          <p:cNvGrpSpPr/>
          <p:nvPr/>
        </p:nvGrpSpPr>
        <p:grpSpPr>
          <a:xfrm>
            <a:off x="1833508" y="1784503"/>
            <a:ext cx="5539627" cy="4068264"/>
            <a:chOff x="1833508" y="1784503"/>
            <a:chExt cx="5539627" cy="4068264"/>
          </a:xfrm>
        </p:grpSpPr>
        <p:grpSp>
          <p:nvGrpSpPr>
            <p:cNvPr id="4" name="Group 3"/>
            <p:cNvGrpSpPr/>
            <p:nvPr/>
          </p:nvGrpSpPr>
          <p:grpSpPr>
            <a:xfrm>
              <a:off x="2202913" y="1784503"/>
              <a:ext cx="5170222" cy="4068264"/>
              <a:chOff x="662370" y="908720"/>
              <a:chExt cx="3041224" cy="3133220"/>
            </a:xfrm>
          </p:grpSpPr>
          <p:cxnSp>
            <p:nvCxnSpPr>
              <p:cNvPr id="5" name="Straight Arrow Connector 4"/>
              <p:cNvCxnSpPr/>
              <p:nvPr/>
            </p:nvCxnSpPr>
            <p:spPr>
              <a:xfrm flipV="1">
                <a:off x="755576" y="1124744"/>
                <a:ext cx="0" cy="2520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55576" y="3645024"/>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55576" y="1628800"/>
                <a:ext cx="230425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55576" y="2132856"/>
                <a:ext cx="2304256"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2370" y="908720"/>
                <a:ext cx="504056" cy="369332"/>
              </a:xfrm>
              <a:prstGeom prst="rect">
                <a:avLst/>
              </a:prstGeom>
              <a:noFill/>
            </p:spPr>
            <p:txBody>
              <a:bodyPr wrap="square" rtlCol="0">
                <a:spAutoFit/>
              </a:bodyPr>
              <a:lstStyle/>
              <a:p>
                <a:r>
                  <a:rPr lang="en-SG" dirty="0" smtClean="0"/>
                  <a:t>r</a:t>
                </a:r>
                <a:endParaRPr lang="en-SG" dirty="0"/>
              </a:p>
            </p:txBody>
          </p:sp>
          <p:sp>
            <p:nvSpPr>
              <p:cNvPr id="8" name="TextBox 7"/>
              <p:cNvSpPr txBox="1"/>
              <p:nvPr/>
            </p:nvSpPr>
            <p:spPr>
              <a:xfrm>
                <a:off x="3199538" y="3672608"/>
                <a:ext cx="504056" cy="369332"/>
              </a:xfrm>
              <a:prstGeom prst="rect">
                <a:avLst/>
              </a:prstGeom>
              <a:noFill/>
            </p:spPr>
            <p:txBody>
              <a:bodyPr wrap="square" rtlCol="0">
                <a:spAutoFit/>
              </a:bodyPr>
              <a:lstStyle/>
              <a:p>
                <a:r>
                  <a:rPr lang="en-SG" dirty="0"/>
                  <a:t>b</a:t>
                </a:r>
              </a:p>
            </p:txBody>
          </p:sp>
          <mc:AlternateContent xmlns:mc="http://schemas.openxmlformats.org/markup-compatibility/2006" xmlns:a14="http://schemas.microsoft.com/office/drawing/2010/main">
            <mc:Choice Requires="a14">
              <p:sp>
                <p:nvSpPr>
                  <p:cNvPr id="10" name="TextBox 9"/>
                  <p:cNvSpPr txBox="1"/>
                  <p:nvPr/>
                </p:nvSpPr>
                <p:spPr>
                  <a:xfrm>
                    <a:off x="3076690" y="139883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b="0" i="1" smtClean="0">
                                  <a:latin typeface="Cambria Math"/>
                                </a:rPr>
                                <m:t>𝑆𝑀𝐿</m:t>
                              </m:r>
                            </m:e>
                            <m:sub>
                              <m:r>
                                <a:rPr lang="en-SG" b="0" i="1" smtClean="0">
                                  <a:latin typeface="Cambria Math"/>
                                </a:rPr>
                                <m:t>2</m:t>
                              </m:r>
                            </m:sub>
                          </m:sSub>
                          <m:d>
                            <m:dPr>
                              <m:ctrlPr>
                                <a:rPr lang="en-SG" i="1" smtClean="0">
                                  <a:latin typeface="Cambria Math"/>
                                </a:rPr>
                              </m:ctrlPr>
                            </m:dPr>
                            <m:e>
                              <m:sSub>
                                <m:sSubPr>
                                  <m:ctrlPr>
                                    <a:rPr lang="en-SG" i="1" smtClean="0">
                                      <a:latin typeface="Cambria Math"/>
                                    </a:rPr>
                                  </m:ctrlPr>
                                </m:sSubPr>
                                <m:e>
                                  <m:r>
                                    <a:rPr lang="en-SG" b="0" i="1" smtClean="0">
                                      <a:latin typeface="Cambria Math"/>
                                    </a:rPr>
                                    <m:t>𝑏</m:t>
                                  </m:r>
                                </m:e>
                                <m:sub>
                                  <m:r>
                                    <a:rPr lang="en-SG" b="0" i="1" smtClean="0">
                                      <a:latin typeface="Cambria Math"/>
                                    </a:rPr>
                                    <m:t>2</m:t>
                                  </m:r>
                                </m:sub>
                              </m:sSub>
                            </m:e>
                          </m:d>
                        </m:oMath>
                      </m:oMathPara>
                    </a14:m>
                    <a:endParaRPr lang="en-SG" dirty="0"/>
                  </a:p>
                </p:txBody>
              </p:sp>
            </mc:Choice>
            <mc:Fallback xmlns="">
              <p:sp>
                <p:nvSpPr>
                  <p:cNvPr id="10" name="TextBox 9"/>
                  <p:cNvSpPr txBox="1">
                    <a:spLocks noRot="1" noChangeAspect="1" noMove="1" noResize="1" noEditPoints="1" noAdjustHandles="1" noChangeArrowheads="1" noChangeShapeType="1" noTextEdit="1"/>
                  </p:cNvSpPr>
                  <p:nvPr/>
                </p:nvSpPr>
                <p:spPr>
                  <a:xfrm>
                    <a:off x="3076690" y="1398839"/>
                    <a:ext cx="504056" cy="369332"/>
                  </a:xfrm>
                  <a:prstGeom prst="rect">
                    <a:avLst/>
                  </a:prstGeom>
                  <a:blipFill rotWithShape="1">
                    <a:blip r:embed="rId3"/>
                    <a:stretch>
                      <a:fillRect r="-2142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140224" y="1934508"/>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b="0" i="1" smtClean="0">
                                  <a:latin typeface="Cambria Math"/>
                                </a:rPr>
                                <m:t>𝑆𝑀𝐿</m:t>
                              </m:r>
                            </m:e>
                            <m:sub>
                              <m:r>
                                <a:rPr lang="en-SG" b="0" i="1" smtClean="0">
                                  <a:latin typeface="Cambria Math"/>
                                </a:rPr>
                                <m:t>1</m:t>
                              </m:r>
                            </m:sub>
                          </m:sSub>
                          <m:d>
                            <m:dPr>
                              <m:ctrlPr>
                                <a:rPr lang="en-SG" i="1" smtClean="0">
                                  <a:latin typeface="Cambria Math"/>
                                </a:rPr>
                              </m:ctrlPr>
                            </m:dPr>
                            <m:e>
                              <m:sSub>
                                <m:sSubPr>
                                  <m:ctrlPr>
                                    <a:rPr lang="en-SG" i="1" smtClean="0">
                                      <a:latin typeface="Cambria Math"/>
                                    </a:rPr>
                                  </m:ctrlPr>
                                </m:sSubPr>
                                <m:e>
                                  <m:r>
                                    <a:rPr lang="en-SG" b="0" i="1" smtClean="0">
                                      <a:latin typeface="Cambria Math"/>
                                    </a:rPr>
                                    <m:t>𝑏</m:t>
                                  </m:r>
                                </m:e>
                                <m:sub>
                                  <m:r>
                                    <a:rPr lang="en-SG" b="0" i="1" smtClean="0">
                                      <a:latin typeface="Cambria Math"/>
                                    </a:rPr>
                                    <m:t>1</m:t>
                                  </m:r>
                                </m:sub>
                              </m:sSub>
                            </m:e>
                          </m:d>
                        </m:oMath>
                      </m:oMathPara>
                    </a14:m>
                    <a:endParaRPr lang="en-SG" dirty="0"/>
                  </a:p>
                </p:txBody>
              </p:sp>
            </mc:Choice>
            <mc:Fallback xmlns="">
              <p:sp>
                <p:nvSpPr>
                  <p:cNvPr id="14" name="TextBox 13"/>
                  <p:cNvSpPr txBox="1">
                    <a:spLocks noRot="1" noChangeAspect="1" noMove="1" noResize="1" noEditPoints="1" noAdjustHandles="1" noChangeArrowheads="1" noChangeShapeType="1" noTextEdit="1"/>
                  </p:cNvSpPr>
                  <p:nvPr/>
                </p:nvSpPr>
                <p:spPr>
                  <a:xfrm>
                    <a:off x="3140224" y="1934508"/>
                    <a:ext cx="504056" cy="369332"/>
                  </a:xfrm>
                  <a:prstGeom prst="rect">
                    <a:avLst/>
                  </a:prstGeom>
                  <a:blipFill rotWithShape="1">
                    <a:blip r:embed="rId4"/>
                    <a:stretch>
                      <a:fillRect r="-19858"/>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15" name="TextBox 14"/>
                <p:cNvSpPr txBox="1"/>
                <p:nvPr/>
              </p:nvSpPr>
              <p:spPr>
                <a:xfrm>
                  <a:off x="1833508" y="3722181"/>
                  <a:ext cx="4284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b="0" i="1" smtClean="0">
                                <a:latin typeface="Cambria Math"/>
                              </a:rPr>
                              <m:t>𝑟</m:t>
                            </m:r>
                          </m:e>
                          <m:sub>
                            <m:r>
                              <a:rPr lang="en-SG" b="0" i="1" smtClean="0">
                                <a:latin typeface="Cambria Math"/>
                              </a:rPr>
                              <m:t>𝑅𝐹</m:t>
                            </m:r>
                          </m:sub>
                        </m:sSub>
                      </m:oMath>
                    </m:oMathPara>
                  </a14:m>
                  <a:endParaRPr lang="en-SG" dirty="0"/>
                </a:p>
              </p:txBody>
            </p:sp>
          </mc:Choice>
          <mc:Fallback xmlns="">
            <p:sp>
              <p:nvSpPr>
                <p:cNvPr id="15" name="TextBox 14"/>
                <p:cNvSpPr txBox="1">
                  <a:spLocks noRot="1" noChangeAspect="1" noMove="1" noResize="1" noEditPoints="1" noAdjustHandles="1" noChangeArrowheads="1" noChangeShapeType="1" noTextEdit="1"/>
                </p:cNvSpPr>
                <p:nvPr/>
              </p:nvSpPr>
              <p:spPr>
                <a:xfrm>
                  <a:off x="1833508" y="3722181"/>
                  <a:ext cx="428460" cy="369332"/>
                </a:xfrm>
                <a:prstGeom prst="rect">
                  <a:avLst/>
                </a:prstGeom>
                <a:blipFill rotWithShape="1">
                  <a:blip r:embed="rId5"/>
                  <a:stretch>
                    <a:fillRect r="-5714"/>
                  </a:stretch>
                </a:blipFill>
              </p:spPr>
              <p:txBody>
                <a:bodyPr/>
                <a:lstStyle/>
                <a:p>
                  <a:r>
                    <a:rPr lang="en-SG">
                      <a:noFill/>
                    </a:rPr>
                    <a:t> </a:t>
                  </a:r>
                </a:p>
              </p:txBody>
            </p:sp>
          </mc:Fallback>
        </mc:AlternateContent>
      </p:grpSp>
    </p:spTree>
    <p:extLst>
      <p:ext uri="{BB962C8B-B14F-4D97-AF65-F5344CB8AC3E}">
        <p14:creationId xmlns:p14="http://schemas.microsoft.com/office/powerpoint/2010/main" val="415849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611560" y="548680"/>
            <a:ext cx="7900541" cy="1126108"/>
          </a:xfrm>
        </p:spPr>
        <p:txBody>
          <a:bodyPr>
            <a:noAutofit/>
          </a:bodyPr>
          <a:lstStyle/>
          <a:p>
            <a:r>
              <a:rPr lang="en-US" sz="3200" b="1" dirty="0" smtClean="0">
                <a:solidFill>
                  <a:srgbClr val="895D1D"/>
                </a:solidFill>
              </a:rPr>
              <a:t/>
            </a:r>
            <a:br>
              <a:rPr lang="en-US" sz="3200" b="1" dirty="0" smtClean="0">
                <a:solidFill>
                  <a:srgbClr val="895D1D"/>
                </a:solidFill>
              </a:rPr>
            </a:br>
            <a:r>
              <a:rPr lang="en-US" sz="3200" dirty="0" smtClean="0">
                <a:solidFill>
                  <a:srgbClr val="895D1D"/>
                </a:solidFill>
              </a:rPr>
              <a:t>Q7-8</a:t>
            </a:r>
            <a:r>
              <a:rPr lang="en-US" sz="3200" b="1" dirty="0" smtClean="0">
                <a:solidFill>
                  <a:srgbClr val="895D1D"/>
                </a:solidFill>
              </a:rPr>
              <a:t>	 </a:t>
            </a:r>
            <a:r>
              <a:rPr lang="en-US" sz="3200" dirty="0" smtClean="0">
                <a:solidFill>
                  <a:srgbClr val="895D1D"/>
                </a:solidFill>
              </a:rPr>
              <a:t>If a company’s </a:t>
            </a:r>
            <a:r>
              <a:rPr lang="en-US" sz="3200" u="sng" dirty="0" smtClean="0">
                <a:solidFill>
                  <a:srgbClr val="895D1D"/>
                </a:solidFill>
              </a:rPr>
              <a:t>beta</a:t>
            </a:r>
            <a:r>
              <a:rPr lang="en-US" sz="3200" dirty="0" smtClean="0">
                <a:solidFill>
                  <a:srgbClr val="895D1D"/>
                </a:solidFill>
              </a:rPr>
              <a:t> were to double, would its </a:t>
            </a:r>
            <a:r>
              <a:rPr lang="en-US" sz="3200" u="sng" dirty="0" smtClean="0">
                <a:solidFill>
                  <a:srgbClr val="895D1D"/>
                </a:solidFill>
              </a:rPr>
              <a:t>required return</a:t>
            </a:r>
            <a:r>
              <a:rPr lang="en-US" sz="3200" dirty="0" smtClean="0">
                <a:solidFill>
                  <a:srgbClr val="895D1D"/>
                </a:solidFill>
              </a:rPr>
              <a:t> also double?</a:t>
            </a:r>
            <a:br>
              <a:rPr lang="en-US" sz="3200" dirty="0" smtClean="0">
                <a:solidFill>
                  <a:srgbClr val="895D1D"/>
                </a:solidFill>
              </a:rPr>
            </a:br>
            <a:endParaRPr lang="en-US" sz="3200" dirty="0">
              <a:solidFill>
                <a:srgbClr val="895D1D"/>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755576" y="1844824"/>
                <a:ext cx="7747000" cy="3878263"/>
              </a:xfrm>
            </p:spPr>
            <p:txBody>
              <a:bodyPr>
                <a:normAutofit/>
              </a:bodyPr>
              <a:lstStyle/>
              <a:p>
                <a:r>
                  <a:rPr lang="en-SG" sz="2400" b="1" u="sng" dirty="0" smtClean="0"/>
                  <a:t>Required return:  </a:t>
                </a:r>
                <a14:m>
                  <m:oMath xmlns:m="http://schemas.openxmlformats.org/officeDocument/2006/math">
                    <m:sSub>
                      <m:sSubPr>
                        <m:ctrlPr>
                          <a:rPr lang="en-SG" sz="2400" i="1" smtClean="0">
                            <a:latin typeface="Cambria Math"/>
                          </a:rPr>
                        </m:ctrlPr>
                      </m:sSubPr>
                      <m:e>
                        <m:r>
                          <a:rPr lang="en-GB" sz="2400" i="1">
                            <a:latin typeface="Cambria Math"/>
                          </a:rPr>
                          <m:t>𝑟</m:t>
                        </m:r>
                      </m:e>
                      <m:sub>
                        <m:r>
                          <a:rPr lang="en-GB" sz="2400" i="1">
                            <a:latin typeface="Cambria Math"/>
                            <a:ea typeface="Cambria Math"/>
                          </a:rPr>
                          <m:t>𝑖</m:t>
                        </m:r>
                      </m:sub>
                    </m:sSub>
                    <m:r>
                      <a:rPr lang="en-GB" sz="2400" i="1">
                        <a:latin typeface="Cambria Math"/>
                        <a:ea typeface="Cambria Math"/>
                      </a:rPr>
                      <m:t>= </m:t>
                    </m:r>
                    <m:sSub>
                      <m:sSubPr>
                        <m:ctrlPr>
                          <a:rPr lang="en-SG" sz="2400" i="1">
                            <a:latin typeface="Cambria Math"/>
                          </a:rPr>
                        </m:ctrlPr>
                      </m:sSubPr>
                      <m:e>
                        <m:r>
                          <a:rPr lang="en-GB" sz="2400" i="1">
                            <a:latin typeface="Cambria Math"/>
                          </a:rPr>
                          <m:t>𝑟</m:t>
                        </m:r>
                      </m:e>
                      <m:sub>
                        <m:r>
                          <a:rPr lang="en-GB" sz="2400" i="1">
                            <a:latin typeface="Cambria Math"/>
                            <a:ea typeface="Cambria Math"/>
                          </a:rPr>
                          <m:t>𝑅𝐹</m:t>
                        </m:r>
                      </m:sub>
                    </m:sSub>
                  </m:oMath>
                </a14:m>
                <a:r>
                  <a:rPr lang="en-GB" sz="2400" dirty="0"/>
                  <a:t> + </a:t>
                </a:r>
                <a:r>
                  <a:rPr lang="en-GB" sz="2400" dirty="0" smtClean="0"/>
                  <a:t>(</a:t>
                </a:r>
                <a14:m>
                  <m:oMath xmlns:m="http://schemas.openxmlformats.org/officeDocument/2006/math">
                    <m:sSub>
                      <m:sSubPr>
                        <m:ctrlPr>
                          <a:rPr lang="en-GB" sz="2400" i="1" smtClean="0">
                            <a:latin typeface="Cambria Math"/>
                          </a:rPr>
                        </m:ctrlPr>
                      </m:sSubPr>
                      <m:e>
                        <m:r>
                          <a:rPr lang="en-US" sz="2400" b="0" i="1" smtClean="0">
                            <a:latin typeface="Cambria Math"/>
                          </a:rPr>
                          <m:t>𝑅</m:t>
                        </m:r>
                      </m:e>
                      <m:sub>
                        <m:r>
                          <a:rPr lang="en-US" sz="2400" b="0" i="1" smtClean="0">
                            <a:latin typeface="Cambria Math"/>
                          </a:rPr>
                          <m:t>𝑃𝑀</m:t>
                        </m:r>
                      </m:sub>
                    </m:sSub>
                  </m:oMath>
                </a14:m>
                <a:r>
                  <a:rPr lang="en-GB" sz="2400" dirty="0" smtClean="0"/>
                  <a:t>)</a:t>
                </a:r>
                <a:r>
                  <a:rPr lang="en-SG" sz="2400" dirty="0" smtClean="0"/>
                  <a:t> </a:t>
                </a:r>
                <a14:m>
                  <m:oMath xmlns:m="http://schemas.openxmlformats.org/officeDocument/2006/math">
                    <m:sSub>
                      <m:sSubPr>
                        <m:ctrlPr>
                          <a:rPr lang="en-SG" sz="2400" i="1">
                            <a:latin typeface="Cambria Math"/>
                          </a:rPr>
                        </m:ctrlPr>
                      </m:sSubPr>
                      <m:e>
                        <m:r>
                          <a:rPr lang="en-GB" sz="2400" i="1">
                            <a:latin typeface="Cambria Math"/>
                          </a:rPr>
                          <m:t>𝑏</m:t>
                        </m:r>
                      </m:e>
                      <m:sub>
                        <m:r>
                          <a:rPr lang="en-GB" sz="2400" i="1">
                            <a:latin typeface="Cambria Math"/>
                            <a:ea typeface="Cambria Math"/>
                          </a:rPr>
                          <m:t>𝑖</m:t>
                        </m:r>
                      </m:sub>
                    </m:sSub>
                  </m:oMath>
                </a14:m>
                <a:r>
                  <a:rPr lang="en-US" altLang="zh-CN" sz="2800" dirty="0">
                    <a:latin typeface="Georgia" pitchFamily="18" charset="0"/>
                    <a:ea typeface="SimSun" pitchFamily="2" charset="-122"/>
                  </a:rPr>
                  <a:t> </a:t>
                </a:r>
              </a:p>
              <a:p>
                <a:pPr lvl="1"/>
                <a14:m>
                  <m:oMath xmlns:m="http://schemas.openxmlformats.org/officeDocument/2006/math">
                    <m:sSub>
                      <m:sSubPr>
                        <m:ctrlPr>
                          <a:rPr lang="en-SG" sz="2200" i="1">
                            <a:latin typeface="Cambria Math"/>
                          </a:rPr>
                        </m:ctrlPr>
                      </m:sSubPr>
                      <m:e>
                        <m:r>
                          <a:rPr lang="en-GB" sz="2200" i="1">
                            <a:latin typeface="Cambria Math"/>
                          </a:rPr>
                          <m:t>𝑟</m:t>
                        </m:r>
                      </m:e>
                      <m:sub>
                        <m:r>
                          <a:rPr lang="en-GB" sz="2200" i="1">
                            <a:latin typeface="Cambria Math"/>
                            <a:ea typeface="Cambria Math"/>
                          </a:rPr>
                          <m:t>𝑖</m:t>
                        </m:r>
                      </m:sub>
                    </m:sSub>
                    <m:r>
                      <a:rPr lang="en-GB" sz="2200" i="1">
                        <a:latin typeface="Cambria Math"/>
                        <a:ea typeface="Cambria Math"/>
                      </a:rPr>
                      <m:t> </m:t>
                    </m:r>
                  </m:oMath>
                </a14:m>
                <a:r>
                  <a:rPr lang="en-SG" sz="2200" dirty="0" smtClean="0"/>
                  <a:t> : required </a:t>
                </a:r>
                <a:r>
                  <a:rPr lang="en-SG" sz="2200" dirty="0"/>
                  <a:t>return of stock i</a:t>
                </a:r>
              </a:p>
              <a:p>
                <a:pPr lvl="1"/>
                <a14:m>
                  <m:oMath xmlns:m="http://schemas.openxmlformats.org/officeDocument/2006/math">
                    <m:sSub>
                      <m:sSubPr>
                        <m:ctrlPr>
                          <a:rPr lang="en-SG" sz="2200" i="1">
                            <a:latin typeface="Cambria Math"/>
                          </a:rPr>
                        </m:ctrlPr>
                      </m:sSubPr>
                      <m:e>
                        <m:r>
                          <a:rPr lang="en-GB" sz="2200" i="1">
                            <a:latin typeface="Cambria Math"/>
                          </a:rPr>
                          <m:t>𝑟</m:t>
                        </m:r>
                      </m:e>
                      <m:sub>
                        <m:r>
                          <a:rPr lang="en-GB" sz="2200" i="1">
                            <a:latin typeface="Cambria Math"/>
                            <a:ea typeface="Cambria Math"/>
                          </a:rPr>
                          <m:t>𝑅𝐹</m:t>
                        </m:r>
                      </m:sub>
                    </m:sSub>
                  </m:oMath>
                </a14:m>
                <a:r>
                  <a:rPr lang="en-SG" sz="2200" dirty="0" smtClean="0"/>
                  <a:t>: risk-free </a:t>
                </a:r>
                <a:r>
                  <a:rPr lang="en-SG" sz="2200" dirty="0"/>
                  <a:t>rate of return</a:t>
                </a:r>
              </a:p>
              <a:p>
                <a:pPr lvl="1"/>
                <a14:m>
                  <m:oMath xmlns:m="http://schemas.openxmlformats.org/officeDocument/2006/math">
                    <m:sSub>
                      <m:sSubPr>
                        <m:ctrlPr>
                          <a:rPr lang="en-SG" sz="2200" i="1">
                            <a:latin typeface="Cambria Math"/>
                          </a:rPr>
                        </m:ctrlPr>
                      </m:sSubPr>
                      <m:e>
                        <m:r>
                          <a:rPr lang="en-GB" sz="2200" i="1">
                            <a:latin typeface="Cambria Math"/>
                          </a:rPr>
                          <m:t>𝑏</m:t>
                        </m:r>
                      </m:e>
                      <m:sub>
                        <m:r>
                          <a:rPr lang="en-GB" sz="2200" i="1">
                            <a:latin typeface="Cambria Math"/>
                            <a:ea typeface="Cambria Math"/>
                          </a:rPr>
                          <m:t>𝑖</m:t>
                        </m:r>
                      </m:sub>
                    </m:sSub>
                    <m:r>
                      <a:rPr lang="en-GB" sz="2200" i="1">
                        <a:latin typeface="Cambria Math"/>
                        <a:ea typeface="Cambria Math"/>
                      </a:rPr>
                      <m:t> </m:t>
                    </m:r>
                  </m:oMath>
                </a14:m>
                <a:r>
                  <a:rPr lang="en-SG" sz="2200" dirty="0" smtClean="0"/>
                  <a:t> : beta </a:t>
                </a:r>
                <a:r>
                  <a:rPr lang="en-SG" sz="2200" dirty="0"/>
                  <a:t>of stock i, a </a:t>
                </a:r>
                <a:r>
                  <a:rPr lang="en-SG" sz="2200" dirty="0" smtClean="0"/>
                  <a:t>measure of </a:t>
                </a:r>
                <a:r>
                  <a:rPr lang="en-SG" sz="2200" dirty="0"/>
                  <a:t>its market risk</a:t>
                </a:r>
              </a:p>
              <a:p>
                <a:pPr lvl="1"/>
                <a14:m>
                  <m:oMath xmlns:m="http://schemas.openxmlformats.org/officeDocument/2006/math">
                    <m:sSub>
                      <m:sSubPr>
                        <m:ctrlPr>
                          <a:rPr lang="en-SG" sz="2200" i="1">
                            <a:latin typeface="Cambria Math"/>
                          </a:rPr>
                        </m:ctrlPr>
                      </m:sSubPr>
                      <m:e>
                        <m:r>
                          <a:rPr lang="en-GB" sz="2200" i="1">
                            <a:latin typeface="Cambria Math"/>
                          </a:rPr>
                          <m:t>𝑅𝑃</m:t>
                        </m:r>
                      </m:e>
                      <m:sub>
                        <m:r>
                          <a:rPr lang="en-GB" sz="2200" i="1">
                            <a:latin typeface="Cambria Math"/>
                          </a:rPr>
                          <m:t>𝑚</m:t>
                        </m:r>
                      </m:sub>
                    </m:sSub>
                  </m:oMath>
                </a14:m>
                <a:r>
                  <a:rPr lang="sv-SE" sz="2200" dirty="0" smtClean="0"/>
                  <a:t>: </a:t>
                </a:r>
                <a:r>
                  <a:rPr lang="sv-SE" sz="2200" dirty="0"/>
                  <a:t>market risk </a:t>
                </a:r>
                <a:r>
                  <a:rPr lang="sv-SE" sz="2200" dirty="0" smtClean="0"/>
                  <a:t>premium</a:t>
                </a:r>
              </a:p>
              <a:p>
                <a:r>
                  <a:rPr lang="en-US" sz="2400" dirty="0" smtClean="0"/>
                  <a:t>Non-zero factor </a:t>
                </a:r>
                <a14:m>
                  <m:oMath xmlns:m="http://schemas.openxmlformats.org/officeDocument/2006/math">
                    <m:sSub>
                      <m:sSubPr>
                        <m:ctrlPr>
                          <a:rPr lang="en-SG" sz="2400" i="1">
                            <a:latin typeface="Cambria Math"/>
                          </a:rPr>
                        </m:ctrlPr>
                      </m:sSubPr>
                      <m:e>
                        <m:r>
                          <a:rPr lang="en-GB" sz="2400" i="1">
                            <a:latin typeface="Cambria Math"/>
                          </a:rPr>
                          <m:t>𝑟</m:t>
                        </m:r>
                      </m:e>
                      <m:sub>
                        <m:r>
                          <a:rPr lang="en-GB" sz="2400" i="1">
                            <a:latin typeface="Cambria Math"/>
                            <a:ea typeface="Cambria Math"/>
                          </a:rPr>
                          <m:t>𝑅𝐹</m:t>
                        </m:r>
                      </m:sub>
                    </m:sSub>
                    <m:r>
                      <a:rPr lang="en-GB" sz="2400" i="1">
                        <a:latin typeface="Cambria Math"/>
                        <a:ea typeface="Cambria Math"/>
                      </a:rPr>
                      <m:t> </m:t>
                    </m:r>
                  </m:oMath>
                </a14:m>
                <a:r>
                  <a:rPr lang="en-SG" sz="2400" dirty="0" smtClean="0"/>
                  <a:t>does not double along with </a:t>
                </a:r>
                <a:r>
                  <a:rPr lang="en-US" sz="2400" b="1" i="1" dirty="0" smtClean="0"/>
                  <a:t>beta</a:t>
                </a:r>
                <a:endParaRPr lang="en-SG" sz="2400" dirty="0" smtClean="0"/>
              </a:p>
              <a:p>
                <a:r>
                  <a:rPr lang="en-US" sz="2400" dirty="0" smtClean="0"/>
                  <a:t>Thus, when the company’s </a:t>
                </a:r>
                <a:r>
                  <a:rPr lang="en-US" sz="2400" b="1" i="1" dirty="0" smtClean="0"/>
                  <a:t>beta</a:t>
                </a:r>
                <a:r>
                  <a:rPr lang="en-US" sz="2400" dirty="0" smtClean="0"/>
                  <a:t> double, the required return does </a:t>
                </a:r>
                <a:r>
                  <a:rPr lang="en-US" sz="2400" b="1" dirty="0" smtClean="0"/>
                  <a:t>not</a:t>
                </a:r>
                <a:r>
                  <a:rPr lang="en-US" sz="2400" dirty="0" smtClean="0"/>
                  <a:t> double.</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755576" y="1844824"/>
                <a:ext cx="7747000" cy="3878263"/>
              </a:xfrm>
              <a:blipFill rotWithShape="1">
                <a:blip r:embed="rId2"/>
                <a:stretch>
                  <a:fillRect/>
                </a:stretch>
              </a:blipFill>
            </p:spPr>
            <p:txBody>
              <a:bodyPr/>
              <a:lstStyle/>
              <a:p>
                <a:r>
                  <a:rPr lang="en-US">
                    <a:noFill/>
                  </a:rPr>
                  <a:t> </a:t>
                </a:r>
              </a:p>
            </p:txBody>
          </p:sp>
        </mc:Fallback>
      </mc:AlternateContent>
      <p:sp>
        <p:nvSpPr>
          <p:cNvPr id="5" name="Content Placeholder 2"/>
          <p:cNvSpPr txBox="1">
            <a:spLocks/>
          </p:cNvSpPr>
          <p:nvPr/>
        </p:nvSpPr>
        <p:spPr>
          <a:xfrm>
            <a:off x="827584" y="5700389"/>
            <a:ext cx="7452320" cy="1257003"/>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lgn="ctr">
              <a:buFont typeface="Wingdings" pitchFamily="2" charset="2"/>
              <a:buNone/>
            </a:pPr>
            <a:r>
              <a:rPr lang="en-SG" b="1" u="sng" dirty="0" smtClean="0"/>
              <a:t>Answer</a:t>
            </a:r>
            <a:r>
              <a:rPr lang="en-SG" u="sng" dirty="0" smtClean="0"/>
              <a:t>:</a:t>
            </a:r>
            <a:br>
              <a:rPr lang="en-SG" u="sng" dirty="0" smtClean="0"/>
            </a:br>
            <a:r>
              <a:rPr lang="en-SG" dirty="0" smtClean="0"/>
              <a:t>No</a:t>
            </a:r>
            <a:endParaRPr lang="en-SG" dirty="0"/>
          </a:p>
        </p:txBody>
      </p:sp>
    </p:spTree>
    <p:extLst>
      <p:ext uri="{BB962C8B-B14F-4D97-AF65-F5344CB8AC3E}">
        <p14:creationId xmlns:p14="http://schemas.microsoft.com/office/powerpoint/2010/main" val="1555160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Questions </a:t>
            </a:r>
            <a:r>
              <a:rPr lang="en-US" dirty="0"/>
              <a:t>P</a:t>
            </a:r>
            <a:r>
              <a:rPr lang="en-US" dirty="0" smtClean="0"/>
              <a:t>7-6 &amp; P7-12</a:t>
            </a:r>
            <a:endParaRPr lang="en-US" dirty="0"/>
          </a:p>
        </p:txBody>
      </p:sp>
      <p:sp>
        <p:nvSpPr>
          <p:cNvPr id="3" name="Text Placeholder 2"/>
          <p:cNvSpPr>
            <a:spLocks noGrp="1"/>
          </p:cNvSpPr>
          <p:nvPr>
            <p:ph type="body" idx="1"/>
          </p:nvPr>
        </p:nvSpPr>
        <p:spPr/>
        <p:txBody>
          <a:bodyPr>
            <a:normAutofit/>
          </a:bodyPr>
          <a:lstStyle/>
          <a:p>
            <a:r>
              <a:rPr lang="en-SG" sz="4000" dirty="0" smtClean="0"/>
              <a:t>Liu Jiaqing</a:t>
            </a:r>
            <a:endParaRPr lang="en-SG" sz="4000" dirty="0"/>
          </a:p>
        </p:txBody>
      </p:sp>
    </p:spTree>
    <p:extLst>
      <p:ext uri="{BB962C8B-B14F-4D97-AF65-F5344CB8AC3E}">
        <p14:creationId xmlns:p14="http://schemas.microsoft.com/office/powerpoint/2010/main" val="1767330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Is it reasonable that </a:t>
            </a:r>
            <a:r>
              <a:rPr lang="en-US" b="1" dirty="0">
                <a:solidFill>
                  <a:srgbClr val="FF0000"/>
                </a:solidFill>
              </a:rPr>
              <a:t>diversified investors</a:t>
            </a:r>
            <a:r>
              <a:rPr lang="en-US" dirty="0"/>
              <a:t> regard Stock Y (which has higher standard deviation of return and CV than Stock X) as being less risky than Stock X? Explain</a:t>
            </a:r>
            <a:r>
              <a:rPr lang="en-US" dirty="0" smtClean="0"/>
              <a:t>.</a:t>
            </a:r>
          </a:p>
          <a:p>
            <a:r>
              <a:rPr lang="en-US" b="1" dirty="0" err="1"/>
              <a:t>Ans</a:t>
            </a:r>
            <a:r>
              <a:rPr lang="en-US" b="1" dirty="0"/>
              <a:t>: </a:t>
            </a:r>
            <a:r>
              <a:rPr lang="en-US" dirty="0"/>
              <a:t>Yes, it is reasonable when beta of Stock Y is less than beta of Stock X</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sz="4800" dirty="0">
                <a:solidFill>
                  <a:srgbClr val="895D1D"/>
                </a:solidFill>
              </a:rPr>
              <a:t>P7-6 Expected </a:t>
            </a:r>
            <a:r>
              <a:rPr lang="en-US" sz="4800" dirty="0" smtClean="0">
                <a:solidFill>
                  <a:srgbClr val="895D1D"/>
                </a:solidFill>
              </a:rPr>
              <a:t>Returns</a:t>
            </a:r>
            <a:endParaRPr lang="en-US" sz="4800" dirty="0"/>
          </a:p>
        </p:txBody>
      </p:sp>
    </p:spTree>
    <p:extLst>
      <p:ext uri="{BB962C8B-B14F-4D97-AF65-F5344CB8AC3E}">
        <p14:creationId xmlns:p14="http://schemas.microsoft.com/office/powerpoint/2010/main" val="3695929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57200"/>
            <a:ext cx="7086600" cy="523220"/>
          </a:xfrm>
          <a:prstGeom prst="rect">
            <a:avLst/>
          </a:prstGeom>
          <a:noFill/>
        </p:spPr>
        <p:txBody>
          <a:bodyPr wrap="square" rtlCol="0">
            <a:spAutoFit/>
          </a:bodyPr>
          <a:lstStyle/>
          <a:p>
            <a:r>
              <a:rPr lang="en-US" sz="2800" b="1" dirty="0" smtClean="0"/>
              <a:t>Analysis:</a:t>
            </a:r>
            <a:endParaRPr lang="en-US" sz="2800" b="1" dirty="0"/>
          </a:p>
        </p:txBody>
      </p:sp>
      <mc:AlternateContent xmlns:mc="http://schemas.openxmlformats.org/markup-compatibility/2006" xmlns:a14="http://schemas.microsoft.com/office/drawing/2010/main">
        <mc:Choice Requires="a14">
          <p:sp>
            <p:nvSpPr>
              <p:cNvPr id="7" name="TextBox 6"/>
              <p:cNvSpPr txBox="1"/>
              <p:nvPr/>
            </p:nvSpPr>
            <p:spPr>
              <a:xfrm>
                <a:off x="838200" y="1143000"/>
                <a:ext cx="7086600" cy="523220"/>
              </a:xfrm>
              <a:prstGeom prst="rect">
                <a:avLst/>
              </a:prstGeom>
              <a:noFill/>
            </p:spPr>
            <p:txBody>
              <a:bodyPr wrap="square" rtlCol="0">
                <a:spAutoFit/>
              </a:bodyPr>
              <a:lstStyle/>
              <a:p>
                <a:r>
                  <a:rPr lang="en-US" sz="2800" dirty="0" smtClean="0">
                    <a:ea typeface="Cambria Math"/>
                  </a:rPr>
                  <a:t>Since</a:t>
                </a:r>
                <a14:m>
                  <m:oMath xmlns:m="http://schemas.openxmlformats.org/officeDocument/2006/math">
                    <m:r>
                      <a:rPr lang="en-US" sz="2800" b="1" i="0" smtClean="0">
                        <a:latin typeface="Cambria Math"/>
                        <a:ea typeface="Cambria Math"/>
                      </a:rPr>
                      <m:t>      </m:t>
                    </m:r>
                    <m:r>
                      <a:rPr lang="en-US" sz="2800" b="1" i="1" smtClean="0">
                        <a:latin typeface="Cambria Math"/>
                        <a:ea typeface="Cambria Math"/>
                      </a:rPr>
                      <m:t>      </m:t>
                    </m:r>
                    <m:r>
                      <a:rPr lang="en-US" sz="2800" b="1" i="1" smtClean="0">
                        <a:latin typeface="Cambria Math"/>
                        <a:ea typeface="Cambria Math"/>
                      </a:rPr>
                      <m:t>𝝈</m:t>
                    </m:r>
                    <m:r>
                      <a:rPr lang="en-US" sz="2800" b="1" i="1" smtClean="0">
                        <a:latin typeface="Cambria Math"/>
                        <a:ea typeface="Cambria Math"/>
                      </a:rPr>
                      <m:t>𝒊𝒙</m:t>
                    </m:r>
                    <m:r>
                      <a:rPr lang="en-US" sz="2800" b="1" i="1" smtClean="0">
                        <a:latin typeface="Cambria Math"/>
                        <a:ea typeface="Cambria Math"/>
                      </a:rPr>
                      <m:t>&lt;</m:t>
                    </m:r>
                    <m:r>
                      <a:rPr lang="en-US" sz="2800" b="1" i="1" smtClean="0">
                        <a:latin typeface="Cambria Math"/>
                        <a:ea typeface="Cambria Math"/>
                      </a:rPr>
                      <m:t>𝝈</m:t>
                    </m:r>
                    <m:r>
                      <a:rPr lang="en-US" sz="2800" b="1" i="1" smtClean="0">
                        <a:latin typeface="Cambria Math"/>
                        <a:ea typeface="Cambria Math"/>
                      </a:rPr>
                      <m:t>𝒊𝒚</m:t>
                    </m:r>
                  </m:oMath>
                </a14:m>
                <a:r>
                  <a:rPr lang="en-US" sz="2800" b="1" dirty="0" smtClean="0"/>
                  <a:t> &amp; </a:t>
                </a:r>
                <a14:m>
                  <m:oMath xmlns:m="http://schemas.openxmlformats.org/officeDocument/2006/math">
                    <m:r>
                      <a:rPr lang="en-US" sz="2800" b="1" i="1" smtClean="0">
                        <a:latin typeface="Cambria Math"/>
                      </a:rPr>
                      <m:t>𝑪𝑽𝒙</m:t>
                    </m:r>
                    <m:r>
                      <a:rPr lang="en-US" sz="2800" b="1" i="1" smtClean="0">
                        <a:latin typeface="Cambria Math"/>
                      </a:rPr>
                      <m:t>&lt;</m:t>
                    </m:r>
                    <m:r>
                      <a:rPr lang="en-US" sz="2800" b="1" i="1" smtClean="0">
                        <a:latin typeface="Cambria Math"/>
                      </a:rPr>
                      <m:t>𝑪𝑽𝒚</m:t>
                    </m:r>
                  </m:oMath>
                </a14:m>
                <a:endParaRPr lang="en-US" sz="28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838200" y="1143000"/>
                <a:ext cx="7086600" cy="523220"/>
              </a:xfrm>
              <a:prstGeom prst="rect">
                <a:avLst/>
              </a:prstGeom>
              <a:blipFill rotWithShape="1">
                <a:blip r:embed="rId2"/>
                <a:stretch>
                  <a:fillRect l="-1807" t="-10588" b="-32941"/>
                </a:stretch>
              </a:blipFill>
            </p:spPr>
            <p:txBody>
              <a:bodyPr/>
              <a:lstStyle/>
              <a:p>
                <a:r>
                  <a:rPr lang="en-US">
                    <a:noFill/>
                  </a:rPr>
                  <a:t> </a:t>
                </a:r>
              </a:p>
            </p:txBody>
          </p:sp>
        </mc:Fallback>
      </mc:AlternateContent>
      <p:sp>
        <p:nvSpPr>
          <p:cNvPr id="8" name="Rectangle 7"/>
          <p:cNvSpPr/>
          <p:nvPr/>
        </p:nvSpPr>
        <p:spPr>
          <a:xfrm>
            <a:off x="396240" y="2204864"/>
            <a:ext cx="1676400" cy="1384995"/>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2800" dirty="0" smtClean="0"/>
              <a:t>Curve of Stock Y is </a:t>
            </a:r>
            <a:r>
              <a:rPr lang="en-US" sz="2800" b="1" dirty="0" smtClean="0">
                <a:solidFill>
                  <a:srgbClr val="FF0000"/>
                </a:solidFill>
              </a:rPr>
              <a:t>flatter</a:t>
            </a:r>
            <a:r>
              <a:rPr lang="en-US" sz="2800" dirty="0" smtClean="0"/>
              <a:t>  </a:t>
            </a:r>
            <a:endParaRPr lang="en-US" sz="2800" dirty="0"/>
          </a:p>
        </p:txBody>
      </p:sp>
      <p:sp>
        <p:nvSpPr>
          <p:cNvPr id="17" name="TextBox 16"/>
          <p:cNvSpPr txBox="1"/>
          <p:nvPr/>
        </p:nvSpPr>
        <p:spPr>
          <a:xfrm>
            <a:off x="2971800" y="1772816"/>
            <a:ext cx="2896344" cy="229932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2800" b="1" dirty="0" smtClean="0">
                <a:solidFill>
                  <a:srgbClr val="FF0000"/>
                </a:solidFill>
              </a:rPr>
              <a:t>Lower</a:t>
            </a:r>
            <a:r>
              <a:rPr lang="en-US" sz="2800" dirty="0" smtClean="0"/>
              <a:t> probability that actual returns will be closer to expected return</a:t>
            </a:r>
            <a:endParaRPr lang="en-US" sz="2800" dirty="0"/>
          </a:p>
        </p:txBody>
      </p:sp>
      <p:sp>
        <p:nvSpPr>
          <p:cNvPr id="18" name="TextBox 17"/>
          <p:cNvSpPr txBox="1"/>
          <p:nvPr/>
        </p:nvSpPr>
        <p:spPr>
          <a:xfrm>
            <a:off x="6858000" y="2402885"/>
            <a:ext cx="1818456" cy="95410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2800" dirty="0" smtClean="0"/>
              <a:t>Stock Y is</a:t>
            </a:r>
          </a:p>
          <a:p>
            <a:r>
              <a:rPr lang="en-US" sz="2800" b="1" dirty="0" smtClean="0">
                <a:solidFill>
                  <a:srgbClr val="FF0000"/>
                </a:solidFill>
              </a:rPr>
              <a:t>Risker</a:t>
            </a:r>
            <a:endParaRPr lang="en-US" sz="2800" b="1" dirty="0">
              <a:solidFill>
                <a:srgbClr val="FF0000"/>
              </a:solidFill>
            </a:endParaRPr>
          </a:p>
        </p:txBody>
      </p:sp>
      <p:cxnSp>
        <p:nvCxnSpPr>
          <p:cNvPr id="20" name="Straight Arrow Connector 19"/>
          <p:cNvCxnSpPr>
            <a:stCxn id="8" idx="3"/>
          </p:cNvCxnSpPr>
          <p:nvPr/>
        </p:nvCxnSpPr>
        <p:spPr>
          <a:xfrm>
            <a:off x="2072640" y="2897362"/>
            <a:ext cx="915184" cy="2264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1" name="Straight Arrow Connector 20"/>
          <p:cNvCxnSpPr/>
          <p:nvPr/>
        </p:nvCxnSpPr>
        <p:spPr>
          <a:xfrm flipV="1">
            <a:off x="5893526" y="2924944"/>
            <a:ext cx="982730" cy="147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Rectangle 22"/>
          <p:cNvSpPr>
            <a:spLocks noChangeArrowheads="1"/>
          </p:cNvSpPr>
          <p:nvPr/>
        </p:nvSpPr>
        <p:spPr bwMode="auto">
          <a:xfrm>
            <a:off x="457200" y="4379620"/>
            <a:ext cx="793122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pitchFamily="34" charset="0"/>
              <a:buChar char="•"/>
            </a:pPr>
            <a:r>
              <a:rPr lang="en-US" sz="2400" i="1" dirty="0"/>
              <a:t> </a:t>
            </a:r>
            <a:r>
              <a:rPr lang="en-US" sz="2400" i="1" dirty="0" smtClean="0"/>
              <a:t>However,</a:t>
            </a:r>
            <a:r>
              <a:rPr lang="en-US" sz="2400" dirty="0" smtClean="0"/>
              <a:t> Standard deviation measures total, or </a:t>
            </a:r>
            <a:r>
              <a:rPr lang="en-US" sz="2400" dirty="0" smtClean="0">
                <a:solidFill>
                  <a:srgbClr val="FF0000"/>
                </a:solidFill>
              </a:rPr>
              <a:t>stand-alone risk</a:t>
            </a:r>
            <a:endParaRPr lang="en-US" sz="2400" i="1" dirty="0" smtClean="0">
              <a:solidFill>
                <a:srgbClr val="FF0000"/>
              </a:solidFill>
            </a:endParaRPr>
          </a:p>
          <a:p>
            <a:pPr marL="342900" indent="-342900">
              <a:buFont typeface="Arial" pitchFamily="34" charset="0"/>
              <a:buChar char="•"/>
            </a:pPr>
            <a:r>
              <a:rPr lang="en-US" sz="2400" dirty="0" smtClean="0"/>
              <a:t>Stand-Alone </a:t>
            </a:r>
            <a:r>
              <a:rPr lang="en-US" sz="2400" dirty="0"/>
              <a:t>Risk: The risk an investor would face if he or she held only one asset</a:t>
            </a:r>
          </a:p>
        </p:txBody>
      </p:sp>
    </p:spTree>
    <p:extLst>
      <p:ext uri="{BB962C8B-B14F-4D97-AF65-F5344CB8AC3E}">
        <p14:creationId xmlns:p14="http://schemas.microsoft.com/office/powerpoint/2010/main" val="2140441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5"/>
              <p:cNvSpPr txBox="1"/>
              <p:nvPr/>
            </p:nvSpPr>
            <p:spPr>
              <a:xfrm>
                <a:off x="609600" y="1228398"/>
                <a:ext cx="7924800" cy="41549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itchFamily="34" charset="0"/>
                  <a:buChar char="•"/>
                </a:pPr>
                <a:r>
                  <a:rPr lang="en-US" sz="2400" dirty="0"/>
                  <a:t>Diversified Investors: Investors who held </a:t>
                </a:r>
                <a:r>
                  <a:rPr lang="en-US" sz="2400" b="1" dirty="0"/>
                  <a:t>lots of </a:t>
                </a:r>
                <a:r>
                  <a:rPr lang="en-US" sz="2400" dirty="0"/>
                  <a:t>stock. </a:t>
                </a:r>
              </a:p>
              <a:p>
                <a:pPr marL="457200" indent="-457200">
                  <a:buFont typeface="Arial" pitchFamily="34" charset="0"/>
                  <a:buChar char="•"/>
                </a:pPr>
                <a:r>
                  <a:rPr lang="en-US" sz="2400" dirty="0" smtClean="0"/>
                  <a:t>For diversified investors:</a:t>
                </a:r>
              </a:p>
              <a:p>
                <a:pPr marL="914400" lvl="1" indent="-457200">
                  <a:buFont typeface="Arial" pitchFamily="34" charset="0"/>
                  <a:buChar char="•"/>
                </a:pPr>
                <a:r>
                  <a:rPr lang="en-US" sz="2400" dirty="0" smtClean="0"/>
                  <a:t>Stand-alone risk is </a:t>
                </a:r>
                <a:r>
                  <a:rPr lang="en-US" sz="2400" b="1" dirty="0" smtClean="0">
                    <a:solidFill>
                      <a:srgbClr val="FF0000"/>
                    </a:solidFill>
                  </a:rPr>
                  <a:t>NOT</a:t>
                </a:r>
                <a:r>
                  <a:rPr lang="en-US" sz="2400" dirty="0" smtClean="0"/>
                  <a:t> important to them. They are more concerned about Beta which shows a stock’s volatility relative to the market.</a:t>
                </a:r>
              </a:p>
              <a:p>
                <a:pPr marL="457200" indent="-457200">
                  <a:buFont typeface="Arial" pitchFamily="34" charset="0"/>
                  <a:buChar char="•"/>
                </a:pPr>
                <a:r>
                  <a:rPr lang="en-US" sz="2400" dirty="0" smtClean="0"/>
                  <a:t>When the beta value is bigger, the security/stock is riskier. </a:t>
                </a:r>
              </a:p>
              <a:p>
                <a:pPr marL="457200" indent="-457200">
                  <a:buFont typeface="Arial" pitchFamily="34" charset="0"/>
                  <a:buChar char="•"/>
                </a:pPr>
                <a:r>
                  <a:rPr lang="en-US" sz="2400" dirty="0" smtClean="0"/>
                  <a:t>Therefore, if Beta Y is </a:t>
                </a:r>
                <a:r>
                  <a:rPr lang="en-US" sz="2400" i="1" dirty="0" smtClean="0"/>
                  <a:t>smaller</a:t>
                </a:r>
                <a:r>
                  <a:rPr lang="en-US" sz="2400" dirty="0" smtClean="0"/>
                  <a:t> than Beta X, diversified investors will regard Stock Y is </a:t>
                </a:r>
                <a:r>
                  <a:rPr lang="en-US" sz="2400" i="1" dirty="0" smtClean="0"/>
                  <a:t>less riskier</a:t>
                </a:r>
                <a:r>
                  <a:rPr lang="en-US" sz="2400" dirty="0" smtClean="0"/>
                  <a:t> than Stock X even though Stock Y has bigger </a:t>
                </a:r>
                <a14:m>
                  <m:oMath xmlns:m="http://schemas.openxmlformats.org/officeDocument/2006/math">
                    <m:r>
                      <a:rPr lang="en-US" sz="2400" i="1" smtClean="0">
                        <a:latin typeface="Cambria Math"/>
                        <a:ea typeface="Cambria Math"/>
                      </a:rPr>
                      <m:t>𝜎</m:t>
                    </m:r>
                  </m:oMath>
                </a14:m>
                <a:r>
                  <a:rPr lang="en-US" sz="2400" dirty="0" smtClean="0"/>
                  <a:t> &amp; CV.</a:t>
                </a:r>
                <a:endParaRPr lang="en-US" sz="2400" dirty="0"/>
              </a:p>
            </p:txBody>
          </p:sp>
        </mc:Choice>
        <mc:Fallback xmlns="">
          <p:sp>
            <p:nvSpPr>
              <p:cNvPr id="7" name="TextBox 5"/>
              <p:cNvSpPr txBox="1">
                <a:spLocks noRot="1" noChangeAspect="1" noMove="1" noResize="1" noEditPoints="1" noAdjustHandles="1" noChangeArrowheads="1" noChangeShapeType="1" noTextEdit="1"/>
              </p:cNvSpPr>
              <p:nvPr/>
            </p:nvSpPr>
            <p:spPr>
              <a:xfrm>
                <a:off x="609600" y="1228398"/>
                <a:ext cx="7924800" cy="4154984"/>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4352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smtClean="0"/>
              <a:t>Is the total risk of an asset (in general)  </a:t>
            </a:r>
            <a:endParaRPr lang="en-SG" dirty="0"/>
          </a:p>
        </p:txBody>
      </p:sp>
      <p:sp>
        <p:nvSpPr>
          <p:cNvPr id="3" name="Title 2"/>
          <p:cNvSpPr>
            <a:spLocks noGrp="1"/>
          </p:cNvSpPr>
          <p:nvPr>
            <p:ph type="title"/>
          </p:nvPr>
        </p:nvSpPr>
        <p:spPr/>
        <p:txBody>
          <a:bodyPr/>
          <a:lstStyle/>
          <a:p>
            <a:r>
              <a:rPr lang="en-SG" sz="4800" dirty="0" smtClean="0"/>
              <a:t>Stand-alone risk</a:t>
            </a:r>
            <a:endParaRPr lang="en-SG" sz="4800" dirty="0"/>
          </a:p>
        </p:txBody>
      </p:sp>
    </p:spTree>
    <p:extLst>
      <p:ext uri="{BB962C8B-B14F-4D97-AF65-F5344CB8AC3E}">
        <p14:creationId xmlns:p14="http://schemas.microsoft.com/office/powerpoint/2010/main" val="3360914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tx1"/>
                </a:solidFill>
              </a:rPr>
              <a:t>Calculate the required rate of return for Manning Enterprises, assuming that investors expect a 3.5 percent rate of inflation in the future. The real risk-free rate is 2.5 percent and the market risk premium is 6.5 percent. Manning has a beta of 1.7 and its realized rate of return has averaged 13.5 percent over the past 5 years</a:t>
            </a:r>
            <a:r>
              <a:rPr lang="en-US" dirty="0" smtClean="0">
                <a:solidFill>
                  <a:schemeClr val="tx1"/>
                </a:solidFill>
              </a:rPr>
              <a:t>.</a:t>
            </a:r>
            <a:endParaRPr lang="en-US" dirty="0">
              <a:solidFill>
                <a:schemeClr val="tx1"/>
              </a:solidFill>
            </a:endParaRPr>
          </a:p>
        </p:txBody>
      </p:sp>
      <p:sp>
        <p:nvSpPr>
          <p:cNvPr id="3" name="Title 2"/>
          <p:cNvSpPr>
            <a:spLocks noGrp="1"/>
          </p:cNvSpPr>
          <p:nvPr>
            <p:ph type="title"/>
          </p:nvPr>
        </p:nvSpPr>
        <p:spPr>
          <a:xfrm>
            <a:off x="179512" y="570156"/>
            <a:ext cx="8964488" cy="1054250"/>
          </a:xfrm>
        </p:spPr>
        <p:txBody>
          <a:bodyPr/>
          <a:lstStyle/>
          <a:p>
            <a:r>
              <a:rPr lang="en-US" sz="4800" dirty="0">
                <a:solidFill>
                  <a:srgbClr val="895D1D"/>
                </a:solidFill>
              </a:rPr>
              <a:t>P7-6 CAPM and required </a:t>
            </a:r>
            <a:r>
              <a:rPr lang="en-US" sz="4800" dirty="0" smtClean="0">
                <a:solidFill>
                  <a:srgbClr val="895D1D"/>
                </a:solidFill>
              </a:rPr>
              <a:t>return</a:t>
            </a:r>
            <a:endParaRPr lang="en-US" sz="4800" dirty="0"/>
          </a:p>
        </p:txBody>
      </p:sp>
    </p:spTree>
    <p:extLst>
      <p:ext uri="{BB962C8B-B14F-4D97-AF65-F5344CB8AC3E}">
        <p14:creationId xmlns:p14="http://schemas.microsoft.com/office/powerpoint/2010/main" val="569129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3"/>
          <p:cNvSpPr txBox="1">
            <a:spLocks noChangeArrowheads="1"/>
          </p:cNvSpPr>
          <p:nvPr/>
        </p:nvSpPr>
        <p:spPr bwMode="auto">
          <a:xfrm>
            <a:off x="304800" y="847725"/>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r>
              <a:rPr lang="en-US" sz="2800" i="1" dirty="0"/>
              <a:t>Obtain the useful information:</a:t>
            </a:r>
          </a:p>
        </p:txBody>
      </p:sp>
      <p:sp>
        <p:nvSpPr>
          <p:cNvPr id="13" name="TextBox 4"/>
          <p:cNvSpPr txBox="1">
            <a:spLocks noChangeArrowheads="1"/>
          </p:cNvSpPr>
          <p:nvPr/>
        </p:nvSpPr>
        <p:spPr bwMode="auto">
          <a:xfrm>
            <a:off x="304800" y="1384300"/>
            <a:ext cx="7467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r>
              <a:rPr lang="en-US" sz="2400" dirty="0"/>
              <a:t>Expected Inflation Rate: IP= 3.5%</a:t>
            </a:r>
          </a:p>
          <a:p>
            <a:r>
              <a:rPr lang="en-US" sz="2400" dirty="0"/>
              <a:t>Real Risk-free Rate: r*=2.5%</a:t>
            </a:r>
          </a:p>
          <a:p>
            <a:r>
              <a:rPr lang="en-US" sz="2400" dirty="0"/>
              <a:t>Market Risk Premium:  </a:t>
            </a:r>
            <a:r>
              <a:rPr lang="en-US" sz="2400" dirty="0" err="1"/>
              <a:t>RP</a:t>
            </a:r>
            <a:r>
              <a:rPr lang="en-US" dirty="0" err="1"/>
              <a:t>m</a:t>
            </a:r>
            <a:r>
              <a:rPr lang="en-US" sz="2400" dirty="0"/>
              <a:t>=6.5%</a:t>
            </a:r>
          </a:p>
          <a:p>
            <a:r>
              <a:rPr lang="en-US" sz="2400" dirty="0"/>
              <a:t>Beta=1.7</a:t>
            </a:r>
          </a:p>
        </p:txBody>
      </p:sp>
      <p:sp>
        <p:nvSpPr>
          <p:cNvPr id="14" name="TextBox 5"/>
          <p:cNvSpPr txBox="1">
            <a:spLocks noChangeArrowheads="1"/>
          </p:cNvSpPr>
          <p:nvPr/>
        </p:nvSpPr>
        <p:spPr bwMode="auto">
          <a:xfrm>
            <a:off x="6019800" y="1249363"/>
            <a:ext cx="2743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r>
              <a:rPr lang="en-US" sz="3200" b="1" dirty="0" err="1"/>
              <a:t>r</a:t>
            </a:r>
            <a:r>
              <a:rPr lang="en-US" b="1" dirty="0" err="1"/>
              <a:t>i</a:t>
            </a:r>
            <a:r>
              <a:rPr lang="en-US" b="1" dirty="0"/>
              <a:t> </a:t>
            </a:r>
            <a:r>
              <a:rPr lang="en-US" sz="2000" b="1" dirty="0"/>
              <a:t>= </a:t>
            </a:r>
            <a:r>
              <a:rPr lang="en-US" sz="3200" b="1" dirty="0" err="1"/>
              <a:t>r</a:t>
            </a:r>
            <a:r>
              <a:rPr lang="en-US" b="1" dirty="0" err="1"/>
              <a:t>RF</a:t>
            </a:r>
            <a:r>
              <a:rPr lang="en-US" b="1" dirty="0"/>
              <a:t> </a:t>
            </a:r>
            <a:r>
              <a:rPr lang="en-US" sz="2000" b="1" dirty="0"/>
              <a:t>+ (</a:t>
            </a:r>
            <a:r>
              <a:rPr lang="en-US" sz="3200" b="1" dirty="0" err="1"/>
              <a:t>r</a:t>
            </a:r>
            <a:r>
              <a:rPr lang="en-US" b="1" dirty="0" err="1"/>
              <a:t>M</a:t>
            </a:r>
            <a:r>
              <a:rPr lang="en-US" sz="2000" b="1" dirty="0" err="1"/>
              <a:t>-</a:t>
            </a:r>
            <a:r>
              <a:rPr lang="en-US" sz="3200" b="1" dirty="0" err="1"/>
              <a:t>r</a:t>
            </a:r>
            <a:r>
              <a:rPr lang="en-US" b="1" dirty="0" err="1"/>
              <a:t>RF</a:t>
            </a:r>
            <a:r>
              <a:rPr lang="en-US" sz="2000" b="1" dirty="0"/>
              <a:t>) </a:t>
            </a:r>
            <a:r>
              <a:rPr lang="en-US" sz="2800" b="1" dirty="0"/>
              <a:t>b</a:t>
            </a:r>
            <a:r>
              <a:rPr lang="en-US" b="1" dirty="0"/>
              <a:t>i</a:t>
            </a:r>
          </a:p>
          <a:p>
            <a:r>
              <a:rPr lang="en-US" sz="3200" b="1" dirty="0" err="1"/>
              <a:t>r</a:t>
            </a:r>
            <a:r>
              <a:rPr lang="en-US" b="1" dirty="0" err="1"/>
              <a:t>i</a:t>
            </a:r>
            <a:r>
              <a:rPr lang="en-US" b="1" dirty="0"/>
              <a:t> </a:t>
            </a:r>
            <a:r>
              <a:rPr lang="en-US" sz="2000" b="1" dirty="0"/>
              <a:t>= </a:t>
            </a:r>
            <a:r>
              <a:rPr lang="en-US" sz="3200" b="1" dirty="0" err="1"/>
              <a:t>r</a:t>
            </a:r>
            <a:r>
              <a:rPr lang="en-US" b="1" dirty="0" err="1"/>
              <a:t>RF</a:t>
            </a:r>
            <a:r>
              <a:rPr lang="en-US" b="1" dirty="0"/>
              <a:t> </a:t>
            </a:r>
            <a:r>
              <a:rPr lang="en-US" sz="2000" b="1" dirty="0"/>
              <a:t>+ (</a:t>
            </a:r>
            <a:r>
              <a:rPr lang="en-US" sz="2800" b="1" dirty="0" err="1"/>
              <a:t>RP</a:t>
            </a:r>
            <a:r>
              <a:rPr lang="en-US" sz="2000" b="1" dirty="0" err="1"/>
              <a:t>m</a:t>
            </a:r>
            <a:r>
              <a:rPr lang="en-US" sz="2000" b="1" dirty="0"/>
              <a:t>) </a:t>
            </a:r>
            <a:r>
              <a:rPr lang="en-US" sz="2800" b="1" dirty="0"/>
              <a:t>b</a:t>
            </a:r>
            <a:r>
              <a:rPr lang="en-US" b="1" dirty="0"/>
              <a:t>i</a:t>
            </a:r>
          </a:p>
          <a:p>
            <a:r>
              <a:rPr lang="en-US" sz="3200" b="1" dirty="0" err="1"/>
              <a:t>r</a:t>
            </a:r>
            <a:r>
              <a:rPr lang="en-US" b="1" dirty="0" err="1"/>
              <a:t>RF</a:t>
            </a:r>
            <a:r>
              <a:rPr lang="en-US" b="1" dirty="0"/>
              <a:t> =</a:t>
            </a:r>
            <a:r>
              <a:rPr lang="en-US" sz="2800" b="1" dirty="0"/>
              <a:t> r*+ IP</a:t>
            </a:r>
          </a:p>
        </p:txBody>
      </p:sp>
      <p:sp>
        <p:nvSpPr>
          <p:cNvPr id="15" name="TextBox 7"/>
          <p:cNvSpPr txBox="1">
            <a:spLocks noChangeArrowheads="1"/>
          </p:cNvSpPr>
          <p:nvPr/>
        </p:nvSpPr>
        <p:spPr bwMode="auto">
          <a:xfrm>
            <a:off x="5943600" y="822325"/>
            <a:ext cx="228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r>
              <a:rPr lang="en-US" sz="2800" i="1"/>
              <a:t>Formula:</a:t>
            </a:r>
          </a:p>
        </p:txBody>
      </p:sp>
      <p:sp>
        <p:nvSpPr>
          <p:cNvPr id="16" name="TextBox 8"/>
          <p:cNvSpPr txBox="1">
            <a:spLocks noChangeArrowheads="1"/>
          </p:cNvSpPr>
          <p:nvPr/>
        </p:nvSpPr>
        <p:spPr bwMode="auto">
          <a:xfrm>
            <a:off x="381000" y="3352800"/>
            <a:ext cx="62484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r>
              <a:rPr lang="en-US" sz="3600" dirty="0" err="1"/>
              <a:t>r</a:t>
            </a:r>
            <a:r>
              <a:rPr lang="en-US" sz="2000" dirty="0" err="1"/>
              <a:t>i</a:t>
            </a:r>
            <a:r>
              <a:rPr lang="en-US" sz="2000" dirty="0"/>
              <a:t> </a:t>
            </a:r>
            <a:r>
              <a:rPr lang="en-US" sz="2400" dirty="0"/>
              <a:t>= </a:t>
            </a:r>
            <a:r>
              <a:rPr lang="en-US" sz="3600" dirty="0" err="1"/>
              <a:t>r</a:t>
            </a:r>
            <a:r>
              <a:rPr lang="en-US" sz="2000" dirty="0" err="1"/>
              <a:t>RF</a:t>
            </a:r>
            <a:r>
              <a:rPr lang="en-US" sz="2000" dirty="0"/>
              <a:t> </a:t>
            </a:r>
            <a:r>
              <a:rPr lang="en-US" sz="2400" dirty="0"/>
              <a:t>+ (</a:t>
            </a:r>
            <a:r>
              <a:rPr lang="en-US" sz="3600" dirty="0" err="1"/>
              <a:t>r</a:t>
            </a:r>
            <a:r>
              <a:rPr lang="en-US" sz="2000" dirty="0" err="1"/>
              <a:t>M</a:t>
            </a:r>
            <a:r>
              <a:rPr lang="en-US" sz="2400" dirty="0" err="1"/>
              <a:t>-</a:t>
            </a:r>
            <a:r>
              <a:rPr lang="en-US" sz="3600" dirty="0" err="1"/>
              <a:t>r</a:t>
            </a:r>
            <a:r>
              <a:rPr lang="en-US" sz="2000" dirty="0" err="1"/>
              <a:t>RF</a:t>
            </a:r>
            <a:r>
              <a:rPr lang="en-US" sz="2400" dirty="0"/>
              <a:t>) </a:t>
            </a:r>
            <a:r>
              <a:rPr lang="en-US" sz="3200" dirty="0"/>
              <a:t>b</a:t>
            </a:r>
            <a:r>
              <a:rPr lang="en-US" sz="2000" dirty="0"/>
              <a:t>i</a:t>
            </a:r>
          </a:p>
          <a:p>
            <a:r>
              <a:rPr lang="en-US" sz="3600" dirty="0"/>
              <a:t>  </a:t>
            </a:r>
            <a:r>
              <a:rPr lang="en-US" sz="2000" dirty="0"/>
              <a:t> </a:t>
            </a:r>
            <a:r>
              <a:rPr lang="en-US" sz="2400" dirty="0"/>
              <a:t>= </a:t>
            </a:r>
            <a:r>
              <a:rPr lang="en-US" sz="3600" dirty="0"/>
              <a:t>r*+ IP</a:t>
            </a:r>
            <a:r>
              <a:rPr lang="en-US" sz="2000" dirty="0"/>
              <a:t> </a:t>
            </a:r>
            <a:r>
              <a:rPr lang="en-US" sz="2400" dirty="0"/>
              <a:t>+ (</a:t>
            </a:r>
            <a:r>
              <a:rPr lang="en-US" sz="3200" dirty="0" err="1"/>
              <a:t>RP</a:t>
            </a:r>
            <a:r>
              <a:rPr lang="en-US" sz="2400" dirty="0" err="1"/>
              <a:t>m</a:t>
            </a:r>
            <a:r>
              <a:rPr lang="en-US" sz="2400" dirty="0"/>
              <a:t>) </a:t>
            </a:r>
            <a:r>
              <a:rPr lang="en-US" sz="3200" dirty="0"/>
              <a:t>b</a:t>
            </a:r>
            <a:r>
              <a:rPr lang="en-US" sz="2000" dirty="0"/>
              <a:t>i</a:t>
            </a:r>
          </a:p>
          <a:p>
            <a:r>
              <a:rPr lang="en-US" sz="3600" dirty="0"/>
              <a:t>  </a:t>
            </a:r>
            <a:r>
              <a:rPr lang="en-US" sz="2000" dirty="0"/>
              <a:t> </a:t>
            </a:r>
            <a:r>
              <a:rPr lang="en-US" sz="2400" dirty="0"/>
              <a:t>=</a:t>
            </a:r>
            <a:r>
              <a:rPr lang="en-US" sz="2000" dirty="0"/>
              <a:t> </a:t>
            </a:r>
            <a:r>
              <a:rPr lang="en-US" sz="2800" dirty="0"/>
              <a:t>2.5% + 3.5% + 6.5%*1.7</a:t>
            </a:r>
          </a:p>
          <a:p>
            <a:r>
              <a:rPr lang="en-US" sz="2400" b="1" dirty="0"/>
              <a:t>    </a:t>
            </a:r>
            <a:r>
              <a:rPr lang="en-US" sz="2400" dirty="0"/>
              <a:t>=</a:t>
            </a:r>
            <a:r>
              <a:rPr lang="en-US" sz="2000" dirty="0"/>
              <a:t> </a:t>
            </a:r>
            <a:r>
              <a:rPr lang="en-US" sz="2800" dirty="0"/>
              <a:t>17.05%</a:t>
            </a:r>
          </a:p>
          <a:p>
            <a:endParaRPr lang="en-US" dirty="0"/>
          </a:p>
        </p:txBody>
      </p:sp>
      <p:sp>
        <p:nvSpPr>
          <p:cNvPr id="17" name="TextBox 9"/>
          <p:cNvSpPr txBox="1">
            <a:spLocks noChangeArrowheads="1"/>
          </p:cNvSpPr>
          <p:nvPr/>
        </p:nvSpPr>
        <p:spPr bwMode="auto">
          <a:xfrm>
            <a:off x="304800" y="206375"/>
            <a:ext cx="1143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r>
              <a:rPr lang="en-US" sz="2800" b="1"/>
              <a:t>Ans:</a:t>
            </a:r>
          </a:p>
        </p:txBody>
      </p:sp>
      <p:sp>
        <p:nvSpPr>
          <p:cNvPr id="18" name="TextBox 10"/>
          <p:cNvSpPr txBox="1">
            <a:spLocks noChangeArrowheads="1"/>
          </p:cNvSpPr>
          <p:nvPr/>
        </p:nvSpPr>
        <p:spPr bwMode="auto">
          <a:xfrm>
            <a:off x="381000" y="5724525"/>
            <a:ext cx="708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pitchFamily="18" charset="0"/>
                <a:ea typeface="MS PGothic" pitchFamily="34" charset="-128"/>
              </a:defRPr>
            </a:lvl1pPr>
            <a:lvl2pPr marL="742950" indent="-285750">
              <a:defRPr>
                <a:solidFill>
                  <a:schemeClr val="tx1"/>
                </a:solidFill>
                <a:latin typeface="Book Antiqua" pitchFamily="18" charset="0"/>
                <a:ea typeface="MS PGothic" pitchFamily="34" charset="-128"/>
              </a:defRPr>
            </a:lvl2pPr>
            <a:lvl3pPr marL="1143000" indent="-228600">
              <a:defRPr>
                <a:solidFill>
                  <a:schemeClr val="tx1"/>
                </a:solidFill>
                <a:latin typeface="Book Antiqua" pitchFamily="18" charset="0"/>
                <a:ea typeface="MS PGothic" pitchFamily="34" charset="-128"/>
              </a:defRPr>
            </a:lvl3pPr>
            <a:lvl4pPr marL="1600200" indent="-228600">
              <a:defRPr>
                <a:solidFill>
                  <a:schemeClr val="tx1"/>
                </a:solidFill>
                <a:latin typeface="Book Antiqua" pitchFamily="18" charset="0"/>
                <a:ea typeface="MS PGothic" pitchFamily="34" charset="-128"/>
              </a:defRPr>
            </a:lvl4pPr>
            <a:lvl5pPr marL="2057400" indent="-228600">
              <a:defRPr>
                <a:solidFill>
                  <a:schemeClr val="tx1"/>
                </a:solidFill>
                <a:latin typeface="Book Antiqua" pitchFamily="18" charset="0"/>
                <a:ea typeface="MS PGothic" pitchFamily="34" charset="-128"/>
              </a:defRPr>
            </a:lvl5pPr>
            <a:lvl6pPr marL="2514600" indent="-228600" fontAlgn="base">
              <a:spcBef>
                <a:spcPct val="0"/>
              </a:spcBef>
              <a:spcAft>
                <a:spcPct val="0"/>
              </a:spcAft>
              <a:defRPr>
                <a:solidFill>
                  <a:schemeClr val="tx1"/>
                </a:solidFill>
                <a:latin typeface="Book Antiqua" pitchFamily="18" charset="0"/>
                <a:ea typeface="MS PGothic" pitchFamily="34" charset="-128"/>
              </a:defRPr>
            </a:lvl6pPr>
            <a:lvl7pPr marL="2971800" indent="-228600" fontAlgn="base">
              <a:spcBef>
                <a:spcPct val="0"/>
              </a:spcBef>
              <a:spcAft>
                <a:spcPct val="0"/>
              </a:spcAft>
              <a:defRPr>
                <a:solidFill>
                  <a:schemeClr val="tx1"/>
                </a:solidFill>
                <a:latin typeface="Book Antiqua" pitchFamily="18" charset="0"/>
                <a:ea typeface="MS PGothic" pitchFamily="34" charset="-128"/>
              </a:defRPr>
            </a:lvl7pPr>
            <a:lvl8pPr marL="3429000" indent="-228600" fontAlgn="base">
              <a:spcBef>
                <a:spcPct val="0"/>
              </a:spcBef>
              <a:spcAft>
                <a:spcPct val="0"/>
              </a:spcAft>
              <a:defRPr>
                <a:solidFill>
                  <a:schemeClr val="tx1"/>
                </a:solidFill>
                <a:latin typeface="Book Antiqua" pitchFamily="18" charset="0"/>
                <a:ea typeface="MS PGothic" pitchFamily="34" charset="-128"/>
              </a:defRPr>
            </a:lvl8pPr>
            <a:lvl9pPr marL="3886200" indent="-228600" fontAlgn="base">
              <a:spcBef>
                <a:spcPct val="0"/>
              </a:spcBef>
              <a:spcAft>
                <a:spcPct val="0"/>
              </a:spcAft>
              <a:defRPr>
                <a:solidFill>
                  <a:schemeClr val="tx1"/>
                </a:solidFill>
                <a:latin typeface="Book Antiqua" pitchFamily="18" charset="0"/>
                <a:ea typeface="MS PGothic" pitchFamily="34" charset="-128"/>
              </a:defRPr>
            </a:lvl9pPr>
          </a:lstStyle>
          <a:p>
            <a:r>
              <a:rPr lang="en-US" sz="2800" dirty="0"/>
              <a:t>The required rate of return is 17.05%</a:t>
            </a:r>
          </a:p>
        </p:txBody>
      </p:sp>
    </p:spTree>
    <p:extLst>
      <p:ext uri="{BB962C8B-B14F-4D97-AF65-F5344CB8AC3E}">
        <p14:creationId xmlns:p14="http://schemas.microsoft.com/office/powerpoint/2010/main" val="1085428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042217" y="1428124"/>
            <a:ext cx="5537439" cy="4068264"/>
            <a:chOff x="2042217" y="1428124"/>
            <a:chExt cx="5537439" cy="4068264"/>
          </a:xfrm>
        </p:grpSpPr>
        <p:grpSp>
          <p:nvGrpSpPr>
            <p:cNvPr id="4" name="Group 3"/>
            <p:cNvGrpSpPr/>
            <p:nvPr/>
          </p:nvGrpSpPr>
          <p:grpSpPr>
            <a:xfrm>
              <a:off x="2409434" y="1428124"/>
              <a:ext cx="5170222" cy="4068264"/>
              <a:chOff x="662370" y="908720"/>
              <a:chExt cx="3041224" cy="3133220"/>
            </a:xfrm>
          </p:grpSpPr>
          <p:cxnSp>
            <p:nvCxnSpPr>
              <p:cNvPr id="6" name="Straight Arrow Connector 5"/>
              <p:cNvCxnSpPr/>
              <p:nvPr/>
            </p:nvCxnSpPr>
            <p:spPr>
              <a:xfrm flipV="1">
                <a:off x="755576" y="1124744"/>
                <a:ext cx="0" cy="2520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55576" y="3645024"/>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38496" y="1628800"/>
                <a:ext cx="2381919"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55576" y="2132856"/>
                <a:ext cx="2304256"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2370" y="908720"/>
                <a:ext cx="504056" cy="369332"/>
              </a:xfrm>
              <a:prstGeom prst="rect">
                <a:avLst/>
              </a:prstGeom>
              <a:noFill/>
            </p:spPr>
            <p:txBody>
              <a:bodyPr wrap="square" rtlCol="0">
                <a:spAutoFit/>
              </a:bodyPr>
              <a:lstStyle/>
              <a:p>
                <a:r>
                  <a:rPr lang="en-SG" dirty="0" smtClean="0"/>
                  <a:t>r</a:t>
                </a:r>
                <a:endParaRPr lang="en-SG" dirty="0"/>
              </a:p>
            </p:txBody>
          </p:sp>
          <p:sp>
            <p:nvSpPr>
              <p:cNvPr id="11" name="TextBox 10"/>
              <p:cNvSpPr txBox="1"/>
              <p:nvPr/>
            </p:nvSpPr>
            <p:spPr>
              <a:xfrm>
                <a:off x="3199538" y="3672608"/>
                <a:ext cx="504056" cy="369332"/>
              </a:xfrm>
              <a:prstGeom prst="rect">
                <a:avLst/>
              </a:prstGeom>
              <a:noFill/>
            </p:spPr>
            <p:txBody>
              <a:bodyPr wrap="square" rtlCol="0">
                <a:spAutoFit/>
              </a:bodyPr>
              <a:lstStyle/>
              <a:p>
                <a:r>
                  <a:rPr lang="en-SG" dirty="0"/>
                  <a:t>b</a:t>
                </a:r>
              </a:p>
            </p:txBody>
          </p:sp>
          <mc:AlternateContent xmlns:mc="http://schemas.openxmlformats.org/markup-compatibility/2006" xmlns:a14="http://schemas.microsoft.com/office/drawing/2010/main">
            <mc:Choice Requires="a14">
              <p:sp>
                <p:nvSpPr>
                  <p:cNvPr id="12" name="TextBox 11"/>
                  <p:cNvSpPr txBox="1"/>
                  <p:nvPr/>
                </p:nvSpPr>
                <p:spPr>
                  <a:xfrm>
                    <a:off x="3076690" y="1398839"/>
                    <a:ext cx="504056" cy="31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b="0" i="1" smtClean="0">
                                  <a:latin typeface="Cambria Math"/>
                                </a:rPr>
                                <m:t>𝑆𝑀𝐿</m:t>
                              </m:r>
                            </m:e>
                            <m:sub>
                              <m:r>
                                <a:rPr lang="en-SG" b="0" i="1" smtClean="0">
                                  <a:latin typeface="Cambria Math"/>
                                </a:rPr>
                                <m:t>2</m:t>
                              </m:r>
                            </m:sub>
                          </m:sSub>
                          <m:d>
                            <m:dPr>
                              <m:ctrlPr>
                                <a:rPr lang="en-SG" i="1" smtClean="0">
                                  <a:latin typeface="Cambria Math"/>
                                </a:rPr>
                              </m:ctrlPr>
                            </m:dPr>
                            <m:e>
                              <m:sSub>
                                <m:sSubPr>
                                  <m:ctrlPr>
                                    <a:rPr lang="en-SG" i="1" smtClean="0">
                                      <a:latin typeface="Cambria Math"/>
                                    </a:rPr>
                                  </m:ctrlPr>
                                </m:sSubPr>
                                <m:e>
                                  <m:r>
                                    <a:rPr lang="en-SG" b="0" i="1" smtClean="0">
                                      <a:latin typeface="Cambria Math"/>
                                    </a:rPr>
                                    <m:t>𝐼𝑃</m:t>
                                  </m:r>
                                </m:e>
                                <m:sub>
                                  <m:r>
                                    <a:rPr lang="en-SG" b="0" i="1" smtClean="0">
                                      <a:latin typeface="Cambria Math"/>
                                    </a:rPr>
                                    <m:t>1, </m:t>
                                  </m:r>
                                </m:sub>
                              </m:sSub>
                              <m:sSub>
                                <m:sSubPr>
                                  <m:ctrlPr>
                                    <a:rPr lang="en-SG" i="1" smtClean="0">
                                      <a:latin typeface="Cambria Math"/>
                                    </a:rPr>
                                  </m:ctrlPr>
                                </m:sSubPr>
                                <m:e>
                                  <m:r>
                                    <a:rPr lang="en-SG" b="0" i="1" smtClean="0">
                                      <a:latin typeface="Cambria Math"/>
                                    </a:rPr>
                                    <m:t>𝑏</m:t>
                                  </m:r>
                                </m:e>
                                <m:sub>
                                  <m:r>
                                    <a:rPr lang="en-SG" b="0" i="1" smtClean="0">
                                      <a:latin typeface="Cambria Math"/>
                                    </a:rPr>
                                    <m:t>1 </m:t>
                                  </m:r>
                                </m:sub>
                              </m:sSub>
                            </m:e>
                          </m:d>
                        </m:oMath>
                      </m:oMathPara>
                    </a14:m>
                    <a:endParaRPr lang="en-SG" dirty="0"/>
                  </a:p>
                </p:txBody>
              </p:sp>
            </mc:Choice>
            <mc:Fallback xmlns="">
              <p:sp>
                <p:nvSpPr>
                  <p:cNvPr id="12" name="TextBox 11"/>
                  <p:cNvSpPr txBox="1">
                    <a:spLocks noRot="1" noChangeAspect="1" noMove="1" noResize="1" noEditPoints="1" noAdjustHandles="1" noChangeArrowheads="1" noChangeShapeType="1" noTextEdit="1"/>
                  </p:cNvSpPr>
                  <p:nvPr/>
                </p:nvSpPr>
                <p:spPr>
                  <a:xfrm>
                    <a:off x="3076690" y="1398839"/>
                    <a:ext cx="504056" cy="311902"/>
                  </a:xfrm>
                  <a:prstGeom prst="rect">
                    <a:avLst/>
                  </a:prstGeom>
                  <a:blipFill rotWithShape="1">
                    <a:blip r:embed="rId2"/>
                    <a:stretch>
                      <a:fillRect r="-7142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140224" y="1934508"/>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b="0" i="1" smtClean="0">
                                  <a:latin typeface="Cambria Math"/>
                                </a:rPr>
                                <m:t>𝑆𝑀𝐿</m:t>
                              </m:r>
                            </m:e>
                            <m:sub>
                              <m:r>
                                <a:rPr lang="en-SG" b="0" i="1" smtClean="0">
                                  <a:latin typeface="Cambria Math"/>
                                </a:rPr>
                                <m:t>1</m:t>
                              </m:r>
                            </m:sub>
                          </m:sSub>
                          <m:d>
                            <m:dPr>
                              <m:ctrlPr>
                                <a:rPr lang="en-SG" i="1" smtClean="0">
                                  <a:latin typeface="Cambria Math"/>
                                </a:rPr>
                              </m:ctrlPr>
                            </m:dPr>
                            <m:e>
                              <m:sSub>
                                <m:sSubPr>
                                  <m:ctrlPr>
                                    <a:rPr lang="en-SG" i="1" smtClean="0">
                                      <a:latin typeface="Cambria Math"/>
                                    </a:rPr>
                                  </m:ctrlPr>
                                </m:sSubPr>
                                <m:e>
                                  <m:r>
                                    <a:rPr lang="en-SG" b="0" i="1" smtClean="0">
                                      <a:latin typeface="Cambria Math"/>
                                    </a:rPr>
                                    <m:t>𝑏</m:t>
                                  </m:r>
                                </m:e>
                                <m:sub>
                                  <m:r>
                                    <a:rPr lang="en-SG" b="0" i="1" smtClean="0">
                                      <a:latin typeface="Cambria Math"/>
                                    </a:rPr>
                                    <m:t>1</m:t>
                                  </m:r>
                                </m:sub>
                              </m:sSub>
                            </m:e>
                          </m:d>
                        </m:oMath>
                      </m:oMathPara>
                    </a14:m>
                    <a:endParaRPr lang="en-SG" dirty="0"/>
                  </a:p>
                </p:txBody>
              </p:sp>
            </mc:Choice>
            <mc:Fallback xmlns="">
              <p:sp>
                <p:nvSpPr>
                  <p:cNvPr id="13" name="TextBox 12"/>
                  <p:cNvSpPr txBox="1">
                    <a:spLocks noRot="1" noChangeAspect="1" noMove="1" noResize="1" noEditPoints="1" noAdjustHandles="1" noChangeArrowheads="1" noChangeShapeType="1" noTextEdit="1"/>
                  </p:cNvSpPr>
                  <p:nvPr/>
                </p:nvSpPr>
                <p:spPr>
                  <a:xfrm>
                    <a:off x="3140224" y="1934508"/>
                    <a:ext cx="504056" cy="369332"/>
                  </a:xfrm>
                  <a:prstGeom prst="rect">
                    <a:avLst/>
                  </a:prstGeom>
                  <a:blipFill rotWithShape="1">
                    <a:blip r:embed="rId3"/>
                    <a:stretch>
                      <a:fillRect r="-19858"/>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5" name="TextBox 4"/>
                <p:cNvSpPr txBox="1"/>
                <p:nvPr/>
              </p:nvSpPr>
              <p:spPr>
                <a:xfrm>
                  <a:off x="2042217" y="3360653"/>
                  <a:ext cx="5256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SG" i="1" smtClean="0">
                                <a:latin typeface="Cambria Math"/>
                              </a:rPr>
                            </m:ctrlPr>
                          </m:sSubSupPr>
                          <m:e>
                            <m:r>
                              <a:rPr lang="en-SG" b="0" i="1" smtClean="0">
                                <a:latin typeface="Cambria Math"/>
                              </a:rPr>
                              <m:t>𝑟</m:t>
                            </m:r>
                          </m:e>
                          <m:sub>
                            <m:r>
                              <a:rPr lang="en-SG" b="0" i="1" smtClean="0">
                                <a:latin typeface="Cambria Math"/>
                              </a:rPr>
                              <m:t>𝑅𝐹</m:t>
                            </m:r>
                          </m:sub>
                          <m:sup/>
                        </m:sSubSup>
                      </m:oMath>
                    </m:oMathPara>
                  </a14:m>
                  <a:endParaRPr lang="en-SG" dirty="0"/>
                </a:p>
              </p:txBody>
            </p:sp>
          </mc:Choice>
          <mc:Fallback xmlns="">
            <p:sp>
              <p:nvSpPr>
                <p:cNvPr id="5" name="TextBox 4"/>
                <p:cNvSpPr txBox="1">
                  <a:spLocks noRot="1" noChangeAspect="1" noMove="1" noResize="1" noEditPoints="1" noAdjustHandles="1" noChangeArrowheads="1" noChangeShapeType="1" noTextEdit="1"/>
                </p:cNvSpPr>
                <p:nvPr/>
              </p:nvSpPr>
              <p:spPr>
                <a:xfrm>
                  <a:off x="2042217" y="3360653"/>
                  <a:ext cx="525672" cy="369332"/>
                </a:xfrm>
                <a:prstGeom prst="rect">
                  <a:avLst/>
                </a:prstGeom>
                <a:blipFill rotWithShape="1">
                  <a:blip r:embed="rId4"/>
                  <a:stretch>
                    <a:fillRect/>
                  </a:stretch>
                </a:blipFill>
              </p:spPr>
              <p:txBody>
                <a:bodyPr/>
                <a:lstStyle/>
                <a:p>
                  <a:r>
                    <a:rPr lang="en-SG">
                      <a:noFill/>
                    </a:rPr>
                    <a:t> </a:t>
                  </a:r>
                </a:p>
              </p:txBody>
            </p:sp>
          </mc:Fallback>
        </mc:AlternateContent>
        <p:sp>
          <p:nvSpPr>
            <p:cNvPr id="14" name="Rectangle 13"/>
            <p:cNvSpPr/>
            <p:nvPr/>
          </p:nvSpPr>
          <p:spPr>
            <a:xfrm>
              <a:off x="2174248" y="3360992"/>
              <a:ext cx="261610" cy="369332"/>
            </a:xfrm>
            <a:prstGeom prst="rect">
              <a:avLst/>
            </a:prstGeom>
          </p:spPr>
          <p:txBody>
            <a:bodyPr wrap="none">
              <a:spAutoFit/>
            </a:bodyPr>
            <a:lstStyle/>
            <a:p>
              <a:r>
                <a:rPr lang="en-SG" baseline="30000" dirty="0"/>
                <a:t>1</a:t>
              </a:r>
              <a:endParaRPr lang="en-SG" dirty="0"/>
            </a:p>
          </p:txBody>
        </p:sp>
      </p:grpSp>
      <p:sp>
        <p:nvSpPr>
          <p:cNvPr id="18" name="Rectangle 17"/>
          <p:cNvSpPr/>
          <p:nvPr/>
        </p:nvSpPr>
        <p:spPr>
          <a:xfrm>
            <a:off x="2277242" y="2690337"/>
            <a:ext cx="261610" cy="369332"/>
          </a:xfrm>
          <a:prstGeom prst="rect">
            <a:avLst/>
          </a:prstGeom>
        </p:spPr>
        <p:txBody>
          <a:bodyPr wrap="none">
            <a:spAutoFit/>
          </a:bodyPr>
          <a:lstStyle/>
          <a:p>
            <a:r>
              <a:rPr lang="en-SG" baseline="30000" dirty="0"/>
              <a:t>2</a:t>
            </a:r>
            <a:endParaRPr lang="en-SG" dirty="0"/>
          </a:p>
        </p:txBody>
      </p:sp>
      <mc:AlternateContent xmlns:mc="http://schemas.openxmlformats.org/markup-compatibility/2006" xmlns:a14="http://schemas.microsoft.com/office/drawing/2010/main">
        <mc:Choice Requires="a14">
          <p:sp>
            <p:nvSpPr>
              <p:cNvPr id="19" name="TextBox 18"/>
              <p:cNvSpPr txBox="1"/>
              <p:nvPr/>
            </p:nvSpPr>
            <p:spPr>
              <a:xfrm>
                <a:off x="2174120" y="2771636"/>
                <a:ext cx="5256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SG" i="1" smtClean="0">
                              <a:latin typeface="Cambria Math"/>
                            </a:rPr>
                          </m:ctrlPr>
                        </m:sSubSupPr>
                        <m:e>
                          <m:r>
                            <a:rPr lang="en-SG" b="0" i="1" smtClean="0">
                              <a:latin typeface="Cambria Math"/>
                            </a:rPr>
                            <m:t>𝑟</m:t>
                          </m:r>
                        </m:e>
                        <m:sub>
                          <m:r>
                            <a:rPr lang="en-SG" b="0" i="1" smtClean="0">
                              <a:latin typeface="Cambria Math"/>
                            </a:rPr>
                            <m:t>𝑅𝐹</m:t>
                          </m:r>
                        </m:sub>
                        <m:sup/>
                      </m:sSubSup>
                    </m:oMath>
                  </m:oMathPara>
                </a14:m>
                <a:endParaRPr lang="en-SG" dirty="0"/>
              </a:p>
            </p:txBody>
          </p:sp>
        </mc:Choice>
        <mc:Fallback xmlns="">
          <p:sp>
            <p:nvSpPr>
              <p:cNvPr id="19" name="TextBox 18"/>
              <p:cNvSpPr txBox="1">
                <a:spLocks noRot="1" noChangeAspect="1" noMove="1" noResize="1" noEditPoints="1" noAdjustHandles="1" noChangeArrowheads="1" noChangeShapeType="1" noTextEdit="1"/>
              </p:cNvSpPr>
              <p:nvPr/>
            </p:nvSpPr>
            <p:spPr>
              <a:xfrm>
                <a:off x="2174120" y="2771636"/>
                <a:ext cx="525672" cy="369332"/>
              </a:xfrm>
              <a:prstGeom prst="rect">
                <a:avLst/>
              </a:prstGeom>
              <a:blipFill rotWithShape="1">
                <a:blip r:embed="rId5"/>
                <a:stretch>
                  <a:fillRect b="-1667"/>
                </a:stretch>
              </a:blipFill>
            </p:spPr>
            <p:txBody>
              <a:bodyPr/>
              <a:lstStyle/>
              <a:p>
                <a:r>
                  <a:rPr lang="en-SG">
                    <a:noFill/>
                  </a:rPr>
                  <a:t> </a:t>
                </a:r>
              </a:p>
            </p:txBody>
          </p:sp>
        </mc:Fallback>
      </mc:AlternateContent>
    </p:spTree>
    <p:extLst>
      <p:ext uri="{BB962C8B-B14F-4D97-AF65-F5344CB8AC3E}">
        <p14:creationId xmlns:p14="http://schemas.microsoft.com/office/powerpoint/2010/main" val="3324560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Questions </a:t>
            </a:r>
            <a:r>
              <a:rPr lang="en-US" dirty="0"/>
              <a:t>P</a:t>
            </a:r>
            <a:r>
              <a:rPr lang="en-US" dirty="0" smtClean="0"/>
              <a:t>7-16 &amp; P7-17</a:t>
            </a:r>
            <a:endParaRPr lang="en-US" dirty="0"/>
          </a:p>
        </p:txBody>
      </p:sp>
      <p:sp>
        <p:nvSpPr>
          <p:cNvPr id="3" name="Text Placeholder 2"/>
          <p:cNvSpPr>
            <a:spLocks noGrp="1"/>
          </p:cNvSpPr>
          <p:nvPr>
            <p:ph type="body" idx="1"/>
          </p:nvPr>
        </p:nvSpPr>
        <p:spPr/>
        <p:txBody>
          <a:bodyPr>
            <a:normAutofit/>
          </a:bodyPr>
          <a:lstStyle/>
          <a:p>
            <a:r>
              <a:rPr lang="en-SG" sz="4000" dirty="0" smtClean="0"/>
              <a:t>Te Jia Hau</a:t>
            </a:r>
            <a:endParaRPr lang="en-SG" sz="4000" dirty="0"/>
          </a:p>
        </p:txBody>
      </p:sp>
    </p:spTree>
    <p:extLst>
      <p:ext uri="{BB962C8B-B14F-4D97-AF65-F5344CB8AC3E}">
        <p14:creationId xmlns:p14="http://schemas.microsoft.com/office/powerpoint/2010/main" val="1705992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lstStyle/>
          <a:p>
            <a:r>
              <a:rPr lang="en-US" dirty="0" smtClean="0">
                <a:solidFill>
                  <a:schemeClr val="tx1"/>
                </a:solidFill>
              </a:rPr>
              <a:t> Suppose you held a diversified portfolio       consisting of a $7,500 investment in each of 20 different common stocks. The portfolio’s beta is 1.12. Now suppose you decided to sell one of the stocks in your portfolio with a beta of 1.0 for $7500 and to use these proceeds to buy another stock with a beta of 1.75. What would your portfolio’s new beta be?</a:t>
            </a:r>
            <a:endParaRPr lang="en-US" dirty="0">
              <a:solidFill>
                <a:schemeClr val="tx1"/>
              </a:solidFill>
            </a:endParaRPr>
          </a:p>
        </p:txBody>
      </p:sp>
      <p:sp>
        <p:nvSpPr>
          <p:cNvPr id="2" name="Title 1"/>
          <p:cNvSpPr>
            <a:spLocks noGrp="1"/>
          </p:cNvSpPr>
          <p:nvPr>
            <p:ph type="title"/>
          </p:nvPr>
        </p:nvSpPr>
        <p:spPr/>
        <p:txBody>
          <a:bodyPr/>
          <a:lstStyle/>
          <a:p>
            <a:r>
              <a:rPr lang="en-US" sz="4800" dirty="0" smtClean="0"/>
              <a:t>P7-16 Portfolio beta</a:t>
            </a:r>
            <a:endParaRPr lang="en-US" sz="4800" dirty="0"/>
          </a:p>
        </p:txBody>
      </p:sp>
    </p:spTree>
    <p:extLst>
      <p:ext uri="{BB962C8B-B14F-4D97-AF65-F5344CB8AC3E}">
        <p14:creationId xmlns:p14="http://schemas.microsoft.com/office/powerpoint/2010/main" val="4060405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Summary</a:t>
            </a:r>
            <a:endParaRPr lang="en-US" sz="4800" dirty="0"/>
          </a:p>
        </p:txBody>
      </p:sp>
      <p:sp>
        <p:nvSpPr>
          <p:cNvPr id="5" name="Content Placeholder 2"/>
          <p:cNvSpPr txBox="1">
            <a:spLocks/>
          </p:cNvSpPr>
          <p:nvPr/>
        </p:nvSpPr>
        <p:spPr>
          <a:xfrm>
            <a:off x="698500" y="1989138"/>
            <a:ext cx="7747000" cy="4137025"/>
          </a:xfrm>
          <a:prstGeom prst="rect">
            <a:avLst/>
          </a:prstGeom>
        </p:spPr>
        <p:txBody>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buFont typeface="Wingdings" pitchFamily="2" charset="2"/>
              <a:buNone/>
            </a:pPr>
            <a:r>
              <a:rPr lang="en-US" dirty="0" smtClean="0"/>
              <a:t>Given:</a:t>
            </a:r>
          </a:p>
          <a:p>
            <a:pPr>
              <a:buFont typeface="Wingdings" pitchFamily="2" charset="2"/>
              <a:buNone/>
            </a:pPr>
            <a:endParaRPr lang="en-US" dirty="0" smtClean="0"/>
          </a:p>
          <a:p>
            <a:pPr>
              <a:buFont typeface="Wingdings" pitchFamily="2" charset="2"/>
              <a:buNone/>
            </a:pPr>
            <a:r>
              <a:rPr lang="en-US" dirty="0" smtClean="0"/>
              <a:t>Starting portfolio beta,</a:t>
            </a:r>
            <a:r>
              <a:rPr lang="en-US" altLang="zh-CN" dirty="0" smtClean="0">
                <a:ea typeface="宋体" pitchFamily="2" charset="-122"/>
                <a:cs typeface="Times New Roman" pitchFamily="18" charset="0"/>
              </a:rPr>
              <a:t> </a:t>
            </a:r>
            <a:r>
              <a:rPr lang="en-US" dirty="0" err="1" smtClean="0"/>
              <a:t>b</a:t>
            </a:r>
            <a:r>
              <a:rPr lang="en-US" baseline="-25000" dirty="0" err="1" smtClean="0"/>
              <a:t>p</a:t>
            </a:r>
            <a:r>
              <a:rPr lang="en-US" altLang="zh-CN" dirty="0" smtClean="0">
                <a:ea typeface="宋体" pitchFamily="2" charset="-122"/>
                <a:cs typeface="Times New Roman" pitchFamily="18" charset="0"/>
              </a:rPr>
              <a:t> = 1.12</a:t>
            </a:r>
          </a:p>
          <a:p>
            <a:pPr>
              <a:buFont typeface="Wingdings" pitchFamily="2" charset="2"/>
              <a:buNone/>
            </a:pPr>
            <a:r>
              <a:rPr lang="en-US" dirty="0" smtClean="0"/>
              <a:t>   </a:t>
            </a:r>
            <a:r>
              <a:rPr lang="en-US" dirty="0" err="1" smtClean="0"/>
              <a:t>w</a:t>
            </a:r>
            <a:r>
              <a:rPr lang="en-US" baseline="-25000" dirty="0" err="1" smtClean="0"/>
              <a:t>i</a:t>
            </a:r>
            <a:r>
              <a:rPr lang="en-US" dirty="0" smtClean="0"/>
              <a:t> = 1/20</a:t>
            </a:r>
          </a:p>
          <a:p>
            <a:pPr>
              <a:buFont typeface="Wingdings" pitchFamily="2" charset="2"/>
              <a:buNone/>
            </a:pPr>
            <a:r>
              <a:rPr lang="en-US" dirty="0" smtClean="0"/>
              <a:t>∑ b</a:t>
            </a:r>
            <a:r>
              <a:rPr lang="en-US" baseline="-25000" dirty="0" smtClean="0"/>
              <a:t>i </a:t>
            </a:r>
            <a:r>
              <a:rPr lang="en-US" altLang="zh-CN" dirty="0" smtClean="0">
                <a:ea typeface="宋体" pitchFamily="2" charset="-122"/>
                <a:cs typeface="Times New Roman" pitchFamily="18" charset="0"/>
              </a:rPr>
              <a:t>= 20 X 1.12 = 22.4</a:t>
            </a:r>
            <a:endParaRPr lang="en-US" dirty="0" smtClean="0">
              <a:ea typeface="宋体" pitchFamily="2" charset="-122"/>
              <a:cs typeface="Times New Roman" pitchFamily="18" charset="0"/>
            </a:endParaRPr>
          </a:p>
          <a:p>
            <a:pPr>
              <a:buFont typeface="Wingdings" pitchFamily="2" charset="2"/>
              <a:buNone/>
            </a:pPr>
            <a:r>
              <a:rPr lang="en-US" dirty="0" smtClean="0">
                <a:ea typeface="宋体" pitchFamily="2" charset="-122"/>
                <a:cs typeface="Times New Roman" pitchFamily="18" charset="0"/>
              </a:rPr>
              <a:t>           beta of the sold stock, </a:t>
            </a:r>
            <a:r>
              <a:rPr lang="en-US" dirty="0" err="1" smtClean="0"/>
              <a:t>b</a:t>
            </a:r>
            <a:r>
              <a:rPr lang="en-US" baseline="-25000" dirty="0" err="1" smtClean="0"/>
              <a:t>ss</a:t>
            </a:r>
            <a:r>
              <a:rPr lang="en-US" altLang="zh-CN" dirty="0" smtClean="0">
                <a:ea typeface="宋体" pitchFamily="2" charset="-122"/>
                <a:cs typeface="Times New Roman" pitchFamily="18" charset="0"/>
              </a:rPr>
              <a:t> = 1.0</a:t>
            </a:r>
          </a:p>
          <a:p>
            <a:pPr>
              <a:buFont typeface="Wingdings" pitchFamily="2" charset="2"/>
              <a:buNone/>
            </a:pPr>
            <a:r>
              <a:rPr lang="en-US" dirty="0" smtClean="0">
                <a:ea typeface="宋体" pitchFamily="2" charset="-122"/>
                <a:cs typeface="Times New Roman" pitchFamily="18" charset="0"/>
              </a:rPr>
              <a:t>           beta of the bought stock, </a:t>
            </a:r>
            <a:r>
              <a:rPr lang="en-US" dirty="0" err="1" smtClean="0"/>
              <a:t>b</a:t>
            </a:r>
            <a:r>
              <a:rPr lang="en-US" baseline="-25000" dirty="0" err="1" smtClean="0"/>
              <a:t>bs</a:t>
            </a:r>
            <a:r>
              <a:rPr lang="en-US" altLang="zh-CN" dirty="0" smtClean="0">
                <a:ea typeface="宋体" pitchFamily="2" charset="-122"/>
                <a:cs typeface="Times New Roman" pitchFamily="18" charset="0"/>
              </a:rPr>
              <a:t> = 1.75</a:t>
            </a:r>
          </a:p>
          <a:p>
            <a:pPr>
              <a:buFont typeface="Wingdings" pitchFamily="2" charset="2"/>
              <a:buNone/>
            </a:pPr>
            <a:endParaRPr lang="en-US" altLang="zh-CN" dirty="0" smtClean="0">
              <a:ea typeface="宋体" pitchFamily="2" charset="-122"/>
              <a:cs typeface="Times New Roman" pitchFamily="18" charset="0"/>
            </a:endParaRPr>
          </a:p>
          <a:p>
            <a:pPr>
              <a:buFont typeface="Wingdings" pitchFamily="2" charset="2"/>
              <a:buNone/>
            </a:pPr>
            <a:r>
              <a:rPr lang="en-US" altLang="zh-CN" dirty="0" smtClean="0">
                <a:ea typeface="宋体" pitchFamily="2" charset="-122"/>
                <a:cs typeface="Times New Roman" pitchFamily="18" charset="0"/>
              </a:rPr>
              <a:t>So, what is the beta of the new portfolio ?</a:t>
            </a:r>
          </a:p>
        </p:txBody>
      </p:sp>
    </p:spTree>
    <p:extLst>
      <p:ext uri="{BB962C8B-B14F-4D97-AF65-F5344CB8AC3E}">
        <p14:creationId xmlns:p14="http://schemas.microsoft.com/office/powerpoint/2010/main" val="365856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3" name="Content Placeholder 2"/>
              <p:cNvSpPr>
                <a:spLocks noGrp="1"/>
              </p:cNvSpPr>
              <p:nvPr>
                <p:ph idx="1"/>
              </p:nvPr>
            </p:nvSpPr>
            <p:spPr>
              <a:xfrm>
                <a:off x="698500" y="1989138"/>
                <a:ext cx="7905750" cy="4137025"/>
              </a:xfrm>
            </p:spPr>
            <p:txBody>
              <a:bodyPr/>
              <a:lstStyle/>
              <a:p>
                <a:r>
                  <a:rPr lang="en-US" sz="2200" dirty="0" smtClean="0"/>
                  <a:t>So, the summation of beta of the stocks increased by 0.75 (1.75-1.0) when the stock with beta 1.0 was sold and the stock with beta 1.75 was bought, which is equal to</a:t>
                </a:r>
              </a:p>
              <a:p>
                <a:pPr>
                  <a:buFont typeface="Wingdings" pitchFamily="2" charset="2"/>
                  <a:buNone/>
                </a:pPr>
                <a:r>
                  <a:rPr lang="en-US" sz="2200" dirty="0" smtClean="0"/>
                  <a:t>             22.4 + 0.75 = 23.15</a:t>
                </a:r>
              </a:p>
              <a:p>
                <a:pPr>
                  <a:buFont typeface="Wingdings" pitchFamily="2" charset="2"/>
                  <a:buNone/>
                </a:pPr>
                <a:r>
                  <a:rPr lang="en-US" sz="2200" dirty="0" smtClean="0"/>
                  <a:t>According to the formula,</a:t>
                </a:r>
              </a:p>
              <a:p>
                <a:pPr>
                  <a:buNone/>
                </a:pPr>
                <a:r>
                  <a:rPr lang="en-US" sz="2200" dirty="0" err="1" smtClean="0"/>
                  <a:t>b</a:t>
                </a:r>
                <a:r>
                  <a:rPr lang="en-US" sz="2200" baseline="-25000" dirty="0" err="1" smtClean="0"/>
                  <a:t>p</a:t>
                </a:r>
                <a:r>
                  <a:rPr lang="en-US" altLang="zh-CN" sz="2200" dirty="0" smtClean="0">
                    <a:ea typeface="SimSun" pitchFamily="2" charset="-122"/>
                  </a:rPr>
                  <a:t> = </a:t>
                </a:r>
                <a14:m>
                  <m:oMath xmlns:m="http://schemas.openxmlformats.org/officeDocument/2006/math">
                    <m:nary>
                      <m:naryPr>
                        <m:chr m:val="∑"/>
                        <m:ctrlPr>
                          <a:rPr lang="en-US" altLang="zh-CN" sz="2200" i="1" smtClean="0">
                            <a:latin typeface="Cambria Math"/>
                            <a:ea typeface="SimSun" pitchFamily="2" charset="-122"/>
                          </a:rPr>
                        </m:ctrlPr>
                      </m:naryPr>
                      <m:sub>
                        <m:r>
                          <m:rPr>
                            <m:brk m:alnAt="23"/>
                          </m:rPr>
                          <a:rPr lang="en-US" altLang="zh-CN" sz="2200" b="0" i="1" smtClean="0">
                            <a:latin typeface="Cambria Math"/>
                            <a:ea typeface="SimSun" pitchFamily="2" charset="-122"/>
                          </a:rPr>
                          <m:t>𝑁</m:t>
                        </m:r>
                        <m:r>
                          <a:rPr lang="en-US" altLang="zh-CN" sz="2200" b="0" i="1" smtClean="0">
                            <a:latin typeface="Cambria Math"/>
                            <a:ea typeface="SimSun" pitchFamily="2" charset="-122"/>
                          </a:rPr>
                          <m:t>=1</m:t>
                        </m:r>
                      </m:sub>
                      <m:sup>
                        <m:r>
                          <a:rPr lang="en-US" altLang="zh-CN" sz="2200" b="0" i="1" smtClean="0">
                            <a:latin typeface="Cambria Math"/>
                            <a:ea typeface="SimSun" pitchFamily="2" charset="-122"/>
                          </a:rPr>
                          <m:t>20</m:t>
                        </m:r>
                      </m:sup>
                      <m:e>
                        <m:r>
                          <m:rPr>
                            <m:nor/>
                          </m:rPr>
                          <a:rPr lang="en-US" altLang="zh-CN" sz="2200" dirty="0" smtClean="0">
                            <a:ea typeface="SimSun" pitchFamily="2" charset="-122"/>
                          </a:rPr>
                          <m:t>w</m:t>
                        </m:r>
                        <m:r>
                          <m:rPr>
                            <m:nor/>
                          </m:rPr>
                          <a:rPr lang="en-US" altLang="zh-CN" sz="2200" baseline="-25000" dirty="0" smtClean="0">
                            <a:ea typeface="SimSun" pitchFamily="2" charset="-122"/>
                          </a:rPr>
                          <m:t>i</m:t>
                        </m:r>
                        <m:r>
                          <m:rPr>
                            <m:nor/>
                          </m:rPr>
                          <a:rPr lang="en-US" sz="2200" dirty="0" smtClean="0"/>
                          <m:t>b</m:t>
                        </m:r>
                        <m:r>
                          <m:rPr>
                            <m:nor/>
                          </m:rPr>
                          <a:rPr lang="en-US" sz="2200" baseline="-25000" dirty="0" smtClean="0"/>
                          <m:t>i</m:t>
                        </m:r>
                        <m:r>
                          <m:rPr>
                            <m:nor/>
                          </m:rPr>
                          <a:rPr lang="en-US" sz="2200" dirty="0" smtClean="0"/>
                          <m:t> </m:t>
                        </m:r>
                      </m:e>
                    </m:nary>
                  </m:oMath>
                </a14:m>
                <a:r>
                  <a:rPr lang="en-US" sz="2200" dirty="0" smtClean="0"/>
                  <a:t>    </a:t>
                </a:r>
              </a:p>
              <a:p>
                <a:pPr>
                  <a:buNone/>
                </a:pPr>
                <a:r>
                  <a:rPr lang="en-US" sz="2200" dirty="0"/>
                  <a:t>	</a:t>
                </a:r>
                <a:r>
                  <a:rPr lang="en-US" sz="2200" dirty="0" smtClean="0"/>
                  <a:t> = </a:t>
                </a:r>
                <a14:m>
                  <m:oMath xmlns:m="http://schemas.openxmlformats.org/officeDocument/2006/math">
                    <m:nary>
                      <m:naryPr>
                        <m:chr m:val="∑"/>
                        <m:ctrlPr>
                          <a:rPr lang="en-US" altLang="zh-CN" sz="2200" i="1" smtClean="0">
                            <a:latin typeface="Cambria Math"/>
                            <a:ea typeface="SimSun" pitchFamily="2" charset="-122"/>
                          </a:rPr>
                        </m:ctrlPr>
                      </m:naryPr>
                      <m:sub>
                        <m:r>
                          <m:rPr>
                            <m:brk m:alnAt="23"/>
                          </m:rPr>
                          <a:rPr lang="en-US" altLang="zh-CN" sz="2200" b="0" i="1" smtClean="0">
                            <a:latin typeface="Cambria Math"/>
                            <a:ea typeface="SimSun" pitchFamily="2" charset="-122"/>
                          </a:rPr>
                          <m:t>𝑁</m:t>
                        </m:r>
                        <m:r>
                          <a:rPr lang="en-US" altLang="zh-CN" sz="2200" b="0" i="1" smtClean="0">
                            <a:latin typeface="Cambria Math"/>
                            <a:ea typeface="SimSun" pitchFamily="2" charset="-122"/>
                          </a:rPr>
                          <m:t>=1</m:t>
                        </m:r>
                      </m:sub>
                      <m:sup>
                        <m:r>
                          <a:rPr lang="en-US" altLang="zh-CN" sz="2200" b="0" i="1" smtClean="0">
                            <a:latin typeface="Cambria Math"/>
                            <a:ea typeface="SimSun" pitchFamily="2" charset="-122"/>
                          </a:rPr>
                          <m:t>20</m:t>
                        </m:r>
                      </m:sup>
                      <m:e>
                        <m:f>
                          <m:fPr>
                            <m:ctrlPr>
                              <a:rPr lang="en-US" altLang="zh-CN" sz="2200" b="0" i="1" smtClean="0">
                                <a:latin typeface="Cambria Math"/>
                                <a:ea typeface="SimSun" pitchFamily="2" charset="-122"/>
                              </a:rPr>
                            </m:ctrlPr>
                          </m:fPr>
                          <m:num>
                            <m:r>
                              <a:rPr lang="en-US" altLang="zh-CN" sz="2200" b="0" i="1" smtClean="0">
                                <a:latin typeface="Cambria Math"/>
                                <a:ea typeface="SimSun" pitchFamily="2" charset="-122"/>
                              </a:rPr>
                              <m:t>1</m:t>
                            </m:r>
                          </m:num>
                          <m:den>
                            <m:r>
                              <a:rPr lang="en-US" altLang="zh-CN" sz="2200" b="0" i="1" smtClean="0">
                                <a:latin typeface="Cambria Math"/>
                                <a:ea typeface="SimSun" pitchFamily="2" charset="-122"/>
                              </a:rPr>
                              <m:t>20</m:t>
                            </m:r>
                          </m:den>
                        </m:f>
                      </m:e>
                    </m:nary>
                  </m:oMath>
                </a14:m>
                <a:r>
                  <a:rPr lang="en-US" sz="2200" dirty="0" smtClean="0"/>
                  <a:t>b</a:t>
                </a:r>
                <a:r>
                  <a:rPr lang="en-US" sz="2200" baseline="-25000" dirty="0" smtClean="0"/>
                  <a:t>i</a:t>
                </a:r>
                <a:endParaRPr lang="en-US" sz="2200" dirty="0" smtClean="0"/>
              </a:p>
              <a:p>
                <a:pPr>
                  <a:buNone/>
                </a:pPr>
                <a:r>
                  <a:rPr lang="en-US" sz="2200" dirty="0" smtClean="0"/>
                  <a:t>     = </a:t>
                </a:r>
                <a14:m>
                  <m:oMath xmlns:m="http://schemas.openxmlformats.org/officeDocument/2006/math">
                    <m:f>
                      <m:fPr>
                        <m:ctrlPr>
                          <a:rPr lang="en-US" sz="2200" i="1" dirty="0" smtClean="0">
                            <a:latin typeface="Cambria Math"/>
                          </a:rPr>
                        </m:ctrlPr>
                      </m:fPr>
                      <m:num>
                        <m:r>
                          <a:rPr lang="en-US" sz="2200" b="0" i="1" dirty="0" smtClean="0">
                            <a:latin typeface="Cambria Math"/>
                          </a:rPr>
                          <m:t>1</m:t>
                        </m:r>
                      </m:num>
                      <m:den>
                        <m:r>
                          <a:rPr lang="en-US" sz="2200" b="0" i="1" dirty="0" smtClean="0">
                            <a:latin typeface="Cambria Math"/>
                          </a:rPr>
                          <m:t>20</m:t>
                        </m:r>
                      </m:den>
                    </m:f>
                    <m:r>
                      <a:rPr lang="en-US" sz="2200" i="1" dirty="0" smtClean="0">
                        <a:latin typeface="Cambria Math"/>
                      </a:rPr>
                      <m:t> </m:t>
                    </m:r>
                    <m:nary>
                      <m:naryPr>
                        <m:chr m:val="∑"/>
                        <m:ctrlPr>
                          <a:rPr lang="en-US" altLang="zh-CN" sz="2200" i="1" smtClean="0">
                            <a:latin typeface="Cambria Math"/>
                            <a:ea typeface="SimSun" pitchFamily="2" charset="-122"/>
                          </a:rPr>
                        </m:ctrlPr>
                      </m:naryPr>
                      <m:sub>
                        <m:r>
                          <m:rPr>
                            <m:brk m:alnAt="23"/>
                          </m:rPr>
                          <a:rPr lang="en-US" altLang="zh-CN" sz="2200" b="0" i="1" smtClean="0">
                            <a:latin typeface="Cambria Math"/>
                            <a:ea typeface="SimSun" pitchFamily="2" charset="-122"/>
                          </a:rPr>
                          <m:t>𝑁</m:t>
                        </m:r>
                        <m:r>
                          <a:rPr lang="en-US" altLang="zh-CN" sz="2200" b="0" i="1" smtClean="0">
                            <a:latin typeface="Cambria Math"/>
                            <a:ea typeface="SimSun" pitchFamily="2" charset="-122"/>
                          </a:rPr>
                          <m:t>=1</m:t>
                        </m:r>
                      </m:sub>
                      <m:sup>
                        <m:r>
                          <a:rPr lang="en-US" altLang="zh-CN" sz="2200" b="0" i="1" smtClean="0">
                            <a:latin typeface="Cambria Math"/>
                            <a:ea typeface="SimSun" pitchFamily="2" charset="-122"/>
                          </a:rPr>
                          <m:t>20</m:t>
                        </m:r>
                      </m:sup>
                      <m:e>
                        <m:r>
                          <m:rPr>
                            <m:nor/>
                          </m:rPr>
                          <a:rPr lang="en-US" sz="2200" dirty="0" smtClean="0"/>
                          <m:t>b</m:t>
                        </m:r>
                        <m:r>
                          <m:rPr>
                            <m:nor/>
                          </m:rPr>
                          <a:rPr lang="en-US" sz="2200" baseline="-25000" dirty="0" smtClean="0"/>
                          <m:t>i</m:t>
                        </m:r>
                        <m:r>
                          <m:rPr>
                            <m:nor/>
                          </m:rPr>
                          <a:rPr lang="en-US" sz="2200" dirty="0" smtClean="0"/>
                          <m:t> </m:t>
                        </m:r>
                      </m:e>
                    </m:nary>
                  </m:oMath>
                </a14:m>
                <a:r>
                  <a:rPr lang="en-US" sz="2200" dirty="0" smtClean="0"/>
                  <a:t> </a:t>
                </a:r>
                <a:endParaRPr lang="en-US" sz="2200" baseline="-25000" dirty="0" smtClean="0"/>
              </a:p>
              <a:p>
                <a:pPr>
                  <a:buFont typeface="Wingdings" pitchFamily="2" charset="2"/>
                  <a:buNone/>
                </a:pPr>
                <a:r>
                  <a:rPr lang="en-US" altLang="zh-CN" sz="2200" dirty="0" smtClean="0"/>
                  <a:t>     = </a:t>
                </a:r>
                <a14:m>
                  <m:oMath xmlns:m="http://schemas.openxmlformats.org/officeDocument/2006/math">
                    <m:f>
                      <m:fPr>
                        <m:ctrlPr>
                          <a:rPr lang="en-US" altLang="zh-CN" sz="2200" i="1" smtClean="0">
                            <a:latin typeface="Cambria Math"/>
                          </a:rPr>
                        </m:ctrlPr>
                      </m:fPr>
                      <m:num>
                        <m:r>
                          <a:rPr lang="en-US" altLang="zh-CN" sz="2200" b="0" i="1" smtClean="0">
                            <a:latin typeface="Cambria Math"/>
                          </a:rPr>
                          <m:t>1</m:t>
                        </m:r>
                      </m:num>
                      <m:den>
                        <m:r>
                          <a:rPr lang="en-US" altLang="zh-CN" sz="2200" b="0" i="1" smtClean="0">
                            <a:latin typeface="Cambria Math"/>
                          </a:rPr>
                          <m:t>20</m:t>
                        </m:r>
                      </m:den>
                    </m:f>
                  </m:oMath>
                </a14:m>
                <a:r>
                  <a:rPr lang="en-US" altLang="zh-CN" sz="2200" dirty="0" smtClean="0"/>
                  <a:t>(23.15)</a:t>
                </a:r>
              </a:p>
              <a:p>
                <a:pPr>
                  <a:buFont typeface="Wingdings" pitchFamily="2" charset="2"/>
                  <a:buNone/>
                </a:pPr>
                <a:r>
                  <a:rPr lang="en-US" sz="2200" dirty="0" smtClean="0"/>
                  <a:t>     = 1.1575</a:t>
                </a:r>
              </a:p>
            </p:txBody>
          </p:sp>
        </mc:Choice>
        <mc:Fallback xmlns="">
          <p:sp>
            <p:nvSpPr>
              <p:cNvPr id="44033" name="Content Placeholder 2"/>
              <p:cNvSpPr>
                <a:spLocks noGrp="1" noRot="1" noChangeAspect="1" noMove="1" noResize="1" noEditPoints="1" noAdjustHandles="1" noChangeArrowheads="1" noChangeShapeType="1" noTextEdit="1"/>
              </p:cNvSpPr>
              <p:nvPr>
                <p:ph idx="1"/>
              </p:nvPr>
            </p:nvSpPr>
            <p:spPr>
              <a:xfrm>
                <a:off x="698500" y="1989138"/>
                <a:ext cx="7905750" cy="4137025"/>
              </a:xfrm>
              <a:blipFill rotWithShape="1">
                <a:blip r:embed="rId2"/>
                <a:stretch>
                  <a:fillRect l="-1003" t="-736" b="-10015"/>
                </a:stretch>
              </a:blipFill>
            </p:spPr>
            <p:txBody>
              <a:bodyPr/>
              <a:lstStyle/>
              <a:p>
                <a:r>
                  <a:rPr lang="en-SG">
                    <a:noFill/>
                  </a:rPr>
                  <a:t> </a:t>
                </a:r>
              </a:p>
            </p:txBody>
          </p:sp>
        </mc:Fallback>
      </mc:AlternateContent>
      <p:sp>
        <p:nvSpPr>
          <p:cNvPr id="44034" name="Title 1"/>
          <p:cNvSpPr>
            <a:spLocks noGrp="1"/>
          </p:cNvSpPr>
          <p:nvPr>
            <p:ph type="title"/>
          </p:nvPr>
        </p:nvSpPr>
        <p:spPr/>
        <p:txBody>
          <a:bodyPr/>
          <a:lstStyle/>
          <a:p>
            <a:r>
              <a:rPr lang="en-US" sz="4800" smtClean="0"/>
              <a:t>Solution</a:t>
            </a:r>
          </a:p>
        </p:txBody>
      </p:sp>
    </p:spTree>
    <p:extLst>
      <p:ext uri="{BB962C8B-B14F-4D97-AF65-F5344CB8AC3E}">
        <p14:creationId xmlns:p14="http://schemas.microsoft.com/office/powerpoint/2010/main" val="562048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dirty="0" smtClean="0"/>
              <a:t>Alternative Solution</a:t>
            </a:r>
            <a:endParaRPr lang="en-SG" dirty="0"/>
          </a:p>
        </p:txBody>
      </p:sp>
      <p:grpSp>
        <p:nvGrpSpPr>
          <p:cNvPr id="10" name="Group 9"/>
          <p:cNvGrpSpPr/>
          <p:nvPr/>
        </p:nvGrpSpPr>
        <p:grpSpPr>
          <a:xfrm>
            <a:off x="2555776" y="2635599"/>
            <a:ext cx="4162164" cy="2386869"/>
            <a:chOff x="3059832" y="2635599"/>
            <a:chExt cx="4162164" cy="2386869"/>
          </a:xfrm>
        </p:grpSpPr>
        <mc:AlternateContent xmlns:mc="http://schemas.openxmlformats.org/markup-compatibility/2006">
          <mc:Choice xmlns:a14="http://schemas.microsoft.com/office/drawing/2010/main" Requires="a14">
            <p:sp>
              <p:nvSpPr>
                <p:cNvPr id="5" name="TextBox 4"/>
                <p:cNvSpPr txBox="1"/>
                <p:nvPr/>
              </p:nvSpPr>
              <p:spPr>
                <a:xfrm>
                  <a:off x="3128424" y="2635599"/>
                  <a:ext cx="302775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SG" b="0" i="1" smtClean="0">
                            <a:latin typeface="Cambria Math"/>
                          </a:rPr>
                          <m:t>1.12 </m:t>
                        </m:r>
                        <m:r>
                          <a:rPr lang="en-SG" b="0" i="1" smtClean="0">
                            <a:latin typeface="Cambria Math"/>
                            <a:ea typeface="Cambria Math"/>
                          </a:rPr>
                          <m:t>= </m:t>
                        </m:r>
                        <m:d>
                          <m:dPr>
                            <m:ctrlPr>
                              <a:rPr lang="en-SG" b="0" i="1" smtClean="0">
                                <a:latin typeface="Cambria Math"/>
                                <a:ea typeface="Cambria Math"/>
                              </a:rPr>
                            </m:ctrlPr>
                          </m:dPr>
                          <m:e>
                            <m:r>
                              <a:rPr lang="en-SG" b="0" i="1" smtClean="0">
                                <a:latin typeface="Cambria Math"/>
                                <a:ea typeface="Cambria Math"/>
                              </a:rPr>
                              <m:t>0.05×1</m:t>
                            </m:r>
                          </m:e>
                        </m:d>
                        <m:r>
                          <a:rPr lang="en-SG" b="0" i="1" smtClean="0">
                            <a:latin typeface="Cambria Math"/>
                            <a:ea typeface="Cambria Math"/>
                          </a:rPr>
                          <m:t>+0.05</m:t>
                        </m:r>
                        <m:sSub>
                          <m:sSubPr>
                            <m:ctrlPr>
                              <a:rPr lang="en-SG" b="0" i="1" smtClean="0">
                                <a:latin typeface="Cambria Math"/>
                                <a:ea typeface="Cambria Math"/>
                              </a:rPr>
                            </m:ctrlPr>
                          </m:sSubPr>
                          <m:e>
                            <m:r>
                              <a:rPr lang="en-SG" b="0" i="1" smtClean="0">
                                <a:latin typeface="Cambria Math"/>
                                <a:ea typeface="Cambria Math"/>
                              </a:rPr>
                              <m:t>𝑏</m:t>
                            </m:r>
                          </m:e>
                          <m:sub>
                            <m:r>
                              <a:rPr lang="en-SG" b="0" i="1" smtClean="0">
                                <a:latin typeface="Cambria Math"/>
                                <a:ea typeface="Cambria Math"/>
                              </a:rPr>
                              <m:t>1</m:t>
                            </m:r>
                          </m:sub>
                        </m:sSub>
                      </m:oMath>
                    </m:oMathPara>
                  </a14:m>
                  <a:endParaRPr lang="en-SG" dirty="0"/>
                </a:p>
              </p:txBody>
            </p:sp>
          </mc:Choice>
          <mc:Fallback>
            <p:sp>
              <p:nvSpPr>
                <p:cNvPr id="5" name="TextBox 4"/>
                <p:cNvSpPr txBox="1">
                  <a:spLocks noRot="1" noChangeAspect="1" noMove="1" noResize="1" noEditPoints="1" noAdjustHandles="1" noChangeArrowheads="1" noChangeShapeType="1" noTextEdit="1"/>
                </p:cNvSpPr>
                <p:nvPr/>
              </p:nvSpPr>
              <p:spPr>
                <a:xfrm>
                  <a:off x="3128424" y="2635599"/>
                  <a:ext cx="3027752" cy="369332"/>
                </a:xfrm>
                <a:prstGeom prst="rect">
                  <a:avLst/>
                </a:prstGeom>
                <a:blipFill rotWithShape="1">
                  <a:blip r:embed="rId2"/>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059832" y="3155388"/>
                  <a:ext cx="162910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SG" b="0" i="1" smtClean="0">
                            <a:latin typeface="Cambria Math"/>
                          </a:rPr>
                          <m:t>0.95</m:t>
                        </m:r>
                        <m:sSub>
                          <m:sSubPr>
                            <m:ctrlPr>
                              <a:rPr lang="en-SG" b="0" i="1" smtClean="0">
                                <a:latin typeface="Cambria Math"/>
                              </a:rPr>
                            </m:ctrlPr>
                          </m:sSubPr>
                          <m:e>
                            <m:r>
                              <a:rPr lang="en-SG" b="0" i="1" smtClean="0">
                                <a:latin typeface="Cambria Math"/>
                              </a:rPr>
                              <m:t>𝑏</m:t>
                            </m:r>
                          </m:e>
                          <m:sub>
                            <m:r>
                              <a:rPr lang="en-SG" b="0" i="1" smtClean="0">
                                <a:latin typeface="Cambria Math"/>
                              </a:rPr>
                              <m:t>1</m:t>
                            </m:r>
                          </m:sub>
                        </m:sSub>
                        <m:r>
                          <a:rPr lang="en-SG" b="0" i="1" smtClean="0">
                            <a:latin typeface="Cambria Math"/>
                            <a:ea typeface="Cambria Math"/>
                          </a:rPr>
                          <m:t>=1.07</m:t>
                        </m:r>
                      </m:oMath>
                    </m:oMathPara>
                  </a14:m>
                  <a:endParaRPr lang="en-SG" dirty="0"/>
                </a:p>
              </p:txBody>
            </p:sp>
          </mc:Choice>
          <mc:Fallback>
            <p:sp>
              <p:nvSpPr>
                <p:cNvPr id="6" name="TextBox 5"/>
                <p:cNvSpPr txBox="1">
                  <a:spLocks noRot="1" noChangeAspect="1" noMove="1" noResize="1" noEditPoints="1" noAdjustHandles="1" noChangeArrowheads="1" noChangeShapeType="1" noTextEdit="1"/>
                </p:cNvSpPr>
                <p:nvPr/>
              </p:nvSpPr>
              <p:spPr>
                <a:xfrm>
                  <a:off x="3059832" y="3155388"/>
                  <a:ext cx="1629100" cy="369332"/>
                </a:xfrm>
                <a:prstGeom prst="rect">
                  <a:avLst/>
                </a:prstGeom>
                <a:blipFill rotWithShape="1">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391486" y="3563724"/>
                  <a:ext cx="13245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SG" b="0" i="1" smtClean="0">
                                <a:latin typeface="Cambria Math"/>
                              </a:rPr>
                            </m:ctrlPr>
                          </m:sSubPr>
                          <m:e>
                            <m:r>
                              <a:rPr lang="en-SG" b="0" i="1" smtClean="0">
                                <a:latin typeface="Cambria Math"/>
                              </a:rPr>
                              <m:t>𝑏</m:t>
                            </m:r>
                          </m:e>
                          <m:sub>
                            <m:r>
                              <a:rPr lang="en-SG" b="0" i="1" smtClean="0">
                                <a:latin typeface="Cambria Math"/>
                              </a:rPr>
                              <m:t>1</m:t>
                            </m:r>
                          </m:sub>
                        </m:sSub>
                        <m:r>
                          <a:rPr lang="en-SG" b="0" i="1" smtClean="0">
                            <a:latin typeface="Cambria Math"/>
                            <a:ea typeface="Cambria Math"/>
                          </a:rPr>
                          <m:t>=1.126</m:t>
                        </m:r>
                      </m:oMath>
                    </m:oMathPara>
                  </a14:m>
                  <a:endParaRPr lang="en-SG" dirty="0"/>
                </a:p>
              </p:txBody>
            </p:sp>
          </mc:Choice>
          <mc:Fallback>
            <p:sp>
              <p:nvSpPr>
                <p:cNvPr id="7" name="TextBox 6"/>
                <p:cNvSpPr txBox="1">
                  <a:spLocks noRot="1" noChangeAspect="1" noMove="1" noResize="1" noEditPoints="1" noAdjustHandles="1" noChangeArrowheads="1" noChangeShapeType="1" noTextEdit="1"/>
                </p:cNvSpPr>
                <p:nvPr/>
              </p:nvSpPr>
              <p:spPr>
                <a:xfrm>
                  <a:off x="3391486" y="3563724"/>
                  <a:ext cx="1324530" cy="369332"/>
                </a:xfrm>
                <a:prstGeom prst="rect">
                  <a:avLst/>
                </a:prstGeom>
                <a:blipFill rotWithShape="1">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419865" y="4118372"/>
                  <a:ext cx="3802131" cy="390748"/>
                </a:xfrm>
                <a:prstGeom prst="rect">
                  <a:avLst/>
                </a:prstGeom>
                <a:noFill/>
              </p:spPr>
              <p:txBody>
                <a:bodyPr wrap="none" rtlCol="0">
                  <a:spAutoFit/>
                </a:bodyPr>
                <a:lstStyle/>
                <a:p>
                  <a14:m>
                    <m:oMath xmlns:m="http://schemas.openxmlformats.org/officeDocument/2006/math">
                      <m:sSub>
                        <m:sSubPr>
                          <m:ctrlPr>
                            <a:rPr lang="en-SG" b="0" i="1" smtClean="0">
                              <a:latin typeface="Cambria Math"/>
                            </a:rPr>
                          </m:ctrlPr>
                        </m:sSubPr>
                        <m:e>
                          <m:r>
                            <a:rPr lang="en-SG" b="0" i="1" smtClean="0">
                              <a:latin typeface="Cambria Math"/>
                            </a:rPr>
                            <m:t>𝑏</m:t>
                          </m:r>
                        </m:e>
                        <m:sub>
                          <m:r>
                            <a:rPr lang="en-SG" b="0" i="1" smtClean="0">
                              <a:latin typeface="Cambria Math"/>
                            </a:rPr>
                            <m:t>𝑝</m:t>
                          </m:r>
                        </m:sub>
                      </m:sSub>
                      <m:r>
                        <a:rPr lang="en-SG" b="0" i="1" smtClean="0">
                          <a:latin typeface="Cambria Math"/>
                          <a:ea typeface="Cambria Math"/>
                        </a:rPr>
                        <m:t>=</m:t>
                      </m:r>
                    </m:oMath>
                  </a14:m>
                  <a:r>
                    <a:rPr lang="en-SG" dirty="0" smtClean="0"/>
                    <a:t> </a:t>
                  </a:r>
                  <a:r>
                    <a:rPr lang="en-SG" dirty="0"/>
                    <a:t>(</a:t>
                  </a:r>
                  <a14:m>
                    <m:oMath xmlns:m="http://schemas.openxmlformats.org/officeDocument/2006/math">
                      <m:r>
                        <a:rPr lang="en-SG" b="0" i="1" smtClean="0">
                          <a:latin typeface="Cambria Math"/>
                          <a:ea typeface="Cambria Math"/>
                        </a:rPr>
                        <m:t>1.126×0.95)+(1.75 ×0.05)</m:t>
                      </m:r>
                    </m:oMath>
                  </a14:m>
                  <a:endParaRPr lang="en-SG" dirty="0"/>
                </a:p>
              </p:txBody>
            </p:sp>
          </mc:Choice>
          <mc:Fallback>
            <p:sp>
              <p:nvSpPr>
                <p:cNvPr id="8" name="TextBox 7"/>
                <p:cNvSpPr txBox="1">
                  <a:spLocks noRot="1" noChangeAspect="1" noMove="1" noResize="1" noEditPoints="1" noAdjustHandles="1" noChangeArrowheads="1" noChangeShapeType="1" noTextEdit="1"/>
                </p:cNvSpPr>
                <p:nvPr/>
              </p:nvSpPr>
              <p:spPr>
                <a:xfrm>
                  <a:off x="3419865" y="4118372"/>
                  <a:ext cx="3802131" cy="390748"/>
                </a:xfrm>
                <a:prstGeom prst="rect">
                  <a:avLst/>
                </a:prstGeom>
                <a:blipFill rotWithShape="1">
                  <a:blip r:embed="rId5"/>
                  <a:stretch>
                    <a:fillRect t="-4688" b="-21875"/>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419865" y="4653136"/>
                  <a:ext cx="1369414" cy="369332"/>
                </a:xfrm>
                <a:prstGeom prst="rect">
                  <a:avLst/>
                </a:prstGeom>
                <a:noFill/>
              </p:spPr>
              <p:txBody>
                <a:bodyPr wrap="none" rtlCol="0">
                  <a:spAutoFit/>
                </a:bodyPr>
                <a:lstStyle/>
                <a:p>
                  <a14:m>
                    <m:oMath xmlns:m="http://schemas.openxmlformats.org/officeDocument/2006/math">
                      <m:sSub>
                        <m:sSubPr>
                          <m:ctrlPr>
                            <a:rPr lang="en-SG" b="0" i="1" smtClean="0">
                              <a:latin typeface="Cambria Math"/>
                            </a:rPr>
                          </m:ctrlPr>
                        </m:sSubPr>
                        <m:e>
                          <m:r>
                            <a:rPr lang="en-SG" b="0" i="1" smtClean="0">
                              <a:latin typeface="Cambria Math"/>
                            </a:rPr>
                            <m:t>𝑏</m:t>
                          </m:r>
                        </m:e>
                        <m:sub>
                          <m:r>
                            <a:rPr lang="en-SG" b="0" i="1" smtClean="0">
                              <a:latin typeface="Cambria Math"/>
                            </a:rPr>
                            <m:t>1</m:t>
                          </m:r>
                        </m:sub>
                      </m:sSub>
                      <m:r>
                        <a:rPr lang="en-SG" b="0" i="1" smtClean="0">
                          <a:latin typeface="Cambria Math"/>
                          <a:ea typeface="Cambria Math"/>
                        </a:rPr>
                        <m:t>=1.15</m:t>
                      </m:r>
                    </m:oMath>
                  </a14:m>
                  <a:r>
                    <a:rPr lang="en-SG" dirty="0" smtClean="0"/>
                    <a:t>72</a:t>
                  </a:r>
                  <a:endParaRPr lang="en-SG" dirty="0"/>
                </a:p>
              </p:txBody>
            </p:sp>
          </mc:Choice>
          <mc:Fallback>
            <p:sp>
              <p:nvSpPr>
                <p:cNvPr id="9" name="TextBox 8"/>
                <p:cNvSpPr txBox="1">
                  <a:spLocks noRot="1" noChangeAspect="1" noMove="1" noResize="1" noEditPoints="1" noAdjustHandles="1" noChangeArrowheads="1" noChangeShapeType="1" noTextEdit="1"/>
                </p:cNvSpPr>
                <p:nvPr/>
              </p:nvSpPr>
              <p:spPr>
                <a:xfrm>
                  <a:off x="3419865" y="4653136"/>
                  <a:ext cx="1369414" cy="369332"/>
                </a:xfrm>
                <a:prstGeom prst="rect">
                  <a:avLst/>
                </a:prstGeom>
                <a:blipFill rotWithShape="1">
                  <a:blip r:embed="rId6"/>
                  <a:stretch>
                    <a:fillRect t="-6557" r="-3111" b="-26230"/>
                  </a:stretch>
                </a:blipFill>
              </p:spPr>
              <p:txBody>
                <a:bodyPr/>
                <a:lstStyle/>
                <a:p>
                  <a:r>
                    <a:rPr lang="en-SG">
                      <a:noFill/>
                    </a:rPr>
                    <a:t> </a:t>
                  </a:r>
                </a:p>
              </p:txBody>
            </p:sp>
          </mc:Fallback>
        </mc:AlternateContent>
      </p:grpSp>
    </p:spTree>
    <p:extLst>
      <p:ext uri="{BB962C8B-B14F-4D97-AF65-F5344CB8AC3E}">
        <p14:creationId xmlns:p14="http://schemas.microsoft.com/office/powerpoint/2010/main" val="3751858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	</a:t>
            </a:r>
            <a:r>
              <a:rPr lang="en-US" dirty="0" smtClean="0"/>
              <a:t>HR Industries (HRI) has a beta of 1.8, while LR Industries (LRI)’s beta is 0.6. The risk-free rate is 6 percent, and the required rate of return on an average stock is 13 percent. Now the expected rate of inflation build into </a:t>
            </a:r>
            <a:r>
              <a:rPr lang="en-US" dirty="0" err="1" smtClean="0"/>
              <a:t>r</a:t>
            </a:r>
            <a:r>
              <a:rPr lang="en-US" baseline="-25000" dirty="0" err="1" smtClean="0"/>
              <a:t>RF</a:t>
            </a:r>
            <a:r>
              <a:rPr lang="en-US" baseline="-25000" dirty="0" smtClean="0"/>
              <a:t> </a:t>
            </a:r>
            <a:r>
              <a:rPr lang="en-US" dirty="0" smtClean="0"/>
              <a:t>falls by 1.5 percentage points, the real risk-free rate remains constant, the required return on the market falls to 10.5 percent, and all betas remain constant. After all of these changes, what will be the difference </a:t>
            </a:r>
            <a:r>
              <a:rPr lang="en-US" dirty="0"/>
              <a:t> </a:t>
            </a:r>
            <a:r>
              <a:rPr lang="en-US" smtClean="0"/>
              <a:t>in the required </a:t>
            </a:r>
            <a:r>
              <a:rPr lang="en-US" dirty="0" smtClean="0"/>
              <a:t>returns for HRI and LRI?</a:t>
            </a:r>
            <a:endParaRPr lang="en-US" dirty="0"/>
          </a:p>
        </p:txBody>
      </p:sp>
      <p:sp>
        <p:nvSpPr>
          <p:cNvPr id="2" name="Title 1"/>
          <p:cNvSpPr>
            <a:spLocks noGrp="1"/>
          </p:cNvSpPr>
          <p:nvPr>
            <p:ph type="title"/>
          </p:nvPr>
        </p:nvSpPr>
        <p:spPr/>
        <p:txBody>
          <a:bodyPr>
            <a:noAutofit/>
          </a:bodyPr>
          <a:lstStyle/>
          <a:p>
            <a:r>
              <a:rPr lang="en-US" sz="4800" dirty="0" smtClean="0"/>
              <a:t>P7-17 CAPM and required return</a:t>
            </a:r>
            <a:endParaRPr lang="en-US" sz="4800" dirty="0"/>
          </a:p>
        </p:txBody>
      </p:sp>
    </p:spTree>
    <p:extLst>
      <p:ext uri="{BB962C8B-B14F-4D97-AF65-F5344CB8AC3E}">
        <p14:creationId xmlns:p14="http://schemas.microsoft.com/office/powerpoint/2010/main" val="1092499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951" y="2060848"/>
            <a:ext cx="7745505" cy="3877815"/>
          </a:xfrm>
        </p:spPr>
        <p:txBody>
          <a:bodyPr>
            <a:noAutofit/>
          </a:bodyPr>
          <a:lstStyle/>
          <a:p>
            <a:r>
              <a:rPr lang="en-US" dirty="0" smtClean="0"/>
              <a:t>Formula: </a:t>
            </a:r>
            <a:r>
              <a:rPr lang="en-US" dirty="0" err="1" smtClean="0"/>
              <a:t>r</a:t>
            </a:r>
            <a:r>
              <a:rPr lang="en-US" baseline="-25000" dirty="0" err="1" smtClean="0"/>
              <a:t>i</a:t>
            </a:r>
            <a:r>
              <a:rPr lang="en-US" baseline="-25000" dirty="0" smtClean="0"/>
              <a:t> </a:t>
            </a:r>
            <a:r>
              <a:rPr lang="en-US" dirty="0" smtClean="0"/>
              <a:t>= </a:t>
            </a:r>
            <a:r>
              <a:rPr lang="en-US" dirty="0" err="1" smtClean="0"/>
              <a:t>r</a:t>
            </a:r>
            <a:r>
              <a:rPr lang="en-US" baseline="-25000" dirty="0" err="1" smtClean="0"/>
              <a:t>RF</a:t>
            </a:r>
            <a:r>
              <a:rPr lang="en-US" dirty="0" smtClean="0"/>
              <a:t>+ ( </a:t>
            </a:r>
            <a:r>
              <a:rPr lang="en-US" dirty="0" err="1" smtClean="0"/>
              <a:t>r</a:t>
            </a:r>
            <a:r>
              <a:rPr lang="en-US" baseline="-25000" dirty="0" err="1" smtClean="0"/>
              <a:t>m</a:t>
            </a:r>
            <a:r>
              <a:rPr lang="en-US" dirty="0" smtClean="0"/>
              <a:t>- </a:t>
            </a:r>
            <a:r>
              <a:rPr lang="en-US" dirty="0" err="1" smtClean="0"/>
              <a:t>r</a:t>
            </a:r>
            <a:r>
              <a:rPr lang="en-US" baseline="-25000" dirty="0" err="1" smtClean="0"/>
              <a:t>RF</a:t>
            </a:r>
            <a:r>
              <a:rPr lang="en-US" dirty="0" smtClean="0"/>
              <a:t>) b</a:t>
            </a:r>
            <a:r>
              <a:rPr lang="en-US" baseline="-25000" dirty="0" smtClean="0"/>
              <a:t>i</a:t>
            </a:r>
          </a:p>
          <a:p>
            <a:pPr>
              <a:buNone/>
            </a:pPr>
            <a:r>
              <a:rPr lang="en-US" dirty="0" smtClean="0"/>
              <a:t>Given:</a:t>
            </a:r>
          </a:p>
          <a:p>
            <a:pPr>
              <a:buNone/>
            </a:pPr>
            <a:r>
              <a:rPr lang="en-US" altLang="zh-CN" dirty="0" smtClean="0">
                <a:ea typeface="宋体" pitchFamily="2" charset="-122"/>
                <a:cs typeface="Times New Roman" pitchFamily="18" charset="0"/>
              </a:rPr>
              <a:t>Beta of HRI(</a:t>
            </a:r>
            <a:r>
              <a:rPr lang="en-US" dirty="0" err="1" smtClean="0"/>
              <a:t>b</a:t>
            </a:r>
            <a:r>
              <a:rPr lang="en-US" baseline="-25000" dirty="0" err="1" smtClean="0"/>
              <a:t>HRI</a:t>
            </a:r>
            <a:r>
              <a:rPr lang="en-US" altLang="zh-CN" dirty="0" smtClean="0">
                <a:ea typeface="宋体" pitchFamily="2" charset="-122"/>
                <a:cs typeface="Times New Roman" pitchFamily="18" charset="0"/>
              </a:rPr>
              <a:t>) = 1.8 </a:t>
            </a:r>
          </a:p>
          <a:p>
            <a:pPr>
              <a:buNone/>
            </a:pPr>
            <a:r>
              <a:rPr lang="en-US" altLang="zh-CN" dirty="0" smtClean="0">
                <a:ea typeface="宋体" pitchFamily="2" charset="-122"/>
                <a:cs typeface="Times New Roman" pitchFamily="18" charset="0"/>
              </a:rPr>
              <a:t>Beta of LRI(</a:t>
            </a:r>
            <a:r>
              <a:rPr lang="en-US" dirty="0" err="1" smtClean="0"/>
              <a:t>b</a:t>
            </a:r>
            <a:r>
              <a:rPr lang="en-US" baseline="-25000" dirty="0" err="1" smtClean="0"/>
              <a:t>LRI</a:t>
            </a:r>
            <a:r>
              <a:rPr lang="en-US" altLang="zh-CN" dirty="0" smtClean="0">
                <a:ea typeface="宋体" pitchFamily="2" charset="-122"/>
                <a:cs typeface="Times New Roman" pitchFamily="18" charset="0"/>
              </a:rPr>
              <a:t>) = 0.6 </a:t>
            </a:r>
          </a:p>
          <a:p>
            <a:pPr>
              <a:buNone/>
            </a:pPr>
            <a:r>
              <a:rPr lang="en-US" altLang="zh-CN" dirty="0" smtClean="0">
                <a:ea typeface="宋体" pitchFamily="2" charset="-122"/>
                <a:cs typeface="Times New Roman" pitchFamily="18" charset="0"/>
              </a:rPr>
              <a:t>Risk free rate (</a:t>
            </a:r>
            <a:r>
              <a:rPr lang="en-US" dirty="0" err="1" smtClean="0"/>
              <a:t>r</a:t>
            </a:r>
            <a:r>
              <a:rPr lang="en-US" baseline="-25000" dirty="0" err="1" smtClean="0"/>
              <a:t>RF</a:t>
            </a:r>
            <a:r>
              <a:rPr lang="en-US" altLang="zh-CN" baseline="-25000" dirty="0" smtClean="0">
                <a:ea typeface="宋体" pitchFamily="2" charset="-122"/>
                <a:cs typeface="Times New Roman" pitchFamily="18" charset="0"/>
              </a:rPr>
              <a:t> </a:t>
            </a:r>
            <a:r>
              <a:rPr lang="en-US" altLang="zh-CN" dirty="0" smtClean="0">
                <a:ea typeface="宋体" pitchFamily="2" charset="-122"/>
                <a:cs typeface="Times New Roman" pitchFamily="18" charset="0"/>
              </a:rPr>
              <a:t>)= 6%-1.5%= 4.5%</a:t>
            </a:r>
          </a:p>
          <a:p>
            <a:pPr>
              <a:buNone/>
            </a:pPr>
            <a:r>
              <a:rPr lang="en-US" altLang="zh-CN" dirty="0" smtClean="0"/>
              <a:t>Required return of the market: </a:t>
            </a:r>
            <a:r>
              <a:rPr lang="en-US" altLang="zh-CN" dirty="0" err="1" smtClean="0"/>
              <a:t>r</a:t>
            </a:r>
            <a:r>
              <a:rPr lang="en-US" altLang="zh-CN" baseline="-25000" dirty="0" err="1" smtClean="0"/>
              <a:t>M</a:t>
            </a:r>
            <a:r>
              <a:rPr lang="en-US" altLang="zh-CN" dirty="0" smtClean="0"/>
              <a:t> = 10.5%</a:t>
            </a:r>
          </a:p>
          <a:p>
            <a:pPr>
              <a:buNone/>
            </a:pPr>
            <a:endParaRPr lang="en-US" altLang="zh-CN" dirty="0"/>
          </a:p>
          <a:p>
            <a:pPr>
              <a:buNone/>
            </a:pPr>
            <a:r>
              <a:rPr lang="en-US" altLang="zh-CN" dirty="0" smtClean="0"/>
              <a:t>    So, what is difference between the required returns for HRI and LRI? </a:t>
            </a:r>
          </a:p>
          <a:p>
            <a:pPr>
              <a:buNone/>
            </a:pPr>
            <a:r>
              <a:rPr lang="en-US" dirty="0"/>
              <a:t> </a:t>
            </a:r>
            <a:r>
              <a:rPr lang="en-US" dirty="0" smtClean="0"/>
              <a:t>                      </a:t>
            </a:r>
            <a:r>
              <a:rPr lang="en-US" dirty="0" err="1" smtClean="0"/>
              <a:t>r</a:t>
            </a:r>
            <a:r>
              <a:rPr lang="en-US" baseline="-25000" dirty="0" err="1" smtClean="0"/>
              <a:t>HRI</a:t>
            </a:r>
            <a:r>
              <a:rPr lang="en-US" dirty="0" smtClean="0"/>
              <a:t> -</a:t>
            </a:r>
            <a:r>
              <a:rPr lang="en-US" dirty="0" err="1" smtClean="0"/>
              <a:t>r</a:t>
            </a:r>
            <a:r>
              <a:rPr lang="en-US" baseline="-25000" dirty="0" err="1" smtClean="0"/>
              <a:t>LRI</a:t>
            </a:r>
            <a:r>
              <a:rPr lang="en-US" dirty="0" smtClean="0"/>
              <a:t> = ???</a:t>
            </a:r>
            <a:endParaRPr lang="en-US" altLang="zh-CN" dirty="0"/>
          </a:p>
        </p:txBody>
      </p:sp>
      <p:sp>
        <p:nvSpPr>
          <p:cNvPr id="2" name="Title 1"/>
          <p:cNvSpPr>
            <a:spLocks noGrp="1"/>
          </p:cNvSpPr>
          <p:nvPr>
            <p:ph type="title"/>
          </p:nvPr>
        </p:nvSpPr>
        <p:spPr/>
        <p:txBody>
          <a:bodyPr/>
          <a:lstStyle/>
          <a:p>
            <a:r>
              <a:rPr lang="en-US" sz="4800" dirty="0" smtClean="0"/>
              <a:t>Summary</a:t>
            </a:r>
            <a:endParaRPr lang="en-US" sz="4800" dirty="0"/>
          </a:p>
        </p:txBody>
      </p:sp>
    </p:spTree>
    <p:extLst>
      <p:ext uri="{BB962C8B-B14F-4D97-AF65-F5344CB8AC3E}">
        <p14:creationId xmlns:p14="http://schemas.microsoft.com/office/powerpoint/2010/main" val="1328361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nSpc>
                    <a:spcPct val="150000"/>
                  </a:lnSpc>
                </a:pPr>
                <a:r>
                  <a:rPr lang="en-SG" dirty="0" smtClean="0"/>
                  <a:t>Standard Deviation (</a:t>
                </a:r>
                <a14:m>
                  <m:oMath xmlns:m="http://schemas.openxmlformats.org/officeDocument/2006/math">
                    <m:r>
                      <a:rPr lang="en-SG" i="1" smtClean="0">
                        <a:latin typeface="Cambria Math"/>
                        <a:ea typeface="Cambria Math"/>
                      </a:rPr>
                      <m:t>𝜎</m:t>
                    </m:r>
                    <m:r>
                      <a:rPr lang="en-SG" b="0" i="1" smtClean="0">
                        <a:latin typeface="Cambria Math"/>
                        <a:ea typeface="Cambria Math"/>
                      </a:rPr>
                      <m:t>) : </m:t>
                    </m:r>
                  </m:oMath>
                </a14:m>
                <a:endParaRPr lang="en-SG" dirty="0" smtClean="0"/>
              </a:p>
              <a:p>
                <a:pPr lvl="1">
                  <a:lnSpc>
                    <a:spcPct val="150000"/>
                  </a:lnSpc>
                </a:pPr>
                <a:r>
                  <a:rPr lang="en-SG" dirty="0" smtClean="0"/>
                  <a:t>Measures stand-alone risk</a:t>
                </a:r>
              </a:p>
              <a:p>
                <a:pPr lvl="1">
                  <a:lnSpc>
                    <a:spcPct val="150000"/>
                  </a:lnSpc>
                </a:pPr>
                <a:r>
                  <a:rPr lang="en-SG" dirty="0" smtClean="0"/>
                  <a:t>Larger </a:t>
                </a:r>
                <a14:m>
                  <m:oMath xmlns:m="http://schemas.openxmlformats.org/officeDocument/2006/math">
                    <m:sSub>
                      <m:sSubPr>
                        <m:ctrlPr>
                          <a:rPr lang="en-SG" i="1">
                            <a:latin typeface="Cambria Math"/>
                          </a:rPr>
                        </m:ctrlPr>
                      </m:sSubPr>
                      <m:e>
                        <m:r>
                          <a:rPr lang="en-SG" i="1">
                            <a:latin typeface="Cambria Math"/>
                            <a:ea typeface="Cambria Math"/>
                          </a:rPr>
                          <m:t>𝜎</m:t>
                        </m:r>
                      </m:e>
                      <m:sub>
                        <m:r>
                          <a:rPr lang="en-GB" i="1">
                            <a:latin typeface="Cambria Math"/>
                          </a:rPr>
                          <m:t>𝑖</m:t>
                        </m:r>
                      </m:sub>
                    </m:sSub>
                  </m:oMath>
                </a14:m>
                <a:r>
                  <a:rPr lang="en-SG" dirty="0" smtClean="0"/>
                  <a:t> </a:t>
                </a:r>
                <a:r>
                  <a:rPr lang="en-SG" dirty="0" smtClean="0">
                    <a:sym typeface="Wingdings" pitchFamily="2" charset="2"/>
                  </a:rPr>
                  <a:t> Flatter probability distribution curve  Lower probability that actual returns will be closer to expected returns </a:t>
                </a:r>
              </a:p>
              <a:p>
                <a:pPr>
                  <a:lnSpc>
                    <a:spcPct val="150000"/>
                  </a:lnSpc>
                </a:pPr>
                <a:endParaRPr lang="en-SG" dirty="0" smtClean="0"/>
              </a:p>
              <a:p>
                <a:pPr>
                  <a:lnSpc>
                    <a:spcPct val="150000"/>
                  </a:lnSpc>
                </a:pPr>
                <a:endParaRPr lang="en-SG"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02"/>
                </a:stretch>
              </a:blipFill>
            </p:spPr>
            <p:txBody>
              <a:bodyPr/>
              <a:lstStyle/>
              <a:p>
                <a:r>
                  <a:rPr lang="en-SG">
                    <a:noFill/>
                  </a:rPr>
                  <a:t> </a:t>
                </a:r>
              </a:p>
            </p:txBody>
          </p:sp>
        </mc:Fallback>
      </mc:AlternateContent>
      <p:sp>
        <p:nvSpPr>
          <p:cNvPr id="3" name="Title 2"/>
          <p:cNvSpPr>
            <a:spLocks noGrp="1"/>
          </p:cNvSpPr>
          <p:nvPr>
            <p:ph type="title"/>
          </p:nvPr>
        </p:nvSpPr>
        <p:spPr/>
        <p:txBody>
          <a:bodyPr/>
          <a:lstStyle/>
          <a:p>
            <a:r>
              <a:rPr lang="en-SG" sz="4800" dirty="0" smtClean="0"/>
              <a:t>Risk Measures </a:t>
            </a:r>
            <a:endParaRPr lang="en-SG" sz="4800" dirty="0"/>
          </a:p>
        </p:txBody>
      </p:sp>
    </p:spTree>
    <p:extLst>
      <p:ext uri="{BB962C8B-B14F-4D97-AF65-F5344CB8AC3E}">
        <p14:creationId xmlns:p14="http://schemas.microsoft.com/office/powerpoint/2010/main" val="18326374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Use the formula</a:t>
            </a:r>
          </a:p>
          <a:p>
            <a:pPr>
              <a:buNone/>
            </a:pPr>
            <a:r>
              <a:rPr lang="en-US" dirty="0" smtClean="0"/>
              <a:t>                   </a:t>
            </a:r>
            <a:r>
              <a:rPr lang="en-US" dirty="0" err="1" smtClean="0"/>
              <a:t>r</a:t>
            </a:r>
            <a:r>
              <a:rPr lang="en-US" baseline="-25000" dirty="0" err="1" smtClean="0"/>
              <a:t>i</a:t>
            </a:r>
            <a:r>
              <a:rPr lang="en-US" baseline="-25000" dirty="0" smtClean="0"/>
              <a:t> </a:t>
            </a:r>
            <a:r>
              <a:rPr lang="en-US" dirty="0" smtClean="0"/>
              <a:t>= </a:t>
            </a:r>
            <a:r>
              <a:rPr lang="en-US" dirty="0" err="1" smtClean="0"/>
              <a:t>r</a:t>
            </a:r>
            <a:r>
              <a:rPr lang="en-US" baseline="-25000" dirty="0" err="1" smtClean="0"/>
              <a:t>RF</a:t>
            </a:r>
            <a:r>
              <a:rPr lang="en-US" dirty="0" smtClean="0"/>
              <a:t>+ ( </a:t>
            </a:r>
            <a:r>
              <a:rPr lang="en-US" dirty="0" err="1" smtClean="0"/>
              <a:t>r</a:t>
            </a:r>
            <a:r>
              <a:rPr lang="en-US" baseline="-25000" dirty="0" err="1" smtClean="0"/>
              <a:t>m</a:t>
            </a:r>
            <a:r>
              <a:rPr lang="en-US" dirty="0" smtClean="0"/>
              <a:t>- </a:t>
            </a:r>
            <a:r>
              <a:rPr lang="en-US" dirty="0" err="1" smtClean="0"/>
              <a:t>r</a:t>
            </a:r>
            <a:r>
              <a:rPr lang="en-US" baseline="-25000" dirty="0" err="1" smtClean="0"/>
              <a:t>RF</a:t>
            </a:r>
            <a:r>
              <a:rPr lang="en-US" dirty="0" smtClean="0"/>
              <a:t>) b</a:t>
            </a:r>
            <a:r>
              <a:rPr lang="en-US" baseline="-25000" dirty="0" smtClean="0"/>
              <a:t>i</a:t>
            </a:r>
          </a:p>
          <a:p>
            <a:pPr>
              <a:buNone/>
            </a:pPr>
            <a:endParaRPr lang="en-US" baseline="-25000" dirty="0"/>
          </a:p>
          <a:p>
            <a:pPr>
              <a:buNone/>
            </a:pPr>
            <a:r>
              <a:rPr lang="en-US" dirty="0" smtClean="0"/>
              <a:t>                   </a:t>
            </a:r>
            <a:r>
              <a:rPr lang="en-US" dirty="0" err="1" smtClean="0"/>
              <a:t>r</a:t>
            </a:r>
            <a:r>
              <a:rPr lang="en-US" baseline="-25000" dirty="0" err="1" smtClean="0"/>
              <a:t>HRI</a:t>
            </a:r>
            <a:r>
              <a:rPr lang="en-US" dirty="0" smtClean="0"/>
              <a:t> =</a:t>
            </a:r>
            <a:r>
              <a:rPr lang="en-US" baseline="-25000" dirty="0" smtClean="0"/>
              <a:t> </a:t>
            </a:r>
            <a:r>
              <a:rPr lang="en-US" dirty="0" smtClean="0"/>
              <a:t>4.5%+(10.5%-4.5%)X1.8</a:t>
            </a:r>
          </a:p>
          <a:p>
            <a:pPr>
              <a:buNone/>
            </a:pPr>
            <a:r>
              <a:rPr lang="en-US" baseline="-25000" dirty="0" smtClean="0"/>
              <a:t>                                       </a:t>
            </a:r>
            <a:r>
              <a:rPr lang="en-US" dirty="0" smtClean="0"/>
              <a:t>=15.3%</a:t>
            </a:r>
          </a:p>
          <a:p>
            <a:pPr>
              <a:buNone/>
            </a:pPr>
            <a:r>
              <a:rPr lang="en-US" baseline="-25000" dirty="0"/>
              <a:t> </a:t>
            </a:r>
            <a:r>
              <a:rPr lang="en-US" baseline="-25000" dirty="0" smtClean="0"/>
              <a:t>                            </a:t>
            </a:r>
            <a:r>
              <a:rPr lang="en-US" dirty="0" err="1" smtClean="0"/>
              <a:t>r</a:t>
            </a:r>
            <a:r>
              <a:rPr lang="en-US" baseline="-25000" dirty="0" err="1" smtClean="0"/>
              <a:t>LRI</a:t>
            </a:r>
            <a:r>
              <a:rPr lang="en-US" dirty="0" smtClean="0"/>
              <a:t> =</a:t>
            </a:r>
            <a:r>
              <a:rPr lang="en-US" baseline="-25000" dirty="0" smtClean="0"/>
              <a:t> </a:t>
            </a:r>
            <a:r>
              <a:rPr lang="en-US" dirty="0" smtClean="0"/>
              <a:t>4.5%+(10.5%-4.5%)X0.6</a:t>
            </a:r>
          </a:p>
          <a:p>
            <a:pPr>
              <a:buNone/>
            </a:pPr>
            <a:r>
              <a:rPr lang="en-US" dirty="0"/>
              <a:t> </a:t>
            </a:r>
            <a:r>
              <a:rPr lang="en-US" dirty="0" smtClean="0"/>
              <a:t>                         =</a:t>
            </a:r>
            <a:r>
              <a:rPr lang="en-US" baseline="-25000" dirty="0" smtClean="0"/>
              <a:t> </a:t>
            </a:r>
            <a:r>
              <a:rPr lang="en-US" dirty="0" smtClean="0"/>
              <a:t>8.1%</a:t>
            </a:r>
          </a:p>
          <a:p>
            <a:pPr>
              <a:buNone/>
            </a:pPr>
            <a:r>
              <a:rPr lang="en-US" baseline="-25000" dirty="0" smtClean="0"/>
              <a:t>                             </a:t>
            </a:r>
            <a:r>
              <a:rPr lang="en-US" dirty="0" err="1" smtClean="0"/>
              <a:t>r</a:t>
            </a:r>
            <a:r>
              <a:rPr lang="en-US" baseline="-25000" dirty="0" err="1" smtClean="0"/>
              <a:t>HRI</a:t>
            </a:r>
            <a:r>
              <a:rPr lang="en-US" dirty="0" smtClean="0"/>
              <a:t> -</a:t>
            </a:r>
            <a:r>
              <a:rPr lang="en-US" dirty="0" err="1" smtClean="0"/>
              <a:t>r</a:t>
            </a:r>
            <a:r>
              <a:rPr lang="en-US" baseline="-25000" dirty="0" err="1" smtClean="0"/>
              <a:t>LRI</a:t>
            </a:r>
            <a:r>
              <a:rPr lang="en-US" dirty="0" smtClean="0"/>
              <a:t> =15.3%-8.1%=7.2%</a:t>
            </a:r>
          </a:p>
          <a:p>
            <a:pPr>
              <a:buNone/>
            </a:pPr>
            <a:r>
              <a:rPr lang="en-US" dirty="0" smtClean="0"/>
              <a:t>    So, the </a:t>
            </a:r>
            <a:r>
              <a:rPr lang="en-US" altLang="zh-CN" dirty="0" smtClean="0"/>
              <a:t>difference between the required returns for HRI and LRI</a:t>
            </a:r>
            <a:r>
              <a:rPr lang="en-US" dirty="0" smtClean="0"/>
              <a:t> is 7.2%</a:t>
            </a:r>
          </a:p>
          <a:p>
            <a:pPr>
              <a:buNone/>
            </a:pPr>
            <a:endParaRPr lang="en-US" baseline="-25000" dirty="0" smtClean="0"/>
          </a:p>
        </p:txBody>
      </p:sp>
      <p:sp>
        <p:nvSpPr>
          <p:cNvPr id="2" name="Title 1"/>
          <p:cNvSpPr>
            <a:spLocks noGrp="1"/>
          </p:cNvSpPr>
          <p:nvPr>
            <p:ph type="title"/>
          </p:nvPr>
        </p:nvSpPr>
        <p:spPr/>
        <p:txBody>
          <a:bodyPr/>
          <a:lstStyle/>
          <a:p>
            <a:r>
              <a:rPr lang="en-US" sz="4800" dirty="0" smtClean="0"/>
              <a:t>Solution</a:t>
            </a:r>
            <a:endParaRPr lang="en-US" sz="4800" dirty="0"/>
          </a:p>
        </p:txBody>
      </p:sp>
    </p:spTree>
    <p:extLst>
      <p:ext uri="{BB962C8B-B14F-4D97-AF65-F5344CB8AC3E}">
        <p14:creationId xmlns:p14="http://schemas.microsoft.com/office/powerpoint/2010/main" val="119888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Questions </a:t>
            </a:r>
            <a:r>
              <a:rPr lang="en-US" dirty="0"/>
              <a:t>P</a:t>
            </a:r>
            <a:r>
              <a:rPr lang="en-US" dirty="0" smtClean="0"/>
              <a:t>7-18 &amp; P7-19</a:t>
            </a:r>
            <a:endParaRPr lang="en-US" dirty="0"/>
          </a:p>
        </p:txBody>
      </p:sp>
      <p:sp>
        <p:nvSpPr>
          <p:cNvPr id="3" name="Text Placeholder 2"/>
          <p:cNvSpPr>
            <a:spLocks noGrp="1"/>
          </p:cNvSpPr>
          <p:nvPr>
            <p:ph type="body" idx="1"/>
          </p:nvPr>
        </p:nvSpPr>
        <p:spPr/>
        <p:txBody>
          <a:bodyPr>
            <a:normAutofit/>
          </a:bodyPr>
          <a:lstStyle/>
          <a:p>
            <a:r>
              <a:rPr lang="en-SG" sz="4000" dirty="0" smtClean="0"/>
              <a:t>Chen Xiaoyu </a:t>
            </a:r>
            <a:endParaRPr lang="en-SG" sz="4000" dirty="0"/>
          </a:p>
        </p:txBody>
      </p:sp>
    </p:spTree>
    <p:extLst>
      <p:ext uri="{BB962C8B-B14F-4D97-AF65-F5344CB8AC3E}">
        <p14:creationId xmlns:p14="http://schemas.microsoft.com/office/powerpoint/2010/main" val="17059924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You </a:t>
            </a:r>
            <a:r>
              <a:rPr lang="en-US" dirty="0"/>
              <a:t>have been managing a $5 million portfolio that has a beta of 1.25 and a required rate of return of 12 percent. The current risk-free rate is 5.25 percent. Assume that you receive another $500,000. If you invest the money in a stock with a beta of 0.75, what will the required return on your $5.5 million portfolio</a:t>
            </a:r>
            <a:r>
              <a:rPr lang="en-US" dirty="0" smtClean="0"/>
              <a:t>?</a:t>
            </a:r>
            <a:endParaRPr lang="en-US" dirty="0"/>
          </a:p>
        </p:txBody>
      </p:sp>
      <p:sp>
        <p:nvSpPr>
          <p:cNvPr id="3" name="Title 2"/>
          <p:cNvSpPr>
            <a:spLocks noGrp="1"/>
          </p:cNvSpPr>
          <p:nvPr>
            <p:ph type="title"/>
          </p:nvPr>
        </p:nvSpPr>
        <p:spPr>
          <a:xfrm>
            <a:off x="251520" y="570156"/>
            <a:ext cx="8820472" cy="1054250"/>
          </a:xfrm>
        </p:spPr>
        <p:txBody>
          <a:bodyPr/>
          <a:lstStyle/>
          <a:p>
            <a:r>
              <a:rPr lang="en-US" sz="4400" dirty="0">
                <a:solidFill>
                  <a:srgbClr val="895D1D"/>
                </a:solidFill>
              </a:rPr>
              <a:t>P7-18 CAPM and Portfolio </a:t>
            </a:r>
            <a:r>
              <a:rPr lang="en-US" sz="4400" dirty="0" smtClean="0">
                <a:solidFill>
                  <a:srgbClr val="895D1D"/>
                </a:solidFill>
              </a:rPr>
              <a:t>Return</a:t>
            </a:r>
            <a:endParaRPr lang="en-US" sz="4400" dirty="0">
              <a:solidFill>
                <a:srgbClr val="895D1D"/>
              </a:solidFill>
            </a:endParaRPr>
          </a:p>
        </p:txBody>
      </p:sp>
    </p:spTree>
    <p:extLst>
      <p:ext uri="{BB962C8B-B14F-4D97-AF65-F5344CB8AC3E}">
        <p14:creationId xmlns:p14="http://schemas.microsoft.com/office/powerpoint/2010/main" val="42267925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0951" y="2248347"/>
            <a:ext cx="7745505" cy="3877815"/>
          </a:xfrm>
        </p:spPr>
        <p:txBody>
          <a:bodyPr>
            <a:normAutofit/>
          </a:bodyPr>
          <a:lstStyle/>
          <a:p>
            <a:r>
              <a:rPr lang="en-US" dirty="0"/>
              <a:t>Summary:</a:t>
            </a:r>
          </a:p>
          <a:p>
            <a:pPr lvl="1"/>
            <a:r>
              <a:rPr lang="en-US" altLang="zh-CN" sz="2400" dirty="0">
                <a:ea typeface="宋体" pitchFamily="2" charset="-122"/>
                <a:cs typeface="Times New Roman" pitchFamily="18" charset="0"/>
              </a:rPr>
              <a:t>P1 beta (</a:t>
            </a:r>
            <a:r>
              <a:rPr lang="en-US" sz="2400" dirty="0"/>
              <a:t>b</a:t>
            </a:r>
            <a:r>
              <a:rPr lang="en-US" sz="2400" baseline="-25000" dirty="0"/>
              <a:t>p1</a:t>
            </a:r>
            <a:r>
              <a:rPr lang="en-US" altLang="zh-CN" sz="2400" dirty="0">
                <a:ea typeface="宋体" pitchFamily="2" charset="-122"/>
                <a:cs typeface="Times New Roman" pitchFamily="18" charset="0"/>
              </a:rPr>
              <a:t>) = 1.25 </a:t>
            </a:r>
          </a:p>
          <a:p>
            <a:pPr lvl="1"/>
            <a:r>
              <a:rPr lang="en-US" altLang="zh-CN" sz="2400" dirty="0">
                <a:ea typeface="宋体" pitchFamily="2" charset="-122"/>
                <a:cs typeface="Times New Roman" pitchFamily="18" charset="0"/>
              </a:rPr>
              <a:t>Required rate of return (</a:t>
            </a:r>
            <a:r>
              <a:rPr lang="en-US" sz="2400" dirty="0"/>
              <a:t>r</a:t>
            </a:r>
            <a:r>
              <a:rPr lang="en-US" sz="2400" baseline="-25000" dirty="0"/>
              <a:t>p1</a:t>
            </a:r>
            <a:r>
              <a:rPr lang="en-US" altLang="zh-CN" sz="2400" dirty="0">
                <a:ea typeface="宋体" pitchFamily="2" charset="-122"/>
                <a:cs typeface="Times New Roman" pitchFamily="18" charset="0"/>
              </a:rPr>
              <a:t>) = </a:t>
            </a:r>
            <a:r>
              <a:rPr lang="en-US" sz="2400" dirty="0"/>
              <a:t>12%</a:t>
            </a:r>
            <a:endParaRPr lang="en-US" altLang="zh-CN" sz="2400" dirty="0">
              <a:ea typeface="宋体" pitchFamily="2" charset="-122"/>
              <a:cs typeface="Times New Roman" pitchFamily="18" charset="0"/>
            </a:endParaRPr>
          </a:p>
          <a:p>
            <a:pPr lvl="1"/>
            <a:r>
              <a:rPr lang="en-US" altLang="zh-CN" sz="2400" dirty="0">
                <a:ea typeface="宋体" pitchFamily="2" charset="-122"/>
                <a:cs typeface="Times New Roman" pitchFamily="18" charset="0"/>
              </a:rPr>
              <a:t>Risk free rate (</a:t>
            </a:r>
            <a:r>
              <a:rPr lang="en-US" sz="2400" dirty="0" err="1"/>
              <a:t>r</a:t>
            </a:r>
            <a:r>
              <a:rPr lang="en-US" sz="2400" baseline="-25000" dirty="0" err="1"/>
              <a:t>RF</a:t>
            </a:r>
            <a:r>
              <a:rPr lang="en-US" altLang="zh-CN" sz="2400" baseline="-25000" dirty="0">
                <a:ea typeface="宋体" pitchFamily="2" charset="-122"/>
                <a:cs typeface="Times New Roman" pitchFamily="18" charset="0"/>
              </a:rPr>
              <a:t> </a:t>
            </a:r>
            <a:r>
              <a:rPr lang="en-US" altLang="zh-CN" sz="2400" dirty="0">
                <a:ea typeface="宋体" pitchFamily="2" charset="-122"/>
                <a:cs typeface="Times New Roman" pitchFamily="18" charset="0"/>
              </a:rPr>
              <a:t>)= 5.25%</a:t>
            </a:r>
          </a:p>
          <a:p>
            <a:pPr lvl="1"/>
            <a:r>
              <a:rPr lang="en-US" altLang="zh-CN" sz="2400" dirty="0">
                <a:ea typeface="宋体" pitchFamily="2" charset="-122"/>
                <a:cs typeface="Times New Roman" pitchFamily="18" charset="0"/>
              </a:rPr>
              <a:t>New investment beta (b</a:t>
            </a:r>
            <a:r>
              <a:rPr lang="en-US" altLang="zh-CN" sz="2400" baseline="-25000" dirty="0">
                <a:ea typeface="宋体" pitchFamily="2" charset="-122"/>
                <a:cs typeface="Times New Roman" pitchFamily="18" charset="0"/>
              </a:rPr>
              <a:t>p2 </a:t>
            </a:r>
            <a:r>
              <a:rPr lang="en-US" altLang="zh-CN" sz="2400" dirty="0">
                <a:ea typeface="宋体" pitchFamily="2" charset="-122"/>
                <a:cs typeface="Times New Roman" pitchFamily="18" charset="0"/>
              </a:rPr>
              <a:t>)= 0.75</a:t>
            </a:r>
            <a:endParaRPr lang="en-US" altLang="zh-CN" sz="2400" dirty="0">
              <a:cs typeface="Times New Roman" pitchFamily="18" charset="0"/>
            </a:endParaRPr>
          </a:p>
          <a:p>
            <a:pPr>
              <a:lnSpc>
                <a:spcPct val="140000"/>
              </a:lnSpc>
              <a:buFont typeface="Wingdings 2" pitchFamily="18" charset="2"/>
              <a:buNone/>
            </a:pPr>
            <a:r>
              <a:rPr lang="en-US" altLang="zh-CN" dirty="0">
                <a:ea typeface="宋体" pitchFamily="2" charset="-122"/>
              </a:rPr>
              <a:t>? : Required rate of return (</a:t>
            </a:r>
            <a:r>
              <a:rPr lang="en-US" altLang="zh-CN" dirty="0" err="1">
                <a:ea typeface="宋体" pitchFamily="2" charset="-122"/>
              </a:rPr>
              <a:t>r</a:t>
            </a:r>
            <a:r>
              <a:rPr lang="en-US" altLang="zh-CN" baseline="-25000" dirty="0" err="1">
                <a:ea typeface="宋体" pitchFamily="2" charset="-122"/>
              </a:rPr>
              <a:t>p</a:t>
            </a:r>
            <a:r>
              <a:rPr lang="en-US" altLang="zh-CN" dirty="0" smtClean="0">
                <a:ea typeface="宋体" pitchFamily="2" charset="-122"/>
              </a:rPr>
              <a:t>)</a:t>
            </a:r>
            <a:endParaRPr lang="en-US" altLang="zh-CN" dirty="0">
              <a:ea typeface="宋体" pitchFamily="2" charset="-122"/>
            </a:endParaRPr>
          </a:p>
        </p:txBody>
      </p:sp>
      <p:sp>
        <p:nvSpPr>
          <p:cNvPr id="3" name="Title 2"/>
          <p:cNvSpPr>
            <a:spLocks noGrp="1"/>
          </p:cNvSpPr>
          <p:nvPr>
            <p:ph type="title"/>
          </p:nvPr>
        </p:nvSpPr>
        <p:spPr>
          <a:xfrm>
            <a:off x="-108520" y="570156"/>
            <a:ext cx="9505056" cy="1058644"/>
          </a:xfrm>
        </p:spPr>
        <p:txBody>
          <a:bodyPr/>
          <a:lstStyle/>
          <a:p>
            <a:r>
              <a:rPr lang="en-US" sz="4400" dirty="0">
                <a:solidFill>
                  <a:srgbClr val="895D1D"/>
                </a:solidFill>
              </a:rPr>
              <a:t>P7-18 CAPM and Portfolio Return</a:t>
            </a:r>
            <a:endParaRPr lang="en-US" sz="4400" dirty="0"/>
          </a:p>
        </p:txBody>
      </p:sp>
    </p:spTree>
    <p:extLst>
      <p:ext uri="{BB962C8B-B14F-4D97-AF65-F5344CB8AC3E}">
        <p14:creationId xmlns:p14="http://schemas.microsoft.com/office/powerpoint/2010/main" val="27911193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15616" y="2248347"/>
            <a:ext cx="7745505" cy="3877815"/>
          </a:xfrm>
        </p:spPr>
        <p:txBody>
          <a:bodyPr>
            <a:normAutofit/>
          </a:bodyPr>
          <a:lstStyle/>
          <a:p>
            <a:pPr marL="0" indent="0">
              <a:buNone/>
            </a:pPr>
            <a:r>
              <a:rPr lang="en-US" dirty="0"/>
              <a:t>Formula :</a:t>
            </a:r>
          </a:p>
          <a:p>
            <a:pPr marL="0" indent="0">
              <a:buNone/>
            </a:pPr>
            <a:r>
              <a:rPr lang="en-US" b="1" i="1" dirty="0" err="1"/>
              <a:t>r</a:t>
            </a:r>
            <a:r>
              <a:rPr lang="en-US" b="1" i="1" baseline="-25000" dirty="0" err="1"/>
              <a:t>p</a:t>
            </a:r>
            <a:r>
              <a:rPr lang="en-US" b="1" i="1" dirty="0"/>
              <a:t>= </a:t>
            </a:r>
            <a:r>
              <a:rPr lang="en-US" b="1" i="1" dirty="0" err="1"/>
              <a:t>r</a:t>
            </a:r>
            <a:r>
              <a:rPr lang="en-US" b="1" i="1" baseline="-25000" dirty="0" err="1"/>
              <a:t>RF</a:t>
            </a:r>
            <a:r>
              <a:rPr lang="en-US" b="1" i="1" dirty="0"/>
              <a:t> + (</a:t>
            </a:r>
            <a:r>
              <a:rPr lang="en-US" b="1" i="1" dirty="0" err="1"/>
              <a:t>RP</a:t>
            </a:r>
            <a:r>
              <a:rPr lang="en-US" b="1" i="1" baseline="-25000" dirty="0" err="1"/>
              <a:t>m</a:t>
            </a:r>
            <a:r>
              <a:rPr lang="en-US" b="1" i="1" dirty="0"/>
              <a:t>)(</a:t>
            </a:r>
            <a:r>
              <a:rPr lang="en-US" b="1" i="1" dirty="0" err="1"/>
              <a:t>b</a:t>
            </a:r>
            <a:r>
              <a:rPr lang="en-US" b="1" i="1" baseline="-25000" dirty="0" err="1"/>
              <a:t>p</a:t>
            </a:r>
            <a:r>
              <a:rPr lang="en-US" b="1" i="1" dirty="0"/>
              <a:t>)</a:t>
            </a:r>
          </a:p>
          <a:p>
            <a:pPr marL="0" indent="0">
              <a:buNone/>
            </a:pPr>
            <a:endParaRPr lang="en-US" b="1" i="1" dirty="0"/>
          </a:p>
          <a:p>
            <a:pPr marL="0" indent="0">
              <a:buNone/>
            </a:pPr>
            <a:r>
              <a:rPr lang="en-US" dirty="0"/>
              <a:t>First, find the beta of the new portfolio (</a:t>
            </a:r>
            <a:r>
              <a:rPr lang="en-US" dirty="0" err="1"/>
              <a:t>b</a:t>
            </a:r>
            <a:r>
              <a:rPr lang="en-US" baseline="-25000" dirty="0" err="1"/>
              <a:t>p</a:t>
            </a:r>
            <a:r>
              <a:rPr lang="en-US" dirty="0"/>
              <a:t>).</a:t>
            </a:r>
          </a:p>
          <a:p>
            <a:pPr marL="0" indent="0">
              <a:buNone/>
            </a:pPr>
            <a:r>
              <a:rPr lang="en-US" dirty="0" err="1"/>
              <a:t>b</a:t>
            </a:r>
            <a:r>
              <a:rPr lang="en-US" baseline="-25000" dirty="0" err="1"/>
              <a:t>p</a:t>
            </a:r>
            <a:r>
              <a:rPr lang="en-US" dirty="0"/>
              <a:t>=w</a:t>
            </a:r>
            <a:r>
              <a:rPr lang="en-US" baseline="-25000" dirty="0"/>
              <a:t>p1</a:t>
            </a:r>
            <a:r>
              <a:rPr lang="en-US" dirty="0"/>
              <a:t>b</a:t>
            </a:r>
            <a:r>
              <a:rPr lang="en-US" baseline="-25000" dirty="0"/>
              <a:t>p1 </a:t>
            </a:r>
            <a:r>
              <a:rPr lang="en-US" dirty="0"/>
              <a:t>+ w</a:t>
            </a:r>
            <a:r>
              <a:rPr lang="en-US" baseline="-25000" dirty="0"/>
              <a:t>p2</a:t>
            </a:r>
            <a:r>
              <a:rPr lang="en-US" dirty="0"/>
              <a:t>b</a:t>
            </a:r>
            <a:r>
              <a:rPr lang="en-US" baseline="-25000" dirty="0"/>
              <a:t>p2</a:t>
            </a:r>
          </a:p>
          <a:p>
            <a:pPr marL="0" indent="0">
              <a:buNone/>
            </a:pPr>
            <a:r>
              <a:rPr lang="en-US" dirty="0" err="1"/>
              <a:t>b</a:t>
            </a:r>
            <a:r>
              <a:rPr lang="en-US" baseline="-25000" dirty="0" err="1"/>
              <a:t>p</a:t>
            </a:r>
            <a:r>
              <a:rPr lang="en-US" dirty="0"/>
              <a:t>=(5.0/5.5)(1.25) + (0.5/5.5)(0.75)</a:t>
            </a:r>
          </a:p>
          <a:p>
            <a:pPr marL="0" indent="0">
              <a:buNone/>
            </a:pPr>
            <a:r>
              <a:rPr lang="en-US" dirty="0" err="1"/>
              <a:t>b</a:t>
            </a:r>
            <a:r>
              <a:rPr lang="en-US" baseline="-25000" dirty="0" err="1"/>
              <a:t>p</a:t>
            </a:r>
            <a:r>
              <a:rPr lang="en-US" baseline="-25000" dirty="0"/>
              <a:t> </a:t>
            </a:r>
            <a:r>
              <a:rPr lang="en-US" dirty="0"/>
              <a:t>=</a:t>
            </a:r>
            <a:r>
              <a:rPr lang="en-US" dirty="0" smtClean="0"/>
              <a:t>1.2045</a:t>
            </a:r>
            <a:endParaRPr lang="en-SG" dirty="0"/>
          </a:p>
          <a:p>
            <a:endParaRPr lang="en-US" dirty="0"/>
          </a:p>
        </p:txBody>
      </p:sp>
      <p:sp>
        <p:nvSpPr>
          <p:cNvPr id="3" name="Title 2"/>
          <p:cNvSpPr>
            <a:spLocks noGrp="1"/>
          </p:cNvSpPr>
          <p:nvPr>
            <p:ph type="title"/>
          </p:nvPr>
        </p:nvSpPr>
        <p:spPr>
          <a:xfrm>
            <a:off x="107504" y="570156"/>
            <a:ext cx="8924070" cy="1054250"/>
          </a:xfrm>
        </p:spPr>
        <p:txBody>
          <a:bodyPr/>
          <a:lstStyle/>
          <a:p>
            <a:r>
              <a:rPr lang="en-US" sz="4400" dirty="0">
                <a:solidFill>
                  <a:srgbClr val="895D1D"/>
                </a:solidFill>
              </a:rPr>
              <a:t>P7-18 CAPM and Portfolio Return</a:t>
            </a:r>
            <a:endParaRPr lang="en-US" sz="4400" dirty="0"/>
          </a:p>
        </p:txBody>
      </p:sp>
    </p:spTree>
    <p:extLst>
      <p:ext uri="{BB962C8B-B14F-4D97-AF65-F5344CB8AC3E}">
        <p14:creationId xmlns:p14="http://schemas.microsoft.com/office/powerpoint/2010/main" val="3406588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2959" y="2204864"/>
            <a:ext cx="8321569" cy="4392488"/>
          </a:xfrm>
        </p:spPr>
        <p:txBody>
          <a:bodyPr>
            <a:noAutofit/>
          </a:bodyPr>
          <a:lstStyle/>
          <a:p>
            <a:pPr marL="0" indent="0">
              <a:buNone/>
            </a:pPr>
            <a:r>
              <a:rPr lang="en-US" altLang="zh-CN" dirty="0">
                <a:cs typeface="Arial" pitchFamily="34" charset="0"/>
              </a:rPr>
              <a:t>Then, find the market risk premium</a:t>
            </a:r>
            <a:r>
              <a:rPr lang="en-US" altLang="zh-CN" dirty="0" smtClean="0">
                <a:cs typeface="Arial" pitchFamily="34" charset="0"/>
              </a:rPr>
              <a:t>,</a:t>
            </a:r>
            <a:endParaRPr lang="en-US" altLang="zh-CN" b="1" dirty="0">
              <a:cs typeface="Arial" pitchFamily="34" charset="0"/>
            </a:endParaRPr>
          </a:p>
          <a:p>
            <a:pPr marL="0" indent="0">
              <a:buNone/>
            </a:pPr>
            <a:r>
              <a:rPr lang="en-US" altLang="zh-CN" b="1" dirty="0">
                <a:cs typeface="Arial" pitchFamily="34" charset="0"/>
              </a:rPr>
              <a:t> </a:t>
            </a:r>
            <a:r>
              <a:rPr lang="en-US" i="1" dirty="0"/>
              <a:t>r</a:t>
            </a:r>
            <a:r>
              <a:rPr lang="en-US" i="1" baseline="-25000" dirty="0"/>
              <a:t>p1</a:t>
            </a:r>
            <a:r>
              <a:rPr lang="en-US" i="1" dirty="0"/>
              <a:t>= </a:t>
            </a:r>
            <a:r>
              <a:rPr lang="en-US" i="1" dirty="0" err="1"/>
              <a:t>r</a:t>
            </a:r>
            <a:r>
              <a:rPr lang="en-US" i="1" baseline="-25000" dirty="0" err="1"/>
              <a:t>RF</a:t>
            </a:r>
            <a:r>
              <a:rPr lang="en-US" i="1" dirty="0"/>
              <a:t> + (</a:t>
            </a:r>
            <a:r>
              <a:rPr lang="en-US" i="1" dirty="0" err="1"/>
              <a:t>RP</a:t>
            </a:r>
            <a:r>
              <a:rPr lang="en-US" i="1" baseline="-25000" dirty="0" err="1"/>
              <a:t>m</a:t>
            </a:r>
            <a:r>
              <a:rPr lang="en-US" i="1" dirty="0"/>
              <a:t>)(b</a:t>
            </a:r>
            <a:r>
              <a:rPr lang="en-US" i="1" baseline="-25000" dirty="0"/>
              <a:t>p1</a:t>
            </a:r>
            <a:r>
              <a:rPr lang="en-US" i="1" dirty="0"/>
              <a:t>)</a:t>
            </a:r>
            <a:endParaRPr lang="en-US" altLang="zh-CN" dirty="0">
              <a:cs typeface="Arial" pitchFamily="34" charset="0"/>
            </a:endParaRPr>
          </a:p>
          <a:p>
            <a:pPr marL="0" indent="0">
              <a:buNone/>
            </a:pPr>
            <a:r>
              <a:rPr lang="en-US" altLang="zh-CN" dirty="0">
                <a:cs typeface="Arial" pitchFamily="34" charset="0"/>
              </a:rPr>
              <a:t>12% = 5.25% + RP</a:t>
            </a:r>
            <a:r>
              <a:rPr lang="en-US" altLang="zh-CN" baseline="-25000" dirty="0">
                <a:cs typeface="Arial" pitchFamily="34" charset="0"/>
              </a:rPr>
              <a:t>M</a:t>
            </a:r>
            <a:r>
              <a:rPr lang="en-US" altLang="zh-CN" dirty="0">
                <a:cs typeface="Arial" pitchFamily="34" charset="0"/>
              </a:rPr>
              <a:t> ×1.25</a:t>
            </a:r>
          </a:p>
          <a:p>
            <a:pPr marL="0" indent="0">
              <a:buNone/>
            </a:pPr>
            <a:r>
              <a:rPr lang="en-US" altLang="zh-CN" dirty="0">
                <a:cs typeface="Arial" pitchFamily="34" charset="0"/>
              </a:rPr>
              <a:t>RP</a:t>
            </a:r>
            <a:r>
              <a:rPr lang="en-US" altLang="zh-CN" baseline="-25000" dirty="0">
                <a:cs typeface="Arial" pitchFamily="34" charset="0"/>
              </a:rPr>
              <a:t>M</a:t>
            </a:r>
            <a:r>
              <a:rPr lang="en-US" altLang="zh-CN" dirty="0">
                <a:cs typeface="Arial" pitchFamily="34" charset="0"/>
              </a:rPr>
              <a:t>=5.4</a:t>
            </a:r>
            <a:r>
              <a:rPr lang="en-US" altLang="zh-CN" dirty="0" smtClean="0">
                <a:cs typeface="Arial" pitchFamily="34" charset="0"/>
              </a:rPr>
              <a:t>%</a:t>
            </a:r>
            <a:endParaRPr lang="en-US" altLang="zh-CN" dirty="0">
              <a:cs typeface="Arial" pitchFamily="34" charset="0"/>
            </a:endParaRPr>
          </a:p>
          <a:p>
            <a:pPr marL="0" indent="0">
              <a:buNone/>
            </a:pPr>
            <a:r>
              <a:rPr lang="en-US" dirty="0">
                <a:cs typeface="Arial" pitchFamily="34" charset="0"/>
              </a:rPr>
              <a:t>Finally</a:t>
            </a:r>
            <a:r>
              <a:rPr lang="en-US" dirty="0"/>
              <a:t>, required return of the $5.5 million portfolio is :</a:t>
            </a:r>
            <a:endParaRPr lang="en-US" baseline="-25000" dirty="0"/>
          </a:p>
          <a:p>
            <a:pPr marL="0" indent="0">
              <a:buNone/>
            </a:pPr>
            <a:r>
              <a:rPr lang="en-US" dirty="0"/>
              <a:t>r</a:t>
            </a:r>
            <a:r>
              <a:rPr lang="en-US" baseline="-25000" dirty="0"/>
              <a:t>p2</a:t>
            </a:r>
            <a:r>
              <a:rPr lang="en-US" dirty="0"/>
              <a:t>= </a:t>
            </a:r>
            <a:r>
              <a:rPr lang="en-US" dirty="0" err="1"/>
              <a:t>r</a:t>
            </a:r>
            <a:r>
              <a:rPr lang="en-US" baseline="-25000" dirty="0" err="1"/>
              <a:t>RF</a:t>
            </a:r>
            <a:r>
              <a:rPr lang="en-US" dirty="0"/>
              <a:t> + (</a:t>
            </a:r>
            <a:r>
              <a:rPr lang="en-US" dirty="0" err="1"/>
              <a:t>RP</a:t>
            </a:r>
            <a:r>
              <a:rPr lang="en-US" baseline="-25000" dirty="0" err="1"/>
              <a:t>m</a:t>
            </a:r>
            <a:r>
              <a:rPr lang="en-US" dirty="0"/>
              <a:t>)(</a:t>
            </a:r>
            <a:r>
              <a:rPr lang="en-US" dirty="0" err="1"/>
              <a:t>b</a:t>
            </a:r>
            <a:r>
              <a:rPr lang="en-US" baseline="-25000" dirty="0" err="1"/>
              <a:t>p</a:t>
            </a:r>
            <a:r>
              <a:rPr lang="en-US" dirty="0"/>
              <a:t>)</a:t>
            </a:r>
          </a:p>
          <a:p>
            <a:pPr marL="0" indent="0">
              <a:buNone/>
            </a:pPr>
            <a:r>
              <a:rPr lang="en-US" dirty="0"/>
              <a:t>r</a:t>
            </a:r>
            <a:r>
              <a:rPr lang="en-US" baseline="-25000" dirty="0"/>
              <a:t>p2</a:t>
            </a:r>
            <a:r>
              <a:rPr lang="en-US" dirty="0"/>
              <a:t>= 5.25% + (5.4%)(1.2045)</a:t>
            </a:r>
          </a:p>
          <a:p>
            <a:pPr marL="0" indent="0">
              <a:buNone/>
            </a:pPr>
            <a:r>
              <a:rPr lang="en-US" dirty="0"/>
              <a:t>r</a:t>
            </a:r>
            <a:r>
              <a:rPr lang="en-US" baseline="-25000" dirty="0"/>
              <a:t>p2</a:t>
            </a:r>
            <a:r>
              <a:rPr lang="en-US" dirty="0"/>
              <a:t>= 11.7543</a:t>
            </a:r>
            <a:r>
              <a:rPr lang="en-US" dirty="0" smtClean="0"/>
              <a:t>%</a:t>
            </a:r>
            <a:endParaRPr lang="en-US" altLang="zh-CN" dirty="0">
              <a:solidFill>
                <a:srgbClr val="FF0000"/>
              </a:solidFill>
              <a:cs typeface="Arial" pitchFamily="34" charset="0"/>
            </a:endParaRPr>
          </a:p>
          <a:p>
            <a:pPr marL="0" indent="0">
              <a:buNone/>
            </a:pPr>
            <a:r>
              <a:rPr lang="en-US" altLang="zh-CN" dirty="0">
                <a:solidFill>
                  <a:srgbClr val="FF0000"/>
                </a:solidFill>
                <a:cs typeface="Arial" pitchFamily="34" charset="0"/>
              </a:rPr>
              <a:t>Thus, the required return on $5.5 million portfolio</a:t>
            </a:r>
          </a:p>
          <a:p>
            <a:pPr marL="0" indent="0">
              <a:buNone/>
            </a:pPr>
            <a:r>
              <a:rPr lang="en-US" altLang="zh-CN" dirty="0">
                <a:solidFill>
                  <a:srgbClr val="FF0000"/>
                </a:solidFill>
                <a:cs typeface="Arial" pitchFamily="34" charset="0"/>
              </a:rPr>
              <a:t> is </a:t>
            </a:r>
            <a:r>
              <a:rPr lang="en-US" altLang="zh-CN" b="1" dirty="0">
                <a:solidFill>
                  <a:srgbClr val="FF0000"/>
                </a:solidFill>
                <a:cs typeface="Arial" pitchFamily="34" charset="0"/>
              </a:rPr>
              <a:t>11.7543</a:t>
            </a:r>
            <a:r>
              <a:rPr lang="en-US" altLang="zh-CN" b="1" dirty="0" smtClean="0">
                <a:solidFill>
                  <a:srgbClr val="FF0000"/>
                </a:solidFill>
                <a:cs typeface="Arial" pitchFamily="34" charset="0"/>
              </a:rPr>
              <a:t>%</a:t>
            </a:r>
            <a:endParaRPr lang="zh-CN" altLang="en-US" b="1" dirty="0">
              <a:solidFill>
                <a:srgbClr val="FF0000"/>
              </a:solidFill>
              <a:cs typeface="Arial" pitchFamily="34" charset="0"/>
            </a:endParaRPr>
          </a:p>
        </p:txBody>
      </p:sp>
      <p:sp>
        <p:nvSpPr>
          <p:cNvPr id="3" name="Title 2"/>
          <p:cNvSpPr>
            <a:spLocks noGrp="1"/>
          </p:cNvSpPr>
          <p:nvPr>
            <p:ph type="title"/>
          </p:nvPr>
        </p:nvSpPr>
        <p:spPr>
          <a:xfrm>
            <a:off x="-92841" y="570156"/>
            <a:ext cx="9417369" cy="1054250"/>
          </a:xfrm>
        </p:spPr>
        <p:txBody>
          <a:bodyPr/>
          <a:lstStyle/>
          <a:p>
            <a:r>
              <a:rPr lang="en-US" sz="4400" dirty="0">
                <a:solidFill>
                  <a:srgbClr val="895D1D"/>
                </a:solidFill>
              </a:rPr>
              <a:t>P7-18 CAPM and Portfolio </a:t>
            </a:r>
            <a:r>
              <a:rPr lang="en-US" sz="4400" dirty="0" smtClean="0">
                <a:solidFill>
                  <a:srgbClr val="895D1D"/>
                </a:solidFill>
              </a:rPr>
              <a:t>Return</a:t>
            </a:r>
            <a:endParaRPr lang="en-US" sz="4400" dirty="0">
              <a:solidFill>
                <a:srgbClr val="895D1D"/>
              </a:solidFill>
            </a:endParaRPr>
          </a:p>
        </p:txBody>
      </p:sp>
    </p:spTree>
    <p:extLst>
      <p:ext uri="{BB962C8B-B14F-4D97-AF65-F5344CB8AC3E}">
        <p14:creationId xmlns:p14="http://schemas.microsoft.com/office/powerpoint/2010/main" val="33157805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600" y="2248347"/>
            <a:ext cx="7745505" cy="3877815"/>
          </a:xfrm>
        </p:spPr>
        <p:txBody>
          <a:bodyPr/>
          <a:lstStyle/>
          <a:p>
            <a:pPr marL="0" indent="0">
              <a:buNone/>
            </a:pPr>
            <a:r>
              <a:rPr lang="en-US" dirty="0" smtClean="0"/>
              <a:t>A </a:t>
            </a:r>
            <a:r>
              <a:rPr lang="en-US" dirty="0"/>
              <a:t>mutual fund manager has a $20,000,000 portfolio with a beta of 1.5. The risk-free rate is 4.5 percent and the market risk premium is 5.5 percent. The manager expects to receive an additional $5,000,000, which she plans to invest in a number of stocks. After investing the additional funds, she wants the fund’s required return to be 13 percent. What should be the average beta of the new stocks added to the portfolio</a:t>
            </a:r>
            <a:r>
              <a:rPr lang="en-US" dirty="0" smtClean="0"/>
              <a:t>?</a:t>
            </a:r>
            <a:endParaRPr lang="en-US" dirty="0"/>
          </a:p>
        </p:txBody>
      </p:sp>
      <p:sp>
        <p:nvSpPr>
          <p:cNvPr id="3" name="Title 2"/>
          <p:cNvSpPr>
            <a:spLocks noGrp="1"/>
          </p:cNvSpPr>
          <p:nvPr>
            <p:ph type="title"/>
          </p:nvPr>
        </p:nvSpPr>
        <p:spPr/>
        <p:txBody>
          <a:bodyPr/>
          <a:lstStyle/>
          <a:p>
            <a:r>
              <a:rPr lang="en-US" sz="4800" dirty="0">
                <a:solidFill>
                  <a:srgbClr val="895D1D"/>
                </a:solidFill>
              </a:rPr>
              <a:t>P7-19 Portfolio </a:t>
            </a:r>
            <a:r>
              <a:rPr lang="en-US" sz="4800" dirty="0" smtClean="0">
                <a:solidFill>
                  <a:srgbClr val="895D1D"/>
                </a:solidFill>
              </a:rPr>
              <a:t>beta</a:t>
            </a:r>
            <a:endParaRPr lang="en-US" sz="4800" dirty="0">
              <a:solidFill>
                <a:srgbClr val="895D1D"/>
              </a:solidFill>
            </a:endParaRPr>
          </a:p>
        </p:txBody>
      </p:sp>
    </p:spTree>
    <p:extLst>
      <p:ext uri="{BB962C8B-B14F-4D97-AF65-F5344CB8AC3E}">
        <p14:creationId xmlns:p14="http://schemas.microsoft.com/office/powerpoint/2010/main" val="7009873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6975" y="2248347"/>
            <a:ext cx="7745505" cy="3877815"/>
          </a:xfrm>
        </p:spPr>
        <p:txBody>
          <a:bodyPr>
            <a:normAutofit/>
          </a:bodyPr>
          <a:lstStyle/>
          <a:p>
            <a:r>
              <a:rPr lang="en-US" dirty="0"/>
              <a:t>Summary:</a:t>
            </a:r>
          </a:p>
          <a:p>
            <a:pPr lvl="1"/>
            <a:r>
              <a:rPr lang="en-US" altLang="zh-CN" sz="2400" dirty="0">
                <a:ea typeface="宋体" pitchFamily="2" charset="-122"/>
                <a:cs typeface="Times New Roman" pitchFamily="18" charset="0"/>
              </a:rPr>
              <a:t>Beta(</a:t>
            </a:r>
            <a:r>
              <a:rPr lang="en-US" sz="2400" dirty="0"/>
              <a:t>b</a:t>
            </a:r>
            <a:r>
              <a:rPr lang="en-US" sz="2400" baseline="-25000" dirty="0"/>
              <a:t>p1</a:t>
            </a:r>
            <a:r>
              <a:rPr lang="en-US" altLang="zh-CN" sz="2400" dirty="0">
                <a:ea typeface="宋体" pitchFamily="2" charset="-122"/>
                <a:cs typeface="Times New Roman" pitchFamily="18" charset="0"/>
              </a:rPr>
              <a:t>) = 1.5 </a:t>
            </a:r>
          </a:p>
          <a:p>
            <a:pPr lvl="1"/>
            <a:r>
              <a:rPr lang="en-US" altLang="zh-CN" sz="2400" dirty="0">
                <a:ea typeface="宋体" pitchFamily="2" charset="-122"/>
                <a:cs typeface="Times New Roman" pitchFamily="18" charset="0"/>
              </a:rPr>
              <a:t>Risk free rate (</a:t>
            </a:r>
            <a:r>
              <a:rPr lang="en-US" sz="2400" dirty="0" err="1"/>
              <a:t>r</a:t>
            </a:r>
            <a:r>
              <a:rPr lang="en-US" sz="2400" baseline="-25000" dirty="0" err="1"/>
              <a:t>RF</a:t>
            </a:r>
            <a:r>
              <a:rPr lang="en-US" altLang="zh-CN" sz="2400" baseline="-25000" dirty="0">
                <a:ea typeface="宋体" pitchFamily="2" charset="-122"/>
                <a:cs typeface="Times New Roman" pitchFamily="18" charset="0"/>
              </a:rPr>
              <a:t> </a:t>
            </a:r>
            <a:r>
              <a:rPr lang="en-US" altLang="zh-CN" sz="2400" dirty="0">
                <a:ea typeface="宋体" pitchFamily="2" charset="-122"/>
                <a:cs typeface="Times New Roman" pitchFamily="18" charset="0"/>
              </a:rPr>
              <a:t>)= 4.5%</a:t>
            </a:r>
          </a:p>
          <a:p>
            <a:pPr lvl="1"/>
            <a:r>
              <a:rPr lang="en-US" altLang="zh-CN" sz="2400" dirty="0">
                <a:ea typeface="宋体" pitchFamily="2" charset="-122"/>
                <a:cs typeface="Times New Roman" pitchFamily="18" charset="0"/>
              </a:rPr>
              <a:t>Market risk premium (</a:t>
            </a:r>
            <a:r>
              <a:rPr lang="en-US" sz="2400" dirty="0" err="1"/>
              <a:t>RP</a:t>
            </a:r>
            <a:r>
              <a:rPr lang="en-US" sz="2400" baseline="-25000" dirty="0" err="1"/>
              <a:t>m</a:t>
            </a:r>
            <a:r>
              <a:rPr lang="en-US" altLang="zh-CN" sz="2400" dirty="0">
                <a:ea typeface="宋体" pitchFamily="2" charset="-122"/>
                <a:cs typeface="Times New Roman" pitchFamily="18" charset="0"/>
              </a:rPr>
              <a:t>)= 5.5%</a:t>
            </a:r>
          </a:p>
          <a:p>
            <a:pPr lvl="1"/>
            <a:r>
              <a:rPr lang="en-US" altLang="zh-CN" sz="2400" dirty="0">
                <a:ea typeface="宋体" pitchFamily="2" charset="-122"/>
                <a:cs typeface="Times New Roman" pitchFamily="18" charset="0"/>
              </a:rPr>
              <a:t>Total required rate of return(</a:t>
            </a:r>
            <a:r>
              <a:rPr lang="en-US" altLang="zh-CN" sz="2400" dirty="0" err="1">
                <a:ea typeface="宋体" pitchFamily="2" charset="-122"/>
                <a:cs typeface="Times New Roman" pitchFamily="18" charset="0"/>
              </a:rPr>
              <a:t>r</a:t>
            </a:r>
            <a:r>
              <a:rPr lang="en-US" altLang="zh-CN" sz="2400" baseline="-25000" dirty="0" err="1">
                <a:ea typeface="宋体" pitchFamily="2" charset="-122"/>
                <a:cs typeface="Times New Roman" pitchFamily="18" charset="0"/>
              </a:rPr>
              <a:t>p</a:t>
            </a:r>
            <a:r>
              <a:rPr lang="en-US" altLang="zh-CN" sz="2400" baseline="-25000" dirty="0">
                <a:ea typeface="宋体" pitchFamily="2" charset="-122"/>
                <a:cs typeface="Times New Roman" pitchFamily="18" charset="0"/>
              </a:rPr>
              <a:t> </a:t>
            </a:r>
            <a:r>
              <a:rPr lang="en-US" altLang="zh-CN" sz="2400" dirty="0">
                <a:ea typeface="宋体" pitchFamily="2" charset="-122"/>
                <a:cs typeface="Times New Roman" pitchFamily="18" charset="0"/>
              </a:rPr>
              <a:t>)= 13%</a:t>
            </a:r>
            <a:endParaRPr lang="en-US" altLang="zh-CN" sz="2400" dirty="0">
              <a:cs typeface="Times New Roman" pitchFamily="18" charset="0"/>
            </a:endParaRPr>
          </a:p>
          <a:p>
            <a:pPr>
              <a:lnSpc>
                <a:spcPct val="140000"/>
              </a:lnSpc>
              <a:buFont typeface="Wingdings 2" pitchFamily="18" charset="2"/>
              <a:buNone/>
            </a:pPr>
            <a:r>
              <a:rPr lang="en-US" altLang="zh-CN" dirty="0">
                <a:ea typeface="宋体" pitchFamily="2" charset="-122"/>
              </a:rPr>
              <a:t>? : Beta of the new stock(b</a:t>
            </a:r>
            <a:r>
              <a:rPr lang="en-US" altLang="zh-CN" baseline="-25000" dirty="0">
                <a:ea typeface="宋体" pitchFamily="2" charset="-122"/>
              </a:rPr>
              <a:t>p2</a:t>
            </a:r>
            <a:r>
              <a:rPr lang="en-US" altLang="zh-CN" dirty="0" smtClean="0">
                <a:ea typeface="宋体" pitchFamily="2" charset="-122"/>
              </a:rPr>
              <a:t>)</a:t>
            </a:r>
            <a:endParaRPr lang="en-US" altLang="zh-CN" dirty="0">
              <a:ea typeface="宋体" pitchFamily="2" charset="-122"/>
            </a:endParaRPr>
          </a:p>
        </p:txBody>
      </p:sp>
      <p:sp>
        <p:nvSpPr>
          <p:cNvPr id="3" name="Title 2"/>
          <p:cNvSpPr>
            <a:spLocks noGrp="1"/>
          </p:cNvSpPr>
          <p:nvPr>
            <p:ph type="title"/>
          </p:nvPr>
        </p:nvSpPr>
        <p:spPr/>
        <p:txBody>
          <a:bodyPr/>
          <a:lstStyle/>
          <a:p>
            <a:r>
              <a:rPr lang="en-US" sz="4800" dirty="0">
                <a:solidFill>
                  <a:srgbClr val="895D1D"/>
                </a:solidFill>
              </a:rPr>
              <a:t>P7-19 Portfolio </a:t>
            </a:r>
            <a:r>
              <a:rPr lang="en-US" sz="4800" dirty="0" smtClean="0">
                <a:solidFill>
                  <a:srgbClr val="895D1D"/>
                </a:solidFill>
              </a:rPr>
              <a:t>beta</a:t>
            </a:r>
            <a:endParaRPr lang="en-US" sz="4800" dirty="0">
              <a:solidFill>
                <a:srgbClr val="895D1D"/>
              </a:solidFill>
            </a:endParaRPr>
          </a:p>
        </p:txBody>
      </p:sp>
    </p:spTree>
    <p:extLst>
      <p:ext uri="{BB962C8B-B14F-4D97-AF65-F5344CB8AC3E}">
        <p14:creationId xmlns:p14="http://schemas.microsoft.com/office/powerpoint/2010/main" val="2546459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6975" y="2248347"/>
            <a:ext cx="7745505" cy="3877815"/>
          </a:xfrm>
        </p:spPr>
        <p:txBody>
          <a:bodyPr>
            <a:normAutofit/>
          </a:bodyPr>
          <a:lstStyle/>
          <a:p>
            <a:pPr marL="0" indent="0">
              <a:buNone/>
            </a:pPr>
            <a:r>
              <a:rPr lang="en-US" dirty="0"/>
              <a:t>Formula :</a:t>
            </a:r>
          </a:p>
          <a:p>
            <a:pPr marL="0" indent="0">
              <a:buNone/>
            </a:pPr>
            <a:r>
              <a:rPr lang="en-US" b="1" i="1" dirty="0" err="1"/>
              <a:t>r</a:t>
            </a:r>
            <a:r>
              <a:rPr lang="en-US" b="1" i="1" baseline="-25000" dirty="0" err="1"/>
              <a:t>p</a:t>
            </a:r>
            <a:r>
              <a:rPr lang="en-US" b="1" i="1" dirty="0"/>
              <a:t>= </a:t>
            </a:r>
            <a:r>
              <a:rPr lang="en-US" b="1" i="1" dirty="0" err="1"/>
              <a:t>r</a:t>
            </a:r>
            <a:r>
              <a:rPr lang="en-US" b="1" i="1" baseline="-25000" dirty="0" err="1"/>
              <a:t>RF</a:t>
            </a:r>
            <a:r>
              <a:rPr lang="en-US" b="1" i="1" dirty="0"/>
              <a:t> + (</a:t>
            </a:r>
            <a:r>
              <a:rPr lang="en-US" b="1" i="1" dirty="0" err="1"/>
              <a:t>RP</a:t>
            </a:r>
            <a:r>
              <a:rPr lang="en-US" b="1" i="1" baseline="-25000" dirty="0" err="1"/>
              <a:t>m</a:t>
            </a:r>
            <a:r>
              <a:rPr lang="en-US" b="1" i="1" dirty="0"/>
              <a:t>)(</a:t>
            </a:r>
            <a:r>
              <a:rPr lang="en-US" b="1" i="1" dirty="0" err="1"/>
              <a:t>b</a:t>
            </a:r>
            <a:r>
              <a:rPr lang="en-US" b="1" i="1" baseline="-25000" dirty="0" err="1"/>
              <a:t>p</a:t>
            </a:r>
            <a:r>
              <a:rPr lang="en-US" b="1" i="1" dirty="0"/>
              <a:t>)</a:t>
            </a:r>
          </a:p>
          <a:p>
            <a:pPr marL="0" indent="0">
              <a:buNone/>
            </a:pPr>
            <a:endParaRPr lang="en-US" b="1" i="1" dirty="0"/>
          </a:p>
          <a:p>
            <a:pPr marL="0" indent="0">
              <a:buNone/>
            </a:pPr>
            <a:r>
              <a:rPr lang="en-US" dirty="0"/>
              <a:t>First, find total beta </a:t>
            </a:r>
            <a:r>
              <a:rPr lang="en-US" dirty="0" err="1"/>
              <a:t>b</a:t>
            </a:r>
            <a:r>
              <a:rPr lang="en-US" baseline="-25000" dirty="0" err="1"/>
              <a:t>p</a:t>
            </a:r>
            <a:endParaRPr lang="en-US" dirty="0"/>
          </a:p>
          <a:p>
            <a:pPr marL="0" indent="0">
              <a:buNone/>
            </a:pPr>
            <a:r>
              <a:rPr lang="en-US" dirty="0" err="1"/>
              <a:t>r</a:t>
            </a:r>
            <a:r>
              <a:rPr lang="en-US" baseline="-25000" dirty="0" err="1"/>
              <a:t>p</a:t>
            </a:r>
            <a:r>
              <a:rPr lang="en-US" dirty="0"/>
              <a:t>= </a:t>
            </a:r>
            <a:r>
              <a:rPr lang="en-US" dirty="0" err="1"/>
              <a:t>r</a:t>
            </a:r>
            <a:r>
              <a:rPr lang="en-US" baseline="-25000" dirty="0" err="1"/>
              <a:t>RF</a:t>
            </a:r>
            <a:r>
              <a:rPr lang="en-US" dirty="0"/>
              <a:t> + (</a:t>
            </a:r>
            <a:r>
              <a:rPr lang="en-US" dirty="0" err="1"/>
              <a:t>RP</a:t>
            </a:r>
            <a:r>
              <a:rPr lang="en-US" baseline="-25000" dirty="0" err="1"/>
              <a:t>m</a:t>
            </a:r>
            <a:r>
              <a:rPr lang="en-US" dirty="0"/>
              <a:t>)(</a:t>
            </a:r>
            <a:r>
              <a:rPr lang="en-US" dirty="0" err="1"/>
              <a:t>b</a:t>
            </a:r>
            <a:r>
              <a:rPr lang="en-US" baseline="-25000" dirty="0" err="1"/>
              <a:t>p</a:t>
            </a:r>
            <a:r>
              <a:rPr lang="en-US" dirty="0"/>
              <a:t>)</a:t>
            </a:r>
          </a:p>
          <a:p>
            <a:pPr marL="0" indent="0">
              <a:buNone/>
            </a:pPr>
            <a:r>
              <a:rPr lang="en-US" dirty="0"/>
              <a:t>13%= 4.5% + (5.5%)(</a:t>
            </a:r>
            <a:r>
              <a:rPr lang="en-US" dirty="0" err="1"/>
              <a:t>b</a:t>
            </a:r>
            <a:r>
              <a:rPr lang="en-US" baseline="-25000" dirty="0" err="1"/>
              <a:t>p</a:t>
            </a:r>
            <a:r>
              <a:rPr lang="en-US" dirty="0"/>
              <a:t>)</a:t>
            </a:r>
          </a:p>
          <a:p>
            <a:pPr marL="0" indent="0">
              <a:buNone/>
            </a:pPr>
            <a:r>
              <a:rPr lang="en-US" dirty="0" err="1"/>
              <a:t>b</a:t>
            </a:r>
            <a:r>
              <a:rPr lang="en-US" baseline="-25000" dirty="0" err="1"/>
              <a:t>p</a:t>
            </a:r>
            <a:r>
              <a:rPr lang="en-US" dirty="0"/>
              <a:t>= </a:t>
            </a:r>
            <a:r>
              <a:rPr lang="en-US" dirty="0" smtClean="0"/>
              <a:t>1.5455</a:t>
            </a:r>
            <a:endParaRPr lang="en-US" dirty="0"/>
          </a:p>
        </p:txBody>
      </p:sp>
      <p:sp>
        <p:nvSpPr>
          <p:cNvPr id="3" name="Title 2"/>
          <p:cNvSpPr>
            <a:spLocks noGrp="1"/>
          </p:cNvSpPr>
          <p:nvPr>
            <p:ph type="title"/>
          </p:nvPr>
        </p:nvSpPr>
        <p:spPr/>
        <p:txBody>
          <a:bodyPr/>
          <a:lstStyle/>
          <a:p>
            <a:r>
              <a:rPr lang="en-US" sz="4800" dirty="0">
                <a:solidFill>
                  <a:srgbClr val="895D1D"/>
                </a:solidFill>
              </a:rPr>
              <a:t>P7-19 Portfolio </a:t>
            </a:r>
            <a:r>
              <a:rPr lang="en-US" sz="4800" dirty="0" smtClean="0">
                <a:solidFill>
                  <a:srgbClr val="895D1D"/>
                </a:solidFill>
              </a:rPr>
              <a:t>beta</a:t>
            </a:r>
            <a:endParaRPr lang="en-US" sz="4800" dirty="0">
              <a:solidFill>
                <a:srgbClr val="895D1D"/>
              </a:solidFill>
            </a:endParaRPr>
          </a:p>
        </p:txBody>
      </p:sp>
      <p:sp>
        <p:nvSpPr>
          <p:cNvPr id="4" name="TextBox 3"/>
          <p:cNvSpPr txBox="1"/>
          <p:nvPr/>
        </p:nvSpPr>
        <p:spPr>
          <a:xfrm>
            <a:off x="933334" y="517123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074841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6975" y="2248347"/>
            <a:ext cx="7745505" cy="3877815"/>
          </a:xfrm>
        </p:spPr>
        <p:txBody>
          <a:bodyPr>
            <a:normAutofit/>
          </a:bodyPr>
          <a:lstStyle/>
          <a:p>
            <a:pPr marL="0" indent="0">
              <a:buNone/>
            </a:pPr>
            <a:r>
              <a:rPr lang="en-US" dirty="0"/>
              <a:t>Finally, calculate beta of new stock:</a:t>
            </a:r>
          </a:p>
          <a:p>
            <a:pPr marL="0" indent="0">
              <a:buNone/>
            </a:pPr>
            <a:r>
              <a:rPr lang="en-US" dirty="0" err="1"/>
              <a:t>b</a:t>
            </a:r>
            <a:r>
              <a:rPr lang="en-US" baseline="-25000" dirty="0" err="1"/>
              <a:t>p</a:t>
            </a:r>
            <a:r>
              <a:rPr lang="en-US" dirty="0"/>
              <a:t>=w</a:t>
            </a:r>
            <a:r>
              <a:rPr lang="en-US" baseline="-25000" dirty="0"/>
              <a:t>p1 </a:t>
            </a:r>
            <a:r>
              <a:rPr lang="en-US" dirty="0"/>
              <a:t>b</a:t>
            </a:r>
            <a:r>
              <a:rPr lang="en-US" baseline="-25000" dirty="0"/>
              <a:t>p1 </a:t>
            </a:r>
            <a:r>
              <a:rPr lang="en-US" dirty="0"/>
              <a:t>+ w</a:t>
            </a:r>
            <a:r>
              <a:rPr lang="en-US" baseline="-25000" dirty="0"/>
              <a:t>p2</a:t>
            </a:r>
            <a:r>
              <a:rPr lang="en-US" dirty="0"/>
              <a:t>b</a:t>
            </a:r>
            <a:r>
              <a:rPr lang="en-US" baseline="-25000" dirty="0"/>
              <a:t>p2</a:t>
            </a:r>
          </a:p>
          <a:p>
            <a:pPr marL="0" indent="0">
              <a:buNone/>
            </a:pPr>
            <a:r>
              <a:rPr lang="en-US" dirty="0"/>
              <a:t>1.545= (20/25)(1.5)+ (5/25)(b</a:t>
            </a:r>
            <a:r>
              <a:rPr lang="en-US" baseline="-25000" dirty="0"/>
              <a:t>p2</a:t>
            </a:r>
            <a:r>
              <a:rPr lang="en-US" dirty="0"/>
              <a:t>)</a:t>
            </a:r>
            <a:endParaRPr lang="en-US" baseline="-25000" dirty="0"/>
          </a:p>
          <a:p>
            <a:pPr marL="0" indent="0">
              <a:buNone/>
            </a:pPr>
            <a:r>
              <a:rPr lang="en-US" dirty="0"/>
              <a:t>b</a:t>
            </a:r>
            <a:r>
              <a:rPr lang="en-US" baseline="-25000" dirty="0"/>
              <a:t>p2</a:t>
            </a:r>
            <a:r>
              <a:rPr lang="en-US" dirty="0"/>
              <a:t>=1.7275</a:t>
            </a:r>
          </a:p>
          <a:p>
            <a:pPr marL="0" indent="0">
              <a:buNone/>
            </a:pPr>
            <a:endParaRPr lang="en-US" baseline="-25000" dirty="0">
              <a:solidFill>
                <a:srgbClr val="C00000"/>
              </a:solidFill>
            </a:endParaRPr>
          </a:p>
          <a:p>
            <a:pPr marL="0" indent="0">
              <a:buNone/>
            </a:pPr>
            <a:r>
              <a:rPr lang="en-US" dirty="0">
                <a:solidFill>
                  <a:srgbClr val="C00000"/>
                </a:solidFill>
              </a:rPr>
              <a:t>Thus, the </a:t>
            </a:r>
            <a:r>
              <a:rPr lang="en-US" dirty="0" smtClean="0">
                <a:solidFill>
                  <a:srgbClr val="C00000"/>
                </a:solidFill>
              </a:rPr>
              <a:t>average </a:t>
            </a:r>
            <a:r>
              <a:rPr lang="en-US" dirty="0">
                <a:solidFill>
                  <a:srgbClr val="C00000"/>
                </a:solidFill>
              </a:rPr>
              <a:t>beta of the new </a:t>
            </a:r>
            <a:r>
              <a:rPr lang="en-US" dirty="0" smtClean="0">
                <a:solidFill>
                  <a:srgbClr val="C00000"/>
                </a:solidFill>
              </a:rPr>
              <a:t>stocks is </a:t>
            </a:r>
            <a:r>
              <a:rPr lang="en-US" b="1" dirty="0" smtClean="0">
                <a:solidFill>
                  <a:srgbClr val="C00000"/>
                </a:solidFill>
              </a:rPr>
              <a:t>1.7275</a:t>
            </a:r>
            <a:endParaRPr lang="en-SG" dirty="0">
              <a:solidFill>
                <a:srgbClr val="C00000"/>
              </a:solidFill>
            </a:endParaRPr>
          </a:p>
          <a:p>
            <a:pPr marL="0" indent="0">
              <a:buNone/>
            </a:pPr>
            <a:endParaRPr lang="en-SG" dirty="0">
              <a:solidFill>
                <a:srgbClr val="C00000"/>
              </a:solidFill>
            </a:endParaRPr>
          </a:p>
        </p:txBody>
      </p:sp>
      <p:sp>
        <p:nvSpPr>
          <p:cNvPr id="3" name="Title 2"/>
          <p:cNvSpPr>
            <a:spLocks noGrp="1"/>
          </p:cNvSpPr>
          <p:nvPr>
            <p:ph type="title"/>
          </p:nvPr>
        </p:nvSpPr>
        <p:spPr/>
        <p:txBody>
          <a:bodyPr/>
          <a:lstStyle/>
          <a:p>
            <a:r>
              <a:rPr lang="en-US" sz="4800" dirty="0">
                <a:solidFill>
                  <a:srgbClr val="895D1D"/>
                </a:solidFill>
              </a:rPr>
              <a:t>P7-19 Portfolio </a:t>
            </a:r>
            <a:r>
              <a:rPr lang="en-US" sz="4800" dirty="0" smtClean="0">
                <a:solidFill>
                  <a:srgbClr val="895D1D"/>
                </a:solidFill>
              </a:rPr>
              <a:t>beta</a:t>
            </a:r>
            <a:endParaRPr lang="en-US" sz="4800" dirty="0">
              <a:solidFill>
                <a:srgbClr val="895D1D"/>
              </a:solidFill>
            </a:endParaRPr>
          </a:p>
        </p:txBody>
      </p:sp>
      <p:sp>
        <p:nvSpPr>
          <p:cNvPr id="4" name="TextBox 3"/>
          <p:cNvSpPr txBox="1"/>
          <p:nvPr/>
        </p:nvSpPr>
        <p:spPr>
          <a:xfrm>
            <a:off x="933334" y="517123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8302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99247" y="1916832"/>
                <a:ext cx="7745505" cy="3877815"/>
              </a:xfrm>
            </p:spPr>
            <p:txBody>
              <a:bodyPr/>
              <a:lstStyle/>
              <a:p>
                <a:pPr marL="0" indent="0">
                  <a:buNone/>
                </a:pPr>
                <a:endParaRPr lang="en-SG" dirty="0" smtClean="0"/>
              </a:p>
              <a:p>
                <a:pPr lvl="1"/>
                <a:r>
                  <a:rPr lang="en-SG" b="1" dirty="0" smtClean="0"/>
                  <a:t>Standard Deviation </a:t>
                </a:r>
              </a:p>
              <a:p>
                <a:pPr marL="411480" lvl="1" indent="0">
                  <a:buNone/>
                </a:pPr>
                <a:r>
                  <a:rPr lang="en-SG" dirty="0"/>
                  <a:t> </a:t>
                </a:r>
                <a14:m>
                  <m:oMath xmlns:m="http://schemas.openxmlformats.org/officeDocument/2006/math">
                    <m:rad>
                      <m:radPr>
                        <m:degHide m:val="on"/>
                        <m:ctrlPr>
                          <a:rPr lang="en-SG" i="1">
                            <a:latin typeface="Cambria Math"/>
                          </a:rPr>
                        </m:ctrlPr>
                      </m:radPr>
                      <m:deg/>
                      <m:e>
                        <m:sSup>
                          <m:sSupPr>
                            <m:ctrlPr>
                              <a:rPr lang="en-SG" i="1">
                                <a:latin typeface="Cambria Math"/>
                              </a:rPr>
                            </m:ctrlPr>
                          </m:sSupPr>
                          <m:e>
                            <m:r>
                              <m:rPr>
                                <m:nor/>
                              </m:rPr>
                              <a:rPr lang="en-SG" dirty="0"/>
                              <m:t></m:t>
                            </m:r>
                          </m:e>
                          <m:sup>
                            <m:r>
                              <a:rPr lang="en-SG" i="1">
                                <a:latin typeface="Cambria Math"/>
                              </a:rPr>
                              <m:t>2</m:t>
                            </m:r>
                          </m:sup>
                        </m:sSup>
                      </m:e>
                    </m:rad>
                  </m:oMath>
                </a14:m>
                <a:endParaRPr lang="en-SG" dirty="0" smtClean="0"/>
              </a:p>
              <a:p>
                <a:pPr lvl="1"/>
                <a:r>
                  <a:rPr lang="en-SG" b="1" dirty="0" smtClean="0">
                    <a:solidFill>
                      <a:schemeClr val="accent1">
                        <a:lumMod val="75000"/>
                      </a:schemeClr>
                    </a:solidFill>
                  </a:rPr>
                  <a:t>Expected rate of return / Expected return: </a:t>
                </a:r>
              </a:p>
              <a:p>
                <a:pPr marL="1234440" lvl="2" indent="-457200">
                  <a:buFont typeface="+mj-lt"/>
                  <a:buAutoNum type="arabicPeriod"/>
                </a:pPr>
                <a:r>
                  <a:rPr lang="en-SG" dirty="0" smtClean="0"/>
                  <a:t>Population: </a:t>
                </a:r>
                <a14:m>
                  <m:oMath xmlns:m="http://schemas.openxmlformats.org/officeDocument/2006/math">
                    <m:acc>
                      <m:accPr>
                        <m:chr m:val="̂"/>
                        <m:ctrlPr>
                          <a:rPr lang="en-US" i="1">
                            <a:latin typeface="Cambria Math"/>
                            <a:ea typeface="Cambria Math"/>
                          </a:rPr>
                        </m:ctrlPr>
                      </m:accPr>
                      <m:e>
                        <m:r>
                          <a:rPr lang="en-US" i="1">
                            <a:latin typeface="Cambria Math"/>
                            <a:ea typeface="Cambria Math"/>
                          </a:rPr>
                          <m:t>𝑟</m:t>
                        </m:r>
                      </m:e>
                    </m:acc>
                  </m:oMath>
                </a14:m>
                <a:endParaRPr lang="en-SG" dirty="0" smtClean="0"/>
              </a:p>
              <a:p>
                <a:pPr marL="1234440" lvl="2" indent="-457200">
                  <a:buFont typeface="+mj-lt"/>
                  <a:buAutoNum type="arabicPeriod"/>
                </a:pPr>
                <a:r>
                  <a:rPr lang="en-SG" dirty="0" smtClean="0"/>
                  <a:t>Sample:  </a:t>
                </a:r>
                <a14:m>
                  <m:oMath xmlns:m="http://schemas.openxmlformats.org/officeDocument/2006/math">
                    <m:acc>
                      <m:accPr>
                        <m:chr m:val="̅"/>
                        <m:ctrlPr>
                          <a:rPr lang="en-SG" i="1" smtClean="0">
                            <a:latin typeface="Cambria Math"/>
                            <a:ea typeface="Cambria Math"/>
                          </a:rPr>
                        </m:ctrlPr>
                      </m:accPr>
                      <m:e>
                        <m:sSub>
                          <m:sSubPr>
                            <m:ctrlPr>
                              <a:rPr lang="en-SG" i="1">
                                <a:latin typeface="Cambria Math"/>
                                <a:ea typeface="Cambria Math"/>
                              </a:rPr>
                            </m:ctrlPr>
                          </m:sSubPr>
                          <m:e>
                            <m:r>
                              <a:rPr lang="en-SG" i="1">
                                <a:latin typeface="Cambria Math"/>
                                <a:ea typeface="Cambria Math"/>
                              </a:rPr>
                              <m:t>𝑟</m:t>
                            </m:r>
                          </m:e>
                          <m:sub>
                            <m:r>
                              <a:rPr lang="en-SG" i="1">
                                <a:latin typeface="Cambria Math"/>
                                <a:ea typeface="Cambria Math"/>
                              </a:rPr>
                              <m:t>𝐴𝑉𝐺</m:t>
                            </m:r>
                          </m:sub>
                        </m:sSub>
                      </m:e>
                    </m:acc>
                  </m:oMath>
                </a14:m>
                <a:endParaRPr lang="en-SG" dirty="0" smtClean="0">
                  <a:ea typeface="Cambria Math"/>
                </a:endParaRPr>
              </a:p>
              <a:p>
                <a:pPr marL="777240" lvl="2" indent="0">
                  <a:buNone/>
                </a:pPr>
                <a14:m>
                  <m:oMathPara xmlns:m="http://schemas.openxmlformats.org/officeDocument/2006/math">
                    <m:oMathParaPr>
                      <m:jc m:val="centerGroup"/>
                    </m:oMathParaPr>
                    <m:oMath xmlns:m="http://schemas.openxmlformats.org/officeDocument/2006/math">
                      <m:acc>
                        <m:accPr>
                          <m:chr m:val="̂"/>
                          <m:ctrlPr>
                            <a:rPr lang="en-SG" i="1" smtClean="0">
                              <a:latin typeface="Cambria Math"/>
                              <a:ea typeface="Cambria Math"/>
                            </a:rPr>
                          </m:ctrlPr>
                        </m:accPr>
                        <m:e>
                          <m:r>
                            <a:rPr lang="en-SG" b="0" i="1" smtClean="0">
                              <a:latin typeface="Cambria Math"/>
                              <a:ea typeface="Cambria Math"/>
                            </a:rPr>
                            <m:t>𝑟</m:t>
                          </m:r>
                        </m:e>
                      </m:acc>
                      <m:r>
                        <a:rPr lang="en-SG" i="1" smtClean="0">
                          <a:latin typeface="Cambria Math"/>
                          <a:ea typeface="Cambria Math"/>
                        </a:rPr>
                        <m:t>=</m:t>
                      </m:r>
                      <m:nary>
                        <m:naryPr>
                          <m:chr m:val="∑"/>
                          <m:ctrlPr>
                            <a:rPr lang="en-SG" i="1" smtClean="0">
                              <a:latin typeface="Cambria Math"/>
                              <a:ea typeface="Cambria Math"/>
                            </a:rPr>
                          </m:ctrlPr>
                        </m:naryPr>
                        <m:sub>
                          <m:r>
                            <m:rPr>
                              <m:brk m:alnAt="23"/>
                            </m:rPr>
                            <a:rPr lang="en-SG" b="0" i="1" smtClean="0">
                              <a:latin typeface="Cambria Math"/>
                              <a:ea typeface="Cambria Math"/>
                            </a:rPr>
                            <m:t>𝑖</m:t>
                          </m:r>
                          <m:r>
                            <a:rPr lang="en-SG" b="0" i="1" smtClean="0">
                              <a:latin typeface="Cambria Math"/>
                              <a:ea typeface="Cambria Math"/>
                            </a:rPr>
                            <m:t>=1</m:t>
                          </m:r>
                        </m:sub>
                        <m:sup>
                          <m:r>
                            <a:rPr lang="en-SG" b="0" i="1" smtClean="0">
                              <a:latin typeface="Cambria Math"/>
                              <a:ea typeface="Cambria Math"/>
                            </a:rPr>
                            <m:t>𝑁</m:t>
                          </m:r>
                        </m:sup>
                        <m:e>
                          <m:sSub>
                            <m:sSubPr>
                              <m:ctrlPr>
                                <a:rPr lang="en-SG" i="1" smtClean="0">
                                  <a:solidFill>
                                    <a:srgbClr val="009900"/>
                                  </a:solidFill>
                                  <a:latin typeface="Cambria Math"/>
                                  <a:ea typeface="Cambria Math"/>
                                </a:rPr>
                              </m:ctrlPr>
                            </m:sSubPr>
                            <m:e>
                              <m:r>
                                <a:rPr lang="en-SG" b="0" i="1" smtClean="0">
                                  <a:solidFill>
                                    <a:srgbClr val="009900"/>
                                  </a:solidFill>
                                  <a:latin typeface="Cambria Math"/>
                                  <a:ea typeface="Cambria Math"/>
                                </a:rPr>
                                <m:t>𝑟</m:t>
                              </m:r>
                            </m:e>
                            <m:sub>
                              <m:r>
                                <a:rPr lang="en-SG" b="0" i="1" smtClean="0">
                                  <a:solidFill>
                                    <a:srgbClr val="009900"/>
                                  </a:solidFill>
                                  <a:latin typeface="Cambria Math"/>
                                  <a:ea typeface="Cambria Math"/>
                                </a:rPr>
                                <m:t>𝑖</m:t>
                              </m:r>
                            </m:sub>
                          </m:sSub>
                          <m:sSub>
                            <m:sSubPr>
                              <m:ctrlPr>
                                <a:rPr lang="en-SG" i="1" smtClean="0">
                                  <a:solidFill>
                                    <a:srgbClr val="FF0000"/>
                                  </a:solidFill>
                                  <a:latin typeface="Cambria Math"/>
                                  <a:ea typeface="Cambria Math"/>
                                </a:rPr>
                              </m:ctrlPr>
                            </m:sSubPr>
                            <m:e>
                              <m:r>
                                <a:rPr lang="en-SG" b="0" i="1" smtClean="0">
                                  <a:solidFill>
                                    <a:srgbClr val="FF0000"/>
                                  </a:solidFill>
                                  <a:latin typeface="Cambria Math"/>
                                  <a:ea typeface="Cambria Math"/>
                                </a:rPr>
                                <m:t>𝑃</m:t>
                              </m:r>
                            </m:e>
                            <m:sub>
                              <m:r>
                                <a:rPr lang="en-SG" b="0" i="1" smtClean="0">
                                  <a:solidFill>
                                    <a:srgbClr val="FF0000"/>
                                  </a:solidFill>
                                  <a:latin typeface="Cambria Math"/>
                                  <a:ea typeface="Cambria Math"/>
                                </a:rPr>
                                <m:t>𝑖</m:t>
                              </m:r>
                            </m:sub>
                          </m:sSub>
                        </m:e>
                      </m:nary>
                    </m:oMath>
                  </m:oMathPara>
                </a14:m>
                <a:endParaRPr lang="en-SG" dirty="0" smtClean="0">
                  <a:ea typeface="Cambria Math"/>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99247" y="1916832"/>
                <a:ext cx="7745505" cy="3877815"/>
              </a:xfrm>
              <a:blipFill rotWithShape="1">
                <a:blip r:embed="rId2"/>
                <a:stretch>
                  <a:fillRect/>
                </a:stretch>
              </a:blipFill>
            </p:spPr>
            <p:txBody>
              <a:bodyPr/>
              <a:lstStyle/>
              <a:p>
                <a:r>
                  <a:rPr lang="en-US">
                    <a:noFill/>
                  </a:rPr>
                  <a:t> </a:t>
                </a:r>
              </a:p>
            </p:txBody>
          </p:sp>
        </mc:Fallback>
      </mc:AlternateContent>
      <p:cxnSp>
        <p:nvCxnSpPr>
          <p:cNvPr id="6" name="Straight Arrow Connector 5"/>
          <p:cNvCxnSpPr/>
          <p:nvPr/>
        </p:nvCxnSpPr>
        <p:spPr>
          <a:xfrm flipV="1">
            <a:off x="4788024" y="4465637"/>
            <a:ext cx="50405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36096" y="4118308"/>
            <a:ext cx="1872208" cy="646331"/>
          </a:xfrm>
          <a:prstGeom prst="rect">
            <a:avLst/>
          </a:prstGeom>
          <a:noFill/>
          <a:ln w="19050">
            <a:solidFill>
              <a:schemeClr val="tx1"/>
            </a:solidFill>
          </a:ln>
        </p:spPr>
        <p:txBody>
          <a:bodyPr wrap="square" rtlCol="0">
            <a:spAutoFit/>
          </a:bodyPr>
          <a:lstStyle/>
          <a:p>
            <a:r>
              <a:rPr lang="en-SG" dirty="0" smtClean="0">
                <a:solidFill>
                  <a:srgbClr val="FF0000"/>
                </a:solidFill>
              </a:rPr>
              <a:t>Probability of </a:t>
            </a:r>
            <a:r>
              <a:rPr lang="en-SG" i="1" dirty="0" smtClean="0">
                <a:solidFill>
                  <a:srgbClr val="FF0000"/>
                </a:solidFill>
              </a:rPr>
              <a:t>i</a:t>
            </a:r>
            <a:r>
              <a:rPr lang="en-SG" dirty="0" smtClean="0">
                <a:solidFill>
                  <a:srgbClr val="FF0000"/>
                </a:solidFill>
              </a:rPr>
              <a:t> scenario </a:t>
            </a:r>
            <a:endParaRPr lang="en-SG" dirty="0">
              <a:solidFill>
                <a:srgbClr val="FF0000"/>
              </a:solidFill>
            </a:endParaRPr>
          </a:p>
        </p:txBody>
      </p:sp>
      <p:cxnSp>
        <p:nvCxnSpPr>
          <p:cNvPr id="9" name="Straight Arrow Connector 8"/>
          <p:cNvCxnSpPr/>
          <p:nvPr/>
        </p:nvCxnSpPr>
        <p:spPr>
          <a:xfrm>
            <a:off x="4499992" y="4969693"/>
            <a:ext cx="14401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73457" y="5401741"/>
            <a:ext cx="1872208" cy="646331"/>
          </a:xfrm>
          <a:prstGeom prst="rect">
            <a:avLst/>
          </a:prstGeom>
          <a:noFill/>
          <a:ln w="19050">
            <a:solidFill>
              <a:schemeClr val="tx1"/>
            </a:solidFill>
          </a:ln>
        </p:spPr>
        <p:txBody>
          <a:bodyPr wrap="square" rtlCol="0">
            <a:spAutoFit/>
          </a:bodyPr>
          <a:lstStyle/>
          <a:p>
            <a:r>
              <a:rPr lang="en-SG" dirty="0" smtClean="0">
                <a:solidFill>
                  <a:srgbClr val="009900"/>
                </a:solidFill>
              </a:rPr>
              <a:t>Interest rate  of </a:t>
            </a:r>
            <a:r>
              <a:rPr lang="en-SG" i="1" dirty="0" smtClean="0">
                <a:solidFill>
                  <a:srgbClr val="009900"/>
                </a:solidFill>
              </a:rPr>
              <a:t>i</a:t>
            </a:r>
            <a:r>
              <a:rPr lang="en-SG" dirty="0" smtClean="0">
                <a:solidFill>
                  <a:srgbClr val="009900"/>
                </a:solidFill>
              </a:rPr>
              <a:t> scenario </a:t>
            </a:r>
            <a:endParaRPr lang="en-SG" dirty="0">
              <a:solidFill>
                <a:srgbClr val="009900"/>
              </a:solidFill>
            </a:endParaRPr>
          </a:p>
        </p:txBody>
      </p:sp>
      <p:sp>
        <p:nvSpPr>
          <p:cNvPr id="3" name="Title 2"/>
          <p:cNvSpPr>
            <a:spLocks noGrp="1"/>
          </p:cNvSpPr>
          <p:nvPr>
            <p:ph type="title"/>
          </p:nvPr>
        </p:nvSpPr>
        <p:spPr>
          <a:xfrm>
            <a:off x="539552" y="570156"/>
            <a:ext cx="8275998" cy="1054250"/>
          </a:xfrm>
        </p:spPr>
        <p:txBody>
          <a:bodyPr/>
          <a:lstStyle/>
          <a:p>
            <a:r>
              <a:rPr lang="en-US" sz="4800" dirty="0" smtClean="0"/>
              <a:t>Risk Measures - Formulas</a:t>
            </a:r>
            <a:endParaRPr lang="en-US" sz="4800" dirty="0"/>
          </a:p>
        </p:txBody>
      </p:sp>
    </p:spTree>
    <p:extLst>
      <p:ext uri="{BB962C8B-B14F-4D97-AF65-F5344CB8AC3E}">
        <p14:creationId xmlns:p14="http://schemas.microsoft.com/office/powerpoint/2010/main" val="2839668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SG" sz="5400" dirty="0" smtClean="0">
                <a:solidFill>
                  <a:schemeClr val="accent1"/>
                </a:solidFill>
              </a:rPr>
              <a:t>Q &amp; A</a:t>
            </a:r>
            <a:endParaRPr lang="en-SG" sz="5400" dirty="0">
              <a:solidFill>
                <a:schemeClr val="accent1"/>
              </a:solidFill>
            </a:endParaRPr>
          </a:p>
        </p:txBody>
      </p:sp>
      <p:sp>
        <p:nvSpPr>
          <p:cNvPr id="8" name="Text Placeholder 7"/>
          <p:cNvSpPr>
            <a:spLocks noGrp="1"/>
          </p:cNvSpPr>
          <p:nvPr>
            <p:ph type="body" idx="1"/>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6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 !</a:t>
            </a:r>
            <a:endParaRPr lang="en-US" sz="66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19095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87279" y="2248347"/>
                <a:ext cx="8049217" cy="4276997"/>
              </a:xfrm>
            </p:spPr>
            <p:txBody>
              <a:bodyPr/>
              <a:lstStyle/>
              <a:p>
                <a:pPr marL="0" indent="0">
                  <a:buNone/>
                </a:pPr>
                <a:r>
                  <a:rPr lang="en-SG" b="1" dirty="0" smtClean="0">
                    <a:latin typeface="Cambria Math"/>
                  </a:rPr>
                  <a:t>Standard Deviation (</a:t>
                </a:r>
                <a14:m>
                  <m:oMath xmlns:m="http://schemas.openxmlformats.org/officeDocument/2006/math">
                    <m:r>
                      <a:rPr lang="en-SG" b="1" i="1">
                        <a:latin typeface="Cambria Math"/>
                        <a:ea typeface="Cambria Math"/>
                      </a:rPr>
                      <m:t>𝝈</m:t>
                    </m:r>
                  </m:oMath>
                </a14:m>
                <a:r>
                  <a:rPr lang="en-SG" b="1" dirty="0" smtClean="0">
                    <a:latin typeface="Cambria Math"/>
                  </a:rPr>
                  <a:t>) </a:t>
                </a:r>
              </a:p>
              <a:p>
                <a14:m>
                  <m:oMath xmlns:m="http://schemas.openxmlformats.org/officeDocument/2006/math">
                    <m:r>
                      <a:rPr lang="en-SG" i="1" dirty="0" smtClean="0">
                        <a:latin typeface="Cambria Math"/>
                      </a:rPr>
                      <m:t>𝐹𝑜𝑟</m:t>
                    </m:r>
                    <m:r>
                      <a:rPr lang="en-SG" i="1" dirty="0" smtClean="0">
                        <a:latin typeface="Cambria Math"/>
                      </a:rPr>
                      <m:t> </m:t>
                    </m:r>
                    <m:r>
                      <a:rPr lang="en-SG" i="1" dirty="0" smtClean="0">
                        <a:latin typeface="Cambria Math"/>
                      </a:rPr>
                      <m:t>𝑒𝑛𝑡𝑖𝑟𝑒</m:t>
                    </m:r>
                    <m:r>
                      <a:rPr lang="en-SG" i="1" dirty="0" smtClean="0">
                        <a:latin typeface="Cambria Math"/>
                      </a:rPr>
                      <m:t> </m:t>
                    </m:r>
                    <m:r>
                      <a:rPr lang="en-SG" i="1" dirty="0" smtClean="0">
                        <a:latin typeface="Cambria Math"/>
                      </a:rPr>
                      <m:t>𝑝𝑜𝑝𝑢𝑙𝑎𝑡𝑖𝑜𝑛</m:t>
                    </m:r>
                    <m:r>
                      <a:rPr lang="en-SG" i="1" dirty="0" smtClean="0">
                        <a:latin typeface="Cambria Math"/>
                      </a:rPr>
                      <m:t>:</m:t>
                    </m:r>
                  </m:oMath>
                </a14:m>
                <a:endParaRPr lang="en-SG" dirty="0" smtClean="0"/>
              </a:p>
              <a:p>
                <a:pPr marL="411480" lvl="1" indent="0">
                  <a:buNone/>
                </a:pPr>
                <a14:m>
                  <m:oMathPara xmlns:m="http://schemas.openxmlformats.org/officeDocument/2006/math">
                    <m:oMathParaPr>
                      <m:jc m:val="centerGroup"/>
                    </m:oMathParaPr>
                    <m:oMath xmlns:m="http://schemas.openxmlformats.org/officeDocument/2006/math">
                      <m:r>
                        <a:rPr lang="en-SG" i="1" smtClean="0">
                          <a:latin typeface="Cambria Math"/>
                          <a:ea typeface="Cambria Math"/>
                        </a:rPr>
                        <m:t>𝜎</m:t>
                      </m:r>
                      <m:r>
                        <a:rPr lang="en-US" i="1" smtClean="0">
                          <a:latin typeface="Cambria Math"/>
                          <a:ea typeface="Cambria Math"/>
                        </a:rPr>
                        <m:t>=</m:t>
                      </m:r>
                      <m:rad>
                        <m:radPr>
                          <m:degHide m:val="on"/>
                          <m:ctrlPr>
                            <a:rPr lang="en-US" i="1" smtClean="0">
                              <a:latin typeface="Cambria Math"/>
                              <a:ea typeface="Cambria Math"/>
                            </a:rPr>
                          </m:ctrlPr>
                        </m:radPr>
                        <m:deg/>
                        <m:e>
                          <m:sSup>
                            <m:sSupPr>
                              <m:ctrlPr>
                                <a:rPr lang="en-US" i="1">
                                  <a:latin typeface="Cambria Math"/>
                                  <a:ea typeface="Cambria Math"/>
                                </a:rPr>
                              </m:ctrlPr>
                            </m:sSupPr>
                            <m:e>
                              <m:nary>
                                <m:naryPr>
                                  <m:chr m:val="∑"/>
                                  <m:ctrlPr>
                                    <a:rPr lang="en-US" i="1">
                                      <a:latin typeface="Cambria Math"/>
                                      <a:ea typeface="Cambria Math"/>
                                    </a:rPr>
                                  </m:ctrlPr>
                                </m:naryPr>
                                <m:sub>
                                  <m:r>
                                    <m:rPr>
                                      <m:brk m:alnAt="23"/>
                                    </m:rPr>
                                    <a:rPr lang="en-US" i="1">
                                      <a:latin typeface="Cambria Math"/>
                                      <a:ea typeface="Cambria Math"/>
                                    </a:rPr>
                                    <m:t>𝑖</m:t>
                                  </m:r>
                                  <m:r>
                                    <a:rPr lang="en-US" i="1">
                                      <a:latin typeface="Cambria Math"/>
                                      <a:ea typeface="Cambria Math"/>
                                    </a:rPr>
                                    <m:t>=1</m:t>
                                  </m:r>
                                </m:sub>
                                <m:sup>
                                  <m:r>
                                    <a:rPr lang="en-US" i="1">
                                      <a:latin typeface="Cambria Math"/>
                                      <a:ea typeface="Cambria Math"/>
                                    </a:rPr>
                                    <m:t>𝑁</m:t>
                                  </m:r>
                                </m:sup>
                                <m:e>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𝑟</m:t>
                                      </m:r>
                                    </m:e>
                                    <m:sub>
                                      <m:r>
                                        <a:rPr lang="en-US" i="1">
                                          <a:latin typeface="Cambria Math"/>
                                          <a:ea typeface="Cambria Math"/>
                                        </a:rPr>
                                        <m:t>𝑖</m:t>
                                      </m:r>
                                    </m:sub>
                                  </m:sSub>
                                  <m:r>
                                    <a:rPr lang="en-US" i="1">
                                      <a:latin typeface="Cambria Math"/>
                                      <a:ea typeface="Cambria Math"/>
                                    </a:rPr>
                                    <m:t>−</m:t>
                                  </m:r>
                                  <m:acc>
                                    <m:accPr>
                                      <m:chr m:val="̂"/>
                                      <m:ctrlPr>
                                        <a:rPr lang="en-US" i="1">
                                          <a:latin typeface="Cambria Math"/>
                                          <a:ea typeface="Cambria Math"/>
                                        </a:rPr>
                                      </m:ctrlPr>
                                    </m:accPr>
                                    <m:e>
                                      <m:r>
                                        <a:rPr lang="en-US" i="1">
                                          <a:latin typeface="Cambria Math"/>
                                          <a:ea typeface="Cambria Math"/>
                                        </a:rPr>
                                        <m:t>𝑟</m:t>
                                      </m:r>
                                    </m:e>
                                  </m:acc>
                                </m:e>
                              </m:nary>
                              <m:r>
                                <a:rPr lang="en-US" i="1">
                                  <a:latin typeface="Cambria Math"/>
                                  <a:ea typeface="Cambria Math"/>
                                </a:rPr>
                                <m:t>)</m:t>
                              </m:r>
                            </m:e>
                            <m:sup>
                              <m:r>
                                <a:rPr lang="en-US" i="1">
                                  <a:latin typeface="Cambria Math"/>
                                  <a:ea typeface="Cambria Math"/>
                                </a:rPr>
                                <m:t>2</m:t>
                              </m:r>
                            </m:sup>
                          </m:sSup>
                          <m:sSub>
                            <m:sSubPr>
                              <m:ctrlPr>
                                <a:rPr lang="en-US" i="1" smtClean="0">
                                  <a:latin typeface="Cambria Math"/>
                                  <a:ea typeface="Cambria Math"/>
                                </a:rPr>
                              </m:ctrlPr>
                            </m:sSubPr>
                            <m:e>
                              <m:r>
                                <a:rPr lang="en-US" i="1" smtClean="0">
                                  <a:latin typeface="Cambria Math"/>
                                  <a:ea typeface="Cambria Math"/>
                                </a:rPr>
                                <m:t>𝑃</m:t>
                              </m:r>
                            </m:e>
                            <m:sub>
                              <m:r>
                                <a:rPr lang="en-US" i="1">
                                  <a:latin typeface="Cambria Math"/>
                                  <a:ea typeface="Cambria Math"/>
                                </a:rPr>
                                <m:t>𝑖</m:t>
                              </m:r>
                            </m:sub>
                          </m:sSub>
                        </m:e>
                      </m:rad>
                    </m:oMath>
                  </m:oMathPara>
                </a14:m>
                <a:endParaRPr lang="en-SG" dirty="0" smtClean="0"/>
              </a:p>
              <a:p>
                <a14:m>
                  <m:oMath xmlns:m="http://schemas.openxmlformats.org/officeDocument/2006/math">
                    <m:r>
                      <a:rPr lang="en-SG" i="1" dirty="0" smtClean="0">
                        <a:latin typeface="Cambria Math"/>
                      </a:rPr>
                      <m:t>𝐹𝑜𝑟</m:t>
                    </m:r>
                    <m:r>
                      <a:rPr lang="en-SG" i="1" dirty="0" smtClean="0">
                        <a:latin typeface="Cambria Math"/>
                      </a:rPr>
                      <m:t> </m:t>
                    </m:r>
                    <m:r>
                      <a:rPr lang="en-SG" i="1" dirty="0" smtClean="0">
                        <a:latin typeface="Cambria Math"/>
                      </a:rPr>
                      <m:t>𝑎</m:t>
                    </m:r>
                    <m:r>
                      <a:rPr lang="en-SG" i="1" dirty="0" smtClean="0">
                        <a:latin typeface="Cambria Math"/>
                      </a:rPr>
                      <m:t> </m:t>
                    </m:r>
                    <m:r>
                      <a:rPr lang="en-SG" i="1" dirty="0" smtClean="0">
                        <a:latin typeface="Cambria Math"/>
                      </a:rPr>
                      <m:t>𝑠𝑎𝑚𝑝𝑙𝑒</m:t>
                    </m:r>
                    <m:r>
                      <a:rPr lang="en-SG" i="1" dirty="0" smtClean="0">
                        <a:latin typeface="Cambria Math"/>
                      </a:rPr>
                      <m:t> (</m:t>
                    </m:r>
                    <m:r>
                      <a:rPr lang="en-SG" i="1" dirty="0" smtClean="0">
                        <a:latin typeface="Cambria Math"/>
                      </a:rPr>
                      <m:t>𝑢𝑠𝑢𝑎𝑙𝑙𝑦</m:t>
                    </m:r>
                    <m:r>
                      <a:rPr lang="en-SG" i="1" dirty="0" smtClean="0">
                        <a:latin typeface="Cambria Math"/>
                      </a:rPr>
                      <m:t> </m:t>
                    </m:r>
                    <m:r>
                      <a:rPr lang="en-SG" i="1" dirty="0" smtClean="0">
                        <a:latin typeface="Cambria Math"/>
                      </a:rPr>
                      <m:t>𝑢𝑠𝑒𝑑</m:t>
                    </m:r>
                    <m:r>
                      <a:rPr lang="en-SG" i="1" dirty="0" smtClean="0">
                        <a:latin typeface="Cambria Math"/>
                      </a:rPr>
                      <m:t>): </m:t>
                    </m:r>
                  </m:oMath>
                </a14:m>
                <a:endParaRPr lang="en-SG" dirty="0" smtClean="0"/>
              </a:p>
              <a:p>
                <a:pPr marL="411480" lvl="1" indent="0">
                  <a:buNone/>
                </a:pPr>
                <a14:m>
                  <m:oMathPara xmlns:m="http://schemas.openxmlformats.org/officeDocument/2006/math">
                    <m:oMathParaPr>
                      <m:jc m:val="centerGroup"/>
                    </m:oMathParaPr>
                    <m:oMath xmlns:m="http://schemas.openxmlformats.org/officeDocument/2006/math">
                      <m:sSub>
                        <m:sSubPr>
                          <m:ctrlPr>
                            <a:rPr lang="en-SG" i="1" smtClean="0">
                              <a:latin typeface="Cambria Math"/>
                            </a:rPr>
                          </m:ctrlPr>
                        </m:sSubPr>
                        <m:e>
                          <m:r>
                            <a:rPr lang="en-SG" b="0" i="1" smtClean="0">
                              <a:latin typeface="Cambria Math"/>
                            </a:rPr>
                            <m:t>𝑆</m:t>
                          </m:r>
                        </m:e>
                        <m:sub>
                          <m:r>
                            <a:rPr lang="en-SG" b="0" i="1" smtClean="0">
                              <a:latin typeface="Cambria Math"/>
                            </a:rPr>
                            <m:t>𝑛</m:t>
                          </m:r>
                          <m:r>
                            <a:rPr lang="en-SG" b="0" i="1" smtClean="0">
                              <a:latin typeface="Cambria Math"/>
                            </a:rPr>
                            <m:t> </m:t>
                          </m:r>
                        </m:sub>
                      </m:sSub>
                      <m:r>
                        <a:rPr lang="en-SG" i="1" smtClean="0">
                          <a:latin typeface="Cambria Math"/>
                          <a:ea typeface="Cambria Math"/>
                        </a:rPr>
                        <m:t>=</m:t>
                      </m:r>
                      <m:r>
                        <a:rPr lang="en-SG" b="0" i="1" smtClean="0">
                          <a:latin typeface="Cambria Math"/>
                          <a:ea typeface="Cambria Math"/>
                        </a:rPr>
                        <m:t> </m:t>
                      </m:r>
                      <m:rad>
                        <m:radPr>
                          <m:degHide m:val="on"/>
                          <m:ctrlPr>
                            <a:rPr lang="en-SG" b="0" i="1" smtClean="0">
                              <a:latin typeface="Cambria Math"/>
                              <a:ea typeface="Cambria Math"/>
                            </a:rPr>
                          </m:ctrlPr>
                        </m:radPr>
                        <m:deg/>
                        <m:e>
                          <m:f>
                            <m:fPr>
                              <m:ctrlPr>
                                <a:rPr lang="en-SG" b="0" i="1" smtClean="0">
                                  <a:latin typeface="Cambria Math"/>
                                  <a:ea typeface="Cambria Math"/>
                                </a:rPr>
                              </m:ctrlPr>
                            </m:fPr>
                            <m:num>
                              <m:nary>
                                <m:naryPr>
                                  <m:chr m:val="∑"/>
                                  <m:ctrlPr>
                                    <a:rPr lang="en-SG" b="0" i="1" smtClean="0">
                                      <a:latin typeface="Cambria Math"/>
                                      <a:ea typeface="Cambria Math"/>
                                    </a:rPr>
                                  </m:ctrlPr>
                                </m:naryPr>
                                <m:sub>
                                  <m:r>
                                    <m:rPr>
                                      <m:brk m:alnAt="23"/>
                                    </m:rPr>
                                    <a:rPr lang="en-SG" b="0" i="1" smtClean="0">
                                      <a:latin typeface="Cambria Math"/>
                                      <a:ea typeface="Cambria Math"/>
                                    </a:rPr>
                                    <m:t>𝑖</m:t>
                                  </m:r>
                                  <m:r>
                                    <a:rPr lang="en-SG" b="0" i="1" smtClean="0">
                                      <a:latin typeface="Cambria Math"/>
                                      <a:ea typeface="Cambria Math"/>
                                    </a:rPr>
                                    <m:t>=1</m:t>
                                  </m:r>
                                </m:sub>
                                <m:sup>
                                  <m:r>
                                    <a:rPr lang="en-SG" b="0" i="1" smtClean="0">
                                      <a:latin typeface="Cambria Math"/>
                                      <a:ea typeface="Cambria Math"/>
                                    </a:rPr>
                                    <m:t>𝑛</m:t>
                                  </m:r>
                                </m:sup>
                                <m:e>
                                  <m:d>
                                    <m:dPr>
                                      <m:ctrlPr>
                                        <a:rPr lang="en-SG" b="0" i="1" smtClean="0">
                                          <a:latin typeface="Cambria Math"/>
                                          <a:ea typeface="Cambria Math"/>
                                        </a:rPr>
                                      </m:ctrlPr>
                                    </m:dPr>
                                    <m:e>
                                      <m:acc>
                                        <m:accPr>
                                          <m:chr m:val="̅"/>
                                          <m:ctrlPr>
                                            <a:rPr lang="en-SG" b="0" i="1" smtClean="0">
                                              <a:latin typeface="Cambria Math"/>
                                              <a:ea typeface="Cambria Math"/>
                                            </a:rPr>
                                          </m:ctrlPr>
                                        </m:accPr>
                                        <m:e>
                                          <m:sSub>
                                            <m:sSubPr>
                                              <m:ctrlPr>
                                                <a:rPr lang="en-SG" b="0" i="1" smtClean="0">
                                                  <a:latin typeface="Cambria Math"/>
                                                  <a:ea typeface="Cambria Math"/>
                                                </a:rPr>
                                              </m:ctrlPr>
                                            </m:sSubPr>
                                            <m:e>
                                              <m:r>
                                                <a:rPr lang="en-SG" b="0" i="1" smtClean="0">
                                                  <a:latin typeface="Cambria Math"/>
                                                  <a:ea typeface="Cambria Math"/>
                                                </a:rPr>
                                                <m:t>𝑟</m:t>
                                              </m:r>
                                            </m:e>
                                            <m:sub>
                                              <m:r>
                                                <a:rPr lang="en-SG" b="0" i="1" smtClean="0">
                                                  <a:latin typeface="Cambria Math"/>
                                                  <a:ea typeface="Cambria Math"/>
                                                </a:rPr>
                                                <m:t>𝑡</m:t>
                                              </m:r>
                                            </m:sub>
                                          </m:sSub>
                                        </m:e>
                                      </m:acc>
                                      <m:r>
                                        <a:rPr lang="en-SG" b="0" i="1" smtClean="0">
                                          <a:latin typeface="Cambria Math"/>
                                        </a:rPr>
                                        <m:t> </m:t>
                                      </m:r>
                                      <m:r>
                                        <a:rPr lang="en-SG" b="0" i="1" smtClean="0">
                                          <a:latin typeface="Cambria Math"/>
                                          <a:ea typeface="Cambria Math"/>
                                        </a:rPr>
                                        <m:t>−</m:t>
                                      </m:r>
                                      <m:acc>
                                        <m:accPr>
                                          <m:chr m:val="̅"/>
                                          <m:ctrlPr>
                                            <a:rPr lang="en-SG" b="0" i="1" smtClean="0">
                                              <a:latin typeface="Cambria Math"/>
                                              <a:ea typeface="Cambria Math"/>
                                            </a:rPr>
                                          </m:ctrlPr>
                                        </m:accPr>
                                        <m:e>
                                          <m:sSub>
                                            <m:sSubPr>
                                              <m:ctrlPr>
                                                <a:rPr lang="en-SG" b="0" i="1" smtClean="0">
                                                  <a:latin typeface="Cambria Math"/>
                                                  <a:ea typeface="Cambria Math"/>
                                                </a:rPr>
                                              </m:ctrlPr>
                                            </m:sSubPr>
                                            <m:e>
                                              <m:r>
                                                <a:rPr lang="en-SG" b="0" i="1" smtClean="0">
                                                  <a:latin typeface="Cambria Math"/>
                                                  <a:ea typeface="Cambria Math"/>
                                                </a:rPr>
                                                <m:t>𝑟</m:t>
                                              </m:r>
                                            </m:e>
                                            <m:sub>
                                              <m:r>
                                                <a:rPr lang="en-SG" b="0" i="1" smtClean="0">
                                                  <a:latin typeface="Cambria Math"/>
                                                  <a:ea typeface="Cambria Math"/>
                                                </a:rPr>
                                                <m:t>𝐴𝑉𝐺</m:t>
                                              </m:r>
                                            </m:sub>
                                          </m:sSub>
                                        </m:e>
                                      </m:acc>
                                    </m:e>
                                  </m:d>
                                  <m:r>
                                    <m:rPr>
                                      <m:nor/>
                                    </m:rPr>
                                    <a:rPr lang="en-SG" baseline="30000"/>
                                    <m:t>2</m:t>
                                  </m:r>
                                  <m:r>
                                    <m:rPr>
                                      <m:nor/>
                                    </m:rPr>
                                    <a:rPr lang="en-SG"/>
                                    <m:t> </m:t>
                                  </m:r>
                                </m:e>
                              </m:nary>
                            </m:num>
                            <m:den>
                              <m:r>
                                <a:rPr lang="en-SG" b="0" i="1" smtClean="0">
                                  <a:latin typeface="Cambria Math"/>
                                  <a:ea typeface="Cambria Math"/>
                                </a:rPr>
                                <m:t>𝑛</m:t>
                              </m:r>
                              <m:r>
                                <a:rPr lang="en-SG" b="0" i="1" smtClean="0">
                                  <a:latin typeface="Cambria Math"/>
                                  <a:ea typeface="Cambria Math"/>
                                </a:rPr>
                                <m:t>−1</m:t>
                              </m:r>
                            </m:den>
                          </m:f>
                        </m:e>
                      </m:rad>
                    </m:oMath>
                  </m:oMathPara>
                </a14:m>
                <a:endParaRPr lang="en-SG"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987279" y="2248347"/>
                <a:ext cx="8049217" cy="4276997"/>
              </a:xfrm>
              <a:blipFill rotWithShape="1">
                <a:blip r:embed="rId2"/>
                <a:stretch>
                  <a:fillRect/>
                </a:stretch>
              </a:blipFill>
            </p:spPr>
            <p:txBody>
              <a:bodyPr/>
              <a:lstStyle/>
              <a:p>
                <a:r>
                  <a:rPr lang="en-US">
                    <a:noFill/>
                  </a:rPr>
                  <a:t> </a:t>
                </a:r>
              </a:p>
            </p:txBody>
          </p:sp>
        </mc:Fallback>
      </mc:AlternateContent>
      <p:sp>
        <p:nvSpPr>
          <p:cNvPr id="4" name="Title 2"/>
          <p:cNvSpPr>
            <a:spLocks noGrp="1"/>
          </p:cNvSpPr>
          <p:nvPr>
            <p:ph type="title"/>
          </p:nvPr>
        </p:nvSpPr>
        <p:spPr>
          <a:xfrm>
            <a:off x="688490" y="476672"/>
            <a:ext cx="7756263" cy="1054250"/>
          </a:xfrm>
        </p:spPr>
        <p:txBody>
          <a:bodyPr/>
          <a:lstStyle/>
          <a:p>
            <a:r>
              <a:rPr lang="en-SG" sz="4800" dirty="0" smtClean="0">
                <a:solidFill>
                  <a:srgbClr val="895D1D"/>
                </a:solidFill>
              </a:rPr>
              <a:t>Risk Measures – Formulas </a:t>
            </a:r>
            <a:endParaRPr lang="en-SG" sz="4800" dirty="0">
              <a:solidFill>
                <a:srgbClr val="895D1D"/>
              </a:solidFill>
            </a:endParaRPr>
          </a:p>
        </p:txBody>
      </p:sp>
    </p:spTree>
    <p:extLst>
      <p:ext uri="{BB962C8B-B14F-4D97-AF65-F5344CB8AC3E}">
        <p14:creationId xmlns:p14="http://schemas.microsoft.com/office/powerpoint/2010/main" val="1811816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sz="4800" dirty="0" smtClean="0"/>
              <a:t>Coefficient of Variation (CV) </a:t>
            </a:r>
            <a:endParaRPr lang="en-SG" sz="4800" dirty="0"/>
          </a:p>
        </p:txBody>
      </p:sp>
      <mc:AlternateContent xmlns:mc="http://schemas.openxmlformats.org/markup-compatibility/2006" xmlns:a14="http://schemas.microsoft.com/office/drawing/2010/main">
        <mc:Choice Requires="a14">
          <p:sp>
            <p:nvSpPr>
              <p:cNvPr id="5" name="Content Placeholder 1"/>
              <p:cNvSpPr txBox="1">
                <a:spLocks/>
              </p:cNvSpPr>
              <p:nvPr/>
            </p:nvSpPr>
            <p:spPr>
              <a:xfrm>
                <a:off x="699247" y="2248347"/>
                <a:ext cx="7745505" cy="3877815"/>
              </a:xfrm>
              <a:prstGeom prst="rect">
                <a:avLst/>
              </a:prstGeom>
            </p:spPr>
            <p:txBody>
              <a:bodyPr>
                <a:normAutofit lnSpcReduction="100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nSpc>
                    <a:spcPct val="150000"/>
                  </a:lnSpc>
                </a:pPr>
                <a:r>
                  <a:rPr lang="en-SG" u="sng" dirty="0" smtClean="0"/>
                  <a:t>Definition: </a:t>
                </a:r>
                <a:r>
                  <a:rPr lang="en-SG" dirty="0" smtClean="0"/>
                  <a:t>Standardised measure of dispersion about the expected value, that shows risk per unit of return </a:t>
                </a:r>
              </a:p>
              <a:p>
                <a:pPr>
                  <a:lnSpc>
                    <a:spcPct val="150000"/>
                  </a:lnSpc>
                </a:pPr>
                <a:r>
                  <a:rPr lang="en-SG" dirty="0" smtClean="0"/>
                  <a:t>Implies: </a:t>
                </a:r>
                <a:r>
                  <a:rPr lang="en-SG" u="sng" dirty="0" smtClean="0"/>
                  <a:t>CV is a measure of relative risk </a:t>
                </a:r>
              </a:p>
              <a:p>
                <a:pPr>
                  <a:lnSpc>
                    <a:spcPct val="150000"/>
                  </a:lnSpc>
                </a:pPr>
                <a:r>
                  <a:rPr lang="en-SG" dirty="0" smtClean="0"/>
                  <a:t>Formula:  </a:t>
                </a:r>
              </a:p>
              <a:p>
                <a:pPr marL="0" indent="0">
                  <a:lnSpc>
                    <a:spcPct val="150000"/>
                  </a:lnSpc>
                  <a:buNone/>
                </a:pPr>
                <a14:m>
                  <m:oMathPara xmlns:m="http://schemas.openxmlformats.org/officeDocument/2006/math">
                    <m:oMathParaPr>
                      <m:jc m:val="centerGroup"/>
                    </m:oMathParaPr>
                    <m:oMath xmlns:m="http://schemas.openxmlformats.org/officeDocument/2006/math">
                      <m:r>
                        <a:rPr lang="en-SG" i="1">
                          <a:latin typeface="Cambria Math"/>
                        </a:rPr>
                        <m:t>𝐶𝑉</m:t>
                      </m:r>
                      <m:r>
                        <a:rPr lang="en-SG" i="1">
                          <a:latin typeface="Cambria Math"/>
                        </a:rPr>
                        <m:t> = </m:t>
                      </m:r>
                      <m:f>
                        <m:fPr>
                          <m:ctrlPr>
                            <a:rPr lang="en-SG" i="1">
                              <a:latin typeface="Cambria Math"/>
                              <a:ea typeface="Cambria Math"/>
                            </a:rPr>
                          </m:ctrlPr>
                        </m:fPr>
                        <m:num>
                          <m:r>
                            <a:rPr lang="en-SG" i="1">
                              <a:latin typeface="Cambria Math"/>
                              <a:ea typeface="Cambria Math"/>
                            </a:rPr>
                            <m:t>𝜎</m:t>
                          </m:r>
                        </m:num>
                        <m:den>
                          <m:acc>
                            <m:accPr>
                              <m:chr m:val="̂"/>
                              <m:ctrlPr>
                                <a:rPr lang="en-SG" i="1">
                                  <a:latin typeface="Cambria Math"/>
                                  <a:ea typeface="Cambria Math"/>
                                </a:rPr>
                              </m:ctrlPr>
                            </m:accPr>
                            <m:e>
                              <m:r>
                                <a:rPr lang="en-SG" i="1">
                                  <a:latin typeface="Cambria Math"/>
                                  <a:ea typeface="Cambria Math"/>
                                </a:rPr>
                                <m:t>𝑟</m:t>
                              </m:r>
                            </m:e>
                          </m:acc>
                        </m:den>
                      </m:f>
                    </m:oMath>
                  </m:oMathPara>
                </a14:m>
                <a:endParaRPr lang="en-SG" dirty="0" smtClean="0"/>
              </a:p>
              <a:p>
                <a:pPr marL="411480" lvl="1" indent="0">
                  <a:lnSpc>
                    <a:spcPct val="150000"/>
                  </a:lnSpc>
                  <a:buFont typeface="Wingdings" pitchFamily="2" charset="2"/>
                  <a:buNone/>
                </a:pPr>
                <a:endParaRPr lang="en-SG" sz="2400" dirty="0" smtClean="0"/>
              </a:p>
            </p:txBody>
          </p:sp>
        </mc:Choice>
        <mc:Fallback xmlns="">
          <p:sp>
            <p:nvSpPr>
              <p:cNvPr id="5" name="Content Placeholder 1"/>
              <p:cNvSpPr txBox="1">
                <a:spLocks noRot="1" noChangeAspect="1" noMove="1" noResize="1" noEditPoints="1" noAdjustHandles="1" noChangeArrowheads="1" noChangeShapeType="1" noTextEdit="1"/>
              </p:cNvSpPr>
              <p:nvPr/>
            </p:nvSpPr>
            <p:spPr>
              <a:xfrm>
                <a:off x="699247" y="2248347"/>
                <a:ext cx="7745505" cy="3877815"/>
              </a:xfrm>
              <a:prstGeom prst="rect">
                <a:avLst/>
              </a:prstGeom>
              <a:blipFill rotWithShape="1">
                <a:blip r:embed="rId2"/>
                <a:stretch>
                  <a:fillRect l="-1102" r="-472"/>
                </a:stretch>
              </a:blipFill>
            </p:spPr>
            <p:txBody>
              <a:bodyPr/>
              <a:lstStyle/>
              <a:p>
                <a:r>
                  <a:rPr lang="en-SG">
                    <a:noFill/>
                  </a:rPr>
                  <a:t> </a:t>
                </a:r>
              </a:p>
            </p:txBody>
          </p:sp>
        </mc:Fallback>
      </mc:AlternateContent>
    </p:spTree>
    <p:extLst>
      <p:ext uri="{BB962C8B-B14F-4D97-AF65-F5344CB8AC3E}">
        <p14:creationId xmlns:p14="http://schemas.microsoft.com/office/powerpoint/2010/main" val="745974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SG" dirty="0" smtClean="0"/>
              <a:t>Is the total risk of all the portfolio’s component assets </a:t>
            </a:r>
          </a:p>
          <a:p>
            <a:pPr>
              <a:lnSpc>
                <a:spcPct val="150000"/>
              </a:lnSpc>
            </a:pPr>
            <a:r>
              <a:rPr lang="en-SG" dirty="0" smtClean="0"/>
              <a:t>Simplest portfolio: 2-stock portfolio </a:t>
            </a:r>
          </a:p>
          <a:p>
            <a:pPr>
              <a:lnSpc>
                <a:spcPct val="150000"/>
              </a:lnSpc>
            </a:pPr>
            <a:r>
              <a:rPr lang="en-SG" dirty="0" smtClean="0"/>
              <a:t>2-stock portfolio = HT and Collections </a:t>
            </a:r>
            <a:endParaRPr lang="en-SG" dirty="0"/>
          </a:p>
        </p:txBody>
      </p:sp>
      <p:sp>
        <p:nvSpPr>
          <p:cNvPr id="3" name="Title 2"/>
          <p:cNvSpPr>
            <a:spLocks noGrp="1"/>
          </p:cNvSpPr>
          <p:nvPr>
            <p:ph type="title"/>
          </p:nvPr>
        </p:nvSpPr>
        <p:spPr>
          <a:xfrm>
            <a:off x="688490" y="620688"/>
            <a:ext cx="7756263" cy="1054250"/>
          </a:xfrm>
        </p:spPr>
        <p:txBody>
          <a:bodyPr/>
          <a:lstStyle/>
          <a:p>
            <a:r>
              <a:rPr lang="en-SG" sz="4800" dirty="0" smtClean="0"/>
              <a:t>Portfolio Stand-alone Risk</a:t>
            </a:r>
            <a:endParaRPr lang="en-SG" sz="4800" dirty="0"/>
          </a:p>
        </p:txBody>
      </p:sp>
    </p:spTree>
    <p:extLst>
      <p:ext uri="{BB962C8B-B14F-4D97-AF65-F5344CB8AC3E}">
        <p14:creationId xmlns:p14="http://schemas.microsoft.com/office/powerpoint/2010/main" val="4163919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SG" b="1" dirty="0" smtClean="0"/>
                  <a:t>Expected return </a:t>
                </a:r>
                <a:r>
                  <a:rPr lang="en-SG" dirty="0" smtClean="0"/>
                  <a:t>/ Expected rate of return (</a:t>
                </a:r>
                <a14:m>
                  <m:oMath xmlns:m="http://schemas.openxmlformats.org/officeDocument/2006/math">
                    <m:acc>
                      <m:accPr>
                        <m:chr m:val="̂"/>
                        <m:ctrlPr>
                          <a:rPr lang="en-SG" i="1" smtClean="0">
                            <a:latin typeface="Cambria Math"/>
                          </a:rPr>
                        </m:ctrlPr>
                      </m:accPr>
                      <m:e>
                        <m:sSub>
                          <m:sSubPr>
                            <m:ctrlPr>
                              <a:rPr lang="en-SG" i="1">
                                <a:latin typeface="Cambria Math"/>
                              </a:rPr>
                            </m:ctrlPr>
                          </m:sSubPr>
                          <m:e>
                            <m:r>
                              <a:rPr lang="en-SG" i="1">
                                <a:latin typeface="Cambria Math"/>
                              </a:rPr>
                              <m:t>𝑟</m:t>
                            </m:r>
                          </m:e>
                          <m:sub>
                            <m:r>
                              <a:rPr lang="en-SG" i="1">
                                <a:latin typeface="Cambria Math"/>
                              </a:rPr>
                              <m:t>𝑝</m:t>
                            </m:r>
                          </m:sub>
                        </m:sSub>
                      </m:e>
                    </m:acc>
                    <m:r>
                      <a:rPr lang="en-SG" b="0" i="1" smtClean="0">
                        <a:latin typeface="Cambria Math"/>
                      </a:rPr>
                      <m:t> </m:t>
                    </m:r>
                    <m:r>
                      <m:rPr>
                        <m:sty m:val="p"/>
                      </m:rPr>
                      <a:rPr lang="en-SG" b="0" i="0" smtClean="0">
                        <a:latin typeface="Cambria Math"/>
                      </a:rPr>
                      <m:t>for</m:t>
                    </m:r>
                    <m:r>
                      <a:rPr lang="en-SG" b="0" i="0" smtClean="0">
                        <a:latin typeface="Cambria Math"/>
                      </a:rPr>
                      <m:t> </m:t>
                    </m:r>
                    <m:r>
                      <m:rPr>
                        <m:sty m:val="p"/>
                      </m:rPr>
                      <a:rPr lang="en-SG" b="0" i="0" smtClean="0">
                        <a:latin typeface="Cambria Math"/>
                      </a:rPr>
                      <m:t>population</m:t>
                    </m:r>
                    <m:r>
                      <a:rPr lang="en-SG" b="0" i="0" smtClean="0">
                        <a:latin typeface="Cambria Math"/>
                      </a:rPr>
                      <m:t> </m:t>
                    </m:r>
                    <m:r>
                      <m:rPr>
                        <m:sty m:val="p"/>
                      </m:rPr>
                      <a:rPr lang="en-SG" b="0" i="0" smtClean="0">
                        <a:latin typeface="Cambria Math"/>
                      </a:rPr>
                      <m:t>or</m:t>
                    </m:r>
                    <m:r>
                      <a:rPr lang="en-SG" b="0" i="0" smtClean="0">
                        <a:latin typeface="Cambria Math"/>
                      </a:rPr>
                      <m:t> </m:t>
                    </m:r>
                    <m:acc>
                      <m:accPr>
                        <m:chr m:val="̅"/>
                        <m:ctrlPr>
                          <a:rPr lang="en-SG" b="0" i="1" smtClean="0">
                            <a:latin typeface="Cambria Math"/>
                          </a:rPr>
                        </m:ctrlPr>
                      </m:accPr>
                      <m:e>
                        <m:sSub>
                          <m:sSubPr>
                            <m:ctrlPr>
                              <a:rPr lang="en-SG" i="1">
                                <a:latin typeface="Cambria Math"/>
                                <a:ea typeface="Cambria Math"/>
                              </a:rPr>
                            </m:ctrlPr>
                          </m:sSubPr>
                          <m:e>
                            <m:r>
                              <a:rPr lang="en-SG" i="1">
                                <a:latin typeface="Cambria Math"/>
                                <a:ea typeface="Cambria Math"/>
                              </a:rPr>
                              <m:t>𝑟</m:t>
                            </m:r>
                          </m:e>
                          <m:sub>
                            <m:r>
                              <a:rPr lang="en-SG" i="1">
                                <a:latin typeface="Cambria Math"/>
                                <a:ea typeface="Cambria Math"/>
                              </a:rPr>
                              <m:t>𝐴𝑉𝐺</m:t>
                            </m:r>
                          </m:sub>
                        </m:sSub>
                      </m:e>
                    </m:acc>
                  </m:oMath>
                </a14:m>
                <a:r>
                  <a:rPr lang="en-SG" dirty="0" smtClean="0"/>
                  <a:t> for sample) is a weighted average: </a:t>
                </a:r>
              </a:p>
              <a:p>
                <a:pPr marL="0" indent="0">
                  <a:buNone/>
                </a:pPr>
                <a:r>
                  <a:rPr lang="en-SG" dirty="0" smtClean="0"/>
                  <a:t>		</a:t>
                </a:r>
                <a14:m>
                  <m:oMath xmlns:m="http://schemas.openxmlformats.org/officeDocument/2006/math">
                    <m:acc>
                      <m:accPr>
                        <m:chr m:val="̂"/>
                        <m:ctrlPr>
                          <a:rPr lang="en-SG" i="1" smtClean="0">
                            <a:latin typeface="Cambria Math"/>
                          </a:rPr>
                        </m:ctrlPr>
                      </m:accPr>
                      <m:e>
                        <m:sSub>
                          <m:sSubPr>
                            <m:ctrlPr>
                              <a:rPr lang="en-SG" i="1" smtClean="0">
                                <a:latin typeface="Cambria Math"/>
                              </a:rPr>
                            </m:ctrlPr>
                          </m:sSubPr>
                          <m:e>
                            <m:r>
                              <a:rPr lang="en-SG" b="0" i="1" smtClean="0">
                                <a:latin typeface="Cambria Math"/>
                              </a:rPr>
                              <m:t>𝑟</m:t>
                            </m:r>
                          </m:e>
                          <m:sub>
                            <m:r>
                              <a:rPr lang="en-SG" b="0" i="1" smtClean="0">
                                <a:latin typeface="Cambria Math"/>
                              </a:rPr>
                              <m:t>𝑝</m:t>
                            </m:r>
                          </m:sub>
                        </m:sSub>
                      </m:e>
                    </m:acc>
                    <m:r>
                      <a:rPr lang="en-SG" b="0" i="1" smtClean="0">
                        <a:latin typeface="Cambria Math"/>
                      </a:rPr>
                      <m:t> </m:t>
                    </m:r>
                    <m:r>
                      <a:rPr lang="en-SG" b="0" i="1" smtClean="0">
                        <a:latin typeface="Cambria Math"/>
                        <a:ea typeface="Cambria Math"/>
                      </a:rPr>
                      <m:t>= </m:t>
                    </m:r>
                    <m:nary>
                      <m:naryPr>
                        <m:chr m:val="∑"/>
                        <m:ctrlPr>
                          <a:rPr lang="en-SG" b="0" i="1" smtClean="0">
                            <a:latin typeface="Cambria Math"/>
                            <a:ea typeface="Cambria Math"/>
                          </a:rPr>
                        </m:ctrlPr>
                      </m:naryPr>
                      <m:sub>
                        <m:r>
                          <m:rPr>
                            <m:brk m:alnAt="23"/>
                          </m:rPr>
                          <a:rPr lang="en-SG" b="0" i="1" smtClean="0">
                            <a:latin typeface="Cambria Math"/>
                            <a:ea typeface="Cambria Math"/>
                          </a:rPr>
                          <m:t>𝑗</m:t>
                        </m:r>
                        <m:r>
                          <a:rPr lang="en-SG" b="0" i="1" smtClean="0">
                            <a:latin typeface="Cambria Math"/>
                            <a:ea typeface="Cambria Math"/>
                          </a:rPr>
                          <m:t>=1</m:t>
                        </m:r>
                      </m:sub>
                      <m:sup>
                        <m:r>
                          <a:rPr lang="en-SG" b="0" i="1" smtClean="0">
                            <a:latin typeface="Cambria Math"/>
                            <a:ea typeface="Cambria Math"/>
                          </a:rPr>
                          <m:t>𝑁</m:t>
                        </m:r>
                      </m:sup>
                      <m:e>
                        <m:sSub>
                          <m:sSubPr>
                            <m:ctrlPr>
                              <a:rPr lang="en-SG" b="0" i="1" smtClean="0">
                                <a:solidFill>
                                  <a:srgbClr val="FF0066"/>
                                </a:solidFill>
                                <a:latin typeface="Cambria Math"/>
                                <a:ea typeface="Cambria Math"/>
                              </a:rPr>
                            </m:ctrlPr>
                          </m:sSubPr>
                          <m:e>
                            <m:r>
                              <a:rPr lang="en-SG" b="0" i="1" smtClean="0">
                                <a:solidFill>
                                  <a:srgbClr val="FF0066"/>
                                </a:solidFill>
                                <a:latin typeface="Cambria Math"/>
                                <a:ea typeface="Cambria Math"/>
                              </a:rPr>
                              <m:t>𝑤</m:t>
                            </m:r>
                          </m:e>
                          <m:sub>
                            <m:r>
                              <a:rPr lang="en-SG" b="0" i="1" smtClean="0">
                                <a:solidFill>
                                  <a:srgbClr val="FF0066"/>
                                </a:solidFill>
                                <a:latin typeface="Cambria Math"/>
                                <a:ea typeface="Cambria Math"/>
                              </a:rPr>
                              <m:t>𝑗</m:t>
                            </m:r>
                          </m:sub>
                        </m:sSub>
                      </m:e>
                    </m:nary>
                    <m:acc>
                      <m:accPr>
                        <m:chr m:val="̂"/>
                        <m:ctrlPr>
                          <a:rPr lang="en-SG" b="0" i="1" smtClean="0">
                            <a:solidFill>
                              <a:srgbClr val="0070C0"/>
                            </a:solidFill>
                            <a:latin typeface="Cambria Math"/>
                            <a:ea typeface="Cambria Math"/>
                          </a:rPr>
                        </m:ctrlPr>
                      </m:accPr>
                      <m:e>
                        <m:sSub>
                          <m:sSubPr>
                            <m:ctrlPr>
                              <a:rPr lang="en-SG" b="0" i="1" smtClean="0">
                                <a:solidFill>
                                  <a:srgbClr val="0070C0"/>
                                </a:solidFill>
                                <a:latin typeface="Cambria Math"/>
                                <a:ea typeface="Cambria Math"/>
                              </a:rPr>
                            </m:ctrlPr>
                          </m:sSubPr>
                          <m:e>
                            <m:r>
                              <a:rPr lang="en-SG" b="0" i="1" smtClean="0">
                                <a:solidFill>
                                  <a:srgbClr val="0070C0"/>
                                </a:solidFill>
                                <a:latin typeface="Cambria Math"/>
                                <a:ea typeface="Cambria Math"/>
                              </a:rPr>
                              <m:t>𝑟</m:t>
                            </m:r>
                          </m:e>
                          <m:sub>
                            <m:r>
                              <a:rPr lang="en-SG" b="0" i="1" smtClean="0">
                                <a:solidFill>
                                  <a:srgbClr val="0070C0"/>
                                </a:solidFill>
                                <a:latin typeface="Cambria Math"/>
                                <a:ea typeface="Cambria Math"/>
                              </a:rPr>
                              <m:t>𝑗</m:t>
                            </m:r>
                          </m:sub>
                        </m:sSub>
                      </m:e>
                    </m:acc>
                  </m:oMath>
                </a14:m>
                <a:r>
                  <a:rPr lang="en-SG" dirty="0" smtClean="0"/>
                  <a:t>	</a:t>
                </a:r>
                <a:endParaRPr lang="en-SG"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02" t="-1415"/>
                </a:stretch>
              </a:blipFill>
            </p:spPr>
            <p:txBody>
              <a:bodyPr/>
              <a:lstStyle/>
              <a:p>
                <a:r>
                  <a:rPr lang="en-SG">
                    <a:noFill/>
                  </a:rPr>
                  <a:t> </a:t>
                </a:r>
              </a:p>
            </p:txBody>
          </p:sp>
        </mc:Fallback>
      </mc:AlternateContent>
      <p:sp>
        <p:nvSpPr>
          <p:cNvPr id="3" name="Title 2"/>
          <p:cNvSpPr>
            <a:spLocks noGrp="1"/>
          </p:cNvSpPr>
          <p:nvPr>
            <p:ph type="title"/>
          </p:nvPr>
        </p:nvSpPr>
        <p:spPr/>
        <p:txBody>
          <a:bodyPr/>
          <a:lstStyle/>
          <a:p>
            <a:r>
              <a:rPr lang="en-SG" sz="4800" dirty="0" smtClean="0"/>
              <a:t>Portfolio Risk Measures  – Formulas</a:t>
            </a:r>
            <a:endParaRPr lang="en-SG" sz="4800" dirty="0"/>
          </a:p>
        </p:txBody>
      </p:sp>
      <p:cxnSp>
        <p:nvCxnSpPr>
          <p:cNvPr id="5" name="Straight Arrow Connector 4"/>
          <p:cNvCxnSpPr/>
          <p:nvPr/>
        </p:nvCxnSpPr>
        <p:spPr>
          <a:xfrm flipH="1">
            <a:off x="3995936" y="3933056"/>
            <a:ext cx="21602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83768" y="4676943"/>
            <a:ext cx="2736304" cy="1200329"/>
          </a:xfrm>
          <a:prstGeom prst="rect">
            <a:avLst/>
          </a:prstGeom>
          <a:noFill/>
          <a:ln w="12700">
            <a:solidFill>
              <a:schemeClr val="tx1"/>
            </a:solidFill>
          </a:ln>
        </p:spPr>
        <p:txBody>
          <a:bodyPr wrap="square" rtlCol="0">
            <a:spAutoFit/>
          </a:bodyPr>
          <a:lstStyle/>
          <a:p>
            <a:r>
              <a:rPr lang="en-SG" dirty="0" smtClean="0">
                <a:solidFill>
                  <a:srgbClr val="FF0066"/>
                </a:solidFill>
              </a:rPr>
              <a:t>Proportion / weightage of the asset </a:t>
            </a:r>
            <a:r>
              <a:rPr lang="en-SG" i="1" dirty="0" smtClean="0">
                <a:solidFill>
                  <a:srgbClr val="FF0066"/>
                </a:solidFill>
              </a:rPr>
              <a:t>j</a:t>
            </a:r>
            <a:r>
              <a:rPr lang="en-SG" dirty="0" smtClean="0">
                <a:solidFill>
                  <a:srgbClr val="FF0066"/>
                </a:solidFill>
              </a:rPr>
              <a:t> in the portfolio’s total components assets </a:t>
            </a:r>
            <a:endParaRPr lang="en-SG" dirty="0">
              <a:solidFill>
                <a:srgbClr val="FF0066"/>
              </a:solidFill>
            </a:endParaRPr>
          </a:p>
        </p:txBody>
      </p:sp>
      <p:cxnSp>
        <p:nvCxnSpPr>
          <p:cNvPr id="9" name="Straight Arrow Connector 8"/>
          <p:cNvCxnSpPr/>
          <p:nvPr/>
        </p:nvCxnSpPr>
        <p:spPr>
          <a:xfrm>
            <a:off x="4716016" y="3789040"/>
            <a:ext cx="86409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90519" y="3841082"/>
            <a:ext cx="2736304" cy="646331"/>
          </a:xfrm>
          <a:prstGeom prst="rect">
            <a:avLst/>
          </a:prstGeom>
          <a:noFill/>
          <a:ln w="12700">
            <a:solidFill>
              <a:schemeClr val="tx1"/>
            </a:solidFill>
          </a:ln>
        </p:spPr>
        <p:txBody>
          <a:bodyPr wrap="square" rtlCol="0">
            <a:spAutoFit/>
          </a:bodyPr>
          <a:lstStyle/>
          <a:p>
            <a:r>
              <a:rPr lang="en-SG" i="1" dirty="0" smtClean="0">
                <a:solidFill>
                  <a:srgbClr val="0070C0"/>
                </a:solidFill>
              </a:rPr>
              <a:t>j </a:t>
            </a:r>
            <a:r>
              <a:rPr lang="en-SG" dirty="0" smtClean="0">
                <a:solidFill>
                  <a:srgbClr val="0070C0"/>
                </a:solidFill>
              </a:rPr>
              <a:t>asset’s individual expected return</a:t>
            </a:r>
            <a:endParaRPr lang="en-SG" i="1" dirty="0">
              <a:solidFill>
                <a:srgbClr val="0070C0"/>
              </a:solidFill>
            </a:endParaRPr>
          </a:p>
        </p:txBody>
      </p:sp>
    </p:spTree>
    <p:extLst>
      <p:ext uri="{BB962C8B-B14F-4D97-AF65-F5344CB8AC3E}">
        <p14:creationId xmlns:p14="http://schemas.microsoft.com/office/powerpoint/2010/main" val="2281755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1_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Hardcover</Template>
  <TotalTime>569</TotalTime>
  <Words>2548</Words>
  <Application>Microsoft Office PowerPoint</Application>
  <PresentationFormat>On-screen Show (4:3)</PresentationFormat>
  <Paragraphs>304</Paragraphs>
  <Slides>50</Slides>
  <Notes>0</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Hardcover</vt:lpstr>
      <vt:lpstr>1_Hardcover</vt:lpstr>
      <vt:lpstr>BU8201 Business Finance: Tutorial 4 Risk and Rates of Return</vt:lpstr>
      <vt:lpstr>Review </vt:lpstr>
      <vt:lpstr>Stand-alone risk</vt:lpstr>
      <vt:lpstr>Risk Measures </vt:lpstr>
      <vt:lpstr>Risk Measures - Formulas</vt:lpstr>
      <vt:lpstr>Risk Measures – Formulas </vt:lpstr>
      <vt:lpstr>Coefficient of Variation (CV) </vt:lpstr>
      <vt:lpstr>Portfolio Stand-alone Risk</vt:lpstr>
      <vt:lpstr>Portfolio Risk Measures  – Formulas</vt:lpstr>
      <vt:lpstr>Portfolio Risk Measures  – Formulas</vt:lpstr>
      <vt:lpstr>Coefficient of Variation (CV) - Portfolio</vt:lpstr>
      <vt:lpstr>Stand-alone Risk of Portfolio  </vt:lpstr>
      <vt:lpstr>CAPM / SML </vt:lpstr>
      <vt:lpstr>CAPM / SML </vt:lpstr>
      <vt:lpstr>Beta</vt:lpstr>
      <vt:lpstr>Beta</vt:lpstr>
      <vt:lpstr>Market Risk Premium </vt:lpstr>
      <vt:lpstr>Required Return VS Expected Return </vt:lpstr>
      <vt:lpstr>Factors affecting SML</vt:lpstr>
      <vt:lpstr>Factors affecting SML</vt:lpstr>
      <vt:lpstr>Tutorial Questions Q7-7 &amp; Q7-8</vt:lpstr>
      <vt:lpstr>Q7-7 If investors’ aversion to risk increased, would the risk premium on a high-beta stock increase by more or less than that on a low-beta stock? Explain!</vt:lpstr>
      <vt:lpstr>PowerPoint Presentation</vt:lpstr>
      <vt:lpstr>PowerPoint Presentation</vt:lpstr>
      <vt:lpstr> Q7-8  If a company’s beta were to double, would its required return also double? </vt:lpstr>
      <vt:lpstr>Tutorial Questions P7-6 &amp; P7-12</vt:lpstr>
      <vt:lpstr>P7-6 Expected Returns</vt:lpstr>
      <vt:lpstr>PowerPoint Presentation</vt:lpstr>
      <vt:lpstr>PowerPoint Presentation</vt:lpstr>
      <vt:lpstr>P7-6 CAPM and required return</vt:lpstr>
      <vt:lpstr>PowerPoint Presentation</vt:lpstr>
      <vt:lpstr>PowerPoint Presentation</vt:lpstr>
      <vt:lpstr>Tutorial Questions P7-16 &amp; P7-17</vt:lpstr>
      <vt:lpstr>P7-16 Portfolio beta</vt:lpstr>
      <vt:lpstr>Summary</vt:lpstr>
      <vt:lpstr>Solution</vt:lpstr>
      <vt:lpstr>Alternative Solution</vt:lpstr>
      <vt:lpstr>P7-17 CAPM and required return</vt:lpstr>
      <vt:lpstr>Summary</vt:lpstr>
      <vt:lpstr>Solution</vt:lpstr>
      <vt:lpstr>Tutorial Questions P7-18 &amp; P7-19</vt:lpstr>
      <vt:lpstr>P7-18 CAPM and Portfolio Return</vt:lpstr>
      <vt:lpstr>P7-18 CAPM and Portfolio Return</vt:lpstr>
      <vt:lpstr>P7-18 CAPM and Portfolio Return</vt:lpstr>
      <vt:lpstr>P7-18 CAPM and Portfolio Return</vt:lpstr>
      <vt:lpstr>P7-19 Portfolio beta</vt:lpstr>
      <vt:lpstr>P7-19 Portfolio beta</vt:lpstr>
      <vt:lpstr>P7-19 Portfolio beta</vt:lpstr>
      <vt:lpstr>P7-19 Portfolio beta</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196</cp:revision>
  <dcterms:created xsi:type="dcterms:W3CDTF">2012-09-09T03:31:25Z</dcterms:created>
  <dcterms:modified xsi:type="dcterms:W3CDTF">2012-09-14T16:11:15Z</dcterms:modified>
</cp:coreProperties>
</file>