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5" r:id="rId4"/>
    <p:sldId id="259" r:id="rId5"/>
    <p:sldId id="261" r:id="rId6"/>
    <p:sldId id="262" r:id="rId7"/>
    <p:sldId id="301" r:id="rId8"/>
    <p:sldId id="302" r:id="rId9"/>
    <p:sldId id="319" r:id="rId10"/>
    <p:sldId id="266" r:id="rId11"/>
    <p:sldId id="304" r:id="rId12"/>
    <p:sldId id="303" r:id="rId13"/>
    <p:sldId id="267" r:id="rId14"/>
    <p:sldId id="270" r:id="rId15"/>
    <p:sldId id="271" r:id="rId16"/>
    <p:sldId id="272" r:id="rId17"/>
    <p:sldId id="273" r:id="rId18"/>
    <p:sldId id="274" r:id="rId19"/>
    <p:sldId id="275" r:id="rId20"/>
    <p:sldId id="276" r:id="rId21"/>
    <p:sldId id="277" r:id="rId22"/>
    <p:sldId id="278" r:id="rId23"/>
    <p:sldId id="279" r:id="rId24"/>
    <p:sldId id="280"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6" r:id="rId53"/>
    <p:sldId id="320" r:id="rId54"/>
    <p:sldId id="297" r:id="rId55"/>
    <p:sldId id="298" r:id="rId56"/>
    <p:sldId id="299"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002"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C592419-813F-488A-8889-4FE56CC56102}" type="datetimeFigureOut">
              <a:rPr lang="en-US" smtClean="0"/>
              <a:pPr/>
              <a:t>9/21/2012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A437681-621E-4BBC-9543-7F3B889640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92419-813F-488A-8889-4FE56CC56102}" type="datetimeFigureOut">
              <a:rPr lang="en-US" smtClean="0"/>
              <a:pPr/>
              <a:t>9/21/2012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37681-621E-4BBC-9543-7F3B889640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592419-813F-488A-8889-4FE56CC56102}" type="datetimeFigureOut">
              <a:rPr lang="en-US" smtClean="0"/>
              <a:pPr/>
              <a:t>9/21/2012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37681-621E-4BBC-9543-7F3B889640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C592419-813F-488A-8889-4FE56CC56102}" type="datetimeFigureOut">
              <a:rPr lang="en-US" smtClean="0"/>
              <a:pPr/>
              <a:t>9/21/2012</a:t>
            </a:fld>
            <a:endParaRPr lang="en-US"/>
          </a:p>
        </p:txBody>
      </p:sp>
      <p:sp>
        <p:nvSpPr>
          <p:cNvPr id="9" name="Slide Number Placeholder 8"/>
          <p:cNvSpPr>
            <a:spLocks noGrp="1"/>
          </p:cNvSpPr>
          <p:nvPr>
            <p:ph type="sldNum" sz="quarter" idx="15"/>
          </p:nvPr>
        </p:nvSpPr>
        <p:spPr/>
        <p:txBody>
          <a:bodyPr rtlCol="0"/>
          <a:lstStyle/>
          <a:p>
            <a:fld id="{DA437681-621E-4BBC-9543-7F3B8896409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C592419-813F-488A-8889-4FE56CC56102}" type="datetimeFigureOut">
              <a:rPr lang="en-US" smtClean="0"/>
              <a:pPr/>
              <a:t>9/21/2012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A437681-621E-4BBC-9543-7F3B889640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592419-813F-488A-8889-4FE56CC56102}" type="datetimeFigureOut">
              <a:rPr lang="en-US" smtClean="0"/>
              <a:pPr/>
              <a:t>9/21/2012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37681-621E-4BBC-9543-7F3B8896409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C592419-813F-488A-8889-4FE56CC56102}" type="datetimeFigureOut">
              <a:rPr lang="en-US" smtClean="0"/>
              <a:pPr/>
              <a:t>9/21/2012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437681-621E-4BBC-9543-7F3B8896409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C592419-813F-488A-8889-4FE56CC56102}" type="datetimeFigureOut">
              <a:rPr lang="en-US" smtClean="0"/>
              <a:pPr/>
              <a:t>9/21/2012</a:t>
            </a:fld>
            <a:endParaRPr lang="en-US"/>
          </a:p>
        </p:txBody>
      </p:sp>
      <p:sp>
        <p:nvSpPr>
          <p:cNvPr id="7" name="Slide Number Placeholder 6"/>
          <p:cNvSpPr>
            <a:spLocks noGrp="1"/>
          </p:cNvSpPr>
          <p:nvPr>
            <p:ph type="sldNum" sz="quarter" idx="11"/>
          </p:nvPr>
        </p:nvSpPr>
        <p:spPr/>
        <p:txBody>
          <a:bodyPr rtlCol="0"/>
          <a:lstStyle/>
          <a:p>
            <a:fld id="{DA437681-621E-4BBC-9543-7F3B8896409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92419-813F-488A-8889-4FE56CC56102}" type="datetimeFigureOut">
              <a:rPr lang="en-US" smtClean="0"/>
              <a:pPr/>
              <a:t>9/21/2012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437681-621E-4BBC-9543-7F3B889640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C592419-813F-488A-8889-4FE56CC56102}" type="datetimeFigureOut">
              <a:rPr lang="en-US" smtClean="0"/>
              <a:pPr/>
              <a:t>9/21/2012</a:t>
            </a:fld>
            <a:endParaRPr lang="en-US"/>
          </a:p>
        </p:txBody>
      </p:sp>
      <p:sp>
        <p:nvSpPr>
          <p:cNvPr id="22" name="Slide Number Placeholder 21"/>
          <p:cNvSpPr>
            <a:spLocks noGrp="1"/>
          </p:cNvSpPr>
          <p:nvPr>
            <p:ph type="sldNum" sz="quarter" idx="15"/>
          </p:nvPr>
        </p:nvSpPr>
        <p:spPr/>
        <p:txBody>
          <a:bodyPr rtlCol="0"/>
          <a:lstStyle/>
          <a:p>
            <a:fld id="{DA437681-621E-4BBC-9543-7F3B8896409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C592419-813F-488A-8889-4FE56CC56102}" type="datetimeFigureOut">
              <a:rPr lang="en-US" smtClean="0"/>
              <a:pPr/>
              <a:t>9/21/2012</a:t>
            </a:fld>
            <a:endParaRPr lang="en-US"/>
          </a:p>
        </p:txBody>
      </p:sp>
      <p:sp>
        <p:nvSpPr>
          <p:cNvPr id="18" name="Slide Number Placeholder 17"/>
          <p:cNvSpPr>
            <a:spLocks noGrp="1"/>
          </p:cNvSpPr>
          <p:nvPr>
            <p:ph type="sldNum" sz="quarter" idx="11"/>
          </p:nvPr>
        </p:nvSpPr>
        <p:spPr/>
        <p:txBody>
          <a:bodyPr rtlCol="0"/>
          <a:lstStyle/>
          <a:p>
            <a:fld id="{DA437681-621E-4BBC-9543-7F3B8896409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C592419-813F-488A-8889-4FE56CC56102}" type="datetimeFigureOut">
              <a:rPr lang="en-US" smtClean="0"/>
              <a:pPr/>
              <a:t>9/21/2012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437681-621E-4BBC-9543-7F3B889640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838200"/>
            <a:ext cx="6172200" cy="1894362"/>
          </a:xfrm>
        </p:spPr>
        <p:txBody>
          <a:bodyPr/>
          <a:lstStyle/>
          <a:p>
            <a:r>
              <a:rPr lang="en-US" dirty="0" smtClean="0"/>
              <a:t>BU </a:t>
            </a:r>
            <a:r>
              <a:rPr lang="en-US" dirty="0"/>
              <a:t>8</a:t>
            </a:r>
            <a:r>
              <a:rPr lang="en-US" dirty="0" smtClean="0"/>
              <a:t>201 Business Finance Tutorial 5</a:t>
            </a:r>
            <a:endParaRPr lang="en-US" dirty="0"/>
          </a:p>
        </p:txBody>
      </p:sp>
      <p:sp>
        <p:nvSpPr>
          <p:cNvPr id="3" name="Subtitle 2"/>
          <p:cNvSpPr>
            <a:spLocks noGrp="1"/>
          </p:cNvSpPr>
          <p:nvPr>
            <p:ph type="subTitle" idx="1"/>
          </p:nvPr>
        </p:nvSpPr>
        <p:spPr>
          <a:xfrm>
            <a:off x="3743323" y="3721472"/>
            <a:ext cx="5120640" cy="2374527"/>
          </a:xfrm>
        </p:spPr>
        <p:txBody>
          <a:bodyPr>
            <a:normAutofit/>
          </a:bodyPr>
          <a:lstStyle/>
          <a:p>
            <a:r>
              <a:rPr lang="en-US" b="1" dirty="0" smtClean="0"/>
              <a:t>Group 5</a:t>
            </a:r>
          </a:p>
          <a:p>
            <a:r>
              <a:rPr lang="en-US" dirty="0" smtClean="0"/>
              <a:t>Chiang Zhi Sheng</a:t>
            </a:r>
          </a:p>
          <a:p>
            <a:r>
              <a:rPr lang="en-US" dirty="0" err="1" smtClean="0"/>
              <a:t>Teng</a:t>
            </a:r>
            <a:r>
              <a:rPr lang="en-US" dirty="0" smtClean="0"/>
              <a:t> Ying </a:t>
            </a:r>
            <a:r>
              <a:rPr lang="en-US" dirty="0" err="1" smtClean="0"/>
              <a:t>Ying</a:t>
            </a:r>
            <a:endParaRPr lang="en-US" dirty="0" smtClean="0"/>
          </a:p>
          <a:p>
            <a:r>
              <a:rPr lang="en-US" dirty="0" err="1" smtClean="0"/>
              <a:t>Sufancia</a:t>
            </a:r>
            <a:r>
              <a:rPr lang="en-US" dirty="0" smtClean="0"/>
              <a:t> </a:t>
            </a:r>
            <a:r>
              <a:rPr lang="en-US" dirty="0" err="1" smtClean="0"/>
              <a:t>Kheng</a:t>
            </a:r>
            <a:endParaRPr lang="en-US" dirty="0" smtClean="0"/>
          </a:p>
          <a:p>
            <a:r>
              <a:rPr lang="en-US" dirty="0" err="1" smtClean="0"/>
              <a:t>Ferena</a:t>
            </a:r>
            <a:r>
              <a:rPr lang="en-US" dirty="0" smtClean="0"/>
              <a:t> Lee </a:t>
            </a:r>
            <a:r>
              <a:rPr lang="en-US" dirty="0" err="1" smtClean="0"/>
              <a:t>Jia</a:t>
            </a:r>
            <a:r>
              <a:rPr lang="en-US" dirty="0" smtClean="0"/>
              <a:t> Mei</a:t>
            </a:r>
          </a:p>
          <a:p>
            <a:r>
              <a:rPr lang="en-US" dirty="0" smtClean="0"/>
              <a:t>Ng Hong </a:t>
            </a:r>
            <a:r>
              <a:rPr lang="en-US" smtClean="0"/>
              <a:t>Ming Jaime</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01948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What happens when depreciation is done over different years ???</a:t>
            </a:r>
            <a:endParaRPr lang="en-US" dirty="0"/>
          </a:p>
        </p:txBody>
      </p:sp>
      <p:sp>
        <p:nvSpPr>
          <p:cNvPr id="4" name="TextBox 3"/>
          <p:cNvSpPr txBox="1"/>
          <p:nvPr/>
        </p:nvSpPr>
        <p:spPr>
          <a:xfrm>
            <a:off x="1371600" y="1733490"/>
            <a:ext cx="3124200" cy="400110"/>
          </a:xfrm>
          <a:prstGeom prst="rect">
            <a:avLst/>
          </a:prstGeom>
          <a:noFill/>
        </p:spPr>
        <p:txBody>
          <a:bodyPr wrap="square" rtlCol="0">
            <a:spAutoFit/>
          </a:bodyPr>
          <a:lstStyle/>
          <a:p>
            <a:r>
              <a:rPr lang="en-US" sz="2000" b="1" dirty="0" smtClean="0"/>
              <a:t>10 Years </a:t>
            </a:r>
            <a:endParaRPr lang="en-US" sz="2000" b="1" dirty="0"/>
          </a:p>
        </p:txBody>
      </p:sp>
      <p:sp>
        <p:nvSpPr>
          <p:cNvPr id="5" name="Rectangle 6"/>
          <p:cNvSpPr>
            <a:spLocks noGrp="1" noChangeArrowheads="1"/>
          </p:cNvSpPr>
          <p:nvPr>
            <p:ph sz="quarter" idx="4294967295"/>
          </p:nvPr>
        </p:nvSpPr>
        <p:spPr>
          <a:xfrm>
            <a:off x="304800" y="2133600"/>
            <a:ext cx="3733800" cy="4101584"/>
          </a:xfrm>
          <a:prstGeom prst="rect">
            <a:avLst/>
          </a:prstGeom>
          <a:noFill/>
          <a:ln/>
        </p:spPr>
        <p:txBody>
          <a:bodyPr>
            <a:normAutofit/>
          </a:bodyPr>
          <a:lstStyle/>
          <a:p>
            <a:pPr marL="0" indent="0">
              <a:buFont typeface="Monotype Sorts" pitchFamily="2" charset="2"/>
              <a:buNone/>
            </a:pPr>
            <a:r>
              <a:rPr lang="en-US" sz="1800" dirty="0"/>
              <a:t>Cash  </a:t>
            </a:r>
            <a:r>
              <a:rPr lang="en-US" sz="1800" dirty="0" smtClean="0"/>
              <a:t>             </a:t>
            </a:r>
            <a:r>
              <a:rPr lang="en-US" sz="1800" dirty="0"/>
              <a:t>	       $     90 </a:t>
            </a:r>
            <a:endParaRPr lang="en-US" sz="1800" dirty="0" smtClean="0"/>
          </a:p>
          <a:p>
            <a:pPr marL="0" indent="0">
              <a:buFont typeface="Monotype Sorts" pitchFamily="2" charset="2"/>
              <a:buNone/>
            </a:pPr>
            <a:r>
              <a:rPr lang="en-US" sz="1800" dirty="0" smtClean="0"/>
              <a:t>Acct</a:t>
            </a:r>
            <a:r>
              <a:rPr lang="en-US" sz="1800" dirty="0"/>
              <a:t>. </a:t>
            </a:r>
            <a:r>
              <a:rPr lang="en-US" sz="1800" dirty="0" smtClean="0"/>
              <a:t>Rec.</a:t>
            </a:r>
            <a:r>
              <a:rPr lang="en-US" sz="1800" dirty="0"/>
              <a:t>	</a:t>
            </a:r>
            <a:r>
              <a:rPr lang="en-US" sz="1800" dirty="0" smtClean="0"/>
              <a:t>             370 Inventories</a:t>
            </a:r>
            <a:r>
              <a:rPr lang="en-US" sz="1800" dirty="0"/>
              <a:t>	 </a:t>
            </a:r>
            <a:r>
              <a:rPr lang="en-US" sz="1800" dirty="0" smtClean="0"/>
              <a:t>            690 </a:t>
            </a:r>
          </a:p>
          <a:p>
            <a:pPr marL="0" indent="0">
              <a:buFont typeface="Monotype Sorts" pitchFamily="2" charset="2"/>
              <a:buNone/>
            </a:pPr>
            <a:r>
              <a:rPr lang="en-US" sz="1800" dirty="0" smtClean="0"/>
              <a:t>Prepaid </a:t>
            </a:r>
            <a:r>
              <a:rPr lang="en-US" sz="1800" dirty="0" err="1"/>
              <a:t>Exp</a:t>
            </a:r>
            <a:r>
              <a:rPr lang="en-US" sz="1800" baseline="30000" dirty="0">
                <a:effectLst>
                  <a:outerShdw blurRad="38100" dist="38100" dir="2700000" algn="tl">
                    <a:srgbClr val="C0C0C0"/>
                  </a:outerShdw>
                </a:effectLst>
              </a:rPr>
              <a:t> </a:t>
            </a:r>
            <a:r>
              <a:rPr lang="en-US" sz="1800" dirty="0"/>
              <a:t>	    	     5  </a:t>
            </a:r>
            <a:r>
              <a:rPr lang="en-US" sz="1800" dirty="0" smtClean="0"/>
              <a:t>                   </a:t>
            </a:r>
            <a:r>
              <a:rPr lang="en-US" sz="1800" dirty="0" smtClean="0">
                <a:solidFill>
                  <a:srgbClr val="014A01"/>
                </a:solidFill>
              </a:rPr>
              <a:t>                                              </a:t>
            </a:r>
          </a:p>
          <a:p>
            <a:pPr marL="0" indent="0">
              <a:buFont typeface="Monotype Sorts" pitchFamily="2" charset="2"/>
              <a:buNone/>
            </a:pPr>
            <a:r>
              <a:rPr lang="en-US" sz="1800" dirty="0">
                <a:solidFill>
                  <a:srgbClr val="014A01"/>
                </a:solidFill>
                <a:effectLst>
                  <a:outerShdw blurRad="38100" dist="38100" dir="2700000" algn="tl">
                    <a:srgbClr val="C0C0C0"/>
                  </a:outerShdw>
                </a:effectLst>
              </a:rPr>
              <a:t> </a:t>
            </a:r>
            <a:r>
              <a:rPr lang="en-US" sz="1800" dirty="0" smtClean="0">
                <a:solidFill>
                  <a:srgbClr val="014A01"/>
                </a:solidFill>
                <a:effectLst>
                  <a:outerShdw blurRad="38100" dist="38100" dir="2700000" algn="tl">
                    <a:srgbClr val="C0C0C0"/>
                  </a:outerShdw>
                </a:effectLst>
              </a:rPr>
              <a:t>        </a:t>
            </a:r>
            <a:r>
              <a:rPr lang="en-US" sz="1800" dirty="0" smtClean="0">
                <a:solidFill>
                  <a:schemeClr val="tx2"/>
                </a:solidFill>
                <a:effectLst>
                  <a:outerShdw blurRad="38100" dist="38100" dir="2700000" algn="tl">
                    <a:srgbClr val="C0C0C0"/>
                  </a:outerShdw>
                </a:effectLst>
              </a:rPr>
              <a:t>Current Assets   $  1,155 </a:t>
            </a:r>
          </a:p>
          <a:p>
            <a:pPr marL="0" indent="0">
              <a:buFont typeface="Monotype Sorts" pitchFamily="2" charset="2"/>
              <a:buNone/>
            </a:pPr>
            <a:endParaRPr lang="en-US" sz="1800" dirty="0">
              <a:solidFill>
                <a:schemeClr val="tx2"/>
              </a:solidFill>
              <a:effectLst>
                <a:outerShdw blurRad="38100" dist="38100" dir="2700000" algn="tl">
                  <a:srgbClr val="C0C0C0"/>
                </a:outerShdw>
              </a:effectLst>
            </a:endParaRPr>
          </a:p>
          <a:p>
            <a:pPr marL="0" indent="0">
              <a:buFont typeface="Monotype Sorts" pitchFamily="2" charset="2"/>
              <a:buNone/>
            </a:pPr>
            <a:r>
              <a:rPr lang="en-US" sz="1800" dirty="0" smtClean="0"/>
              <a:t>Gross</a:t>
            </a:r>
            <a:r>
              <a:rPr lang="en-US" sz="1800" dirty="0" smtClean="0">
                <a:solidFill>
                  <a:schemeClr val="tx2"/>
                </a:solidFill>
                <a:effectLst>
                  <a:outerShdw blurRad="38100" dist="38100" dir="2700000" algn="tl">
                    <a:srgbClr val="C0C0C0"/>
                  </a:outerShdw>
                </a:effectLst>
              </a:rPr>
              <a:t> </a:t>
            </a:r>
            <a:r>
              <a:rPr lang="en-US" sz="1800" dirty="0" smtClean="0"/>
              <a:t>Fixed </a:t>
            </a:r>
            <a:r>
              <a:rPr lang="en-US" sz="1800" dirty="0"/>
              <a:t>Assets </a:t>
            </a:r>
            <a:r>
              <a:rPr lang="en-US" sz="1800" dirty="0" smtClean="0"/>
              <a:t>       1030 </a:t>
            </a:r>
            <a:r>
              <a:rPr lang="en-US" sz="1800" dirty="0"/>
              <a:t>Less: Acc. </a:t>
            </a:r>
            <a:r>
              <a:rPr lang="en-US" sz="1800" dirty="0" err="1"/>
              <a:t>Depr</a:t>
            </a:r>
            <a:r>
              <a:rPr lang="en-US" sz="1800" dirty="0"/>
              <a:t>. 	      </a:t>
            </a:r>
            <a:r>
              <a:rPr lang="en-US" sz="1800" dirty="0" smtClean="0"/>
              <a:t>     </a:t>
            </a:r>
            <a:r>
              <a:rPr lang="en-US" sz="1800" dirty="0"/>
              <a:t>(</a:t>
            </a:r>
            <a:r>
              <a:rPr lang="en-US" sz="1800" dirty="0" smtClean="0"/>
              <a:t>330) </a:t>
            </a:r>
            <a:endParaRPr lang="en-US" sz="1800" dirty="0">
              <a:solidFill>
                <a:srgbClr val="014A01"/>
              </a:solidFill>
            </a:endParaRPr>
          </a:p>
          <a:p>
            <a:pPr marL="0" indent="0">
              <a:buFont typeface="Monotype Sorts" pitchFamily="2" charset="2"/>
              <a:buNone/>
            </a:pPr>
            <a:r>
              <a:rPr lang="en-US" sz="1800" dirty="0" smtClean="0">
                <a:solidFill>
                  <a:schemeClr val="tx2"/>
                </a:solidFill>
                <a:effectLst>
                  <a:outerShdw blurRad="38100" dist="38100" dir="2700000" algn="tl">
                    <a:srgbClr val="C0C0C0"/>
                  </a:outerShdw>
                </a:effectLst>
              </a:rPr>
              <a:t>Net </a:t>
            </a:r>
            <a:r>
              <a:rPr lang="en-US" sz="1800" dirty="0">
                <a:solidFill>
                  <a:schemeClr val="tx2"/>
                </a:solidFill>
                <a:effectLst>
                  <a:outerShdw blurRad="38100" dist="38100" dir="2700000" algn="tl">
                    <a:srgbClr val="C0C0C0"/>
                  </a:outerShdw>
                </a:effectLst>
              </a:rPr>
              <a:t>Fix. Assets</a:t>
            </a:r>
            <a:r>
              <a:rPr lang="en-US" sz="1800" baseline="30000" dirty="0">
                <a:solidFill>
                  <a:schemeClr val="tx2"/>
                </a:solidFill>
                <a:effectLst>
                  <a:outerShdw blurRad="38100" dist="38100" dir="2700000" algn="tl">
                    <a:srgbClr val="C0C0C0"/>
                  </a:outerShdw>
                </a:effectLst>
              </a:rPr>
              <a:t>  </a:t>
            </a:r>
            <a:r>
              <a:rPr lang="en-US" sz="1800" dirty="0">
                <a:solidFill>
                  <a:schemeClr val="tx2"/>
                </a:solidFill>
                <a:effectLst>
                  <a:outerShdw blurRad="38100" dist="38100" dir="2700000" algn="tl">
                    <a:srgbClr val="C0C0C0"/>
                  </a:outerShdw>
                </a:effectLst>
              </a:rPr>
              <a:t> </a:t>
            </a:r>
            <a:r>
              <a:rPr lang="en-US" sz="1800" dirty="0" smtClean="0">
                <a:solidFill>
                  <a:schemeClr val="tx2"/>
                </a:solidFill>
                <a:effectLst>
                  <a:outerShdw blurRad="38100" dist="38100" dir="2700000" algn="tl">
                    <a:srgbClr val="C0C0C0"/>
                  </a:outerShdw>
                </a:effectLst>
              </a:rPr>
              <a:t>           $   700 </a:t>
            </a:r>
            <a:r>
              <a:rPr lang="en-US" sz="1800" dirty="0"/>
              <a:t>	</a:t>
            </a:r>
            <a:endParaRPr lang="en-US" sz="1800" dirty="0" smtClean="0"/>
          </a:p>
          <a:p>
            <a:pPr marL="0" indent="0">
              <a:buFont typeface="Monotype Sorts" pitchFamily="2" charset="2"/>
              <a:buNone/>
            </a:pPr>
            <a:r>
              <a:rPr lang="en-US" sz="1800" dirty="0" smtClean="0">
                <a:solidFill>
                  <a:schemeClr val="hlink"/>
                </a:solidFill>
                <a:effectLst>
                  <a:outerShdw blurRad="38100" dist="38100" dir="2700000" algn="tl">
                    <a:srgbClr val="C0C0C0"/>
                  </a:outerShdw>
                </a:effectLst>
              </a:rPr>
              <a:t>Total </a:t>
            </a:r>
            <a:r>
              <a:rPr lang="en-US" sz="1800" dirty="0">
                <a:solidFill>
                  <a:schemeClr val="hlink"/>
                </a:solidFill>
                <a:effectLst>
                  <a:outerShdw blurRad="38100" dist="38100" dir="2700000" algn="tl">
                    <a:srgbClr val="C0C0C0"/>
                  </a:outerShdw>
                </a:effectLst>
              </a:rPr>
              <a:t>Assets	</a:t>
            </a:r>
            <a:r>
              <a:rPr lang="en-US" sz="1800" dirty="0" smtClean="0">
                <a:solidFill>
                  <a:schemeClr val="hlink"/>
                </a:solidFill>
                <a:effectLst>
                  <a:outerShdw blurRad="38100" dist="38100" dir="2700000" algn="tl">
                    <a:srgbClr val="C0C0C0"/>
                  </a:outerShdw>
                </a:effectLst>
              </a:rPr>
              <a:t>         $  1,855</a:t>
            </a:r>
            <a:endParaRPr lang="en-US" sz="1800" dirty="0">
              <a:solidFill>
                <a:schemeClr val="hlink"/>
              </a:solidFill>
              <a:effectLst>
                <a:outerShdw blurRad="38100" dist="38100" dir="2700000" algn="tl">
                  <a:srgbClr val="C0C0C0"/>
                </a:outerShdw>
              </a:effectLst>
            </a:endParaRPr>
          </a:p>
        </p:txBody>
      </p:sp>
      <p:sp>
        <p:nvSpPr>
          <p:cNvPr id="6" name="Rectangle 6"/>
          <p:cNvSpPr>
            <a:spLocks noGrp="1" noChangeArrowheads="1"/>
          </p:cNvSpPr>
          <p:nvPr>
            <p:ph sz="quarter" idx="4294967295"/>
          </p:nvPr>
        </p:nvSpPr>
        <p:spPr>
          <a:xfrm>
            <a:off x="4648200" y="2146816"/>
            <a:ext cx="3733800" cy="4101584"/>
          </a:xfrm>
          <a:prstGeom prst="rect">
            <a:avLst/>
          </a:prstGeom>
          <a:noFill/>
          <a:ln/>
        </p:spPr>
        <p:txBody>
          <a:bodyPr>
            <a:normAutofit/>
          </a:bodyPr>
          <a:lstStyle/>
          <a:p>
            <a:pPr marL="0" indent="0">
              <a:buFont typeface="Monotype Sorts" pitchFamily="2" charset="2"/>
              <a:buNone/>
            </a:pPr>
            <a:r>
              <a:rPr lang="en-US" sz="1800" dirty="0"/>
              <a:t>Cash  </a:t>
            </a:r>
            <a:r>
              <a:rPr lang="en-US" sz="1800" dirty="0" smtClean="0"/>
              <a:t>             </a:t>
            </a:r>
            <a:r>
              <a:rPr lang="en-US" sz="1800" dirty="0"/>
              <a:t>	       $     90 </a:t>
            </a:r>
            <a:endParaRPr lang="en-US" sz="1800" dirty="0" smtClean="0"/>
          </a:p>
          <a:p>
            <a:pPr marL="0" indent="0">
              <a:buFont typeface="Monotype Sorts" pitchFamily="2" charset="2"/>
              <a:buNone/>
            </a:pPr>
            <a:r>
              <a:rPr lang="en-US" sz="1800" dirty="0" smtClean="0"/>
              <a:t>Acct</a:t>
            </a:r>
            <a:r>
              <a:rPr lang="en-US" sz="1800" dirty="0"/>
              <a:t>. </a:t>
            </a:r>
            <a:r>
              <a:rPr lang="en-US" sz="1800" dirty="0" smtClean="0"/>
              <a:t>Rec.</a:t>
            </a:r>
            <a:r>
              <a:rPr lang="en-US" sz="1800" dirty="0"/>
              <a:t>	</a:t>
            </a:r>
            <a:r>
              <a:rPr lang="en-US" sz="1800" dirty="0" smtClean="0"/>
              <a:t>              370 Inventories</a:t>
            </a:r>
            <a:r>
              <a:rPr lang="en-US" sz="1800" dirty="0"/>
              <a:t>		</a:t>
            </a:r>
            <a:r>
              <a:rPr lang="en-US" sz="1800" dirty="0" smtClean="0"/>
              <a:t>690 </a:t>
            </a:r>
          </a:p>
          <a:p>
            <a:pPr marL="0" indent="0">
              <a:buFont typeface="Monotype Sorts" pitchFamily="2" charset="2"/>
              <a:buNone/>
            </a:pPr>
            <a:r>
              <a:rPr lang="en-US" sz="1800" dirty="0" smtClean="0"/>
              <a:t>Prepaid </a:t>
            </a:r>
            <a:r>
              <a:rPr lang="en-US" sz="1800" dirty="0" err="1"/>
              <a:t>Exp</a:t>
            </a:r>
            <a:r>
              <a:rPr lang="en-US" sz="1800" baseline="30000" dirty="0">
                <a:effectLst>
                  <a:outerShdw blurRad="38100" dist="38100" dir="2700000" algn="tl">
                    <a:srgbClr val="C0C0C0"/>
                  </a:outerShdw>
                </a:effectLst>
              </a:rPr>
              <a:t> </a:t>
            </a:r>
            <a:r>
              <a:rPr lang="en-US" sz="1800" dirty="0"/>
              <a:t>	    	     5  </a:t>
            </a:r>
            <a:r>
              <a:rPr lang="en-US" sz="1800" dirty="0" smtClean="0"/>
              <a:t>                   </a:t>
            </a:r>
            <a:r>
              <a:rPr lang="en-US" sz="1800" dirty="0" smtClean="0">
                <a:solidFill>
                  <a:srgbClr val="014A01"/>
                </a:solidFill>
              </a:rPr>
              <a:t>                                              </a:t>
            </a:r>
          </a:p>
          <a:p>
            <a:pPr marL="0" indent="0">
              <a:buFont typeface="Monotype Sorts" pitchFamily="2" charset="2"/>
              <a:buNone/>
            </a:pPr>
            <a:r>
              <a:rPr lang="en-US" sz="1800" dirty="0">
                <a:solidFill>
                  <a:srgbClr val="014A01"/>
                </a:solidFill>
                <a:effectLst>
                  <a:outerShdw blurRad="38100" dist="38100" dir="2700000" algn="tl">
                    <a:srgbClr val="C0C0C0"/>
                  </a:outerShdw>
                </a:effectLst>
              </a:rPr>
              <a:t> </a:t>
            </a:r>
            <a:r>
              <a:rPr lang="en-US" sz="1800" dirty="0" smtClean="0">
                <a:solidFill>
                  <a:srgbClr val="014A01"/>
                </a:solidFill>
                <a:effectLst>
                  <a:outerShdw blurRad="38100" dist="38100" dir="2700000" algn="tl">
                    <a:srgbClr val="C0C0C0"/>
                  </a:outerShdw>
                </a:effectLst>
              </a:rPr>
              <a:t>        </a:t>
            </a:r>
            <a:r>
              <a:rPr lang="en-US" sz="1800" dirty="0" smtClean="0">
                <a:solidFill>
                  <a:schemeClr val="tx2"/>
                </a:solidFill>
                <a:effectLst>
                  <a:outerShdw blurRad="38100" dist="38100" dir="2700000" algn="tl">
                    <a:srgbClr val="C0C0C0"/>
                  </a:outerShdw>
                </a:effectLst>
              </a:rPr>
              <a:t>Current Assets   $  1,155 </a:t>
            </a:r>
          </a:p>
          <a:p>
            <a:pPr marL="0" indent="0">
              <a:buFont typeface="Monotype Sorts" pitchFamily="2" charset="2"/>
              <a:buNone/>
            </a:pPr>
            <a:endParaRPr lang="en-US" sz="1800" dirty="0">
              <a:solidFill>
                <a:schemeClr val="tx2"/>
              </a:solidFill>
              <a:effectLst>
                <a:outerShdw blurRad="38100" dist="38100" dir="2700000" algn="tl">
                  <a:srgbClr val="C0C0C0"/>
                </a:outerShdw>
              </a:effectLst>
            </a:endParaRPr>
          </a:p>
          <a:p>
            <a:pPr marL="0" indent="0">
              <a:buFont typeface="Monotype Sorts" pitchFamily="2" charset="2"/>
              <a:buNone/>
            </a:pPr>
            <a:r>
              <a:rPr lang="en-US" sz="1800" dirty="0" smtClean="0"/>
              <a:t>Gross</a:t>
            </a:r>
            <a:r>
              <a:rPr lang="en-US" sz="1800" dirty="0" smtClean="0">
                <a:solidFill>
                  <a:schemeClr val="tx2"/>
                </a:solidFill>
                <a:effectLst>
                  <a:outerShdw blurRad="38100" dist="38100" dir="2700000" algn="tl">
                    <a:srgbClr val="C0C0C0"/>
                  </a:outerShdw>
                </a:effectLst>
              </a:rPr>
              <a:t> </a:t>
            </a:r>
            <a:r>
              <a:rPr lang="en-US" sz="1800" dirty="0" smtClean="0"/>
              <a:t>Fixed </a:t>
            </a:r>
            <a:r>
              <a:rPr lang="en-US" sz="1800" dirty="0"/>
              <a:t>Assets </a:t>
            </a:r>
            <a:r>
              <a:rPr lang="en-US" sz="1800" dirty="0" smtClean="0"/>
              <a:t>       1,030 </a:t>
            </a:r>
            <a:r>
              <a:rPr lang="en-US" sz="1800" dirty="0"/>
              <a:t>Less: Acc. </a:t>
            </a:r>
            <a:r>
              <a:rPr lang="en-US" sz="1800" dirty="0" err="1"/>
              <a:t>Depr</a:t>
            </a:r>
            <a:r>
              <a:rPr lang="en-US" sz="1800" dirty="0"/>
              <a:t>. 	    </a:t>
            </a:r>
            <a:r>
              <a:rPr lang="en-US" sz="1800" dirty="0" smtClean="0"/>
              <a:t>       (660) </a:t>
            </a:r>
            <a:endParaRPr lang="en-US" sz="1800" dirty="0">
              <a:solidFill>
                <a:srgbClr val="014A01"/>
              </a:solidFill>
            </a:endParaRPr>
          </a:p>
          <a:p>
            <a:pPr marL="0" indent="0">
              <a:buFont typeface="Monotype Sorts" pitchFamily="2" charset="2"/>
              <a:buNone/>
            </a:pPr>
            <a:r>
              <a:rPr lang="en-US" sz="1800" dirty="0" smtClean="0">
                <a:solidFill>
                  <a:schemeClr val="tx2"/>
                </a:solidFill>
                <a:effectLst>
                  <a:outerShdw blurRad="38100" dist="38100" dir="2700000" algn="tl">
                    <a:srgbClr val="C0C0C0"/>
                  </a:outerShdw>
                </a:effectLst>
              </a:rPr>
              <a:t>Net </a:t>
            </a:r>
            <a:r>
              <a:rPr lang="en-US" sz="1800" dirty="0">
                <a:solidFill>
                  <a:schemeClr val="tx2"/>
                </a:solidFill>
                <a:effectLst>
                  <a:outerShdw blurRad="38100" dist="38100" dir="2700000" algn="tl">
                    <a:srgbClr val="C0C0C0"/>
                  </a:outerShdw>
                </a:effectLst>
              </a:rPr>
              <a:t>Fix. Assets</a:t>
            </a:r>
            <a:r>
              <a:rPr lang="en-US" sz="1800" baseline="30000" dirty="0">
                <a:solidFill>
                  <a:schemeClr val="tx2"/>
                </a:solidFill>
                <a:effectLst>
                  <a:outerShdw blurRad="38100" dist="38100" dir="2700000" algn="tl">
                    <a:srgbClr val="C0C0C0"/>
                  </a:outerShdw>
                </a:effectLst>
              </a:rPr>
              <a:t>  </a:t>
            </a:r>
            <a:r>
              <a:rPr lang="en-US" sz="1800" dirty="0">
                <a:solidFill>
                  <a:schemeClr val="tx2"/>
                </a:solidFill>
                <a:effectLst>
                  <a:outerShdw blurRad="38100" dist="38100" dir="2700000" algn="tl">
                    <a:srgbClr val="C0C0C0"/>
                  </a:outerShdw>
                </a:effectLst>
              </a:rPr>
              <a:t> </a:t>
            </a:r>
            <a:r>
              <a:rPr lang="en-US" sz="1800" dirty="0" smtClean="0">
                <a:solidFill>
                  <a:schemeClr val="tx2"/>
                </a:solidFill>
                <a:effectLst>
                  <a:outerShdw blurRad="38100" dist="38100" dir="2700000" algn="tl">
                    <a:srgbClr val="C0C0C0"/>
                  </a:outerShdw>
                </a:effectLst>
              </a:rPr>
              <a:t>           $   370 </a:t>
            </a:r>
            <a:r>
              <a:rPr lang="en-US" sz="1800" dirty="0"/>
              <a:t>	</a:t>
            </a:r>
            <a:endParaRPr lang="en-US" sz="1800" dirty="0" smtClean="0"/>
          </a:p>
          <a:p>
            <a:pPr marL="0" indent="0">
              <a:buFont typeface="Monotype Sorts" pitchFamily="2" charset="2"/>
              <a:buNone/>
            </a:pPr>
            <a:r>
              <a:rPr lang="en-US" sz="1800" dirty="0" smtClean="0">
                <a:solidFill>
                  <a:schemeClr val="hlink"/>
                </a:solidFill>
                <a:effectLst>
                  <a:outerShdw blurRad="38100" dist="38100" dir="2700000" algn="tl">
                    <a:srgbClr val="C0C0C0"/>
                  </a:outerShdw>
                </a:effectLst>
              </a:rPr>
              <a:t>Total </a:t>
            </a:r>
            <a:r>
              <a:rPr lang="en-US" sz="1800" dirty="0">
                <a:solidFill>
                  <a:schemeClr val="hlink"/>
                </a:solidFill>
                <a:effectLst>
                  <a:outerShdw blurRad="38100" dist="38100" dir="2700000" algn="tl">
                    <a:srgbClr val="C0C0C0"/>
                  </a:outerShdw>
                </a:effectLst>
              </a:rPr>
              <a:t>Assets	</a:t>
            </a:r>
            <a:r>
              <a:rPr lang="en-US" sz="1800" dirty="0" smtClean="0">
                <a:solidFill>
                  <a:schemeClr val="hlink"/>
                </a:solidFill>
                <a:effectLst>
                  <a:outerShdw blurRad="38100" dist="38100" dir="2700000" algn="tl">
                    <a:srgbClr val="C0C0C0"/>
                  </a:outerShdw>
                </a:effectLst>
              </a:rPr>
              <a:t>         $  1,525</a:t>
            </a:r>
            <a:endParaRPr lang="en-US" sz="1800" dirty="0">
              <a:solidFill>
                <a:schemeClr val="hlink"/>
              </a:solidFill>
              <a:effectLst>
                <a:outerShdw blurRad="38100" dist="38100" dir="2700000" algn="tl">
                  <a:srgbClr val="C0C0C0"/>
                </a:outerShdw>
              </a:effectLst>
            </a:endParaRPr>
          </a:p>
        </p:txBody>
      </p:sp>
      <p:sp>
        <p:nvSpPr>
          <p:cNvPr id="7" name="TextBox 6"/>
          <p:cNvSpPr txBox="1"/>
          <p:nvPr/>
        </p:nvSpPr>
        <p:spPr>
          <a:xfrm>
            <a:off x="5638800" y="1809690"/>
            <a:ext cx="3124200" cy="400110"/>
          </a:xfrm>
          <a:prstGeom prst="rect">
            <a:avLst/>
          </a:prstGeom>
          <a:noFill/>
        </p:spPr>
        <p:txBody>
          <a:bodyPr wrap="square" rtlCol="0">
            <a:spAutoFit/>
          </a:bodyPr>
          <a:lstStyle/>
          <a:p>
            <a:r>
              <a:rPr lang="en-US" sz="2000" b="1" dirty="0" smtClean="0"/>
              <a:t>5    Years </a:t>
            </a:r>
            <a:endParaRPr lang="en-US" sz="2000" b="1" dirty="0"/>
          </a:p>
        </p:txBody>
      </p:sp>
      <p:sp>
        <p:nvSpPr>
          <p:cNvPr id="3" name="Oval 2"/>
          <p:cNvSpPr/>
          <p:nvPr/>
        </p:nvSpPr>
        <p:spPr>
          <a:xfrm>
            <a:off x="2819400" y="4495800"/>
            <a:ext cx="723900" cy="304800"/>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62800" y="4495800"/>
            <a:ext cx="723900" cy="304800"/>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819400" y="3505200"/>
            <a:ext cx="91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67550" y="4876800"/>
            <a:ext cx="91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62800" y="3495675"/>
            <a:ext cx="91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62250" y="4876800"/>
            <a:ext cx="9144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Rectangle 7"/>
          <p:cNvSpPr>
            <a:spLocks noChangeArrowheads="1"/>
          </p:cNvSpPr>
          <p:nvPr/>
        </p:nvSpPr>
        <p:spPr bwMode="auto">
          <a:xfrm>
            <a:off x="382382" y="1233433"/>
            <a:ext cx="60946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dirty="0" smtClean="0">
                <a:solidFill>
                  <a:schemeClr val="hlink"/>
                </a:solidFill>
                <a:effectLst>
                  <a:outerShdw blurRad="38100" dist="38100" dir="2700000" algn="tl">
                    <a:srgbClr val="C0C0C0"/>
                  </a:outerShdw>
                </a:effectLst>
              </a:rPr>
              <a:t>Company A’s Balance </a:t>
            </a:r>
            <a:r>
              <a:rPr lang="en-US" dirty="0">
                <a:solidFill>
                  <a:schemeClr val="hlink"/>
                </a:solidFill>
                <a:effectLst>
                  <a:outerShdw blurRad="38100" dist="38100" dir="2700000" algn="tl">
                    <a:srgbClr val="C0C0C0"/>
                  </a:outerShdw>
                </a:effectLst>
              </a:rPr>
              <a:t>Sheet (thousands) Dec. 31, </a:t>
            </a:r>
            <a:r>
              <a:rPr lang="en-US" dirty="0" smtClean="0">
                <a:solidFill>
                  <a:schemeClr val="hlink"/>
                </a:solidFill>
                <a:effectLst>
                  <a:outerShdw blurRad="38100" dist="38100" dir="2700000" algn="tl">
                    <a:srgbClr val="C0C0C0"/>
                  </a:outerShdw>
                </a:effectLst>
              </a:rPr>
              <a:t>2011</a:t>
            </a:r>
            <a:endParaRPr lang="en-US" sz="2400" baseline="30000" dirty="0">
              <a:solidFill>
                <a:schemeClr val="hlink"/>
              </a:solidFill>
              <a:effectLst>
                <a:outerShdw blurRad="38100" dist="38100" dir="2700000" algn="tl">
                  <a:srgbClr val="C0C0C0"/>
                </a:outerShdw>
              </a:effectLst>
            </a:endParaRPr>
          </a:p>
        </p:txBody>
      </p:sp>
    </p:spTree>
    <p:extLst>
      <p:ext uri="{BB962C8B-B14F-4D97-AF65-F5344CB8AC3E}">
        <p14:creationId xmlns:p14="http://schemas.microsoft.com/office/powerpoint/2010/main" val="155334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76200"/>
            <a:ext cx="7467600" cy="1143000"/>
          </a:xfrm>
        </p:spPr>
        <p:txBody>
          <a:bodyPr/>
          <a:lstStyle/>
          <a:p>
            <a:r>
              <a:rPr lang="en-US" dirty="0" smtClean="0"/>
              <a:t>What happens when depreciation is done over different years ???</a:t>
            </a:r>
            <a:endParaRPr lang="en-US" dirty="0"/>
          </a:p>
        </p:txBody>
      </p:sp>
      <p:sp>
        <p:nvSpPr>
          <p:cNvPr id="6" name="Rectangle 6"/>
          <p:cNvSpPr>
            <a:spLocks noGrp="1" noChangeArrowheads="1"/>
          </p:cNvSpPr>
          <p:nvPr>
            <p:ph sz="quarter" idx="4294967295"/>
          </p:nvPr>
        </p:nvSpPr>
        <p:spPr>
          <a:xfrm>
            <a:off x="228600" y="2286000"/>
            <a:ext cx="4114800" cy="4114800"/>
          </a:xfrm>
          <a:prstGeom prst="rect">
            <a:avLst/>
          </a:prstGeom>
          <a:noFill/>
          <a:ln/>
        </p:spPr>
        <p:txBody>
          <a:bodyPr>
            <a:normAutofit/>
          </a:bodyPr>
          <a:lstStyle/>
          <a:p>
            <a:pPr marL="0" indent="0">
              <a:buFont typeface="Monotype Sorts" pitchFamily="2" charset="2"/>
              <a:buNone/>
            </a:pPr>
            <a:r>
              <a:rPr lang="en-US" sz="1800" dirty="0"/>
              <a:t>Net Sales		   $   2,211 </a:t>
            </a:r>
            <a:endParaRPr lang="en-US" sz="1800" dirty="0" smtClean="0"/>
          </a:p>
          <a:p>
            <a:pPr marL="0" indent="0">
              <a:buFont typeface="Monotype Sorts" pitchFamily="2" charset="2"/>
              <a:buNone/>
            </a:pPr>
            <a:r>
              <a:rPr lang="en-US" sz="1800" dirty="0" smtClean="0"/>
              <a:t>Cost </a:t>
            </a:r>
            <a:r>
              <a:rPr lang="en-US" sz="1800" dirty="0"/>
              <a:t>of Goods Sold</a:t>
            </a:r>
            <a:r>
              <a:rPr lang="en-US" sz="1600" baseline="30000" dirty="0"/>
              <a:t> </a:t>
            </a:r>
            <a:r>
              <a:rPr lang="en-US" sz="1800" dirty="0" smtClean="0">
                <a:effectLst>
                  <a:outerShdw blurRad="38100" dist="38100" dir="2700000" algn="tl">
                    <a:srgbClr val="C0C0C0"/>
                  </a:outerShdw>
                </a:effectLst>
              </a:rPr>
              <a:t>                 (</a:t>
            </a:r>
            <a:r>
              <a:rPr lang="en-US" sz="1800" u="sng" dirty="0" smtClean="0"/>
              <a:t>1,599)</a:t>
            </a:r>
            <a:r>
              <a:rPr lang="en-US" sz="1800" dirty="0"/>
              <a:t> </a:t>
            </a:r>
            <a:r>
              <a:rPr lang="en-US" sz="1800" dirty="0" smtClean="0"/>
              <a:t>Gross </a:t>
            </a:r>
            <a:r>
              <a:rPr lang="en-US" sz="1800" dirty="0"/>
              <a:t>Profit</a:t>
            </a:r>
            <a:r>
              <a:rPr lang="en-US" sz="1800" baseline="30000" dirty="0">
                <a:effectLst>
                  <a:outerShdw blurRad="38100" dist="38100" dir="2700000" algn="tl">
                    <a:srgbClr val="C0C0C0"/>
                  </a:outerShdw>
                </a:effectLst>
              </a:rPr>
              <a:t> 	</a:t>
            </a:r>
            <a:r>
              <a:rPr lang="en-US" sz="1800" dirty="0"/>
              <a:t>   </a:t>
            </a:r>
            <a:r>
              <a:rPr lang="en-US" sz="1800" dirty="0" smtClean="0"/>
              <a:t>             $       612 </a:t>
            </a:r>
          </a:p>
          <a:p>
            <a:pPr marL="0" indent="0">
              <a:buFont typeface="Monotype Sorts" pitchFamily="2" charset="2"/>
              <a:buNone/>
            </a:pPr>
            <a:r>
              <a:rPr lang="en-US" sz="1800" dirty="0" smtClean="0"/>
              <a:t>Other </a:t>
            </a:r>
            <a:r>
              <a:rPr lang="en-US" sz="1800" dirty="0"/>
              <a:t>Expenses</a:t>
            </a:r>
            <a:r>
              <a:rPr lang="en-US" sz="1800" baseline="30000" dirty="0">
                <a:effectLst>
                  <a:outerShdw blurRad="38100" dist="38100" dir="2700000" algn="tl">
                    <a:srgbClr val="C0C0C0"/>
                  </a:outerShdw>
                </a:effectLst>
              </a:rPr>
              <a:t> </a:t>
            </a:r>
            <a:r>
              <a:rPr lang="en-US" sz="1800" baseline="30000" dirty="0" smtClean="0">
                <a:effectLst>
                  <a:outerShdw blurRad="38100" dist="38100" dir="2700000" algn="tl">
                    <a:srgbClr val="C0C0C0"/>
                  </a:outerShdw>
                </a:effectLst>
              </a:rPr>
              <a:t>           </a:t>
            </a:r>
            <a:r>
              <a:rPr lang="en-US" sz="1800" dirty="0" smtClean="0"/>
              <a:t>                  </a:t>
            </a:r>
            <a:r>
              <a:rPr lang="en-US" sz="1800" u="sng" dirty="0" smtClean="0"/>
              <a:t>(402)</a:t>
            </a:r>
            <a:r>
              <a:rPr lang="en-US" sz="1800" dirty="0" smtClean="0"/>
              <a:t>                   </a:t>
            </a:r>
            <a:r>
              <a:rPr lang="en-US" sz="1800" dirty="0" smtClean="0">
                <a:solidFill>
                  <a:srgbClr val="42B200"/>
                </a:solidFill>
              </a:rPr>
              <a:t>EBITDA</a:t>
            </a:r>
            <a:r>
              <a:rPr lang="en-US" sz="1800" baseline="30000" dirty="0">
                <a:solidFill>
                  <a:srgbClr val="014A01"/>
                </a:solidFill>
              </a:rPr>
              <a:t>	</a:t>
            </a:r>
            <a:r>
              <a:rPr lang="en-US" sz="1800" dirty="0">
                <a:solidFill>
                  <a:srgbClr val="014A01"/>
                </a:solidFill>
              </a:rPr>
              <a:t>   </a:t>
            </a:r>
            <a:r>
              <a:rPr lang="en-US" sz="1800" dirty="0" smtClean="0">
                <a:solidFill>
                  <a:srgbClr val="014A01"/>
                </a:solidFill>
              </a:rPr>
              <a:t>            </a:t>
            </a:r>
            <a:r>
              <a:rPr lang="en-US" sz="1800" dirty="0" smtClean="0">
                <a:solidFill>
                  <a:srgbClr val="42B200"/>
                </a:solidFill>
              </a:rPr>
              <a:t>$        210</a:t>
            </a:r>
          </a:p>
          <a:p>
            <a:pPr marL="0" indent="0">
              <a:buFont typeface="Monotype Sorts" pitchFamily="2" charset="2"/>
              <a:buNone/>
            </a:pPr>
            <a:r>
              <a:rPr lang="en-US" sz="1800" dirty="0"/>
              <a:t>Yearly </a:t>
            </a:r>
            <a:r>
              <a:rPr lang="en-US" sz="1800" dirty="0" err="1"/>
              <a:t>Depn</a:t>
            </a:r>
            <a:r>
              <a:rPr lang="en-US" sz="1800" dirty="0"/>
              <a:t>                     </a:t>
            </a:r>
            <a:r>
              <a:rPr lang="en-US" sz="1800" dirty="0" smtClean="0"/>
              <a:t>            </a:t>
            </a:r>
            <a:r>
              <a:rPr lang="en-US" sz="1800" u="sng" dirty="0" smtClean="0"/>
              <a:t>(20)</a:t>
            </a:r>
            <a:endParaRPr lang="en-US" sz="1800" u="sng" dirty="0"/>
          </a:p>
          <a:p>
            <a:pPr marL="0" indent="0">
              <a:buNone/>
            </a:pPr>
            <a:r>
              <a:rPr lang="en-US" sz="1800" dirty="0" smtClean="0">
                <a:solidFill>
                  <a:schemeClr val="hlink"/>
                </a:solidFill>
                <a:effectLst>
                  <a:outerShdw blurRad="38100" dist="38100" dir="2700000" algn="tl">
                    <a:srgbClr val="C0C0C0"/>
                  </a:outerShdw>
                </a:effectLst>
              </a:rPr>
              <a:t>EBIT                                   $        190</a:t>
            </a:r>
            <a:endParaRPr lang="en-US" sz="1800" dirty="0">
              <a:solidFill>
                <a:schemeClr val="hlink"/>
              </a:solidFill>
              <a:effectLst>
                <a:outerShdw blurRad="38100" dist="38100" dir="2700000" algn="tl">
                  <a:srgbClr val="C0C0C0"/>
                </a:outerShdw>
              </a:effectLst>
            </a:endParaRPr>
          </a:p>
          <a:p>
            <a:pPr marL="0" indent="0">
              <a:buFont typeface="Monotype Sorts" pitchFamily="2" charset="2"/>
              <a:buNone/>
            </a:pPr>
            <a:r>
              <a:rPr lang="en-US" sz="1800" dirty="0" smtClean="0">
                <a:solidFill>
                  <a:srgbClr val="42B200"/>
                </a:solidFill>
              </a:rPr>
              <a:t> </a:t>
            </a:r>
            <a:r>
              <a:rPr lang="en-US" sz="1800" dirty="0"/>
              <a:t>Interest </a:t>
            </a:r>
            <a:r>
              <a:rPr lang="en-US" sz="1800" dirty="0" smtClean="0"/>
              <a:t>Expense</a:t>
            </a:r>
            <a:r>
              <a:rPr lang="en-US" sz="1800" baseline="30000" dirty="0"/>
              <a:t>	</a:t>
            </a:r>
            <a:r>
              <a:rPr lang="en-US" sz="1800" dirty="0"/>
              <a:t>       </a:t>
            </a:r>
            <a:r>
              <a:rPr lang="en-US" sz="1800" u="sng" dirty="0"/>
              <a:t>    </a:t>
            </a:r>
            <a:r>
              <a:rPr lang="en-US" sz="1800" u="sng" dirty="0" smtClean="0"/>
              <a:t>(59)    </a:t>
            </a:r>
            <a:r>
              <a:rPr lang="en-US" sz="1800" dirty="0" smtClean="0">
                <a:solidFill>
                  <a:schemeClr val="tx2"/>
                </a:solidFill>
              </a:rPr>
              <a:t>EBT</a:t>
            </a:r>
            <a:r>
              <a:rPr lang="en-US" sz="1800" baseline="30000" dirty="0" smtClean="0">
                <a:effectLst>
                  <a:outerShdw blurRad="38100" dist="38100" dir="2700000" algn="tl">
                    <a:srgbClr val="C0C0C0"/>
                  </a:outerShdw>
                </a:effectLst>
              </a:rPr>
              <a:t> </a:t>
            </a:r>
            <a:r>
              <a:rPr lang="en-US" sz="1800" baseline="30000" dirty="0">
                <a:solidFill>
                  <a:schemeClr val="tx2"/>
                </a:solidFill>
                <a:effectLst>
                  <a:outerShdw blurRad="38100" dist="38100" dir="2700000" algn="tl">
                    <a:srgbClr val="C0C0C0"/>
                  </a:outerShdw>
                </a:effectLst>
              </a:rPr>
              <a:t>		     </a:t>
            </a:r>
            <a:r>
              <a:rPr lang="en-US" sz="1800" baseline="30000" dirty="0" smtClean="0">
                <a:solidFill>
                  <a:schemeClr val="tx2"/>
                </a:solidFill>
                <a:effectLst>
                  <a:outerShdw blurRad="38100" dist="38100" dir="2700000" algn="tl">
                    <a:srgbClr val="C0C0C0"/>
                  </a:outerShdw>
                </a:effectLst>
              </a:rPr>
              <a:t>                    </a:t>
            </a:r>
            <a:r>
              <a:rPr lang="en-US" sz="1800" dirty="0" smtClean="0">
                <a:solidFill>
                  <a:schemeClr val="tx2"/>
                </a:solidFill>
              </a:rPr>
              <a:t>$</a:t>
            </a:r>
            <a:r>
              <a:rPr lang="en-US" sz="1800" dirty="0" smtClean="0">
                <a:solidFill>
                  <a:schemeClr val="tx2"/>
                </a:solidFill>
                <a:effectLst>
                  <a:outerShdw blurRad="38100" dist="38100" dir="2700000" algn="tl">
                    <a:srgbClr val="C0C0C0"/>
                  </a:outerShdw>
                </a:effectLst>
              </a:rPr>
              <a:t>      </a:t>
            </a:r>
            <a:r>
              <a:rPr lang="en-US" sz="1800" dirty="0" smtClean="0">
                <a:solidFill>
                  <a:schemeClr val="tx2"/>
                </a:solidFill>
              </a:rPr>
              <a:t>131</a:t>
            </a:r>
            <a:r>
              <a:rPr lang="en-US" sz="1800" dirty="0" smtClean="0">
                <a:solidFill>
                  <a:schemeClr val="tx2"/>
                </a:solidFill>
                <a:effectLst>
                  <a:outerShdw blurRad="38100" dist="38100" dir="2700000" algn="tl">
                    <a:srgbClr val="C0C0C0"/>
                  </a:outerShdw>
                </a:effectLst>
              </a:rPr>
              <a:t> </a:t>
            </a:r>
            <a:r>
              <a:rPr lang="en-US" sz="1800" dirty="0" smtClean="0"/>
              <a:t>Taxes</a:t>
            </a:r>
            <a:r>
              <a:rPr lang="en-US" sz="1800" baseline="30000" dirty="0" smtClean="0">
                <a:effectLst>
                  <a:outerShdw blurRad="38100" dist="38100" dir="2700000" algn="tl">
                    <a:srgbClr val="C0C0C0"/>
                  </a:outerShdw>
                </a:effectLst>
              </a:rPr>
              <a:t> </a:t>
            </a:r>
            <a:r>
              <a:rPr lang="en-US" sz="1800" dirty="0"/>
              <a:t>	             </a:t>
            </a:r>
            <a:r>
              <a:rPr lang="en-US" sz="1800" dirty="0" smtClean="0"/>
              <a:t>                          (60)</a:t>
            </a:r>
            <a:r>
              <a:rPr lang="en-US" sz="1800" u="sng" dirty="0" smtClean="0"/>
              <a:t> </a:t>
            </a:r>
            <a:r>
              <a:rPr lang="en-US" sz="1800" dirty="0" smtClean="0">
                <a:solidFill>
                  <a:srgbClr val="380069"/>
                </a:solidFill>
              </a:rPr>
              <a:t>Net Income</a:t>
            </a:r>
            <a:r>
              <a:rPr lang="en-US" sz="1800" baseline="30000" dirty="0">
                <a:solidFill>
                  <a:srgbClr val="380069"/>
                </a:solidFill>
                <a:effectLst>
                  <a:outerShdw blurRad="38100" dist="38100" dir="2700000" algn="tl">
                    <a:srgbClr val="C0C0C0"/>
                  </a:outerShdw>
                </a:effectLst>
              </a:rPr>
              <a:t>		 </a:t>
            </a:r>
            <a:r>
              <a:rPr lang="en-US" sz="1800" dirty="0">
                <a:solidFill>
                  <a:srgbClr val="380069"/>
                </a:solidFill>
              </a:rPr>
              <a:t>  </a:t>
            </a:r>
            <a:r>
              <a:rPr lang="en-US" sz="1800" baseline="30000" dirty="0">
                <a:solidFill>
                  <a:srgbClr val="380069"/>
                </a:solidFill>
              </a:rPr>
              <a:t> </a:t>
            </a:r>
            <a:r>
              <a:rPr lang="en-US" sz="1800" dirty="0">
                <a:solidFill>
                  <a:srgbClr val="380069"/>
                </a:solidFill>
              </a:rPr>
              <a:t>$       </a:t>
            </a:r>
            <a:r>
              <a:rPr lang="en-US" sz="1800" dirty="0" smtClean="0">
                <a:solidFill>
                  <a:srgbClr val="380069"/>
                </a:solidFill>
              </a:rPr>
              <a:t>71 </a:t>
            </a:r>
            <a:endParaRPr lang="en-US" sz="1800" dirty="0">
              <a:solidFill>
                <a:schemeClr val="hlink"/>
              </a:solidFill>
              <a:effectLst>
                <a:outerShdw blurRad="38100" dist="38100" dir="2700000" algn="tl">
                  <a:srgbClr val="C0C0C0"/>
                </a:outerShdw>
              </a:effectLst>
            </a:endParaRPr>
          </a:p>
        </p:txBody>
      </p:sp>
      <p:sp>
        <p:nvSpPr>
          <p:cNvPr id="7" name="Content Placeholder 6"/>
          <p:cNvSpPr>
            <a:spLocks noGrp="1" noChangeArrowheads="1"/>
          </p:cNvSpPr>
          <p:nvPr>
            <p:ph sz="quarter" idx="4294967295"/>
          </p:nvPr>
        </p:nvSpPr>
        <p:spPr>
          <a:xfrm>
            <a:off x="4419600" y="2286000"/>
            <a:ext cx="4114800" cy="4114800"/>
          </a:xfrm>
          <a:prstGeom prst="rect">
            <a:avLst/>
          </a:prstGeom>
          <a:noFill/>
          <a:ln/>
        </p:spPr>
        <p:txBody>
          <a:bodyPr>
            <a:normAutofit/>
          </a:bodyPr>
          <a:lstStyle/>
          <a:p>
            <a:pPr marL="0" indent="0">
              <a:buFont typeface="Monotype Sorts" pitchFamily="2" charset="2"/>
              <a:buNone/>
            </a:pPr>
            <a:r>
              <a:rPr lang="en-US" sz="1800" dirty="0"/>
              <a:t>Net Sales		   $   2,211 </a:t>
            </a:r>
            <a:endParaRPr lang="en-US" sz="1800" dirty="0" smtClean="0"/>
          </a:p>
          <a:p>
            <a:pPr marL="0" indent="0">
              <a:buFont typeface="Monotype Sorts" pitchFamily="2" charset="2"/>
              <a:buNone/>
            </a:pPr>
            <a:r>
              <a:rPr lang="en-US" sz="1800" dirty="0" smtClean="0"/>
              <a:t>Cost </a:t>
            </a:r>
            <a:r>
              <a:rPr lang="en-US" sz="1800" dirty="0"/>
              <a:t>of Goods Sold</a:t>
            </a:r>
            <a:r>
              <a:rPr lang="en-US" sz="1600" baseline="30000" dirty="0"/>
              <a:t> </a:t>
            </a:r>
            <a:r>
              <a:rPr lang="en-US" sz="1800" dirty="0" smtClean="0">
                <a:effectLst>
                  <a:outerShdw blurRad="38100" dist="38100" dir="2700000" algn="tl">
                    <a:srgbClr val="C0C0C0"/>
                  </a:outerShdw>
                </a:effectLst>
              </a:rPr>
              <a:t>                 (</a:t>
            </a:r>
            <a:r>
              <a:rPr lang="en-US" sz="1800" u="sng" dirty="0" smtClean="0"/>
              <a:t>1,599)</a:t>
            </a:r>
            <a:r>
              <a:rPr lang="en-US" sz="1800" dirty="0"/>
              <a:t> </a:t>
            </a:r>
            <a:r>
              <a:rPr lang="en-US" sz="1800" dirty="0" smtClean="0"/>
              <a:t>Gross </a:t>
            </a:r>
            <a:r>
              <a:rPr lang="en-US" sz="1800" dirty="0"/>
              <a:t>Profit</a:t>
            </a:r>
            <a:r>
              <a:rPr lang="en-US" sz="1800" baseline="30000" dirty="0">
                <a:effectLst>
                  <a:outerShdw blurRad="38100" dist="38100" dir="2700000" algn="tl">
                    <a:srgbClr val="C0C0C0"/>
                  </a:outerShdw>
                </a:effectLst>
              </a:rPr>
              <a:t> 	</a:t>
            </a:r>
            <a:r>
              <a:rPr lang="en-US" sz="1800" dirty="0"/>
              <a:t>   </a:t>
            </a:r>
            <a:r>
              <a:rPr lang="en-US" sz="1800" dirty="0" smtClean="0"/>
              <a:t>             $       612 </a:t>
            </a:r>
          </a:p>
          <a:p>
            <a:pPr marL="0" indent="0">
              <a:buFont typeface="Monotype Sorts" pitchFamily="2" charset="2"/>
              <a:buNone/>
            </a:pPr>
            <a:r>
              <a:rPr lang="en-US" sz="1800" dirty="0" smtClean="0"/>
              <a:t>Other </a:t>
            </a:r>
            <a:r>
              <a:rPr lang="en-US" sz="1800" dirty="0"/>
              <a:t>Expenses</a:t>
            </a:r>
            <a:r>
              <a:rPr lang="en-US" sz="1800" baseline="30000" dirty="0">
                <a:effectLst>
                  <a:outerShdw blurRad="38100" dist="38100" dir="2700000" algn="tl">
                    <a:srgbClr val="C0C0C0"/>
                  </a:outerShdw>
                </a:effectLst>
              </a:rPr>
              <a:t> </a:t>
            </a:r>
            <a:r>
              <a:rPr lang="en-US" sz="1800" baseline="30000" dirty="0" smtClean="0">
                <a:effectLst>
                  <a:outerShdw blurRad="38100" dist="38100" dir="2700000" algn="tl">
                    <a:srgbClr val="C0C0C0"/>
                  </a:outerShdw>
                </a:effectLst>
              </a:rPr>
              <a:t>           </a:t>
            </a:r>
            <a:r>
              <a:rPr lang="en-US" sz="1800" dirty="0" smtClean="0"/>
              <a:t>                  </a:t>
            </a:r>
            <a:r>
              <a:rPr lang="en-US" sz="1800" u="sng" dirty="0" smtClean="0"/>
              <a:t>(402)</a:t>
            </a:r>
            <a:r>
              <a:rPr lang="en-US" sz="1800" dirty="0" smtClean="0"/>
              <a:t>                   </a:t>
            </a:r>
            <a:r>
              <a:rPr lang="en-US" sz="1800" dirty="0" smtClean="0">
                <a:solidFill>
                  <a:srgbClr val="42B200"/>
                </a:solidFill>
              </a:rPr>
              <a:t>EBITDA</a:t>
            </a:r>
            <a:r>
              <a:rPr lang="en-US" sz="1800" baseline="30000" dirty="0">
                <a:solidFill>
                  <a:srgbClr val="014A01"/>
                </a:solidFill>
              </a:rPr>
              <a:t>	</a:t>
            </a:r>
            <a:r>
              <a:rPr lang="en-US" sz="1800" dirty="0">
                <a:solidFill>
                  <a:srgbClr val="014A01"/>
                </a:solidFill>
              </a:rPr>
              <a:t>   </a:t>
            </a:r>
            <a:r>
              <a:rPr lang="en-US" sz="1800" dirty="0" smtClean="0">
                <a:solidFill>
                  <a:srgbClr val="014A01"/>
                </a:solidFill>
              </a:rPr>
              <a:t>            </a:t>
            </a:r>
            <a:r>
              <a:rPr lang="en-US" sz="1800" dirty="0" smtClean="0">
                <a:solidFill>
                  <a:srgbClr val="42B200"/>
                </a:solidFill>
              </a:rPr>
              <a:t>$        210</a:t>
            </a:r>
          </a:p>
          <a:p>
            <a:pPr marL="0" indent="0">
              <a:buFont typeface="Monotype Sorts" pitchFamily="2" charset="2"/>
              <a:buNone/>
            </a:pPr>
            <a:r>
              <a:rPr lang="en-US" sz="1800" dirty="0"/>
              <a:t>Yearly </a:t>
            </a:r>
            <a:r>
              <a:rPr lang="en-US" sz="1800" dirty="0" err="1"/>
              <a:t>Depn</a:t>
            </a:r>
            <a:r>
              <a:rPr lang="en-US" sz="1800" dirty="0"/>
              <a:t>                     </a:t>
            </a:r>
            <a:r>
              <a:rPr lang="en-US" sz="1800" dirty="0" smtClean="0"/>
              <a:t>            </a:t>
            </a:r>
            <a:r>
              <a:rPr lang="en-US" sz="1800" u="sng" dirty="0" smtClean="0"/>
              <a:t>(40)</a:t>
            </a:r>
            <a:endParaRPr lang="en-US" sz="1800" u="sng" dirty="0"/>
          </a:p>
          <a:p>
            <a:pPr marL="0" indent="0">
              <a:buNone/>
            </a:pPr>
            <a:r>
              <a:rPr lang="en-US" sz="1800" dirty="0" smtClean="0">
                <a:solidFill>
                  <a:schemeClr val="hlink"/>
                </a:solidFill>
                <a:effectLst>
                  <a:outerShdw blurRad="38100" dist="38100" dir="2700000" algn="tl">
                    <a:srgbClr val="C0C0C0"/>
                  </a:outerShdw>
                </a:effectLst>
              </a:rPr>
              <a:t>EBIT                                   $        170</a:t>
            </a:r>
            <a:endParaRPr lang="en-US" sz="1800" dirty="0">
              <a:solidFill>
                <a:schemeClr val="hlink"/>
              </a:solidFill>
              <a:effectLst>
                <a:outerShdw blurRad="38100" dist="38100" dir="2700000" algn="tl">
                  <a:srgbClr val="C0C0C0"/>
                </a:outerShdw>
              </a:effectLst>
            </a:endParaRPr>
          </a:p>
          <a:p>
            <a:pPr marL="0" indent="0">
              <a:buFont typeface="Monotype Sorts" pitchFamily="2" charset="2"/>
              <a:buNone/>
            </a:pPr>
            <a:r>
              <a:rPr lang="en-US" sz="1800" dirty="0" smtClean="0">
                <a:solidFill>
                  <a:srgbClr val="42B200"/>
                </a:solidFill>
              </a:rPr>
              <a:t> </a:t>
            </a:r>
            <a:r>
              <a:rPr lang="en-US" sz="1800" dirty="0"/>
              <a:t>Interest </a:t>
            </a:r>
            <a:r>
              <a:rPr lang="en-US" sz="1800" dirty="0" smtClean="0"/>
              <a:t>Expense</a:t>
            </a:r>
            <a:r>
              <a:rPr lang="en-US" sz="1800" baseline="30000" dirty="0"/>
              <a:t>	</a:t>
            </a:r>
            <a:r>
              <a:rPr lang="en-US" sz="1800" dirty="0"/>
              <a:t>       </a:t>
            </a:r>
            <a:r>
              <a:rPr lang="en-US" sz="1800" u="sng" dirty="0"/>
              <a:t>    </a:t>
            </a:r>
            <a:r>
              <a:rPr lang="en-US" sz="1800" u="sng" dirty="0" smtClean="0"/>
              <a:t>(59)    </a:t>
            </a:r>
            <a:r>
              <a:rPr lang="en-US" sz="1800" dirty="0" smtClean="0">
                <a:solidFill>
                  <a:schemeClr val="tx2"/>
                </a:solidFill>
              </a:rPr>
              <a:t>EBT</a:t>
            </a:r>
            <a:r>
              <a:rPr lang="en-US" sz="1800" baseline="30000" dirty="0" smtClean="0">
                <a:effectLst>
                  <a:outerShdw blurRad="38100" dist="38100" dir="2700000" algn="tl">
                    <a:srgbClr val="C0C0C0"/>
                  </a:outerShdw>
                </a:effectLst>
              </a:rPr>
              <a:t> </a:t>
            </a:r>
            <a:r>
              <a:rPr lang="en-US" sz="1800" baseline="30000" dirty="0">
                <a:solidFill>
                  <a:schemeClr val="tx2"/>
                </a:solidFill>
                <a:effectLst>
                  <a:outerShdw blurRad="38100" dist="38100" dir="2700000" algn="tl">
                    <a:srgbClr val="C0C0C0"/>
                  </a:outerShdw>
                </a:effectLst>
              </a:rPr>
              <a:t>		     </a:t>
            </a:r>
            <a:r>
              <a:rPr lang="en-US" sz="1800" baseline="30000" dirty="0" smtClean="0">
                <a:solidFill>
                  <a:schemeClr val="tx2"/>
                </a:solidFill>
                <a:effectLst>
                  <a:outerShdw blurRad="38100" dist="38100" dir="2700000" algn="tl">
                    <a:srgbClr val="C0C0C0"/>
                  </a:outerShdw>
                </a:effectLst>
              </a:rPr>
              <a:t>                    </a:t>
            </a:r>
            <a:r>
              <a:rPr lang="en-US" sz="1800" dirty="0" smtClean="0">
                <a:solidFill>
                  <a:schemeClr val="tx2"/>
                </a:solidFill>
              </a:rPr>
              <a:t>$</a:t>
            </a:r>
            <a:r>
              <a:rPr lang="en-US" sz="1800" dirty="0" smtClean="0">
                <a:solidFill>
                  <a:schemeClr val="tx2"/>
                </a:solidFill>
                <a:effectLst>
                  <a:outerShdw blurRad="38100" dist="38100" dir="2700000" algn="tl">
                    <a:srgbClr val="C0C0C0"/>
                  </a:outerShdw>
                </a:effectLst>
              </a:rPr>
              <a:t>      </a:t>
            </a:r>
            <a:r>
              <a:rPr lang="en-US" sz="1800" dirty="0" smtClean="0">
                <a:solidFill>
                  <a:schemeClr val="tx2"/>
                </a:solidFill>
              </a:rPr>
              <a:t>111</a:t>
            </a:r>
            <a:r>
              <a:rPr lang="en-US" sz="1800" dirty="0" smtClean="0">
                <a:solidFill>
                  <a:schemeClr val="tx2"/>
                </a:solidFill>
                <a:effectLst>
                  <a:outerShdw blurRad="38100" dist="38100" dir="2700000" algn="tl">
                    <a:srgbClr val="C0C0C0"/>
                  </a:outerShdw>
                </a:effectLst>
              </a:rPr>
              <a:t> </a:t>
            </a:r>
            <a:r>
              <a:rPr lang="en-US" sz="1800" dirty="0" smtClean="0"/>
              <a:t>Taxes</a:t>
            </a:r>
            <a:r>
              <a:rPr lang="en-US" sz="1800" baseline="30000" dirty="0" smtClean="0">
                <a:effectLst>
                  <a:outerShdw blurRad="38100" dist="38100" dir="2700000" algn="tl">
                    <a:srgbClr val="C0C0C0"/>
                  </a:outerShdw>
                </a:effectLst>
              </a:rPr>
              <a:t> </a:t>
            </a:r>
            <a:r>
              <a:rPr lang="en-US" sz="1800" dirty="0"/>
              <a:t>	             </a:t>
            </a:r>
            <a:r>
              <a:rPr lang="en-US" sz="1800" dirty="0" smtClean="0"/>
              <a:t>                          (60)</a:t>
            </a:r>
            <a:r>
              <a:rPr lang="en-US" sz="1800" u="sng" dirty="0" smtClean="0"/>
              <a:t> </a:t>
            </a:r>
            <a:r>
              <a:rPr lang="en-US" sz="1800" dirty="0" smtClean="0">
                <a:solidFill>
                  <a:srgbClr val="380069"/>
                </a:solidFill>
              </a:rPr>
              <a:t>Net Income</a:t>
            </a:r>
            <a:r>
              <a:rPr lang="en-US" sz="1800" baseline="30000" dirty="0">
                <a:solidFill>
                  <a:srgbClr val="380069"/>
                </a:solidFill>
                <a:effectLst>
                  <a:outerShdw blurRad="38100" dist="38100" dir="2700000" algn="tl">
                    <a:srgbClr val="C0C0C0"/>
                  </a:outerShdw>
                </a:effectLst>
              </a:rPr>
              <a:t>		 </a:t>
            </a:r>
            <a:r>
              <a:rPr lang="en-US" sz="1800" dirty="0">
                <a:solidFill>
                  <a:srgbClr val="380069"/>
                </a:solidFill>
              </a:rPr>
              <a:t>  </a:t>
            </a:r>
            <a:r>
              <a:rPr lang="en-US" sz="1800" baseline="30000" dirty="0">
                <a:solidFill>
                  <a:srgbClr val="380069"/>
                </a:solidFill>
              </a:rPr>
              <a:t> </a:t>
            </a:r>
            <a:r>
              <a:rPr lang="en-US" sz="1800" dirty="0">
                <a:solidFill>
                  <a:srgbClr val="380069"/>
                </a:solidFill>
              </a:rPr>
              <a:t>$       5</a:t>
            </a:r>
            <a:r>
              <a:rPr lang="en-US" sz="1800" dirty="0" smtClean="0">
                <a:solidFill>
                  <a:srgbClr val="380069"/>
                </a:solidFill>
              </a:rPr>
              <a:t>1 </a:t>
            </a:r>
            <a:endParaRPr lang="en-US" sz="1800" dirty="0">
              <a:solidFill>
                <a:schemeClr val="hlink"/>
              </a:solidFill>
              <a:effectLst>
                <a:outerShdw blurRad="38100" dist="38100" dir="2700000" algn="tl">
                  <a:srgbClr val="C0C0C0"/>
                </a:outerShdw>
              </a:effectLst>
            </a:endParaRPr>
          </a:p>
        </p:txBody>
      </p:sp>
      <p:sp>
        <p:nvSpPr>
          <p:cNvPr id="8" name="TextBox 7"/>
          <p:cNvSpPr txBox="1"/>
          <p:nvPr/>
        </p:nvSpPr>
        <p:spPr>
          <a:xfrm>
            <a:off x="1295400" y="1885890"/>
            <a:ext cx="3124200" cy="400110"/>
          </a:xfrm>
          <a:prstGeom prst="rect">
            <a:avLst/>
          </a:prstGeom>
          <a:noFill/>
        </p:spPr>
        <p:txBody>
          <a:bodyPr wrap="square" rtlCol="0">
            <a:spAutoFit/>
          </a:bodyPr>
          <a:lstStyle/>
          <a:p>
            <a:r>
              <a:rPr lang="en-US" sz="2000" b="1" dirty="0" smtClean="0"/>
              <a:t>10 Years </a:t>
            </a:r>
            <a:endParaRPr lang="en-US" sz="2000" b="1" dirty="0"/>
          </a:p>
        </p:txBody>
      </p:sp>
      <p:sp>
        <p:nvSpPr>
          <p:cNvPr id="9" name="TextBox 8"/>
          <p:cNvSpPr txBox="1"/>
          <p:nvPr/>
        </p:nvSpPr>
        <p:spPr>
          <a:xfrm>
            <a:off x="5867400" y="1962090"/>
            <a:ext cx="3124200" cy="400110"/>
          </a:xfrm>
          <a:prstGeom prst="rect">
            <a:avLst/>
          </a:prstGeom>
          <a:noFill/>
        </p:spPr>
        <p:txBody>
          <a:bodyPr wrap="square" rtlCol="0">
            <a:spAutoFit/>
          </a:bodyPr>
          <a:lstStyle/>
          <a:p>
            <a:r>
              <a:rPr lang="en-US" sz="2000" b="1" dirty="0" smtClean="0"/>
              <a:t>5    Years </a:t>
            </a:r>
            <a:endParaRPr lang="en-US" sz="2000" b="1" dirty="0"/>
          </a:p>
        </p:txBody>
      </p:sp>
      <p:sp>
        <p:nvSpPr>
          <p:cNvPr id="10" name="Oval 9"/>
          <p:cNvSpPr/>
          <p:nvPr/>
        </p:nvSpPr>
        <p:spPr>
          <a:xfrm>
            <a:off x="3543300" y="3962400"/>
            <a:ext cx="723900" cy="304800"/>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10500" y="3962400"/>
            <a:ext cx="723900" cy="304800"/>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7"/>
          <p:cNvSpPr>
            <a:spLocks noChangeArrowheads="1"/>
          </p:cNvSpPr>
          <p:nvPr/>
        </p:nvSpPr>
        <p:spPr bwMode="auto">
          <a:xfrm>
            <a:off x="307975" y="1143000"/>
            <a:ext cx="845502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dirty="0" smtClean="0">
                <a:solidFill>
                  <a:schemeClr val="hlink"/>
                </a:solidFill>
                <a:effectLst>
                  <a:outerShdw blurRad="38100" dist="38100" dir="2700000" algn="tl">
                    <a:srgbClr val="C0C0C0"/>
                  </a:outerShdw>
                </a:effectLst>
              </a:rPr>
              <a:t>Company A’s Statement </a:t>
            </a:r>
            <a:r>
              <a:rPr lang="en-US" dirty="0">
                <a:solidFill>
                  <a:schemeClr val="hlink"/>
                </a:solidFill>
                <a:effectLst>
                  <a:outerShdw blurRad="38100" dist="38100" dir="2700000" algn="tl">
                    <a:srgbClr val="C0C0C0"/>
                  </a:outerShdw>
                </a:effectLst>
              </a:rPr>
              <a:t>of Earnings (in thousands) for Year Ending December 31, </a:t>
            </a:r>
            <a:r>
              <a:rPr lang="en-US" dirty="0" smtClean="0">
                <a:solidFill>
                  <a:schemeClr val="hlink"/>
                </a:solidFill>
                <a:effectLst>
                  <a:outerShdw blurRad="38100" dist="38100" dir="2700000" algn="tl">
                    <a:srgbClr val="C0C0C0"/>
                  </a:outerShdw>
                </a:effectLst>
              </a:rPr>
              <a:t>2011</a:t>
            </a:r>
            <a:endParaRPr lang="en-US" baseline="30000" dirty="0"/>
          </a:p>
        </p:txBody>
      </p:sp>
    </p:spTree>
    <p:extLst>
      <p:ext uri="{BB962C8B-B14F-4D97-AF65-F5344CB8AC3E}">
        <p14:creationId xmlns:p14="http://schemas.microsoft.com/office/powerpoint/2010/main" val="155944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Value Added ( EVA)</a:t>
            </a:r>
            <a:endParaRPr lang="en-US" dirty="0"/>
          </a:p>
        </p:txBody>
      </p:sp>
      <p:sp>
        <p:nvSpPr>
          <p:cNvPr id="3" name="Content Placeholder 2"/>
          <p:cNvSpPr>
            <a:spLocks noGrp="1"/>
          </p:cNvSpPr>
          <p:nvPr>
            <p:ph sz="quarter" idx="1"/>
          </p:nvPr>
        </p:nvSpPr>
        <p:spPr/>
        <p:txBody>
          <a:bodyPr/>
          <a:lstStyle/>
          <a:p>
            <a:r>
              <a:rPr lang="en-US" dirty="0" smtClean="0"/>
              <a:t>EVA takes into account the total cost of capital , which includes the cost of equity and cost of debt.</a:t>
            </a:r>
          </a:p>
          <a:p>
            <a:endParaRPr lang="en-US" dirty="0"/>
          </a:p>
          <a:p>
            <a:r>
              <a:rPr lang="en-US" dirty="0" smtClean="0"/>
              <a:t>EVA = NOPAT – Annual dollar cost of capital</a:t>
            </a:r>
          </a:p>
          <a:p>
            <a:pPr marL="731520" lvl="2" indent="0">
              <a:buNone/>
            </a:pPr>
            <a:r>
              <a:rPr lang="en-US" sz="2400" dirty="0"/>
              <a:t>   </a:t>
            </a:r>
            <a:r>
              <a:rPr lang="en-US" sz="2400" dirty="0" smtClean="0"/>
              <a:t> = </a:t>
            </a:r>
            <a:r>
              <a:rPr lang="en-US" sz="2400" dirty="0"/>
              <a:t>NOPAT – (A-T cost of capital) ( Capital)</a:t>
            </a:r>
          </a:p>
          <a:p>
            <a:endParaRPr lang="en-US" dirty="0"/>
          </a:p>
          <a:p>
            <a:r>
              <a:rPr lang="en-US" dirty="0" smtClean="0"/>
              <a:t>Negative EVA means that the company could have earned more elsewhere by investing in other stocks that have the same risk, and thus EVA help us identify best investment</a:t>
            </a:r>
            <a:endParaRPr lang="en-US" dirty="0"/>
          </a:p>
        </p:txBody>
      </p:sp>
    </p:spTree>
    <p:extLst>
      <p:ext uri="{BB962C8B-B14F-4D97-AF65-F5344CB8AC3E}">
        <p14:creationId xmlns:p14="http://schemas.microsoft.com/office/powerpoint/2010/main" val="236382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Value Added (MVA)</a:t>
            </a:r>
            <a:endParaRPr lang="en-US" dirty="0"/>
          </a:p>
        </p:txBody>
      </p:sp>
      <p:sp>
        <p:nvSpPr>
          <p:cNvPr id="3" name="Content Placeholder 2"/>
          <p:cNvSpPr>
            <a:spLocks noGrp="1"/>
          </p:cNvSpPr>
          <p:nvPr>
            <p:ph sz="quarter" idx="1"/>
          </p:nvPr>
        </p:nvSpPr>
        <p:spPr/>
        <p:txBody>
          <a:bodyPr/>
          <a:lstStyle/>
          <a:p>
            <a:r>
              <a:rPr lang="en-US" dirty="0" smtClean="0"/>
              <a:t>It is </a:t>
            </a:r>
            <a:r>
              <a:rPr lang="en-US" dirty="0"/>
              <a:t>the difference between the current market value of a firm and the capital contributed by investors. </a:t>
            </a:r>
            <a:endParaRPr lang="en-US" dirty="0" smtClean="0"/>
          </a:p>
          <a:p>
            <a:endParaRPr lang="en-US" dirty="0" smtClean="0"/>
          </a:p>
          <a:p>
            <a:r>
              <a:rPr lang="en-US" dirty="0" smtClean="0"/>
              <a:t>MVA </a:t>
            </a:r>
            <a:r>
              <a:rPr lang="en-US" dirty="0"/>
              <a:t>= Market Value of Equity – Equity capital </a:t>
            </a:r>
            <a:r>
              <a:rPr lang="en-US" dirty="0" smtClean="0"/>
              <a:t>supplied</a:t>
            </a:r>
          </a:p>
          <a:p>
            <a:endParaRPr lang="en-US" dirty="0"/>
          </a:p>
          <a:p>
            <a:r>
              <a:rPr lang="en-US" dirty="0" smtClean="0"/>
              <a:t>MVA= ( Number of shares x shares price) – Common Stock+ Retained Earnings)</a:t>
            </a:r>
            <a:endParaRPr lang="en-US" dirty="0"/>
          </a:p>
        </p:txBody>
      </p:sp>
    </p:spTree>
    <p:extLst>
      <p:ext uri="{BB962C8B-B14F-4D97-AF65-F5344CB8AC3E}">
        <p14:creationId xmlns:p14="http://schemas.microsoft.com/office/powerpoint/2010/main" val="141467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Analysis</a:t>
            </a:r>
            <a:endParaRPr lang="en-SG" dirty="0"/>
          </a:p>
        </p:txBody>
      </p:sp>
      <p:sp>
        <p:nvSpPr>
          <p:cNvPr id="3" name="Content Placeholder 2"/>
          <p:cNvSpPr>
            <a:spLocks noGrp="1"/>
          </p:cNvSpPr>
          <p:nvPr>
            <p:ph sz="quarter" idx="1"/>
          </p:nvPr>
        </p:nvSpPr>
        <p:spPr/>
        <p:txBody>
          <a:bodyPr>
            <a:normAutofit/>
          </a:bodyPr>
          <a:lstStyle/>
          <a:p>
            <a:r>
              <a:rPr lang="en-US" dirty="0" smtClean="0"/>
              <a:t>Liquidity ratios: the firm’s ability to pay off debts that are maturing within a year</a:t>
            </a:r>
          </a:p>
          <a:p>
            <a:r>
              <a:rPr lang="en-US" dirty="0" smtClean="0"/>
              <a:t>Asset management ratios: how efficiently the firm is using its assets</a:t>
            </a:r>
          </a:p>
          <a:p>
            <a:r>
              <a:rPr lang="en-US" dirty="0" smtClean="0"/>
              <a:t>Debt management ratios: how the firm has financed its assets as well as the firm’s ability to repay its long-term debt</a:t>
            </a:r>
          </a:p>
          <a:p>
            <a:r>
              <a:rPr lang="en-US" dirty="0" smtClean="0"/>
              <a:t>Profitability ratios: how profitably the firm is operating and utilizing its assets</a:t>
            </a:r>
          </a:p>
          <a:p>
            <a:r>
              <a:rPr lang="en-US" dirty="0" smtClean="0"/>
              <a:t>Market value ratios: what investors think about the firm and its future prospects</a:t>
            </a:r>
            <a:endParaRPr lang="en-SG" dirty="0"/>
          </a:p>
        </p:txBody>
      </p:sp>
    </p:spTree>
    <p:extLst>
      <p:ext uri="{BB962C8B-B14F-4D97-AF65-F5344CB8AC3E}">
        <p14:creationId xmlns:p14="http://schemas.microsoft.com/office/powerpoint/2010/main" val="1885872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ratios</a:t>
            </a:r>
            <a:endParaRPr lang="en-SG" dirty="0"/>
          </a:p>
        </p:txBody>
      </p:sp>
      <p:sp>
        <p:nvSpPr>
          <p:cNvPr id="3" name="Content Placeholder 2"/>
          <p:cNvSpPr>
            <a:spLocks noGrp="1"/>
          </p:cNvSpPr>
          <p:nvPr>
            <p:ph sz="quarter" idx="1"/>
          </p:nvPr>
        </p:nvSpPr>
        <p:spPr/>
        <p:txBody>
          <a:bodyPr/>
          <a:lstStyle/>
          <a:p>
            <a:r>
              <a:rPr lang="en-US" dirty="0" smtClean="0"/>
              <a:t>Current Ratio: indicates the extent to which current liabilities are covered by those assets expected to be converted to cash in the near future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274630"/>
            <a:ext cx="512447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785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ratios</a:t>
            </a:r>
            <a:endParaRPr lang="en-SG" dirty="0"/>
          </a:p>
        </p:txBody>
      </p:sp>
      <p:sp>
        <p:nvSpPr>
          <p:cNvPr id="3" name="Content Placeholder 2"/>
          <p:cNvSpPr>
            <a:spLocks noGrp="1"/>
          </p:cNvSpPr>
          <p:nvPr>
            <p:ph sz="quarter" idx="1"/>
          </p:nvPr>
        </p:nvSpPr>
        <p:spPr/>
        <p:txBody>
          <a:bodyPr/>
          <a:lstStyle/>
          <a:p>
            <a:r>
              <a:rPr lang="en-US" dirty="0" smtClean="0"/>
              <a:t>Quick Ratio: measures the firm’s ability to pay off short term obligations without relying on the sale of inventories (typically the least liquid of a firm’s current assets)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424295"/>
            <a:ext cx="6645738" cy="102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989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61619" y="4437112"/>
            <a:ext cx="8058150" cy="1247775"/>
            <a:chOff x="395536" y="3511629"/>
            <a:chExt cx="8058150" cy="1247775"/>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11629"/>
              <a:ext cx="80581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854829" y="3538364"/>
              <a:ext cx="2581267" cy="610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Receivables</a:t>
              </a:r>
              <a:endParaRPr lang="en-SG" sz="2200" dirty="0">
                <a:solidFill>
                  <a:schemeClr val="tx1"/>
                </a:solidFill>
                <a:latin typeface="Arial" pitchFamily="34" charset="0"/>
                <a:cs typeface="Arial" pitchFamily="34" charset="0"/>
              </a:endParaRPr>
            </a:p>
          </p:txBody>
        </p:sp>
        <p:sp>
          <p:nvSpPr>
            <p:cNvPr id="15" name="TextBox 14"/>
            <p:cNvSpPr txBox="1"/>
            <p:nvPr/>
          </p:nvSpPr>
          <p:spPr>
            <a:xfrm>
              <a:off x="395536" y="3617231"/>
              <a:ext cx="2088232" cy="1107996"/>
            </a:xfrm>
            <a:prstGeom prst="rect">
              <a:avLst/>
            </a:prstGeom>
            <a:solidFill>
              <a:schemeClr val="bg1"/>
            </a:solidFill>
          </p:spPr>
          <p:txBody>
            <a:bodyPr wrap="square" rtlCol="0">
              <a:spAutoFit/>
            </a:bodyPr>
            <a:lstStyle/>
            <a:p>
              <a:pPr algn="ctr"/>
              <a:r>
                <a:rPr lang="en-US" sz="2200" dirty="0" smtClean="0">
                  <a:latin typeface="Arial" pitchFamily="34" charset="0"/>
                  <a:cs typeface="Arial" pitchFamily="34" charset="0"/>
                </a:rPr>
                <a:t>Days sales outstanding (DSO)</a:t>
              </a:r>
            </a:p>
          </p:txBody>
        </p:sp>
        <p:sp>
          <p:nvSpPr>
            <p:cNvPr id="16" name="Rectangle 15"/>
            <p:cNvSpPr/>
            <p:nvPr/>
          </p:nvSpPr>
          <p:spPr>
            <a:xfrm>
              <a:off x="6107814" y="3645024"/>
              <a:ext cx="220860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Receivables</a:t>
              </a:r>
              <a:endParaRPr lang="en-SG" sz="2200" dirty="0">
                <a:solidFill>
                  <a:schemeClr val="tx1"/>
                </a:solidFill>
                <a:latin typeface="Arial" pitchFamily="34" charset="0"/>
                <a:cs typeface="Arial" pitchFamily="34" charset="0"/>
              </a:endParaRPr>
            </a:p>
          </p:txBody>
        </p:sp>
        <p:sp>
          <p:nvSpPr>
            <p:cNvPr id="17" name="Rectangle 16"/>
            <p:cNvSpPr/>
            <p:nvPr/>
          </p:nvSpPr>
          <p:spPr>
            <a:xfrm>
              <a:off x="5940152" y="4221088"/>
              <a:ext cx="2448272" cy="46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Annual sales/365</a:t>
              </a:r>
              <a:endParaRPr lang="en-SG" sz="2200" dirty="0">
                <a:solidFill>
                  <a:schemeClr val="tx1"/>
                </a:solidFill>
                <a:latin typeface="Arial" pitchFamily="34" charset="0"/>
                <a:cs typeface="Arial" pitchFamily="34" charset="0"/>
              </a:endParaRPr>
            </a:p>
          </p:txBody>
        </p:sp>
        <p:sp>
          <p:nvSpPr>
            <p:cNvPr id="18" name="Rectangle 17"/>
            <p:cNvSpPr/>
            <p:nvPr/>
          </p:nvSpPr>
          <p:spPr>
            <a:xfrm>
              <a:off x="2681196" y="4211819"/>
              <a:ext cx="3042932" cy="513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Average sales per day </a:t>
              </a:r>
              <a:endParaRPr lang="en-SG" sz="2200" dirty="0">
                <a:solidFill>
                  <a:schemeClr val="tx1"/>
                </a:solidFill>
                <a:latin typeface="Arial" pitchFamily="34" charset="0"/>
                <a:cs typeface="Arial" pitchFamily="34" charset="0"/>
              </a:endParaRPr>
            </a:p>
          </p:txBody>
        </p:sp>
        <p:sp>
          <p:nvSpPr>
            <p:cNvPr id="19" name="TextBox 18"/>
            <p:cNvSpPr txBox="1"/>
            <p:nvPr/>
          </p:nvSpPr>
          <p:spPr>
            <a:xfrm>
              <a:off x="2411760" y="3882702"/>
              <a:ext cx="432048" cy="553998"/>
            </a:xfrm>
            <a:prstGeom prst="rect">
              <a:avLst/>
            </a:prstGeom>
            <a:solidFill>
              <a:schemeClr val="bg1"/>
            </a:solidFill>
          </p:spPr>
          <p:txBody>
            <a:bodyPr wrap="square" rtlCol="0">
              <a:spAutoFit/>
            </a:bodyPr>
            <a:lstStyle/>
            <a:p>
              <a:r>
                <a:rPr lang="en-US" sz="3000" dirty="0" smtClean="0">
                  <a:latin typeface="Arial" pitchFamily="34" charset="0"/>
                  <a:cs typeface="Arial" pitchFamily="34" charset="0"/>
                </a:rPr>
                <a:t>=</a:t>
              </a:r>
              <a:endParaRPr lang="en-SG" sz="3000" dirty="0">
                <a:latin typeface="Arial" pitchFamily="34" charset="0"/>
                <a:cs typeface="Arial" pitchFamily="34" charset="0"/>
              </a:endParaRPr>
            </a:p>
          </p:txBody>
        </p:sp>
        <p:sp>
          <p:nvSpPr>
            <p:cNvPr id="20" name="TextBox 19"/>
            <p:cNvSpPr txBox="1"/>
            <p:nvPr/>
          </p:nvSpPr>
          <p:spPr>
            <a:xfrm>
              <a:off x="5664403" y="3882702"/>
              <a:ext cx="432048" cy="553998"/>
            </a:xfrm>
            <a:prstGeom prst="rect">
              <a:avLst/>
            </a:prstGeom>
            <a:solidFill>
              <a:schemeClr val="bg1"/>
            </a:solidFill>
          </p:spPr>
          <p:txBody>
            <a:bodyPr wrap="square" rtlCol="0">
              <a:spAutoFit/>
            </a:bodyPr>
            <a:lstStyle/>
            <a:p>
              <a:r>
                <a:rPr lang="en-US" sz="3000" dirty="0" smtClean="0">
                  <a:latin typeface="Arial" pitchFamily="34" charset="0"/>
                  <a:cs typeface="Arial" pitchFamily="34" charset="0"/>
                </a:rPr>
                <a:t>=</a:t>
              </a:r>
              <a:endParaRPr lang="en-SG" sz="3000" dirty="0">
                <a:latin typeface="Arial" pitchFamily="34" charset="0"/>
                <a:cs typeface="Arial" pitchFamily="34" charset="0"/>
              </a:endParaRPr>
            </a:p>
          </p:txBody>
        </p:sp>
        <p:sp>
          <p:nvSpPr>
            <p:cNvPr id="21" name="Rectangle 20"/>
            <p:cNvSpPr/>
            <p:nvPr/>
          </p:nvSpPr>
          <p:spPr>
            <a:xfrm>
              <a:off x="5436096" y="3645024"/>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5679956" y="4320716"/>
              <a:ext cx="368424" cy="368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Title 1"/>
          <p:cNvSpPr>
            <a:spLocks noGrp="1"/>
          </p:cNvSpPr>
          <p:nvPr>
            <p:ph type="title"/>
          </p:nvPr>
        </p:nvSpPr>
        <p:spPr/>
        <p:txBody>
          <a:bodyPr/>
          <a:lstStyle/>
          <a:p>
            <a:r>
              <a:rPr lang="en-US" dirty="0" smtClean="0"/>
              <a:t>Asset Management Ratios</a:t>
            </a:r>
            <a:endParaRPr lang="en-SG" dirty="0"/>
          </a:p>
        </p:txBody>
      </p:sp>
      <p:sp>
        <p:nvSpPr>
          <p:cNvPr id="3" name="Content Placeholder 2"/>
          <p:cNvSpPr>
            <a:spLocks noGrp="1"/>
          </p:cNvSpPr>
          <p:nvPr>
            <p:ph sz="quarter" idx="1"/>
          </p:nvPr>
        </p:nvSpPr>
        <p:spPr/>
        <p:txBody>
          <a:bodyPr/>
          <a:lstStyle/>
          <a:p>
            <a:r>
              <a:rPr lang="en-US" dirty="0" smtClean="0"/>
              <a:t>Inventory Turnover Ratio</a:t>
            </a:r>
          </a:p>
          <a:p>
            <a:endParaRPr lang="en-US" dirty="0"/>
          </a:p>
          <a:p>
            <a:endParaRPr lang="en-US" dirty="0" smtClean="0"/>
          </a:p>
          <a:p>
            <a:endParaRPr lang="en-US" dirty="0"/>
          </a:p>
          <a:p>
            <a:r>
              <a:rPr lang="en-US" dirty="0"/>
              <a:t>Days Sales Outstanding (DSO): represents the average length of time the firm must wait after making a sale before receiving cash.</a:t>
            </a:r>
            <a:endParaRPr lang="en-SG" dirty="0"/>
          </a:p>
          <a:p>
            <a:endParaRPr lang="en-SG" dirty="0"/>
          </a:p>
        </p:txBody>
      </p:sp>
      <p:grpSp>
        <p:nvGrpSpPr>
          <p:cNvPr id="11" name="Group 10"/>
          <p:cNvGrpSpPr/>
          <p:nvPr/>
        </p:nvGrpSpPr>
        <p:grpSpPr>
          <a:xfrm>
            <a:off x="683568" y="2037209"/>
            <a:ext cx="8058150" cy="1391791"/>
            <a:chOff x="522048" y="1628800"/>
            <a:chExt cx="8058150" cy="1391791"/>
          </a:xfrm>
        </p:grpSpPr>
        <p:grpSp>
          <p:nvGrpSpPr>
            <p:cNvPr id="10" name="Group 9"/>
            <p:cNvGrpSpPr/>
            <p:nvPr/>
          </p:nvGrpSpPr>
          <p:grpSpPr>
            <a:xfrm>
              <a:off x="522048" y="1772816"/>
              <a:ext cx="8058150" cy="1247775"/>
              <a:chOff x="1054629" y="2924944"/>
              <a:chExt cx="8058150" cy="1247775"/>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29" y="2924944"/>
                <a:ext cx="80581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754840" y="3008771"/>
                <a:ext cx="2220669"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1109133" y="3241054"/>
                <a:ext cx="3419383" cy="461665"/>
              </a:xfrm>
              <a:prstGeom prst="rect">
                <a:avLst/>
              </a:prstGeom>
              <a:solidFill>
                <a:schemeClr val="bg1"/>
              </a:solidFill>
            </p:spPr>
            <p:txBody>
              <a:bodyPr wrap="square" rtlCol="0">
                <a:spAutoFit/>
              </a:bodyPr>
              <a:lstStyle/>
              <a:p>
                <a:r>
                  <a:rPr lang="en-US" sz="2200" dirty="0" smtClean="0">
                    <a:latin typeface="Arial" pitchFamily="34" charset="0"/>
                    <a:cs typeface="Arial" pitchFamily="34" charset="0"/>
                  </a:rPr>
                  <a:t>Inventory turnover ratio </a:t>
                </a:r>
                <a:r>
                  <a:rPr lang="en-US" sz="2400" dirty="0" smtClean="0">
                    <a:latin typeface="Arial" pitchFamily="34" charset="0"/>
                    <a:cs typeface="Arial" pitchFamily="34" charset="0"/>
                  </a:rPr>
                  <a:t>=</a:t>
                </a:r>
              </a:p>
            </p:txBody>
          </p:sp>
          <p:sp>
            <p:nvSpPr>
              <p:cNvPr id="8" name="Rectangle 7"/>
              <p:cNvSpPr/>
              <p:nvPr/>
            </p:nvSpPr>
            <p:spPr>
              <a:xfrm>
                <a:off x="4312493" y="2996952"/>
                <a:ext cx="280831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Sales</a:t>
                </a:r>
                <a:endParaRPr lang="en-SG" sz="2200" dirty="0">
                  <a:solidFill>
                    <a:schemeClr val="tx1"/>
                  </a:solidFill>
                  <a:latin typeface="Arial" pitchFamily="34" charset="0"/>
                  <a:cs typeface="Arial" pitchFamily="34" charset="0"/>
                </a:endParaRPr>
              </a:p>
            </p:txBody>
          </p:sp>
          <p:sp>
            <p:nvSpPr>
              <p:cNvPr id="9" name="Rectangle 8"/>
              <p:cNvSpPr/>
              <p:nvPr/>
            </p:nvSpPr>
            <p:spPr>
              <a:xfrm>
                <a:off x="4312493" y="3609020"/>
                <a:ext cx="2736304" cy="46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Inventories</a:t>
                </a:r>
                <a:endParaRPr lang="en-SG" sz="2200" dirty="0">
                  <a:solidFill>
                    <a:schemeClr val="tx1"/>
                  </a:solidFill>
                  <a:latin typeface="Arial" pitchFamily="34" charset="0"/>
                  <a:cs typeface="Arial" pitchFamily="34" charset="0"/>
                </a:endParaRPr>
              </a:p>
            </p:txBody>
          </p:sp>
        </p:grpSp>
        <p:sp>
          <p:nvSpPr>
            <p:cNvPr id="4" name="Rectangle 3"/>
            <p:cNvSpPr/>
            <p:nvPr/>
          </p:nvSpPr>
          <p:spPr>
            <a:xfrm>
              <a:off x="576551" y="1628800"/>
              <a:ext cx="3779425" cy="540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755576" y="2528900"/>
              <a:ext cx="3191782" cy="46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316937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Management Ratios</a:t>
            </a:r>
            <a:endParaRPr lang="en-SG" dirty="0"/>
          </a:p>
        </p:txBody>
      </p:sp>
      <p:sp>
        <p:nvSpPr>
          <p:cNvPr id="3" name="Content Placeholder 2"/>
          <p:cNvSpPr>
            <a:spLocks noGrp="1"/>
          </p:cNvSpPr>
          <p:nvPr>
            <p:ph sz="quarter" idx="1"/>
          </p:nvPr>
        </p:nvSpPr>
        <p:spPr>
          <a:xfrm>
            <a:off x="323528" y="1556792"/>
            <a:ext cx="8503920" cy="4572000"/>
          </a:xfrm>
        </p:spPr>
        <p:txBody>
          <a:bodyPr/>
          <a:lstStyle/>
          <a:p>
            <a:r>
              <a:rPr lang="en-US" dirty="0" smtClean="0"/>
              <a:t>Fixed Assets Turnover Ratio: measures how effectively the firm uses its plant and equipment</a:t>
            </a:r>
          </a:p>
          <a:p>
            <a:endParaRPr lang="en-US" dirty="0"/>
          </a:p>
          <a:p>
            <a:endParaRPr lang="en-US" dirty="0" smtClean="0"/>
          </a:p>
          <a:p>
            <a:endParaRPr lang="en-US" dirty="0"/>
          </a:p>
          <a:p>
            <a:r>
              <a:rPr lang="en-US" dirty="0"/>
              <a:t>Total Assets Turnover Ratio: measures the turnover of all of the firm’s assets</a:t>
            </a:r>
            <a:endParaRPr lang="en-SG" dirty="0"/>
          </a:p>
          <a:p>
            <a:endParaRPr lang="en-SG" dirty="0"/>
          </a:p>
        </p:txBody>
      </p:sp>
      <p:grpSp>
        <p:nvGrpSpPr>
          <p:cNvPr id="8" name="Group 7"/>
          <p:cNvGrpSpPr/>
          <p:nvPr/>
        </p:nvGrpSpPr>
        <p:grpSpPr>
          <a:xfrm>
            <a:off x="1475656" y="2447585"/>
            <a:ext cx="6010275" cy="1266825"/>
            <a:chOff x="1475656" y="3068960"/>
            <a:chExt cx="6010275" cy="1266825"/>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547664" y="3266981"/>
              <a:ext cx="2304256" cy="954107"/>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Fixed assets </a:t>
              </a:r>
              <a:r>
                <a:rPr lang="en-US" sz="2800" dirty="0">
                  <a:latin typeface="Arial" pitchFamily="34" charset="0"/>
                  <a:cs typeface="Arial" pitchFamily="34" charset="0"/>
                </a:rPr>
                <a:t>t</a:t>
              </a:r>
              <a:r>
                <a:rPr lang="en-US" sz="2800" dirty="0" smtClean="0">
                  <a:latin typeface="Arial" pitchFamily="34" charset="0"/>
                  <a:cs typeface="Arial" pitchFamily="34" charset="0"/>
                </a:rPr>
                <a:t>urnover ratio</a:t>
              </a:r>
            </a:p>
          </p:txBody>
        </p:sp>
        <p:sp>
          <p:nvSpPr>
            <p:cNvPr id="6" name="TextBox 5"/>
            <p:cNvSpPr txBox="1"/>
            <p:nvPr/>
          </p:nvSpPr>
          <p:spPr>
            <a:xfrm>
              <a:off x="4499992" y="3193812"/>
              <a:ext cx="2808312"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Sales</a:t>
              </a:r>
            </a:p>
          </p:txBody>
        </p:sp>
        <p:sp>
          <p:nvSpPr>
            <p:cNvPr id="7" name="TextBox 6"/>
            <p:cNvSpPr txBox="1"/>
            <p:nvPr/>
          </p:nvSpPr>
          <p:spPr>
            <a:xfrm>
              <a:off x="4283968" y="3769876"/>
              <a:ext cx="3096344"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Net fixed assets</a:t>
              </a:r>
            </a:p>
          </p:txBody>
        </p:sp>
      </p:grpSp>
      <p:grpSp>
        <p:nvGrpSpPr>
          <p:cNvPr id="14" name="Group 13"/>
          <p:cNvGrpSpPr/>
          <p:nvPr/>
        </p:nvGrpSpPr>
        <p:grpSpPr>
          <a:xfrm>
            <a:off x="1442045" y="4941168"/>
            <a:ext cx="6010275" cy="1266825"/>
            <a:chOff x="1475656" y="3068960"/>
            <a:chExt cx="6010275" cy="1266825"/>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547664" y="3266981"/>
              <a:ext cx="2304256" cy="954107"/>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Total assets </a:t>
              </a:r>
              <a:r>
                <a:rPr lang="en-US" sz="2800" dirty="0">
                  <a:latin typeface="Arial" pitchFamily="34" charset="0"/>
                  <a:cs typeface="Arial" pitchFamily="34" charset="0"/>
                </a:rPr>
                <a:t>t</a:t>
              </a:r>
              <a:r>
                <a:rPr lang="en-US" sz="2800" dirty="0" smtClean="0">
                  <a:latin typeface="Arial" pitchFamily="34" charset="0"/>
                  <a:cs typeface="Arial" pitchFamily="34" charset="0"/>
                </a:rPr>
                <a:t>urnover ratio</a:t>
              </a:r>
            </a:p>
          </p:txBody>
        </p:sp>
        <p:sp>
          <p:nvSpPr>
            <p:cNvPr id="17" name="TextBox 16"/>
            <p:cNvSpPr txBox="1"/>
            <p:nvPr/>
          </p:nvSpPr>
          <p:spPr>
            <a:xfrm>
              <a:off x="4499992" y="3193812"/>
              <a:ext cx="2808312"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Sales</a:t>
              </a:r>
            </a:p>
          </p:txBody>
        </p:sp>
        <p:sp>
          <p:nvSpPr>
            <p:cNvPr id="18" name="TextBox 17"/>
            <p:cNvSpPr txBox="1"/>
            <p:nvPr/>
          </p:nvSpPr>
          <p:spPr>
            <a:xfrm>
              <a:off x="4283968" y="3769876"/>
              <a:ext cx="3096344"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Total assets</a:t>
              </a:r>
            </a:p>
          </p:txBody>
        </p:sp>
      </p:grpSp>
    </p:spTree>
    <p:extLst>
      <p:ext uri="{BB962C8B-B14F-4D97-AF65-F5344CB8AC3E}">
        <p14:creationId xmlns:p14="http://schemas.microsoft.com/office/powerpoint/2010/main" val="300403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87624" y="2276872"/>
            <a:ext cx="6010275" cy="1266825"/>
            <a:chOff x="1475656" y="3068960"/>
            <a:chExt cx="6010275" cy="1266825"/>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63931" y="3455422"/>
              <a:ext cx="2359997"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Debt ratio</a:t>
              </a:r>
            </a:p>
          </p:txBody>
        </p:sp>
        <p:sp>
          <p:nvSpPr>
            <p:cNvPr id="7" name="TextBox 6"/>
            <p:cNvSpPr txBox="1"/>
            <p:nvPr/>
          </p:nvSpPr>
          <p:spPr>
            <a:xfrm>
              <a:off x="4427984" y="3193812"/>
              <a:ext cx="2808312"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Total debt</a:t>
              </a:r>
            </a:p>
          </p:txBody>
        </p:sp>
        <p:sp>
          <p:nvSpPr>
            <p:cNvPr id="8" name="TextBox 7"/>
            <p:cNvSpPr txBox="1"/>
            <p:nvPr/>
          </p:nvSpPr>
          <p:spPr>
            <a:xfrm>
              <a:off x="4283968" y="3769876"/>
              <a:ext cx="3096344"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Total assets</a:t>
              </a:r>
            </a:p>
          </p:txBody>
        </p:sp>
      </p:grpSp>
      <p:sp>
        <p:nvSpPr>
          <p:cNvPr id="2" name="Title 1"/>
          <p:cNvSpPr>
            <a:spLocks noGrp="1"/>
          </p:cNvSpPr>
          <p:nvPr>
            <p:ph type="title"/>
          </p:nvPr>
        </p:nvSpPr>
        <p:spPr/>
        <p:txBody>
          <a:bodyPr/>
          <a:lstStyle/>
          <a:p>
            <a:r>
              <a:rPr lang="en-US" dirty="0" smtClean="0"/>
              <a:t>Debt Management Ratios</a:t>
            </a:r>
            <a:endParaRPr lang="en-SG" dirty="0"/>
          </a:p>
        </p:txBody>
      </p:sp>
      <p:sp>
        <p:nvSpPr>
          <p:cNvPr id="3" name="Content Placeholder 2"/>
          <p:cNvSpPr>
            <a:spLocks noGrp="1"/>
          </p:cNvSpPr>
          <p:nvPr>
            <p:ph sz="quarter" idx="1"/>
          </p:nvPr>
        </p:nvSpPr>
        <p:spPr/>
        <p:txBody>
          <a:bodyPr/>
          <a:lstStyle/>
          <a:p>
            <a:r>
              <a:rPr lang="en-US" dirty="0" smtClean="0"/>
              <a:t>Debt Ratio: measures the percentage of funds provided by creditors</a:t>
            </a:r>
          </a:p>
          <a:p>
            <a:endParaRPr lang="en-US" dirty="0"/>
          </a:p>
          <a:p>
            <a:endParaRPr lang="en-US" dirty="0" smtClean="0"/>
          </a:p>
          <a:p>
            <a:endParaRPr lang="en-US" dirty="0"/>
          </a:p>
          <a:p>
            <a:r>
              <a:rPr lang="en-US" dirty="0"/>
              <a:t>Times-interest-earned Ratio: measures the firm’s ability to meet its annual interest payments</a:t>
            </a:r>
            <a:endParaRPr lang="en-SG" dirty="0"/>
          </a:p>
          <a:p>
            <a:endParaRPr lang="en-SG"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50912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971600" y="4538439"/>
            <a:ext cx="6010275" cy="1266825"/>
            <a:chOff x="1475656" y="3068960"/>
            <a:chExt cx="6010275" cy="1266825"/>
          </a:xfrm>
        </p:grpSpPr>
        <p:grpSp>
          <p:nvGrpSpPr>
            <p:cNvPr id="12" name="Group 11"/>
            <p:cNvGrpSpPr/>
            <p:nvPr/>
          </p:nvGrpSpPr>
          <p:grpSpPr>
            <a:xfrm>
              <a:off x="1475656" y="3068960"/>
              <a:ext cx="6010275" cy="1266825"/>
              <a:chOff x="1475656" y="3068960"/>
              <a:chExt cx="6010275" cy="1266825"/>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p:cNvGrpSpPr/>
              <p:nvPr/>
            </p:nvGrpSpPr>
            <p:grpSpPr>
              <a:xfrm>
                <a:off x="1563931" y="3212976"/>
                <a:ext cx="5888389" cy="1008112"/>
                <a:chOff x="1563931" y="3212976"/>
                <a:chExt cx="5888389" cy="1008112"/>
              </a:xfrm>
            </p:grpSpPr>
            <p:sp>
              <p:nvSpPr>
                <p:cNvPr id="16" name="TextBox 15"/>
                <p:cNvSpPr txBox="1"/>
                <p:nvPr/>
              </p:nvSpPr>
              <p:spPr>
                <a:xfrm>
                  <a:off x="1563931" y="3284984"/>
                  <a:ext cx="2720037" cy="830997"/>
                </a:xfrm>
                <a:prstGeom prst="rect">
                  <a:avLst/>
                </a:prstGeom>
                <a:solidFill>
                  <a:schemeClr val="bg1"/>
                </a:solidFill>
              </p:spPr>
              <p:txBody>
                <a:bodyPr wrap="square" rtlCol="0">
                  <a:spAutoFit/>
                </a:bodyPr>
                <a:lstStyle/>
                <a:p>
                  <a:pPr algn="ctr"/>
                  <a:r>
                    <a:rPr lang="en-US" sz="2400" dirty="0" smtClean="0">
                      <a:latin typeface="Arial" pitchFamily="34" charset="0"/>
                      <a:cs typeface="Arial" pitchFamily="34" charset="0"/>
                    </a:rPr>
                    <a:t>Times-interest-earned (TIE) ratio</a:t>
                  </a:r>
                </a:p>
              </p:txBody>
            </p:sp>
            <p:sp>
              <p:nvSpPr>
                <p:cNvPr id="17" name="TextBox 16"/>
                <p:cNvSpPr txBox="1"/>
                <p:nvPr/>
              </p:nvSpPr>
              <p:spPr>
                <a:xfrm>
                  <a:off x="4480793" y="3212976"/>
                  <a:ext cx="2971527" cy="430887"/>
                </a:xfrm>
                <a:prstGeom prst="rect">
                  <a:avLst/>
                </a:prstGeom>
                <a:solidFill>
                  <a:schemeClr val="bg1"/>
                </a:solidFill>
              </p:spPr>
              <p:txBody>
                <a:bodyPr wrap="square" rtlCol="0">
                  <a:spAutoFit/>
                </a:bodyPr>
                <a:lstStyle/>
                <a:p>
                  <a:pPr algn="ctr"/>
                  <a:r>
                    <a:rPr lang="en-US" sz="2200" dirty="0" smtClean="0">
                      <a:latin typeface="Arial" pitchFamily="34" charset="0"/>
                      <a:cs typeface="Arial" pitchFamily="34" charset="0"/>
                    </a:rPr>
                    <a:t>EBIT</a:t>
                  </a:r>
                </a:p>
              </p:txBody>
            </p:sp>
            <p:sp>
              <p:nvSpPr>
                <p:cNvPr id="18" name="TextBox 17"/>
                <p:cNvSpPr txBox="1"/>
                <p:nvPr/>
              </p:nvSpPr>
              <p:spPr>
                <a:xfrm>
                  <a:off x="4572000" y="3790201"/>
                  <a:ext cx="2880320" cy="430887"/>
                </a:xfrm>
                <a:prstGeom prst="rect">
                  <a:avLst/>
                </a:prstGeom>
                <a:solidFill>
                  <a:schemeClr val="bg1"/>
                </a:solidFill>
              </p:spPr>
              <p:txBody>
                <a:bodyPr wrap="square" rtlCol="0">
                  <a:spAutoFit/>
                </a:bodyPr>
                <a:lstStyle/>
                <a:p>
                  <a:pPr algn="ctr"/>
                  <a:r>
                    <a:rPr lang="en-US" sz="2200" dirty="0" smtClean="0">
                      <a:latin typeface="Arial" pitchFamily="34" charset="0"/>
                      <a:cs typeface="Arial" pitchFamily="34" charset="0"/>
                    </a:rPr>
                    <a:t>Interest expenses</a:t>
                  </a:r>
                </a:p>
              </p:txBody>
            </p:sp>
            <p:sp>
              <p:nvSpPr>
                <p:cNvPr id="19" name="TextBox 18"/>
                <p:cNvSpPr txBox="1"/>
                <p:nvPr/>
              </p:nvSpPr>
              <p:spPr>
                <a:xfrm>
                  <a:off x="4211960" y="3501008"/>
                  <a:ext cx="432048" cy="477054"/>
                </a:xfrm>
                <a:prstGeom prst="rect">
                  <a:avLst/>
                </a:prstGeom>
                <a:solidFill>
                  <a:schemeClr val="bg1"/>
                </a:solidFill>
              </p:spPr>
              <p:txBody>
                <a:bodyPr wrap="square" rtlCol="0">
                  <a:spAutoFit/>
                </a:bodyPr>
                <a:lstStyle/>
                <a:p>
                  <a:pPr algn="ctr"/>
                  <a:r>
                    <a:rPr lang="en-US" sz="2500" dirty="0" smtClean="0">
                      <a:latin typeface="Arial" pitchFamily="34" charset="0"/>
                      <a:cs typeface="Arial" pitchFamily="34" charset="0"/>
                    </a:rPr>
                    <a:t>=</a:t>
                  </a:r>
                </a:p>
              </p:txBody>
            </p:sp>
          </p:grpSp>
        </p:grpSp>
        <p:sp>
          <p:nvSpPr>
            <p:cNvPr id="13" name="TextBox 12"/>
            <p:cNvSpPr txBox="1"/>
            <p:nvPr/>
          </p:nvSpPr>
          <p:spPr>
            <a:xfrm>
              <a:off x="4283968" y="3858731"/>
              <a:ext cx="432048" cy="477054"/>
            </a:xfrm>
            <a:prstGeom prst="rect">
              <a:avLst/>
            </a:prstGeom>
            <a:solidFill>
              <a:schemeClr val="bg1"/>
            </a:solidFill>
          </p:spPr>
          <p:txBody>
            <a:bodyPr wrap="square" rtlCol="0">
              <a:spAutoFit/>
            </a:bodyPr>
            <a:lstStyle/>
            <a:p>
              <a:pPr algn="ctr"/>
              <a:endParaRPr lang="en-US" sz="2500" dirty="0" smtClean="0">
                <a:latin typeface="Arial" pitchFamily="34" charset="0"/>
                <a:cs typeface="Arial" pitchFamily="34" charset="0"/>
              </a:endParaRPr>
            </a:p>
          </p:txBody>
        </p:sp>
      </p:grpSp>
    </p:spTree>
    <p:extLst>
      <p:ext uri="{BB962C8B-B14F-4D97-AF65-F5344CB8AC3E}">
        <p14:creationId xmlns:p14="http://schemas.microsoft.com/office/powerpoint/2010/main" val="3371433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228600" y="-76200"/>
            <a:ext cx="7162800" cy="1447800"/>
          </a:xfrm>
        </p:spPr>
        <p:txBody>
          <a:bodyPr vert="horz" lIns="91440" tIns="45720" rIns="91440" bIns="45720" rtlCol="0" anchor="b" anchorCtr="0">
            <a:normAutofit/>
          </a:bodyPr>
          <a:lstStyle/>
          <a:p>
            <a:r>
              <a:rPr lang="en-US" dirty="0"/>
              <a:t>Primary Types of Financial Statements</a:t>
            </a:r>
          </a:p>
        </p:txBody>
      </p:sp>
      <p:sp>
        <p:nvSpPr>
          <p:cNvPr id="9220" name="Rectangle 4"/>
          <p:cNvSpPr>
            <a:spLocks noGrp="1" noChangeArrowheads="1"/>
          </p:cNvSpPr>
          <p:nvPr>
            <p:ph sz="quarter" idx="1"/>
          </p:nvPr>
        </p:nvSpPr>
        <p:spPr>
          <a:xfrm>
            <a:off x="304800" y="4114800"/>
            <a:ext cx="8458200" cy="2514600"/>
          </a:xfrm>
          <a:prstGeom prst="rect">
            <a:avLst/>
          </a:prstGeom>
          <a:noFill/>
          <a:ln/>
          <a:effectLst>
            <a:outerShdw algn="ctr" rotWithShape="0">
              <a:schemeClr val="bg2"/>
            </a:outerShdw>
          </a:effectLst>
        </p:spPr>
        <p:txBody>
          <a:bodyPr/>
          <a:lstStyle/>
          <a:p>
            <a:pPr>
              <a:buFont typeface="Monotype Sorts" pitchFamily="2" charset="2"/>
              <a:buNone/>
            </a:pPr>
            <a:r>
              <a:rPr lang="en-US" sz="3200" i="1" u="sng" dirty="0">
                <a:solidFill>
                  <a:srgbClr val="42B200"/>
                </a:solidFill>
                <a:effectLst>
                  <a:outerShdw blurRad="38100" dist="38100" dir="2700000" algn="tl">
                    <a:srgbClr val="C0C0C0"/>
                  </a:outerShdw>
                </a:effectLst>
              </a:rPr>
              <a:t>Income Statement</a:t>
            </a:r>
            <a:endParaRPr lang="en-US" sz="2800" dirty="0">
              <a:solidFill>
                <a:srgbClr val="42B200"/>
              </a:solidFill>
            </a:endParaRPr>
          </a:p>
          <a:p>
            <a:pPr marL="914400" lvl="1" indent="-457200"/>
            <a:r>
              <a:rPr lang="en-US" sz="2800" dirty="0"/>
              <a:t>A summary of a firm’s revenues and expenses over a specified period, ending with net income or loss for the period.</a:t>
            </a:r>
          </a:p>
        </p:txBody>
      </p:sp>
      <p:sp>
        <p:nvSpPr>
          <p:cNvPr id="9222" name="Rectangle 6"/>
          <p:cNvSpPr>
            <a:spLocks noChangeArrowheads="1"/>
          </p:cNvSpPr>
          <p:nvPr/>
        </p:nvSpPr>
        <p:spPr bwMode="auto">
          <a:xfrm>
            <a:off x="228600" y="1600200"/>
            <a:ext cx="8458200" cy="2133600"/>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342900" indent="-342900" eaLnBrk="0" hangingPunct="0">
              <a:spcBef>
                <a:spcPct val="20000"/>
              </a:spcBef>
              <a:spcAft>
                <a:spcPct val="20000"/>
              </a:spcAft>
            </a:pPr>
            <a:r>
              <a:rPr lang="en-US" sz="3200" i="1" u="sng" dirty="0">
                <a:solidFill>
                  <a:schemeClr val="hlink"/>
                </a:solidFill>
                <a:effectLst>
                  <a:outerShdw blurRad="38100" dist="38100" dir="2700000" algn="tl">
                    <a:srgbClr val="C0C0C0"/>
                  </a:outerShdw>
                </a:effectLst>
              </a:rPr>
              <a:t>Balance Sheet</a:t>
            </a:r>
            <a:endParaRPr lang="en-US" sz="2800" dirty="0"/>
          </a:p>
          <a:p>
            <a:pPr marL="914400" lvl="1" indent="-457200">
              <a:spcBef>
                <a:spcPct val="20000"/>
              </a:spcBef>
              <a:spcAft>
                <a:spcPct val="20000"/>
              </a:spcAft>
              <a:buClr>
                <a:schemeClr val="accent1"/>
              </a:buClr>
              <a:buSzPct val="80000"/>
              <a:buFont typeface="Wingdings 2"/>
              <a:buChar char=""/>
            </a:pPr>
            <a:r>
              <a:rPr lang="en-US" sz="2800" dirty="0"/>
              <a:t>A summary of a firm’s financial position on a given date that shows total assets = total liabilities + owners’ equity.</a:t>
            </a:r>
          </a:p>
        </p:txBody>
      </p:sp>
    </p:spTree>
    <p:extLst>
      <p:ext uri="{BB962C8B-B14F-4D97-AF65-F5344CB8AC3E}">
        <p14:creationId xmlns:p14="http://schemas.microsoft.com/office/powerpoint/2010/main" val="38713249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43608" y="2276872"/>
            <a:ext cx="6010275" cy="1266825"/>
            <a:chOff x="1475656" y="3068960"/>
            <a:chExt cx="6010275" cy="1266825"/>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47664" y="3506249"/>
              <a:ext cx="2304256" cy="400110"/>
            </a:xfrm>
            <a:prstGeom prst="rect">
              <a:avLst/>
            </a:prstGeom>
            <a:solidFill>
              <a:schemeClr val="bg1"/>
            </a:solidFill>
          </p:spPr>
          <p:txBody>
            <a:bodyPr wrap="square" rtlCol="0">
              <a:spAutoFit/>
            </a:bodyPr>
            <a:lstStyle/>
            <a:p>
              <a:pPr algn="ctr"/>
              <a:r>
                <a:rPr lang="en-US" sz="2000" dirty="0" smtClean="0">
                  <a:latin typeface="Arial" pitchFamily="34" charset="0"/>
                  <a:cs typeface="Arial" pitchFamily="34" charset="0"/>
                </a:rPr>
                <a:t>Operating Margin</a:t>
              </a:r>
            </a:p>
          </p:txBody>
        </p:sp>
        <p:sp>
          <p:nvSpPr>
            <p:cNvPr id="7" name="TextBox 6"/>
            <p:cNvSpPr txBox="1"/>
            <p:nvPr/>
          </p:nvSpPr>
          <p:spPr>
            <a:xfrm>
              <a:off x="4283968" y="3258287"/>
              <a:ext cx="3201963" cy="400110"/>
            </a:xfrm>
            <a:prstGeom prst="rect">
              <a:avLst/>
            </a:prstGeom>
            <a:solidFill>
              <a:schemeClr val="bg1"/>
            </a:solidFill>
          </p:spPr>
          <p:txBody>
            <a:bodyPr wrap="square" rtlCol="0">
              <a:spAutoFit/>
            </a:bodyPr>
            <a:lstStyle/>
            <a:p>
              <a:pPr algn="ctr"/>
              <a:r>
                <a:rPr lang="en-US" sz="2000" dirty="0" smtClean="0">
                  <a:latin typeface="Arial" pitchFamily="34" charset="0"/>
                  <a:cs typeface="Arial" pitchFamily="34" charset="0"/>
                </a:rPr>
                <a:t>Operating income (EBIT)</a:t>
              </a:r>
            </a:p>
          </p:txBody>
        </p:sp>
        <p:sp>
          <p:nvSpPr>
            <p:cNvPr id="8" name="TextBox 7"/>
            <p:cNvSpPr txBox="1"/>
            <p:nvPr/>
          </p:nvSpPr>
          <p:spPr>
            <a:xfrm>
              <a:off x="4283968" y="3866289"/>
              <a:ext cx="3096344" cy="400110"/>
            </a:xfrm>
            <a:prstGeom prst="rect">
              <a:avLst/>
            </a:prstGeom>
            <a:solidFill>
              <a:schemeClr val="bg1"/>
            </a:solidFill>
          </p:spPr>
          <p:txBody>
            <a:bodyPr wrap="square" rtlCol="0">
              <a:spAutoFit/>
            </a:bodyPr>
            <a:lstStyle/>
            <a:p>
              <a:pPr algn="ctr"/>
              <a:r>
                <a:rPr lang="en-US" sz="2000" dirty="0" smtClean="0">
                  <a:latin typeface="Arial" pitchFamily="34" charset="0"/>
                  <a:cs typeface="Arial" pitchFamily="34" charset="0"/>
                </a:rPr>
                <a:t>Sales</a:t>
              </a:r>
            </a:p>
          </p:txBody>
        </p:sp>
      </p:grpSp>
      <p:sp>
        <p:nvSpPr>
          <p:cNvPr id="2" name="Title 1"/>
          <p:cNvSpPr>
            <a:spLocks noGrp="1"/>
          </p:cNvSpPr>
          <p:nvPr>
            <p:ph type="title"/>
          </p:nvPr>
        </p:nvSpPr>
        <p:spPr/>
        <p:txBody>
          <a:bodyPr/>
          <a:lstStyle/>
          <a:p>
            <a:r>
              <a:rPr lang="en-US" dirty="0" smtClean="0"/>
              <a:t>Profitability Ratios</a:t>
            </a:r>
            <a:endParaRPr lang="en-SG" dirty="0"/>
          </a:p>
        </p:txBody>
      </p:sp>
      <p:sp>
        <p:nvSpPr>
          <p:cNvPr id="3" name="Content Placeholder 2"/>
          <p:cNvSpPr>
            <a:spLocks noGrp="1"/>
          </p:cNvSpPr>
          <p:nvPr>
            <p:ph sz="quarter" idx="1"/>
          </p:nvPr>
        </p:nvSpPr>
        <p:spPr/>
        <p:txBody>
          <a:bodyPr/>
          <a:lstStyle/>
          <a:p>
            <a:r>
              <a:rPr lang="en-US" dirty="0" smtClean="0"/>
              <a:t>Operating Margin: measures operating income, or EBIT, per dollar of sales</a:t>
            </a:r>
          </a:p>
          <a:p>
            <a:endParaRPr lang="en-US" dirty="0"/>
          </a:p>
          <a:p>
            <a:endParaRPr lang="en-US" dirty="0" smtClean="0"/>
          </a:p>
          <a:p>
            <a:endParaRPr lang="en-US" dirty="0"/>
          </a:p>
          <a:p>
            <a:r>
              <a:rPr lang="en-US" dirty="0" smtClean="0"/>
              <a:t>Profit Margin: measures net income per dollar of sales</a:t>
            </a:r>
            <a:endParaRPr lang="en-SG" dirty="0"/>
          </a:p>
        </p:txBody>
      </p:sp>
      <p:grpSp>
        <p:nvGrpSpPr>
          <p:cNvPr id="9" name="Group 8"/>
          <p:cNvGrpSpPr/>
          <p:nvPr/>
        </p:nvGrpSpPr>
        <p:grpSpPr>
          <a:xfrm>
            <a:off x="1009997" y="4532621"/>
            <a:ext cx="6010275" cy="1266825"/>
            <a:chOff x="1475656" y="3068960"/>
            <a:chExt cx="6010275" cy="126682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547664" y="3506249"/>
              <a:ext cx="2304256" cy="400110"/>
            </a:xfrm>
            <a:prstGeom prst="rect">
              <a:avLst/>
            </a:prstGeom>
            <a:solidFill>
              <a:schemeClr val="bg1"/>
            </a:solidFill>
          </p:spPr>
          <p:txBody>
            <a:bodyPr wrap="square" rtlCol="0">
              <a:spAutoFit/>
            </a:bodyPr>
            <a:lstStyle/>
            <a:p>
              <a:pPr algn="ctr"/>
              <a:r>
                <a:rPr lang="en-US" sz="2000" dirty="0" smtClean="0">
                  <a:latin typeface="Arial" pitchFamily="34" charset="0"/>
                  <a:cs typeface="Arial" pitchFamily="34" charset="0"/>
                </a:rPr>
                <a:t>Profit Margin</a:t>
              </a:r>
            </a:p>
          </p:txBody>
        </p:sp>
        <p:sp>
          <p:nvSpPr>
            <p:cNvPr id="12" name="TextBox 11"/>
            <p:cNvSpPr txBox="1"/>
            <p:nvPr/>
          </p:nvSpPr>
          <p:spPr>
            <a:xfrm>
              <a:off x="4283968" y="3258287"/>
              <a:ext cx="3201963" cy="400110"/>
            </a:xfrm>
            <a:prstGeom prst="rect">
              <a:avLst/>
            </a:prstGeom>
            <a:solidFill>
              <a:schemeClr val="bg1"/>
            </a:solidFill>
          </p:spPr>
          <p:txBody>
            <a:bodyPr wrap="square" rtlCol="0">
              <a:spAutoFit/>
            </a:bodyPr>
            <a:lstStyle/>
            <a:p>
              <a:pPr algn="ctr"/>
              <a:r>
                <a:rPr lang="en-US" sz="2000" dirty="0" smtClean="0">
                  <a:latin typeface="Arial" pitchFamily="34" charset="0"/>
                  <a:cs typeface="Arial" pitchFamily="34" charset="0"/>
                </a:rPr>
                <a:t>Net income</a:t>
              </a:r>
            </a:p>
          </p:txBody>
        </p:sp>
        <p:sp>
          <p:nvSpPr>
            <p:cNvPr id="13" name="TextBox 12"/>
            <p:cNvSpPr txBox="1"/>
            <p:nvPr/>
          </p:nvSpPr>
          <p:spPr>
            <a:xfrm>
              <a:off x="4283968" y="3866289"/>
              <a:ext cx="3096344" cy="400110"/>
            </a:xfrm>
            <a:prstGeom prst="rect">
              <a:avLst/>
            </a:prstGeom>
            <a:solidFill>
              <a:schemeClr val="bg1"/>
            </a:solidFill>
          </p:spPr>
          <p:txBody>
            <a:bodyPr wrap="square" rtlCol="0">
              <a:spAutoFit/>
            </a:bodyPr>
            <a:lstStyle/>
            <a:p>
              <a:pPr algn="ctr"/>
              <a:r>
                <a:rPr lang="en-US" sz="2000" dirty="0" smtClean="0">
                  <a:latin typeface="Arial" pitchFamily="34" charset="0"/>
                  <a:cs typeface="Arial" pitchFamily="34" charset="0"/>
                </a:rPr>
                <a:t>Sales</a:t>
              </a:r>
            </a:p>
          </p:txBody>
        </p:sp>
      </p:grpSp>
    </p:spTree>
    <p:extLst>
      <p:ext uri="{BB962C8B-B14F-4D97-AF65-F5344CB8AC3E}">
        <p14:creationId xmlns:p14="http://schemas.microsoft.com/office/powerpoint/2010/main" val="2553603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Profitability Ratios</a:t>
            </a:r>
            <a:endParaRPr lang="en-SG" dirty="0"/>
          </a:p>
        </p:txBody>
      </p:sp>
      <p:sp>
        <p:nvSpPr>
          <p:cNvPr id="3" name="Content Placeholder 2"/>
          <p:cNvSpPr>
            <a:spLocks noGrp="1"/>
          </p:cNvSpPr>
          <p:nvPr>
            <p:ph sz="quarter" idx="1"/>
          </p:nvPr>
        </p:nvSpPr>
        <p:spPr/>
        <p:txBody>
          <a:bodyPr/>
          <a:lstStyle/>
          <a:p>
            <a:r>
              <a:rPr lang="en-US" dirty="0" smtClean="0"/>
              <a:t>Basic Earning Power (BEP) Ratio: indicates the ability of the firm’s assets to generate operating income </a:t>
            </a:r>
          </a:p>
          <a:p>
            <a:endParaRPr lang="en-US" dirty="0"/>
          </a:p>
          <a:p>
            <a:endParaRPr lang="en-US" dirty="0" smtClean="0"/>
          </a:p>
        </p:txBody>
      </p:sp>
      <p:grpSp>
        <p:nvGrpSpPr>
          <p:cNvPr id="5" name="Group 4"/>
          <p:cNvGrpSpPr/>
          <p:nvPr/>
        </p:nvGrpSpPr>
        <p:grpSpPr>
          <a:xfrm>
            <a:off x="1369757" y="3044273"/>
            <a:ext cx="6010275" cy="1266825"/>
            <a:chOff x="1475656" y="3068960"/>
            <a:chExt cx="6010275" cy="1266825"/>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63931" y="3285997"/>
              <a:ext cx="2359997" cy="954107"/>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Basic earning power (BEP)</a:t>
              </a:r>
            </a:p>
          </p:txBody>
        </p:sp>
        <p:sp>
          <p:nvSpPr>
            <p:cNvPr id="8" name="TextBox 7"/>
            <p:cNvSpPr txBox="1"/>
            <p:nvPr/>
          </p:nvSpPr>
          <p:spPr>
            <a:xfrm>
              <a:off x="4427984" y="3193812"/>
              <a:ext cx="2808312"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EBIT</a:t>
              </a:r>
            </a:p>
          </p:txBody>
        </p:sp>
        <p:sp>
          <p:nvSpPr>
            <p:cNvPr id="9" name="TextBox 8"/>
            <p:cNvSpPr txBox="1"/>
            <p:nvPr/>
          </p:nvSpPr>
          <p:spPr>
            <a:xfrm>
              <a:off x="4283968" y="3769876"/>
              <a:ext cx="3096344"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Total assets</a:t>
              </a:r>
            </a:p>
          </p:txBody>
        </p:sp>
      </p:grpSp>
    </p:spTree>
    <p:extLst>
      <p:ext uri="{BB962C8B-B14F-4D97-AF65-F5344CB8AC3E}">
        <p14:creationId xmlns:p14="http://schemas.microsoft.com/office/powerpoint/2010/main" val="902284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03648" y="2276872"/>
            <a:ext cx="6010275" cy="1266825"/>
            <a:chOff x="1475656" y="3068960"/>
            <a:chExt cx="6010275" cy="1266825"/>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63931" y="3285997"/>
              <a:ext cx="2359997" cy="954107"/>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Return on Assets (ROA)</a:t>
              </a:r>
            </a:p>
          </p:txBody>
        </p:sp>
        <p:sp>
          <p:nvSpPr>
            <p:cNvPr id="7" name="TextBox 6"/>
            <p:cNvSpPr txBox="1"/>
            <p:nvPr/>
          </p:nvSpPr>
          <p:spPr>
            <a:xfrm>
              <a:off x="4427984" y="3193812"/>
              <a:ext cx="2808312"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Net income</a:t>
              </a:r>
            </a:p>
          </p:txBody>
        </p:sp>
        <p:sp>
          <p:nvSpPr>
            <p:cNvPr id="8" name="TextBox 7"/>
            <p:cNvSpPr txBox="1"/>
            <p:nvPr/>
          </p:nvSpPr>
          <p:spPr>
            <a:xfrm>
              <a:off x="4283968" y="3769876"/>
              <a:ext cx="3096344"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Total assets</a:t>
              </a:r>
            </a:p>
          </p:txBody>
        </p:sp>
      </p:grpSp>
      <p:sp>
        <p:nvSpPr>
          <p:cNvPr id="2" name="Title 1"/>
          <p:cNvSpPr>
            <a:spLocks noGrp="1"/>
          </p:cNvSpPr>
          <p:nvPr>
            <p:ph type="title"/>
          </p:nvPr>
        </p:nvSpPr>
        <p:spPr/>
        <p:txBody>
          <a:bodyPr/>
          <a:lstStyle/>
          <a:p>
            <a:r>
              <a:rPr lang="en-US" dirty="0" smtClean="0"/>
              <a:t>Profitability Ratios</a:t>
            </a:r>
            <a:endParaRPr lang="en-SG" dirty="0"/>
          </a:p>
        </p:txBody>
      </p:sp>
      <p:sp>
        <p:nvSpPr>
          <p:cNvPr id="3" name="Content Placeholder 2"/>
          <p:cNvSpPr>
            <a:spLocks noGrp="1"/>
          </p:cNvSpPr>
          <p:nvPr>
            <p:ph sz="quarter" idx="1"/>
          </p:nvPr>
        </p:nvSpPr>
        <p:spPr/>
        <p:txBody>
          <a:bodyPr/>
          <a:lstStyle/>
          <a:p>
            <a:r>
              <a:rPr lang="en-US" dirty="0"/>
              <a:t>Return on Assets (ROA): ratio of net income to total </a:t>
            </a:r>
            <a:r>
              <a:rPr lang="en-US" dirty="0" smtClean="0"/>
              <a:t>assets</a:t>
            </a:r>
          </a:p>
          <a:p>
            <a:endParaRPr lang="en-SG" dirty="0"/>
          </a:p>
          <a:p>
            <a:endParaRPr lang="en-US" dirty="0" smtClean="0"/>
          </a:p>
          <a:p>
            <a:endParaRPr lang="en-US" dirty="0"/>
          </a:p>
          <a:p>
            <a:r>
              <a:rPr lang="en-US" dirty="0" smtClean="0"/>
              <a:t>Return on Equity (ROE): measures the rate of return on common stockholders’ investment </a:t>
            </a:r>
            <a:endParaRPr lang="en-SG" dirty="0"/>
          </a:p>
        </p:txBody>
      </p:sp>
      <p:grpSp>
        <p:nvGrpSpPr>
          <p:cNvPr id="14" name="Group 13"/>
          <p:cNvGrpSpPr/>
          <p:nvPr/>
        </p:nvGrpSpPr>
        <p:grpSpPr>
          <a:xfrm>
            <a:off x="1370037" y="4509120"/>
            <a:ext cx="6010275" cy="1266825"/>
            <a:chOff x="1475656" y="3068960"/>
            <a:chExt cx="6010275" cy="1266825"/>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563931" y="3285997"/>
              <a:ext cx="2359997" cy="954107"/>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Return on Equity (ROE)</a:t>
              </a:r>
            </a:p>
          </p:txBody>
        </p:sp>
        <p:sp>
          <p:nvSpPr>
            <p:cNvPr id="17" name="TextBox 16"/>
            <p:cNvSpPr txBox="1"/>
            <p:nvPr/>
          </p:nvSpPr>
          <p:spPr>
            <a:xfrm>
              <a:off x="4427984" y="3193812"/>
              <a:ext cx="2808312"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Net income</a:t>
              </a:r>
            </a:p>
          </p:txBody>
        </p:sp>
        <p:sp>
          <p:nvSpPr>
            <p:cNvPr id="18" name="TextBox 17"/>
            <p:cNvSpPr txBox="1"/>
            <p:nvPr/>
          </p:nvSpPr>
          <p:spPr>
            <a:xfrm>
              <a:off x="4283968" y="3769876"/>
              <a:ext cx="3096344"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Common Equity</a:t>
              </a:r>
            </a:p>
          </p:txBody>
        </p:sp>
      </p:grpSp>
    </p:spTree>
    <p:extLst>
      <p:ext uri="{BB962C8B-B14F-4D97-AF65-F5344CB8AC3E}">
        <p14:creationId xmlns:p14="http://schemas.microsoft.com/office/powerpoint/2010/main" val="3633310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2" y="5085184"/>
            <a:ext cx="6010275" cy="1266825"/>
            <a:chOff x="1475656" y="3068960"/>
            <a:chExt cx="6010275" cy="1266825"/>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75656" y="3285997"/>
              <a:ext cx="2514807" cy="861774"/>
            </a:xfrm>
            <a:prstGeom prst="rect">
              <a:avLst/>
            </a:prstGeom>
            <a:solidFill>
              <a:schemeClr val="bg1"/>
            </a:solidFill>
          </p:spPr>
          <p:txBody>
            <a:bodyPr wrap="square" rtlCol="0">
              <a:spAutoFit/>
            </a:bodyPr>
            <a:lstStyle/>
            <a:p>
              <a:pPr algn="ctr"/>
              <a:r>
                <a:rPr lang="en-US" sz="2500" dirty="0" smtClean="0">
                  <a:latin typeface="Arial" pitchFamily="34" charset="0"/>
                  <a:cs typeface="Arial" pitchFamily="34" charset="0"/>
                </a:rPr>
                <a:t>Market to book (M/B)</a:t>
              </a:r>
            </a:p>
          </p:txBody>
        </p:sp>
        <p:sp>
          <p:nvSpPr>
            <p:cNvPr id="7" name="TextBox 6"/>
            <p:cNvSpPr txBox="1"/>
            <p:nvPr/>
          </p:nvSpPr>
          <p:spPr>
            <a:xfrm>
              <a:off x="4427984" y="3193812"/>
              <a:ext cx="2808312" cy="492443"/>
            </a:xfrm>
            <a:prstGeom prst="rect">
              <a:avLst/>
            </a:prstGeom>
            <a:solidFill>
              <a:schemeClr val="bg1"/>
            </a:solidFill>
          </p:spPr>
          <p:txBody>
            <a:bodyPr wrap="square" rtlCol="0">
              <a:spAutoFit/>
            </a:bodyPr>
            <a:lstStyle/>
            <a:p>
              <a:pPr algn="ctr"/>
              <a:r>
                <a:rPr lang="en-US" sz="2600" dirty="0" smtClean="0">
                  <a:latin typeface="Arial" pitchFamily="34" charset="0"/>
                  <a:cs typeface="Arial" pitchFamily="34" charset="0"/>
                </a:rPr>
                <a:t>Market price</a:t>
              </a:r>
            </a:p>
          </p:txBody>
        </p:sp>
        <p:sp>
          <p:nvSpPr>
            <p:cNvPr id="8" name="TextBox 7"/>
            <p:cNvSpPr txBox="1"/>
            <p:nvPr/>
          </p:nvSpPr>
          <p:spPr>
            <a:xfrm>
              <a:off x="4206487" y="3769876"/>
              <a:ext cx="3279443" cy="477054"/>
            </a:xfrm>
            <a:prstGeom prst="rect">
              <a:avLst/>
            </a:prstGeom>
            <a:solidFill>
              <a:schemeClr val="bg1"/>
            </a:solidFill>
          </p:spPr>
          <p:txBody>
            <a:bodyPr wrap="square" rtlCol="0">
              <a:spAutoFit/>
            </a:bodyPr>
            <a:lstStyle/>
            <a:p>
              <a:pPr algn="ctr"/>
              <a:r>
                <a:rPr lang="en-US" sz="2500" dirty="0" smtClean="0">
                  <a:latin typeface="Arial" pitchFamily="34" charset="0"/>
                  <a:cs typeface="Arial" pitchFamily="34" charset="0"/>
                </a:rPr>
                <a:t>Book value per share</a:t>
              </a:r>
            </a:p>
          </p:txBody>
        </p:sp>
      </p:gr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36912"/>
            <a:ext cx="60102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Market Value Ratios</a:t>
            </a:r>
            <a:endParaRPr lang="en-SG" dirty="0"/>
          </a:p>
        </p:txBody>
      </p:sp>
      <p:sp>
        <p:nvSpPr>
          <p:cNvPr id="3" name="Content Placeholder 2"/>
          <p:cNvSpPr>
            <a:spLocks noGrp="1"/>
          </p:cNvSpPr>
          <p:nvPr>
            <p:ph sz="quarter" idx="1"/>
          </p:nvPr>
        </p:nvSpPr>
        <p:spPr/>
        <p:txBody>
          <a:bodyPr>
            <a:normAutofit/>
          </a:bodyPr>
          <a:lstStyle/>
          <a:p>
            <a:r>
              <a:rPr lang="en-US" dirty="0" smtClean="0"/>
              <a:t>Price to earnings ratio (P/E): shows the dollar amount investors will pay for $1 of current earnings</a:t>
            </a:r>
          </a:p>
          <a:p>
            <a:endParaRPr lang="en-US" dirty="0"/>
          </a:p>
          <a:p>
            <a:pPr marL="0" indent="0">
              <a:buNone/>
            </a:pPr>
            <a:endParaRPr lang="en-US" sz="100" dirty="0" smtClean="0"/>
          </a:p>
          <a:p>
            <a:pPr marL="0" indent="0">
              <a:buNone/>
            </a:pPr>
            <a:endParaRPr lang="en-US" sz="100" dirty="0"/>
          </a:p>
          <a:p>
            <a:pPr marL="0" indent="0">
              <a:buNone/>
            </a:pPr>
            <a:endParaRPr lang="en-US" sz="100" dirty="0" smtClean="0"/>
          </a:p>
          <a:p>
            <a:pPr marL="0" indent="0">
              <a:buNone/>
            </a:pPr>
            <a:endParaRPr lang="en-US" sz="100" dirty="0"/>
          </a:p>
          <a:p>
            <a:pPr marL="0" indent="0">
              <a:buNone/>
            </a:pPr>
            <a:endParaRPr lang="en-US" sz="100" dirty="0" smtClean="0"/>
          </a:p>
          <a:p>
            <a:pPr marL="0" indent="0">
              <a:buNone/>
            </a:pPr>
            <a:endParaRPr lang="en-US" sz="100" dirty="0"/>
          </a:p>
          <a:p>
            <a:pPr marL="0" indent="0">
              <a:buNone/>
            </a:pPr>
            <a:endParaRPr lang="en-US" sz="100" dirty="0" smtClean="0"/>
          </a:p>
          <a:p>
            <a:pPr marL="0" indent="0">
              <a:buNone/>
            </a:pPr>
            <a:endParaRPr lang="en-US" sz="100" dirty="0"/>
          </a:p>
          <a:p>
            <a:pPr marL="0" indent="0">
              <a:buNone/>
            </a:pPr>
            <a:endParaRPr lang="en-US" sz="100" dirty="0" smtClean="0"/>
          </a:p>
          <a:p>
            <a:pPr marL="0" indent="0">
              <a:buNone/>
            </a:pPr>
            <a:endParaRPr lang="en-US" sz="100" dirty="0"/>
          </a:p>
          <a:p>
            <a:r>
              <a:rPr lang="en-US" dirty="0" smtClean="0"/>
              <a:t>Market to book ratio (M/B): ratio of a stock’s market price to its book value, another indication of how investors regard the company </a:t>
            </a:r>
            <a:endParaRPr lang="en-SG" dirty="0"/>
          </a:p>
        </p:txBody>
      </p:sp>
      <p:grpSp>
        <p:nvGrpSpPr>
          <p:cNvPr id="14" name="Group 13"/>
          <p:cNvGrpSpPr/>
          <p:nvPr/>
        </p:nvGrpSpPr>
        <p:grpSpPr>
          <a:xfrm>
            <a:off x="1115616" y="2761764"/>
            <a:ext cx="6010274" cy="1099284"/>
            <a:chOff x="1043608" y="2401724"/>
            <a:chExt cx="6010274" cy="1099284"/>
          </a:xfrm>
        </p:grpSpPr>
        <p:sp>
          <p:nvSpPr>
            <p:cNvPr id="11" name="TextBox 10"/>
            <p:cNvSpPr txBox="1"/>
            <p:nvPr/>
          </p:nvSpPr>
          <p:spPr>
            <a:xfrm>
              <a:off x="1043608" y="2493909"/>
              <a:ext cx="2514807" cy="954107"/>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Price to earnings (P/E)</a:t>
              </a:r>
            </a:p>
          </p:txBody>
        </p:sp>
        <p:sp>
          <p:nvSpPr>
            <p:cNvPr id="12" name="TextBox 11"/>
            <p:cNvSpPr txBox="1"/>
            <p:nvPr/>
          </p:nvSpPr>
          <p:spPr>
            <a:xfrm>
              <a:off x="3995936" y="2401724"/>
              <a:ext cx="2808312"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Price per share</a:t>
              </a:r>
            </a:p>
          </p:txBody>
        </p:sp>
        <p:sp>
          <p:nvSpPr>
            <p:cNvPr id="13" name="TextBox 12"/>
            <p:cNvSpPr txBox="1"/>
            <p:nvPr/>
          </p:nvSpPr>
          <p:spPr>
            <a:xfrm>
              <a:off x="3774439" y="2977788"/>
              <a:ext cx="3279443" cy="523220"/>
            </a:xfrm>
            <a:prstGeom prst="rect">
              <a:avLst/>
            </a:prstGeom>
            <a:solidFill>
              <a:schemeClr val="bg1"/>
            </a:solidFill>
          </p:spPr>
          <p:txBody>
            <a:bodyPr wrap="square" rtlCol="0">
              <a:spAutoFit/>
            </a:bodyPr>
            <a:lstStyle/>
            <a:p>
              <a:pPr algn="ctr"/>
              <a:r>
                <a:rPr lang="en-US" sz="2800" dirty="0" smtClean="0">
                  <a:latin typeface="Arial" pitchFamily="34" charset="0"/>
                  <a:cs typeface="Arial" pitchFamily="34" charset="0"/>
                </a:rPr>
                <a:t>Earnings per share</a:t>
              </a:r>
            </a:p>
          </p:txBody>
        </p:sp>
      </p:grpSp>
    </p:spTree>
    <p:extLst>
      <p:ext uri="{BB962C8B-B14F-4D97-AF65-F5344CB8AC3E}">
        <p14:creationId xmlns:p14="http://schemas.microsoft.com/office/powerpoint/2010/main" val="2184113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Dupont</a:t>
            </a:r>
            <a:r>
              <a:rPr lang="en-US" dirty="0" smtClean="0"/>
              <a:t> System</a:t>
            </a:r>
            <a:endParaRPr lang="en-SG" dirty="0"/>
          </a:p>
        </p:txBody>
      </p:sp>
      <p:sp>
        <p:nvSpPr>
          <p:cNvPr id="3" name="Content Placeholder 2"/>
          <p:cNvSpPr>
            <a:spLocks noGrp="1"/>
          </p:cNvSpPr>
          <p:nvPr>
            <p:ph sz="quarter" idx="1"/>
          </p:nvPr>
        </p:nvSpPr>
        <p:spPr/>
        <p:txBody>
          <a:bodyPr/>
          <a:lstStyle/>
          <a:p>
            <a:r>
              <a:rPr lang="en-US" dirty="0" smtClean="0"/>
              <a:t>Shows the relationship among asset management, debt management and profitability ratios</a:t>
            </a:r>
          </a:p>
          <a:p>
            <a:endParaRPr lang="en-SG" dirty="0"/>
          </a:p>
        </p:txBody>
      </p:sp>
      <p:grpSp>
        <p:nvGrpSpPr>
          <p:cNvPr id="9" name="Group 8"/>
          <p:cNvGrpSpPr/>
          <p:nvPr/>
        </p:nvGrpSpPr>
        <p:grpSpPr>
          <a:xfrm>
            <a:off x="323528" y="2708920"/>
            <a:ext cx="8208912" cy="1296144"/>
            <a:chOff x="250543" y="3511629"/>
            <a:chExt cx="8208912" cy="1296144"/>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11629"/>
              <a:ext cx="80581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922951" y="3511629"/>
              <a:ext cx="1944216" cy="610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Sales</a:t>
              </a:r>
              <a:endParaRPr lang="en-SG" sz="2200" dirty="0">
                <a:solidFill>
                  <a:schemeClr val="tx1"/>
                </a:solidFill>
                <a:latin typeface="Arial" pitchFamily="34" charset="0"/>
                <a:cs typeface="Arial" pitchFamily="34" charset="0"/>
              </a:endParaRPr>
            </a:p>
          </p:txBody>
        </p:sp>
        <p:sp>
          <p:nvSpPr>
            <p:cNvPr id="12" name="TextBox 11"/>
            <p:cNvSpPr txBox="1"/>
            <p:nvPr/>
          </p:nvSpPr>
          <p:spPr>
            <a:xfrm>
              <a:off x="250543" y="3943677"/>
              <a:ext cx="1759774" cy="430887"/>
            </a:xfrm>
            <a:prstGeom prst="rect">
              <a:avLst/>
            </a:prstGeom>
            <a:solidFill>
              <a:schemeClr val="bg1"/>
            </a:solidFill>
          </p:spPr>
          <p:txBody>
            <a:bodyPr wrap="square" rtlCol="0">
              <a:spAutoFit/>
            </a:bodyPr>
            <a:lstStyle/>
            <a:p>
              <a:pPr algn="ctr"/>
              <a:r>
                <a:rPr lang="en-US" sz="2200" dirty="0" smtClean="0">
                  <a:latin typeface="Arial" pitchFamily="34" charset="0"/>
                  <a:cs typeface="Arial" pitchFamily="34" charset="0"/>
                </a:rPr>
                <a:t>ROE</a:t>
              </a:r>
            </a:p>
          </p:txBody>
        </p:sp>
        <p:sp>
          <p:nvSpPr>
            <p:cNvPr id="13" name="Rectangle 12"/>
            <p:cNvSpPr/>
            <p:nvPr/>
          </p:nvSpPr>
          <p:spPr>
            <a:xfrm>
              <a:off x="6107814" y="3645024"/>
              <a:ext cx="220860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Total assets</a:t>
              </a:r>
              <a:endParaRPr lang="en-SG" sz="2200" dirty="0">
                <a:solidFill>
                  <a:schemeClr val="tx1"/>
                </a:solidFill>
                <a:latin typeface="Arial" pitchFamily="34" charset="0"/>
                <a:cs typeface="Arial" pitchFamily="34" charset="0"/>
              </a:endParaRPr>
            </a:p>
          </p:txBody>
        </p:sp>
        <p:sp>
          <p:nvSpPr>
            <p:cNvPr id="14" name="Rectangle 13"/>
            <p:cNvSpPr/>
            <p:nvPr/>
          </p:nvSpPr>
          <p:spPr>
            <a:xfrm>
              <a:off x="5880427" y="4303717"/>
              <a:ext cx="2579028" cy="46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Total common equity</a:t>
              </a:r>
              <a:endParaRPr lang="en-SG" sz="2200" dirty="0">
                <a:solidFill>
                  <a:schemeClr val="tx1"/>
                </a:solidFill>
                <a:latin typeface="Arial" pitchFamily="34" charset="0"/>
                <a:cs typeface="Arial" pitchFamily="34" charset="0"/>
              </a:endParaRPr>
            </a:p>
          </p:txBody>
        </p:sp>
        <p:sp>
          <p:nvSpPr>
            <p:cNvPr id="16" name="TextBox 15"/>
            <p:cNvSpPr txBox="1"/>
            <p:nvPr/>
          </p:nvSpPr>
          <p:spPr>
            <a:xfrm>
              <a:off x="1546687" y="3871669"/>
              <a:ext cx="432048" cy="553998"/>
            </a:xfrm>
            <a:prstGeom prst="rect">
              <a:avLst/>
            </a:prstGeom>
            <a:solidFill>
              <a:schemeClr val="bg1"/>
            </a:solidFill>
          </p:spPr>
          <p:txBody>
            <a:bodyPr wrap="square" rtlCol="0">
              <a:spAutoFit/>
            </a:bodyPr>
            <a:lstStyle/>
            <a:p>
              <a:r>
                <a:rPr lang="en-US" sz="3000" dirty="0" smtClean="0">
                  <a:latin typeface="Arial" pitchFamily="34" charset="0"/>
                  <a:cs typeface="Arial" pitchFamily="34" charset="0"/>
                </a:rPr>
                <a:t>=</a:t>
              </a:r>
              <a:endParaRPr lang="en-SG" sz="3000" dirty="0">
                <a:latin typeface="Arial" pitchFamily="34" charset="0"/>
                <a:cs typeface="Arial" pitchFamily="34" charset="0"/>
              </a:endParaRPr>
            </a:p>
          </p:txBody>
        </p:sp>
        <p:sp>
          <p:nvSpPr>
            <p:cNvPr id="17" name="TextBox 16"/>
            <p:cNvSpPr txBox="1"/>
            <p:nvPr/>
          </p:nvSpPr>
          <p:spPr>
            <a:xfrm>
              <a:off x="5664403" y="3882702"/>
              <a:ext cx="432048" cy="553998"/>
            </a:xfrm>
            <a:prstGeom prst="rect">
              <a:avLst/>
            </a:prstGeom>
            <a:solidFill>
              <a:schemeClr val="bg1"/>
            </a:solidFill>
          </p:spPr>
          <p:txBody>
            <a:bodyPr wrap="square" rtlCol="0">
              <a:spAutoFit/>
            </a:bodyPr>
            <a:lstStyle/>
            <a:p>
              <a:r>
                <a:rPr lang="en-US" sz="3000" dirty="0">
                  <a:latin typeface="Arial" pitchFamily="34" charset="0"/>
                  <a:cs typeface="Arial" pitchFamily="34" charset="0"/>
                </a:rPr>
                <a:t>x</a:t>
              </a:r>
              <a:endParaRPr lang="en-SG" sz="3000" dirty="0">
                <a:latin typeface="Arial" pitchFamily="34" charset="0"/>
                <a:cs typeface="Arial" pitchFamily="34" charset="0"/>
              </a:endParaRPr>
            </a:p>
          </p:txBody>
        </p:sp>
        <p:sp>
          <p:nvSpPr>
            <p:cNvPr id="18" name="Rectangle 17"/>
            <p:cNvSpPr/>
            <p:nvPr/>
          </p:nvSpPr>
          <p:spPr>
            <a:xfrm>
              <a:off x="5436096" y="3645024"/>
              <a:ext cx="72008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5679956" y="4320716"/>
              <a:ext cx="368424" cy="368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065991" y="4294448"/>
              <a:ext cx="1730146" cy="513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Total assets </a:t>
              </a:r>
              <a:endParaRPr lang="en-SG" sz="2200" dirty="0">
                <a:solidFill>
                  <a:schemeClr val="tx1"/>
                </a:solidFill>
                <a:latin typeface="Arial" pitchFamily="34" charset="0"/>
                <a:cs typeface="Arial" pitchFamily="34" charset="0"/>
              </a:endParaRPr>
            </a:p>
          </p:txBody>
        </p:sp>
      </p:grpSp>
      <p:sp>
        <p:nvSpPr>
          <p:cNvPr id="20" name="Rectangle 19"/>
          <p:cNvSpPr/>
          <p:nvPr/>
        </p:nvSpPr>
        <p:spPr>
          <a:xfrm>
            <a:off x="1979712" y="2746276"/>
            <a:ext cx="2016224" cy="610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Net Income</a:t>
            </a:r>
            <a:endParaRPr lang="en-SG" sz="2200" dirty="0">
              <a:solidFill>
                <a:schemeClr val="tx1"/>
              </a:solidFill>
              <a:latin typeface="Arial" pitchFamily="34" charset="0"/>
              <a:cs typeface="Arial" pitchFamily="34" charset="0"/>
            </a:endParaRPr>
          </a:p>
        </p:txBody>
      </p:sp>
      <p:sp>
        <p:nvSpPr>
          <p:cNvPr id="21" name="Rectangle 20"/>
          <p:cNvSpPr/>
          <p:nvPr/>
        </p:nvSpPr>
        <p:spPr>
          <a:xfrm>
            <a:off x="1979712" y="3356991"/>
            <a:ext cx="1944217" cy="589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latin typeface="Arial" pitchFamily="34" charset="0"/>
                <a:cs typeface="Arial" pitchFamily="34" charset="0"/>
              </a:rPr>
              <a:t>Sales</a:t>
            </a:r>
            <a:endParaRPr lang="en-SG" sz="2200" dirty="0">
              <a:solidFill>
                <a:schemeClr val="tx1"/>
              </a:solidFill>
              <a:latin typeface="Arial" pitchFamily="34" charset="0"/>
              <a:cs typeface="Arial" pitchFamily="34" charset="0"/>
            </a:endParaRPr>
          </a:p>
        </p:txBody>
      </p:sp>
      <p:cxnSp>
        <p:nvCxnSpPr>
          <p:cNvPr id="23" name="Straight Connector 22"/>
          <p:cNvCxnSpPr/>
          <p:nvPr/>
        </p:nvCxnSpPr>
        <p:spPr>
          <a:xfrm>
            <a:off x="2051720" y="3356992"/>
            <a:ext cx="18722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23928" y="3068960"/>
            <a:ext cx="360040" cy="553998"/>
          </a:xfrm>
          <a:prstGeom prst="rect">
            <a:avLst/>
          </a:prstGeom>
          <a:solidFill>
            <a:schemeClr val="bg1"/>
          </a:solidFill>
        </p:spPr>
        <p:txBody>
          <a:bodyPr wrap="square" rtlCol="0">
            <a:spAutoFit/>
          </a:bodyPr>
          <a:lstStyle/>
          <a:p>
            <a:r>
              <a:rPr lang="en-US" sz="3000" dirty="0">
                <a:latin typeface="Arial" pitchFamily="34" charset="0"/>
                <a:cs typeface="Arial" pitchFamily="34" charset="0"/>
              </a:rPr>
              <a:t>x</a:t>
            </a:r>
            <a:endParaRPr lang="en-SG" sz="3000" dirty="0">
              <a:latin typeface="Arial" pitchFamily="34" charset="0"/>
              <a:cs typeface="Arial" pitchFamily="34" charset="0"/>
            </a:endParaRPr>
          </a:p>
        </p:txBody>
      </p:sp>
      <p:sp>
        <p:nvSpPr>
          <p:cNvPr id="39" name="TextBox 38"/>
          <p:cNvSpPr txBox="1"/>
          <p:nvPr/>
        </p:nvSpPr>
        <p:spPr>
          <a:xfrm>
            <a:off x="2123728" y="4222249"/>
            <a:ext cx="3613660" cy="430887"/>
          </a:xfrm>
          <a:prstGeom prst="rect">
            <a:avLst/>
          </a:prstGeom>
          <a:noFill/>
        </p:spPr>
        <p:txBody>
          <a:bodyPr wrap="square" rtlCol="0">
            <a:spAutoFit/>
          </a:bodyPr>
          <a:lstStyle/>
          <a:p>
            <a:r>
              <a:rPr lang="en-US" sz="2200" dirty="0" smtClean="0">
                <a:latin typeface="Arial" pitchFamily="34" charset="0"/>
                <a:cs typeface="Arial" pitchFamily="34" charset="0"/>
              </a:rPr>
              <a:t> ROA  x  Equity multiplier</a:t>
            </a:r>
            <a:endParaRPr lang="en-SG" sz="2200" dirty="0">
              <a:latin typeface="Arial" pitchFamily="34" charset="0"/>
              <a:cs typeface="Arial" pitchFamily="34" charset="0"/>
            </a:endParaRPr>
          </a:p>
        </p:txBody>
      </p:sp>
      <p:sp>
        <p:nvSpPr>
          <p:cNvPr id="40" name="TextBox 39"/>
          <p:cNvSpPr txBox="1"/>
          <p:nvPr/>
        </p:nvSpPr>
        <p:spPr>
          <a:xfrm>
            <a:off x="1619672" y="4171146"/>
            <a:ext cx="432048" cy="553998"/>
          </a:xfrm>
          <a:prstGeom prst="rect">
            <a:avLst/>
          </a:prstGeom>
          <a:solidFill>
            <a:schemeClr val="bg1"/>
          </a:solidFill>
        </p:spPr>
        <p:txBody>
          <a:bodyPr wrap="square" rtlCol="0">
            <a:spAutoFit/>
          </a:bodyPr>
          <a:lstStyle/>
          <a:p>
            <a:r>
              <a:rPr lang="en-US" sz="3000" dirty="0" smtClean="0">
                <a:latin typeface="Arial" pitchFamily="34" charset="0"/>
                <a:cs typeface="Arial" pitchFamily="34" charset="0"/>
              </a:rPr>
              <a:t>=</a:t>
            </a:r>
            <a:endParaRPr lang="en-SG" sz="3000" dirty="0">
              <a:latin typeface="Arial" pitchFamily="34" charset="0"/>
              <a:cs typeface="Arial" pitchFamily="34" charset="0"/>
            </a:endParaRPr>
          </a:p>
        </p:txBody>
      </p:sp>
    </p:spTree>
    <p:extLst>
      <p:ext uri="{BB962C8B-B14F-4D97-AF65-F5344CB8AC3E}">
        <p14:creationId xmlns:p14="http://schemas.microsoft.com/office/powerpoint/2010/main" val="1977437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Q1 P2-13 a)</a:t>
            </a:r>
            <a:endParaRPr lang="en-SG" dirty="0"/>
          </a:p>
        </p:txBody>
      </p:sp>
      <p:sp>
        <p:nvSpPr>
          <p:cNvPr id="3" name="Content Placeholder 2"/>
          <p:cNvSpPr>
            <a:spLocks noGrp="1"/>
          </p:cNvSpPr>
          <p:nvPr>
            <p:ph idx="1"/>
          </p:nvPr>
        </p:nvSpPr>
        <p:spPr/>
        <p:txBody>
          <a:bodyPr/>
          <a:lstStyle/>
          <a:p>
            <a:r>
              <a:rPr lang="en-US" altLang="zh-CN" dirty="0" smtClean="0"/>
              <a:t>Sales for 2008 were </a:t>
            </a:r>
            <a:r>
              <a:rPr lang="en-US" altLang="zh-CN" dirty="0" smtClean="0">
                <a:solidFill>
                  <a:srgbClr val="FF0000"/>
                </a:solidFill>
              </a:rPr>
              <a:t>$455,150,000</a:t>
            </a:r>
            <a:r>
              <a:rPr lang="en-US" altLang="zh-CN" dirty="0" smtClean="0"/>
              <a:t>, and EBITDA was </a:t>
            </a:r>
            <a:r>
              <a:rPr lang="en-US" altLang="zh-CN" dirty="0" smtClean="0">
                <a:solidFill>
                  <a:srgbClr val="FF0000"/>
                </a:solidFill>
              </a:rPr>
              <a:t>15 percent of sales</a:t>
            </a:r>
            <a:r>
              <a:rPr lang="en-US" altLang="zh-CN" dirty="0" smtClean="0"/>
              <a:t>.  Furthermore depreciation was </a:t>
            </a:r>
            <a:r>
              <a:rPr lang="en-US" altLang="zh-CN" dirty="0" smtClean="0">
                <a:solidFill>
                  <a:srgbClr val="FF0000"/>
                </a:solidFill>
              </a:rPr>
              <a:t>11 percent of net fixed assets</a:t>
            </a:r>
            <a:r>
              <a:rPr lang="en-US" altLang="zh-CN" dirty="0" smtClean="0"/>
              <a:t>, interest was</a:t>
            </a:r>
            <a:r>
              <a:rPr lang="en-US" altLang="zh-CN" dirty="0" smtClean="0">
                <a:solidFill>
                  <a:srgbClr val="FF0000"/>
                </a:solidFill>
              </a:rPr>
              <a:t> $8,575,000</a:t>
            </a:r>
            <a:r>
              <a:rPr lang="en-US" altLang="zh-CN" dirty="0" smtClean="0"/>
              <a:t>, the corporate </a:t>
            </a:r>
            <a:r>
              <a:rPr lang="en-US" altLang="zh-CN" dirty="0" smtClean="0">
                <a:solidFill>
                  <a:srgbClr val="FF0000"/>
                </a:solidFill>
              </a:rPr>
              <a:t>tax rate was 40 percent</a:t>
            </a:r>
            <a:r>
              <a:rPr lang="en-US" altLang="zh-CN" dirty="0" smtClean="0"/>
              <a:t>, and </a:t>
            </a:r>
            <a:r>
              <a:rPr lang="en-US" altLang="zh-CN" dirty="0" err="1" smtClean="0"/>
              <a:t>Sinotronics</a:t>
            </a:r>
            <a:r>
              <a:rPr lang="en-US" altLang="zh-CN" dirty="0" smtClean="0"/>
              <a:t> pays </a:t>
            </a:r>
            <a:r>
              <a:rPr lang="en-US" altLang="zh-CN" dirty="0" smtClean="0">
                <a:solidFill>
                  <a:srgbClr val="FF0000"/>
                </a:solidFill>
              </a:rPr>
              <a:t>40 percent of its net income out in dividends</a:t>
            </a:r>
            <a:r>
              <a:rPr lang="en-US" altLang="zh-CN" dirty="0" smtClean="0"/>
              <a:t>.  </a:t>
            </a:r>
            <a:r>
              <a:rPr lang="en-US" altLang="zh-CN" b="1" dirty="0" smtClean="0"/>
              <a:t>The firm has no amortization expense</a:t>
            </a:r>
            <a:r>
              <a:rPr lang="en-US" altLang="zh-CN" dirty="0" smtClean="0"/>
              <a:t>. Given this information, construct the firm’s 2008 net income statement.</a:t>
            </a:r>
            <a:endParaRPr lang="zh-CN" altLang="zh-CN" dirty="0" smtClean="0"/>
          </a:p>
        </p:txBody>
      </p:sp>
    </p:spTree>
    <p:extLst>
      <p:ext uri="{BB962C8B-B14F-4D97-AF65-F5344CB8AC3E}">
        <p14:creationId xmlns:p14="http://schemas.microsoft.com/office/powerpoint/2010/main" val="313496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pPr algn="l"/>
            <a:r>
              <a:rPr lang="en-US" dirty="0" smtClean="0"/>
              <a:t>Q1 P2-13 a)</a:t>
            </a:r>
            <a:endParaRPr lang="en-SG" dirty="0"/>
          </a:p>
        </p:txBody>
      </p:sp>
      <p:sp>
        <p:nvSpPr>
          <p:cNvPr id="3" name="Content Placeholder 2"/>
          <p:cNvSpPr>
            <a:spLocks noGrp="1"/>
          </p:cNvSpPr>
          <p:nvPr>
            <p:ph idx="1"/>
          </p:nvPr>
        </p:nvSpPr>
        <p:spPr>
          <a:xfrm>
            <a:off x="457200" y="1447800"/>
            <a:ext cx="7467600" cy="4873752"/>
          </a:xfrm>
        </p:spPr>
        <p:txBody>
          <a:bodyPr>
            <a:normAutofit/>
          </a:bodyPr>
          <a:lstStyle/>
          <a:p>
            <a:pPr marL="0" indent="0">
              <a:buNone/>
            </a:pPr>
            <a:r>
              <a:rPr lang="en-US" altLang="zh-CN" dirty="0" smtClean="0"/>
              <a:t>In 2008,</a:t>
            </a:r>
          </a:p>
          <a:p>
            <a:r>
              <a:rPr lang="en-US" altLang="zh-CN" dirty="0" smtClean="0"/>
              <a:t>Sales = $455,150,000</a:t>
            </a:r>
          </a:p>
          <a:p>
            <a:r>
              <a:rPr lang="en-US" altLang="zh-CN" dirty="0" smtClean="0"/>
              <a:t>EBITDA =15% of sales	</a:t>
            </a:r>
          </a:p>
          <a:p>
            <a:pPr>
              <a:buNone/>
            </a:pPr>
            <a:r>
              <a:rPr lang="en-US" altLang="zh-CN" dirty="0" smtClean="0"/>
              <a:t>        	       =15% </a:t>
            </a:r>
            <a:r>
              <a:rPr lang="zh-CN" altLang="en-US" dirty="0" smtClean="0"/>
              <a:t>* </a:t>
            </a:r>
            <a:r>
              <a:rPr lang="en-US" altLang="zh-CN" dirty="0" smtClean="0"/>
              <a:t>$455,150,000 		</a:t>
            </a:r>
          </a:p>
          <a:p>
            <a:pPr>
              <a:buNone/>
            </a:pPr>
            <a:r>
              <a:rPr lang="en-US" altLang="zh-CN" dirty="0"/>
              <a:t>	</a:t>
            </a:r>
            <a:r>
              <a:rPr lang="en-US" altLang="zh-CN" dirty="0" smtClean="0"/>
              <a:t>	       = $68,272,500</a:t>
            </a:r>
          </a:p>
          <a:p>
            <a:r>
              <a:rPr lang="en-US" altLang="zh-CN" dirty="0" smtClean="0"/>
              <a:t>COGS = Sales – EBITDA</a:t>
            </a:r>
          </a:p>
          <a:p>
            <a:pPr>
              <a:buNone/>
            </a:pPr>
            <a:r>
              <a:rPr lang="en-US" altLang="zh-CN" dirty="0" smtClean="0"/>
              <a:t>                = $455,150,000 - $68,272,500</a:t>
            </a:r>
          </a:p>
          <a:p>
            <a:pPr>
              <a:buNone/>
            </a:pPr>
            <a:r>
              <a:rPr lang="en-US" altLang="zh-CN" dirty="0" smtClean="0"/>
              <a:t>		    = $386,877,500</a:t>
            </a:r>
          </a:p>
          <a:p>
            <a:r>
              <a:rPr lang="en-US" altLang="zh-CN" dirty="0" smtClean="0"/>
              <a:t>Depreciation = 11% of net fixed assets				     = 11% * $</a:t>
            </a:r>
            <a:r>
              <a:rPr lang="en-US" altLang="zh-CN" dirty="0" smtClean="0">
                <a:solidFill>
                  <a:schemeClr val="dk1"/>
                </a:solidFill>
              </a:rPr>
              <a:t>67,165,000				  	     = $7,388,150</a:t>
            </a:r>
            <a:endParaRPr lang="zh-CN" altLang="en-US" dirty="0" smtClean="0">
              <a:solidFill>
                <a:schemeClr val="dk1"/>
              </a:solidFill>
            </a:endParaRPr>
          </a:p>
        </p:txBody>
      </p:sp>
    </p:spTree>
    <p:extLst>
      <p:ext uri="{BB962C8B-B14F-4D97-AF65-F5344CB8AC3E}">
        <p14:creationId xmlns:p14="http://schemas.microsoft.com/office/powerpoint/2010/main" val="1281291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pPr algn="l"/>
            <a:r>
              <a:rPr lang="en-US" dirty="0" smtClean="0"/>
              <a:t>Q1 P2-13 a)</a:t>
            </a:r>
            <a:endParaRPr lang="en-SG" dirty="0"/>
          </a:p>
        </p:txBody>
      </p:sp>
      <p:sp>
        <p:nvSpPr>
          <p:cNvPr id="3" name="Content Placeholder 2"/>
          <p:cNvSpPr>
            <a:spLocks noGrp="1"/>
          </p:cNvSpPr>
          <p:nvPr>
            <p:ph idx="1"/>
          </p:nvPr>
        </p:nvSpPr>
        <p:spPr>
          <a:xfrm>
            <a:off x="457200" y="1295400"/>
            <a:ext cx="7467600" cy="4873752"/>
          </a:xfrm>
        </p:spPr>
        <p:txBody>
          <a:bodyPr>
            <a:normAutofit/>
          </a:bodyPr>
          <a:lstStyle/>
          <a:p>
            <a:r>
              <a:rPr lang="en-US" altLang="zh-CN" dirty="0" smtClean="0"/>
              <a:t>EBIT= EBITDA - Depreciation – Amortization</a:t>
            </a:r>
          </a:p>
          <a:p>
            <a:pPr>
              <a:buNone/>
            </a:pPr>
            <a:r>
              <a:rPr lang="en-US" altLang="zh-CN" dirty="0" smtClean="0"/>
              <a:t>		 = $68,272,500 - </a:t>
            </a:r>
            <a:r>
              <a:rPr lang="en-US" altLang="zh-CN" dirty="0" smtClean="0">
                <a:solidFill>
                  <a:schemeClr val="dk1"/>
                </a:solidFill>
              </a:rPr>
              <a:t>$7,388,150 - $0		 </a:t>
            </a:r>
          </a:p>
          <a:p>
            <a:pPr>
              <a:buNone/>
            </a:pPr>
            <a:r>
              <a:rPr lang="en-US" altLang="zh-CN" dirty="0">
                <a:solidFill>
                  <a:schemeClr val="dk1"/>
                </a:solidFill>
              </a:rPr>
              <a:t>	</a:t>
            </a:r>
            <a:r>
              <a:rPr lang="en-US" altLang="zh-CN" dirty="0" smtClean="0">
                <a:solidFill>
                  <a:schemeClr val="dk1"/>
                </a:solidFill>
              </a:rPr>
              <a:t>	 = $60,884,350</a:t>
            </a:r>
            <a:endParaRPr lang="en-US" altLang="zh-CN" dirty="0" smtClean="0"/>
          </a:p>
          <a:p>
            <a:r>
              <a:rPr lang="en-US" altLang="zh-CN" dirty="0" smtClean="0"/>
              <a:t>Interest =</a:t>
            </a:r>
            <a:r>
              <a:rPr lang="en-US" altLang="zh-CN" dirty="0" smtClean="0">
                <a:solidFill>
                  <a:srgbClr val="FF0000"/>
                </a:solidFill>
              </a:rPr>
              <a:t> </a:t>
            </a:r>
            <a:r>
              <a:rPr lang="en-US" altLang="zh-CN" dirty="0" smtClean="0"/>
              <a:t>$8,575,000</a:t>
            </a:r>
          </a:p>
          <a:p>
            <a:r>
              <a:rPr lang="en-US" altLang="zh-CN" dirty="0" smtClean="0"/>
              <a:t>EBT = EBIT – Interest				 </a:t>
            </a:r>
          </a:p>
          <a:p>
            <a:pPr marL="0" indent="0">
              <a:buNone/>
            </a:pPr>
            <a:r>
              <a:rPr lang="en-US" altLang="zh-CN" dirty="0"/>
              <a:t>	</a:t>
            </a:r>
            <a:r>
              <a:rPr lang="en-US" altLang="zh-CN" dirty="0" smtClean="0"/>
              <a:t> = </a:t>
            </a:r>
            <a:r>
              <a:rPr lang="en-US" altLang="zh-CN" dirty="0" smtClean="0">
                <a:solidFill>
                  <a:schemeClr val="dk1"/>
                </a:solidFill>
              </a:rPr>
              <a:t>$60,884,350 -</a:t>
            </a:r>
            <a:r>
              <a:rPr lang="en-US" altLang="zh-CN" dirty="0" smtClean="0"/>
              <a:t> $8,575,000		</a:t>
            </a:r>
          </a:p>
          <a:p>
            <a:pPr marL="0" indent="0">
              <a:buNone/>
            </a:pPr>
            <a:r>
              <a:rPr lang="en-US" altLang="zh-CN" dirty="0"/>
              <a:t>	</a:t>
            </a:r>
            <a:r>
              <a:rPr lang="en-US" altLang="zh-CN" dirty="0" smtClean="0"/>
              <a:t> = $52,309,350</a:t>
            </a:r>
          </a:p>
          <a:p>
            <a:r>
              <a:rPr lang="en-US" altLang="zh-CN" dirty="0" smtClean="0"/>
              <a:t>Tax (40%) = 40% * EBT						 = 40% * $52,309,350				            = $20,923,740</a:t>
            </a:r>
            <a:endParaRPr lang="zh-CN" altLang="en-US" dirty="0" smtClean="0"/>
          </a:p>
        </p:txBody>
      </p:sp>
    </p:spTree>
    <p:extLst>
      <p:ext uri="{BB962C8B-B14F-4D97-AF65-F5344CB8AC3E}">
        <p14:creationId xmlns:p14="http://schemas.microsoft.com/office/powerpoint/2010/main" val="1892738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pPr algn="l"/>
            <a:r>
              <a:rPr lang="en-US" dirty="0" smtClean="0"/>
              <a:t>Q1 P2-13 a)</a:t>
            </a:r>
            <a:endParaRPr lang="en-SG" dirty="0"/>
          </a:p>
        </p:txBody>
      </p:sp>
      <p:sp>
        <p:nvSpPr>
          <p:cNvPr id="3" name="Content Placeholder 2"/>
          <p:cNvSpPr>
            <a:spLocks noGrp="1"/>
          </p:cNvSpPr>
          <p:nvPr>
            <p:ph idx="1"/>
          </p:nvPr>
        </p:nvSpPr>
        <p:spPr/>
        <p:txBody>
          <a:bodyPr>
            <a:normAutofit/>
          </a:bodyPr>
          <a:lstStyle/>
          <a:p>
            <a:r>
              <a:rPr lang="en-US" altLang="zh-CN" dirty="0" smtClean="0"/>
              <a:t>Net income = EBT – Tax						    = $52,309,350 - $20,923,740		               = $31,385,610</a:t>
            </a:r>
          </a:p>
          <a:p>
            <a:r>
              <a:rPr lang="en-US" altLang="zh-CN" dirty="0" smtClean="0"/>
              <a:t>Dividends = 40% * Net income				          = 40% * $31,385,610			</a:t>
            </a:r>
            <a:r>
              <a:rPr lang="en-US" altLang="zh-CN" dirty="0"/>
              <a:t> </a:t>
            </a:r>
            <a:r>
              <a:rPr lang="en-US" altLang="zh-CN" dirty="0" smtClean="0"/>
              <a:t>         = $12,554,244</a:t>
            </a:r>
          </a:p>
          <a:p>
            <a:r>
              <a:rPr lang="en-US" altLang="zh-CN" dirty="0" smtClean="0"/>
              <a:t> Net income after dividends </a:t>
            </a:r>
          </a:p>
          <a:p>
            <a:pPr>
              <a:buNone/>
            </a:pPr>
            <a:r>
              <a:rPr lang="en-US" altLang="zh-CN" dirty="0" smtClean="0"/>
              <a:t>		=Net income – Dividends 			</a:t>
            </a:r>
          </a:p>
          <a:p>
            <a:pPr>
              <a:buNone/>
            </a:pPr>
            <a:r>
              <a:rPr lang="en-US" altLang="zh-CN" dirty="0" smtClean="0"/>
              <a:t>          =$31,385,610 - $12,554,244</a:t>
            </a:r>
          </a:p>
          <a:p>
            <a:pPr>
              <a:buNone/>
            </a:pPr>
            <a:r>
              <a:rPr lang="en-US" altLang="zh-CN" dirty="0" smtClean="0"/>
              <a:t>		=$18,831,366</a:t>
            </a:r>
          </a:p>
        </p:txBody>
      </p:sp>
    </p:spTree>
    <p:extLst>
      <p:ext uri="{BB962C8B-B14F-4D97-AF65-F5344CB8AC3E}">
        <p14:creationId xmlns:p14="http://schemas.microsoft.com/office/powerpoint/2010/main" val="1165289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pPr algn="l"/>
            <a:r>
              <a:rPr lang="en-US" altLang="zh-CN" dirty="0" smtClean="0"/>
              <a:t>Q1 P2-13 a)</a:t>
            </a:r>
            <a:endParaRPr lang="zh-CN" altLang="en-US" dirty="0"/>
          </a:p>
        </p:txBody>
      </p:sp>
      <p:sp>
        <p:nvSpPr>
          <p:cNvPr id="3" name="Content Placeholder 2"/>
          <p:cNvSpPr>
            <a:spLocks noGrp="1"/>
          </p:cNvSpPr>
          <p:nvPr>
            <p:ph sz="quarter" idx="1"/>
          </p:nvPr>
        </p:nvSpPr>
        <p:spPr>
          <a:xfrm>
            <a:off x="612648" y="1143000"/>
            <a:ext cx="8153400" cy="4611216"/>
          </a:xfrm>
        </p:spPr>
        <p:txBody>
          <a:bodyPr/>
          <a:lstStyle/>
          <a:p>
            <a:pPr marL="0" indent="0">
              <a:buNone/>
            </a:pPr>
            <a:r>
              <a:rPr lang="en-US" altLang="zh-CN" dirty="0" smtClean="0"/>
              <a:t>Net Income Statement 2008</a:t>
            </a:r>
          </a:p>
          <a:p>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291374524"/>
              </p:ext>
            </p:extLst>
          </p:nvPr>
        </p:nvGraphicFramePr>
        <p:xfrm>
          <a:off x="766664" y="1749644"/>
          <a:ext cx="7234336" cy="4792321"/>
        </p:xfrm>
        <a:graphic>
          <a:graphicData uri="http://schemas.openxmlformats.org/drawingml/2006/table">
            <a:tbl>
              <a:tblPr firstRow="1" bandRow="1">
                <a:tableStyleId>{5C22544A-7EE6-4342-B048-85BDC9FD1C3A}</a:tableStyleId>
              </a:tblPr>
              <a:tblGrid>
                <a:gridCol w="4870902"/>
                <a:gridCol w="2363434"/>
              </a:tblGrid>
              <a:tr h="362807">
                <a:tc>
                  <a:txBody>
                    <a:bodyPr/>
                    <a:lstStyle/>
                    <a:p>
                      <a:endParaRPr lang="zh-CN" altLang="en-US" dirty="0"/>
                    </a:p>
                  </a:txBody>
                  <a:tcPr/>
                </a:tc>
                <a:tc>
                  <a:txBody>
                    <a:bodyPr/>
                    <a:lstStyle/>
                    <a:p>
                      <a:pPr algn="r"/>
                      <a:r>
                        <a:rPr lang="en-US" altLang="zh-CN" dirty="0" smtClean="0"/>
                        <a:t>2008</a:t>
                      </a:r>
                      <a:endParaRPr lang="zh-CN" altLang="en-US" dirty="0"/>
                    </a:p>
                  </a:txBody>
                  <a:tcPr/>
                </a:tc>
              </a:tr>
              <a:tr h="396685">
                <a:tc>
                  <a:txBody>
                    <a:bodyPr/>
                    <a:lstStyle/>
                    <a:p>
                      <a:r>
                        <a:rPr lang="en-US" altLang="zh-CN" dirty="0" smtClean="0"/>
                        <a:t>Sales</a:t>
                      </a:r>
                      <a:r>
                        <a:rPr lang="en-US" altLang="zh-CN" baseline="0" dirty="0" smtClean="0"/>
                        <a:t> </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$455,150,000</a:t>
                      </a:r>
                      <a:endParaRPr kumimoji="0" lang="zh-CN" altLang="en-US" b="0" kern="1200" dirty="0" smtClean="0">
                        <a:solidFill>
                          <a:schemeClr val="tx1"/>
                        </a:solidFill>
                        <a:latin typeface="+mn-lt"/>
                        <a:ea typeface="+mn-ea"/>
                        <a:cs typeface="+mn-cs"/>
                      </a:endParaRPr>
                    </a:p>
                  </a:txBody>
                  <a:tcPr/>
                </a:tc>
              </a:tr>
              <a:tr h="459711">
                <a:tc>
                  <a:txBody>
                    <a:bodyPr/>
                    <a:lstStyle/>
                    <a:p>
                      <a:r>
                        <a:rPr lang="en-US" altLang="zh-CN" dirty="0" smtClean="0"/>
                        <a:t>Cost of goods</a:t>
                      </a:r>
                      <a:r>
                        <a:rPr lang="en-US" altLang="zh-CN" baseline="0" dirty="0" smtClean="0"/>
                        <a:t> sold (COGS)+Other expenses</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(386,877,500)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EBITDA</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$68,272,500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YEARLY</a:t>
                      </a:r>
                      <a:r>
                        <a:rPr lang="en-US" altLang="zh-CN" baseline="0" dirty="0" smtClean="0"/>
                        <a:t> Depreciation</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(7,388,150)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EBIT</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$60,884,350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Interest</a:t>
                      </a:r>
                      <a:r>
                        <a:rPr lang="en-US" altLang="zh-CN" baseline="0" dirty="0" smtClean="0"/>
                        <a:t> Expense</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(8,575,000)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EBT</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$52,309,350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Taxes</a:t>
                      </a:r>
                      <a:r>
                        <a:rPr lang="en-US" altLang="zh-CN" baseline="0" dirty="0" smtClean="0"/>
                        <a:t> (40%)</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(20,923,740)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Net income</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$31,385,610</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Dividends (40%)</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(12,544,244)</a:t>
                      </a:r>
                      <a:endParaRPr kumimoji="0" lang="zh-CN" altLang="en-US" b="0" kern="1200" dirty="0" smtClean="0">
                        <a:solidFill>
                          <a:schemeClr val="tx1"/>
                        </a:solidFill>
                        <a:latin typeface="+mn-lt"/>
                        <a:ea typeface="+mn-ea"/>
                        <a:cs typeface="+mn-cs"/>
                      </a:endParaRPr>
                    </a:p>
                  </a:txBody>
                  <a:tcPr/>
                </a:tc>
              </a:tr>
              <a:tr h="396685">
                <a:tc>
                  <a:txBody>
                    <a:bodyPr/>
                    <a:lstStyle/>
                    <a:p>
                      <a:r>
                        <a:rPr lang="en-US" altLang="zh-CN" dirty="0" smtClean="0"/>
                        <a:t>Net</a:t>
                      </a:r>
                      <a:r>
                        <a:rPr lang="en-US" altLang="zh-CN" baseline="0" dirty="0" smtClean="0"/>
                        <a:t> income after dividends</a:t>
                      </a:r>
                      <a:endParaRPr lang="zh-CN" altLang="en-US" dirty="0"/>
                    </a:p>
                  </a:txBody>
                  <a:tcPr/>
                </a:tc>
                <a:tc>
                  <a:txBody>
                    <a:bodyPr/>
                    <a:lstStyle/>
                    <a:p>
                      <a:pPr marL="0" algn="r" rtl="0" eaLnBrk="1" latinLnBrk="0" hangingPunct="1"/>
                      <a:r>
                        <a:rPr kumimoji="0" lang="en-US" altLang="zh-CN" b="0" kern="1200" dirty="0" smtClean="0">
                          <a:solidFill>
                            <a:schemeClr val="tx1"/>
                          </a:solidFill>
                          <a:latin typeface="+mn-lt"/>
                          <a:ea typeface="+mn-ea"/>
                          <a:cs typeface="+mn-cs"/>
                        </a:rPr>
                        <a:t>$18,831,366</a:t>
                      </a:r>
                      <a:endParaRPr kumimoji="0" lang="zh-CN" altLang="en-US" b="0" kern="1200" dirty="0" smtClean="0">
                        <a:solidFill>
                          <a:schemeClr val="tx1"/>
                        </a:solidFill>
                        <a:latin typeface="+mn-lt"/>
                        <a:ea typeface="+mn-ea"/>
                        <a:cs typeface="+mn-cs"/>
                      </a:endParaRPr>
                    </a:p>
                  </a:txBody>
                  <a:tcPr/>
                </a:tc>
              </a:tr>
            </a:tbl>
          </a:graphicData>
        </a:graphic>
      </p:graphicFrame>
      <p:cxnSp>
        <p:nvCxnSpPr>
          <p:cNvPr id="6" name="Straight Connector 5"/>
          <p:cNvCxnSpPr/>
          <p:nvPr/>
        </p:nvCxnSpPr>
        <p:spPr>
          <a:xfrm>
            <a:off x="6324600" y="2895600"/>
            <a:ext cx="1600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24600" y="3733800"/>
            <a:ext cx="1600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00800" y="4495800"/>
            <a:ext cx="1600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00800" y="5334000"/>
            <a:ext cx="1600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00800" y="6096000"/>
            <a:ext cx="1600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8884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sz="quarter" idx="1"/>
          </p:nvPr>
        </p:nvSpPr>
        <p:spPr bwMode="auto">
          <a:xfrm>
            <a:off x="228600" y="381000"/>
            <a:ext cx="7467600" cy="2590800"/>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0" indent="0" eaLnBrk="0" hangingPunct="0">
              <a:spcBef>
                <a:spcPct val="20000"/>
              </a:spcBef>
              <a:spcAft>
                <a:spcPct val="20000"/>
              </a:spcAft>
              <a:buNone/>
            </a:pPr>
            <a:r>
              <a:rPr lang="en-US" sz="3200" i="1" u="sng" dirty="0" smtClean="0">
                <a:solidFill>
                  <a:schemeClr val="hlink"/>
                </a:solidFill>
                <a:effectLst>
                  <a:outerShdw blurRad="38100" dist="38100" dir="2700000" algn="tl">
                    <a:srgbClr val="C0C0C0"/>
                  </a:outerShdw>
                </a:effectLst>
              </a:rPr>
              <a:t>Statement of retained earnings</a:t>
            </a:r>
            <a:endParaRPr lang="en-US" sz="2800" dirty="0"/>
          </a:p>
          <a:p>
            <a:pPr marL="914400" lvl="1" indent="-457200">
              <a:spcAft>
                <a:spcPct val="20000"/>
              </a:spcAft>
            </a:pPr>
            <a:r>
              <a:rPr lang="en-US" sz="2800" dirty="0"/>
              <a:t>It explain the changes in a company's retained earnings over the reporting period.</a:t>
            </a:r>
          </a:p>
          <a:p>
            <a:pPr marL="457200" lvl="1" indent="0" eaLnBrk="0" hangingPunct="0">
              <a:spcBef>
                <a:spcPct val="20000"/>
              </a:spcBef>
              <a:spcAft>
                <a:spcPct val="20000"/>
              </a:spcAft>
              <a:buClr>
                <a:schemeClr val="tx2"/>
              </a:buClr>
              <a:buSzPct val="75000"/>
              <a:buNone/>
            </a:pPr>
            <a:endParaRPr lang="en-US" sz="2800" dirty="0"/>
          </a:p>
        </p:txBody>
      </p:sp>
      <p:sp>
        <p:nvSpPr>
          <p:cNvPr id="5" name="Rectangle 6"/>
          <p:cNvSpPr>
            <a:spLocks noChangeArrowheads="1"/>
          </p:cNvSpPr>
          <p:nvPr/>
        </p:nvSpPr>
        <p:spPr bwMode="auto">
          <a:xfrm>
            <a:off x="228600" y="3200400"/>
            <a:ext cx="8458200" cy="2438400"/>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274320" indent="-274320">
              <a:spcBef>
                <a:spcPts val="600"/>
              </a:spcBef>
              <a:spcAft>
                <a:spcPct val="20000"/>
              </a:spcAft>
              <a:buClr>
                <a:schemeClr val="accent1"/>
              </a:buClr>
              <a:buSzPct val="70000"/>
            </a:pPr>
            <a:r>
              <a:rPr lang="en-US" sz="3200" i="1" u="sng" dirty="0">
                <a:solidFill>
                  <a:srgbClr val="42B200"/>
                </a:solidFill>
                <a:effectLst>
                  <a:outerShdw blurRad="38100" dist="38100" dir="2700000" algn="tl">
                    <a:srgbClr val="C0C0C0"/>
                  </a:outerShdw>
                </a:effectLst>
              </a:rPr>
              <a:t>Statement of cash flows</a:t>
            </a:r>
          </a:p>
          <a:p>
            <a:pPr marL="914400" lvl="1" indent="-457200">
              <a:spcBef>
                <a:spcPct val="20000"/>
              </a:spcBef>
              <a:spcAft>
                <a:spcPct val="20000"/>
              </a:spcAft>
              <a:buClr>
                <a:schemeClr val="accent1"/>
              </a:buClr>
              <a:buSzPct val="80000"/>
              <a:buFont typeface="Wingdings 2"/>
              <a:buChar char=""/>
            </a:pPr>
            <a:r>
              <a:rPr lang="en-US" sz="2800" dirty="0"/>
              <a:t>It shows how changes in balance sheet accounts and income affect cash and cash equivalents and the impact of firm’s activities on cash flow over a period of time</a:t>
            </a:r>
          </a:p>
        </p:txBody>
      </p:sp>
    </p:spTree>
    <p:extLst>
      <p:ext uri="{BB962C8B-B14F-4D97-AF65-F5344CB8AC3E}">
        <p14:creationId xmlns:p14="http://schemas.microsoft.com/office/powerpoint/2010/main" val="1436496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Q1 P2-13 b)</a:t>
            </a:r>
            <a:endParaRPr lang="en-SG" dirty="0"/>
          </a:p>
        </p:txBody>
      </p:sp>
      <p:sp>
        <p:nvSpPr>
          <p:cNvPr id="3" name="Content Placeholder 2"/>
          <p:cNvSpPr>
            <a:spLocks noGrp="1"/>
          </p:cNvSpPr>
          <p:nvPr>
            <p:ph idx="1"/>
          </p:nvPr>
        </p:nvSpPr>
        <p:spPr/>
        <p:txBody>
          <a:bodyPr/>
          <a:lstStyle/>
          <a:p>
            <a:r>
              <a:rPr lang="en-US" altLang="zh-CN" dirty="0" smtClean="0"/>
              <a:t>Construct the </a:t>
            </a:r>
            <a:r>
              <a:rPr lang="en-US" altLang="zh-CN" b="1" dirty="0" smtClean="0"/>
              <a:t>statement of retained earnings</a:t>
            </a:r>
            <a:r>
              <a:rPr lang="en-US" altLang="zh-CN" dirty="0" smtClean="0"/>
              <a:t> and </a:t>
            </a:r>
            <a:r>
              <a:rPr lang="en-US" altLang="zh-CN" b="1" dirty="0" smtClean="0"/>
              <a:t>statement of stockholders’ equity </a:t>
            </a:r>
            <a:r>
              <a:rPr lang="en-US" altLang="zh-CN" dirty="0" smtClean="0"/>
              <a:t>(</a:t>
            </a:r>
            <a:r>
              <a:rPr lang="en-US" altLang="zh-CN" dirty="0" smtClean="0">
                <a:solidFill>
                  <a:srgbClr val="FF0000"/>
                </a:solidFill>
              </a:rPr>
              <a:t>assume the increase in common stock in 2008 is due to additional paid-in capital increase of $10,000 </a:t>
            </a:r>
            <a:r>
              <a:rPr lang="en-US" altLang="zh-CN" sz="2800" dirty="0" smtClean="0">
                <a:solidFill>
                  <a:srgbClr val="FF0000"/>
                </a:solidFill>
              </a:rPr>
              <a:t>(in thousands of dollars)</a:t>
            </a:r>
            <a:r>
              <a:rPr lang="en-US" altLang="zh-CN" sz="2800" dirty="0" smtClean="0"/>
              <a:t>) </a:t>
            </a:r>
            <a:r>
              <a:rPr lang="en-US" altLang="zh-CN" dirty="0" smtClean="0"/>
              <a:t>for the year ending Dec 31, 2008.</a:t>
            </a:r>
            <a:endParaRPr lang="zh-CN" altLang="en-US" dirty="0" smtClean="0"/>
          </a:p>
        </p:txBody>
      </p:sp>
    </p:spTree>
    <p:extLst>
      <p:ext uri="{BB962C8B-B14F-4D97-AF65-F5344CB8AC3E}">
        <p14:creationId xmlns:p14="http://schemas.microsoft.com/office/powerpoint/2010/main" val="3407950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l"/>
            <a:r>
              <a:rPr lang="en-US" dirty="0" smtClean="0"/>
              <a:t>Q1 P2-13 b)</a:t>
            </a:r>
            <a:endParaRPr lang="en-SG" dirty="0"/>
          </a:p>
        </p:txBody>
      </p:sp>
      <p:sp>
        <p:nvSpPr>
          <p:cNvPr id="3" name="Content Placeholder 2"/>
          <p:cNvSpPr>
            <a:spLocks noGrp="1"/>
          </p:cNvSpPr>
          <p:nvPr>
            <p:ph idx="1"/>
          </p:nvPr>
        </p:nvSpPr>
        <p:spPr/>
        <p:txBody>
          <a:bodyPr>
            <a:normAutofit/>
          </a:bodyPr>
          <a:lstStyle/>
          <a:p>
            <a:r>
              <a:rPr lang="en-US" altLang="zh-CN" dirty="0" smtClean="0"/>
              <a:t>Common stock (2007) = $90,000,000</a:t>
            </a:r>
          </a:p>
          <a:p>
            <a:r>
              <a:rPr lang="en-US" altLang="zh-CN" dirty="0" smtClean="0"/>
              <a:t>Retained Earnings (2007) = $</a:t>
            </a:r>
            <a:r>
              <a:rPr lang="en-US" altLang="zh-CN" dirty="0" smtClean="0">
                <a:solidFill>
                  <a:schemeClr val="dk1"/>
                </a:solidFill>
              </a:rPr>
              <a:t>38,774,000</a:t>
            </a:r>
          </a:p>
          <a:p>
            <a:r>
              <a:rPr lang="en-US" altLang="zh-CN" dirty="0" smtClean="0">
                <a:solidFill>
                  <a:schemeClr val="dk1"/>
                </a:solidFill>
              </a:rPr>
              <a:t>Stockholders' equity (2007) </a:t>
            </a:r>
          </a:p>
          <a:p>
            <a:pPr>
              <a:buNone/>
            </a:pPr>
            <a:r>
              <a:rPr lang="en-US" altLang="zh-CN" dirty="0" smtClean="0">
                <a:solidFill>
                  <a:schemeClr val="dk1"/>
                </a:solidFill>
              </a:rPr>
              <a:t>    = </a:t>
            </a:r>
            <a:r>
              <a:rPr lang="en-US" altLang="zh-CN" dirty="0" smtClean="0"/>
              <a:t>$90,000,000 +$</a:t>
            </a:r>
            <a:r>
              <a:rPr lang="en-US" altLang="zh-CN" dirty="0" smtClean="0">
                <a:solidFill>
                  <a:schemeClr val="dk1"/>
                </a:solidFill>
              </a:rPr>
              <a:t>38,774,000</a:t>
            </a:r>
          </a:p>
          <a:p>
            <a:pPr>
              <a:buNone/>
            </a:pPr>
            <a:r>
              <a:rPr lang="en-US" altLang="zh-CN" dirty="0" smtClean="0">
                <a:solidFill>
                  <a:schemeClr val="dk1"/>
                </a:solidFill>
              </a:rPr>
              <a:t>    =</a:t>
            </a:r>
            <a:r>
              <a:rPr lang="zh-CN" altLang="en-US" dirty="0" smtClean="0">
                <a:solidFill>
                  <a:schemeClr val="dk1"/>
                </a:solidFill>
              </a:rPr>
              <a:t> </a:t>
            </a:r>
            <a:r>
              <a:rPr lang="en-US" altLang="zh-CN" dirty="0" smtClean="0">
                <a:solidFill>
                  <a:schemeClr val="dk1"/>
                </a:solidFill>
              </a:rPr>
              <a:t>$128,774,000</a:t>
            </a:r>
            <a:endParaRPr lang="en-US" altLang="zh-CN" dirty="0" smtClean="0"/>
          </a:p>
          <a:p>
            <a:r>
              <a:rPr lang="en-US" altLang="zh-CN" dirty="0" smtClean="0"/>
              <a:t>Common stock (2008)</a:t>
            </a:r>
            <a:r>
              <a:rPr lang="en-US" altLang="zh-CN" b="1" dirty="0" smtClean="0"/>
              <a:t> </a:t>
            </a:r>
          </a:p>
          <a:p>
            <a:pPr>
              <a:buNone/>
            </a:pPr>
            <a:r>
              <a:rPr lang="en-US" altLang="zh-CN" sz="2400" b="1" dirty="0" smtClean="0">
                <a:solidFill>
                  <a:srgbClr val="FF0000"/>
                </a:solidFill>
              </a:rPr>
              <a:t>	(due to additional paid-in capital increase of $10,000,000)</a:t>
            </a:r>
            <a:endParaRPr lang="en-US" altLang="zh-CN" dirty="0" smtClean="0">
              <a:solidFill>
                <a:srgbClr val="FF0000"/>
              </a:solidFill>
            </a:endParaRPr>
          </a:p>
          <a:p>
            <a:pPr>
              <a:buNone/>
            </a:pPr>
            <a:r>
              <a:rPr lang="en-US" altLang="zh-CN" dirty="0" smtClean="0"/>
              <a:t>   = $90,000,000 + $10,000,000</a:t>
            </a:r>
          </a:p>
          <a:p>
            <a:pPr>
              <a:buNone/>
            </a:pPr>
            <a:r>
              <a:rPr lang="en-US" altLang="zh-CN" dirty="0" smtClean="0"/>
              <a:t>   =$100,000,000</a:t>
            </a:r>
          </a:p>
        </p:txBody>
      </p:sp>
    </p:spTree>
    <p:extLst>
      <p:ext uri="{BB962C8B-B14F-4D97-AF65-F5344CB8AC3E}">
        <p14:creationId xmlns:p14="http://schemas.microsoft.com/office/powerpoint/2010/main" val="1761380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l"/>
            <a:r>
              <a:rPr lang="en-US" dirty="0" smtClean="0"/>
              <a:t>Q1 P2-13 b)</a:t>
            </a:r>
            <a:endParaRPr lang="en-SG" dirty="0"/>
          </a:p>
        </p:txBody>
      </p:sp>
      <p:sp>
        <p:nvSpPr>
          <p:cNvPr id="3" name="Content Placeholder 2"/>
          <p:cNvSpPr>
            <a:spLocks noGrp="1"/>
          </p:cNvSpPr>
          <p:nvPr>
            <p:ph idx="1"/>
          </p:nvPr>
        </p:nvSpPr>
        <p:spPr/>
        <p:txBody>
          <a:bodyPr>
            <a:normAutofit/>
          </a:bodyPr>
          <a:lstStyle/>
          <a:p>
            <a:r>
              <a:rPr lang="en-US" altLang="zh-CN" dirty="0" smtClean="0"/>
              <a:t>Net income (2008) = $31,385,610</a:t>
            </a:r>
          </a:p>
          <a:p>
            <a:r>
              <a:rPr lang="en-US" altLang="zh-CN" dirty="0" smtClean="0"/>
              <a:t>Dividends (2008) = $12,554,244</a:t>
            </a:r>
          </a:p>
          <a:p>
            <a:r>
              <a:rPr lang="en-US" altLang="zh-CN" dirty="0" smtClean="0"/>
              <a:t>Additional to retained earnings (2008)</a:t>
            </a:r>
          </a:p>
          <a:p>
            <a:pPr>
              <a:buNone/>
            </a:pPr>
            <a:r>
              <a:rPr lang="en-US" altLang="zh-CN" dirty="0" smtClean="0"/>
              <a:t>	= Net income – Dividends</a:t>
            </a:r>
          </a:p>
          <a:p>
            <a:pPr>
              <a:buNone/>
            </a:pPr>
            <a:r>
              <a:rPr lang="en-US" altLang="zh-CN" dirty="0" smtClean="0"/>
              <a:t>	= $31,385,610 - $12,554,244</a:t>
            </a:r>
          </a:p>
          <a:p>
            <a:pPr>
              <a:buNone/>
            </a:pPr>
            <a:r>
              <a:rPr lang="en-US" altLang="zh-CN" dirty="0" smtClean="0"/>
              <a:t>	= $18,831,366</a:t>
            </a:r>
          </a:p>
          <a:p>
            <a:r>
              <a:rPr lang="en-US" altLang="zh-CN" dirty="0" smtClean="0"/>
              <a:t>Retained Earnings(2008) </a:t>
            </a:r>
          </a:p>
          <a:p>
            <a:pPr>
              <a:buNone/>
            </a:pPr>
            <a:r>
              <a:rPr lang="en-US" altLang="zh-CN" dirty="0" smtClean="0"/>
              <a:t>	= Retained Earnings(2007) + Additional to retained earnings (2008)	</a:t>
            </a:r>
          </a:p>
          <a:p>
            <a:pPr>
              <a:buNone/>
            </a:pPr>
            <a:r>
              <a:rPr lang="en-US" altLang="zh-CN" dirty="0" smtClean="0"/>
              <a:t>	= $38,774,000 + $18,831,366 </a:t>
            </a:r>
          </a:p>
          <a:p>
            <a:pPr>
              <a:buNone/>
            </a:pPr>
            <a:r>
              <a:rPr lang="en-US" altLang="zh-CN" dirty="0" smtClean="0"/>
              <a:t>	= $57,605,366	</a:t>
            </a:r>
          </a:p>
        </p:txBody>
      </p:sp>
    </p:spTree>
    <p:extLst>
      <p:ext uri="{BB962C8B-B14F-4D97-AF65-F5344CB8AC3E}">
        <p14:creationId xmlns:p14="http://schemas.microsoft.com/office/powerpoint/2010/main" val="2225275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Q1 P2-13 b)</a:t>
            </a:r>
            <a:endParaRPr lang="en-SG" dirty="0"/>
          </a:p>
        </p:txBody>
      </p:sp>
      <p:sp>
        <p:nvSpPr>
          <p:cNvPr id="3" name="Content Placeholder 2"/>
          <p:cNvSpPr>
            <a:spLocks noGrp="1"/>
          </p:cNvSpPr>
          <p:nvPr>
            <p:ph idx="1"/>
          </p:nvPr>
        </p:nvSpPr>
        <p:spPr/>
        <p:txBody>
          <a:bodyPr/>
          <a:lstStyle/>
          <a:p>
            <a:r>
              <a:rPr lang="en-US" altLang="zh-CN" dirty="0" smtClean="0">
                <a:solidFill>
                  <a:schemeClr val="dk1"/>
                </a:solidFill>
              </a:rPr>
              <a:t>Stockholders' equity (2008) </a:t>
            </a:r>
          </a:p>
          <a:p>
            <a:pPr>
              <a:buNone/>
            </a:pPr>
            <a:r>
              <a:rPr lang="en-US" altLang="zh-CN" dirty="0" smtClean="0">
                <a:solidFill>
                  <a:schemeClr val="dk1"/>
                </a:solidFill>
              </a:rPr>
              <a:t>	= Common stock(2008) + Retained Earnings(2008)</a:t>
            </a:r>
          </a:p>
          <a:p>
            <a:pPr>
              <a:buNone/>
            </a:pPr>
            <a:r>
              <a:rPr lang="en-US" altLang="zh-CN" dirty="0" smtClean="0">
                <a:solidFill>
                  <a:schemeClr val="dk1"/>
                </a:solidFill>
              </a:rPr>
              <a:t>	= $100,000,000 + $57,605,366</a:t>
            </a:r>
          </a:p>
          <a:p>
            <a:pPr>
              <a:buNone/>
            </a:pPr>
            <a:r>
              <a:rPr lang="en-US" altLang="zh-CN" dirty="0" smtClean="0">
                <a:solidFill>
                  <a:schemeClr val="dk1"/>
                </a:solidFill>
              </a:rPr>
              <a:t>	= $157,605,366</a:t>
            </a:r>
          </a:p>
          <a:p>
            <a:endParaRPr lang="en-SG" dirty="0"/>
          </a:p>
        </p:txBody>
      </p:sp>
    </p:spTree>
    <p:extLst>
      <p:ext uri="{BB962C8B-B14F-4D97-AF65-F5344CB8AC3E}">
        <p14:creationId xmlns:p14="http://schemas.microsoft.com/office/powerpoint/2010/main" val="2422305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1143000"/>
          </a:xfrm>
        </p:spPr>
        <p:txBody>
          <a:bodyPr/>
          <a:lstStyle/>
          <a:p>
            <a:pPr algn="l"/>
            <a:r>
              <a:rPr lang="en-US" altLang="zh-CN" dirty="0" smtClean="0"/>
              <a:t>Q1 P2-13 b)</a:t>
            </a:r>
            <a:endParaRPr lang="zh-CN" alt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96994938"/>
              </p:ext>
            </p:extLst>
          </p:nvPr>
        </p:nvGraphicFramePr>
        <p:xfrm>
          <a:off x="228600" y="1574898"/>
          <a:ext cx="8496944" cy="3949047"/>
        </p:xfrm>
        <a:graphic>
          <a:graphicData uri="http://schemas.openxmlformats.org/drawingml/2006/table">
            <a:tbl>
              <a:tblPr firstRow="1" bandRow="1">
                <a:tableStyleId>{5C22544A-7EE6-4342-B048-85BDC9FD1C3A}</a:tableStyleId>
              </a:tblPr>
              <a:tblGrid>
                <a:gridCol w="2124236"/>
                <a:gridCol w="2124236"/>
                <a:gridCol w="2124236"/>
                <a:gridCol w="2124236"/>
              </a:tblGrid>
              <a:tr h="462909">
                <a:tc>
                  <a:txBody>
                    <a:bodyPr/>
                    <a:lstStyle/>
                    <a:p>
                      <a:endParaRPr lang="zh-CN" altLang="en-US" dirty="0"/>
                    </a:p>
                  </a:txBody>
                  <a:tcPr/>
                </a:tc>
                <a:tc>
                  <a:txBody>
                    <a:bodyPr/>
                    <a:lstStyle/>
                    <a:p>
                      <a:r>
                        <a:rPr lang="en-US" altLang="zh-CN" dirty="0" smtClean="0"/>
                        <a:t>Common</a:t>
                      </a:r>
                      <a:r>
                        <a:rPr lang="en-US" altLang="zh-CN" baseline="0" dirty="0" smtClean="0"/>
                        <a:t> Stock</a:t>
                      </a:r>
                      <a:endParaRPr lang="zh-CN" altLang="en-US" dirty="0"/>
                    </a:p>
                  </a:txBody>
                  <a:tcPr/>
                </a:tc>
                <a:tc>
                  <a:txBody>
                    <a:bodyPr/>
                    <a:lstStyle/>
                    <a:p>
                      <a:r>
                        <a:rPr lang="en-US" altLang="zh-CN" dirty="0" smtClean="0"/>
                        <a:t>Retained Earnings</a:t>
                      </a:r>
                      <a:endParaRPr lang="zh-CN" altLang="en-US" dirty="0"/>
                    </a:p>
                  </a:txBody>
                  <a:tcPr/>
                </a:tc>
                <a:tc>
                  <a:txBody>
                    <a:bodyPr/>
                    <a:lstStyle/>
                    <a:p>
                      <a:r>
                        <a:rPr lang="en-US" altLang="zh-CN" dirty="0" smtClean="0"/>
                        <a:t>Stockholders‘ Equity</a:t>
                      </a:r>
                      <a:endParaRPr lang="zh-CN" altLang="en-US" dirty="0"/>
                    </a:p>
                  </a:txBody>
                  <a:tcPr/>
                </a:tc>
              </a:tr>
              <a:tr h="462909">
                <a:tc>
                  <a:txBody>
                    <a:bodyPr/>
                    <a:lstStyle/>
                    <a:p>
                      <a:r>
                        <a:rPr lang="en-US" altLang="zh-CN" dirty="0" smtClean="0"/>
                        <a:t> Balance</a:t>
                      </a:r>
                      <a:r>
                        <a:rPr lang="en-US" altLang="zh-CN" baseline="0" dirty="0" smtClean="0"/>
                        <a:t> </a:t>
                      </a:r>
                    </a:p>
                    <a:p>
                      <a:r>
                        <a:rPr lang="en-US" altLang="zh-CN" baseline="0" dirty="0" smtClean="0"/>
                        <a:t>31/12/07</a:t>
                      </a:r>
                      <a:endParaRPr lang="zh-CN" altLang="en-US" dirty="0"/>
                    </a:p>
                  </a:txBody>
                  <a:tcPr/>
                </a:tc>
                <a:tc>
                  <a:txBody>
                    <a:bodyPr/>
                    <a:lstStyle/>
                    <a:p>
                      <a:pPr marL="0" algn="r" rtl="0" eaLnBrk="1" latinLnBrk="0" hangingPunct="1"/>
                      <a:r>
                        <a:rPr kumimoji="0" lang="en-US" altLang="zh-CN" kern="1200" dirty="0" smtClean="0">
                          <a:solidFill>
                            <a:schemeClr val="dk1"/>
                          </a:solidFill>
                          <a:latin typeface="+mn-lt"/>
                          <a:ea typeface="+mn-ea"/>
                          <a:cs typeface="+mn-cs"/>
                        </a:rPr>
                        <a:t>$90,000,000</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r>
                        <a:rPr kumimoji="0" lang="en-US" altLang="zh-CN" kern="1200" dirty="0" smtClean="0">
                          <a:solidFill>
                            <a:schemeClr val="dk1"/>
                          </a:solidFill>
                          <a:latin typeface="+mn-lt"/>
                          <a:ea typeface="+mn-ea"/>
                          <a:cs typeface="+mn-cs"/>
                        </a:rPr>
                        <a:t>$38,774,000</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r>
                        <a:rPr kumimoji="0" lang="en-US" altLang="zh-CN" kern="1200" dirty="0" smtClean="0">
                          <a:solidFill>
                            <a:schemeClr val="dk1"/>
                          </a:solidFill>
                          <a:latin typeface="+mn-lt"/>
                          <a:ea typeface="+mn-ea"/>
                          <a:cs typeface="+mn-cs"/>
                        </a:rPr>
                        <a:t>$128,774,000</a:t>
                      </a:r>
                      <a:endParaRPr kumimoji="0" lang="zh-CN" altLang="en-US" kern="1200" dirty="0" smtClean="0">
                        <a:solidFill>
                          <a:schemeClr val="dk1"/>
                        </a:solidFill>
                        <a:latin typeface="+mn-lt"/>
                        <a:ea typeface="+mn-ea"/>
                        <a:cs typeface="+mn-cs"/>
                      </a:endParaRPr>
                    </a:p>
                  </a:txBody>
                  <a:tcPr/>
                </a:tc>
              </a:tr>
              <a:tr h="462909">
                <a:tc>
                  <a:txBody>
                    <a:bodyPr/>
                    <a:lstStyle/>
                    <a:p>
                      <a:r>
                        <a:rPr lang="en-US" altLang="zh-CN" dirty="0" smtClean="0"/>
                        <a:t>Net</a:t>
                      </a:r>
                      <a:r>
                        <a:rPr lang="en-US" altLang="zh-CN" baseline="0" dirty="0" smtClean="0"/>
                        <a:t> income (2008)</a:t>
                      </a:r>
                      <a:endParaRPr lang="zh-CN" altLang="en-US" dirty="0"/>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c>
                  <a:txBody>
                    <a:bodyPr/>
                    <a:lstStyle/>
                    <a:p>
                      <a:pPr marL="0" algn="l" rtl="0" eaLnBrk="1" latinLnBrk="0" hangingPunct="1"/>
                      <a:r>
                        <a:rPr kumimoji="0" lang="en-US" altLang="zh-CN" kern="1200" dirty="0" smtClean="0">
                          <a:solidFill>
                            <a:schemeClr val="dk1"/>
                          </a:solidFill>
                          <a:latin typeface="+mn-lt"/>
                          <a:ea typeface="+mn-ea"/>
                          <a:cs typeface="+mn-cs"/>
                        </a:rPr>
                        <a:t>$31,385,610</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r>
              <a:tr h="462909">
                <a:tc>
                  <a:txBody>
                    <a:bodyPr/>
                    <a:lstStyle/>
                    <a:p>
                      <a:r>
                        <a:rPr lang="en-US" altLang="zh-CN" dirty="0" smtClean="0"/>
                        <a:t>Dividends</a:t>
                      </a:r>
                      <a:endParaRPr lang="zh-CN" altLang="en-US" dirty="0"/>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c>
                  <a:txBody>
                    <a:bodyPr/>
                    <a:lstStyle/>
                    <a:p>
                      <a:pPr marL="0" algn="l" rtl="0" eaLnBrk="1" latinLnBrk="0" hangingPunct="1"/>
                      <a:r>
                        <a:rPr kumimoji="0" lang="en-US" altLang="zh-CN" kern="1200" dirty="0" smtClean="0">
                          <a:solidFill>
                            <a:schemeClr val="dk1"/>
                          </a:solidFill>
                          <a:latin typeface="+mn-lt"/>
                          <a:ea typeface="+mn-ea"/>
                          <a:cs typeface="+mn-cs"/>
                        </a:rPr>
                        <a:t>($12,554,244)</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r>
              <a:tr h="462909">
                <a:tc>
                  <a:txBody>
                    <a:bodyPr/>
                    <a:lstStyle/>
                    <a:p>
                      <a:r>
                        <a:rPr lang="en-US" altLang="zh-CN" dirty="0" smtClean="0"/>
                        <a:t>Additional </a:t>
                      </a:r>
                      <a:r>
                        <a:rPr lang="en-US" altLang="zh-CN" baseline="0" dirty="0" smtClean="0"/>
                        <a:t> to retained earnings</a:t>
                      </a:r>
                      <a:endParaRPr lang="zh-CN" altLang="en-US" dirty="0"/>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r>
                        <a:rPr kumimoji="0" lang="en-US" altLang="zh-CN" kern="1200" dirty="0" smtClean="0">
                          <a:solidFill>
                            <a:schemeClr val="dk1"/>
                          </a:solidFill>
                          <a:latin typeface="+mn-lt"/>
                          <a:ea typeface="+mn-ea"/>
                          <a:cs typeface="+mn-cs"/>
                        </a:rPr>
                        <a:t>$18,831,366</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r>
              <a:tr h="462909">
                <a:tc>
                  <a:txBody>
                    <a:bodyPr/>
                    <a:lstStyle/>
                    <a:p>
                      <a:r>
                        <a:rPr lang="en-US" altLang="zh-CN" dirty="0" smtClean="0"/>
                        <a:t>Additional</a:t>
                      </a:r>
                      <a:r>
                        <a:rPr lang="en-US" altLang="zh-CN" baseline="0" dirty="0" smtClean="0"/>
                        <a:t> Paid in Capital</a:t>
                      </a:r>
                      <a:endParaRPr lang="zh-CN" altLang="en-US" dirty="0"/>
                    </a:p>
                  </a:txBody>
                  <a:tcPr/>
                </a:tc>
                <a:tc>
                  <a:txBody>
                    <a:bodyPr/>
                    <a:lstStyle/>
                    <a:p>
                      <a:pPr marL="0" algn="r" rtl="0" eaLnBrk="1" latinLnBrk="0" hangingPunct="1"/>
                      <a:r>
                        <a:rPr kumimoji="0" lang="en-US" altLang="zh-CN" kern="1200" dirty="0" smtClean="0">
                          <a:solidFill>
                            <a:schemeClr val="dk1"/>
                          </a:solidFill>
                          <a:latin typeface="+mn-lt"/>
                          <a:ea typeface="+mn-ea"/>
                          <a:cs typeface="+mn-cs"/>
                        </a:rPr>
                        <a:t>$10,000,000</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endParaRPr kumimoji="0" lang="zh-CN" altLang="en-US" kern="1200" dirty="0" smtClean="0">
                        <a:solidFill>
                          <a:schemeClr val="dk1"/>
                        </a:solidFill>
                        <a:latin typeface="+mn-lt"/>
                        <a:ea typeface="+mn-ea"/>
                        <a:cs typeface="+mn-cs"/>
                      </a:endParaRPr>
                    </a:p>
                  </a:txBody>
                  <a:tcPr/>
                </a:tc>
              </a:tr>
              <a:tr h="462909">
                <a:tc>
                  <a:txBody>
                    <a:bodyPr/>
                    <a:lstStyle/>
                    <a:p>
                      <a:r>
                        <a:rPr lang="en-US" altLang="zh-CN" dirty="0" smtClean="0"/>
                        <a:t>Balance</a:t>
                      </a:r>
                      <a:r>
                        <a:rPr lang="en-US" altLang="zh-CN" baseline="0" dirty="0" smtClean="0"/>
                        <a:t> 31/12/08</a:t>
                      </a:r>
                      <a:endParaRPr lang="zh-CN" altLang="en-US" dirty="0"/>
                    </a:p>
                  </a:txBody>
                  <a:tcPr/>
                </a:tc>
                <a:tc>
                  <a:txBody>
                    <a:bodyPr/>
                    <a:lstStyle/>
                    <a:p>
                      <a:pPr marL="0" algn="r" rtl="0" eaLnBrk="1" latinLnBrk="0" hangingPunct="1"/>
                      <a:r>
                        <a:rPr kumimoji="0" lang="en-US" altLang="zh-CN" kern="1200" dirty="0" smtClean="0">
                          <a:solidFill>
                            <a:schemeClr val="dk1"/>
                          </a:solidFill>
                          <a:latin typeface="+mn-lt"/>
                          <a:ea typeface="+mn-ea"/>
                          <a:cs typeface="+mn-cs"/>
                        </a:rPr>
                        <a:t>$100,000,000</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r>
                        <a:rPr kumimoji="0" lang="en-US" altLang="zh-CN" kern="1200" dirty="0" smtClean="0">
                          <a:solidFill>
                            <a:schemeClr val="dk1"/>
                          </a:solidFill>
                          <a:latin typeface="+mn-lt"/>
                          <a:ea typeface="+mn-ea"/>
                          <a:cs typeface="+mn-cs"/>
                        </a:rPr>
                        <a:t>$57,605,366</a:t>
                      </a:r>
                      <a:endParaRPr kumimoji="0" lang="zh-CN" altLang="en-US" kern="1200" dirty="0" smtClean="0">
                        <a:solidFill>
                          <a:schemeClr val="dk1"/>
                        </a:solidFill>
                        <a:latin typeface="+mn-lt"/>
                        <a:ea typeface="+mn-ea"/>
                        <a:cs typeface="+mn-cs"/>
                      </a:endParaRPr>
                    </a:p>
                  </a:txBody>
                  <a:tcPr/>
                </a:tc>
                <a:tc>
                  <a:txBody>
                    <a:bodyPr/>
                    <a:lstStyle/>
                    <a:p>
                      <a:pPr marL="0" algn="r" rtl="0" eaLnBrk="1" latinLnBrk="0" hangingPunct="1"/>
                      <a:r>
                        <a:rPr kumimoji="0" lang="en-US" altLang="zh-CN" kern="1200" dirty="0" smtClean="0">
                          <a:solidFill>
                            <a:schemeClr val="dk1"/>
                          </a:solidFill>
                          <a:latin typeface="+mn-lt"/>
                          <a:ea typeface="+mn-ea"/>
                          <a:cs typeface="+mn-cs"/>
                        </a:rPr>
                        <a:t>$157,605,366</a:t>
                      </a:r>
                      <a:endParaRPr kumimoji="0" lang="zh-CN" altLang="en-US" kern="1200" dirty="0" smtClean="0">
                        <a:solidFill>
                          <a:schemeClr val="dk1"/>
                        </a:solidFill>
                        <a:latin typeface="+mn-lt"/>
                        <a:ea typeface="+mn-ea"/>
                        <a:cs typeface="+mn-cs"/>
                      </a:endParaRPr>
                    </a:p>
                  </a:txBody>
                  <a:tcPr/>
                </a:tc>
              </a:tr>
            </a:tbl>
          </a:graphicData>
        </a:graphic>
      </p:graphicFrame>
      <p:sp>
        <p:nvSpPr>
          <p:cNvPr id="7" name="Content Placeholder 2"/>
          <p:cNvSpPr txBox="1">
            <a:spLocks/>
          </p:cNvSpPr>
          <p:nvPr/>
        </p:nvSpPr>
        <p:spPr>
          <a:xfrm>
            <a:off x="400372" y="990600"/>
            <a:ext cx="8153400" cy="532656"/>
          </a:xfrm>
          <a:prstGeom prst="rect">
            <a:avLst/>
          </a:prstGeom>
        </p:spPr>
        <p:txBody>
          <a:bodyPr vert="horz">
            <a:normAutofit fontScale="925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Statement of Retained Earnings &amp; Stockholder’s Equity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zh-CN" altLang="en-US" sz="29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 name="Straight Connector 4"/>
          <p:cNvCxnSpPr/>
          <p:nvPr/>
        </p:nvCxnSpPr>
        <p:spPr>
          <a:xfrm>
            <a:off x="4495800" y="3733800"/>
            <a:ext cx="2057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882578"/>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Q1 P2-13 c)</a:t>
            </a:r>
            <a:endParaRPr lang="en-SG" dirty="0"/>
          </a:p>
        </p:txBody>
      </p:sp>
      <p:sp>
        <p:nvSpPr>
          <p:cNvPr id="3" name="Content Placeholder 2"/>
          <p:cNvSpPr>
            <a:spLocks noGrp="1"/>
          </p:cNvSpPr>
          <p:nvPr>
            <p:ph idx="1"/>
          </p:nvPr>
        </p:nvSpPr>
        <p:spPr>
          <a:xfrm>
            <a:off x="304800" y="1600200"/>
            <a:ext cx="8382000" cy="4873752"/>
          </a:xfrm>
        </p:spPr>
        <p:txBody>
          <a:bodyPr>
            <a:normAutofit/>
          </a:bodyPr>
          <a:lstStyle/>
          <a:p>
            <a:pPr marL="0" indent="0">
              <a:buNone/>
            </a:pPr>
            <a:r>
              <a:rPr lang="en-US" altLang="zh-CN" dirty="0" smtClean="0"/>
              <a:t>Calculate the 2007 and 2008 </a:t>
            </a:r>
            <a:r>
              <a:rPr lang="en-US" altLang="zh-CN" dirty="0" smtClean="0">
                <a:solidFill>
                  <a:srgbClr val="FF0000"/>
                </a:solidFill>
              </a:rPr>
              <a:t>net working capital </a:t>
            </a:r>
            <a:r>
              <a:rPr lang="en-US" altLang="zh-CN" dirty="0" smtClean="0"/>
              <a:t>and 2008 </a:t>
            </a:r>
            <a:r>
              <a:rPr lang="en-US" altLang="zh-CN" dirty="0" smtClean="0">
                <a:solidFill>
                  <a:srgbClr val="FF0000"/>
                </a:solidFill>
              </a:rPr>
              <a:t>free cash flow</a:t>
            </a:r>
            <a:r>
              <a:rPr lang="en-US" altLang="zh-CN" dirty="0" smtClean="0"/>
              <a:t>.</a:t>
            </a:r>
          </a:p>
          <a:p>
            <a:pPr>
              <a:buNone/>
            </a:pPr>
            <a:endParaRPr lang="zh-CN" altLang="zh-CN" dirty="0" smtClean="0"/>
          </a:p>
          <a:p>
            <a:r>
              <a:rPr lang="en-US" altLang="zh-CN" dirty="0" smtClean="0"/>
              <a:t>Net working capital(NWC)</a:t>
            </a:r>
          </a:p>
          <a:p>
            <a:pPr>
              <a:buNone/>
            </a:pPr>
            <a:r>
              <a:rPr lang="en-US" altLang="zh-CN" dirty="0" smtClean="0"/>
              <a:t>=	Current assets – (Account payables +Accruals)</a:t>
            </a:r>
          </a:p>
          <a:p>
            <a:pPr>
              <a:buNone/>
            </a:pPr>
            <a:r>
              <a:rPr lang="en-US" altLang="zh-CN" dirty="0" smtClean="0"/>
              <a:t>NWC</a:t>
            </a:r>
            <a:r>
              <a:rPr lang="en-US" altLang="zh-CN" sz="2800" baseline="-25000" dirty="0" smtClean="0"/>
              <a:t>07</a:t>
            </a:r>
            <a:r>
              <a:rPr lang="en-US" altLang="zh-CN" sz="2800" dirty="0" smtClean="0"/>
              <a:t>=$210,234,000-($23,109,000+$22,656,000)</a:t>
            </a:r>
          </a:p>
          <a:p>
            <a:pPr>
              <a:buNone/>
            </a:pPr>
            <a:r>
              <a:rPr lang="en-US" altLang="zh-CN" sz="2800" dirty="0" smtClean="0"/>
              <a:t>		 =$164,469,000</a:t>
            </a:r>
          </a:p>
          <a:p>
            <a:pPr>
              <a:buNone/>
            </a:pPr>
            <a:r>
              <a:rPr lang="en-US" altLang="zh-CN" dirty="0" smtClean="0"/>
              <a:t>NWC</a:t>
            </a:r>
            <a:r>
              <a:rPr lang="en-US" altLang="zh-CN" sz="2800" baseline="-25000" dirty="0" smtClean="0"/>
              <a:t>08</a:t>
            </a:r>
            <a:r>
              <a:rPr lang="en-US" altLang="zh-CN" sz="2800" dirty="0" smtClean="0"/>
              <a:t>=$244,659,000-($30,761,000+$30,477,000)</a:t>
            </a:r>
          </a:p>
          <a:p>
            <a:pPr>
              <a:buNone/>
            </a:pPr>
            <a:r>
              <a:rPr lang="en-US" altLang="zh-CN" sz="2800" dirty="0" smtClean="0"/>
              <a:t>		 =$183,421,000</a:t>
            </a:r>
            <a:endParaRPr lang="en-US" altLang="zh-CN" dirty="0" smtClean="0"/>
          </a:p>
        </p:txBody>
      </p:sp>
    </p:spTree>
    <p:extLst>
      <p:ext uri="{BB962C8B-B14F-4D97-AF65-F5344CB8AC3E}">
        <p14:creationId xmlns:p14="http://schemas.microsoft.com/office/powerpoint/2010/main" val="3010371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38200"/>
          </a:xfrm>
        </p:spPr>
        <p:txBody>
          <a:bodyPr/>
          <a:lstStyle/>
          <a:p>
            <a:pPr algn="l"/>
            <a:r>
              <a:rPr lang="en-US" dirty="0" smtClean="0"/>
              <a:t>Q1 P2-13 c)</a:t>
            </a:r>
            <a:endParaRPr lang="en-SG" dirty="0"/>
          </a:p>
        </p:txBody>
      </p:sp>
      <p:sp>
        <p:nvSpPr>
          <p:cNvPr id="3" name="Content Placeholder 2"/>
          <p:cNvSpPr>
            <a:spLocks noGrp="1"/>
          </p:cNvSpPr>
          <p:nvPr>
            <p:ph idx="1"/>
          </p:nvPr>
        </p:nvSpPr>
        <p:spPr>
          <a:xfrm>
            <a:off x="304800" y="1143000"/>
            <a:ext cx="8305800" cy="5562600"/>
          </a:xfrm>
        </p:spPr>
        <p:txBody>
          <a:bodyPr>
            <a:normAutofit/>
          </a:bodyPr>
          <a:lstStyle/>
          <a:p>
            <a:r>
              <a:rPr lang="en-US" altLang="zh-CN" dirty="0" smtClean="0"/>
              <a:t>Free Cash Flow (FCF)</a:t>
            </a:r>
          </a:p>
          <a:p>
            <a:pPr>
              <a:buNone/>
            </a:pPr>
            <a:r>
              <a:rPr lang="en-US" altLang="zh-CN" dirty="0" smtClean="0"/>
              <a:t>    =[EBIT(1-T) + </a:t>
            </a:r>
            <a:r>
              <a:rPr lang="en-US" altLang="zh-CN" dirty="0" err="1" smtClean="0"/>
              <a:t>Yrly</a:t>
            </a:r>
            <a:r>
              <a:rPr lang="en-US" altLang="zh-CN" dirty="0" smtClean="0"/>
              <a:t> </a:t>
            </a:r>
            <a:r>
              <a:rPr lang="en-US" altLang="zh-CN" dirty="0" err="1" smtClean="0"/>
              <a:t>Depr</a:t>
            </a:r>
            <a:r>
              <a:rPr lang="en-US" altLang="zh-CN" dirty="0" smtClean="0"/>
              <a:t>. &amp; Amortization]</a:t>
            </a:r>
          </a:p>
          <a:p>
            <a:pPr>
              <a:buNone/>
            </a:pPr>
            <a:r>
              <a:rPr lang="en-US" altLang="zh-CN" dirty="0"/>
              <a:t> </a:t>
            </a:r>
            <a:r>
              <a:rPr lang="en-US" altLang="zh-CN" dirty="0" smtClean="0"/>
              <a:t>   - [Capital expenditures + </a:t>
            </a:r>
            <a:r>
              <a:rPr lang="en-US" altLang="zh-CN" dirty="0">
                <a:latin typeface="宋体"/>
              </a:rPr>
              <a:t>Δ</a:t>
            </a:r>
            <a:r>
              <a:rPr lang="en-US" altLang="zh-CN" dirty="0" smtClean="0"/>
              <a:t>NWC]</a:t>
            </a:r>
          </a:p>
          <a:p>
            <a:pPr>
              <a:buNone/>
            </a:pPr>
            <a:endParaRPr lang="en-US" altLang="zh-CN" dirty="0" smtClean="0"/>
          </a:p>
          <a:p>
            <a:r>
              <a:rPr lang="en-US" altLang="zh-CN" sz="2800" dirty="0" smtClean="0"/>
              <a:t>Capital expenditures </a:t>
            </a:r>
          </a:p>
          <a:p>
            <a:pPr>
              <a:buNone/>
            </a:pPr>
            <a:r>
              <a:rPr lang="en-US" altLang="zh-CN" sz="2800" dirty="0" smtClean="0"/>
              <a:t>    = Change in gross fixed assets</a:t>
            </a:r>
          </a:p>
          <a:p>
            <a:pPr>
              <a:buNone/>
            </a:pPr>
            <a:r>
              <a:rPr lang="en-US" altLang="zh-CN" sz="2800" dirty="0" smtClean="0"/>
              <a:t>    = Change in net fixed assets + Depreciation.</a:t>
            </a:r>
          </a:p>
          <a:p>
            <a:pPr>
              <a:buNone/>
            </a:pPr>
            <a:endParaRPr lang="en-US" altLang="zh-CN" sz="2800" dirty="0" smtClean="0"/>
          </a:p>
          <a:p>
            <a:r>
              <a:rPr lang="en-US" altLang="zh-CN" dirty="0" smtClean="0"/>
              <a:t>FCF</a:t>
            </a:r>
            <a:r>
              <a:rPr lang="en-US" altLang="zh-CN" baseline="-25000" dirty="0" smtClean="0"/>
              <a:t>08  </a:t>
            </a:r>
            <a:r>
              <a:rPr lang="en-US" altLang="zh-CN" dirty="0" smtClean="0"/>
              <a:t>= [$60,884,350*(1-40%)+$7,388,150] </a:t>
            </a:r>
          </a:p>
          <a:p>
            <a:pPr marL="0" indent="0">
              <a:buNone/>
            </a:pPr>
            <a:r>
              <a:rPr lang="en-US" altLang="zh-CN" dirty="0"/>
              <a:t> </a:t>
            </a:r>
            <a:r>
              <a:rPr lang="en-US" altLang="zh-CN" dirty="0" smtClean="0"/>
              <a:t>              - [($67,165,000-$42,436,000+$7,388,150)</a:t>
            </a:r>
          </a:p>
          <a:p>
            <a:pPr>
              <a:buNone/>
            </a:pPr>
            <a:r>
              <a:rPr lang="en-US" altLang="zh-CN" dirty="0" smtClean="0"/>
              <a:t>	           +($183,421,000-$164,469,000)]</a:t>
            </a:r>
          </a:p>
          <a:p>
            <a:pPr>
              <a:buNone/>
            </a:pPr>
            <a:r>
              <a:rPr lang="en-US" altLang="zh-CN" dirty="0"/>
              <a:t> </a:t>
            </a:r>
            <a:r>
              <a:rPr lang="en-US" altLang="zh-CN" dirty="0" smtClean="0"/>
              <a:t>             =-$7,150,390</a:t>
            </a:r>
          </a:p>
        </p:txBody>
      </p:sp>
    </p:spTree>
    <p:extLst>
      <p:ext uri="{BB962C8B-B14F-4D97-AF65-F5344CB8AC3E}">
        <p14:creationId xmlns:p14="http://schemas.microsoft.com/office/powerpoint/2010/main" val="27806681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Q1 P2-13 d)</a:t>
            </a:r>
            <a:endParaRPr lang="en-SG" dirty="0"/>
          </a:p>
        </p:txBody>
      </p:sp>
      <p:sp>
        <p:nvSpPr>
          <p:cNvPr id="3" name="Content Placeholder 2"/>
          <p:cNvSpPr>
            <a:spLocks noGrp="1"/>
          </p:cNvSpPr>
          <p:nvPr>
            <p:ph idx="1"/>
          </p:nvPr>
        </p:nvSpPr>
        <p:spPr/>
        <p:txBody>
          <a:bodyPr/>
          <a:lstStyle/>
          <a:p>
            <a:r>
              <a:rPr lang="en-US" altLang="zh-CN" dirty="0" smtClean="0"/>
              <a:t>If </a:t>
            </a:r>
            <a:r>
              <a:rPr lang="en-US" altLang="zh-CN" dirty="0" err="1" smtClean="0"/>
              <a:t>Sinotronics</a:t>
            </a:r>
            <a:r>
              <a:rPr lang="en-US" altLang="zh-CN" dirty="0" smtClean="0"/>
              <a:t> increased its </a:t>
            </a:r>
            <a:r>
              <a:rPr lang="en-US" altLang="zh-CN" dirty="0" smtClean="0">
                <a:solidFill>
                  <a:srgbClr val="FF0000"/>
                </a:solidFill>
              </a:rPr>
              <a:t>dividend payout ratio</a:t>
            </a:r>
            <a:r>
              <a:rPr lang="en-US" altLang="zh-CN" dirty="0" smtClean="0"/>
              <a:t>, what effect would this have on </a:t>
            </a:r>
            <a:r>
              <a:rPr lang="en-US" altLang="zh-CN" b="1" dirty="0" smtClean="0">
                <a:solidFill>
                  <a:srgbClr val="FF0000"/>
                </a:solidFill>
              </a:rPr>
              <a:t>US</a:t>
            </a:r>
            <a:r>
              <a:rPr lang="en-US" altLang="zh-CN" dirty="0" smtClean="0">
                <a:solidFill>
                  <a:srgbClr val="FF0000"/>
                </a:solidFill>
              </a:rPr>
              <a:t> corporate taxes paid</a:t>
            </a:r>
            <a:r>
              <a:rPr lang="en-US" altLang="zh-CN" dirty="0" smtClean="0"/>
              <a:t>?  What effect would this have on </a:t>
            </a:r>
            <a:r>
              <a:rPr lang="en-US" altLang="zh-CN" dirty="0" smtClean="0">
                <a:solidFill>
                  <a:srgbClr val="FF0000"/>
                </a:solidFill>
              </a:rPr>
              <a:t>taxes paid by </a:t>
            </a:r>
            <a:r>
              <a:rPr lang="en-US" altLang="zh-CN" dirty="0" smtClean="0"/>
              <a:t>the company’s </a:t>
            </a:r>
            <a:r>
              <a:rPr lang="en-US" altLang="zh-CN" b="1" dirty="0" smtClean="0">
                <a:solidFill>
                  <a:srgbClr val="FF0000"/>
                </a:solidFill>
              </a:rPr>
              <a:t>US</a:t>
            </a:r>
            <a:r>
              <a:rPr lang="en-US" altLang="zh-CN" dirty="0" smtClean="0">
                <a:solidFill>
                  <a:srgbClr val="FF0000"/>
                </a:solidFill>
              </a:rPr>
              <a:t> shareholders</a:t>
            </a:r>
            <a:r>
              <a:rPr lang="en-US" altLang="zh-CN" dirty="0" smtClean="0"/>
              <a:t>?</a:t>
            </a:r>
          </a:p>
        </p:txBody>
      </p:sp>
    </p:spTree>
    <p:extLst>
      <p:ext uri="{BB962C8B-B14F-4D97-AF65-F5344CB8AC3E}">
        <p14:creationId xmlns:p14="http://schemas.microsoft.com/office/powerpoint/2010/main" val="6830533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pPr algn="l"/>
            <a:r>
              <a:rPr lang="en-US" dirty="0" smtClean="0"/>
              <a:t>Q1 P2-13 d)</a:t>
            </a:r>
            <a:endParaRPr lang="en-SG" dirty="0"/>
          </a:p>
        </p:txBody>
      </p:sp>
      <p:sp>
        <p:nvSpPr>
          <p:cNvPr id="3" name="Content Placeholder 2"/>
          <p:cNvSpPr>
            <a:spLocks noGrp="1"/>
          </p:cNvSpPr>
          <p:nvPr>
            <p:ph idx="1"/>
          </p:nvPr>
        </p:nvSpPr>
        <p:spPr/>
        <p:txBody>
          <a:bodyPr>
            <a:normAutofit lnSpcReduction="10000"/>
          </a:bodyPr>
          <a:lstStyle/>
          <a:p>
            <a:r>
              <a:rPr lang="en-US" altLang="zh-CN" dirty="0" smtClean="0"/>
              <a:t>Dividend payout ratio:</a:t>
            </a:r>
            <a:r>
              <a:rPr lang="en-US" altLang="zh-CN" dirty="0" smtClean="0">
                <a:sym typeface="Wingdings" pitchFamily="2" charset="2"/>
              </a:rPr>
              <a:t> </a:t>
            </a:r>
            <a:r>
              <a:rPr lang="en-US" altLang="zh-CN" dirty="0" smtClean="0"/>
              <a:t>The percentage of earnings paid to stockholders in dividend.</a:t>
            </a:r>
          </a:p>
          <a:p>
            <a:endParaRPr lang="zh-CN" altLang="zh-CN" dirty="0" smtClean="0"/>
          </a:p>
          <a:p>
            <a:r>
              <a:rPr lang="en-US" altLang="zh-CN" dirty="0" smtClean="0"/>
              <a:t>Given that dividend payout ratio </a:t>
            </a:r>
            <a:r>
              <a:rPr lang="en-US" altLang="zh-CN" u="sng" dirty="0" smtClean="0"/>
              <a:t>increased.</a:t>
            </a:r>
          </a:p>
          <a:p>
            <a:endParaRPr lang="en-US" altLang="zh-CN" u="sng" dirty="0" smtClean="0"/>
          </a:p>
          <a:p>
            <a:r>
              <a:rPr lang="en-US" altLang="zh-CN" b="1" u="sng" dirty="0" smtClean="0"/>
              <a:t>No effect</a:t>
            </a:r>
            <a:r>
              <a:rPr lang="en-US" altLang="zh-CN" u="sng" dirty="0" smtClean="0"/>
              <a:t> </a:t>
            </a:r>
            <a:r>
              <a:rPr lang="en-US" altLang="zh-CN" dirty="0" smtClean="0"/>
              <a:t>on US corporate taxes paid because dividend is payout of retained earning(net income after taxes). Thus, dividend is not tax deductible.</a:t>
            </a:r>
          </a:p>
          <a:p>
            <a:endParaRPr lang="en-US" altLang="zh-CN" dirty="0" smtClean="0"/>
          </a:p>
          <a:p>
            <a:r>
              <a:rPr lang="en-US" altLang="zh-CN" dirty="0" smtClean="0"/>
              <a:t>Taxes paid by the company’s US shareholders will </a:t>
            </a:r>
            <a:r>
              <a:rPr lang="en-US" altLang="zh-CN" b="1" u="sng" dirty="0" smtClean="0"/>
              <a:t>increase</a:t>
            </a:r>
            <a:r>
              <a:rPr lang="en-US" altLang="zh-CN" dirty="0"/>
              <a:t> b</a:t>
            </a:r>
            <a:r>
              <a:rPr lang="en-US" altLang="zh-CN" dirty="0" smtClean="0"/>
              <a:t>ecause dividend incomes are taxed.</a:t>
            </a:r>
            <a:endParaRPr lang="zh-CN" altLang="en-US" dirty="0" smtClean="0"/>
          </a:p>
        </p:txBody>
      </p:sp>
    </p:spTree>
    <p:extLst>
      <p:ext uri="{BB962C8B-B14F-4D97-AF65-F5344CB8AC3E}">
        <p14:creationId xmlns:p14="http://schemas.microsoft.com/office/powerpoint/2010/main" val="6691072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0"/>
            <a:ext cx="8229600" cy="1143000"/>
          </a:xfrm>
        </p:spPr>
        <p:txBody>
          <a:bodyPr/>
          <a:lstStyle/>
          <a:p>
            <a:pPr algn="l" eaLnBrk="1" fontAlgn="auto" hangingPunct="1">
              <a:spcAft>
                <a:spcPts val="0"/>
              </a:spcAft>
              <a:defRPr/>
            </a:pPr>
            <a:r>
              <a:rPr lang="en-US" dirty="0" smtClean="0">
                <a:solidFill>
                  <a:schemeClr val="tx2">
                    <a:satMod val="130000"/>
                  </a:schemeClr>
                </a:solidFill>
                <a:latin typeface="Times New Roman" pitchFamily="18" charset="0"/>
                <a:cs typeface="Times New Roman" pitchFamily="18" charset="0"/>
              </a:rPr>
              <a:t>P 3-26 </a:t>
            </a:r>
            <a:r>
              <a:rPr lang="en-US" sz="2800" dirty="0" smtClean="0">
                <a:solidFill>
                  <a:schemeClr val="tx2">
                    <a:satMod val="130000"/>
                  </a:schemeClr>
                </a:solidFill>
                <a:latin typeface="Times New Roman" pitchFamily="18" charset="0"/>
                <a:cs typeface="Times New Roman" pitchFamily="18" charset="0"/>
              </a:rPr>
              <a:t>Balance Sheet Analysis</a:t>
            </a:r>
          </a:p>
        </p:txBody>
      </p:sp>
      <p:sp>
        <p:nvSpPr>
          <p:cNvPr id="29699" name="Rectangle 5"/>
          <p:cNvSpPr>
            <a:spLocks noChangeArrowheads="1"/>
          </p:cNvSpPr>
          <p:nvPr/>
        </p:nvSpPr>
        <p:spPr bwMode="auto">
          <a:xfrm>
            <a:off x="1146293" y="1295400"/>
            <a:ext cx="6629400" cy="707886"/>
          </a:xfrm>
          <a:prstGeom prst="rect">
            <a:avLst/>
          </a:prstGeom>
          <a:noFill/>
          <a:ln w="9525">
            <a:noFill/>
            <a:miter lim="800000"/>
            <a:headEnd/>
            <a:tailEnd/>
          </a:ln>
        </p:spPr>
        <p:txBody>
          <a:bodyPr>
            <a:prstTxWarp prst="textNoShape">
              <a:avLst/>
            </a:prstTxWarp>
            <a:spAutoFit/>
          </a:bodyPr>
          <a:lstStyle/>
          <a:p>
            <a:pPr eaLnBrk="1" hangingPunct="1"/>
            <a:r>
              <a:rPr lang="en-US" sz="2000" dirty="0">
                <a:latin typeface="+mj-lt"/>
                <a:ea typeface="Times New Roman" charset="0"/>
                <a:cs typeface="Times New Roman" charset="0"/>
              </a:rPr>
              <a:t>Complete the balance sheet and sales information that follows using the following financial data:</a:t>
            </a:r>
          </a:p>
        </p:txBody>
      </p:sp>
      <p:graphicFrame>
        <p:nvGraphicFramePr>
          <p:cNvPr id="8" name="Table 7"/>
          <p:cNvGraphicFramePr>
            <a:graphicFrameLocks noGrp="1"/>
          </p:cNvGraphicFramePr>
          <p:nvPr>
            <p:extLst>
              <p:ext uri="{D42A27DB-BD31-4B8C-83A1-F6EECF244321}">
                <p14:modId xmlns:p14="http://schemas.microsoft.com/office/powerpoint/2010/main" val="628814359"/>
              </p:ext>
            </p:extLst>
          </p:nvPr>
        </p:nvGraphicFramePr>
        <p:xfrm>
          <a:off x="1445604" y="2438400"/>
          <a:ext cx="6096000" cy="2682240"/>
        </p:xfrm>
        <a:graphic>
          <a:graphicData uri="http://schemas.openxmlformats.org/drawingml/2006/table">
            <a:tbl>
              <a:tblPr/>
              <a:tblGrid>
                <a:gridCol w="4116996"/>
                <a:gridCol w="1979004"/>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Debt  ratio</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50%</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Current ratio</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1.8x</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Total assets turnover</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1.5x</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Times New Roman" charset="0"/>
                          <a:cs typeface="Times New Roman" charset="0"/>
                        </a:rPr>
                        <a:t>Days sales outstanding</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36.5 days</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Times New Roman" charset="0"/>
                          <a:cs typeface="Times New Roman" charset="0"/>
                        </a:rPr>
                        <a:t>Gross profit margin on sales: </a:t>
                      </a:r>
                      <a:br>
                        <a:rPr kumimoji="0" lang="en-US" sz="2000" b="0" i="0" u="none" strike="noStrike" cap="none" normalizeH="0" baseline="0">
                          <a:ln>
                            <a:noFill/>
                          </a:ln>
                          <a:solidFill>
                            <a:schemeClr val="tx1"/>
                          </a:solidFill>
                          <a:effectLst/>
                          <a:latin typeface="+mn-lt"/>
                          <a:ea typeface="Times New Roman" charset="0"/>
                          <a:cs typeface="Times New Roman" charset="0"/>
                        </a:rPr>
                      </a:br>
                      <a:r>
                        <a:rPr kumimoji="0" lang="en-US" sz="2000" b="0" i="0" u="none" strike="noStrike" cap="none" normalizeH="0" baseline="0">
                          <a:ln>
                            <a:noFill/>
                          </a:ln>
                          <a:solidFill>
                            <a:schemeClr val="tx1"/>
                          </a:solidFill>
                          <a:effectLst/>
                          <a:latin typeface="+mn-lt"/>
                          <a:ea typeface="Times New Roman" charset="0"/>
                          <a:cs typeface="Times New Roman" charset="0"/>
                        </a:rPr>
                        <a:t>(Sales – Cost of goods sold)/Sales </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25%</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Times New Roman" charset="0"/>
                          <a:cs typeface="Times New Roman" charset="0"/>
                        </a:rPr>
                        <a:t>Inventory turnover ratio</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Times New Roman" charset="0"/>
                          <a:cs typeface="Times New Roman" charset="0"/>
                        </a:rPr>
                        <a:t>5x</a:t>
                      </a: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1661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 y="0"/>
            <a:ext cx="8458200" cy="1265490"/>
          </a:xfrm>
          <a:noFill/>
          <a:ln/>
          <a:effectLst>
            <a:outerShdw dist="71842" dir="2700000" algn="ctr" rotWithShape="0">
              <a:schemeClr val="bg2"/>
            </a:outerShdw>
          </a:effectLst>
        </p:spPr>
        <p:txBody>
          <a:bodyPr/>
          <a:lstStyle/>
          <a:p>
            <a:r>
              <a:rPr lang="en-US" b="1" dirty="0" smtClean="0"/>
              <a:t>Company A ’ </a:t>
            </a:r>
            <a:r>
              <a:rPr lang="en-US" b="1" dirty="0"/>
              <a:t>Balance Sheet (Asset Side)</a:t>
            </a:r>
          </a:p>
        </p:txBody>
      </p:sp>
      <p:sp>
        <p:nvSpPr>
          <p:cNvPr id="10244" name="Rectangle 4"/>
          <p:cNvSpPr>
            <a:spLocks noGrp="1" noChangeArrowheads="1"/>
          </p:cNvSpPr>
          <p:nvPr>
            <p:ph sz="quarter" idx="1"/>
          </p:nvPr>
        </p:nvSpPr>
        <p:spPr>
          <a:xfrm>
            <a:off x="4876800" y="2209800"/>
            <a:ext cx="4038600" cy="4495800"/>
          </a:xfrm>
          <a:prstGeom prst="rect">
            <a:avLst/>
          </a:prstGeom>
          <a:noFill/>
          <a:ln/>
          <a:effectLst>
            <a:outerShdw algn="ctr" rotWithShape="0">
              <a:schemeClr val="bg2"/>
            </a:outerShdw>
          </a:effectLst>
        </p:spPr>
        <p:txBody>
          <a:bodyPr>
            <a:normAutofit lnSpcReduction="10000"/>
          </a:bodyPr>
          <a:lstStyle/>
          <a:p>
            <a:pPr marL="400050" indent="-400050">
              <a:spcBef>
                <a:spcPct val="5000"/>
              </a:spcBef>
              <a:spcAft>
                <a:spcPct val="0"/>
              </a:spcAft>
              <a:buFont typeface="Monotype Sorts" pitchFamily="2" charset="2"/>
              <a:buNone/>
            </a:pPr>
            <a:r>
              <a:rPr lang="en-US" i="1" dirty="0"/>
              <a:t>a</a:t>
            </a:r>
            <a:r>
              <a:rPr lang="en-US" sz="2400" i="1" dirty="0" smtClean="0"/>
              <a:t>.  </a:t>
            </a:r>
            <a:r>
              <a:rPr lang="en-US" sz="2400" i="1" dirty="0">
                <a:latin typeface="Arial" pitchFamily="34" charset="0"/>
                <a:cs typeface="Arial" pitchFamily="34" charset="0"/>
              </a:rPr>
              <a:t>How the firm stands on a specific date</a:t>
            </a:r>
            <a:r>
              <a:rPr lang="en-US" sz="2400" i="1" dirty="0" smtClean="0">
                <a:latin typeface="Arial" pitchFamily="34" charset="0"/>
                <a:cs typeface="Arial" pitchFamily="34" charset="0"/>
              </a:rPr>
              <a:t>.</a:t>
            </a:r>
          </a:p>
          <a:p>
            <a:pPr marL="400050" indent="-400050">
              <a:spcBef>
                <a:spcPct val="5000"/>
              </a:spcBef>
              <a:spcAft>
                <a:spcPct val="0"/>
              </a:spcAft>
              <a:buFont typeface="Monotype Sorts" pitchFamily="2" charset="2"/>
              <a:buNone/>
            </a:pPr>
            <a:r>
              <a:rPr lang="en-US" i="1" dirty="0">
                <a:latin typeface="Arial" pitchFamily="34" charset="0"/>
                <a:cs typeface="Arial" pitchFamily="34" charset="0"/>
              </a:rPr>
              <a:t>b</a:t>
            </a:r>
            <a:r>
              <a:rPr lang="en-US" sz="2400" i="1" dirty="0" smtClean="0">
                <a:latin typeface="Arial" pitchFamily="34" charset="0"/>
                <a:cs typeface="Arial" pitchFamily="34" charset="0"/>
              </a:rPr>
              <a:t>.  </a:t>
            </a:r>
            <a:r>
              <a:rPr lang="en-US" sz="2400" i="1" dirty="0">
                <a:latin typeface="Arial" pitchFamily="34" charset="0"/>
                <a:cs typeface="Arial" pitchFamily="34" charset="0"/>
              </a:rPr>
              <a:t>Amounts owed by customers.</a:t>
            </a:r>
          </a:p>
          <a:p>
            <a:pPr marL="400050" indent="-400050">
              <a:spcBef>
                <a:spcPct val="5000"/>
              </a:spcBef>
              <a:spcAft>
                <a:spcPct val="0"/>
              </a:spcAft>
              <a:buFont typeface="Monotype Sorts" pitchFamily="2" charset="2"/>
              <a:buNone/>
            </a:pPr>
            <a:r>
              <a:rPr lang="en-US" i="1" dirty="0">
                <a:latin typeface="Arial" pitchFamily="34" charset="0"/>
                <a:cs typeface="Arial" pitchFamily="34" charset="0"/>
              </a:rPr>
              <a:t>c</a:t>
            </a:r>
            <a:r>
              <a:rPr lang="en-US" sz="2400" i="1" dirty="0" smtClean="0">
                <a:latin typeface="Arial" pitchFamily="34" charset="0"/>
                <a:cs typeface="Arial" pitchFamily="34" charset="0"/>
              </a:rPr>
              <a:t>.  </a:t>
            </a:r>
            <a:r>
              <a:rPr lang="en-US" sz="2400" i="1" dirty="0">
                <a:latin typeface="Arial" pitchFamily="34" charset="0"/>
                <a:cs typeface="Arial" pitchFamily="34" charset="0"/>
              </a:rPr>
              <a:t>Future expense items already paid.</a:t>
            </a:r>
          </a:p>
          <a:p>
            <a:pPr marL="400050" indent="-400050">
              <a:spcBef>
                <a:spcPct val="5000"/>
              </a:spcBef>
              <a:spcAft>
                <a:spcPct val="0"/>
              </a:spcAft>
              <a:buFont typeface="Monotype Sorts" pitchFamily="2" charset="2"/>
              <a:buNone/>
            </a:pPr>
            <a:r>
              <a:rPr lang="en-US" i="1" dirty="0">
                <a:latin typeface="Arial" pitchFamily="34" charset="0"/>
                <a:cs typeface="Arial" pitchFamily="34" charset="0"/>
              </a:rPr>
              <a:t>d</a:t>
            </a:r>
            <a:r>
              <a:rPr lang="en-US" sz="2400" i="1" dirty="0" smtClean="0">
                <a:latin typeface="Arial" pitchFamily="34" charset="0"/>
                <a:cs typeface="Arial" pitchFamily="34" charset="0"/>
              </a:rPr>
              <a:t>.  </a:t>
            </a:r>
            <a:r>
              <a:rPr lang="en-US" sz="2400" i="1" dirty="0">
                <a:latin typeface="Arial" pitchFamily="34" charset="0"/>
                <a:cs typeface="Arial" pitchFamily="34" charset="0"/>
              </a:rPr>
              <a:t>Cash/likely convertible to cash within 1 year.</a:t>
            </a:r>
          </a:p>
          <a:p>
            <a:pPr marL="400050" indent="-400050">
              <a:spcBef>
                <a:spcPct val="5000"/>
              </a:spcBef>
              <a:spcAft>
                <a:spcPct val="0"/>
              </a:spcAft>
              <a:buFont typeface="Monotype Sorts" pitchFamily="2" charset="2"/>
              <a:buNone/>
            </a:pPr>
            <a:r>
              <a:rPr lang="en-US" i="1" dirty="0">
                <a:latin typeface="Arial" pitchFamily="34" charset="0"/>
                <a:cs typeface="Arial" pitchFamily="34" charset="0"/>
              </a:rPr>
              <a:t>e</a:t>
            </a:r>
            <a:r>
              <a:rPr lang="en-US" sz="2400" i="1" dirty="0" smtClean="0">
                <a:latin typeface="Arial" pitchFamily="34" charset="0"/>
                <a:cs typeface="Arial" pitchFamily="34" charset="0"/>
              </a:rPr>
              <a:t>.  </a:t>
            </a:r>
            <a:r>
              <a:rPr lang="en-US" sz="2400" i="1" dirty="0">
                <a:latin typeface="Arial" pitchFamily="34" charset="0"/>
                <a:cs typeface="Arial" pitchFamily="34" charset="0"/>
              </a:rPr>
              <a:t>Original amount paid.</a:t>
            </a:r>
          </a:p>
          <a:p>
            <a:pPr marL="0" indent="0">
              <a:spcBef>
                <a:spcPct val="5000"/>
              </a:spcBef>
              <a:spcAft>
                <a:spcPct val="0"/>
              </a:spcAft>
              <a:buNone/>
            </a:pPr>
            <a:r>
              <a:rPr lang="en-US" i="1" dirty="0" smtClean="0">
                <a:latin typeface="Arial" pitchFamily="34" charset="0"/>
                <a:cs typeface="Arial" pitchFamily="34" charset="0"/>
              </a:rPr>
              <a:t>f.   Acc</a:t>
            </a:r>
            <a:r>
              <a:rPr lang="en-US" i="1" dirty="0">
                <a:latin typeface="Arial" pitchFamily="34" charset="0"/>
                <a:cs typeface="Arial" pitchFamily="34" charset="0"/>
              </a:rPr>
              <a:t>. deductions for wear </a:t>
            </a:r>
            <a:r>
              <a:rPr lang="en-US" i="1" dirty="0" smtClean="0">
                <a:latin typeface="Arial" pitchFamily="34" charset="0"/>
                <a:cs typeface="Arial" pitchFamily="34" charset="0"/>
              </a:rPr>
              <a:t> </a:t>
            </a:r>
          </a:p>
          <a:p>
            <a:pPr marL="0" indent="0">
              <a:spcBef>
                <a:spcPct val="5000"/>
              </a:spcBef>
              <a:spcAft>
                <a:spcPct val="0"/>
              </a:spcAft>
              <a:buNone/>
            </a:pPr>
            <a:r>
              <a:rPr lang="en-US" i="1" dirty="0">
                <a:latin typeface="Arial" pitchFamily="34" charset="0"/>
                <a:cs typeface="Arial" pitchFamily="34" charset="0"/>
              </a:rPr>
              <a:t> </a:t>
            </a:r>
            <a:r>
              <a:rPr lang="en-US" i="1" dirty="0" smtClean="0">
                <a:latin typeface="Arial" pitchFamily="34" charset="0"/>
                <a:cs typeface="Arial" pitchFamily="34" charset="0"/>
              </a:rPr>
              <a:t>    and </a:t>
            </a:r>
            <a:r>
              <a:rPr lang="en-US" i="1" dirty="0">
                <a:latin typeface="Arial" pitchFamily="34" charset="0"/>
                <a:cs typeface="Arial" pitchFamily="34" charset="0"/>
              </a:rPr>
              <a:t>tear. </a:t>
            </a:r>
          </a:p>
          <a:p>
            <a:pPr marL="0" indent="0">
              <a:spcBef>
                <a:spcPct val="5000"/>
              </a:spcBef>
              <a:spcAft>
                <a:spcPct val="0"/>
              </a:spcAft>
              <a:buNone/>
            </a:pPr>
            <a:r>
              <a:rPr lang="en-US" i="1" dirty="0" smtClean="0">
                <a:latin typeface="Arial" pitchFamily="34" charset="0"/>
                <a:cs typeface="Arial" pitchFamily="34" charset="0"/>
              </a:rPr>
              <a:t>g.  </a:t>
            </a:r>
            <a:r>
              <a:rPr lang="en-US" i="1" dirty="0">
                <a:latin typeface="Arial" pitchFamily="34" charset="0"/>
                <a:cs typeface="Arial" pitchFamily="34" charset="0"/>
              </a:rPr>
              <a:t>What A</a:t>
            </a:r>
            <a:r>
              <a:rPr lang="en-US" i="1" dirty="0" smtClean="0">
                <a:latin typeface="Arial" pitchFamily="34" charset="0"/>
                <a:cs typeface="Arial" pitchFamily="34" charset="0"/>
              </a:rPr>
              <a:t> </a:t>
            </a:r>
            <a:r>
              <a:rPr lang="en-US" i="1" dirty="0">
                <a:latin typeface="Arial" pitchFamily="34" charset="0"/>
                <a:cs typeface="Arial" pitchFamily="34" charset="0"/>
              </a:rPr>
              <a:t>owned</a:t>
            </a:r>
            <a:r>
              <a:rPr lang="en-US" i="1" dirty="0"/>
              <a:t>.</a:t>
            </a:r>
          </a:p>
        </p:txBody>
      </p:sp>
      <p:sp>
        <p:nvSpPr>
          <p:cNvPr id="10246" name="Rectangle 6"/>
          <p:cNvSpPr>
            <a:spLocks noGrp="1" noChangeArrowheads="1"/>
          </p:cNvSpPr>
          <p:nvPr>
            <p:ph sz="quarter" idx="2"/>
          </p:nvPr>
        </p:nvSpPr>
        <p:spPr>
          <a:xfrm>
            <a:off x="381000" y="2209800"/>
            <a:ext cx="4572000" cy="4495800"/>
          </a:xfrm>
          <a:prstGeom prst="rect">
            <a:avLst/>
          </a:prstGeom>
          <a:noFill/>
          <a:ln/>
        </p:spPr>
        <p:txBody>
          <a:bodyPr>
            <a:normAutofit lnSpcReduction="10000"/>
          </a:bodyPr>
          <a:lstStyle/>
          <a:p>
            <a:pPr marL="0" indent="0">
              <a:buFont typeface="Monotype Sorts" pitchFamily="2" charset="2"/>
              <a:buNone/>
            </a:pPr>
            <a:r>
              <a:rPr lang="en-US" sz="2400" dirty="0"/>
              <a:t>Cash </a:t>
            </a:r>
            <a:r>
              <a:rPr lang="en-US" dirty="0"/>
              <a:t> </a:t>
            </a:r>
            <a:r>
              <a:rPr lang="en-US" dirty="0" smtClean="0"/>
              <a:t>            </a:t>
            </a:r>
            <a:r>
              <a:rPr lang="en-US" sz="2400" dirty="0" smtClean="0"/>
              <a:t> </a:t>
            </a:r>
            <a:r>
              <a:rPr lang="en-US" sz="2400" dirty="0"/>
              <a:t>	       $     90 Acct. </a:t>
            </a:r>
            <a:r>
              <a:rPr lang="en-US" sz="2400" dirty="0" err="1" smtClean="0"/>
              <a:t>Rec.</a:t>
            </a:r>
            <a:r>
              <a:rPr lang="en-US" baseline="30000" dirty="0" err="1">
                <a:solidFill>
                  <a:schemeClr val="hlink"/>
                </a:solidFill>
                <a:effectLst>
                  <a:outerShdw blurRad="38100" dist="38100" dir="2700000" algn="tl">
                    <a:srgbClr val="C0C0C0"/>
                  </a:outerShdw>
                </a:effectLst>
              </a:rPr>
              <a:t>b</a:t>
            </a:r>
            <a:r>
              <a:rPr lang="en-US" sz="2400" dirty="0"/>
              <a:t>		 	 </a:t>
            </a:r>
            <a:r>
              <a:rPr lang="en-US" sz="2400" dirty="0" smtClean="0"/>
              <a:t>370 Inventories</a:t>
            </a:r>
            <a:r>
              <a:rPr lang="en-US" sz="2400" dirty="0"/>
              <a:t>			 </a:t>
            </a:r>
            <a:r>
              <a:rPr lang="en-US" sz="2400" dirty="0" smtClean="0"/>
              <a:t>690 </a:t>
            </a:r>
            <a:r>
              <a:rPr lang="en-US" sz="2400" dirty="0"/>
              <a:t>Prepaid </a:t>
            </a:r>
            <a:r>
              <a:rPr lang="en-US" sz="2400" dirty="0" err="1"/>
              <a:t>Exp</a:t>
            </a:r>
            <a:r>
              <a:rPr lang="en-US" sz="2400" baseline="30000" dirty="0">
                <a:effectLst>
                  <a:outerShdw blurRad="38100" dist="38100" dir="2700000" algn="tl">
                    <a:srgbClr val="C0C0C0"/>
                  </a:outerShdw>
                </a:effectLst>
              </a:rPr>
              <a:t> </a:t>
            </a:r>
            <a:r>
              <a:rPr lang="en-US" baseline="30000" dirty="0">
                <a:solidFill>
                  <a:schemeClr val="hlink"/>
                </a:solidFill>
                <a:effectLst>
                  <a:outerShdw blurRad="38100" dist="38100" dir="2700000" algn="tl">
                    <a:srgbClr val="C0C0C0"/>
                  </a:outerShdw>
                </a:effectLst>
              </a:rPr>
              <a:t>c</a:t>
            </a:r>
            <a:r>
              <a:rPr lang="en-US" sz="2400" dirty="0"/>
              <a:t>	    	     5  </a:t>
            </a:r>
            <a:r>
              <a:rPr lang="en-US" sz="2400" dirty="0" smtClean="0"/>
              <a:t>                   </a:t>
            </a:r>
            <a:r>
              <a:rPr lang="en-US" sz="2400" dirty="0" smtClean="0">
                <a:solidFill>
                  <a:srgbClr val="014A01"/>
                </a:solidFill>
              </a:rPr>
              <a:t>                                              </a:t>
            </a:r>
          </a:p>
          <a:p>
            <a:pPr marL="0" indent="0">
              <a:buFont typeface="Monotype Sorts" pitchFamily="2" charset="2"/>
              <a:buNone/>
            </a:pPr>
            <a:r>
              <a:rPr lang="en-US" dirty="0">
                <a:solidFill>
                  <a:srgbClr val="014A01"/>
                </a:solidFill>
                <a:effectLst>
                  <a:outerShdw blurRad="38100" dist="38100" dir="2700000" algn="tl">
                    <a:srgbClr val="C0C0C0"/>
                  </a:outerShdw>
                </a:effectLst>
              </a:rPr>
              <a:t> </a:t>
            </a:r>
            <a:r>
              <a:rPr lang="en-US" dirty="0" smtClean="0">
                <a:solidFill>
                  <a:srgbClr val="014A01"/>
                </a:solidFill>
                <a:effectLst>
                  <a:outerShdw blurRad="38100" dist="38100" dir="2700000" algn="tl">
                    <a:srgbClr val="C0C0C0"/>
                  </a:outerShdw>
                </a:effectLst>
              </a:rPr>
              <a:t>        </a:t>
            </a:r>
            <a:r>
              <a:rPr lang="en-US" sz="2400" dirty="0" smtClean="0">
                <a:solidFill>
                  <a:schemeClr val="tx2"/>
                </a:solidFill>
                <a:effectLst>
                  <a:outerShdw blurRad="38100" dist="38100" dir="2700000" algn="tl">
                    <a:srgbClr val="C0C0C0"/>
                  </a:outerShdw>
                </a:effectLst>
              </a:rPr>
              <a:t>Current </a:t>
            </a:r>
            <a:r>
              <a:rPr lang="en-US" sz="2400" dirty="0" err="1" smtClean="0">
                <a:solidFill>
                  <a:schemeClr val="tx2"/>
                </a:solidFill>
                <a:effectLst>
                  <a:outerShdw blurRad="38100" dist="38100" dir="2700000" algn="tl">
                    <a:srgbClr val="C0C0C0"/>
                  </a:outerShdw>
                </a:effectLst>
              </a:rPr>
              <a:t>Assets</a:t>
            </a:r>
            <a:r>
              <a:rPr lang="en-US" baseline="30000" dirty="0" err="1">
                <a:solidFill>
                  <a:schemeClr val="hlink"/>
                </a:solidFill>
                <a:effectLst>
                  <a:outerShdw blurRad="38100" dist="38100" dir="2700000" algn="tl">
                    <a:srgbClr val="C0C0C0"/>
                  </a:outerShdw>
                </a:effectLst>
              </a:rPr>
              <a:t>d</a:t>
            </a:r>
            <a:r>
              <a:rPr lang="en-US" sz="2400" dirty="0" smtClean="0">
                <a:solidFill>
                  <a:schemeClr val="tx2"/>
                </a:solidFill>
                <a:effectLst>
                  <a:outerShdw blurRad="38100" dist="38100" dir="2700000" algn="tl">
                    <a:srgbClr val="C0C0C0"/>
                  </a:outerShdw>
                </a:effectLst>
              </a:rPr>
              <a:t>   $  1,155 </a:t>
            </a:r>
          </a:p>
          <a:p>
            <a:pPr marL="0" indent="0">
              <a:buFont typeface="Monotype Sorts" pitchFamily="2" charset="2"/>
              <a:buNone/>
            </a:pPr>
            <a:endParaRPr lang="en-US" dirty="0">
              <a:solidFill>
                <a:schemeClr val="tx2"/>
              </a:solidFill>
              <a:effectLst>
                <a:outerShdw blurRad="38100" dist="38100" dir="2700000" algn="tl">
                  <a:srgbClr val="C0C0C0"/>
                </a:outerShdw>
              </a:effectLst>
            </a:endParaRPr>
          </a:p>
          <a:p>
            <a:pPr marL="0" indent="0">
              <a:buFont typeface="Monotype Sorts" pitchFamily="2" charset="2"/>
              <a:buNone/>
            </a:pPr>
            <a:r>
              <a:rPr lang="en-US" dirty="0" smtClean="0"/>
              <a:t>Gross</a:t>
            </a:r>
            <a:r>
              <a:rPr lang="en-US" sz="2400" dirty="0" smtClean="0">
                <a:solidFill>
                  <a:schemeClr val="tx2"/>
                </a:solidFill>
                <a:effectLst>
                  <a:outerShdw blurRad="38100" dist="38100" dir="2700000" algn="tl">
                    <a:srgbClr val="C0C0C0"/>
                  </a:outerShdw>
                </a:effectLst>
              </a:rPr>
              <a:t> </a:t>
            </a:r>
            <a:r>
              <a:rPr lang="en-US" sz="2400" dirty="0" smtClean="0"/>
              <a:t>Fixed </a:t>
            </a:r>
            <a:r>
              <a:rPr lang="en-US" sz="2400" dirty="0"/>
              <a:t>Assets </a:t>
            </a:r>
            <a:r>
              <a:rPr lang="en-US" baseline="30000" dirty="0">
                <a:solidFill>
                  <a:schemeClr val="hlink"/>
                </a:solidFill>
                <a:effectLst>
                  <a:outerShdw blurRad="38100" dist="38100" dir="2700000" algn="tl">
                    <a:srgbClr val="C0C0C0"/>
                  </a:outerShdw>
                </a:effectLst>
              </a:rPr>
              <a:t>e</a:t>
            </a:r>
            <a:r>
              <a:rPr lang="en-US" sz="2400" dirty="0" smtClean="0"/>
              <a:t>         1030 </a:t>
            </a:r>
            <a:r>
              <a:rPr lang="en-US" sz="2400" dirty="0"/>
              <a:t>Less: Acc. </a:t>
            </a:r>
            <a:r>
              <a:rPr lang="en-US" sz="2400" dirty="0" err="1"/>
              <a:t>Depr</a:t>
            </a:r>
            <a:r>
              <a:rPr lang="en-US" sz="2400" dirty="0"/>
              <a:t>. </a:t>
            </a:r>
            <a:r>
              <a:rPr lang="en-US" baseline="30000" dirty="0">
                <a:solidFill>
                  <a:schemeClr val="hlink"/>
                </a:solidFill>
                <a:effectLst>
                  <a:outerShdw blurRad="38100" dist="38100" dir="2700000" algn="tl">
                    <a:srgbClr val="C0C0C0"/>
                  </a:outerShdw>
                </a:effectLst>
              </a:rPr>
              <a:t>f</a:t>
            </a:r>
            <a:r>
              <a:rPr lang="en-US" sz="2400" dirty="0"/>
              <a:t>	          (</a:t>
            </a:r>
            <a:r>
              <a:rPr lang="en-US" sz="2400" dirty="0" smtClean="0"/>
              <a:t>330) </a:t>
            </a:r>
            <a:r>
              <a:rPr lang="en-US" sz="2400" dirty="0">
                <a:solidFill>
                  <a:srgbClr val="014A01"/>
                </a:solidFill>
              </a:rPr>
              <a:t>	</a:t>
            </a:r>
            <a:r>
              <a:rPr lang="en-US" sz="2400" dirty="0">
                <a:solidFill>
                  <a:schemeClr val="tx2"/>
                </a:solidFill>
                <a:effectLst>
                  <a:outerShdw blurRad="38100" dist="38100" dir="2700000" algn="tl">
                    <a:srgbClr val="C0C0C0"/>
                  </a:outerShdw>
                </a:effectLst>
              </a:rPr>
              <a:t>Net Fix. Assets</a:t>
            </a:r>
            <a:r>
              <a:rPr lang="en-US" sz="2400" baseline="30000" dirty="0">
                <a:solidFill>
                  <a:schemeClr val="tx2"/>
                </a:solidFill>
                <a:effectLst>
                  <a:outerShdw blurRad="38100" dist="38100" dir="2700000" algn="tl">
                    <a:srgbClr val="C0C0C0"/>
                  </a:outerShdw>
                </a:effectLst>
              </a:rPr>
              <a:t>  </a:t>
            </a:r>
            <a:r>
              <a:rPr lang="en-US" sz="2400" dirty="0">
                <a:solidFill>
                  <a:schemeClr val="tx2"/>
                </a:solidFill>
                <a:effectLst>
                  <a:outerShdw blurRad="38100" dist="38100" dir="2700000" algn="tl">
                    <a:srgbClr val="C0C0C0"/>
                  </a:outerShdw>
                </a:effectLst>
              </a:rPr>
              <a:t> $   </a:t>
            </a:r>
            <a:r>
              <a:rPr lang="en-US" sz="2400" dirty="0" smtClean="0">
                <a:solidFill>
                  <a:schemeClr val="tx2"/>
                </a:solidFill>
                <a:effectLst>
                  <a:outerShdw blurRad="38100" dist="38100" dir="2700000" algn="tl">
                    <a:srgbClr val="C0C0C0"/>
                  </a:outerShdw>
                </a:effectLst>
              </a:rPr>
              <a:t>700 </a:t>
            </a:r>
            <a:r>
              <a:rPr lang="en-US" sz="2400" dirty="0"/>
              <a:t>	</a:t>
            </a:r>
            <a:endParaRPr lang="en-US" sz="2400" dirty="0" smtClean="0"/>
          </a:p>
          <a:p>
            <a:pPr marL="0" indent="0">
              <a:buFont typeface="Monotype Sorts" pitchFamily="2" charset="2"/>
              <a:buNone/>
            </a:pPr>
            <a:r>
              <a:rPr lang="en-US" sz="2400" dirty="0" smtClean="0">
                <a:solidFill>
                  <a:schemeClr val="hlink"/>
                </a:solidFill>
                <a:effectLst>
                  <a:outerShdw blurRad="38100" dist="38100" dir="2700000" algn="tl">
                    <a:srgbClr val="C0C0C0"/>
                  </a:outerShdw>
                </a:effectLst>
              </a:rPr>
              <a:t>Total </a:t>
            </a:r>
            <a:r>
              <a:rPr lang="en-US" sz="2400" dirty="0">
                <a:solidFill>
                  <a:schemeClr val="hlink"/>
                </a:solidFill>
                <a:effectLst>
                  <a:outerShdw blurRad="38100" dist="38100" dir="2700000" algn="tl">
                    <a:srgbClr val="C0C0C0"/>
                  </a:outerShdw>
                </a:effectLst>
              </a:rPr>
              <a:t>Assets	</a:t>
            </a:r>
            <a:r>
              <a:rPr lang="en-US" baseline="30000" dirty="0">
                <a:solidFill>
                  <a:schemeClr val="hlink"/>
                </a:solidFill>
                <a:effectLst>
                  <a:outerShdw blurRad="38100" dist="38100" dir="2700000" algn="tl">
                    <a:srgbClr val="C0C0C0"/>
                  </a:outerShdw>
                </a:effectLst>
              </a:rPr>
              <a:t>g</a:t>
            </a:r>
            <a:r>
              <a:rPr lang="en-US" sz="2400" dirty="0" smtClean="0">
                <a:solidFill>
                  <a:schemeClr val="hlink"/>
                </a:solidFill>
                <a:effectLst>
                  <a:outerShdw blurRad="38100" dist="38100" dir="2700000" algn="tl">
                    <a:srgbClr val="C0C0C0"/>
                  </a:outerShdw>
                </a:effectLst>
              </a:rPr>
              <a:t>               $  </a:t>
            </a:r>
            <a:r>
              <a:rPr lang="en-US" dirty="0" smtClean="0">
                <a:solidFill>
                  <a:schemeClr val="hlink"/>
                </a:solidFill>
                <a:effectLst>
                  <a:outerShdw blurRad="38100" dist="38100" dir="2700000" algn="tl">
                    <a:srgbClr val="C0C0C0"/>
                  </a:outerShdw>
                </a:effectLst>
              </a:rPr>
              <a:t>1,855</a:t>
            </a:r>
            <a:endParaRPr lang="en-US" sz="2400" dirty="0">
              <a:solidFill>
                <a:schemeClr val="hlink"/>
              </a:solidFill>
              <a:effectLst>
                <a:outerShdw blurRad="38100" dist="38100" dir="2700000" algn="tl">
                  <a:srgbClr val="C0C0C0"/>
                </a:outerShdw>
              </a:effectLst>
            </a:endParaRPr>
          </a:p>
        </p:txBody>
      </p:sp>
      <p:sp>
        <p:nvSpPr>
          <p:cNvPr id="10247" name="Rectangle 7"/>
          <p:cNvSpPr>
            <a:spLocks noChangeArrowheads="1"/>
          </p:cNvSpPr>
          <p:nvPr/>
        </p:nvSpPr>
        <p:spPr bwMode="auto">
          <a:xfrm>
            <a:off x="214313" y="1738313"/>
            <a:ext cx="60946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dirty="0" smtClean="0">
                <a:solidFill>
                  <a:schemeClr val="hlink"/>
                </a:solidFill>
                <a:effectLst>
                  <a:outerShdw blurRad="38100" dist="38100" dir="2700000" algn="tl">
                    <a:srgbClr val="C0C0C0"/>
                  </a:outerShdw>
                </a:effectLst>
              </a:rPr>
              <a:t>Company A’s Balance </a:t>
            </a:r>
            <a:r>
              <a:rPr lang="en-US" dirty="0">
                <a:solidFill>
                  <a:schemeClr val="hlink"/>
                </a:solidFill>
                <a:effectLst>
                  <a:outerShdw blurRad="38100" dist="38100" dir="2700000" algn="tl">
                    <a:srgbClr val="C0C0C0"/>
                  </a:outerShdw>
                </a:effectLst>
              </a:rPr>
              <a:t>Sheet (thousands) Dec. 31, </a:t>
            </a:r>
            <a:r>
              <a:rPr lang="en-US" dirty="0" smtClean="0">
                <a:solidFill>
                  <a:schemeClr val="hlink"/>
                </a:solidFill>
                <a:effectLst>
                  <a:outerShdw blurRad="38100" dist="38100" dir="2700000" algn="tl">
                    <a:srgbClr val="C0C0C0"/>
                  </a:outerShdw>
                </a:effectLst>
              </a:rPr>
              <a:t>2011</a:t>
            </a:r>
            <a:r>
              <a:rPr lang="en-US" sz="2400" baseline="30000" dirty="0">
                <a:solidFill>
                  <a:schemeClr val="hlink"/>
                </a:solidFill>
                <a:effectLst>
                  <a:outerShdw blurRad="38100" dist="38100" dir="2700000" algn="tl">
                    <a:srgbClr val="C0C0C0"/>
                  </a:outerShdw>
                </a:effectLst>
              </a:rPr>
              <a:t>a</a:t>
            </a:r>
          </a:p>
        </p:txBody>
      </p:sp>
      <p:sp>
        <p:nvSpPr>
          <p:cNvPr id="10248" name="Line 8"/>
          <p:cNvSpPr>
            <a:spLocks noChangeShapeType="1"/>
          </p:cNvSpPr>
          <p:nvPr/>
        </p:nvSpPr>
        <p:spPr bwMode="auto">
          <a:xfrm>
            <a:off x="304800" y="2209800"/>
            <a:ext cx="8534400" cy="0"/>
          </a:xfrm>
          <a:prstGeom prst="line">
            <a:avLst/>
          </a:prstGeom>
          <a:noFill/>
          <a:ln w="57150" cmpd="thickThin">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9"/>
          <p:cNvSpPr>
            <a:spLocks noChangeShapeType="1"/>
          </p:cNvSpPr>
          <p:nvPr/>
        </p:nvSpPr>
        <p:spPr bwMode="auto">
          <a:xfrm>
            <a:off x="4876800" y="2209800"/>
            <a:ext cx="0" cy="4495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4038600" y="5791200"/>
            <a:ext cx="762000" cy="0"/>
          </a:xfrm>
          <a:prstGeom prst="line">
            <a:avLst/>
          </a:prstGeom>
          <a:noFill/>
          <a:ln w="38100" cmpd="dbl">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1"/>
          <p:cNvSpPr>
            <a:spLocks noChangeShapeType="1"/>
          </p:cNvSpPr>
          <p:nvPr/>
        </p:nvSpPr>
        <p:spPr bwMode="auto">
          <a:xfrm>
            <a:off x="3733800" y="5105400"/>
            <a:ext cx="1066800" cy="0"/>
          </a:xfrm>
          <a:prstGeom prst="line">
            <a:avLst/>
          </a:prstGeom>
          <a:noFill/>
          <a:ln w="28575" cmpd="dbl">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
          <p:cNvSpPr>
            <a:spLocks noChangeShapeType="1"/>
          </p:cNvSpPr>
          <p:nvPr/>
        </p:nvSpPr>
        <p:spPr bwMode="auto">
          <a:xfrm>
            <a:off x="3810000" y="3581400"/>
            <a:ext cx="1066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0096264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48" name="Group 56"/>
          <p:cNvGraphicFramePr>
            <a:graphicFrameLocks noGrp="1"/>
          </p:cNvGraphicFramePr>
          <p:nvPr>
            <p:extLst>
              <p:ext uri="{D42A27DB-BD31-4B8C-83A1-F6EECF244321}">
                <p14:modId xmlns:p14="http://schemas.microsoft.com/office/powerpoint/2010/main" val="3918785266"/>
              </p:ext>
            </p:extLst>
          </p:nvPr>
        </p:nvGraphicFramePr>
        <p:xfrm>
          <a:off x="762000" y="2057400"/>
          <a:ext cx="7162800" cy="4221481"/>
        </p:xfrm>
        <a:graphic>
          <a:graphicData uri="http://schemas.openxmlformats.org/drawingml/2006/table">
            <a:tbl>
              <a:tblPr/>
              <a:tblGrid>
                <a:gridCol w="2143125"/>
                <a:gridCol w="1438275"/>
                <a:gridCol w="2493963"/>
                <a:gridCol w="1087437"/>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20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0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endParaRPr kumimoji="0" lang="en-US" sz="20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000" b="0" i="0" u="sng" strike="noStrike" cap="none" normalizeH="0" baseline="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000" b="0" i="0" u="sng" strike="noStrike" cap="none" normalizeH="0" baseline="0">
                          <a:ln>
                            <a:noFill/>
                          </a:ln>
                          <a:solidFill>
                            <a:schemeClr val="tx1"/>
                          </a:solidFill>
                          <a:effectLst/>
                          <a:latin typeface="Times New Roman" charset="0"/>
                          <a:ea typeface="Times New Roman" charset="0"/>
                          <a:cs typeface="Times New Roman" charset="0"/>
                        </a:rPr>
                        <a:t>$300,000</a:t>
                      </a:r>
                      <a:endParaRPr kumimoji="0" lang="en-US" sz="20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dirty="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20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
        <p:nvSpPr>
          <p:cNvPr id="3" name="Title 1"/>
          <p:cNvSpPr txBox="1">
            <a:spLocks/>
          </p:cNvSpPr>
          <p:nvPr/>
        </p:nvSpPr>
        <p:spPr>
          <a:xfrm>
            <a:off x="762000" y="503238"/>
            <a:ext cx="7499350" cy="792162"/>
          </a:xfrm>
          <a:prstGeom prst="rect">
            <a:avLst/>
          </a:prstGeom>
        </p:spPr>
        <p:txBody>
          <a:bodyPr/>
          <a:lstStyle/>
          <a:p>
            <a:pPr>
              <a:defRPr/>
            </a:pPr>
            <a:r>
              <a:rPr lang="en-US" sz="4400" dirty="0" smtClean="0">
                <a:solidFill>
                  <a:schemeClr val="tx2">
                    <a:satMod val="130000"/>
                  </a:schemeClr>
                </a:solidFill>
                <a:latin typeface="Times New Roman" pitchFamily="18" charset="0"/>
                <a:cs typeface="Times New Roman" pitchFamily="18" charset="0"/>
              </a:rPr>
              <a:t>P 3</a:t>
            </a:r>
            <a:r>
              <a:rPr lang="en-US" sz="4400" dirty="0">
                <a:solidFill>
                  <a:schemeClr val="tx2">
                    <a:satMod val="130000"/>
                  </a:schemeClr>
                </a:solidFill>
                <a:latin typeface="Times New Roman" pitchFamily="18" charset="0"/>
                <a:cs typeface="Times New Roman" pitchFamily="18" charset="0"/>
              </a:rPr>
              <a:t>-</a:t>
            </a:r>
            <a:r>
              <a:rPr lang="en-US" sz="4400" dirty="0" smtClean="0">
                <a:solidFill>
                  <a:schemeClr val="tx2">
                    <a:satMod val="130000"/>
                  </a:schemeClr>
                </a:solidFill>
                <a:latin typeface="Times New Roman" pitchFamily="18" charset="0"/>
                <a:cs typeface="Times New Roman" pitchFamily="18" charset="0"/>
              </a:rPr>
              <a:t>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
        <p:nvSpPr>
          <p:cNvPr id="30752" name="Rectangle 5"/>
          <p:cNvSpPr>
            <a:spLocks noChangeArrowheads="1"/>
          </p:cNvSpPr>
          <p:nvPr/>
        </p:nvSpPr>
        <p:spPr bwMode="auto">
          <a:xfrm>
            <a:off x="762000" y="1295400"/>
            <a:ext cx="6629400" cy="646113"/>
          </a:xfrm>
          <a:prstGeom prst="rect">
            <a:avLst/>
          </a:prstGeom>
          <a:noFill/>
          <a:ln w="9525">
            <a:noFill/>
            <a:miter lim="800000"/>
            <a:headEnd/>
            <a:tailEnd/>
          </a:ln>
        </p:spPr>
        <p:txBody>
          <a:bodyPr>
            <a:prstTxWarp prst="textNoShape">
              <a:avLst/>
            </a:prstTxWarp>
            <a:spAutoFit/>
          </a:bodyPr>
          <a:lstStyle/>
          <a:p>
            <a:pPr eaLnBrk="1" hangingPunct="1"/>
            <a:r>
              <a:rPr lang="en-US" dirty="0">
                <a:latin typeface="Times New Roman" charset="0"/>
                <a:ea typeface="Times New Roman" charset="0"/>
                <a:cs typeface="Times New Roman" charset="0"/>
              </a:rPr>
              <a:t>Complete the balance sheet and sales information that follows using the following financial data:</a:t>
            </a:r>
          </a:p>
        </p:txBody>
      </p:sp>
    </p:spTree>
    <p:extLst>
      <p:ext uri="{BB962C8B-B14F-4D97-AF65-F5344CB8AC3E}">
        <p14:creationId xmlns:p14="http://schemas.microsoft.com/office/powerpoint/2010/main" val="2506913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48" name="Group 56"/>
          <p:cNvGraphicFramePr>
            <a:graphicFrameLocks noGrp="1"/>
          </p:cNvGraphicFramePr>
          <p:nvPr>
            <p:extLst>
              <p:ext uri="{D42A27DB-BD31-4B8C-83A1-F6EECF244321}">
                <p14:modId xmlns:p14="http://schemas.microsoft.com/office/powerpoint/2010/main" val="3277360697"/>
              </p:ext>
            </p:extLst>
          </p:nvPr>
        </p:nvGraphicFramePr>
        <p:xfrm>
          <a:off x="609600" y="990600"/>
          <a:ext cx="7010400" cy="4171531"/>
        </p:xfrm>
        <a:graphic>
          <a:graphicData uri="http://schemas.openxmlformats.org/drawingml/2006/table">
            <a:tbl>
              <a:tblPr/>
              <a:tblGrid>
                <a:gridCol w="2743200"/>
                <a:gridCol w="1150938"/>
                <a:gridCol w="284162"/>
                <a:gridCol w="1876425"/>
                <a:gridCol w="955675"/>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7120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
        <p:nvSpPr>
          <p:cNvPr id="31782" name="Rectangle 65"/>
          <p:cNvSpPr>
            <a:spLocks noChangeArrowheads="1"/>
          </p:cNvSpPr>
          <p:nvPr/>
        </p:nvSpPr>
        <p:spPr bwMode="auto">
          <a:xfrm>
            <a:off x="838200" y="5105400"/>
            <a:ext cx="6629400" cy="1569660"/>
          </a:xfrm>
          <a:prstGeom prst="rect">
            <a:avLst/>
          </a:prstGeom>
          <a:noFill/>
          <a:ln w="9525">
            <a:noFill/>
            <a:miter lim="800000"/>
            <a:headEnd/>
            <a:tailEnd/>
          </a:ln>
        </p:spPr>
        <p:txBody>
          <a:bodyPr wrap="square">
            <a:prstTxWarp prst="textNoShape">
              <a:avLst/>
            </a:prstTxWarp>
            <a:spAutoFit/>
          </a:bodyPr>
          <a:lstStyle/>
          <a:p>
            <a:r>
              <a:rPr lang="en-US" sz="1600" dirty="0">
                <a:latin typeface="Times New Roman" charset="0"/>
                <a:ea typeface="Times New Roman" charset="0"/>
                <a:cs typeface="Times New Roman" charset="0"/>
              </a:rPr>
              <a:t>Total debt = Debt ratio x Total assets </a:t>
            </a:r>
            <a:r>
              <a:rPr lang="en-US" sz="1600" dirty="0" smtClean="0">
                <a:latin typeface="Times New Roman" charset="0"/>
                <a:ea typeface="Times New Roman" charset="0"/>
                <a:cs typeface="Times New Roman" charset="0"/>
              </a:rPr>
              <a:t>= 50% x $300,000  </a:t>
            </a:r>
          </a:p>
          <a:p>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                                                           = $150,000</a:t>
            </a:r>
          </a:p>
          <a:p>
            <a:endParaRPr lang="en-US" sz="1600" dirty="0">
              <a:latin typeface="Times New Roman" charset="0"/>
              <a:ea typeface="Times New Roman" charset="0"/>
              <a:cs typeface="Times New Roman" charset="0"/>
            </a:endParaRPr>
          </a:p>
          <a:p>
            <a:r>
              <a:rPr lang="en-US" sz="1600" dirty="0">
                <a:latin typeface="Times New Roman" charset="0"/>
                <a:ea typeface="Times New Roman" charset="0"/>
                <a:cs typeface="Times New Roman" charset="0"/>
              </a:rPr>
              <a:t>Accounts payable = Total debt – Long-term debt = </a:t>
            </a:r>
            <a:r>
              <a:rPr lang="en-US" sz="1600" dirty="0" smtClean="0">
                <a:latin typeface="Times New Roman" charset="0"/>
                <a:ea typeface="Times New Roman" charset="0"/>
                <a:cs typeface="Times New Roman" charset="0"/>
              </a:rPr>
              <a:t>$150,000 - $60,000</a:t>
            </a:r>
          </a:p>
          <a:p>
            <a:r>
              <a:rPr lang="en-US" sz="1600" dirty="0" smtClean="0">
                <a:latin typeface="Times New Roman" charset="0"/>
                <a:ea typeface="Times New Roman" charset="0"/>
                <a:cs typeface="Times New Roman" charset="0"/>
              </a:rPr>
              <a:t>  								       = </a:t>
            </a:r>
            <a:r>
              <a:rPr lang="en-US" sz="1600" b="1" u="sng" dirty="0" smtClean="0">
                <a:latin typeface="Times New Roman" charset="0"/>
                <a:ea typeface="Times New Roman" charset="0"/>
                <a:cs typeface="Times New Roman" charset="0"/>
              </a:rPr>
              <a:t>$90,000</a:t>
            </a:r>
            <a:endParaRPr lang="en-US" sz="1600" b="1" u="sng" dirty="0">
              <a:latin typeface="Times New Roman" charset="0"/>
              <a:ea typeface="Times New Roman" charset="0"/>
              <a:cs typeface="Times New Roman" charset="0"/>
            </a:endParaRPr>
          </a:p>
        </p:txBody>
      </p:sp>
      <p:sp>
        <p:nvSpPr>
          <p:cNvPr id="31783" name="Line 66"/>
          <p:cNvSpPr>
            <a:spLocks noChangeShapeType="1"/>
          </p:cNvSpPr>
          <p:nvPr/>
        </p:nvSpPr>
        <p:spPr bwMode="auto">
          <a:xfrm flipV="1">
            <a:off x="1905000" y="1828800"/>
            <a:ext cx="5105400" cy="406143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 name="Title 1"/>
          <p:cNvSpPr txBox="1">
            <a:spLocks/>
          </p:cNvSpPr>
          <p:nvPr/>
        </p:nvSpPr>
        <p:spPr>
          <a:xfrm>
            <a:off x="609600" y="152400"/>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561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accel="50000" decel="50000" fill="hold" grpId="0" nodeType="clickEffect">
                                  <p:stCondLst>
                                    <p:cond delay="0"/>
                                  </p:stCondLst>
                                  <p:childTnLst>
                                    <p:set>
                                      <p:cBhvr>
                                        <p:cTn id="10" dur="1" fill="hold">
                                          <p:stCondLst>
                                            <p:cond delay="0"/>
                                          </p:stCondLst>
                                        </p:cTn>
                                        <p:tgtEl>
                                          <p:spTgt spid="31782"/>
                                        </p:tgtEl>
                                        <p:attrNameLst>
                                          <p:attrName>style.visibility</p:attrName>
                                        </p:attrNameLst>
                                      </p:cBhvr>
                                      <p:to>
                                        <p:strVal val="visible"/>
                                      </p:to>
                                    </p:set>
                                    <p:anim calcmode="lin" valueType="num">
                                      <p:cBhvr additive="base">
                                        <p:cTn id="11" dur="500" fill="hold"/>
                                        <p:tgtEl>
                                          <p:spTgt spid="31782"/>
                                        </p:tgtEl>
                                        <p:attrNameLst>
                                          <p:attrName>ppt_x</p:attrName>
                                        </p:attrNameLst>
                                      </p:cBhvr>
                                      <p:tavLst>
                                        <p:tav tm="0">
                                          <p:val>
                                            <p:strVal val="#ppt_x"/>
                                          </p:val>
                                        </p:tav>
                                        <p:tav tm="100000">
                                          <p:val>
                                            <p:strVal val="#ppt_x"/>
                                          </p:val>
                                        </p:tav>
                                      </p:tavLst>
                                    </p:anim>
                                    <p:anim calcmode="lin" valueType="num">
                                      <p:cBhvr additive="base">
                                        <p:cTn id="12" dur="500" fill="hold"/>
                                        <p:tgtEl>
                                          <p:spTgt spid="31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2" grpId="0"/>
      <p:bldP spid="3178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8"/>
          <p:cNvSpPr>
            <a:spLocks noChangeArrowheads="1"/>
          </p:cNvSpPr>
          <p:nvPr/>
        </p:nvSpPr>
        <p:spPr bwMode="auto">
          <a:xfrm>
            <a:off x="698500" y="5943600"/>
            <a:ext cx="6629400" cy="584200"/>
          </a:xfrm>
          <a:prstGeom prst="rect">
            <a:avLst/>
          </a:prstGeom>
          <a:noFill/>
          <a:ln w="9525">
            <a:noFill/>
            <a:miter lim="800000"/>
            <a:headEnd/>
            <a:tailEnd/>
          </a:ln>
        </p:spPr>
        <p:txBody>
          <a:bodyPr>
            <a:prstTxWarp prst="textNoShape">
              <a:avLst/>
            </a:prstTxWarp>
            <a:spAutoFit/>
          </a:bodyPr>
          <a:lstStyle/>
          <a:p>
            <a:r>
              <a:rPr lang="en-US" sz="1600" dirty="0">
                <a:latin typeface="Times New Roman" charset="0"/>
                <a:ea typeface="Times New Roman" charset="0"/>
                <a:cs typeface="Times New Roman" charset="0"/>
              </a:rPr>
              <a:t>Total liabilities and equity = Total assets = </a:t>
            </a:r>
            <a:r>
              <a:rPr lang="en-US" sz="1600" b="1" u="sng" dirty="0">
                <a:latin typeface="Times New Roman" charset="0"/>
                <a:ea typeface="Times New Roman" charset="0"/>
                <a:cs typeface="Times New Roman" charset="0"/>
              </a:rPr>
              <a:t>$300,000</a:t>
            </a:r>
          </a:p>
          <a:p>
            <a:endParaRPr lang="en-US" sz="1600" dirty="0">
              <a:latin typeface="Times New Roman" charset="0"/>
              <a:ea typeface="Times New Roman" charset="0"/>
              <a:cs typeface="Times New Roman" charset="0"/>
            </a:endParaRPr>
          </a:p>
        </p:txBody>
      </p:sp>
      <p:sp>
        <p:nvSpPr>
          <p:cNvPr id="32771" name="Line 41"/>
          <p:cNvSpPr>
            <a:spLocks noChangeShapeType="1"/>
          </p:cNvSpPr>
          <p:nvPr/>
        </p:nvSpPr>
        <p:spPr bwMode="auto">
          <a:xfrm flipV="1">
            <a:off x="1600200" y="4343400"/>
            <a:ext cx="5105400" cy="1524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 name="Title 1"/>
          <p:cNvSpPr txBox="1">
            <a:spLocks/>
          </p:cNvSpPr>
          <p:nvPr/>
        </p:nvSpPr>
        <p:spPr>
          <a:xfrm>
            <a:off x="60960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6" name="Group 56"/>
          <p:cNvGraphicFramePr>
            <a:graphicFrameLocks noGrp="1"/>
          </p:cNvGraphicFramePr>
          <p:nvPr>
            <p:extLst>
              <p:ext uri="{D42A27DB-BD31-4B8C-83A1-F6EECF244321}">
                <p14:modId xmlns:p14="http://schemas.microsoft.com/office/powerpoint/2010/main" val="4171847143"/>
              </p:ext>
            </p:extLst>
          </p:nvPr>
        </p:nvGraphicFramePr>
        <p:xfrm>
          <a:off x="622300" y="1143000"/>
          <a:ext cx="7010400" cy="4418331"/>
        </p:xfrm>
        <a:graphic>
          <a:graphicData uri="http://schemas.openxmlformats.org/drawingml/2006/table">
            <a:tbl>
              <a:tblPr/>
              <a:tblGrid>
                <a:gridCol w="2730500"/>
                <a:gridCol w="1163638"/>
                <a:gridCol w="284162"/>
                <a:gridCol w="1876425"/>
                <a:gridCol w="955675"/>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9588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74499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2770"/>
                                        </p:tgtEl>
                                        <p:attrNameLst>
                                          <p:attrName>style.visibility</p:attrName>
                                        </p:attrNameLst>
                                      </p:cBhvr>
                                      <p:to>
                                        <p:strVal val="visible"/>
                                      </p:to>
                                    </p:set>
                                    <p:animEffect transition="in" filter="fade">
                                      <p:cBhvr>
                                        <p:cTn id="11" dur="2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8"/>
          <p:cNvSpPr>
            <a:spLocks noChangeArrowheads="1"/>
          </p:cNvSpPr>
          <p:nvPr/>
        </p:nvSpPr>
        <p:spPr bwMode="auto">
          <a:xfrm>
            <a:off x="622300" y="5562600"/>
            <a:ext cx="6629400" cy="789960"/>
          </a:xfrm>
          <a:prstGeom prst="rect">
            <a:avLst/>
          </a:prstGeom>
          <a:noFill/>
          <a:ln w="9525">
            <a:noFill/>
            <a:miter lim="800000"/>
            <a:headEnd/>
            <a:tailEnd/>
          </a:ln>
        </p:spPr>
        <p:txBody>
          <a:bodyPr>
            <a:prstTxWarp prst="textNoShape">
              <a:avLst/>
            </a:prstTxWarp>
            <a:spAutoFit/>
          </a:bodyPr>
          <a:lstStyle/>
          <a:p>
            <a:pPr>
              <a:lnSpc>
                <a:spcPct val="80000"/>
              </a:lnSpc>
              <a:spcBef>
                <a:spcPct val="20000"/>
              </a:spcBef>
            </a:pPr>
            <a:r>
              <a:rPr lang="en-US" sz="1600" dirty="0">
                <a:latin typeface="Times New Roman" charset="0"/>
                <a:ea typeface="Times New Roman" charset="0"/>
                <a:cs typeface="Times New Roman" charset="0"/>
              </a:rPr>
              <a:t>Common stock </a:t>
            </a:r>
          </a:p>
          <a:p>
            <a:pPr>
              <a:lnSpc>
                <a:spcPct val="80000"/>
              </a:lnSpc>
              <a:spcBef>
                <a:spcPct val="20000"/>
              </a:spcBef>
            </a:pPr>
            <a:r>
              <a:rPr lang="en-US" sz="1600" dirty="0">
                <a:latin typeface="Times New Roman" charset="0"/>
                <a:ea typeface="Times New Roman" charset="0"/>
                <a:cs typeface="Times New Roman" charset="0"/>
              </a:rPr>
              <a:t>= Total liabilities and equity – Total debt – Retained </a:t>
            </a:r>
            <a:r>
              <a:rPr lang="en-US" sz="1600" dirty="0" smtClean="0">
                <a:latin typeface="Times New Roman" charset="0"/>
                <a:ea typeface="Times New Roman" charset="0"/>
                <a:cs typeface="Times New Roman" charset="0"/>
              </a:rPr>
              <a:t>earnings</a:t>
            </a:r>
          </a:p>
          <a:p>
            <a:pPr>
              <a:lnSpc>
                <a:spcPct val="80000"/>
              </a:lnSpc>
              <a:spcBef>
                <a:spcPct val="20000"/>
              </a:spcBef>
            </a:pPr>
            <a:r>
              <a:rPr lang="en-US" sz="1600" dirty="0" smtClean="0">
                <a:latin typeface="Times New Roman" charset="0"/>
                <a:ea typeface="Times New Roman" charset="0"/>
                <a:cs typeface="Times New Roman" charset="0"/>
              </a:rPr>
              <a:t>= $300,000 – $150,000 - $97,500 = </a:t>
            </a:r>
            <a:r>
              <a:rPr lang="en-US" sz="1600" b="1" u="sng" dirty="0" smtClean="0">
                <a:latin typeface="Times New Roman" charset="0"/>
                <a:ea typeface="Times New Roman" charset="0"/>
                <a:cs typeface="Times New Roman" charset="0"/>
              </a:rPr>
              <a:t>$52,500</a:t>
            </a:r>
            <a:endParaRPr lang="en-US" sz="1600" b="1" u="sng" dirty="0">
              <a:latin typeface="Times New Roman" charset="0"/>
              <a:ea typeface="Times New Roman" charset="0"/>
              <a:cs typeface="Times New Roman" charset="0"/>
            </a:endParaRPr>
          </a:p>
        </p:txBody>
      </p:sp>
      <p:sp>
        <p:nvSpPr>
          <p:cNvPr id="33795" name="Line 40"/>
          <p:cNvSpPr>
            <a:spLocks noChangeShapeType="1"/>
          </p:cNvSpPr>
          <p:nvPr/>
        </p:nvSpPr>
        <p:spPr bwMode="auto">
          <a:xfrm flipV="1">
            <a:off x="1981200" y="3124200"/>
            <a:ext cx="4724400" cy="2362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 name="Title 1"/>
          <p:cNvSpPr txBox="1">
            <a:spLocks/>
          </p:cNvSpPr>
          <p:nvPr/>
        </p:nvSpPr>
        <p:spPr>
          <a:xfrm>
            <a:off x="609600" y="274638"/>
            <a:ext cx="7499350" cy="792162"/>
          </a:xfrm>
          <a:prstGeom prst="rect">
            <a:avLst/>
          </a:prstGeom>
        </p:spPr>
        <p:txBody>
          <a:bodyPr/>
          <a:lstStyle/>
          <a:p>
            <a:pPr eaLnBrk="1" fontAlgn="auto" hangingPunct="1">
              <a:spcAft>
                <a:spcPts val="0"/>
              </a:spcAft>
              <a:defRPr/>
            </a:pP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6" name="Group 56"/>
          <p:cNvGraphicFramePr>
            <a:graphicFrameLocks noGrp="1"/>
          </p:cNvGraphicFramePr>
          <p:nvPr>
            <p:extLst>
              <p:ext uri="{D42A27DB-BD31-4B8C-83A1-F6EECF244321}">
                <p14:modId xmlns:p14="http://schemas.microsoft.com/office/powerpoint/2010/main" val="178225372"/>
              </p:ext>
            </p:extLst>
          </p:nvPr>
        </p:nvGraphicFramePr>
        <p:xfrm>
          <a:off x="457200" y="1068069"/>
          <a:ext cx="7239000" cy="4418331"/>
        </p:xfrm>
        <a:graphic>
          <a:graphicData uri="http://schemas.openxmlformats.org/drawingml/2006/table">
            <a:tbl>
              <a:tblPr/>
              <a:tblGrid>
                <a:gridCol w="2730500"/>
                <a:gridCol w="1163638"/>
                <a:gridCol w="284162"/>
                <a:gridCol w="1876425"/>
                <a:gridCol w="1184275"/>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9588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404396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fade">
                                      <p:cBhvr>
                                        <p:cTn id="7" dur="20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slide(fromBottom)">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8"/>
          <p:cNvSpPr>
            <a:spLocks noChangeArrowheads="1"/>
          </p:cNvSpPr>
          <p:nvPr/>
        </p:nvSpPr>
        <p:spPr bwMode="auto">
          <a:xfrm>
            <a:off x="609600" y="5784850"/>
            <a:ext cx="6629400" cy="543739"/>
          </a:xfrm>
          <a:prstGeom prst="rect">
            <a:avLst/>
          </a:prstGeom>
          <a:noFill/>
          <a:ln w="9525">
            <a:noFill/>
            <a:miter lim="800000"/>
            <a:headEnd/>
            <a:tailEnd/>
          </a:ln>
        </p:spPr>
        <p:txBody>
          <a:bodyPr>
            <a:prstTxWarp prst="textNoShape">
              <a:avLst/>
            </a:prstTxWarp>
            <a:spAutoFit/>
          </a:bodyPr>
          <a:lstStyle/>
          <a:p>
            <a:pPr>
              <a:lnSpc>
                <a:spcPct val="80000"/>
              </a:lnSpc>
              <a:spcBef>
                <a:spcPct val="20000"/>
              </a:spcBef>
            </a:pPr>
            <a:r>
              <a:rPr lang="en-US" sz="1600" dirty="0">
                <a:latin typeface="Times New Roman" charset="0"/>
                <a:ea typeface="Times New Roman" charset="0"/>
                <a:cs typeface="Times New Roman" charset="0"/>
              </a:rPr>
              <a:t>Sales = Total assets turnover </a:t>
            </a:r>
            <a:r>
              <a:rPr lang="en-US" sz="1600" dirty="0" err="1">
                <a:latin typeface="Times New Roman" charset="0"/>
                <a:ea typeface="Times New Roman" charset="0"/>
                <a:cs typeface="Times New Roman" charset="0"/>
              </a:rPr>
              <a:t>x</a:t>
            </a:r>
            <a:r>
              <a:rPr lang="en-US" sz="1600" dirty="0">
                <a:latin typeface="Times New Roman" charset="0"/>
                <a:ea typeface="Times New Roman" charset="0"/>
                <a:cs typeface="Times New Roman" charset="0"/>
              </a:rPr>
              <a:t> Total assets =</a:t>
            </a:r>
            <a:r>
              <a:rPr lang="en-US" sz="1600" dirty="0" smtClean="0">
                <a:latin typeface="Times New Roman" charset="0"/>
                <a:ea typeface="Times New Roman" charset="0"/>
                <a:cs typeface="Times New Roman" charset="0"/>
              </a:rPr>
              <a:t> 1.5 </a:t>
            </a:r>
            <a:r>
              <a:rPr lang="en-US" sz="1600" dirty="0" err="1" smtClean="0">
                <a:latin typeface="Times New Roman" charset="0"/>
                <a:ea typeface="Times New Roman" charset="0"/>
                <a:cs typeface="Times New Roman" charset="0"/>
              </a:rPr>
              <a:t>x</a:t>
            </a:r>
            <a:r>
              <a:rPr lang="en-US" sz="1600" dirty="0" smtClean="0">
                <a:latin typeface="Times New Roman" charset="0"/>
                <a:ea typeface="Times New Roman" charset="0"/>
                <a:cs typeface="Times New Roman" charset="0"/>
              </a:rPr>
              <a:t> $300,000 </a:t>
            </a:r>
          </a:p>
          <a:p>
            <a:pPr>
              <a:lnSpc>
                <a:spcPct val="80000"/>
              </a:lnSpc>
              <a:spcBef>
                <a:spcPct val="20000"/>
              </a:spcBef>
            </a:pPr>
            <a:r>
              <a:rPr lang="en-US" sz="1600" dirty="0" smtClean="0">
                <a:latin typeface="Times New Roman" charset="0"/>
                <a:ea typeface="Times New Roman" charset="0"/>
                <a:cs typeface="Times New Roman" charset="0"/>
              </a:rPr>
              <a:t>							      =</a:t>
            </a:r>
            <a:r>
              <a:rPr lang="en-US" sz="1600" b="1" u="sng" dirty="0" smtClean="0">
                <a:latin typeface="Times New Roman" charset="0"/>
                <a:ea typeface="Times New Roman" charset="0"/>
                <a:cs typeface="Times New Roman" charset="0"/>
              </a:rPr>
              <a:t> $</a:t>
            </a:r>
            <a:r>
              <a:rPr lang="en-US" sz="1600" b="1" u="sng" dirty="0">
                <a:latin typeface="Times New Roman" charset="0"/>
                <a:ea typeface="Times New Roman" charset="0"/>
                <a:cs typeface="Times New Roman" charset="0"/>
              </a:rPr>
              <a:t>450,000</a:t>
            </a:r>
          </a:p>
        </p:txBody>
      </p:sp>
      <p:sp>
        <p:nvSpPr>
          <p:cNvPr id="34819" name="Line 39"/>
          <p:cNvSpPr>
            <a:spLocks noChangeShapeType="1"/>
          </p:cNvSpPr>
          <p:nvPr/>
        </p:nvSpPr>
        <p:spPr bwMode="auto">
          <a:xfrm flipV="1">
            <a:off x="1676401" y="5029200"/>
            <a:ext cx="2286000" cy="762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 name="Title 1"/>
          <p:cNvSpPr txBox="1">
            <a:spLocks/>
          </p:cNvSpPr>
          <p:nvPr/>
        </p:nvSpPr>
        <p:spPr>
          <a:xfrm>
            <a:off x="74930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6" name="Group 56"/>
          <p:cNvGraphicFramePr>
            <a:graphicFrameLocks noGrp="1"/>
          </p:cNvGraphicFramePr>
          <p:nvPr>
            <p:extLst>
              <p:ext uri="{D42A27DB-BD31-4B8C-83A1-F6EECF244321}">
                <p14:modId xmlns:p14="http://schemas.microsoft.com/office/powerpoint/2010/main" val="1400294609"/>
              </p:ext>
            </p:extLst>
          </p:nvPr>
        </p:nvGraphicFramePr>
        <p:xfrm>
          <a:off x="609600" y="1143000"/>
          <a:ext cx="7162800" cy="4418331"/>
        </p:xfrm>
        <a:graphic>
          <a:graphicData uri="http://schemas.openxmlformats.org/drawingml/2006/table">
            <a:tbl>
              <a:tblPr/>
              <a:tblGrid>
                <a:gridCol w="2743200"/>
                <a:gridCol w="1150938"/>
                <a:gridCol w="284162"/>
                <a:gridCol w="1876425"/>
                <a:gridCol w="1108075"/>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$52,500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9588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51688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4818"/>
                                        </p:tgtEl>
                                        <p:attrNameLst>
                                          <p:attrName>style.visibility</p:attrName>
                                        </p:attrNameLst>
                                      </p:cBhvr>
                                      <p:to>
                                        <p:strVal val="visible"/>
                                      </p:to>
                                    </p:set>
                                    <p:animEffect transition="in" filter="fade">
                                      <p:cBhvr>
                                        <p:cTn id="11" dur="2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8"/>
          <p:cNvSpPr>
            <a:spLocks noChangeArrowheads="1"/>
          </p:cNvSpPr>
          <p:nvPr/>
        </p:nvSpPr>
        <p:spPr bwMode="auto">
          <a:xfrm>
            <a:off x="1295400" y="5638800"/>
            <a:ext cx="6629400" cy="543739"/>
          </a:xfrm>
          <a:prstGeom prst="rect">
            <a:avLst/>
          </a:prstGeom>
          <a:noFill/>
          <a:ln w="9525">
            <a:noFill/>
            <a:miter lim="800000"/>
            <a:headEnd/>
            <a:tailEnd/>
          </a:ln>
        </p:spPr>
        <p:txBody>
          <a:bodyPr>
            <a:prstTxWarp prst="textNoShape">
              <a:avLst/>
            </a:prstTxWarp>
            <a:spAutoFit/>
          </a:bodyPr>
          <a:lstStyle/>
          <a:p>
            <a:pPr>
              <a:lnSpc>
                <a:spcPct val="80000"/>
              </a:lnSpc>
              <a:spcBef>
                <a:spcPct val="20000"/>
              </a:spcBef>
            </a:pPr>
            <a:r>
              <a:rPr lang="en-US" sz="1600" dirty="0">
                <a:latin typeface="Times New Roman" charset="0"/>
                <a:ea typeface="Times New Roman" charset="0"/>
                <a:cs typeface="Times New Roman" charset="0"/>
              </a:rPr>
              <a:t>Inventories = Sales / Inventory turnover ratio =</a:t>
            </a:r>
            <a:r>
              <a:rPr lang="en-US" sz="1600" dirty="0" smtClean="0">
                <a:latin typeface="Times New Roman" charset="0"/>
                <a:ea typeface="Times New Roman" charset="0"/>
                <a:cs typeface="Times New Roman" charset="0"/>
              </a:rPr>
              <a:t> $450,000/5 = </a:t>
            </a:r>
            <a:r>
              <a:rPr lang="en-US" sz="1600" b="1" u="sng" dirty="0" smtClean="0">
                <a:latin typeface="Times New Roman" charset="0"/>
                <a:ea typeface="Times New Roman" charset="0"/>
                <a:cs typeface="Times New Roman" charset="0"/>
              </a:rPr>
              <a:t>$</a:t>
            </a:r>
            <a:r>
              <a:rPr lang="en-US" sz="1600" b="1" u="sng" dirty="0">
                <a:latin typeface="Times New Roman" charset="0"/>
                <a:ea typeface="Times New Roman" charset="0"/>
                <a:cs typeface="Times New Roman" charset="0"/>
              </a:rPr>
              <a:t>90,000</a:t>
            </a:r>
            <a:endParaRPr lang="en-US" sz="1600" b="1" u="sng" dirty="0" smtClean="0">
              <a:latin typeface="Times New Roman" charset="0"/>
              <a:ea typeface="Times New Roman" charset="0"/>
              <a:cs typeface="Times New Roman" charset="0"/>
            </a:endParaRPr>
          </a:p>
          <a:p>
            <a:pPr>
              <a:lnSpc>
                <a:spcPct val="80000"/>
              </a:lnSpc>
              <a:spcBef>
                <a:spcPct val="20000"/>
              </a:spcBef>
            </a:pPr>
            <a:endParaRPr lang="en-US" sz="1600" dirty="0">
              <a:latin typeface="Times New Roman" charset="0"/>
              <a:ea typeface="Times New Roman" charset="0"/>
              <a:cs typeface="Times New Roman" charset="0"/>
            </a:endParaRPr>
          </a:p>
        </p:txBody>
      </p:sp>
      <p:sp>
        <p:nvSpPr>
          <p:cNvPr id="35843" name="Line 39"/>
          <p:cNvSpPr>
            <a:spLocks noChangeShapeType="1"/>
          </p:cNvSpPr>
          <p:nvPr/>
        </p:nvSpPr>
        <p:spPr bwMode="auto">
          <a:xfrm flipV="1">
            <a:off x="1828800" y="2895600"/>
            <a:ext cx="1600200" cy="2667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5844" name="Line 40"/>
          <p:cNvSpPr>
            <a:spLocks noChangeShapeType="1"/>
          </p:cNvSpPr>
          <p:nvPr/>
        </p:nvSpPr>
        <p:spPr bwMode="auto">
          <a:xfrm flipV="1">
            <a:off x="2133600" y="2362200"/>
            <a:ext cx="1676400" cy="3810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 name="Title 1"/>
          <p:cNvSpPr txBox="1">
            <a:spLocks/>
          </p:cNvSpPr>
          <p:nvPr/>
        </p:nvSpPr>
        <p:spPr>
          <a:xfrm>
            <a:off x="533400" y="152400"/>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7" name="Group 56"/>
          <p:cNvGraphicFramePr>
            <a:graphicFrameLocks noGrp="1"/>
          </p:cNvGraphicFramePr>
          <p:nvPr>
            <p:extLst>
              <p:ext uri="{D42A27DB-BD31-4B8C-83A1-F6EECF244321}">
                <p14:modId xmlns:p14="http://schemas.microsoft.com/office/powerpoint/2010/main" val="2745287870"/>
              </p:ext>
            </p:extLst>
          </p:nvPr>
        </p:nvGraphicFramePr>
        <p:xfrm>
          <a:off x="685800" y="990600"/>
          <a:ext cx="7010400" cy="4343401"/>
        </p:xfrm>
        <a:graphic>
          <a:graphicData uri="http://schemas.openxmlformats.org/drawingml/2006/table">
            <a:tbl>
              <a:tblPr/>
              <a:tblGrid>
                <a:gridCol w="2590800"/>
                <a:gridCol w="1143000"/>
                <a:gridCol w="304800"/>
                <a:gridCol w="1905000"/>
                <a:gridCol w="1066800"/>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$52,500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9588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$450,000</a:t>
                      </a: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
        <p:nvSpPr>
          <p:cNvPr id="8" name="TextBox 7"/>
          <p:cNvSpPr txBox="1"/>
          <p:nvPr/>
        </p:nvSpPr>
        <p:spPr>
          <a:xfrm>
            <a:off x="1219200" y="6172200"/>
            <a:ext cx="6324600" cy="821763"/>
          </a:xfrm>
          <a:prstGeom prst="rect">
            <a:avLst/>
          </a:prstGeom>
          <a:noFill/>
        </p:spPr>
        <p:txBody>
          <a:bodyPr wrap="square" rtlCol="0">
            <a:spAutoFit/>
          </a:bodyPr>
          <a:lstStyle/>
          <a:p>
            <a:pPr>
              <a:lnSpc>
                <a:spcPct val="80000"/>
              </a:lnSpc>
              <a:spcBef>
                <a:spcPct val="20000"/>
              </a:spcBef>
            </a:pPr>
            <a:r>
              <a:rPr lang="en-US" sz="1600" dirty="0" smtClean="0">
                <a:latin typeface="Times New Roman" charset="0"/>
                <a:ea typeface="Times New Roman" charset="0"/>
                <a:cs typeface="Times New Roman" charset="0"/>
              </a:rPr>
              <a:t>Accounts receivable = Sales </a:t>
            </a:r>
            <a:r>
              <a:rPr lang="en-US" sz="1600" dirty="0" err="1" smtClean="0">
                <a:latin typeface="Times New Roman" charset="0"/>
                <a:ea typeface="Times New Roman" charset="0"/>
                <a:cs typeface="Times New Roman" charset="0"/>
              </a:rPr>
              <a:t>x</a:t>
            </a:r>
            <a:r>
              <a:rPr lang="en-US" sz="1600" dirty="0" smtClean="0">
                <a:latin typeface="Times New Roman" charset="0"/>
                <a:ea typeface="Times New Roman" charset="0"/>
                <a:cs typeface="Times New Roman" charset="0"/>
              </a:rPr>
              <a:t> (Days sales outstanding/365) </a:t>
            </a:r>
          </a:p>
          <a:p>
            <a:pPr>
              <a:lnSpc>
                <a:spcPct val="80000"/>
              </a:lnSpc>
              <a:spcBef>
                <a:spcPct val="20000"/>
              </a:spcBef>
            </a:pPr>
            <a:r>
              <a:rPr lang="en-US" sz="1600" dirty="0" smtClean="0">
                <a:latin typeface="Times New Roman" charset="0"/>
                <a:ea typeface="Times New Roman" charset="0"/>
                <a:cs typeface="Times New Roman" charset="0"/>
              </a:rPr>
              <a:t>= $450,000 </a:t>
            </a:r>
            <a:r>
              <a:rPr lang="en-US" sz="1600" dirty="0" err="1" smtClean="0">
                <a:latin typeface="Times New Roman" charset="0"/>
                <a:ea typeface="Times New Roman" charset="0"/>
                <a:cs typeface="Times New Roman" charset="0"/>
              </a:rPr>
              <a:t>x</a:t>
            </a:r>
            <a:r>
              <a:rPr lang="en-US" sz="1600" dirty="0" smtClean="0">
                <a:latin typeface="Times New Roman" charset="0"/>
                <a:ea typeface="Times New Roman" charset="0"/>
                <a:cs typeface="Times New Roman" charset="0"/>
              </a:rPr>
              <a:t> (36.5/365) =</a:t>
            </a:r>
            <a:r>
              <a:rPr lang="en-US" sz="1600" b="1" u="sng" dirty="0" smtClean="0">
                <a:latin typeface="Times New Roman" charset="0"/>
                <a:ea typeface="Times New Roman" charset="0"/>
                <a:cs typeface="Times New Roman" charset="0"/>
              </a:rPr>
              <a:t> $45,000</a:t>
            </a:r>
          </a:p>
          <a:p>
            <a:endParaRPr lang="en-US" dirty="0"/>
          </a:p>
        </p:txBody>
      </p:sp>
    </p:spTree>
    <p:extLst>
      <p:ext uri="{BB962C8B-B14F-4D97-AF65-F5344CB8AC3E}">
        <p14:creationId xmlns:p14="http://schemas.microsoft.com/office/powerpoint/2010/main" val="261732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accel="50000" decel="50000" fill="hold" grpId="0" nodeType="clickEffect">
                                  <p:stCondLst>
                                    <p:cond delay="0"/>
                                  </p:stCondLst>
                                  <p:childTnLst>
                                    <p:set>
                                      <p:cBhvr>
                                        <p:cTn id="10" dur="1" fill="hold">
                                          <p:stCondLst>
                                            <p:cond delay="0"/>
                                          </p:stCondLst>
                                        </p:cTn>
                                        <p:tgtEl>
                                          <p:spTgt spid="35842"/>
                                        </p:tgtEl>
                                        <p:attrNameLst>
                                          <p:attrName>style.visibility</p:attrName>
                                        </p:attrNameLst>
                                      </p:cBhvr>
                                      <p:to>
                                        <p:strVal val="visible"/>
                                      </p:to>
                                    </p:set>
                                    <p:anim calcmode="lin" valueType="num">
                                      <p:cBhvr additive="base">
                                        <p:cTn id="11" dur="500" fill="hold"/>
                                        <p:tgtEl>
                                          <p:spTgt spid="35842"/>
                                        </p:tgtEl>
                                        <p:attrNameLst>
                                          <p:attrName>ppt_x</p:attrName>
                                        </p:attrNameLst>
                                      </p:cBhvr>
                                      <p:tavLst>
                                        <p:tav tm="0">
                                          <p:val>
                                            <p:strVal val="#ppt_x"/>
                                          </p:val>
                                        </p:tav>
                                        <p:tav tm="100000">
                                          <p:val>
                                            <p:strVal val="#ppt_x"/>
                                          </p:val>
                                        </p:tav>
                                      </p:tavLst>
                                    </p:anim>
                                    <p:anim calcmode="lin" valueType="num">
                                      <p:cBhvr additive="base">
                                        <p:cTn id="12"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5844"/>
                                        </p:tgtEl>
                                        <p:attrNameLst>
                                          <p:attrName>style.visibility</p:attrName>
                                        </p:attrNameLst>
                                      </p:cBhvr>
                                      <p:to>
                                        <p:strVal val="visible"/>
                                      </p:to>
                                    </p:set>
                                    <p:animEffect transition="in" filter="slide(fromBottom)">
                                      <p:cBhvr>
                                        <p:cTn id="17" dur="500"/>
                                        <p:tgtEl>
                                          <p:spTgt spid="3584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animBg="1"/>
      <p:bldP spid="35844"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8"/>
          <p:cNvSpPr>
            <a:spLocks noChangeArrowheads="1"/>
          </p:cNvSpPr>
          <p:nvPr/>
        </p:nvSpPr>
        <p:spPr bwMode="auto">
          <a:xfrm>
            <a:off x="457200" y="5135940"/>
            <a:ext cx="7391400" cy="1077218"/>
          </a:xfrm>
          <a:prstGeom prst="rect">
            <a:avLst/>
          </a:prstGeom>
          <a:noFill/>
          <a:ln w="9525">
            <a:noFill/>
            <a:miter lim="800000"/>
            <a:headEnd/>
            <a:tailEnd/>
          </a:ln>
        </p:spPr>
        <p:txBody>
          <a:bodyPr>
            <a:prstTxWarp prst="textNoShape">
              <a:avLst/>
            </a:prstTxWarp>
            <a:spAutoFit/>
          </a:bodyPr>
          <a:lstStyle/>
          <a:p>
            <a:r>
              <a:rPr lang="en-US" sz="1600" dirty="0">
                <a:latin typeface="Times New Roman" charset="0"/>
                <a:ea typeface="Times New Roman" charset="0"/>
                <a:cs typeface="Times New Roman" charset="0"/>
              </a:rPr>
              <a:t>Current assets = Current ratio </a:t>
            </a:r>
            <a:r>
              <a:rPr lang="en-US" sz="1600" dirty="0" err="1">
                <a:latin typeface="Times New Roman" charset="0"/>
                <a:ea typeface="Times New Roman" charset="0"/>
                <a:cs typeface="Times New Roman" charset="0"/>
              </a:rPr>
              <a:t>x</a:t>
            </a:r>
            <a:r>
              <a:rPr lang="en-US" sz="1600" dirty="0">
                <a:latin typeface="Times New Roman" charset="0"/>
                <a:ea typeface="Times New Roman" charset="0"/>
                <a:cs typeface="Times New Roman" charset="0"/>
              </a:rPr>
              <a:t> Current liabilities (Accounts payable) = Current ratio </a:t>
            </a:r>
            <a:r>
              <a:rPr lang="en-US" sz="1600" dirty="0" err="1">
                <a:latin typeface="Times New Roman" charset="0"/>
                <a:ea typeface="Times New Roman" charset="0"/>
                <a:cs typeface="Times New Roman" charset="0"/>
              </a:rPr>
              <a:t>x</a:t>
            </a:r>
            <a:r>
              <a:rPr lang="en-US" sz="1600" dirty="0">
                <a:latin typeface="Times New Roman" charset="0"/>
                <a:ea typeface="Times New Roman" charset="0"/>
                <a:cs typeface="Times New Roman" charset="0"/>
              </a:rPr>
              <a:t> Accounts payable </a:t>
            </a:r>
            <a:r>
              <a:rPr lang="en-US" sz="1600" dirty="0" smtClean="0">
                <a:latin typeface="Times New Roman" charset="0"/>
                <a:ea typeface="Times New Roman" charset="0"/>
                <a:cs typeface="Times New Roman" charset="0"/>
              </a:rPr>
              <a:t>= 1.8 </a:t>
            </a:r>
            <a:r>
              <a:rPr lang="en-US" sz="1600" dirty="0" err="1" smtClean="0">
                <a:latin typeface="Times New Roman" charset="0"/>
                <a:ea typeface="Times New Roman" charset="0"/>
                <a:cs typeface="Times New Roman" charset="0"/>
              </a:rPr>
              <a:t>x</a:t>
            </a:r>
            <a:r>
              <a:rPr lang="en-US" sz="1600" dirty="0" smtClean="0">
                <a:latin typeface="Times New Roman" charset="0"/>
                <a:ea typeface="Times New Roman" charset="0"/>
                <a:cs typeface="Times New Roman" charset="0"/>
              </a:rPr>
              <a:t> $90,000 = </a:t>
            </a:r>
            <a:r>
              <a:rPr lang="en-US" sz="1600" b="1" u="sng" dirty="0">
                <a:latin typeface="Times New Roman" charset="0"/>
                <a:ea typeface="Times New Roman" charset="0"/>
                <a:cs typeface="Times New Roman" charset="0"/>
                <a:sym typeface="Wingdings" charset="2"/>
              </a:rPr>
              <a:t>$</a:t>
            </a:r>
            <a:r>
              <a:rPr lang="en-US" sz="1600" b="1" u="sng" dirty="0" smtClean="0">
                <a:latin typeface="Times New Roman" charset="0"/>
                <a:ea typeface="Times New Roman" charset="0"/>
                <a:cs typeface="Times New Roman" charset="0"/>
                <a:sym typeface="Wingdings" charset="2"/>
              </a:rPr>
              <a:t>162,000</a:t>
            </a:r>
            <a:endParaRPr lang="en-US" sz="1600" b="1" u="sng" dirty="0" smtClean="0">
              <a:latin typeface="Times New Roman" charset="0"/>
              <a:ea typeface="Times New Roman" charset="0"/>
              <a:cs typeface="Times New Roman" charset="0"/>
            </a:endParaRPr>
          </a:p>
          <a:p>
            <a:r>
              <a:rPr lang="en-US" sz="1600" dirty="0">
                <a:latin typeface="Times New Roman" charset="0"/>
                <a:ea typeface="Times New Roman" charset="0"/>
                <a:cs typeface="Times New Roman" charset="0"/>
              </a:rPr>
              <a:t>Cash = Current assets - Accounts receivable - Inventories</a:t>
            </a:r>
            <a:r>
              <a:rPr lang="en-US" sz="1600" dirty="0" smtClean="0">
                <a:latin typeface="Times New Roman" charset="0"/>
                <a:ea typeface="Times New Roman" charset="0"/>
                <a:cs typeface="Times New Roman" charset="0"/>
              </a:rPr>
              <a:t> </a:t>
            </a:r>
          </a:p>
          <a:p>
            <a:r>
              <a:rPr lang="en-US" sz="1600" dirty="0" smtClean="0">
                <a:latin typeface="Times New Roman" charset="0"/>
                <a:ea typeface="Times New Roman" charset="0"/>
                <a:cs typeface="Times New Roman" charset="0"/>
              </a:rPr>
              <a:t>= $162,000 - $45,000 – $90,000 =</a:t>
            </a:r>
            <a:r>
              <a:rPr lang="en-US" sz="1600" b="1" u="sng" dirty="0" smtClean="0">
                <a:latin typeface="Times New Roman" charset="0"/>
                <a:ea typeface="Times New Roman" charset="0"/>
                <a:cs typeface="Times New Roman" charset="0"/>
              </a:rPr>
              <a:t> $27,000</a:t>
            </a:r>
          </a:p>
        </p:txBody>
      </p:sp>
      <p:sp>
        <p:nvSpPr>
          <p:cNvPr id="36867" name="Line 39"/>
          <p:cNvSpPr>
            <a:spLocks noChangeShapeType="1"/>
          </p:cNvSpPr>
          <p:nvPr/>
        </p:nvSpPr>
        <p:spPr bwMode="auto">
          <a:xfrm flipV="1">
            <a:off x="685800" y="1828798"/>
            <a:ext cx="3276600" cy="3858899"/>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6868" name="Line 43"/>
          <p:cNvSpPr>
            <a:spLocks noChangeShapeType="1"/>
          </p:cNvSpPr>
          <p:nvPr/>
        </p:nvSpPr>
        <p:spPr bwMode="auto">
          <a:xfrm flipV="1">
            <a:off x="1066800" y="3674713"/>
            <a:ext cx="2743200" cy="2756034"/>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 name="Title 1"/>
          <p:cNvSpPr txBox="1">
            <a:spLocks/>
          </p:cNvSpPr>
          <p:nvPr/>
        </p:nvSpPr>
        <p:spPr>
          <a:xfrm>
            <a:off x="67310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7" name="Group 56"/>
          <p:cNvGraphicFramePr>
            <a:graphicFrameLocks noGrp="1"/>
          </p:cNvGraphicFramePr>
          <p:nvPr>
            <p:extLst>
              <p:ext uri="{D42A27DB-BD31-4B8C-83A1-F6EECF244321}">
                <p14:modId xmlns:p14="http://schemas.microsoft.com/office/powerpoint/2010/main" val="3724490797"/>
              </p:ext>
            </p:extLst>
          </p:nvPr>
        </p:nvGraphicFramePr>
        <p:xfrm>
          <a:off x="685800" y="1143000"/>
          <a:ext cx="7010400" cy="4056071"/>
        </p:xfrm>
        <a:graphic>
          <a:graphicData uri="http://schemas.openxmlformats.org/drawingml/2006/table">
            <a:tbl>
              <a:tblPr/>
              <a:tblGrid>
                <a:gridCol w="2881313"/>
                <a:gridCol w="1012825"/>
                <a:gridCol w="284162"/>
                <a:gridCol w="1876425"/>
                <a:gridCol w="955675"/>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6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$45,000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$52,500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600" b="0" i="0" u="sng"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67152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$300,000</a:t>
                      </a: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$300,000</a:t>
                      </a: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600" b="0" i="0" u="sng" strike="noStrike" cap="none" normalizeH="0" baseline="0">
                          <a:ln>
                            <a:noFill/>
                          </a:ln>
                          <a:solidFill>
                            <a:schemeClr val="tx1"/>
                          </a:solidFill>
                          <a:effectLst/>
                          <a:latin typeface="Times New Roman" charset="0"/>
                          <a:ea typeface="Times New Roman" charset="0"/>
                          <a:cs typeface="Times New Roman" charset="0"/>
                        </a:rPr>
                        <a:t>$450,000</a:t>
                      </a: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6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6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
        <p:nvSpPr>
          <p:cNvPr id="8" name="TextBox 7"/>
          <p:cNvSpPr txBox="1"/>
          <p:nvPr/>
        </p:nvSpPr>
        <p:spPr>
          <a:xfrm>
            <a:off x="609600" y="6242447"/>
            <a:ext cx="7086600" cy="615553"/>
          </a:xfrm>
          <a:prstGeom prst="rect">
            <a:avLst/>
          </a:prstGeom>
          <a:noFill/>
        </p:spPr>
        <p:txBody>
          <a:bodyPr wrap="square" rtlCol="0">
            <a:spAutoFit/>
          </a:bodyPr>
          <a:lstStyle/>
          <a:p>
            <a:r>
              <a:rPr lang="en-US" sz="1600" dirty="0" smtClean="0">
                <a:latin typeface="Times New Roman" charset="0"/>
                <a:ea typeface="Times New Roman" charset="0"/>
                <a:cs typeface="Times New Roman" charset="0"/>
              </a:rPr>
              <a:t>Fixed assets = Total assets – Current assets = $300,000 - $162,000 =</a:t>
            </a:r>
            <a:r>
              <a:rPr lang="en-US" sz="1600" b="1" u="sng" dirty="0" smtClean="0">
                <a:latin typeface="Times New Roman" charset="0"/>
                <a:ea typeface="Times New Roman" charset="0"/>
                <a:cs typeface="Times New Roman" charset="0"/>
              </a:rPr>
              <a:t> $138,000</a:t>
            </a:r>
          </a:p>
          <a:p>
            <a:endParaRPr lang="en-US" dirty="0"/>
          </a:p>
        </p:txBody>
      </p:sp>
    </p:spTree>
    <p:extLst>
      <p:ext uri="{BB962C8B-B14F-4D97-AF65-F5344CB8AC3E}">
        <p14:creationId xmlns:p14="http://schemas.microsoft.com/office/powerpoint/2010/main" val="240593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Bottom)">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fade">
                                      <p:cBhvr>
                                        <p:cTn id="12" dur="1000"/>
                                        <p:tgtEl>
                                          <p:spTgt spid="36866"/>
                                        </p:tgtEl>
                                      </p:cBhvr>
                                    </p:animEffect>
                                    <p:anim calcmode="lin" valueType="num">
                                      <p:cBhvr>
                                        <p:cTn id="13" dur="1000" fill="hold"/>
                                        <p:tgtEl>
                                          <p:spTgt spid="36866"/>
                                        </p:tgtEl>
                                        <p:attrNameLst>
                                          <p:attrName>ppt_x</p:attrName>
                                        </p:attrNameLst>
                                      </p:cBhvr>
                                      <p:tavLst>
                                        <p:tav tm="0">
                                          <p:val>
                                            <p:strVal val="#ppt_x"/>
                                          </p:val>
                                        </p:tav>
                                        <p:tav tm="100000">
                                          <p:val>
                                            <p:strVal val="#ppt_x"/>
                                          </p:val>
                                        </p:tav>
                                      </p:tavLst>
                                    </p:anim>
                                    <p:anim calcmode="lin" valueType="num">
                                      <p:cBhvr>
                                        <p:cTn id="14" dur="900" decel="100000" fill="hold"/>
                                        <p:tgtEl>
                                          <p:spTgt spid="3686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6866"/>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accel="50000" decel="50000" fill="hold" grpId="0" nodeType="clickEffect">
                                  <p:stCondLst>
                                    <p:cond delay="0"/>
                                  </p:stCondLst>
                                  <p:childTnLst>
                                    <p:set>
                                      <p:cBhvr>
                                        <p:cTn id="19" dur="1" fill="hold">
                                          <p:stCondLst>
                                            <p:cond delay="0"/>
                                          </p:stCondLst>
                                        </p:cTn>
                                        <p:tgtEl>
                                          <p:spTgt spid="36868"/>
                                        </p:tgtEl>
                                        <p:attrNameLst>
                                          <p:attrName>style.visibility</p:attrName>
                                        </p:attrNameLst>
                                      </p:cBhvr>
                                      <p:to>
                                        <p:strVal val="visible"/>
                                      </p:to>
                                    </p:set>
                                    <p:anim calcmode="lin" valueType="num">
                                      <p:cBhvr additive="base">
                                        <p:cTn id="20" dur="500" fill="hold"/>
                                        <p:tgtEl>
                                          <p:spTgt spid="36868"/>
                                        </p:tgtEl>
                                        <p:attrNameLst>
                                          <p:attrName>ppt_x</p:attrName>
                                        </p:attrNameLst>
                                      </p:cBhvr>
                                      <p:tavLst>
                                        <p:tav tm="0">
                                          <p:val>
                                            <p:strVal val="#ppt_x"/>
                                          </p:val>
                                        </p:tav>
                                        <p:tav tm="100000">
                                          <p:val>
                                            <p:strVal val="#ppt_x"/>
                                          </p:val>
                                        </p:tav>
                                      </p:tavLst>
                                    </p:anim>
                                    <p:anim calcmode="lin" valueType="num">
                                      <p:cBhvr additive="base">
                                        <p:cTn id="21"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accel="50000" decel="5000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animBg="1"/>
      <p:bldP spid="36868"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8"/>
          <p:cNvSpPr>
            <a:spLocks noChangeArrowheads="1"/>
          </p:cNvSpPr>
          <p:nvPr/>
        </p:nvSpPr>
        <p:spPr bwMode="auto">
          <a:xfrm>
            <a:off x="304800" y="5946775"/>
            <a:ext cx="7391400" cy="543739"/>
          </a:xfrm>
          <a:prstGeom prst="rect">
            <a:avLst/>
          </a:prstGeom>
          <a:noFill/>
          <a:ln w="9525">
            <a:noFill/>
            <a:miter lim="800000"/>
            <a:headEnd/>
            <a:tailEnd/>
          </a:ln>
        </p:spPr>
        <p:txBody>
          <a:bodyPr>
            <a:prstTxWarp prst="textNoShape">
              <a:avLst/>
            </a:prstTxWarp>
            <a:spAutoFit/>
          </a:bodyPr>
          <a:lstStyle/>
          <a:p>
            <a:pPr>
              <a:lnSpc>
                <a:spcPct val="80000"/>
              </a:lnSpc>
              <a:spcBef>
                <a:spcPct val="20000"/>
              </a:spcBef>
            </a:pPr>
            <a:r>
              <a:rPr lang="en-US" sz="1600" dirty="0">
                <a:latin typeface="Times New Roman" charset="0"/>
                <a:ea typeface="Times New Roman" charset="0"/>
                <a:cs typeface="Times New Roman" charset="0"/>
              </a:rPr>
              <a:t>Costs of goods sold = Sales </a:t>
            </a:r>
            <a:r>
              <a:rPr lang="en-US" sz="1600" dirty="0" err="1">
                <a:latin typeface="Times New Roman" charset="0"/>
                <a:ea typeface="Times New Roman" charset="0"/>
                <a:cs typeface="Times New Roman" charset="0"/>
              </a:rPr>
              <a:t>x</a:t>
            </a:r>
            <a:r>
              <a:rPr lang="en-US" sz="1600" dirty="0">
                <a:latin typeface="Times New Roman" charset="0"/>
                <a:ea typeface="Times New Roman" charset="0"/>
                <a:cs typeface="Times New Roman" charset="0"/>
              </a:rPr>
              <a:t> (1 – Gross profit margin on sales) </a:t>
            </a:r>
            <a:r>
              <a:rPr lang="en-US" sz="1600" dirty="0" smtClean="0">
                <a:latin typeface="Times New Roman" charset="0"/>
                <a:ea typeface="Times New Roman" charset="0"/>
                <a:cs typeface="Times New Roman" charset="0"/>
              </a:rPr>
              <a:t>= $450,000 </a:t>
            </a:r>
            <a:r>
              <a:rPr lang="en-US" sz="1600" dirty="0" err="1" smtClean="0">
                <a:latin typeface="Times New Roman" charset="0"/>
                <a:ea typeface="Times New Roman" charset="0"/>
                <a:cs typeface="Times New Roman" charset="0"/>
              </a:rPr>
              <a:t>x</a:t>
            </a:r>
            <a:r>
              <a:rPr lang="en-US" sz="1600" dirty="0" smtClean="0">
                <a:latin typeface="Times New Roman" charset="0"/>
                <a:ea typeface="Times New Roman" charset="0"/>
                <a:cs typeface="Times New Roman" charset="0"/>
              </a:rPr>
              <a:t> 0.75 </a:t>
            </a:r>
          </a:p>
          <a:p>
            <a:pPr>
              <a:lnSpc>
                <a:spcPct val="80000"/>
              </a:lnSpc>
              <a:spcBef>
                <a:spcPct val="20000"/>
              </a:spcBef>
            </a:pPr>
            <a:r>
              <a:rPr lang="en-US" sz="1600" dirty="0" smtClean="0">
                <a:latin typeface="Times New Roman" charset="0"/>
                <a:ea typeface="Times New Roman" charset="0"/>
                <a:cs typeface="Times New Roman" charset="0"/>
              </a:rPr>
              <a:t>											    =</a:t>
            </a:r>
            <a:r>
              <a:rPr lang="en-US" sz="1600" b="1" u="sng" dirty="0" smtClean="0">
                <a:latin typeface="Times New Roman" charset="0"/>
                <a:ea typeface="Times New Roman" charset="0"/>
                <a:cs typeface="Times New Roman" charset="0"/>
              </a:rPr>
              <a:t> </a:t>
            </a:r>
            <a:r>
              <a:rPr lang="en-US" sz="1600" b="1" u="sng" dirty="0">
                <a:latin typeface="Times New Roman" charset="0"/>
                <a:ea typeface="Times New Roman" charset="0"/>
                <a:cs typeface="Times New Roman" charset="0"/>
              </a:rPr>
              <a:t>$337,500</a:t>
            </a:r>
          </a:p>
        </p:txBody>
      </p:sp>
      <p:sp>
        <p:nvSpPr>
          <p:cNvPr id="37891" name="Line 39"/>
          <p:cNvSpPr>
            <a:spLocks noChangeShapeType="1"/>
          </p:cNvSpPr>
          <p:nvPr/>
        </p:nvSpPr>
        <p:spPr bwMode="auto">
          <a:xfrm flipV="1">
            <a:off x="1066800" y="5181600"/>
            <a:ext cx="5867400" cy="762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5" name="Title 1"/>
          <p:cNvSpPr txBox="1">
            <a:spLocks/>
          </p:cNvSpPr>
          <p:nvPr/>
        </p:nvSpPr>
        <p:spPr>
          <a:xfrm>
            <a:off x="44450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6" name="Group 56"/>
          <p:cNvGraphicFramePr>
            <a:graphicFrameLocks noGrp="1"/>
          </p:cNvGraphicFramePr>
          <p:nvPr>
            <p:extLst>
              <p:ext uri="{D42A27DB-BD31-4B8C-83A1-F6EECF244321}">
                <p14:modId xmlns:p14="http://schemas.microsoft.com/office/powerpoint/2010/main" val="3032082507"/>
              </p:ext>
            </p:extLst>
          </p:nvPr>
        </p:nvGraphicFramePr>
        <p:xfrm>
          <a:off x="685800" y="1143000"/>
          <a:ext cx="7162800" cy="4418331"/>
        </p:xfrm>
        <a:graphic>
          <a:graphicData uri="http://schemas.openxmlformats.org/drawingml/2006/table">
            <a:tbl>
              <a:tblPr/>
              <a:tblGrid>
                <a:gridCol w="2743200"/>
                <a:gridCol w="1150938"/>
                <a:gridCol w="284162"/>
                <a:gridCol w="1876425"/>
                <a:gridCol w="1108075"/>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$27,000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$45,000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$52,500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$138,000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9588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$300,000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$450,000</a:t>
                      </a: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66979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fade">
                                      <p:cBhvr>
                                        <p:cTn id="7" dur="20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890"/>
                                        </p:tgtEl>
                                        <p:attrNameLst>
                                          <p:attrName>style.visibility</p:attrName>
                                        </p:attrNameLst>
                                      </p:cBhvr>
                                      <p:to>
                                        <p:strVal val="visible"/>
                                      </p:to>
                                    </p:set>
                                    <p:animEffect transition="in" filter="slide(fromBottom)">
                                      <p:cBhvr>
                                        <p:cTn id="12"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3-26</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4" name="Group 56"/>
          <p:cNvGraphicFramePr>
            <a:graphicFrameLocks noGrp="1"/>
          </p:cNvGraphicFramePr>
          <p:nvPr>
            <p:extLst>
              <p:ext uri="{D42A27DB-BD31-4B8C-83A1-F6EECF244321}">
                <p14:modId xmlns:p14="http://schemas.microsoft.com/office/powerpoint/2010/main" val="2875929419"/>
              </p:ext>
            </p:extLst>
          </p:nvPr>
        </p:nvGraphicFramePr>
        <p:xfrm>
          <a:off x="762000" y="1220469"/>
          <a:ext cx="7010400" cy="4418331"/>
        </p:xfrm>
        <a:graphic>
          <a:graphicData uri="http://schemas.openxmlformats.org/drawingml/2006/table">
            <a:tbl>
              <a:tblPr/>
              <a:tblGrid>
                <a:gridCol w="2654300"/>
                <a:gridCol w="1143000"/>
                <a:gridCol w="304800"/>
                <a:gridCol w="1828800"/>
                <a:gridCol w="1079500"/>
              </a:tblGrid>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dirty="0">
                          <a:ln>
                            <a:noFill/>
                          </a:ln>
                          <a:solidFill>
                            <a:schemeClr val="tx1"/>
                          </a:solidFill>
                          <a:effectLst/>
                          <a:latin typeface="Times New Roman" charset="0"/>
                          <a:ea typeface="Times New Roman" charset="0"/>
                          <a:cs typeface="Times New Roman" charset="0"/>
                        </a:rPr>
                        <a:t>Balance Sheet</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Cash</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$27,000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Accounts payable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Accounts receivable</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$45,000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Long-term debt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$60,000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Inventories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$90,000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Common stock</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$52,500</a:t>
                      </a:r>
                    </a:p>
                  </a:txBody>
                  <a:tcPr horzOverflow="overflow">
                    <a:lnL>
                      <a:noFill/>
                    </a:lnL>
                    <a:lnR>
                      <a:noFill/>
                    </a:lnR>
                    <a:lnT>
                      <a:noFill/>
                    </a:lnT>
                    <a:lnB>
                      <a:noFill/>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Fixed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$138,000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Retained earnings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$97,500</a:t>
                      </a:r>
                    </a:p>
                  </a:txBody>
                  <a:tcPr horzOverflow="overflow">
                    <a:lnL>
                      <a:noFill/>
                    </a:lnL>
                    <a:lnR>
                      <a:noFill/>
                    </a:lnR>
                    <a:lnT>
                      <a:noFill/>
                    </a:lnT>
                    <a:lnB>
                      <a:noFill/>
                    </a:lnB>
                    <a:lnTlToBr>
                      <a:noFill/>
                    </a:lnTlToBr>
                    <a:lnBlToTr>
                      <a:noFill/>
                    </a:lnBlToTr>
                    <a:noFill/>
                  </a:tcPr>
                </a:tc>
              </a:tr>
              <a:tr h="9588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Total assets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$300,000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Total liabilities and equity</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$300,000</a:t>
                      </a:r>
                      <a:endParaRPr kumimoji="0" lang="en-US" sz="1800" b="0" i="0" u="none" strike="noStrike" cap="none" normalizeH="0" baseline="0" dirty="0">
                        <a:ln>
                          <a:noFill/>
                        </a:ln>
                        <a:solidFill>
                          <a:schemeClr val="tx1"/>
                        </a:solidFill>
                        <a:effectLst/>
                        <a:latin typeface="Times New Roman" charset="0"/>
                        <a:ea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Times New Roman" charset="0"/>
                          <a:ea typeface="Times New Roman" charset="0"/>
                          <a:cs typeface="Times New Roman" charset="0"/>
                        </a:rPr>
                        <a:t>Sales</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a:ln>
                            <a:noFill/>
                          </a:ln>
                          <a:solidFill>
                            <a:schemeClr val="tx1"/>
                          </a:solidFill>
                          <a:effectLst/>
                          <a:latin typeface="Times New Roman" charset="0"/>
                          <a:ea typeface="Times New Roman" charset="0"/>
                          <a:cs typeface="Times New Roman" charset="0"/>
                        </a:rPr>
                        <a:t>$450,000</a:t>
                      </a: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1800" b="0" i="0" u="none" strike="noStrike" cap="none" normalizeH="0" baseline="0">
                        <a:ln>
                          <a:noFill/>
                        </a:ln>
                        <a:solidFill>
                          <a:schemeClr val="tx1"/>
                        </a:solidFill>
                        <a:effectLst/>
                        <a:latin typeface="Times New Roman" charset="0"/>
                        <a:ea typeface="Times New Roman" charset="0"/>
                        <a:cs typeface="Times New Roman"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charset="0"/>
                          <a:ea typeface="Times New Roman" charset="0"/>
                          <a:cs typeface="Times New Roman" charset="0"/>
                        </a:rPr>
                        <a:t>Cost of goods sold</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 typeface="Arial" charset="0"/>
                        <a:buNone/>
                        <a:tabLst/>
                      </a:pPr>
                      <a:r>
                        <a:rPr kumimoji="0" lang="en-US" sz="1800" b="0" i="0" u="sng" strike="noStrike" cap="none" normalizeH="0" baseline="0" dirty="0">
                          <a:ln>
                            <a:noFill/>
                          </a:ln>
                          <a:solidFill>
                            <a:schemeClr val="tx1"/>
                          </a:solidFill>
                          <a:effectLst/>
                          <a:latin typeface="Times New Roman" charset="0"/>
                          <a:ea typeface="Times New Roman" charset="0"/>
                          <a:cs typeface="Times New Roman" charset="0"/>
                        </a:rPr>
                        <a:t>$337,500</a:t>
                      </a: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8020517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609600" y="891658"/>
            <a:ext cx="7543800" cy="3003899"/>
          </a:xfrm>
          <a:prstGeom prst="rect">
            <a:avLst/>
          </a:prstGeom>
          <a:noFill/>
          <a:ln w="9525">
            <a:noFill/>
            <a:miter lim="800000"/>
            <a:headEnd/>
            <a:tailEnd/>
          </a:ln>
        </p:spPr>
        <p:txBody>
          <a:bodyPr wrap="square">
            <a:prstTxWarp prst="textNoShape">
              <a:avLst/>
            </a:prstTxWarp>
            <a:spAutoFit/>
          </a:bodyPr>
          <a:lstStyle/>
          <a:p>
            <a:pPr>
              <a:lnSpc>
                <a:spcPct val="120000"/>
              </a:lnSpc>
            </a:pPr>
            <a:r>
              <a:rPr lang="en-US" b="1" dirty="0" smtClean="0">
                <a:latin typeface="Times New Roman" charset="0"/>
                <a:ea typeface="Times New Roman" charset="0"/>
                <a:cs typeface="Times New Roman" charset="0"/>
              </a:rPr>
              <a:t>P3-28 </a:t>
            </a:r>
            <a:r>
              <a:rPr lang="en-US" sz="1400" b="1" dirty="0">
                <a:latin typeface="Times New Roman" charset="0"/>
                <a:ea typeface="Times New Roman" charset="0"/>
                <a:cs typeface="Times New Roman" charset="0"/>
              </a:rPr>
              <a:t>Du Pont </a:t>
            </a:r>
            <a:r>
              <a:rPr lang="en-US" sz="1400" b="1" dirty="0" smtClean="0">
                <a:latin typeface="Times New Roman" charset="0"/>
                <a:ea typeface="Times New Roman" charset="0"/>
                <a:cs typeface="Times New Roman" charset="0"/>
              </a:rPr>
              <a:t>Analysis</a:t>
            </a:r>
          </a:p>
          <a:p>
            <a:pPr>
              <a:lnSpc>
                <a:spcPct val="120000"/>
              </a:lnSpc>
            </a:pPr>
            <a:r>
              <a:rPr lang="en-US" sz="1600" dirty="0" smtClean="0">
                <a:latin typeface="Times New Roman"/>
                <a:cs typeface="Times New Roman"/>
              </a:rPr>
              <a:t>A </a:t>
            </a:r>
            <a:r>
              <a:rPr lang="en-US" sz="1600" dirty="0">
                <a:latin typeface="Times New Roman"/>
                <a:cs typeface="Times New Roman"/>
              </a:rPr>
              <a:t>firm has been experiencing low profitability in recent years. Perform an analysis of the firm’s financial position using the extended Du Pont equation. </a:t>
            </a:r>
            <a:r>
              <a:rPr lang="en-US" sz="1600" dirty="0">
                <a:solidFill>
                  <a:srgbClr val="FF0000"/>
                </a:solidFill>
                <a:latin typeface="Times New Roman"/>
                <a:cs typeface="Times New Roman"/>
              </a:rPr>
              <a:t>The firm has no lease payments, but has a $2 million sinking fund payment on its debt.</a:t>
            </a:r>
            <a:r>
              <a:rPr lang="en-US" sz="1600" dirty="0">
                <a:latin typeface="Times New Roman"/>
                <a:cs typeface="Times New Roman"/>
              </a:rPr>
              <a:t> The most recent industry average ratios and the firm’s financial statements are as follows:</a:t>
            </a:r>
            <a:r>
              <a:rPr lang="en-US" sz="1600" dirty="0" smtClean="0">
                <a:latin typeface="Times New Roman"/>
                <a:ea typeface="Times New Roman" charset="0"/>
                <a:cs typeface="Times New Roman"/>
              </a:rPr>
              <a:t>       </a:t>
            </a:r>
          </a:p>
          <a:p>
            <a:pPr>
              <a:lnSpc>
                <a:spcPct val="120000"/>
              </a:lnSpc>
            </a:pPr>
            <a:r>
              <a:rPr lang="en-US" sz="1400" dirty="0" smtClean="0">
                <a:latin typeface="Times New Roman" charset="0"/>
                <a:ea typeface="Times New Roman" charset="0"/>
                <a:cs typeface="Times New Roman" charset="0"/>
              </a:rPr>
              <a:t>         </a:t>
            </a:r>
            <a:r>
              <a:rPr lang="en-US" sz="1200" b="1" u="sng" dirty="0" smtClean="0">
                <a:latin typeface="Times New Roman" charset="0"/>
                <a:ea typeface="Times New Roman" charset="0"/>
                <a:cs typeface="Times New Roman" charset="0"/>
              </a:rPr>
              <a:t>Industry Average Ratios</a:t>
            </a:r>
          </a:p>
          <a:p>
            <a:r>
              <a:rPr lang="en-US" sz="1400" b="1" dirty="0" smtClean="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Current Ratio	              </a:t>
            </a:r>
            <a:r>
              <a:rPr lang="en-US" sz="1200" b="1" dirty="0" smtClean="0">
                <a:latin typeface="Times New Roman" charset="0"/>
                <a:ea typeface="Times New Roman" charset="0"/>
                <a:cs typeface="Times New Roman" charset="0"/>
              </a:rPr>
              <a:t>2 </a:t>
            </a:r>
            <a:r>
              <a:rPr lang="en-US" sz="1200" b="1" dirty="0">
                <a:latin typeface="Times New Roman" charset="0"/>
                <a:ea typeface="Times New Roman" charset="0"/>
                <a:cs typeface="Times New Roman" charset="0"/>
              </a:rPr>
              <a:t>X                              Fixed Assets Turnover                 6 X </a:t>
            </a:r>
          </a:p>
          <a:p>
            <a:r>
              <a:rPr lang="en-US" sz="1200" b="1" dirty="0">
                <a:latin typeface="Times New Roman" charset="0"/>
                <a:ea typeface="Times New Roman" charset="0"/>
                <a:cs typeface="Times New Roman" charset="0"/>
              </a:rPr>
              <a:t>          Debt/Total Assets                      30%                             Total Assets Turnover                  3 X</a:t>
            </a:r>
          </a:p>
          <a:p>
            <a:r>
              <a:rPr lang="en-US" sz="1200" b="1" dirty="0">
                <a:latin typeface="Times New Roman" charset="0"/>
                <a:ea typeface="Times New Roman" charset="0"/>
                <a:cs typeface="Times New Roman" charset="0"/>
              </a:rPr>
              <a:t>          Times Interest Earned               7 X                              Profit Margin on Sales                3%</a:t>
            </a:r>
          </a:p>
          <a:p>
            <a:r>
              <a:rPr lang="en-US" sz="1200" b="1" dirty="0">
                <a:latin typeface="Times New Roman" charset="0"/>
                <a:ea typeface="Times New Roman" charset="0"/>
                <a:cs typeface="Times New Roman" charset="0"/>
              </a:rPr>
              <a:t>          EBITA Coverage                        9 X                              Return on Total Assets                9 %</a:t>
            </a:r>
          </a:p>
          <a:p>
            <a:r>
              <a:rPr lang="en-US" sz="1200" b="1" dirty="0">
                <a:latin typeface="Times New Roman" charset="0"/>
                <a:ea typeface="Times New Roman" charset="0"/>
                <a:cs typeface="Times New Roman" charset="0"/>
              </a:rPr>
              <a:t>          Inventory Turnover                  10 X                             Return on Common Equity    </a:t>
            </a:r>
            <a:r>
              <a:rPr lang="en-US" sz="1200" b="1" dirty="0" smtClean="0">
                <a:latin typeface="Times New Roman" charset="0"/>
                <a:ea typeface="Times New Roman" charset="0"/>
                <a:cs typeface="Times New Roman" charset="0"/>
              </a:rPr>
              <a:t>12.86%</a:t>
            </a:r>
            <a:endParaRPr lang="en-US" sz="1200" b="1" dirty="0">
              <a:latin typeface="Times New Roman" charset="0"/>
              <a:ea typeface="Times New Roman" charset="0"/>
              <a:cs typeface="Times New Roman" charset="0"/>
            </a:endParaRPr>
          </a:p>
          <a:p>
            <a:r>
              <a:rPr lang="en-US" sz="1200" b="1" dirty="0">
                <a:solidFill>
                  <a:schemeClr val="bg1"/>
                </a:solidFill>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Days sales outstanding         24 days </a:t>
            </a:r>
          </a:p>
        </p:txBody>
      </p:sp>
      <p:sp>
        <p:nvSpPr>
          <p:cNvPr id="39939" name="Text Box 4"/>
          <p:cNvSpPr txBox="1">
            <a:spLocks noChangeArrowheads="1"/>
          </p:cNvSpPr>
          <p:nvPr/>
        </p:nvSpPr>
        <p:spPr bwMode="auto">
          <a:xfrm>
            <a:off x="609600" y="3895557"/>
            <a:ext cx="6705600" cy="2369880"/>
          </a:xfrm>
          <a:prstGeom prst="rect">
            <a:avLst/>
          </a:prstGeom>
          <a:noFill/>
          <a:ln w="9525">
            <a:noFill/>
            <a:miter lim="800000"/>
            <a:headEnd/>
            <a:tailEnd/>
          </a:ln>
        </p:spPr>
        <p:txBody>
          <a:bodyPr wrap="square">
            <a:prstTxWarp prst="textNoShape">
              <a:avLst/>
            </a:prstTxWarp>
            <a:spAutoFit/>
          </a:bodyPr>
          <a:lstStyle/>
          <a:p>
            <a:r>
              <a:rPr lang="en-US" sz="1400" b="1" dirty="0">
                <a:solidFill>
                  <a:schemeClr val="bg1"/>
                </a:solidFill>
                <a:latin typeface="Times New Roman" charset="0"/>
                <a:ea typeface="Times New Roman" charset="0"/>
                <a:cs typeface="Times New Roman" charset="0"/>
              </a:rPr>
              <a:t>    </a:t>
            </a:r>
            <a:r>
              <a:rPr lang="en-US" sz="1200" b="1" u="sng" dirty="0">
                <a:latin typeface="Times New Roman" charset="0"/>
                <a:ea typeface="Times New Roman" charset="0"/>
                <a:cs typeface="Times New Roman" charset="0"/>
              </a:rPr>
              <a:t>Balance Sheet as of December 31, </a:t>
            </a:r>
            <a:r>
              <a:rPr lang="en-US" sz="1200" b="1" u="sng" dirty="0" smtClean="0">
                <a:latin typeface="Times New Roman" charset="0"/>
                <a:ea typeface="Times New Roman" charset="0"/>
                <a:cs typeface="Times New Roman" charset="0"/>
              </a:rPr>
              <a:t>2008 </a:t>
            </a:r>
            <a:r>
              <a:rPr lang="en-US" sz="1200" b="1" u="sng" dirty="0">
                <a:latin typeface="Times New Roman" charset="0"/>
                <a:ea typeface="Times New Roman" charset="0"/>
                <a:cs typeface="Times New Roman" charset="0"/>
              </a:rPr>
              <a:t>(Millions of Dollars)</a:t>
            </a:r>
          </a:p>
          <a:p>
            <a:r>
              <a:rPr lang="en-US" sz="1400" b="1"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Cash equivalents                      $78                             Accounts Payable                         $45</a:t>
            </a:r>
          </a:p>
          <a:p>
            <a:r>
              <a:rPr lang="en-US" sz="1200" b="1" dirty="0">
                <a:latin typeface="Times New Roman" charset="0"/>
                <a:ea typeface="Times New Roman" charset="0"/>
                <a:cs typeface="Times New Roman" charset="0"/>
              </a:rPr>
              <a:t>     Net Receivables                         66                              Notes Payable                                 45</a:t>
            </a:r>
          </a:p>
          <a:p>
            <a:r>
              <a:rPr lang="en-US" sz="1200" b="1" dirty="0">
                <a:latin typeface="Times New Roman" charset="0"/>
                <a:ea typeface="Times New Roman" charset="0"/>
                <a:cs typeface="Times New Roman" charset="0"/>
              </a:rPr>
              <a:t>     Inventories                               159                              Other Current liabilities                21</a:t>
            </a:r>
            <a:endParaRPr lang="en-US" sz="1200" b="1" u="sng" dirty="0">
              <a:latin typeface="Times New Roman" charset="0"/>
              <a:ea typeface="Times New Roman" charset="0"/>
              <a:cs typeface="Times New Roman" charset="0"/>
            </a:endParaRPr>
          </a:p>
          <a:p>
            <a:r>
              <a:rPr lang="en-US" sz="1200" b="1" dirty="0">
                <a:latin typeface="Times New Roman" charset="0"/>
                <a:ea typeface="Times New Roman" charset="0"/>
                <a:cs typeface="Times New Roman" charset="0"/>
              </a:rPr>
              <a:t>         Total Current Assets          $303                                 Total Current Liabilities         $111</a:t>
            </a:r>
          </a:p>
          <a:p>
            <a:r>
              <a:rPr lang="en-US" sz="1200" b="1" dirty="0">
                <a:latin typeface="Times New Roman" charset="0"/>
                <a:ea typeface="Times New Roman" charset="0"/>
                <a:cs typeface="Times New Roman" charset="0"/>
              </a:rPr>
              <a:t>                                                                                           Long-term debt                               24</a:t>
            </a:r>
          </a:p>
          <a:p>
            <a:r>
              <a:rPr lang="en-US" sz="1200" b="1" dirty="0">
                <a:latin typeface="Times New Roman" charset="0"/>
                <a:ea typeface="Times New Roman" charset="0"/>
                <a:cs typeface="Times New Roman" charset="0"/>
              </a:rPr>
              <a:t>                                                                                                Total Liabilities                       $135</a:t>
            </a:r>
          </a:p>
          <a:p>
            <a:r>
              <a:rPr lang="en-US" sz="1200" b="1" dirty="0">
                <a:latin typeface="Times New Roman" charset="0"/>
                <a:ea typeface="Times New Roman" charset="0"/>
                <a:cs typeface="Times New Roman" charset="0"/>
              </a:rPr>
              <a:t>     Gross Fixed Assets                   225</a:t>
            </a:r>
          </a:p>
          <a:p>
            <a:r>
              <a:rPr lang="en-US" sz="1200" b="1" dirty="0">
                <a:latin typeface="Times New Roman" charset="0"/>
                <a:ea typeface="Times New Roman" charset="0"/>
                <a:cs typeface="Times New Roman" charset="0"/>
              </a:rPr>
              <a:t>         Less Depreciation                  78                             Common Stock                               114</a:t>
            </a:r>
          </a:p>
          <a:p>
            <a:r>
              <a:rPr lang="en-US" sz="1200" b="1" dirty="0">
                <a:latin typeface="Times New Roman" charset="0"/>
                <a:ea typeface="Times New Roman" charset="0"/>
                <a:cs typeface="Times New Roman" charset="0"/>
              </a:rPr>
              <a:t>     Net Fixed Assets                     $147                             Retained Earnings                         201                                                                                          </a:t>
            </a:r>
          </a:p>
          <a:p>
            <a:r>
              <a:rPr lang="en-US" sz="1200" b="1" dirty="0">
                <a:latin typeface="Times New Roman" charset="0"/>
                <a:ea typeface="Times New Roman" charset="0"/>
                <a:cs typeface="Times New Roman" charset="0"/>
              </a:rPr>
              <a:t>                                                                                               Total Stockholders’ Equity     $315</a:t>
            </a:r>
          </a:p>
          <a:p>
            <a:r>
              <a:rPr lang="en-US" sz="1200" b="1" dirty="0">
                <a:latin typeface="Times New Roman" charset="0"/>
                <a:ea typeface="Times New Roman" charset="0"/>
                <a:cs typeface="Times New Roman" charset="0"/>
              </a:rPr>
              <a:t>     Total Assets                             $450                             Total Liabilities &amp; Equity           $450</a:t>
            </a:r>
            <a:r>
              <a:rPr lang="en-US" sz="1200" b="1" dirty="0">
                <a:solidFill>
                  <a:schemeClr val="bg1"/>
                </a:solidFill>
                <a:latin typeface="Times New Roman" charset="0"/>
                <a:ea typeface="Times New Roman" charset="0"/>
                <a:cs typeface="Times New Roman" charset="0"/>
              </a:rPr>
              <a:t>                                                             </a:t>
            </a:r>
          </a:p>
        </p:txBody>
      </p:sp>
      <p:sp>
        <p:nvSpPr>
          <p:cNvPr id="6" name="Title 1"/>
          <p:cNvSpPr txBox="1">
            <a:spLocks/>
          </p:cNvSpPr>
          <p:nvPr/>
        </p:nvSpPr>
        <p:spPr>
          <a:xfrm>
            <a:off x="65405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3-28</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780782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152400" y="228600"/>
            <a:ext cx="7848600" cy="1219200"/>
          </a:xfrm>
          <a:noFill/>
          <a:ln/>
          <a:effectLst>
            <a:outerShdw dist="71842" dir="2700000" algn="ctr" rotWithShape="0">
              <a:schemeClr val="bg2"/>
            </a:outerShdw>
          </a:effectLst>
        </p:spPr>
        <p:txBody>
          <a:bodyPr/>
          <a:lstStyle/>
          <a:p>
            <a:r>
              <a:rPr lang="en-US" b="1" dirty="0" smtClean="0"/>
              <a:t>Company a’ s Balance </a:t>
            </a:r>
            <a:r>
              <a:rPr lang="en-US" b="1" dirty="0"/>
              <a:t>Sheet (Liability Side)</a:t>
            </a:r>
          </a:p>
        </p:txBody>
      </p:sp>
      <p:sp>
        <p:nvSpPr>
          <p:cNvPr id="11268" name="Rectangle 4"/>
          <p:cNvSpPr>
            <a:spLocks noGrp="1" noChangeArrowheads="1"/>
          </p:cNvSpPr>
          <p:nvPr>
            <p:ph sz="quarter" idx="1"/>
          </p:nvPr>
        </p:nvSpPr>
        <p:spPr>
          <a:xfrm>
            <a:off x="4876800" y="2209800"/>
            <a:ext cx="4038600" cy="4495800"/>
          </a:xfrm>
          <a:prstGeom prst="rect">
            <a:avLst/>
          </a:prstGeom>
          <a:noFill/>
          <a:ln/>
          <a:effectLst>
            <a:outerShdw algn="ctr" rotWithShape="0">
              <a:schemeClr val="bg2"/>
            </a:outerShdw>
          </a:effectLst>
        </p:spPr>
        <p:txBody>
          <a:bodyPr>
            <a:normAutofit lnSpcReduction="10000"/>
          </a:bodyPr>
          <a:lstStyle/>
          <a:p>
            <a:pPr marL="400050" indent="-400050">
              <a:spcBef>
                <a:spcPct val="5000"/>
              </a:spcBef>
              <a:spcAft>
                <a:spcPct val="0"/>
              </a:spcAft>
              <a:buFont typeface="Monotype Sorts" pitchFamily="2" charset="2"/>
              <a:buNone/>
            </a:pPr>
            <a:r>
              <a:rPr lang="en-US" i="1" dirty="0"/>
              <a:t>a</a:t>
            </a:r>
            <a:r>
              <a:rPr lang="en-US" sz="2400" i="1" dirty="0" smtClean="0"/>
              <a:t>.  </a:t>
            </a:r>
            <a:r>
              <a:rPr lang="en-US" sz="2400" i="1" dirty="0"/>
              <a:t>Owed to suppliers for goods and services.</a:t>
            </a:r>
          </a:p>
          <a:p>
            <a:pPr marL="400050" indent="-400050">
              <a:spcBef>
                <a:spcPct val="5000"/>
              </a:spcBef>
              <a:spcAft>
                <a:spcPct val="0"/>
              </a:spcAft>
              <a:buFont typeface="Monotype Sorts" pitchFamily="2" charset="2"/>
              <a:buNone/>
            </a:pPr>
            <a:r>
              <a:rPr lang="en-US" i="1" dirty="0"/>
              <a:t>b</a:t>
            </a:r>
            <a:r>
              <a:rPr lang="en-US" sz="2400" i="1" dirty="0" smtClean="0"/>
              <a:t>.  </a:t>
            </a:r>
            <a:r>
              <a:rPr lang="en-US" sz="2400" i="1" dirty="0"/>
              <a:t>Unpaid wages, salaries, </a:t>
            </a:r>
            <a:r>
              <a:rPr lang="en-US" sz="2400" i="1" dirty="0" smtClean="0"/>
              <a:t>taxes, etc</a:t>
            </a:r>
            <a:r>
              <a:rPr lang="en-US" sz="2400" i="1" dirty="0"/>
              <a:t>.</a:t>
            </a:r>
          </a:p>
          <a:p>
            <a:pPr marL="400050" indent="-400050">
              <a:spcBef>
                <a:spcPct val="5000"/>
              </a:spcBef>
              <a:spcAft>
                <a:spcPct val="0"/>
              </a:spcAft>
              <a:buFont typeface="Monotype Sorts" pitchFamily="2" charset="2"/>
              <a:buNone/>
            </a:pPr>
            <a:r>
              <a:rPr lang="en-US" i="1" dirty="0"/>
              <a:t>c</a:t>
            </a:r>
            <a:r>
              <a:rPr lang="en-US" sz="2400" i="1" dirty="0" smtClean="0"/>
              <a:t>.  </a:t>
            </a:r>
            <a:r>
              <a:rPr lang="en-US" sz="2400" i="1" dirty="0"/>
              <a:t>Debts payable &lt; 1 year.</a:t>
            </a:r>
          </a:p>
          <a:p>
            <a:pPr marL="400050" indent="-400050">
              <a:spcBef>
                <a:spcPct val="5000"/>
              </a:spcBef>
              <a:spcAft>
                <a:spcPct val="0"/>
              </a:spcAft>
              <a:buFont typeface="Monotype Sorts" pitchFamily="2" charset="2"/>
              <a:buNone/>
            </a:pPr>
            <a:r>
              <a:rPr lang="en-US" i="1" dirty="0"/>
              <a:t>d</a:t>
            </a:r>
            <a:r>
              <a:rPr lang="en-US" sz="2400" i="1" dirty="0" smtClean="0"/>
              <a:t>.  Debts </a:t>
            </a:r>
            <a:r>
              <a:rPr lang="en-US" sz="2400" i="1" dirty="0"/>
              <a:t>payable &gt; 1 year.</a:t>
            </a:r>
          </a:p>
          <a:p>
            <a:pPr marL="400050" indent="-400050">
              <a:spcBef>
                <a:spcPct val="5000"/>
              </a:spcBef>
              <a:spcAft>
                <a:spcPct val="0"/>
              </a:spcAft>
              <a:buFont typeface="Monotype Sorts" pitchFamily="2" charset="2"/>
              <a:buNone/>
            </a:pPr>
            <a:r>
              <a:rPr lang="en-US" i="1" dirty="0"/>
              <a:t>e</a:t>
            </a:r>
            <a:r>
              <a:rPr lang="en-US" sz="2400" i="1" dirty="0" smtClean="0"/>
              <a:t>.  </a:t>
            </a:r>
            <a:r>
              <a:rPr lang="en-US" sz="2400" i="1" dirty="0"/>
              <a:t>Original investment. </a:t>
            </a:r>
          </a:p>
          <a:p>
            <a:pPr marL="0" indent="0">
              <a:spcBef>
                <a:spcPct val="5000"/>
              </a:spcBef>
              <a:spcAft>
                <a:spcPct val="0"/>
              </a:spcAft>
              <a:buNone/>
            </a:pPr>
            <a:r>
              <a:rPr lang="en-US" sz="2400" i="1" dirty="0" smtClean="0"/>
              <a:t>f.  Earnings </a:t>
            </a:r>
            <a:r>
              <a:rPr lang="en-US" i="1" dirty="0"/>
              <a:t>reinvested. </a:t>
            </a:r>
            <a:endParaRPr lang="en-US" i="1" dirty="0" smtClean="0"/>
          </a:p>
          <a:p>
            <a:pPr marL="0" indent="0">
              <a:spcBef>
                <a:spcPct val="5000"/>
              </a:spcBef>
              <a:spcAft>
                <a:spcPct val="0"/>
              </a:spcAft>
              <a:buNone/>
            </a:pPr>
            <a:r>
              <a:rPr lang="en-US" i="1" dirty="0"/>
              <a:t>g</a:t>
            </a:r>
            <a:r>
              <a:rPr lang="en-US" i="1" dirty="0" smtClean="0"/>
              <a:t>. Note</a:t>
            </a:r>
            <a:r>
              <a:rPr lang="en-US" i="1" dirty="0"/>
              <a:t>, Assets = Liabilities </a:t>
            </a:r>
            <a:r>
              <a:rPr lang="en-US" i="1" dirty="0" smtClean="0"/>
              <a:t>  </a:t>
            </a:r>
          </a:p>
          <a:p>
            <a:pPr marL="0" indent="0">
              <a:spcBef>
                <a:spcPct val="5000"/>
              </a:spcBef>
              <a:spcAft>
                <a:spcPct val="0"/>
              </a:spcAft>
              <a:buNone/>
            </a:pPr>
            <a:r>
              <a:rPr lang="en-US" i="1" dirty="0"/>
              <a:t> </a:t>
            </a:r>
            <a:r>
              <a:rPr lang="en-US" i="1" dirty="0" smtClean="0"/>
              <a:t>    + </a:t>
            </a:r>
            <a:r>
              <a:rPr lang="en-US" i="1" dirty="0"/>
              <a:t>Equity.</a:t>
            </a:r>
          </a:p>
          <a:p>
            <a:pPr marL="400050" indent="-400050">
              <a:spcBef>
                <a:spcPct val="5000"/>
              </a:spcBef>
              <a:spcAft>
                <a:spcPct val="0"/>
              </a:spcAft>
              <a:buFont typeface="Monotype Sorts" pitchFamily="2" charset="2"/>
              <a:buNone/>
            </a:pPr>
            <a:r>
              <a:rPr lang="en-US" i="1" dirty="0" smtClean="0"/>
              <a:t>h.  </a:t>
            </a:r>
            <a:r>
              <a:rPr lang="en-US" i="1" dirty="0"/>
              <a:t>What A</a:t>
            </a:r>
            <a:r>
              <a:rPr lang="en-US" i="1" dirty="0" smtClean="0"/>
              <a:t> </a:t>
            </a:r>
            <a:r>
              <a:rPr lang="en-US" i="1" dirty="0"/>
              <a:t>owed and ownership position.</a:t>
            </a:r>
            <a:endParaRPr lang="en-US" sz="2400" i="1" dirty="0"/>
          </a:p>
        </p:txBody>
      </p:sp>
      <p:sp>
        <p:nvSpPr>
          <p:cNvPr id="11270" name="Rectangle 6"/>
          <p:cNvSpPr>
            <a:spLocks noGrp="1" noChangeArrowheads="1"/>
          </p:cNvSpPr>
          <p:nvPr>
            <p:ph sz="quarter" idx="2"/>
          </p:nvPr>
        </p:nvSpPr>
        <p:spPr>
          <a:xfrm>
            <a:off x="228600" y="2209800"/>
            <a:ext cx="4572000" cy="4495800"/>
          </a:xfrm>
          <a:prstGeom prst="rect">
            <a:avLst/>
          </a:prstGeom>
          <a:noFill/>
          <a:ln/>
        </p:spPr>
        <p:txBody>
          <a:bodyPr>
            <a:normAutofit lnSpcReduction="10000"/>
          </a:bodyPr>
          <a:lstStyle/>
          <a:p>
            <a:pPr marL="0" indent="0">
              <a:spcAft>
                <a:spcPct val="0"/>
              </a:spcAft>
              <a:buFont typeface="Monotype Sorts" pitchFamily="2" charset="2"/>
              <a:buNone/>
            </a:pPr>
            <a:r>
              <a:rPr lang="en-US" dirty="0" smtClean="0"/>
              <a:t>Short-Tm Borrowing     </a:t>
            </a:r>
            <a:r>
              <a:rPr lang="en-US" sz="2400" dirty="0" smtClean="0"/>
              <a:t>$  290 </a:t>
            </a:r>
            <a:r>
              <a:rPr lang="en-US" sz="2400" dirty="0"/>
              <a:t>Acct. </a:t>
            </a:r>
            <a:r>
              <a:rPr lang="en-US" sz="2400" dirty="0" err="1" smtClean="0"/>
              <a:t>Payable</a:t>
            </a:r>
            <a:r>
              <a:rPr lang="en-US" baseline="30000" dirty="0" err="1">
                <a:solidFill>
                  <a:schemeClr val="hlink"/>
                </a:solidFill>
                <a:effectLst>
                  <a:outerShdw blurRad="38100" dist="38100" dir="2700000" algn="tl">
                    <a:srgbClr val="C0C0C0"/>
                  </a:outerShdw>
                </a:effectLst>
              </a:rPr>
              <a:t>a</a:t>
            </a:r>
            <a:r>
              <a:rPr lang="en-US" sz="2400" dirty="0"/>
              <a:t>		 </a:t>
            </a:r>
            <a:r>
              <a:rPr lang="en-US" sz="2400" dirty="0" smtClean="0"/>
              <a:t>1</a:t>
            </a:r>
            <a:r>
              <a:rPr lang="en-US" dirty="0" smtClean="0"/>
              <a:t>80</a:t>
            </a:r>
            <a:r>
              <a:rPr lang="en-US" sz="2400" dirty="0" smtClean="0"/>
              <a:t> Accruals </a:t>
            </a:r>
            <a:r>
              <a:rPr lang="en-US" sz="2400" baseline="30000" dirty="0" smtClean="0">
                <a:effectLst>
                  <a:outerShdw blurRad="38100" dist="38100" dir="2700000" algn="tl">
                    <a:srgbClr val="C0C0C0"/>
                  </a:outerShdw>
                </a:effectLst>
              </a:rPr>
              <a:t> </a:t>
            </a:r>
            <a:r>
              <a:rPr lang="en-US" baseline="30000" dirty="0">
                <a:solidFill>
                  <a:schemeClr val="hlink"/>
                </a:solidFill>
                <a:effectLst>
                  <a:outerShdw blurRad="38100" dist="38100" dir="2700000" algn="tl">
                    <a:srgbClr val="C0C0C0"/>
                  </a:outerShdw>
                </a:effectLst>
              </a:rPr>
              <a:t>b</a:t>
            </a:r>
            <a:r>
              <a:rPr lang="en-US" sz="2400" dirty="0"/>
              <a:t>		 </a:t>
            </a:r>
            <a:r>
              <a:rPr lang="en-US" sz="2400" dirty="0" smtClean="0"/>
              <a:t>          </a:t>
            </a:r>
            <a:r>
              <a:rPr lang="en-US" sz="2400" u="sng" dirty="0" smtClean="0"/>
              <a:t>100 </a:t>
            </a:r>
            <a:r>
              <a:rPr lang="en-US" sz="2400" dirty="0" smtClean="0"/>
              <a:t>              </a:t>
            </a:r>
            <a:r>
              <a:rPr lang="en-US" sz="2400" dirty="0">
                <a:solidFill>
                  <a:srgbClr val="014A01"/>
                </a:solidFill>
              </a:rPr>
              <a:t>	</a:t>
            </a:r>
            <a:r>
              <a:rPr lang="en-US" sz="2400" dirty="0">
                <a:solidFill>
                  <a:schemeClr val="tx2"/>
                </a:solidFill>
                <a:effectLst>
                  <a:outerShdw blurRad="38100" dist="38100" dir="2700000" algn="tl">
                    <a:srgbClr val="C0C0C0"/>
                  </a:outerShdw>
                </a:effectLst>
              </a:rPr>
              <a:t>Current </a:t>
            </a:r>
            <a:r>
              <a:rPr lang="en-US" sz="2400" dirty="0" err="1">
                <a:solidFill>
                  <a:schemeClr val="tx2"/>
                </a:solidFill>
                <a:effectLst>
                  <a:outerShdw blurRad="38100" dist="38100" dir="2700000" algn="tl">
                    <a:srgbClr val="C0C0C0"/>
                  </a:outerShdw>
                </a:effectLst>
              </a:rPr>
              <a:t>Liab</a:t>
            </a:r>
            <a:r>
              <a:rPr lang="en-US" sz="2400" dirty="0">
                <a:solidFill>
                  <a:schemeClr val="tx2"/>
                </a:solidFill>
                <a:effectLst>
                  <a:outerShdw blurRad="38100" dist="38100" dir="2700000" algn="tl">
                    <a:srgbClr val="C0C0C0"/>
                  </a:outerShdw>
                </a:effectLst>
              </a:rPr>
              <a:t>.</a:t>
            </a:r>
            <a:r>
              <a:rPr lang="en-US" sz="2400" baseline="30000" dirty="0"/>
              <a:t> </a:t>
            </a:r>
            <a:r>
              <a:rPr lang="en-US" baseline="30000" dirty="0">
                <a:solidFill>
                  <a:schemeClr val="hlink"/>
                </a:solidFill>
                <a:effectLst>
                  <a:outerShdw blurRad="38100" dist="38100" dir="2700000" algn="tl">
                    <a:srgbClr val="C0C0C0"/>
                  </a:outerShdw>
                </a:effectLst>
              </a:rPr>
              <a:t>c</a:t>
            </a:r>
            <a:r>
              <a:rPr lang="en-US" sz="2400" dirty="0" smtClean="0">
                <a:solidFill>
                  <a:schemeClr val="tx2"/>
                </a:solidFill>
                <a:effectLst>
                  <a:outerShdw blurRad="38100" dist="38100" dir="2700000" algn="tl">
                    <a:srgbClr val="C0C0C0"/>
                  </a:outerShdw>
                </a:effectLst>
              </a:rPr>
              <a:t>   </a:t>
            </a:r>
            <a:r>
              <a:rPr lang="en-US" sz="2400" dirty="0">
                <a:solidFill>
                  <a:schemeClr val="tx2"/>
                </a:solidFill>
                <a:effectLst>
                  <a:outerShdw blurRad="38100" dist="38100" dir="2700000" algn="tl">
                    <a:srgbClr val="C0C0C0"/>
                  </a:outerShdw>
                </a:effectLst>
              </a:rPr>
              <a:t>$   </a:t>
            </a:r>
            <a:r>
              <a:rPr lang="en-US" dirty="0">
                <a:solidFill>
                  <a:schemeClr val="tx2"/>
                </a:solidFill>
                <a:effectLst>
                  <a:outerShdw blurRad="38100" dist="38100" dir="2700000" algn="tl">
                    <a:srgbClr val="C0C0C0"/>
                  </a:outerShdw>
                </a:effectLst>
              </a:rPr>
              <a:t>5</a:t>
            </a:r>
            <a:r>
              <a:rPr lang="en-US" sz="2400" dirty="0" smtClean="0">
                <a:solidFill>
                  <a:schemeClr val="tx2"/>
                </a:solidFill>
                <a:effectLst>
                  <a:outerShdw blurRad="38100" dist="38100" dir="2700000" algn="tl">
                    <a:srgbClr val="C0C0C0"/>
                  </a:outerShdw>
                </a:effectLst>
              </a:rPr>
              <a:t>70 </a:t>
            </a:r>
          </a:p>
          <a:p>
            <a:pPr marL="0" indent="0">
              <a:spcAft>
                <a:spcPct val="0"/>
              </a:spcAft>
              <a:buFont typeface="Monotype Sorts" pitchFamily="2" charset="2"/>
              <a:buNone/>
            </a:pPr>
            <a:r>
              <a:rPr lang="en-US" sz="2400" dirty="0" smtClean="0">
                <a:solidFill>
                  <a:srgbClr val="42B200"/>
                </a:solidFill>
              </a:rPr>
              <a:t>Long-Term </a:t>
            </a:r>
            <a:r>
              <a:rPr lang="en-US" sz="2400" dirty="0">
                <a:solidFill>
                  <a:srgbClr val="42B200"/>
                </a:solidFill>
              </a:rPr>
              <a:t>Debt</a:t>
            </a:r>
            <a:r>
              <a:rPr lang="en-US" sz="2400" baseline="30000" dirty="0">
                <a:solidFill>
                  <a:srgbClr val="42B200"/>
                </a:solidFill>
                <a:effectLst>
                  <a:outerShdw blurRad="38100" dist="38100" dir="2700000" algn="tl">
                    <a:srgbClr val="C0C0C0"/>
                  </a:outerShdw>
                </a:effectLst>
              </a:rPr>
              <a:t> </a:t>
            </a:r>
            <a:r>
              <a:rPr lang="en-US" baseline="30000" dirty="0">
                <a:solidFill>
                  <a:schemeClr val="hlink"/>
                </a:solidFill>
                <a:effectLst>
                  <a:outerShdw blurRad="38100" dist="38100" dir="2700000" algn="tl">
                    <a:srgbClr val="C0C0C0"/>
                  </a:outerShdw>
                </a:effectLst>
              </a:rPr>
              <a:t>d</a:t>
            </a:r>
            <a:r>
              <a:rPr lang="en-US" sz="2400" baseline="30000" dirty="0">
                <a:solidFill>
                  <a:srgbClr val="014A01"/>
                </a:solidFill>
                <a:effectLst>
                  <a:outerShdw blurRad="38100" dist="38100" dir="2700000" algn="tl">
                    <a:srgbClr val="C0C0C0"/>
                  </a:outerShdw>
                </a:effectLst>
              </a:rPr>
              <a:t>	</a:t>
            </a:r>
            <a:r>
              <a:rPr lang="en-US" sz="2400" dirty="0">
                <a:solidFill>
                  <a:srgbClr val="014A01"/>
                </a:solidFill>
              </a:rPr>
              <a:t>	</a:t>
            </a:r>
            <a:r>
              <a:rPr lang="en-US" dirty="0">
                <a:solidFill>
                  <a:srgbClr val="42B200"/>
                </a:solidFill>
              </a:rPr>
              <a:t>6</a:t>
            </a:r>
            <a:r>
              <a:rPr lang="en-US" sz="2400" dirty="0" smtClean="0">
                <a:solidFill>
                  <a:srgbClr val="42B200"/>
                </a:solidFill>
              </a:rPr>
              <a:t>30</a:t>
            </a:r>
            <a:r>
              <a:rPr lang="en-US" sz="2400" dirty="0" smtClean="0">
                <a:solidFill>
                  <a:srgbClr val="014A01"/>
                </a:solidFill>
              </a:rPr>
              <a:t> </a:t>
            </a:r>
          </a:p>
          <a:p>
            <a:pPr marL="0" indent="0">
              <a:spcAft>
                <a:spcPct val="0"/>
              </a:spcAft>
              <a:buFont typeface="Monotype Sorts" pitchFamily="2" charset="2"/>
              <a:buNone/>
            </a:pPr>
            <a:r>
              <a:rPr lang="en-US" sz="2400" u="sng" dirty="0" smtClean="0"/>
              <a:t>Shareholders</a:t>
            </a:r>
            <a:r>
              <a:rPr lang="en-US" sz="2400" u="sng" dirty="0"/>
              <a:t>’ Equity</a:t>
            </a:r>
            <a:r>
              <a:rPr lang="en-US" sz="2400" dirty="0"/>
              <a:t>    	   Com. Stock ($1 par)</a:t>
            </a:r>
            <a:r>
              <a:rPr lang="en-US" sz="2400" baseline="30000" dirty="0">
                <a:effectLst>
                  <a:outerShdw blurRad="38100" dist="38100" dir="2700000" algn="tl">
                    <a:srgbClr val="C0C0C0"/>
                  </a:outerShdw>
                </a:effectLst>
              </a:rPr>
              <a:t> </a:t>
            </a:r>
            <a:r>
              <a:rPr lang="en-US" baseline="30000" dirty="0">
                <a:solidFill>
                  <a:schemeClr val="hlink"/>
                </a:solidFill>
                <a:effectLst>
                  <a:outerShdw blurRad="38100" dist="38100" dir="2700000" algn="tl">
                    <a:srgbClr val="C0C0C0"/>
                  </a:outerShdw>
                </a:effectLst>
              </a:rPr>
              <a:t>e</a:t>
            </a:r>
            <a:r>
              <a:rPr lang="en-US" sz="2400" baseline="30000" dirty="0">
                <a:effectLst>
                  <a:outerShdw blurRad="38100" dist="38100" dir="2700000" algn="tl">
                    <a:srgbClr val="C0C0C0"/>
                  </a:outerShdw>
                </a:effectLst>
              </a:rPr>
              <a:t>	</a:t>
            </a:r>
            <a:r>
              <a:rPr lang="en-US" dirty="0"/>
              <a:t>4</a:t>
            </a:r>
            <a:r>
              <a:rPr lang="en-US" sz="2400" dirty="0" smtClean="0"/>
              <a:t>00</a:t>
            </a:r>
            <a:r>
              <a:rPr lang="en-US" sz="2400" dirty="0" smtClean="0">
                <a:solidFill>
                  <a:schemeClr val="tx2"/>
                </a:solidFill>
                <a:effectLst>
                  <a:outerShdw blurRad="38100" dist="38100" dir="2700000" algn="tl">
                    <a:srgbClr val="C0C0C0"/>
                  </a:outerShdw>
                </a:effectLst>
              </a:rPr>
              <a:t> </a:t>
            </a:r>
            <a:r>
              <a:rPr lang="en-US" sz="2400" dirty="0" smtClean="0"/>
              <a:t> </a:t>
            </a:r>
            <a:r>
              <a:rPr lang="en-US" sz="2400" dirty="0"/>
              <a:t>Retained Earnings</a:t>
            </a:r>
            <a:r>
              <a:rPr lang="en-US" sz="2400" baseline="30000" dirty="0">
                <a:effectLst>
                  <a:outerShdw blurRad="38100" dist="38100" dir="2700000" algn="tl">
                    <a:srgbClr val="C0C0C0"/>
                  </a:outerShdw>
                </a:effectLst>
              </a:rPr>
              <a:t> </a:t>
            </a:r>
            <a:r>
              <a:rPr lang="en-US" baseline="30000" dirty="0">
                <a:solidFill>
                  <a:schemeClr val="hlink"/>
                </a:solidFill>
                <a:effectLst>
                  <a:outerShdw blurRad="38100" dist="38100" dir="2700000" algn="tl">
                    <a:srgbClr val="C0C0C0"/>
                  </a:outerShdw>
                </a:effectLst>
              </a:rPr>
              <a:t>f</a:t>
            </a:r>
            <a:r>
              <a:rPr lang="en-US" sz="2400" dirty="0" smtClean="0"/>
              <a:t>       </a:t>
            </a:r>
            <a:r>
              <a:rPr lang="en-US" sz="2400" u="sng" dirty="0" smtClean="0"/>
              <a:t>   </a:t>
            </a:r>
            <a:r>
              <a:rPr lang="en-US" u="sng" dirty="0" smtClean="0"/>
              <a:t>255</a:t>
            </a:r>
            <a:r>
              <a:rPr lang="en-US" sz="2400" u="sng" dirty="0" smtClean="0"/>
              <a:t> </a:t>
            </a:r>
            <a:r>
              <a:rPr lang="en-US" sz="2400" dirty="0">
                <a:solidFill>
                  <a:srgbClr val="014A01"/>
                </a:solidFill>
              </a:rPr>
              <a:t>	</a:t>
            </a:r>
            <a:r>
              <a:rPr lang="en-US" sz="2400" dirty="0">
                <a:solidFill>
                  <a:schemeClr val="tx2"/>
                </a:solidFill>
                <a:effectLst>
                  <a:outerShdw blurRad="38100" dist="38100" dir="2700000" algn="tl">
                    <a:srgbClr val="C0C0C0"/>
                  </a:outerShdw>
                </a:effectLst>
              </a:rPr>
              <a:t>Total Equity	     </a:t>
            </a:r>
            <a:r>
              <a:rPr lang="en-US" sz="2400" dirty="0" smtClean="0">
                <a:solidFill>
                  <a:schemeClr val="tx2"/>
                </a:solidFill>
                <a:effectLst>
                  <a:outerShdw blurRad="38100" dist="38100" dir="2700000" algn="tl">
                    <a:srgbClr val="C0C0C0"/>
                  </a:outerShdw>
                </a:effectLst>
              </a:rPr>
              <a:t>$   </a:t>
            </a:r>
            <a:r>
              <a:rPr lang="en-US" u="sng" dirty="0">
                <a:solidFill>
                  <a:schemeClr val="tx2"/>
                </a:solidFill>
                <a:effectLst>
                  <a:outerShdw blurRad="38100" dist="38100" dir="2700000" algn="tl">
                    <a:srgbClr val="C0C0C0"/>
                  </a:outerShdw>
                </a:effectLst>
              </a:rPr>
              <a:t>6</a:t>
            </a:r>
            <a:r>
              <a:rPr lang="en-US" u="sng" dirty="0" smtClean="0">
                <a:solidFill>
                  <a:schemeClr val="tx2"/>
                </a:solidFill>
                <a:effectLst>
                  <a:outerShdw blurRad="38100" dist="38100" dir="2700000" algn="tl">
                    <a:srgbClr val="C0C0C0"/>
                  </a:outerShdw>
                </a:effectLst>
              </a:rPr>
              <a:t>55</a:t>
            </a:r>
            <a:r>
              <a:rPr lang="en-US" sz="2400" dirty="0" smtClean="0">
                <a:solidFill>
                  <a:schemeClr val="tx2"/>
                </a:solidFill>
                <a:effectLst>
                  <a:outerShdw blurRad="38100" dist="38100" dir="2700000" algn="tl">
                    <a:srgbClr val="C0C0C0"/>
                  </a:outerShdw>
                </a:effectLst>
              </a:rPr>
              <a:t> </a:t>
            </a:r>
            <a:endParaRPr lang="en-US" sz="2400" dirty="0"/>
          </a:p>
          <a:p>
            <a:pPr marL="0" indent="0">
              <a:spcBef>
                <a:spcPct val="0"/>
              </a:spcBef>
              <a:spcAft>
                <a:spcPct val="0"/>
              </a:spcAft>
              <a:buFont typeface="Monotype Sorts" pitchFamily="2" charset="2"/>
              <a:buNone/>
            </a:pPr>
            <a:r>
              <a:rPr lang="en-US" sz="2400" dirty="0"/>
              <a:t>    </a:t>
            </a:r>
            <a:endParaRPr lang="en-US" sz="2400" dirty="0" smtClean="0"/>
          </a:p>
          <a:p>
            <a:pPr marL="0" indent="0">
              <a:spcBef>
                <a:spcPct val="0"/>
              </a:spcBef>
              <a:spcAft>
                <a:spcPct val="0"/>
              </a:spcAft>
              <a:buFont typeface="Monotype Sorts" pitchFamily="2" charset="2"/>
              <a:buNone/>
            </a:pPr>
            <a:r>
              <a:rPr lang="en-US" sz="2400" dirty="0" smtClean="0">
                <a:solidFill>
                  <a:schemeClr val="hlink"/>
                </a:solidFill>
                <a:effectLst>
                  <a:outerShdw blurRad="38100" dist="38100" dir="2700000" algn="tl">
                    <a:srgbClr val="C0C0C0"/>
                  </a:outerShdw>
                </a:effectLst>
              </a:rPr>
              <a:t>Total </a:t>
            </a:r>
            <a:r>
              <a:rPr lang="en-US" sz="2400" dirty="0" err="1" smtClean="0">
                <a:solidFill>
                  <a:schemeClr val="hlink"/>
                </a:solidFill>
                <a:effectLst>
                  <a:outerShdw blurRad="38100" dist="38100" dir="2700000" algn="tl">
                    <a:srgbClr val="C0C0C0"/>
                  </a:outerShdw>
                </a:effectLst>
              </a:rPr>
              <a:t>Liab</a:t>
            </a:r>
            <a:r>
              <a:rPr lang="en-US" sz="2400" dirty="0" smtClean="0">
                <a:solidFill>
                  <a:schemeClr val="hlink"/>
                </a:solidFill>
                <a:effectLst>
                  <a:outerShdw blurRad="38100" dist="38100" dir="2700000" algn="tl">
                    <a:srgbClr val="C0C0C0"/>
                  </a:outerShdw>
                </a:effectLst>
              </a:rPr>
              <a:t>/</a:t>
            </a:r>
            <a:r>
              <a:rPr lang="en-US" sz="2400" dirty="0" err="1" smtClean="0">
                <a:solidFill>
                  <a:schemeClr val="hlink"/>
                </a:solidFill>
                <a:effectLst>
                  <a:outerShdw blurRad="38100" dist="38100" dir="2700000" algn="tl">
                    <a:srgbClr val="C0C0C0"/>
                  </a:outerShdw>
                </a:effectLst>
              </a:rPr>
              <a:t>Equity</a:t>
            </a:r>
            <a:r>
              <a:rPr lang="en-US" baseline="30000" dirty="0" err="1">
                <a:solidFill>
                  <a:schemeClr val="hlink"/>
                </a:solidFill>
                <a:effectLst>
                  <a:outerShdw blurRad="38100" dist="38100" dir="2700000" algn="tl">
                    <a:srgbClr val="C0C0C0"/>
                  </a:outerShdw>
                </a:effectLst>
              </a:rPr>
              <a:t>g,h</a:t>
            </a:r>
            <a:r>
              <a:rPr lang="en-US" sz="2400" dirty="0" smtClean="0">
                <a:solidFill>
                  <a:schemeClr val="hlink"/>
                </a:solidFill>
                <a:effectLst>
                  <a:outerShdw blurRad="38100" dist="38100" dir="2700000" algn="tl">
                    <a:srgbClr val="C0C0C0"/>
                  </a:outerShdw>
                </a:effectLst>
              </a:rPr>
              <a:t>     $ 1,855</a:t>
            </a:r>
            <a:endParaRPr lang="en-US" sz="2400" dirty="0">
              <a:solidFill>
                <a:schemeClr val="hlink"/>
              </a:solidFill>
              <a:effectLst>
                <a:outerShdw blurRad="38100" dist="38100" dir="2700000" algn="tl">
                  <a:srgbClr val="C0C0C0"/>
                </a:outerShdw>
              </a:effectLst>
            </a:endParaRPr>
          </a:p>
        </p:txBody>
      </p:sp>
      <p:sp>
        <p:nvSpPr>
          <p:cNvPr id="11271" name="Rectangle 7"/>
          <p:cNvSpPr>
            <a:spLocks noChangeArrowheads="1"/>
          </p:cNvSpPr>
          <p:nvPr/>
        </p:nvSpPr>
        <p:spPr bwMode="auto">
          <a:xfrm>
            <a:off x="214313" y="1738313"/>
            <a:ext cx="59808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dirty="0" smtClean="0">
                <a:solidFill>
                  <a:schemeClr val="hlink"/>
                </a:solidFill>
                <a:effectLst>
                  <a:outerShdw blurRad="38100" dist="38100" dir="2700000" algn="tl">
                    <a:srgbClr val="C0C0C0"/>
                  </a:outerShdw>
                </a:effectLst>
              </a:rPr>
              <a:t>Company A’s Balance </a:t>
            </a:r>
            <a:r>
              <a:rPr lang="en-US" dirty="0">
                <a:solidFill>
                  <a:schemeClr val="hlink"/>
                </a:solidFill>
                <a:effectLst>
                  <a:outerShdw blurRad="38100" dist="38100" dir="2700000" algn="tl">
                    <a:srgbClr val="C0C0C0"/>
                  </a:outerShdw>
                </a:effectLst>
              </a:rPr>
              <a:t>Sheet (thousands) Dec. 31, </a:t>
            </a:r>
            <a:r>
              <a:rPr lang="en-US" dirty="0" smtClean="0">
                <a:solidFill>
                  <a:schemeClr val="hlink"/>
                </a:solidFill>
                <a:effectLst>
                  <a:outerShdw blurRad="38100" dist="38100" dir="2700000" algn="tl">
                    <a:srgbClr val="C0C0C0"/>
                  </a:outerShdw>
                </a:effectLst>
              </a:rPr>
              <a:t>2011</a:t>
            </a:r>
            <a:endParaRPr lang="en-US" dirty="0">
              <a:solidFill>
                <a:schemeClr val="hlink"/>
              </a:solidFill>
              <a:effectLst>
                <a:outerShdw blurRad="38100" dist="38100" dir="2700000" algn="tl">
                  <a:srgbClr val="C0C0C0"/>
                </a:outerShdw>
              </a:effectLst>
            </a:endParaRPr>
          </a:p>
        </p:txBody>
      </p:sp>
      <p:sp>
        <p:nvSpPr>
          <p:cNvPr id="11272" name="Line 8"/>
          <p:cNvSpPr>
            <a:spLocks noChangeShapeType="1"/>
          </p:cNvSpPr>
          <p:nvPr/>
        </p:nvSpPr>
        <p:spPr bwMode="auto">
          <a:xfrm>
            <a:off x="304800" y="2209800"/>
            <a:ext cx="8534400" cy="0"/>
          </a:xfrm>
          <a:prstGeom prst="line">
            <a:avLst/>
          </a:prstGeom>
          <a:noFill/>
          <a:ln w="57150" cmpd="thickThin">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p:cNvSpPr>
            <a:spLocks noChangeShapeType="1"/>
          </p:cNvSpPr>
          <p:nvPr/>
        </p:nvSpPr>
        <p:spPr bwMode="auto">
          <a:xfrm>
            <a:off x="4876800" y="2209800"/>
            <a:ext cx="0" cy="4495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10"/>
          <p:cNvSpPr>
            <a:spLocks noChangeShapeType="1"/>
          </p:cNvSpPr>
          <p:nvPr/>
        </p:nvSpPr>
        <p:spPr bwMode="auto">
          <a:xfrm>
            <a:off x="3886200" y="6705600"/>
            <a:ext cx="762000" cy="0"/>
          </a:xfrm>
          <a:prstGeom prst="line">
            <a:avLst/>
          </a:prstGeom>
          <a:noFill/>
          <a:ln w="38100" cmpd="dbl">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746355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7187" y="950178"/>
            <a:ext cx="6972003" cy="5755422"/>
          </a:xfrm>
          <a:prstGeom prst="rect">
            <a:avLst/>
          </a:prstGeom>
        </p:spPr>
        <p:txBody>
          <a:bodyPr wrap="square">
            <a:spAutoFit/>
          </a:bodyPr>
          <a:lstStyle/>
          <a:p>
            <a:r>
              <a:rPr lang="en-US" sz="1600" b="1" u="sng" dirty="0">
                <a:latin typeface="Times New Roman"/>
                <a:cs typeface="Times New Roman"/>
              </a:rPr>
              <a:t>Income Statement for Year Ended December 31, 2008 (Millions of </a:t>
            </a:r>
            <a:r>
              <a:rPr lang="en-US" sz="1600" b="1" u="sng" dirty="0" smtClean="0">
                <a:latin typeface="Times New Roman"/>
                <a:cs typeface="Times New Roman"/>
              </a:rPr>
              <a:t>Dollars )</a:t>
            </a:r>
          </a:p>
          <a:p>
            <a:r>
              <a:rPr lang="en-US" sz="1600" b="1" dirty="0" smtClean="0">
                <a:latin typeface="Times New Roman"/>
                <a:cs typeface="Times New Roman"/>
              </a:rPr>
              <a:t>Net </a:t>
            </a:r>
            <a:r>
              <a:rPr lang="en-US" sz="1600" b="1" dirty="0">
                <a:latin typeface="Times New Roman"/>
                <a:cs typeface="Times New Roman"/>
              </a:rPr>
              <a:t>sales</a:t>
            </a:r>
            <a:r>
              <a:rPr lang="en-US" sz="1600" b="1" dirty="0" smtClean="0">
                <a:latin typeface="Times New Roman"/>
                <a:cs typeface="Times New Roman"/>
              </a:rPr>
              <a:t>  											         $795.0</a:t>
            </a:r>
          </a:p>
          <a:p>
            <a:r>
              <a:rPr lang="en-US" sz="1600" b="1" dirty="0" smtClean="0">
                <a:latin typeface="Times New Roman"/>
                <a:cs typeface="Times New Roman"/>
              </a:rPr>
              <a:t>Cost </a:t>
            </a:r>
            <a:r>
              <a:rPr lang="en-US" sz="1600" b="1" dirty="0">
                <a:latin typeface="Times New Roman"/>
                <a:cs typeface="Times New Roman"/>
              </a:rPr>
              <a:t>of goods </a:t>
            </a:r>
            <a:r>
              <a:rPr lang="en-US" sz="1600" b="1" dirty="0" smtClean="0">
                <a:latin typeface="Times New Roman"/>
                <a:cs typeface="Times New Roman"/>
              </a:rPr>
              <a:t>sold										         (</a:t>
            </a:r>
            <a:r>
              <a:rPr lang="en-US" sz="1600" b="1" u="sng" dirty="0" smtClean="0">
                <a:latin typeface="Times New Roman"/>
                <a:cs typeface="Times New Roman"/>
              </a:rPr>
              <a:t>$660.0)</a:t>
            </a:r>
          </a:p>
          <a:p>
            <a:r>
              <a:rPr lang="en-US" sz="1600" b="1" dirty="0" smtClean="0">
                <a:latin typeface="Times New Roman"/>
                <a:cs typeface="Times New Roman"/>
              </a:rPr>
              <a:t>Gross </a:t>
            </a:r>
            <a:r>
              <a:rPr lang="en-US" sz="1600" b="1" dirty="0">
                <a:latin typeface="Times New Roman"/>
                <a:cs typeface="Times New Roman"/>
              </a:rPr>
              <a:t>profit</a:t>
            </a:r>
            <a:r>
              <a:rPr lang="en-US" sz="1600" b="1" dirty="0" smtClean="0">
                <a:latin typeface="Times New Roman"/>
                <a:cs typeface="Times New Roman"/>
              </a:rPr>
              <a:t> 										         $135.0</a:t>
            </a:r>
          </a:p>
          <a:p>
            <a:r>
              <a:rPr lang="en-US" sz="1600" b="1" dirty="0" smtClean="0">
                <a:latin typeface="Times New Roman"/>
                <a:cs typeface="Times New Roman"/>
              </a:rPr>
              <a:t>Selling expenses										             (</a:t>
            </a:r>
            <a:r>
              <a:rPr lang="en-US" sz="1600" b="1" u="sng" dirty="0" smtClean="0">
                <a:latin typeface="Times New Roman"/>
                <a:cs typeface="Times New Roman"/>
              </a:rPr>
              <a:t>73.5) </a:t>
            </a:r>
          </a:p>
          <a:p>
            <a:r>
              <a:rPr lang="en-US" sz="1600" b="1" dirty="0" smtClean="0">
                <a:latin typeface="Times New Roman"/>
                <a:cs typeface="Times New Roman"/>
              </a:rPr>
              <a:t>EBITDA											         $  61.5 </a:t>
            </a:r>
          </a:p>
          <a:p>
            <a:r>
              <a:rPr lang="en-US" sz="1600" b="1" dirty="0" smtClean="0">
                <a:latin typeface="Times New Roman"/>
                <a:cs typeface="Times New Roman"/>
              </a:rPr>
              <a:t>Depreciation expense					   				              (</a:t>
            </a:r>
            <a:r>
              <a:rPr lang="en-US" sz="1600" b="1" u="sng" dirty="0" smtClean="0">
                <a:latin typeface="Times New Roman"/>
                <a:cs typeface="Times New Roman"/>
              </a:rPr>
              <a:t>12.0)</a:t>
            </a:r>
          </a:p>
          <a:p>
            <a:r>
              <a:rPr lang="en-US" sz="1600" b="1" dirty="0" smtClean="0">
                <a:latin typeface="Times New Roman"/>
                <a:cs typeface="Times New Roman"/>
              </a:rPr>
              <a:t>Earnings </a:t>
            </a:r>
            <a:r>
              <a:rPr lang="en-US" sz="1600" b="1" dirty="0">
                <a:latin typeface="Times New Roman"/>
                <a:cs typeface="Times New Roman"/>
              </a:rPr>
              <a:t>before interest and taxes</a:t>
            </a:r>
            <a:r>
              <a:rPr lang="en-US" sz="1600" b="1" dirty="0" smtClean="0">
                <a:latin typeface="Times New Roman"/>
                <a:cs typeface="Times New Roman"/>
              </a:rPr>
              <a:t> (</a:t>
            </a:r>
            <a:r>
              <a:rPr lang="en-US" sz="1600" b="1" dirty="0">
                <a:latin typeface="Times New Roman"/>
                <a:cs typeface="Times New Roman"/>
              </a:rPr>
              <a:t>EBIT</a:t>
            </a:r>
            <a:r>
              <a:rPr lang="en-US" sz="1600" b="1" dirty="0" smtClean="0">
                <a:latin typeface="Times New Roman"/>
                <a:cs typeface="Times New Roman"/>
              </a:rPr>
              <a:t>)	    				    	                                                  49.5  </a:t>
            </a:r>
          </a:p>
          <a:p>
            <a:r>
              <a:rPr lang="en-US" sz="1600" b="1" dirty="0" smtClean="0">
                <a:latin typeface="Times New Roman"/>
                <a:cs typeface="Times New Roman"/>
              </a:rPr>
              <a:t>Interest expense					             				                                  (</a:t>
            </a:r>
            <a:r>
              <a:rPr lang="en-US" sz="1600" b="1" u="sng" dirty="0" smtClean="0">
                <a:latin typeface="Times New Roman"/>
                <a:cs typeface="Times New Roman"/>
              </a:rPr>
              <a:t>4.5)</a:t>
            </a:r>
          </a:p>
          <a:p>
            <a:r>
              <a:rPr lang="en-US" sz="1600" b="1" dirty="0" smtClean="0">
                <a:latin typeface="Times New Roman"/>
                <a:cs typeface="Times New Roman"/>
              </a:rPr>
              <a:t>Earnings </a:t>
            </a:r>
            <a:r>
              <a:rPr lang="en-US" sz="1600" b="1" dirty="0">
                <a:latin typeface="Times New Roman"/>
                <a:cs typeface="Times New Roman"/>
              </a:rPr>
              <a:t>before taxes (EBT</a:t>
            </a:r>
            <a:r>
              <a:rPr lang="en-US" sz="1600" b="1" dirty="0" smtClean="0">
                <a:latin typeface="Times New Roman"/>
                <a:cs typeface="Times New Roman"/>
              </a:rPr>
              <a:t>)   							                                               $  45.0</a:t>
            </a:r>
          </a:p>
          <a:p>
            <a:r>
              <a:rPr lang="en-US" sz="1600" b="1" dirty="0" smtClean="0">
                <a:latin typeface="Times New Roman"/>
                <a:cs typeface="Times New Roman"/>
              </a:rPr>
              <a:t>Taxes </a:t>
            </a:r>
            <a:r>
              <a:rPr lang="en-US" sz="1600" b="1" dirty="0">
                <a:latin typeface="Times New Roman"/>
                <a:cs typeface="Times New Roman"/>
              </a:rPr>
              <a:t>(40%</a:t>
            </a:r>
            <a:r>
              <a:rPr lang="en-US" sz="1600" b="1" dirty="0" smtClean="0">
                <a:latin typeface="Times New Roman"/>
                <a:cs typeface="Times New Roman"/>
              </a:rPr>
              <a:t>)										           </a:t>
            </a:r>
            <a:r>
              <a:rPr lang="en-US" sz="1600" b="1" u="sng" dirty="0" smtClean="0">
                <a:latin typeface="Times New Roman"/>
                <a:cs typeface="Times New Roman"/>
              </a:rPr>
              <a:t>$  (18.0)</a:t>
            </a:r>
          </a:p>
          <a:p>
            <a:r>
              <a:rPr lang="en-US" sz="1600" b="1" dirty="0" smtClean="0">
                <a:latin typeface="Times New Roman"/>
                <a:cs typeface="Times New Roman"/>
              </a:rPr>
              <a:t>Net income										</a:t>
            </a:r>
            <a:r>
              <a:rPr lang="en-US" sz="1600" b="1" dirty="0">
                <a:latin typeface="Times New Roman"/>
                <a:cs typeface="Times New Roman"/>
              </a:rPr>
              <a:t> </a:t>
            </a:r>
            <a:r>
              <a:rPr lang="en-US" sz="1600" b="1" dirty="0" smtClean="0">
                <a:latin typeface="Times New Roman"/>
                <a:cs typeface="Times New Roman"/>
              </a:rPr>
              <a:t>          </a:t>
            </a:r>
            <a:r>
              <a:rPr lang="en-US" sz="1600" b="1" u="sng" dirty="0" smtClean="0">
                <a:latin typeface="Times New Roman"/>
                <a:cs typeface="Times New Roman"/>
              </a:rPr>
              <a:t>$  27.0</a:t>
            </a:r>
            <a:endParaRPr lang="en-US" sz="1600" u="sng" dirty="0">
              <a:latin typeface="Times New Roman"/>
              <a:cs typeface="Times New Roman"/>
            </a:endParaRPr>
          </a:p>
        </p:txBody>
      </p:sp>
      <p:sp>
        <p:nvSpPr>
          <p:cNvPr id="6" name="Rectangle 5"/>
          <p:cNvSpPr/>
          <p:nvPr/>
        </p:nvSpPr>
        <p:spPr>
          <a:xfrm>
            <a:off x="797187" y="228600"/>
            <a:ext cx="5026328" cy="646331"/>
          </a:xfrm>
          <a:prstGeom prst="rect">
            <a:avLst/>
          </a:prstGeom>
        </p:spPr>
        <p:txBody>
          <a:bodyPr wrap="square">
            <a:spAutoFit/>
          </a:bodyPr>
          <a:lstStyle/>
          <a:p>
            <a:pPr>
              <a:defRPr/>
            </a:pPr>
            <a:r>
              <a:rPr lang="en-US" sz="3600" dirty="0">
                <a:solidFill>
                  <a:schemeClr val="tx2">
                    <a:satMod val="130000"/>
                  </a:schemeClr>
                </a:solidFill>
                <a:effectLst>
                  <a:outerShdw blurRad="50000" dist="30000" dir="5400000" algn="tl" rotWithShape="0">
                    <a:srgbClr val="000000">
                      <a:alpha val="30000"/>
                    </a:srgbClr>
                  </a:outerShdw>
                </a:effectLst>
                <a:latin typeface="Times New Roman" pitchFamily="18" charset="0"/>
                <a:cs typeface="Times New Roman" pitchFamily="18" charset="0"/>
              </a:rPr>
              <a:t>P 3-28</a:t>
            </a:r>
          </a:p>
        </p:txBody>
      </p:sp>
    </p:spTree>
    <p:extLst>
      <p:ext uri="{BB962C8B-B14F-4D97-AF65-F5344CB8AC3E}">
        <p14:creationId xmlns:p14="http://schemas.microsoft.com/office/powerpoint/2010/main" val="26054183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0" y="762000"/>
            <a:ext cx="7467600" cy="762000"/>
          </a:xfrm>
          <a:prstGeom prst="rect">
            <a:avLst/>
          </a:prstGeom>
        </p:spPr>
        <p:txBody>
          <a:bodyPr>
            <a:prstTxWarp prst="textNoShape">
              <a:avLst/>
            </a:prstTxWarp>
          </a:bodyPr>
          <a:lstStyle/>
          <a:p>
            <a:r>
              <a:rPr lang="en-US" sz="1600" b="1" dirty="0">
                <a:latin typeface="Times New Roman" charset="0"/>
                <a:ea typeface="Times New Roman" charset="0"/>
                <a:cs typeface="Times New Roman" charset="0"/>
              </a:rPr>
              <a:t/>
            </a:r>
            <a:br>
              <a:rPr lang="en-US" sz="1600" b="1" dirty="0">
                <a:latin typeface="Times New Roman" charset="0"/>
                <a:ea typeface="Times New Roman" charset="0"/>
                <a:cs typeface="Times New Roman" charset="0"/>
              </a:rPr>
            </a:br>
            <a:r>
              <a:rPr lang="en-US" sz="1600" dirty="0">
                <a:latin typeface="Times New Roman" charset="0"/>
                <a:ea typeface="Times New Roman" charset="0"/>
                <a:cs typeface="Times New Roman" charset="0"/>
              </a:rPr>
              <a:t>a. Calculate following ratios and compare them with the industry average</a:t>
            </a:r>
            <a:r>
              <a:rPr lang="en-US" sz="1600" dirty="0" smtClean="0">
                <a:latin typeface="Times New Roman" charset="0"/>
                <a:ea typeface="Times New Roman" charset="0"/>
                <a:cs typeface="Times New Roman" charset="0"/>
              </a:rPr>
              <a:t>:</a:t>
            </a:r>
            <a:endParaRPr lang="en-US" sz="1400" b="1" dirty="0">
              <a:solidFill>
                <a:schemeClr val="bg1"/>
              </a:solidFill>
              <a:latin typeface="Times New Roman" charset="0"/>
              <a:ea typeface="Times New Roman" charset="0"/>
              <a:cs typeface="Times New Roman" charset="0"/>
            </a:endParaRPr>
          </a:p>
        </p:txBody>
      </p:sp>
      <p:sp>
        <p:nvSpPr>
          <p:cNvPr id="5" name="Title 1"/>
          <p:cNvSpPr txBox="1">
            <a:spLocks/>
          </p:cNvSpPr>
          <p:nvPr/>
        </p:nvSpPr>
        <p:spPr>
          <a:xfrm>
            <a:off x="901700" y="152400"/>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3-28</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29736571"/>
              </p:ext>
            </p:extLst>
          </p:nvPr>
        </p:nvGraphicFramePr>
        <p:xfrm>
          <a:off x="152400" y="1447800"/>
          <a:ext cx="8610602" cy="5257797"/>
        </p:xfrm>
        <a:graphic>
          <a:graphicData uri="http://schemas.openxmlformats.org/drawingml/2006/table">
            <a:tbl>
              <a:tblPr firstRow="1" bandRow="1">
                <a:tableStyleId>{5C22544A-7EE6-4342-B048-85BDC9FD1C3A}</a:tableStyleId>
              </a:tblPr>
              <a:tblGrid>
                <a:gridCol w="1487285"/>
                <a:gridCol w="313113"/>
                <a:gridCol w="2818015"/>
                <a:gridCol w="313113"/>
                <a:gridCol w="1174173"/>
                <a:gridCol w="313113"/>
                <a:gridCol w="1095895"/>
                <a:gridCol w="1095895"/>
              </a:tblGrid>
              <a:tr h="373941">
                <a:tc>
                  <a:txBody>
                    <a:bodyPr/>
                    <a:lstStyle/>
                    <a:p>
                      <a:pPr algn="ctr"/>
                      <a:endParaRPr lang="en-SG" sz="1050" dirty="0"/>
                    </a:p>
                  </a:txBody>
                  <a:tcPr/>
                </a:tc>
                <a:tc>
                  <a:txBody>
                    <a:bodyPr/>
                    <a:lstStyle/>
                    <a:p>
                      <a:pPr algn="ctr"/>
                      <a:endParaRPr lang="en-SG" sz="1050" dirty="0"/>
                    </a:p>
                  </a:txBody>
                  <a:tcPr/>
                </a:tc>
                <a:tc>
                  <a:txBody>
                    <a:bodyPr/>
                    <a:lstStyle/>
                    <a:p>
                      <a:pPr algn="ctr"/>
                      <a:endParaRPr lang="en-SG" sz="1050" dirty="0"/>
                    </a:p>
                  </a:txBody>
                  <a:tcPr/>
                </a:tc>
                <a:tc>
                  <a:txBody>
                    <a:bodyPr/>
                    <a:lstStyle/>
                    <a:p>
                      <a:pPr algn="ctr"/>
                      <a:endParaRPr lang="en-SG" sz="1050" dirty="0"/>
                    </a:p>
                  </a:txBody>
                  <a:tcPr/>
                </a:tc>
                <a:tc>
                  <a:txBody>
                    <a:bodyPr/>
                    <a:lstStyle/>
                    <a:p>
                      <a:pPr algn="ctr"/>
                      <a:endParaRPr lang="en-SG" sz="1050" dirty="0"/>
                    </a:p>
                  </a:txBody>
                  <a:tcPr/>
                </a:tc>
                <a:tc>
                  <a:txBody>
                    <a:bodyPr/>
                    <a:lstStyle/>
                    <a:p>
                      <a:pPr algn="ctr"/>
                      <a:endParaRPr lang="en-SG" sz="1050"/>
                    </a:p>
                  </a:txBody>
                  <a:tcPr/>
                </a:tc>
                <a:tc>
                  <a:txBody>
                    <a:bodyPr/>
                    <a:lstStyle/>
                    <a:p>
                      <a:pPr algn="ctr"/>
                      <a:r>
                        <a:rPr lang="en-US" sz="1100" dirty="0" smtClean="0">
                          <a:solidFill>
                            <a:schemeClr val="tx1"/>
                          </a:solidFill>
                        </a:rPr>
                        <a:t>Firm</a:t>
                      </a:r>
                      <a:endParaRPr lang="en-SG" sz="1100" dirty="0">
                        <a:solidFill>
                          <a:schemeClr val="tx1"/>
                        </a:solidFill>
                      </a:endParaRPr>
                    </a:p>
                  </a:txBody>
                  <a:tcPr/>
                </a:tc>
                <a:tc>
                  <a:txBody>
                    <a:bodyPr/>
                    <a:lstStyle/>
                    <a:p>
                      <a:pPr algn="ctr"/>
                      <a:r>
                        <a:rPr lang="en-US" sz="1100" dirty="0" smtClean="0">
                          <a:solidFill>
                            <a:schemeClr val="tx1"/>
                          </a:solidFill>
                        </a:rPr>
                        <a:t>Industry</a:t>
                      </a:r>
                      <a:endParaRPr lang="en-SG" sz="1100" dirty="0">
                        <a:solidFill>
                          <a:schemeClr val="tx1"/>
                        </a:solidFill>
                      </a:endParaRPr>
                    </a:p>
                  </a:txBody>
                  <a:tcPr/>
                </a:tc>
              </a:tr>
              <a:tr h="4302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charset="0"/>
                          <a:ea typeface="Times New Roman" charset="0"/>
                          <a:cs typeface="Times New Roman" charset="0"/>
                        </a:rPr>
                        <a:t>Current Ratio</a:t>
                      </a:r>
                      <a:r>
                        <a:rPr lang="en-US" sz="1100" dirty="0" smtClean="0">
                          <a:latin typeface="Times New Roman" charset="0"/>
                          <a:ea typeface="Times New Roman" charset="0"/>
                          <a:cs typeface="Times New Roman" charset="0"/>
                        </a:rPr>
                        <a:t> </a:t>
                      </a:r>
                      <a:endParaRPr lang="en-SG" sz="1100" dirty="0" smtClean="0"/>
                    </a:p>
                    <a:p>
                      <a:pPr algn="ct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Current Assets / Current Liabilities</a:t>
                      </a: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303 / 111 </a:t>
                      </a:r>
                      <a:endParaRPr lang="en-SG" sz="1100" dirty="0"/>
                    </a:p>
                  </a:txBody>
                  <a:tcPr/>
                </a:tc>
                <a:tc>
                  <a:txBody>
                    <a:bodyPr/>
                    <a:lstStyle/>
                    <a:p>
                      <a:pPr algn="ct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b="1" u="sng" dirty="0" smtClean="0">
                          <a:latin typeface="Times New Roman" charset="0"/>
                          <a:ea typeface="Times New Roman" charset="0"/>
                          <a:cs typeface="Times New Roman" charset="0"/>
                        </a:rPr>
                        <a:t>2.73x</a:t>
                      </a:r>
                      <a:endParaRPr lang="en-SG"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charset="0"/>
                          <a:ea typeface="Times New Roman" charset="0"/>
                          <a:cs typeface="Times New Roman" charset="0"/>
                        </a:rPr>
                        <a:t>2x</a:t>
                      </a:r>
                      <a:endParaRPr lang="en-US" sz="1100" b="1" u="sng" dirty="0" smtClean="0">
                        <a:latin typeface="Times New Roman" charset="0"/>
                        <a:ea typeface="Times New Roman" charset="0"/>
                        <a:cs typeface="Times New Roman" charset="0"/>
                      </a:endParaRPr>
                    </a:p>
                    <a:p>
                      <a:pPr algn="ctr"/>
                      <a:endParaRPr lang="en-SG" sz="1100" dirty="0"/>
                    </a:p>
                  </a:txBody>
                  <a:tcPr/>
                </a:tc>
              </a:tr>
              <a:tr h="430288">
                <a:tc>
                  <a:txBody>
                    <a:bodyPr/>
                    <a:lstStyle/>
                    <a:p>
                      <a:pPr algn="ctr"/>
                      <a:r>
                        <a:rPr lang="en-US" sz="1100" b="1" dirty="0" smtClean="0">
                          <a:latin typeface="Times New Roman" charset="0"/>
                          <a:ea typeface="Times New Roman" charset="0"/>
                          <a:cs typeface="Times New Roman" charset="0"/>
                        </a:rPr>
                        <a:t>Debt to Total Assets</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Total Debts / Total Assets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135 / 450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30%</a:t>
                      </a:r>
                      <a:endParaRPr lang="en-SG" sz="1100" dirty="0"/>
                    </a:p>
                  </a:txBody>
                  <a:tcPr/>
                </a:tc>
                <a:tc>
                  <a:txBody>
                    <a:bodyPr/>
                    <a:lstStyle/>
                    <a:p>
                      <a:pPr algn="ctr"/>
                      <a:r>
                        <a:rPr lang="en-US" sz="1100" b="1" dirty="0" smtClean="0">
                          <a:latin typeface="Times New Roman" charset="0"/>
                          <a:ea typeface="Times New Roman" charset="0"/>
                          <a:cs typeface="Times New Roman" charset="0"/>
                        </a:rPr>
                        <a:t>30%</a:t>
                      </a:r>
                      <a:endParaRPr lang="en-SG" sz="1100" dirty="0"/>
                    </a:p>
                  </a:txBody>
                  <a:tcPr/>
                </a:tc>
              </a:tr>
              <a:tr h="430288">
                <a:tc>
                  <a:txBody>
                    <a:bodyPr/>
                    <a:lstStyle/>
                    <a:p>
                      <a:pPr algn="ctr"/>
                      <a:r>
                        <a:rPr lang="en-US" sz="1100" b="1" dirty="0" smtClean="0">
                          <a:latin typeface="Times New Roman" charset="0"/>
                          <a:ea typeface="Times New Roman" charset="0"/>
                          <a:cs typeface="Times New Roman" charset="0"/>
                        </a:rPr>
                        <a:t>Times Interest Earned (TIE)</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EBIT / Interest Expense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49.5 / 4.5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11x</a:t>
                      </a:r>
                      <a:endParaRPr lang="en-SG"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charset="0"/>
                          <a:ea typeface="Times New Roman" charset="0"/>
                          <a:cs typeface="Times New Roman" charset="0"/>
                        </a:rPr>
                        <a:t>7x</a:t>
                      </a:r>
                      <a:endParaRPr lang="en-US" sz="1100" b="1" u="sng" dirty="0" smtClean="0">
                        <a:latin typeface="Times New Roman" charset="0"/>
                        <a:ea typeface="Times New Roman" charset="0"/>
                        <a:cs typeface="Times New Roman" charset="0"/>
                      </a:endParaRPr>
                    </a:p>
                    <a:p>
                      <a:pPr algn="ctr"/>
                      <a:endParaRPr lang="en-SG" sz="1100" dirty="0"/>
                    </a:p>
                  </a:txBody>
                  <a:tcPr/>
                </a:tc>
              </a:tr>
              <a:tr h="533970">
                <a:tc>
                  <a:txBody>
                    <a:bodyPr/>
                    <a:lstStyle/>
                    <a:p>
                      <a:pPr algn="ctr"/>
                      <a:r>
                        <a:rPr lang="en-US" sz="1100" b="1" dirty="0" smtClean="0">
                          <a:latin typeface="Times New Roman" charset="0"/>
                          <a:ea typeface="Times New Roman" charset="0"/>
                          <a:cs typeface="Times New Roman" charset="0"/>
                        </a:rPr>
                        <a:t>EBITDA Coverage</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(EBITDA + Lease </a:t>
                      </a:r>
                      <a:r>
                        <a:rPr lang="en-US" sz="1100" dirty="0" err="1" smtClean="0">
                          <a:latin typeface="Times New Roman" charset="0"/>
                          <a:ea typeface="Times New Roman" charset="0"/>
                          <a:cs typeface="Times New Roman" charset="0"/>
                        </a:rPr>
                        <a:t>Pmts</a:t>
                      </a:r>
                      <a:r>
                        <a:rPr lang="en-US" sz="1100" dirty="0" smtClean="0">
                          <a:latin typeface="Times New Roman" charset="0"/>
                          <a:ea typeface="Times New Roman" charset="0"/>
                          <a:cs typeface="Times New Roman" charset="0"/>
                        </a:rPr>
                        <a:t>) / </a:t>
                      </a:r>
                    </a:p>
                    <a:p>
                      <a:pPr algn="ctr"/>
                      <a:r>
                        <a:rPr lang="en-US" sz="1100" dirty="0" smtClean="0">
                          <a:latin typeface="Times New Roman" charset="0"/>
                          <a:ea typeface="Times New Roman" charset="0"/>
                          <a:cs typeface="Times New Roman" charset="0"/>
                        </a:rPr>
                        <a:t>(Interest </a:t>
                      </a:r>
                      <a:r>
                        <a:rPr lang="en-US" sz="1100" dirty="0" err="1" smtClean="0">
                          <a:latin typeface="Times New Roman" charset="0"/>
                          <a:ea typeface="Times New Roman" charset="0"/>
                          <a:cs typeface="Times New Roman" charset="0"/>
                        </a:rPr>
                        <a:t>Exp</a:t>
                      </a:r>
                      <a:r>
                        <a:rPr lang="en-US" sz="1100" dirty="0" smtClean="0">
                          <a:latin typeface="Times New Roman" charset="0"/>
                          <a:ea typeface="Times New Roman" charset="0"/>
                          <a:cs typeface="Times New Roman" charset="0"/>
                        </a:rPr>
                        <a:t> + Lease </a:t>
                      </a:r>
                      <a:r>
                        <a:rPr lang="en-US" sz="1100" dirty="0" err="1" smtClean="0">
                          <a:latin typeface="Times New Roman" charset="0"/>
                          <a:ea typeface="Times New Roman" charset="0"/>
                          <a:cs typeface="Times New Roman" charset="0"/>
                        </a:rPr>
                        <a:t>Pmts</a:t>
                      </a:r>
                      <a:r>
                        <a:rPr lang="en-US" sz="1100" dirty="0" smtClean="0">
                          <a:latin typeface="Times New Roman" charset="0"/>
                          <a:ea typeface="Times New Roman" charset="0"/>
                          <a:cs typeface="Times New Roman" charset="0"/>
                        </a:rPr>
                        <a:t> + Principal </a:t>
                      </a:r>
                      <a:r>
                        <a:rPr lang="en-US" sz="1100" dirty="0" err="1" smtClean="0">
                          <a:latin typeface="Times New Roman" charset="0"/>
                          <a:ea typeface="Times New Roman" charset="0"/>
                          <a:cs typeface="Times New Roman" charset="0"/>
                        </a:rPr>
                        <a:t>Pmts</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61.5 + 0 </a:t>
                      </a:r>
                      <a:r>
                        <a:rPr lang="en-US" sz="1100" dirty="0" smtClean="0">
                          <a:latin typeface="Times New Roman" charset="0"/>
                          <a:ea typeface="Times New Roman" charset="0"/>
                          <a:cs typeface="Times New Roman" charset="0"/>
                        </a:rPr>
                        <a:t>/ </a:t>
                      </a:r>
                    </a:p>
                    <a:p>
                      <a:pPr algn="ctr"/>
                      <a:r>
                        <a:rPr lang="en-US" sz="1100" dirty="0" smtClean="0">
                          <a:latin typeface="Times New Roman" charset="0"/>
                          <a:ea typeface="Times New Roman" charset="0"/>
                          <a:cs typeface="Times New Roman" charset="0"/>
                        </a:rPr>
                        <a:t>( 4.5 + </a:t>
                      </a:r>
                      <a:r>
                        <a:rPr lang="en-US" sz="1100" dirty="0" smtClean="0">
                          <a:latin typeface="Times New Roman" charset="0"/>
                          <a:ea typeface="Times New Roman" charset="0"/>
                          <a:cs typeface="Times New Roman" charset="0"/>
                        </a:rPr>
                        <a:t>0 + </a:t>
                      </a:r>
                      <a:r>
                        <a:rPr lang="en-US" sz="1100" dirty="0" smtClean="0">
                          <a:latin typeface="Times New Roman" charset="0"/>
                          <a:ea typeface="Times New Roman" charset="0"/>
                          <a:cs typeface="Times New Roman" charset="0"/>
                        </a:rPr>
                        <a:t>2)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9.46x</a:t>
                      </a:r>
                      <a:endParaRPr lang="en-SG"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charset="0"/>
                          <a:ea typeface="Times New Roman" charset="0"/>
                          <a:cs typeface="Times New Roman" charset="0"/>
                        </a:rPr>
                        <a:t>9x</a:t>
                      </a:r>
                      <a:endParaRPr lang="en-US" sz="1100" dirty="0" smtClean="0">
                        <a:latin typeface="Times New Roman" charset="0"/>
                        <a:ea typeface="Times New Roman" charset="0"/>
                        <a:cs typeface="Times New Roman" charset="0"/>
                      </a:endParaRPr>
                    </a:p>
                    <a:p>
                      <a:pPr algn="ctr"/>
                      <a:endParaRPr lang="en-SG" sz="1100" dirty="0"/>
                    </a:p>
                  </a:txBody>
                  <a:tcPr/>
                </a:tc>
              </a:tr>
              <a:tr h="430288">
                <a:tc>
                  <a:txBody>
                    <a:bodyPr/>
                    <a:lstStyle/>
                    <a:p>
                      <a:pPr algn="ctr"/>
                      <a:r>
                        <a:rPr lang="en-US" sz="1100" b="1" dirty="0" smtClean="0">
                          <a:solidFill>
                            <a:srgbClr val="000000"/>
                          </a:solidFill>
                          <a:latin typeface="Times New Roman" charset="0"/>
                          <a:ea typeface="Times New Roman" charset="0"/>
                          <a:cs typeface="Times New Roman" charset="0"/>
                        </a:rPr>
                        <a:t>Inventory Turnover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solidFill>
                            <a:srgbClr val="000000"/>
                          </a:solidFill>
                          <a:latin typeface="Times New Roman" charset="0"/>
                          <a:ea typeface="Times New Roman" charset="0"/>
                          <a:cs typeface="Times New Roman" charset="0"/>
                        </a:rPr>
                        <a:t>Net Sales / Inventories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solidFill>
                            <a:srgbClr val="000000"/>
                          </a:solidFill>
                          <a:latin typeface="Times New Roman" charset="0"/>
                          <a:ea typeface="Times New Roman" charset="0"/>
                          <a:cs typeface="Times New Roman" charset="0"/>
                        </a:rPr>
                        <a:t>795 /159 </a:t>
                      </a: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solidFill>
                            <a:srgbClr val="000000"/>
                          </a:solidFill>
                          <a:latin typeface="Times New Roman" charset="0"/>
                          <a:ea typeface="Times New Roman" charset="0"/>
                          <a:cs typeface="Times New Roman" charset="0"/>
                        </a:rPr>
                        <a:t>5x</a:t>
                      </a:r>
                      <a:endParaRPr lang="en-SG"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latin typeface="Times New Roman" charset="0"/>
                          <a:ea typeface="Times New Roman" charset="0"/>
                          <a:cs typeface="Times New Roman" charset="0"/>
                        </a:rPr>
                        <a:t>10x</a:t>
                      </a:r>
                    </a:p>
                    <a:p>
                      <a:pPr algn="ctr"/>
                      <a:endParaRPr lang="en-SG" sz="1100" dirty="0"/>
                    </a:p>
                  </a:txBody>
                  <a:tcPr/>
                </a:tc>
              </a:tr>
              <a:tr h="430288">
                <a:tc>
                  <a:txBody>
                    <a:bodyPr/>
                    <a:lstStyle/>
                    <a:p>
                      <a:pPr algn="ctr"/>
                      <a:r>
                        <a:rPr lang="en-US" sz="1100" b="1" dirty="0" smtClean="0">
                          <a:solidFill>
                            <a:srgbClr val="000000"/>
                          </a:solidFill>
                          <a:latin typeface="Times New Roman" charset="0"/>
                          <a:ea typeface="Times New Roman" charset="0"/>
                          <a:cs typeface="Times New Roman" charset="0"/>
                        </a:rPr>
                        <a:t>Fixed Assets Turnover</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solidFill>
                            <a:srgbClr val="000000"/>
                          </a:solidFill>
                          <a:latin typeface="Times New Roman" charset="0"/>
                          <a:ea typeface="Times New Roman" charset="0"/>
                          <a:cs typeface="Times New Roman" charset="0"/>
                        </a:rPr>
                        <a:t>Net Sales / Net Fixed Assets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solidFill>
                            <a:srgbClr val="000000"/>
                          </a:solidFill>
                          <a:latin typeface="Times New Roman" charset="0"/>
                          <a:ea typeface="Times New Roman" charset="0"/>
                          <a:cs typeface="Times New Roman" charset="0"/>
                        </a:rPr>
                        <a:t>795 / 147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solidFill>
                            <a:srgbClr val="000000"/>
                          </a:solidFill>
                          <a:latin typeface="Times New Roman" charset="0"/>
                          <a:ea typeface="Times New Roman" charset="0"/>
                          <a:cs typeface="Times New Roman" charset="0"/>
                        </a:rPr>
                        <a:t>5.41x</a:t>
                      </a:r>
                      <a:endParaRPr lang="en-SG"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000000"/>
                          </a:solidFill>
                          <a:latin typeface="Times New Roman" charset="0"/>
                          <a:ea typeface="Times New Roman" charset="0"/>
                          <a:cs typeface="Times New Roman" charset="0"/>
                        </a:rPr>
                        <a:t>6x</a:t>
                      </a:r>
                      <a:endParaRPr lang="en-US" sz="1100" b="1" u="sng" dirty="0" smtClean="0">
                        <a:solidFill>
                          <a:srgbClr val="000000"/>
                        </a:solidFill>
                        <a:latin typeface="Times New Roman" charset="0"/>
                        <a:ea typeface="Times New Roman" charset="0"/>
                        <a:cs typeface="Times New Roman" charset="0"/>
                      </a:endParaRPr>
                    </a:p>
                    <a:p>
                      <a:pPr algn="ctr"/>
                      <a:endParaRPr lang="en-SG" sz="1100" dirty="0"/>
                    </a:p>
                  </a:txBody>
                  <a:tcPr/>
                </a:tc>
              </a:tr>
              <a:tr h="430288">
                <a:tc>
                  <a:txBody>
                    <a:bodyPr/>
                    <a:lstStyle/>
                    <a:p>
                      <a:pPr algn="ctr"/>
                      <a:r>
                        <a:rPr lang="en-US" sz="1100" b="1" dirty="0" smtClean="0">
                          <a:latin typeface="Times New Roman" charset="0"/>
                          <a:ea typeface="Times New Roman" charset="0"/>
                          <a:cs typeface="Times New Roman" charset="0"/>
                        </a:rPr>
                        <a:t>Total Assets Turnover</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Net Sales / Total Assets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795 / 450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1.77x</a:t>
                      </a:r>
                      <a:r>
                        <a:rPr lang="en-US" sz="1100" dirty="0" smtClean="0">
                          <a:latin typeface="Times New Roman" charset="0"/>
                          <a:ea typeface="Times New Roman" charset="0"/>
                          <a:cs typeface="Times New Roman" charset="0"/>
                        </a:rPr>
                        <a:t> </a:t>
                      </a:r>
                      <a:endParaRPr lang="en-SG"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charset="0"/>
                          <a:ea typeface="Times New Roman" charset="0"/>
                          <a:cs typeface="Times New Roman" charset="0"/>
                        </a:rPr>
                        <a:t>3x</a:t>
                      </a:r>
                    </a:p>
                    <a:p>
                      <a:pPr algn="ctr"/>
                      <a:endParaRPr lang="en-SG" sz="1100" dirty="0"/>
                    </a:p>
                  </a:txBody>
                  <a:tcPr/>
                </a:tc>
              </a:tr>
              <a:tr h="463454">
                <a:tc>
                  <a:txBody>
                    <a:bodyPr/>
                    <a:lstStyle/>
                    <a:p>
                      <a:pPr algn="ctr"/>
                      <a:r>
                        <a:rPr lang="en-US" sz="1100" b="1" dirty="0" smtClean="0">
                          <a:latin typeface="Times New Roman" charset="0"/>
                          <a:ea typeface="Times New Roman" charset="0"/>
                          <a:cs typeface="Times New Roman" charset="0"/>
                        </a:rPr>
                        <a:t>Days Sales Outstanding (DSO)</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Receivables / (Annual Sales / 365)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66 / (795 / 365)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30.3 days</a:t>
                      </a:r>
                      <a:r>
                        <a:rPr lang="en-US" sz="1100" dirty="0" smtClean="0">
                          <a:latin typeface="Times New Roman" charset="0"/>
                          <a:ea typeface="Times New Roman" charset="0"/>
                          <a:cs typeface="Times New Roman" charset="0"/>
                        </a:rPr>
                        <a:t> </a:t>
                      </a:r>
                      <a:endParaRPr lang="en-SG"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u="sng" dirty="0" smtClean="0">
                          <a:latin typeface="Times New Roman" charset="0"/>
                          <a:ea typeface="Times New Roman" charset="0"/>
                          <a:cs typeface="Times New Roman" charset="0"/>
                        </a:rPr>
                        <a:t>24 days</a:t>
                      </a:r>
                      <a:r>
                        <a:rPr lang="en-US" sz="1100" dirty="0" smtClean="0">
                          <a:latin typeface="Times New Roman" charset="0"/>
                          <a:ea typeface="Times New Roman" charset="0"/>
                          <a:cs typeface="Times New Roman" charset="0"/>
                        </a:rPr>
                        <a:t> </a:t>
                      </a:r>
                      <a:endParaRPr lang="en-US" sz="1100" b="1" u="sng" dirty="0" smtClean="0">
                        <a:latin typeface="Times New Roman" charset="0"/>
                        <a:ea typeface="Times New Roman" charset="0"/>
                        <a:cs typeface="Times New Roman" charset="0"/>
                      </a:endParaRPr>
                    </a:p>
                    <a:p>
                      <a:pPr algn="ctr"/>
                      <a:endParaRPr lang="en-SG" sz="1100" dirty="0"/>
                    </a:p>
                  </a:txBody>
                  <a:tcPr/>
                </a:tc>
              </a:tr>
              <a:tr h="373941">
                <a:tc>
                  <a:txBody>
                    <a:bodyPr/>
                    <a:lstStyle/>
                    <a:p>
                      <a:pPr algn="ctr"/>
                      <a:r>
                        <a:rPr lang="en-US" sz="1100" b="1" dirty="0" smtClean="0">
                          <a:latin typeface="Times New Roman" charset="0"/>
                          <a:ea typeface="Times New Roman" charset="0"/>
                          <a:cs typeface="Times New Roman" charset="0"/>
                        </a:rPr>
                        <a:t>Profit Margin</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Net Income / Net Sales</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27 / 795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3.40%</a:t>
                      </a:r>
                      <a:endParaRPr lang="en-SG" sz="1100" dirty="0"/>
                    </a:p>
                  </a:txBody>
                  <a:tcPr/>
                </a:tc>
                <a:tc>
                  <a:txBody>
                    <a:bodyPr/>
                    <a:lstStyle/>
                    <a:p>
                      <a:pPr algn="ctr"/>
                      <a:r>
                        <a:rPr lang="en-US" sz="1100" b="1" dirty="0" smtClean="0">
                          <a:latin typeface="Times New Roman" charset="0"/>
                          <a:ea typeface="Times New Roman" charset="0"/>
                          <a:cs typeface="Times New Roman" charset="0"/>
                        </a:rPr>
                        <a:t>3.00%</a:t>
                      </a:r>
                      <a:endParaRPr lang="en-SG" sz="1100" dirty="0"/>
                    </a:p>
                  </a:txBody>
                  <a:tcPr/>
                </a:tc>
              </a:tr>
              <a:tr h="475843">
                <a:tc>
                  <a:txBody>
                    <a:bodyPr/>
                    <a:lstStyle/>
                    <a:p>
                      <a:pPr algn="ctr"/>
                      <a:r>
                        <a:rPr lang="en-US" sz="1100" b="1" dirty="0" smtClean="0">
                          <a:latin typeface="Times New Roman" charset="0"/>
                          <a:ea typeface="Times New Roman" charset="0"/>
                          <a:cs typeface="Times New Roman" charset="0"/>
                        </a:rPr>
                        <a:t>Return on Total Assets (ROA)</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Net income / Total Assets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27 / 450 </a:t>
                      </a:r>
                      <a:endParaRPr lang="en-SG" sz="1100" dirty="0"/>
                    </a:p>
                  </a:txBody>
                  <a:tcPr/>
                </a:tc>
                <a:tc>
                  <a:txBody>
                    <a:bodyPr/>
                    <a:lstStyle/>
                    <a:p>
                      <a:pPr algn="ctr"/>
                      <a:r>
                        <a:rPr lang="en-US" sz="110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6.0%</a:t>
                      </a:r>
                      <a:endParaRPr lang="en-SG" sz="1100" dirty="0"/>
                    </a:p>
                  </a:txBody>
                  <a:tcPr/>
                </a:tc>
                <a:tc>
                  <a:txBody>
                    <a:bodyPr/>
                    <a:lstStyle/>
                    <a:p>
                      <a:pPr algn="ctr"/>
                      <a:r>
                        <a:rPr lang="en-US" sz="1100" b="1" dirty="0" smtClean="0">
                          <a:latin typeface="Times New Roman" charset="0"/>
                          <a:ea typeface="Times New Roman" charset="0"/>
                          <a:cs typeface="Times New Roman" charset="0"/>
                        </a:rPr>
                        <a:t>9.00%</a:t>
                      </a:r>
                      <a:endParaRPr lang="en-SG" sz="1100" dirty="0"/>
                    </a:p>
                  </a:txBody>
                  <a:tcPr/>
                </a:tc>
              </a:tr>
              <a:tr h="454920">
                <a:tc>
                  <a:txBody>
                    <a:bodyPr/>
                    <a:lstStyle/>
                    <a:p>
                      <a:pPr algn="ctr"/>
                      <a:r>
                        <a:rPr lang="en-US" sz="1100" b="1" dirty="0" smtClean="0">
                          <a:latin typeface="Times New Roman" charset="0"/>
                          <a:ea typeface="Times New Roman" charset="0"/>
                          <a:cs typeface="Times New Roman" charset="0"/>
                        </a:rPr>
                        <a:t>Return on Common Equity (ROE)</a:t>
                      </a: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Net income / Equity </a:t>
                      </a: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dirty="0" smtClean="0">
                          <a:latin typeface="Times New Roman" charset="0"/>
                          <a:ea typeface="Times New Roman" charset="0"/>
                          <a:cs typeface="Times New Roman" charset="0"/>
                        </a:rPr>
                        <a:t>27 / 315 </a:t>
                      </a:r>
                      <a:endParaRPr lang="en-SG" sz="1100" dirty="0"/>
                    </a:p>
                  </a:txBody>
                  <a:tcPr/>
                </a:tc>
                <a:tc>
                  <a:txBody>
                    <a:bodyPr/>
                    <a:lstStyle/>
                    <a:p>
                      <a:pPr algn="ctr"/>
                      <a:r>
                        <a:rPr lang="en-US" sz="1100" dirty="0" smtClean="0">
                          <a:latin typeface="Times New Roman" charset="0"/>
                          <a:ea typeface="Times New Roman" charset="0"/>
                          <a:cs typeface="Times New Roman" charset="0"/>
                        </a:rPr>
                        <a:t>=</a:t>
                      </a:r>
                      <a:endParaRPr lang="en-SG" sz="1100" dirty="0"/>
                    </a:p>
                  </a:txBody>
                  <a:tcPr/>
                </a:tc>
                <a:tc>
                  <a:txBody>
                    <a:bodyPr/>
                    <a:lstStyle/>
                    <a:p>
                      <a:pPr algn="ctr"/>
                      <a:r>
                        <a:rPr lang="en-US" sz="1100" b="1" u="sng" dirty="0" smtClean="0">
                          <a:latin typeface="Times New Roman" charset="0"/>
                          <a:ea typeface="Times New Roman" charset="0"/>
                          <a:cs typeface="Times New Roman" charset="0"/>
                        </a:rPr>
                        <a:t>8.57%</a:t>
                      </a:r>
                      <a:r>
                        <a:rPr lang="en-US" sz="1100" dirty="0" smtClean="0">
                          <a:latin typeface="Times New Roman" charset="0"/>
                          <a:ea typeface="Times New Roman" charset="0"/>
                          <a:cs typeface="Times New Roman" charset="0"/>
                        </a:rPr>
                        <a:t> </a:t>
                      </a:r>
                      <a:endParaRPr lang="en-SG" sz="1100" dirty="0"/>
                    </a:p>
                  </a:txBody>
                  <a:tcPr/>
                </a:tc>
                <a:tc>
                  <a:txBody>
                    <a:bodyPr/>
                    <a:lstStyle/>
                    <a:p>
                      <a:pPr algn="ctr"/>
                      <a:r>
                        <a:rPr lang="en-US" sz="1100" b="1" dirty="0" smtClean="0">
                          <a:latin typeface="Times New Roman" charset="0"/>
                          <a:ea typeface="Times New Roman" charset="0"/>
                          <a:cs typeface="Times New Roman" charset="0"/>
                        </a:rPr>
                        <a:t>12.86%</a:t>
                      </a:r>
                      <a:endParaRPr lang="en-SG" sz="1100" dirty="0"/>
                    </a:p>
                  </a:txBody>
                  <a:tcPr/>
                </a:tc>
              </a:tr>
            </a:tbl>
          </a:graphicData>
        </a:graphic>
      </p:graphicFrame>
    </p:spTree>
    <p:extLst>
      <p:ext uri="{BB962C8B-B14F-4D97-AF65-F5344CB8AC3E}">
        <p14:creationId xmlns:p14="http://schemas.microsoft.com/office/powerpoint/2010/main" val="673257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0" y="1338262"/>
            <a:ext cx="7467600" cy="762000"/>
          </a:xfrm>
          <a:prstGeom prst="rect">
            <a:avLst/>
          </a:prstGeom>
        </p:spPr>
        <p:txBody>
          <a:bodyPr>
            <a:prstTxWarp prst="textNoShape">
              <a:avLst/>
            </a:prstTxWarp>
          </a:bodyPr>
          <a:lstStyle/>
          <a:p>
            <a:pPr eaLnBrk="1" hangingPunct="1"/>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dirty="0" err="1">
                <a:latin typeface="Times New Roman" charset="0"/>
                <a:ea typeface="Times New Roman" charset="0"/>
                <a:cs typeface="Times New Roman" charset="0"/>
              </a:rPr>
              <a:t>d</a:t>
            </a:r>
            <a:r>
              <a:rPr lang="en-US" dirty="0" smtClean="0">
                <a:latin typeface="Times New Roman" charset="0"/>
                <a:ea typeface="Times New Roman" charset="0"/>
                <a:cs typeface="Times New Roman" charset="0"/>
              </a:rPr>
              <a:t>. </a:t>
            </a:r>
            <a:r>
              <a:rPr lang="en-US" dirty="0">
                <a:latin typeface="Times New Roman" charset="0"/>
                <a:ea typeface="Times New Roman" charset="0"/>
                <a:cs typeface="Times New Roman" charset="0"/>
              </a:rPr>
              <a:t>Which specific accounts seem to be most out of the line relative to other firms in the same industry? </a:t>
            </a:r>
            <a:endParaRPr lang="en-US" sz="1600" dirty="0">
              <a:solidFill>
                <a:schemeClr val="bg1"/>
              </a:solidFill>
              <a:latin typeface="Times New Roman" charset="0"/>
              <a:ea typeface="Times New Roman" charset="0"/>
              <a:cs typeface="Times New Roman" charset="0"/>
            </a:endParaRPr>
          </a:p>
        </p:txBody>
      </p:sp>
      <p:sp>
        <p:nvSpPr>
          <p:cNvPr id="41987" name="Text Box 3"/>
          <p:cNvSpPr txBox="1">
            <a:spLocks noChangeArrowheads="1"/>
          </p:cNvSpPr>
          <p:nvPr/>
        </p:nvSpPr>
        <p:spPr bwMode="auto">
          <a:xfrm>
            <a:off x="838200" y="2246312"/>
            <a:ext cx="7391400" cy="3870675"/>
          </a:xfrm>
          <a:prstGeom prst="rect">
            <a:avLst/>
          </a:prstGeom>
          <a:noFill/>
          <a:ln w="9525">
            <a:noFill/>
            <a:miter lim="800000"/>
            <a:headEnd/>
            <a:tailEnd/>
          </a:ln>
        </p:spPr>
        <p:txBody>
          <a:bodyPr>
            <a:prstTxWarp prst="textNoShape">
              <a:avLst/>
            </a:prstTxWarp>
            <a:spAutoFit/>
          </a:bodyPr>
          <a:lstStyle/>
          <a:p>
            <a:pPr>
              <a:lnSpc>
                <a:spcPct val="120000"/>
              </a:lnSpc>
            </a:pPr>
            <a:endParaRPr lang="en-US" sz="1400" dirty="0">
              <a:latin typeface="Times New Roman" charset="0"/>
              <a:ea typeface="Times New Roman" charset="0"/>
              <a:cs typeface="Times New Roman" charset="0"/>
            </a:endParaRPr>
          </a:p>
          <a:p>
            <a:pPr>
              <a:lnSpc>
                <a:spcPct val="120000"/>
              </a:lnSpc>
            </a:pPr>
            <a:r>
              <a:rPr lang="en-US" sz="1600" b="1" dirty="0">
                <a:latin typeface="Times New Roman" charset="0"/>
                <a:ea typeface="Times New Roman" charset="0"/>
                <a:cs typeface="Times New Roman" charset="0"/>
              </a:rPr>
              <a:t>Inventory Turnover </a:t>
            </a:r>
            <a:r>
              <a:rPr lang="en-US" sz="1600" dirty="0">
                <a:latin typeface="Times New Roman" charset="0"/>
                <a:ea typeface="Times New Roman" charset="0"/>
                <a:cs typeface="Times New Roman" charset="0"/>
              </a:rPr>
              <a:t>= Net Sales / Inventories = 795 /159 = </a:t>
            </a:r>
            <a:r>
              <a:rPr lang="en-US" sz="1600" b="1" u="sng" dirty="0">
                <a:latin typeface="Times New Roman" charset="0"/>
                <a:ea typeface="Times New Roman" charset="0"/>
                <a:cs typeface="Times New Roman" charset="0"/>
              </a:rPr>
              <a:t>5x</a:t>
            </a:r>
            <a:r>
              <a:rPr lang="en-US" sz="1600" dirty="0">
                <a:latin typeface="Times New Roman" charset="0"/>
                <a:ea typeface="Times New Roman" charset="0"/>
                <a:cs typeface="Times New Roman" charset="0"/>
              </a:rPr>
              <a:t> vs.</a:t>
            </a:r>
            <a:r>
              <a:rPr lang="en-US" sz="1600" b="1" dirty="0">
                <a:latin typeface="Times New Roman" charset="0"/>
                <a:ea typeface="Times New Roman" charset="0"/>
                <a:cs typeface="Times New Roman" charset="0"/>
              </a:rPr>
              <a:t> 10x</a:t>
            </a:r>
          </a:p>
          <a:p>
            <a:pPr>
              <a:lnSpc>
                <a:spcPct val="120000"/>
              </a:lnSpc>
            </a:pPr>
            <a:endParaRPr lang="en-US" sz="1600" b="1" dirty="0">
              <a:latin typeface="Times New Roman" charset="0"/>
              <a:ea typeface="Times New Roman" charset="0"/>
              <a:cs typeface="Times New Roman" charset="0"/>
            </a:endParaRPr>
          </a:p>
          <a:p>
            <a:pPr>
              <a:lnSpc>
                <a:spcPct val="120000"/>
              </a:lnSpc>
            </a:pPr>
            <a:r>
              <a:rPr lang="en-US" sz="1600" dirty="0">
                <a:latin typeface="Times New Roman" charset="0"/>
                <a:ea typeface="Times New Roman" charset="0"/>
                <a:cs typeface="Times New Roman" charset="0"/>
              </a:rPr>
              <a:t>--- If the company’s inventory can be reduced, then more funds can be generated to retire debt, thus reducing interest charges, improving profits, and strengthening debt position.</a:t>
            </a:r>
          </a:p>
          <a:p>
            <a:pPr>
              <a:lnSpc>
                <a:spcPct val="120000"/>
              </a:lnSpc>
            </a:pPr>
            <a:endParaRPr lang="en-US" sz="1600" dirty="0">
              <a:latin typeface="Times New Roman" charset="0"/>
              <a:ea typeface="Times New Roman" charset="0"/>
              <a:cs typeface="Times New Roman" charset="0"/>
            </a:endParaRPr>
          </a:p>
          <a:p>
            <a:pPr>
              <a:lnSpc>
                <a:spcPct val="120000"/>
              </a:lnSpc>
            </a:pPr>
            <a:r>
              <a:rPr lang="en-US" sz="1600" b="1" dirty="0">
                <a:latin typeface="Times New Roman" charset="0"/>
                <a:ea typeface="Times New Roman" charset="0"/>
                <a:cs typeface="Times New Roman" charset="0"/>
              </a:rPr>
              <a:t>Fixed Assets Turnover</a:t>
            </a:r>
            <a:r>
              <a:rPr lang="en-US" sz="1600" dirty="0">
                <a:latin typeface="Times New Roman" charset="0"/>
                <a:ea typeface="Times New Roman" charset="0"/>
                <a:cs typeface="Times New Roman" charset="0"/>
              </a:rPr>
              <a:t> = Net Sales / Net Fixed Assets = 795 / 147 = </a:t>
            </a:r>
            <a:r>
              <a:rPr lang="en-US" sz="1600" b="1" u="sng" dirty="0">
                <a:latin typeface="Times New Roman" charset="0"/>
                <a:ea typeface="Times New Roman" charset="0"/>
                <a:cs typeface="Times New Roman" charset="0"/>
              </a:rPr>
              <a:t>5.41x</a:t>
            </a:r>
            <a:r>
              <a:rPr lang="en-US" sz="1600" dirty="0">
                <a:latin typeface="Times New Roman" charset="0"/>
                <a:ea typeface="Times New Roman" charset="0"/>
                <a:cs typeface="Times New Roman" charset="0"/>
              </a:rPr>
              <a:t> vs.</a:t>
            </a:r>
            <a:r>
              <a:rPr lang="en-US" sz="1600" b="1" dirty="0">
                <a:latin typeface="Times New Roman" charset="0"/>
                <a:ea typeface="Times New Roman" charset="0"/>
                <a:cs typeface="Times New Roman" charset="0"/>
              </a:rPr>
              <a:t> 6x</a:t>
            </a:r>
            <a:endParaRPr lang="en-US" sz="1600" b="1" u="sng" dirty="0">
              <a:latin typeface="Times New Roman" charset="0"/>
              <a:ea typeface="Times New Roman" charset="0"/>
              <a:cs typeface="Times New Roman" charset="0"/>
            </a:endParaRPr>
          </a:p>
          <a:p>
            <a:pPr>
              <a:lnSpc>
                <a:spcPct val="120000"/>
              </a:lnSpc>
            </a:pPr>
            <a:endParaRPr lang="en-US" sz="1600" dirty="0">
              <a:latin typeface="Times New Roman" charset="0"/>
              <a:ea typeface="Times New Roman" charset="0"/>
              <a:cs typeface="Times New Roman" charset="0"/>
            </a:endParaRPr>
          </a:p>
          <a:p>
            <a:pPr>
              <a:lnSpc>
                <a:spcPct val="120000"/>
              </a:lnSpc>
            </a:pPr>
            <a:r>
              <a:rPr lang="en-US" sz="1600" dirty="0">
                <a:latin typeface="Times New Roman" charset="0"/>
                <a:ea typeface="Times New Roman" charset="0"/>
                <a:cs typeface="Times New Roman" charset="0"/>
              </a:rPr>
              <a:t>--- There might also be some excess investment in fixed assets, which might indicate the excess capacity. So besides reducing inventory, reducing excess investment in fixed assets might also be helpful to improve the profit of the firm.</a:t>
            </a:r>
          </a:p>
          <a:p>
            <a:pPr>
              <a:lnSpc>
                <a:spcPct val="120000"/>
              </a:lnSpc>
            </a:pPr>
            <a:endParaRPr lang="en-US" sz="1600" b="1" dirty="0">
              <a:latin typeface="Times New Roman" charset="0"/>
              <a:ea typeface="Times New Roman" charset="0"/>
              <a:cs typeface="Times New Roman" charset="0"/>
            </a:endParaRPr>
          </a:p>
        </p:txBody>
      </p:sp>
      <p:sp>
        <p:nvSpPr>
          <p:cNvPr id="5" name="Title 1"/>
          <p:cNvSpPr txBox="1">
            <a:spLocks/>
          </p:cNvSpPr>
          <p:nvPr/>
        </p:nvSpPr>
        <p:spPr>
          <a:xfrm>
            <a:off x="762000" y="457200"/>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3-28</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5336253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457200"/>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3-28</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
        <p:nvSpPr>
          <p:cNvPr id="3" name="Rectangle 2"/>
          <p:cNvSpPr/>
          <p:nvPr/>
        </p:nvSpPr>
        <p:spPr>
          <a:xfrm>
            <a:off x="838200" y="1295400"/>
            <a:ext cx="7848600" cy="387798"/>
          </a:xfrm>
          <a:prstGeom prst="rect">
            <a:avLst/>
          </a:prstGeom>
        </p:spPr>
        <p:txBody>
          <a:bodyPr wrap="square">
            <a:spAutoFit/>
          </a:bodyPr>
          <a:lstStyle/>
          <a:p>
            <a:pPr>
              <a:lnSpc>
                <a:spcPct val="120000"/>
              </a:lnSpc>
            </a:pPr>
            <a:r>
              <a:rPr lang="en-US" sz="1600" b="1" dirty="0" smtClean="0">
                <a:latin typeface="Times New Roman" charset="0"/>
                <a:ea typeface="Times New Roman" charset="0"/>
                <a:cs typeface="Times New Roman" charset="0"/>
              </a:rPr>
              <a:t>Current Ratio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Current Assets/ Current Liabilities = 303 </a:t>
            </a:r>
            <a:r>
              <a:rPr lang="en-US" sz="1600" dirty="0">
                <a:latin typeface="Times New Roman" charset="0"/>
                <a:ea typeface="Times New Roman" charset="0"/>
                <a:cs typeface="Times New Roman" charset="0"/>
              </a:rPr>
              <a:t>/</a:t>
            </a:r>
            <a:r>
              <a:rPr lang="en-US" sz="1600" dirty="0" smtClean="0">
                <a:latin typeface="Times New Roman" charset="0"/>
                <a:ea typeface="Times New Roman" charset="0"/>
                <a:cs typeface="Times New Roman" charset="0"/>
              </a:rPr>
              <a:t>111 </a:t>
            </a:r>
            <a:r>
              <a:rPr lang="en-US" sz="1600" dirty="0">
                <a:latin typeface="Times New Roman" charset="0"/>
                <a:ea typeface="Times New Roman" charset="0"/>
                <a:cs typeface="Times New Roman" charset="0"/>
              </a:rPr>
              <a:t>= </a:t>
            </a:r>
            <a:r>
              <a:rPr lang="en-US" sz="1600" b="1" u="sng" dirty="0" smtClean="0">
                <a:latin typeface="Times New Roman" charset="0"/>
                <a:ea typeface="Times New Roman" charset="0"/>
                <a:cs typeface="Times New Roman" charset="0"/>
              </a:rPr>
              <a:t>2.73x</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vs.</a:t>
            </a:r>
            <a:r>
              <a:rPr lang="en-US" sz="1600" b="1" dirty="0">
                <a:latin typeface="Times New Roman" charset="0"/>
                <a:ea typeface="Times New Roman" charset="0"/>
                <a:cs typeface="Times New Roman" charset="0"/>
              </a:rPr>
              <a:t> 2</a:t>
            </a:r>
            <a:r>
              <a:rPr lang="en-US" sz="1600" b="1" dirty="0" smtClean="0">
                <a:latin typeface="Times New Roman" charset="0"/>
                <a:ea typeface="Times New Roman" charset="0"/>
                <a:cs typeface="Times New Roman" charset="0"/>
              </a:rPr>
              <a:t>x</a:t>
            </a:r>
            <a:endParaRPr lang="en-US" sz="1600" b="1" dirty="0">
              <a:latin typeface="Times New Roman" charset="0"/>
              <a:ea typeface="Times New Roman" charset="0"/>
              <a:cs typeface="Times New Roman" charset="0"/>
            </a:endParaRPr>
          </a:p>
        </p:txBody>
      </p:sp>
      <p:sp>
        <p:nvSpPr>
          <p:cNvPr id="4" name="Rectangle 3"/>
          <p:cNvSpPr/>
          <p:nvPr/>
        </p:nvSpPr>
        <p:spPr>
          <a:xfrm>
            <a:off x="762000" y="1828800"/>
            <a:ext cx="6934200" cy="720197"/>
          </a:xfrm>
          <a:prstGeom prst="rect">
            <a:avLst/>
          </a:prstGeom>
        </p:spPr>
        <p:txBody>
          <a:bodyPr wrap="square">
            <a:spAutoFit/>
          </a:bodyPr>
          <a:lstStyle/>
          <a:p>
            <a:pPr>
              <a:lnSpc>
                <a:spcPct val="120000"/>
              </a:lnSpc>
            </a:pPr>
            <a:r>
              <a:rPr lang="en-US" dirty="0">
                <a:latin typeface="Times New Roman" pitchFamily="18" charset="0"/>
                <a:ea typeface="Times New Roman" charset="0"/>
                <a:cs typeface="Times New Roman" pitchFamily="18" charset="0"/>
              </a:rPr>
              <a:t>--- </a:t>
            </a:r>
            <a:r>
              <a:rPr lang="en-US" sz="1600" dirty="0" smtClean="0">
                <a:latin typeface="Times New Roman" pitchFamily="18" charset="0"/>
                <a:ea typeface="Times New Roman" charset="0"/>
                <a:cs typeface="Times New Roman" pitchFamily="18" charset="0"/>
              </a:rPr>
              <a:t>The firm has </a:t>
            </a:r>
            <a:r>
              <a:rPr lang="en-SG" sz="1600" dirty="0" smtClean="0">
                <a:latin typeface="Times New Roman" pitchFamily="18" charset="0"/>
                <a:cs typeface="Times New Roman" pitchFamily="18" charset="0"/>
              </a:rPr>
              <a:t>too </a:t>
            </a:r>
            <a:r>
              <a:rPr lang="en-SG" sz="1600" dirty="0">
                <a:latin typeface="Times New Roman" pitchFamily="18" charset="0"/>
                <a:cs typeface="Times New Roman" pitchFamily="18" charset="0"/>
              </a:rPr>
              <a:t>much finance tied up in current </a:t>
            </a:r>
            <a:r>
              <a:rPr lang="en-SG" sz="1600" dirty="0" smtClean="0">
                <a:latin typeface="Times New Roman" pitchFamily="18" charset="0"/>
                <a:cs typeface="Times New Roman" pitchFamily="18" charset="0"/>
              </a:rPr>
              <a:t>assets, as compared to industry average </a:t>
            </a:r>
            <a:r>
              <a:rPr lang="en-SG" sz="1600" dirty="0">
                <a:latin typeface="Times New Roman" pitchFamily="18" charset="0"/>
                <a:cs typeface="Times New Roman" pitchFamily="18" charset="0"/>
              </a:rPr>
              <a:t>which could be reinvested or distributed to shareholders.</a:t>
            </a:r>
            <a:endParaRPr lang="en-US" sz="1600" dirty="0">
              <a:latin typeface="Times New Roman" pitchFamily="18" charset="0"/>
              <a:ea typeface="Times New Roman" charset="0"/>
              <a:cs typeface="Times New Roman" pitchFamily="18" charset="0"/>
            </a:endParaRPr>
          </a:p>
        </p:txBody>
      </p:sp>
      <p:sp>
        <p:nvSpPr>
          <p:cNvPr id="5" name="Rectangle 4"/>
          <p:cNvSpPr/>
          <p:nvPr/>
        </p:nvSpPr>
        <p:spPr>
          <a:xfrm>
            <a:off x="852377" y="2660202"/>
            <a:ext cx="7848600" cy="387798"/>
          </a:xfrm>
          <a:prstGeom prst="rect">
            <a:avLst/>
          </a:prstGeom>
        </p:spPr>
        <p:txBody>
          <a:bodyPr wrap="square">
            <a:spAutoFit/>
          </a:bodyPr>
          <a:lstStyle/>
          <a:p>
            <a:pPr>
              <a:lnSpc>
                <a:spcPct val="120000"/>
              </a:lnSpc>
            </a:pPr>
            <a:r>
              <a:rPr lang="en-US" sz="1600" b="1" dirty="0" smtClean="0">
                <a:latin typeface="Times New Roman" charset="0"/>
                <a:ea typeface="Times New Roman" charset="0"/>
                <a:cs typeface="Times New Roman" charset="0"/>
              </a:rPr>
              <a:t>Inventory Turnover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Net Sales  / Inventories  = 795 </a:t>
            </a:r>
            <a:r>
              <a:rPr lang="en-US" sz="1600" dirty="0">
                <a:latin typeface="Times New Roman" charset="0"/>
                <a:ea typeface="Times New Roman" charset="0"/>
                <a:cs typeface="Times New Roman" charset="0"/>
              </a:rPr>
              <a:t>/</a:t>
            </a:r>
            <a:r>
              <a:rPr lang="en-US" sz="1600" dirty="0" smtClean="0">
                <a:latin typeface="Times New Roman" charset="0"/>
                <a:ea typeface="Times New Roman" charset="0"/>
                <a:cs typeface="Times New Roman" charset="0"/>
              </a:rPr>
              <a:t>159 </a:t>
            </a:r>
            <a:r>
              <a:rPr lang="en-US" sz="1600" dirty="0">
                <a:latin typeface="Times New Roman" charset="0"/>
                <a:ea typeface="Times New Roman" charset="0"/>
                <a:cs typeface="Times New Roman" charset="0"/>
              </a:rPr>
              <a:t>= </a:t>
            </a:r>
            <a:r>
              <a:rPr lang="en-US" sz="1600" b="1" u="sng" dirty="0">
                <a:latin typeface="Times New Roman" charset="0"/>
                <a:ea typeface="Times New Roman" charset="0"/>
                <a:cs typeface="Times New Roman" charset="0"/>
              </a:rPr>
              <a:t>5</a:t>
            </a:r>
            <a:r>
              <a:rPr lang="en-US" sz="1600" b="1" u="sng" dirty="0" smtClean="0">
                <a:latin typeface="Times New Roman" charset="0"/>
                <a:ea typeface="Times New Roman" charset="0"/>
                <a:cs typeface="Times New Roman" charset="0"/>
              </a:rPr>
              <a:t>x</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vs.</a:t>
            </a:r>
            <a:r>
              <a:rPr lang="en-US" sz="1600" b="1" dirty="0">
                <a:latin typeface="Times New Roman" charset="0"/>
                <a:ea typeface="Times New Roman" charset="0"/>
                <a:cs typeface="Times New Roman" charset="0"/>
              </a:rPr>
              <a:t> </a:t>
            </a:r>
            <a:r>
              <a:rPr lang="en-US" sz="1600" b="1" dirty="0" smtClean="0">
                <a:latin typeface="Times New Roman" charset="0"/>
                <a:ea typeface="Times New Roman" charset="0"/>
                <a:cs typeface="Times New Roman" charset="0"/>
              </a:rPr>
              <a:t>10x</a:t>
            </a:r>
            <a:endParaRPr lang="en-US" sz="1600" b="1" dirty="0">
              <a:latin typeface="Times New Roman" charset="0"/>
              <a:ea typeface="Times New Roman" charset="0"/>
              <a:cs typeface="Times New Roman" charset="0"/>
            </a:endParaRPr>
          </a:p>
        </p:txBody>
      </p:sp>
      <p:sp>
        <p:nvSpPr>
          <p:cNvPr id="6" name="Rectangle 5"/>
          <p:cNvSpPr/>
          <p:nvPr/>
        </p:nvSpPr>
        <p:spPr>
          <a:xfrm>
            <a:off x="852377" y="3048000"/>
            <a:ext cx="6934200" cy="694421"/>
          </a:xfrm>
          <a:prstGeom prst="rect">
            <a:avLst/>
          </a:prstGeom>
        </p:spPr>
        <p:txBody>
          <a:bodyPr wrap="square">
            <a:spAutoFit/>
          </a:bodyPr>
          <a:lstStyle/>
          <a:p>
            <a:pPr>
              <a:lnSpc>
                <a:spcPct val="120000"/>
              </a:lnSpc>
            </a:pPr>
            <a:r>
              <a:rPr lang="en-US" dirty="0">
                <a:latin typeface="Times New Roman" pitchFamily="18" charset="0"/>
                <a:ea typeface="Times New Roman" charset="0"/>
                <a:cs typeface="Times New Roman" pitchFamily="18" charset="0"/>
              </a:rPr>
              <a:t>--- </a:t>
            </a:r>
            <a:r>
              <a:rPr lang="en-US" sz="1600" dirty="0" smtClean="0">
                <a:latin typeface="Times New Roman" pitchFamily="18" charset="0"/>
                <a:ea typeface="Times New Roman" charset="0"/>
                <a:cs typeface="Times New Roman" pitchFamily="18" charset="0"/>
              </a:rPr>
              <a:t>The firm has excessive inventories and sales is not high enough, company should reduce inventory to reduce risks.</a:t>
            </a:r>
            <a:endParaRPr lang="en-US" sz="1600" dirty="0">
              <a:latin typeface="Times New Roman" pitchFamily="18" charset="0"/>
              <a:ea typeface="Times New Roman" charset="0"/>
              <a:cs typeface="Times New Roman" pitchFamily="18" charset="0"/>
            </a:endParaRPr>
          </a:p>
        </p:txBody>
      </p:sp>
      <p:sp>
        <p:nvSpPr>
          <p:cNvPr id="7" name="Rectangle 6"/>
          <p:cNvSpPr/>
          <p:nvPr/>
        </p:nvSpPr>
        <p:spPr>
          <a:xfrm>
            <a:off x="838200" y="3886200"/>
            <a:ext cx="7848600" cy="387798"/>
          </a:xfrm>
          <a:prstGeom prst="rect">
            <a:avLst/>
          </a:prstGeom>
        </p:spPr>
        <p:txBody>
          <a:bodyPr wrap="square">
            <a:spAutoFit/>
          </a:bodyPr>
          <a:lstStyle/>
          <a:p>
            <a:pPr>
              <a:lnSpc>
                <a:spcPct val="120000"/>
              </a:lnSpc>
            </a:pPr>
            <a:r>
              <a:rPr lang="en-US" sz="1600" b="1" dirty="0" smtClean="0">
                <a:latin typeface="Times New Roman" charset="0"/>
                <a:ea typeface="Times New Roman" charset="0"/>
                <a:cs typeface="Times New Roman" charset="0"/>
              </a:rPr>
              <a:t>Fixed Assets Turnover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Net Sales  / Net Fixed Assets  = 795 </a:t>
            </a:r>
            <a:r>
              <a:rPr lang="en-US" sz="1600" dirty="0">
                <a:latin typeface="Times New Roman" charset="0"/>
                <a:ea typeface="Times New Roman" charset="0"/>
                <a:cs typeface="Times New Roman" charset="0"/>
              </a:rPr>
              <a:t>/</a:t>
            </a:r>
            <a:r>
              <a:rPr lang="en-US" sz="1600" dirty="0" smtClean="0">
                <a:latin typeface="Times New Roman" charset="0"/>
                <a:ea typeface="Times New Roman" charset="0"/>
                <a:cs typeface="Times New Roman" charset="0"/>
              </a:rPr>
              <a:t>147 </a:t>
            </a:r>
            <a:r>
              <a:rPr lang="en-US" sz="1600" dirty="0">
                <a:latin typeface="Times New Roman" charset="0"/>
                <a:ea typeface="Times New Roman" charset="0"/>
                <a:cs typeface="Times New Roman" charset="0"/>
              </a:rPr>
              <a:t>= </a:t>
            </a:r>
            <a:r>
              <a:rPr lang="en-US" sz="1600" b="1" u="sng" dirty="0" smtClean="0">
                <a:latin typeface="Times New Roman" charset="0"/>
                <a:ea typeface="Times New Roman" charset="0"/>
                <a:cs typeface="Times New Roman" charset="0"/>
              </a:rPr>
              <a:t>5.41x</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vs.</a:t>
            </a:r>
            <a:r>
              <a:rPr lang="en-US" sz="1600" b="1" dirty="0">
                <a:latin typeface="Times New Roman" charset="0"/>
                <a:ea typeface="Times New Roman" charset="0"/>
                <a:cs typeface="Times New Roman" charset="0"/>
              </a:rPr>
              <a:t> 6</a:t>
            </a:r>
            <a:r>
              <a:rPr lang="en-US" sz="1600" b="1" dirty="0" smtClean="0">
                <a:latin typeface="Times New Roman" charset="0"/>
                <a:ea typeface="Times New Roman" charset="0"/>
                <a:cs typeface="Times New Roman" charset="0"/>
              </a:rPr>
              <a:t>x</a:t>
            </a:r>
            <a:endParaRPr lang="en-US" sz="1600" b="1" dirty="0">
              <a:latin typeface="Times New Roman" charset="0"/>
              <a:ea typeface="Times New Roman" charset="0"/>
              <a:cs typeface="Times New Roman" charset="0"/>
            </a:endParaRPr>
          </a:p>
        </p:txBody>
      </p:sp>
      <p:sp>
        <p:nvSpPr>
          <p:cNvPr id="8" name="Rectangle 7"/>
          <p:cNvSpPr/>
          <p:nvPr/>
        </p:nvSpPr>
        <p:spPr>
          <a:xfrm>
            <a:off x="864781" y="5105400"/>
            <a:ext cx="7848600" cy="387798"/>
          </a:xfrm>
          <a:prstGeom prst="rect">
            <a:avLst/>
          </a:prstGeom>
        </p:spPr>
        <p:txBody>
          <a:bodyPr wrap="square">
            <a:spAutoFit/>
          </a:bodyPr>
          <a:lstStyle/>
          <a:p>
            <a:pPr>
              <a:lnSpc>
                <a:spcPct val="120000"/>
              </a:lnSpc>
            </a:pPr>
            <a:r>
              <a:rPr lang="en-US" sz="1600" b="1" dirty="0" smtClean="0">
                <a:latin typeface="Times New Roman" charset="0"/>
                <a:ea typeface="Times New Roman" charset="0"/>
                <a:cs typeface="Times New Roman" charset="0"/>
              </a:rPr>
              <a:t>ROA  </a:t>
            </a:r>
            <a:r>
              <a:rPr lang="en-US" sz="1600" dirty="0">
                <a:latin typeface="Times New Roman" charset="0"/>
                <a:ea typeface="Times New Roman" charset="0"/>
                <a:cs typeface="Times New Roman" charset="0"/>
              </a:rPr>
              <a:t>= </a:t>
            </a:r>
            <a:r>
              <a:rPr lang="en-US" sz="1600" dirty="0" smtClean="0">
                <a:latin typeface="Times New Roman" charset="0"/>
                <a:ea typeface="Times New Roman" charset="0"/>
                <a:cs typeface="Times New Roman" charset="0"/>
              </a:rPr>
              <a:t>Net Income  / Total assets  = 27 /450 </a:t>
            </a:r>
            <a:r>
              <a:rPr lang="en-US" sz="1600" dirty="0">
                <a:latin typeface="Times New Roman" charset="0"/>
                <a:ea typeface="Times New Roman" charset="0"/>
                <a:cs typeface="Times New Roman" charset="0"/>
              </a:rPr>
              <a:t>= </a:t>
            </a:r>
            <a:r>
              <a:rPr lang="en-US" sz="1600" b="1" u="sng" dirty="0" smtClean="0">
                <a:latin typeface="Times New Roman" charset="0"/>
                <a:ea typeface="Times New Roman" charset="0"/>
                <a:cs typeface="Times New Roman" charset="0"/>
              </a:rPr>
              <a:t>6x</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vs.</a:t>
            </a:r>
            <a:r>
              <a:rPr lang="en-US" sz="1600" b="1" dirty="0">
                <a:latin typeface="Times New Roman" charset="0"/>
                <a:ea typeface="Times New Roman" charset="0"/>
                <a:cs typeface="Times New Roman" charset="0"/>
              </a:rPr>
              <a:t> 9</a:t>
            </a:r>
            <a:r>
              <a:rPr lang="en-US" sz="1600" b="1" dirty="0" smtClean="0">
                <a:latin typeface="Times New Roman" charset="0"/>
                <a:ea typeface="Times New Roman" charset="0"/>
                <a:cs typeface="Times New Roman" charset="0"/>
              </a:rPr>
              <a:t>x</a:t>
            </a:r>
            <a:endParaRPr lang="en-US" sz="1600" b="1" dirty="0">
              <a:latin typeface="Times New Roman" charset="0"/>
              <a:ea typeface="Times New Roman" charset="0"/>
              <a:cs typeface="Times New Roman" charset="0"/>
            </a:endParaRPr>
          </a:p>
        </p:txBody>
      </p:sp>
      <p:sp>
        <p:nvSpPr>
          <p:cNvPr id="9" name="Rectangle 8"/>
          <p:cNvSpPr/>
          <p:nvPr/>
        </p:nvSpPr>
        <p:spPr>
          <a:xfrm>
            <a:off x="838200" y="4267200"/>
            <a:ext cx="6934200" cy="720197"/>
          </a:xfrm>
          <a:prstGeom prst="rect">
            <a:avLst/>
          </a:prstGeom>
        </p:spPr>
        <p:txBody>
          <a:bodyPr wrap="square">
            <a:spAutoFit/>
          </a:bodyPr>
          <a:lstStyle/>
          <a:p>
            <a:pPr>
              <a:lnSpc>
                <a:spcPct val="120000"/>
              </a:lnSpc>
            </a:pPr>
            <a:r>
              <a:rPr lang="en-US" dirty="0">
                <a:latin typeface="Times New Roman" pitchFamily="18" charset="0"/>
                <a:ea typeface="Times New Roman" charset="0"/>
                <a:cs typeface="Times New Roman" pitchFamily="18" charset="0"/>
              </a:rPr>
              <a:t>--- </a:t>
            </a:r>
            <a:r>
              <a:rPr lang="en-US" sz="1600" dirty="0" smtClean="0">
                <a:latin typeface="Times New Roman" pitchFamily="18" charset="0"/>
                <a:ea typeface="Times New Roman" charset="0"/>
                <a:cs typeface="Times New Roman" pitchFamily="18" charset="0"/>
              </a:rPr>
              <a:t>There is too much fixed assets and sales is not enough as compared to industry average and the company may had over-expanded.</a:t>
            </a:r>
            <a:endParaRPr lang="en-US" sz="1600" dirty="0">
              <a:latin typeface="Times New Roman" pitchFamily="18" charset="0"/>
              <a:ea typeface="Times New Roman" charset="0"/>
              <a:cs typeface="Times New Roman" pitchFamily="18" charset="0"/>
            </a:endParaRPr>
          </a:p>
        </p:txBody>
      </p:sp>
      <p:sp>
        <p:nvSpPr>
          <p:cNvPr id="10" name="Rectangle 9"/>
          <p:cNvSpPr/>
          <p:nvPr/>
        </p:nvSpPr>
        <p:spPr>
          <a:xfrm>
            <a:off x="865668" y="5486400"/>
            <a:ext cx="6934200" cy="978729"/>
          </a:xfrm>
          <a:prstGeom prst="rect">
            <a:avLst/>
          </a:prstGeom>
        </p:spPr>
        <p:txBody>
          <a:bodyPr wrap="square">
            <a:spAutoFit/>
          </a:bodyPr>
          <a:lstStyle/>
          <a:p>
            <a:pPr>
              <a:lnSpc>
                <a:spcPct val="120000"/>
              </a:lnSpc>
            </a:pPr>
            <a:r>
              <a:rPr lang="en-US" sz="1600" dirty="0" smtClean="0">
                <a:latin typeface="Times New Roman" pitchFamily="18" charset="0"/>
                <a:ea typeface="Times New Roman" charset="0"/>
                <a:cs typeface="Times New Roman" pitchFamily="18" charset="0"/>
              </a:rPr>
              <a:t>---The company having lower ROA than the industry indicating that their net income is not up to level for the amount of assets they have and the profit margin of the company is pulled down </a:t>
            </a:r>
            <a:r>
              <a:rPr lang="en-SG" sz="1600" dirty="0" smtClean="0">
                <a:latin typeface="Times New Roman" pitchFamily="18" charset="0"/>
                <a:ea typeface="Times New Roman" charset="0"/>
                <a:cs typeface="Times New Roman" pitchFamily="18" charset="0"/>
              </a:rPr>
              <a:t>.</a:t>
            </a:r>
            <a:endParaRPr lang="en-US" sz="1600" dirty="0">
              <a:latin typeface="Times New Roman" pitchFamily="18" charset="0"/>
              <a:ea typeface="Times New Roman" charset="0"/>
              <a:cs typeface="Times New Roman" pitchFamily="18" charset="0"/>
            </a:endParaRPr>
          </a:p>
        </p:txBody>
      </p:sp>
    </p:spTree>
    <p:extLst>
      <p:ext uri="{BB962C8B-B14F-4D97-AF65-F5344CB8AC3E}">
        <p14:creationId xmlns:p14="http://schemas.microsoft.com/office/powerpoint/2010/main" val="2735167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09600" y="1219200"/>
            <a:ext cx="7620000" cy="5010602"/>
          </a:xfrm>
          <a:prstGeom prst="rect">
            <a:avLst/>
          </a:prstGeom>
          <a:noFill/>
          <a:ln w="9525">
            <a:noFill/>
            <a:miter lim="800000"/>
            <a:headEnd/>
            <a:tailEnd/>
          </a:ln>
        </p:spPr>
        <p:txBody>
          <a:bodyPr>
            <a:prstTxWarp prst="textNoShape">
              <a:avLst/>
            </a:prstTxWarp>
            <a:spAutoFit/>
          </a:bodyPr>
          <a:lstStyle/>
          <a:p>
            <a:pPr marL="342900" indent="-342900">
              <a:lnSpc>
                <a:spcPct val="90000"/>
              </a:lnSpc>
              <a:spcBef>
                <a:spcPct val="20000"/>
              </a:spcBef>
            </a:pPr>
            <a:r>
              <a:rPr lang="en-US" sz="1600" dirty="0" err="1">
                <a:latin typeface="Times New Roman" charset="0"/>
                <a:ea typeface="Times New Roman" charset="0"/>
                <a:cs typeface="Times New Roman" charset="0"/>
              </a:rPr>
              <a:t>b</a:t>
            </a:r>
            <a:r>
              <a:rPr lang="en-US" sz="1600" dirty="0" smtClean="0">
                <a:latin typeface="Times New Roman" charset="0"/>
                <a:ea typeface="Times New Roman" charset="0"/>
                <a:cs typeface="Times New Roman" charset="0"/>
              </a:rPr>
              <a:t>. </a:t>
            </a:r>
            <a:r>
              <a:rPr lang="en-US" sz="1600" dirty="0">
                <a:latin typeface="Times New Roman" charset="0"/>
                <a:ea typeface="Times New Roman" charset="0"/>
                <a:cs typeface="Times New Roman" charset="0"/>
              </a:rPr>
              <a:t>Construct an extended Du Pont equation, and compare the company’s ratios to the </a:t>
            </a:r>
          </a:p>
          <a:p>
            <a:pPr marL="342900" indent="-342900">
              <a:lnSpc>
                <a:spcPct val="90000"/>
              </a:lnSpc>
              <a:spcBef>
                <a:spcPct val="20000"/>
              </a:spcBef>
            </a:pPr>
            <a:r>
              <a:rPr lang="en-US" sz="1600" dirty="0">
                <a:latin typeface="Times New Roman" charset="0"/>
                <a:ea typeface="Times New Roman" charset="0"/>
                <a:cs typeface="Times New Roman" charset="0"/>
              </a:rPr>
              <a:t>      industry average ratios.</a:t>
            </a:r>
          </a:p>
          <a:p>
            <a:pPr marL="342900" indent="-342900">
              <a:lnSpc>
                <a:spcPct val="90000"/>
              </a:lnSpc>
              <a:spcBef>
                <a:spcPct val="20000"/>
              </a:spcBef>
            </a:pPr>
            <a:endParaRPr lang="en-US" sz="1600" dirty="0">
              <a:latin typeface="Times New Roman" charset="0"/>
              <a:ea typeface="Times New Roman" charset="0"/>
              <a:cs typeface="Times New Roman" charset="0"/>
            </a:endParaRPr>
          </a:p>
          <a:p>
            <a:pPr marL="342900" indent="-342900"/>
            <a:r>
              <a:rPr lang="en-US" b="1" dirty="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Extended </a:t>
            </a:r>
            <a:r>
              <a:rPr lang="en-US" sz="1400" b="1" dirty="0">
                <a:latin typeface="Times New Roman" charset="0"/>
                <a:ea typeface="Times New Roman" charset="0"/>
                <a:cs typeface="Times New Roman" charset="0"/>
              </a:rPr>
              <a:t>DuPont Equation</a:t>
            </a:r>
            <a:r>
              <a:rPr lang="en-US" sz="1400" dirty="0">
                <a:latin typeface="Times New Roman" charset="0"/>
                <a:ea typeface="Times New Roman" charset="0"/>
                <a:cs typeface="Times New Roman" charset="0"/>
              </a:rPr>
              <a:t>:</a:t>
            </a:r>
            <a:r>
              <a:rPr lang="en-US" sz="1400" b="1" dirty="0">
                <a:latin typeface="Times New Roman" charset="0"/>
                <a:ea typeface="Times New Roman" charset="0"/>
                <a:cs typeface="Times New Roman" charset="0"/>
              </a:rPr>
              <a:t> </a:t>
            </a:r>
          </a:p>
          <a:p>
            <a:pPr marL="342900" indent="-342900"/>
            <a:endParaRPr lang="en-US" sz="1400" dirty="0">
              <a:latin typeface="Times New Roman" charset="0"/>
              <a:ea typeface="Times New Roman" charset="0"/>
              <a:cs typeface="Times New Roman" charset="0"/>
            </a:endParaRPr>
          </a:p>
          <a:p>
            <a:pPr marL="342900" indent="-342900"/>
            <a:r>
              <a:rPr lang="en-US" sz="1400" dirty="0">
                <a:latin typeface="Times New Roman" charset="0"/>
                <a:ea typeface="Times New Roman" charset="0"/>
                <a:cs typeface="Times New Roman" charset="0"/>
              </a:rPr>
              <a:t>               </a:t>
            </a:r>
            <a:r>
              <a:rPr lang="en-US" sz="1400" b="1" dirty="0">
                <a:latin typeface="Times New Roman" charset="0"/>
                <a:ea typeface="Times New Roman" charset="0"/>
                <a:cs typeface="Times New Roman" charset="0"/>
              </a:rPr>
              <a:t>(ROE)</a:t>
            </a:r>
            <a:r>
              <a:rPr lang="en-US" sz="1400" dirty="0">
                <a:latin typeface="Times New Roman" charset="0"/>
                <a:ea typeface="Times New Roman" charset="0"/>
                <a:cs typeface="Times New Roman" charset="0"/>
              </a:rPr>
              <a:t> = </a:t>
            </a:r>
            <a:r>
              <a:rPr lang="en-US" sz="1400" b="1" dirty="0">
                <a:latin typeface="Times New Roman" charset="0"/>
                <a:ea typeface="Times New Roman" charset="0"/>
                <a:cs typeface="Times New Roman" charset="0"/>
              </a:rPr>
              <a:t>Profit Margin </a:t>
            </a:r>
            <a:r>
              <a:rPr lang="en-US" sz="1400" b="1" dirty="0" err="1">
                <a:latin typeface="Times New Roman" charset="0"/>
                <a:ea typeface="Times New Roman" charset="0"/>
                <a:cs typeface="Times New Roman" charset="0"/>
              </a:rPr>
              <a:t>x</a:t>
            </a:r>
            <a:r>
              <a:rPr lang="en-US" sz="1400" b="1" dirty="0">
                <a:latin typeface="Times New Roman" charset="0"/>
                <a:ea typeface="Times New Roman" charset="0"/>
                <a:cs typeface="Times New Roman" charset="0"/>
              </a:rPr>
              <a:t> Total Assets Turnover </a:t>
            </a:r>
            <a:r>
              <a:rPr lang="en-US" sz="1400" b="1" dirty="0" err="1">
                <a:latin typeface="Times New Roman" charset="0"/>
                <a:ea typeface="Times New Roman" charset="0"/>
                <a:cs typeface="Times New Roman" charset="0"/>
              </a:rPr>
              <a:t>x</a:t>
            </a:r>
            <a:r>
              <a:rPr lang="en-US" sz="1400" b="1" dirty="0">
                <a:latin typeface="Times New Roman" charset="0"/>
                <a:ea typeface="Times New Roman" charset="0"/>
                <a:cs typeface="Times New Roman" charset="0"/>
              </a:rPr>
              <a:t> Equity Multiplier</a:t>
            </a:r>
          </a:p>
          <a:p>
            <a:pPr marL="342900" indent="-342900"/>
            <a:endParaRPr lang="en-US" sz="1400" dirty="0">
              <a:latin typeface="Times New Roman" charset="0"/>
              <a:ea typeface="Times New Roman" charset="0"/>
              <a:cs typeface="Times New Roman" charset="0"/>
            </a:endParaRPr>
          </a:p>
          <a:p>
            <a:pPr marL="342900" indent="-342900"/>
            <a:r>
              <a:rPr lang="en-US" sz="1400" dirty="0">
                <a:latin typeface="Times New Roman" charset="0"/>
                <a:ea typeface="Times New Roman" charset="0"/>
                <a:cs typeface="Times New Roman" charset="0"/>
              </a:rPr>
              <a:t>                          = </a:t>
            </a:r>
            <a:r>
              <a:rPr lang="en-US" sz="1400" dirty="0">
                <a:solidFill>
                  <a:schemeClr val="hlink"/>
                </a:solidFill>
                <a:latin typeface="Times New Roman" charset="0"/>
                <a:ea typeface="Times New Roman" charset="0"/>
                <a:cs typeface="Times New Roman" charset="0"/>
              </a:rPr>
              <a:t>( Net Income / Sales) </a:t>
            </a:r>
            <a:r>
              <a:rPr lang="en-US" sz="1400" dirty="0" err="1">
                <a:solidFill>
                  <a:schemeClr val="hlink"/>
                </a:solidFill>
                <a:latin typeface="Times New Roman" charset="0"/>
                <a:ea typeface="Times New Roman" charset="0"/>
                <a:cs typeface="Times New Roman" charset="0"/>
              </a:rPr>
              <a:t>x</a:t>
            </a:r>
            <a:r>
              <a:rPr lang="en-US" sz="1400" dirty="0">
                <a:solidFill>
                  <a:schemeClr val="hlink"/>
                </a:solidFill>
                <a:latin typeface="Times New Roman" charset="0"/>
                <a:ea typeface="Times New Roman" charset="0"/>
                <a:cs typeface="Times New Roman" charset="0"/>
              </a:rPr>
              <a:t>  (Sales / Total Assets)</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x</a:t>
            </a:r>
            <a:r>
              <a:rPr lang="en-US" sz="1400" dirty="0">
                <a:latin typeface="Times New Roman" charset="0"/>
                <a:ea typeface="Times New Roman" charset="0"/>
                <a:cs typeface="Times New Roman" charset="0"/>
              </a:rPr>
              <a:t>  ( Total Assets / Equity)</a:t>
            </a:r>
          </a:p>
          <a:p>
            <a:pPr marL="342900" indent="-342900"/>
            <a:r>
              <a:rPr lang="en-US" sz="1400" dirty="0">
                <a:latin typeface="Times New Roman" charset="0"/>
                <a:ea typeface="Times New Roman" charset="0"/>
                <a:cs typeface="Times New Roman" charset="0"/>
              </a:rPr>
              <a:t>                          =  3.40% x 1.78 x ($450 / 315</a:t>
            </a:r>
            <a:r>
              <a:rPr lang="en-US" sz="1400" dirty="0" smtClean="0">
                <a:latin typeface="Times New Roman" charset="0"/>
                <a:ea typeface="Times New Roman" charset="0"/>
                <a:cs typeface="Times New Roman" charset="0"/>
              </a:rPr>
              <a:t>)</a:t>
            </a:r>
          </a:p>
          <a:p>
            <a:pPr marL="342900" indent="-342900"/>
            <a:r>
              <a:rPr lang="en-US" sz="1400" dirty="0">
                <a:latin typeface="Times New Roman" charset="0"/>
                <a:ea typeface="Times New Roman" charset="0"/>
                <a:cs typeface="Times New Roman" charset="0"/>
              </a:rPr>
              <a:t>                          </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3.40% x 1.78 x </a:t>
            </a:r>
            <a:r>
              <a:rPr lang="en-US" sz="1400" dirty="0" smtClean="0">
                <a:latin typeface="Times New Roman" charset="0"/>
                <a:ea typeface="Times New Roman" charset="0"/>
                <a:cs typeface="Times New Roman" charset="0"/>
              </a:rPr>
              <a:t>1.428</a:t>
            </a:r>
            <a:endParaRPr lang="en-US" sz="1400" dirty="0">
              <a:latin typeface="Times New Roman" charset="0"/>
              <a:ea typeface="Times New Roman" charset="0"/>
              <a:cs typeface="Times New Roman" charset="0"/>
            </a:endParaRPr>
          </a:p>
          <a:p>
            <a:pPr marL="342900" indent="-342900"/>
            <a:r>
              <a:rPr lang="en-US" sz="1400" dirty="0">
                <a:latin typeface="Times New Roman" charset="0"/>
                <a:ea typeface="Times New Roman" charset="0"/>
                <a:cs typeface="Times New Roman" charset="0"/>
              </a:rPr>
              <a:t>                          =  </a:t>
            </a:r>
            <a:r>
              <a:rPr lang="en-US" sz="1400" b="1" u="sng" dirty="0">
                <a:latin typeface="Times New Roman" charset="0"/>
                <a:ea typeface="Times New Roman" charset="0"/>
                <a:cs typeface="Times New Roman" charset="0"/>
              </a:rPr>
              <a:t>8.65%</a:t>
            </a:r>
          </a:p>
          <a:p>
            <a:pPr marL="342900" indent="-342900"/>
            <a:endParaRPr lang="en-US" sz="1400" b="1" u="sng" dirty="0">
              <a:latin typeface="Times New Roman" charset="0"/>
              <a:ea typeface="Times New Roman" charset="0"/>
              <a:cs typeface="Times New Roman" charset="0"/>
            </a:endParaRPr>
          </a:p>
          <a:p>
            <a:pPr marL="342900" indent="-342900"/>
            <a:endParaRPr lang="en-US" sz="1400" dirty="0">
              <a:latin typeface="Times New Roman" charset="0"/>
              <a:ea typeface="Times New Roman" charset="0"/>
              <a:cs typeface="Times New Roman" charset="0"/>
            </a:endParaRPr>
          </a:p>
          <a:p>
            <a:pPr marL="342900" indent="-342900"/>
            <a:r>
              <a:rPr lang="en-US" sz="1400" dirty="0">
                <a:latin typeface="Times New Roman" charset="0"/>
                <a:ea typeface="Times New Roman" charset="0"/>
                <a:cs typeface="Times New Roman" charset="0"/>
              </a:rPr>
              <a:t>             </a:t>
            </a:r>
            <a:r>
              <a:rPr lang="en-US" sz="1400" u="sng" dirty="0">
                <a:latin typeface="Times New Roman" charset="0"/>
                <a:ea typeface="Times New Roman" charset="0"/>
                <a:cs typeface="Times New Roman" charset="0"/>
              </a:rPr>
              <a:t>    Year          Profit Margin      Total Assets Turnover      Equity Multiplier             ROE</a:t>
            </a:r>
            <a:endParaRPr lang="en-US" sz="1400" dirty="0">
              <a:latin typeface="Times New Roman" charset="0"/>
              <a:ea typeface="Times New Roman" charset="0"/>
              <a:cs typeface="Times New Roman" charset="0"/>
            </a:endParaRPr>
          </a:p>
          <a:p>
            <a:pPr marL="342900" indent="-342900"/>
            <a:r>
              <a:rPr lang="en-US" sz="1400" dirty="0">
                <a:latin typeface="Times New Roman" charset="0"/>
                <a:ea typeface="Times New Roman" charset="0"/>
                <a:cs typeface="Times New Roman" charset="0"/>
              </a:rPr>
              <a:t>               Firm                3.4%                       </a:t>
            </a:r>
            <a:r>
              <a:rPr lang="en-US" sz="1400" dirty="0" smtClean="0">
                <a:solidFill>
                  <a:srgbClr val="FF0000"/>
                </a:solidFill>
                <a:latin typeface="Times New Roman" charset="0"/>
                <a:ea typeface="Times New Roman" charset="0"/>
                <a:cs typeface="Times New Roman" charset="0"/>
              </a:rPr>
              <a:t>1.77 </a:t>
            </a:r>
            <a:r>
              <a:rPr lang="en-US" sz="1400" dirty="0" smtClean="0">
                <a:latin typeface="Times New Roman" charset="0"/>
                <a:ea typeface="Times New Roman" charset="0"/>
                <a:cs typeface="Times New Roman" charset="0"/>
              </a:rPr>
              <a:t>                                 </a:t>
            </a:r>
            <a:r>
              <a:rPr lang="en-US" sz="1400" dirty="0">
                <a:latin typeface="Times New Roman" charset="0"/>
                <a:ea typeface="Times New Roman" charset="0"/>
                <a:cs typeface="Times New Roman" charset="0"/>
              </a:rPr>
              <a:t>1.428                       8.65%</a:t>
            </a:r>
          </a:p>
          <a:p>
            <a:pPr marL="342900" indent="-342900"/>
            <a:r>
              <a:rPr lang="en-US" sz="1400" dirty="0">
                <a:latin typeface="Times New Roman" charset="0"/>
                <a:ea typeface="Times New Roman" charset="0"/>
                <a:cs typeface="Times New Roman" charset="0"/>
              </a:rPr>
              <a:t>               Industry              3%                           3                                  </a:t>
            </a:r>
            <a:r>
              <a:rPr lang="en-US" sz="1400" dirty="0" smtClean="0">
                <a:latin typeface="Times New Roman" charset="0"/>
                <a:ea typeface="Times New Roman" charset="0"/>
                <a:cs typeface="Times New Roman" charset="0"/>
              </a:rPr>
              <a:t> 1.433                     12.86%</a:t>
            </a:r>
            <a:r>
              <a:rPr lang="en-US" sz="1400" dirty="0">
                <a:latin typeface="Times New Roman" charset="0"/>
                <a:ea typeface="Times New Roman" charset="0"/>
                <a:cs typeface="Times New Roman" charset="0"/>
              </a:rPr>
              <a:t/>
            </a:r>
            <a:br>
              <a:rPr lang="en-US" sz="1400" dirty="0">
                <a:latin typeface="Times New Roman" charset="0"/>
                <a:ea typeface="Times New Roman" charset="0"/>
                <a:cs typeface="Times New Roman" charset="0"/>
              </a:rPr>
            </a:br>
            <a:r>
              <a:rPr lang="en-US" sz="1400" dirty="0" smtClean="0">
                <a:latin typeface="Times New Roman" charset="0"/>
                <a:ea typeface="Times New Roman" charset="0"/>
                <a:cs typeface="Times New Roman" charset="0"/>
              </a:rPr>
              <a:t>                                </a:t>
            </a:r>
            <a:r>
              <a:rPr lang="en-US" sz="1400" b="1" dirty="0" smtClean="0">
                <a:latin typeface="Times New Roman" charset="0"/>
                <a:ea typeface="Times New Roman" charset="0"/>
                <a:cs typeface="Times New Roman" charset="0"/>
              </a:rPr>
              <a:t>Good                      Poor                                  Similar                  </a:t>
            </a:r>
            <a:r>
              <a:rPr lang="en-US" sz="1400" b="1" dirty="0" smtClean="0">
                <a:latin typeface="Times New Roman" charset="0"/>
                <a:ea typeface="Times New Roman" charset="0"/>
                <a:cs typeface="Times New Roman" charset="0"/>
              </a:rPr>
              <a:t>Poor</a:t>
            </a:r>
          </a:p>
          <a:p>
            <a:pPr marL="342900" indent="-342900"/>
            <a:endParaRPr lang="en-US" sz="1400" b="1" dirty="0">
              <a:latin typeface="Times New Roman" charset="0"/>
              <a:ea typeface="Times New Roman" charset="0"/>
              <a:cs typeface="Times New Roman" charset="0"/>
            </a:endParaRPr>
          </a:p>
          <a:p>
            <a:pPr marL="342900" indent="-342900"/>
            <a:r>
              <a:rPr lang="en-US" sz="1400" dirty="0">
                <a:latin typeface="Times New Roman" charset="0"/>
                <a:ea typeface="Times New Roman" charset="0"/>
                <a:cs typeface="Times New Roman" charset="0"/>
              </a:rPr>
              <a:t>Equity Multiplier	= Return on Common Equity / Return on Total Assets </a:t>
            </a:r>
          </a:p>
          <a:p>
            <a:pPr marL="342900" indent="-342900"/>
            <a:r>
              <a:rPr lang="en-US" sz="1400" dirty="0">
                <a:latin typeface="Times New Roman" charset="0"/>
                <a:ea typeface="Times New Roman" charset="0"/>
                <a:cs typeface="Times New Roman" charset="0"/>
              </a:rPr>
              <a:t>			= (Net Income / Equity) / (Net Income / Total Assets )</a:t>
            </a:r>
          </a:p>
          <a:p>
            <a:pPr marL="342900" indent="-342900"/>
            <a:r>
              <a:rPr lang="en-US" sz="1400" dirty="0">
                <a:latin typeface="Times New Roman" charset="0"/>
                <a:ea typeface="Times New Roman" charset="0"/>
                <a:cs typeface="Times New Roman" charset="0"/>
              </a:rPr>
              <a:t>			= Total Assets / Equity</a:t>
            </a:r>
          </a:p>
          <a:p>
            <a:pPr marL="342900" indent="-342900"/>
            <a:r>
              <a:rPr lang="en-US" sz="1400" dirty="0">
                <a:latin typeface="Times New Roman" charset="0"/>
                <a:ea typeface="Times New Roman" charset="0"/>
                <a:cs typeface="Times New Roman" charset="0"/>
              </a:rPr>
              <a:t>			= 12.</a:t>
            </a:r>
            <a:r>
              <a:rPr lang="en-US" sz="1400" dirty="0" smtClean="0">
                <a:latin typeface="Times New Roman" charset="0"/>
                <a:ea typeface="Times New Roman" charset="0"/>
                <a:cs typeface="Times New Roman" charset="0"/>
              </a:rPr>
              <a:t> 86%  </a:t>
            </a:r>
            <a:r>
              <a:rPr lang="en-US" sz="1400" dirty="0">
                <a:latin typeface="Times New Roman" charset="0"/>
                <a:ea typeface="Times New Roman" charset="0"/>
                <a:cs typeface="Times New Roman" charset="0"/>
              </a:rPr>
              <a:t>/ 9% = </a:t>
            </a:r>
            <a:r>
              <a:rPr lang="en-US" sz="1400" dirty="0" smtClean="0">
                <a:latin typeface="Times New Roman" charset="0"/>
                <a:ea typeface="Times New Roman" charset="0"/>
                <a:cs typeface="Times New Roman" charset="0"/>
              </a:rPr>
              <a:t>1.43</a:t>
            </a:r>
            <a:endParaRPr lang="en-US" sz="1400" dirty="0">
              <a:latin typeface="Times New Roman" charset="0"/>
              <a:ea typeface="Times New Roman" charset="0"/>
              <a:cs typeface="Times New Roman" charset="0"/>
            </a:endParaRPr>
          </a:p>
        </p:txBody>
      </p:sp>
      <p:sp>
        <p:nvSpPr>
          <p:cNvPr id="6" name="Title 1"/>
          <p:cNvSpPr txBox="1">
            <a:spLocks/>
          </p:cNvSpPr>
          <p:nvPr/>
        </p:nvSpPr>
        <p:spPr>
          <a:xfrm>
            <a:off x="74930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3-28</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610966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ChangeArrowheads="1"/>
          </p:cNvSpPr>
          <p:nvPr/>
        </p:nvSpPr>
        <p:spPr bwMode="auto">
          <a:xfrm>
            <a:off x="762000" y="2087562"/>
            <a:ext cx="7239000" cy="2677656"/>
          </a:xfrm>
          <a:prstGeom prst="rect">
            <a:avLst/>
          </a:prstGeom>
          <a:noFill/>
          <a:ln w="9525">
            <a:noFill/>
            <a:miter lim="800000"/>
            <a:headEnd/>
            <a:tailEnd/>
          </a:ln>
        </p:spPr>
        <p:txBody>
          <a:bodyPr>
            <a:prstTxWarp prst="textNoShape">
              <a:avLst/>
            </a:prstTxWarp>
            <a:spAutoFit/>
          </a:bodyPr>
          <a:lstStyle/>
          <a:p>
            <a:pPr>
              <a:lnSpc>
                <a:spcPct val="120000"/>
              </a:lnSpc>
            </a:pPr>
            <a:r>
              <a:rPr lang="en-US" sz="2000" dirty="0">
                <a:latin typeface="Times New Roman" charset="0"/>
                <a:ea typeface="Times New Roman" charset="0"/>
                <a:cs typeface="Times New Roman" charset="0"/>
              </a:rPr>
              <a:t>The </a:t>
            </a:r>
            <a:r>
              <a:rPr lang="en-US" sz="2000" dirty="0">
                <a:solidFill>
                  <a:srgbClr val="FF0000"/>
                </a:solidFill>
                <a:latin typeface="Times New Roman" charset="0"/>
                <a:ea typeface="Times New Roman" charset="0"/>
                <a:cs typeface="Times New Roman" charset="0"/>
              </a:rPr>
              <a:t>lower</a:t>
            </a:r>
            <a:r>
              <a:rPr lang="en-US" sz="2000" dirty="0">
                <a:latin typeface="Times New Roman" charset="0"/>
                <a:ea typeface="Times New Roman" charset="0"/>
                <a:cs typeface="Times New Roman" charset="0"/>
              </a:rPr>
              <a:t> Total Assets Turnover ratio = (Net Sales / Total  Assets) </a:t>
            </a:r>
          </a:p>
          <a:p>
            <a:pPr>
              <a:lnSpc>
                <a:spcPct val="120000"/>
              </a:lnSpc>
            </a:pPr>
            <a:endParaRPr lang="en-US" sz="2000" dirty="0">
              <a:latin typeface="Times New Roman" charset="0"/>
              <a:ea typeface="Times New Roman" charset="0"/>
              <a:cs typeface="Times New Roman" charset="0"/>
            </a:endParaRPr>
          </a:p>
          <a:p>
            <a:pPr>
              <a:lnSpc>
                <a:spcPct val="120000"/>
              </a:lnSpc>
            </a:pPr>
            <a:r>
              <a:rPr lang="en-US" sz="2000" dirty="0">
                <a:latin typeface="Times New Roman" charset="0"/>
                <a:ea typeface="Times New Roman" charset="0"/>
                <a:cs typeface="Times New Roman" charset="0"/>
              </a:rPr>
              <a:t>There are two possible reasons:</a:t>
            </a:r>
          </a:p>
          <a:p>
            <a:pPr>
              <a:lnSpc>
                <a:spcPct val="120000"/>
              </a:lnSpc>
            </a:pPr>
            <a:endParaRPr lang="en-US" sz="2000" dirty="0">
              <a:latin typeface="Times New Roman" charset="0"/>
              <a:ea typeface="Times New Roman" charset="0"/>
              <a:cs typeface="Times New Roman" charset="0"/>
            </a:endParaRPr>
          </a:p>
          <a:p>
            <a:pPr>
              <a:lnSpc>
                <a:spcPct val="120000"/>
              </a:lnSpc>
              <a:buFontTx/>
              <a:buAutoNum type="arabicPeriod"/>
            </a:pPr>
            <a:r>
              <a:rPr lang="en-US" sz="2000" dirty="0">
                <a:latin typeface="Times New Roman" charset="0"/>
                <a:ea typeface="Times New Roman" charset="0"/>
                <a:cs typeface="Times New Roman" charset="0"/>
              </a:rPr>
              <a:t>Much lower net sales, given the present level of total assets.</a:t>
            </a:r>
          </a:p>
          <a:p>
            <a:pPr>
              <a:lnSpc>
                <a:spcPct val="120000"/>
              </a:lnSpc>
              <a:buFontTx/>
              <a:buAutoNum type="arabicPeriod"/>
            </a:pPr>
            <a:r>
              <a:rPr lang="en-US" sz="2000" dirty="0">
                <a:latin typeface="Times New Roman" charset="0"/>
                <a:ea typeface="Times New Roman" charset="0"/>
                <a:cs typeface="Times New Roman" charset="0"/>
              </a:rPr>
              <a:t>Much higher level of total assets to support the given </a:t>
            </a:r>
            <a:r>
              <a:rPr lang="en-US" sz="2000" dirty="0" smtClean="0">
                <a:latin typeface="Times New Roman" charset="0"/>
                <a:ea typeface="Times New Roman" charset="0"/>
                <a:cs typeface="Times New Roman" charset="0"/>
              </a:rPr>
              <a:t>sales due to high level of inventory and FA.</a:t>
            </a:r>
            <a:endParaRPr lang="en-US" sz="2000" dirty="0">
              <a:latin typeface="Times New Roman" charset="0"/>
              <a:ea typeface="Times New Roman" charset="0"/>
              <a:cs typeface="Times New Roman" charset="0"/>
            </a:endParaRPr>
          </a:p>
        </p:txBody>
      </p:sp>
      <p:sp>
        <p:nvSpPr>
          <p:cNvPr id="6" name="Title 1"/>
          <p:cNvSpPr txBox="1">
            <a:spLocks/>
          </p:cNvSpPr>
          <p:nvPr/>
        </p:nvSpPr>
        <p:spPr>
          <a:xfrm>
            <a:off x="749300" y="609600"/>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3-28</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
        <p:nvSpPr>
          <p:cNvPr id="7" name="Rectangle 2"/>
          <p:cNvSpPr txBox="1">
            <a:spLocks noChangeArrowheads="1"/>
          </p:cNvSpPr>
          <p:nvPr/>
        </p:nvSpPr>
        <p:spPr>
          <a:xfrm>
            <a:off x="685800" y="1185862"/>
            <a:ext cx="7467600" cy="762000"/>
          </a:xfrm>
          <a:prstGeom prst="rect">
            <a:avLst/>
          </a:prstGeom>
        </p:spPr>
        <p:txBody>
          <a:bodyPr>
            <a:prstTxWarp prst="textNoShape">
              <a:avLst/>
            </a:prstTxWarp>
          </a:bodyPr>
          <a:lstStyle/>
          <a:p>
            <a:pPr eaLnBrk="1" hangingPunct="1"/>
            <a:r>
              <a:rPr lang="en-US" sz="1600" dirty="0" smtClean="0">
                <a:latin typeface="Times New Roman" charset="0"/>
                <a:ea typeface="Times New Roman" charset="0"/>
                <a:cs typeface="Times New Roman" charset="0"/>
              </a:rPr>
              <a:t/>
            </a:r>
            <a:br>
              <a:rPr lang="en-US" sz="1600" dirty="0" smtClean="0">
                <a:latin typeface="Times New Roman" charset="0"/>
                <a:ea typeface="Times New Roman" charset="0"/>
                <a:cs typeface="Times New Roman" charset="0"/>
              </a:rPr>
            </a:br>
            <a:r>
              <a:rPr lang="en-US" sz="2000" dirty="0" smtClean="0">
                <a:latin typeface="Times New Roman" charset="0"/>
                <a:ea typeface="Times New Roman" charset="0"/>
                <a:cs typeface="Times New Roman" charset="0"/>
              </a:rPr>
              <a:t>What </a:t>
            </a:r>
            <a:r>
              <a:rPr lang="en-US" sz="2000" dirty="0">
                <a:latin typeface="Times New Roman" charset="0"/>
                <a:ea typeface="Times New Roman" charset="0"/>
                <a:cs typeface="Times New Roman" charset="0"/>
              </a:rPr>
              <a:t>mainly accounts for the low profits of the firm?</a:t>
            </a:r>
            <a:endParaRPr lang="en-US"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8756818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838200"/>
            <a:ext cx="7543800" cy="914400"/>
          </a:xfrm>
        </p:spPr>
        <p:txBody>
          <a:bodyPr vert="horz" wrap="square" lIns="91440" tIns="45720" rIns="91440" bIns="45720" numCol="1" anchorCtr="0" compatLnSpc="1">
            <a:prstTxWarp prst="textNoShape">
              <a:avLst/>
            </a:prstTxWarp>
          </a:bodyPr>
          <a:lstStyle/>
          <a:p>
            <a:r>
              <a:rPr lang="en-US" sz="1600" dirty="0" err="1">
                <a:solidFill>
                  <a:schemeClr val="tx1"/>
                </a:solidFill>
                <a:effectLst>
                  <a:outerShdw blurRad="38100" dist="38100" dir="2700000" algn="tl">
                    <a:srgbClr val="DDDDDD"/>
                  </a:outerShdw>
                </a:effectLst>
                <a:latin typeface="Times New Roman" charset="0"/>
                <a:ea typeface="Times New Roman" charset="0"/>
                <a:cs typeface="Times New Roman" charset="0"/>
              </a:rPr>
              <a:t>e</a:t>
            </a:r>
            <a:r>
              <a:rPr lang="en-US" sz="1600" dirty="0">
                <a:solidFill>
                  <a:schemeClr val="tx1"/>
                </a:solidFill>
                <a:effectLst>
                  <a:outerShdw blurRad="38100" dist="38100" dir="2700000" algn="tl">
                    <a:srgbClr val="DDDDDD"/>
                  </a:outerShdw>
                </a:effectLst>
                <a:latin typeface="Times New Roman" charset="0"/>
                <a:ea typeface="Times New Roman" charset="0"/>
                <a:cs typeface="Times New Roman" charset="0"/>
              </a:rPr>
              <a:t>. If the firm had a pronounced </a:t>
            </a:r>
            <a:r>
              <a:rPr lang="en-US" sz="1600" dirty="0" smtClean="0">
                <a:solidFill>
                  <a:schemeClr val="tx1"/>
                </a:solidFill>
                <a:effectLst>
                  <a:outerShdw blurRad="38100" dist="38100" dir="2700000" algn="tl">
                    <a:srgbClr val="DDDDDD"/>
                  </a:outerShdw>
                </a:effectLst>
                <a:latin typeface="Times New Roman" charset="0"/>
                <a:ea typeface="Times New Roman" charset="0"/>
                <a:cs typeface="Times New Roman" charset="0"/>
              </a:rPr>
              <a:t>seasonal sales </a:t>
            </a:r>
            <a:r>
              <a:rPr lang="en-US" sz="1600" dirty="0">
                <a:solidFill>
                  <a:schemeClr val="tx1"/>
                </a:solidFill>
                <a:effectLst>
                  <a:outerShdw blurRad="38100" dist="38100" dir="2700000" algn="tl">
                    <a:srgbClr val="DDDDDD"/>
                  </a:outerShdw>
                </a:effectLst>
                <a:latin typeface="Times New Roman" charset="0"/>
                <a:ea typeface="Times New Roman" charset="0"/>
                <a:cs typeface="Times New Roman" charset="0"/>
              </a:rPr>
              <a:t>pattern, or if it grew rapidly </a:t>
            </a:r>
            <a:r>
              <a:rPr lang="en-US" sz="1600" dirty="0" smtClean="0">
                <a:solidFill>
                  <a:schemeClr val="tx1"/>
                </a:solidFill>
                <a:effectLst>
                  <a:outerShdw blurRad="38100" dist="38100" dir="2700000" algn="tl">
                    <a:srgbClr val="DDDDDD"/>
                  </a:outerShdw>
                </a:effectLst>
                <a:latin typeface="Times New Roman" charset="0"/>
                <a:ea typeface="Times New Roman" charset="0"/>
                <a:cs typeface="Times New Roman" charset="0"/>
              </a:rPr>
              <a:t>during the year</a:t>
            </a:r>
            <a:r>
              <a:rPr lang="en-US" sz="1600" dirty="0">
                <a:solidFill>
                  <a:schemeClr val="tx1"/>
                </a:solidFill>
                <a:effectLst>
                  <a:outerShdw blurRad="38100" dist="38100" dir="2700000" algn="tl">
                    <a:srgbClr val="DDDDDD"/>
                  </a:outerShdw>
                </a:effectLst>
                <a:latin typeface="Times New Roman" charset="0"/>
                <a:ea typeface="Times New Roman" charset="0"/>
                <a:cs typeface="Times New Roman" charset="0"/>
              </a:rPr>
              <a:t>, how might that effect the validity of your ratio analysis? How might you correct </a:t>
            </a:r>
            <a:r>
              <a:rPr lang="en-US" sz="1600" dirty="0" smtClean="0">
                <a:solidFill>
                  <a:schemeClr val="tx1"/>
                </a:solidFill>
                <a:effectLst>
                  <a:outerShdw blurRad="38100" dist="38100" dir="2700000" algn="tl">
                    <a:srgbClr val="DDDDDD"/>
                  </a:outerShdw>
                </a:effectLst>
                <a:latin typeface="Times New Roman" charset="0"/>
                <a:ea typeface="Times New Roman" charset="0"/>
                <a:cs typeface="Times New Roman" charset="0"/>
              </a:rPr>
              <a:t>for such </a:t>
            </a:r>
            <a:r>
              <a:rPr lang="en-US" sz="1600" dirty="0">
                <a:solidFill>
                  <a:schemeClr val="tx1"/>
                </a:solidFill>
                <a:effectLst>
                  <a:outerShdw blurRad="38100" dist="38100" dir="2700000" algn="tl">
                    <a:srgbClr val="DDDDDD"/>
                  </a:outerShdw>
                </a:effectLst>
                <a:latin typeface="Times New Roman" charset="0"/>
                <a:ea typeface="Times New Roman" charset="0"/>
                <a:cs typeface="Times New Roman" charset="0"/>
              </a:rPr>
              <a:t>problems?</a:t>
            </a:r>
          </a:p>
        </p:txBody>
      </p:sp>
      <p:sp>
        <p:nvSpPr>
          <p:cNvPr id="45059" name="Content Placeholder 2"/>
          <p:cNvSpPr>
            <a:spLocks noGrp="1"/>
          </p:cNvSpPr>
          <p:nvPr>
            <p:ph idx="1"/>
          </p:nvPr>
        </p:nvSpPr>
        <p:spPr>
          <a:xfrm>
            <a:off x="533400" y="1828800"/>
            <a:ext cx="7391400" cy="990600"/>
          </a:xfrm>
        </p:spPr>
        <p:txBody>
          <a:bodyPr/>
          <a:lstStyle/>
          <a:p>
            <a:pPr eaLnBrk="1" hangingPunct="1">
              <a:buFont typeface="Wingdings 2" charset="2"/>
              <a:buNone/>
            </a:pPr>
            <a:r>
              <a:rPr lang="en-US" sz="1600" dirty="0">
                <a:latin typeface="Times New Roman" charset="0"/>
                <a:ea typeface="Times New Roman" charset="0"/>
                <a:cs typeface="Times New Roman" charset="0"/>
              </a:rPr>
              <a:t>If the firm had a sharp seasonal sales pattern, or if it grew rapidly during the year. Financial ratios based on period-end figures might be distorted. Thus, It will be difficult to tell if a company is in a “strong” or “weak” position. 	</a:t>
            </a:r>
          </a:p>
        </p:txBody>
      </p:sp>
      <p:sp>
        <p:nvSpPr>
          <p:cNvPr id="44036" name="Rectangle 4"/>
          <p:cNvSpPr>
            <a:spLocks noChangeArrowheads="1"/>
          </p:cNvSpPr>
          <p:nvPr/>
        </p:nvSpPr>
        <p:spPr bwMode="auto">
          <a:xfrm>
            <a:off x="533400" y="2743200"/>
            <a:ext cx="4572000" cy="338138"/>
          </a:xfrm>
          <a:prstGeom prst="rect">
            <a:avLst/>
          </a:prstGeom>
          <a:noFill/>
          <a:ln w="9525">
            <a:noFill/>
            <a:miter lim="800000"/>
            <a:headEnd/>
            <a:tailEnd/>
          </a:ln>
        </p:spPr>
        <p:txBody>
          <a:bodyPr>
            <a:prstTxWarp prst="textNoShape">
              <a:avLst/>
            </a:prstTxWarp>
            <a:spAutoFit/>
          </a:bodyPr>
          <a:lstStyle/>
          <a:p>
            <a:r>
              <a:rPr lang="en-US" sz="1600" dirty="0">
                <a:latin typeface="Times New Roman" charset="0"/>
                <a:ea typeface="Times New Roman" charset="0"/>
                <a:cs typeface="Times New Roman" charset="0"/>
              </a:rPr>
              <a:t>Examples: 	</a:t>
            </a:r>
          </a:p>
        </p:txBody>
      </p:sp>
      <p:sp>
        <p:nvSpPr>
          <p:cNvPr id="45061" name="Rectangle 6"/>
          <p:cNvSpPr>
            <a:spLocks noChangeArrowheads="1"/>
          </p:cNvSpPr>
          <p:nvPr/>
        </p:nvSpPr>
        <p:spPr bwMode="auto">
          <a:xfrm>
            <a:off x="609600" y="3362325"/>
            <a:ext cx="7315200" cy="2800767"/>
          </a:xfrm>
          <a:prstGeom prst="rect">
            <a:avLst/>
          </a:prstGeom>
          <a:noFill/>
          <a:ln w="9525">
            <a:noFill/>
            <a:miter lim="800000"/>
            <a:headEnd/>
            <a:tailEnd/>
          </a:ln>
        </p:spPr>
        <p:txBody>
          <a:bodyPr wrap="square">
            <a:prstTxWarp prst="textNoShape">
              <a:avLst/>
            </a:prstTxWarp>
            <a:spAutoFit/>
          </a:bodyPr>
          <a:lstStyle/>
          <a:p>
            <a:r>
              <a:rPr lang="en-US" sz="1600" dirty="0">
                <a:latin typeface="Times New Roman" charset="0"/>
                <a:ea typeface="Times New Roman" charset="0"/>
                <a:cs typeface="Times New Roman" charset="0"/>
              </a:rPr>
              <a:t>In December, if the inventories of firm A are quite high due to seasonal reason, then the annual inventory turnover ratio (</a:t>
            </a:r>
            <a:r>
              <a:rPr lang="en-US" sz="1600" dirty="0">
                <a:solidFill>
                  <a:srgbClr val="FF0000"/>
                </a:solidFill>
                <a:latin typeface="Times New Roman" charset="0"/>
                <a:ea typeface="Times New Roman" charset="0"/>
                <a:cs typeface="Times New Roman" charset="0"/>
              </a:rPr>
              <a:t>annual net sales / inventories in December</a:t>
            </a:r>
            <a:r>
              <a:rPr lang="en-US" sz="1600" dirty="0">
                <a:latin typeface="Times New Roman" charset="0"/>
                <a:ea typeface="Times New Roman" charset="0"/>
                <a:cs typeface="Times New Roman" charset="0"/>
              </a:rPr>
              <a:t>) will be relatively low and become not representative for the whole fiscal year.</a:t>
            </a:r>
          </a:p>
          <a:p>
            <a:endParaRPr lang="en-US" sz="1600" dirty="0">
              <a:latin typeface="Times New Roman" charset="0"/>
              <a:ea typeface="Times New Roman" charset="0"/>
              <a:cs typeface="Times New Roman" charset="0"/>
            </a:endParaRPr>
          </a:p>
          <a:p>
            <a:r>
              <a:rPr lang="en-US" sz="1600" dirty="0">
                <a:latin typeface="Times New Roman" charset="0"/>
                <a:ea typeface="Times New Roman" charset="0"/>
                <a:cs typeface="Times New Roman" charset="0"/>
              </a:rPr>
              <a:t>In this case, we can not directly compare the ratios of inventory turnover between firm A and the peers in the same industry. </a:t>
            </a:r>
          </a:p>
          <a:p>
            <a:endParaRPr lang="en-US" sz="1600" dirty="0">
              <a:latin typeface="Times New Roman" charset="0"/>
              <a:ea typeface="Times New Roman" charset="0"/>
              <a:cs typeface="Times New Roman" charset="0"/>
            </a:endParaRPr>
          </a:p>
          <a:p>
            <a:r>
              <a:rPr lang="en-US" sz="1600" dirty="0">
                <a:latin typeface="Times New Roman" charset="0"/>
                <a:ea typeface="Times New Roman" charset="0"/>
                <a:cs typeface="Times New Roman" charset="0"/>
              </a:rPr>
              <a:t>To solve such problems, we can use average figure instead of end-of-period figure. For example, we can estimate the average inventories of all the months across the fiscal year, and then calculate the turnover ratio as </a:t>
            </a:r>
            <a:r>
              <a:rPr lang="en-US" sz="1600" dirty="0">
                <a:solidFill>
                  <a:srgbClr val="FF0000"/>
                </a:solidFill>
                <a:latin typeface="Times New Roman" charset="0"/>
                <a:ea typeface="Times New Roman" charset="0"/>
                <a:cs typeface="Times New Roman" charset="0"/>
              </a:rPr>
              <a:t>annual net sales / average inventories in the fiscal year</a:t>
            </a:r>
            <a:r>
              <a:rPr lang="en-US" sz="1600" dirty="0">
                <a:latin typeface="Times New Roman" charset="0"/>
                <a:ea typeface="Times New Roman" charset="0"/>
                <a:cs typeface="Times New Roman" charset="0"/>
              </a:rPr>
              <a:t>. </a:t>
            </a:r>
          </a:p>
        </p:txBody>
      </p:sp>
      <p:sp>
        <p:nvSpPr>
          <p:cNvPr id="13" name="Title 1"/>
          <p:cNvSpPr txBox="1">
            <a:spLocks/>
          </p:cNvSpPr>
          <p:nvPr/>
        </p:nvSpPr>
        <p:spPr>
          <a:xfrm>
            <a:off x="749300" y="274638"/>
            <a:ext cx="7499350" cy="792162"/>
          </a:xfrm>
          <a:prstGeom prst="rect">
            <a:avLst/>
          </a:prstGeom>
        </p:spPr>
        <p:txBody>
          <a:bodyPr/>
          <a:lstStyle/>
          <a:p>
            <a:pPr eaLnBrk="1" fontAlgn="auto" hangingPunct="1">
              <a:spcAft>
                <a:spcPts val="0"/>
              </a:spcAft>
              <a:defRPr/>
            </a:pPr>
            <a:r>
              <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a:t>
            </a:r>
            <a:r>
              <a:rPr lang="en-US" sz="43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3-28</a:t>
            </a:r>
            <a:endParaRPr lang="en-US" sz="43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62386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152400" y="0"/>
            <a:ext cx="6705600" cy="1183549"/>
          </a:xfrm>
          <a:noFill/>
          <a:ln/>
          <a:effectLst>
            <a:outerShdw dist="71842" dir="2700000" algn="ctr" rotWithShape="0">
              <a:schemeClr val="bg2"/>
            </a:outerShdw>
          </a:effectLst>
        </p:spPr>
        <p:txBody>
          <a:bodyPr/>
          <a:lstStyle/>
          <a:p>
            <a:r>
              <a:rPr lang="en-US" b="1" dirty="0" smtClean="0"/>
              <a:t>Company A’s </a:t>
            </a:r>
            <a:r>
              <a:rPr lang="en-US" b="1" dirty="0"/>
              <a:t>Income Statement</a:t>
            </a:r>
          </a:p>
        </p:txBody>
      </p:sp>
      <p:sp>
        <p:nvSpPr>
          <p:cNvPr id="12292" name="Rectangle 4"/>
          <p:cNvSpPr>
            <a:spLocks noGrp="1" noChangeArrowheads="1"/>
          </p:cNvSpPr>
          <p:nvPr>
            <p:ph sz="quarter" idx="1"/>
          </p:nvPr>
        </p:nvSpPr>
        <p:spPr>
          <a:xfrm>
            <a:off x="4876800" y="2209800"/>
            <a:ext cx="4191000" cy="4343400"/>
          </a:xfrm>
          <a:prstGeom prst="rect">
            <a:avLst/>
          </a:prstGeom>
          <a:noFill/>
          <a:ln/>
          <a:effectLst>
            <a:outerShdw algn="ctr" rotWithShape="0">
              <a:schemeClr val="bg2"/>
            </a:outerShdw>
          </a:effectLst>
        </p:spPr>
        <p:txBody>
          <a:bodyPr>
            <a:normAutofit fontScale="92500"/>
          </a:bodyPr>
          <a:lstStyle/>
          <a:p>
            <a:pPr marL="400050" indent="-400050">
              <a:spcBef>
                <a:spcPct val="5000"/>
              </a:spcBef>
              <a:spcAft>
                <a:spcPct val="0"/>
              </a:spcAft>
              <a:buFont typeface="Monotype Sorts" pitchFamily="2" charset="2"/>
              <a:buNone/>
            </a:pPr>
            <a:r>
              <a:rPr lang="en-US" sz="1800" i="1" dirty="0" smtClean="0"/>
              <a:t>EBITDA- Earnings before interest, 	</a:t>
            </a:r>
            <a:r>
              <a:rPr lang="en-US" sz="1800" i="1" dirty="0"/>
              <a:t>t</a:t>
            </a:r>
            <a:r>
              <a:rPr lang="en-US" sz="1800" i="1" dirty="0" smtClean="0"/>
              <a:t>axes, depreciation and 	amortization</a:t>
            </a:r>
          </a:p>
          <a:p>
            <a:pPr marL="400050" indent="-400050">
              <a:spcBef>
                <a:spcPct val="5000"/>
              </a:spcBef>
              <a:spcAft>
                <a:spcPct val="0"/>
              </a:spcAft>
              <a:buFont typeface="Monotype Sorts" pitchFamily="2" charset="2"/>
              <a:buNone/>
            </a:pPr>
            <a:endParaRPr lang="en-US" sz="1800" i="1" dirty="0"/>
          </a:p>
          <a:p>
            <a:pPr marL="400050" indent="-400050">
              <a:spcBef>
                <a:spcPct val="5000"/>
              </a:spcBef>
              <a:spcAft>
                <a:spcPct val="0"/>
              </a:spcAft>
              <a:buFont typeface="Monotype Sorts" pitchFamily="2" charset="2"/>
              <a:buNone/>
            </a:pPr>
            <a:r>
              <a:rPr lang="en-US" sz="1800" i="1" dirty="0" smtClean="0"/>
              <a:t>EBIT – Earnings before interest and   </a:t>
            </a:r>
          </a:p>
          <a:p>
            <a:pPr marL="400050" indent="-400050">
              <a:spcBef>
                <a:spcPct val="5000"/>
              </a:spcBef>
              <a:spcAft>
                <a:spcPct val="0"/>
              </a:spcAft>
              <a:buFont typeface="Monotype Sorts" pitchFamily="2" charset="2"/>
              <a:buNone/>
            </a:pPr>
            <a:r>
              <a:rPr lang="en-US" sz="1800" i="1" dirty="0"/>
              <a:t> </a:t>
            </a:r>
            <a:r>
              <a:rPr lang="en-US" sz="1800" i="1" dirty="0" smtClean="0"/>
              <a:t>            taxes</a:t>
            </a:r>
          </a:p>
          <a:p>
            <a:pPr marL="400050" indent="-400050">
              <a:spcBef>
                <a:spcPct val="5000"/>
              </a:spcBef>
              <a:spcAft>
                <a:spcPct val="0"/>
              </a:spcAft>
              <a:buFont typeface="Monotype Sorts" pitchFamily="2" charset="2"/>
              <a:buNone/>
            </a:pPr>
            <a:endParaRPr lang="en-US" sz="1800" i="1" dirty="0"/>
          </a:p>
          <a:p>
            <a:pPr marL="400050" indent="-400050">
              <a:spcBef>
                <a:spcPct val="5000"/>
              </a:spcBef>
              <a:spcAft>
                <a:spcPct val="0"/>
              </a:spcAft>
              <a:buFont typeface="Monotype Sorts" pitchFamily="2" charset="2"/>
              <a:buNone/>
            </a:pPr>
            <a:r>
              <a:rPr lang="en-US" sz="1800" i="1" dirty="0" smtClean="0"/>
              <a:t>EBT- Earnings before taxes</a:t>
            </a:r>
          </a:p>
          <a:p>
            <a:pPr marL="400050" indent="-400050">
              <a:spcBef>
                <a:spcPct val="5000"/>
              </a:spcBef>
              <a:spcAft>
                <a:spcPct val="0"/>
              </a:spcAft>
              <a:buFont typeface="Monotype Sorts" pitchFamily="2" charset="2"/>
              <a:buNone/>
            </a:pPr>
            <a:endParaRPr lang="en-US" sz="1800" i="1" dirty="0"/>
          </a:p>
          <a:p>
            <a:pPr marL="400050" indent="-400050">
              <a:spcBef>
                <a:spcPct val="5000"/>
              </a:spcBef>
              <a:spcAft>
                <a:spcPct val="0"/>
              </a:spcAft>
              <a:buFont typeface="Monotype Sorts" pitchFamily="2" charset="2"/>
              <a:buNone/>
            </a:pPr>
            <a:r>
              <a:rPr lang="en-US" sz="1800" i="1" dirty="0" smtClean="0"/>
              <a:t>Other expenses include worker’s salaries, rental etc.</a:t>
            </a:r>
            <a:endParaRPr lang="en-US" sz="1800" i="1" dirty="0"/>
          </a:p>
        </p:txBody>
      </p:sp>
      <p:sp>
        <p:nvSpPr>
          <p:cNvPr id="12294" name="Rectangle 6"/>
          <p:cNvSpPr>
            <a:spLocks noGrp="1" noChangeArrowheads="1"/>
          </p:cNvSpPr>
          <p:nvPr>
            <p:ph sz="quarter" idx="2"/>
          </p:nvPr>
        </p:nvSpPr>
        <p:spPr>
          <a:xfrm>
            <a:off x="381000" y="2209800"/>
            <a:ext cx="4572000" cy="4114800"/>
          </a:xfrm>
          <a:prstGeom prst="rect">
            <a:avLst/>
          </a:prstGeom>
          <a:noFill/>
          <a:ln/>
        </p:spPr>
        <p:txBody>
          <a:bodyPr>
            <a:normAutofit fontScale="92500"/>
          </a:bodyPr>
          <a:lstStyle/>
          <a:p>
            <a:pPr marL="0" indent="0">
              <a:buFont typeface="Monotype Sorts" pitchFamily="2" charset="2"/>
              <a:buNone/>
            </a:pPr>
            <a:r>
              <a:rPr lang="en-US" sz="2400" dirty="0"/>
              <a:t>Net Sales		   $   2,211 Cost of Goods Sold</a:t>
            </a:r>
            <a:r>
              <a:rPr lang="en-US" sz="2000" baseline="30000" dirty="0"/>
              <a:t> </a:t>
            </a:r>
            <a:r>
              <a:rPr lang="en-US" sz="2400" dirty="0" smtClean="0">
                <a:effectLst>
                  <a:outerShdw blurRad="38100" dist="38100" dir="2700000" algn="tl">
                    <a:srgbClr val="C0C0C0"/>
                  </a:outerShdw>
                </a:effectLst>
              </a:rPr>
              <a:t>           (</a:t>
            </a:r>
            <a:r>
              <a:rPr lang="en-US" sz="2400" u="sng" dirty="0" smtClean="0"/>
              <a:t>1,599)</a:t>
            </a:r>
            <a:r>
              <a:rPr lang="en-US" sz="2400" dirty="0"/>
              <a:t>	Gross Profit</a:t>
            </a:r>
            <a:r>
              <a:rPr lang="en-US" sz="2400" baseline="30000" dirty="0">
                <a:effectLst>
                  <a:outerShdw blurRad="38100" dist="38100" dir="2700000" algn="tl">
                    <a:srgbClr val="C0C0C0"/>
                  </a:outerShdw>
                </a:effectLst>
              </a:rPr>
              <a:t> 	</a:t>
            </a:r>
            <a:r>
              <a:rPr lang="en-US" sz="2400" dirty="0"/>
              <a:t>   $      </a:t>
            </a:r>
            <a:r>
              <a:rPr lang="en-US" sz="2400" dirty="0" smtClean="0"/>
              <a:t> 612 Other </a:t>
            </a:r>
            <a:r>
              <a:rPr lang="en-US" sz="2400" dirty="0"/>
              <a:t>Expenses</a:t>
            </a:r>
            <a:r>
              <a:rPr lang="en-US" sz="2400" baseline="30000" dirty="0">
                <a:effectLst>
                  <a:outerShdw blurRad="38100" dist="38100" dir="2700000" algn="tl">
                    <a:srgbClr val="C0C0C0"/>
                  </a:outerShdw>
                </a:effectLst>
              </a:rPr>
              <a:t> </a:t>
            </a:r>
            <a:r>
              <a:rPr lang="en-US" sz="2400" baseline="30000" dirty="0" smtClean="0">
                <a:effectLst>
                  <a:outerShdw blurRad="38100" dist="38100" dir="2700000" algn="tl">
                    <a:srgbClr val="C0C0C0"/>
                  </a:outerShdw>
                </a:effectLst>
              </a:rPr>
              <a:t>           </a:t>
            </a:r>
            <a:r>
              <a:rPr lang="en-US" sz="2400" dirty="0" smtClean="0"/>
              <a:t>           </a:t>
            </a:r>
            <a:r>
              <a:rPr lang="en-US" sz="2400" u="sng" dirty="0" smtClean="0"/>
              <a:t>(402)</a:t>
            </a:r>
            <a:r>
              <a:rPr lang="en-US" sz="2400" dirty="0" smtClean="0"/>
              <a:t>                   </a:t>
            </a:r>
            <a:r>
              <a:rPr lang="en-US" sz="2400" dirty="0" smtClean="0">
                <a:solidFill>
                  <a:srgbClr val="42B200"/>
                </a:solidFill>
              </a:rPr>
              <a:t>EBITDA</a:t>
            </a:r>
            <a:r>
              <a:rPr lang="en-US" sz="2400" baseline="30000" dirty="0">
                <a:solidFill>
                  <a:srgbClr val="014A01"/>
                </a:solidFill>
              </a:rPr>
              <a:t>	</a:t>
            </a:r>
            <a:r>
              <a:rPr lang="en-US" sz="2400" dirty="0">
                <a:solidFill>
                  <a:srgbClr val="014A01"/>
                </a:solidFill>
              </a:rPr>
              <a:t>   </a:t>
            </a:r>
            <a:r>
              <a:rPr lang="en-US" sz="2400" dirty="0" smtClean="0">
                <a:solidFill>
                  <a:srgbClr val="014A01"/>
                </a:solidFill>
              </a:rPr>
              <a:t>            </a:t>
            </a:r>
            <a:r>
              <a:rPr lang="en-US" sz="2400" dirty="0" smtClean="0">
                <a:solidFill>
                  <a:srgbClr val="42B200"/>
                </a:solidFill>
              </a:rPr>
              <a:t>$        210</a:t>
            </a:r>
          </a:p>
          <a:p>
            <a:pPr marL="0" indent="0">
              <a:buFont typeface="Monotype Sorts" pitchFamily="2" charset="2"/>
              <a:buNone/>
            </a:pPr>
            <a:r>
              <a:rPr lang="en-US" dirty="0"/>
              <a:t>Yearly </a:t>
            </a:r>
            <a:r>
              <a:rPr lang="en-US" dirty="0" err="1"/>
              <a:t>Depn</a:t>
            </a:r>
            <a:r>
              <a:rPr lang="en-US" dirty="0"/>
              <a:t>                     </a:t>
            </a:r>
            <a:r>
              <a:rPr lang="en-US" dirty="0" smtClean="0"/>
              <a:t>      </a:t>
            </a:r>
            <a:r>
              <a:rPr lang="en-US" u="sng" dirty="0" smtClean="0"/>
              <a:t>(20)</a:t>
            </a:r>
            <a:endParaRPr lang="en-US" u="sng" dirty="0"/>
          </a:p>
          <a:p>
            <a:pPr marL="0" indent="0">
              <a:buNone/>
            </a:pPr>
            <a:r>
              <a:rPr lang="en-US" dirty="0" smtClean="0">
                <a:solidFill>
                  <a:schemeClr val="hlink"/>
                </a:solidFill>
                <a:effectLst>
                  <a:outerShdw blurRad="38100" dist="38100" dir="2700000" algn="tl">
                    <a:srgbClr val="C0C0C0"/>
                  </a:outerShdw>
                </a:effectLst>
              </a:rPr>
              <a:t>EBIT                              $        190</a:t>
            </a:r>
            <a:endParaRPr lang="en-US" dirty="0">
              <a:solidFill>
                <a:schemeClr val="hlink"/>
              </a:solidFill>
              <a:effectLst>
                <a:outerShdw blurRad="38100" dist="38100" dir="2700000" algn="tl">
                  <a:srgbClr val="C0C0C0"/>
                </a:outerShdw>
              </a:effectLst>
            </a:endParaRPr>
          </a:p>
          <a:p>
            <a:pPr marL="0" indent="0">
              <a:buFont typeface="Monotype Sorts" pitchFamily="2" charset="2"/>
              <a:buNone/>
            </a:pPr>
            <a:r>
              <a:rPr lang="en-US" sz="2400" dirty="0" smtClean="0">
                <a:solidFill>
                  <a:srgbClr val="42B200"/>
                </a:solidFill>
              </a:rPr>
              <a:t> </a:t>
            </a:r>
            <a:r>
              <a:rPr lang="en-US" sz="2400" dirty="0"/>
              <a:t>Interest </a:t>
            </a:r>
            <a:r>
              <a:rPr lang="en-US" sz="2400" dirty="0" smtClean="0"/>
              <a:t>Expense</a:t>
            </a:r>
            <a:r>
              <a:rPr lang="en-US" sz="2400" baseline="30000" dirty="0"/>
              <a:t>	</a:t>
            </a:r>
            <a:r>
              <a:rPr lang="en-US" sz="2400" dirty="0"/>
              <a:t>       </a:t>
            </a:r>
            <a:r>
              <a:rPr lang="en-US" sz="2400" u="sng" dirty="0"/>
              <a:t>      </a:t>
            </a:r>
            <a:r>
              <a:rPr lang="en-US" sz="2400" u="sng" dirty="0" smtClean="0"/>
              <a:t>(59)    </a:t>
            </a:r>
            <a:r>
              <a:rPr lang="en-US" sz="2400" dirty="0" smtClean="0">
                <a:solidFill>
                  <a:schemeClr val="tx2"/>
                </a:solidFill>
              </a:rPr>
              <a:t>EBT</a:t>
            </a:r>
            <a:r>
              <a:rPr lang="en-US" sz="2400" baseline="30000" dirty="0" smtClean="0">
                <a:effectLst>
                  <a:outerShdw blurRad="38100" dist="38100" dir="2700000" algn="tl">
                    <a:srgbClr val="C0C0C0"/>
                  </a:outerShdw>
                </a:effectLst>
              </a:rPr>
              <a:t> </a:t>
            </a:r>
            <a:r>
              <a:rPr lang="en-US" sz="2400" baseline="30000" dirty="0">
                <a:solidFill>
                  <a:schemeClr val="tx2"/>
                </a:solidFill>
                <a:effectLst>
                  <a:outerShdw blurRad="38100" dist="38100" dir="2700000" algn="tl">
                    <a:srgbClr val="C0C0C0"/>
                  </a:outerShdw>
                </a:effectLst>
              </a:rPr>
              <a:t>		     </a:t>
            </a:r>
            <a:r>
              <a:rPr lang="en-US" sz="2400" baseline="30000" dirty="0" smtClean="0">
                <a:solidFill>
                  <a:schemeClr val="tx2"/>
                </a:solidFill>
                <a:effectLst>
                  <a:outerShdw blurRad="38100" dist="38100" dir="2700000" algn="tl">
                    <a:srgbClr val="C0C0C0"/>
                  </a:outerShdw>
                </a:effectLst>
              </a:rPr>
              <a:t>                    </a:t>
            </a:r>
            <a:r>
              <a:rPr lang="en-US" sz="2400" dirty="0" smtClean="0">
                <a:solidFill>
                  <a:schemeClr val="tx2"/>
                </a:solidFill>
              </a:rPr>
              <a:t>$</a:t>
            </a:r>
            <a:r>
              <a:rPr lang="en-US" sz="2400" dirty="0" smtClean="0">
                <a:solidFill>
                  <a:schemeClr val="tx2"/>
                </a:solidFill>
                <a:effectLst>
                  <a:outerShdw blurRad="38100" dist="38100" dir="2700000" algn="tl">
                    <a:srgbClr val="C0C0C0"/>
                  </a:outerShdw>
                </a:effectLst>
              </a:rPr>
              <a:t>      </a:t>
            </a:r>
            <a:r>
              <a:rPr lang="en-US" sz="2400" dirty="0" smtClean="0">
                <a:solidFill>
                  <a:schemeClr val="tx2"/>
                </a:solidFill>
              </a:rPr>
              <a:t>131</a:t>
            </a:r>
            <a:r>
              <a:rPr lang="en-US" sz="2400" dirty="0" smtClean="0">
                <a:solidFill>
                  <a:schemeClr val="tx2"/>
                </a:solidFill>
                <a:effectLst>
                  <a:outerShdw blurRad="38100" dist="38100" dir="2700000" algn="tl">
                    <a:srgbClr val="C0C0C0"/>
                  </a:outerShdw>
                </a:effectLst>
              </a:rPr>
              <a:t> </a:t>
            </a:r>
            <a:r>
              <a:rPr lang="en-US" sz="2400" dirty="0" smtClean="0"/>
              <a:t>Taxes</a:t>
            </a:r>
            <a:r>
              <a:rPr lang="en-US" sz="2400" baseline="30000" dirty="0" smtClean="0">
                <a:effectLst>
                  <a:outerShdw blurRad="38100" dist="38100" dir="2700000" algn="tl">
                    <a:srgbClr val="C0C0C0"/>
                  </a:outerShdw>
                </a:effectLst>
              </a:rPr>
              <a:t> </a:t>
            </a:r>
            <a:r>
              <a:rPr lang="en-US" sz="2400" dirty="0"/>
              <a:t>	             </a:t>
            </a:r>
            <a:r>
              <a:rPr lang="en-US" sz="2400" dirty="0" smtClean="0"/>
              <a:t>                       (60)</a:t>
            </a:r>
            <a:r>
              <a:rPr lang="en-US" sz="2400" u="sng" dirty="0" smtClean="0"/>
              <a:t> </a:t>
            </a:r>
            <a:r>
              <a:rPr lang="en-US" dirty="0" smtClean="0">
                <a:solidFill>
                  <a:srgbClr val="380069"/>
                </a:solidFill>
              </a:rPr>
              <a:t>Net Income</a:t>
            </a:r>
            <a:r>
              <a:rPr lang="en-US" sz="2400" baseline="30000" dirty="0">
                <a:solidFill>
                  <a:srgbClr val="380069"/>
                </a:solidFill>
                <a:effectLst>
                  <a:outerShdw blurRad="38100" dist="38100" dir="2700000" algn="tl">
                    <a:srgbClr val="C0C0C0"/>
                  </a:outerShdw>
                </a:effectLst>
              </a:rPr>
              <a:t>		 </a:t>
            </a:r>
            <a:r>
              <a:rPr lang="en-US" sz="2400" dirty="0">
                <a:solidFill>
                  <a:srgbClr val="380069"/>
                </a:solidFill>
              </a:rPr>
              <a:t>  </a:t>
            </a:r>
            <a:r>
              <a:rPr lang="en-US" sz="2400" baseline="30000" dirty="0">
                <a:solidFill>
                  <a:srgbClr val="380069"/>
                </a:solidFill>
              </a:rPr>
              <a:t> </a:t>
            </a:r>
            <a:r>
              <a:rPr lang="en-US" sz="2400" dirty="0">
                <a:solidFill>
                  <a:srgbClr val="380069"/>
                </a:solidFill>
              </a:rPr>
              <a:t>$        </a:t>
            </a:r>
            <a:r>
              <a:rPr lang="en-US" sz="2400" dirty="0" smtClean="0">
                <a:solidFill>
                  <a:srgbClr val="380069"/>
                </a:solidFill>
              </a:rPr>
              <a:t> 71 </a:t>
            </a:r>
            <a:endParaRPr lang="en-US" sz="2400" dirty="0">
              <a:solidFill>
                <a:schemeClr val="hlink"/>
              </a:solidFill>
              <a:effectLst>
                <a:outerShdw blurRad="38100" dist="38100" dir="2700000" algn="tl">
                  <a:srgbClr val="C0C0C0"/>
                </a:outerShdw>
              </a:effectLst>
            </a:endParaRPr>
          </a:p>
        </p:txBody>
      </p:sp>
      <p:sp>
        <p:nvSpPr>
          <p:cNvPr id="12295" name="Rectangle 7"/>
          <p:cNvSpPr>
            <a:spLocks noChangeArrowheads="1"/>
          </p:cNvSpPr>
          <p:nvPr/>
        </p:nvSpPr>
        <p:spPr bwMode="auto">
          <a:xfrm>
            <a:off x="152400" y="1447800"/>
            <a:ext cx="845502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dirty="0" smtClean="0">
                <a:solidFill>
                  <a:schemeClr val="hlink"/>
                </a:solidFill>
                <a:effectLst>
                  <a:outerShdw blurRad="38100" dist="38100" dir="2700000" algn="tl">
                    <a:srgbClr val="C0C0C0"/>
                  </a:outerShdw>
                </a:effectLst>
              </a:rPr>
              <a:t>Company A’s Statement </a:t>
            </a:r>
            <a:r>
              <a:rPr lang="en-US" dirty="0">
                <a:solidFill>
                  <a:schemeClr val="hlink"/>
                </a:solidFill>
                <a:effectLst>
                  <a:outerShdw blurRad="38100" dist="38100" dir="2700000" algn="tl">
                    <a:srgbClr val="C0C0C0"/>
                  </a:outerShdw>
                </a:effectLst>
              </a:rPr>
              <a:t>of Earnings (in thousands) for Year Ending December 31, </a:t>
            </a:r>
            <a:r>
              <a:rPr lang="en-US" dirty="0" smtClean="0">
                <a:solidFill>
                  <a:schemeClr val="hlink"/>
                </a:solidFill>
                <a:effectLst>
                  <a:outerShdw blurRad="38100" dist="38100" dir="2700000" algn="tl">
                    <a:srgbClr val="C0C0C0"/>
                  </a:outerShdw>
                </a:effectLst>
              </a:rPr>
              <a:t>2011</a:t>
            </a:r>
            <a:endParaRPr lang="en-US" baseline="30000" dirty="0"/>
          </a:p>
        </p:txBody>
      </p:sp>
      <p:sp>
        <p:nvSpPr>
          <p:cNvPr id="12296" name="Line 8"/>
          <p:cNvSpPr>
            <a:spLocks noChangeShapeType="1"/>
          </p:cNvSpPr>
          <p:nvPr/>
        </p:nvSpPr>
        <p:spPr bwMode="auto">
          <a:xfrm>
            <a:off x="304800" y="2209800"/>
            <a:ext cx="8534400" cy="0"/>
          </a:xfrm>
          <a:prstGeom prst="line">
            <a:avLst/>
          </a:prstGeom>
          <a:noFill/>
          <a:ln w="57150" cmpd="thickThin">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9"/>
          <p:cNvSpPr>
            <a:spLocks noChangeShapeType="1"/>
          </p:cNvSpPr>
          <p:nvPr/>
        </p:nvSpPr>
        <p:spPr bwMode="auto">
          <a:xfrm>
            <a:off x="4876800" y="2514600"/>
            <a:ext cx="0" cy="4191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0"/>
          <p:cNvSpPr>
            <a:spLocks noChangeShapeType="1"/>
          </p:cNvSpPr>
          <p:nvPr/>
        </p:nvSpPr>
        <p:spPr bwMode="auto">
          <a:xfrm flipH="1">
            <a:off x="3733800" y="5867400"/>
            <a:ext cx="838200"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93217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extLst>
              <p:ext uri="{D42A27DB-BD31-4B8C-83A1-F6EECF244321}">
                <p14:modId xmlns:p14="http://schemas.microsoft.com/office/powerpoint/2010/main" val="1573826598"/>
              </p:ext>
            </p:extLst>
          </p:nvPr>
        </p:nvGraphicFramePr>
        <p:xfrm>
          <a:off x="304800" y="1879600"/>
          <a:ext cx="8458200" cy="4521200"/>
        </p:xfrm>
        <a:graphic>
          <a:graphicData uri="http://schemas.openxmlformats.org/drawingml/2006/table">
            <a:tbl>
              <a:tblPr firstRow="1" bandRow="1">
                <a:tableStyleId>{5C22544A-7EE6-4342-B048-85BDC9FD1C3A}</a:tableStyleId>
              </a:tblPr>
              <a:tblGrid>
                <a:gridCol w="1661160"/>
                <a:gridCol w="1661160"/>
                <a:gridCol w="1661160"/>
                <a:gridCol w="1661160"/>
                <a:gridCol w="1813560"/>
              </a:tblGrid>
              <a:tr h="673100">
                <a:tc>
                  <a:txBody>
                    <a:bodyPr/>
                    <a:lstStyle/>
                    <a:p>
                      <a:endParaRPr lang="en-US" dirty="0"/>
                    </a:p>
                  </a:txBody>
                  <a:tcPr/>
                </a:tc>
                <a:tc>
                  <a:txBody>
                    <a:bodyPr/>
                    <a:lstStyle/>
                    <a:p>
                      <a:r>
                        <a:rPr lang="en-US" dirty="0" smtClean="0"/>
                        <a:t>Common Stock</a:t>
                      </a:r>
                      <a:endParaRPr lang="en-US" dirty="0"/>
                    </a:p>
                  </a:txBody>
                  <a:tcPr/>
                </a:tc>
                <a:tc>
                  <a:txBody>
                    <a:bodyPr/>
                    <a:lstStyle/>
                    <a:p>
                      <a:r>
                        <a:rPr lang="en-US" dirty="0" smtClean="0"/>
                        <a:t>Additional Paid in capital</a:t>
                      </a:r>
                      <a:endParaRPr lang="en-US" dirty="0"/>
                    </a:p>
                  </a:txBody>
                  <a:tcPr/>
                </a:tc>
                <a:tc>
                  <a:txBody>
                    <a:bodyPr/>
                    <a:lstStyle/>
                    <a:p>
                      <a:r>
                        <a:rPr lang="en-US" dirty="0" smtClean="0"/>
                        <a:t>Retained Earnings</a:t>
                      </a:r>
                      <a:endParaRPr lang="en-US" dirty="0"/>
                    </a:p>
                  </a:txBody>
                  <a:tcPr/>
                </a:tc>
                <a:tc>
                  <a:txBody>
                    <a:bodyPr/>
                    <a:lstStyle/>
                    <a:p>
                      <a:r>
                        <a:rPr lang="en-US" dirty="0" smtClean="0"/>
                        <a:t>Stockholder’s</a:t>
                      </a:r>
                      <a:r>
                        <a:rPr lang="en-US" baseline="0" dirty="0" smtClean="0"/>
                        <a:t> </a:t>
                      </a:r>
                      <a:r>
                        <a:rPr lang="en-US" dirty="0" smtClean="0"/>
                        <a:t>Equity</a:t>
                      </a:r>
                      <a:endParaRPr lang="en-US" dirty="0"/>
                    </a:p>
                  </a:txBody>
                  <a:tcPr/>
                </a:tc>
              </a:tr>
              <a:tr h="673100">
                <a:tc>
                  <a:txBody>
                    <a:bodyPr/>
                    <a:lstStyle/>
                    <a:p>
                      <a:r>
                        <a:rPr lang="en-US" dirty="0" smtClean="0"/>
                        <a:t>Balance 31/12/10</a:t>
                      </a:r>
                      <a:endParaRPr lang="en-US" dirty="0"/>
                    </a:p>
                  </a:txBody>
                  <a:tcPr/>
                </a:tc>
                <a:tc>
                  <a:txBody>
                    <a:bodyPr/>
                    <a:lstStyle/>
                    <a:p>
                      <a:pPr algn="ctr"/>
                      <a:r>
                        <a:rPr lang="en-US" dirty="0" smtClean="0"/>
                        <a:t>8,000</a:t>
                      </a:r>
                      <a:endParaRPr lang="en-US" dirty="0"/>
                    </a:p>
                  </a:txBody>
                  <a:tcPr/>
                </a:tc>
                <a:tc>
                  <a:txBody>
                    <a:bodyPr/>
                    <a:lstStyle/>
                    <a:p>
                      <a:pPr algn="ctr"/>
                      <a:r>
                        <a:rPr lang="en-US" dirty="0" smtClean="0"/>
                        <a:t>1,500</a:t>
                      </a:r>
                      <a:endParaRPr lang="en-US" dirty="0"/>
                    </a:p>
                  </a:txBody>
                  <a:tcPr/>
                </a:tc>
                <a:tc>
                  <a:txBody>
                    <a:bodyPr/>
                    <a:lstStyle/>
                    <a:p>
                      <a:pPr algn="ctr"/>
                      <a:r>
                        <a:rPr lang="en-US" dirty="0" smtClean="0"/>
                        <a:t>6,000</a:t>
                      </a:r>
                      <a:endParaRPr lang="en-US" dirty="0"/>
                    </a:p>
                  </a:txBody>
                  <a:tcPr/>
                </a:tc>
                <a:tc>
                  <a:txBody>
                    <a:bodyPr/>
                    <a:lstStyle/>
                    <a:p>
                      <a:pPr algn="ctr"/>
                      <a:r>
                        <a:rPr lang="en-US" dirty="0" smtClean="0"/>
                        <a:t>15,500</a:t>
                      </a:r>
                      <a:endParaRPr lang="en-US" dirty="0"/>
                    </a:p>
                  </a:txBody>
                  <a:tcPr/>
                </a:tc>
              </a:tr>
              <a:tr h="673100">
                <a:tc>
                  <a:txBody>
                    <a:bodyPr/>
                    <a:lstStyle/>
                    <a:p>
                      <a:r>
                        <a:rPr lang="en-US" dirty="0" smtClean="0"/>
                        <a:t>Net Income (11)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2,300</a:t>
                      </a:r>
                      <a:endParaRPr lang="en-US" dirty="0"/>
                    </a:p>
                  </a:txBody>
                  <a:tcPr/>
                </a:tc>
                <a:tc>
                  <a:txBody>
                    <a:bodyPr/>
                    <a:lstStyle/>
                    <a:p>
                      <a:pPr algn="ctr"/>
                      <a:endParaRPr lang="en-US" dirty="0"/>
                    </a:p>
                  </a:txBody>
                  <a:tcPr/>
                </a:tc>
              </a:tr>
              <a:tr h="673100">
                <a:tc>
                  <a:txBody>
                    <a:bodyPr/>
                    <a:lstStyle/>
                    <a:p>
                      <a:r>
                        <a:rPr lang="en-US" dirty="0" smtClean="0"/>
                        <a:t>Dividends</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(2,500)</a:t>
                      </a:r>
                      <a:endParaRPr lang="en-US" dirty="0"/>
                    </a:p>
                  </a:txBody>
                  <a:tcPr/>
                </a:tc>
                <a:tc>
                  <a:txBody>
                    <a:bodyPr/>
                    <a:lstStyle/>
                    <a:p>
                      <a:pPr algn="ctr"/>
                      <a:endParaRPr lang="en-US"/>
                    </a:p>
                  </a:txBody>
                  <a:tcPr/>
                </a:tc>
              </a:tr>
              <a:tr h="673100">
                <a:tc>
                  <a:txBody>
                    <a:bodyPr/>
                    <a:lstStyle/>
                    <a:p>
                      <a:r>
                        <a:rPr lang="en-US" dirty="0" err="1" smtClean="0"/>
                        <a:t>Addn</a:t>
                      </a:r>
                      <a:r>
                        <a:rPr lang="en-US" dirty="0" smtClean="0"/>
                        <a:t> to Retained earnings</a:t>
                      </a: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(200)</a:t>
                      </a:r>
                      <a:endParaRPr lang="en-US" dirty="0"/>
                    </a:p>
                  </a:txBody>
                  <a:tcPr/>
                </a:tc>
                <a:tc>
                  <a:txBody>
                    <a:bodyPr/>
                    <a:lstStyle/>
                    <a:p>
                      <a:pPr algn="ctr"/>
                      <a:endParaRPr lang="en-US" dirty="0"/>
                    </a:p>
                  </a:txBody>
                  <a:tcPr/>
                </a:tc>
              </a:tr>
              <a:tr h="673100">
                <a:tc>
                  <a:txBody>
                    <a:bodyPr/>
                    <a:lstStyle/>
                    <a:p>
                      <a:r>
                        <a:rPr lang="en-US" dirty="0" smtClean="0"/>
                        <a:t>Balance 31/12/11</a:t>
                      </a:r>
                      <a:endParaRPr lang="en-US" dirty="0"/>
                    </a:p>
                  </a:txBody>
                  <a:tcPr/>
                </a:tc>
                <a:tc>
                  <a:txBody>
                    <a:bodyPr/>
                    <a:lstStyle/>
                    <a:p>
                      <a:pPr algn="ctr"/>
                      <a:r>
                        <a:rPr lang="en-US" dirty="0" smtClean="0"/>
                        <a:t>8,000</a:t>
                      </a:r>
                      <a:endParaRPr lang="en-US" dirty="0"/>
                    </a:p>
                  </a:txBody>
                  <a:tcPr/>
                </a:tc>
                <a:tc>
                  <a:txBody>
                    <a:bodyPr/>
                    <a:lstStyle/>
                    <a:p>
                      <a:pPr algn="ctr"/>
                      <a:r>
                        <a:rPr lang="en-US" dirty="0" smtClean="0"/>
                        <a:t>1,500</a:t>
                      </a:r>
                      <a:endParaRPr lang="en-US" dirty="0"/>
                    </a:p>
                  </a:txBody>
                  <a:tcPr/>
                </a:tc>
                <a:tc>
                  <a:txBody>
                    <a:bodyPr/>
                    <a:lstStyle/>
                    <a:p>
                      <a:pPr algn="ctr"/>
                      <a:r>
                        <a:rPr lang="en-US" dirty="0" smtClean="0"/>
                        <a:t>5800</a:t>
                      </a:r>
                      <a:endParaRPr lang="en-US" dirty="0"/>
                    </a:p>
                  </a:txBody>
                  <a:tcPr/>
                </a:tc>
                <a:tc>
                  <a:txBody>
                    <a:bodyPr/>
                    <a:lstStyle/>
                    <a:p>
                      <a:pPr algn="ctr"/>
                      <a:r>
                        <a:rPr lang="en-US" dirty="0" smtClean="0"/>
                        <a:t>15,300</a:t>
                      </a:r>
                      <a:endParaRPr lang="en-US" dirty="0"/>
                    </a:p>
                  </a:txBody>
                  <a:tcPr/>
                </a:tc>
              </a:tr>
            </a:tbl>
          </a:graphicData>
        </a:graphic>
      </p:graphicFrame>
      <p:sp>
        <p:nvSpPr>
          <p:cNvPr id="7" name="Rectangle 3"/>
          <p:cNvSpPr>
            <a:spLocks noGrp="1" noChangeArrowheads="1"/>
          </p:cNvSpPr>
          <p:nvPr>
            <p:ph type="title"/>
          </p:nvPr>
        </p:nvSpPr>
        <p:spPr>
          <a:xfrm>
            <a:off x="381000" y="381000"/>
            <a:ext cx="8153400" cy="1143000"/>
          </a:xfrm>
          <a:noFill/>
          <a:ln/>
          <a:effectLst>
            <a:outerShdw dist="71842" dir="2700000" algn="ctr" rotWithShape="0">
              <a:schemeClr val="bg2"/>
            </a:outerShdw>
          </a:effectLst>
        </p:spPr>
        <p:txBody>
          <a:bodyPr>
            <a:normAutofit fontScale="90000"/>
          </a:bodyPr>
          <a:lstStyle/>
          <a:p>
            <a:r>
              <a:rPr lang="en-US" b="1" dirty="0" smtClean="0"/>
              <a:t>Company A’s Statement of stockholder’s equity and retained earnings</a:t>
            </a:r>
            <a:endParaRPr lang="en-US" b="1" dirty="0"/>
          </a:p>
        </p:txBody>
      </p:sp>
    </p:spTree>
    <p:extLst>
      <p:ext uri="{BB962C8B-B14F-4D97-AF65-F5344CB8AC3E}">
        <p14:creationId xmlns:p14="http://schemas.microsoft.com/office/powerpoint/2010/main" val="2585433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457200" y="1600200"/>
            <a:ext cx="7924800" cy="4572000"/>
          </a:xfrm>
        </p:spPr>
        <p:txBody>
          <a:bodyPr>
            <a:normAutofit lnSpcReduction="10000"/>
          </a:bodyPr>
          <a:lstStyle/>
          <a:p>
            <a:r>
              <a:rPr lang="en-US" dirty="0" smtClean="0"/>
              <a:t>Net Income = EBT ( 1 –Tax rate)</a:t>
            </a:r>
          </a:p>
          <a:p>
            <a:endParaRPr lang="en-US" dirty="0"/>
          </a:p>
          <a:p>
            <a:r>
              <a:rPr lang="en-US" dirty="0" smtClean="0"/>
              <a:t>Net Operating Profit After Tax (NOPAT)                      = EBIT ( 1-Tax rate)</a:t>
            </a:r>
          </a:p>
          <a:p>
            <a:endParaRPr lang="en-US" dirty="0"/>
          </a:p>
          <a:p>
            <a:r>
              <a:rPr lang="en-US" dirty="0" smtClean="0"/>
              <a:t>Net Working Capital (NWC) = Current Assets (CA) – (Accounts Payables + Accruals)</a:t>
            </a:r>
          </a:p>
          <a:p>
            <a:endParaRPr lang="en-US" dirty="0"/>
          </a:p>
          <a:p>
            <a:r>
              <a:rPr lang="en-US" dirty="0" smtClean="0"/>
              <a:t>Free Cash Flows (FCF) = EBIT( 1-Tax rate) + Yearly </a:t>
            </a:r>
            <a:r>
              <a:rPr lang="en-US" dirty="0" err="1"/>
              <a:t>D</a:t>
            </a:r>
            <a:r>
              <a:rPr lang="en-US" dirty="0" err="1" smtClean="0"/>
              <a:t>epn</a:t>
            </a:r>
            <a:r>
              <a:rPr lang="en-US" dirty="0" smtClean="0"/>
              <a:t> &amp; </a:t>
            </a:r>
            <a:r>
              <a:rPr lang="en-US" dirty="0" err="1" smtClean="0"/>
              <a:t>Amort</a:t>
            </a:r>
            <a:r>
              <a:rPr lang="en-US" dirty="0" smtClean="0"/>
              <a:t> – ( Capital Expenditures + V=Change in NWC)</a:t>
            </a:r>
            <a:br>
              <a:rPr lang="en-US" dirty="0" smtClean="0"/>
            </a:br>
            <a:endParaRPr lang="en-US" dirty="0"/>
          </a:p>
        </p:txBody>
      </p:sp>
      <p:sp>
        <p:nvSpPr>
          <p:cNvPr id="4" name="Title 1"/>
          <p:cNvSpPr>
            <a:spLocks noGrp="1"/>
          </p:cNvSpPr>
          <p:nvPr>
            <p:ph type="title"/>
          </p:nvPr>
        </p:nvSpPr>
        <p:spPr>
          <a:xfrm>
            <a:off x="457200" y="0"/>
            <a:ext cx="7467600" cy="1143000"/>
          </a:xfrm>
        </p:spPr>
        <p:txBody>
          <a:bodyPr/>
          <a:lstStyle/>
          <a:p>
            <a:r>
              <a:rPr lang="en-US" dirty="0" smtClean="0"/>
              <a:t>Some Formulas !!</a:t>
            </a:r>
            <a:endParaRPr lang="en-US" dirty="0"/>
          </a:p>
        </p:txBody>
      </p:sp>
    </p:spTree>
    <p:extLst>
      <p:ext uri="{BB962C8B-B14F-4D97-AF65-F5344CB8AC3E}">
        <p14:creationId xmlns:p14="http://schemas.microsoft.com/office/powerpoint/2010/main" val="984479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r>
              <a:rPr lang="en-US" dirty="0" smtClean="0"/>
              <a:t>Yearly depreciation vs. Accumulated Depreciation </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42164231"/>
              </p:ext>
            </p:extLst>
          </p:nvPr>
        </p:nvGraphicFramePr>
        <p:xfrm>
          <a:off x="228600" y="2590798"/>
          <a:ext cx="8458200" cy="3776931"/>
        </p:xfrm>
        <a:graphic>
          <a:graphicData uri="http://schemas.openxmlformats.org/drawingml/2006/table">
            <a:tbl>
              <a:tblPr firstRow="1" bandRow="1">
                <a:tableStyleId>{5C22544A-7EE6-4342-B048-85BDC9FD1C3A}</a:tableStyleId>
              </a:tblPr>
              <a:tblGrid>
                <a:gridCol w="2890920"/>
                <a:gridCol w="1452480"/>
                <a:gridCol w="1295400"/>
                <a:gridCol w="1447800"/>
                <a:gridCol w="1371600"/>
              </a:tblGrid>
              <a:tr h="906463">
                <a:tc>
                  <a:txBody>
                    <a:bodyPr/>
                    <a:lstStyle/>
                    <a:p>
                      <a:pPr algn="ctr"/>
                      <a:r>
                        <a:rPr lang="en-US" dirty="0" smtClean="0"/>
                        <a:t>End of </a:t>
                      </a:r>
                      <a:endParaRPr lang="en-US" dirty="0"/>
                    </a:p>
                  </a:txBody>
                  <a:tcPr/>
                </a:tc>
                <a:tc>
                  <a:txBody>
                    <a:bodyPr/>
                    <a:lstStyle/>
                    <a:p>
                      <a:pPr algn="ctr"/>
                      <a:r>
                        <a:rPr lang="en-US" dirty="0" smtClean="0"/>
                        <a:t>1</a:t>
                      </a:r>
                      <a:r>
                        <a:rPr lang="en-US" baseline="30000" dirty="0" smtClean="0"/>
                        <a:t>st</a:t>
                      </a:r>
                      <a:r>
                        <a:rPr lang="en-US" dirty="0" smtClean="0"/>
                        <a:t> Year</a:t>
                      </a:r>
                      <a:endParaRPr lang="en-US" dirty="0"/>
                    </a:p>
                  </a:txBody>
                  <a:tcPr/>
                </a:tc>
                <a:tc>
                  <a:txBody>
                    <a:bodyPr/>
                    <a:lstStyle/>
                    <a:p>
                      <a:pPr algn="ctr"/>
                      <a:r>
                        <a:rPr lang="en-US" dirty="0" smtClean="0"/>
                        <a:t>2</a:t>
                      </a:r>
                      <a:r>
                        <a:rPr lang="en-US" baseline="30000" dirty="0" smtClean="0"/>
                        <a:t>nd</a:t>
                      </a:r>
                      <a:r>
                        <a:rPr lang="en-US" dirty="0" smtClean="0"/>
                        <a:t> Year</a:t>
                      </a:r>
                      <a:endParaRPr lang="en-US" dirty="0"/>
                    </a:p>
                  </a:txBody>
                  <a:tcPr/>
                </a:tc>
                <a:tc>
                  <a:txBody>
                    <a:bodyPr/>
                    <a:lstStyle/>
                    <a:p>
                      <a:pPr algn="ctr"/>
                      <a:r>
                        <a:rPr lang="en-US" dirty="0" smtClean="0"/>
                        <a:t>5</a:t>
                      </a:r>
                      <a:r>
                        <a:rPr lang="en-US" baseline="30000" dirty="0" smtClean="0"/>
                        <a:t>th</a:t>
                      </a:r>
                      <a:r>
                        <a:rPr lang="en-US" dirty="0" smtClean="0"/>
                        <a:t> Year</a:t>
                      </a:r>
                      <a:endParaRPr lang="en-US" dirty="0"/>
                    </a:p>
                  </a:txBody>
                  <a:tcPr/>
                </a:tc>
                <a:tc>
                  <a:txBody>
                    <a:bodyPr/>
                    <a:lstStyle/>
                    <a:p>
                      <a:pPr algn="ctr"/>
                      <a:r>
                        <a:rPr lang="en-US" dirty="0" smtClean="0"/>
                        <a:t>10</a:t>
                      </a:r>
                      <a:r>
                        <a:rPr lang="en-US" baseline="30000" dirty="0" smtClean="0"/>
                        <a:t>th</a:t>
                      </a:r>
                      <a:r>
                        <a:rPr lang="en-US" dirty="0" smtClean="0"/>
                        <a:t> Year</a:t>
                      </a:r>
                      <a:endParaRPr lang="en-US" dirty="0"/>
                    </a:p>
                  </a:txBody>
                  <a:tcPr/>
                </a:tc>
              </a:tr>
              <a:tr h="717617">
                <a:tc>
                  <a:txBody>
                    <a:bodyPr/>
                    <a:lstStyle/>
                    <a:p>
                      <a:pPr algn="ctr"/>
                      <a:r>
                        <a:rPr lang="en-US" dirty="0" smtClean="0"/>
                        <a:t>Gross Fixed Assets</a:t>
                      </a:r>
                      <a:endParaRPr lang="en-US" dirty="0"/>
                    </a:p>
                  </a:txBody>
                  <a:tcPr/>
                </a:tc>
                <a:tc>
                  <a:txBody>
                    <a:bodyPr/>
                    <a:lstStyle/>
                    <a:p>
                      <a:pPr algn="ctr"/>
                      <a:r>
                        <a:rPr lang="en-US" dirty="0" smtClean="0"/>
                        <a:t>$10m</a:t>
                      </a:r>
                      <a:endParaRPr lang="en-US" dirty="0"/>
                    </a:p>
                  </a:txBody>
                  <a:tcPr/>
                </a:tc>
                <a:tc>
                  <a:txBody>
                    <a:bodyPr/>
                    <a:lstStyle/>
                    <a:p>
                      <a:pPr algn="ctr"/>
                      <a:r>
                        <a:rPr lang="en-US" dirty="0" smtClean="0"/>
                        <a:t>$10m</a:t>
                      </a:r>
                      <a:endParaRPr lang="en-US" dirty="0"/>
                    </a:p>
                  </a:txBody>
                  <a:tcPr/>
                </a:tc>
                <a:tc>
                  <a:txBody>
                    <a:bodyPr/>
                    <a:lstStyle/>
                    <a:p>
                      <a:pPr algn="ctr"/>
                      <a:r>
                        <a:rPr lang="en-US" dirty="0" smtClean="0"/>
                        <a:t>$10m</a:t>
                      </a:r>
                      <a:endParaRPr lang="en-US" dirty="0"/>
                    </a:p>
                  </a:txBody>
                  <a:tcPr/>
                </a:tc>
                <a:tc>
                  <a:txBody>
                    <a:bodyPr/>
                    <a:lstStyle/>
                    <a:p>
                      <a:pPr algn="ctr"/>
                      <a:r>
                        <a:rPr lang="en-US" dirty="0" smtClean="0"/>
                        <a:t>$10m</a:t>
                      </a:r>
                      <a:endParaRPr lang="en-US" dirty="0"/>
                    </a:p>
                  </a:txBody>
                  <a:tcPr/>
                </a:tc>
              </a:tr>
              <a:tr h="717617">
                <a:tc>
                  <a:txBody>
                    <a:bodyPr/>
                    <a:lstStyle/>
                    <a:p>
                      <a:pPr algn="ctr"/>
                      <a:r>
                        <a:rPr lang="en-US" dirty="0" smtClean="0"/>
                        <a:t>Accumulated</a:t>
                      </a:r>
                      <a:r>
                        <a:rPr lang="en-US" baseline="0" dirty="0" smtClean="0"/>
                        <a:t> Depreciation</a:t>
                      </a:r>
                      <a:endParaRPr lang="en-US" dirty="0"/>
                    </a:p>
                  </a:txBody>
                  <a:tcPr/>
                </a:tc>
                <a:tc>
                  <a:txBody>
                    <a:bodyPr/>
                    <a:lstStyle/>
                    <a:p>
                      <a:pPr algn="ctr"/>
                      <a:r>
                        <a:rPr lang="en-US" dirty="0" smtClean="0"/>
                        <a:t>$1m</a:t>
                      </a:r>
                      <a:endParaRPr lang="en-US" dirty="0"/>
                    </a:p>
                  </a:txBody>
                  <a:tcPr/>
                </a:tc>
                <a:tc>
                  <a:txBody>
                    <a:bodyPr/>
                    <a:lstStyle/>
                    <a:p>
                      <a:pPr algn="ctr"/>
                      <a:r>
                        <a:rPr lang="en-US" dirty="0" smtClean="0"/>
                        <a:t>$2m</a:t>
                      </a:r>
                      <a:endParaRPr lang="en-US" dirty="0"/>
                    </a:p>
                  </a:txBody>
                  <a:tcPr/>
                </a:tc>
                <a:tc>
                  <a:txBody>
                    <a:bodyPr/>
                    <a:lstStyle/>
                    <a:p>
                      <a:pPr algn="ctr"/>
                      <a:r>
                        <a:rPr lang="en-US" dirty="0" smtClean="0"/>
                        <a:t>$5m</a:t>
                      </a:r>
                      <a:endParaRPr lang="en-US" dirty="0"/>
                    </a:p>
                  </a:txBody>
                  <a:tcPr/>
                </a:tc>
                <a:tc>
                  <a:txBody>
                    <a:bodyPr/>
                    <a:lstStyle/>
                    <a:p>
                      <a:pPr algn="ctr"/>
                      <a:r>
                        <a:rPr lang="en-US" dirty="0" smtClean="0"/>
                        <a:t>$10m</a:t>
                      </a:r>
                      <a:endParaRPr lang="en-US" dirty="0"/>
                    </a:p>
                  </a:txBody>
                  <a:tcPr/>
                </a:tc>
              </a:tr>
              <a:tr h="717617">
                <a:tc>
                  <a:txBody>
                    <a:bodyPr/>
                    <a:lstStyle/>
                    <a:p>
                      <a:pPr algn="ctr"/>
                      <a:r>
                        <a:rPr lang="en-US" dirty="0" smtClean="0"/>
                        <a:t>Net Fixed Assets</a:t>
                      </a:r>
                      <a:endParaRPr lang="en-US" dirty="0"/>
                    </a:p>
                  </a:txBody>
                  <a:tcPr/>
                </a:tc>
                <a:tc>
                  <a:txBody>
                    <a:bodyPr/>
                    <a:lstStyle/>
                    <a:p>
                      <a:pPr algn="ctr"/>
                      <a:r>
                        <a:rPr lang="en-US" dirty="0" smtClean="0"/>
                        <a:t>$9m</a:t>
                      </a:r>
                      <a:endParaRPr lang="en-US" dirty="0"/>
                    </a:p>
                  </a:txBody>
                  <a:tcPr/>
                </a:tc>
                <a:tc>
                  <a:txBody>
                    <a:bodyPr/>
                    <a:lstStyle/>
                    <a:p>
                      <a:pPr algn="ctr"/>
                      <a:r>
                        <a:rPr lang="en-US" dirty="0" smtClean="0"/>
                        <a:t>$8m</a:t>
                      </a:r>
                      <a:endParaRPr lang="en-US" dirty="0"/>
                    </a:p>
                  </a:txBody>
                  <a:tcPr/>
                </a:tc>
                <a:tc>
                  <a:txBody>
                    <a:bodyPr/>
                    <a:lstStyle/>
                    <a:p>
                      <a:pPr algn="ctr"/>
                      <a:r>
                        <a:rPr lang="en-US" dirty="0" smtClean="0"/>
                        <a:t>$5m</a:t>
                      </a:r>
                      <a:endParaRPr lang="en-US" dirty="0"/>
                    </a:p>
                  </a:txBody>
                  <a:tcPr/>
                </a:tc>
                <a:tc>
                  <a:txBody>
                    <a:bodyPr/>
                    <a:lstStyle/>
                    <a:p>
                      <a:pPr algn="ctr"/>
                      <a:r>
                        <a:rPr lang="en-US" dirty="0" smtClean="0"/>
                        <a:t>$0m</a:t>
                      </a:r>
                      <a:endParaRPr lang="en-US" dirty="0"/>
                    </a:p>
                  </a:txBody>
                  <a:tcPr/>
                </a:tc>
              </a:tr>
              <a:tr h="717617">
                <a:tc>
                  <a:txBody>
                    <a:bodyPr/>
                    <a:lstStyle/>
                    <a:p>
                      <a:pPr algn="ctr"/>
                      <a:r>
                        <a:rPr lang="en-US" dirty="0" smtClean="0"/>
                        <a:t>Year Depreciation</a:t>
                      </a:r>
                      <a:endParaRPr lang="en-US" dirty="0"/>
                    </a:p>
                  </a:txBody>
                  <a:tcPr/>
                </a:tc>
                <a:tc>
                  <a:txBody>
                    <a:bodyPr/>
                    <a:lstStyle/>
                    <a:p>
                      <a:pPr algn="ctr"/>
                      <a:r>
                        <a:rPr lang="en-US" dirty="0" smtClean="0"/>
                        <a:t>$1m</a:t>
                      </a:r>
                      <a:endParaRPr lang="en-US" dirty="0"/>
                    </a:p>
                  </a:txBody>
                  <a:tcPr/>
                </a:tc>
                <a:tc>
                  <a:txBody>
                    <a:bodyPr/>
                    <a:lstStyle/>
                    <a:p>
                      <a:pPr algn="ctr"/>
                      <a:r>
                        <a:rPr lang="en-US" dirty="0" smtClean="0"/>
                        <a:t>$1m</a:t>
                      </a:r>
                      <a:endParaRPr lang="en-US" dirty="0"/>
                    </a:p>
                  </a:txBody>
                  <a:tcPr/>
                </a:tc>
                <a:tc>
                  <a:txBody>
                    <a:bodyPr/>
                    <a:lstStyle/>
                    <a:p>
                      <a:pPr algn="ctr"/>
                      <a:r>
                        <a:rPr lang="en-US" dirty="0" smtClean="0"/>
                        <a:t>$1m</a:t>
                      </a:r>
                      <a:endParaRPr lang="en-US" dirty="0"/>
                    </a:p>
                  </a:txBody>
                  <a:tcPr/>
                </a:tc>
                <a:tc>
                  <a:txBody>
                    <a:bodyPr/>
                    <a:lstStyle/>
                    <a:p>
                      <a:pPr algn="ctr"/>
                      <a:r>
                        <a:rPr lang="en-US" dirty="0" smtClean="0"/>
                        <a:t>$1m</a:t>
                      </a:r>
                      <a:endParaRPr lang="en-US" dirty="0"/>
                    </a:p>
                  </a:txBody>
                  <a:tcPr/>
                </a:tc>
              </a:tr>
            </a:tbl>
          </a:graphicData>
        </a:graphic>
      </p:graphicFrame>
      <p:sp>
        <p:nvSpPr>
          <p:cNvPr id="6" name="TextBox 5"/>
          <p:cNvSpPr txBox="1"/>
          <p:nvPr/>
        </p:nvSpPr>
        <p:spPr>
          <a:xfrm>
            <a:off x="533400" y="1676400"/>
            <a:ext cx="8153400" cy="646331"/>
          </a:xfrm>
          <a:prstGeom prst="rect">
            <a:avLst/>
          </a:prstGeom>
          <a:noFill/>
        </p:spPr>
        <p:txBody>
          <a:bodyPr wrap="square" rtlCol="0">
            <a:spAutoFit/>
          </a:bodyPr>
          <a:lstStyle/>
          <a:p>
            <a:r>
              <a:rPr lang="en-US" dirty="0" smtClean="0"/>
              <a:t>For example, a building is bought for $10 m, and depreciate over 10 years</a:t>
            </a:r>
          </a:p>
          <a:p>
            <a:r>
              <a:rPr lang="en-US" dirty="0" smtClean="0"/>
              <a:t>Yearly depreciation = $10m/ 10 years = $1m per year</a:t>
            </a:r>
            <a:endParaRPr lang="en-US" dirty="0"/>
          </a:p>
        </p:txBody>
      </p:sp>
    </p:spTree>
    <p:extLst>
      <p:ext uri="{BB962C8B-B14F-4D97-AF65-F5344CB8AC3E}">
        <p14:creationId xmlns:p14="http://schemas.microsoft.com/office/powerpoint/2010/main" val="4052839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793</TotalTime>
  <Words>3562</Words>
  <Application>Microsoft Office PowerPoint</Application>
  <PresentationFormat>On-screen Show (4:3)</PresentationFormat>
  <Paragraphs>855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Oriel</vt:lpstr>
      <vt:lpstr>BU 8201 Business Finance Tutorial 5</vt:lpstr>
      <vt:lpstr>Primary Types of Financial Statements</vt:lpstr>
      <vt:lpstr>PowerPoint Presentation</vt:lpstr>
      <vt:lpstr>Company A ’ Balance Sheet (Asset Side)</vt:lpstr>
      <vt:lpstr>Company a’ s Balance Sheet (Liability Side)</vt:lpstr>
      <vt:lpstr>Company A’s Income Statement</vt:lpstr>
      <vt:lpstr>Company A’s Statement of stockholder’s equity and retained earnings</vt:lpstr>
      <vt:lpstr>Some Formulas !!</vt:lpstr>
      <vt:lpstr>Yearly depreciation vs. Accumulated Depreciation </vt:lpstr>
      <vt:lpstr>What happens when depreciation is done over different years ???</vt:lpstr>
      <vt:lpstr>What happens when depreciation is done over different years ???</vt:lpstr>
      <vt:lpstr>Economic Value Added ( EVA)</vt:lpstr>
      <vt:lpstr>Market Value Added (MVA)</vt:lpstr>
      <vt:lpstr>Ratio Analysis</vt:lpstr>
      <vt:lpstr>Liquidity ratios</vt:lpstr>
      <vt:lpstr>Liquidity ratios</vt:lpstr>
      <vt:lpstr>Asset Management Ratios</vt:lpstr>
      <vt:lpstr>Asset Management Ratios</vt:lpstr>
      <vt:lpstr>Debt Management Ratios</vt:lpstr>
      <vt:lpstr>Profitability Ratios</vt:lpstr>
      <vt:lpstr>Profitability Ratios</vt:lpstr>
      <vt:lpstr>Profitability Ratios</vt:lpstr>
      <vt:lpstr>Market Value Ratios</vt:lpstr>
      <vt:lpstr>Dupont System</vt:lpstr>
      <vt:lpstr>Q1 P2-13 a)</vt:lpstr>
      <vt:lpstr>Q1 P2-13 a)</vt:lpstr>
      <vt:lpstr>Q1 P2-13 a)</vt:lpstr>
      <vt:lpstr>Q1 P2-13 a)</vt:lpstr>
      <vt:lpstr>Q1 P2-13 a)</vt:lpstr>
      <vt:lpstr>Q1 P2-13 b)</vt:lpstr>
      <vt:lpstr>Q1 P2-13 b)</vt:lpstr>
      <vt:lpstr>Q1 P2-13 b)</vt:lpstr>
      <vt:lpstr>Q1 P2-13 b)</vt:lpstr>
      <vt:lpstr>Q1 P2-13 b)</vt:lpstr>
      <vt:lpstr>Q1 P2-13 c)</vt:lpstr>
      <vt:lpstr>Q1 P2-13 c)</vt:lpstr>
      <vt:lpstr>Q1 P2-13 d)</vt:lpstr>
      <vt:lpstr>Q1 P2-13 d)</vt:lpstr>
      <vt:lpstr>P 3-26 Balance Sheet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 If the firm had a pronounced seasonal sales pattern, or if it grew rapidly during the year, how might that effect the validity of your ratio analysis? How might you correct for such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 sheng</dc:creator>
  <cp:lastModifiedBy>#CHIANG ZHI SHENG#</cp:lastModifiedBy>
  <cp:revision>48</cp:revision>
  <dcterms:created xsi:type="dcterms:W3CDTF">2012-09-19T15:05:55Z</dcterms:created>
  <dcterms:modified xsi:type="dcterms:W3CDTF">2012-09-21T08:34:48Z</dcterms:modified>
</cp:coreProperties>
</file>