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55"/>
  </p:notesMasterIdLst>
  <p:handoutMasterIdLst>
    <p:handoutMasterId r:id="rId56"/>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303" r:id="rId22"/>
    <p:sldId id="275" r:id="rId23"/>
    <p:sldId id="304"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305" r:id="rId46"/>
    <p:sldId id="309" r:id="rId47"/>
    <p:sldId id="297" r:id="rId48"/>
    <p:sldId id="298" r:id="rId49"/>
    <p:sldId id="299" r:id="rId50"/>
    <p:sldId id="300" r:id="rId51"/>
    <p:sldId id="310" r:id="rId52"/>
    <p:sldId id="301" r:id="rId53"/>
    <p:sldId id="302" r:id="rId5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00"/>
    <a:srgbClr val="FF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91" autoAdjust="0"/>
  </p:normalViewPr>
  <p:slideViewPr>
    <p:cSldViewPr>
      <p:cViewPr>
        <p:scale>
          <a:sx n="71" d="100"/>
          <a:sy n="71" d="100"/>
        </p:scale>
        <p:origin x="-1944" y="-396"/>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1.wmf"/><Relationship Id="rId4" Type="http://schemas.openxmlformats.org/officeDocument/2006/relationships/image" Target="../media/image4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85578517-7AB7-4EC0-8F25-2A40C0F375EB}" type="datetimeFigureOut">
              <a:rPr lang="en-US"/>
              <a:pPr>
                <a:defRPr/>
              </a:pPr>
              <a:t>9/29/2012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4EE96F65-09ED-4614-87EB-70C644DAF9B1}" type="slidenum">
              <a:rPr lang="en-US"/>
              <a:pPr>
                <a:defRPr/>
              </a:pPr>
              <a:t>‹#›</a:t>
            </a:fld>
            <a:endParaRPr lang="en-US"/>
          </a:p>
        </p:txBody>
      </p:sp>
    </p:spTree>
    <p:extLst>
      <p:ext uri="{BB962C8B-B14F-4D97-AF65-F5344CB8AC3E}">
        <p14:creationId xmlns="" xmlns:p14="http://schemas.microsoft.com/office/powerpoint/2010/main" val="38366280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8BEEC6E0-9E2A-4F01-AC29-2879FFBAE154}" type="datetimeFigureOut">
              <a:rPr lang="en-US"/>
              <a:pPr>
                <a:defRPr/>
              </a:pPr>
              <a:t>9/29/2012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4C9E2C02-338D-4A9A-B01A-39ED5A76AD77}" type="slidenum">
              <a:rPr lang="en-US"/>
              <a:pPr>
                <a:defRPr/>
              </a:pPr>
              <a:t>‹#›</a:t>
            </a:fld>
            <a:endParaRPr lang="en-US"/>
          </a:p>
        </p:txBody>
      </p:sp>
    </p:spTree>
    <p:extLst>
      <p:ext uri="{BB962C8B-B14F-4D97-AF65-F5344CB8AC3E}">
        <p14:creationId xmlns="" xmlns:p14="http://schemas.microsoft.com/office/powerpoint/2010/main" val="16966860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The 2 difference types of stocks available are preferred stock</a:t>
            </a:r>
            <a:r>
              <a:rPr lang="en-US" baseline="0" dirty="0" smtClean="0"/>
              <a:t> and common stock</a:t>
            </a:r>
          </a:p>
          <a:p>
            <a:pPr>
              <a:buFontTx/>
              <a:buChar char="-"/>
            </a:pPr>
            <a:r>
              <a:rPr lang="en-US" baseline="0" dirty="0" smtClean="0"/>
              <a:t> Table are the differences</a:t>
            </a:r>
            <a:endParaRPr lang="en-US" dirty="0"/>
          </a:p>
        </p:txBody>
      </p:sp>
      <p:sp>
        <p:nvSpPr>
          <p:cNvPr id="4" name="Slide Number Placeholder 3"/>
          <p:cNvSpPr>
            <a:spLocks noGrp="1"/>
          </p:cNvSpPr>
          <p:nvPr>
            <p:ph type="sldNum" sz="quarter" idx="10"/>
          </p:nvPr>
        </p:nvSpPr>
        <p:spPr/>
        <p:txBody>
          <a:bodyPr/>
          <a:lstStyle/>
          <a:p>
            <a:pPr>
              <a:defRPr/>
            </a:pPr>
            <a:fld id="{4C9E2C02-338D-4A9A-B01A-39ED5A76AD77}" type="slidenum">
              <a:rPr lang="en-US" smtClean="0"/>
              <a:pPr>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endParaRPr lang="en-US" dirty="0" smtClean="0"/>
          </a:p>
        </p:txBody>
      </p:sp>
      <p:sp>
        <p:nvSpPr>
          <p:cNvPr id="4" name="Slide Number Placeholder 3"/>
          <p:cNvSpPr>
            <a:spLocks noGrp="1"/>
          </p:cNvSpPr>
          <p:nvPr>
            <p:ph type="sldNum" sz="quarter" idx="10"/>
          </p:nvPr>
        </p:nvSpPr>
        <p:spPr/>
        <p:txBody>
          <a:bodyPr/>
          <a:lstStyle/>
          <a:p>
            <a:fld id="{CE52F32B-CD9C-47B4-8955-36629332A7D7}" type="slidenum">
              <a:rPr lang="en-US" smtClean="0"/>
              <a:pPr/>
              <a:t>36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52F32B-CD9C-47B4-8955-36629332A7D7}" type="slidenum">
              <a:rPr lang="en-US" smtClean="0"/>
              <a:pPr/>
              <a:t>37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E52F32B-CD9C-47B4-8955-36629332A7D7}" type="slidenum">
              <a:rPr lang="en-US" smtClean="0"/>
              <a:pPr/>
              <a:t>38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52F32B-CD9C-47B4-8955-36629332A7D7}" type="slidenum">
              <a:rPr lang="en-US" smtClean="0"/>
              <a:pPr/>
              <a:t>39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What is intrinsic value?</a:t>
            </a:r>
          </a:p>
          <a:p>
            <a:pPr>
              <a:buFontTx/>
              <a:buChar char="-"/>
            </a:pPr>
            <a:r>
              <a:rPr lang="en-US" dirty="0" smtClean="0"/>
              <a:t> 3 method to calculate stock</a:t>
            </a:r>
            <a:r>
              <a:rPr lang="en-US" baseline="0" dirty="0" smtClean="0"/>
              <a:t> value</a:t>
            </a:r>
            <a:endParaRPr lang="en-US" dirty="0"/>
          </a:p>
        </p:txBody>
      </p:sp>
      <p:sp>
        <p:nvSpPr>
          <p:cNvPr id="4" name="Slide Number Placeholder 3"/>
          <p:cNvSpPr>
            <a:spLocks noGrp="1"/>
          </p:cNvSpPr>
          <p:nvPr>
            <p:ph type="sldNum" sz="quarter" idx="10"/>
          </p:nvPr>
        </p:nvSpPr>
        <p:spPr/>
        <p:txBody>
          <a:bodyPr/>
          <a:lstStyle/>
          <a:p>
            <a:pPr>
              <a:defRPr/>
            </a:pPr>
            <a:fld id="{4C9E2C02-338D-4A9A-B01A-39ED5A76AD77}" type="slidenum">
              <a:rPr lang="en-US" smtClean="0"/>
              <a:pPr>
                <a:defRPr/>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2 scenarios</a:t>
            </a:r>
            <a:r>
              <a:rPr lang="en-US" baseline="0" dirty="0" smtClean="0"/>
              <a:t> of DDM</a:t>
            </a:r>
          </a:p>
          <a:p>
            <a:pPr>
              <a:buFontTx/>
              <a:buChar char="-"/>
            </a:pPr>
            <a:r>
              <a:rPr lang="en-US" baseline="0" dirty="0" smtClean="0"/>
              <a:t> Similar to CF analysis</a:t>
            </a:r>
            <a:endParaRPr lang="en-US" dirty="0"/>
          </a:p>
        </p:txBody>
      </p:sp>
      <p:sp>
        <p:nvSpPr>
          <p:cNvPr id="4" name="Slide Number Placeholder 3"/>
          <p:cNvSpPr>
            <a:spLocks noGrp="1"/>
          </p:cNvSpPr>
          <p:nvPr>
            <p:ph type="sldNum" sz="quarter" idx="10"/>
          </p:nvPr>
        </p:nvSpPr>
        <p:spPr/>
        <p:txBody>
          <a:bodyPr/>
          <a:lstStyle/>
          <a:p>
            <a:pPr>
              <a:defRPr/>
            </a:pPr>
            <a:fld id="{4C9E2C02-338D-4A9A-B01A-39ED5A76AD77}" type="slidenum">
              <a:rPr lang="en-US" smtClean="0"/>
              <a:pPr>
                <a:defRPr/>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C9E2C02-338D-4A9A-B01A-39ED5A76AD77}" type="slidenum">
              <a:rPr lang="en-US" smtClean="0"/>
              <a:pPr>
                <a:defRPr/>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r>
              <a:rPr lang="en-US" baseline="0" dirty="0" smtClean="0"/>
              <a:t> </a:t>
            </a:r>
            <a:endParaRPr lang="en-US" dirty="0"/>
          </a:p>
        </p:txBody>
      </p:sp>
      <p:sp>
        <p:nvSpPr>
          <p:cNvPr id="4" name="Slide Number Placeholder 3"/>
          <p:cNvSpPr>
            <a:spLocks noGrp="1"/>
          </p:cNvSpPr>
          <p:nvPr>
            <p:ph type="sldNum" sz="quarter" idx="10"/>
          </p:nvPr>
        </p:nvSpPr>
        <p:spPr/>
        <p:txBody>
          <a:bodyPr/>
          <a:lstStyle/>
          <a:p>
            <a:pPr>
              <a:defRPr/>
            </a:pPr>
            <a:fld id="{4C9E2C02-338D-4A9A-B01A-39ED5A76AD77}" type="slidenum">
              <a:rPr lang="en-US" smtClean="0"/>
              <a:pPr>
                <a:defRPr/>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35693C-F5FD-4EAB-96F0-BBA226F68340}"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Using formula</a:t>
            </a:r>
          </a:p>
          <a:p>
            <a:pPr>
              <a:buFontTx/>
              <a:buChar char="-"/>
            </a:pPr>
            <a:r>
              <a:rPr lang="en-US" baseline="0" dirty="0" smtClean="0"/>
              <a:t> For period 2, power of 2</a:t>
            </a:r>
          </a:p>
        </p:txBody>
      </p:sp>
      <p:sp>
        <p:nvSpPr>
          <p:cNvPr id="4" name="Slide Number Placeholder 3"/>
          <p:cNvSpPr>
            <a:spLocks noGrp="1"/>
          </p:cNvSpPr>
          <p:nvPr>
            <p:ph type="sldNum" sz="quarter" idx="10"/>
          </p:nvPr>
        </p:nvSpPr>
        <p:spPr/>
        <p:txBody>
          <a:bodyPr/>
          <a:lstStyle/>
          <a:p>
            <a:pPr>
              <a:defRPr/>
            </a:pPr>
            <a:fld id="{4C9E2C02-338D-4A9A-B01A-39ED5A76AD77}" type="slidenum">
              <a:rPr lang="en-US" smtClean="0"/>
              <a:pPr>
                <a:defRPr/>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C9E2C02-338D-4A9A-B01A-39ED5A76AD77}" type="slidenum">
              <a:rPr lang="en-US" smtClean="0"/>
              <a:pPr>
                <a:defRPr/>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endParaRPr lang="en-US" dirty="0" smtClean="0"/>
          </a:p>
        </p:txBody>
      </p:sp>
      <p:sp>
        <p:nvSpPr>
          <p:cNvPr id="4" name="Slide Number Placeholder 3"/>
          <p:cNvSpPr>
            <a:spLocks noGrp="1"/>
          </p:cNvSpPr>
          <p:nvPr>
            <p:ph type="sldNum" sz="quarter" idx="10"/>
          </p:nvPr>
        </p:nvSpPr>
        <p:spPr/>
        <p:txBody>
          <a:bodyPr/>
          <a:lstStyle/>
          <a:p>
            <a:fld id="{CE52F32B-CD9C-47B4-8955-36629332A7D7}" type="slidenum">
              <a:rPr lang="en-US" smtClean="0"/>
              <a:pPr/>
              <a:t>35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257800"/>
            <a:ext cx="7772400" cy="517526"/>
          </a:xfrm>
        </p:spPr>
        <p:txBody>
          <a:bodyPr/>
          <a:lstStyle>
            <a:lvl1pPr algn="ctr">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5775325"/>
            <a:ext cx="6400800" cy="457200"/>
          </a:xfrm>
        </p:spPr>
        <p:txBody>
          <a:bodyPr/>
          <a:lstStyle>
            <a:lvl1pPr marL="0" indent="0" algn="ctr">
              <a:buNone/>
              <a:defRPr b="1">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FB379B58-3B16-4C80-BECB-18A214631C2F}" type="datetimeFigureOut">
              <a:rPr lang="en-US"/>
              <a:pPr>
                <a:defRPr/>
              </a:pPr>
              <a:t>9/29/2012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22BB963-96EC-4BD2-A7C7-0C888207251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C824AE0-EB54-407F-9A6B-0305FCA3C4D2}" type="datetimeFigureOut">
              <a:rPr lang="en-US"/>
              <a:pPr>
                <a:defRPr/>
              </a:pPr>
              <a:t>9/29/2012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E5B9B23-0B21-4460-859C-EECD7E4BB3E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5F29FBA-9236-401B-BF54-506290E73462}" type="datetimeFigureOut">
              <a:rPr lang="en-US"/>
              <a:pPr>
                <a:defRPr/>
              </a:pPr>
              <a:t>9/29/2012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D86B441-DF00-499C-8FC1-24CFC0546C0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0853FEE-11CA-4F83-BBA5-0BDBE2C86A34}" type="datetimeFigureOut">
              <a:rPr lang="en-US"/>
              <a:pPr>
                <a:defRPr/>
              </a:pPr>
              <a:t>9/29/2012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37C9A5C-DA27-45CC-A42F-5F303A13B87E}"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6213965-51CB-4ADA-8D53-FA7973D6A857}" type="datetimeFigureOut">
              <a:rPr lang="en-US"/>
              <a:pPr>
                <a:defRPr/>
              </a:pPr>
              <a:t>9/29/2012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732E80C-E1EB-4141-876E-F8CB085C5E9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85BFFBE6-D675-448E-9C6E-F4F8F8F29409}" type="datetimeFigureOut">
              <a:rPr lang="en-US"/>
              <a:pPr>
                <a:defRPr/>
              </a:pPr>
              <a:t>9/29/2012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2373124-FCE5-4C7A-86CF-9427B131AC3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BBC2E80-5B9B-4A18-9980-3D627ABA6FA0}" type="datetimeFigureOut">
              <a:rPr lang="en-US"/>
              <a:pPr>
                <a:defRPr/>
              </a:pPr>
              <a:t>9/29/2012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C2645DE-11F3-4667-B19E-D322C79B209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D579B44-5C67-4656-B031-072FB91F2EEB}" type="datetimeFigureOut">
              <a:rPr lang="en-US"/>
              <a:pPr>
                <a:defRPr/>
              </a:pPr>
              <a:t>9/29/2012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5C37800-A683-4C02-82C7-7F26D98E797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7A8820B-32B5-4858-8713-1433B6C73B5F}" type="datetimeFigureOut">
              <a:rPr lang="en-US"/>
              <a:pPr>
                <a:defRPr/>
              </a:pPr>
              <a:t>9/29/2012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8018D6A-028A-4FE2-A0B8-6A6E7B1500B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3BE0AA8-455E-4C3A-A81B-947FEFBD156F}" type="datetimeFigureOut">
              <a:rPr lang="en-US"/>
              <a:pPr>
                <a:defRPr/>
              </a:pPr>
              <a:t>9/29/2012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61E23F1-82CE-4F6C-8778-917C7E2ED44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623B4E4-0584-4D5D-B35A-3AF6245387E9}" type="datetimeFigureOut">
              <a:rPr lang="en-US"/>
              <a:pPr>
                <a:defRPr/>
              </a:pPr>
              <a:t>9/29/2012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B45B8A1-BC95-43A9-9480-A998F558BC0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05724057-BBC1-41B8-A379-FF8559A41A11}" type="datetimeFigureOut">
              <a:rPr lang="en-US"/>
              <a:pPr>
                <a:defRPr/>
              </a:pPr>
              <a:t>9/29/2012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7149837B-8B28-40C9-B4CF-6752CEC7F3B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rtl="0" eaLnBrk="1" fontAlgn="base" hangingPunct="1">
        <a:spcBef>
          <a:spcPct val="0"/>
        </a:spcBef>
        <a:spcAft>
          <a:spcPct val="0"/>
        </a:spcAft>
        <a:defRPr sz="3600" b="1" kern="1200">
          <a:solidFill>
            <a:schemeClr val="tx1"/>
          </a:solidFill>
          <a:latin typeface="Tahoma" pitchFamily="34" charset="0"/>
          <a:ea typeface="+mj-ea"/>
          <a:cs typeface="Tahoma" pitchFamily="34" charset="0"/>
        </a:defRPr>
      </a:lvl1pPr>
      <a:lvl2pPr algn="l" rtl="0" eaLnBrk="1" fontAlgn="base" hangingPunct="1">
        <a:spcBef>
          <a:spcPct val="0"/>
        </a:spcBef>
        <a:spcAft>
          <a:spcPct val="0"/>
        </a:spcAft>
        <a:defRPr sz="3600" b="1">
          <a:solidFill>
            <a:schemeClr val="tx1"/>
          </a:solidFill>
          <a:latin typeface="Tahoma" pitchFamily="34" charset="0"/>
          <a:cs typeface="Tahoma" pitchFamily="34" charset="0"/>
        </a:defRPr>
      </a:lvl2pPr>
      <a:lvl3pPr algn="l" rtl="0" eaLnBrk="1" fontAlgn="base" hangingPunct="1">
        <a:spcBef>
          <a:spcPct val="0"/>
        </a:spcBef>
        <a:spcAft>
          <a:spcPct val="0"/>
        </a:spcAft>
        <a:defRPr sz="3600" b="1">
          <a:solidFill>
            <a:schemeClr val="tx1"/>
          </a:solidFill>
          <a:latin typeface="Tahoma" pitchFamily="34" charset="0"/>
          <a:cs typeface="Tahoma" pitchFamily="34" charset="0"/>
        </a:defRPr>
      </a:lvl3pPr>
      <a:lvl4pPr algn="l" rtl="0" eaLnBrk="1" fontAlgn="base" hangingPunct="1">
        <a:spcBef>
          <a:spcPct val="0"/>
        </a:spcBef>
        <a:spcAft>
          <a:spcPct val="0"/>
        </a:spcAft>
        <a:defRPr sz="3600" b="1">
          <a:solidFill>
            <a:schemeClr val="tx1"/>
          </a:solidFill>
          <a:latin typeface="Tahoma" pitchFamily="34" charset="0"/>
          <a:cs typeface="Tahoma" pitchFamily="34" charset="0"/>
        </a:defRPr>
      </a:lvl4pPr>
      <a:lvl5pPr algn="l" rtl="0" eaLnBrk="1" fontAlgn="base" hangingPunct="1">
        <a:spcBef>
          <a:spcPct val="0"/>
        </a:spcBef>
        <a:spcAft>
          <a:spcPct val="0"/>
        </a:spcAft>
        <a:defRPr sz="3600" b="1">
          <a:solidFill>
            <a:schemeClr val="tx1"/>
          </a:solidFill>
          <a:latin typeface="Tahoma" pitchFamily="34" charset="0"/>
          <a:cs typeface="Tahoma" pitchFamily="34" charset="0"/>
        </a:defRPr>
      </a:lvl5pPr>
      <a:lvl6pPr marL="457200" algn="l" rtl="0" eaLnBrk="1" fontAlgn="base" hangingPunct="1">
        <a:spcBef>
          <a:spcPct val="0"/>
        </a:spcBef>
        <a:spcAft>
          <a:spcPct val="0"/>
        </a:spcAft>
        <a:defRPr sz="3600" b="1">
          <a:solidFill>
            <a:schemeClr val="tx1"/>
          </a:solidFill>
          <a:latin typeface="Tahoma" pitchFamily="34" charset="0"/>
          <a:cs typeface="Tahoma" pitchFamily="34" charset="0"/>
        </a:defRPr>
      </a:lvl6pPr>
      <a:lvl7pPr marL="914400" algn="l" rtl="0" eaLnBrk="1" fontAlgn="base" hangingPunct="1">
        <a:spcBef>
          <a:spcPct val="0"/>
        </a:spcBef>
        <a:spcAft>
          <a:spcPct val="0"/>
        </a:spcAft>
        <a:defRPr sz="3600" b="1">
          <a:solidFill>
            <a:schemeClr val="tx1"/>
          </a:solidFill>
          <a:latin typeface="Tahoma" pitchFamily="34" charset="0"/>
          <a:cs typeface="Tahoma" pitchFamily="34" charset="0"/>
        </a:defRPr>
      </a:lvl7pPr>
      <a:lvl8pPr marL="1371600" algn="l" rtl="0" eaLnBrk="1" fontAlgn="base" hangingPunct="1">
        <a:spcBef>
          <a:spcPct val="0"/>
        </a:spcBef>
        <a:spcAft>
          <a:spcPct val="0"/>
        </a:spcAft>
        <a:defRPr sz="3600" b="1">
          <a:solidFill>
            <a:schemeClr val="tx1"/>
          </a:solidFill>
          <a:latin typeface="Tahoma" pitchFamily="34" charset="0"/>
          <a:cs typeface="Tahoma" pitchFamily="34" charset="0"/>
        </a:defRPr>
      </a:lvl8pPr>
      <a:lvl9pPr marL="1828800" algn="l" rtl="0" eaLnBrk="1" fontAlgn="base" hangingPunct="1">
        <a:spcBef>
          <a:spcPct val="0"/>
        </a:spcBef>
        <a:spcAft>
          <a:spcPct val="0"/>
        </a:spcAft>
        <a:defRPr sz="3600" b="1">
          <a:solidFill>
            <a:schemeClr val="tx1"/>
          </a:solidFill>
          <a:latin typeface="Tahoma" pitchFamily="34" charset="0"/>
          <a:cs typeface="Tahoma" pitchFamily="34" charset="0"/>
        </a:defRPr>
      </a:lvl9pPr>
    </p:titleStyle>
    <p:bodyStyle>
      <a:lvl1pPr marL="342900" indent="-3429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1.png"/><Relationship Id="rId4" Type="http://schemas.openxmlformats.org/officeDocument/2006/relationships/oleObject" Target="../embeddings/oleObject3.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5.bin"/><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12.bin"/></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l="-1000" r="-1000"/>
          </a:stretch>
        </a:blipFill>
        <a:effectLst/>
      </p:bgPr>
    </p:bg>
    <p:spTree>
      <p:nvGrpSpPr>
        <p:cNvPr id="1" name=""/>
        <p:cNvGrpSpPr/>
        <p:nvPr/>
      </p:nvGrpSpPr>
      <p:grpSpPr>
        <a:xfrm>
          <a:off x="0" y="0"/>
          <a:ext cx="0" cy="0"/>
          <a:chOff x="0" y="0"/>
          <a:chExt cx="0" cy="0"/>
        </a:xfrm>
      </p:grpSpPr>
      <p:sp>
        <p:nvSpPr>
          <p:cNvPr id="3" name="TextBox 2"/>
          <p:cNvSpPr txBox="1"/>
          <p:nvPr/>
        </p:nvSpPr>
        <p:spPr>
          <a:xfrm>
            <a:off x="457200" y="381000"/>
            <a:ext cx="6324600" cy="1200329"/>
          </a:xfrm>
          <a:prstGeom prst="rect">
            <a:avLst/>
          </a:prstGeom>
          <a:noFill/>
        </p:spPr>
        <p:txBody>
          <a:bodyPr wrap="square" rtlCol="0">
            <a:spAutoFit/>
          </a:bodyPr>
          <a:lstStyle/>
          <a:p>
            <a:r>
              <a:rPr lang="en-US" sz="3600" b="1" dirty="0" smtClean="0">
                <a:solidFill>
                  <a:srgbClr val="000000"/>
                </a:solidFill>
              </a:rPr>
              <a:t>BU 8201 Tutorial 6: </a:t>
            </a:r>
          </a:p>
          <a:p>
            <a:r>
              <a:rPr lang="en-US" sz="3600" b="1" dirty="0" smtClean="0">
                <a:solidFill>
                  <a:srgbClr val="000000"/>
                </a:solidFill>
              </a:rPr>
              <a:t>Stock and Their Valuation </a:t>
            </a:r>
            <a:endParaRPr lang="en-US" sz="3600" b="1" dirty="0">
              <a:solidFill>
                <a:srgbClr val="000000"/>
              </a:solidFill>
            </a:endParaRPr>
          </a:p>
        </p:txBody>
      </p:sp>
      <p:sp>
        <p:nvSpPr>
          <p:cNvPr id="7" name="TextBox 6"/>
          <p:cNvSpPr txBox="1"/>
          <p:nvPr/>
        </p:nvSpPr>
        <p:spPr>
          <a:xfrm>
            <a:off x="228600" y="5867400"/>
            <a:ext cx="8686800" cy="830997"/>
          </a:xfrm>
          <a:prstGeom prst="rect">
            <a:avLst/>
          </a:prstGeom>
          <a:noFill/>
        </p:spPr>
        <p:txBody>
          <a:bodyPr wrap="square" rtlCol="0">
            <a:spAutoFit/>
          </a:bodyPr>
          <a:lstStyle/>
          <a:p>
            <a:r>
              <a:rPr lang="en-US" sz="2400" dirty="0" smtClean="0">
                <a:solidFill>
                  <a:srgbClr val="000000"/>
                </a:solidFill>
              </a:rPr>
              <a:t>Group 7: Stamford </a:t>
            </a:r>
            <a:r>
              <a:rPr lang="en-US" sz="2400" dirty="0" err="1" smtClean="0">
                <a:solidFill>
                  <a:srgbClr val="000000"/>
                </a:solidFill>
              </a:rPr>
              <a:t>Seah</a:t>
            </a:r>
            <a:r>
              <a:rPr lang="en-US" sz="2400" dirty="0" smtClean="0">
                <a:solidFill>
                  <a:srgbClr val="000000"/>
                </a:solidFill>
              </a:rPr>
              <a:t>, Wee </a:t>
            </a:r>
            <a:r>
              <a:rPr lang="en-US" sz="2400" dirty="0" err="1" smtClean="0">
                <a:solidFill>
                  <a:srgbClr val="000000"/>
                </a:solidFill>
              </a:rPr>
              <a:t>Chee</a:t>
            </a:r>
            <a:r>
              <a:rPr lang="en-US" sz="2400" dirty="0" smtClean="0">
                <a:solidFill>
                  <a:srgbClr val="000000"/>
                </a:solidFill>
              </a:rPr>
              <a:t> How, Carolina Tan, Kimberly </a:t>
            </a:r>
            <a:r>
              <a:rPr lang="en-US" sz="2400" dirty="0" err="1" smtClean="0">
                <a:solidFill>
                  <a:srgbClr val="000000"/>
                </a:solidFill>
              </a:rPr>
              <a:t>Koh</a:t>
            </a:r>
            <a:r>
              <a:rPr lang="en-US" sz="2400" dirty="0" smtClean="0">
                <a:solidFill>
                  <a:srgbClr val="000000"/>
                </a:solidFill>
              </a:rPr>
              <a:t> Don Sin</a:t>
            </a:r>
            <a:endParaRPr lang="en-US" sz="2400" dirty="0">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Autofit/>
          </a:bodyPr>
          <a:lstStyle/>
          <a:p>
            <a:r>
              <a:rPr lang="en-US" sz="3200" dirty="0" smtClean="0"/>
              <a:t>(DDM) – Find expected dividend and capital gains yields of Non-Constant Growth Stock</a:t>
            </a:r>
            <a:endParaRPr lang="en-US" sz="3200" dirty="0"/>
          </a:p>
        </p:txBody>
      </p:sp>
      <p:sp>
        <p:nvSpPr>
          <p:cNvPr id="4" name="Content Placeholder 2"/>
          <p:cNvSpPr>
            <a:spLocks noGrp="1"/>
          </p:cNvSpPr>
          <p:nvPr>
            <p:ph idx="1"/>
          </p:nvPr>
        </p:nvSpPr>
        <p:spPr>
          <a:xfrm>
            <a:off x="1981200" y="1981200"/>
            <a:ext cx="6324600" cy="4525963"/>
          </a:xfrm>
        </p:spPr>
        <p:txBody>
          <a:bodyPr/>
          <a:lstStyle/>
          <a:p>
            <a:pPr>
              <a:buNone/>
            </a:pPr>
            <a:r>
              <a:rPr lang="en-US" b="1" u="sng" dirty="0" smtClean="0"/>
              <a:t>For non-constant part</a:t>
            </a:r>
          </a:p>
          <a:p>
            <a:r>
              <a:rPr lang="en-US" dirty="0" smtClean="0"/>
              <a:t>Capital Gains Yield,</a:t>
            </a:r>
          </a:p>
          <a:p>
            <a:pPr>
              <a:buNone/>
            </a:pPr>
            <a:r>
              <a:rPr lang="en-US" dirty="0" smtClean="0"/>
              <a:t> </a:t>
            </a:r>
          </a:p>
          <a:p>
            <a:pPr>
              <a:buNone/>
            </a:pPr>
            <a:r>
              <a:rPr lang="en-US" dirty="0" smtClean="0"/>
              <a:t>            </a:t>
            </a:r>
          </a:p>
          <a:p>
            <a:r>
              <a:rPr lang="en-US" dirty="0" smtClean="0"/>
              <a:t>Dividend Yield,</a:t>
            </a:r>
          </a:p>
          <a:p>
            <a:endParaRPr lang="en-US" dirty="0"/>
          </a:p>
          <a:p>
            <a:pPr>
              <a:buNone/>
            </a:pPr>
            <a:r>
              <a:rPr lang="en-US" b="1" u="sng" dirty="0" smtClean="0"/>
              <a:t>For Constant part</a:t>
            </a:r>
          </a:p>
          <a:p>
            <a:r>
              <a:rPr lang="en-US" dirty="0" smtClean="0"/>
              <a:t>Just use Gordon Model</a:t>
            </a:r>
          </a:p>
          <a:p>
            <a:pPr>
              <a:buNone/>
            </a:pPr>
            <a:endParaRPr lang="en-US" dirty="0"/>
          </a:p>
        </p:txBody>
      </p:sp>
      <p:pic>
        <p:nvPicPr>
          <p:cNvPr id="5" name="Picture 4"/>
          <p:cNvPicPr>
            <a:picLocks noChangeAspect="1" noChangeArrowheads="1"/>
          </p:cNvPicPr>
          <p:nvPr/>
        </p:nvPicPr>
        <p:blipFill>
          <a:blip r:embed="rId3" cstate="print"/>
          <a:srcRect/>
          <a:stretch>
            <a:fillRect/>
          </a:stretch>
        </p:blipFill>
        <p:spPr bwMode="auto">
          <a:xfrm>
            <a:off x="4038600" y="3276600"/>
            <a:ext cx="504411" cy="800100"/>
          </a:xfrm>
          <a:prstGeom prst="rect">
            <a:avLst/>
          </a:prstGeom>
          <a:noFill/>
          <a:ln w="9525">
            <a:solidFill>
              <a:schemeClr val="accent2"/>
            </a:solidFill>
            <a:miter lim="800000"/>
            <a:headEnd/>
            <a:tailEnd/>
          </a:ln>
        </p:spPr>
      </p:pic>
      <p:grpSp>
        <p:nvGrpSpPr>
          <p:cNvPr id="13" name="Group 12"/>
          <p:cNvGrpSpPr/>
          <p:nvPr/>
        </p:nvGrpSpPr>
        <p:grpSpPr>
          <a:xfrm>
            <a:off x="4495800" y="2286000"/>
            <a:ext cx="4343400" cy="609600"/>
            <a:chOff x="4495800" y="2286000"/>
            <a:chExt cx="4343400" cy="609600"/>
          </a:xfrm>
        </p:grpSpPr>
        <p:grpSp>
          <p:nvGrpSpPr>
            <p:cNvPr id="11" name="Group 10"/>
            <p:cNvGrpSpPr/>
            <p:nvPr/>
          </p:nvGrpSpPr>
          <p:grpSpPr>
            <a:xfrm>
              <a:off x="4495800" y="2286000"/>
              <a:ext cx="4343400" cy="609600"/>
              <a:chOff x="4495800" y="2286000"/>
              <a:chExt cx="4343400" cy="609600"/>
            </a:xfrm>
          </p:grpSpPr>
          <p:pic>
            <p:nvPicPr>
              <p:cNvPr id="6" name="Picture 6"/>
              <p:cNvPicPr>
                <a:picLocks noChangeAspect="1" noChangeArrowheads="1"/>
              </p:cNvPicPr>
              <p:nvPr/>
            </p:nvPicPr>
            <p:blipFill>
              <a:blip r:embed="rId4" cstate="print"/>
              <a:srcRect l="52941" t="20792" r="10294" b="15842"/>
              <a:stretch>
                <a:fillRect/>
              </a:stretch>
            </p:blipFill>
            <p:spPr bwMode="auto">
              <a:xfrm>
                <a:off x="4495800" y="2334768"/>
                <a:ext cx="1752600" cy="560832"/>
              </a:xfrm>
              <a:prstGeom prst="rect">
                <a:avLst/>
              </a:prstGeom>
              <a:noFill/>
              <a:ln w="9525">
                <a:noFill/>
                <a:miter lim="800000"/>
                <a:headEnd/>
                <a:tailEnd/>
              </a:ln>
            </p:spPr>
          </p:pic>
          <p:pic>
            <p:nvPicPr>
              <p:cNvPr id="7" name="Picture 6"/>
              <p:cNvPicPr>
                <a:picLocks noChangeAspect="1" noChangeArrowheads="1"/>
              </p:cNvPicPr>
              <p:nvPr/>
            </p:nvPicPr>
            <p:blipFill>
              <a:blip r:embed="rId4" cstate="print"/>
              <a:srcRect t="20792" r="94118" b="15842"/>
              <a:stretch>
                <a:fillRect/>
              </a:stretch>
            </p:blipFill>
            <p:spPr bwMode="auto">
              <a:xfrm>
                <a:off x="6553200" y="2286000"/>
                <a:ext cx="304800" cy="609600"/>
              </a:xfrm>
              <a:prstGeom prst="rect">
                <a:avLst/>
              </a:prstGeom>
              <a:noFill/>
              <a:ln w="9525">
                <a:noFill/>
                <a:miter lim="800000"/>
                <a:headEnd/>
                <a:tailEnd/>
              </a:ln>
            </p:spPr>
          </p:pic>
          <p:pic>
            <p:nvPicPr>
              <p:cNvPr id="8" name="Picture 7"/>
              <p:cNvPicPr>
                <a:picLocks noChangeAspect="1" noChangeArrowheads="1"/>
              </p:cNvPicPr>
              <p:nvPr/>
            </p:nvPicPr>
            <p:blipFill>
              <a:blip r:embed="rId4" cstate="print"/>
              <a:srcRect l="8824" t="20792" r="51470" b="15842"/>
              <a:stretch>
                <a:fillRect/>
              </a:stretch>
            </p:blipFill>
            <p:spPr bwMode="auto">
              <a:xfrm>
                <a:off x="6934200" y="2331156"/>
                <a:ext cx="1905000" cy="564444"/>
              </a:xfrm>
              <a:prstGeom prst="rect">
                <a:avLst/>
              </a:prstGeom>
              <a:noFill/>
              <a:ln w="9525">
                <a:noFill/>
                <a:miter lim="800000"/>
                <a:headEnd/>
                <a:tailEnd/>
              </a:ln>
            </p:spPr>
          </p:pic>
          <p:pic>
            <p:nvPicPr>
              <p:cNvPr id="9" name="Picture 8"/>
              <p:cNvPicPr>
                <a:picLocks noChangeAspect="1" noChangeArrowheads="1"/>
              </p:cNvPicPr>
              <p:nvPr/>
            </p:nvPicPr>
            <p:blipFill>
              <a:blip r:embed="rId4" cstate="print"/>
              <a:srcRect l="5882" t="20792" r="89706" b="15842"/>
              <a:stretch>
                <a:fillRect/>
              </a:stretch>
            </p:blipFill>
            <p:spPr bwMode="auto">
              <a:xfrm>
                <a:off x="6324600" y="2286000"/>
                <a:ext cx="228600" cy="609600"/>
              </a:xfrm>
              <a:prstGeom prst="rect">
                <a:avLst/>
              </a:prstGeom>
              <a:noFill/>
              <a:ln w="9525">
                <a:noFill/>
                <a:miter lim="800000"/>
                <a:headEnd/>
                <a:tailEnd/>
              </a:ln>
            </p:spPr>
          </p:pic>
          <p:sp>
            <p:nvSpPr>
              <p:cNvPr id="10" name="TextBox 9"/>
              <p:cNvSpPr txBox="1"/>
              <p:nvPr/>
            </p:nvSpPr>
            <p:spPr>
              <a:xfrm>
                <a:off x="6748790" y="2362200"/>
                <a:ext cx="261610" cy="369332"/>
              </a:xfrm>
              <a:prstGeom prst="rect">
                <a:avLst/>
              </a:prstGeom>
              <a:noFill/>
            </p:spPr>
            <p:txBody>
              <a:bodyPr wrap="none" rtlCol="0">
                <a:spAutoFit/>
              </a:bodyPr>
              <a:lstStyle/>
              <a:p>
                <a:r>
                  <a:rPr lang="en-US" dirty="0" smtClean="0"/>
                  <a:t>-</a:t>
                </a:r>
                <a:endParaRPr lang="en-US" dirty="0"/>
              </a:p>
            </p:txBody>
          </p:sp>
        </p:grpSp>
        <p:sp>
          <p:nvSpPr>
            <p:cNvPr id="12" name="Rectangle 11"/>
            <p:cNvSpPr/>
            <p:nvPr/>
          </p:nvSpPr>
          <p:spPr>
            <a:xfrm>
              <a:off x="4495800" y="2286000"/>
              <a:ext cx="4343400" cy="6096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27504247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Corporate valuation model</a:t>
            </a:r>
            <a:endParaRPr lang="en-US" dirty="0"/>
          </a:p>
        </p:txBody>
      </p:sp>
      <p:sp>
        <p:nvSpPr>
          <p:cNvPr id="3" name="Content Placeholder 2"/>
          <p:cNvSpPr>
            <a:spLocks noGrp="1"/>
          </p:cNvSpPr>
          <p:nvPr>
            <p:ph idx="1"/>
          </p:nvPr>
        </p:nvSpPr>
        <p:spPr>
          <a:xfrm>
            <a:off x="1905000" y="1600200"/>
            <a:ext cx="6781800" cy="4525963"/>
          </a:xfrm>
        </p:spPr>
        <p:txBody>
          <a:bodyPr/>
          <a:lstStyle/>
          <a:p>
            <a:r>
              <a:rPr lang="en-US" dirty="0" smtClean="0"/>
              <a:t>Also the Free Cash Flow method (FCF). Entire value of firm </a:t>
            </a:r>
            <a:r>
              <a:rPr lang="en-US" dirty="0"/>
              <a:t>equals the </a:t>
            </a:r>
            <a:r>
              <a:rPr lang="en-US" dirty="0" smtClean="0"/>
              <a:t>present value </a:t>
            </a:r>
            <a:r>
              <a:rPr lang="en-US" dirty="0"/>
              <a:t>of the firm’s free cash </a:t>
            </a:r>
            <a:r>
              <a:rPr lang="en-US" dirty="0" smtClean="0"/>
              <a:t>flows</a:t>
            </a:r>
          </a:p>
          <a:p>
            <a:endParaRPr lang="en-US" dirty="0"/>
          </a:p>
          <a:p>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1828800" y="2743200"/>
            <a:ext cx="6724650" cy="1114425"/>
          </a:xfrm>
          <a:prstGeom prst="rect">
            <a:avLst/>
          </a:prstGeom>
          <a:noFill/>
          <a:ln w="9525">
            <a:solidFill>
              <a:schemeClr val="accent2"/>
            </a:solidFill>
            <a:miter lim="800000"/>
            <a:headEnd/>
            <a:tailEnd/>
          </a:ln>
        </p:spPr>
      </p:pic>
    </p:spTree>
    <p:extLst>
      <p:ext uri="{BB962C8B-B14F-4D97-AF65-F5344CB8AC3E}">
        <p14:creationId xmlns="" xmlns:p14="http://schemas.microsoft.com/office/powerpoint/2010/main" val="12053633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the Corporate valuation model</a:t>
            </a:r>
            <a:endParaRPr lang="en-US" dirty="0"/>
          </a:p>
        </p:txBody>
      </p:sp>
      <p:sp>
        <p:nvSpPr>
          <p:cNvPr id="3" name="Content Placeholder 2"/>
          <p:cNvSpPr>
            <a:spLocks noGrp="1"/>
          </p:cNvSpPr>
          <p:nvPr>
            <p:ph idx="1"/>
          </p:nvPr>
        </p:nvSpPr>
        <p:spPr>
          <a:xfrm>
            <a:off x="1905000" y="1600200"/>
            <a:ext cx="6781800" cy="4525963"/>
          </a:xfrm>
        </p:spPr>
        <p:txBody>
          <a:bodyPr>
            <a:normAutofit/>
          </a:bodyPr>
          <a:lstStyle/>
          <a:p>
            <a:r>
              <a:rPr lang="en-US" dirty="0"/>
              <a:t>Find the market value (MV) of the </a:t>
            </a:r>
            <a:r>
              <a:rPr lang="en-US" dirty="0" smtClean="0"/>
              <a:t>firm</a:t>
            </a:r>
          </a:p>
          <a:p>
            <a:pPr lvl="1"/>
            <a:r>
              <a:rPr lang="en-US" dirty="0" smtClean="0"/>
              <a:t>MV </a:t>
            </a:r>
            <a:r>
              <a:rPr lang="en-US" dirty="0"/>
              <a:t>of firm = PV of the firm’s future FCFs</a:t>
            </a:r>
            <a:r>
              <a:rPr lang="en-US" dirty="0" smtClean="0"/>
              <a:t>.</a:t>
            </a:r>
          </a:p>
          <a:p>
            <a:pPr lvl="1">
              <a:buNone/>
            </a:pPr>
            <a:endParaRPr lang="en-US" dirty="0"/>
          </a:p>
          <a:p>
            <a:r>
              <a:rPr lang="en-US" dirty="0" smtClean="0"/>
              <a:t>Find </a:t>
            </a:r>
            <a:r>
              <a:rPr lang="en-US" dirty="0"/>
              <a:t>MV of common </a:t>
            </a:r>
            <a:r>
              <a:rPr lang="en-US" dirty="0" smtClean="0"/>
              <a:t>stock</a:t>
            </a:r>
          </a:p>
          <a:p>
            <a:pPr lvl="1"/>
            <a:r>
              <a:rPr lang="en-US" dirty="0" smtClean="0"/>
              <a:t>MV </a:t>
            </a:r>
            <a:r>
              <a:rPr lang="en-US" dirty="0"/>
              <a:t>of common stock = MV of firm - MV of </a:t>
            </a:r>
            <a:r>
              <a:rPr lang="en-US" dirty="0" smtClean="0"/>
              <a:t>firm’s debt </a:t>
            </a:r>
            <a:r>
              <a:rPr lang="en-US" dirty="0"/>
              <a:t>and preferred </a:t>
            </a:r>
            <a:r>
              <a:rPr lang="en-US" dirty="0" smtClean="0"/>
              <a:t>stock</a:t>
            </a:r>
          </a:p>
          <a:p>
            <a:pPr lvl="1">
              <a:buNone/>
            </a:pPr>
            <a:endParaRPr lang="en-US" dirty="0"/>
          </a:p>
          <a:p>
            <a:r>
              <a:rPr lang="en-US" dirty="0" smtClean="0"/>
              <a:t>Find </a:t>
            </a:r>
            <a:r>
              <a:rPr lang="en-US" dirty="0"/>
              <a:t>intrinsic stock price (</a:t>
            </a:r>
            <a:r>
              <a:rPr lang="en-US" dirty="0" smtClean="0"/>
              <a:t>value)</a:t>
            </a:r>
          </a:p>
          <a:p>
            <a:pPr lvl="1"/>
            <a:r>
              <a:rPr lang="en-US" dirty="0" smtClean="0"/>
              <a:t>P</a:t>
            </a:r>
            <a:r>
              <a:rPr lang="en-US" baseline="-25000" dirty="0" smtClean="0"/>
              <a:t>0</a:t>
            </a:r>
            <a:r>
              <a:rPr lang="en-US" dirty="0" smtClean="0"/>
              <a:t> </a:t>
            </a:r>
            <a:r>
              <a:rPr lang="en-US" dirty="0"/>
              <a:t>= MV of common stock / Number of </a:t>
            </a:r>
            <a:r>
              <a:rPr lang="en-US" dirty="0" smtClean="0"/>
              <a:t>shares outstanding</a:t>
            </a:r>
            <a:endParaRPr lang="en-US" dirty="0"/>
          </a:p>
        </p:txBody>
      </p:sp>
    </p:spTree>
    <p:extLst>
      <p:ext uri="{BB962C8B-B14F-4D97-AF65-F5344CB8AC3E}">
        <p14:creationId xmlns="" xmlns:p14="http://schemas.microsoft.com/office/powerpoint/2010/main" val="12092255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regarding Corporate valuation model</a:t>
            </a:r>
            <a:endParaRPr lang="en-US" dirty="0"/>
          </a:p>
        </p:txBody>
      </p:sp>
      <p:sp>
        <p:nvSpPr>
          <p:cNvPr id="3" name="Content Placeholder 2"/>
          <p:cNvSpPr>
            <a:spLocks noGrp="1"/>
          </p:cNvSpPr>
          <p:nvPr>
            <p:ph idx="1"/>
          </p:nvPr>
        </p:nvSpPr>
        <p:spPr>
          <a:xfrm>
            <a:off x="1905000" y="1600200"/>
            <a:ext cx="6781800" cy="4525963"/>
          </a:xfrm>
        </p:spPr>
        <p:txBody>
          <a:bodyPr>
            <a:normAutofit/>
          </a:bodyPr>
          <a:lstStyle/>
          <a:p>
            <a:r>
              <a:rPr lang="en-US" dirty="0" smtClean="0"/>
              <a:t>Because not all companies pay dividends. Often </a:t>
            </a:r>
            <a:r>
              <a:rPr lang="en-US" dirty="0"/>
              <a:t>preferred to the discounted </a:t>
            </a:r>
            <a:r>
              <a:rPr lang="en-US" dirty="0" smtClean="0"/>
              <a:t>dividend model</a:t>
            </a:r>
          </a:p>
          <a:p>
            <a:endParaRPr lang="en-US" dirty="0"/>
          </a:p>
          <a:p>
            <a:r>
              <a:rPr lang="en-US" dirty="0" smtClean="0"/>
              <a:t>Similar </a:t>
            </a:r>
            <a:r>
              <a:rPr lang="en-US" dirty="0"/>
              <a:t>to discounted dividend model, </a:t>
            </a:r>
            <a:r>
              <a:rPr lang="en-US" dirty="0" smtClean="0"/>
              <a:t>assumes at </a:t>
            </a:r>
            <a:r>
              <a:rPr lang="en-US" dirty="0"/>
              <a:t>some point free cash flow will grow at </a:t>
            </a:r>
            <a:r>
              <a:rPr lang="en-US" dirty="0" smtClean="0"/>
              <a:t>a constant rate.</a:t>
            </a:r>
          </a:p>
          <a:p>
            <a:endParaRPr lang="en-US" dirty="0" smtClean="0"/>
          </a:p>
          <a:p>
            <a:r>
              <a:rPr lang="en-US" dirty="0" smtClean="0"/>
              <a:t>Terminal </a:t>
            </a:r>
            <a:r>
              <a:rPr lang="en-US" dirty="0"/>
              <a:t>value (TVN) represents value of firm </a:t>
            </a:r>
            <a:r>
              <a:rPr lang="en-US" dirty="0" smtClean="0"/>
              <a:t>at the </a:t>
            </a:r>
            <a:r>
              <a:rPr lang="en-US" dirty="0"/>
              <a:t>point that growth becomes constant</a:t>
            </a:r>
          </a:p>
        </p:txBody>
      </p:sp>
    </p:spTree>
    <p:extLst>
      <p:ext uri="{BB962C8B-B14F-4D97-AF65-F5344CB8AC3E}">
        <p14:creationId xmlns="" xmlns:p14="http://schemas.microsoft.com/office/powerpoint/2010/main" val="1028739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examples of applying Corporate valuation model</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1524000" y="2590800"/>
            <a:ext cx="6543675" cy="3190875"/>
          </a:xfrm>
          <a:prstGeom prst="rect">
            <a:avLst/>
          </a:prstGeom>
          <a:noFill/>
          <a:ln w="9525">
            <a:solidFill>
              <a:schemeClr val="accent2"/>
            </a:solidFill>
            <a:miter lim="800000"/>
            <a:headEnd/>
            <a:tailEnd/>
          </a:ln>
        </p:spPr>
      </p:pic>
      <p:sp>
        <p:nvSpPr>
          <p:cNvPr id="4" name="TextBox 3"/>
          <p:cNvSpPr txBox="1"/>
          <p:nvPr/>
        </p:nvSpPr>
        <p:spPr>
          <a:xfrm>
            <a:off x="2057400" y="1828800"/>
            <a:ext cx="6554167" cy="369332"/>
          </a:xfrm>
          <a:prstGeom prst="rect">
            <a:avLst/>
          </a:prstGeom>
          <a:noFill/>
        </p:spPr>
        <p:txBody>
          <a:bodyPr wrap="none" rtlCol="0">
            <a:spAutoFit/>
          </a:bodyPr>
          <a:lstStyle/>
          <a:p>
            <a:pPr>
              <a:buFont typeface="Arial" pitchFamily="34" charset="0"/>
              <a:buChar char="•"/>
            </a:pPr>
            <a:r>
              <a:rPr lang="en-US" dirty="0" smtClean="0"/>
              <a:t> </a:t>
            </a:r>
            <a:r>
              <a:rPr lang="en-US" dirty="0" err="1" smtClean="0"/>
              <a:t>g</a:t>
            </a:r>
            <a:r>
              <a:rPr lang="en-US" baseline="-25000" dirty="0" err="1" smtClean="0"/>
              <a:t>FCF</a:t>
            </a:r>
            <a:r>
              <a:rPr lang="en-US" baseline="-25000" dirty="0" smtClean="0"/>
              <a:t> </a:t>
            </a:r>
            <a:r>
              <a:rPr lang="en-US" dirty="0" smtClean="0"/>
              <a:t>= 6%, Weighted Average Cost of Capital (WACC) = 10%</a:t>
            </a:r>
            <a:endParaRPr lang="en-US" dirty="0"/>
          </a:p>
        </p:txBody>
      </p:sp>
      <p:pic>
        <p:nvPicPr>
          <p:cNvPr id="5" name="Picture 5"/>
          <p:cNvPicPr>
            <a:picLocks noChangeAspect="1" noChangeArrowheads="1"/>
          </p:cNvPicPr>
          <p:nvPr/>
        </p:nvPicPr>
        <p:blipFill>
          <a:blip r:embed="rId3" cstate="print"/>
          <a:srcRect/>
          <a:stretch>
            <a:fillRect/>
          </a:stretch>
        </p:blipFill>
        <p:spPr bwMode="auto">
          <a:xfrm>
            <a:off x="6096000" y="5943600"/>
            <a:ext cx="1064056" cy="742950"/>
          </a:xfrm>
          <a:prstGeom prst="rect">
            <a:avLst/>
          </a:prstGeom>
          <a:noFill/>
          <a:ln w="9525">
            <a:solidFill>
              <a:schemeClr val="accent1"/>
            </a:solidFill>
            <a:miter lim="800000"/>
            <a:headEnd/>
            <a:tailEnd/>
          </a:ln>
        </p:spPr>
      </p:pic>
      <p:cxnSp>
        <p:nvCxnSpPr>
          <p:cNvPr id="7" name="Straight Connector 6"/>
          <p:cNvCxnSpPr/>
          <p:nvPr/>
        </p:nvCxnSpPr>
        <p:spPr>
          <a:xfrm>
            <a:off x="6096000" y="4953000"/>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5" idx="0"/>
          </p:cNvCxnSpPr>
          <p:nvPr/>
        </p:nvCxnSpPr>
        <p:spPr>
          <a:xfrm flipH="1">
            <a:off x="6628028" y="5410200"/>
            <a:ext cx="1372"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162800" y="5638800"/>
            <a:ext cx="1467068" cy="369332"/>
          </a:xfrm>
          <a:prstGeom prst="rect">
            <a:avLst/>
          </a:prstGeom>
          <a:noFill/>
        </p:spPr>
        <p:txBody>
          <a:bodyPr wrap="none" rtlCol="0">
            <a:spAutoFit/>
          </a:bodyPr>
          <a:lstStyle/>
          <a:p>
            <a:r>
              <a:rPr lang="en-US" dirty="0" smtClean="0"/>
              <a:t>SIMILARITY</a:t>
            </a:r>
            <a:endParaRPr lang="en-US" dirty="0"/>
          </a:p>
        </p:txBody>
      </p:sp>
    </p:spTree>
    <p:extLst>
      <p:ext uri="{BB962C8B-B14F-4D97-AF65-F5344CB8AC3E}">
        <p14:creationId xmlns="" xmlns:p14="http://schemas.microsoft.com/office/powerpoint/2010/main" val="9118370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examples of applying Corporate valuation model</a:t>
            </a:r>
            <a:endParaRPr lang="en-US" dirty="0"/>
          </a:p>
        </p:txBody>
      </p:sp>
      <p:sp>
        <p:nvSpPr>
          <p:cNvPr id="3" name="Content Placeholder 2"/>
          <p:cNvSpPr>
            <a:spLocks noGrp="1"/>
          </p:cNvSpPr>
          <p:nvPr>
            <p:ph idx="1"/>
          </p:nvPr>
        </p:nvSpPr>
        <p:spPr>
          <a:xfrm>
            <a:off x="2209800" y="1600200"/>
            <a:ext cx="6477000" cy="4525963"/>
          </a:xfrm>
        </p:spPr>
        <p:txBody>
          <a:bodyPr/>
          <a:lstStyle/>
          <a:p>
            <a:r>
              <a:rPr lang="en-US" dirty="0" smtClean="0"/>
              <a:t>Firm has $40m in debt and 10m shares of stock, what is the firm’s intrinsic value per share</a:t>
            </a:r>
          </a:p>
          <a:p>
            <a:endParaRPr lang="en-US" dirty="0" smtClean="0"/>
          </a:p>
          <a:p>
            <a:r>
              <a:rPr lang="en-US" dirty="0" smtClean="0"/>
              <a:t>MV </a:t>
            </a:r>
            <a:r>
              <a:rPr lang="en-US" dirty="0"/>
              <a:t>of equity </a:t>
            </a:r>
            <a:r>
              <a:rPr lang="en-US" dirty="0" smtClean="0"/>
              <a:t>   = </a:t>
            </a:r>
            <a:r>
              <a:rPr lang="en-US" dirty="0"/>
              <a:t>MV of firm – MV of </a:t>
            </a:r>
            <a:r>
              <a:rPr lang="en-US" dirty="0" smtClean="0"/>
              <a:t>debt</a:t>
            </a:r>
          </a:p>
          <a:p>
            <a:pPr>
              <a:buNone/>
            </a:pPr>
            <a:r>
              <a:rPr lang="en-US" dirty="0" smtClean="0"/>
              <a:t>			 = $</a:t>
            </a:r>
            <a:r>
              <a:rPr lang="en-US" dirty="0"/>
              <a:t>416.94 - $</a:t>
            </a:r>
            <a:r>
              <a:rPr lang="en-US" dirty="0" smtClean="0"/>
              <a:t>40 </a:t>
            </a:r>
          </a:p>
          <a:p>
            <a:pPr>
              <a:buNone/>
            </a:pPr>
            <a:r>
              <a:rPr lang="en-US" dirty="0" smtClean="0"/>
              <a:t>			 = </a:t>
            </a:r>
            <a:r>
              <a:rPr lang="en-US" dirty="0"/>
              <a:t>$376.94 </a:t>
            </a:r>
            <a:r>
              <a:rPr lang="en-US" dirty="0" smtClean="0"/>
              <a:t>million</a:t>
            </a:r>
          </a:p>
          <a:p>
            <a:pPr>
              <a:buNone/>
            </a:pPr>
            <a:endParaRPr lang="en-US" dirty="0"/>
          </a:p>
          <a:p>
            <a:r>
              <a:rPr lang="en-US" dirty="0" smtClean="0"/>
              <a:t>Value </a:t>
            </a:r>
            <a:r>
              <a:rPr lang="en-US" dirty="0"/>
              <a:t>per share = MV of equity / # of shares</a:t>
            </a:r>
          </a:p>
          <a:p>
            <a:pPr>
              <a:buNone/>
            </a:pPr>
            <a:r>
              <a:rPr lang="en-US" dirty="0" smtClean="0"/>
              <a:t>			   = </a:t>
            </a:r>
            <a:r>
              <a:rPr lang="en-US" dirty="0"/>
              <a:t>$376.94 / </a:t>
            </a:r>
            <a:r>
              <a:rPr lang="en-US" dirty="0" smtClean="0"/>
              <a:t>10</a:t>
            </a:r>
          </a:p>
          <a:p>
            <a:pPr>
              <a:buNone/>
            </a:pPr>
            <a:r>
              <a:rPr lang="en-US" dirty="0" smtClean="0"/>
              <a:t>			   = </a:t>
            </a:r>
            <a:r>
              <a:rPr lang="en-US" dirty="0"/>
              <a:t>$37.69</a:t>
            </a:r>
          </a:p>
          <a:p>
            <a:pPr>
              <a:buNone/>
            </a:pPr>
            <a:endParaRPr lang="en-US" dirty="0"/>
          </a:p>
        </p:txBody>
      </p:sp>
    </p:spTree>
    <p:extLst>
      <p:ext uri="{BB962C8B-B14F-4D97-AF65-F5344CB8AC3E}">
        <p14:creationId xmlns="" xmlns:p14="http://schemas.microsoft.com/office/powerpoint/2010/main" val="17294600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DDM </a:t>
            </a:r>
            <a:r>
              <a:rPr lang="en-US" dirty="0" err="1" smtClean="0"/>
              <a:t>vs</a:t>
            </a:r>
            <a:r>
              <a:rPr lang="en-US" dirty="0" smtClean="0"/>
              <a:t> Corporate Valuation Model</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1447800" y="2286000"/>
            <a:ext cx="6296025" cy="3429000"/>
          </a:xfrm>
          <a:prstGeom prst="rect">
            <a:avLst/>
          </a:prstGeom>
          <a:noFill/>
          <a:ln w="9525">
            <a:solidFill>
              <a:schemeClr val="accent2"/>
            </a:solidFill>
            <a:miter lim="800000"/>
            <a:headEnd/>
            <a:tailEnd/>
          </a:ln>
        </p:spPr>
      </p:pic>
    </p:spTree>
    <p:extLst>
      <p:ext uri="{BB962C8B-B14F-4D97-AF65-F5344CB8AC3E}">
        <p14:creationId xmlns="" xmlns:p14="http://schemas.microsoft.com/office/powerpoint/2010/main" val="29288523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the multiples of comparable firms</a:t>
            </a:r>
            <a:endParaRPr lang="en-US" dirty="0"/>
          </a:p>
        </p:txBody>
      </p:sp>
      <p:sp>
        <p:nvSpPr>
          <p:cNvPr id="3" name="Content Placeholder 2"/>
          <p:cNvSpPr>
            <a:spLocks noGrp="1"/>
          </p:cNvSpPr>
          <p:nvPr>
            <p:ph idx="1"/>
          </p:nvPr>
        </p:nvSpPr>
        <p:spPr>
          <a:xfrm>
            <a:off x="2133600" y="1676400"/>
            <a:ext cx="4114800" cy="4525963"/>
          </a:xfrm>
        </p:spPr>
        <p:txBody>
          <a:bodyPr/>
          <a:lstStyle/>
          <a:p>
            <a:r>
              <a:rPr lang="en-US" dirty="0" smtClean="0"/>
              <a:t>P/E</a:t>
            </a:r>
          </a:p>
          <a:p>
            <a:r>
              <a:rPr lang="en-US" dirty="0" smtClean="0"/>
              <a:t>P/CF</a:t>
            </a:r>
          </a:p>
          <a:p>
            <a:r>
              <a:rPr lang="en-US" dirty="0" smtClean="0"/>
              <a:t>P/Sales</a:t>
            </a:r>
            <a:endParaRPr lang="en-US" dirty="0"/>
          </a:p>
        </p:txBody>
      </p:sp>
    </p:spTree>
    <p:extLst>
      <p:ext uri="{BB962C8B-B14F-4D97-AF65-F5344CB8AC3E}">
        <p14:creationId xmlns="" xmlns:p14="http://schemas.microsoft.com/office/powerpoint/2010/main" val="17298005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a:t>
            </a: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1371600" y="1752600"/>
            <a:ext cx="4619625" cy="838200"/>
          </a:xfrm>
          <a:prstGeom prst="rect">
            <a:avLst/>
          </a:prstGeom>
          <a:noFill/>
          <a:ln w="9525">
            <a:solidFill>
              <a:schemeClr val="accent2"/>
            </a:solid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1371600" y="2590800"/>
            <a:ext cx="6238875" cy="2647950"/>
          </a:xfrm>
          <a:prstGeom prst="rect">
            <a:avLst/>
          </a:prstGeom>
          <a:noFill/>
          <a:ln w="9525">
            <a:solidFill>
              <a:schemeClr val="accent2"/>
            </a:solidFill>
            <a:miter lim="800000"/>
            <a:headEnd/>
            <a:tailEnd/>
          </a:ln>
        </p:spPr>
      </p:pic>
      <p:pic>
        <p:nvPicPr>
          <p:cNvPr id="9220" name="Picture 4"/>
          <p:cNvPicPr>
            <a:picLocks noChangeAspect="1" noChangeArrowheads="1"/>
          </p:cNvPicPr>
          <p:nvPr/>
        </p:nvPicPr>
        <p:blipFill>
          <a:blip r:embed="rId4" cstate="print"/>
          <a:srcRect/>
          <a:stretch>
            <a:fillRect/>
          </a:stretch>
        </p:blipFill>
        <p:spPr bwMode="auto">
          <a:xfrm>
            <a:off x="1371600" y="5257800"/>
            <a:ext cx="2686050" cy="485775"/>
          </a:xfrm>
          <a:prstGeom prst="rect">
            <a:avLst/>
          </a:prstGeom>
          <a:noFill/>
          <a:ln w="9525">
            <a:solidFill>
              <a:schemeClr val="accent2"/>
            </a:solidFill>
            <a:miter lim="800000"/>
            <a:headEnd/>
            <a:tailEnd/>
          </a:ln>
        </p:spPr>
      </p:pic>
    </p:spTree>
    <p:extLst>
      <p:ext uri="{BB962C8B-B14F-4D97-AF65-F5344CB8AC3E}">
        <p14:creationId xmlns="" xmlns:p14="http://schemas.microsoft.com/office/powerpoint/2010/main" val="3004485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a:t>
            </a:r>
            <a:endParaRPr lang="en-US" dirty="0"/>
          </a:p>
        </p:txBody>
      </p:sp>
      <p:sp>
        <p:nvSpPr>
          <p:cNvPr id="3" name="Content Placeholder 2"/>
          <p:cNvSpPr>
            <a:spLocks noGrp="1"/>
          </p:cNvSpPr>
          <p:nvPr>
            <p:ph idx="1"/>
          </p:nvPr>
        </p:nvSpPr>
        <p:spPr>
          <a:xfrm>
            <a:off x="2133600" y="1600200"/>
            <a:ext cx="6553200" cy="4525963"/>
          </a:xfrm>
        </p:spPr>
        <p:txBody>
          <a:bodyPr>
            <a:normAutofit fontScale="92500" lnSpcReduction="10000"/>
          </a:bodyPr>
          <a:lstStyle/>
          <a:p>
            <a:r>
              <a:rPr lang="en-US" dirty="0"/>
              <a:t>P/E ratio shows how much investors are willing </a:t>
            </a:r>
            <a:r>
              <a:rPr lang="en-US" dirty="0" smtClean="0"/>
              <a:t>to pay </a:t>
            </a:r>
            <a:r>
              <a:rPr lang="en-US" dirty="0"/>
              <a:t>for each dollar of reported earnings</a:t>
            </a:r>
            <a:r>
              <a:rPr lang="en-US" dirty="0" smtClean="0"/>
              <a:t>.</a:t>
            </a:r>
          </a:p>
          <a:p>
            <a:endParaRPr lang="en-US" dirty="0"/>
          </a:p>
          <a:p>
            <a:r>
              <a:rPr lang="en-US" dirty="0" smtClean="0"/>
              <a:t>Riskier </a:t>
            </a:r>
            <a:r>
              <a:rPr lang="en-US" dirty="0"/>
              <a:t>stocks should have lower P/E</a:t>
            </a:r>
            <a:r>
              <a:rPr lang="en-US" dirty="0" smtClean="0"/>
              <a:t>.</a:t>
            </a:r>
          </a:p>
          <a:p>
            <a:endParaRPr lang="en-US" dirty="0"/>
          </a:p>
          <a:p>
            <a:r>
              <a:rPr lang="en-US" dirty="0" smtClean="0"/>
              <a:t>Firms </a:t>
            </a:r>
            <a:r>
              <a:rPr lang="en-US" dirty="0"/>
              <a:t>with higher growth opportunities </a:t>
            </a:r>
            <a:r>
              <a:rPr lang="en-US" dirty="0" smtClean="0"/>
              <a:t>should have </a:t>
            </a:r>
            <a:r>
              <a:rPr lang="en-US" dirty="0"/>
              <a:t>higher P/E ratios</a:t>
            </a:r>
            <a:r>
              <a:rPr lang="en-US" dirty="0" smtClean="0"/>
              <a:t>.</a:t>
            </a:r>
          </a:p>
          <a:p>
            <a:endParaRPr lang="en-US" dirty="0"/>
          </a:p>
          <a:p>
            <a:r>
              <a:rPr lang="en-US" dirty="0" smtClean="0"/>
              <a:t>If </a:t>
            </a:r>
            <a:r>
              <a:rPr lang="en-US" dirty="0"/>
              <a:t>a stock’s P/E is above its industry average and </a:t>
            </a:r>
            <a:r>
              <a:rPr lang="en-US" dirty="0" smtClean="0"/>
              <a:t>if its </a:t>
            </a:r>
            <a:r>
              <a:rPr lang="en-US" dirty="0"/>
              <a:t>growth potential and risk are similar to </a:t>
            </a:r>
            <a:r>
              <a:rPr lang="en-US" dirty="0" smtClean="0"/>
              <a:t>other firms </a:t>
            </a:r>
            <a:r>
              <a:rPr lang="en-US" dirty="0"/>
              <a:t>in the industry, this may indicate its </a:t>
            </a:r>
            <a:r>
              <a:rPr lang="en-US" dirty="0" smtClean="0"/>
              <a:t>stock’s price </a:t>
            </a:r>
            <a:r>
              <a:rPr lang="en-US" dirty="0"/>
              <a:t>is too high (overvalued</a:t>
            </a:r>
            <a:r>
              <a:rPr lang="en-US" dirty="0" smtClean="0"/>
              <a:t>).</a:t>
            </a:r>
          </a:p>
          <a:p>
            <a:endParaRPr lang="en-US" dirty="0"/>
          </a:p>
          <a:p>
            <a:r>
              <a:rPr lang="en-US" dirty="0" smtClean="0"/>
              <a:t>Drawback </a:t>
            </a:r>
            <a:r>
              <a:rPr lang="en-US" dirty="0"/>
              <a:t>of P/E approach: depends on </a:t>
            </a:r>
            <a:r>
              <a:rPr lang="en-US" dirty="0" smtClean="0"/>
              <a:t>reported accounting </a:t>
            </a:r>
            <a:r>
              <a:rPr lang="en-US" dirty="0"/>
              <a:t>earnings (Net Income). Use P/CF </a:t>
            </a:r>
            <a:r>
              <a:rPr lang="en-US" dirty="0" smtClean="0"/>
              <a:t>and P/Sales </a:t>
            </a:r>
            <a:r>
              <a:rPr lang="en-US" dirty="0"/>
              <a:t>as alternative </a:t>
            </a:r>
            <a:r>
              <a:rPr lang="en-US" dirty="0" smtClean="0"/>
              <a:t>measures</a:t>
            </a:r>
            <a:endParaRPr lang="en-US" dirty="0"/>
          </a:p>
        </p:txBody>
      </p:sp>
    </p:spTree>
    <p:extLst>
      <p:ext uri="{BB962C8B-B14F-4D97-AF65-F5344CB8AC3E}">
        <p14:creationId xmlns="" xmlns:p14="http://schemas.microsoft.com/office/powerpoint/2010/main" val="39535663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12371" y="1491734"/>
            <a:ext cx="5314340" cy="369332"/>
          </a:xfrm>
          <a:prstGeom prst="rect">
            <a:avLst/>
          </a:prstGeom>
          <a:noFill/>
        </p:spPr>
        <p:txBody>
          <a:bodyPr wrap="none" rtlCol="0">
            <a:spAutoFit/>
          </a:bodyPr>
          <a:lstStyle/>
          <a:p>
            <a:pPr>
              <a:buFont typeface="Arial" pitchFamily="34" charset="0"/>
              <a:buChar char="•"/>
            </a:pPr>
            <a:r>
              <a:rPr lang="en-US" dirty="0" smtClean="0"/>
              <a:t>  2 types of stocks: Preferred stock and Common stock</a:t>
            </a:r>
            <a:endParaRPr lang="en-US" dirty="0"/>
          </a:p>
        </p:txBody>
      </p:sp>
      <p:graphicFrame>
        <p:nvGraphicFramePr>
          <p:cNvPr id="6" name="Table 5"/>
          <p:cNvGraphicFramePr>
            <a:graphicFrameLocks noGrp="1"/>
          </p:cNvGraphicFramePr>
          <p:nvPr/>
        </p:nvGraphicFramePr>
        <p:xfrm>
          <a:off x="1447800" y="2590800"/>
          <a:ext cx="6096000" cy="239268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Preferred Stock</a:t>
                      </a:r>
                      <a:endParaRPr lang="en-US" dirty="0"/>
                    </a:p>
                  </a:txBody>
                  <a:tcPr/>
                </a:tc>
                <a:tc>
                  <a:txBody>
                    <a:bodyPr/>
                    <a:lstStyle/>
                    <a:p>
                      <a:r>
                        <a:rPr lang="en-US" dirty="0" smtClean="0"/>
                        <a:t>Common Stock</a:t>
                      </a:r>
                      <a:endParaRPr lang="en-US" dirty="0"/>
                    </a:p>
                  </a:txBody>
                  <a:tcPr/>
                </a:tc>
              </a:tr>
              <a:tr h="370840">
                <a:tc>
                  <a:txBody>
                    <a:bodyPr/>
                    <a:lstStyle/>
                    <a:p>
                      <a:r>
                        <a:rPr lang="en-US" dirty="0" smtClean="0"/>
                        <a:t>No voting</a:t>
                      </a:r>
                      <a:r>
                        <a:rPr lang="en-US" baseline="0" dirty="0" smtClean="0"/>
                        <a:t> rights</a:t>
                      </a:r>
                      <a:endParaRPr lang="en-US" dirty="0"/>
                    </a:p>
                  </a:txBody>
                  <a:tcPr/>
                </a:tc>
                <a:tc>
                  <a:txBody>
                    <a:bodyPr/>
                    <a:lstStyle/>
                    <a:p>
                      <a:r>
                        <a:rPr lang="en-US" dirty="0" smtClean="0"/>
                        <a:t>Voting</a:t>
                      </a:r>
                      <a:r>
                        <a:rPr lang="en-US" baseline="0" dirty="0" smtClean="0"/>
                        <a:t> rights</a:t>
                      </a:r>
                      <a:endParaRPr lang="en-US" dirty="0"/>
                    </a:p>
                  </a:txBody>
                  <a:tcPr/>
                </a:tc>
              </a:tr>
              <a:tr h="370840">
                <a:tc>
                  <a:txBody>
                    <a:bodyPr/>
                    <a:lstStyle/>
                    <a:p>
                      <a:r>
                        <a:rPr lang="en-US" dirty="0" smtClean="0"/>
                        <a:t>Dividend will be paid</a:t>
                      </a:r>
                      <a:r>
                        <a:rPr lang="en-US" baseline="0" dirty="0" smtClean="0"/>
                        <a:t> first</a:t>
                      </a:r>
                      <a:endParaRPr lang="en-US" dirty="0"/>
                    </a:p>
                  </a:txBody>
                  <a:tcPr/>
                </a:tc>
                <a:tc>
                  <a:txBody>
                    <a:bodyPr/>
                    <a:lstStyle/>
                    <a:p>
                      <a:r>
                        <a:rPr lang="en-US" dirty="0" smtClean="0"/>
                        <a:t>Dividend paid after Preferred stock </a:t>
                      </a:r>
                      <a:endParaRPr lang="en-US" dirty="0"/>
                    </a:p>
                  </a:txBody>
                  <a:tcPr/>
                </a:tc>
              </a:tr>
              <a:tr h="370840">
                <a:tc>
                  <a:txBody>
                    <a:bodyPr/>
                    <a:lstStyle/>
                    <a:p>
                      <a:r>
                        <a:rPr lang="en-US" dirty="0" smtClean="0"/>
                        <a:t>During liquidation, preferred</a:t>
                      </a:r>
                      <a:r>
                        <a:rPr lang="en-US" baseline="0" dirty="0" smtClean="0"/>
                        <a:t> stock holders get paid first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During liquidation, common </a:t>
                      </a:r>
                      <a:r>
                        <a:rPr lang="en-US" baseline="0" dirty="0" smtClean="0"/>
                        <a:t>stock holders get paid later</a:t>
                      </a:r>
                      <a:endParaRPr lang="en-US" dirty="0" smtClean="0"/>
                    </a:p>
                  </a:txBody>
                  <a:tcPr/>
                </a:tc>
              </a:tr>
              <a:tr h="370840">
                <a:tc>
                  <a:txBody>
                    <a:bodyPr/>
                    <a:lstStyle/>
                    <a:p>
                      <a:endParaRPr lang="en-US"/>
                    </a:p>
                  </a:txBody>
                  <a:tcPr/>
                </a:tc>
                <a:tc>
                  <a:txBody>
                    <a:bodyPr/>
                    <a:lstStyle/>
                    <a:p>
                      <a:endParaRPr lang="en-US" dirty="0"/>
                    </a:p>
                  </a:txBody>
                  <a:tcPr/>
                </a:tc>
              </a:tr>
            </a:tbl>
          </a:graphicData>
        </a:graphic>
      </p:graphicFrame>
      <p:sp>
        <p:nvSpPr>
          <p:cNvPr id="7"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Stocks</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Tree>
    <p:extLst>
      <p:ext uri="{BB962C8B-B14F-4D97-AF65-F5344CB8AC3E}">
        <p14:creationId xmlns="" xmlns:p14="http://schemas.microsoft.com/office/powerpoint/2010/main" val="13656164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market equilibrium?</a:t>
            </a:r>
            <a:endParaRPr lang="en-US" dirty="0"/>
          </a:p>
        </p:txBody>
      </p:sp>
      <p:sp>
        <p:nvSpPr>
          <p:cNvPr id="3" name="Content Placeholder 2"/>
          <p:cNvSpPr>
            <a:spLocks noGrp="1"/>
          </p:cNvSpPr>
          <p:nvPr>
            <p:ph idx="1"/>
          </p:nvPr>
        </p:nvSpPr>
        <p:spPr>
          <a:xfrm>
            <a:off x="2209800" y="1600200"/>
            <a:ext cx="6477000" cy="4525963"/>
          </a:xfrm>
        </p:spPr>
        <p:txBody>
          <a:bodyPr/>
          <a:lstStyle/>
          <a:p>
            <a:r>
              <a:rPr lang="en-US" dirty="0" smtClean="0"/>
              <a:t>In </a:t>
            </a:r>
            <a:r>
              <a:rPr lang="en-US" dirty="0" err="1" smtClean="0"/>
              <a:t>equlibrium</a:t>
            </a:r>
            <a:r>
              <a:rPr lang="en-US" dirty="0" smtClean="0"/>
              <a:t>, two conditions must be fulfilled:</a:t>
            </a:r>
          </a:p>
          <a:p>
            <a:pPr lvl="1"/>
            <a:r>
              <a:rPr lang="en-US" dirty="0" smtClean="0"/>
              <a:t>Current market stock price equals its intrinsic value (P</a:t>
            </a:r>
            <a:r>
              <a:rPr lang="en-US" baseline="-25000" dirty="0" smtClean="0"/>
              <a:t>0</a:t>
            </a:r>
            <a:r>
              <a:rPr lang="en-US" dirty="0" smtClean="0"/>
              <a:t> =           )</a:t>
            </a:r>
          </a:p>
          <a:p>
            <a:pPr lvl="1"/>
            <a:r>
              <a:rPr lang="en-US" dirty="0" smtClean="0"/>
              <a:t>Expected return, </a:t>
            </a:r>
          </a:p>
          <a:p>
            <a:pPr lvl="1">
              <a:buNone/>
            </a:pPr>
            <a:r>
              <a:rPr lang="en-US" dirty="0" smtClean="0"/>
              <a:t>	must equal Required Return, </a:t>
            </a:r>
            <a:r>
              <a:rPr lang="en-US" dirty="0" err="1" smtClean="0"/>
              <a:t>r</a:t>
            </a:r>
            <a:r>
              <a:rPr lang="en-US" baseline="-25000" dirty="0" err="1" smtClean="0"/>
              <a:t>s</a:t>
            </a:r>
            <a:r>
              <a:rPr lang="en-US" baseline="-25000" dirty="0" smtClean="0"/>
              <a:t> </a:t>
            </a:r>
            <a:r>
              <a:rPr lang="en-US" dirty="0" smtClean="0"/>
              <a:t>= </a:t>
            </a:r>
            <a:r>
              <a:rPr lang="en-US" dirty="0" err="1" smtClean="0"/>
              <a:t>r</a:t>
            </a:r>
            <a:r>
              <a:rPr lang="en-US" baseline="-25000" dirty="0" err="1" smtClean="0"/>
              <a:t>RF</a:t>
            </a:r>
            <a:r>
              <a:rPr lang="en-US" dirty="0" smtClean="0"/>
              <a:t> + (</a:t>
            </a:r>
            <a:r>
              <a:rPr lang="en-US" dirty="0" err="1" smtClean="0"/>
              <a:t>r</a:t>
            </a:r>
            <a:r>
              <a:rPr lang="en-US" baseline="-25000" dirty="0" err="1" smtClean="0"/>
              <a:t>M</a:t>
            </a:r>
            <a:r>
              <a:rPr lang="en-US" dirty="0" smtClean="0"/>
              <a:t> – </a:t>
            </a:r>
            <a:r>
              <a:rPr lang="en-US" dirty="0" err="1" smtClean="0"/>
              <a:t>r</a:t>
            </a:r>
            <a:r>
              <a:rPr lang="en-US" baseline="-25000" dirty="0" err="1" smtClean="0"/>
              <a:t>RF</a:t>
            </a:r>
            <a:r>
              <a:rPr lang="en-US" dirty="0" smtClean="0"/>
              <a:t>)b</a:t>
            </a:r>
          </a:p>
        </p:txBody>
      </p:sp>
      <p:pic>
        <p:nvPicPr>
          <p:cNvPr id="5" name="Picture 2"/>
          <p:cNvPicPr>
            <a:picLocks noChangeAspect="1" noChangeArrowheads="1"/>
          </p:cNvPicPr>
          <p:nvPr/>
        </p:nvPicPr>
        <p:blipFill>
          <a:blip r:embed="rId2" cstate="print"/>
          <a:srcRect/>
          <a:stretch>
            <a:fillRect/>
          </a:stretch>
        </p:blipFill>
        <p:spPr bwMode="auto">
          <a:xfrm>
            <a:off x="3524250" y="2286000"/>
            <a:ext cx="514350" cy="419100"/>
          </a:xfrm>
          <a:prstGeom prst="rect">
            <a:avLst/>
          </a:prstGeom>
          <a:noFill/>
          <a:ln w="9525">
            <a:solidFill>
              <a:schemeClr val="accent1"/>
            </a:solidFill>
            <a:miter lim="800000"/>
            <a:headEnd/>
            <a:tailEnd/>
          </a:ln>
        </p:spPr>
      </p:pic>
      <p:pic>
        <p:nvPicPr>
          <p:cNvPr id="6" name="Picture 6"/>
          <p:cNvPicPr>
            <a:picLocks noChangeAspect="1" noChangeArrowheads="1"/>
          </p:cNvPicPr>
          <p:nvPr/>
        </p:nvPicPr>
        <p:blipFill>
          <a:blip r:embed="rId3" cstate="print"/>
          <a:srcRect t="20792" b="15842"/>
          <a:stretch>
            <a:fillRect/>
          </a:stretch>
        </p:blipFill>
        <p:spPr bwMode="auto">
          <a:xfrm>
            <a:off x="4800600" y="2692400"/>
            <a:ext cx="4038600" cy="330200"/>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Preferred stocks</a:t>
            </a:r>
            <a:endParaRPr lang="en-US" dirty="0"/>
          </a:p>
        </p:txBody>
      </p:sp>
      <p:sp>
        <p:nvSpPr>
          <p:cNvPr id="3" name="Content Placeholder 2"/>
          <p:cNvSpPr>
            <a:spLocks noGrp="1"/>
          </p:cNvSpPr>
          <p:nvPr>
            <p:ph idx="1"/>
          </p:nvPr>
        </p:nvSpPr>
        <p:spPr>
          <a:xfrm>
            <a:off x="2209800" y="1600200"/>
            <a:ext cx="6477000" cy="4525963"/>
          </a:xfrm>
        </p:spPr>
        <p:txBody>
          <a:bodyPr/>
          <a:lstStyle/>
          <a:p>
            <a:r>
              <a:rPr lang="en-US" dirty="0" smtClean="0"/>
              <a:t>Receive fixed dividend that must be paid before common stockholders</a:t>
            </a:r>
          </a:p>
          <a:p>
            <a:r>
              <a:rPr lang="en-US" dirty="0" smtClean="0"/>
              <a:t>Like bonds, but dividends not compulsory</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286000" y="2819400"/>
            <a:ext cx="5029200" cy="3495675"/>
          </a:xfrm>
          <a:prstGeom prst="rect">
            <a:avLst/>
          </a:prstGeom>
          <a:noFill/>
          <a:ln w="9525">
            <a:solidFill>
              <a:schemeClr val="accent2"/>
            </a:solidFill>
            <a:miter lim="800000"/>
            <a:headEnd/>
            <a:tailEnd/>
          </a:ln>
        </p:spPr>
      </p:pic>
    </p:spTree>
    <p:extLst>
      <p:ext uri="{BB962C8B-B14F-4D97-AF65-F5344CB8AC3E}">
        <p14:creationId xmlns="" xmlns:p14="http://schemas.microsoft.com/office/powerpoint/2010/main" val="29220562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lum/>
          </a:blip>
          <a:srcRect/>
          <a:stretch>
            <a:fillRect l="-1000" r="-1000"/>
          </a:stretch>
        </a:blipFill>
        <a:effectLst/>
      </p:bgPr>
    </p:bg>
    <p:spTree>
      <p:nvGrpSpPr>
        <p:cNvPr id="1" name=""/>
        <p:cNvGrpSpPr/>
        <p:nvPr/>
      </p:nvGrpSpPr>
      <p:grpSpPr>
        <a:xfrm>
          <a:off x="0" y="0"/>
          <a:ext cx="0" cy="0"/>
          <a:chOff x="0" y="0"/>
          <a:chExt cx="0" cy="0"/>
        </a:xfrm>
      </p:grpSpPr>
      <p:sp>
        <p:nvSpPr>
          <p:cNvPr id="7" name="TextBox 6"/>
          <p:cNvSpPr txBox="1"/>
          <p:nvPr/>
        </p:nvSpPr>
        <p:spPr>
          <a:xfrm>
            <a:off x="457200" y="2590800"/>
            <a:ext cx="8686800" cy="461665"/>
          </a:xfrm>
          <a:prstGeom prst="rect">
            <a:avLst/>
          </a:prstGeom>
          <a:noFill/>
        </p:spPr>
        <p:txBody>
          <a:bodyPr wrap="square" rtlCol="0">
            <a:spAutoFit/>
          </a:bodyPr>
          <a:lstStyle/>
          <a:p>
            <a:r>
              <a:rPr lang="en-US" sz="2400" dirty="0" smtClean="0">
                <a:solidFill>
                  <a:srgbClr val="000000"/>
                </a:solidFill>
              </a:rPr>
              <a:t>TUTORIAL ANSWERS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4800"/>
            <a:ext cx="7391400" cy="1470025"/>
          </a:xfrm>
        </p:spPr>
        <p:txBody>
          <a:bodyPr>
            <a:noAutofit/>
          </a:bodyPr>
          <a:lstStyle/>
          <a:p>
            <a:pPr algn="l"/>
            <a:r>
              <a:rPr lang="en-US" sz="2800" dirty="0" smtClean="0"/>
              <a:t>Q10-2 Is the following the correct equation for finding the value of a constant growth stock? Explain.</a:t>
            </a:r>
            <a:br>
              <a:rPr lang="en-US" sz="2800" dirty="0" smtClean="0"/>
            </a:br>
            <a:endParaRPr lang="en-MY" sz="2800" dirty="0"/>
          </a:p>
        </p:txBody>
      </p:sp>
      <mc:AlternateContent xmlns:mc="http://schemas.openxmlformats.org/markup-compatibility/2006">
        <mc:Choice xmlns="" xmlns:a14="http://schemas.microsoft.com/office/drawing/2010/main" Requires="a14">
          <p:sp>
            <p:nvSpPr>
              <p:cNvPr id="3" name="Subtitle 2"/>
              <p:cNvSpPr>
                <a:spLocks noGrp="1"/>
              </p:cNvSpPr>
              <p:nvPr>
                <p:ph type="subTitle" idx="1"/>
              </p:nvPr>
            </p:nvSpPr>
            <p:spPr>
              <a:xfrm>
                <a:off x="2040360" y="2656384"/>
                <a:ext cx="6875040" cy="3744416"/>
              </a:xfrm>
            </p:spPr>
            <p:txBody>
              <a:bodyPr>
                <a:normAutofit lnSpcReduction="10000"/>
              </a:bodyPr>
              <a:lstStyle/>
              <a:p>
                <a:pPr algn="l"/>
                <a:r>
                  <a:rPr lang="en-US" sz="2400" b="0" u="sng" dirty="0" smtClean="0">
                    <a:solidFill>
                      <a:schemeClr val="tx1"/>
                    </a:solidFill>
                  </a:rPr>
                  <a:t>Answer:  NOT CORRECT</a:t>
                </a:r>
              </a:p>
              <a:p>
                <a:pPr algn="l"/>
                <a:r>
                  <a:rPr lang="en-US" sz="2400" b="0" dirty="0" smtClean="0">
                    <a:solidFill>
                      <a:schemeClr val="tx1"/>
                    </a:solidFill>
                  </a:rPr>
                  <a:t>WHY it is wrong?</a:t>
                </a:r>
              </a:p>
              <a:p>
                <a:pPr algn="l"/>
                <a:r>
                  <a:rPr lang="en-US" sz="2400" b="0" dirty="0" smtClean="0">
                    <a:solidFill>
                      <a:schemeClr val="tx1"/>
                    </a:solidFill>
                  </a:rPr>
                  <a:t>Wrong in TWO ways:</a:t>
                </a:r>
              </a:p>
              <a:p>
                <a:pPr marL="457200" indent="-457200" algn="l">
                  <a:buFont typeface="+mj-lt"/>
                  <a:buAutoNum type="arabicPeriod"/>
                </a:pPr>
                <a:r>
                  <a:rPr lang="en-US" sz="2400" b="0" dirty="0" smtClean="0">
                    <a:solidFill>
                      <a:schemeClr val="tx1"/>
                    </a:solidFill>
                  </a:rPr>
                  <a:t>The nominator should not be </a:t>
                </a:r>
                <a14:m>
                  <m:oMath xmlns:m="http://schemas.openxmlformats.org/officeDocument/2006/math">
                    <m:sSub>
                      <m:sSubPr>
                        <m:ctrlPr>
                          <a:rPr lang="en-US" sz="2400" b="0" i="1" smtClean="0">
                            <a:solidFill>
                              <a:schemeClr val="tx1"/>
                            </a:solidFill>
                            <a:latin typeface="Cambria Math"/>
                          </a:rPr>
                        </m:ctrlPr>
                      </m:sSubPr>
                      <m:e>
                        <m:r>
                          <a:rPr lang="en-US" sz="2400" b="0" i="1" smtClean="0">
                            <a:solidFill>
                              <a:schemeClr val="tx1"/>
                            </a:solidFill>
                            <a:latin typeface="Cambria Math"/>
                          </a:rPr>
                          <m:t>𝐷</m:t>
                        </m:r>
                      </m:e>
                      <m:sub>
                        <m:r>
                          <a:rPr lang="en-US" sz="2400" b="0" i="1" smtClean="0">
                            <a:solidFill>
                              <a:schemeClr val="tx1"/>
                            </a:solidFill>
                            <a:latin typeface="Cambria Math"/>
                          </a:rPr>
                          <m:t>0</m:t>
                        </m:r>
                      </m:sub>
                    </m:sSub>
                  </m:oMath>
                </a14:m>
                <a:r>
                  <a:rPr lang="en-US" sz="2400" b="0" dirty="0" smtClean="0">
                    <a:solidFill>
                      <a:schemeClr val="tx1"/>
                    </a:solidFill>
                  </a:rPr>
                  <a:t> which is paid already, it should be the next dividend to be paid, i.e. </a:t>
                </a:r>
                <a14:m>
                  <m:oMath xmlns:m="http://schemas.openxmlformats.org/officeDocument/2006/math">
                    <m:sSub>
                      <m:sSubPr>
                        <m:ctrlPr>
                          <a:rPr lang="en-US" sz="2400" b="0" i="1" smtClean="0">
                            <a:solidFill>
                              <a:schemeClr val="tx1"/>
                            </a:solidFill>
                            <a:latin typeface="Cambria Math"/>
                          </a:rPr>
                        </m:ctrlPr>
                      </m:sSubPr>
                      <m:e>
                        <m:r>
                          <a:rPr lang="en-US" sz="2400" b="0" i="1" smtClean="0">
                            <a:solidFill>
                              <a:schemeClr val="tx1"/>
                            </a:solidFill>
                            <a:latin typeface="Cambria Math"/>
                          </a:rPr>
                          <m:t>𝐷</m:t>
                        </m:r>
                      </m:e>
                      <m:sub>
                        <m:r>
                          <a:rPr lang="en-US" sz="2400" b="0" i="1" smtClean="0">
                            <a:solidFill>
                              <a:schemeClr val="tx1"/>
                            </a:solidFill>
                            <a:latin typeface="Cambria Math"/>
                          </a:rPr>
                          <m:t>1</m:t>
                        </m:r>
                      </m:sub>
                    </m:sSub>
                    <m:r>
                      <a:rPr lang="en-US" sz="2400" b="0" i="1" smtClean="0">
                        <a:solidFill>
                          <a:schemeClr val="tx1"/>
                        </a:solidFill>
                        <a:latin typeface="Cambria Math"/>
                      </a:rPr>
                      <m:t>=</m:t>
                    </m:r>
                    <m:sSub>
                      <m:sSubPr>
                        <m:ctrlPr>
                          <a:rPr lang="en-US" sz="2400" b="0" i="1" smtClean="0">
                            <a:solidFill>
                              <a:schemeClr val="tx1"/>
                            </a:solidFill>
                            <a:latin typeface="Cambria Math"/>
                          </a:rPr>
                        </m:ctrlPr>
                      </m:sSubPr>
                      <m:e>
                        <m:r>
                          <a:rPr lang="en-US" sz="2400" b="0" i="1" smtClean="0">
                            <a:solidFill>
                              <a:schemeClr val="tx1"/>
                            </a:solidFill>
                            <a:latin typeface="Cambria Math"/>
                          </a:rPr>
                          <m:t>𝐷</m:t>
                        </m:r>
                      </m:e>
                      <m:sub>
                        <m:r>
                          <a:rPr lang="en-US" sz="2400" b="0" i="1" smtClean="0">
                            <a:solidFill>
                              <a:schemeClr val="tx1"/>
                            </a:solidFill>
                            <a:latin typeface="Cambria Math"/>
                          </a:rPr>
                          <m:t>0</m:t>
                        </m:r>
                      </m:sub>
                    </m:sSub>
                    <m:r>
                      <a:rPr lang="en-US" sz="2400" b="0" i="1" smtClean="0">
                        <a:solidFill>
                          <a:schemeClr val="tx1"/>
                        </a:solidFill>
                        <a:latin typeface="Cambria Math"/>
                      </a:rPr>
                      <m:t>(1+</m:t>
                    </m:r>
                    <m:r>
                      <a:rPr lang="en-US" sz="2400" b="0" i="1" smtClean="0">
                        <a:solidFill>
                          <a:schemeClr val="tx1"/>
                        </a:solidFill>
                        <a:latin typeface="Cambria Math"/>
                      </a:rPr>
                      <m:t>𝑔</m:t>
                    </m:r>
                    <m:sSup>
                      <m:sSupPr>
                        <m:ctrlPr>
                          <a:rPr lang="en-US" sz="2400" b="0" i="1" smtClean="0">
                            <a:solidFill>
                              <a:schemeClr val="tx1"/>
                            </a:solidFill>
                            <a:latin typeface="Cambria Math"/>
                          </a:rPr>
                        </m:ctrlPr>
                      </m:sSupPr>
                      <m:e>
                        <m:r>
                          <a:rPr lang="en-US" sz="2400" b="0" i="1" smtClean="0">
                            <a:solidFill>
                              <a:schemeClr val="tx1"/>
                            </a:solidFill>
                            <a:latin typeface="Cambria Math"/>
                          </a:rPr>
                          <m:t>)</m:t>
                        </m:r>
                      </m:e>
                      <m:sup>
                        <m:r>
                          <a:rPr lang="en-US" sz="2400" b="0" i="1" smtClean="0">
                            <a:solidFill>
                              <a:schemeClr val="tx1"/>
                            </a:solidFill>
                            <a:latin typeface="Cambria Math"/>
                          </a:rPr>
                          <m:t>1</m:t>
                        </m:r>
                      </m:sup>
                    </m:sSup>
                  </m:oMath>
                </a14:m>
                <a:endParaRPr lang="en-US" sz="2400" b="0" dirty="0" smtClean="0">
                  <a:solidFill>
                    <a:schemeClr val="tx1"/>
                  </a:solidFill>
                </a:endParaRPr>
              </a:p>
              <a:p>
                <a:pPr marL="457200" indent="-457200" algn="l">
                  <a:buFont typeface="+mj-lt"/>
                  <a:buAutoNum type="arabicPeriod"/>
                </a:pPr>
                <a:r>
                  <a:rPr lang="en-US" sz="2400" b="0" dirty="0" smtClean="0">
                    <a:solidFill>
                      <a:schemeClr val="tx1"/>
                    </a:solidFill>
                  </a:rPr>
                  <a:t>The denominator should be </a:t>
                </a:r>
                <a14:m>
                  <m:oMath xmlns:m="http://schemas.openxmlformats.org/officeDocument/2006/math">
                    <m:sSub>
                      <m:sSubPr>
                        <m:ctrlPr>
                          <a:rPr lang="en-US" sz="2400" b="0" i="1" smtClean="0">
                            <a:solidFill>
                              <a:schemeClr val="tx1"/>
                            </a:solidFill>
                            <a:latin typeface="Cambria Math"/>
                          </a:rPr>
                        </m:ctrlPr>
                      </m:sSubPr>
                      <m:e>
                        <m:r>
                          <a:rPr lang="en-US" sz="2400" b="0" i="1" smtClean="0">
                            <a:solidFill>
                              <a:schemeClr val="tx1"/>
                            </a:solidFill>
                            <a:latin typeface="Cambria Math"/>
                          </a:rPr>
                          <m:t>𝑟</m:t>
                        </m:r>
                      </m:e>
                      <m:sub>
                        <m:r>
                          <a:rPr lang="en-US" sz="2400" b="0" i="1" smtClean="0">
                            <a:solidFill>
                              <a:schemeClr val="tx1"/>
                            </a:solidFill>
                            <a:latin typeface="Cambria Math"/>
                          </a:rPr>
                          <m:t>𝑠</m:t>
                        </m:r>
                      </m:sub>
                    </m:sSub>
                    <m:r>
                      <a:rPr lang="en-US" sz="2400" b="0" i="1" smtClean="0">
                        <a:solidFill>
                          <a:schemeClr val="tx1"/>
                        </a:solidFill>
                        <a:latin typeface="Cambria Math"/>
                      </a:rPr>
                      <m:t>−</m:t>
                    </m:r>
                    <m:r>
                      <a:rPr lang="en-US" sz="2400" b="0" i="1" smtClean="0">
                        <a:solidFill>
                          <a:schemeClr val="tx1"/>
                        </a:solidFill>
                        <a:latin typeface="Cambria Math"/>
                      </a:rPr>
                      <m:t>𝑔</m:t>
                    </m:r>
                  </m:oMath>
                </a14:m>
                <a:r>
                  <a:rPr lang="en-US" sz="2400" b="0" dirty="0" smtClean="0">
                    <a:solidFill>
                      <a:schemeClr val="tx1"/>
                    </a:solidFill>
                  </a:rPr>
                  <a:t> . Stockholders might unhappy if it is </a:t>
                </a:r>
                <a14:m>
                  <m:oMath xmlns:m="http://schemas.openxmlformats.org/officeDocument/2006/math">
                    <m:sSub>
                      <m:sSubPr>
                        <m:ctrlPr>
                          <a:rPr lang="en-US" sz="2400" b="0" i="1" smtClean="0">
                            <a:solidFill>
                              <a:schemeClr val="tx1"/>
                            </a:solidFill>
                            <a:latin typeface="Cambria Math"/>
                          </a:rPr>
                        </m:ctrlPr>
                      </m:sSubPr>
                      <m:e>
                        <m:r>
                          <a:rPr lang="en-US" sz="2400" b="0" i="1" smtClean="0">
                            <a:solidFill>
                              <a:schemeClr val="tx1"/>
                            </a:solidFill>
                            <a:latin typeface="Cambria Math"/>
                          </a:rPr>
                          <m:t>𝑟</m:t>
                        </m:r>
                      </m:e>
                      <m:sub>
                        <m:r>
                          <a:rPr lang="en-US" sz="2400" b="0" i="1" smtClean="0">
                            <a:solidFill>
                              <a:schemeClr val="tx1"/>
                            </a:solidFill>
                            <a:latin typeface="Cambria Math"/>
                          </a:rPr>
                          <m:t>𝑠</m:t>
                        </m:r>
                      </m:sub>
                    </m:sSub>
                    <m:r>
                      <a:rPr lang="en-US" sz="2400" b="0" i="1" smtClean="0">
                        <a:solidFill>
                          <a:schemeClr val="tx1"/>
                        </a:solidFill>
                        <a:latin typeface="Cambria Math"/>
                      </a:rPr>
                      <m:t>+</m:t>
                    </m:r>
                    <m:r>
                      <a:rPr lang="en-US" sz="2400" b="0" i="1" smtClean="0">
                        <a:solidFill>
                          <a:schemeClr val="tx1"/>
                        </a:solidFill>
                        <a:latin typeface="Cambria Math"/>
                      </a:rPr>
                      <m:t>𝑔</m:t>
                    </m:r>
                  </m:oMath>
                </a14:m>
                <a:r>
                  <a:rPr lang="en-US" sz="2400" b="0" dirty="0" smtClean="0">
                    <a:solidFill>
                      <a:schemeClr val="tx1"/>
                    </a:solidFill>
                  </a:rPr>
                  <a:t> which caused the price to be lowered, i.e. not maximized</a:t>
                </a: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2040360" y="2656384"/>
                <a:ext cx="6875040" cy="3744416"/>
              </a:xfrm>
              <a:blipFill rotWithShape="1">
                <a:blip r:embed="rId2" cstate="print"/>
                <a:stretch>
                  <a:fillRect l="-1418" t="-2117" r="-1064" b="-2117"/>
                </a:stretch>
              </a:blipFill>
            </p:spPr>
            <p:txBody>
              <a:bodyPr/>
              <a:lstStyle/>
              <a:p>
                <a:r>
                  <a:rPr lang="en-SG">
                    <a:noFill/>
                  </a:rPr>
                  <a:t> </a:t>
                </a:r>
              </a:p>
            </p:txBody>
          </p:sp>
        </mc:Fallback>
      </mc:AlternateContent>
      <p:pic>
        <p:nvPicPr>
          <p:cNvPr id="4" name="Picture 2"/>
          <p:cNvPicPr>
            <a:picLocks noChangeAspect="1" noChangeArrowheads="1"/>
          </p:cNvPicPr>
          <p:nvPr/>
        </p:nvPicPr>
        <p:blipFill>
          <a:blip r:embed="rId3" cstate="print"/>
          <a:srcRect/>
          <a:stretch>
            <a:fillRect/>
          </a:stretch>
        </p:blipFill>
        <p:spPr bwMode="auto">
          <a:xfrm>
            <a:off x="3745149" y="1600200"/>
            <a:ext cx="1665051" cy="990600"/>
          </a:xfrm>
          <a:prstGeom prst="rect">
            <a:avLst/>
          </a:prstGeom>
          <a:noFill/>
          <a:ln w="9525">
            <a:noFill/>
            <a:miter lim="800000"/>
            <a:headEnd/>
            <a:tailEnd/>
          </a:ln>
        </p:spPr>
      </p:pic>
    </p:spTree>
    <p:extLst>
      <p:ext uri="{BB962C8B-B14F-4D97-AF65-F5344CB8AC3E}">
        <p14:creationId xmlns="" xmlns:p14="http://schemas.microsoft.com/office/powerpoint/2010/main" val="30298852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6" name="Subtitle 2"/>
              <p:cNvSpPr txBox="1">
                <a:spLocks/>
              </p:cNvSpPr>
              <p:nvPr/>
            </p:nvSpPr>
            <p:spPr>
              <a:xfrm>
                <a:off x="1371600" y="304800"/>
                <a:ext cx="7560840" cy="22322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smtClean="0"/>
                  <a:t>Hence the correct equation is </a:t>
                </a:r>
                <a14:m>
                  <m:oMath xmlns:m="http://schemas.openxmlformats.org/officeDocument/2006/math">
                    <m:sSub>
                      <m:sSubPr>
                        <m:ctrlPr>
                          <a:rPr lang="en-US" sz="2400" i="1" smtClean="0">
                            <a:latin typeface="Cambria Math"/>
                          </a:rPr>
                        </m:ctrlPr>
                      </m:sSubPr>
                      <m:e>
                        <m:r>
                          <a:rPr lang="en-US" sz="2400" b="0" i="1" smtClean="0">
                            <a:latin typeface="Cambria Math"/>
                          </a:rPr>
                          <m:t>𝑃</m:t>
                        </m:r>
                      </m:e>
                      <m:sub>
                        <m:r>
                          <a:rPr lang="en-US" sz="2400" b="0" i="1" smtClean="0">
                            <a:latin typeface="Cambria Math"/>
                          </a:rPr>
                          <m:t>0</m:t>
                        </m:r>
                      </m:sub>
                    </m:sSub>
                    <m:r>
                      <a:rPr lang="en-US" sz="2400" b="0" i="1" smtClean="0">
                        <a:latin typeface="Cambria Math"/>
                      </a:rPr>
                      <m:t>=</m:t>
                    </m:r>
                    <m:f>
                      <m:fPr>
                        <m:ctrlPr>
                          <a:rPr lang="en-US" sz="2400" b="0" i="1" smtClean="0">
                            <a:latin typeface="Cambria Math"/>
                          </a:rPr>
                        </m:ctrlPr>
                      </m:fPr>
                      <m:num>
                        <m:sSub>
                          <m:sSubPr>
                            <m:ctrlPr>
                              <a:rPr lang="en-US" sz="2400" b="0" i="1" smtClean="0">
                                <a:latin typeface="Cambria Math"/>
                              </a:rPr>
                            </m:ctrlPr>
                          </m:sSubPr>
                          <m:e>
                            <m:r>
                              <a:rPr lang="en-US" sz="2400" b="0" i="1" smtClean="0">
                                <a:latin typeface="Cambria Math"/>
                              </a:rPr>
                              <m:t>𝐷</m:t>
                            </m:r>
                          </m:e>
                          <m:sub>
                            <m:r>
                              <a:rPr lang="en-US" sz="2400" b="0" i="1" smtClean="0">
                                <a:latin typeface="Cambria Math"/>
                              </a:rPr>
                              <m:t>1</m:t>
                            </m:r>
                          </m:sub>
                        </m:sSub>
                      </m:num>
                      <m:den>
                        <m:sSub>
                          <m:sSubPr>
                            <m:ctrlPr>
                              <a:rPr lang="en-US" sz="2400" b="0" i="1" smtClean="0">
                                <a:latin typeface="Cambria Math"/>
                              </a:rPr>
                            </m:ctrlPr>
                          </m:sSubPr>
                          <m:e>
                            <m:r>
                              <a:rPr lang="en-US" sz="2400" b="0" i="1" smtClean="0">
                                <a:latin typeface="Cambria Math"/>
                              </a:rPr>
                              <m:t>𝑟</m:t>
                            </m:r>
                          </m:e>
                          <m:sub>
                            <m:r>
                              <a:rPr lang="en-US" sz="2400" b="0" i="1" smtClean="0">
                                <a:latin typeface="Cambria Math"/>
                              </a:rPr>
                              <m:t>𝑠</m:t>
                            </m:r>
                          </m:sub>
                        </m:sSub>
                        <m:r>
                          <a:rPr lang="en-US" sz="2400" b="0" i="1" smtClean="0">
                            <a:latin typeface="Cambria Math"/>
                          </a:rPr>
                          <m:t>−</m:t>
                        </m:r>
                        <m:r>
                          <a:rPr lang="en-US" sz="2400" b="0" i="1" smtClean="0">
                            <a:latin typeface="Cambria Math"/>
                          </a:rPr>
                          <m:t>𝑔</m:t>
                        </m:r>
                      </m:den>
                    </m:f>
                  </m:oMath>
                </a14:m>
                <a:endParaRPr lang="en-US" sz="2400" dirty="0" smtClean="0"/>
              </a:p>
              <a:p>
                <a:pPr marL="0" indent="0">
                  <a:buNone/>
                </a:pPr>
                <a:r>
                  <a:rPr lang="en-US" sz="2400" dirty="0" smtClean="0"/>
                  <a:t>Prove:</a:t>
                </a:r>
              </a:p>
              <a:p>
                <a:pPr marL="0" indent="0">
                  <a:buNone/>
                </a:pPr>
                <a:r>
                  <a:rPr lang="en-US" sz="2400" dirty="0"/>
                  <a:t>Value of a stock is the present value of the future dividends expected to be generated by the stock.</a:t>
                </a:r>
              </a:p>
              <a:p>
                <a:pPr marL="0" indent="0">
                  <a:buNone/>
                </a:pPr>
                <a:endParaRPr lang="en-US" sz="2400" dirty="0"/>
              </a:p>
            </p:txBody>
          </p:sp>
        </mc:Choice>
        <mc:Fallback>
          <p:sp>
            <p:nvSpPr>
              <p:cNvPr id="6" name="Subtitle 2"/>
              <p:cNvSpPr txBox="1">
                <a:spLocks noRot="1" noChangeAspect="1" noMove="1" noResize="1" noEditPoints="1" noAdjustHandles="1" noChangeArrowheads="1" noChangeShapeType="1" noTextEdit="1"/>
              </p:cNvSpPr>
              <p:nvPr/>
            </p:nvSpPr>
            <p:spPr>
              <a:xfrm>
                <a:off x="1371600" y="304800"/>
                <a:ext cx="7560840" cy="2232248"/>
              </a:xfrm>
              <a:prstGeom prst="rect">
                <a:avLst/>
              </a:prstGeom>
              <a:blipFill rotWithShape="1">
                <a:blip r:embed="rId3" cstate="print"/>
                <a:stretch>
                  <a:fillRect l="-1210" r="-1371"/>
                </a:stretch>
              </a:blipFill>
            </p:spPr>
            <p:txBody>
              <a:bodyPr/>
              <a:lstStyle/>
              <a:p>
                <a:r>
                  <a:rPr lang="en-SG">
                    <a:noFill/>
                  </a:rPr>
                  <a:t> </a:t>
                </a:r>
              </a:p>
            </p:txBody>
          </p:sp>
        </mc:Fallback>
      </mc:AlternateContent>
      <p:graphicFrame>
        <p:nvGraphicFramePr>
          <p:cNvPr id="7" name="Object 6"/>
          <p:cNvGraphicFramePr>
            <a:graphicFrameLocks noChangeAspect="1"/>
          </p:cNvGraphicFramePr>
          <p:nvPr>
            <p:extLst>
              <p:ext uri="{D42A27DB-BD31-4B8C-83A1-F6EECF244321}">
                <p14:modId xmlns="" xmlns:p14="http://schemas.microsoft.com/office/powerpoint/2010/main" val="2980281260"/>
              </p:ext>
            </p:extLst>
          </p:nvPr>
        </p:nvGraphicFramePr>
        <p:xfrm>
          <a:off x="1447800" y="2362200"/>
          <a:ext cx="7331075" cy="935037"/>
        </p:xfrm>
        <a:graphic>
          <a:graphicData uri="http://schemas.openxmlformats.org/presentationml/2006/ole">
            <p:oleObj spid="_x0000_s2072" name="Equation" r:id="rId4" imgW="3581400" imgH="457200" progId="Equation.3">
              <p:embed/>
            </p:oleObj>
          </a:graphicData>
        </a:graphic>
      </p:graphicFrame>
      <p:sp>
        <p:nvSpPr>
          <p:cNvPr id="10" name="Subtitle 2"/>
          <p:cNvSpPr txBox="1">
            <a:spLocks/>
          </p:cNvSpPr>
          <p:nvPr/>
        </p:nvSpPr>
        <p:spPr>
          <a:xfrm>
            <a:off x="1066800" y="3429000"/>
            <a:ext cx="7560840" cy="28083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p>
          <a:p>
            <a:pPr marL="0" indent="0">
              <a:buNone/>
            </a:pPr>
            <a:endParaRPr lang="en-US" sz="2400" dirty="0"/>
          </a:p>
        </p:txBody>
      </p:sp>
      <mc:AlternateContent xmlns:mc="http://schemas.openxmlformats.org/markup-compatibility/2006">
        <mc:Choice xmlns="" xmlns:a14="http://schemas.microsoft.com/office/drawing/2010/main" Requires="a14">
          <p:sp>
            <p:nvSpPr>
              <p:cNvPr id="11" name="Subtitle 2"/>
              <p:cNvSpPr txBox="1">
                <a:spLocks/>
              </p:cNvSpPr>
              <p:nvPr/>
            </p:nvSpPr>
            <p:spPr>
              <a:xfrm>
                <a:off x="2116560" y="3440708"/>
                <a:ext cx="7560840" cy="29406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 xmlns:m="http://schemas.openxmlformats.org/officeDocument/2006/math">
                    <m:sSub>
                      <m:sSubPr>
                        <m:ctrlPr>
                          <a:rPr lang="en-US" sz="2400" i="1" smtClean="0">
                            <a:latin typeface="Cambria Math"/>
                          </a:rPr>
                        </m:ctrlPr>
                      </m:sSubPr>
                      <m:e>
                        <m:r>
                          <a:rPr lang="en-US" sz="2400" b="0" i="1" smtClean="0">
                            <a:latin typeface="Cambria Math"/>
                          </a:rPr>
                          <m:t>𝑃</m:t>
                        </m:r>
                      </m:e>
                      <m:sub>
                        <m:r>
                          <a:rPr lang="en-US" sz="2400" b="0" i="1" smtClean="0">
                            <a:latin typeface="Cambria Math"/>
                          </a:rPr>
                          <m:t>0</m:t>
                        </m:r>
                      </m:sub>
                    </m:sSub>
                  </m:oMath>
                </a14:m>
                <a:r>
                  <a:rPr lang="en-US" sz="2400" dirty="0" smtClean="0"/>
                  <a:t> is a sum of Geometric Progression, GP.</a:t>
                </a:r>
              </a:p>
              <a:p>
                <a:pPr marL="0" indent="0">
                  <a:buNone/>
                </a:pPr>
                <a:r>
                  <a:rPr lang="en-US" sz="2400" dirty="0" smtClean="0"/>
                  <a:t>(ref: Slide 9 of lecture notes)</a:t>
                </a:r>
              </a:p>
              <a:p>
                <a:pPr marL="0" indent="0">
                  <a:buNone/>
                </a:pPr>
                <a:r>
                  <a:rPr lang="en-US" sz="2400" dirty="0" smtClean="0"/>
                  <a:t>First term, </a:t>
                </a:r>
                <a14:m>
                  <m:oMath xmlns:m="http://schemas.openxmlformats.org/officeDocument/2006/math">
                    <m:r>
                      <a:rPr lang="en-US" sz="2400" b="0" i="1" smtClean="0">
                        <a:latin typeface="Cambria Math"/>
                      </a:rPr>
                      <m:t>𝑎</m:t>
                    </m:r>
                    <m:r>
                      <a:rPr lang="en-US" sz="2400" b="0" i="1" smtClean="0">
                        <a:latin typeface="Cambria Math"/>
                      </a:rPr>
                      <m:t>=</m:t>
                    </m:r>
                    <m:f>
                      <m:fPr>
                        <m:ctrlPr>
                          <a:rPr lang="en-US" sz="2400" b="0" i="1" smtClean="0">
                            <a:latin typeface="Cambria Math"/>
                          </a:rPr>
                        </m:ctrlPr>
                      </m:fPr>
                      <m:num>
                        <m:sSub>
                          <m:sSubPr>
                            <m:ctrlPr>
                              <a:rPr lang="en-US" sz="2400" b="0" i="1" smtClean="0">
                                <a:latin typeface="Cambria Math"/>
                              </a:rPr>
                            </m:ctrlPr>
                          </m:sSubPr>
                          <m:e>
                            <m:r>
                              <a:rPr lang="en-US" sz="2400" b="0" i="1" smtClean="0">
                                <a:latin typeface="Cambria Math"/>
                              </a:rPr>
                              <m:t>𝐷</m:t>
                            </m:r>
                          </m:e>
                          <m:sub>
                            <m:r>
                              <a:rPr lang="en-US" sz="2400" b="0" i="1" smtClean="0">
                                <a:latin typeface="Cambria Math"/>
                              </a:rPr>
                              <m:t>1</m:t>
                            </m:r>
                          </m:sub>
                        </m:sSub>
                      </m:num>
                      <m:den>
                        <m:r>
                          <a:rPr lang="en-US" sz="2400" b="0" i="1" smtClean="0">
                            <a:latin typeface="Cambria Math"/>
                          </a:rPr>
                          <m:t>1+</m:t>
                        </m:r>
                        <m:r>
                          <a:rPr lang="en-US" sz="2400" b="0" i="1" smtClean="0">
                            <a:latin typeface="Cambria Math"/>
                          </a:rPr>
                          <m:t>𝑟</m:t>
                        </m:r>
                      </m:den>
                    </m:f>
                    <m:r>
                      <a:rPr lang="en-US" sz="2400" b="0" i="1" smtClean="0">
                        <a:latin typeface="Cambria Math"/>
                      </a:rPr>
                      <m:t>=</m:t>
                    </m:r>
                    <m:f>
                      <m:fPr>
                        <m:ctrlPr>
                          <a:rPr lang="en-US" sz="2400" b="0" i="1" smtClean="0">
                            <a:latin typeface="Cambria Math"/>
                          </a:rPr>
                        </m:ctrlPr>
                      </m:fPr>
                      <m:num>
                        <m:sSub>
                          <m:sSubPr>
                            <m:ctrlPr>
                              <a:rPr lang="en-US" sz="2400" b="0" i="1" smtClean="0">
                                <a:latin typeface="Cambria Math"/>
                              </a:rPr>
                            </m:ctrlPr>
                          </m:sSubPr>
                          <m:e>
                            <m:r>
                              <a:rPr lang="en-US" sz="2400" b="0" i="1" smtClean="0">
                                <a:latin typeface="Cambria Math"/>
                              </a:rPr>
                              <m:t>𝐷</m:t>
                            </m:r>
                          </m:e>
                          <m:sub>
                            <m:r>
                              <a:rPr lang="en-US" sz="2400" b="0" i="1" smtClean="0">
                                <a:latin typeface="Cambria Math"/>
                              </a:rPr>
                              <m:t>0</m:t>
                            </m:r>
                          </m:sub>
                        </m:sSub>
                        <m:r>
                          <a:rPr lang="en-US" sz="2400" b="0" i="1" smtClean="0">
                            <a:latin typeface="Cambria Math"/>
                          </a:rPr>
                          <m:t>(1+</m:t>
                        </m:r>
                        <m:r>
                          <a:rPr lang="en-US" sz="2400" b="0" i="1" smtClean="0">
                            <a:latin typeface="Cambria Math"/>
                          </a:rPr>
                          <m:t>𝑔</m:t>
                        </m:r>
                        <m:r>
                          <a:rPr lang="en-US" sz="2400" b="0" i="1" smtClean="0">
                            <a:latin typeface="Cambria Math"/>
                          </a:rPr>
                          <m:t>)</m:t>
                        </m:r>
                      </m:num>
                      <m:den>
                        <m:r>
                          <a:rPr lang="en-US" sz="2400" b="0" i="1" smtClean="0">
                            <a:latin typeface="Cambria Math"/>
                          </a:rPr>
                          <m:t>1+</m:t>
                        </m:r>
                        <m:r>
                          <a:rPr lang="en-US" sz="2400" b="0" i="1" smtClean="0">
                            <a:latin typeface="Cambria Math"/>
                          </a:rPr>
                          <m:t>𝑟</m:t>
                        </m:r>
                      </m:den>
                    </m:f>
                  </m:oMath>
                </a14:m>
                <a:endParaRPr lang="en-US" sz="2400" dirty="0" smtClean="0"/>
              </a:p>
              <a:p>
                <a:pPr marL="0" indent="0">
                  <a:buNone/>
                </a:pPr>
                <a:r>
                  <a:rPr lang="en-US" sz="2400" dirty="0" smtClean="0"/>
                  <a:t>Common ratio, </a:t>
                </a:r>
                <a14:m>
                  <m:oMath xmlns:m="http://schemas.openxmlformats.org/officeDocument/2006/math">
                    <m:r>
                      <a:rPr lang="en-US" sz="2400" b="0" i="1" smtClean="0">
                        <a:latin typeface="Cambria Math"/>
                      </a:rPr>
                      <m:t>𝑘</m:t>
                    </m:r>
                    <m:r>
                      <a:rPr lang="en-US" sz="2400" b="0" i="1" smtClean="0">
                        <a:latin typeface="Cambria Math"/>
                      </a:rPr>
                      <m:t>=</m:t>
                    </m:r>
                    <m:f>
                      <m:fPr>
                        <m:ctrlPr>
                          <a:rPr lang="en-US" sz="2400" b="0" i="1" smtClean="0">
                            <a:latin typeface="Cambria Math"/>
                          </a:rPr>
                        </m:ctrlPr>
                      </m:fPr>
                      <m:num>
                        <m:r>
                          <a:rPr lang="en-US" sz="2400" b="0" i="1" smtClean="0">
                            <a:latin typeface="Cambria Math"/>
                          </a:rPr>
                          <m:t>2</m:t>
                        </m:r>
                        <m:r>
                          <a:rPr lang="en-US" sz="2400" b="0" i="1" smtClean="0">
                            <a:latin typeface="Cambria Math"/>
                          </a:rPr>
                          <m:t>𝑛𝑑</m:t>
                        </m:r>
                        <m:r>
                          <a:rPr lang="en-US" sz="2400" b="0" i="1" smtClean="0">
                            <a:latin typeface="Cambria Math"/>
                          </a:rPr>
                          <m:t> </m:t>
                        </m:r>
                        <m:r>
                          <a:rPr lang="en-US" sz="2400" b="0" i="1" smtClean="0">
                            <a:latin typeface="Cambria Math"/>
                          </a:rPr>
                          <m:t>𝑡𝑒𝑟𝑚</m:t>
                        </m:r>
                      </m:num>
                      <m:den>
                        <m:r>
                          <a:rPr lang="en-US" sz="2400" b="0" i="1" smtClean="0">
                            <a:latin typeface="Cambria Math"/>
                          </a:rPr>
                          <m:t>1</m:t>
                        </m:r>
                        <m:r>
                          <a:rPr lang="en-US" sz="2400" b="0" i="1" smtClean="0">
                            <a:latin typeface="Cambria Math"/>
                          </a:rPr>
                          <m:t>𝑠𝑡</m:t>
                        </m:r>
                        <m:r>
                          <a:rPr lang="en-US" sz="2400" b="0" i="1" smtClean="0">
                            <a:latin typeface="Cambria Math"/>
                          </a:rPr>
                          <m:t> </m:t>
                        </m:r>
                        <m:r>
                          <a:rPr lang="en-US" sz="2400" b="0" i="1" smtClean="0">
                            <a:latin typeface="Cambria Math"/>
                          </a:rPr>
                          <m:t>𝑡𝑒𝑟𝑚</m:t>
                        </m:r>
                      </m:den>
                    </m:f>
                    <m:r>
                      <a:rPr lang="en-US" sz="2400" b="0" i="1" smtClean="0">
                        <a:latin typeface="Cambria Math"/>
                      </a:rPr>
                      <m:t>=</m:t>
                    </m:r>
                    <m:f>
                      <m:fPr>
                        <m:ctrlPr>
                          <a:rPr lang="en-US" sz="2400" b="0" i="1" smtClean="0">
                            <a:latin typeface="Cambria Math"/>
                          </a:rPr>
                        </m:ctrlPr>
                      </m:fPr>
                      <m:num>
                        <m:f>
                          <m:fPr>
                            <m:ctrlPr>
                              <a:rPr lang="en-US" sz="2400" b="0" i="1" smtClean="0">
                                <a:latin typeface="Cambria Math"/>
                              </a:rPr>
                            </m:ctrlPr>
                          </m:fPr>
                          <m:num>
                            <m:sSub>
                              <m:sSubPr>
                                <m:ctrlPr>
                                  <a:rPr lang="en-US" sz="2400" b="0" i="1" smtClean="0">
                                    <a:latin typeface="Cambria Math"/>
                                  </a:rPr>
                                </m:ctrlPr>
                              </m:sSubPr>
                              <m:e>
                                <m:r>
                                  <a:rPr lang="en-US" sz="2400" b="0" i="1" smtClean="0">
                                    <a:latin typeface="Cambria Math"/>
                                  </a:rPr>
                                  <m:t>𝐷</m:t>
                                </m:r>
                              </m:e>
                              <m:sub>
                                <m:r>
                                  <a:rPr lang="en-US" sz="2400" b="0" i="1" smtClean="0">
                                    <a:latin typeface="Cambria Math"/>
                                  </a:rPr>
                                  <m:t>0</m:t>
                                </m:r>
                              </m:sub>
                            </m:sSub>
                            <m:sSup>
                              <m:sSupPr>
                                <m:ctrlPr>
                                  <a:rPr lang="en-US" sz="2400" b="0" i="1" smtClean="0">
                                    <a:latin typeface="Cambria Math"/>
                                  </a:rPr>
                                </m:ctrlPr>
                              </m:sSupPr>
                              <m:e>
                                <m:r>
                                  <a:rPr lang="en-US" sz="2400" b="0" i="1" smtClean="0">
                                    <a:latin typeface="Cambria Math"/>
                                  </a:rPr>
                                  <m:t>(1+</m:t>
                                </m:r>
                                <m:r>
                                  <a:rPr lang="en-US" sz="2400" b="0" i="1" smtClean="0">
                                    <a:latin typeface="Cambria Math"/>
                                  </a:rPr>
                                  <m:t>𝑔</m:t>
                                </m:r>
                                <m:r>
                                  <a:rPr lang="en-US" sz="2400" b="0" i="1" smtClean="0">
                                    <a:latin typeface="Cambria Math"/>
                                  </a:rPr>
                                  <m:t>)</m:t>
                                </m:r>
                              </m:e>
                              <m:sup>
                                <m:r>
                                  <a:rPr lang="en-US" sz="2400" b="0" i="1" smtClean="0">
                                    <a:latin typeface="Cambria Math"/>
                                  </a:rPr>
                                  <m:t>2</m:t>
                                </m:r>
                              </m:sup>
                            </m:sSup>
                          </m:num>
                          <m:den>
                            <m:sSup>
                              <m:sSupPr>
                                <m:ctrlPr>
                                  <a:rPr lang="en-US" sz="2400" b="0" i="1" smtClean="0">
                                    <a:latin typeface="Cambria Math"/>
                                  </a:rPr>
                                </m:ctrlPr>
                              </m:sSupPr>
                              <m:e>
                                <m:r>
                                  <a:rPr lang="en-US" sz="2400" b="0" i="1" smtClean="0">
                                    <a:latin typeface="Cambria Math"/>
                                  </a:rPr>
                                  <m:t>(1+</m:t>
                                </m:r>
                                <m:r>
                                  <a:rPr lang="en-US" sz="2400" b="0" i="1" smtClean="0">
                                    <a:latin typeface="Cambria Math"/>
                                  </a:rPr>
                                  <m:t>𝑟</m:t>
                                </m:r>
                                <m:r>
                                  <a:rPr lang="en-US" sz="2400" b="0" i="1" smtClean="0">
                                    <a:latin typeface="Cambria Math"/>
                                  </a:rPr>
                                  <m:t>)</m:t>
                                </m:r>
                              </m:e>
                              <m:sup>
                                <m:r>
                                  <a:rPr lang="en-US" sz="2400" b="0" i="1" smtClean="0">
                                    <a:latin typeface="Cambria Math"/>
                                  </a:rPr>
                                  <m:t>2</m:t>
                                </m:r>
                              </m:sup>
                            </m:sSup>
                          </m:den>
                        </m:f>
                      </m:num>
                      <m:den>
                        <m:f>
                          <m:fPr>
                            <m:ctrlPr>
                              <a:rPr lang="en-US" sz="2400" b="0" i="1" smtClean="0">
                                <a:latin typeface="Cambria Math"/>
                              </a:rPr>
                            </m:ctrlPr>
                          </m:fPr>
                          <m:num>
                            <m:sSub>
                              <m:sSubPr>
                                <m:ctrlPr>
                                  <a:rPr lang="en-US" sz="2400" b="0" i="1" smtClean="0">
                                    <a:latin typeface="Cambria Math"/>
                                  </a:rPr>
                                </m:ctrlPr>
                              </m:sSubPr>
                              <m:e>
                                <m:r>
                                  <a:rPr lang="en-US" sz="2400" b="0" i="1" smtClean="0">
                                    <a:latin typeface="Cambria Math"/>
                                  </a:rPr>
                                  <m:t>𝐷</m:t>
                                </m:r>
                              </m:e>
                              <m:sub>
                                <m:r>
                                  <a:rPr lang="en-US" sz="2400" b="0" i="1" smtClean="0">
                                    <a:latin typeface="Cambria Math"/>
                                  </a:rPr>
                                  <m:t>0</m:t>
                                </m:r>
                              </m:sub>
                            </m:sSub>
                            <m:r>
                              <a:rPr lang="en-US" sz="2400" b="0" i="1" smtClean="0">
                                <a:latin typeface="Cambria Math"/>
                              </a:rPr>
                              <m:t>(1+</m:t>
                            </m:r>
                            <m:r>
                              <a:rPr lang="en-US" sz="2400" b="0" i="1" smtClean="0">
                                <a:latin typeface="Cambria Math"/>
                              </a:rPr>
                              <m:t>𝑔</m:t>
                            </m:r>
                            <m:r>
                              <a:rPr lang="en-US" sz="2400" b="0" i="1" smtClean="0">
                                <a:latin typeface="Cambria Math"/>
                              </a:rPr>
                              <m:t>)</m:t>
                            </m:r>
                          </m:num>
                          <m:den>
                            <m:r>
                              <a:rPr lang="en-US" sz="2400" b="0" i="1" smtClean="0">
                                <a:latin typeface="Cambria Math"/>
                              </a:rPr>
                              <m:t>(1+</m:t>
                            </m:r>
                            <m:r>
                              <a:rPr lang="en-US" sz="2400" b="0" i="1" smtClean="0">
                                <a:latin typeface="Cambria Math"/>
                              </a:rPr>
                              <m:t>𝑟</m:t>
                            </m:r>
                            <m:r>
                              <a:rPr lang="en-US" sz="2400" b="0" i="1" smtClean="0">
                                <a:latin typeface="Cambria Math"/>
                              </a:rPr>
                              <m:t>)</m:t>
                            </m:r>
                          </m:den>
                        </m:f>
                      </m:den>
                    </m:f>
                    <m:r>
                      <a:rPr lang="en-US" sz="2400" b="0" i="1" smtClean="0">
                        <a:latin typeface="Cambria Math"/>
                      </a:rPr>
                      <m:t>=</m:t>
                    </m:r>
                    <m:f>
                      <m:fPr>
                        <m:ctrlPr>
                          <a:rPr lang="en-US" sz="2400" b="0" i="1" smtClean="0">
                            <a:latin typeface="Cambria Math"/>
                          </a:rPr>
                        </m:ctrlPr>
                      </m:fPr>
                      <m:num>
                        <m:r>
                          <a:rPr lang="en-US" sz="2400" b="0" i="1" smtClean="0">
                            <a:latin typeface="Cambria Math"/>
                          </a:rPr>
                          <m:t>(1+</m:t>
                        </m:r>
                        <m:r>
                          <a:rPr lang="en-US" sz="2400" b="0" i="1" smtClean="0">
                            <a:latin typeface="Cambria Math"/>
                          </a:rPr>
                          <m:t>𝑔</m:t>
                        </m:r>
                        <m:r>
                          <a:rPr lang="en-US" sz="2400" b="0" i="1" smtClean="0">
                            <a:latin typeface="Cambria Math"/>
                          </a:rPr>
                          <m:t>)</m:t>
                        </m:r>
                      </m:num>
                      <m:den>
                        <m:r>
                          <a:rPr lang="en-US" sz="2400" b="0" i="1" smtClean="0">
                            <a:latin typeface="Cambria Math"/>
                          </a:rPr>
                          <m:t>(1+</m:t>
                        </m:r>
                        <m:r>
                          <a:rPr lang="en-US" sz="2400" b="0" i="1" smtClean="0">
                            <a:latin typeface="Cambria Math"/>
                          </a:rPr>
                          <m:t>𝑟</m:t>
                        </m:r>
                        <m:r>
                          <a:rPr lang="en-US" sz="2400" b="0" i="1" smtClean="0">
                            <a:latin typeface="Cambria Math"/>
                          </a:rPr>
                          <m:t>)</m:t>
                        </m:r>
                      </m:den>
                    </m:f>
                  </m:oMath>
                </a14:m>
                <a:endParaRPr lang="en-US" sz="2400" dirty="0"/>
              </a:p>
            </p:txBody>
          </p:sp>
        </mc:Choice>
        <mc:Fallback>
          <p:sp>
            <p:nvSpPr>
              <p:cNvPr id="11" name="Subtitle 2"/>
              <p:cNvSpPr txBox="1">
                <a:spLocks noRot="1" noChangeAspect="1" noMove="1" noResize="1" noEditPoints="1" noAdjustHandles="1" noChangeArrowheads="1" noChangeShapeType="1" noTextEdit="1"/>
              </p:cNvSpPr>
              <p:nvPr/>
            </p:nvSpPr>
            <p:spPr>
              <a:xfrm>
                <a:off x="2116560" y="3440708"/>
                <a:ext cx="7560840" cy="2940620"/>
              </a:xfrm>
              <a:prstGeom prst="rect">
                <a:avLst/>
              </a:prstGeom>
              <a:blipFill rotWithShape="1">
                <a:blip r:embed="rId5" cstate="print"/>
                <a:stretch>
                  <a:fillRect l="-1209" t="-1656"/>
                </a:stretch>
              </a:blipFill>
            </p:spPr>
            <p:txBody>
              <a:bodyPr/>
              <a:lstStyle/>
              <a:p>
                <a:r>
                  <a:rPr lang="en-SG">
                    <a:noFill/>
                  </a:rPr>
                  <a:t> </a:t>
                </a:r>
              </a:p>
            </p:txBody>
          </p:sp>
        </mc:Fallback>
      </mc:AlternateContent>
      <p:cxnSp>
        <p:nvCxnSpPr>
          <p:cNvPr id="17" name="Straight Arrow Connector 16"/>
          <p:cNvCxnSpPr/>
          <p:nvPr/>
        </p:nvCxnSpPr>
        <p:spPr>
          <a:xfrm flipV="1">
            <a:off x="2667000" y="3276600"/>
            <a:ext cx="144016" cy="1219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 xmlns:a14="http://schemas.microsoft.com/office/drawing/2010/main" Requires="a14">
          <p:sp>
            <p:nvSpPr>
              <p:cNvPr id="2" name="TextBox 1"/>
              <p:cNvSpPr txBox="1"/>
              <p:nvPr/>
            </p:nvSpPr>
            <p:spPr>
              <a:xfrm>
                <a:off x="533400" y="2046212"/>
                <a:ext cx="533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a:latin typeface="Cambria Math"/>
                            </a:rPr>
                          </m:ctrlPr>
                        </m:sSubPr>
                        <m:e>
                          <m:r>
                            <a:rPr lang="en-US" b="1" i="1">
                              <a:latin typeface="Cambria Math"/>
                            </a:rPr>
                            <m:t>𝑫</m:t>
                          </m:r>
                        </m:e>
                        <m:sub>
                          <m:r>
                            <a:rPr lang="en-US" b="1" i="1">
                              <a:latin typeface="Cambria Math"/>
                            </a:rPr>
                            <m:t>𝟏</m:t>
                          </m:r>
                        </m:sub>
                      </m:sSub>
                    </m:oMath>
                  </m:oMathPara>
                </a14:m>
                <a:endParaRPr lang="en-SG" b="1" dirty="0"/>
              </a:p>
            </p:txBody>
          </p:sp>
        </mc:Choice>
        <mc:Fallback>
          <p:sp>
            <p:nvSpPr>
              <p:cNvPr id="2" name="TextBox 1"/>
              <p:cNvSpPr txBox="1">
                <a:spLocks noRot="1" noChangeAspect="1" noMove="1" noResize="1" noEditPoints="1" noAdjustHandles="1" noChangeArrowheads="1" noChangeShapeType="1" noTextEdit="1"/>
              </p:cNvSpPr>
              <p:nvPr/>
            </p:nvSpPr>
            <p:spPr>
              <a:xfrm>
                <a:off x="533400" y="2046212"/>
                <a:ext cx="533400" cy="369332"/>
              </a:xfrm>
              <a:prstGeom prst="rect">
                <a:avLst/>
              </a:prstGeom>
              <a:blipFill rotWithShape="1">
                <a:blip r:embed="rId6" cstate="print"/>
                <a:stretch>
                  <a:fillRect b="-1667"/>
                </a:stretch>
              </a:blipFill>
            </p:spPr>
            <p:txBody>
              <a:bodyPr/>
              <a:lstStyle/>
              <a:p>
                <a:r>
                  <a:rPr lang="en-SG">
                    <a:noFill/>
                  </a:rPr>
                  <a:t> </a:t>
                </a:r>
              </a:p>
            </p:txBody>
          </p:sp>
        </mc:Fallback>
      </mc:AlternateContent>
      <p:cxnSp>
        <p:nvCxnSpPr>
          <p:cNvPr id="8" name="Straight Arrow Connector 7"/>
          <p:cNvCxnSpPr/>
          <p:nvPr/>
        </p:nvCxnSpPr>
        <p:spPr>
          <a:xfrm>
            <a:off x="1066800" y="2286000"/>
            <a:ext cx="1036603" cy="21967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 xmlns:p14="http://schemas.microsoft.com/office/powerpoint/2010/main" val="36710173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1905000" y="903041"/>
                <a:ext cx="7010400" cy="5040559"/>
              </a:xfrm>
            </p:spPr>
            <p:txBody>
              <a:bodyPr>
                <a:normAutofit/>
              </a:bodyPr>
              <a:lstStyle/>
              <a:p>
                <a:pPr marL="0" indent="0">
                  <a:buNone/>
                </a:pPr>
                <a:r>
                  <a:rPr lang="en-US" sz="2400" dirty="0" smtClean="0"/>
                  <a:t>Sum of Geometric Progression (to the infinity) is </a:t>
                </a:r>
                <a14:m>
                  <m:oMath xmlns:m="http://schemas.openxmlformats.org/officeDocument/2006/math">
                    <m:f>
                      <m:fPr>
                        <m:ctrlPr>
                          <a:rPr lang="en-US" sz="2400" i="1" smtClean="0">
                            <a:latin typeface="Cambria Math"/>
                          </a:rPr>
                        </m:ctrlPr>
                      </m:fPr>
                      <m:num>
                        <m:r>
                          <a:rPr lang="en-US" sz="2400" b="0" i="1" smtClean="0">
                            <a:latin typeface="Cambria Math"/>
                          </a:rPr>
                          <m:t>𝑎</m:t>
                        </m:r>
                      </m:num>
                      <m:den>
                        <m:r>
                          <a:rPr lang="en-US" sz="2400" b="0" i="1" smtClean="0">
                            <a:latin typeface="Cambria Math"/>
                          </a:rPr>
                          <m:t>1−</m:t>
                        </m:r>
                        <m:r>
                          <a:rPr lang="en-US" sz="2400" b="0" i="1" smtClean="0">
                            <a:latin typeface="Cambria Math"/>
                          </a:rPr>
                          <m:t>𝑘</m:t>
                        </m:r>
                      </m:den>
                    </m:f>
                  </m:oMath>
                </a14:m>
                <a:endParaRPr lang="en-MY" sz="2400" dirty="0" smtClean="0"/>
              </a:p>
              <a:p>
                <a:pPr marL="0" indent="0">
                  <a:buNone/>
                </a:pPr>
                <a:endParaRPr lang="en-US" sz="2400" dirty="0" smtClean="0"/>
              </a:p>
              <a:p>
                <a:pPr marL="0" indent="0">
                  <a:buNone/>
                </a:pPr>
                <a:r>
                  <a:rPr lang="en-US" sz="2400" dirty="0" smtClean="0"/>
                  <a:t>Hence, </a:t>
                </a:r>
                <a14:m>
                  <m:oMath xmlns:m="http://schemas.openxmlformats.org/officeDocument/2006/math">
                    <m:sSub>
                      <m:sSubPr>
                        <m:ctrlPr>
                          <a:rPr lang="en-US" sz="2400" i="1" smtClean="0">
                            <a:latin typeface="Cambria Math"/>
                          </a:rPr>
                        </m:ctrlPr>
                      </m:sSubPr>
                      <m:e>
                        <m:r>
                          <a:rPr lang="en-US" sz="2400" b="0" i="1" smtClean="0">
                            <a:latin typeface="Cambria Math"/>
                          </a:rPr>
                          <m:t>𝑃</m:t>
                        </m:r>
                      </m:e>
                      <m:sub>
                        <m:r>
                          <a:rPr lang="en-US" sz="2400" b="0" i="1" smtClean="0">
                            <a:latin typeface="Cambria Math"/>
                          </a:rPr>
                          <m:t>0</m:t>
                        </m:r>
                      </m:sub>
                    </m:sSub>
                    <m:r>
                      <a:rPr lang="en-US" sz="2400" b="0" i="1" smtClean="0">
                        <a:latin typeface="Cambria Math"/>
                      </a:rPr>
                      <m:t>=</m:t>
                    </m:r>
                    <m:f>
                      <m:fPr>
                        <m:ctrlPr>
                          <a:rPr lang="en-US" sz="2400" b="0" i="1" smtClean="0">
                            <a:latin typeface="Cambria Math"/>
                          </a:rPr>
                        </m:ctrlPr>
                      </m:fPr>
                      <m:num>
                        <m:r>
                          <a:rPr lang="en-US" sz="2400" b="0" i="1" smtClean="0">
                            <a:latin typeface="Cambria Math"/>
                          </a:rPr>
                          <m:t>𝑎</m:t>
                        </m:r>
                      </m:num>
                      <m:den>
                        <m:r>
                          <a:rPr lang="en-US" sz="2400" b="0" i="1" smtClean="0">
                            <a:latin typeface="Cambria Math"/>
                          </a:rPr>
                          <m:t>1−</m:t>
                        </m:r>
                        <m:r>
                          <a:rPr lang="en-US" sz="2400" b="0" i="1" smtClean="0">
                            <a:latin typeface="Cambria Math"/>
                          </a:rPr>
                          <m:t>𝑘</m:t>
                        </m:r>
                      </m:den>
                    </m:f>
                    <m:r>
                      <a:rPr lang="en-US" sz="2400" b="0" i="1" smtClean="0">
                        <a:latin typeface="Cambria Math"/>
                      </a:rPr>
                      <m:t>=</m:t>
                    </m:r>
                    <m:f>
                      <m:fPr>
                        <m:ctrlPr>
                          <a:rPr lang="en-US" sz="2400" b="0" i="1" smtClean="0">
                            <a:latin typeface="Cambria Math"/>
                          </a:rPr>
                        </m:ctrlPr>
                      </m:fPr>
                      <m:num>
                        <m:f>
                          <m:fPr>
                            <m:ctrlPr>
                              <a:rPr lang="en-US" sz="2400" b="0" i="1" smtClean="0">
                                <a:latin typeface="Cambria Math"/>
                              </a:rPr>
                            </m:ctrlPr>
                          </m:fPr>
                          <m:num>
                            <m:sSub>
                              <m:sSubPr>
                                <m:ctrlPr>
                                  <a:rPr lang="en-US" sz="2400" b="0" i="1" smtClean="0">
                                    <a:latin typeface="Cambria Math"/>
                                  </a:rPr>
                                </m:ctrlPr>
                              </m:sSubPr>
                              <m:e>
                                <m:r>
                                  <a:rPr lang="en-US" sz="2400" b="0" i="1" smtClean="0">
                                    <a:latin typeface="Cambria Math"/>
                                  </a:rPr>
                                  <m:t>𝐷</m:t>
                                </m:r>
                              </m:e>
                              <m:sub>
                                <m:r>
                                  <a:rPr lang="en-US" sz="2400" b="0" i="1" smtClean="0">
                                    <a:latin typeface="Cambria Math"/>
                                  </a:rPr>
                                  <m:t>1</m:t>
                                </m:r>
                              </m:sub>
                            </m:sSub>
                          </m:num>
                          <m:den>
                            <m:r>
                              <a:rPr lang="en-US" sz="2400" b="0" i="1" smtClean="0">
                                <a:latin typeface="Cambria Math"/>
                              </a:rPr>
                              <m:t>(1+</m:t>
                            </m:r>
                            <m:r>
                              <a:rPr lang="en-US" sz="2400" b="0" i="1" smtClean="0">
                                <a:latin typeface="Cambria Math"/>
                              </a:rPr>
                              <m:t>𝑟</m:t>
                            </m:r>
                            <m:r>
                              <a:rPr lang="en-US" sz="2400" b="0" i="1" smtClean="0">
                                <a:latin typeface="Cambria Math"/>
                              </a:rPr>
                              <m:t>)</m:t>
                            </m:r>
                          </m:den>
                        </m:f>
                      </m:num>
                      <m:den>
                        <m:r>
                          <a:rPr lang="en-US" sz="2400" b="0" i="1" smtClean="0">
                            <a:latin typeface="Cambria Math"/>
                          </a:rPr>
                          <m:t>1−</m:t>
                        </m:r>
                        <m:f>
                          <m:fPr>
                            <m:ctrlPr>
                              <a:rPr lang="en-US" sz="2400" b="0" i="1" smtClean="0">
                                <a:latin typeface="Cambria Math"/>
                              </a:rPr>
                            </m:ctrlPr>
                          </m:fPr>
                          <m:num>
                            <m:r>
                              <a:rPr lang="en-US" sz="2400" b="0" i="1" smtClean="0">
                                <a:latin typeface="Cambria Math"/>
                              </a:rPr>
                              <m:t>(1+</m:t>
                            </m:r>
                            <m:r>
                              <a:rPr lang="en-US" sz="2400" b="0" i="1" smtClean="0">
                                <a:latin typeface="Cambria Math"/>
                              </a:rPr>
                              <m:t>𝑔</m:t>
                            </m:r>
                            <m:r>
                              <a:rPr lang="en-US" sz="2400" b="0" i="1" smtClean="0">
                                <a:latin typeface="Cambria Math"/>
                              </a:rPr>
                              <m:t>)</m:t>
                            </m:r>
                          </m:num>
                          <m:den>
                            <m:r>
                              <a:rPr lang="en-US" sz="2400" b="0" i="1" smtClean="0">
                                <a:latin typeface="Cambria Math"/>
                              </a:rPr>
                              <m:t>(1+</m:t>
                            </m:r>
                            <m:r>
                              <a:rPr lang="en-US" sz="2400" b="0" i="1" smtClean="0">
                                <a:latin typeface="Cambria Math"/>
                              </a:rPr>
                              <m:t>𝑟</m:t>
                            </m:r>
                            <m:r>
                              <a:rPr lang="en-US" sz="2400" b="0" i="1" smtClean="0">
                                <a:latin typeface="Cambria Math"/>
                              </a:rPr>
                              <m:t>)</m:t>
                            </m:r>
                          </m:den>
                        </m:f>
                      </m:den>
                    </m:f>
                    <m:r>
                      <a:rPr lang="en-US" sz="2400" b="0" i="1" smtClean="0">
                        <a:latin typeface="Cambria Math"/>
                      </a:rPr>
                      <m:t>=</m:t>
                    </m:r>
                    <m:f>
                      <m:fPr>
                        <m:ctrlPr>
                          <a:rPr lang="en-US" sz="2400" b="0" i="1" smtClean="0">
                            <a:latin typeface="Cambria Math"/>
                          </a:rPr>
                        </m:ctrlPr>
                      </m:fPr>
                      <m:num>
                        <m:sSub>
                          <m:sSubPr>
                            <m:ctrlPr>
                              <a:rPr lang="en-US" sz="2400" b="0" i="1" smtClean="0">
                                <a:latin typeface="Cambria Math"/>
                              </a:rPr>
                            </m:ctrlPr>
                          </m:sSubPr>
                          <m:e>
                            <m:r>
                              <a:rPr lang="en-US" sz="2400" b="0" i="1" smtClean="0">
                                <a:latin typeface="Cambria Math"/>
                              </a:rPr>
                              <m:t>𝐷</m:t>
                            </m:r>
                          </m:e>
                          <m:sub>
                            <m:r>
                              <a:rPr lang="en-US" sz="2400" b="0" i="1" smtClean="0">
                                <a:latin typeface="Cambria Math"/>
                              </a:rPr>
                              <m:t>1</m:t>
                            </m:r>
                          </m:sub>
                        </m:sSub>
                      </m:num>
                      <m:den>
                        <m:r>
                          <a:rPr lang="en-US" sz="2400" b="0" i="1" smtClean="0">
                            <a:latin typeface="Cambria Math"/>
                          </a:rPr>
                          <m:t>1+</m:t>
                        </m:r>
                        <m:r>
                          <a:rPr lang="en-US" sz="2400" b="0" i="1" smtClean="0">
                            <a:latin typeface="Cambria Math"/>
                          </a:rPr>
                          <m:t>𝑟</m:t>
                        </m:r>
                      </m:den>
                    </m:f>
                    <m:r>
                      <a:rPr lang="en-US" sz="2400" b="0" i="1" smtClean="0">
                        <a:latin typeface="Cambria Math"/>
                        <a:ea typeface="Cambria Math"/>
                      </a:rPr>
                      <m:t>×</m:t>
                    </m:r>
                    <m:f>
                      <m:fPr>
                        <m:ctrlPr>
                          <a:rPr lang="en-US" sz="2400" b="0" i="1" smtClean="0">
                            <a:latin typeface="Cambria Math"/>
                            <a:ea typeface="Cambria Math"/>
                          </a:rPr>
                        </m:ctrlPr>
                      </m:fPr>
                      <m:num>
                        <m:r>
                          <a:rPr lang="en-US" sz="2400" b="0" i="1" smtClean="0">
                            <a:latin typeface="Cambria Math"/>
                            <a:ea typeface="Cambria Math"/>
                          </a:rPr>
                          <m:t>1+</m:t>
                        </m:r>
                        <m:r>
                          <a:rPr lang="en-US" sz="2400" b="0" i="1" smtClean="0">
                            <a:latin typeface="Cambria Math"/>
                            <a:ea typeface="Cambria Math"/>
                          </a:rPr>
                          <m:t>𝑟</m:t>
                        </m:r>
                      </m:num>
                      <m:den>
                        <m:d>
                          <m:dPr>
                            <m:ctrlPr>
                              <a:rPr lang="en-US" sz="2400" b="0" i="1" smtClean="0">
                                <a:latin typeface="Cambria Math"/>
                                <a:ea typeface="Cambria Math"/>
                              </a:rPr>
                            </m:ctrlPr>
                          </m:dPr>
                          <m:e>
                            <m:r>
                              <a:rPr lang="en-US" sz="2400" b="0" i="1" smtClean="0">
                                <a:latin typeface="Cambria Math"/>
                                <a:ea typeface="Cambria Math"/>
                              </a:rPr>
                              <m:t>1+</m:t>
                            </m:r>
                            <m:r>
                              <a:rPr lang="en-US" sz="2400" b="0" i="1" smtClean="0">
                                <a:latin typeface="Cambria Math"/>
                                <a:ea typeface="Cambria Math"/>
                              </a:rPr>
                              <m:t>𝑟</m:t>
                            </m:r>
                          </m:e>
                        </m:d>
                        <m:r>
                          <a:rPr lang="en-US" sz="2400" b="0" i="1" smtClean="0">
                            <a:latin typeface="Cambria Math"/>
                            <a:ea typeface="Cambria Math"/>
                          </a:rPr>
                          <m:t>−(1+</m:t>
                        </m:r>
                        <m:r>
                          <a:rPr lang="en-US" sz="2400" b="0" i="1" smtClean="0">
                            <a:latin typeface="Cambria Math"/>
                            <a:ea typeface="Cambria Math"/>
                          </a:rPr>
                          <m:t>𝑔</m:t>
                        </m:r>
                        <m:r>
                          <a:rPr lang="en-US" sz="2400" b="0" i="1" smtClean="0">
                            <a:latin typeface="Cambria Math"/>
                            <a:ea typeface="Cambria Math"/>
                          </a:rPr>
                          <m:t>)</m:t>
                        </m:r>
                      </m:den>
                    </m:f>
                  </m:oMath>
                </a14:m>
                <a:endParaRPr lang="en-MY" sz="2400" dirty="0" smtClean="0"/>
              </a:p>
              <a:p>
                <a:pPr marL="0" indent="0">
                  <a:buNone/>
                </a:pPr>
                <a:endParaRPr lang="en-MY" dirty="0" smtClean="0"/>
              </a:p>
              <a:p>
                <a:pPr marL="0" indent="0">
                  <a:buNone/>
                </a:pPr>
                <a14:m>
                  <m:oMathPara xmlns:m="http://schemas.openxmlformats.org/officeDocument/2006/math">
                    <m:oMathParaPr>
                      <m:jc m:val="center"/>
                    </m:oMathParaPr>
                    <m:oMath xmlns:m="http://schemas.openxmlformats.org/officeDocument/2006/math">
                      <m:sSub>
                        <m:sSubPr>
                          <m:ctrlPr>
                            <a:rPr lang="en-US" sz="2400" i="1" smtClean="0">
                              <a:latin typeface="Cambria Math"/>
                            </a:rPr>
                          </m:ctrlPr>
                        </m:sSubPr>
                        <m:e>
                          <m:r>
                            <a:rPr lang="en-US" sz="2400" b="0" i="1" smtClean="0">
                              <a:latin typeface="Cambria Math"/>
                            </a:rPr>
                            <m:t>𝑃</m:t>
                          </m:r>
                        </m:e>
                        <m:sub>
                          <m:r>
                            <a:rPr lang="en-US" sz="2400" b="0" i="1" smtClean="0">
                              <a:latin typeface="Cambria Math"/>
                            </a:rPr>
                            <m:t>0</m:t>
                          </m:r>
                        </m:sub>
                      </m:sSub>
                      <m:r>
                        <a:rPr lang="en-US" sz="2400" b="0" i="1" smtClean="0">
                          <a:latin typeface="Cambria Math"/>
                        </a:rPr>
                        <m:t>=</m:t>
                      </m:r>
                      <m:f>
                        <m:fPr>
                          <m:ctrlPr>
                            <a:rPr lang="en-US" sz="2400" b="0" i="1" smtClean="0">
                              <a:latin typeface="Cambria Math"/>
                            </a:rPr>
                          </m:ctrlPr>
                        </m:fPr>
                        <m:num>
                          <m:sSub>
                            <m:sSubPr>
                              <m:ctrlPr>
                                <a:rPr lang="en-US" sz="2400" b="0" i="1" smtClean="0">
                                  <a:latin typeface="Cambria Math"/>
                                </a:rPr>
                              </m:ctrlPr>
                            </m:sSubPr>
                            <m:e>
                              <m:r>
                                <a:rPr lang="en-US" sz="2400" b="0" i="1" smtClean="0">
                                  <a:latin typeface="Cambria Math"/>
                                </a:rPr>
                                <m:t>𝐷</m:t>
                              </m:r>
                            </m:e>
                            <m:sub>
                              <m:r>
                                <a:rPr lang="en-US" sz="2400" b="0" i="1" smtClean="0">
                                  <a:latin typeface="Cambria Math"/>
                                </a:rPr>
                                <m:t>1</m:t>
                              </m:r>
                            </m:sub>
                          </m:sSub>
                        </m:num>
                        <m:den>
                          <m:sSub>
                            <m:sSubPr>
                              <m:ctrlPr>
                                <a:rPr lang="en-US" sz="2400" b="0" i="1" smtClean="0">
                                  <a:latin typeface="Cambria Math"/>
                                </a:rPr>
                              </m:ctrlPr>
                            </m:sSubPr>
                            <m:e>
                              <m:r>
                                <a:rPr lang="en-US" sz="2400" b="0" i="1" smtClean="0">
                                  <a:latin typeface="Cambria Math"/>
                                </a:rPr>
                                <m:t>𝑟</m:t>
                              </m:r>
                            </m:e>
                            <m:sub>
                              <m:r>
                                <a:rPr lang="en-US" sz="2400" b="0" i="1" smtClean="0">
                                  <a:latin typeface="Cambria Math"/>
                                </a:rPr>
                                <m:t>𝑠</m:t>
                              </m:r>
                            </m:sub>
                          </m:sSub>
                          <m:r>
                            <a:rPr lang="en-US" sz="2400" b="0" i="1" smtClean="0">
                              <a:latin typeface="Cambria Math"/>
                            </a:rPr>
                            <m:t>−</m:t>
                          </m:r>
                          <m:r>
                            <a:rPr lang="en-US" sz="2400" b="0" i="1" smtClean="0">
                              <a:latin typeface="Cambria Math"/>
                            </a:rPr>
                            <m:t>𝑔</m:t>
                          </m:r>
                        </m:den>
                      </m:f>
                      <m:r>
                        <a:rPr lang="en-US" sz="2400" b="0" i="1" smtClean="0">
                          <a:latin typeface="Cambria Math"/>
                        </a:rPr>
                        <m:t>=</m:t>
                      </m:r>
                      <m:f>
                        <m:fPr>
                          <m:ctrlPr>
                            <a:rPr lang="en-US" sz="2400" b="0" i="1" smtClean="0">
                              <a:latin typeface="Cambria Math"/>
                            </a:rPr>
                          </m:ctrlPr>
                        </m:fPr>
                        <m:num>
                          <m:sSub>
                            <m:sSubPr>
                              <m:ctrlPr>
                                <a:rPr lang="en-US" sz="2400" b="0" i="1" smtClean="0">
                                  <a:latin typeface="Cambria Math"/>
                                </a:rPr>
                              </m:ctrlPr>
                            </m:sSubPr>
                            <m:e>
                              <m:r>
                                <a:rPr lang="en-US" sz="2400" b="0" i="1" smtClean="0">
                                  <a:latin typeface="Cambria Math"/>
                                </a:rPr>
                                <m:t>𝐷</m:t>
                              </m:r>
                            </m:e>
                            <m:sub>
                              <m:r>
                                <a:rPr lang="en-US" sz="2400" b="0" i="1" smtClean="0">
                                  <a:latin typeface="Cambria Math"/>
                                </a:rPr>
                                <m:t>0</m:t>
                              </m:r>
                            </m:sub>
                          </m:sSub>
                          <m:r>
                            <a:rPr lang="en-US" sz="2400" b="0" i="1" smtClean="0">
                              <a:latin typeface="Cambria Math"/>
                            </a:rPr>
                            <m:t>(1+</m:t>
                          </m:r>
                          <m:r>
                            <a:rPr lang="en-US" sz="2400" b="0" i="1" smtClean="0">
                              <a:latin typeface="Cambria Math"/>
                            </a:rPr>
                            <m:t>𝑔</m:t>
                          </m:r>
                          <m:r>
                            <a:rPr lang="en-US" sz="2400" b="0" i="1" smtClean="0">
                              <a:latin typeface="Cambria Math"/>
                            </a:rPr>
                            <m:t>)</m:t>
                          </m:r>
                        </m:num>
                        <m:den>
                          <m:sSub>
                            <m:sSubPr>
                              <m:ctrlPr>
                                <a:rPr lang="en-US" sz="2400" b="0" i="1" smtClean="0">
                                  <a:latin typeface="Cambria Math"/>
                                </a:rPr>
                              </m:ctrlPr>
                            </m:sSubPr>
                            <m:e>
                              <m:r>
                                <a:rPr lang="en-US" sz="2400" b="0" i="1" smtClean="0">
                                  <a:latin typeface="Cambria Math"/>
                                </a:rPr>
                                <m:t>𝑟</m:t>
                              </m:r>
                            </m:e>
                            <m:sub>
                              <m:r>
                                <a:rPr lang="en-US" sz="2400" b="0" i="1" smtClean="0">
                                  <a:latin typeface="Cambria Math"/>
                                </a:rPr>
                                <m:t>𝑠</m:t>
                              </m:r>
                            </m:sub>
                          </m:sSub>
                          <m:r>
                            <a:rPr lang="en-US" sz="2400" b="0" i="1" smtClean="0">
                              <a:latin typeface="Cambria Math"/>
                            </a:rPr>
                            <m:t>−</m:t>
                          </m:r>
                          <m:r>
                            <a:rPr lang="en-US" sz="2400" b="0" i="1" smtClean="0">
                              <a:latin typeface="Cambria Math"/>
                            </a:rPr>
                            <m:t>𝑔</m:t>
                          </m:r>
                        </m:den>
                      </m:f>
                    </m:oMath>
                  </m:oMathPara>
                </a14:m>
                <a:endParaRPr lang="en-MY" sz="2400" dirty="0" smtClean="0"/>
              </a:p>
              <a:p>
                <a:pPr marL="0" indent="0" algn="ctr">
                  <a:buNone/>
                </a:pPr>
                <a:r>
                  <a:rPr lang="en-US" sz="2400" dirty="0" smtClean="0"/>
                  <a:t>In general, </a:t>
                </a:r>
                <a14:m>
                  <m:oMath xmlns:m="http://schemas.openxmlformats.org/officeDocument/2006/math">
                    <m:sSub>
                      <m:sSubPr>
                        <m:ctrlPr>
                          <a:rPr lang="en-US" sz="2400" i="1" smtClean="0">
                            <a:latin typeface="Cambria Math"/>
                          </a:rPr>
                        </m:ctrlPr>
                      </m:sSubPr>
                      <m:e>
                        <m:r>
                          <a:rPr lang="en-US" sz="2400" b="0" i="1" smtClean="0">
                            <a:latin typeface="Cambria Math"/>
                          </a:rPr>
                          <m:t>𝑃</m:t>
                        </m:r>
                      </m:e>
                      <m:sub>
                        <m:r>
                          <a:rPr lang="en-US" sz="2400" b="0" i="1" smtClean="0">
                            <a:latin typeface="Cambria Math"/>
                          </a:rPr>
                          <m:t>𝑡</m:t>
                        </m:r>
                      </m:sub>
                    </m:sSub>
                    <m:r>
                      <a:rPr lang="en-US" sz="2400" b="0" i="1" smtClean="0">
                        <a:latin typeface="Cambria Math"/>
                      </a:rPr>
                      <m:t>=</m:t>
                    </m:r>
                    <m:f>
                      <m:fPr>
                        <m:ctrlPr>
                          <a:rPr lang="en-US" sz="2400" b="0" i="1" smtClean="0">
                            <a:latin typeface="Cambria Math"/>
                          </a:rPr>
                        </m:ctrlPr>
                      </m:fPr>
                      <m:num>
                        <m:sSub>
                          <m:sSubPr>
                            <m:ctrlPr>
                              <a:rPr lang="en-US" sz="2400" b="0" i="1" smtClean="0">
                                <a:latin typeface="Cambria Math"/>
                              </a:rPr>
                            </m:ctrlPr>
                          </m:sSubPr>
                          <m:e>
                            <m:r>
                              <a:rPr lang="en-US" sz="2400" b="0" i="1" smtClean="0">
                                <a:latin typeface="Cambria Math"/>
                              </a:rPr>
                              <m:t>𝐷</m:t>
                            </m:r>
                          </m:e>
                          <m:sub>
                            <m:r>
                              <a:rPr lang="en-US" sz="2400" b="0" i="1" smtClean="0">
                                <a:latin typeface="Cambria Math"/>
                              </a:rPr>
                              <m:t>𝑡</m:t>
                            </m:r>
                            <m:r>
                              <a:rPr lang="en-US" sz="2400" b="0" i="1" smtClean="0">
                                <a:latin typeface="Cambria Math"/>
                              </a:rPr>
                              <m:t>+1</m:t>
                            </m:r>
                          </m:sub>
                        </m:sSub>
                      </m:num>
                      <m:den>
                        <m:sSub>
                          <m:sSubPr>
                            <m:ctrlPr>
                              <a:rPr lang="en-US" sz="2400" b="0" i="1" smtClean="0">
                                <a:latin typeface="Cambria Math"/>
                              </a:rPr>
                            </m:ctrlPr>
                          </m:sSubPr>
                          <m:e>
                            <m:r>
                              <a:rPr lang="en-US" sz="2400" b="0" i="1" smtClean="0">
                                <a:latin typeface="Cambria Math"/>
                              </a:rPr>
                              <m:t>𝑟</m:t>
                            </m:r>
                          </m:e>
                          <m:sub>
                            <m:r>
                              <a:rPr lang="en-US" sz="2400" b="0" i="1" smtClean="0">
                                <a:latin typeface="Cambria Math"/>
                              </a:rPr>
                              <m:t>𝑠</m:t>
                            </m:r>
                          </m:sub>
                        </m:sSub>
                        <m:r>
                          <a:rPr lang="en-US" sz="2400" b="0" i="1" smtClean="0">
                            <a:latin typeface="Cambria Math"/>
                          </a:rPr>
                          <m:t>−</m:t>
                        </m:r>
                        <m:r>
                          <a:rPr lang="en-US" sz="2400" b="0" i="1" smtClean="0">
                            <a:latin typeface="Cambria Math"/>
                          </a:rPr>
                          <m:t>𝑔</m:t>
                        </m:r>
                      </m:den>
                    </m:f>
                  </m:oMath>
                </a14:m>
                <a:endParaRPr lang="en-MY"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905000" y="903041"/>
                <a:ext cx="7010400" cy="5040559"/>
              </a:xfrm>
              <a:blipFill rotWithShape="1">
                <a:blip r:embed="rId2" cstate="print"/>
                <a:stretch>
                  <a:fillRect l="-1391"/>
                </a:stretch>
              </a:blipFill>
            </p:spPr>
            <p:txBody>
              <a:bodyPr/>
              <a:lstStyle/>
              <a:p>
                <a:r>
                  <a:rPr lang="en-SG">
                    <a:noFill/>
                  </a:rPr>
                  <a:t> </a:t>
                </a:r>
              </a:p>
            </p:txBody>
          </p:sp>
        </mc:Fallback>
      </mc:AlternateContent>
    </p:spTree>
    <p:extLst>
      <p:ext uri="{BB962C8B-B14F-4D97-AF65-F5344CB8AC3E}">
        <p14:creationId xmlns="" xmlns:p14="http://schemas.microsoft.com/office/powerpoint/2010/main" val="19310556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15617" y="2493268"/>
            <a:ext cx="7266286" cy="3960439"/>
          </a:xfrm>
          <a:prstGeom prst="rect">
            <a:avLst/>
          </a:prstGeom>
        </p:spPr>
      </p:pic>
      <p:sp>
        <p:nvSpPr>
          <p:cNvPr id="5" name="Title 1"/>
          <p:cNvSpPr txBox="1">
            <a:spLocks/>
          </p:cNvSpPr>
          <p:nvPr/>
        </p:nvSpPr>
        <p:spPr>
          <a:xfrm>
            <a:off x="611560" y="734839"/>
            <a:ext cx="7772400" cy="14700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smtClean="0"/>
              <a:t>Q10-2 Two investors agree on expected value of D1, expected future dividend growth rate and riskiness of the stock. Should both of them pay the same price where they hold the stock for 2 years and 10 years respectively?</a:t>
            </a:r>
            <a:br>
              <a:rPr lang="en-US" sz="2800" b="1" dirty="0" smtClean="0"/>
            </a:br>
            <a:endParaRPr lang="en-MY" sz="2800" b="1" dirty="0"/>
          </a:p>
        </p:txBody>
      </p:sp>
      <p:sp>
        <p:nvSpPr>
          <p:cNvPr id="6" name="TextBox 5"/>
          <p:cNvSpPr txBox="1"/>
          <p:nvPr/>
        </p:nvSpPr>
        <p:spPr>
          <a:xfrm>
            <a:off x="2136056" y="3181618"/>
            <a:ext cx="2374032" cy="369332"/>
          </a:xfrm>
          <a:prstGeom prst="rect">
            <a:avLst/>
          </a:prstGeom>
          <a:noFill/>
        </p:spPr>
        <p:txBody>
          <a:bodyPr wrap="square" rtlCol="0">
            <a:spAutoFit/>
          </a:bodyPr>
          <a:lstStyle/>
          <a:p>
            <a:r>
              <a:rPr lang="en-US" dirty="0" smtClean="0"/>
              <a:t>I hold for two years</a:t>
            </a:r>
            <a:endParaRPr lang="en-MY" dirty="0"/>
          </a:p>
        </p:txBody>
      </p:sp>
      <p:sp>
        <p:nvSpPr>
          <p:cNvPr id="8" name="Rounded Rectangular Callout 7"/>
          <p:cNvSpPr/>
          <p:nvPr/>
        </p:nvSpPr>
        <p:spPr>
          <a:xfrm>
            <a:off x="4860032" y="2954288"/>
            <a:ext cx="2665784" cy="1224136"/>
          </a:xfrm>
          <a:prstGeom prst="wedgeRoundRectCallout">
            <a:avLst>
              <a:gd name="adj1" fmla="val -10435"/>
              <a:gd name="adj2" fmla="val 5938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 hold for ten years, should we pay the same price for Cheung Kong’s stock?</a:t>
            </a:r>
            <a:endParaRPr lang="en-MY" dirty="0"/>
          </a:p>
        </p:txBody>
      </p:sp>
      <p:sp>
        <p:nvSpPr>
          <p:cNvPr id="2" name="TextBox 1"/>
          <p:cNvSpPr txBox="1"/>
          <p:nvPr/>
        </p:nvSpPr>
        <p:spPr>
          <a:xfrm>
            <a:off x="1763688" y="5832093"/>
            <a:ext cx="136815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b="1" u="sng" dirty="0" smtClean="0"/>
              <a:t>Investor A</a:t>
            </a:r>
            <a:endParaRPr lang="en-SG" b="1" u="sng" dirty="0"/>
          </a:p>
        </p:txBody>
      </p:sp>
      <p:sp>
        <p:nvSpPr>
          <p:cNvPr id="7" name="TextBox 6"/>
          <p:cNvSpPr txBox="1"/>
          <p:nvPr/>
        </p:nvSpPr>
        <p:spPr>
          <a:xfrm>
            <a:off x="6131835" y="5843992"/>
            <a:ext cx="136815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b="1" u="sng" dirty="0" smtClean="0"/>
              <a:t>Investor B</a:t>
            </a:r>
            <a:endParaRPr lang="en-SG" b="1" u="sng" dirty="0"/>
          </a:p>
        </p:txBody>
      </p:sp>
    </p:spTree>
    <p:extLst>
      <p:ext uri="{BB962C8B-B14F-4D97-AF65-F5344CB8AC3E}">
        <p14:creationId xmlns="" xmlns:p14="http://schemas.microsoft.com/office/powerpoint/2010/main" val="32111887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11560" y="734839"/>
            <a:ext cx="7772400" cy="14700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smtClean="0"/>
              <a:t>For Investor A (hold 2 years), the price he would need to pay for the stock is:</a:t>
            </a:r>
          </a:p>
          <a:p>
            <a:pPr algn="l"/>
            <a:r>
              <a:rPr lang="en-US" sz="2800" dirty="0" smtClean="0"/>
              <a:t/>
            </a:r>
            <a:br>
              <a:rPr lang="en-US" sz="2800" dirty="0" smtClean="0"/>
            </a:br>
            <a:endParaRPr lang="en-MY" sz="2800" dirty="0"/>
          </a:p>
        </p:txBody>
      </p:sp>
      <p:graphicFrame>
        <p:nvGraphicFramePr>
          <p:cNvPr id="2" name="Object 1"/>
          <p:cNvGraphicFramePr>
            <a:graphicFrameLocks noChangeAspect="1"/>
          </p:cNvGraphicFramePr>
          <p:nvPr>
            <p:extLst>
              <p:ext uri="{D42A27DB-BD31-4B8C-83A1-F6EECF244321}">
                <p14:modId xmlns="" xmlns:p14="http://schemas.microsoft.com/office/powerpoint/2010/main" val="968538421"/>
              </p:ext>
            </p:extLst>
          </p:nvPr>
        </p:nvGraphicFramePr>
        <p:xfrm>
          <a:off x="728663" y="1557338"/>
          <a:ext cx="6823075" cy="2660650"/>
        </p:xfrm>
        <a:graphic>
          <a:graphicData uri="http://schemas.openxmlformats.org/presentationml/2006/ole">
            <p:oleObj spid="_x0000_s3120" name="Equation" r:id="rId3" imgW="2527300" imgH="1117600" progId="Equation.3">
              <p:embed/>
            </p:oleObj>
          </a:graphicData>
        </a:graphic>
      </p:graphicFrame>
      <p:graphicFrame>
        <p:nvGraphicFramePr>
          <p:cNvPr id="3" name="Object 2"/>
          <p:cNvGraphicFramePr>
            <a:graphicFrameLocks noChangeAspect="1"/>
          </p:cNvGraphicFramePr>
          <p:nvPr>
            <p:extLst>
              <p:ext uri="{D42A27DB-BD31-4B8C-83A1-F6EECF244321}">
                <p14:modId xmlns="" xmlns:p14="http://schemas.microsoft.com/office/powerpoint/2010/main" val="76382102"/>
              </p:ext>
            </p:extLst>
          </p:nvPr>
        </p:nvGraphicFramePr>
        <p:xfrm>
          <a:off x="3146425" y="5138738"/>
          <a:ext cx="2289175" cy="1357312"/>
        </p:xfrm>
        <a:graphic>
          <a:graphicData uri="http://schemas.openxmlformats.org/presentationml/2006/ole">
            <p:oleObj spid="_x0000_s3121" name="Equation" r:id="rId4" imgW="748975" imgH="444307" progId="Equation.3">
              <p:embed/>
            </p:oleObj>
          </a:graphicData>
        </a:graphic>
      </p:graphicFrame>
      <mc:AlternateContent xmlns:mc="http://schemas.openxmlformats.org/markup-compatibility/2006">
        <mc:Choice xmlns="" xmlns:a14="http://schemas.microsoft.com/office/drawing/2010/main" Requires="a14">
          <p:sp>
            <p:nvSpPr>
              <p:cNvPr id="6" name="Title 1"/>
              <p:cNvSpPr txBox="1">
                <a:spLocks/>
              </p:cNvSpPr>
              <p:nvPr/>
            </p:nvSpPr>
            <p:spPr>
              <a:xfrm>
                <a:off x="621702" y="4509120"/>
                <a:ext cx="7772400" cy="14700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smtClean="0"/>
                  <a:t>Since </a:t>
                </a:r>
                <a14:m>
                  <m:oMath xmlns:m="http://schemas.openxmlformats.org/officeDocument/2006/math">
                    <m:sSub>
                      <m:sSubPr>
                        <m:ctrlPr>
                          <a:rPr lang="en-US" sz="2400" i="1" smtClean="0">
                            <a:latin typeface="Cambria Math"/>
                          </a:rPr>
                        </m:ctrlPr>
                      </m:sSubPr>
                      <m:e>
                        <m:r>
                          <a:rPr lang="en-US" sz="2400" b="0" i="1" smtClean="0">
                            <a:latin typeface="Cambria Math"/>
                          </a:rPr>
                          <m:t>𝑃</m:t>
                        </m:r>
                      </m:e>
                      <m:sub>
                        <m:r>
                          <a:rPr lang="en-US" sz="2400" b="0" i="1" smtClean="0">
                            <a:latin typeface="Cambria Math"/>
                          </a:rPr>
                          <m:t>0</m:t>
                        </m:r>
                      </m:sub>
                    </m:sSub>
                  </m:oMath>
                </a14:m>
                <a:r>
                  <a:rPr lang="en-US" sz="2400" dirty="0" smtClean="0"/>
                  <a:t> is the sum of GP to infinity, by applying the formula and get:</a:t>
                </a:r>
              </a:p>
              <a:p>
                <a:pPr algn="l"/>
                <a:r>
                  <a:rPr lang="en-US" sz="2800" dirty="0" smtClean="0"/>
                  <a:t/>
                </a:r>
                <a:br>
                  <a:rPr lang="en-US" sz="2800" dirty="0" smtClean="0"/>
                </a:br>
                <a:endParaRPr lang="en-MY" sz="2800" dirty="0"/>
              </a:p>
            </p:txBody>
          </p:sp>
        </mc:Choice>
        <mc:Fallback>
          <p:sp>
            <p:nvSpPr>
              <p:cNvPr id="6" name="Title 1"/>
              <p:cNvSpPr txBox="1">
                <a:spLocks noRot="1" noChangeAspect="1" noMove="1" noResize="1" noEditPoints="1" noAdjustHandles="1" noChangeArrowheads="1" noChangeShapeType="1" noTextEdit="1"/>
              </p:cNvSpPr>
              <p:nvPr/>
            </p:nvSpPr>
            <p:spPr>
              <a:xfrm>
                <a:off x="621702" y="4509120"/>
                <a:ext cx="7772400" cy="1470025"/>
              </a:xfrm>
              <a:prstGeom prst="rect">
                <a:avLst/>
              </a:prstGeom>
              <a:blipFill rotWithShape="1">
                <a:blip r:embed="rId5" cstate="print"/>
                <a:stretch>
                  <a:fillRect l="-1255" t="-10373"/>
                </a:stretch>
              </a:blipFill>
            </p:spPr>
            <p:txBody>
              <a:bodyPr/>
              <a:lstStyle/>
              <a:p>
                <a:r>
                  <a:rPr lang="en-US">
                    <a:noFill/>
                  </a:rPr>
                  <a:t> </a:t>
                </a:r>
              </a:p>
            </p:txBody>
          </p:sp>
        </mc:Fallback>
      </mc:AlternateContent>
      <p:sp>
        <p:nvSpPr>
          <p:cNvPr id="4" name="Oval Callout 3"/>
          <p:cNvSpPr/>
          <p:nvPr/>
        </p:nvSpPr>
        <p:spPr>
          <a:xfrm>
            <a:off x="4932040" y="1052736"/>
            <a:ext cx="3888432" cy="648072"/>
          </a:xfrm>
          <a:prstGeom prst="wedgeEllipseCallout">
            <a:avLst>
              <a:gd name="adj1" fmla="val -6054"/>
              <a:gd name="adj2" fmla="val 30605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Recall that the price is sum of </a:t>
            </a:r>
            <a:r>
              <a:rPr lang="en-US" b="1" dirty="0" smtClean="0"/>
              <a:t>all</a:t>
            </a:r>
            <a:r>
              <a:rPr lang="en-US" dirty="0" smtClean="0"/>
              <a:t> future dividends</a:t>
            </a:r>
            <a:endParaRPr lang="en-SG" dirty="0"/>
          </a:p>
        </p:txBody>
      </p:sp>
    </p:spTree>
    <p:extLst>
      <p:ext uri="{BB962C8B-B14F-4D97-AF65-F5344CB8AC3E}">
        <p14:creationId xmlns="" xmlns:p14="http://schemas.microsoft.com/office/powerpoint/2010/main" val="20202833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66800" y="685800"/>
            <a:ext cx="7772400" cy="14700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smtClean="0"/>
              <a:t>For Investor B (hold 10 years), the price he would need to pay for the stock is:</a:t>
            </a:r>
          </a:p>
          <a:p>
            <a:pPr algn="l"/>
            <a:r>
              <a:rPr lang="en-US" sz="2800" dirty="0" smtClean="0"/>
              <a:t/>
            </a:r>
            <a:br>
              <a:rPr lang="en-US" sz="2800" dirty="0" smtClean="0"/>
            </a:br>
            <a:endParaRPr lang="en-MY" sz="2800" dirty="0"/>
          </a:p>
        </p:txBody>
      </p:sp>
      <p:graphicFrame>
        <p:nvGraphicFramePr>
          <p:cNvPr id="6" name="Object 5"/>
          <p:cNvGraphicFramePr>
            <a:graphicFrameLocks noChangeAspect="1"/>
          </p:cNvGraphicFramePr>
          <p:nvPr>
            <p:extLst>
              <p:ext uri="{D42A27DB-BD31-4B8C-83A1-F6EECF244321}">
                <p14:modId xmlns="" xmlns:p14="http://schemas.microsoft.com/office/powerpoint/2010/main" val="1075574617"/>
              </p:ext>
            </p:extLst>
          </p:nvPr>
        </p:nvGraphicFramePr>
        <p:xfrm>
          <a:off x="3999384" y="5203477"/>
          <a:ext cx="1944216" cy="1180774"/>
        </p:xfrm>
        <a:graphic>
          <a:graphicData uri="http://schemas.openxmlformats.org/presentationml/2006/ole">
            <p:oleObj spid="_x0000_s4142" name="Equation" r:id="rId3" imgW="710891" imgH="431613" progId="Equation.3">
              <p:embed/>
            </p:oleObj>
          </a:graphicData>
        </a:graphic>
      </p:graphicFrame>
      <mc:AlternateContent xmlns:mc="http://schemas.openxmlformats.org/markup-compatibility/2006">
        <mc:Choice xmlns="" xmlns:a14="http://schemas.microsoft.com/office/drawing/2010/main" Requires="a14">
          <p:sp>
            <p:nvSpPr>
              <p:cNvPr id="7" name="Title 1"/>
              <p:cNvSpPr txBox="1">
                <a:spLocks/>
              </p:cNvSpPr>
              <p:nvPr/>
            </p:nvSpPr>
            <p:spPr>
              <a:xfrm>
                <a:off x="1066800" y="4509120"/>
                <a:ext cx="7772400" cy="14700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smtClean="0"/>
                  <a:t>Since </a:t>
                </a:r>
                <a14:m>
                  <m:oMath xmlns:m="http://schemas.openxmlformats.org/officeDocument/2006/math">
                    <m:sSub>
                      <m:sSubPr>
                        <m:ctrlPr>
                          <a:rPr lang="en-US" sz="2400" i="1" smtClean="0">
                            <a:latin typeface="Cambria Math"/>
                          </a:rPr>
                        </m:ctrlPr>
                      </m:sSubPr>
                      <m:e>
                        <m:r>
                          <a:rPr lang="en-US" sz="2400" b="0" i="1" smtClean="0">
                            <a:latin typeface="Cambria Math"/>
                          </a:rPr>
                          <m:t>𝑃</m:t>
                        </m:r>
                      </m:e>
                      <m:sub>
                        <m:r>
                          <a:rPr lang="en-US" sz="2400" b="0" i="1" smtClean="0">
                            <a:latin typeface="Cambria Math"/>
                          </a:rPr>
                          <m:t>0</m:t>
                        </m:r>
                      </m:sub>
                    </m:sSub>
                  </m:oMath>
                </a14:m>
                <a:r>
                  <a:rPr lang="en-US" sz="2400" dirty="0" smtClean="0"/>
                  <a:t> is the sum of GP to infinity, by applying the formula and get:</a:t>
                </a:r>
              </a:p>
              <a:p>
                <a:pPr algn="l"/>
                <a:r>
                  <a:rPr lang="en-US" sz="2800" dirty="0" smtClean="0"/>
                  <a:t/>
                </a:r>
                <a:br>
                  <a:rPr lang="en-US" sz="2800" dirty="0" smtClean="0"/>
                </a:br>
                <a:endParaRPr lang="en-MY" sz="2800" dirty="0"/>
              </a:p>
            </p:txBody>
          </p:sp>
        </mc:Choice>
        <mc:Fallback>
          <p:sp>
            <p:nvSpPr>
              <p:cNvPr id="7" name="Title 1"/>
              <p:cNvSpPr txBox="1">
                <a:spLocks noRot="1" noChangeAspect="1" noMove="1" noResize="1" noEditPoints="1" noAdjustHandles="1" noChangeArrowheads="1" noChangeShapeType="1" noTextEdit="1"/>
              </p:cNvSpPr>
              <p:nvPr/>
            </p:nvSpPr>
            <p:spPr>
              <a:xfrm>
                <a:off x="1066800" y="4509120"/>
                <a:ext cx="7772400" cy="1470025"/>
              </a:xfrm>
              <a:prstGeom prst="rect">
                <a:avLst/>
              </a:prstGeom>
              <a:blipFill rotWithShape="1">
                <a:blip r:embed="rId4" cstate="print"/>
                <a:stretch>
                  <a:fillRect l="-1176" t="-10373"/>
                </a:stretch>
              </a:blipFill>
            </p:spPr>
            <p:txBody>
              <a:bodyPr/>
              <a:lstStyle/>
              <a:p>
                <a:r>
                  <a:rPr lang="en-US">
                    <a:noFill/>
                  </a:rPr>
                  <a:t> </a:t>
                </a:r>
              </a:p>
            </p:txBody>
          </p:sp>
        </mc:Fallback>
      </mc:AlternateContent>
      <p:graphicFrame>
        <p:nvGraphicFramePr>
          <p:cNvPr id="9" name="Object 8"/>
          <p:cNvGraphicFramePr>
            <a:graphicFrameLocks noChangeAspect="1"/>
          </p:cNvGraphicFramePr>
          <p:nvPr>
            <p:extLst>
              <p:ext uri="{D42A27DB-BD31-4B8C-83A1-F6EECF244321}">
                <p14:modId xmlns="" xmlns:p14="http://schemas.microsoft.com/office/powerpoint/2010/main" val="1894024252"/>
              </p:ext>
            </p:extLst>
          </p:nvPr>
        </p:nvGraphicFramePr>
        <p:xfrm>
          <a:off x="1943944" y="1628800"/>
          <a:ext cx="5904656" cy="2677560"/>
        </p:xfrm>
        <a:graphic>
          <a:graphicData uri="http://schemas.openxmlformats.org/presentationml/2006/ole">
            <p:oleObj spid="_x0000_s4143" name="Equation" r:id="rId5" imgW="2463800" imgH="1117600" progId="Equation.3">
              <p:embed/>
            </p:oleObj>
          </a:graphicData>
        </a:graphic>
      </p:graphicFrame>
    </p:spTree>
    <p:extLst>
      <p:ext uri="{BB962C8B-B14F-4D97-AF65-F5344CB8AC3E}">
        <p14:creationId xmlns="" xmlns:p14="http://schemas.microsoft.com/office/powerpoint/2010/main" val="9954574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4" name="Title 1"/>
              <p:cNvSpPr txBox="1">
                <a:spLocks/>
              </p:cNvSpPr>
              <p:nvPr/>
            </p:nvSpPr>
            <p:spPr>
              <a:xfrm>
                <a:off x="1676400" y="76200"/>
                <a:ext cx="7313240" cy="611626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smtClean="0"/>
                  <a:t>Both investors agreed on the same expected value of </a:t>
                </a:r>
                <a14:m>
                  <m:oMath xmlns:m="http://schemas.openxmlformats.org/officeDocument/2006/math">
                    <m:sSub>
                      <m:sSubPr>
                        <m:ctrlPr>
                          <a:rPr lang="en-US" sz="2400" i="1" smtClean="0">
                            <a:latin typeface="Cambria Math"/>
                          </a:rPr>
                        </m:ctrlPr>
                      </m:sSubPr>
                      <m:e>
                        <m:r>
                          <a:rPr lang="en-US" sz="2400" b="0" i="1" smtClean="0">
                            <a:latin typeface="Cambria Math"/>
                          </a:rPr>
                          <m:t>𝐷</m:t>
                        </m:r>
                      </m:e>
                      <m:sub>
                        <m:r>
                          <a:rPr lang="en-US" sz="2400" b="0" i="1" smtClean="0">
                            <a:latin typeface="Cambria Math"/>
                          </a:rPr>
                          <m:t>1</m:t>
                        </m:r>
                      </m:sub>
                    </m:sSub>
                    <m:r>
                      <a:rPr lang="en-US" sz="2400" b="0" i="0" smtClean="0">
                        <a:latin typeface="Cambria Math"/>
                      </a:rPr>
                      <m:t>, </m:t>
                    </m:r>
                    <m:r>
                      <m:rPr>
                        <m:sty m:val="p"/>
                      </m:rPr>
                      <a:rPr lang="en-US" sz="2400" b="0" i="0" smtClean="0">
                        <a:latin typeface="Cambria Math"/>
                      </a:rPr>
                      <m:t>riskiness</m:t>
                    </m:r>
                    <m:r>
                      <a:rPr lang="en-US" sz="2400" b="0" i="0" smtClean="0">
                        <a:latin typeface="Cambria Math"/>
                      </a:rPr>
                      <m:t> </m:t>
                    </m:r>
                    <m:r>
                      <m:rPr>
                        <m:sty m:val="p"/>
                      </m:rPr>
                      <a:rPr lang="en-US" sz="2400" b="0" i="0" smtClean="0">
                        <a:latin typeface="Cambria Math"/>
                      </a:rPr>
                      <m:t>of</m:t>
                    </m:r>
                    <m:r>
                      <a:rPr lang="en-US" sz="2400" b="0" i="0" smtClean="0">
                        <a:latin typeface="Cambria Math"/>
                      </a:rPr>
                      <m:t> </m:t>
                    </m:r>
                    <m:r>
                      <m:rPr>
                        <m:sty m:val="p"/>
                      </m:rPr>
                      <a:rPr lang="en-US" sz="2400" b="0" i="0" smtClean="0">
                        <a:latin typeface="Cambria Math"/>
                      </a:rPr>
                      <m:t>the</m:t>
                    </m:r>
                    <m:r>
                      <a:rPr lang="en-US" sz="2400" b="0" i="0" smtClean="0">
                        <a:latin typeface="Cambria Math"/>
                      </a:rPr>
                      <m:t> </m:t>
                    </m:r>
                    <m:r>
                      <m:rPr>
                        <m:sty m:val="p"/>
                      </m:rPr>
                      <a:rPr lang="en-US" sz="2400" b="0" i="0" smtClean="0">
                        <a:latin typeface="Cambria Math"/>
                      </a:rPr>
                      <m:t>stock</m:t>
                    </m:r>
                    <m:r>
                      <a:rPr lang="en-US" sz="2400" b="0" i="0" smtClean="0">
                        <a:latin typeface="Cambria Math"/>
                      </a:rPr>
                      <m:t> (</m:t>
                    </m:r>
                    <m:sSub>
                      <m:sSubPr>
                        <m:ctrlPr>
                          <a:rPr lang="en-US" sz="2400" b="0" i="1" smtClean="0">
                            <a:latin typeface="Cambria Math"/>
                          </a:rPr>
                        </m:ctrlPr>
                      </m:sSubPr>
                      <m:e>
                        <m:r>
                          <a:rPr lang="en-US" sz="2400" b="0" i="1" smtClean="0">
                            <a:latin typeface="Cambria Math"/>
                          </a:rPr>
                          <m:t>𝑟</m:t>
                        </m:r>
                      </m:e>
                      <m:sub>
                        <m:r>
                          <a:rPr lang="en-US" sz="2400" b="0" i="1" smtClean="0">
                            <a:latin typeface="Cambria Math"/>
                          </a:rPr>
                          <m:t>𝑠</m:t>
                        </m:r>
                      </m:sub>
                    </m:sSub>
                  </m:oMath>
                </a14:m>
                <a:r>
                  <a:rPr lang="en-US" sz="2400" dirty="0" smtClean="0"/>
                  <a:t>) and growth rate, then both investors will pay </a:t>
                </a:r>
                <a14:m>
                  <m:oMath xmlns:m="http://schemas.openxmlformats.org/officeDocument/2006/math">
                    <m:sSub>
                      <m:sSubPr>
                        <m:ctrlPr>
                          <a:rPr lang="en-US" sz="2400" i="1" smtClean="0">
                            <a:latin typeface="Cambria Math"/>
                          </a:rPr>
                        </m:ctrlPr>
                      </m:sSubPr>
                      <m:e>
                        <m:r>
                          <a:rPr lang="en-US" sz="2400" b="0" i="1" smtClean="0">
                            <a:latin typeface="Cambria Math"/>
                          </a:rPr>
                          <m:t>𝑃</m:t>
                        </m:r>
                      </m:e>
                      <m:sub>
                        <m:r>
                          <a:rPr lang="en-US" sz="2400" b="0" i="1" smtClean="0">
                            <a:latin typeface="Cambria Math"/>
                          </a:rPr>
                          <m:t>0</m:t>
                        </m:r>
                      </m:sub>
                    </m:sSub>
                    <m:r>
                      <a:rPr lang="en-US" sz="2400" b="0" i="1" smtClean="0">
                        <a:latin typeface="Cambria Math"/>
                      </a:rPr>
                      <m:t>=</m:t>
                    </m:r>
                    <m:f>
                      <m:fPr>
                        <m:ctrlPr>
                          <a:rPr lang="en-US" sz="2400" b="0" i="1" smtClean="0">
                            <a:latin typeface="Cambria Math"/>
                          </a:rPr>
                        </m:ctrlPr>
                      </m:fPr>
                      <m:num>
                        <m:sSub>
                          <m:sSubPr>
                            <m:ctrlPr>
                              <a:rPr lang="en-US" sz="2400" b="0" i="1" smtClean="0">
                                <a:latin typeface="Cambria Math"/>
                              </a:rPr>
                            </m:ctrlPr>
                          </m:sSubPr>
                          <m:e>
                            <m:r>
                              <a:rPr lang="en-US" sz="2400" b="0" i="1" smtClean="0">
                                <a:latin typeface="Cambria Math"/>
                              </a:rPr>
                              <m:t>𝐷</m:t>
                            </m:r>
                          </m:e>
                          <m:sub>
                            <m:r>
                              <a:rPr lang="en-US" sz="2400" b="0" i="1" smtClean="0">
                                <a:latin typeface="Cambria Math"/>
                              </a:rPr>
                              <m:t>1</m:t>
                            </m:r>
                          </m:sub>
                        </m:sSub>
                      </m:num>
                      <m:den>
                        <m:sSub>
                          <m:sSubPr>
                            <m:ctrlPr>
                              <a:rPr lang="en-US" sz="2400" b="0" i="1" smtClean="0">
                                <a:latin typeface="Cambria Math"/>
                              </a:rPr>
                            </m:ctrlPr>
                          </m:sSubPr>
                          <m:e>
                            <m:r>
                              <a:rPr lang="en-US" sz="2400" b="0" i="1" smtClean="0">
                                <a:latin typeface="Cambria Math"/>
                              </a:rPr>
                              <m:t>𝑟</m:t>
                            </m:r>
                          </m:e>
                          <m:sub>
                            <m:r>
                              <a:rPr lang="en-US" sz="2400" b="0" i="1" smtClean="0">
                                <a:latin typeface="Cambria Math"/>
                              </a:rPr>
                              <m:t>𝑠</m:t>
                            </m:r>
                          </m:sub>
                        </m:sSub>
                        <m:r>
                          <a:rPr lang="en-US" sz="2400" b="0" i="1" smtClean="0">
                            <a:latin typeface="Cambria Math"/>
                          </a:rPr>
                          <m:t>−</m:t>
                        </m:r>
                        <m:r>
                          <a:rPr lang="en-US" sz="2400" b="0" i="1" smtClean="0">
                            <a:latin typeface="Cambria Math"/>
                          </a:rPr>
                          <m:t>𝑔</m:t>
                        </m:r>
                      </m:den>
                    </m:f>
                  </m:oMath>
                </a14:m>
                <a:endParaRPr lang="en-US" sz="2400" dirty="0" smtClean="0"/>
              </a:p>
              <a:p>
                <a:pPr algn="l"/>
                <a:r>
                  <a:rPr lang="en-US" sz="2400" dirty="0" smtClean="0"/>
                  <a:t>Where</a:t>
                </a:r>
              </a:p>
              <a:p>
                <a:pPr algn="l"/>
                <a14:m>
                  <m:oMath xmlns:m="http://schemas.openxmlformats.org/officeDocument/2006/math">
                    <m:sSub>
                      <m:sSubPr>
                        <m:ctrlPr>
                          <a:rPr lang="en-US" sz="2400" i="1">
                            <a:latin typeface="Cambria Math"/>
                          </a:rPr>
                        </m:ctrlPr>
                      </m:sSubPr>
                      <m:e>
                        <m:r>
                          <a:rPr lang="en-US" sz="2400" i="1">
                            <a:latin typeface="Cambria Math"/>
                          </a:rPr>
                          <m:t>𝑃</m:t>
                        </m:r>
                      </m:e>
                      <m:sub>
                        <m:r>
                          <a:rPr lang="en-US" sz="2400" i="1">
                            <a:latin typeface="Cambria Math"/>
                          </a:rPr>
                          <m:t>0</m:t>
                        </m:r>
                      </m:sub>
                    </m:sSub>
                  </m:oMath>
                </a14:m>
                <a:r>
                  <a:rPr lang="en-US" sz="2400" dirty="0" smtClean="0"/>
                  <a:t>: Price of current stock</a:t>
                </a:r>
              </a:p>
              <a:p>
                <a:pPr algn="l"/>
                <a14:m>
                  <m:oMath xmlns:m="http://schemas.openxmlformats.org/officeDocument/2006/math">
                    <m:sSub>
                      <m:sSubPr>
                        <m:ctrlPr>
                          <a:rPr lang="en-US" sz="2400" i="1">
                            <a:latin typeface="Cambria Math"/>
                          </a:rPr>
                        </m:ctrlPr>
                      </m:sSubPr>
                      <m:e>
                        <m:r>
                          <a:rPr lang="en-US" sz="2400" i="1">
                            <a:latin typeface="Cambria Math"/>
                          </a:rPr>
                          <m:t>𝑟</m:t>
                        </m:r>
                      </m:e>
                      <m:sub>
                        <m:r>
                          <a:rPr lang="en-US" sz="2400" i="1">
                            <a:latin typeface="Cambria Math"/>
                          </a:rPr>
                          <m:t>𝑠</m:t>
                        </m:r>
                      </m:sub>
                    </m:sSub>
                  </m:oMath>
                </a14:m>
                <a:r>
                  <a:rPr lang="en-US" sz="2400" dirty="0" smtClean="0"/>
                  <a:t> : Required rate of return on stock</a:t>
                </a:r>
              </a:p>
              <a:p>
                <a:pPr algn="l"/>
                <a:r>
                  <a:rPr lang="en-US" sz="2400" dirty="0"/>
                  <a:t>	</a:t>
                </a:r>
                <a:r>
                  <a:rPr lang="en-US" sz="2400" dirty="0" smtClean="0"/>
                  <a:t>-&gt; Higher risk leads to higher </a:t>
                </a:r>
                <a14:m>
                  <m:oMath xmlns:m="http://schemas.openxmlformats.org/officeDocument/2006/math">
                    <m:sSub>
                      <m:sSubPr>
                        <m:ctrlPr>
                          <a:rPr lang="en-US" sz="2400" i="1">
                            <a:latin typeface="Cambria Math"/>
                          </a:rPr>
                        </m:ctrlPr>
                      </m:sSubPr>
                      <m:e>
                        <m:r>
                          <a:rPr lang="en-US" sz="2400" i="1">
                            <a:latin typeface="Cambria Math"/>
                          </a:rPr>
                          <m:t>𝑟</m:t>
                        </m:r>
                      </m:e>
                      <m:sub>
                        <m:r>
                          <a:rPr lang="en-US" sz="2400" i="1">
                            <a:latin typeface="Cambria Math"/>
                          </a:rPr>
                          <m:t>𝑠</m:t>
                        </m:r>
                      </m:sub>
                    </m:sSub>
                  </m:oMath>
                </a14:m>
                <a:endParaRPr lang="en-US" sz="2400" dirty="0" smtClean="0"/>
              </a:p>
              <a:p>
                <a:pPr algn="l"/>
                <a:r>
                  <a:rPr lang="en-US" sz="2400" dirty="0"/>
                  <a:t>	</a:t>
                </a:r>
                <a:r>
                  <a:rPr lang="en-US" sz="2400" dirty="0" smtClean="0"/>
                  <a:t>-&gt; Lower risk leads to lower </a:t>
                </a:r>
                <a14:m>
                  <m:oMath xmlns:m="http://schemas.openxmlformats.org/officeDocument/2006/math">
                    <m:sSub>
                      <m:sSubPr>
                        <m:ctrlPr>
                          <a:rPr lang="en-US" sz="2400" i="1">
                            <a:latin typeface="Cambria Math"/>
                          </a:rPr>
                        </m:ctrlPr>
                      </m:sSubPr>
                      <m:e>
                        <m:r>
                          <a:rPr lang="en-US" sz="2400" i="1">
                            <a:latin typeface="Cambria Math"/>
                          </a:rPr>
                          <m:t>𝑟</m:t>
                        </m:r>
                      </m:e>
                      <m:sub>
                        <m:r>
                          <a:rPr lang="en-US" sz="2400" i="1">
                            <a:latin typeface="Cambria Math"/>
                          </a:rPr>
                          <m:t>𝑠</m:t>
                        </m:r>
                      </m:sub>
                    </m:sSub>
                  </m:oMath>
                </a14:m>
                <a:endParaRPr lang="en-US" sz="2400" dirty="0" smtClean="0"/>
              </a:p>
              <a:p>
                <a:pPr algn="l"/>
                <a:r>
                  <a:rPr lang="en-US" sz="2400" dirty="0"/>
                  <a:t>g</a:t>
                </a:r>
                <a:r>
                  <a:rPr lang="en-US" sz="2400" dirty="0" smtClean="0"/>
                  <a:t> : Growth rate</a:t>
                </a:r>
              </a:p>
              <a:p>
                <a:pPr algn="l"/>
                <a:endParaRPr lang="en-US" sz="2800" dirty="0"/>
              </a:p>
              <a:p>
                <a:pPr algn="l"/>
                <a:r>
                  <a:rPr lang="en-US" sz="2400" dirty="0" smtClean="0"/>
                  <a:t>Hence, both would pay the same stock price regardless how long they hold the stock.</a:t>
                </a:r>
              </a:p>
              <a:p>
                <a:pPr algn="l"/>
                <a:r>
                  <a:rPr lang="en-US" sz="2400" dirty="0" smtClean="0"/>
                  <a:t>(Price would be different when buy at different time)</a:t>
                </a:r>
              </a:p>
            </p:txBody>
          </p:sp>
        </mc:Choice>
        <mc:Fallback>
          <p:sp>
            <p:nvSpPr>
              <p:cNvPr id="4" name="Title 1"/>
              <p:cNvSpPr txBox="1">
                <a:spLocks noRot="1" noChangeAspect="1" noMove="1" noResize="1" noEditPoints="1" noAdjustHandles="1" noChangeArrowheads="1" noChangeShapeType="1" noTextEdit="1"/>
              </p:cNvSpPr>
              <p:nvPr/>
            </p:nvSpPr>
            <p:spPr>
              <a:xfrm>
                <a:off x="1676400" y="76200"/>
                <a:ext cx="7313240" cy="6116265"/>
              </a:xfrm>
              <a:prstGeom prst="rect">
                <a:avLst/>
              </a:prstGeom>
              <a:blipFill rotWithShape="1">
                <a:blip r:embed="rId2" cstate="print"/>
                <a:stretch>
                  <a:fillRect l="-1250" r="-1750"/>
                </a:stretch>
              </a:blipFill>
            </p:spPr>
            <p:txBody>
              <a:bodyPr/>
              <a:lstStyle/>
              <a:p>
                <a:r>
                  <a:rPr lang="en-SG">
                    <a:noFill/>
                  </a:rPr>
                  <a:t> </a:t>
                </a:r>
              </a:p>
            </p:txBody>
          </p:sp>
        </mc:Fallback>
      </mc:AlternateContent>
    </p:spTree>
    <p:extLst>
      <p:ext uri="{BB962C8B-B14F-4D97-AF65-F5344CB8AC3E}">
        <p14:creationId xmlns="" xmlns:p14="http://schemas.microsoft.com/office/powerpoint/2010/main" val="2519704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03238"/>
            <a:ext cx="8229600" cy="1325562"/>
          </a:xfrm>
        </p:spPr>
        <p:txBody>
          <a:bodyPr>
            <a:noAutofit/>
          </a:bodyPr>
          <a:lstStyle/>
          <a:p>
            <a:r>
              <a:rPr lang="en-US" sz="3600" dirty="0" smtClean="0"/>
              <a:t>Intrinsic value     , stock price and how to estimate intrinsic value of common stock</a:t>
            </a:r>
            <a:endParaRPr lang="en-US" sz="3600" dirty="0"/>
          </a:p>
        </p:txBody>
      </p:sp>
      <p:sp>
        <p:nvSpPr>
          <p:cNvPr id="3" name="Content Placeholder 2"/>
          <p:cNvSpPr>
            <a:spLocks noGrp="1"/>
          </p:cNvSpPr>
          <p:nvPr>
            <p:ph idx="1"/>
          </p:nvPr>
        </p:nvSpPr>
        <p:spPr>
          <a:xfrm>
            <a:off x="1905000" y="2362200"/>
            <a:ext cx="6629400" cy="3687763"/>
          </a:xfrm>
        </p:spPr>
        <p:txBody>
          <a:bodyPr/>
          <a:lstStyle/>
          <a:p>
            <a:r>
              <a:rPr lang="en-US" dirty="0" smtClean="0"/>
              <a:t>What is intrinsic value?</a:t>
            </a:r>
          </a:p>
          <a:p>
            <a:pPr lvl="1"/>
            <a:r>
              <a:rPr lang="en-US" dirty="0" smtClean="0"/>
              <a:t>Stock price in equilibrium</a:t>
            </a:r>
          </a:p>
          <a:p>
            <a:pPr lvl="1"/>
            <a:r>
              <a:rPr lang="en-US" dirty="0" smtClean="0"/>
              <a:t>Below intrinsic value</a:t>
            </a:r>
            <a:r>
              <a:rPr lang="en-US" dirty="0"/>
              <a:t> </a:t>
            </a:r>
            <a:r>
              <a:rPr lang="en-US" dirty="0" smtClean="0"/>
              <a:t>-&gt; undervalued -&gt; buy</a:t>
            </a:r>
          </a:p>
          <a:p>
            <a:pPr lvl="1"/>
            <a:r>
              <a:rPr lang="en-US" dirty="0" smtClean="0"/>
              <a:t>Above intrinsic value -&gt; Overvalued -&gt; Sell</a:t>
            </a:r>
          </a:p>
          <a:p>
            <a:endParaRPr lang="en-US" dirty="0"/>
          </a:p>
          <a:p>
            <a:r>
              <a:rPr lang="en-US" dirty="0" smtClean="0"/>
              <a:t>3 Method: Discounted Dividend Model (DDM), Corporate Valuation Model and Firm Multiples Method (</a:t>
            </a:r>
            <a:r>
              <a:rPr lang="en-US" dirty="0" err="1" smtClean="0"/>
              <a:t>e.g</a:t>
            </a:r>
            <a:r>
              <a:rPr lang="en-US" dirty="0" smtClean="0"/>
              <a:t> P/E ratio)</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3905250" y="419100"/>
            <a:ext cx="514350" cy="419100"/>
          </a:xfrm>
          <a:prstGeom prst="rect">
            <a:avLst/>
          </a:prstGeom>
          <a:noFill/>
          <a:ln w="9525">
            <a:solidFill>
              <a:schemeClr val="accent1"/>
            </a:solidFill>
            <a:miter lim="800000"/>
            <a:headEnd/>
            <a:tailEnd/>
          </a:ln>
        </p:spPr>
      </p:pic>
    </p:spTree>
    <p:extLst>
      <p:ext uri="{BB962C8B-B14F-4D97-AF65-F5344CB8AC3E}">
        <p14:creationId xmlns="" xmlns:p14="http://schemas.microsoft.com/office/powerpoint/2010/main" val="39269613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4" name="Title 1"/>
              <p:cNvSpPr txBox="1">
                <a:spLocks/>
              </p:cNvSpPr>
              <p:nvPr/>
            </p:nvSpPr>
            <p:spPr>
              <a:xfrm>
                <a:off x="2438400" y="1277648"/>
                <a:ext cx="8305800" cy="38277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t>Q10-9</a:t>
                </a:r>
              </a:p>
              <a:p>
                <a:pPr algn="l"/>
                <a:endParaRPr lang="en-US" sz="2800" dirty="0" smtClean="0"/>
              </a:p>
              <a:p>
                <a:pPr marL="457200" indent="-457200" algn="l">
                  <a:buFont typeface="Wingdings" pitchFamily="2" charset="2"/>
                  <a:buChar char="q"/>
                </a:pPr>
                <a:r>
                  <a:rPr lang="en-US" sz="2400" dirty="0" smtClean="0"/>
                  <a:t>Perpetual preferred stock</a:t>
                </a:r>
              </a:p>
              <a:p>
                <a:pPr marL="457200" indent="-457200" algn="l">
                  <a:buFont typeface="Wingdings" pitchFamily="2" charset="2"/>
                  <a:buChar char="q"/>
                </a:pPr>
                <a:r>
                  <a:rPr lang="en-US" sz="2400" dirty="0" smtClean="0"/>
                  <a:t>Par value: $100</a:t>
                </a:r>
              </a:p>
              <a:p>
                <a:pPr marL="457200" indent="-457200" algn="l">
                  <a:buFont typeface="Wingdings" pitchFamily="2" charset="2"/>
                  <a:buChar char="q"/>
                </a:pPr>
                <a:r>
                  <a:rPr lang="en-US" sz="2400" dirty="0" smtClean="0"/>
                  <a:t>Annual dividend: 10%</a:t>
                </a:r>
              </a:p>
              <a:p>
                <a:pPr marL="457200" indent="-457200" algn="l">
                  <a:buFont typeface="Wingdings" pitchFamily="2" charset="2"/>
                  <a:buChar char="q"/>
                </a:pPr>
                <a:r>
                  <a:rPr lang="en-US" sz="2400" dirty="0" smtClean="0"/>
                  <a:t>Current yield (Expected return), </a:t>
                </a:r>
                <a14:m>
                  <m:oMath xmlns:m="http://schemas.openxmlformats.org/officeDocument/2006/math">
                    <m:sSub>
                      <m:sSubPr>
                        <m:ctrlPr>
                          <a:rPr lang="en-US" sz="2400" i="1" smtClean="0">
                            <a:latin typeface="Cambria Math"/>
                          </a:rPr>
                        </m:ctrlPr>
                      </m:sSubPr>
                      <m:e>
                        <m:r>
                          <a:rPr lang="en-US" sz="2400" b="0" i="1" smtClean="0">
                            <a:latin typeface="Cambria Math"/>
                          </a:rPr>
                          <m:t>𝑟</m:t>
                        </m:r>
                      </m:e>
                      <m:sub>
                        <m:r>
                          <a:rPr lang="en-US" sz="2400" b="0" i="1" smtClean="0">
                            <a:latin typeface="Cambria Math"/>
                          </a:rPr>
                          <m:t>𝑝</m:t>
                        </m:r>
                      </m:sub>
                    </m:sSub>
                  </m:oMath>
                </a14:m>
                <a:r>
                  <a:rPr lang="en-US" sz="2400" dirty="0" smtClean="0"/>
                  <a:t>= 8%</a:t>
                </a:r>
              </a:p>
              <a:p>
                <a:pPr marL="457200" indent="-457200" algn="l">
                  <a:buFont typeface="Wingdings" pitchFamily="2" charset="2"/>
                  <a:buChar char="q"/>
                </a:pPr>
                <a:endParaRPr lang="en-US" sz="2800" dirty="0"/>
              </a:p>
              <a:p>
                <a:pPr marL="514350" indent="-514350" algn="l">
                  <a:buAutoNum type="alphaLcParenR"/>
                </a:pPr>
                <a:r>
                  <a:rPr lang="en-US" sz="2400" b="1" dirty="0" smtClean="0">
                    <a:solidFill>
                      <a:srgbClr val="FF0000"/>
                    </a:solidFill>
                  </a:rPr>
                  <a:t>Stock’s value = ?</a:t>
                </a:r>
              </a:p>
              <a:p>
                <a:pPr marL="514350" indent="-514350" algn="l">
                  <a:buAutoNum type="alphaLcParenR"/>
                </a:pPr>
                <a:endParaRPr lang="en-US" sz="2800" b="1" dirty="0">
                  <a:solidFill>
                    <a:srgbClr val="FF0000"/>
                  </a:solidFill>
                </a:endParaRPr>
              </a:p>
              <a:p>
                <a:pPr algn="l"/>
                <a:r>
                  <a:rPr lang="en-US" sz="2400" dirty="0" smtClean="0"/>
                  <a:t>Note: </a:t>
                </a:r>
              </a:p>
              <a:p>
                <a:pPr algn="l"/>
                <a14:m>
                  <m:oMathPara xmlns:m="http://schemas.openxmlformats.org/officeDocument/2006/math">
                    <m:oMathParaPr>
                      <m:jc m:val="left"/>
                    </m:oMathParaPr>
                    <m:oMath xmlns:m="http://schemas.openxmlformats.org/officeDocument/2006/math">
                      <m:sSub>
                        <m:sSubPr>
                          <m:ctrlPr>
                            <a:rPr lang="en-SG" sz="2400" i="1" smtClean="0">
                              <a:latin typeface="Cambria Math"/>
                            </a:rPr>
                          </m:ctrlPr>
                        </m:sSubPr>
                        <m:e>
                          <m:r>
                            <a:rPr lang="en-US" sz="2400" b="0" i="1" smtClean="0">
                              <a:latin typeface="Cambria Math"/>
                            </a:rPr>
                            <m:t>𝑉</m:t>
                          </m:r>
                        </m:e>
                        <m:sub>
                          <m:r>
                            <a:rPr lang="en-US" sz="2400" b="0" i="1" smtClean="0">
                              <a:latin typeface="Cambria Math"/>
                            </a:rPr>
                            <m:t>𝑝</m:t>
                          </m:r>
                        </m:sub>
                      </m:sSub>
                      <m:r>
                        <a:rPr lang="en-US" sz="2400" b="0" i="1" smtClean="0">
                          <a:latin typeface="Cambria Math"/>
                        </a:rPr>
                        <m:t>=</m:t>
                      </m:r>
                      <m:sSub>
                        <m:sSubPr>
                          <m:ctrlPr>
                            <a:rPr lang="en-US" sz="2400" b="0" i="1" smtClean="0">
                              <a:latin typeface="Cambria Math"/>
                            </a:rPr>
                          </m:ctrlPr>
                        </m:sSubPr>
                        <m:e>
                          <m:r>
                            <a:rPr lang="en-US" sz="2400" b="0" i="1" smtClean="0">
                              <a:latin typeface="Cambria Math"/>
                            </a:rPr>
                            <m:t>𝐷</m:t>
                          </m:r>
                        </m:e>
                        <m:sub>
                          <m:r>
                            <a:rPr lang="en-US" sz="2400" b="0" i="1" smtClean="0">
                              <a:latin typeface="Cambria Math"/>
                            </a:rPr>
                            <m:t>1</m:t>
                          </m:r>
                        </m:sub>
                      </m:sSub>
                      <m:r>
                        <a:rPr lang="en-US" sz="2400" b="0" i="1" smtClean="0">
                          <a:latin typeface="Cambria Math"/>
                        </a:rPr>
                        <m:t>/(</m:t>
                      </m:r>
                      <m:sSub>
                        <m:sSubPr>
                          <m:ctrlPr>
                            <a:rPr lang="en-US" sz="2400" b="0" i="1" smtClean="0">
                              <a:latin typeface="Cambria Math"/>
                            </a:rPr>
                          </m:ctrlPr>
                        </m:sSubPr>
                        <m:e>
                          <m:r>
                            <a:rPr lang="en-US" sz="2400" b="0" i="1" smtClean="0">
                              <a:latin typeface="Cambria Math"/>
                            </a:rPr>
                            <m:t>𝑟</m:t>
                          </m:r>
                        </m:e>
                        <m:sub>
                          <m:r>
                            <a:rPr lang="en-US" sz="2400" b="0" i="1" smtClean="0">
                              <a:latin typeface="Cambria Math"/>
                            </a:rPr>
                            <m:t>𝑝</m:t>
                          </m:r>
                        </m:sub>
                      </m:sSub>
                      <m:r>
                        <a:rPr lang="en-US" sz="2400" b="0" i="1" smtClean="0">
                          <a:latin typeface="Cambria Math"/>
                        </a:rPr>
                        <m:t>−</m:t>
                      </m:r>
                      <m:r>
                        <a:rPr lang="en-US" sz="2400" b="0" i="1" smtClean="0">
                          <a:latin typeface="Cambria Math"/>
                        </a:rPr>
                        <m:t>𝑔</m:t>
                      </m:r>
                      <m:r>
                        <a:rPr lang="en-US" sz="2400" b="0" i="1" smtClean="0">
                          <a:latin typeface="Cambria Math"/>
                        </a:rPr>
                        <m:t>)</m:t>
                      </m:r>
                    </m:oMath>
                  </m:oMathPara>
                </a14:m>
                <a:endParaRPr lang="en-SG" sz="2400" dirty="0" smtClean="0"/>
              </a:p>
              <a:p>
                <a:pPr algn="l"/>
                <a:r>
                  <a:rPr lang="en-SG" sz="2400" dirty="0" smtClean="0"/>
                  <a:t>Since </a:t>
                </a:r>
                <a:r>
                  <a:rPr lang="en-SG" sz="2400" dirty="0"/>
                  <a:t>Preferred Dividend is constant,</a:t>
                </a:r>
              </a:p>
              <a:p>
                <a:pPr algn="l"/>
                <a:r>
                  <a:rPr lang="en-SG" sz="2400" dirty="0"/>
                  <a:t>D1 = D2 = </a:t>
                </a:r>
                <a:r>
                  <a:rPr lang="en-SG" sz="2400" dirty="0" err="1"/>
                  <a:t>Dn</a:t>
                </a:r>
                <a:r>
                  <a:rPr lang="en-SG" sz="2400" dirty="0"/>
                  <a:t> = D and g = </a:t>
                </a:r>
                <a:r>
                  <a:rPr lang="en-SG" sz="2400" dirty="0" smtClean="0"/>
                  <a:t>0</a:t>
                </a:r>
              </a:p>
              <a:p>
                <a:pPr algn="l"/>
                <a:r>
                  <a:rPr lang="en-SG" sz="2400" dirty="0" smtClean="0"/>
                  <a:t>Hence </a:t>
                </a:r>
                <a14:m>
                  <m:oMath xmlns:m="http://schemas.openxmlformats.org/officeDocument/2006/math">
                    <m:sSub>
                      <m:sSubPr>
                        <m:ctrlPr>
                          <a:rPr lang="en-SG" sz="2400" b="1" i="1">
                            <a:latin typeface="Cambria Math"/>
                          </a:rPr>
                        </m:ctrlPr>
                      </m:sSubPr>
                      <m:e>
                        <m:r>
                          <a:rPr lang="en-US" sz="2400" b="1" i="1">
                            <a:latin typeface="Cambria Math"/>
                          </a:rPr>
                          <m:t>𝑽</m:t>
                        </m:r>
                      </m:e>
                      <m:sub>
                        <m:r>
                          <a:rPr lang="en-US" sz="2400" b="1" i="1">
                            <a:latin typeface="Cambria Math"/>
                          </a:rPr>
                          <m:t>𝒑</m:t>
                        </m:r>
                      </m:sub>
                    </m:sSub>
                    <m:r>
                      <a:rPr lang="en-US" sz="2400" b="1" i="1">
                        <a:latin typeface="Cambria Math"/>
                      </a:rPr>
                      <m:t>=</m:t>
                    </m:r>
                    <m:r>
                      <a:rPr lang="en-US" sz="2400" b="1" i="1" smtClean="0">
                        <a:latin typeface="Cambria Math"/>
                      </a:rPr>
                      <m:t>𝑫</m:t>
                    </m:r>
                    <m:r>
                      <a:rPr lang="en-US" sz="2400" b="1" i="1">
                        <a:latin typeface="Cambria Math"/>
                      </a:rPr>
                      <m:t>/</m:t>
                    </m:r>
                    <m:sSub>
                      <m:sSubPr>
                        <m:ctrlPr>
                          <a:rPr lang="en-US" sz="2400" b="1" i="1">
                            <a:latin typeface="Cambria Math"/>
                          </a:rPr>
                        </m:ctrlPr>
                      </m:sSubPr>
                      <m:e>
                        <m:r>
                          <a:rPr lang="en-US" sz="2400" b="1" i="1">
                            <a:latin typeface="Cambria Math"/>
                          </a:rPr>
                          <m:t>𝒓</m:t>
                        </m:r>
                      </m:e>
                      <m:sub>
                        <m:r>
                          <a:rPr lang="en-US" sz="2400" b="1" i="1">
                            <a:latin typeface="Cambria Math"/>
                          </a:rPr>
                          <m:t>𝒑</m:t>
                        </m:r>
                      </m:sub>
                    </m:sSub>
                  </m:oMath>
                </a14:m>
                <a:endParaRPr lang="en-MY" sz="2400" b="1" dirty="0"/>
              </a:p>
            </p:txBody>
          </p:sp>
        </mc:Choice>
        <mc:Fallback>
          <p:sp>
            <p:nvSpPr>
              <p:cNvPr id="4" name="Title 1"/>
              <p:cNvSpPr txBox="1">
                <a:spLocks noRot="1" noChangeAspect="1" noMove="1" noResize="1" noEditPoints="1" noAdjustHandles="1" noChangeArrowheads="1" noChangeShapeType="1" noTextEdit="1"/>
              </p:cNvSpPr>
              <p:nvPr/>
            </p:nvSpPr>
            <p:spPr>
              <a:xfrm>
                <a:off x="2438400" y="1277648"/>
                <a:ext cx="8305800" cy="3827752"/>
              </a:xfrm>
              <a:prstGeom prst="rect">
                <a:avLst/>
              </a:prstGeom>
              <a:blipFill rotWithShape="1">
                <a:blip r:embed="rId2" cstate="print"/>
                <a:stretch>
                  <a:fillRect l="-1467" t="-23885" b="-25318"/>
                </a:stretch>
              </a:blipFill>
            </p:spPr>
            <p:txBody>
              <a:bodyPr/>
              <a:lstStyle/>
              <a:p>
                <a:r>
                  <a:rPr lang="en-US">
                    <a:noFill/>
                  </a:rPr>
                  <a:t> </a:t>
                </a:r>
              </a:p>
            </p:txBody>
          </p:sp>
        </mc:Fallback>
      </mc:AlternateContent>
    </p:spTree>
    <p:extLst>
      <p:ext uri="{BB962C8B-B14F-4D97-AF65-F5344CB8AC3E}">
        <p14:creationId xmlns="" xmlns:p14="http://schemas.microsoft.com/office/powerpoint/2010/main" val="32320505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4" name="Title 1"/>
              <p:cNvSpPr txBox="1">
                <a:spLocks/>
              </p:cNvSpPr>
              <p:nvPr/>
            </p:nvSpPr>
            <p:spPr>
              <a:xfrm>
                <a:off x="1981200" y="457200"/>
                <a:ext cx="6934200" cy="4419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smtClean="0"/>
                  <a:t>Q10-9</a:t>
                </a:r>
              </a:p>
              <a:p>
                <a:pPr algn="l"/>
                <a:endParaRPr lang="en-US" sz="2400" dirty="0" smtClean="0"/>
              </a:p>
              <a:p>
                <a:pPr marL="457200" indent="-457200" algn="l">
                  <a:buFont typeface="Wingdings" pitchFamily="2" charset="2"/>
                  <a:buChar char="q"/>
                </a:pPr>
                <a:r>
                  <a:rPr lang="en-US" sz="2400" dirty="0" smtClean="0"/>
                  <a:t>Perpetual preferred stock</a:t>
                </a:r>
              </a:p>
              <a:p>
                <a:pPr marL="457200" indent="-457200" algn="l">
                  <a:buFont typeface="Wingdings" pitchFamily="2" charset="2"/>
                  <a:buChar char="q"/>
                </a:pPr>
                <a:r>
                  <a:rPr lang="en-US" sz="2400" dirty="0" smtClean="0"/>
                  <a:t>Par value: $100</a:t>
                </a:r>
              </a:p>
              <a:p>
                <a:pPr marL="457200" indent="-457200" algn="l">
                  <a:buFont typeface="Wingdings" pitchFamily="2" charset="2"/>
                  <a:buChar char="q"/>
                </a:pPr>
                <a:r>
                  <a:rPr lang="en-US" sz="2400" dirty="0" smtClean="0">
                    <a:solidFill>
                      <a:srgbClr val="FF0000"/>
                    </a:solidFill>
                  </a:rPr>
                  <a:t>Annual dividend: 10% </a:t>
                </a:r>
                <a:r>
                  <a:rPr lang="en-US" sz="2400" b="1" dirty="0" smtClean="0">
                    <a:solidFill>
                      <a:srgbClr val="FF0000"/>
                    </a:solidFill>
                  </a:rPr>
                  <a:t>=&gt; $100(0.10)=$10</a:t>
                </a:r>
              </a:p>
              <a:p>
                <a:pPr marL="457200" indent="-457200" algn="l">
                  <a:buFont typeface="Wingdings" pitchFamily="2" charset="2"/>
                  <a:buChar char="q"/>
                </a:pPr>
                <a:r>
                  <a:rPr lang="en-US" sz="2400" dirty="0" smtClean="0"/>
                  <a:t>Current yield (Expected return), </a:t>
                </a:r>
                <a14:m>
                  <m:oMath xmlns:m="http://schemas.openxmlformats.org/officeDocument/2006/math">
                    <m:sSub>
                      <m:sSubPr>
                        <m:ctrlPr>
                          <a:rPr lang="en-US" sz="2400" i="1" smtClean="0">
                            <a:latin typeface="Cambria Math"/>
                          </a:rPr>
                        </m:ctrlPr>
                      </m:sSubPr>
                      <m:e>
                        <m:r>
                          <a:rPr lang="en-US" sz="2400" b="0" i="1" smtClean="0">
                            <a:latin typeface="Cambria Math"/>
                          </a:rPr>
                          <m:t>𝑟</m:t>
                        </m:r>
                      </m:e>
                      <m:sub>
                        <m:r>
                          <a:rPr lang="en-US" sz="2400" b="0" i="1" smtClean="0">
                            <a:latin typeface="Cambria Math"/>
                          </a:rPr>
                          <m:t>𝑝</m:t>
                        </m:r>
                      </m:sub>
                    </m:sSub>
                  </m:oMath>
                </a14:m>
                <a:r>
                  <a:rPr lang="en-US" sz="2400" dirty="0" smtClean="0"/>
                  <a:t>= 8% = </a:t>
                </a:r>
                <a:r>
                  <a:rPr lang="en-US" sz="2400" b="1" dirty="0" smtClean="0">
                    <a:solidFill>
                      <a:srgbClr val="FF0000"/>
                    </a:solidFill>
                  </a:rPr>
                  <a:t>0.08</a:t>
                </a:r>
              </a:p>
              <a:p>
                <a:pPr marL="457200" indent="-457200" algn="l">
                  <a:buFont typeface="Wingdings" pitchFamily="2" charset="2"/>
                  <a:buChar char="q"/>
                </a:pPr>
                <a:endParaRPr lang="en-US" sz="2400" dirty="0"/>
              </a:p>
              <a:p>
                <a:pPr marL="514350" indent="-514350" algn="l">
                  <a:buAutoNum type="alphaLcParenR"/>
                </a:pPr>
                <a:r>
                  <a:rPr lang="en-US" sz="2400" b="1" dirty="0" smtClean="0"/>
                  <a:t>Stock’s value = ?</a:t>
                </a:r>
              </a:p>
            </p:txBody>
          </p:sp>
        </mc:Choice>
        <mc:Fallback>
          <p:sp>
            <p:nvSpPr>
              <p:cNvPr id="4" name="Title 1"/>
              <p:cNvSpPr txBox="1">
                <a:spLocks noRot="1" noChangeAspect="1" noMove="1" noResize="1" noEditPoints="1" noAdjustHandles="1" noChangeArrowheads="1" noChangeShapeType="1" noTextEdit="1"/>
              </p:cNvSpPr>
              <p:nvPr/>
            </p:nvSpPr>
            <p:spPr>
              <a:xfrm>
                <a:off x="1981200" y="457200"/>
                <a:ext cx="6934200" cy="4419600"/>
              </a:xfrm>
              <a:prstGeom prst="rect">
                <a:avLst/>
              </a:prstGeom>
              <a:blipFill rotWithShape="1">
                <a:blip r:embed="rId2" cstate="print"/>
                <a:stretch>
                  <a:fillRect l="-1318"/>
                </a:stretch>
              </a:blipFill>
            </p:spPr>
            <p:txBody>
              <a:bodyPr/>
              <a:lstStyle/>
              <a:p>
                <a:r>
                  <a:rPr lang="en-US">
                    <a:noFill/>
                  </a:rPr>
                  <a:t> </a:t>
                </a:r>
              </a:p>
            </p:txBody>
          </p:sp>
        </mc:Fallback>
      </mc:AlternateContent>
    </p:spTree>
    <p:extLst>
      <p:ext uri="{BB962C8B-B14F-4D97-AF65-F5344CB8AC3E}">
        <p14:creationId xmlns="" xmlns:p14="http://schemas.microsoft.com/office/powerpoint/2010/main" val="29854165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4" name="Title 1"/>
              <p:cNvSpPr txBox="1">
                <a:spLocks/>
              </p:cNvSpPr>
              <p:nvPr/>
            </p:nvSpPr>
            <p:spPr>
              <a:xfrm>
                <a:off x="2079171" y="762000"/>
                <a:ext cx="6683829" cy="3505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smtClean="0">
                    <a:solidFill>
                      <a:schemeClr val="tx1"/>
                    </a:solidFill>
                  </a:rPr>
                  <a:t>Q10-9</a:t>
                </a:r>
              </a:p>
              <a:p>
                <a:pPr algn="l"/>
                <a:endParaRPr lang="en-US" sz="2400" dirty="0" smtClean="0">
                  <a:solidFill>
                    <a:schemeClr val="tx1"/>
                  </a:solidFill>
                </a:endParaRPr>
              </a:p>
              <a:p>
                <a:pPr marL="457200" indent="-457200" algn="l">
                  <a:buFont typeface="Wingdings" pitchFamily="2" charset="2"/>
                  <a:buChar char="q"/>
                </a:pPr>
                <a:r>
                  <a:rPr lang="en-US" sz="2400" dirty="0" smtClean="0">
                    <a:solidFill>
                      <a:schemeClr val="tx1"/>
                    </a:solidFill>
                  </a:rPr>
                  <a:t>Perpetual preferred stock</a:t>
                </a:r>
              </a:p>
              <a:p>
                <a:pPr marL="457200" indent="-457200" algn="l">
                  <a:buFont typeface="Wingdings" pitchFamily="2" charset="2"/>
                  <a:buChar char="q"/>
                </a:pPr>
                <a:r>
                  <a:rPr lang="en-US" sz="2400" dirty="0" smtClean="0">
                    <a:solidFill>
                      <a:schemeClr val="tx1"/>
                    </a:solidFill>
                  </a:rPr>
                  <a:t>Par value: $100</a:t>
                </a:r>
              </a:p>
              <a:p>
                <a:pPr marL="457200" indent="-457200" algn="l">
                  <a:buFont typeface="Wingdings" pitchFamily="2" charset="2"/>
                  <a:buChar char="q"/>
                </a:pPr>
                <a:r>
                  <a:rPr lang="en-US" sz="2400" dirty="0" smtClean="0">
                    <a:solidFill>
                      <a:schemeClr val="tx1"/>
                    </a:solidFill>
                  </a:rPr>
                  <a:t>Annual dividend: 10% </a:t>
                </a:r>
                <a:r>
                  <a:rPr lang="en-US" sz="2400" b="1" dirty="0" smtClean="0">
                    <a:solidFill>
                      <a:schemeClr val="tx1"/>
                    </a:solidFill>
                  </a:rPr>
                  <a:t>=&gt; $100(0.10)=$10</a:t>
                </a:r>
              </a:p>
              <a:p>
                <a:pPr marL="457200" indent="-457200" algn="l">
                  <a:buFont typeface="Wingdings" pitchFamily="2" charset="2"/>
                  <a:buChar char="q"/>
                </a:pPr>
                <a:r>
                  <a:rPr lang="en-US" sz="2400" dirty="0" smtClean="0">
                    <a:solidFill>
                      <a:schemeClr val="tx1"/>
                    </a:solidFill>
                  </a:rPr>
                  <a:t>Current yield (Expected return), </a:t>
                </a:r>
                <a14:m>
                  <m:oMath xmlns:m="http://schemas.openxmlformats.org/officeDocument/2006/math">
                    <m:sSub>
                      <m:sSubPr>
                        <m:ctrlPr>
                          <a:rPr lang="en-US" sz="2400" i="1" smtClean="0">
                            <a:solidFill>
                              <a:schemeClr val="tx1"/>
                            </a:solidFill>
                            <a:latin typeface="Cambria Math"/>
                          </a:rPr>
                        </m:ctrlPr>
                      </m:sSubPr>
                      <m:e>
                        <m:r>
                          <a:rPr lang="en-US" sz="2400" b="0" i="1" smtClean="0">
                            <a:solidFill>
                              <a:schemeClr val="tx1"/>
                            </a:solidFill>
                            <a:latin typeface="Cambria Math"/>
                          </a:rPr>
                          <m:t>𝑟</m:t>
                        </m:r>
                      </m:e>
                      <m:sub>
                        <m:r>
                          <a:rPr lang="en-US" sz="2400" b="0" i="1" smtClean="0">
                            <a:solidFill>
                              <a:schemeClr val="tx1"/>
                            </a:solidFill>
                            <a:latin typeface="Cambria Math"/>
                          </a:rPr>
                          <m:t>𝑝</m:t>
                        </m:r>
                      </m:sub>
                    </m:sSub>
                  </m:oMath>
                </a14:m>
                <a:r>
                  <a:rPr lang="en-US" sz="2400" dirty="0" smtClean="0">
                    <a:solidFill>
                      <a:schemeClr val="tx1"/>
                    </a:solidFill>
                  </a:rPr>
                  <a:t>= 8% = </a:t>
                </a:r>
                <a:r>
                  <a:rPr lang="en-US" sz="2400" b="1" dirty="0" smtClean="0">
                    <a:solidFill>
                      <a:schemeClr val="tx1"/>
                    </a:solidFill>
                  </a:rPr>
                  <a:t>0.08</a:t>
                </a:r>
              </a:p>
              <a:p>
                <a:pPr marL="457200" indent="-457200" algn="l">
                  <a:buFont typeface="Wingdings" pitchFamily="2" charset="2"/>
                  <a:buChar char="q"/>
                </a:pPr>
                <a:endParaRPr lang="en-US" sz="2400" dirty="0">
                  <a:solidFill>
                    <a:schemeClr val="tx1"/>
                  </a:solidFill>
                </a:endParaRPr>
              </a:p>
              <a:p>
                <a:pPr marL="514350" indent="-514350" algn="l">
                  <a:buAutoNum type="alphaLcParenR"/>
                </a:pPr>
                <a:r>
                  <a:rPr lang="en-US" sz="2400" b="1" dirty="0" smtClean="0">
                    <a:solidFill>
                      <a:srgbClr val="FF0000"/>
                    </a:solidFill>
                  </a:rPr>
                  <a:t>Stock’s value = </a:t>
                </a:r>
                <a14:m>
                  <m:oMath xmlns:m="http://schemas.openxmlformats.org/officeDocument/2006/math">
                    <m:sSub>
                      <m:sSubPr>
                        <m:ctrlPr>
                          <a:rPr lang="en-US" sz="2400" b="1" i="1" smtClean="0">
                            <a:solidFill>
                              <a:srgbClr val="FF0000"/>
                            </a:solidFill>
                            <a:latin typeface="Cambria Math"/>
                          </a:rPr>
                        </m:ctrlPr>
                      </m:sSubPr>
                      <m:e>
                        <m:r>
                          <a:rPr lang="en-US" sz="2400" b="1" i="1" smtClean="0">
                            <a:solidFill>
                              <a:srgbClr val="FF0000"/>
                            </a:solidFill>
                            <a:latin typeface="Cambria Math"/>
                          </a:rPr>
                          <m:t>𝑽</m:t>
                        </m:r>
                      </m:e>
                      <m:sub>
                        <m:r>
                          <a:rPr lang="en-US" sz="2400" b="1" i="1" smtClean="0">
                            <a:solidFill>
                              <a:srgbClr val="FF0000"/>
                            </a:solidFill>
                            <a:latin typeface="Cambria Math"/>
                          </a:rPr>
                          <m:t>𝒑</m:t>
                        </m:r>
                      </m:sub>
                    </m:sSub>
                    <m:r>
                      <a:rPr lang="en-US" sz="2400" b="1" i="1" smtClean="0">
                        <a:solidFill>
                          <a:srgbClr val="FF0000"/>
                        </a:solidFill>
                        <a:latin typeface="Cambria Math"/>
                      </a:rPr>
                      <m:t>=</m:t>
                    </m:r>
                    <m:f>
                      <m:fPr>
                        <m:ctrlPr>
                          <a:rPr lang="en-US" sz="2400" b="1" i="1" smtClean="0">
                            <a:solidFill>
                              <a:srgbClr val="FF0000"/>
                            </a:solidFill>
                            <a:latin typeface="Cambria Math"/>
                          </a:rPr>
                        </m:ctrlPr>
                      </m:fPr>
                      <m:num>
                        <m:r>
                          <a:rPr lang="en-US" sz="2400" b="1" i="1" smtClean="0">
                            <a:solidFill>
                              <a:srgbClr val="FF0000"/>
                            </a:solidFill>
                            <a:latin typeface="Cambria Math"/>
                          </a:rPr>
                          <m:t>𝑫</m:t>
                        </m:r>
                      </m:num>
                      <m:den>
                        <m:sSub>
                          <m:sSubPr>
                            <m:ctrlPr>
                              <a:rPr lang="en-US" sz="2400" b="1" i="1" smtClean="0">
                                <a:solidFill>
                                  <a:srgbClr val="FF0000"/>
                                </a:solidFill>
                                <a:latin typeface="Cambria Math"/>
                              </a:rPr>
                            </m:ctrlPr>
                          </m:sSubPr>
                          <m:e>
                            <m:r>
                              <a:rPr lang="en-US" sz="2400" b="1" i="1" smtClean="0">
                                <a:solidFill>
                                  <a:srgbClr val="FF0000"/>
                                </a:solidFill>
                                <a:latin typeface="Cambria Math"/>
                              </a:rPr>
                              <m:t>𝒓</m:t>
                            </m:r>
                          </m:e>
                          <m:sub>
                            <m:r>
                              <a:rPr lang="en-US" sz="2400" b="1" i="1" smtClean="0">
                                <a:solidFill>
                                  <a:srgbClr val="FF0000"/>
                                </a:solidFill>
                                <a:latin typeface="Cambria Math"/>
                              </a:rPr>
                              <m:t>𝒑</m:t>
                            </m:r>
                          </m:sub>
                        </m:sSub>
                      </m:den>
                    </m:f>
                    <m:r>
                      <a:rPr lang="en-US" sz="2400" b="1" i="1" smtClean="0">
                        <a:solidFill>
                          <a:srgbClr val="FF0000"/>
                        </a:solidFill>
                        <a:latin typeface="Cambria Math"/>
                      </a:rPr>
                      <m:t>=</m:t>
                    </m:r>
                    <m:f>
                      <m:fPr>
                        <m:ctrlPr>
                          <a:rPr lang="en-US" sz="2400" b="1" i="1" smtClean="0">
                            <a:solidFill>
                              <a:srgbClr val="FF0000"/>
                            </a:solidFill>
                            <a:latin typeface="Cambria Math"/>
                          </a:rPr>
                        </m:ctrlPr>
                      </m:fPr>
                      <m:num>
                        <m:r>
                          <a:rPr lang="en-US" sz="2400" b="1" i="1" smtClean="0">
                            <a:solidFill>
                              <a:srgbClr val="FF0000"/>
                            </a:solidFill>
                            <a:latin typeface="Cambria Math"/>
                          </a:rPr>
                          <m:t>𝟏𝟎</m:t>
                        </m:r>
                      </m:num>
                      <m:den>
                        <m:r>
                          <a:rPr lang="en-US" sz="2400" b="1" i="1" smtClean="0">
                            <a:solidFill>
                              <a:srgbClr val="FF0000"/>
                            </a:solidFill>
                            <a:latin typeface="Cambria Math"/>
                          </a:rPr>
                          <m:t>𝟎</m:t>
                        </m:r>
                        <m:r>
                          <a:rPr lang="en-US" sz="2400" b="1" i="1" smtClean="0">
                            <a:solidFill>
                              <a:srgbClr val="FF0000"/>
                            </a:solidFill>
                            <a:latin typeface="Cambria Math"/>
                          </a:rPr>
                          <m:t>.</m:t>
                        </m:r>
                        <m:r>
                          <a:rPr lang="en-US" sz="2400" b="1" i="1" smtClean="0">
                            <a:solidFill>
                              <a:srgbClr val="FF0000"/>
                            </a:solidFill>
                            <a:latin typeface="Cambria Math"/>
                          </a:rPr>
                          <m:t>𝟎𝟖</m:t>
                        </m:r>
                      </m:den>
                    </m:f>
                    <m:r>
                      <a:rPr lang="en-US" sz="2400" b="1" i="1" smtClean="0">
                        <a:solidFill>
                          <a:srgbClr val="FF0000"/>
                        </a:solidFill>
                        <a:latin typeface="Cambria Math"/>
                      </a:rPr>
                      <m:t>=$</m:t>
                    </m:r>
                    <m:r>
                      <a:rPr lang="en-US" sz="2400" b="1" i="1" smtClean="0">
                        <a:solidFill>
                          <a:srgbClr val="FF0000"/>
                        </a:solidFill>
                        <a:latin typeface="Cambria Math"/>
                      </a:rPr>
                      <m:t>𝟏𝟐𝟓</m:t>
                    </m:r>
                  </m:oMath>
                </a14:m>
                <a:endParaRPr lang="en-US" sz="2400" b="1" dirty="0" smtClean="0">
                  <a:solidFill>
                    <a:srgbClr val="FF0000"/>
                  </a:solidFill>
                </a:endParaRPr>
              </a:p>
            </p:txBody>
          </p:sp>
        </mc:Choice>
        <mc:Fallback>
          <p:sp>
            <p:nvSpPr>
              <p:cNvPr id="4" name="Title 1"/>
              <p:cNvSpPr txBox="1">
                <a:spLocks noRot="1" noChangeAspect="1" noMove="1" noResize="1" noEditPoints="1" noAdjustHandles="1" noChangeArrowheads="1" noChangeShapeType="1" noTextEdit="1"/>
              </p:cNvSpPr>
              <p:nvPr/>
            </p:nvSpPr>
            <p:spPr>
              <a:xfrm>
                <a:off x="2079171" y="762000"/>
                <a:ext cx="6683829" cy="3505200"/>
              </a:xfrm>
              <a:prstGeom prst="rect">
                <a:avLst/>
              </a:prstGeom>
              <a:blipFill rotWithShape="1">
                <a:blip r:embed="rId2" cstate="print"/>
                <a:stretch>
                  <a:fillRect l="-1367"/>
                </a:stretch>
              </a:blipFill>
            </p:spPr>
            <p:txBody>
              <a:bodyPr/>
              <a:lstStyle/>
              <a:p>
                <a:r>
                  <a:rPr lang="en-SG">
                    <a:noFill/>
                  </a:rPr>
                  <a:t> </a:t>
                </a:r>
              </a:p>
            </p:txBody>
          </p:sp>
        </mc:Fallback>
      </mc:AlternateContent>
    </p:spTree>
    <p:extLst>
      <p:ext uri="{BB962C8B-B14F-4D97-AF65-F5344CB8AC3E}">
        <p14:creationId xmlns="" xmlns:p14="http://schemas.microsoft.com/office/powerpoint/2010/main" val="41540044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4" name="Title 1"/>
              <p:cNvSpPr txBox="1">
                <a:spLocks/>
              </p:cNvSpPr>
              <p:nvPr/>
            </p:nvSpPr>
            <p:spPr>
              <a:xfrm>
                <a:off x="2133600" y="838200"/>
                <a:ext cx="6553200" cy="31723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smtClean="0">
                    <a:solidFill>
                      <a:schemeClr val="tx1"/>
                    </a:solidFill>
                  </a:rPr>
                  <a:t>Q10-9(b)</a:t>
                </a:r>
              </a:p>
              <a:p>
                <a:pPr algn="l"/>
                <a:endParaRPr lang="en-US" sz="2400" dirty="0" smtClean="0">
                  <a:solidFill>
                    <a:schemeClr val="tx1"/>
                  </a:solidFill>
                </a:endParaRPr>
              </a:p>
              <a:p>
                <a:pPr marL="457200" indent="-457200" algn="l">
                  <a:buFont typeface="Wingdings" pitchFamily="2" charset="2"/>
                  <a:buChar char="q"/>
                </a:pPr>
                <a:r>
                  <a:rPr lang="en-US" sz="2400" dirty="0" smtClean="0">
                    <a:solidFill>
                      <a:schemeClr val="tx1"/>
                    </a:solidFill>
                  </a:rPr>
                  <a:t>Perpetual preferred stock</a:t>
                </a:r>
              </a:p>
              <a:p>
                <a:pPr marL="457200" indent="-457200" algn="l">
                  <a:buFont typeface="Wingdings" pitchFamily="2" charset="2"/>
                  <a:buChar char="q"/>
                </a:pPr>
                <a:r>
                  <a:rPr lang="en-US" sz="2400" dirty="0" smtClean="0">
                    <a:solidFill>
                      <a:schemeClr val="tx1"/>
                    </a:solidFill>
                  </a:rPr>
                  <a:t>Par value: $100</a:t>
                </a:r>
              </a:p>
              <a:p>
                <a:pPr marL="457200" indent="-457200" algn="l">
                  <a:buFont typeface="Wingdings" pitchFamily="2" charset="2"/>
                  <a:buChar char="q"/>
                </a:pPr>
                <a:r>
                  <a:rPr lang="en-US" sz="2400" dirty="0" smtClean="0">
                    <a:solidFill>
                      <a:schemeClr val="tx1"/>
                    </a:solidFill>
                  </a:rPr>
                  <a:t>Annual dividend: 10% </a:t>
                </a:r>
                <a:r>
                  <a:rPr lang="en-US" sz="2400" b="1" dirty="0" smtClean="0">
                    <a:solidFill>
                      <a:schemeClr val="tx1"/>
                    </a:solidFill>
                  </a:rPr>
                  <a:t>=&gt; $100(0.10)=$10</a:t>
                </a:r>
              </a:p>
              <a:p>
                <a:pPr marL="457200" indent="-457200" algn="l">
                  <a:buFont typeface="Wingdings" pitchFamily="2" charset="2"/>
                  <a:buChar char="q"/>
                </a:pPr>
                <a:r>
                  <a:rPr lang="en-US" sz="2400" dirty="0" smtClean="0">
                    <a:solidFill>
                      <a:srgbClr val="FF0000"/>
                    </a:solidFill>
                  </a:rPr>
                  <a:t>Current yield (Expected return), </a:t>
                </a:r>
                <a14:m>
                  <m:oMath xmlns:m="http://schemas.openxmlformats.org/officeDocument/2006/math">
                    <m:sSub>
                      <m:sSubPr>
                        <m:ctrlPr>
                          <a:rPr lang="en-US" sz="2400" i="1" smtClean="0">
                            <a:solidFill>
                              <a:srgbClr val="FF0000"/>
                            </a:solidFill>
                            <a:latin typeface="Cambria Math"/>
                          </a:rPr>
                        </m:ctrlPr>
                      </m:sSubPr>
                      <m:e>
                        <m:r>
                          <a:rPr lang="en-US" sz="2400" b="0" i="1" smtClean="0">
                            <a:solidFill>
                              <a:srgbClr val="FF0000"/>
                            </a:solidFill>
                            <a:latin typeface="Cambria Math"/>
                          </a:rPr>
                          <m:t>𝑟</m:t>
                        </m:r>
                      </m:e>
                      <m:sub>
                        <m:r>
                          <a:rPr lang="en-US" sz="2400" b="0" i="1" smtClean="0">
                            <a:solidFill>
                              <a:srgbClr val="FF0000"/>
                            </a:solidFill>
                            <a:latin typeface="Cambria Math"/>
                          </a:rPr>
                          <m:t>𝑝</m:t>
                        </m:r>
                      </m:sub>
                    </m:sSub>
                  </m:oMath>
                </a14:m>
                <a:r>
                  <a:rPr lang="en-US" sz="2400" dirty="0" smtClean="0">
                    <a:solidFill>
                      <a:srgbClr val="FF0000"/>
                    </a:solidFill>
                  </a:rPr>
                  <a:t>= 12% = </a:t>
                </a:r>
                <a:r>
                  <a:rPr lang="en-US" sz="2400" b="1" dirty="0" smtClean="0">
                    <a:solidFill>
                      <a:srgbClr val="FF0000"/>
                    </a:solidFill>
                  </a:rPr>
                  <a:t>0.12</a:t>
                </a:r>
              </a:p>
              <a:p>
                <a:pPr marL="457200" indent="-457200" algn="l">
                  <a:buFont typeface="Wingdings" pitchFamily="2" charset="2"/>
                  <a:buChar char="q"/>
                </a:pPr>
                <a:endParaRPr lang="en-US" sz="2400" dirty="0">
                  <a:solidFill>
                    <a:schemeClr val="tx1"/>
                  </a:solidFill>
                </a:endParaRPr>
              </a:p>
              <a:p>
                <a:pPr algn="l"/>
                <a:r>
                  <a:rPr lang="en-US" sz="2400" b="1" dirty="0" smtClean="0"/>
                  <a:t>b) Stock’s value =?</a:t>
                </a:r>
              </a:p>
            </p:txBody>
          </p:sp>
        </mc:Choice>
        <mc:Fallback>
          <p:sp>
            <p:nvSpPr>
              <p:cNvPr id="4" name="Title 1"/>
              <p:cNvSpPr txBox="1">
                <a:spLocks noRot="1" noChangeAspect="1" noMove="1" noResize="1" noEditPoints="1" noAdjustHandles="1" noChangeArrowheads="1" noChangeShapeType="1" noTextEdit="1"/>
              </p:cNvSpPr>
              <p:nvPr/>
            </p:nvSpPr>
            <p:spPr>
              <a:xfrm>
                <a:off x="2133600" y="838200"/>
                <a:ext cx="6553200" cy="3172321"/>
              </a:xfrm>
              <a:prstGeom prst="rect">
                <a:avLst/>
              </a:prstGeom>
              <a:blipFill rotWithShape="1">
                <a:blip r:embed="rId2" cstate="print"/>
                <a:stretch>
                  <a:fillRect l="-1395" b="-2308"/>
                </a:stretch>
              </a:blipFill>
            </p:spPr>
            <p:txBody>
              <a:bodyPr/>
              <a:lstStyle/>
              <a:p>
                <a:r>
                  <a:rPr lang="en-US">
                    <a:noFill/>
                  </a:rPr>
                  <a:t> </a:t>
                </a:r>
              </a:p>
            </p:txBody>
          </p:sp>
        </mc:Fallback>
      </mc:AlternateContent>
    </p:spTree>
    <p:extLst>
      <p:ext uri="{BB962C8B-B14F-4D97-AF65-F5344CB8AC3E}">
        <p14:creationId xmlns="" xmlns:p14="http://schemas.microsoft.com/office/powerpoint/2010/main" val="40252912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4" name="Title 1"/>
              <p:cNvSpPr txBox="1">
                <a:spLocks/>
              </p:cNvSpPr>
              <p:nvPr/>
            </p:nvSpPr>
            <p:spPr>
              <a:xfrm>
                <a:off x="1970583" y="685799"/>
                <a:ext cx="6868617" cy="320040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smtClean="0">
                    <a:solidFill>
                      <a:schemeClr val="tx1"/>
                    </a:solidFill>
                  </a:rPr>
                  <a:t>Q10-9</a:t>
                </a:r>
              </a:p>
              <a:p>
                <a:pPr algn="l"/>
                <a:endParaRPr lang="en-US" sz="2400" dirty="0" smtClean="0">
                  <a:solidFill>
                    <a:schemeClr val="tx1"/>
                  </a:solidFill>
                </a:endParaRPr>
              </a:p>
              <a:p>
                <a:pPr marL="457200" indent="-457200" algn="l">
                  <a:buFont typeface="Wingdings" pitchFamily="2" charset="2"/>
                  <a:buChar char="q"/>
                </a:pPr>
                <a:r>
                  <a:rPr lang="en-US" sz="2400" dirty="0" smtClean="0">
                    <a:solidFill>
                      <a:schemeClr val="tx1"/>
                    </a:solidFill>
                  </a:rPr>
                  <a:t>Perpetual preferred stock</a:t>
                </a:r>
              </a:p>
              <a:p>
                <a:pPr marL="457200" indent="-457200" algn="l">
                  <a:buFont typeface="Wingdings" pitchFamily="2" charset="2"/>
                  <a:buChar char="q"/>
                </a:pPr>
                <a:r>
                  <a:rPr lang="en-US" sz="2400" dirty="0" smtClean="0">
                    <a:solidFill>
                      <a:schemeClr val="tx1"/>
                    </a:solidFill>
                  </a:rPr>
                  <a:t>Par value: $100</a:t>
                </a:r>
              </a:p>
              <a:p>
                <a:pPr marL="457200" indent="-457200" algn="l">
                  <a:buFont typeface="Wingdings" pitchFamily="2" charset="2"/>
                  <a:buChar char="q"/>
                </a:pPr>
                <a:r>
                  <a:rPr lang="en-US" sz="2400" dirty="0" smtClean="0">
                    <a:solidFill>
                      <a:schemeClr val="tx1"/>
                    </a:solidFill>
                  </a:rPr>
                  <a:t>Annual dividend: 10% </a:t>
                </a:r>
                <a:r>
                  <a:rPr lang="en-US" sz="2400" b="1" dirty="0" smtClean="0">
                    <a:solidFill>
                      <a:schemeClr val="tx1"/>
                    </a:solidFill>
                  </a:rPr>
                  <a:t>=&gt; $100(0.10)=$10</a:t>
                </a:r>
              </a:p>
              <a:p>
                <a:pPr marL="457200" indent="-457200" algn="l">
                  <a:buFont typeface="Wingdings" pitchFamily="2" charset="2"/>
                  <a:buChar char="q"/>
                </a:pPr>
                <a:r>
                  <a:rPr lang="en-US" sz="2400" dirty="0" smtClean="0">
                    <a:solidFill>
                      <a:schemeClr val="tx1"/>
                    </a:solidFill>
                  </a:rPr>
                  <a:t>Current yield (Expected return), </a:t>
                </a:r>
                <a14:m>
                  <m:oMath xmlns:m="http://schemas.openxmlformats.org/officeDocument/2006/math">
                    <m:sSub>
                      <m:sSubPr>
                        <m:ctrlPr>
                          <a:rPr lang="en-US" sz="2400" i="1" smtClean="0">
                            <a:solidFill>
                              <a:schemeClr val="tx1"/>
                            </a:solidFill>
                            <a:latin typeface="Cambria Math"/>
                          </a:rPr>
                        </m:ctrlPr>
                      </m:sSubPr>
                      <m:e>
                        <m:r>
                          <a:rPr lang="en-US" sz="2400" b="0" i="1" smtClean="0">
                            <a:solidFill>
                              <a:schemeClr val="tx1"/>
                            </a:solidFill>
                            <a:latin typeface="Cambria Math"/>
                          </a:rPr>
                          <m:t>𝑟</m:t>
                        </m:r>
                      </m:e>
                      <m:sub>
                        <m:r>
                          <a:rPr lang="en-US" sz="2400" b="0" i="1" smtClean="0">
                            <a:solidFill>
                              <a:schemeClr val="tx1"/>
                            </a:solidFill>
                            <a:latin typeface="Cambria Math"/>
                          </a:rPr>
                          <m:t>𝑝</m:t>
                        </m:r>
                      </m:sub>
                    </m:sSub>
                  </m:oMath>
                </a14:m>
                <a:r>
                  <a:rPr lang="en-US" sz="2400" dirty="0" smtClean="0">
                    <a:solidFill>
                      <a:schemeClr val="tx1"/>
                    </a:solidFill>
                  </a:rPr>
                  <a:t>= 12% = </a:t>
                </a:r>
                <a:r>
                  <a:rPr lang="en-US" sz="2400" b="1" dirty="0" smtClean="0">
                    <a:solidFill>
                      <a:schemeClr val="tx1"/>
                    </a:solidFill>
                  </a:rPr>
                  <a:t>0.12</a:t>
                </a:r>
              </a:p>
              <a:p>
                <a:pPr marL="457200" indent="-457200" algn="l">
                  <a:buFont typeface="Wingdings" pitchFamily="2" charset="2"/>
                  <a:buChar char="q"/>
                </a:pPr>
                <a:endParaRPr lang="en-US" sz="2400" dirty="0">
                  <a:solidFill>
                    <a:schemeClr val="tx1"/>
                  </a:solidFill>
                </a:endParaRPr>
              </a:p>
              <a:p>
                <a:pPr algn="l"/>
                <a:r>
                  <a:rPr lang="en-US" sz="2400" b="1" dirty="0" smtClean="0">
                    <a:solidFill>
                      <a:srgbClr val="FF0000"/>
                    </a:solidFill>
                  </a:rPr>
                  <a:t>b) Stock’s value = </a:t>
                </a:r>
                <a14:m>
                  <m:oMath xmlns:m="http://schemas.openxmlformats.org/officeDocument/2006/math">
                    <m:sSub>
                      <m:sSubPr>
                        <m:ctrlPr>
                          <a:rPr lang="en-US" sz="2400" b="1" i="1" smtClean="0">
                            <a:solidFill>
                              <a:srgbClr val="FF0000"/>
                            </a:solidFill>
                            <a:latin typeface="Cambria Math"/>
                          </a:rPr>
                        </m:ctrlPr>
                      </m:sSubPr>
                      <m:e>
                        <m:r>
                          <a:rPr lang="en-US" sz="2400" b="1" i="1" smtClean="0">
                            <a:solidFill>
                              <a:srgbClr val="FF0000"/>
                            </a:solidFill>
                            <a:latin typeface="Cambria Math"/>
                          </a:rPr>
                          <m:t>𝑽</m:t>
                        </m:r>
                      </m:e>
                      <m:sub>
                        <m:r>
                          <a:rPr lang="en-US" sz="2400" b="1" i="1" smtClean="0">
                            <a:solidFill>
                              <a:srgbClr val="FF0000"/>
                            </a:solidFill>
                            <a:latin typeface="Cambria Math"/>
                          </a:rPr>
                          <m:t>𝒑</m:t>
                        </m:r>
                      </m:sub>
                    </m:sSub>
                    <m:r>
                      <a:rPr lang="en-US" sz="2400" b="1" i="1" smtClean="0">
                        <a:solidFill>
                          <a:srgbClr val="FF0000"/>
                        </a:solidFill>
                        <a:latin typeface="Cambria Math"/>
                      </a:rPr>
                      <m:t>=</m:t>
                    </m:r>
                    <m:f>
                      <m:fPr>
                        <m:ctrlPr>
                          <a:rPr lang="en-US" sz="2400" b="1" i="1" smtClean="0">
                            <a:solidFill>
                              <a:srgbClr val="FF0000"/>
                            </a:solidFill>
                            <a:latin typeface="Cambria Math"/>
                          </a:rPr>
                        </m:ctrlPr>
                      </m:fPr>
                      <m:num>
                        <m:r>
                          <a:rPr lang="en-US" sz="2400" b="1" i="1" smtClean="0">
                            <a:solidFill>
                              <a:srgbClr val="FF0000"/>
                            </a:solidFill>
                            <a:latin typeface="Cambria Math"/>
                          </a:rPr>
                          <m:t>𝑫</m:t>
                        </m:r>
                      </m:num>
                      <m:den>
                        <m:sSub>
                          <m:sSubPr>
                            <m:ctrlPr>
                              <a:rPr lang="en-US" sz="2400" b="1" i="1" smtClean="0">
                                <a:solidFill>
                                  <a:srgbClr val="FF0000"/>
                                </a:solidFill>
                                <a:latin typeface="Cambria Math"/>
                              </a:rPr>
                            </m:ctrlPr>
                          </m:sSubPr>
                          <m:e>
                            <m:r>
                              <a:rPr lang="en-US" sz="2400" b="1" i="1" smtClean="0">
                                <a:solidFill>
                                  <a:srgbClr val="FF0000"/>
                                </a:solidFill>
                                <a:latin typeface="Cambria Math"/>
                              </a:rPr>
                              <m:t>𝒓</m:t>
                            </m:r>
                          </m:e>
                          <m:sub>
                            <m:r>
                              <a:rPr lang="en-US" sz="2400" b="1" i="1" smtClean="0">
                                <a:solidFill>
                                  <a:srgbClr val="FF0000"/>
                                </a:solidFill>
                                <a:latin typeface="Cambria Math"/>
                              </a:rPr>
                              <m:t>𝒑</m:t>
                            </m:r>
                          </m:sub>
                        </m:sSub>
                      </m:den>
                    </m:f>
                    <m:r>
                      <a:rPr lang="en-US" sz="2400" b="1" i="1" smtClean="0">
                        <a:solidFill>
                          <a:srgbClr val="FF0000"/>
                        </a:solidFill>
                        <a:latin typeface="Cambria Math"/>
                      </a:rPr>
                      <m:t>=</m:t>
                    </m:r>
                    <m:f>
                      <m:fPr>
                        <m:ctrlPr>
                          <a:rPr lang="en-US" sz="2400" b="1" i="1" smtClean="0">
                            <a:solidFill>
                              <a:srgbClr val="FF0000"/>
                            </a:solidFill>
                            <a:latin typeface="Cambria Math"/>
                          </a:rPr>
                        </m:ctrlPr>
                      </m:fPr>
                      <m:num>
                        <m:r>
                          <a:rPr lang="en-US" sz="2400" b="1" i="1" smtClean="0">
                            <a:solidFill>
                              <a:srgbClr val="FF0000"/>
                            </a:solidFill>
                            <a:latin typeface="Cambria Math"/>
                          </a:rPr>
                          <m:t>𝟏𝟎</m:t>
                        </m:r>
                      </m:num>
                      <m:den>
                        <m:r>
                          <a:rPr lang="en-US" sz="2400" b="1" i="1" smtClean="0">
                            <a:solidFill>
                              <a:srgbClr val="FF0000"/>
                            </a:solidFill>
                            <a:latin typeface="Cambria Math"/>
                          </a:rPr>
                          <m:t>𝟎</m:t>
                        </m:r>
                        <m:r>
                          <a:rPr lang="en-US" sz="2400" b="1" i="1" smtClean="0">
                            <a:solidFill>
                              <a:srgbClr val="FF0000"/>
                            </a:solidFill>
                            <a:latin typeface="Cambria Math"/>
                          </a:rPr>
                          <m:t>.</m:t>
                        </m:r>
                        <m:r>
                          <a:rPr lang="en-US" sz="2400" b="1" i="1" smtClean="0">
                            <a:solidFill>
                              <a:srgbClr val="FF0000"/>
                            </a:solidFill>
                            <a:latin typeface="Cambria Math"/>
                          </a:rPr>
                          <m:t>𝟏𝟐</m:t>
                        </m:r>
                      </m:den>
                    </m:f>
                    <m:r>
                      <a:rPr lang="en-US" sz="2400" b="1" i="1" smtClean="0">
                        <a:solidFill>
                          <a:srgbClr val="FF0000"/>
                        </a:solidFill>
                        <a:latin typeface="Cambria Math"/>
                      </a:rPr>
                      <m:t>=$</m:t>
                    </m:r>
                    <m:r>
                      <a:rPr lang="en-US" sz="2400" b="1" i="1" smtClean="0">
                        <a:solidFill>
                          <a:srgbClr val="FF0000"/>
                        </a:solidFill>
                        <a:latin typeface="Cambria Math"/>
                      </a:rPr>
                      <m:t>𝟖𝟑</m:t>
                    </m:r>
                    <m:r>
                      <a:rPr lang="en-US" sz="2400" b="1" i="1" smtClean="0">
                        <a:solidFill>
                          <a:srgbClr val="FF0000"/>
                        </a:solidFill>
                        <a:latin typeface="Cambria Math"/>
                      </a:rPr>
                      <m:t>.</m:t>
                    </m:r>
                    <m:r>
                      <a:rPr lang="en-US" sz="2400" b="1" i="1" smtClean="0">
                        <a:solidFill>
                          <a:srgbClr val="FF0000"/>
                        </a:solidFill>
                        <a:latin typeface="Cambria Math"/>
                      </a:rPr>
                      <m:t>𝟑𝟑</m:t>
                    </m:r>
                  </m:oMath>
                </a14:m>
                <a:endParaRPr lang="en-US" sz="2400" b="1" dirty="0" smtClean="0">
                  <a:solidFill>
                    <a:srgbClr val="FF0000"/>
                  </a:solidFill>
                </a:endParaRPr>
              </a:p>
            </p:txBody>
          </p:sp>
        </mc:Choice>
        <mc:Fallback>
          <p:sp>
            <p:nvSpPr>
              <p:cNvPr id="4" name="Title 1"/>
              <p:cNvSpPr txBox="1">
                <a:spLocks noRot="1" noChangeAspect="1" noMove="1" noResize="1" noEditPoints="1" noAdjustHandles="1" noChangeArrowheads="1" noChangeShapeType="1" noTextEdit="1"/>
              </p:cNvSpPr>
              <p:nvPr/>
            </p:nvSpPr>
            <p:spPr>
              <a:xfrm>
                <a:off x="1970583" y="685799"/>
                <a:ext cx="6868617" cy="3200401"/>
              </a:xfrm>
              <a:prstGeom prst="rect">
                <a:avLst/>
              </a:prstGeom>
              <a:blipFill rotWithShape="1">
                <a:blip r:embed="rId2" cstate="print"/>
                <a:stretch>
                  <a:fillRect l="-1331" t="-2852" b="-760"/>
                </a:stretch>
              </a:blipFill>
            </p:spPr>
            <p:txBody>
              <a:bodyPr/>
              <a:lstStyle/>
              <a:p>
                <a:r>
                  <a:rPr lang="en-SG">
                    <a:noFill/>
                  </a:rPr>
                  <a:t> </a:t>
                </a:r>
              </a:p>
            </p:txBody>
          </p:sp>
        </mc:Fallback>
      </mc:AlternateContent>
      <p:sp>
        <p:nvSpPr>
          <p:cNvPr id="5" name="TextBox 4"/>
          <p:cNvSpPr txBox="1"/>
          <p:nvPr/>
        </p:nvSpPr>
        <p:spPr>
          <a:xfrm>
            <a:off x="2155640" y="5276671"/>
            <a:ext cx="6683560" cy="1200329"/>
          </a:xfrm>
          <a:prstGeom prst="rect">
            <a:avLst/>
          </a:prstGeom>
          <a:noFill/>
        </p:spPr>
        <p:txBody>
          <a:bodyPr wrap="square" rtlCol="0">
            <a:spAutoFit/>
          </a:bodyPr>
          <a:lstStyle/>
          <a:p>
            <a:r>
              <a:rPr lang="en-US" dirty="0" smtClean="0"/>
              <a:t>Some comment:</a:t>
            </a:r>
          </a:p>
          <a:p>
            <a:r>
              <a:rPr lang="en-US" dirty="0" smtClean="0"/>
              <a:t>One expect the return to be higher, intuitively pay lower price to earn the appreciation from the stock price value (Capital Gain yield)</a:t>
            </a:r>
            <a:endParaRPr lang="en-SG" dirty="0"/>
          </a:p>
        </p:txBody>
      </p:sp>
    </p:spTree>
    <p:extLst>
      <p:ext uri="{BB962C8B-B14F-4D97-AF65-F5344CB8AC3E}">
        <p14:creationId xmlns="" xmlns:p14="http://schemas.microsoft.com/office/powerpoint/2010/main" val="21784465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8229600" cy="1143000"/>
          </a:xfrm>
        </p:spPr>
        <p:txBody>
          <a:bodyPr>
            <a:noAutofit/>
          </a:bodyPr>
          <a:lstStyle/>
          <a:p>
            <a:pPr algn="l"/>
            <a:r>
              <a:rPr lang="en-US" sz="3400" dirty="0" smtClean="0"/>
              <a:t>P 10-19 </a:t>
            </a:r>
            <a:r>
              <a:rPr lang="en-US" sz="3400" dirty="0" err="1" smtClean="0"/>
              <a:t>Nonconstant</a:t>
            </a:r>
            <a:r>
              <a:rPr lang="en-US" sz="3400" dirty="0" smtClean="0"/>
              <a:t> growth stock valuation </a:t>
            </a:r>
            <a:endParaRPr lang="en-US" sz="3400" dirty="0"/>
          </a:p>
        </p:txBody>
      </p:sp>
      <p:sp>
        <p:nvSpPr>
          <p:cNvPr id="3" name="Content Placeholder 2"/>
          <p:cNvSpPr>
            <a:spLocks noGrp="1"/>
          </p:cNvSpPr>
          <p:nvPr>
            <p:ph idx="1"/>
          </p:nvPr>
        </p:nvSpPr>
        <p:spPr>
          <a:xfrm>
            <a:off x="685800" y="1798637"/>
            <a:ext cx="8229600" cy="4678363"/>
          </a:xfrm>
        </p:spPr>
        <p:txBody>
          <a:bodyPr>
            <a:normAutofit/>
          </a:bodyPr>
          <a:lstStyle/>
          <a:p>
            <a:pPr>
              <a:buNone/>
            </a:pPr>
            <a:r>
              <a:rPr lang="en-US" sz="2400" dirty="0" smtClean="0"/>
              <a:t>a) </a:t>
            </a:r>
            <a:endParaRPr lang="en-US" sz="2400" dirty="0"/>
          </a:p>
        </p:txBody>
      </p:sp>
      <p:cxnSp>
        <p:nvCxnSpPr>
          <p:cNvPr id="5" name="Straight Connector 4"/>
          <p:cNvCxnSpPr/>
          <p:nvPr/>
        </p:nvCxnSpPr>
        <p:spPr>
          <a:xfrm>
            <a:off x="1295400" y="18288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295400" y="2057400"/>
            <a:ext cx="6781800" cy="4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819400" y="19050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72000" y="18288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400800" y="19050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077200" y="1828800"/>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143000" y="1352490"/>
            <a:ext cx="381000" cy="4001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t>0</a:t>
            </a:r>
          </a:p>
        </p:txBody>
      </p:sp>
      <p:sp>
        <p:nvSpPr>
          <p:cNvPr id="49" name="TextBox 48"/>
          <p:cNvSpPr txBox="1"/>
          <p:nvPr/>
        </p:nvSpPr>
        <p:spPr>
          <a:xfrm>
            <a:off x="533400" y="2281535"/>
            <a:ext cx="1371600" cy="461665"/>
          </a:xfrm>
          <a:prstGeom prst="rect">
            <a:avLst/>
          </a:prstGeom>
          <a:noFill/>
          <a:ln>
            <a:noFill/>
          </a:ln>
        </p:spPr>
        <p:txBody>
          <a:bodyPr wrap="square" rtlCol="0">
            <a:spAutoFit/>
          </a:bodyPr>
          <a:lstStyle/>
          <a:p>
            <a:r>
              <a:rPr lang="en-US" sz="2400" dirty="0" smtClean="0"/>
              <a:t>D</a:t>
            </a:r>
            <a:r>
              <a:rPr lang="en-US" sz="1600" dirty="0" smtClean="0"/>
              <a:t>0 </a:t>
            </a:r>
            <a:r>
              <a:rPr lang="en-US" sz="2400" dirty="0" smtClean="0"/>
              <a:t>= 1.80</a:t>
            </a:r>
            <a:endParaRPr lang="en-US" sz="2800" dirty="0"/>
          </a:p>
        </p:txBody>
      </p:sp>
      <p:sp>
        <p:nvSpPr>
          <p:cNvPr id="50" name="TextBox 49"/>
          <p:cNvSpPr txBox="1"/>
          <p:nvPr/>
        </p:nvSpPr>
        <p:spPr>
          <a:xfrm>
            <a:off x="1371600" y="1600200"/>
            <a:ext cx="1676400" cy="461665"/>
          </a:xfrm>
          <a:prstGeom prst="rect">
            <a:avLst/>
          </a:prstGeom>
          <a:noFill/>
          <a:ln>
            <a:noFill/>
          </a:ln>
        </p:spPr>
        <p:txBody>
          <a:bodyPr wrap="square" rtlCol="0">
            <a:spAutoFit/>
          </a:bodyPr>
          <a:lstStyle/>
          <a:p>
            <a:r>
              <a:rPr lang="en-US" sz="2400" dirty="0" err="1"/>
              <a:t>g</a:t>
            </a:r>
            <a:r>
              <a:rPr lang="en-US" sz="1600" dirty="0" err="1" smtClean="0"/>
              <a:t>s</a:t>
            </a:r>
            <a:r>
              <a:rPr lang="en-US" sz="1400" dirty="0" smtClean="0"/>
              <a:t> </a:t>
            </a:r>
            <a:r>
              <a:rPr lang="en-US" sz="2400" dirty="0" smtClean="0"/>
              <a:t>= 25%</a:t>
            </a:r>
            <a:r>
              <a:rPr lang="en-US" sz="1400" dirty="0" smtClean="0"/>
              <a:t> </a:t>
            </a:r>
            <a:endParaRPr lang="en-US" sz="2000" dirty="0"/>
          </a:p>
        </p:txBody>
      </p:sp>
      <p:sp>
        <p:nvSpPr>
          <p:cNvPr id="51" name="TextBox 50"/>
          <p:cNvSpPr txBox="1"/>
          <p:nvPr/>
        </p:nvSpPr>
        <p:spPr>
          <a:xfrm>
            <a:off x="6248400" y="1504890"/>
            <a:ext cx="381000" cy="40011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t>3</a:t>
            </a:r>
            <a:endParaRPr lang="en-US" sz="2000" dirty="0"/>
          </a:p>
        </p:txBody>
      </p:sp>
      <p:sp>
        <p:nvSpPr>
          <p:cNvPr id="52" name="TextBox 51"/>
          <p:cNvSpPr txBox="1"/>
          <p:nvPr/>
        </p:nvSpPr>
        <p:spPr>
          <a:xfrm>
            <a:off x="4419600" y="1504890"/>
            <a:ext cx="381000" cy="4001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t>2</a:t>
            </a:r>
            <a:endParaRPr lang="en-US" sz="2000" dirty="0"/>
          </a:p>
        </p:txBody>
      </p:sp>
      <p:sp>
        <p:nvSpPr>
          <p:cNvPr id="53" name="TextBox 52"/>
          <p:cNvSpPr txBox="1"/>
          <p:nvPr/>
        </p:nvSpPr>
        <p:spPr>
          <a:xfrm>
            <a:off x="2667000" y="1504890"/>
            <a:ext cx="381000" cy="4001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t>1</a:t>
            </a:r>
            <a:endParaRPr lang="en-US" sz="2000" dirty="0"/>
          </a:p>
        </p:txBody>
      </p:sp>
      <p:sp>
        <p:nvSpPr>
          <p:cNvPr id="54" name="TextBox 53"/>
          <p:cNvSpPr txBox="1"/>
          <p:nvPr/>
        </p:nvSpPr>
        <p:spPr>
          <a:xfrm>
            <a:off x="7848600" y="1447800"/>
            <a:ext cx="381000" cy="40011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t>∞</a:t>
            </a:r>
            <a:endParaRPr lang="en-US" sz="2000" dirty="0"/>
          </a:p>
        </p:txBody>
      </p:sp>
      <p:sp>
        <p:nvSpPr>
          <p:cNvPr id="55" name="TextBox 54"/>
          <p:cNvSpPr txBox="1"/>
          <p:nvPr/>
        </p:nvSpPr>
        <p:spPr>
          <a:xfrm>
            <a:off x="1447800" y="2052935"/>
            <a:ext cx="1295400" cy="461665"/>
          </a:xfrm>
          <a:prstGeom prst="rect">
            <a:avLst/>
          </a:prstGeom>
          <a:noFill/>
          <a:ln>
            <a:noFill/>
          </a:ln>
        </p:spPr>
        <p:txBody>
          <a:bodyPr wrap="square" rtlCol="0">
            <a:spAutoFit/>
          </a:bodyPr>
          <a:lstStyle/>
          <a:p>
            <a:r>
              <a:rPr lang="en-US" sz="2400" dirty="0" err="1" smtClean="0"/>
              <a:t>r</a:t>
            </a:r>
            <a:r>
              <a:rPr lang="en-US" sz="1600" dirty="0" err="1" smtClean="0"/>
              <a:t>s</a:t>
            </a:r>
            <a:r>
              <a:rPr lang="en-US" sz="1400" dirty="0" smtClean="0"/>
              <a:t> </a:t>
            </a:r>
            <a:r>
              <a:rPr lang="en-US" sz="2400" dirty="0" smtClean="0"/>
              <a:t>= 8%</a:t>
            </a:r>
            <a:r>
              <a:rPr lang="en-US" sz="1400" dirty="0" smtClean="0"/>
              <a:t> </a:t>
            </a:r>
            <a:endParaRPr lang="en-US" sz="2000" dirty="0"/>
          </a:p>
        </p:txBody>
      </p:sp>
      <p:sp>
        <p:nvSpPr>
          <p:cNvPr id="56" name="TextBox 55"/>
          <p:cNvSpPr txBox="1"/>
          <p:nvPr/>
        </p:nvSpPr>
        <p:spPr>
          <a:xfrm>
            <a:off x="4876800" y="1600200"/>
            <a:ext cx="1295400" cy="461665"/>
          </a:xfrm>
          <a:prstGeom prst="rect">
            <a:avLst/>
          </a:prstGeom>
          <a:noFill/>
          <a:ln>
            <a:noFill/>
          </a:ln>
        </p:spPr>
        <p:txBody>
          <a:bodyPr wrap="square" rtlCol="0">
            <a:spAutoFit/>
          </a:bodyPr>
          <a:lstStyle/>
          <a:p>
            <a:r>
              <a:rPr lang="en-US" sz="2400" dirty="0" err="1" smtClean="0"/>
              <a:t>g</a:t>
            </a:r>
            <a:r>
              <a:rPr lang="en-US" sz="1600" dirty="0" err="1"/>
              <a:t>n</a:t>
            </a:r>
            <a:r>
              <a:rPr lang="en-US" sz="1400" dirty="0" smtClean="0"/>
              <a:t> </a:t>
            </a:r>
            <a:r>
              <a:rPr lang="en-US" sz="2400" dirty="0" smtClean="0"/>
              <a:t>= 5%</a:t>
            </a:r>
            <a:r>
              <a:rPr lang="en-US" sz="1400" dirty="0" smtClean="0"/>
              <a:t> </a:t>
            </a:r>
            <a:endParaRPr lang="en-US" sz="2000" dirty="0"/>
          </a:p>
        </p:txBody>
      </p:sp>
      <p:sp>
        <p:nvSpPr>
          <p:cNvPr id="57" name="TextBox 56"/>
          <p:cNvSpPr txBox="1"/>
          <p:nvPr/>
        </p:nvSpPr>
        <p:spPr>
          <a:xfrm>
            <a:off x="2971800" y="1595735"/>
            <a:ext cx="1562100" cy="461665"/>
          </a:xfrm>
          <a:prstGeom prst="rect">
            <a:avLst/>
          </a:prstGeom>
          <a:noFill/>
          <a:ln>
            <a:noFill/>
          </a:ln>
        </p:spPr>
        <p:txBody>
          <a:bodyPr wrap="square" rtlCol="0">
            <a:spAutoFit/>
          </a:bodyPr>
          <a:lstStyle/>
          <a:p>
            <a:r>
              <a:rPr lang="en-US" sz="2400" dirty="0" err="1"/>
              <a:t>g</a:t>
            </a:r>
            <a:r>
              <a:rPr lang="en-US" sz="1600" dirty="0" err="1" smtClean="0"/>
              <a:t>s</a:t>
            </a:r>
            <a:r>
              <a:rPr lang="en-US" sz="1400" dirty="0" smtClean="0"/>
              <a:t> </a:t>
            </a:r>
            <a:r>
              <a:rPr lang="en-US" sz="2400" dirty="0" smtClean="0"/>
              <a:t>= 25%</a:t>
            </a:r>
            <a:r>
              <a:rPr lang="en-US" sz="1400" dirty="0" smtClean="0"/>
              <a:t> </a:t>
            </a:r>
            <a:endParaRPr lang="en-US" sz="2000" dirty="0"/>
          </a:p>
        </p:txBody>
      </p:sp>
      <p:sp>
        <p:nvSpPr>
          <p:cNvPr id="58" name="TextBox 57"/>
          <p:cNvSpPr txBox="1"/>
          <p:nvPr/>
        </p:nvSpPr>
        <p:spPr>
          <a:xfrm>
            <a:off x="2590800" y="2129135"/>
            <a:ext cx="685800" cy="461665"/>
          </a:xfrm>
          <a:prstGeom prst="rect">
            <a:avLst/>
          </a:prstGeom>
          <a:noFill/>
          <a:ln>
            <a:noFill/>
          </a:ln>
        </p:spPr>
        <p:txBody>
          <a:bodyPr wrap="square" rtlCol="0">
            <a:spAutoFit/>
          </a:bodyPr>
          <a:lstStyle/>
          <a:p>
            <a:r>
              <a:rPr lang="en-US" sz="2400" dirty="0" smtClean="0"/>
              <a:t>D</a:t>
            </a:r>
            <a:r>
              <a:rPr lang="en-US" sz="1600" dirty="0"/>
              <a:t>1</a:t>
            </a:r>
            <a:endParaRPr lang="en-US" dirty="0"/>
          </a:p>
        </p:txBody>
      </p:sp>
      <p:sp>
        <p:nvSpPr>
          <p:cNvPr id="59" name="TextBox 58"/>
          <p:cNvSpPr txBox="1"/>
          <p:nvPr/>
        </p:nvSpPr>
        <p:spPr>
          <a:xfrm>
            <a:off x="4343400" y="2205335"/>
            <a:ext cx="685800" cy="461665"/>
          </a:xfrm>
          <a:prstGeom prst="rect">
            <a:avLst/>
          </a:prstGeom>
          <a:noFill/>
          <a:ln>
            <a:noFill/>
          </a:ln>
        </p:spPr>
        <p:txBody>
          <a:bodyPr wrap="square" rtlCol="0">
            <a:spAutoFit/>
          </a:bodyPr>
          <a:lstStyle/>
          <a:p>
            <a:r>
              <a:rPr lang="en-US" sz="2400" dirty="0" smtClean="0"/>
              <a:t>D</a:t>
            </a:r>
            <a:r>
              <a:rPr lang="en-US" sz="1600" dirty="0"/>
              <a:t>2</a:t>
            </a:r>
            <a:endParaRPr lang="en-US" dirty="0"/>
          </a:p>
        </p:txBody>
      </p:sp>
      <p:sp>
        <p:nvSpPr>
          <p:cNvPr id="60" name="TextBox 59"/>
          <p:cNvSpPr txBox="1"/>
          <p:nvPr/>
        </p:nvSpPr>
        <p:spPr>
          <a:xfrm>
            <a:off x="6172200" y="2205335"/>
            <a:ext cx="685800" cy="461665"/>
          </a:xfrm>
          <a:prstGeom prst="rect">
            <a:avLst/>
          </a:prstGeom>
          <a:noFill/>
          <a:ln>
            <a:noFill/>
          </a:ln>
        </p:spPr>
        <p:txBody>
          <a:bodyPr wrap="square" rtlCol="0">
            <a:spAutoFit/>
          </a:bodyPr>
          <a:lstStyle/>
          <a:p>
            <a:r>
              <a:rPr lang="en-US" sz="2400" dirty="0" smtClean="0"/>
              <a:t>D</a:t>
            </a:r>
            <a:r>
              <a:rPr lang="en-US" sz="1600" dirty="0"/>
              <a:t>3</a:t>
            </a:r>
            <a:endParaRPr lang="en-US" dirty="0"/>
          </a:p>
        </p:txBody>
      </p:sp>
      <p:sp>
        <p:nvSpPr>
          <p:cNvPr id="61" name="TextBox 60"/>
          <p:cNvSpPr txBox="1"/>
          <p:nvPr/>
        </p:nvSpPr>
        <p:spPr>
          <a:xfrm>
            <a:off x="2057400" y="3352800"/>
            <a:ext cx="8229600" cy="2800767"/>
          </a:xfrm>
          <a:prstGeom prst="rect">
            <a:avLst/>
          </a:prstGeom>
          <a:noFill/>
        </p:spPr>
        <p:txBody>
          <a:bodyPr wrap="square" rtlCol="0">
            <a:spAutoFit/>
          </a:bodyPr>
          <a:lstStyle/>
          <a:p>
            <a:r>
              <a:rPr lang="en-US" sz="2400" dirty="0"/>
              <a:t>D</a:t>
            </a:r>
            <a:r>
              <a:rPr lang="en-US" sz="2400" baseline="-25000" dirty="0"/>
              <a:t>1</a:t>
            </a:r>
            <a:r>
              <a:rPr lang="en-US" sz="2400" dirty="0"/>
              <a:t> = D</a:t>
            </a:r>
            <a:r>
              <a:rPr lang="en-US" sz="2400" baseline="-25000" dirty="0"/>
              <a:t>0</a:t>
            </a:r>
            <a:r>
              <a:rPr lang="en-US" sz="2400" dirty="0"/>
              <a:t>(1 + </a:t>
            </a:r>
            <a:r>
              <a:rPr lang="en-US" sz="2400" dirty="0" err="1"/>
              <a:t>g</a:t>
            </a:r>
            <a:r>
              <a:rPr lang="en-US" sz="2400" baseline="-25000" dirty="0" err="1"/>
              <a:t>s</a:t>
            </a:r>
            <a:r>
              <a:rPr lang="en-US" sz="2400" dirty="0" smtClean="0"/>
              <a:t>) = 1.80 (1+0.25) = 2.25</a:t>
            </a:r>
          </a:p>
          <a:p>
            <a:endParaRPr lang="en-US" sz="2400" dirty="0"/>
          </a:p>
          <a:p>
            <a:r>
              <a:rPr lang="en-US" sz="2400" dirty="0"/>
              <a:t>D</a:t>
            </a:r>
            <a:r>
              <a:rPr lang="en-US" sz="2400" baseline="-25000" dirty="0"/>
              <a:t>2</a:t>
            </a:r>
            <a:r>
              <a:rPr lang="en-US" sz="2400" dirty="0"/>
              <a:t> = D</a:t>
            </a:r>
            <a:r>
              <a:rPr lang="en-US" sz="2400" baseline="-25000" dirty="0"/>
              <a:t>0</a:t>
            </a:r>
            <a:r>
              <a:rPr lang="en-US" sz="2400" dirty="0"/>
              <a:t>(1 + </a:t>
            </a:r>
            <a:r>
              <a:rPr lang="en-US" sz="2400" dirty="0" err="1" smtClean="0"/>
              <a:t>g</a:t>
            </a:r>
            <a:r>
              <a:rPr lang="en-US" sz="2400" baseline="-25000" dirty="0" err="1" smtClean="0"/>
              <a:t>s</a:t>
            </a:r>
            <a:r>
              <a:rPr lang="en-US" sz="2400" dirty="0" smtClean="0"/>
              <a:t>)</a:t>
            </a:r>
            <a:r>
              <a:rPr lang="en-US" sz="2400" baseline="30000" dirty="0" smtClean="0"/>
              <a:t>2 </a:t>
            </a:r>
            <a:r>
              <a:rPr lang="en-US" sz="2400" dirty="0" smtClean="0"/>
              <a:t> = 1.80 (1+0.25)</a:t>
            </a:r>
            <a:r>
              <a:rPr lang="en-US" sz="2400" baseline="30000" dirty="0" smtClean="0"/>
              <a:t>2</a:t>
            </a:r>
            <a:r>
              <a:rPr lang="en-US" sz="2400" dirty="0" smtClean="0"/>
              <a:t> = 2.8125</a:t>
            </a:r>
          </a:p>
          <a:p>
            <a:endParaRPr lang="en-US" sz="2400" dirty="0"/>
          </a:p>
          <a:p>
            <a:endParaRPr lang="en-US" sz="2400" dirty="0" smtClean="0"/>
          </a:p>
          <a:p>
            <a:endParaRPr lang="en-US" sz="2400" baseline="30000" dirty="0"/>
          </a:p>
          <a:p>
            <a:r>
              <a:rPr lang="en-US" sz="2400" baseline="30000" dirty="0" smtClean="0"/>
              <a:t> </a:t>
            </a:r>
          </a:p>
          <a:p>
            <a:endParaRPr lang="en-US" sz="2400" dirty="0"/>
          </a:p>
        </p:txBody>
      </p:sp>
      <p:sp>
        <p:nvSpPr>
          <p:cNvPr id="122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289" name="Object 1"/>
          <p:cNvGraphicFramePr>
            <a:graphicFrameLocks noChangeAspect="1"/>
          </p:cNvGraphicFramePr>
          <p:nvPr>
            <p:extLst>
              <p:ext uri="{D42A27DB-BD31-4B8C-83A1-F6EECF244321}">
                <p14:modId xmlns="" xmlns:p14="http://schemas.microsoft.com/office/powerpoint/2010/main" val="3098474665"/>
              </p:ext>
            </p:extLst>
          </p:nvPr>
        </p:nvGraphicFramePr>
        <p:xfrm>
          <a:off x="4410075" y="2590800"/>
          <a:ext cx="466725" cy="533400"/>
        </p:xfrm>
        <a:graphic>
          <a:graphicData uri="http://schemas.openxmlformats.org/presentationml/2006/ole">
            <p:oleObj spid="_x0000_s5168" name="Equation" r:id="rId4" imgW="164957" imgH="241091" progId="Equation.3">
              <p:embed/>
            </p:oleObj>
          </a:graphicData>
        </a:graphic>
      </p:graphicFrame>
      <p:sp>
        <p:nvSpPr>
          <p:cNvPr id="122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291" name="Object 3"/>
          <p:cNvGraphicFramePr>
            <a:graphicFrameLocks noChangeAspect="1"/>
          </p:cNvGraphicFramePr>
          <p:nvPr>
            <p:extLst>
              <p:ext uri="{D42A27DB-BD31-4B8C-83A1-F6EECF244321}">
                <p14:modId xmlns="" xmlns:p14="http://schemas.microsoft.com/office/powerpoint/2010/main" val="558037133"/>
              </p:ext>
            </p:extLst>
          </p:nvPr>
        </p:nvGraphicFramePr>
        <p:xfrm>
          <a:off x="2514600" y="4876800"/>
          <a:ext cx="6315075" cy="838200"/>
        </p:xfrm>
        <a:graphic>
          <a:graphicData uri="http://schemas.openxmlformats.org/presentationml/2006/ole">
            <p:oleObj spid="_x0000_s5169" name="Equation" r:id="rId5" imgW="3225800" imgH="431800" progId="Equation.3">
              <p:embed/>
            </p:oleObj>
          </a:graphicData>
        </a:graphic>
      </p:graphicFrame>
    </p:spTree>
    <p:extLst>
      <p:ext uri="{BB962C8B-B14F-4D97-AF65-F5344CB8AC3E}">
        <p14:creationId xmlns="" xmlns:p14="http://schemas.microsoft.com/office/powerpoint/2010/main" val="26544065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8229600" cy="1143000"/>
          </a:xfrm>
        </p:spPr>
        <p:txBody>
          <a:bodyPr>
            <a:noAutofit/>
          </a:bodyPr>
          <a:lstStyle/>
          <a:p>
            <a:pPr algn="l"/>
            <a:r>
              <a:rPr lang="en-US" sz="3400" dirty="0" smtClean="0"/>
              <a:t>P 10-19 </a:t>
            </a:r>
            <a:r>
              <a:rPr lang="en-US" sz="3400" dirty="0" err="1" smtClean="0"/>
              <a:t>Nonconstant</a:t>
            </a:r>
            <a:r>
              <a:rPr lang="en-US" sz="3400" dirty="0" smtClean="0"/>
              <a:t> growth stock valuation </a:t>
            </a:r>
            <a:endParaRPr lang="en-US" sz="3400" dirty="0"/>
          </a:p>
        </p:txBody>
      </p:sp>
      <p:sp>
        <p:nvSpPr>
          <p:cNvPr id="3" name="Content Placeholder 2"/>
          <p:cNvSpPr>
            <a:spLocks noGrp="1"/>
          </p:cNvSpPr>
          <p:nvPr>
            <p:ph idx="1"/>
          </p:nvPr>
        </p:nvSpPr>
        <p:spPr>
          <a:xfrm>
            <a:off x="838200" y="1493837"/>
            <a:ext cx="8229600" cy="4678363"/>
          </a:xfrm>
        </p:spPr>
        <p:txBody>
          <a:bodyPr>
            <a:normAutofit/>
          </a:bodyPr>
          <a:lstStyle/>
          <a:p>
            <a:pPr>
              <a:buNone/>
            </a:pPr>
            <a:r>
              <a:rPr lang="en-US" sz="2400" dirty="0" smtClean="0"/>
              <a:t>a) </a:t>
            </a:r>
            <a:endParaRPr lang="en-US" sz="2400" dirty="0"/>
          </a:p>
        </p:txBody>
      </p:sp>
      <p:cxnSp>
        <p:nvCxnSpPr>
          <p:cNvPr id="5" name="Straight Connector 4"/>
          <p:cNvCxnSpPr/>
          <p:nvPr/>
        </p:nvCxnSpPr>
        <p:spPr>
          <a:xfrm>
            <a:off x="1600200" y="16764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600200" y="1905000"/>
            <a:ext cx="6934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124200" y="1752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800600" y="16764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781800" y="16764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534400" y="1600200"/>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447800" y="1276290"/>
            <a:ext cx="381000" cy="4001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t>0</a:t>
            </a:r>
          </a:p>
        </p:txBody>
      </p:sp>
      <p:sp>
        <p:nvSpPr>
          <p:cNvPr id="51" name="TextBox 50"/>
          <p:cNvSpPr txBox="1"/>
          <p:nvPr/>
        </p:nvSpPr>
        <p:spPr>
          <a:xfrm>
            <a:off x="6629400" y="1219200"/>
            <a:ext cx="381000" cy="40011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t>3</a:t>
            </a:r>
            <a:endParaRPr lang="en-US" sz="2000" dirty="0"/>
          </a:p>
        </p:txBody>
      </p:sp>
      <p:sp>
        <p:nvSpPr>
          <p:cNvPr id="52" name="TextBox 51"/>
          <p:cNvSpPr txBox="1"/>
          <p:nvPr/>
        </p:nvSpPr>
        <p:spPr>
          <a:xfrm>
            <a:off x="4648200" y="1219200"/>
            <a:ext cx="381000" cy="4001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t>2</a:t>
            </a:r>
            <a:endParaRPr lang="en-US" sz="2000" dirty="0"/>
          </a:p>
        </p:txBody>
      </p:sp>
      <p:sp>
        <p:nvSpPr>
          <p:cNvPr id="53" name="TextBox 52"/>
          <p:cNvSpPr txBox="1"/>
          <p:nvPr/>
        </p:nvSpPr>
        <p:spPr>
          <a:xfrm>
            <a:off x="2971800" y="1219200"/>
            <a:ext cx="381000" cy="4001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t>1</a:t>
            </a:r>
            <a:endParaRPr lang="en-US" sz="2000" dirty="0"/>
          </a:p>
        </p:txBody>
      </p:sp>
      <p:sp>
        <p:nvSpPr>
          <p:cNvPr id="54" name="TextBox 53"/>
          <p:cNvSpPr txBox="1"/>
          <p:nvPr/>
        </p:nvSpPr>
        <p:spPr>
          <a:xfrm>
            <a:off x="8305800" y="1200090"/>
            <a:ext cx="381000" cy="40011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t>∞</a:t>
            </a:r>
            <a:endParaRPr lang="en-US" sz="2000" dirty="0"/>
          </a:p>
        </p:txBody>
      </p:sp>
      <p:sp>
        <p:nvSpPr>
          <p:cNvPr id="55" name="TextBox 54"/>
          <p:cNvSpPr txBox="1"/>
          <p:nvPr/>
        </p:nvSpPr>
        <p:spPr>
          <a:xfrm>
            <a:off x="1828800" y="1443335"/>
            <a:ext cx="1295400" cy="461665"/>
          </a:xfrm>
          <a:prstGeom prst="rect">
            <a:avLst/>
          </a:prstGeom>
          <a:noFill/>
          <a:ln>
            <a:noFill/>
          </a:ln>
        </p:spPr>
        <p:txBody>
          <a:bodyPr wrap="square" rtlCol="0">
            <a:spAutoFit/>
          </a:bodyPr>
          <a:lstStyle/>
          <a:p>
            <a:r>
              <a:rPr lang="en-US" sz="2400" dirty="0" err="1" smtClean="0"/>
              <a:t>r</a:t>
            </a:r>
            <a:r>
              <a:rPr lang="en-US" sz="1600" dirty="0" err="1" smtClean="0"/>
              <a:t>s</a:t>
            </a:r>
            <a:r>
              <a:rPr lang="en-US" sz="1400" dirty="0" smtClean="0"/>
              <a:t> </a:t>
            </a:r>
            <a:r>
              <a:rPr lang="en-US" sz="2400" dirty="0" smtClean="0"/>
              <a:t>= 8%</a:t>
            </a:r>
            <a:r>
              <a:rPr lang="en-US" sz="1400" dirty="0" smtClean="0"/>
              <a:t> </a:t>
            </a:r>
            <a:endParaRPr lang="en-US" sz="2000" dirty="0"/>
          </a:p>
        </p:txBody>
      </p:sp>
      <p:sp>
        <p:nvSpPr>
          <p:cNvPr id="58" name="TextBox 57"/>
          <p:cNvSpPr txBox="1"/>
          <p:nvPr/>
        </p:nvSpPr>
        <p:spPr>
          <a:xfrm>
            <a:off x="2514600" y="2057400"/>
            <a:ext cx="1676400" cy="461665"/>
          </a:xfrm>
          <a:prstGeom prst="rect">
            <a:avLst/>
          </a:prstGeom>
          <a:noFill/>
          <a:ln>
            <a:noFill/>
          </a:ln>
        </p:spPr>
        <p:txBody>
          <a:bodyPr wrap="square" rtlCol="0">
            <a:spAutoFit/>
          </a:bodyPr>
          <a:lstStyle/>
          <a:p>
            <a:r>
              <a:rPr lang="en-US" sz="2400" dirty="0" smtClean="0"/>
              <a:t>D</a:t>
            </a:r>
            <a:r>
              <a:rPr lang="en-US" sz="1600" dirty="0" smtClean="0"/>
              <a:t>1 </a:t>
            </a:r>
            <a:r>
              <a:rPr lang="en-US" sz="2400" dirty="0" smtClean="0"/>
              <a:t>= 2.25</a:t>
            </a:r>
            <a:endParaRPr lang="en-US" sz="2800" dirty="0"/>
          </a:p>
        </p:txBody>
      </p:sp>
      <p:sp>
        <p:nvSpPr>
          <p:cNvPr id="59" name="TextBox 58"/>
          <p:cNvSpPr txBox="1"/>
          <p:nvPr/>
        </p:nvSpPr>
        <p:spPr>
          <a:xfrm>
            <a:off x="4229100" y="2133600"/>
            <a:ext cx="1028700" cy="461665"/>
          </a:xfrm>
          <a:prstGeom prst="rect">
            <a:avLst/>
          </a:prstGeom>
          <a:noFill/>
          <a:ln>
            <a:noFill/>
          </a:ln>
        </p:spPr>
        <p:txBody>
          <a:bodyPr wrap="square" rtlCol="0">
            <a:spAutoFit/>
          </a:bodyPr>
          <a:lstStyle/>
          <a:p>
            <a:r>
              <a:rPr lang="en-US" sz="2400" dirty="0" smtClean="0"/>
              <a:t>D</a:t>
            </a:r>
            <a:r>
              <a:rPr lang="en-US" sz="1600" dirty="0" smtClean="0"/>
              <a:t>2 </a:t>
            </a:r>
            <a:r>
              <a:rPr lang="en-US" sz="2400" dirty="0" smtClean="0"/>
              <a:t>+</a:t>
            </a:r>
            <a:endParaRPr lang="en-US" sz="2800" dirty="0"/>
          </a:p>
        </p:txBody>
      </p:sp>
      <p:sp>
        <p:nvSpPr>
          <p:cNvPr id="60" name="TextBox 59"/>
          <p:cNvSpPr txBox="1"/>
          <p:nvPr/>
        </p:nvSpPr>
        <p:spPr>
          <a:xfrm>
            <a:off x="6553200" y="2133600"/>
            <a:ext cx="685800" cy="461665"/>
          </a:xfrm>
          <a:prstGeom prst="rect">
            <a:avLst/>
          </a:prstGeom>
          <a:noFill/>
          <a:ln>
            <a:noFill/>
          </a:ln>
        </p:spPr>
        <p:txBody>
          <a:bodyPr wrap="square" rtlCol="0">
            <a:spAutoFit/>
          </a:bodyPr>
          <a:lstStyle/>
          <a:p>
            <a:r>
              <a:rPr lang="en-US" sz="2400" dirty="0" smtClean="0"/>
              <a:t>D</a:t>
            </a:r>
            <a:r>
              <a:rPr lang="en-US" sz="1600" dirty="0"/>
              <a:t>3</a:t>
            </a:r>
            <a:endParaRPr lang="en-US" dirty="0"/>
          </a:p>
        </p:txBody>
      </p:sp>
      <p:sp>
        <p:nvSpPr>
          <p:cNvPr id="61" name="TextBox 60"/>
          <p:cNvSpPr txBox="1"/>
          <p:nvPr/>
        </p:nvSpPr>
        <p:spPr>
          <a:xfrm>
            <a:off x="533400" y="3352800"/>
            <a:ext cx="8229600" cy="707886"/>
          </a:xfrm>
          <a:prstGeom prst="rect">
            <a:avLst/>
          </a:prstGeom>
          <a:noFill/>
        </p:spPr>
        <p:txBody>
          <a:bodyPr wrap="square" rtlCol="0">
            <a:spAutoFit/>
          </a:bodyPr>
          <a:lstStyle/>
          <a:p>
            <a:endParaRPr lang="en-US" sz="2400" baseline="30000" dirty="0" smtClean="0"/>
          </a:p>
          <a:p>
            <a:endParaRPr lang="en-US" sz="2400" dirty="0"/>
          </a:p>
        </p:txBody>
      </p:sp>
      <p:sp>
        <p:nvSpPr>
          <p:cNvPr id="122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289" name="Object 1"/>
          <p:cNvGraphicFramePr>
            <a:graphicFrameLocks noChangeAspect="1"/>
          </p:cNvGraphicFramePr>
          <p:nvPr>
            <p:extLst>
              <p:ext uri="{D42A27DB-BD31-4B8C-83A1-F6EECF244321}">
                <p14:modId xmlns="" xmlns:p14="http://schemas.microsoft.com/office/powerpoint/2010/main" val="2760144909"/>
              </p:ext>
            </p:extLst>
          </p:nvPr>
        </p:nvGraphicFramePr>
        <p:xfrm>
          <a:off x="4943475" y="2057400"/>
          <a:ext cx="466725" cy="533400"/>
        </p:xfrm>
        <a:graphic>
          <a:graphicData uri="http://schemas.openxmlformats.org/presentationml/2006/ole">
            <p:oleObj spid="_x0000_s6239" name="Equation" r:id="rId4" imgW="164957" imgH="241091" progId="Equation.3">
              <p:embed/>
            </p:oleObj>
          </a:graphicData>
        </a:graphic>
      </p:graphicFrame>
      <p:sp>
        <p:nvSpPr>
          <p:cNvPr id="122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cxnSp>
        <p:nvCxnSpPr>
          <p:cNvPr id="29" name="Straight Connector 28"/>
          <p:cNvCxnSpPr/>
          <p:nvPr/>
        </p:nvCxnSpPr>
        <p:spPr>
          <a:xfrm>
            <a:off x="3124200" y="25908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800600" y="2590800"/>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1905000" y="3048000"/>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2133600" y="3581400"/>
            <a:ext cx="2667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14400" y="2743200"/>
            <a:ext cx="1219200" cy="461665"/>
          </a:xfrm>
          <a:prstGeom prst="rect">
            <a:avLst/>
          </a:prstGeom>
          <a:noFill/>
          <a:ln>
            <a:noFill/>
          </a:ln>
        </p:spPr>
        <p:txBody>
          <a:bodyPr wrap="square" rtlCol="0">
            <a:spAutoFit/>
          </a:bodyPr>
          <a:lstStyle/>
          <a:p>
            <a:r>
              <a:rPr lang="en-US" sz="2400" dirty="0"/>
              <a:t>PVD</a:t>
            </a:r>
            <a:r>
              <a:rPr lang="en-US" sz="2400" baseline="-25000" dirty="0"/>
              <a:t>1</a:t>
            </a:r>
            <a:endParaRPr lang="en-US" dirty="0"/>
          </a:p>
        </p:txBody>
      </p:sp>
      <p:sp>
        <p:nvSpPr>
          <p:cNvPr id="45" name="TextBox 44"/>
          <p:cNvSpPr txBox="1"/>
          <p:nvPr/>
        </p:nvSpPr>
        <p:spPr>
          <a:xfrm>
            <a:off x="304800" y="3276600"/>
            <a:ext cx="1219200" cy="461665"/>
          </a:xfrm>
          <a:prstGeom prst="rect">
            <a:avLst/>
          </a:prstGeom>
          <a:noFill/>
          <a:ln>
            <a:noFill/>
          </a:ln>
        </p:spPr>
        <p:txBody>
          <a:bodyPr wrap="square" rtlCol="0">
            <a:spAutoFit/>
          </a:bodyPr>
          <a:lstStyle/>
          <a:p>
            <a:r>
              <a:rPr lang="en-US" sz="2400" dirty="0" smtClean="0"/>
              <a:t>PVD</a:t>
            </a:r>
            <a:r>
              <a:rPr lang="en-US" sz="2400" baseline="-25000" dirty="0" smtClean="0"/>
              <a:t>2</a:t>
            </a:r>
            <a:r>
              <a:rPr lang="en-US" sz="2400" dirty="0" smtClean="0"/>
              <a:t> + </a:t>
            </a:r>
            <a:endParaRPr lang="en-US" dirty="0"/>
          </a:p>
        </p:txBody>
      </p:sp>
      <p:sp>
        <p:nvSpPr>
          <p:cNvPr id="1741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412" name="Object 4"/>
          <p:cNvGraphicFramePr>
            <a:graphicFrameLocks noChangeAspect="1"/>
          </p:cNvGraphicFramePr>
          <p:nvPr>
            <p:extLst>
              <p:ext uri="{D42A27DB-BD31-4B8C-83A1-F6EECF244321}">
                <p14:modId xmlns="" xmlns:p14="http://schemas.microsoft.com/office/powerpoint/2010/main" val="363104299"/>
              </p:ext>
            </p:extLst>
          </p:nvPr>
        </p:nvGraphicFramePr>
        <p:xfrm>
          <a:off x="1371600" y="3276600"/>
          <a:ext cx="762000" cy="533400"/>
        </p:xfrm>
        <a:graphic>
          <a:graphicData uri="http://schemas.openxmlformats.org/presentationml/2006/ole">
            <p:oleObj spid="_x0000_s6240" name="Equation" r:id="rId5" imgW="291973" imgH="228501" progId="Equation.3">
              <p:embed/>
            </p:oleObj>
          </a:graphicData>
        </a:graphic>
      </p:graphicFrame>
      <p:sp>
        <p:nvSpPr>
          <p:cNvPr id="1741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414" name="Object 6"/>
          <p:cNvGraphicFramePr>
            <a:graphicFrameLocks noChangeAspect="1"/>
          </p:cNvGraphicFramePr>
          <p:nvPr>
            <p:extLst>
              <p:ext uri="{D42A27DB-BD31-4B8C-83A1-F6EECF244321}">
                <p14:modId xmlns="" xmlns:p14="http://schemas.microsoft.com/office/powerpoint/2010/main" val="1441874027"/>
              </p:ext>
            </p:extLst>
          </p:nvPr>
        </p:nvGraphicFramePr>
        <p:xfrm>
          <a:off x="2209800" y="4191000"/>
          <a:ext cx="703385" cy="762000"/>
        </p:xfrm>
        <a:graphic>
          <a:graphicData uri="http://schemas.openxmlformats.org/presentationml/2006/ole">
            <p:oleObj spid="_x0000_s6241" name="Equation" r:id="rId6" imgW="139700" imgH="228600" progId="Equation.3">
              <p:embed/>
            </p:oleObj>
          </a:graphicData>
        </a:graphic>
      </p:graphicFrame>
      <p:sp>
        <p:nvSpPr>
          <p:cNvPr id="62" name="Rectangle 61"/>
          <p:cNvSpPr/>
          <p:nvPr/>
        </p:nvSpPr>
        <p:spPr>
          <a:xfrm>
            <a:off x="2895600" y="4419600"/>
            <a:ext cx="407484" cy="461665"/>
          </a:xfrm>
          <a:prstGeom prst="rect">
            <a:avLst/>
          </a:prstGeom>
        </p:spPr>
        <p:txBody>
          <a:bodyPr wrap="none">
            <a:spAutoFit/>
          </a:bodyPr>
          <a:lstStyle/>
          <a:p>
            <a:r>
              <a:rPr lang="en-US" sz="2400" dirty="0"/>
              <a:t>= </a:t>
            </a:r>
          </a:p>
        </p:txBody>
      </p:sp>
      <p:sp>
        <p:nvSpPr>
          <p:cNvPr id="1741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416" name="Object 8"/>
          <p:cNvGraphicFramePr>
            <a:graphicFrameLocks noChangeAspect="1"/>
          </p:cNvGraphicFramePr>
          <p:nvPr>
            <p:extLst>
              <p:ext uri="{D42A27DB-BD31-4B8C-83A1-F6EECF244321}">
                <p14:modId xmlns="" xmlns:p14="http://schemas.microsoft.com/office/powerpoint/2010/main" val="2784454161"/>
              </p:ext>
            </p:extLst>
          </p:nvPr>
        </p:nvGraphicFramePr>
        <p:xfrm>
          <a:off x="3352800" y="4191000"/>
          <a:ext cx="3581400" cy="838200"/>
        </p:xfrm>
        <a:graphic>
          <a:graphicData uri="http://schemas.openxmlformats.org/presentationml/2006/ole">
            <p:oleObj spid="_x0000_s6242" name="Equation" r:id="rId7" imgW="1117600" imgH="469900" progId="Equation.3">
              <p:embed/>
            </p:oleObj>
          </a:graphicData>
        </a:graphic>
      </p:graphicFrame>
      <p:sp>
        <p:nvSpPr>
          <p:cNvPr id="63" name="Rectangle 62"/>
          <p:cNvSpPr/>
          <p:nvPr/>
        </p:nvSpPr>
        <p:spPr>
          <a:xfrm>
            <a:off x="2895600" y="5105400"/>
            <a:ext cx="407484" cy="461665"/>
          </a:xfrm>
          <a:prstGeom prst="rect">
            <a:avLst/>
          </a:prstGeom>
        </p:spPr>
        <p:txBody>
          <a:bodyPr wrap="none">
            <a:spAutoFit/>
          </a:bodyPr>
          <a:lstStyle/>
          <a:p>
            <a:r>
              <a:rPr lang="en-US" sz="2400" dirty="0"/>
              <a:t>= </a:t>
            </a:r>
          </a:p>
        </p:txBody>
      </p:sp>
      <p:sp>
        <p:nvSpPr>
          <p:cNvPr id="64" name="Rectangle 63"/>
          <p:cNvSpPr/>
          <p:nvPr/>
        </p:nvSpPr>
        <p:spPr>
          <a:xfrm>
            <a:off x="1752600" y="5253335"/>
            <a:ext cx="4343400" cy="461665"/>
          </a:xfrm>
          <a:prstGeom prst="rect">
            <a:avLst/>
          </a:prstGeom>
        </p:spPr>
        <p:txBody>
          <a:bodyPr wrap="square">
            <a:spAutoFit/>
          </a:bodyPr>
          <a:lstStyle/>
          <a:p>
            <a:r>
              <a:rPr lang="en-US" sz="2400" dirty="0" smtClean="0"/>
              <a:t> </a:t>
            </a:r>
            <a:endParaRPr lang="en-US" sz="2400" dirty="0"/>
          </a:p>
        </p:txBody>
      </p:sp>
      <p:sp>
        <p:nvSpPr>
          <p:cNvPr id="65" name="Rectangle 64"/>
          <p:cNvSpPr/>
          <p:nvPr/>
        </p:nvSpPr>
        <p:spPr>
          <a:xfrm>
            <a:off x="3276600" y="5105400"/>
            <a:ext cx="6324600" cy="461665"/>
          </a:xfrm>
          <a:prstGeom prst="rect">
            <a:avLst/>
          </a:prstGeom>
        </p:spPr>
        <p:txBody>
          <a:bodyPr wrap="square">
            <a:spAutoFit/>
          </a:bodyPr>
          <a:lstStyle/>
          <a:p>
            <a:r>
              <a:rPr lang="en-US" sz="2400" dirty="0" smtClean="0"/>
              <a:t>2.25/(1.08) + [ (2.8125+98.4375)/(1.08)</a:t>
            </a:r>
            <a:r>
              <a:rPr lang="en-US" sz="2400" baseline="30000" dirty="0" smtClean="0"/>
              <a:t>2</a:t>
            </a:r>
            <a:r>
              <a:rPr lang="en-US" sz="2400" dirty="0" smtClean="0"/>
              <a:t> ]  </a:t>
            </a:r>
            <a:endParaRPr lang="en-US" sz="2400" dirty="0"/>
          </a:p>
        </p:txBody>
      </p:sp>
      <p:sp>
        <p:nvSpPr>
          <p:cNvPr id="66" name="TextBox 65"/>
          <p:cNvSpPr txBox="1"/>
          <p:nvPr/>
        </p:nvSpPr>
        <p:spPr>
          <a:xfrm>
            <a:off x="533400" y="2129135"/>
            <a:ext cx="1676400" cy="461665"/>
          </a:xfrm>
          <a:prstGeom prst="rect">
            <a:avLst/>
          </a:prstGeom>
          <a:noFill/>
          <a:ln>
            <a:noFill/>
          </a:ln>
        </p:spPr>
        <p:txBody>
          <a:bodyPr wrap="square" rtlCol="0">
            <a:spAutoFit/>
          </a:bodyPr>
          <a:lstStyle/>
          <a:p>
            <a:r>
              <a:rPr lang="en-US" sz="2400" dirty="0" smtClean="0"/>
              <a:t>D</a:t>
            </a:r>
            <a:r>
              <a:rPr lang="en-US" sz="1600" dirty="0" smtClean="0"/>
              <a:t>0 </a:t>
            </a:r>
            <a:r>
              <a:rPr lang="en-US" sz="2400" dirty="0" smtClean="0"/>
              <a:t>= 1.80</a:t>
            </a:r>
            <a:endParaRPr lang="en-US" sz="2800" dirty="0"/>
          </a:p>
        </p:txBody>
      </p:sp>
      <p:cxnSp>
        <p:nvCxnSpPr>
          <p:cNvPr id="73" name="Straight Arrow Connector 72"/>
          <p:cNvCxnSpPr/>
          <p:nvPr/>
        </p:nvCxnSpPr>
        <p:spPr>
          <a:xfrm>
            <a:off x="1485900" y="3828075"/>
            <a:ext cx="685800" cy="685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4" name="Rectangle 73"/>
          <p:cNvSpPr/>
          <p:nvPr/>
        </p:nvSpPr>
        <p:spPr>
          <a:xfrm>
            <a:off x="2945316" y="5715000"/>
            <a:ext cx="407484" cy="461665"/>
          </a:xfrm>
          <a:prstGeom prst="rect">
            <a:avLst/>
          </a:prstGeom>
        </p:spPr>
        <p:txBody>
          <a:bodyPr wrap="none">
            <a:spAutoFit/>
          </a:bodyPr>
          <a:lstStyle/>
          <a:p>
            <a:r>
              <a:rPr lang="en-US" sz="2400" dirty="0"/>
              <a:t>= </a:t>
            </a:r>
          </a:p>
        </p:txBody>
      </p:sp>
      <p:sp>
        <p:nvSpPr>
          <p:cNvPr id="75" name="Rectangle 74"/>
          <p:cNvSpPr/>
          <p:nvPr/>
        </p:nvSpPr>
        <p:spPr>
          <a:xfrm>
            <a:off x="3352800" y="5715000"/>
            <a:ext cx="3505200" cy="461665"/>
          </a:xfrm>
          <a:prstGeom prst="rect">
            <a:avLst/>
          </a:prstGeom>
        </p:spPr>
        <p:txBody>
          <a:bodyPr wrap="square">
            <a:spAutoFit/>
          </a:bodyPr>
          <a:lstStyle/>
          <a:p>
            <a:r>
              <a:rPr lang="en-US" sz="2400" u="sng" dirty="0" smtClean="0"/>
              <a:t>$88.89 </a:t>
            </a:r>
            <a:endParaRPr lang="en-US" sz="2400" u="sng" dirty="0"/>
          </a:p>
        </p:txBody>
      </p:sp>
    </p:spTree>
    <p:extLst>
      <p:ext uri="{BB962C8B-B14F-4D97-AF65-F5344CB8AC3E}">
        <p14:creationId xmlns="" xmlns:p14="http://schemas.microsoft.com/office/powerpoint/2010/main" val="26332000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43000" y="274638"/>
            <a:ext cx="8229600" cy="1143000"/>
          </a:xfrm>
        </p:spPr>
        <p:txBody>
          <a:bodyPr>
            <a:noAutofit/>
          </a:bodyPr>
          <a:lstStyle/>
          <a:p>
            <a:pPr algn="l"/>
            <a:r>
              <a:rPr lang="en-US" sz="3400" dirty="0" smtClean="0"/>
              <a:t>P 10-19 </a:t>
            </a:r>
            <a:r>
              <a:rPr lang="en-US" sz="3400" dirty="0" err="1" smtClean="0"/>
              <a:t>Nonconstant</a:t>
            </a:r>
            <a:r>
              <a:rPr lang="en-US" sz="3400" dirty="0" smtClean="0"/>
              <a:t> growth stock valuation </a:t>
            </a:r>
            <a:endParaRPr lang="en-US" sz="3400" dirty="0"/>
          </a:p>
        </p:txBody>
      </p:sp>
      <p:sp>
        <p:nvSpPr>
          <p:cNvPr id="3" name="Content Placeholder 2"/>
          <p:cNvSpPr>
            <a:spLocks noGrp="1"/>
          </p:cNvSpPr>
          <p:nvPr>
            <p:ph idx="1"/>
          </p:nvPr>
        </p:nvSpPr>
        <p:spPr>
          <a:xfrm>
            <a:off x="2057400" y="1600200"/>
            <a:ext cx="8229600" cy="4525963"/>
          </a:xfrm>
        </p:spPr>
        <p:txBody>
          <a:bodyPr>
            <a:normAutofit/>
          </a:bodyPr>
          <a:lstStyle/>
          <a:p>
            <a:pPr marL="514350" indent="-514350">
              <a:buNone/>
            </a:pPr>
            <a:r>
              <a:rPr lang="en-US" sz="2800" dirty="0" smtClean="0"/>
              <a:t>Expected dividend yield = D</a:t>
            </a:r>
            <a:r>
              <a:rPr lang="en-US" sz="2800" baseline="-25000" dirty="0" smtClean="0"/>
              <a:t>1</a:t>
            </a:r>
            <a:r>
              <a:rPr lang="en-US" sz="2800" dirty="0" smtClean="0"/>
              <a:t>/P</a:t>
            </a:r>
            <a:r>
              <a:rPr lang="en-US" sz="2800" baseline="-25000" dirty="0" smtClean="0"/>
              <a:t>0</a:t>
            </a:r>
            <a:r>
              <a:rPr lang="en-US" sz="2800" dirty="0" smtClean="0"/>
              <a:t> </a:t>
            </a:r>
          </a:p>
          <a:p>
            <a:pPr marL="514350" indent="-514350">
              <a:buNone/>
            </a:pPr>
            <a:r>
              <a:rPr lang="en-US" sz="2800" dirty="0" smtClean="0"/>
              <a:t>= 2.25/88.89</a:t>
            </a:r>
          </a:p>
          <a:p>
            <a:pPr marL="514350" indent="-514350">
              <a:buNone/>
            </a:pPr>
            <a:r>
              <a:rPr lang="en-US" sz="2800" dirty="0" smtClean="0"/>
              <a:t>= </a:t>
            </a:r>
            <a:r>
              <a:rPr lang="en-US" sz="2800" u="sng" dirty="0" smtClean="0"/>
              <a:t>2.53 %</a:t>
            </a:r>
          </a:p>
          <a:p>
            <a:pPr marL="514350" indent="-514350">
              <a:buNone/>
            </a:pPr>
            <a:endParaRPr lang="en-US" sz="2800" u="sng" dirty="0"/>
          </a:p>
          <a:p>
            <a:pPr marL="514350" indent="-514350">
              <a:buNone/>
            </a:pPr>
            <a:r>
              <a:rPr lang="en-US" sz="2800" dirty="0" smtClean="0"/>
              <a:t>Capital gains yield = </a:t>
            </a:r>
            <a:r>
              <a:rPr lang="en-US" sz="2800" dirty="0" err="1" smtClean="0"/>
              <a:t>r</a:t>
            </a:r>
            <a:r>
              <a:rPr lang="en-US" sz="2000" dirty="0" err="1" smtClean="0"/>
              <a:t>s</a:t>
            </a:r>
            <a:r>
              <a:rPr lang="en-US" sz="2000" dirty="0"/>
              <a:t> </a:t>
            </a:r>
            <a:r>
              <a:rPr lang="en-US" sz="2800" dirty="0" smtClean="0"/>
              <a:t>– dividend yield</a:t>
            </a:r>
          </a:p>
          <a:p>
            <a:pPr marL="514350" indent="-514350">
              <a:buNone/>
            </a:pPr>
            <a:r>
              <a:rPr lang="en-US" sz="2800" dirty="0" smtClean="0"/>
              <a:t>= 8% - 2.53%</a:t>
            </a:r>
          </a:p>
          <a:p>
            <a:pPr marL="514350" indent="-514350">
              <a:buNone/>
            </a:pPr>
            <a:r>
              <a:rPr lang="en-US" sz="2800" dirty="0" smtClean="0"/>
              <a:t>= </a:t>
            </a:r>
            <a:r>
              <a:rPr lang="en-US" sz="2800" u="sng" dirty="0" smtClean="0"/>
              <a:t>5.47%</a:t>
            </a:r>
            <a:endParaRPr lang="en-US" sz="3600" u="sng" dirty="0" smtClean="0"/>
          </a:p>
          <a:p>
            <a:pPr marL="514350" indent="-514350">
              <a:buNone/>
            </a:pPr>
            <a:endParaRPr lang="en-US" sz="2800" u="sng" dirty="0" smtClean="0"/>
          </a:p>
          <a:p>
            <a:pPr marL="514350" indent="-514350">
              <a:buNone/>
            </a:pPr>
            <a:endParaRPr lang="en-US" u="sng" dirty="0"/>
          </a:p>
          <a:p>
            <a:pPr marL="514350" indent="-514350">
              <a:buNone/>
            </a:pPr>
            <a:endParaRPr lang="en-US" u="sng" dirty="0"/>
          </a:p>
        </p:txBody>
      </p:sp>
    </p:spTree>
    <p:extLst>
      <p:ext uri="{BB962C8B-B14F-4D97-AF65-F5344CB8AC3E}">
        <p14:creationId xmlns="" xmlns:p14="http://schemas.microsoft.com/office/powerpoint/2010/main" val="36974287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33400" y="381000"/>
            <a:ext cx="8229600" cy="1143000"/>
          </a:xfrm>
        </p:spPr>
        <p:txBody>
          <a:bodyPr>
            <a:noAutofit/>
          </a:bodyPr>
          <a:lstStyle/>
          <a:p>
            <a:pPr algn="l"/>
            <a:r>
              <a:rPr lang="en-US" sz="3400" dirty="0" smtClean="0"/>
              <a:t>P 10-19 </a:t>
            </a:r>
            <a:r>
              <a:rPr lang="en-US" sz="3400" dirty="0" err="1" smtClean="0"/>
              <a:t>Nonconstant</a:t>
            </a:r>
            <a:r>
              <a:rPr lang="en-US" sz="3400" dirty="0" smtClean="0"/>
              <a:t> growth stock valuation </a:t>
            </a:r>
            <a:endParaRPr lang="en-US" sz="3400" dirty="0"/>
          </a:p>
        </p:txBody>
      </p:sp>
      <p:sp>
        <p:nvSpPr>
          <p:cNvPr id="3" name="Content Placeholder 2"/>
          <p:cNvSpPr>
            <a:spLocks noGrp="1"/>
          </p:cNvSpPr>
          <p:nvPr>
            <p:ph idx="1"/>
          </p:nvPr>
        </p:nvSpPr>
        <p:spPr>
          <a:xfrm>
            <a:off x="762000" y="1600200"/>
            <a:ext cx="8229600" cy="4525963"/>
          </a:xfrm>
        </p:spPr>
        <p:txBody>
          <a:bodyPr>
            <a:normAutofit/>
          </a:bodyPr>
          <a:lstStyle/>
          <a:p>
            <a:pPr marL="514350" indent="-514350">
              <a:buAutoNum type="alphaLcParenR" startAt="2"/>
            </a:pPr>
            <a:r>
              <a:rPr lang="en-US" sz="2200" dirty="0" smtClean="0"/>
              <a:t>Longer period of supernormal growth (5 instead of 2 years) </a:t>
            </a:r>
            <a:r>
              <a:rPr lang="en-US" sz="2200" dirty="0" smtClean="0">
                <a:sym typeface="Wingdings" pitchFamily="2" charset="2"/>
              </a:rPr>
              <a:t> higher value of stock (as amount of dividends stockholders receive increases)</a:t>
            </a:r>
            <a:endParaRPr lang="en-US" sz="2200" dirty="0" smtClean="0"/>
          </a:p>
          <a:p>
            <a:pPr marL="514350" indent="-514350">
              <a:buNone/>
            </a:pPr>
            <a:r>
              <a:rPr lang="en-US" sz="2200" dirty="0"/>
              <a:t>	</a:t>
            </a:r>
            <a:r>
              <a:rPr lang="en-US" sz="2200" dirty="0" err="1" smtClean="0"/>
              <a:t>r</a:t>
            </a:r>
            <a:r>
              <a:rPr lang="en-US" sz="1800" dirty="0" err="1" smtClean="0"/>
              <a:t>s</a:t>
            </a:r>
            <a:r>
              <a:rPr lang="en-US" sz="2200" dirty="0" smtClean="0"/>
              <a:t> = 8% </a:t>
            </a:r>
            <a:r>
              <a:rPr lang="en-US" sz="2200" dirty="0" smtClean="0">
                <a:sym typeface="Wingdings" pitchFamily="2" charset="2"/>
              </a:rPr>
              <a:t> remains unchanged;</a:t>
            </a:r>
            <a:r>
              <a:rPr lang="en-US" sz="2200" dirty="0" smtClean="0"/>
              <a:t> but the distribution between dividend yield and capital gains yield will differ</a:t>
            </a:r>
          </a:p>
          <a:p>
            <a:pPr marL="514350" indent="-514350">
              <a:buNone/>
            </a:pPr>
            <a:r>
              <a:rPr lang="en-US" sz="2200" dirty="0"/>
              <a:t>	</a:t>
            </a:r>
            <a:r>
              <a:rPr lang="en-US" sz="2200" dirty="0" smtClean="0">
                <a:solidFill>
                  <a:srgbClr val="FF0000"/>
                </a:solidFill>
              </a:rPr>
              <a:t>Dividend yield </a:t>
            </a:r>
            <a:r>
              <a:rPr lang="en-US" sz="2200" dirty="0" smtClean="0"/>
              <a:t>will start off </a:t>
            </a:r>
            <a:r>
              <a:rPr lang="en-US" sz="2200" dirty="0" smtClean="0">
                <a:solidFill>
                  <a:srgbClr val="FF0000"/>
                </a:solidFill>
              </a:rPr>
              <a:t>lower</a:t>
            </a:r>
            <a:r>
              <a:rPr lang="en-US" sz="2200" dirty="0" smtClean="0"/>
              <a:t> </a:t>
            </a:r>
            <a:r>
              <a:rPr lang="en-US" sz="2200" dirty="0" smtClean="0">
                <a:sym typeface="Wingdings" pitchFamily="2" charset="2"/>
              </a:rPr>
              <a:t> because DY = D1/Po; when Po increase (more dividends), DY will decrease/smaller </a:t>
            </a:r>
            <a:endParaRPr lang="en-US" sz="2200" dirty="0" smtClean="0"/>
          </a:p>
          <a:p>
            <a:pPr marL="514350" indent="-514350">
              <a:buNone/>
            </a:pPr>
            <a:r>
              <a:rPr lang="en-US" sz="2200" dirty="0" smtClean="0">
                <a:solidFill>
                  <a:srgbClr val="FF0000"/>
                </a:solidFill>
              </a:rPr>
              <a:t>	Capital gains yield</a:t>
            </a:r>
            <a:r>
              <a:rPr lang="en-US" sz="2200" dirty="0" smtClean="0"/>
              <a:t> will start off </a:t>
            </a:r>
            <a:r>
              <a:rPr lang="en-US" sz="2200" dirty="0" smtClean="0">
                <a:solidFill>
                  <a:srgbClr val="FF0000"/>
                </a:solidFill>
              </a:rPr>
              <a:t>higher </a:t>
            </a:r>
            <a:r>
              <a:rPr lang="en-US" sz="2200" dirty="0" smtClean="0">
                <a:solidFill>
                  <a:srgbClr val="000000"/>
                </a:solidFill>
                <a:sym typeface="Wingdings" pitchFamily="2" charset="2"/>
              </a:rPr>
              <a:t> because CGY = </a:t>
            </a:r>
            <a:r>
              <a:rPr lang="en-US" sz="2200" dirty="0" err="1" smtClean="0"/>
              <a:t>r</a:t>
            </a:r>
            <a:r>
              <a:rPr lang="en-US" sz="1800" dirty="0" err="1" smtClean="0"/>
              <a:t>s</a:t>
            </a:r>
            <a:r>
              <a:rPr lang="en-US" sz="1800" dirty="0" smtClean="0"/>
              <a:t> </a:t>
            </a:r>
            <a:r>
              <a:rPr lang="en-US" sz="2200" dirty="0" smtClean="0"/>
              <a:t>– DY; with </a:t>
            </a:r>
            <a:r>
              <a:rPr lang="en-US" sz="2200" dirty="0" err="1" smtClean="0"/>
              <a:t>r</a:t>
            </a:r>
            <a:r>
              <a:rPr lang="en-US" sz="1800" dirty="0" err="1" smtClean="0"/>
              <a:t>s</a:t>
            </a:r>
            <a:r>
              <a:rPr lang="en-US" sz="2200" dirty="0" smtClean="0"/>
              <a:t> remaining the same, subtracting smaller DY to </a:t>
            </a:r>
            <a:r>
              <a:rPr lang="en-US" sz="2200" dirty="0" err="1" smtClean="0"/>
              <a:t>r</a:t>
            </a:r>
            <a:r>
              <a:rPr lang="en-US" sz="1800" dirty="0" err="1" smtClean="0"/>
              <a:t>s</a:t>
            </a:r>
            <a:r>
              <a:rPr lang="en-US" sz="2200" dirty="0" smtClean="0"/>
              <a:t> will result in a larger CGY</a:t>
            </a:r>
          </a:p>
          <a:p>
            <a:pPr marL="514350" indent="-514350">
              <a:buNone/>
            </a:pPr>
            <a:r>
              <a:rPr lang="en-US" sz="2200" dirty="0" smtClean="0">
                <a:solidFill>
                  <a:srgbClr val="000000"/>
                </a:solidFill>
              </a:rPr>
              <a:t>	Over the 5 years, DY (2.53%) will increase to 3% and CGY (5.47%) will decrease to 5%. </a:t>
            </a:r>
            <a:endParaRPr lang="en-US" sz="2200" dirty="0">
              <a:solidFill>
                <a:srgbClr val="000000"/>
              </a:solidFill>
            </a:endParaRPr>
          </a:p>
        </p:txBody>
      </p:sp>
    </p:spTree>
    <p:extLst>
      <p:ext uri="{BB962C8B-B14F-4D97-AF65-F5344CB8AC3E}">
        <p14:creationId xmlns="" xmlns:p14="http://schemas.microsoft.com/office/powerpoint/2010/main" val="14783143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85800" y="381000"/>
            <a:ext cx="8229600" cy="1143000"/>
          </a:xfrm>
        </p:spPr>
        <p:txBody>
          <a:bodyPr>
            <a:noAutofit/>
          </a:bodyPr>
          <a:lstStyle/>
          <a:p>
            <a:pPr algn="l"/>
            <a:r>
              <a:rPr lang="en-US" sz="3400" dirty="0" smtClean="0"/>
              <a:t>P 10-19 </a:t>
            </a:r>
            <a:r>
              <a:rPr lang="en-US" sz="3400" dirty="0" err="1" smtClean="0"/>
              <a:t>Nonconstant</a:t>
            </a:r>
            <a:r>
              <a:rPr lang="en-US" sz="3400" dirty="0" smtClean="0"/>
              <a:t> growth stock valuation </a:t>
            </a:r>
            <a:endParaRPr lang="en-US" sz="3400" dirty="0"/>
          </a:p>
        </p:txBody>
      </p:sp>
      <p:sp>
        <p:nvSpPr>
          <p:cNvPr id="3" name="Content Placeholder 2"/>
          <p:cNvSpPr>
            <a:spLocks noGrp="1"/>
          </p:cNvSpPr>
          <p:nvPr>
            <p:ph idx="1"/>
          </p:nvPr>
        </p:nvSpPr>
        <p:spPr>
          <a:xfrm>
            <a:off x="914400" y="1722437"/>
            <a:ext cx="8229600" cy="4525963"/>
          </a:xfrm>
        </p:spPr>
        <p:txBody>
          <a:bodyPr>
            <a:normAutofit/>
          </a:bodyPr>
          <a:lstStyle/>
          <a:p>
            <a:pPr marL="514350" indent="-514350">
              <a:buAutoNum type="alphaLcParenR" startAt="3"/>
            </a:pPr>
            <a:r>
              <a:rPr lang="en-US" sz="2800" dirty="0" smtClean="0"/>
              <a:t>After t=2 or 5, stock has constant growth </a:t>
            </a:r>
            <a:r>
              <a:rPr lang="en-US" sz="2800" dirty="0" smtClean="0">
                <a:sym typeface="Wingdings" pitchFamily="2" charset="2"/>
              </a:rPr>
              <a:t> </a:t>
            </a:r>
          </a:p>
          <a:p>
            <a:pPr marL="514350" indent="-514350">
              <a:buNone/>
            </a:pPr>
            <a:r>
              <a:rPr lang="en-US" sz="2800" dirty="0">
                <a:sym typeface="Wingdings" pitchFamily="2" charset="2"/>
              </a:rPr>
              <a:t>	</a:t>
            </a:r>
            <a:r>
              <a:rPr lang="en-US" sz="2800" dirty="0" smtClean="0">
                <a:sym typeface="Wingdings" pitchFamily="2" charset="2"/>
              </a:rPr>
              <a:t>capital gains yield = g = 5%</a:t>
            </a:r>
          </a:p>
          <a:p>
            <a:pPr marL="514350" indent="-514350">
              <a:buNone/>
            </a:pPr>
            <a:endParaRPr lang="en-US" sz="2800" dirty="0" smtClean="0">
              <a:sym typeface="Wingdings" pitchFamily="2" charset="2"/>
            </a:endParaRPr>
          </a:p>
          <a:p>
            <a:pPr marL="514350" indent="-514350">
              <a:buNone/>
            </a:pPr>
            <a:r>
              <a:rPr lang="en-US" sz="2800" dirty="0">
                <a:sym typeface="Wingdings" pitchFamily="2" charset="2"/>
              </a:rPr>
              <a:t>	</a:t>
            </a:r>
            <a:r>
              <a:rPr lang="en-US" sz="2800" dirty="0" smtClean="0">
                <a:sym typeface="Wingdings" pitchFamily="2" charset="2"/>
              </a:rPr>
              <a:t>Dividend yield = </a:t>
            </a:r>
            <a:r>
              <a:rPr lang="en-US" sz="2800" dirty="0" err="1" smtClean="0">
                <a:sym typeface="Wingdings" pitchFamily="2" charset="2"/>
              </a:rPr>
              <a:t>r</a:t>
            </a:r>
            <a:r>
              <a:rPr lang="en-US" sz="2400" dirty="0" err="1" smtClean="0">
                <a:sym typeface="Wingdings" pitchFamily="2" charset="2"/>
              </a:rPr>
              <a:t>s</a:t>
            </a:r>
            <a:r>
              <a:rPr lang="en-US" sz="2400" dirty="0" smtClean="0">
                <a:sym typeface="Wingdings" pitchFamily="2" charset="2"/>
              </a:rPr>
              <a:t> </a:t>
            </a:r>
            <a:r>
              <a:rPr lang="en-US" sz="2800" dirty="0" smtClean="0">
                <a:sym typeface="Wingdings" pitchFamily="2" charset="2"/>
              </a:rPr>
              <a:t>– capital gains yield</a:t>
            </a:r>
          </a:p>
          <a:p>
            <a:pPr marL="514350" indent="-514350">
              <a:buNone/>
            </a:pPr>
            <a:r>
              <a:rPr lang="en-US" sz="2800" dirty="0">
                <a:sym typeface="Wingdings" pitchFamily="2" charset="2"/>
              </a:rPr>
              <a:t>	</a:t>
            </a:r>
            <a:r>
              <a:rPr lang="en-US" sz="2800" dirty="0" smtClean="0">
                <a:sym typeface="Wingdings" pitchFamily="2" charset="2"/>
              </a:rPr>
              <a:t>		          = 8% - 5%</a:t>
            </a:r>
          </a:p>
          <a:p>
            <a:pPr marL="514350" indent="-514350">
              <a:buNone/>
            </a:pPr>
            <a:r>
              <a:rPr lang="en-US" sz="2800" dirty="0">
                <a:sym typeface="Wingdings" pitchFamily="2" charset="2"/>
              </a:rPr>
              <a:t>	</a:t>
            </a:r>
            <a:r>
              <a:rPr lang="en-US" sz="2800" dirty="0" smtClean="0">
                <a:sym typeface="Wingdings" pitchFamily="2" charset="2"/>
              </a:rPr>
              <a:t>		          = 3%</a:t>
            </a:r>
            <a:endParaRPr lang="en-US" sz="2800" dirty="0" smtClean="0"/>
          </a:p>
          <a:p>
            <a:pPr marL="514350" indent="-514350">
              <a:buNone/>
            </a:pPr>
            <a:endParaRPr lang="en-US" dirty="0" smtClean="0"/>
          </a:p>
        </p:txBody>
      </p:sp>
    </p:spTree>
    <p:extLst>
      <p:ext uri="{BB962C8B-B14F-4D97-AF65-F5344CB8AC3E}">
        <p14:creationId xmlns="" xmlns:p14="http://schemas.microsoft.com/office/powerpoint/2010/main" val="3671374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Discounted Dividend Model (DDM)</a:t>
            </a:r>
            <a:endParaRPr lang="en-US" dirty="0"/>
          </a:p>
        </p:txBody>
      </p:sp>
      <p:sp>
        <p:nvSpPr>
          <p:cNvPr id="3" name="Content Placeholder 2"/>
          <p:cNvSpPr>
            <a:spLocks noGrp="1"/>
          </p:cNvSpPr>
          <p:nvPr>
            <p:ph idx="1"/>
          </p:nvPr>
        </p:nvSpPr>
        <p:spPr>
          <a:xfrm>
            <a:off x="2133600" y="1600200"/>
            <a:ext cx="6553200" cy="4525963"/>
          </a:xfrm>
        </p:spPr>
        <p:txBody>
          <a:bodyPr>
            <a:normAutofit/>
          </a:bodyPr>
          <a:lstStyle/>
          <a:p>
            <a:r>
              <a:rPr lang="en-US" dirty="0" smtClean="0"/>
              <a:t>Constant Growth in Dividends or Non-Constant Growth in Dividends</a:t>
            </a:r>
          </a:p>
          <a:p>
            <a:endParaRPr lang="en-US" dirty="0" smtClean="0"/>
          </a:p>
          <a:p>
            <a:r>
              <a:rPr lang="en-US" dirty="0" smtClean="0"/>
              <a:t>Value </a:t>
            </a:r>
            <a:r>
              <a:rPr lang="en-US" dirty="0"/>
              <a:t>of a stock is the present value of </a:t>
            </a:r>
            <a:r>
              <a:rPr lang="en-US" dirty="0" smtClean="0"/>
              <a:t>the future </a:t>
            </a:r>
            <a:r>
              <a:rPr lang="en-US" dirty="0"/>
              <a:t>dividends expected to be generated </a:t>
            </a:r>
            <a:r>
              <a:rPr lang="en-US" dirty="0" smtClean="0"/>
              <a:t>by the </a:t>
            </a:r>
            <a:r>
              <a:rPr lang="en-US" dirty="0"/>
              <a:t>stock</a:t>
            </a:r>
            <a:r>
              <a:rPr lang="en-US" dirty="0" smtClean="0"/>
              <a:t>.</a:t>
            </a:r>
          </a:p>
          <a:p>
            <a:pPr marL="0" indent="0">
              <a:buNone/>
            </a:pPr>
            <a:endParaRPr lang="en-US" dirty="0" smtClean="0"/>
          </a:p>
          <a:p>
            <a:r>
              <a:rPr lang="en-US" dirty="0" err="1" smtClean="0"/>
              <a:t>rs</a:t>
            </a:r>
            <a:r>
              <a:rPr lang="en-US" dirty="0" smtClean="0"/>
              <a:t> </a:t>
            </a:r>
            <a:r>
              <a:rPr lang="en-US" dirty="0"/>
              <a:t>: required rate of return on stock</a:t>
            </a:r>
          </a:p>
        </p:txBody>
      </p:sp>
      <p:pic>
        <p:nvPicPr>
          <p:cNvPr id="2050" name="Picture 2"/>
          <p:cNvPicPr>
            <a:picLocks noChangeAspect="1" noChangeArrowheads="1"/>
          </p:cNvPicPr>
          <p:nvPr/>
        </p:nvPicPr>
        <p:blipFill>
          <a:blip r:embed="rId3" cstate="print"/>
          <a:srcRect/>
          <a:stretch>
            <a:fillRect/>
          </a:stretch>
        </p:blipFill>
        <p:spPr bwMode="auto">
          <a:xfrm>
            <a:off x="2133600" y="4495800"/>
            <a:ext cx="5610225" cy="1381125"/>
          </a:xfrm>
          <a:prstGeom prst="rect">
            <a:avLst/>
          </a:prstGeom>
          <a:noFill/>
          <a:ln w="9525">
            <a:solidFill>
              <a:schemeClr val="accent1"/>
            </a:solidFill>
            <a:miter lim="800000"/>
            <a:headEnd/>
            <a:tailEnd/>
          </a:ln>
        </p:spPr>
      </p:pic>
    </p:spTree>
    <p:extLst>
      <p:ext uri="{BB962C8B-B14F-4D97-AF65-F5344CB8AC3E}">
        <p14:creationId xmlns="" xmlns:p14="http://schemas.microsoft.com/office/powerpoint/2010/main" val="20515667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74638"/>
            <a:ext cx="8229600" cy="1143000"/>
          </a:xfrm>
        </p:spPr>
        <p:txBody>
          <a:bodyPr/>
          <a:lstStyle/>
          <a:p>
            <a:pPr algn="l"/>
            <a:r>
              <a:rPr lang="en-US" dirty="0" smtClean="0"/>
              <a:t>P10-21 Corporate Value model</a:t>
            </a:r>
            <a:endParaRPr lang="en-SG" dirty="0"/>
          </a:p>
        </p:txBody>
      </p:sp>
      <p:sp>
        <p:nvSpPr>
          <p:cNvPr id="5" name="Content Placeholder 4"/>
          <p:cNvSpPr>
            <a:spLocks noGrp="1"/>
          </p:cNvSpPr>
          <p:nvPr>
            <p:ph idx="1"/>
          </p:nvPr>
        </p:nvSpPr>
        <p:spPr>
          <a:xfrm>
            <a:off x="1219200" y="1417637"/>
            <a:ext cx="7620000" cy="4525963"/>
          </a:xfrm>
        </p:spPr>
        <p:txBody>
          <a:bodyPr>
            <a:normAutofit/>
          </a:bodyPr>
          <a:lstStyle/>
          <a:p>
            <a:pPr marL="0" indent="0">
              <a:buNone/>
            </a:pPr>
            <a:r>
              <a:rPr lang="en-US" dirty="0" smtClean="0"/>
              <a:t>Barrett Industries invests a lot of money in R&amp;D, and as a results it retains and reinvests all of its earnings. In other words, Barrett does not pay any dividends, and it has no plans to pay dividends in the near future. A major pension fund is interested in purchasing Barrett’s stock. The pension fund manager has estimated Barrett’s free cash flows for the next 4 years as flows: $3 million, $6 million, $10 million, and $15 million. After the fourth year, free cash flow is projected to grow at a constant 7 percent. Barrett’s WACC is 12 percent, its debt and preferred stock total to $60 million, and it has 10 million shares of common stock outstanding.</a:t>
            </a:r>
            <a:endParaRPr lang="en-SG" dirty="0"/>
          </a:p>
        </p:txBody>
      </p:sp>
    </p:spTree>
    <p:extLst>
      <p:ext uri="{BB962C8B-B14F-4D97-AF65-F5344CB8AC3E}">
        <p14:creationId xmlns="" xmlns:p14="http://schemas.microsoft.com/office/powerpoint/2010/main" val="9332123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8229600" cy="1143000"/>
          </a:xfrm>
        </p:spPr>
        <p:txBody>
          <a:bodyPr/>
          <a:lstStyle/>
          <a:p>
            <a:r>
              <a:rPr lang="en-US" dirty="0" smtClean="0"/>
              <a:t>Question </a:t>
            </a:r>
            <a:endParaRPr lang="en-SG" dirty="0"/>
          </a:p>
        </p:txBody>
      </p:sp>
      <p:sp>
        <p:nvSpPr>
          <p:cNvPr id="3" name="Content Placeholder 2"/>
          <p:cNvSpPr>
            <a:spLocks noGrp="1"/>
          </p:cNvSpPr>
          <p:nvPr>
            <p:ph idx="1"/>
          </p:nvPr>
        </p:nvSpPr>
        <p:spPr>
          <a:xfrm>
            <a:off x="1371600" y="1600200"/>
            <a:ext cx="7391400" cy="4525963"/>
          </a:xfrm>
        </p:spPr>
        <p:txBody>
          <a:bodyPr/>
          <a:lstStyle/>
          <a:p>
            <a:pPr marL="514350" indent="-514350">
              <a:buAutoNum type="alphaLcPeriod"/>
            </a:pPr>
            <a:r>
              <a:rPr lang="en-US" sz="2400" dirty="0" smtClean="0"/>
              <a:t>What is the present value of the free cash flows projected during the next 4 years?</a:t>
            </a:r>
          </a:p>
          <a:p>
            <a:pPr marL="514350" indent="-514350">
              <a:buAutoNum type="alphaLcPeriod"/>
            </a:pPr>
            <a:endParaRPr lang="en-US" sz="2400" dirty="0" smtClean="0"/>
          </a:p>
          <a:p>
            <a:pPr marL="514350" indent="-514350">
              <a:buAutoNum type="alphaLcPeriod"/>
            </a:pPr>
            <a:r>
              <a:rPr lang="en-US" sz="2400" dirty="0" smtClean="0"/>
              <a:t>What is the firm’s terminal value?</a:t>
            </a:r>
          </a:p>
          <a:p>
            <a:pPr marL="514350" indent="-514350">
              <a:buAutoNum type="alphaLcPeriod"/>
            </a:pPr>
            <a:endParaRPr lang="en-US" sz="2400" dirty="0" smtClean="0"/>
          </a:p>
          <a:p>
            <a:pPr marL="514350" indent="-514350">
              <a:buAutoNum type="alphaLcPeriod"/>
            </a:pPr>
            <a:r>
              <a:rPr lang="en-US" sz="2400" dirty="0" smtClean="0"/>
              <a:t>What is the firm’s total value today?</a:t>
            </a:r>
          </a:p>
          <a:p>
            <a:pPr marL="514350" indent="-514350">
              <a:buAutoNum type="alphaLcPeriod"/>
            </a:pPr>
            <a:endParaRPr lang="en-US" sz="2400" dirty="0" smtClean="0"/>
          </a:p>
          <a:p>
            <a:pPr marL="514350" indent="-514350">
              <a:buAutoNum type="alphaLcPeriod"/>
            </a:pPr>
            <a:r>
              <a:rPr lang="en-US" sz="2400" dirty="0" smtClean="0"/>
              <a:t>What is an estimate of Barrett's price per share?</a:t>
            </a:r>
            <a:endParaRPr lang="en-SG" sz="2400" dirty="0"/>
          </a:p>
        </p:txBody>
      </p:sp>
    </p:spTree>
    <p:extLst>
      <p:ext uri="{BB962C8B-B14F-4D97-AF65-F5344CB8AC3E}">
        <p14:creationId xmlns="" xmlns:p14="http://schemas.microsoft.com/office/powerpoint/2010/main" val="37603296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8229600" cy="1143000"/>
          </a:xfrm>
        </p:spPr>
        <p:txBody>
          <a:bodyPr>
            <a:normAutofit fontScale="90000"/>
          </a:bodyPr>
          <a:lstStyle/>
          <a:p>
            <a:pPr algn="l"/>
            <a:r>
              <a:rPr lang="en-US" dirty="0" smtClean="0"/>
              <a:t>What is the present value of the free cash flows projected during the next 4 years?</a:t>
            </a:r>
            <a:br>
              <a:rPr lang="en-US" dirty="0" smtClean="0"/>
            </a:br>
            <a:endParaRPr lang="en-SG"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457200" y="2027237"/>
                <a:ext cx="8382000" cy="4525963"/>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SG" sz="2800" i="1">
                          <a:latin typeface="Cambria Math"/>
                        </a:rPr>
                        <m:t>=</m:t>
                      </m:r>
                      <m:f>
                        <m:fPr>
                          <m:ctrlPr>
                            <a:rPr lang="en-SG" sz="2800" i="1">
                              <a:latin typeface="Cambria Math"/>
                            </a:rPr>
                          </m:ctrlPr>
                        </m:fPr>
                        <m:num>
                          <m:sSub>
                            <m:sSubPr>
                              <m:ctrlPr>
                                <a:rPr lang="en-SG" sz="2800" i="1">
                                  <a:latin typeface="Cambria Math"/>
                                </a:rPr>
                              </m:ctrlPr>
                            </m:sSubPr>
                            <m:e>
                              <m:r>
                                <a:rPr lang="en-SG" sz="2800" i="1">
                                  <a:latin typeface="Cambria Math"/>
                                </a:rPr>
                                <m:t>𝐷</m:t>
                              </m:r>
                            </m:e>
                            <m:sub>
                              <m:r>
                                <a:rPr lang="en-SG" sz="2800" i="1">
                                  <a:latin typeface="Cambria Math"/>
                                </a:rPr>
                                <m:t>1</m:t>
                              </m:r>
                            </m:sub>
                          </m:sSub>
                        </m:num>
                        <m:den>
                          <m:sSup>
                            <m:sSupPr>
                              <m:ctrlPr>
                                <a:rPr lang="en-SG" sz="2800" i="1">
                                  <a:latin typeface="Cambria Math"/>
                                </a:rPr>
                              </m:ctrlPr>
                            </m:sSupPr>
                            <m:e>
                              <m:d>
                                <m:dPr>
                                  <m:ctrlPr>
                                    <a:rPr lang="en-SG" sz="2800" i="1">
                                      <a:latin typeface="Cambria Math"/>
                                    </a:rPr>
                                  </m:ctrlPr>
                                </m:dPr>
                                <m:e>
                                  <m:r>
                                    <a:rPr lang="en-SG" sz="2800" i="1">
                                      <a:latin typeface="Cambria Math"/>
                                    </a:rPr>
                                    <m:t>1+</m:t>
                                  </m:r>
                                  <m:sSub>
                                    <m:sSubPr>
                                      <m:ctrlPr>
                                        <a:rPr lang="en-SG" sz="2800" i="1">
                                          <a:latin typeface="Cambria Math"/>
                                        </a:rPr>
                                      </m:ctrlPr>
                                    </m:sSubPr>
                                    <m:e>
                                      <m:r>
                                        <a:rPr lang="en-SG" sz="2800" i="1">
                                          <a:latin typeface="Cambria Math"/>
                                        </a:rPr>
                                        <m:t>𝑟</m:t>
                                      </m:r>
                                    </m:e>
                                    <m:sub>
                                      <m:r>
                                        <a:rPr lang="en-SG" sz="2800" i="1">
                                          <a:latin typeface="Cambria Math"/>
                                        </a:rPr>
                                        <m:t>𝑠</m:t>
                                      </m:r>
                                    </m:sub>
                                  </m:sSub>
                                </m:e>
                              </m:d>
                            </m:e>
                            <m:sup>
                              <m:r>
                                <a:rPr lang="en-SG" sz="2800" i="1">
                                  <a:latin typeface="Cambria Math"/>
                                </a:rPr>
                                <m:t>1</m:t>
                              </m:r>
                            </m:sup>
                          </m:sSup>
                        </m:den>
                      </m:f>
                      <m:r>
                        <a:rPr lang="en-SG" sz="2800" i="1">
                          <a:latin typeface="Cambria Math"/>
                        </a:rPr>
                        <m:t>+</m:t>
                      </m:r>
                      <m:f>
                        <m:fPr>
                          <m:ctrlPr>
                            <a:rPr lang="en-SG" sz="2800" i="1">
                              <a:latin typeface="Cambria Math"/>
                            </a:rPr>
                          </m:ctrlPr>
                        </m:fPr>
                        <m:num>
                          <m:sSub>
                            <m:sSubPr>
                              <m:ctrlPr>
                                <a:rPr lang="en-SG" sz="2800" i="1">
                                  <a:latin typeface="Cambria Math"/>
                                </a:rPr>
                              </m:ctrlPr>
                            </m:sSubPr>
                            <m:e>
                              <m:r>
                                <a:rPr lang="en-SG" sz="2800" i="1">
                                  <a:latin typeface="Cambria Math"/>
                                </a:rPr>
                                <m:t>𝐷</m:t>
                              </m:r>
                            </m:e>
                            <m:sub>
                              <m:r>
                                <a:rPr lang="en-SG" sz="2800" i="1">
                                  <a:latin typeface="Cambria Math"/>
                                </a:rPr>
                                <m:t>2</m:t>
                              </m:r>
                            </m:sub>
                          </m:sSub>
                        </m:num>
                        <m:den>
                          <m:sSup>
                            <m:sSupPr>
                              <m:ctrlPr>
                                <a:rPr lang="en-SG" sz="2800" i="1">
                                  <a:latin typeface="Cambria Math"/>
                                </a:rPr>
                              </m:ctrlPr>
                            </m:sSupPr>
                            <m:e>
                              <m:d>
                                <m:dPr>
                                  <m:ctrlPr>
                                    <a:rPr lang="en-SG" sz="2800" i="1">
                                      <a:latin typeface="Cambria Math"/>
                                    </a:rPr>
                                  </m:ctrlPr>
                                </m:dPr>
                                <m:e>
                                  <m:r>
                                    <a:rPr lang="en-SG" sz="2800" i="1">
                                      <a:latin typeface="Cambria Math"/>
                                    </a:rPr>
                                    <m:t>1+</m:t>
                                  </m:r>
                                  <m:sSub>
                                    <m:sSubPr>
                                      <m:ctrlPr>
                                        <a:rPr lang="en-SG" sz="2800" i="1">
                                          <a:latin typeface="Cambria Math"/>
                                        </a:rPr>
                                      </m:ctrlPr>
                                    </m:sSubPr>
                                    <m:e>
                                      <m:r>
                                        <a:rPr lang="en-SG" sz="2800" i="1">
                                          <a:latin typeface="Cambria Math"/>
                                        </a:rPr>
                                        <m:t>𝑟</m:t>
                                      </m:r>
                                    </m:e>
                                    <m:sub>
                                      <m:r>
                                        <a:rPr lang="en-SG" sz="2800" i="1">
                                          <a:latin typeface="Cambria Math"/>
                                        </a:rPr>
                                        <m:t>𝑠</m:t>
                                      </m:r>
                                    </m:sub>
                                  </m:sSub>
                                </m:e>
                              </m:d>
                            </m:e>
                            <m:sup>
                              <m:r>
                                <a:rPr lang="en-SG" sz="2800" i="1">
                                  <a:latin typeface="Cambria Math"/>
                                </a:rPr>
                                <m:t>2</m:t>
                              </m:r>
                            </m:sup>
                          </m:sSup>
                        </m:den>
                      </m:f>
                      <m:r>
                        <a:rPr lang="en-SG" sz="2800" i="1">
                          <a:latin typeface="Cambria Math"/>
                        </a:rPr>
                        <m:t>+</m:t>
                      </m:r>
                      <m:f>
                        <m:fPr>
                          <m:ctrlPr>
                            <a:rPr lang="en-SG" sz="2800" i="1">
                              <a:latin typeface="Cambria Math"/>
                            </a:rPr>
                          </m:ctrlPr>
                        </m:fPr>
                        <m:num>
                          <m:sSub>
                            <m:sSubPr>
                              <m:ctrlPr>
                                <a:rPr lang="en-SG" sz="2800" i="1">
                                  <a:latin typeface="Cambria Math"/>
                                </a:rPr>
                              </m:ctrlPr>
                            </m:sSubPr>
                            <m:e>
                              <m:r>
                                <a:rPr lang="en-SG" sz="2800" i="1">
                                  <a:latin typeface="Cambria Math"/>
                                </a:rPr>
                                <m:t>𝐷</m:t>
                              </m:r>
                            </m:e>
                            <m:sub>
                              <m:r>
                                <a:rPr lang="en-SG" sz="2800" i="1">
                                  <a:latin typeface="Cambria Math"/>
                                </a:rPr>
                                <m:t>3</m:t>
                              </m:r>
                            </m:sub>
                          </m:sSub>
                        </m:num>
                        <m:den>
                          <m:sSup>
                            <m:sSupPr>
                              <m:ctrlPr>
                                <a:rPr lang="en-SG" sz="2800" i="1">
                                  <a:latin typeface="Cambria Math"/>
                                </a:rPr>
                              </m:ctrlPr>
                            </m:sSupPr>
                            <m:e>
                              <m:d>
                                <m:dPr>
                                  <m:ctrlPr>
                                    <a:rPr lang="en-SG" sz="2800" i="1">
                                      <a:latin typeface="Cambria Math"/>
                                    </a:rPr>
                                  </m:ctrlPr>
                                </m:dPr>
                                <m:e>
                                  <m:r>
                                    <a:rPr lang="en-SG" sz="2800" i="1">
                                      <a:latin typeface="Cambria Math"/>
                                    </a:rPr>
                                    <m:t>1+</m:t>
                                  </m:r>
                                  <m:sSub>
                                    <m:sSubPr>
                                      <m:ctrlPr>
                                        <a:rPr lang="en-SG" sz="2800" i="1">
                                          <a:latin typeface="Cambria Math"/>
                                        </a:rPr>
                                      </m:ctrlPr>
                                    </m:sSubPr>
                                    <m:e>
                                      <m:r>
                                        <a:rPr lang="en-SG" sz="2800" i="1">
                                          <a:latin typeface="Cambria Math"/>
                                        </a:rPr>
                                        <m:t>𝑟</m:t>
                                      </m:r>
                                    </m:e>
                                    <m:sub>
                                      <m:r>
                                        <a:rPr lang="en-SG" sz="2800" i="1">
                                          <a:latin typeface="Cambria Math"/>
                                        </a:rPr>
                                        <m:t>𝑠</m:t>
                                      </m:r>
                                    </m:sub>
                                  </m:sSub>
                                </m:e>
                              </m:d>
                            </m:e>
                            <m:sup>
                              <m:r>
                                <a:rPr lang="en-SG" sz="2800" i="1">
                                  <a:latin typeface="Cambria Math"/>
                                </a:rPr>
                                <m:t>3</m:t>
                              </m:r>
                            </m:sup>
                          </m:sSup>
                        </m:den>
                      </m:f>
                      <m:r>
                        <a:rPr lang="en-SG" sz="2800" i="1">
                          <a:latin typeface="Cambria Math"/>
                        </a:rPr>
                        <m:t>+</m:t>
                      </m:r>
                      <m:f>
                        <m:fPr>
                          <m:ctrlPr>
                            <a:rPr lang="en-SG" sz="2800" i="1">
                              <a:latin typeface="Cambria Math"/>
                            </a:rPr>
                          </m:ctrlPr>
                        </m:fPr>
                        <m:num>
                          <m:sSub>
                            <m:sSubPr>
                              <m:ctrlPr>
                                <a:rPr lang="en-SG" sz="2800" i="1">
                                  <a:latin typeface="Cambria Math"/>
                                </a:rPr>
                              </m:ctrlPr>
                            </m:sSubPr>
                            <m:e>
                              <m:r>
                                <a:rPr lang="en-SG" sz="2800" i="1">
                                  <a:latin typeface="Cambria Math"/>
                                </a:rPr>
                                <m:t>𝐷</m:t>
                              </m:r>
                            </m:e>
                            <m:sub>
                              <m:r>
                                <a:rPr lang="en-SG" sz="2800" i="1">
                                  <a:latin typeface="Cambria Math"/>
                                </a:rPr>
                                <m:t>4</m:t>
                              </m:r>
                            </m:sub>
                          </m:sSub>
                        </m:num>
                        <m:den>
                          <m:sSup>
                            <m:sSupPr>
                              <m:ctrlPr>
                                <a:rPr lang="en-SG" sz="2800" i="1">
                                  <a:latin typeface="Cambria Math"/>
                                </a:rPr>
                              </m:ctrlPr>
                            </m:sSupPr>
                            <m:e>
                              <m:d>
                                <m:dPr>
                                  <m:ctrlPr>
                                    <a:rPr lang="en-SG" sz="2800" i="1">
                                      <a:latin typeface="Cambria Math"/>
                                    </a:rPr>
                                  </m:ctrlPr>
                                </m:dPr>
                                <m:e>
                                  <m:r>
                                    <a:rPr lang="en-SG" sz="2800" i="1">
                                      <a:latin typeface="Cambria Math"/>
                                    </a:rPr>
                                    <m:t>1+</m:t>
                                  </m:r>
                                  <m:sSub>
                                    <m:sSubPr>
                                      <m:ctrlPr>
                                        <a:rPr lang="en-SG" sz="2800" i="1">
                                          <a:latin typeface="Cambria Math"/>
                                        </a:rPr>
                                      </m:ctrlPr>
                                    </m:sSubPr>
                                    <m:e>
                                      <m:r>
                                        <a:rPr lang="en-SG" sz="2800" i="1">
                                          <a:latin typeface="Cambria Math"/>
                                        </a:rPr>
                                        <m:t>𝑟</m:t>
                                      </m:r>
                                    </m:e>
                                    <m:sub>
                                      <m:r>
                                        <a:rPr lang="en-SG" sz="2800" i="1">
                                          <a:latin typeface="Cambria Math"/>
                                        </a:rPr>
                                        <m:t>𝑠</m:t>
                                      </m:r>
                                    </m:sub>
                                  </m:sSub>
                                </m:e>
                              </m:d>
                            </m:e>
                            <m:sup>
                              <m:r>
                                <a:rPr lang="en-SG" sz="2800" i="1">
                                  <a:latin typeface="Cambria Math"/>
                                </a:rPr>
                                <m:t>4</m:t>
                              </m:r>
                            </m:sup>
                          </m:sSup>
                        </m:den>
                      </m:f>
                    </m:oMath>
                  </m:oMathPara>
                </a14:m>
                <a:endParaRPr lang="en-SG" sz="2800" dirty="0"/>
              </a:p>
              <a:p>
                <a:pPr marL="0" indent="0">
                  <a:buNone/>
                </a:pPr>
                <a:r>
                  <a:rPr lang="en-US" dirty="0" smtClean="0"/>
                  <a:t>		</a:t>
                </a:r>
              </a:p>
              <a:p>
                <a:pPr marL="0" indent="0">
                  <a:buNone/>
                </a:pPr>
                <a:r>
                  <a:rPr lang="en-US" dirty="0"/>
                  <a:t>	</a:t>
                </a:r>
                <a:r>
                  <a:rPr lang="en-US" dirty="0" smtClean="0"/>
                  <a:t>		</a:t>
                </a:r>
                <a:r>
                  <a:rPr lang="en-US" sz="2400" dirty="0" smtClean="0"/>
                  <a:t>WACC = 12%</a:t>
                </a:r>
              </a:p>
              <a:p>
                <a:pPr marL="0" indent="0">
                  <a:buNone/>
                </a:pPr>
                <a:r>
                  <a:rPr lang="en-US" sz="2400" dirty="0" smtClean="0"/>
                  <a:t>			WACC = </a:t>
                </a:r>
                <a14:m>
                  <m:oMath xmlns:m="http://schemas.openxmlformats.org/officeDocument/2006/math">
                    <m:sSub>
                      <m:sSubPr>
                        <m:ctrlPr>
                          <a:rPr lang="en-SG" sz="2400" i="1">
                            <a:latin typeface="Cambria Math"/>
                          </a:rPr>
                        </m:ctrlPr>
                      </m:sSubPr>
                      <m:e>
                        <m:r>
                          <a:rPr lang="en-SG" sz="2400" i="1">
                            <a:latin typeface="Cambria Math"/>
                          </a:rPr>
                          <m:t>𝑟</m:t>
                        </m:r>
                      </m:e>
                      <m:sub>
                        <m:r>
                          <a:rPr lang="en-SG" sz="2400" i="1">
                            <a:latin typeface="Cambria Math"/>
                          </a:rPr>
                          <m:t>𝑠</m:t>
                        </m:r>
                      </m:sub>
                    </m:sSub>
                  </m:oMath>
                </a14:m>
                <a:endParaRPr lang="en-US" sz="2400" dirty="0" smtClean="0"/>
              </a:p>
              <a:p>
                <a:pPr marL="0" indent="0">
                  <a:buNone/>
                </a:pPr>
                <a:r>
                  <a:rPr lang="en-US" sz="2400" dirty="0" smtClean="0"/>
                  <a:t>			Free Cash Flow</a:t>
                </a:r>
              </a:p>
              <a:p>
                <a:pPr marL="0" indent="0">
                  <a:buNone/>
                </a:pPr>
                <a:r>
                  <a:rPr lang="en-US" sz="2400" dirty="0" smtClean="0"/>
                  <a:t>			Year 1 = $3 million</a:t>
                </a:r>
              </a:p>
              <a:p>
                <a:pPr marL="0" indent="0">
                  <a:buNone/>
                </a:pPr>
                <a:r>
                  <a:rPr lang="en-US" sz="2400" dirty="0" smtClean="0"/>
                  <a:t>			Year 2 = $6 million</a:t>
                </a:r>
              </a:p>
              <a:p>
                <a:pPr marL="0" indent="0">
                  <a:buNone/>
                </a:pPr>
                <a:r>
                  <a:rPr lang="en-US" sz="2400" dirty="0" smtClean="0"/>
                  <a:t>			Year 3 = $10 million</a:t>
                </a:r>
              </a:p>
              <a:p>
                <a:pPr marL="0" indent="0">
                  <a:buNone/>
                </a:pPr>
                <a:r>
                  <a:rPr lang="en-US" sz="2400" dirty="0" smtClean="0"/>
                  <a:t>			Year 4 = $15 million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2027237"/>
                <a:ext cx="8382000" cy="4525963"/>
              </a:xfrm>
              <a:blipFill rotWithShape="1">
                <a:blip r:embed="rId3" cstate="print"/>
                <a:stretch>
                  <a:fillRect b="-404"/>
                </a:stretch>
              </a:blipFill>
            </p:spPr>
            <p:txBody>
              <a:bodyPr/>
              <a:lstStyle/>
              <a:p>
                <a:r>
                  <a:rPr lang="en-SG">
                    <a:noFill/>
                  </a:rPr>
                  <a:t> </a:t>
                </a:r>
              </a:p>
            </p:txBody>
          </p:sp>
        </mc:Fallback>
      </mc:AlternateContent>
      <p:graphicFrame>
        <p:nvGraphicFramePr>
          <p:cNvPr id="4" name="Object 3"/>
          <p:cNvGraphicFramePr>
            <a:graphicFrameLocks noChangeAspect="1"/>
          </p:cNvGraphicFramePr>
          <p:nvPr>
            <p:extLst>
              <p:ext uri="{D42A27DB-BD31-4B8C-83A1-F6EECF244321}">
                <p14:modId xmlns="" xmlns:p14="http://schemas.microsoft.com/office/powerpoint/2010/main" val="380930508"/>
              </p:ext>
            </p:extLst>
          </p:nvPr>
        </p:nvGraphicFramePr>
        <p:xfrm>
          <a:off x="609600" y="2209800"/>
          <a:ext cx="703263" cy="762000"/>
        </p:xfrm>
        <a:graphic>
          <a:graphicData uri="http://schemas.openxmlformats.org/presentationml/2006/ole">
            <p:oleObj spid="_x0000_s7175" name="Equation" r:id="rId4" imgW="139700" imgH="228600" progId="Equation.3">
              <p:embed/>
            </p:oleObj>
          </a:graphicData>
        </a:graphic>
      </p:graphicFrame>
    </p:spTree>
    <p:extLst>
      <p:ext uri="{BB962C8B-B14F-4D97-AF65-F5344CB8AC3E}">
        <p14:creationId xmlns="" xmlns:p14="http://schemas.microsoft.com/office/powerpoint/2010/main" val="873440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1905000" y="531093"/>
                <a:ext cx="7010400" cy="5793507"/>
              </a:xfrm>
            </p:spPr>
            <p:txBody>
              <a:bodyPr/>
              <a:lstStyle/>
              <a:p>
                <a:r>
                  <a:rPr lang="en-US" sz="2400" dirty="0" smtClean="0"/>
                  <a:t>Year 1 = </a:t>
                </a:r>
                <a14:m>
                  <m:oMath xmlns:m="http://schemas.openxmlformats.org/officeDocument/2006/math">
                    <m:f>
                      <m:fPr>
                        <m:ctrlPr>
                          <a:rPr lang="en-SG" sz="2400" i="1" smtClean="0">
                            <a:latin typeface="Cambria Math"/>
                          </a:rPr>
                        </m:ctrlPr>
                      </m:fPr>
                      <m:num>
                        <m:sSub>
                          <m:sSubPr>
                            <m:ctrlPr>
                              <a:rPr lang="en-SG" sz="2400" i="1">
                                <a:latin typeface="Cambria Math"/>
                              </a:rPr>
                            </m:ctrlPr>
                          </m:sSubPr>
                          <m:e>
                            <m:r>
                              <a:rPr lang="en-SG" sz="2400" i="1">
                                <a:latin typeface="Cambria Math"/>
                              </a:rPr>
                              <m:t>𝐷</m:t>
                            </m:r>
                          </m:e>
                          <m:sub>
                            <m:r>
                              <a:rPr lang="en-SG" sz="2400" i="1">
                                <a:latin typeface="Cambria Math"/>
                              </a:rPr>
                              <m:t>1</m:t>
                            </m:r>
                          </m:sub>
                        </m:sSub>
                      </m:num>
                      <m:den>
                        <m:sSup>
                          <m:sSupPr>
                            <m:ctrlPr>
                              <a:rPr lang="en-SG" sz="2400" i="1">
                                <a:latin typeface="Cambria Math"/>
                              </a:rPr>
                            </m:ctrlPr>
                          </m:sSupPr>
                          <m:e>
                            <m:d>
                              <m:dPr>
                                <m:ctrlPr>
                                  <a:rPr lang="en-SG" sz="2400" i="1">
                                    <a:latin typeface="Cambria Math"/>
                                  </a:rPr>
                                </m:ctrlPr>
                              </m:dPr>
                              <m:e>
                                <m:r>
                                  <a:rPr lang="en-SG" sz="2400" i="1">
                                    <a:latin typeface="Cambria Math"/>
                                  </a:rPr>
                                  <m:t>1+</m:t>
                                </m:r>
                                <m:sSub>
                                  <m:sSubPr>
                                    <m:ctrlPr>
                                      <a:rPr lang="en-SG" sz="2400" i="1">
                                        <a:latin typeface="Cambria Math"/>
                                      </a:rPr>
                                    </m:ctrlPr>
                                  </m:sSubPr>
                                  <m:e>
                                    <m:r>
                                      <a:rPr lang="en-SG" sz="2400" i="1">
                                        <a:latin typeface="Cambria Math"/>
                                      </a:rPr>
                                      <m:t>𝑟</m:t>
                                    </m:r>
                                  </m:e>
                                  <m:sub>
                                    <m:r>
                                      <a:rPr lang="en-SG" sz="2400" i="1">
                                        <a:latin typeface="Cambria Math"/>
                                      </a:rPr>
                                      <m:t>𝑠</m:t>
                                    </m:r>
                                  </m:sub>
                                </m:sSub>
                              </m:e>
                            </m:d>
                          </m:e>
                          <m:sup>
                            <m:r>
                              <a:rPr lang="en-SG" sz="2400" i="1">
                                <a:latin typeface="Cambria Math"/>
                              </a:rPr>
                              <m:t>1</m:t>
                            </m:r>
                          </m:sup>
                        </m:sSup>
                      </m:den>
                    </m:f>
                  </m:oMath>
                </a14:m>
                <a:r>
                  <a:rPr lang="en-SG" sz="2400" dirty="0" smtClean="0"/>
                  <a:t> = </a:t>
                </a:r>
                <a14:m>
                  <m:oMath xmlns:m="http://schemas.openxmlformats.org/officeDocument/2006/math">
                    <m:f>
                      <m:fPr>
                        <m:ctrlPr>
                          <a:rPr lang="en-SG" sz="2400" i="1">
                            <a:latin typeface="Cambria Math"/>
                          </a:rPr>
                        </m:ctrlPr>
                      </m:fPr>
                      <m:num>
                        <m:r>
                          <a:rPr lang="en-SG" sz="2400" i="1">
                            <a:latin typeface="Cambria Math"/>
                          </a:rPr>
                          <m:t>3</m:t>
                        </m:r>
                        <m:r>
                          <a:rPr lang="en-US" sz="2400" b="0" i="1" smtClean="0">
                            <a:latin typeface="Cambria Math"/>
                          </a:rPr>
                          <m:t>𝑚𝑖𝑙𝑙𝑖𝑜𝑛</m:t>
                        </m:r>
                      </m:num>
                      <m:den>
                        <m:sSup>
                          <m:sSupPr>
                            <m:ctrlPr>
                              <a:rPr lang="en-SG" sz="2400" i="1">
                                <a:latin typeface="Cambria Math"/>
                              </a:rPr>
                            </m:ctrlPr>
                          </m:sSupPr>
                          <m:e>
                            <m:d>
                              <m:dPr>
                                <m:ctrlPr>
                                  <a:rPr lang="en-SG" sz="2400" i="1">
                                    <a:latin typeface="Cambria Math"/>
                                  </a:rPr>
                                </m:ctrlPr>
                              </m:dPr>
                              <m:e>
                                <m:r>
                                  <a:rPr lang="en-SG" sz="2400" i="1">
                                    <a:latin typeface="Cambria Math"/>
                                  </a:rPr>
                                  <m:t>1+0.12</m:t>
                                </m:r>
                              </m:e>
                            </m:d>
                          </m:e>
                          <m:sup>
                            <m:r>
                              <a:rPr lang="en-SG" sz="2400" i="1">
                                <a:latin typeface="Cambria Math"/>
                              </a:rPr>
                              <m:t>1</m:t>
                            </m:r>
                          </m:sup>
                        </m:sSup>
                      </m:den>
                    </m:f>
                  </m:oMath>
                </a14:m>
                <a:r>
                  <a:rPr lang="en-SG" sz="2400" dirty="0" smtClean="0"/>
                  <a:t> = $ 2,678,571.429</a:t>
                </a:r>
              </a:p>
              <a:p>
                <a:r>
                  <a:rPr lang="en-SG" sz="2400" dirty="0" smtClean="0"/>
                  <a:t>Year 2 = </a:t>
                </a:r>
                <a14:m>
                  <m:oMath xmlns:m="http://schemas.openxmlformats.org/officeDocument/2006/math">
                    <m:f>
                      <m:fPr>
                        <m:ctrlPr>
                          <a:rPr lang="en-SG" sz="2400" i="1">
                            <a:latin typeface="Cambria Math"/>
                          </a:rPr>
                        </m:ctrlPr>
                      </m:fPr>
                      <m:num>
                        <m:sSub>
                          <m:sSubPr>
                            <m:ctrlPr>
                              <a:rPr lang="en-SG" sz="2400" i="1">
                                <a:latin typeface="Cambria Math"/>
                              </a:rPr>
                            </m:ctrlPr>
                          </m:sSubPr>
                          <m:e>
                            <m:r>
                              <a:rPr lang="en-SG" sz="2400" i="1">
                                <a:latin typeface="Cambria Math"/>
                              </a:rPr>
                              <m:t>𝐷</m:t>
                            </m:r>
                          </m:e>
                          <m:sub>
                            <m:r>
                              <a:rPr lang="en-SG" sz="2400" i="1">
                                <a:latin typeface="Cambria Math"/>
                              </a:rPr>
                              <m:t>2</m:t>
                            </m:r>
                          </m:sub>
                        </m:sSub>
                      </m:num>
                      <m:den>
                        <m:sSup>
                          <m:sSupPr>
                            <m:ctrlPr>
                              <a:rPr lang="en-SG" sz="2400" i="1">
                                <a:latin typeface="Cambria Math"/>
                              </a:rPr>
                            </m:ctrlPr>
                          </m:sSupPr>
                          <m:e>
                            <m:d>
                              <m:dPr>
                                <m:ctrlPr>
                                  <a:rPr lang="en-SG" sz="2400" i="1">
                                    <a:latin typeface="Cambria Math"/>
                                  </a:rPr>
                                </m:ctrlPr>
                              </m:dPr>
                              <m:e>
                                <m:r>
                                  <a:rPr lang="en-SG" sz="2400" i="1">
                                    <a:latin typeface="Cambria Math"/>
                                  </a:rPr>
                                  <m:t>1+</m:t>
                                </m:r>
                                <m:sSub>
                                  <m:sSubPr>
                                    <m:ctrlPr>
                                      <a:rPr lang="en-SG" sz="2400" i="1">
                                        <a:latin typeface="Cambria Math"/>
                                      </a:rPr>
                                    </m:ctrlPr>
                                  </m:sSubPr>
                                  <m:e>
                                    <m:r>
                                      <a:rPr lang="en-SG" sz="2400" i="1">
                                        <a:latin typeface="Cambria Math"/>
                                      </a:rPr>
                                      <m:t>𝑟</m:t>
                                    </m:r>
                                  </m:e>
                                  <m:sub>
                                    <m:r>
                                      <a:rPr lang="en-SG" sz="2400" i="1">
                                        <a:latin typeface="Cambria Math"/>
                                      </a:rPr>
                                      <m:t>𝑠</m:t>
                                    </m:r>
                                  </m:sub>
                                </m:sSub>
                              </m:e>
                            </m:d>
                          </m:e>
                          <m:sup>
                            <m:r>
                              <a:rPr lang="en-SG" sz="2400" i="1">
                                <a:latin typeface="Cambria Math"/>
                              </a:rPr>
                              <m:t>2</m:t>
                            </m:r>
                          </m:sup>
                        </m:sSup>
                      </m:den>
                    </m:f>
                  </m:oMath>
                </a14:m>
                <a:r>
                  <a:rPr lang="en-SG" sz="2400" dirty="0" smtClean="0"/>
                  <a:t> = </a:t>
                </a:r>
                <a14:m>
                  <m:oMath xmlns:m="http://schemas.openxmlformats.org/officeDocument/2006/math">
                    <m:f>
                      <m:fPr>
                        <m:ctrlPr>
                          <a:rPr lang="en-SG" sz="2400" i="1">
                            <a:latin typeface="Cambria Math"/>
                          </a:rPr>
                        </m:ctrlPr>
                      </m:fPr>
                      <m:num>
                        <m:r>
                          <a:rPr lang="en-US" sz="2400" b="0" i="1" smtClean="0">
                            <a:latin typeface="Cambria Math"/>
                          </a:rPr>
                          <m:t>6</m:t>
                        </m:r>
                        <m:r>
                          <a:rPr lang="en-US" sz="2400" b="0" i="1" smtClean="0">
                            <a:latin typeface="Cambria Math"/>
                          </a:rPr>
                          <m:t>𝑚𝑖𝑙𝑙𝑖𝑜𝑛</m:t>
                        </m:r>
                      </m:num>
                      <m:den>
                        <m:sSup>
                          <m:sSupPr>
                            <m:ctrlPr>
                              <a:rPr lang="en-SG" sz="2400" i="1">
                                <a:latin typeface="Cambria Math"/>
                              </a:rPr>
                            </m:ctrlPr>
                          </m:sSupPr>
                          <m:e>
                            <m:d>
                              <m:dPr>
                                <m:ctrlPr>
                                  <a:rPr lang="en-SG" sz="2400" i="1">
                                    <a:latin typeface="Cambria Math"/>
                                  </a:rPr>
                                </m:ctrlPr>
                              </m:dPr>
                              <m:e>
                                <m:r>
                                  <a:rPr lang="en-SG" sz="2400" i="1">
                                    <a:latin typeface="Cambria Math"/>
                                  </a:rPr>
                                  <m:t>1+</m:t>
                                </m:r>
                                <m:r>
                                  <a:rPr lang="en-US" sz="2400" b="0" i="1" smtClean="0">
                                    <a:latin typeface="Cambria Math"/>
                                  </a:rPr>
                                  <m:t>0.12</m:t>
                                </m:r>
                              </m:e>
                            </m:d>
                          </m:e>
                          <m:sup>
                            <m:r>
                              <a:rPr lang="en-SG" sz="2400" i="1">
                                <a:latin typeface="Cambria Math"/>
                              </a:rPr>
                              <m:t>2</m:t>
                            </m:r>
                          </m:sup>
                        </m:sSup>
                      </m:den>
                    </m:f>
                  </m:oMath>
                </a14:m>
                <a:r>
                  <a:rPr lang="en-SG" sz="2400" dirty="0" smtClean="0"/>
                  <a:t> = $4,783,163.265</a:t>
                </a:r>
              </a:p>
              <a:p>
                <a:r>
                  <a:rPr lang="en-US" sz="2400" dirty="0" smtClean="0"/>
                  <a:t>Year 3 = </a:t>
                </a:r>
                <a14:m>
                  <m:oMath xmlns:m="http://schemas.openxmlformats.org/officeDocument/2006/math">
                    <m:f>
                      <m:fPr>
                        <m:ctrlPr>
                          <a:rPr lang="en-SG" sz="2400" i="1">
                            <a:latin typeface="Cambria Math"/>
                          </a:rPr>
                        </m:ctrlPr>
                      </m:fPr>
                      <m:num>
                        <m:sSub>
                          <m:sSubPr>
                            <m:ctrlPr>
                              <a:rPr lang="en-SG" sz="2400" i="1">
                                <a:latin typeface="Cambria Math"/>
                              </a:rPr>
                            </m:ctrlPr>
                          </m:sSubPr>
                          <m:e>
                            <m:r>
                              <a:rPr lang="en-SG" sz="2400" i="1">
                                <a:latin typeface="Cambria Math"/>
                              </a:rPr>
                              <m:t>𝐷</m:t>
                            </m:r>
                          </m:e>
                          <m:sub>
                            <m:r>
                              <a:rPr lang="en-US" sz="2400" b="0" i="1" smtClean="0">
                                <a:latin typeface="Cambria Math"/>
                              </a:rPr>
                              <m:t>3</m:t>
                            </m:r>
                          </m:sub>
                        </m:sSub>
                      </m:num>
                      <m:den>
                        <m:sSup>
                          <m:sSupPr>
                            <m:ctrlPr>
                              <a:rPr lang="en-SG" sz="2400" i="1">
                                <a:latin typeface="Cambria Math"/>
                              </a:rPr>
                            </m:ctrlPr>
                          </m:sSupPr>
                          <m:e>
                            <m:d>
                              <m:dPr>
                                <m:ctrlPr>
                                  <a:rPr lang="en-SG" sz="2400" i="1">
                                    <a:latin typeface="Cambria Math"/>
                                  </a:rPr>
                                </m:ctrlPr>
                              </m:dPr>
                              <m:e>
                                <m:r>
                                  <a:rPr lang="en-SG" sz="2400" i="1">
                                    <a:latin typeface="Cambria Math"/>
                                  </a:rPr>
                                  <m:t>1+</m:t>
                                </m:r>
                                <m:sSub>
                                  <m:sSubPr>
                                    <m:ctrlPr>
                                      <a:rPr lang="en-SG" sz="2400" i="1">
                                        <a:latin typeface="Cambria Math"/>
                                      </a:rPr>
                                    </m:ctrlPr>
                                  </m:sSubPr>
                                  <m:e>
                                    <m:r>
                                      <a:rPr lang="en-SG" sz="2400" i="1">
                                        <a:latin typeface="Cambria Math"/>
                                      </a:rPr>
                                      <m:t>𝑟</m:t>
                                    </m:r>
                                  </m:e>
                                  <m:sub>
                                    <m:r>
                                      <a:rPr lang="en-SG" sz="2400" i="1">
                                        <a:latin typeface="Cambria Math"/>
                                      </a:rPr>
                                      <m:t>𝑠</m:t>
                                    </m:r>
                                  </m:sub>
                                </m:sSub>
                              </m:e>
                            </m:d>
                          </m:e>
                          <m:sup>
                            <m:r>
                              <a:rPr lang="en-US" sz="2400" b="0" i="1" smtClean="0">
                                <a:latin typeface="Cambria Math"/>
                              </a:rPr>
                              <m:t>3</m:t>
                            </m:r>
                          </m:sup>
                        </m:sSup>
                      </m:den>
                    </m:f>
                  </m:oMath>
                </a14:m>
                <a:r>
                  <a:rPr lang="en-SG" sz="2400" dirty="0" smtClean="0"/>
                  <a:t> = </a:t>
                </a:r>
                <a14:m>
                  <m:oMath xmlns:m="http://schemas.openxmlformats.org/officeDocument/2006/math">
                    <m:f>
                      <m:fPr>
                        <m:ctrlPr>
                          <a:rPr lang="en-SG" sz="2400" i="1">
                            <a:latin typeface="Cambria Math"/>
                          </a:rPr>
                        </m:ctrlPr>
                      </m:fPr>
                      <m:num>
                        <m:r>
                          <a:rPr lang="en-US" sz="2400" b="0" i="1" smtClean="0">
                            <a:latin typeface="Cambria Math"/>
                          </a:rPr>
                          <m:t>10</m:t>
                        </m:r>
                        <m:r>
                          <a:rPr lang="en-US" sz="2400" b="0" i="1" smtClean="0">
                            <a:latin typeface="Cambria Math"/>
                          </a:rPr>
                          <m:t>𝑚𝑖𝑙𝑙𝑖𝑜𝑛</m:t>
                        </m:r>
                      </m:num>
                      <m:den>
                        <m:sSup>
                          <m:sSupPr>
                            <m:ctrlPr>
                              <a:rPr lang="en-SG" sz="2400" i="1">
                                <a:latin typeface="Cambria Math"/>
                              </a:rPr>
                            </m:ctrlPr>
                          </m:sSupPr>
                          <m:e>
                            <m:d>
                              <m:dPr>
                                <m:ctrlPr>
                                  <a:rPr lang="en-SG" sz="2400" i="1">
                                    <a:latin typeface="Cambria Math"/>
                                  </a:rPr>
                                </m:ctrlPr>
                              </m:dPr>
                              <m:e>
                                <m:r>
                                  <a:rPr lang="en-SG" sz="2400" i="1">
                                    <a:latin typeface="Cambria Math"/>
                                  </a:rPr>
                                  <m:t>1+</m:t>
                                </m:r>
                                <m:r>
                                  <a:rPr lang="en-US" sz="2400" b="0" i="1" smtClean="0">
                                    <a:latin typeface="Cambria Math"/>
                                  </a:rPr>
                                  <m:t>0.12</m:t>
                                </m:r>
                              </m:e>
                            </m:d>
                          </m:e>
                          <m:sup>
                            <m:r>
                              <a:rPr lang="en-US" sz="2400" b="0" i="1" smtClean="0">
                                <a:latin typeface="Cambria Math"/>
                              </a:rPr>
                              <m:t>3</m:t>
                            </m:r>
                          </m:sup>
                        </m:sSup>
                      </m:den>
                    </m:f>
                  </m:oMath>
                </a14:m>
                <a:r>
                  <a:rPr lang="en-SG" sz="2400" dirty="0" smtClean="0"/>
                  <a:t> = $7,117,802.478</a:t>
                </a:r>
              </a:p>
              <a:p>
                <a:r>
                  <a:rPr lang="en-US" sz="2400" dirty="0" smtClean="0"/>
                  <a:t>Year 4 = </a:t>
                </a:r>
                <a14:m>
                  <m:oMath xmlns:m="http://schemas.openxmlformats.org/officeDocument/2006/math">
                    <m:f>
                      <m:fPr>
                        <m:ctrlPr>
                          <a:rPr lang="en-SG" sz="2400" i="1">
                            <a:latin typeface="Cambria Math"/>
                          </a:rPr>
                        </m:ctrlPr>
                      </m:fPr>
                      <m:num>
                        <m:sSub>
                          <m:sSubPr>
                            <m:ctrlPr>
                              <a:rPr lang="en-SG" sz="2400" i="1">
                                <a:latin typeface="Cambria Math"/>
                              </a:rPr>
                            </m:ctrlPr>
                          </m:sSubPr>
                          <m:e>
                            <m:r>
                              <a:rPr lang="en-SG" sz="2400" i="1">
                                <a:latin typeface="Cambria Math"/>
                              </a:rPr>
                              <m:t>𝐷</m:t>
                            </m:r>
                          </m:e>
                          <m:sub>
                            <m:r>
                              <a:rPr lang="en-US" sz="2400" b="0" i="1" smtClean="0">
                                <a:latin typeface="Cambria Math"/>
                              </a:rPr>
                              <m:t>4</m:t>
                            </m:r>
                          </m:sub>
                        </m:sSub>
                      </m:num>
                      <m:den>
                        <m:sSup>
                          <m:sSupPr>
                            <m:ctrlPr>
                              <a:rPr lang="en-SG" sz="2400" i="1">
                                <a:latin typeface="Cambria Math"/>
                              </a:rPr>
                            </m:ctrlPr>
                          </m:sSupPr>
                          <m:e>
                            <m:d>
                              <m:dPr>
                                <m:ctrlPr>
                                  <a:rPr lang="en-SG" sz="2400" i="1">
                                    <a:latin typeface="Cambria Math"/>
                                  </a:rPr>
                                </m:ctrlPr>
                              </m:dPr>
                              <m:e>
                                <m:r>
                                  <a:rPr lang="en-SG" sz="2400" i="1">
                                    <a:latin typeface="Cambria Math"/>
                                  </a:rPr>
                                  <m:t>1+</m:t>
                                </m:r>
                                <m:sSub>
                                  <m:sSubPr>
                                    <m:ctrlPr>
                                      <a:rPr lang="en-SG" sz="2400" i="1">
                                        <a:latin typeface="Cambria Math"/>
                                      </a:rPr>
                                    </m:ctrlPr>
                                  </m:sSubPr>
                                  <m:e>
                                    <m:r>
                                      <a:rPr lang="en-SG" sz="2400" i="1">
                                        <a:latin typeface="Cambria Math"/>
                                      </a:rPr>
                                      <m:t>𝑟</m:t>
                                    </m:r>
                                  </m:e>
                                  <m:sub>
                                    <m:r>
                                      <a:rPr lang="en-SG" sz="2400" i="1">
                                        <a:latin typeface="Cambria Math"/>
                                      </a:rPr>
                                      <m:t>𝑠</m:t>
                                    </m:r>
                                  </m:sub>
                                </m:sSub>
                              </m:e>
                            </m:d>
                          </m:e>
                          <m:sup>
                            <m:r>
                              <a:rPr lang="en-US" sz="2400" b="0" i="1" smtClean="0">
                                <a:latin typeface="Cambria Math"/>
                              </a:rPr>
                              <m:t>4</m:t>
                            </m:r>
                          </m:sup>
                        </m:sSup>
                      </m:den>
                    </m:f>
                  </m:oMath>
                </a14:m>
                <a:r>
                  <a:rPr lang="en-SG" sz="2400" dirty="0" smtClean="0"/>
                  <a:t> = </a:t>
                </a:r>
                <a14:m>
                  <m:oMath xmlns:m="http://schemas.openxmlformats.org/officeDocument/2006/math">
                    <m:f>
                      <m:fPr>
                        <m:ctrlPr>
                          <a:rPr lang="en-SG" sz="2400" i="1">
                            <a:latin typeface="Cambria Math"/>
                          </a:rPr>
                        </m:ctrlPr>
                      </m:fPr>
                      <m:num>
                        <m:r>
                          <a:rPr lang="en-US" sz="2400" b="0" i="1" smtClean="0">
                            <a:latin typeface="Cambria Math"/>
                          </a:rPr>
                          <m:t>15</m:t>
                        </m:r>
                        <m:r>
                          <a:rPr lang="en-US" sz="2400" b="0" i="1" smtClean="0">
                            <a:latin typeface="Cambria Math"/>
                          </a:rPr>
                          <m:t>𝑚𝑖𝑙𝑙𝑖𝑜𝑛</m:t>
                        </m:r>
                      </m:num>
                      <m:den>
                        <m:sSup>
                          <m:sSupPr>
                            <m:ctrlPr>
                              <a:rPr lang="en-SG" sz="2400" i="1">
                                <a:latin typeface="Cambria Math"/>
                              </a:rPr>
                            </m:ctrlPr>
                          </m:sSupPr>
                          <m:e>
                            <m:d>
                              <m:dPr>
                                <m:ctrlPr>
                                  <a:rPr lang="en-SG" sz="2400" i="1">
                                    <a:latin typeface="Cambria Math"/>
                                  </a:rPr>
                                </m:ctrlPr>
                              </m:dPr>
                              <m:e>
                                <m:r>
                                  <a:rPr lang="en-SG" sz="2400" i="1">
                                    <a:latin typeface="Cambria Math"/>
                                  </a:rPr>
                                  <m:t>1+</m:t>
                                </m:r>
                                <m:r>
                                  <a:rPr lang="en-US" sz="2400" b="0" i="1" smtClean="0">
                                    <a:latin typeface="Cambria Math"/>
                                  </a:rPr>
                                  <m:t>10.2</m:t>
                                </m:r>
                              </m:e>
                            </m:d>
                          </m:e>
                          <m:sup>
                            <m:r>
                              <a:rPr lang="en-US" sz="2400" b="0" i="1" smtClean="0">
                                <a:latin typeface="Cambria Math"/>
                              </a:rPr>
                              <m:t>4</m:t>
                            </m:r>
                          </m:sup>
                        </m:sSup>
                      </m:den>
                    </m:f>
                  </m:oMath>
                </a14:m>
                <a:r>
                  <a:rPr lang="en-SG" sz="2400" dirty="0" smtClean="0"/>
                  <a:t> = $9,532,771.176</a:t>
                </a:r>
              </a:p>
              <a:p>
                <a:endParaRPr lang="en-SG" sz="2400" dirty="0"/>
              </a:p>
              <a:p>
                <a14:m>
                  <m:oMath xmlns:m="http://schemas.openxmlformats.org/officeDocument/2006/math">
                    <m:sSup>
                      <m:sSupPr>
                        <m:ctrlPr>
                          <a:rPr lang="en-SG" sz="2400" i="1" smtClean="0">
                            <a:latin typeface="Cambria Math"/>
                          </a:rPr>
                        </m:ctrlPr>
                      </m:sSupPr>
                      <m:e>
                        <m:r>
                          <a:rPr lang="en-SG" sz="2400" i="1">
                            <a:latin typeface="Cambria Math"/>
                          </a:rPr>
                          <m:t>𝑃</m:t>
                        </m:r>
                      </m:e>
                      <m:sup>
                        <m:r>
                          <a:rPr lang="en-SG" sz="2400" i="1">
                            <a:latin typeface="Cambria Math"/>
                          </a:rPr>
                          <m:t>Ô</m:t>
                        </m:r>
                      </m:sup>
                    </m:sSup>
                    <m:r>
                      <a:rPr lang="en-SG" sz="2400" i="1">
                        <a:latin typeface="Cambria Math"/>
                      </a:rPr>
                      <m:t>=</m:t>
                    </m:r>
                    <m:f>
                      <m:fPr>
                        <m:ctrlPr>
                          <a:rPr lang="en-SG" sz="2400" i="1">
                            <a:latin typeface="Cambria Math"/>
                          </a:rPr>
                        </m:ctrlPr>
                      </m:fPr>
                      <m:num>
                        <m:sSub>
                          <m:sSubPr>
                            <m:ctrlPr>
                              <a:rPr lang="en-SG" sz="2400" i="1">
                                <a:latin typeface="Cambria Math"/>
                              </a:rPr>
                            </m:ctrlPr>
                          </m:sSubPr>
                          <m:e>
                            <m:r>
                              <a:rPr lang="en-SG" sz="2400" i="1">
                                <a:latin typeface="Cambria Math"/>
                              </a:rPr>
                              <m:t>𝐷</m:t>
                            </m:r>
                          </m:e>
                          <m:sub>
                            <m:r>
                              <a:rPr lang="en-SG" sz="2400" i="1">
                                <a:latin typeface="Cambria Math"/>
                              </a:rPr>
                              <m:t>1</m:t>
                            </m:r>
                          </m:sub>
                        </m:sSub>
                      </m:num>
                      <m:den>
                        <m:sSup>
                          <m:sSupPr>
                            <m:ctrlPr>
                              <a:rPr lang="en-SG" sz="2400" i="1">
                                <a:latin typeface="Cambria Math"/>
                              </a:rPr>
                            </m:ctrlPr>
                          </m:sSupPr>
                          <m:e>
                            <m:d>
                              <m:dPr>
                                <m:ctrlPr>
                                  <a:rPr lang="en-SG" sz="2400" i="1">
                                    <a:latin typeface="Cambria Math"/>
                                  </a:rPr>
                                </m:ctrlPr>
                              </m:dPr>
                              <m:e>
                                <m:r>
                                  <a:rPr lang="en-SG" sz="2400" i="1">
                                    <a:latin typeface="Cambria Math"/>
                                  </a:rPr>
                                  <m:t>1+</m:t>
                                </m:r>
                                <m:sSub>
                                  <m:sSubPr>
                                    <m:ctrlPr>
                                      <a:rPr lang="en-SG" sz="2400" i="1">
                                        <a:latin typeface="Cambria Math"/>
                                      </a:rPr>
                                    </m:ctrlPr>
                                  </m:sSubPr>
                                  <m:e>
                                    <m:r>
                                      <a:rPr lang="en-SG" sz="2400" i="1">
                                        <a:latin typeface="Cambria Math"/>
                                      </a:rPr>
                                      <m:t>𝑟</m:t>
                                    </m:r>
                                  </m:e>
                                  <m:sub>
                                    <m:r>
                                      <a:rPr lang="en-SG" sz="2400" i="1">
                                        <a:latin typeface="Cambria Math"/>
                                      </a:rPr>
                                      <m:t>𝑠</m:t>
                                    </m:r>
                                  </m:sub>
                                </m:sSub>
                              </m:e>
                            </m:d>
                          </m:e>
                          <m:sup>
                            <m:r>
                              <a:rPr lang="en-SG" sz="2400" i="1">
                                <a:latin typeface="Cambria Math"/>
                              </a:rPr>
                              <m:t>1</m:t>
                            </m:r>
                          </m:sup>
                        </m:sSup>
                      </m:den>
                    </m:f>
                    <m:r>
                      <a:rPr lang="en-SG" sz="2400" i="1">
                        <a:latin typeface="Cambria Math"/>
                      </a:rPr>
                      <m:t>+</m:t>
                    </m:r>
                    <m:f>
                      <m:fPr>
                        <m:ctrlPr>
                          <a:rPr lang="en-SG" sz="2400" i="1">
                            <a:latin typeface="Cambria Math"/>
                          </a:rPr>
                        </m:ctrlPr>
                      </m:fPr>
                      <m:num>
                        <m:sSub>
                          <m:sSubPr>
                            <m:ctrlPr>
                              <a:rPr lang="en-SG" sz="2400" i="1">
                                <a:latin typeface="Cambria Math"/>
                              </a:rPr>
                            </m:ctrlPr>
                          </m:sSubPr>
                          <m:e>
                            <m:r>
                              <a:rPr lang="en-SG" sz="2400" i="1">
                                <a:latin typeface="Cambria Math"/>
                              </a:rPr>
                              <m:t>𝐷</m:t>
                            </m:r>
                          </m:e>
                          <m:sub>
                            <m:r>
                              <a:rPr lang="en-SG" sz="2400" i="1">
                                <a:latin typeface="Cambria Math"/>
                              </a:rPr>
                              <m:t>2</m:t>
                            </m:r>
                          </m:sub>
                        </m:sSub>
                      </m:num>
                      <m:den>
                        <m:sSup>
                          <m:sSupPr>
                            <m:ctrlPr>
                              <a:rPr lang="en-SG" sz="2400" i="1">
                                <a:latin typeface="Cambria Math"/>
                              </a:rPr>
                            </m:ctrlPr>
                          </m:sSupPr>
                          <m:e>
                            <m:d>
                              <m:dPr>
                                <m:ctrlPr>
                                  <a:rPr lang="en-SG" sz="2400" i="1">
                                    <a:latin typeface="Cambria Math"/>
                                  </a:rPr>
                                </m:ctrlPr>
                              </m:dPr>
                              <m:e>
                                <m:r>
                                  <a:rPr lang="en-SG" sz="2400" i="1">
                                    <a:latin typeface="Cambria Math"/>
                                  </a:rPr>
                                  <m:t>1+</m:t>
                                </m:r>
                                <m:sSub>
                                  <m:sSubPr>
                                    <m:ctrlPr>
                                      <a:rPr lang="en-SG" sz="2400" i="1">
                                        <a:latin typeface="Cambria Math"/>
                                      </a:rPr>
                                    </m:ctrlPr>
                                  </m:sSubPr>
                                  <m:e>
                                    <m:r>
                                      <a:rPr lang="en-SG" sz="2400" i="1">
                                        <a:latin typeface="Cambria Math"/>
                                      </a:rPr>
                                      <m:t>𝑟</m:t>
                                    </m:r>
                                  </m:e>
                                  <m:sub>
                                    <m:r>
                                      <a:rPr lang="en-SG" sz="2400" i="1">
                                        <a:latin typeface="Cambria Math"/>
                                      </a:rPr>
                                      <m:t>𝑠</m:t>
                                    </m:r>
                                  </m:sub>
                                </m:sSub>
                              </m:e>
                            </m:d>
                          </m:e>
                          <m:sup>
                            <m:r>
                              <a:rPr lang="en-SG" sz="2400" i="1">
                                <a:latin typeface="Cambria Math"/>
                              </a:rPr>
                              <m:t>2</m:t>
                            </m:r>
                          </m:sup>
                        </m:sSup>
                      </m:den>
                    </m:f>
                    <m:r>
                      <a:rPr lang="en-SG" sz="2400" i="1">
                        <a:latin typeface="Cambria Math"/>
                      </a:rPr>
                      <m:t>+</m:t>
                    </m:r>
                    <m:f>
                      <m:fPr>
                        <m:ctrlPr>
                          <a:rPr lang="en-SG" sz="2400" i="1">
                            <a:latin typeface="Cambria Math"/>
                          </a:rPr>
                        </m:ctrlPr>
                      </m:fPr>
                      <m:num>
                        <m:sSub>
                          <m:sSubPr>
                            <m:ctrlPr>
                              <a:rPr lang="en-SG" sz="2400" i="1">
                                <a:latin typeface="Cambria Math"/>
                              </a:rPr>
                            </m:ctrlPr>
                          </m:sSubPr>
                          <m:e>
                            <m:r>
                              <a:rPr lang="en-SG" sz="2400" i="1">
                                <a:latin typeface="Cambria Math"/>
                              </a:rPr>
                              <m:t>𝐷</m:t>
                            </m:r>
                          </m:e>
                          <m:sub>
                            <m:r>
                              <a:rPr lang="en-SG" sz="2400" i="1">
                                <a:latin typeface="Cambria Math"/>
                              </a:rPr>
                              <m:t>3</m:t>
                            </m:r>
                          </m:sub>
                        </m:sSub>
                      </m:num>
                      <m:den>
                        <m:sSup>
                          <m:sSupPr>
                            <m:ctrlPr>
                              <a:rPr lang="en-SG" sz="2400" i="1">
                                <a:latin typeface="Cambria Math"/>
                              </a:rPr>
                            </m:ctrlPr>
                          </m:sSupPr>
                          <m:e>
                            <m:d>
                              <m:dPr>
                                <m:ctrlPr>
                                  <a:rPr lang="en-SG" sz="2400" i="1">
                                    <a:latin typeface="Cambria Math"/>
                                  </a:rPr>
                                </m:ctrlPr>
                              </m:dPr>
                              <m:e>
                                <m:r>
                                  <a:rPr lang="en-SG" sz="2400" i="1">
                                    <a:latin typeface="Cambria Math"/>
                                  </a:rPr>
                                  <m:t>1+</m:t>
                                </m:r>
                                <m:sSub>
                                  <m:sSubPr>
                                    <m:ctrlPr>
                                      <a:rPr lang="en-SG" sz="2400" i="1">
                                        <a:latin typeface="Cambria Math"/>
                                      </a:rPr>
                                    </m:ctrlPr>
                                  </m:sSubPr>
                                  <m:e>
                                    <m:r>
                                      <a:rPr lang="en-SG" sz="2400" i="1">
                                        <a:latin typeface="Cambria Math"/>
                                      </a:rPr>
                                      <m:t>𝑟</m:t>
                                    </m:r>
                                  </m:e>
                                  <m:sub>
                                    <m:r>
                                      <a:rPr lang="en-SG" sz="2400" i="1">
                                        <a:latin typeface="Cambria Math"/>
                                      </a:rPr>
                                      <m:t>𝑠</m:t>
                                    </m:r>
                                  </m:sub>
                                </m:sSub>
                              </m:e>
                            </m:d>
                          </m:e>
                          <m:sup>
                            <m:r>
                              <a:rPr lang="en-SG" sz="2400" i="1">
                                <a:latin typeface="Cambria Math"/>
                              </a:rPr>
                              <m:t>3</m:t>
                            </m:r>
                          </m:sup>
                        </m:sSup>
                      </m:den>
                    </m:f>
                    <m:r>
                      <a:rPr lang="en-SG" sz="2400" i="1">
                        <a:latin typeface="Cambria Math"/>
                      </a:rPr>
                      <m:t>+</m:t>
                    </m:r>
                    <m:f>
                      <m:fPr>
                        <m:ctrlPr>
                          <a:rPr lang="en-SG" sz="2400" i="1">
                            <a:latin typeface="Cambria Math"/>
                          </a:rPr>
                        </m:ctrlPr>
                      </m:fPr>
                      <m:num>
                        <m:sSub>
                          <m:sSubPr>
                            <m:ctrlPr>
                              <a:rPr lang="en-SG" sz="2400" i="1">
                                <a:latin typeface="Cambria Math"/>
                              </a:rPr>
                            </m:ctrlPr>
                          </m:sSubPr>
                          <m:e>
                            <m:r>
                              <a:rPr lang="en-SG" sz="2400" i="1">
                                <a:latin typeface="Cambria Math"/>
                              </a:rPr>
                              <m:t>𝐷</m:t>
                            </m:r>
                          </m:e>
                          <m:sub>
                            <m:r>
                              <a:rPr lang="en-SG" sz="2400" i="1">
                                <a:latin typeface="Cambria Math"/>
                              </a:rPr>
                              <m:t>4</m:t>
                            </m:r>
                          </m:sub>
                        </m:sSub>
                      </m:num>
                      <m:den>
                        <m:sSup>
                          <m:sSupPr>
                            <m:ctrlPr>
                              <a:rPr lang="en-SG" sz="2400" i="1">
                                <a:latin typeface="Cambria Math"/>
                              </a:rPr>
                            </m:ctrlPr>
                          </m:sSupPr>
                          <m:e>
                            <m:d>
                              <m:dPr>
                                <m:ctrlPr>
                                  <a:rPr lang="en-SG" sz="2400" i="1">
                                    <a:latin typeface="Cambria Math"/>
                                  </a:rPr>
                                </m:ctrlPr>
                              </m:dPr>
                              <m:e>
                                <m:r>
                                  <a:rPr lang="en-SG" sz="2400" i="1">
                                    <a:latin typeface="Cambria Math"/>
                                  </a:rPr>
                                  <m:t>1+</m:t>
                                </m:r>
                                <m:sSub>
                                  <m:sSubPr>
                                    <m:ctrlPr>
                                      <a:rPr lang="en-SG" sz="2400" i="1">
                                        <a:latin typeface="Cambria Math"/>
                                      </a:rPr>
                                    </m:ctrlPr>
                                  </m:sSubPr>
                                  <m:e>
                                    <m:r>
                                      <a:rPr lang="en-SG" sz="2400" i="1">
                                        <a:latin typeface="Cambria Math"/>
                                      </a:rPr>
                                      <m:t>𝑟</m:t>
                                    </m:r>
                                  </m:e>
                                  <m:sub>
                                    <m:r>
                                      <a:rPr lang="en-SG" sz="2400" i="1">
                                        <a:latin typeface="Cambria Math"/>
                                      </a:rPr>
                                      <m:t>𝑠</m:t>
                                    </m:r>
                                  </m:sub>
                                </m:sSub>
                              </m:e>
                            </m:d>
                          </m:e>
                          <m:sup>
                            <m:r>
                              <a:rPr lang="en-SG" sz="2400" i="1">
                                <a:latin typeface="Cambria Math"/>
                              </a:rPr>
                              <m:t>4</m:t>
                            </m:r>
                          </m:sup>
                        </m:sSup>
                      </m:den>
                    </m:f>
                  </m:oMath>
                </a14:m>
                <a:endParaRPr lang="en-SG" sz="2400" dirty="0"/>
              </a:p>
              <a:p>
                <a:pPr marL="0" indent="0">
                  <a:buNone/>
                </a:pPr>
                <a:r>
                  <a:rPr lang="en-US" sz="2400" dirty="0" smtClean="0"/>
                  <a:t>          = $24,112,308.35</a:t>
                </a:r>
                <a:endParaRPr lang="en-SG"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905000" y="531093"/>
                <a:ext cx="7010400" cy="5793507"/>
              </a:xfrm>
              <a:blipFill rotWithShape="1">
                <a:blip r:embed="rId2" cstate="print"/>
                <a:stretch>
                  <a:fillRect l="-1217"/>
                </a:stretch>
              </a:blipFill>
            </p:spPr>
            <p:txBody>
              <a:bodyPr/>
              <a:lstStyle/>
              <a:p>
                <a:r>
                  <a:rPr lang="en-SG">
                    <a:noFill/>
                  </a:rPr>
                  <a:t> </a:t>
                </a:r>
              </a:p>
            </p:txBody>
          </p:sp>
        </mc:Fallback>
      </mc:AlternateContent>
    </p:spTree>
    <p:extLst>
      <p:ext uri="{BB962C8B-B14F-4D97-AF65-F5344CB8AC3E}">
        <p14:creationId xmlns="" xmlns:p14="http://schemas.microsoft.com/office/powerpoint/2010/main" val="33249584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304800"/>
            <a:ext cx="8229600" cy="4525963"/>
          </a:xfrm>
        </p:spPr>
        <p:txBody>
          <a:bodyPr/>
          <a:lstStyle/>
          <a:p>
            <a:r>
              <a:rPr lang="en-US" b="1" dirty="0" err="1" smtClean="0"/>
              <a:t>Yr</a:t>
            </a:r>
            <a:r>
              <a:rPr lang="en-US" b="1" dirty="0" smtClean="0"/>
              <a:t> 1</a:t>
            </a:r>
            <a:endParaRPr lang="en-US" b="1" dirty="0"/>
          </a:p>
          <a:p>
            <a:pPr>
              <a:buNone/>
            </a:pPr>
            <a:r>
              <a:rPr lang="en-US" b="1" dirty="0" smtClean="0"/>
              <a:t>Calculator Method</a:t>
            </a:r>
            <a:r>
              <a:rPr lang="en-US" b="1" dirty="0" smtClean="0"/>
              <a:t>:</a:t>
            </a:r>
            <a:endParaRPr lang="en-US" b="1" dirty="0" smtClean="0"/>
          </a:p>
          <a:p>
            <a:pPr marL="0" indent="0">
              <a:buNone/>
            </a:pPr>
            <a:r>
              <a:rPr lang="en-US" dirty="0" smtClean="0"/>
              <a:t>N = 1, I/Y = 12, FV = 3,000,000</a:t>
            </a:r>
          </a:p>
          <a:p>
            <a:r>
              <a:rPr lang="en-US" dirty="0" smtClean="0"/>
              <a:t>PV = </a:t>
            </a:r>
            <a:r>
              <a:rPr lang="en-SG" dirty="0" smtClean="0"/>
              <a:t>2,678,571.429</a:t>
            </a:r>
          </a:p>
          <a:p>
            <a:endParaRPr lang="en-US" dirty="0" smtClean="0"/>
          </a:p>
          <a:p>
            <a:endParaRPr lang="en-US" dirty="0" smtClean="0"/>
          </a:p>
          <a:p>
            <a:endParaRPr lang="en-US" dirty="0" smtClean="0"/>
          </a:p>
          <a:p>
            <a:pPr>
              <a:buNone/>
            </a:pPr>
            <a:endParaRPr lang="en-US" dirty="0" smtClean="0"/>
          </a:p>
          <a:p>
            <a:pPr>
              <a:buNone/>
            </a:pPr>
            <a:endParaRPr lang="en-US" dirty="0" smtClean="0"/>
          </a:p>
          <a:p>
            <a:r>
              <a:rPr lang="en-US" b="1" dirty="0" smtClean="0"/>
              <a:t>Yr 2</a:t>
            </a:r>
          </a:p>
          <a:p>
            <a:pPr>
              <a:buNone/>
            </a:pPr>
            <a:r>
              <a:rPr lang="en-US" b="1" dirty="0" smtClean="0"/>
              <a:t>Calculator Method:</a:t>
            </a:r>
          </a:p>
          <a:p>
            <a:pPr>
              <a:buNone/>
            </a:pPr>
            <a:r>
              <a:rPr lang="en-US" dirty="0" smtClean="0"/>
              <a:t>	N = 2, I/Y = 12, FV = 6,000,000</a:t>
            </a:r>
          </a:p>
          <a:p>
            <a:r>
              <a:rPr lang="en-US" dirty="0" smtClean="0"/>
              <a:t>PV = $</a:t>
            </a:r>
            <a:r>
              <a:rPr lang="en-SG" dirty="0" smtClean="0"/>
              <a:t>4,783,163.265</a:t>
            </a:r>
          </a:p>
          <a:p>
            <a:pPr>
              <a:buNone/>
            </a:pPr>
            <a:endParaRPr lang="en-SG" dirty="0" smtClean="0"/>
          </a:p>
        </p:txBody>
      </p:sp>
      <p:graphicFrame>
        <p:nvGraphicFramePr>
          <p:cNvPr id="5" name="Table 4"/>
          <p:cNvGraphicFramePr>
            <a:graphicFrameLocks noGrp="1"/>
          </p:cNvGraphicFramePr>
          <p:nvPr>
            <p:extLst>
              <p:ext uri="{D42A27DB-BD31-4B8C-83A1-F6EECF244321}">
                <p14:modId xmlns:p14="http://schemas.microsoft.com/office/powerpoint/2010/main" xmlns="" val="3908037693"/>
              </p:ext>
            </p:extLst>
          </p:nvPr>
        </p:nvGraphicFramePr>
        <p:xfrm>
          <a:off x="457200" y="1920240"/>
          <a:ext cx="8363273" cy="1584960"/>
        </p:xfrm>
        <a:graphic>
          <a:graphicData uri="http://schemas.openxmlformats.org/drawingml/2006/table">
            <a:tbl>
              <a:tblPr firstRow="1" bandRow="1">
                <a:tableStyleId>{5940675A-B579-460E-94D1-54222C63F5DA}</a:tableStyleId>
              </a:tblPr>
              <a:tblGrid>
                <a:gridCol w="2385283"/>
                <a:gridCol w="763289"/>
                <a:gridCol w="678196"/>
                <a:gridCol w="2160240"/>
                <a:gridCol w="848461"/>
                <a:gridCol w="1527804"/>
              </a:tblGrid>
              <a:tr h="381000">
                <a:tc gridSpan="6">
                  <a:txBody>
                    <a:bodyPr/>
                    <a:lstStyle/>
                    <a:p>
                      <a:r>
                        <a:rPr lang="en-SG" sz="2000" dirty="0" smtClean="0">
                          <a:latin typeface="+mn-lt"/>
                          <a:ea typeface="Cambria Math" pitchFamily="18" charset="0"/>
                        </a:rPr>
                        <a:t>BEGIN MODE</a:t>
                      </a:r>
                      <a:r>
                        <a:rPr lang="en-SG" sz="2000" baseline="0" dirty="0" smtClean="0">
                          <a:latin typeface="+mn-lt"/>
                          <a:ea typeface="Cambria Math" pitchFamily="18" charset="0"/>
                        </a:rPr>
                        <a:t> </a:t>
                      </a:r>
                      <a:endParaRPr lang="en-SG" sz="2000" dirty="0">
                        <a:latin typeface="+mn-lt"/>
                        <a:ea typeface="Cambria Math" pitchFamily="18" charset="0"/>
                      </a:endParaRPr>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r>
              <a:tr h="381000">
                <a:tc>
                  <a:txBody>
                    <a:bodyPr/>
                    <a:lstStyle/>
                    <a:p>
                      <a:r>
                        <a:rPr lang="en-SG" sz="2000" dirty="0" smtClean="0">
                          <a:latin typeface="+mn-lt"/>
                          <a:ea typeface="Cambria Math" pitchFamily="18" charset="0"/>
                        </a:rPr>
                        <a:t>INPUTS</a:t>
                      </a:r>
                      <a:endParaRPr lang="en-SG" sz="2000" dirty="0">
                        <a:latin typeface="+mn-lt"/>
                        <a:ea typeface="Cambria Math" pitchFamily="18" charset="0"/>
                      </a:endParaRPr>
                    </a:p>
                  </a:txBody>
                  <a:tcPr/>
                </a:tc>
                <a:tc>
                  <a:txBody>
                    <a:bodyPr/>
                    <a:lstStyle/>
                    <a:p>
                      <a:r>
                        <a:rPr lang="en-US" sz="2000" smtClean="0">
                          <a:latin typeface="+mn-lt"/>
                          <a:ea typeface="Cambria Math" pitchFamily="18" charset="0"/>
                        </a:rPr>
                        <a:t>4</a:t>
                      </a:r>
                      <a:endParaRPr lang="en-SG" sz="2000" dirty="0">
                        <a:latin typeface="+mn-lt"/>
                        <a:ea typeface="Cambria Math" pitchFamily="18" charset="0"/>
                      </a:endParaRPr>
                    </a:p>
                  </a:txBody>
                  <a:tcPr/>
                </a:tc>
                <a:tc>
                  <a:txBody>
                    <a:bodyPr/>
                    <a:lstStyle/>
                    <a:p>
                      <a:r>
                        <a:rPr lang="en-US" sz="2000" smtClean="0">
                          <a:latin typeface="+mn-lt"/>
                          <a:ea typeface="Cambria Math" pitchFamily="18" charset="0"/>
                        </a:rPr>
                        <a:t>12</a:t>
                      </a:r>
                      <a:endParaRPr lang="en-SG" sz="2000" dirty="0">
                        <a:latin typeface="+mn-lt"/>
                        <a:ea typeface="Cambria Math" pitchFamily="18" charset="0"/>
                      </a:endParaRPr>
                    </a:p>
                  </a:txBody>
                  <a:tcPr/>
                </a:tc>
                <a:tc>
                  <a:txBody>
                    <a:bodyPr/>
                    <a:lstStyle/>
                    <a:p>
                      <a:endParaRPr lang="en-SG" sz="2000" dirty="0">
                        <a:solidFill>
                          <a:schemeClr val="tx1"/>
                        </a:solidFill>
                        <a:latin typeface="+mn-lt"/>
                        <a:ea typeface="Cambria Math" pitchFamily="18" charset="0"/>
                      </a:endParaRPr>
                    </a:p>
                  </a:txBody>
                  <a:tcPr/>
                </a:tc>
                <a:tc>
                  <a:txBody>
                    <a:bodyPr/>
                    <a:lstStyle/>
                    <a:p>
                      <a:endParaRPr lang="en-SG" sz="2000" dirty="0">
                        <a:latin typeface="+mn-lt"/>
                        <a:ea typeface="Cambria Math" pitchFamily="18" charset="0"/>
                      </a:endParaRPr>
                    </a:p>
                  </a:txBody>
                  <a:tcPr/>
                </a:tc>
                <a:tc>
                  <a:txBody>
                    <a:bodyPr/>
                    <a:lstStyle/>
                    <a:p>
                      <a:r>
                        <a:rPr lang="en-US" sz="2000" dirty="0" smtClean="0">
                          <a:latin typeface="+mn-lt"/>
                          <a:ea typeface="Cambria Math" pitchFamily="18" charset="0"/>
                        </a:rPr>
                        <a:t>3,000,000</a:t>
                      </a:r>
                      <a:endParaRPr lang="en-SG" sz="2000" dirty="0">
                        <a:latin typeface="+mn-lt"/>
                        <a:ea typeface="Cambria Math" pitchFamily="18" charset="0"/>
                      </a:endParaRPr>
                    </a:p>
                  </a:txBody>
                  <a:tcPr/>
                </a:tc>
              </a:tr>
              <a:tr h="381000">
                <a:tc>
                  <a:txBody>
                    <a:bodyPr/>
                    <a:lstStyle/>
                    <a:p>
                      <a:endParaRPr lang="en-SG" sz="2000" dirty="0">
                        <a:latin typeface="+mn-lt"/>
                        <a:ea typeface="Cambria Math" pitchFamily="18" charset="0"/>
                      </a:endParaRPr>
                    </a:p>
                  </a:txBody>
                  <a:tcPr/>
                </a:tc>
                <a:tc>
                  <a:txBody>
                    <a:bodyPr/>
                    <a:lstStyle/>
                    <a:p>
                      <a:r>
                        <a:rPr lang="en-SG" sz="2000" dirty="0" smtClean="0">
                          <a:latin typeface="+mn-lt"/>
                          <a:ea typeface="Cambria Math" pitchFamily="18" charset="0"/>
                        </a:rPr>
                        <a:t>N</a:t>
                      </a:r>
                      <a:endParaRPr lang="en-SG" sz="2000" dirty="0">
                        <a:latin typeface="+mn-lt"/>
                        <a:ea typeface="Cambria Math" pitchFamily="18" charset="0"/>
                      </a:endParaRPr>
                    </a:p>
                  </a:txBody>
                  <a:tcPr/>
                </a:tc>
                <a:tc>
                  <a:txBody>
                    <a:bodyPr/>
                    <a:lstStyle/>
                    <a:p>
                      <a:r>
                        <a:rPr lang="en-SG" sz="2000" dirty="0" smtClean="0">
                          <a:latin typeface="+mn-lt"/>
                          <a:ea typeface="Cambria Math" pitchFamily="18" charset="0"/>
                        </a:rPr>
                        <a:t>I/YR</a:t>
                      </a:r>
                      <a:endParaRPr lang="en-SG" sz="2000" dirty="0">
                        <a:latin typeface="+mn-lt"/>
                        <a:ea typeface="Cambria Math" pitchFamily="18" charset="0"/>
                      </a:endParaRPr>
                    </a:p>
                  </a:txBody>
                  <a:tcPr/>
                </a:tc>
                <a:tc>
                  <a:txBody>
                    <a:bodyPr/>
                    <a:lstStyle/>
                    <a:p>
                      <a:r>
                        <a:rPr lang="en-SG" sz="2000" dirty="0" smtClean="0">
                          <a:latin typeface="+mn-lt"/>
                          <a:ea typeface="Cambria Math" pitchFamily="18" charset="0"/>
                        </a:rPr>
                        <a:t>PV</a:t>
                      </a:r>
                      <a:endParaRPr lang="en-SG" sz="2000" dirty="0">
                        <a:latin typeface="+mn-lt"/>
                        <a:ea typeface="Cambria Math" pitchFamily="18" charset="0"/>
                      </a:endParaRPr>
                    </a:p>
                  </a:txBody>
                  <a:tcPr/>
                </a:tc>
                <a:tc>
                  <a:txBody>
                    <a:bodyPr/>
                    <a:lstStyle/>
                    <a:p>
                      <a:r>
                        <a:rPr lang="en-SG" sz="2000" smtClean="0">
                          <a:latin typeface="+mn-lt"/>
                          <a:ea typeface="Cambria Math" pitchFamily="18" charset="0"/>
                        </a:rPr>
                        <a:t>PMT</a:t>
                      </a:r>
                      <a:endParaRPr lang="en-SG" sz="2000" dirty="0">
                        <a:latin typeface="+mn-lt"/>
                        <a:ea typeface="Cambria Math" pitchFamily="18" charset="0"/>
                      </a:endParaRPr>
                    </a:p>
                  </a:txBody>
                  <a:tcPr/>
                </a:tc>
                <a:tc>
                  <a:txBody>
                    <a:bodyPr/>
                    <a:lstStyle/>
                    <a:p>
                      <a:r>
                        <a:rPr lang="en-SG" sz="2000" smtClean="0">
                          <a:latin typeface="+mn-lt"/>
                          <a:ea typeface="Cambria Math" pitchFamily="18" charset="0"/>
                        </a:rPr>
                        <a:t>FV</a:t>
                      </a:r>
                      <a:endParaRPr lang="en-SG" sz="2000" dirty="0">
                        <a:latin typeface="+mn-lt"/>
                        <a:ea typeface="Cambria Math" pitchFamily="18" charset="0"/>
                      </a:endParaRPr>
                    </a:p>
                  </a:txBody>
                  <a:tcPr/>
                </a:tc>
              </a:tr>
              <a:tr h="381000">
                <a:tc>
                  <a:txBody>
                    <a:bodyPr/>
                    <a:lstStyle/>
                    <a:p>
                      <a:r>
                        <a:rPr lang="en-SG" sz="2000" smtClean="0">
                          <a:latin typeface="+mn-lt"/>
                          <a:ea typeface="Cambria Math" pitchFamily="18" charset="0"/>
                        </a:rPr>
                        <a:t>OUTPUTS</a:t>
                      </a:r>
                      <a:endParaRPr lang="en-SG" sz="2000" dirty="0">
                        <a:latin typeface="+mn-lt"/>
                        <a:ea typeface="Cambria Math" pitchFamily="18" charset="0"/>
                      </a:endParaRPr>
                    </a:p>
                  </a:txBody>
                  <a:tcPr/>
                </a:tc>
                <a:tc>
                  <a:txBody>
                    <a:bodyPr/>
                    <a:lstStyle/>
                    <a:p>
                      <a:endParaRPr lang="en-SG" sz="2000" dirty="0">
                        <a:latin typeface="+mn-lt"/>
                        <a:ea typeface="Cambria Math" pitchFamily="18" charset="0"/>
                      </a:endParaRPr>
                    </a:p>
                  </a:txBody>
                  <a:tcPr/>
                </a:tc>
                <a:tc>
                  <a:txBody>
                    <a:bodyPr/>
                    <a:lstStyle/>
                    <a:p>
                      <a:endParaRPr lang="en-SG" sz="2000">
                        <a:latin typeface="+mn-lt"/>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a:t>
                      </a:r>
                      <a:r>
                        <a:rPr lang="en-SG" sz="2000" dirty="0" smtClean="0"/>
                        <a:t>2,678,571.429</a:t>
                      </a:r>
                    </a:p>
                  </a:txBody>
                  <a:tcPr/>
                </a:tc>
                <a:tc>
                  <a:txBody>
                    <a:bodyPr/>
                    <a:lstStyle/>
                    <a:p>
                      <a:pPr>
                        <a:buFont typeface="Arial" charset="0"/>
                        <a:buNone/>
                      </a:pPr>
                      <a:endParaRPr lang="en-SG" altLang="zh-CN" sz="2000" b="1" dirty="0" smtClean="0">
                        <a:solidFill>
                          <a:srgbClr val="FF0000"/>
                        </a:solidFill>
                        <a:latin typeface="+mn-lt"/>
                        <a:ea typeface="Cambria Math" pitchFamily="18" charset="0"/>
                        <a:cs typeface="Arial" pitchFamily="34" charset="0"/>
                      </a:endParaRPr>
                    </a:p>
                  </a:txBody>
                  <a:tcPr/>
                </a:tc>
                <a:tc>
                  <a:txBody>
                    <a:bodyPr/>
                    <a:lstStyle/>
                    <a:p>
                      <a:endParaRPr lang="en-SG" sz="2000" dirty="0">
                        <a:latin typeface="+mn-lt"/>
                        <a:ea typeface="Cambria Math" pitchFamily="18" charset="0"/>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xmlns="" val="2370620296"/>
              </p:ext>
            </p:extLst>
          </p:nvPr>
        </p:nvGraphicFramePr>
        <p:xfrm>
          <a:off x="475927" y="5120640"/>
          <a:ext cx="8363273" cy="1584960"/>
        </p:xfrm>
        <a:graphic>
          <a:graphicData uri="http://schemas.openxmlformats.org/drawingml/2006/table">
            <a:tbl>
              <a:tblPr firstRow="1" bandRow="1">
                <a:tableStyleId>{5940675A-B579-460E-94D1-54222C63F5DA}</a:tableStyleId>
              </a:tblPr>
              <a:tblGrid>
                <a:gridCol w="2385283"/>
                <a:gridCol w="763289"/>
                <a:gridCol w="678196"/>
                <a:gridCol w="2160240"/>
                <a:gridCol w="848461"/>
                <a:gridCol w="1527804"/>
              </a:tblGrid>
              <a:tr h="381000">
                <a:tc gridSpan="6">
                  <a:txBody>
                    <a:bodyPr/>
                    <a:lstStyle/>
                    <a:p>
                      <a:r>
                        <a:rPr lang="en-SG" sz="2000" dirty="0" smtClean="0">
                          <a:latin typeface="+mn-lt"/>
                          <a:ea typeface="Cambria Math" pitchFamily="18" charset="0"/>
                        </a:rPr>
                        <a:t>BEGIN MODE</a:t>
                      </a:r>
                      <a:r>
                        <a:rPr lang="en-SG" sz="2000" baseline="0" dirty="0" smtClean="0">
                          <a:latin typeface="+mn-lt"/>
                          <a:ea typeface="Cambria Math" pitchFamily="18" charset="0"/>
                        </a:rPr>
                        <a:t> </a:t>
                      </a:r>
                      <a:endParaRPr lang="en-SG" sz="2000" dirty="0">
                        <a:latin typeface="+mn-lt"/>
                        <a:ea typeface="Cambria Math" pitchFamily="18" charset="0"/>
                      </a:endParaRPr>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r>
              <a:tr h="381000">
                <a:tc>
                  <a:txBody>
                    <a:bodyPr/>
                    <a:lstStyle/>
                    <a:p>
                      <a:r>
                        <a:rPr lang="en-SG" sz="2000" dirty="0" smtClean="0">
                          <a:latin typeface="+mn-lt"/>
                          <a:ea typeface="Cambria Math" pitchFamily="18" charset="0"/>
                        </a:rPr>
                        <a:t>INPUTS</a:t>
                      </a:r>
                      <a:endParaRPr lang="en-SG" sz="2000" dirty="0">
                        <a:latin typeface="+mn-lt"/>
                        <a:ea typeface="Cambria Math" pitchFamily="18" charset="0"/>
                      </a:endParaRPr>
                    </a:p>
                  </a:txBody>
                  <a:tcPr/>
                </a:tc>
                <a:tc>
                  <a:txBody>
                    <a:bodyPr/>
                    <a:lstStyle/>
                    <a:p>
                      <a:r>
                        <a:rPr lang="en-US" sz="2000" dirty="0" smtClean="0">
                          <a:latin typeface="+mn-lt"/>
                          <a:ea typeface="Cambria Math" pitchFamily="18" charset="0"/>
                        </a:rPr>
                        <a:t>2</a:t>
                      </a:r>
                      <a:endParaRPr lang="en-SG" sz="2000" dirty="0">
                        <a:latin typeface="+mn-lt"/>
                        <a:ea typeface="Cambria Math" pitchFamily="18" charset="0"/>
                      </a:endParaRPr>
                    </a:p>
                  </a:txBody>
                  <a:tcPr/>
                </a:tc>
                <a:tc>
                  <a:txBody>
                    <a:bodyPr/>
                    <a:lstStyle/>
                    <a:p>
                      <a:r>
                        <a:rPr lang="en-US" sz="2000" dirty="0" smtClean="0">
                          <a:latin typeface="+mn-lt"/>
                          <a:ea typeface="Cambria Math" pitchFamily="18" charset="0"/>
                        </a:rPr>
                        <a:t>12</a:t>
                      </a:r>
                      <a:endParaRPr lang="en-SG" sz="2000" dirty="0">
                        <a:latin typeface="+mn-lt"/>
                        <a:ea typeface="Cambria Math" pitchFamily="18" charset="0"/>
                      </a:endParaRPr>
                    </a:p>
                  </a:txBody>
                  <a:tcPr/>
                </a:tc>
                <a:tc>
                  <a:txBody>
                    <a:bodyPr/>
                    <a:lstStyle/>
                    <a:p>
                      <a:endParaRPr lang="en-SG" sz="2000" dirty="0">
                        <a:solidFill>
                          <a:schemeClr val="tx1"/>
                        </a:solidFill>
                        <a:latin typeface="+mn-lt"/>
                        <a:ea typeface="Cambria Math" pitchFamily="18" charset="0"/>
                      </a:endParaRPr>
                    </a:p>
                  </a:txBody>
                  <a:tcPr/>
                </a:tc>
                <a:tc>
                  <a:txBody>
                    <a:bodyPr/>
                    <a:lstStyle/>
                    <a:p>
                      <a:endParaRPr lang="en-SG" sz="2000" dirty="0">
                        <a:latin typeface="+mn-lt"/>
                        <a:ea typeface="Cambria Math" pitchFamily="18" charset="0"/>
                      </a:endParaRPr>
                    </a:p>
                  </a:txBody>
                  <a:tcPr/>
                </a:tc>
                <a:tc>
                  <a:txBody>
                    <a:bodyPr/>
                    <a:lstStyle/>
                    <a:p>
                      <a:r>
                        <a:rPr lang="en-US" sz="2000" dirty="0" smtClean="0">
                          <a:latin typeface="+mn-lt"/>
                          <a:ea typeface="Cambria Math" pitchFamily="18" charset="0"/>
                        </a:rPr>
                        <a:t>6,000,000</a:t>
                      </a:r>
                      <a:endParaRPr lang="en-SG" sz="2000" dirty="0">
                        <a:latin typeface="+mn-lt"/>
                        <a:ea typeface="Cambria Math" pitchFamily="18" charset="0"/>
                      </a:endParaRPr>
                    </a:p>
                  </a:txBody>
                  <a:tcPr/>
                </a:tc>
              </a:tr>
              <a:tr h="381000">
                <a:tc>
                  <a:txBody>
                    <a:bodyPr/>
                    <a:lstStyle/>
                    <a:p>
                      <a:endParaRPr lang="en-SG" sz="2000" dirty="0">
                        <a:latin typeface="+mn-lt"/>
                        <a:ea typeface="Cambria Math" pitchFamily="18" charset="0"/>
                      </a:endParaRPr>
                    </a:p>
                  </a:txBody>
                  <a:tcPr/>
                </a:tc>
                <a:tc>
                  <a:txBody>
                    <a:bodyPr/>
                    <a:lstStyle/>
                    <a:p>
                      <a:r>
                        <a:rPr lang="en-SG" sz="2000" dirty="0" smtClean="0">
                          <a:latin typeface="+mn-lt"/>
                          <a:ea typeface="Cambria Math" pitchFamily="18" charset="0"/>
                        </a:rPr>
                        <a:t>N</a:t>
                      </a:r>
                      <a:endParaRPr lang="en-SG" sz="2000" dirty="0">
                        <a:latin typeface="+mn-lt"/>
                        <a:ea typeface="Cambria Math" pitchFamily="18" charset="0"/>
                      </a:endParaRPr>
                    </a:p>
                  </a:txBody>
                  <a:tcPr/>
                </a:tc>
                <a:tc>
                  <a:txBody>
                    <a:bodyPr/>
                    <a:lstStyle/>
                    <a:p>
                      <a:r>
                        <a:rPr lang="en-SG" sz="2000" dirty="0" smtClean="0">
                          <a:latin typeface="+mn-lt"/>
                          <a:ea typeface="Cambria Math" pitchFamily="18" charset="0"/>
                        </a:rPr>
                        <a:t>I/YR</a:t>
                      </a:r>
                      <a:endParaRPr lang="en-SG" sz="2000" dirty="0">
                        <a:latin typeface="+mn-lt"/>
                        <a:ea typeface="Cambria Math" pitchFamily="18" charset="0"/>
                      </a:endParaRPr>
                    </a:p>
                  </a:txBody>
                  <a:tcPr/>
                </a:tc>
                <a:tc>
                  <a:txBody>
                    <a:bodyPr/>
                    <a:lstStyle/>
                    <a:p>
                      <a:r>
                        <a:rPr lang="en-SG" sz="2000" dirty="0" smtClean="0">
                          <a:latin typeface="+mn-lt"/>
                          <a:ea typeface="Cambria Math" pitchFamily="18" charset="0"/>
                        </a:rPr>
                        <a:t>PV</a:t>
                      </a:r>
                      <a:endParaRPr lang="en-SG" sz="2000" dirty="0">
                        <a:latin typeface="+mn-lt"/>
                        <a:ea typeface="Cambria Math" pitchFamily="18" charset="0"/>
                      </a:endParaRPr>
                    </a:p>
                  </a:txBody>
                  <a:tcPr/>
                </a:tc>
                <a:tc>
                  <a:txBody>
                    <a:bodyPr/>
                    <a:lstStyle/>
                    <a:p>
                      <a:r>
                        <a:rPr lang="en-SG" sz="2000" smtClean="0">
                          <a:latin typeface="+mn-lt"/>
                          <a:ea typeface="Cambria Math" pitchFamily="18" charset="0"/>
                        </a:rPr>
                        <a:t>PMT</a:t>
                      </a:r>
                      <a:endParaRPr lang="en-SG" sz="2000" dirty="0">
                        <a:latin typeface="+mn-lt"/>
                        <a:ea typeface="Cambria Math" pitchFamily="18" charset="0"/>
                      </a:endParaRPr>
                    </a:p>
                  </a:txBody>
                  <a:tcPr/>
                </a:tc>
                <a:tc>
                  <a:txBody>
                    <a:bodyPr/>
                    <a:lstStyle/>
                    <a:p>
                      <a:r>
                        <a:rPr lang="en-SG" sz="2000" smtClean="0">
                          <a:latin typeface="+mn-lt"/>
                          <a:ea typeface="Cambria Math" pitchFamily="18" charset="0"/>
                        </a:rPr>
                        <a:t>FV</a:t>
                      </a:r>
                      <a:endParaRPr lang="en-SG" sz="2000" dirty="0">
                        <a:latin typeface="+mn-lt"/>
                        <a:ea typeface="Cambria Math" pitchFamily="18" charset="0"/>
                      </a:endParaRPr>
                    </a:p>
                  </a:txBody>
                  <a:tcPr/>
                </a:tc>
              </a:tr>
              <a:tr h="381000">
                <a:tc>
                  <a:txBody>
                    <a:bodyPr/>
                    <a:lstStyle/>
                    <a:p>
                      <a:r>
                        <a:rPr lang="en-SG" sz="2000" smtClean="0">
                          <a:latin typeface="+mn-lt"/>
                          <a:ea typeface="Cambria Math" pitchFamily="18" charset="0"/>
                        </a:rPr>
                        <a:t>OUTPUTS</a:t>
                      </a:r>
                      <a:endParaRPr lang="en-SG" sz="2000" dirty="0">
                        <a:latin typeface="+mn-lt"/>
                        <a:ea typeface="Cambria Math" pitchFamily="18" charset="0"/>
                      </a:endParaRPr>
                    </a:p>
                  </a:txBody>
                  <a:tcPr/>
                </a:tc>
                <a:tc>
                  <a:txBody>
                    <a:bodyPr/>
                    <a:lstStyle/>
                    <a:p>
                      <a:endParaRPr lang="en-SG" sz="2000" dirty="0">
                        <a:latin typeface="+mn-lt"/>
                        <a:ea typeface="Cambria Math" pitchFamily="18" charset="0"/>
                      </a:endParaRPr>
                    </a:p>
                  </a:txBody>
                  <a:tcPr/>
                </a:tc>
                <a:tc>
                  <a:txBody>
                    <a:bodyPr/>
                    <a:lstStyle/>
                    <a:p>
                      <a:endParaRPr lang="en-SG" sz="2000">
                        <a:latin typeface="+mn-lt"/>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a:t>
                      </a:r>
                      <a:r>
                        <a:rPr lang="en-SG" sz="2000" dirty="0" smtClean="0"/>
                        <a:t>4,783,163.265</a:t>
                      </a:r>
                    </a:p>
                  </a:txBody>
                  <a:tcPr/>
                </a:tc>
                <a:tc>
                  <a:txBody>
                    <a:bodyPr/>
                    <a:lstStyle/>
                    <a:p>
                      <a:pPr>
                        <a:buFont typeface="Arial" charset="0"/>
                        <a:buNone/>
                      </a:pPr>
                      <a:endParaRPr lang="en-SG" altLang="zh-CN" sz="2000" b="1" dirty="0" smtClean="0">
                        <a:solidFill>
                          <a:srgbClr val="FF0000"/>
                        </a:solidFill>
                        <a:latin typeface="+mn-lt"/>
                        <a:ea typeface="Cambria Math" pitchFamily="18" charset="0"/>
                        <a:cs typeface="Arial" pitchFamily="34" charset="0"/>
                      </a:endParaRPr>
                    </a:p>
                  </a:txBody>
                  <a:tcPr/>
                </a:tc>
                <a:tc>
                  <a:txBody>
                    <a:bodyPr/>
                    <a:lstStyle/>
                    <a:p>
                      <a:endParaRPr lang="en-SG" sz="2000" dirty="0">
                        <a:latin typeface="+mn-lt"/>
                        <a:ea typeface="Cambria Math" pitchFamily="18" charset="0"/>
                      </a:endParaRPr>
                    </a:p>
                  </a:txBody>
                  <a:tcPr/>
                </a:tc>
              </a:tr>
            </a:tbl>
          </a:graphicData>
        </a:graphic>
      </p:graphicFrame>
    </p:spTree>
    <p:extLst>
      <p:ext uri="{BB962C8B-B14F-4D97-AF65-F5344CB8AC3E}">
        <p14:creationId xmlns:p14="http://schemas.microsoft.com/office/powerpoint/2010/main" xmlns="" val="38509106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0"/>
            <a:ext cx="8229600" cy="4525963"/>
          </a:xfrm>
        </p:spPr>
        <p:txBody>
          <a:bodyPr/>
          <a:lstStyle/>
          <a:p>
            <a:r>
              <a:rPr lang="en-US" b="1" dirty="0" err="1" smtClean="0"/>
              <a:t>Yr</a:t>
            </a:r>
            <a:r>
              <a:rPr lang="en-US" b="1" dirty="0" smtClean="0"/>
              <a:t> 3</a:t>
            </a:r>
          </a:p>
          <a:p>
            <a:pPr>
              <a:buNone/>
            </a:pPr>
            <a:r>
              <a:rPr lang="en-US" b="1" dirty="0" smtClean="0"/>
              <a:t>Calculator Method:</a:t>
            </a:r>
          </a:p>
          <a:p>
            <a:pPr>
              <a:buNone/>
            </a:pPr>
            <a:r>
              <a:rPr lang="en-US" dirty="0" smtClean="0"/>
              <a:t>	N = 3, I/Y = 12, FV = 10,000,000</a:t>
            </a:r>
          </a:p>
          <a:p>
            <a:r>
              <a:rPr lang="en-US" dirty="0" smtClean="0"/>
              <a:t>PV = </a:t>
            </a:r>
            <a:r>
              <a:rPr lang="en-SG" dirty="0" smtClean="0"/>
              <a:t>7,117,802.478</a:t>
            </a:r>
          </a:p>
          <a:p>
            <a:endParaRPr lang="en-US" dirty="0" smtClean="0"/>
          </a:p>
          <a:p>
            <a:endParaRPr lang="en-US" dirty="0" smtClean="0"/>
          </a:p>
          <a:p>
            <a:endParaRPr lang="en-US" dirty="0" smtClean="0"/>
          </a:p>
          <a:p>
            <a:endParaRPr lang="en-US" dirty="0" smtClean="0"/>
          </a:p>
          <a:p>
            <a:endParaRPr lang="en-US" dirty="0" smtClean="0"/>
          </a:p>
          <a:p>
            <a:endParaRPr lang="en-SG" dirty="0" smtClean="0"/>
          </a:p>
        </p:txBody>
      </p:sp>
      <p:graphicFrame>
        <p:nvGraphicFramePr>
          <p:cNvPr id="5" name="Table 4"/>
          <p:cNvGraphicFramePr>
            <a:graphicFrameLocks noGrp="1"/>
          </p:cNvGraphicFramePr>
          <p:nvPr>
            <p:extLst>
              <p:ext uri="{D42A27DB-BD31-4B8C-83A1-F6EECF244321}">
                <p14:modId xmlns:p14="http://schemas.microsoft.com/office/powerpoint/2010/main" xmlns="" val="3958821754"/>
              </p:ext>
            </p:extLst>
          </p:nvPr>
        </p:nvGraphicFramePr>
        <p:xfrm>
          <a:off x="457200" y="1600200"/>
          <a:ext cx="8363273" cy="1584960"/>
        </p:xfrm>
        <a:graphic>
          <a:graphicData uri="http://schemas.openxmlformats.org/drawingml/2006/table">
            <a:tbl>
              <a:tblPr firstRow="1" bandRow="1">
                <a:tableStyleId>{5940675A-B579-460E-94D1-54222C63F5DA}</a:tableStyleId>
              </a:tblPr>
              <a:tblGrid>
                <a:gridCol w="2385283"/>
                <a:gridCol w="763289"/>
                <a:gridCol w="678196"/>
                <a:gridCol w="2160240"/>
                <a:gridCol w="848461"/>
                <a:gridCol w="1527804"/>
              </a:tblGrid>
              <a:tr h="381000">
                <a:tc gridSpan="6">
                  <a:txBody>
                    <a:bodyPr/>
                    <a:lstStyle/>
                    <a:p>
                      <a:r>
                        <a:rPr lang="en-SG" sz="2000" dirty="0" smtClean="0">
                          <a:latin typeface="+mn-lt"/>
                          <a:ea typeface="Cambria Math" pitchFamily="18" charset="0"/>
                        </a:rPr>
                        <a:t>BEGIN MODE</a:t>
                      </a:r>
                      <a:r>
                        <a:rPr lang="en-SG" sz="2000" baseline="0" dirty="0" smtClean="0">
                          <a:latin typeface="+mn-lt"/>
                          <a:ea typeface="Cambria Math" pitchFamily="18" charset="0"/>
                        </a:rPr>
                        <a:t> </a:t>
                      </a:r>
                      <a:endParaRPr lang="en-SG" sz="2000" dirty="0">
                        <a:latin typeface="+mn-lt"/>
                        <a:ea typeface="Cambria Math" pitchFamily="18" charset="0"/>
                      </a:endParaRPr>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r>
              <a:tr h="381000">
                <a:tc>
                  <a:txBody>
                    <a:bodyPr/>
                    <a:lstStyle/>
                    <a:p>
                      <a:r>
                        <a:rPr lang="en-SG" sz="2000" dirty="0" smtClean="0">
                          <a:latin typeface="+mn-lt"/>
                          <a:ea typeface="Cambria Math" pitchFamily="18" charset="0"/>
                        </a:rPr>
                        <a:t>INPUTS</a:t>
                      </a:r>
                      <a:endParaRPr lang="en-SG" sz="2000" dirty="0">
                        <a:latin typeface="+mn-lt"/>
                        <a:ea typeface="Cambria Math" pitchFamily="18" charset="0"/>
                      </a:endParaRPr>
                    </a:p>
                  </a:txBody>
                  <a:tcPr/>
                </a:tc>
                <a:tc>
                  <a:txBody>
                    <a:bodyPr/>
                    <a:lstStyle/>
                    <a:p>
                      <a:r>
                        <a:rPr lang="en-US" sz="2000" dirty="0" smtClean="0">
                          <a:latin typeface="+mn-lt"/>
                          <a:ea typeface="Cambria Math" pitchFamily="18" charset="0"/>
                        </a:rPr>
                        <a:t>3</a:t>
                      </a:r>
                      <a:endParaRPr lang="en-SG" sz="2000" dirty="0">
                        <a:latin typeface="+mn-lt"/>
                        <a:ea typeface="Cambria Math" pitchFamily="18" charset="0"/>
                      </a:endParaRPr>
                    </a:p>
                  </a:txBody>
                  <a:tcPr/>
                </a:tc>
                <a:tc>
                  <a:txBody>
                    <a:bodyPr/>
                    <a:lstStyle/>
                    <a:p>
                      <a:r>
                        <a:rPr lang="en-US" sz="2000" smtClean="0">
                          <a:latin typeface="+mn-lt"/>
                          <a:ea typeface="Cambria Math" pitchFamily="18" charset="0"/>
                        </a:rPr>
                        <a:t>12</a:t>
                      </a:r>
                      <a:endParaRPr lang="en-SG" sz="2000" dirty="0">
                        <a:latin typeface="+mn-lt"/>
                        <a:ea typeface="Cambria Math" pitchFamily="18" charset="0"/>
                      </a:endParaRPr>
                    </a:p>
                  </a:txBody>
                  <a:tcPr/>
                </a:tc>
                <a:tc>
                  <a:txBody>
                    <a:bodyPr/>
                    <a:lstStyle/>
                    <a:p>
                      <a:endParaRPr lang="en-SG" sz="2000" dirty="0">
                        <a:solidFill>
                          <a:schemeClr val="tx1"/>
                        </a:solidFill>
                        <a:latin typeface="+mn-lt"/>
                        <a:ea typeface="Cambria Math" pitchFamily="18" charset="0"/>
                      </a:endParaRPr>
                    </a:p>
                  </a:txBody>
                  <a:tcPr/>
                </a:tc>
                <a:tc>
                  <a:txBody>
                    <a:bodyPr/>
                    <a:lstStyle/>
                    <a:p>
                      <a:endParaRPr lang="en-SG" sz="2000" dirty="0">
                        <a:latin typeface="+mn-lt"/>
                        <a:ea typeface="Cambria Math" pitchFamily="18" charset="0"/>
                      </a:endParaRPr>
                    </a:p>
                  </a:txBody>
                  <a:tcPr/>
                </a:tc>
                <a:tc>
                  <a:txBody>
                    <a:bodyPr/>
                    <a:lstStyle/>
                    <a:p>
                      <a:r>
                        <a:rPr lang="en-US" sz="2000" dirty="0" smtClean="0">
                          <a:latin typeface="+mn-lt"/>
                          <a:ea typeface="Cambria Math" pitchFamily="18" charset="0"/>
                        </a:rPr>
                        <a:t>10,000,000</a:t>
                      </a:r>
                      <a:endParaRPr lang="en-SG" sz="2000" dirty="0">
                        <a:latin typeface="+mn-lt"/>
                        <a:ea typeface="Cambria Math" pitchFamily="18" charset="0"/>
                      </a:endParaRPr>
                    </a:p>
                  </a:txBody>
                  <a:tcPr/>
                </a:tc>
              </a:tr>
              <a:tr h="381000">
                <a:tc>
                  <a:txBody>
                    <a:bodyPr/>
                    <a:lstStyle/>
                    <a:p>
                      <a:endParaRPr lang="en-SG" sz="2000" dirty="0">
                        <a:latin typeface="+mn-lt"/>
                        <a:ea typeface="Cambria Math" pitchFamily="18" charset="0"/>
                      </a:endParaRPr>
                    </a:p>
                  </a:txBody>
                  <a:tcPr/>
                </a:tc>
                <a:tc>
                  <a:txBody>
                    <a:bodyPr/>
                    <a:lstStyle/>
                    <a:p>
                      <a:r>
                        <a:rPr lang="en-SG" sz="2000" dirty="0" smtClean="0">
                          <a:latin typeface="+mn-lt"/>
                          <a:ea typeface="Cambria Math" pitchFamily="18" charset="0"/>
                        </a:rPr>
                        <a:t>N</a:t>
                      </a:r>
                      <a:endParaRPr lang="en-SG" sz="2000" dirty="0">
                        <a:latin typeface="+mn-lt"/>
                        <a:ea typeface="Cambria Math" pitchFamily="18" charset="0"/>
                      </a:endParaRPr>
                    </a:p>
                  </a:txBody>
                  <a:tcPr/>
                </a:tc>
                <a:tc>
                  <a:txBody>
                    <a:bodyPr/>
                    <a:lstStyle/>
                    <a:p>
                      <a:r>
                        <a:rPr lang="en-SG" sz="2000" dirty="0" smtClean="0">
                          <a:latin typeface="+mn-lt"/>
                          <a:ea typeface="Cambria Math" pitchFamily="18" charset="0"/>
                        </a:rPr>
                        <a:t>I/YR</a:t>
                      </a:r>
                      <a:endParaRPr lang="en-SG" sz="2000" dirty="0">
                        <a:latin typeface="+mn-lt"/>
                        <a:ea typeface="Cambria Math" pitchFamily="18" charset="0"/>
                      </a:endParaRPr>
                    </a:p>
                  </a:txBody>
                  <a:tcPr/>
                </a:tc>
                <a:tc>
                  <a:txBody>
                    <a:bodyPr/>
                    <a:lstStyle/>
                    <a:p>
                      <a:r>
                        <a:rPr lang="en-SG" sz="2000" dirty="0" smtClean="0">
                          <a:latin typeface="+mn-lt"/>
                          <a:ea typeface="Cambria Math" pitchFamily="18" charset="0"/>
                        </a:rPr>
                        <a:t>PV</a:t>
                      </a:r>
                      <a:endParaRPr lang="en-SG" sz="2000" dirty="0">
                        <a:latin typeface="+mn-lt"/>
                        <a:ea typeface="Cambria Math" pitchFamily="18" charset="0"/>
                      </a:endParaRPr>
                    </a:p>
                  </a:txBody>
                  <a:tcPr/>
                </a:tc>
                <a:tc>
                  <a:txBody>
                    <a:bodyPr/>
                    <a:lstStyle/>
                    <a:p>
                      <a:r>
                        <a:rPr lang="en-SG" sz="2000" smtClean="0">
                          <a:latin typeface="+mn-lt"/>
                          <a:ea typeface="Cambria Math" pitchFamily="18" charset="0"/>
                        </a:rPr>
                        <a:t>PMT</a:t>
                      </a:r>
                      <a:endParaRPr lang="en-SG" sz="2000" dirty="0">
                        <a:latin typeface="+mn-lt"/>
                        <a:ea typeface="Cambria Math" pitchFamily="18" charset="0"/>
                      </a:endParaRPr>
                    </a:p>
                  </a:txBody>
                  <a:tcPr/>
                </a:tc>
                <a:tc>
                  <a:txBody>
                    <a:bodyPr/>
                    <a:lstStyle/>
                    <a:p>
                      <a:r>
                        <a:rPr lang="en-SG" sz="2000" smtClean="0">
                          <a:latin typeface="+mn-lt"/>
                          <a:ea typeface="Cambria Math" pitchFamily="18" charset="0"/>
                        </a:rPr>
                        <a:t>FV</a:t>
                      </a:r>
                      <a:endParaRPr lang="en-SG" sz="2000" dirty="0">
                        <a:latin typeface="+mn-lt"/>
                        <a:ea typeface="Cambria Math" pitchFamily="18" charset="0"/>
                      </a:endParaRPr>
                    </a:p>
                  </a:txBody>
                  <a:tcPr/>
                </a:tc>
              </a:tr>
              <a:tr h="381000">
                <a:tc>
                  <a:txBody>
                    <a:bodyPr/>
                    <a:lstStyle/>
                    <a:p>
                      <a:r>
                        <a:rPr lang="en-SG" sz="2000" smtClean="0">
                          <a:latin typeface="+mn-lt"/>
                          <a:ea typeface="Cambria Math" pitchFamily="18" charset="0"/>
                        </a:rPr>
                        <a:t>OUTPUTS</a:t>
                      </a:r>
                      <a:endParaRPr lang="en-SG" sz="2000" dirty="0">
                        <a:latin typeface="+mn-lt"/>
                        <a:ea typeface="Cambria Math" pitchFamily="18" charset="0"/>
                      </a:endParaRPr>
                    </a:p>
                  </a:txBody>
                  <a:tcPr/>
                </a:tc>
                <a:tc>
                  <a:txBody>
                    <a:bodyPr/>
                    <a:lstStyle/>
                    <a:p>
                      <a:endParaRPr lang="en-SG" sz="2000" dirty="0">
                        <a:latin typeface="+mn-lt"/>
                        <a:ea typeface="Cambria Math" pitchFamily="18" charset="0"/>
                      </a:endParaRPr>
                    </a:p>
                  </a:txBody>
                  <a:tcPr/>
                </a:tc>
                <a:tc>
                  <a:txBody>
                    <a:bodyPr/>
                    <a:lstStyle/>
                    <a:p>
                      <a:endParaRPr lang="en-SG" sz="2000">
                        <a:latin typeface="+mn-lt"/>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a:t>
                      </a:r>
                      <a:r>
                        <a:rPr lang="en-SG" sz="2000" dirty="0" smtClean="0"/>
                        <a:t>7,117,802.478</a:t>
                      </a:r>
                    </a:p>
                  </a:txBody>
                  <a:tcPr/>
                </a:tc>
                <a:tc>
                  <a:txBody>
                    <a:bodyPr/>
                    <a:lstStyle/>
                    <a:p>
                      <a:pPr>
                        <a:buFont typeface="Arial" charset="0"/>
                        <a:buNone/>
                      </a:pPr>
                      <a:endParaRPr lang="en-SG" altLang="zh-CN" sz="2000" b="1" dirty="0" smtClean="0">
                        <a:solidFill>
                          <a:srgbClr val="FF0000"/>
                        </a:solidFill>
                        <a:latin typeface="+mn-lt"/>
                        <a:ea typeface="Cambria Math" pitchFamily="18" charset="0"/>
                        <a:cs typeface="Arial" pitchFamily="34" charset="0"/>
                      </a:endParaRPr>
                    </a:p>
                  </a:txBody>
                  <a:tcPr/>
                </a:tc>
                <a:tc>
                  <a:txBody>
                    <a:bodyPr/>
                    <a:lstStyle/>
                    <a:p>
                      <a:endParaRPr lang="en-SG" sz="2000" dirty="0">
                        <a:latin typeface="+mn-lt"/>
                        <a:ea typeface="Cambria Math" pitchFamily="18" charset="0"/>
                      </a:endParaRPr>
                    </a:p>
                  </a:txBody>
                  <a:tcPr/>
                </a:tc>
              </a:tr>
            </a:tbl>
          </a:graphicData>
        </a:graphic>
      </p:graphicFrame>
      <p:sp>
        <p:nvSpPr>
          <p:cNvPr id="6" name="Content Placeholder 2"/>
          <p:cNvSpPr txBox="1">
            <a:spLocks/>
          </p:cNvSpPr>
          <p:nvPr/>
        </p:nvSpPr>
        <p:spPr bwMode="auto">
          <a:xfrm>
            <a:off x="1828800" y="32004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000" b="1" i="0" u="none" strike="noStrike" kern="1200" cap="none" spc="0" normalizeH="0" baseline="0" noProof="0" smtClean="0">
                <a:ln>
                  <a:noFill/>
                </a:ln>
                <a:solidFill>
                  <a:schemeClr val="tx1"/>
                </a:solidFill>
                <a:effectLst/>
                <a:uLnTx/>
                <a:uFillTx/>
                <a:latin typeface="+mn-lt"/>
                <a:ea typeface="+mn-ea"/>
                <a:cs typeface="+mn-cs"/>
              </a:rPr>
              <a:t>Yr 4</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000" b="1" i="0" u="none" strike="noStrike" kern="1200" cap="none" spc="0" normalizeH="0" baseline="0" noProof="0" smtClean="0">
                <a:ln>
                  <a:noFill/>
                </a:ln>
                <a:solidFill>
                  <a:schemeClr val="tx1"/>
                </a:solidFill>
                <a:effectLst/>
                <a:uLnTx/>
                <a:uFillTx/>
                <a:latin typeface="+mn-lt"/>
                <a:ea typeface="+mn-ea"/>
                <a:cs typeface="+mn-cs"/>
              </a:rPr>
              <a:t>Calculator Method:</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	N = 4, I/Y = 12, FV = 15,000,000</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PV = </a:t>
            </a:r>
            <a:r>
              <a:rPr kumimoji="0" lang="en-SG" sz="2000" b="0" i="0" u="none" strike="noStrike" kern="1200" cap="none" spc="0" normalizeH="0" baseline="0" noProof="0" smtClean="0">
                <a:ln>
                  <a:noFill/>
                </a:ln>
                <a:solidFill>
                  <a:schemeClr val="tx1"/>
                </a:solidFill>
                <a:effectLst/>
                <a:uLnTx/>
                <a:uFillTx/>
                <a:latin typeface="+mn-lt"/>
                <a:ea typeface="+mn-ea"/>
                <a:cs typeface="+mn-cs"/>
              </a:rPr>
              <a:t>9,532,771.176</a:t>
            </a:r>
            <a:endParaRPr kumimoji="0" lang="en-SG" sz="2000" b="0" i="0" u="none" strike="noStrike" kern="1200" cap="none" spc="0" normalizeH="0" baseline="0" noProof="0" dirty="0" smtClean="0">
              <a:ln>
                <a:noFill/>
              </a:ln>
              <a:solidFill>
                <a:schemeClr val="tx1"/>
              </a:solidFill>
              <a:effectLst/>
              <a:uLnTx/>
              <a:uFillTx/>
              <a:latin typeface="+mn-lt"/>
              <a:ea typeface="+mn-ea"/>
              <a:cs typeface="+mn-cs"/>
            </a:endParaRPr>
          </a:p>
        </p:txBody>
      </p:sp>
      <p:graphicFrame>
        <p:nvGraphicFramePr>
          <p:cNvPr id="7" name="Table 6"/>
          <p:cNvGraphicFramePr>
            <a:graphicFrameLocks noGrp="1"/>
          </p:cNvGraphicFramePr>
          <p:nvPr>
            <p:extLst>
              <p:ext uri="{D42A27DB-BD31-4B8C-83A1-F6EECF244321}">
                <p14:modId xmlns:p14="http://schemas.microsoft.com/office/powerpoint/2010/main" xmlns="" val="350276077"/>
              </p:ext>
            </p:extLst>
          </p:nvPr>
        </p:nvGraphicFramePr>
        <p:xfrm>
          <a:off x="457200" y="4724400"/>
          <a:ext cx="8363273" cy="1584960"/>
        </p:xfrm>
        <a:graphic>
          <a:graphicData uri="http://schemas.openxmlformats.org/drawingml/2006/table">
            <a:tbl>
              <a:tblPr firstRow="1" bandRow="1">
                <a:tableStyleId>{5940675A-B579-460E-94D1-54222C63F5DA}</a:tableStyleId>
              </a:tblPr>
              <a:tblGrid>
                <a:gridCol w="2385283"/>
                <a:gridCol w="763289"/>
                <a:gridCol w="678196"/>
                <a:gridCol w="2160240"/>
                <a:gridCol w="848461"/>
                <a:gridCol w="1527804"/>
              </a:tblGrid>
              <a:tr h="381000">
                <a:tc gridSpan="6">
                  <a:txBody>
                    <a:bodyPr/>
                    <a:lstStyle/>
                    <a:p>
                      <a:r>
                        <a:rPr lang="en-SG" sz="2000" dirty="0" smtClean="0">
                          <a:latin typeface="+mn-lt"/>
                          <a:ea typeface="Cambria Math" pitchFamily="18" charset="0"/>
                        </a:rPr>
                        <a:t>BEGIN MODE</a:t>
                      </a:r>
                      <a:r>
                        <a:rPr lang="en-SG" sz="2000" baseline="0" dirty="0" smtClean="0">
                          <a:latin typeface="+mn-lt"/>
                          <a:ea typeface="Cambria Math" pitchFamily="18" charset="0"/>
                        </a:rPr>
                        <a:t> </a:t>
                      </a:r>
                      <a:endParaRPr lang="en-SG" sz="2000" dirty="0">
                        <a:latin typeface="+mn-lt"/>
                        <a:ea typeface="Cambria Math" pitchFamily="18" charset="0"/>
                      </a:endParaRPr>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r>
              <a:tr h="381000">
                <a:tc>
                  <a:txBody>
                    <a:bodyPr/>
                    <a:lstStyle/>
                    <a:p>
                      <a:r>
                        <a:rPr lang="en-SG" sz="2000" dirty="0" smtClean="0">
                          <a:latin typeface="+mn-lt"/>
                          <a:ea typeface="Cambria Math" pitchFamily="18" charset="0"/>
                        </a:rPr>
                        <a:t>INPUTS</a:t>
                      </a:r>
                      <a:endParaRPr lang="en-SG" sz="2000" dirty="0">
                        <a:latin typeface="+mn-lt"/>
                        <a:ea typeface="Cambria Math" pitchFamily="18" charset="0"/>
                      </a:endParaRPr>
                    </a:p>
                  </a:txBody>
                  <a:tcPr/>
                </a:tc>
                <a:tc>
                  <a:txBody>
                    <a:bodyPr/>
                    <a:lstStyle/>
                    <a:p>
                      <a:r>
                        <a:rPr lang="en-US" sz="2000" smtClean="0">
                          <a:latin typeface="+mn-lt"/>
                          <a:ea typeface="Cambria Math" pitchFamily="18" charset="0"/>
                        </a:rPr>
                        <a:t>4</a:t>
                      </a:r>
                      <a:endParaRPr lang="en-SG" sz="2000" dirty="0">
                        <a:latin typeface="+mn-lt"/>
                        <a:ea typeface="Cambria Math" pitchFamily="18" charset="0"/>
                      </a:endParaRPr>
                    </a:p>
                  </a:txBody>
                  <a:tcPr/>
                </a:tc>
                <a:tc>
                  <a:txBody>
                    <a:bodyPr/>
                    <a:lstStyle/>
                    <a:p>
                      <a:r>
                        <a:rPr lang="en-US" sz="2000" smtClean="0">
                          <a:latin typeface="+mn-lt"/>
                          <a:ea typeface="Cambria Math" pitchFamily="18" charset="0"/>
                        </a:rPr>
                        <a:t>12</a:t>
                      </a:r>
                      <a:endParaRPr lang="en-SG" sz="2000" dirty="0">
                        <a:latin typeface="+mn-lt"/>
                        <a:ea typeface="Cambria Math" pitchFamily="18" charset="0"/>
                      </a:endParaRPr>
                    </a:p>
                  </a:txBody>
                  <a:tcPr/>
                </a:tc>
                <a:tc>
                  <a:txBody>
                    <a:bodyPr/>
                    <a:lstStyle/>
                    <a:p>
                      <a:endParaRPr lang="en-SG" sz="2000" dirty="0">
                        <a:solidFill>
                          <a:schemeClr val="tx1"/>
                        </a:solidFill>
                        <a:latin typeface="+mn-lt"/>
                        <a:ea typeface="Cambria Math" pitchFamily="18" charset="0"/>
                      </a:endParaRPr>
                    </a:p>
                  </a:txBody>
                  <a:tcPr/>
                </a:tc>
                <a:tc>
                  <a:txBody>
                    <a:bodyPr/>
                    <a:lstStyle/>
                    <a:p>
                      <a:endParaRPr lang="en-SG" sz="2000" dirty="0">
                        <a:latin typeface="+mn-lt"/>
                        <a:ea typeface="Cambria Math" pitchFamily="18" charset="0"/>
                      </a:endParaRPr>
                    </a:p>
                  </a:txBody>
                  <a:tcPr/>
                </a:tc>
                <a:tc>
                  <a:txBody>
                    <a:bodyPr/>
                    <a:lstStyle/>
                    <a:p>
                      <a:r>
                        <a:rPr lang="en-US" sz="2000" dirty="0" smtClean="0">
                          <a:latin typeface="+mn-lt"/>
                          <a:ea typeface="Cambria Math" pitchFamily="18" charset="0"/>
                        </a:rPr>
                        <a:t>15,000,000</a:t>
                      </a:r>
                      <a:endParaRPr lang="en-SG" sz="2000" dirty="0">
                        <a:latin typeface="+mn-lt"/>
                        <a:ea typeface="Cambria Math" pitchFamily="18" charset="0"/>
                      </a:endParaRPr>
                    </a:p>
                  </a:txBody>
                  <a:tcPr/>
                </a:tc>
              </a:tr>
              <a:tr h="381000">
                <a:tc>
                  <a:txBody>
                    <a:bodyPr/>
                    <a:lstStyle/>
                    <a:p>
                      <a:endParaRPr lang="en-SG" sz="2000" dirty="0">
                        <a:latin typeface="+mn-lt"/>
                        <a:ea typeface="Cambria Math" pitchFamily="18" charset="0"/>
                      </a:endParaRPr>
                    </a:p>
                  </a:txBody>
                  <a:tcPr/>
                </a:tc>
                <a:tc>
                  <a:txBody>
                    <a:bodyPr/>
                    <a:lstStyle/>
                    <a:p>
                      <a:r>
                        <a:rPr lang="en-SG" sz="2000" dirty="0" smtClean="0">
                          <a:latin typeface="+mn-lt"/>
                          <a:ea typeface="Cambria Math" pitchFamily="18" charset="0"/>
                        </a:rPr>
                        <a:t>N</a:t>
                      </a:r>
                      <a:endParaRPr lang="en-SG" sz="2000" dirty="0">
                        <a:latin typeface="+mn-lt"/>
                        <a:ea typeface="Cambria Math" pitchFamily="18" charset="0"/>
                      </a:endParaRPr>
                    </a:p>
                  </a:txBody>
                  <a:tcPr/>
                </a:tc>
                <a:tc>
                  <a:txBody>
                    <a:bodyPr/>
                    <a:lstStyle/>
                    <a:p>
                      <a:r>
                        <a:rPr lang="en-SG" sz="2000" dirty="0" smtClean="0">
                          <a:latin typeface="+mn-lt"/>
                          <a:ea typeface="Cambria Math" pitchFamily="18" charset="0"/>
                        </a:rPr>
                        <a:t>I/YR</a:t>
                      </a:r>
                      <a:endParaRPr lang="en-SG" sz="2000" dirty="0">
                        <a:latin typeface="+mn-lt"/>
                        <a:ea typeface="Cambria Math" pitchFamily="18" charset="0"/>
                      </a:endParaRPr>
                    </a:p>
                  </a:txBody>
                  <a:tcPr/>
                </a:tc>
                <a:tc>
                  <a:txBody>
                    <a:bodyPr/>
                    <a:lstStyle/>
                    <a:p>
                      <a:r>
                        <a:rPr lang="en-SG" sz="2000" dirty="0" smtClean="0">
                          <a:latin typeface="+mn-lt"/>
                          <a:ea typeface="Cambria Math" pitchFamily="18" charset="0"/>
                        </a:rPr>
                        <a:t>PV</a:t>
                      </a:r>
                      <a:endParaRPr lang="en-SG" sz="2000" dirty="0">
                        <a:latin typeface="+mn-lt"/>
                        <a:ea typeface="Cambria Math" pitchFamily="18" charset="0"/>
                      </a:endParaRPr>
                    </a:p>
                  </a:txBody>
                  <a:tcPr/>
                </a:tc>
                <a:tc>
                  <a:txBody>
                    <a:bodyPr/>
                    <a:lstStyle/>
                    <a:p>
                      <a:r>
                        <a:rPr lang="en-SG" sz="2000" smtClean="0">
                          <a:latin typeface="+mn-lt"/>
                          <a:ea typeface="Cambria Math" pitchFamily="18" charset="0"/>
                        </a:rPr>
                        <a:t>PMT</a:t>
                      </a:r>
                      <a:endParaRPr lang="en-SG" sz="2000" dirty="0">
                        <a:latin typeface="+mn-lt"/>
                        <a:ea typeface="Cambria Math" pitchFamily="18" charset="0"/>
                      </a:endParaRPr>
                    </a:p>
                  </a:txBody>
                  <a:tcPr/>
                </a:tc>
                <a:tc>
                  <a:txBody>
                    <a:bodyPr/>
                    <a:lstStyle/>
                    <a:p>
                      <a:r>
                        <a:rPr lang="en-SG" sz="2000" smtClean="0">
                          <a:latin typeface="+mn-lt"/>
                          <a:ea typeface="Cambria Math" pitchFamily="18" charset="0"/>
                        </a:rPr>
                        <a:t>FV</a:t>
                      </a:r>
                      <a:endParaRPr lang="en-SG" sz="2000" dirty="0">
                        <a:latin typeface="+mn-lt"/>
                        <a:ea typeface="Cambria Math" pitchFamily="18" charset="0"/>
                      </a:endParaRPr>
                    </a:p>
                  </a:txBody>
                  <a:tcPr/>
                </a:tc>
              </a:tr>
              <a:tr h="381000">
                <a:tc>
                  <a:txBody>
                    <a:bodyPr/>
                    <a:lstStyle/>
                    <a:p>
                      <a:r>
                        <a:rPr lang="en-SG" sz="2000" dirty="0" smtClean="0">
                          <a:latin typeface="+mn-lt"/>
                          <a:ea typeface="Cambria Math" pitchFamily="18" charset="0"/>
                        </a:rPr>
                        <a:t>OUTPUTS</a:t>
                      </a:r>
                      <a:endParaRPr lang="en-SG" sz="2000" dirty="0">
                        <a:latin typeface="+mn-lt"/>
                        <a:ea typeface="Cambria Math" pitchFamily="18" charset="0"/>
                      </a:endParaRPr>
                    </a:p>
                  </a:txBody>
                  <a:tcPr/>
                </a:tc>
                <a:tc>
                  <a:txBody>
                    <a:bodyPr/>
                    <a:lstStyle/>
                    <a:p>
                      <a:endParaRPr lang="en-SG" sz="2000" dirty="0">
                        <a:latin typeface="+mn-lt"/>
                        <a:ea typeface="Cambria Math" pitchFamily="18" charset="0"/>
                      </a:endParaRPr>
                    </a:p>
                  </a:txBody>
                  <a:tcPr/>
                </a:tc>
                <a:tc>
                  <a:txBody>
                    <a:bodyPr/>
                    <a:lstStyle/>
                    <a:p>
                      <a:endParaRPr lang="en-SG" sz="2000">
                        <a:latin typeface="+mn-lt"/>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a:t>
                      </a:r>
                      <a:r>
                        <a:rPr lang="en-SG" sz="2000" dirty="0" smtClean="0"/>
                        <a:t>9,532,771.176</a:t>
                      </a:r>
                    </a:p>
                  </a:txBody>
                  <a:tcPr/>
                </a:tc>
                <a:tc>
                  <a:txBody>
                    <a:bodyPr/>
                    <a:lstStyle/>
                    <a:p>
                      <a:pPr>
                        <a:buFont typeface="Arial" charset="0"/>
                        <a:buNone/>
                      </a:pPr>
                      <a:endParaRPr lang="en-SG" altLang="zh-CN" sz="2000" b="1" dirty="0" smtClean="0">
                        <a:solidFill>
                          <a:srgbClr val="FF0000"/>
                        </a:solidFill>
                        <a:latin typeface="+mn-lt"/>
                        <a:ea typeface="Cambria Math" pitchFamily="18" charset="0"/>
                        <a:cs typeface="Arial" pitchFamily="34" charset="0"/>
                      </a:endParaRPr>
                    </a:p>
                  </a:txBody>
                  <a:tcPr/>
                </a:tc>
                <a:tc>
                  <a:txBody>
                    <a:bodyPr/>
                    <a:lstStyle/>
                    <a:p>
                      <a:endParaRPr lang="en-SG" sz="2000" dirty="0">
                        <a:latin typeface="+mn-lt"/>
                        <a:ea typeface="Cambria Math" pitchFamily="18" charset="0"/>
                      </a:endParaRPr>
                    </a:p>
                  </a:txBody>
                  <a:tcPr/>
                </a:tc>
              </a:tr>
            </a:tbl>
          </a:graphicData>
        </a:graphic>
      </p:graphicFrame>
    </p:spTree>
    <p:extLst>
      <p:ext uri="{BB962C8B-B14F-4D97-AF65-F5344CB8AC3E}">
        <p14:creationId xmlns:p14="http://schemas.microsoft.com/office/powerpoint/2010/main" xmlns="" val="31595432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a:xfrm>
            <a:off x="1835696" y="1196752"/>
            <a:ext cx="532859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835696" y="1076164"/>
            <a:ext cx="0" cy="336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915816" y="1052736"/>
            <a:ext cx="0" cy="336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148064" y="1052736"/>
            <a:ext cx="0" cy="336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995936" y="1052736"/>
            <a:ext cx="0" cy="336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228184" y="1052736"/>
            <a:ext cx="0" cy="336612"/>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896036" y="620688"/>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SG" dirty="0">
              <a:solidFill>
                <a:schemeClr val="tx1"/>
              </a:solidFill>
            </a:endParaRPr>
          </a:p>
        </p:txBody>
      </p:sp>
      <p:sp>
        <p:nvSpPr>
          <p:cNvPr id="19" name="Rectangle 18"/>
          <p:cNvSpPr/>
          <p:nvPr/>
        </p:nvSpPr>
        <p:spPr>
          <a:xfrm>
            <a:off x="2663788" y="621377"/>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SG" dirty="0">
              <a:solidFill>
                <a:schemeClr val="tx1"/>
              </a:solidFill>
            </a:endParaRPr>
          </a:p>
        </p:txBody>
      </p:sp>
      <p:sp>
        <p:nvSpPr>
          <p:cNvPr id="20" name="Rectangle 19"/>
          <p:cNvSpPr/>
          <p:nvPr/>
        </p:nvSpPr>
        <p:spPr>
          <a:xfrm>
            <a:off x="3743908" y="620688"/>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SG" dirty="0">
              <a:solidFill>
                <a:schemeClr val="tx1"/>
              </a:solidFill>
            </a:endParaRPr>
          </a:p>
        </p:txBody>
      </p:sp>
      <p:sp>
        <p:nvSpPr>
          <p:cNvPr id="21" name="Rectangle 20"/>
          <p:cNvSpPr/>
          <p:nvPr/>
        </p:nvSpPr>
        <p:spPr>
          <a:xfrm>
            <a:off x="5976156" y="620688"/>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SG" dirty="0">
              <a:solidFill>
                <a:schemeClr val="tx1"/>
              </a:solidFill>
            </a:endParaRPr>
          </a:p>
        </p:txBody>
      </p:sp>
      <p:sp>
        <p:nvSpPr>
          <p:cNvPr id="22" name="Rectangle 21"/>
          <p:cNvSpPr/>
          <p:nvPr/>
        </p:nvSpPr>
        <p:spPr>
          <a:xfrm>
            <a:off x="5976156" y="1389348"/>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15</a:t>
            </a:r>
            <a:endParaRPr lang="en-SG" dirty="0">
              <a:solidFill>
                <a:schemeClr val="tx1"/>
              </a:solidFill>
            </a:endParaRPr>
          </a:p>
        </p:txBody>
      </p:sp>
      <p:sp>
        <p:nvSpPr>
          <p:cNvPr id="23" name="Rectangle 22"/>
          <p:cNvSpPr/>
          <p:nvPr/>
        </p:nvSpPr>
        <p:spPr>
          <a:xfrm>
            <a:off x="2663788" y="1389348"/>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SG" dirty="0">
              <a:solidFill>
                <a:schemeClr val="tx1"/>
              </a:solidFill>
            </a:endParaRPr>
          </a:p>
        </p:txBody>
      </p:sp>
      <p:sp>
        <p:nvSpPr>
          <p:cNvPr id="24" name="Rectangle 23"/>
          <p:cNvSpPr/>
          <p:nvPr/>
        </p:nvSpPr>
        <p:spPr>
          <a:xfrm>
            <a:off x="3743908" y="1412776"/>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SG" dirty="0">
              <a:solidFill>
                <a:schemeClr val="tx1"/>
              </a:solidFill>
            </a:endParaRPr>
          </a:p>
        </p:txBody>
      </p:sp>
      <p:sp>
        <p:nvSpPr>
          <p:cNvPr id="25" name="Rectangle 24"/>
          <p:cNvSpPr/>
          <p:nvPr/>
        </p:nvSpPr>
        <p:spPr>
          <a:xfrm>
            <a:off x="4896036" y="1389348"/>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a:t>
            </a:r>
            <a:endParaRPr lang="en-SG" dirty="0">
              <a:solidFill>
                <a:schemeClr val="tx1"/>
              </a:solidFill>
            </a:endParaRPr>
          </a:p>
        </p:txBody>
      </p:sp>
      <p:sp>
        <p:nvSpPr>
          <p:cNvPr id="26" name="Rectangle 25"/>
          <p:cNvSpPr/>
          <p:nvPr/>
        </p:nvSpPr>
        <p:spPr>
          <a:xfrm>
            <a:off x="1619672" y="620688"/>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SG" dirty="0">
              <a:solidFill>
                <a:schemeClr val="tx1"/>
              </a:solidFill>
            </a:endParaRPr>
          </a:p>
        </p:txBody>
      </p:sp>
      <p:sp>
        <p:nvSpPr>
          <p:cNvPr id="27" name="Rectangle 26"/>
          <p:cNvSpPr/>
          <p:nvPr/>
        </p:nvSpPr>
        <p:spPr>
          <a:xfrm>
            <a:off x="7164288" y="980728"/>
            <a:ext cx="1368152"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r>
              <a:rPr lang="en-US" dirty="0" smtClean="0">
                <a:solidFill>
                  <a:schemeClr val="tx1"/>
                </a:solidFill>
              </a:rPr>
              <a:t>illion</a:t>
            </a:r>
            <a:endParaRPr lang="en-SG" dirty="0">
              <a:solidFill>
                <a:schemeClr val="tx1"/>
              </a:solidFill>
            </a:endParaRPr>
          </a:p>
        </p:txBody>
      </p:sp>
      <p:cxnSp>
        <p:nvCxnSpPr>
          <p:cNvPr id="29" name="Elbow Connector 28"/>
          <p:cNvCxnSpPr>
            <a:stCxn id="23" idx="2"/>
          </p:cNvCxnSpPr>
          <p:nvPr/>
        </p:nvCxnSpPr>
        <p:spPr>
          <a:xfrm rot="5400000">
            <a:off x="2508058" y="1653090"/>
            <a:ext cx="239452" cy="57606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4" idx="2"/>
          </p:cNvCxnSpPr>
          <p:nvPr/>
        </p:nvCxnSpPr>
        <p:spPr>
          <a:xfrm rot="5400000">
            <a:off x="2735796" y="1448780"/>
            <a:ext cx="864096" cy="165618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5" idx="2"/>
          </p:cNvCxnSpPr>
          <p:nvPr/>
        </p:nvCxnSpPr>
        <p:spPr>
          <a:xfrm rot="5400000">
            <a:off x="3012114" y="1149034"/>
            <a:ext cx="1463588" cy="280831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22" idx="2"/>
          </p:cNvCxnSpPr>
          <p:nvPr/>
        </p:nvCxnSpPr>
        <p:spPr>
          <a:xfrm rot="5400000">
            <a:off x="3228138" y="933010"/>
            <a:ext cx="2111660" cy="388843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251520" y="1725097"/>
            <a:ext cx="187220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rPr>
              <a:t>$2,678,571.429</a:t>
            </a:r>
            <a:endParaRPr lang="en-SG" dirty="0">
              <a:solidFill>
                <a:schemeClr val="tx1"/>
              </a:solidFill>
            </a:endParaRPr>
          </a:p>
        </p:txBody>
      </p:sp>
      <p:sp>
        <p:nvSpPr>
          <p:cNvPr id="41" name="Rectangle 40"/>
          <p:cNvSpPr/>
          <p:nvPr/>
        </p:nvSpPr>
        <p:spPr>
          <a:xfrm>
            <a:off x="251520" y="2337166"/>
            <a:ext cx="187220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rPr>
              <a:t>$4,783,163.265</a:t>
            </a:r>
            <a:endParaRPr lang="en-SG" dirty="0">
              <a:solidFill>
                <a:schemeClr val="tx1"/>
              </a:solidFill>
            </a:endParaRPr>
          </a:p>
        </p:txBody>
      </p:sp>
      <p:sp>
        <p:nvSpPr>
          <p:cNvPr id="42" name="Rectangle 41"/>
          <p:cNvSpPr/>
          <p:nvPr/>
        </p:nvSpPr>
        <p:spPr>
          <a:xfrm>
            <a:off x="422831" y="3100318"/>
            <a:ext cx="1770549" cy="369332"/>
          </a:xfrm>
          <a:prstGeom prst="rect">
            <a:avLst/>
          </a:prstGeom>
        </p:spPr>
        <p:txBody>
          <a:bodyPr wrap="none">
            <a:spAutoFit/>
          </a:bodyPr>
          <a:lstStyle/>
          <a:p>
            <a:r>
              <a:rPr lang="en-SG" dirty="0" smtClean="0"/>
              <a:t>$7,117,802.478</a:t>
            </a:r>
            <a:endParaRPr lang="en-SG" dirty="0"/>
          </a:p>
        </p:txBody>
      </p:sp>
      <p:sp>
        <p:nvSpPr>
          <p:cNvPr id="43" name="Rectangle 42"/>
          <p:cNvSpPr/>
          <p:nvPr/>
        </p:nvSpPr>
        <p:spPr>
          <a:xfrm>
            <a:off x="422831" y="3748390"/>
            <a:ext cx="1787669" cy="369332"/>
          </a:xfrm>
          <a:prstGeom prst="rect">
            <a:avLst/>
          </a:prstGeom>
        </p:spPr>
        <p:txBody>
          <a:bodyPr wrap="none">
            <a:spAutoFit/>
          </a:bodyPr>
          <a:lstStyle/>
          <a:p>
            <a:r>
              <a:rPr lang="en-SG" dirty="0" smtClean="0"/>
              <a:t>$9,532,771.176</a:t>
            </a:r>
            <a:endParaRPr lang="en-SG" dirty="0"/>
          </a:p>
        </p:txBody>
      </p:sp>
      <p:cxnSp>
        <p:nvCxnSpPr>
          <p:cNvPr id="45" name="Straight Connector 44"/>
          <p:cNvCxnSpPr/>
          <p:nvPr/>
        </p:nvCxnSpPr>
        <p:spPr>
          <a:xfrm>
            <a:off x="422831" y="4117722"/>
            <a:ext cx="1529586"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22831" y="4437112"/>
            <a:ext cx="1898790" cy="369332"/>
          </a:xfrm>
          <a:prstGeom prst="rect">
            <a:avLst/>
          </a:prstGeom>
        </p:spPr>
        <p:txBody>
          <a:bodyPr wrap="none">
            <a:spAutoFit/>
          </a:bodyPr>
          <a:lstStyle/>
          <a:p>
            <a:r>
              <a:rPr lang="en-SG" dirty="0" smtClean="0"/>
              <a:t>$24,112,308.350</a:t>
            </a:r>
            <a:endParaRPr lang="en-SG" dirty="0"/>
          </a:p>
        </p:txBody>
      </p:sp>
      <p:sp>
        <p:nvSpPr>
          <p:cNvPr id="48" name="Rectangle 47"/>
          <p:cNvSpPr/>
          <p:nvPr/>
        </p:nvSpPr>
        <p:spPr>
          <a:xfrm>
            <a:off x="1871700" y="188640"/>
            <a:ext cx="1036571"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solidFill>
              </a:rPr>
              <a:t>r</a:t>
            </a:r>
            <a:r>
              <a:rPr lang="en-US" dirty="0" err="1" smtClean="0">
                <a:solidFill>
                  <a:schemeClr val="tx1"/>
                </a:solidFill>
              </a:rPr>
              <a:t>s</a:t>
            </a:r>
            <a:r>
              <a:rPr lang="en-US" dirty="0" smtClean="0">
                <a:solidFill>
                  <a:schemeClr val="tx1"/>
                </a:solidFill>
              </a:rPr>
              <a:t> = 12%</a:t>
            </a:r>
            <a:endParaRPr lang="en-SG" sz="2800" dirty="0">
              <a:solidFill>
                <a:schemeClr val="tx1"/>
              </a:solidFill>
            </a:endParaRPr>
          </a:p>
        </p:txBody>
      </p:sp>
    </p:spTree>
    <p:extLst>
      <p:ext uri="{BB962C8B-B14F-4D97-AF65-F5344CB8AC3E}">
        <p14:creationId xmlns="" xmlns:p14="http://schemas.microsoft.com/office/powerpoint/2010/main" val="4092648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the firm’s terminal value?</a:t>
            </a:r>
            <a:endParaRPr lang="en-SG"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2133600" y="1676400"/>
                <a:ext cx="6629400" cy="4525963"/>
              </a:xfrm>
            </p:spPr>
            <p:txBody>
              <a:bodyPr/>
              <a:lstStyle/>
              <a:p>
                <a:r>
                  <a:rPr lang="en-US" sz="2400" dirty="0" err="1"/>
                  <a:t>g</a:t>
                </a:r>
                <a:r>
                  <a:rPr lang="en-US" sz="2400" dirty="0" err="1" smtClean="0"/>
                  <a:t>FCF</a:t>
                </a:r>
                <a:r>
                  <a:rPr lang="en-US" sz="2400" dirty="0" smtClean="0"/>
                  <a:t> = 7%</a:t>
                </a:r>
              </a:p>
              <a:p>
                <a:r>
                  <a:rPr lang="en-US" sz="2400" dirty="0" smtClean="0"/>
                  <a:t>D1 = D0(1+gFCF)</a:t>
                </a:r>
              </a:p>
              <a:p>
                <a14:m>
                  <m:oMath xmlns:m="http://schemas.openxmlformats.org/officeDocument/2006/math">
                    <m:r>
                      <a:rPr lang="en-SG" sz="2400" i="1">
                        <a:latin typeface="Cambria Math"/>
                      </a:rPr>
                      <m:t>𝑇𝑉</m:t>
                    </m:r>
                    <m:r>
                      <a:rPr lang="en-SG" sz="2400" i="1">
                        <a:latin typeface="Cambria Math"/>
                      </a:rPr>
                      <m:t>=</m:t>
                    </m:r>
                    <m:f>
                      <m:fPr>
                        <m:ctrlPr>
                          <a:rPr lang="en-SG" sz="2400" i="1">
                            <a:latin typeface="Cambria Math"/>
                          </a:rPr>
                        </m:ctrlPr>
                      </m:fPr>
                      <m:num>
                        <m:r>
                          <a:rPr lang="en-SG" sz="2400" i="1">
                            <a:latin typeface="Cambria Math"/>
                          </a:rPr>
                          <m:t>𝐷</m:t>
                        </m:r>
                      </m:num>
                      <m:den>
                        <m:r>
                          <m:rPr>
                            <m:sty m:val="p"/>
                          </m:rPr>
                          <a:rPr lang="en-SG" sz="2400">
                            <a:latin typeface="Cambria Math"/>
                          </a:rPr>
                          <m:t>WACC</m:t>
                        </m:r>
                        <m:r>
                          <a:rPr lang="en-SG" sz="2400" i="1">
                            <a:latin typeface="Cambria Math"/>
                          </a:rPr>
                          <m:t>−</m:t>
                        </m:r>
                        <m:r>
                          <m:rPr>
                            <m:sty m:val="p"/>
                          </m:rPr>
                          <a:rPr lang="en-SG" sz="2400">
                            <a:latin typeface="Cambria Math"/>
                          </a:rPr>
                          <m:t>gFCF</m:t>
                        </m:r>
                      </m:den>
                    </m:f>
                  </m:oMath>
                </a14:m>
                <a:endParaRPr lang="en-SG"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133600" y="1676400"/>
                <a:ext cx="6629400" cy="4525963"/>
              </a:xfrm>
              <a:blipFill rotWithShape="1">
                <a:blip r:embed="rId2" cstate="print"/>
                <a:stretch>
                  <a:fillRect l="-1195" t="-1078"/>
                </a:stretch>
              </a:blipFill>
            </p:spPr>
            <p:txBody>
              <a:bodyPr/>
              <a:lstStyle/>
              <a:p>
                <a:r>
                  <a:rPr lang="en-US">
                    <a:noFill/>
                  </a:rPr>
                  <a:t> </a:t>
                </a:r>
              </a:p>
            </p:txBody>
          </p:sp>
        </mc:Fallback>
      </mc:AlternateContent>
    </p:spTree>
    <p:extLst>
      <p:ext uri="{BB962C8B-B14F-4D97-AF65-F5344CB8AC3E}">
        <p14:creationId xmlns="" xmlns:p14="http://schemas.microsoft.com/office/powerpoint/2010/main" val="38326426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2133600" y="454893"/>
                <a:ext cx="6553200" cy="5793507"/>
              </a:xfrm>
            </p:spPr>
            <p:txBody>
              <a:bodyPr>
                <a:normAutofit/>
              </a:bodyPr>
              <a:lstStyle/>
              <a:p>
                <a:r>
                  <a:rPr lang="en-US" sz="2400" dirty="0" smtClean="0"/>
                  <a:t>D5 = D4(1 + </a:t>
                </a:r>
                <a:r>
                  <a:rPr lang="en-US" sz="2400" dirty="0" err="1" smtClean="0"/>
                  <a:t>gFCF</a:t>
                </a:r>
                <a:r>
                  <a:rPr lang="en-US" sz="2400" dirty="0" smtClean="0"/>
                  <a:t>)</a:t>
                </a:r>
              </a:p>
              <a:p>
                <a:pPr marL="0" indent="0">
                  <a:buNone/>
                </a:pPr>
                <a:r>
                  <a:rPr lang="en-US" sz="2400" dirty="0"/>
                  <a:t> </a:t>
                </a:r>
                <a:r>
                  <a:rPr lang="en-US" sz="2400" dirty="0" smtClean="0"/>
                  <a:t>         =</a:t>
                </a:r>
                <a14:m>
                  <m:oMath xmlns:m="http://schemas.openxmlformats.org/officeDocument/2006/math">
                    <m:sSub>
                      <m:sSubPr>
                        <m:ctrlPr>
                          <a:rPr lang="en-SG" sz="2400" i="1">
                            <a:latin typeface="Cambria Math"/>
                          </a:rPr>
                        </m:ctrlPr>
                      </m:sSubPr>
                      <m:e>
                        <m:r>
                          <a:rPr lang="en-SG" sz="2400" i="1">
                            <a:latin typeface="Cambria Math"/>
                          </a:rPr>
                          <m:t>𝐷</m:t>
                        </m:r>
                      </m:e>
                      <m:sub>
                        <m:r>
                          <a:rPr lang="en-SG" sz="2400" i="1">
                            <a:latin typeface="Cambria Math"/>
                          </a:rPr>
                          <m:t>4</m:t>
                        </m:r>
                      </m:sub>
                    </m:sSub>
                    <m:sSup>
                      <m:sSupPr>
                        <m:ctrlPr>
                          <a:rPr lang="en-SG" sz="2400" i="1">
                            <a:latin typeface="Cambria Math"/>
                          </a:rPr>
                        </m:ctrlPr>
                      </m:sSupPr>
                      <m:e>
                        <m:d>
                          <m:dPr>
                            <m:ctrlPr>
                              <a:rPr lang="en-SG" sz="2400" i="1">
                                <a:latin typeface="Cambria Math"/>
                              </a:rPr>
                            </m:ctrlPr>
                          </m:dPr>
                          <m:e>
                            <m:r>
                              <a:rPr lang="en-SG" sz="2400" i="1">
                                <a:latin typeface="Cambria Math"/>
                              </a:rPr>
                              <m:t>1+0.07</m:t>
                            </m:r>
                          </m:e>
                        </m:d>
                      </m:e>
                      <m:sup>
                        <m:r>
                          <a:rPr lang="en-SG" sz="2400" i="1">
                            <a:latin typeface="Cambria Math"/>
                          </a:rPr>
                          <m:t>1</m:t>
                        </m:r>
                      </m:sup>
                    </m:sSup>
                  </m:oMath>
                </a14:m>
                <a:endParaRPr lang="en-SG" sz="2400" dirty="0" smtClean="0"/>
              </a:p>
              <a:p>
                <a:pPr marL="0" indent="0">
                  <a:buNone/>
                </a:pPr>
                <a:r>
                  <a:rPr lang="en-US" sz="2400" b="0" dirty="0" smtClean="0"/>
                  <a:t>          =</a:t>
                </a:r>
                <a14:m>
                  <m:oMath xmlns:m="http://schemas.openxmlformats.org/officeDocument/2006/math">
                    <m:r>
                      <a:rPr lang="en-US" sz="2400" b="0" i="1" smtClean="0">
                        <a:latin typeface="Cambria Math"/>
                      </a:rPr>
                      <m:t>15</m:t>
                    </m:r>
                    <m:r>
                      <a:rPr lang="en-US" sz="2400" b="0" i="1" smtClean="0">
                        <a:latin typeface="Cambria Math"/>
                      </a:rPr>
                      <m:t>𝑚𝑖𝑙𝑙𝑖𝑜𝑛</m:t>
                    </m:r>
                    <m:sSup>
                      <m:sSupPr>
                        <m:ctrlPr>
                          <a:rPr lang="en-SG" sz="2400" i="1">
                            <a:latin typeface="Cambria Math"/>
                          </a:rPr>
                        </m:ctrlPr>
                      </m:sSupPr>
                      <m:e>
                        <m:d>
                          <m:dPr>
                            <m:ctrlPr>
                              <a:rPr lang="en-SG" sz="2400" i="1">
                                <a:latin typeface="Cambria Math"/>
                              </a:rPr>
                            </m:ctrlPr>
                          </m:dPr>
                          <m:e>
                            <m:r>
                              <a:rPr lang="en-SG" sz="2400" i="1">
                                <a:latin typeface="Cambria Math"/>
                              </a:rPr>
                              <m:t>1+0.07</m:t>
                            </m:r>
                          </m:e>
                        </m:d>
                      </m:e>
                      <m:sup>
                        <m:r>
                          <a:rPr lang="en-SG" sz="2400" i="1">
                            <a:latin typeface="Cambria Math"/>
                          </a:rPr>
                          <m:t>1</m:t>
                        </m:r>
                      </m:sup>
                    </m:sSup>
                  </m:oMath>
                </a14:m>
                <a:endParaRPr lang="en-SG" sz="2400" dirty="0" smtClean="0"/>
              </a:p>
              <a:p>
                <a:pPr marL="0" indent="0">
                  <a:buNone/>
                </a:pPr>
                <a:r>
                  <a:rPr lang="en-US" sz="2400" dirty="0"/>
                  <a:t> </a:t>
                </a:r>
                <a:r>
                  <a:rPr lang="en-US" sz="2400" dirty="0" smtClean="0"/>
                  <a:t>         =$</a:t>
                </a:r>
                <a:r>
                  <a:rPr lang="en-US" sz="2400" dirty="0" smtClean="0"/>
                  <a:t>16,050,000</a:t>
                </a:r>
                <a:endParaRPr lang="en-US" sz="2400" dirty="0" smtClean="0"/>
              </a:p>
              <a:p>
                <a:pPr marL="0" indent="0">
                  <a:buNone/>
                </a:pPr>
                <a:endParaRPr lang="en-US" sz="2400" dirty="0" smtClean="0"/>
              </a:p>
              <a:p>
                <a14:m>
                  <m:oMath xmlns:m="http://schemas.openxmlformats.org/officeDocument/2006/math">
                    <m:r>
                      <a:rPr lang="en-SG" sz="2400" i="1">
                        <a:latin typeface="Cambria Math"/>
                      </a:rPr>
                      <m:t>𝑇𝑉</m:t>
                    </m:r>
                    <m:r>
                      <a:rPr lang="en-SG" sz="2400" i="1">
                        <a:latin typeface="Cambria Math"/>
                      </a:rPr>
                      <m:t>=</m:t>
                    </m:r>
                    <m:f>
                      <m:fPr>
                        <m:ctrlPr>
                          <a:rPr lang="en-SG" sz="2400" i="1">
                            <a:latin typeface="Cambria Math"/>
                          </a:rPr>
                        </m:ctrlPr>
                      </m:fPr>
                      <m:num>
                        <m:r>
                          <a:rPr lang="en-SG" sz="2400" i="1">
                            <a:latin typeface="Cambria Math"/>
                          </a:rPr>
                          <m:t>𝐷</m:t>
                        </m:r>
                      </m:num>
                      <m:den>
                        <m:r>
                          <m:rPr>
                            <m:sty m:val="p"/>
                          </m:rPr>
                          <a:rPr lang="en-SG" sz="2400">
                            <a:latin typeface="Cambria Math"/>
                          </a:rPr>
                          <m:t>WACC</m:t>
                        </m:r>
                        <m:r>
                          <a:rPr lang="en-SG" sz="2400" i="1">
                            <a:latin typeface="Cambria Math"/>
                          </a:rPr>
                          <m:t>−</m:t>
                        </m:r>
                        <m:r>
                          <m:rPr>
                            <m:sty m:val="p"/>
                          </m:rPr>
                          <a:rPr lang="en-SG" sz="2400">
                            <a:latin typeface="Cambria Math"/>
                          </a:rPr>
                          <m:t>gFCF</m:t>
                        </m:r>
                      </m:den>
                    </m:f>
                  </m:oMath>
                </a14:m>
                <a:endParaRPr lang="en-SG" sz="2400" dirty="0" smtClean="0"/>
              </a:p>
              <a:p>
                <a:pPr marL="0" indent="0">
                  <a:buNone/>
                </a:pPr>
                <a:r>
                  <a:rPr lang="en-US" sz="2400" dirty="0"/>
                  <a:t> </a:t>
                </a:r>
                <a:r>
                  <a:rPr lang="en-US" sz="2400" dirty="0" smtClean="0"/>
                  <a:t>         </a:t>
                </a:r>
                <a14:m>
                  <m:oMath xmlns:m="http://schemas.openxmlformats.org/officeDocument/2006/math">
                    <m:r>
                      <a:rPr lang="en-SG" sz="2400" i="1">
                        <a:latin typeface="Cambria Math"/>
                      </a:rPr>
                      <m:t>=</m:t>
                    </m:r>
                    <m:f>
                      <m:fPr>
                        <m:ctrlPr>
                          <a:rPr lang="en-SG" sz="2400" i="1">
                            <a:latin typeface="Cambria Math"/>
                          </a:rPr>
                        </m:ctrlPr>
                      </m:fPr>
                      <m:num>
                        <m:r>
                          <a:rPr lang="en-US" sz="2400" b="0" i="1" smtClean="0">
                            <a:latin typeface="Cambria Math"/>
                          </a:rPr>
                          <m:t>16050000</m:t>
                        </m:r>
                      </m:num>
                      <m:den>
                        <m:r>
                          <a:rPr lang="en-US" sz="2400" b="0" i="0" smtClean="0">
                            <a:latin typeface="Cambria Math"/>
                          </a:rPr>
                          <m:t>0</m:t>
                        </m:r>
                        <m:r>
                          <a:rPr lang="en-US" sz="2400" b="0" i="1" smtClean="0">
                            <a:latin typeface="Cambria Math"/>
                          </a:rPr>
                          <m:t>.12</m:t>
                        </m:r>
                        <m:r>
                          <a:rPr lang="en-SG" sz="2400" i="1">
                            <a:latin typeface="Cambria Math"/>
                          </a:rPr>
                          <m:t>−</m:t>
                        </m:r>
                        <m:r>
                          <a:rPr lang="en-US" sz="2400" b="0" i="0" smtClean="0">
                            <a:latin typeface="Cambria Math"/>
                          </a:rPr>
                          <m:t>0.07</m:t>
                        </m:r>
                      </m:den>
                    </m:f>
                  </m:oMath>
                </a14:m>
                <a:endParaRPr lang="en-SG" sz="2400" dirty="0" smtClean="0"/>
              </a:p>
              <a:p>
                <a:pPr marL="0" indent="0">
                  <a:buNone/>
                </a:pPr>
                <a:r>
                  <a:rPr lang="en-US" sz="2400" dirty="0"/>
                  <a:t> </a:t>
                </a:r>
                <a:r>
                  <a:rPr lang="en-US" sz="2400" dirty="0" smtClean="0"/>
                  <a:t>         = $</a:t>
                </a:r>
                <a:r>
                  <a:rPr lang="en-US" sz="2400" dirty="0" smtClean="0"/>
                  <a:t>321,000,000</a:t>
                </a:r>
                <a:endParaRPr lang="en-SG"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133600" y="454893"/>
                <a:ext cx="6553200" cy="5793507"/>
              </a:xfrm>
              <a:blipFill rotWithShape="1">
                <a:blip r:embed="rId2" cstate="print"/>
                <a:stretch>
                  <a:fillRect l="-1209" t="-842"/>
                </a:stretch>
              </a:blipFill>
            </p:spPr>
            <p:txBody>
              <a:bodyPr/>
              <a:lstStyle/>
              <a:p>
                <a:r>
                  <a:rPr lang="en-SG">
                    <a:noFill/>
                  </a:rPr>
                  <a:t> </a:t>
                </a:r>
              </a:p>
            </p:txBody>
          </p:sp>
        </mc:Fallback>
      </mc:AlternateContent>
    </p:spTree>
    <p:extLst>
      <p:ext uri="{BB962C8B-B14F-4D97-AF65-F5344CB8AC3E}">
        <p14:creationId xmlns="" xmlns:p14="http://schemas.microsoft.com/office/powerpoint/2010/main" val="28891551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924800" cy="1143000"/>
          </a:xfrm>
        </p:spPr>
        <p:txBody>
          <a:bodyPr>
            <a:normAutofit fontScale="90000"/>
          </a:bodyPr>
          <a:lstStyle/>
          <a:p>
            <a:r>
              <a:rPr lang="en-US" dirty="0" smtClean="0"/>
              <a:t>What is the firm’s total value today?</a:t>
            </a:r>
            <a:endParaRPr lang="en-SG"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1828800" y="1524000"/>
                <a:ext cx="7315200" cy="4525963"/>
              </a:xfrm>
            </p:spPr>
            <p:txBody>
              <a:bodyPr/>
              <a:lstStyle/>
              <a:p>
                <a14:m>
                  <m:oMath xmlns:m="http://schemas.openxmlformats.org/officeDocument/2006/math">
                    <m:r>
                      <a:rPr lang="en-SG" sz="2400" i="1" smtClean="0">
                        <a:latin typeface="Cambria Math"/>
                      </a:rPr>
                      <m:t>𝑃𝑉</m:t>
                    </m:r>
                    <m:r>
                      <a:rPr lang="en-SG" sz="2400" i="1" smtClean="0">
                        <a:latin typeface="Cambria Math"/>
                      </a:rPr>
                      <m:t>=</m:t>
                    </m:r>
                    <m:f>
                      <m:fPr>
                        <m:ctrlPr>
                          <a:rPr lang="en-SG" sz="2400" i="1">
                            <a:latin typeface="Cambria Math"/>
                          </a:rPr>
                        </m:ctrlPr>
                      </m:fPr>
                      <m:num>
                        <m:sSub>
                          <m:sSubPr>
                            <m:ctrlPr>
                              <a:rPr lang="en-SG" sz="2400" i="1">
                                <a:latin typeface="Cambria Math"/>
                              </a:rPr>
                            </m:ctrlPr>
                          </m:sSubPr>
                          <m:e>
                            <m:r>
                              <a:rPr lang="en-SG" sz="2400" i="1">
                                <a:latin typeface="Cambria Math"/>
                              </a:rPr>
                              <m:t>𝐹𝑉</m:t>
                            </m:r>
                          </m:e>
                          <m:sub>
                            <m:r>
                              <a:rPr lang="en-SG" sz="2400" i="1">
                                <a:latin typeface="Cambria Math"/>
                              </a:rPr>
                              <m:t>4</m:t>
                            </m:r>
                          </m:sub>
                        </m:sSub>
                      </m:num>
                      <m:den>
                        <m:sSup>
                          <m:sSupPr>
                            <m:ctrlPr>
                              <a:rPr lang="en-SG" sz="2400" i="1">
                                <a:latin typeface="Cambria Math"/>
                              </a:rPr>
                            </m:ctrlPr>
                          </m:sSupPr>
                          <m:e>
                            <m:d>
                              <m:dPr>
                                <m:ctrlPr>
                                  <a:rPr lang="en-SG" sz="2400" i="1">
                                    <a:latin typeface="Cambria Math"/>
                                  </a:rPr>
                                </m:ctrlPr>
                              </m:dPr>
                              <m:e>
                                <m:r>
                                  <a:rPr lang="en-SG" sz="2400" i="1">
                                    <a:latin typeface="Cambria Math"/>
                                  </a:rPr>
                                  <m:t>1+</m:t>
                                </m:r>
                                <m:r>
                                  <a:rPr lang="en-SG" sz="2400" i="1">
                                    <a:latin typeface="Cambria Math"/>
                                  </a:rPr>
                                  <m:t>𝑟</m:t>
                                </m:r>
                              </m:e>
                            </m:d>
                          </m:e>
                          <m:sup>
                            <m:r>
                              <a:rPr lang="en-SG" sz="2400" i="1">
                                <a:latin typeface="Cambria Math"/>
                              </a:rPr>
                              <m:t>4</m:t>
                            </m:r>
                          </m:sup>
                        </m:sSup>
                      </m:den>
                    </m:f>
                  </m:oMath>
                </a14:m>
                <a:endParaRPr lang="en-SG" sz="2400" dirty="0" smtClean="0"/>
              </a:p>
              <a:p>
                <a:pPr marL="0" indent="0">
                  <a:buNone/>
                </a:pPr>
                <a:r>
                  <a:rPr lang="en-US" sz="2400" dirty="0" smtClean="0"/>
                  <a:t>           = </a:t>
                </a:r>
                <a14:m>
                  <m:oMath xmlns:m="http://schemas.openxmlformats.org/officeDocument/2006/math">
                    <m:f>
                      <m:fPr>
                        <m:ctrlPr>
                          <a:rPr lang="en-SG" sz="2400" i="1">
                            <a:latin typeface="Cambria Math"/>
                          </a:rPr>
                        </m:ctrlPr>
                      </m:fPr>
                      <m:num>
                        <m:r>
                          <a:rPr lang="en-US" sz="2400" b="0" i="1" smtClean="0">
                            <a:latin typeface="Cambria Math"/>
                          </a:rPr>
                          <m:t>321000000</m:t>
                        </m:r>
                      </m:num>
                      <m:den>
                        <m:sSup>
                          <m:sSupPr>
                            <m:ctrlPr>
                              <a:rPr lang="en-SG" sz="2400" i="1">
                                <a:latin typeface="Cambria Math"/>
                              </a:rPr>
                            </m:ctrlPr>
                          </m:sSupPr>
                          <m:e>
                            <m:d>
                              <m:dPr>
                                <m:ctrlPr>
                                  <a:rPr lang="en-SG" sz="2400" i="1">
                                    <a:latin typeface="Cambria Math"/>
                                  </a:rPr>
                                </m:ctrlPr>
                              </m:dPr>
                              <m:e>
                                <m:r>
                                  <a:rPr lang="en-SG" sz="2400" i="1">
                                    <a:latin typeface="Cambria Math"/>
                                  </a:rPr>
                                  <m:t>1+</m:t>
                                </m:r>
                                <m:r>
                                  <a:rPr lang="en-US" sz="2400" b="0" i="1" smtClean="0">
                                    <a:latin typeface="Cambria Math"/>
                                  </a:rPr>
                                  <m:t>0.12</m:t>
                                </m:r>
                              </m:e>
                            </m:d>
                          </m:e>
                          <m:sup>
                            <m:r>
                              <a:rPr lang="en-SG" sz="2400" i="1">
                                <a:latin typeface="Cambria Math"/>
                              </a:rPr>
                              <m:t>4</m:t>
                            </m:r>
                          </m:sup>
                        </m:sSup>
                      </m:den>
                    </m:f>
                  </m:oMath>
                </a14:m>
                <a:endParaRPr lang="en-SG" sz="2400" dirty="0" smtClean="0"/>
              </a:p>
              <a:p>
                <a:pPr marL="0" indent="0">
                  <a:buNone/>
                </a:pPr>
                <a:r>
                  <a:rPr lang="en-US" sz="2400" dirty="0"/>
                  <a:t> </a:t>
                </a:r>
                <a:r>
                  <a:rPr lang="en-US" sz="2400" dirty="0" smtClean="0"/>
                  <a:t>          = $</a:t>
                </a:r>
                <a:r>
                  <a:rPr lang="en-US" sz="2400" dirty="0" smtClean="0"/>
                  <a:t>204,001,303.2</a:t>
                </a:r>
                <a:endParaRPr lang="en-US" sz="2400" dirty="0" smtClean="0"/>
              </a:p>
              <a:p>
                <a:pPr marL="0" indent="0">
                  <a:buNone/>
                </a:pPr>
                <a:endParaRPr lang="en-US" sz="2400" dirty="0" smtClean="0"/>
              </a:p>
              <a:p>
                <a:r>
                  <a:rPr lang="en-US" sz="2400" dirty="0" smtClean="0"/>
                  <a:t>Total value = $</a:t>
                </a:r>
                <a:r>
                  <a:rPr lang="en-US" sz="2400" dirty="0" smtClean="0"/>
                  <a:t>204,001,303.2</a:t>
                </a:r>
                <a:r>
                  <a:rPr lang="en-SG" sz="2400" dirty="0" smtClean="0"/>
                  <a:t> </a:t>
                </a:r>
                <a:r>
                  <a:rPr lang="en-SG" sz="2400" dirty="0" smtClean="0"/>
                  <a:t>+ </a:t>
                </a:r>
                <a:r>
                  <a:rPr lang="en-US" sz="2400" dirty="0" smtClean="0"/>
                  <a:t>$</a:t>
                </a:r>
                <a:r>
                  <a:rPr lang="en-US" sz="2400" dirty="0" smtClean="0"/>
                  <a:t>24,112,308.35</a:t>
                </a:r>
                <a:endParaRPr lang="en-US" sz="2400" dirty="0" smtClean="0"/>
              </a:p>
              <a:p>
                <a:pPr marL="0" indent="0">
                  <a:buNone/>
                </a:pPr>
                <a:r>
                  <a:rPr lang="en-US" sz="2400" dirty="0"/>
                  <a:t> </a:t>
                </a:r>
                <a:r>
                  <a:rPr lang="en-US" sz="2400" dirty="0" smtClean="0"/>
                  <a:t>                   = $</a:t>
                </a:r>
                <a:r>
                  <a:rPr lang="en-US" sz="2400" dirty="0" smtClean="0"/>
                  <a:t>228,113,611.5</a:t>
                </a:r>
                <a:r>
                  <a:rPr lang="en-SG" sz="2400" dirty="0" smtClean="0"/>
                  <a:t> </a:t>
                </a:r>
                <a:endParaRPr lang="en-US" sz="240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828800" y="1524000"/>
                <a:ext cx="7315200" cy="4525963"/>
              </a:xfrm>
              <a:blipFill rotWithShape="1">
                <a:blip r:embed="rId2" cstate="print"/>
                <a:stretch>
                  <a:fillRect l="-1083"/>
                </a:stretch>
              </a:blipFill>
            </p:spPr>
            <p:txBody>
              <a:bodyPr/>
              <a:lstStyle/>
              <a:p>
                <a:r>
                  <a:rPr lang="en-SG">
                    <a:noFill/>
                  </a:rPr>
                  <a:t> </a:t>
                </a:r>
              </a:p>
            </p:txBody>
          </p:sp>
        </mc:Fallback>
      </mc:AlternateContent>
    </p:spTree>
    <p:extLst>
      <p:ext uri="{BB962C8B-B14F-4D97-AF65-F5344CB8AC3E}">
        <p14:creationId xmlns="" xmlns:p14="http://schemas.microsoft.com/office/powerpoint/2010/main" val="1932477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Discounted Dividend Model (DDM) - Constant Growth Stock</a:t>
            </a:r>
            <a:endParaRPr lang="en-US" dirty="0"/>
          </a:p>
        </p:txBody>
      </p:sp>
      <p:sp>
        <p:nvSpPr>
          <p:cNvPr id="3" name="Content Placeholder 2"/>
          <p:cNvSpPr>
            <a:spLocks noGrp="1"/>
          </p:cNvSpPr>
          <p:nvPr>
            <p:ph idx="1"/>
          </p:nvPr>
        </p:nvSpPr>
        <p:spPr>
          <a:xfrm>
            <a:off x="2057400" y="1600200"/>
            <a:ext cx="6629400" cy="4525963"/>
          </a:xfrm>
        </p:spPr>
        <p:txBody>
          <a:bodyPr>
            <a:normAutofit/>
          </a:bodyPr>
          <a:lstStyle/>
          <a:p>
            <a:r>
              <a:rPr lang="en-US" dirty="0"/>
              <a:t>S</a:t>
            </a:r>
            <a:r>
              <a:rPr lang="en-US" dirty="0" smtClean="0"/>
              <a:t>tock’s dividends are expected to grow forever at a constant rate, g.</a:t>
            </a:r>
          </a:p>
          <a:p>
            <a:endParaRPr lang="en-US" dirty="0"/>
          </a:p>
          <a:p>
            <a:endParaRPr lang="en-US" dirty="0" smtClean="0"/>
          </a:p>
          <a:p>
            <a:endParaRPr lang="en-US" dirty="0"/>
          </a:p>
          <a:p>
            <a:endParaRPr lang="en-US" dirty="0" smtClean="0"/>
          </a:p>
          <a:p>
            <a:r>
              <a:rPr lang="en-US" dirty="0" smtClean="0"/>
              <a:t>In general,                     (Gordon Model)</a:t>
            </a:r>
          </a:p>
          <a:p>
            <a:endParaRPr lang="en-US" dirty="0" smtClean="0"/>
          </a:p>
          <a:p>
            <a:r>
              <a:rPr lang="en-US" dirty="0" smtClean="0"/>
              <a:t>In order for Gordon model to be valid, </a:t>
            </a:r>
            <a:r>
              <a:rPr lang="en-US" dirty="0" err="1" smtClean="0"/>
              <a:t>r</a:t>
            </a:r>
            <a:r>
              <a:rPr lang="en-US" baseline="-25000" dirty="0" err="1" smtClean="0"/>
              <a:t>s</a:t>
            </a:r>
            <a:r>
              <a:rPr lang="en-US" dirty="0"/>
              <a:t> </a:t>
            </a:r>
            <a:r>
              <a:rPr lang="en-US" dirty="0" smtClean="0"/>
              <a:t>&gt; g and g is expected to be constant forever </a:t>
            </a:r>
          </a:p>
          <a:p>
            <a:pPr>
              <a:buNone/>
            </a:pPr>
            <a:endParaRPr lang="en-US" dirty="0"/>
          </a:p>
          <a:p>
            <a:pPr>
              <a:buNone/>
            </a:pPr>
            <a:endParaRPr lang="en-US" dirty="0"/>
          </a:p>
        </p:txBody>
      </p:sp>
      <p:pic>
        <p:nvPicPr>
          <p:cNvPr id="3075" name="Picture 3"/>
          <p:cNvPicPr>
            <a:picLocks noChangeAspect="1" noChangeArrowheads="1"/>
          </p:cNvPicPr>
          <p:nvPr/>
        </p:nvPicPr>
        <p:blipFill>
          <a:blip r:embed="rId3" cstate="print"/>
          <a:srcRect/>
          <a:stretch>
            <a:fillRect/>
          </a:stretch>
        </p:blipFill>
        <p:spPr bwMode="auto">
          <a:xfrm>
            <a:off x="4114800" y="2286000"/>
            <a:ext cx="1567543" cy="1097280"/>
          </a:xfrm>
          <a:prstGeom prst="rect">
            <a:avLst/>
          </a:prstGeom>
          <a:solidFill>
            <a:schemeClr val="accent1"/>
          </a:solidFill>
          <a:ln w="9525">
            <a:solidFill>
              <a:schemeClr val="accent1"/>
            </a:solidFill>
            <a:miter lim="800000"/>
            <a:headEnd/>
            <a:tailEnd/>
          </a:ln>
        </p:spPr>
      </p:pic>
      <p:pic>
        <p:nvPicPr>
          <p:cNvPr id="3077" name="Picture 5"/>
          <p:cNvPicPr>
            <a:picLocks noChangeAspect="1" noChangeArrowheads="1"/>
          </p:cNvPicPr>
          <p:nvPr/>
        </p:nvPicPr>
        <p:blipFill>
          <a:blip r:embed="rId4" cstate="print"/>
          <a:srcRect/>
          <a:stretch>
            <a:fillRect/>
          </a:stretch>
        </p:blipFill>
        <p:spPr bwMode="auto">
          <a:xfrm>
            <a:off x="3660344" y="3581400"/>
            <a:ext cx="1064056" cy="742950"/>
          </a:xfrm>
          <a:prstGeom prst="rect">
            <a:avLst/>
          </a:prstGeom>
          <a:noFill/>
          <a:ln w="9525">
            <a:solidFill>
              <a:schemeClr val="accent1"/>
            </a:solidFill>
            <a:miter lim="800000"/>
            <a:headEnd/>
            <a:tailEnd/>
          </a:ln>
        </p:spPr>
      </p:pic>
    </p:spTree>
    <p:extLst>
      <p:ext uri="{BB962C8B-B14F-4D97-AF65-F5344CB8AC3E}">
        <p14:creationId xmlns="" xmlns:p14="http://schemas.microsoft.com/office/powerpoint/2010/main" val="28055586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4" name="Content Placeholder 2"/>
          <p:cNvSpPr txBox="1">
            <a:spLocks noGrp="1"/>
          </p:cNvSpPr>
          <p:nvPr>
            <p:ph idx="1"/>
          </p:nvPr>
        </p:nvSpPr>
        <p:spPr bwMode="auto">
          <a:xfrm>
            <a:off x="1905000" y="15240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Calculator Method:</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N = 4, I/Y = 12, FV = 321,000,000</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PV = $204,001,303.2</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SG" sz="20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xmlns="" val="988543237"/>
              </p:ext>
            </p:extLst>
          </p:nvPr>
        </p:nvGraphicFramePr>
        <p:xfrm>
          <a:off x="533400" y="2895600"/>
          <a:ext cx="8363273" cy="1584960"/>
        </p:xfrm>
        <a:graphic>
          <a:graphicData uri="http://schemas.openxmlformats.org/drawingml/2006/table">
            <a:tbl>
              <a:tblPr firstRow="1" bandRow="1">
                <a:tableStyleId>{5940675A-B579-460E-94D1-54222C63F5DA}</a:tableStyleId>
              </a:tblPr>
              <a:tblGrid>
                <a:gridCol w="2385283"/>
                <a:gridCol w="763289"/>
                <a:gridCol w="678196"/>
                <a:gridCol w="2160240"/>
                <a:gridCol w="848461"/>
                <a:gridCol w="1527804"/>
              </a:tblGrid>
              <a:tr h="381000">
                <a:tc gridSpan="6">
                  <a:txBody>
                    <a:bodyPr/>
                    <a:lstStyle/>
                    <a:p>
                      <a:r>
                        <a:rPr lang="en-SG" sz="2000" dirty="0" smtClean="0">
                          <a:latin typeface="+mn-lt"/>
                          <a:ea typeface="Cambria Math" pitchFamily="18" charset="0"/>
                        </a:rPr>
                        <a:t>BEGIN MODE</a:t>
                      </a:r>
                      <a:r>
                        <a:rPr lang="en-SG" sz="2000" baseline="0" dirty="0" smtClean="0">
                          <a:latin typeface="+mn-lt"/>
                          <a:ea typeface="Cambria Math" pitchFamily="18" charset="0"/>
                        </a:rPr>
                        <a:t> </a:t>
                      </a:r>
                      <a:endParaRPr lang="en-SG" sz="2000" dirty="0">
                        <a:latin typeface="+mn-lt"/>
                        <a:ea typeface="Cambria Math" pitchFamily="18" charset="0"/>
                      </a:endParaRPr>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r>
              <a:tr h="381000">
                <a:tc>
                  <a:txBody>
                    <a:bodyPr/>
                    <a:lstStyle/>
                    <a:p>
                      <a:r>
                        <a:rPr lang="en-SG" sz="2000" dirty="0" smtClean="0">
                          <a:latin typeface="+mn-lt"/>
                          <a:ea typeface="Cambria Math" pitchFamily="18" charset="0"/>
                        </a:rPr>
                        <a:t>INPUTS</a:t>
                      </a:r>
                      <a:endParaRPr lang="en-SG" sz="2000" dirty="0">
                        <a:latin typeface="+mn-lt"/>
                        <a:ea typeface="Cambria Math" pitchFamily="18" charset="0"/>
                      </a:endParaRPr>
                    </a:p>
                  </a:txBody>
                  <a:tcPr/>
                </a:tc>
                <a:tc>
                  <a:txBody>
                    <a:bodyPr/>
                    <a:lstStyle/>
                    <a:p>
                      <a:r>
                        <a:rPr lang="en-US" sz="2000" smtClean="0">
                          <a:latin typeface="+mn-lt"/>
                          <a:ea typeface="Cambria Math" pitchFamily="18" charset="0"/>
                        </a:rPr>
                        <a:t>4</a:t>
                      </a:r>
                      <a:endParaRPr lang="en-SG" sz="2000" dirty="0">
                        <a:latin typeface="+mn-lt"/>
                        <a:ea typeface="Cambria Math" pitchFamily="18" charset="0"/>
                      </a:endParaRPr>
                    </a:p>
                  </a:txBody>
                  <a:tcPr/>
                </a:tc>
                <a:tc>
                  <a:txBody>
                    <a:bodyPr/>
                    <a:lstStyle/>
                    <a:p>
                      <a:r>
                        <a:rPr lang="en-US" sz="2000" dirty="0" smtClean="0">
                          <a:latin typeface="+mn-lt"/>
                          <a:ea typeface="Cambria Math" pitchFamily="18" charset="0"/>
                        </a:rPr>
                        <a:t>12</a:t>
                      </a:r>
                      <a:endParaRPr lang="en-SG" sz="2000" dirty="0">
                        <a:latin typeface="+mn-lt"/>
                        <a:ea typeface="Cambria Math" pitchFamily="18" charset="0"/>
                      </a:endParaRPr>
                    </a:p>
                  </a:txBody>
                  <a:tcPr/>
                </a:tc>
                <a:tc>
                  <a:txBody>
                    <a:bodyPr/>
                    <a:lstStyle/>
                    <a:p>
                      <a:endParaRPr lang="en-SG" sz="2000" dirty="0">
                        <a:solidFill>
                          <a:schemeClr val="tx1"/>
                        </a:solidFill>
                        <a:latin typeface="+mn-lt"/>
                        <a:ea typeface="Cambria Math" pitchFamily="18" charset="0"/>
                      </a:endParaRPr>
                    </a:p>
                  </a:txBody>
                  <a:tcPr/>
                </a:tc>
                <a:tc>
                  <a:txBody>
                    <a:bodyPr/>
                    <a:lstStyle/>
                    <a:p>
                      <a:endParaRPr lang="en-SG" sz="2000" dirty="0">
                        <a:latin typeface="+mn-lt"/>
                        <a:ea typeface="Cambria Math" pitchFamily="18" charset="0"/>
                      </a:endParaRPr>
                    </a:p>
                  </a:txBody>
                  <a:tcPr/>
                </a:tc>
                <a:tc>
                  <a:txBody>
                    <a:bodyPr/>
                    <a:lstStyle/>
                    <a:p>
                      <a:r>
                        <a:rPr lang="en-US" sz="2000" smtClean="0">
                          <a:latin typeface="+mn-lt"/>
                          <a:ea typeface="Cambria Math" pitchFamily="18" charset="0"/>
                        </a:rPr>
                        <a:t>321,000,000</a:t>
                      </a:r>
                      <a:endParaRPr lang="en-SG" sz="2000" dirty="0">
                        <a:latin typeface="+mn-lt"/>
                        <a:ea typeface="Cambria Math" pitchFamily="18" charset="0"/>
                      </a:endParaRPr>
                    </a:p>
                  </a:txBody>
                  <a:tcPr/>
                </a:tc>
              </a:tr>
              <a:tr h="381000">
                <a:tc>
                  <a:txBody>
                    <a:bodyPr/>
                    <a:lstStyle/>
                    <a:p>
                      <a:endParaRPr lang="en-SG" sz="2000" dirty="0">
                        <a:latin typeface="+mn-lt"/>
                        <a:ea typeface="Cambria Math" pitchFamily="18" charset="0"/>
                      </a:endParaRPr>
                    </a:p>
                  </a:txBody>
                  <a:tcPr/>
                </a:tc>
                <a:tc>
                  <a:txBody>
                    <a:bodyPr/>
                    <a:lstStyle/>
                    <a:p>
                      <a:r>
                        <a:rPr lang="en-SG" sz="2000" dirty="0" smtClean="0">
                          <a:latin typeface="+mn-lt"/>
                          <a:ea typeface="Cambria Math" pitchFamily="18" charset="0"/>
                        </a:rPr>
                        <a:t>N</a:t>
                      </a:r>
                      <a:endParaRPr lang="en-SG" sz="2000" dirty="0">
                        <a:latin typeface="+mn-lt"/>
                        <a:ea typeface="Cambria Math" pitchFamily="18" charset="0"/>
                      </a:endParaRPr>
                    </a:p>
                  </a:txBody>
                  <a:tcPr/>
                </a:tc>
                <a:tc>
                  <a:txBody>
                    <a:bodyPr/>
                    <a:lstStyle/>
                    <a:p>
                      <a:r>
                        <a:rPr lang="en-SG" sz="2000" dirty="0" smtClean="0">
                          <a:latin typeface="+mn-lt"/>
                          <a:ea typeface="Cambria Math" pitchFamily="18" charset="0"/>
                        </a:rPr>
                        <a:t>I/YR</a:t>
                      </a:r>
                      <a:endParaRPr lang="en-SG" sz="2000" dirty="0">
                        <a:latin typeface="+mn-lt"/>
                        <a:ea typeface="Cambria Math" pitchFamily="18" charset="0"/>
                      </a:endParaRPr>
                    </a:p>
                  </a:txBody>
                  <a:tcPr/>
                </a:tc>
                <a:tc>
                  <a:txBody>
                    <a:bodyPr/>
                    <a:lstStyle/>
                    <a:p>
                      <a:r>
                        <a:rPr lang="en-SG" sz="2000" dirty="0" smtClean="0">
                          <a:latin typeface="+mn-lt"/>
                          <a:ea typeface="Cambria Math" pitchFamily="18" charset="0"/>
                        </a:rPr>
                        <a:t>PV</a:t>
                      </a:r>
                      <a:endParaRPr lang="en-SG" sz="2000" dirty="0">
                        <a:latin typeface="+mn-lt"/>
                        <a:ea typeface="Cambria Math" pitchFamily="18" charset="0"/>
                      </a:endParaRPr>
                    </a:p>
                  </a:txBody>
                  <a:tcPr/>
                </a:tc>
                <a:tc>
                  <a:txBody>
                    <a:bodyPr/>
                    <a:lstStyle/>
                    <a:p>
                      <a:r>
                        <a:rPr lang="en-SG" sz="2000" smtClean="0">
                          <a:latin typeface="+mn-lt"/>
                          <a:ea typeface="Cambria Math" pitchFamily="18" charset="0"/>
                        </a:rPr>
                        <a:t>PMT</a:t>
                      </a:r>
                      <a:endParaRPr lang="en-SG" sz="2000" dirty="0">
                        <a:latin typeface="+mn-lt"/>
                        <a:ea typeface="Cambria Math" pitchFamily="18" charset="0"/>
                      </a:endParaRPr>
                    </a:p>
                  </a:txBody>
                  <a:tcPr/>
                </a:tc>
                <a:tc>
                  <a:txBody>
                    <a:bodyPr/>
                    <a:lstStyle/>
                    <a:p>
                      <a:r>
                        <a:rPr lang="en-SG" sz="2000" smtClean="0">
                          <a:latin typeface="+mn-lt"/>
                          <a:ea typeface="Cambria Math" pitchFamily="18" charset="0"/>
                        </a:rPr>
                        <a:t>FV</a:t>
                      </a:r>
                      <a:endParaRPr lang="en-SG" sz="2000" dirty="0">
                        <a:latin typeface="+mn-lt"/>
                        <a:ea typeface="Cambria Math" pitchFamily="18" charset="0"/>
                      </a:endParaRPr>
                    </a:p>
                  </a:txBody>
                  <a:tcPr/>
                </a:tc>
              </a:tr>
              <a:tr h="381000">
                <a:tc>
                  <a:txBody>
                    <a:bodyPr/>
                    <a:lstStyle/>
                    <a:p>
                      <a:r>
                        <a:rPr lang="en-SG" sz="2000" smtClean="0">
                          <a:latin typeface="+mn-lt"/>
                          <a:ea typeface="Cambria Math" pitchFamily="18" charset="0"/>
                        </a:rPr>
                        <a:t>OUTPUTS</a:t>
                      </a:r>
                      <a:endParaRPr lang="en-SG" sz="2000" dirty="0">
                        <a:latin typeface="+mn-lt"/>
                        <a:ea typeface="Cambria Math" pitchFamily="18" charset="0"/>
                      </a:endParaRPr>
                    </a:p>
                  </a:txBody>
                  <a:tcPr/>
                </a:tc>
                <a:tc>
                  <a:txBody>
                    <a:bodyPr/>
                    <a:lstStyle/>
                    <a:p>
                      <a:endParaRPr lang="en-SG" sz="2000" dirty="0">
                        <a:latin typeface="+mn-lt"/>
                        <a:ea typeface="Cambria Math" pitchFamily="18" charset="0"/>
                      </a:endParaRPr>
                    </a:p>
                  </a:txBody>
                  <a:tcPr/>
                </a:tc>
                <a:tc>
                  <a:txBody>
                    <a:bodyPr/>
                    <a:lstStyle/>
                    <a:p>
                      <a:endParaRPr lang="en-SG" sz="2000">
                        <a:latin typeface="+mn-lt"/>
                        <a:ea typeface="Cambria Math" pitchFamily="18" charset="0"/>
                      </a:endParaRPr>
                    </a:p>
                  </a:txBody>
                  <a:tcPr/>
                </a:tc>
                <a:tc>
                  <a:txBody>
                    <a:bodyPr/>
                    <a:lstStyle/>
                    <a:p>
                      <a:r>
                        <a:rPr lang="en-US" sz="2000" dirty="0" smtClean="0"/>
                        <a:t>-204,001,303.2</a:t>
                      </a:r>
                      <a:endParaRPr lang="en-SG" sz="2000" dirty="0">
                        <a:latin typeface="+mn-lt"/>
                        <a:ea typeface="Cambria Math" pitchFamily="18" charset="0"/>
                      </a:endParaRPr>
                    </a:p>
                  </a:txBody>
                  <a:tcPr/>
                </a:tc>
                <a:tc>
                  <a:txBody>
                    <a:bodyPr/>
                    <a:lstStyle/>
                    <a:p>
                      <a:pPr>
                        <a:buFont typeface="Arial" charset="0"/>
                        <a:buNone/>
                      </a:pPr>
                      <a:endParaRPr lang="en-SG" altLang="zh-CN" sz="2000" b="1" dirty="0" smtClean="0">
                        <a:solidFill>
                          <a:srgbClr val="FF0000"/>
                        </a:solidFill>
                        <a:latin typeface="+mn-lt"/>
                        <a:ea typeface="Cambria Math" pitchFamily="18" charset="0"/>
                        <a:cs typeface="Arial" pitchFamily="34" charset="0"/>
                      </a:endParaRPr>
                    </a:p>
                  </a:txBody>
                  <a:tcPr/>
                </a:tc>
                <a:tc>
                  <a:txBody>
                    <a:bodyPr/>
                    <a:lstStyle/>
                    <a:p>
                      <a:endParaRPr lang="en-SG" sz="2000" dirty="0">
                        <a:latin typeface="+mn-lt"/>
                        <a:ea typeface="Cambria Math" pitchFamily="18" charset="0"/>
                      </a:endParaRPr>
                    </a:p>
                  </a:txBody>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09600"/>
            <a:ext cx="8229600" cy="1143000"/>
          </a:xfrm>
        </p:spPr>
        <p:txBody>
          <a:bodyPr>
            <a:normAutofit fontScale="90000"/>
          </a:bodyPr>
          <a:lstStyle/>
          <a:p>
            <a:r>
              <a:rPr lang="en-US" dirty="0" smtClean="0"/>
              <a:t>What is an estimate of Barrett's price per share?</a:t>
            </a:r>
            <a:r>
              <a:rPr lang="en-SG" dirty="0" smtClean="0"/>
              <a:t/>
            </a:r>
            <a:br>
              <a:rPr lang="en-SG" dirty="0" smtClean="0"/>
            </a:br>
            <a:endParaRPr lang="en-SG"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1524000" y="1874837"/>
                <a:ext cx="6629400" cy="4525963"/>
              </a:xfrm>
            </p:spPr>
            <p:txBody>
              <a:bodyPr/>
              <a:lstStyle/>
              <a:p>
                <a:r>
                  <a:rPr lang="en-US" sz="2400" dirty="0" smtClean="0"/>
                  <a:t>MV of equity = MV of Company – MV Debt</a:t>
                </a:r>
              </a:p>
              <a:p>
                <a:endParaRPr lang="en-US" sz="2400" dirty="0" smtClean="0"/>
              </a:p>
              <a:p>
                <a:r>
                  <a:rPr lang="en-SG" sz="2400" dirty="0" smtClean="0"/>
                  <a:t>Value per share</a:t>
                </a:r>
                <a14:m>
                  <m:oMath xmlns:m="http://schemas.openxmlformats.org/officeDocument/2006/math">
                    <m:r>
                      <a:rPr lang="en-SG" sz="2400" i="1" smtClean="0">
                        <a:latin typeface="Cambria Math"/>
                      </a:rPr>
                      <m:t>=</m:t>
                    </m:r>
                    <m:f>
                      <m:fPr>
                        <m:ctrlPr>
                          <a:rPr lang="en-SG" sz="2400" i="1">
                            <a:latin typeface="Cambria Math"/>
                          </a:rPr>
                        </m:ctrlPr>
                      </m:fPr>
                      <m:num>
                        <m:r>
                          <m:rPr>
                            <m:sty m:val="p"/>
                          </m:rPr>
                          <a:rPr lang="en-US" sz="2400" b="0" i="0" smtClean="0">
                            <a:latin typeface="Cambria Math"/>
                          </a:rPr>
                          <m:t>MV</m:t>
                        </m:r>
                        <m:r>
                          <a:rPr lang="en-US" sz="2400" b="0" i="1" smtClean="0">
                            <a:latin typeface="Cambria Math"/>
                          </a:rPr>
                          <m:t> </m:t>
                        </m:r>
                        <m:r>
                          <m:rPr>
                            <m:sty m:val="p"/>
                          </m:rPr>
                          <a:rPr lang="en-US" sz="2400" b="0" i="0" smtClean="0">
                            <a:latin typeface="Cambria Math"/>
                          </a:rPr>
                          <m:t>of</m:t>
                        </m:r>
                        <m:r>
                          <a:rPr lang="en-US" sz="2400" b="0" i="1" smtClean="0">
                            <a:latin typeface="Cambria Math"/>
                          </a:rPr>
                          <m:t> </m:t>
                        </m:r>
                        <m:r>
                          <m:rPr>
                            <m:sty m:val="p"/>
                          </m:rPr>
                          <a:rPr lang="en-US" sz="2400" b="0" i="0" smtClean="0">
                            <a:latin typeface="Cambria Math"/>
                          </a:rPr>
                          <m:t>equity</m:t>
                        </m:r>
                      </m:num>
                      <m:den>
                        <m:r>
                          <a:rPr lang="en-US" sz="2400" b="0" i="1" smtClean="0">
                            <a:latin typeface="Cambria Math"/>
                          </a:rPr>
                          <m:t>𝑁𝑢𝑚𝑏𝑒𝑟</m:t>
                        </m:r>
                        <m:r>
                          <a:rPr lang="en-US" sz="2400" b="0" i="1" smtClean="0">
                            <a:latin typeface="Cambria Math"/>
                          </a:rPr>
                          <m:t> </m:t>
                        </m:r>
                        <m:r>
                          <a:rPr lang="en-US" sz="2400" b="0" i="1" smtClean="0">
                            <a:latin typeface="Cambria Math"/>
                          </a:rPr>
                          <m:t>𝑜𝑓</m:t>
                        </m:r>
                        <m:r>
                          <a:rPr lang="en-US" sz="2400" b="0" i="1" smtClean="0">
                            <a:latin typeface="Cambria Math"/>
                          </a:rPr>
                          <m:t> </m:t>
                        </m:r>
                        <m:r>
                          <a:rPr lang="en-US" sz="2400" b="0" i="1" smtClean="0">
                            <a:latin typeface="Cambria Math"/>
                          </a:rPr>
                          <m:t>𝑠h𝑎𝑟𝑒𝑠</m:t>
                        </m:r>
                      </m:den>
                    </m:f>
                  </m:oMath>
                </a14:m>
                <a:endParaRPr lang="en-SG"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524000" y="1874837"/>
                <a:ext cx="6629400" cy="4525963"/>
              </a:xfrm>
              <a:blipFill rotWithShape="1">
                <a:blip r:embed="rId2" cstate="print"/>
                <a:stretch>
                  <a:fillRect l="-1195" t="-1078"/>
                </a:stretch>
              </a:blipFill>
            </p:spPr>
            <p:txBody>
              <a:bodyPr/>
              <a:lstStyle/>
              <a:p>
                <a:r>
                  <a:rPr lang="en-US">
                    <a:noFill/>
                  </a:rPr>
                  <a:t> </a:t>
                </a:r>
              </a:p>
            </p:txBody>
          </p:sp>
        </mc:Fallback>
      </mc:AlternateContent>
    </p:spTree>
    <p:extLst>
      <p:ext uri="{BB962C8B-B14F-4D97-AF65-F5344CB8AC3E}">
        <p14:creationId xmlns="" xmlns:p14="http://schemas.microsoft.com/office/powerpoint/2010/main" val="20205421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1600200" y="1371600"/>
                <a:ext cx="6781800" cy="4525963"/>
              </a:xfrm>
            </p:spPr>
            <p:txBody>
              <a:bodyPr/>
              <a:lstStyle/>
              <a:p>
                <a:r>
                  <a:rPr lang="en-US" sz="2400" dirty="0" smtClean="0"/>
                  <a:t>MV of equity = MV of Company – MV Debt</a:t>
                </a:r>
              </a:p>
              <a:p>
                <a:pPr marL="0" indent="0">
                  <a:buNone/>
                </a:pPr>
                <a:r>
                  <a:rPr lang="en-US" sz="2400" dirty="0"/>
                  <a:t> </a:t>
                </a:r>
                <a:r>
                  <a:rPr lang="en-US" sz="2400" dirty="0" smtClean="0"/>
                  <a:t>                           = $</a:t>
                </a:r>
                <a:r>
                  <a:rPr lang="en-US" sz="2400" dirty="0" smtClean="0"/>
                  <a:t>228,112,611.5 </a:t>
                </a:r>
                <a:r>
                  <a:rPr lang="en-US" sz="2400" dirty="0" smtClean="0"/>
                  <a:t>- $</a:t>
                </a:r>
                <a:r>
                  <a:rPr lang="en-US" sz="2400" dirty="0" smtClean="0"/>
                  <a:t>60,000,000</a:t>
                </a:r>
                <a:endParaRPr lang="en-US" sz="2400" dirty="0" smtClean="0"/>
              </a:p>
              <a:p>
                <a:pPr marL="0" indent="0">
                  <a:buNone/>
                </a:pPr>
                <a:r>
                  <a:rPr lang="en-US" sz="2400" dirty="0" smtClean="0"/>
                  <a:t>                            = $</a:t>
                </a:r>
                <a:r>
                  <a:rPr lang="en-US" sz="2400" dirty="0" smtClean="0"/>
                  <a:t>168,113,511.5</a:t>
                </a:r>
                <a:endParaRPr lang="en-US" sz="2400" dirty="0" smtClean="0"/>
              </a:p>
              <a:p>
                <a:pPr marL="0" indent="0">
                  <a:buNone/>
                </a:pPr>
                <a:endParaRPr lang="en-US" sz="2400" dirty="0" smtClean="0"/>
              </a:p>
              <a:p>
                <a:r>
                  <a:rPr lang="en-SG" sz="2400" dirty="0" smtClean="0"/>
                  <a:t>Value per share</a:t>
                </a:r>
                <a14:m>
                  <m:oMath xmlns:m="http://schemas.openxmlformats.org/officeDocument/2006/math">
                    <m:r>
                      <a:rPr lang="en-SG" sz="2400" i="1" smtClean="0">
                        <a:latin typeface="Cambria Math"/>
                      </a:rPr>
                      <m:t>=</m:t>
                    </m:r>
                    <m:f>
                      <m:fPr>
                        <m:ctrlPr>
                          <a:rPr lang="en-SG" sz="2400" i="1">
                            <a:latin typeface="Cambria Math"/>
                          </a:rPr>
                        </m:ctrlPr>
                      </m:fPr>
                      <m:num>
                        <m:r>
                          <m:rPr>
                            <m:sty m:val="p"/>
                          </m:rPr>
                          <a:rPr lang="en-US" sz="2400" b="0" i="0" smtClean="0">
                            <a:latin typeface="Cambria Math"/>
                          </a:rPr>
                          <m:t>MV</m:t>
                        </m:r>
                        <m:r>
                          <a:rPr lang="en-US" sz="2400" b="0" i="1" smtClean="0">
                            <a:latin typeface="Cambria Math"/>
                          </a:rPr>
                          <m:t> </m:t>
                        </m:r>
                        <m:r>
                          <m:rPr>
                            <m:sty m:val="p"/>
                          </m:rPr>
                          <a:rPr lang="en-US" sz="2400" b="0" i="0" smtClean="0">
                            <a:latin typeface="Cambria Math"/>
                          </a:rPr>
                          <m:t>of</m:t>
                        </m:r>
                        <m:r>
                          <a:rPr lang="en-US" sz="2400" b="0" i="1" smtClean="0">
                            <a:latin typeface="Cambria Math"/>
                          </a:rPr>
                          <m:t> </m:t>
                        </m:r>
                        <m:r>
                          <m:rPr>
                            <m:sty m:val="p"/>
                          </m:rPr>
                          <a:rPr lang="en-US" sz="2400" b="0" i="0" smtClean="0">
                            <a:latin typeface="Cambria Math"/>
                          </a:rPr>
                          <m:t>equity</m:t>
                        </m:r>
                      </m:num>
                      <m:den>
                        <m:r>
                          <a:rPr lang="en-US" sz="2400" b="0" i="1" smtClean="0">
                            <a:latin typeface="Cambria Math"/>
                          </a:rPr>
                          <m:t>𝑁𝑢𝑚𝑏𝑒𝑟</m:t>
                        </m:r>
                        <m:r>
                          <a:rPr lang="en-US" sz="2400" b="0" i="1" smtClean="0">
                            <a:latin typeface="Cambria Math"/>
                          </a:rPr>
                          <m:t> </m:t>
                        </m:r>
                        <m:r>
                          <a:rPr lang="en-US" sz="2400" b="0" i="1" smtClean="0">
                            <a:latin typeface="Cambria Math"/>
                          </a:rPr>
                          <m:t>𝑜𝑓</m:t>
                        </m:r>
                        <m:r>
                          <a:rPr lang="en-US" sz="2400" b="0" i="1" smtClean="0">
                            <a:latin typeface="Cambria Math"/>
                          </a:rPr>
                          <m:t> </m:t>
                        </m:r>
                        <m:r>
                          <a:rPr lang="en-US" sz="2400" b="0" i="1" smtClean="0">
                            <a:latin typeface="Cambria Math"/>
                          </a:rPr>
                          <m:t>𝑠h𝑎𝑟𝑒𝑠</m:t>
                        </m:r>
                      </m:den>
                    </m:f>
                  </m:oMath>
                </a14:m>
                <a:endParaRPr lang="en-SG" sz="2400" dirty="0" smtClean="0"/>
              </a:p>
              <a:p>
                <a:pPr marL="0" indent="0">
                  <a:buNone/>
                </a:pPr>
                <a:r>
                  <a:rPr lang="en-US" sz="2400" dirty="0"/>
                  <a:t> </a:t>
                </a:r>
                <a:r>
                  <a:rPr lang="en-US" sz="2400" dirty="0" smtClean="0"/>
                  <a:t>                                = </a:t>
                </a:r>
                <a14:m>
                  <m:oMath xmlns:m="http://schemas.openxmlformats.org/officeDocument/2006/math">
                    <m:f>
                      <m:fPr>
                        <m:ctrlPr>
                          <a:rPr lang="en-SG" sz="2400" i="1" smtClean="0">
                            <a:latin typeface="Cambria Math"/>
                          </a:rPr>
                        </m:ctrlPr>
                      </m:fPr>
                      <m:num>
                        <m:r>
                          <a:rPr lang="en-US" sz="2400" b="0" i="0" smtClean="0">
                            <a:latin typeface="Cambria Math"/>
                          </a:rPr>
                          <m:t>168</m:t>
                        </m:r>
                        <m:r>
                          <a:rPr lang="en-US" sz="2400" b="0" i="0" smtClean="0">
                            <a:latin typeface="Cambria Math"/>
                          </a:rPr>
                          <m:t>,</m:t>
                        </m:r>
                        <m:r>
                          <a:rPr lang="en-US" sz="2400" b="0" i="0" smtClean="0">
                            <a:latin typeface="Cambria Math"/>
                          </a:rPr>
                          <m:t>113</m:t>
                        </m:r>
                        <m:r>
                          <a:rPr lang="en-US" sz="2400" b="0" i="0" smtClean="0">
                            <a:latin typeface="Cambria Math"/>
                          </a:rPr>
                          <m:t>,</m:t>
                        </m:r>
                        <m:r>
                          <a:rPr lang="en-US" sz="2400" b="0" i="0" smtClean="0">
                            <a:latin typeface="Cambria Math"/>
                          </a:rPr>
                          <m:t>611.</m:t>
                        </m:r>
                        <m:r>
                          <a:rPr lang="en-US" sz="2400" b="0" i="1" smtClean="0">
                            <a:latin typeface="Cambria Math"/>
                          </a:rPr>
                          <m:t>5</m:t>
                        </m:r>
                      </m:num>
                      <m:den>
                        <m:r>
                          <a:rPr lang="en-US" sz="2400" b="0" i="1" smtClean="0">
                            <a:latin typeface="Cambria Math"/>
                          </a:rPr>
                          <m:t>10</m:t>
                        </m:r>
                        <m:r>
                          <a:rPr lang="en-US" sz="2400" b="0" i="1" smtClean="0">
                            <a:latin typeface="Cambria Math"/>
                          </a:rPr>
                          <m:t>,000,000</m:t>
                        </m:r>
                      </m:den>
                    </m:f>
                  </m:oMath>
                </a14:m>
                <a:endParaRPr lang="en-SG" sz="2400" dirty="0" smtClean="0"/>
              </a:p>
              <a:p>
                <a:pPr marL="0" indent="0">
                  <a:buNone/>
                </a:pPr>
                <a:r>
                  <a:rPr lang="en-US" sz="2400" dirty="0"/>
                  <a:t> </a:t>
                </a:r>
                <a:r>
                  <a:rPr lang="en-US" sz="2400" dirty="0" smtClean="0"/>
                  <a:t>                                = $</a:t>
                </a:r>
                <a:r>
                  <a:rPr lang="en-US" sz="2400" dirty="0" smtClean="0"/>
                  <a:t>16.81</a:t>
                </a:r>
                <a:endParaRPr lang="en-SG"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600200" y="1371600"/>
                <a:ext cx="6781800" cy="4525963"/>
              </a:xfrm>
              <a:blipFill rotWithShape="1">
                <a:blip r:embed="rId2" cstate="print"/>
                <a:stretch>
                  <a:fillRect l="-1259" t="-1078"/>
                </a:stretch>
              </a:blipFill>
            </p:spPr>
            <p:txBody>
              <a:bodyPr/>
              <a:lstStyle/>
              <a:p>
                <a:r>
                  <a:rPr lang="en-SG">
                    <a:noFill/>
                  </a:rPr>
                  <a:t> </a:t>
                </a:r>
              </a:p>
            </p:txBody>
          </p:sp>
        </mc:Fallback>
      </mc:AlternateContent>
    </p:spTree>
    <p:extLst>
      <p:ext uri="{BB962C8B-B14F-4D97-AF65-F5344CB8AC3E}">
        <p14:creationId xmlns="" xmlns:p14="http://schemas.microsoft.com/office/powerpoint/2010/main" val="6219230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Autofit/>
          </a:bodyPr>
          <a:lstStyle/>
          <a:p>
            <a:r>
              <a:rPr lang="en-US" sz="3600" dirty="0" smtClean="0"/>
              <a:t>(DDM) - Steps to calculating the </a:t>
            </a:r>
            <a:r>
              <a:rPr lang="en-US" sz="3600" dirty="0" err="1" smtClean="0"/>
              <a:t>intinsic</a:t>
            </a:r>
            <a:r>
              <a:rPr lang="en-US" sz="3600" dirty="0" smtClean="0"/>
              <a:t> value of a stock with constant growth </a:t>
            </a:r>
            <a:endParaRPr lang="en-US" sz="3600" dirty="0"/>
          </a:p>
        </p:txBody>
      </p:sp>
      <p:sp>
        <p:nvSpPr>
          <p:cNvPr id="3" name="Content Placeholder 2"/>
          <p:cNvSpPr>
            <a:spLocks noGrp="1"/>
          </p:cNvSpPr>
          <p:nvPr>
            <p:ph idx="1"/>
          </p:nvPr>
        </p:nvSpPr>
        <p:spPr>
          <a:xfrm>
            <a:off x="2133600" y="2408237"/>
            <a:ext cx="6553200" cy="4525963"/>
          </a:xfrm>
        </p:spPr>
        <p:txBody>
          <a:bodyPr/>
          <a:lstStyle/>
          <a:p>
            <a:pPr marL="514350" indent="-514350">
              <a:buFont typeface="+mj-lt"/>
              <a:buAutoNum type="arabicPeriod"/>
            </a:pPr>
            <a:r>
              <a:rPr lang="en-US" dirty="0" smtClean="0"/>
              <a:t>Calculate the required rate of return (</a:t>
            </a:r>
            <a:r>
              <a:rPr lang="en-US" dirty="0" err="1" smtClean="0"/>
              <a:t>r</a:t>
            </a:r>
            <a:r>
              <a:rPr lang="en-US" baseline="-25000" dirty="0" err="1" smtClean="0"/>
              <a:t>s</a:t>
            </a:r>
            <a:r>
              <a:rPr lang="en-US" dirty="0" smtClean="0"/>
              <a:t>) using SML </a:t>
            </a:r>
          </a:p>
          <a:p>
            <a:pPr marL="514350" indent="-514350">
              <a:buNone/>
            </a:pPr>
            <a:r>
              <a:rPr lang="en-US" dirty="0" smtClean="0"/>
              <a:t>	 </a:t>
            </a:r>
            <a:r>
              <a:rPr lang="en-US" dirty="0" err="1" smtClean="0"/>
              <a:t>r</a:t>
            </a:r>
            <a:r>
              <a:rPr lang="en-US" baseline="-25000" dirty="0" err="1" smtClean="0"/>
              <a:t>s</a:t>
            </a:r>
            <a:r>
              <a:rPr lang="en-US" baseline="-25000" dirty="0" smtClean="0"/>
              <a:t> </a:t>
            </a:r>
            <a:r>
              <a:rPr lang="en-US" dirty="0" smtClean="0"/>
              <a:t>= </a:t>
            </a:r>
            <a:r>
              <a:rPr lang="en-US" dirty="0" err="1" smtClean="0"/>
              <a:t>r</a:t>
            </a:r>
            <a:r>
              <a:rPr lang="en-US" baseline="-25000" dirty="0" err="1" smtClean="0"/>
              <a:t>RF</a:t>
            </a:r>
            <a:r>
              <a:rPr lang="en-US" dirty="0" smtClean="0"/>
              <a:t> + (</a:t>
            </a:r>
            <a:r>
              <a:rPr lang="en-US" dirty="0" err="1" smtClean="0"/>
              <a:t>r</a:t>
            </a:r>
            <a:r>
              <a:rPr lang="en-US" baseline="-25000" dirty="0" err="1" smtClean="0"/>
              <a:t>M</a:t>
            </a:r>
            <a:r>
              <a:rPr lang="en-US" dirty="0" smtClean="0"/>
              <a:t> – </a:t>
            </a:r>
            <a:r>
              <a:rPr lang="en-US" dirty="0" err="1" smtClean="0"/>
              <a:t>r</a:t>
            </a:r>
            <a:r>
              <a:rPr lang="en-US" baseline="-25000" dirty="0" err="1" smtClean="0"/>
              <a:t>RF</a:t>
            </a:r>
            <a:r>
              <a:rPr lang="en-US" dirty="0" smtClean="0"/>
              <a:t>)b</a:t>
            </a:r>
          </a:p>
          <a:p>
            <a:pPr marL="514350" indent="-514350">
              <a:buNone/>
            </a:pPr>
            <a:endParaRPr lang="en-US" dirty="0" smtClean="0"/>
          </a:p>
          <a:p>
            <a:pPr marL="514350" indent="-514350">
              <a:buNone/>
            </a:pPr>
            <a:r>
              <a:rPr lang="en-US" dirty="0" smtClean="0"/>
              <a:t>2.	 Find the expected dividend stream and their PVs</a:t>
            </a:r>
          </a:p>
          <a:p>
            <a:pPr marL="514350" indent="-514350">
              <a:buFont typeface="+mj-lt"/>
              <a:buAutoNum type="arabicPeriod"/>
            </a:pPr>
            <a:endParaRPr lang="en-US" dirty="0" smtClean="0"/>
          </a:p>
          <a:p>
            <a:pPr marL="514350" indent="-514350">
              <a:buNone/>
            </a:pPr>
            <a:r>
              <a:rPr lang="en-US" dirty="0" smtClean="0"/>
              <a:t>3.	 Using Gordon Model to calculate Intrinsic value</a:t>
            </a:r>
            <a:endParaRPr lang="en-US" dirty="0"/>
          </a:p>
        </p:txBody>
      </p:sp>
    </p:spTree>
    <p:extLst>
      <p:ext uri="{BB962C8B-B14F-4D97-AF65-F5344CB8AC3E}">
        <p14:creationId xmlns="" xmlns:p14="http://schemas.microsoft.com/office/powerpoint/2010/main" val="9515536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dirty="0" smtClean="0"/>
              <a:t>(DDM) - Constant Growth Model: How will stock price grow?</a:t>
            </a:r>
            <a:endParaRPr lang="en-US" dirty="0"/>
          </a:p>
        </p:txBody>
      </p:sp>
      <p:sp>
        <p:nvSpPr>
          <p:cNvPr id="3" name="Content Placeholder 2"/>
          <p:cNvSpPr>
            <a:spLocks noGrp="1"/>
          </p:cNvSpPr>
          <p:nvPr>
            <p:ph idx="1"/>
          </p:nvPr>
        </p:nvSpPr>
        <p:spPr>
          <a:xfrm>
            <a:off x="2057400" y="1951037"/>
            <a:ext cx="6629400" cy="4525963"/>
          </a:xfrm>
        </p:spPr>
        <p:txBody>
          <a:bodyPr/>
          <a:lstStyle/>
          <a:p>
            <a:r>
              <a:rPr lang="en-US" dirty="0" smtClean="0"/>
              <a:t>Capital Gains Yield,              = g</a:t>
            </a:r>
          </a:p>
          <a:p>
            <a:pPr>
              <a:buNone/>
            </a:pPr>
            <a:endParaRPr lang="en-US" dirty="0" smtClean="0"/>
          </a:p>
          <a:p>
            <a:r>
              <a:rPr lang="en-US" dirty="0" smtClean="0"/>
              <a:t>Dividend Yield,</a:t>
            </a:r>
          </a:p>
          <a:p>
            <a:endParaRPr lang="en-US" dirty="0" smtClean="0"/>
          </a:p>
          <a:p>
            <a:r>
              <a:rPr lang="en-US" dirty="0" smtClean="0"/>
              <a:t>Total returns,</a:t>
            </a:r>
          </a:p>
          <a:p>
            <a:endParaRPr lang="en-US" dirty="0" smtClean="0"/>
          </a:p>
          <a:p>
            <a:r>
              <a:rPr lang="en-US" dirty="0" smtClean="0"/>
              <a:t>So, how do you estimate growth?</a:t>
            </a:r>
          </a:p>
          <a:p>
            <a:pPr lvl="1"/>
            <a:r>
              <a:rPr lang="en-US" dirty="0" smtClean="0"/>
              <a:t> </a:t>
            </a:r>
          </a:p>
          <a:p>
            <a:endParaRPr lang="en-US" dirty="0"/>
          </a:p>
        </p:txBody>
      </p:sp>
      <p:pic>
        <p:nvPicPr>
          <p:cNvPr id="4099" name="Picture 3"/>
          <p:cNvPicPr>
            <a:picLocks noChangeAspect="1" noChangeArrowheads="1"/>
          </p:cNvPicPr>
          <p:nvPr/>
        </p:nvPicPr>
        <p:blipFill>
          <a:blip r:embed="rId3" cstate="print"/>
          <a:srcRect/>
          <a:stretch>
            <a:fillRect/>
          </a:stretch>
        </p:blipFill>
        <p:spPr bwMode="auto">
          <a:xfrm>
            <a:off x="4510061" y="1905000"/>
            <a:ext cx="695408" cy="585787"/>
          </a:xfrm>
          <a:prstGeom prst="rect">
            <a:avLst/>
          </a:prstGeom>
          <a:noFill/>
          <a:ln w="9525">
            <a:solidFill>
              <a:schemeClr val="accent1"/>
            </a:solidFill>
            <a:miter lim="800000"/>
            <a:headEnd/>
            <a:tailEnd/>
          </a:ln>
        </p:spPr>
      </p:pic>
      <p:pic>
        <p:nvPicPr>
          <p:cNvPr id="8" name="Picture 4"/>
          <p:cNvPicPr>
            <a:picLocks noChangeAspect="1" noChangeArrowheads="1"/>
          </p:cNvPicPr>
          <p:nvPr/>
        </p:nvPicPr>
        <p:blipFill>
          <a:blip r:embed="rId4" cstate="print"/>
          <a:srcRect/>
          <a:stretch>
            <a:fillRect/>
          </a:stretch>
        </p:blipFill>
        <p:spPr bwMode="auto">
          <a:xfrm>
            <a:off x="4114800" y="2590800"/>
            <a:ext cx="381000" cy="604346"/>
          </a:xfrm>
          <a:prstGeom prst="rect">
            <a:avLst/>
          </a:prstGeom>
          <a:noFill/>
          <a:ln w="9525">
            <a:solidFill>
              <a:schemeClr val="accent1"/>
            </a:solidFill>
            <a:miter lim="800000"/>
            <a:headEnd/>
            <a:tailEnd/>
          </a:ln>
        </p:spPr>
      </p:pic>
      <p:pic>
        <p:nvPicPr>
          <p:cNvPr id="4102" name="Picture 6"/>
          <p:cNvPicPr>
            <a:picLocks noChangeAspect="1" noChangeArrowheads="1"/>
          </p:cNvPicPr>
          <p:nvPr/>
        </p:nvPicPr>
        <p:blipFill>
          <a:blip r:embed="rId5" cstate="print"/>
          <a:srcRect t="20792" b="15842"/>
          <a:stretch>
            <a:fillRect/>
          </a:stretch>
        </p:blipFill>
        <p:spPr bwMode="auto">
          <a:xfrm>
            <a:off x="3962400" y="3435117"/>
            <a:ext cx="4038600" cy="451083"/>
          </a:xfrm>
          <a:prstGeom prst="rect">
            <a:avLst/>
          </a:prstGeom>
          <a:noFill/>
          <a:ln w="9525">
            <a:solidFill>
              <a:schemeClr val="accent1"/>
            </a:solidFill>
            <a:miter lim="800000"/>
            <a:headEnd/>
            <a:tailEnd/>
          </a:ln>
        </p:spPr>
      </p:pic>
      <p:pic>
        <p:nvPicPr>
          <p:cNvPr id="4103" name="Picture 7"/>
          <p:cNvPicPr>
            <a:picLocks noChangeAspect="1" noChangeArrowheads="1"/>
          </p:cNvPicPr>
          <p:nvPr/>
        </p:nvPicPr>
        <p:blipFill>
          <a:blip r:embed="rId6" cstate="print"/>
          <a:srcRect/>
          <a:stretch>
            <a:fillRect/>
          </a:stretch>
        </p:blipFill>
        <p:spPr bwMode="auto">
          <a:xfrm>
            <a:off x="2895600" y="4572000"/>
            <a:ext cx="2667000" cy="556704"/>
          </a:xfrm>
          <a:prstGeom prst="rect">
            <a:avLst/>
          </a:prstGeom>
          <a:noFill/>
          <a:ln w="9525">
            <a:solidFill>
              <a:schemeClr val="accent1"/>
            </a:solidFill>
            <a:miter lim="800000"/>
            <a:headEnd/>
            <a:tailEnd/>
          </a:ln>
        </p:spPr>
      </p:pic>
    </p:spTree>
    <p:extLst>
      <p:ext uri="{BB962C8B-B14F-4D97-AF65-F5344CB8AC3E}">
        <p14:creationId xmlns="" xmlns:p14="http://schemas.microsoft.com/office/powerpoint/2010/main" val="29325307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(DDM) – Valuing Non-Constant Growth Stock</a:t>
            </a:r>
            <a:endParaRPr lang="en-US" dirty="0"/>
          </a:p>
        </p:txBody>
      </p:sp>
      <p:sp>
        <p:nvSpPr>
          <p:cNvPr id="3" name="Content Placeholder 2"/>
          <p:cNvSpPr>
            <a:spLocks noGrp="1"/>
          </p:cNvSpPr>
          <p:nvPr>
            <p:ph idx="1"/>
          </p:nvPr>
        </p:nvSpPr>
        <p:spPr>
          <a:xfrm>
            <a:off x="1981200" y="1447800"/>
            <a:ext cx="6781800" cy="4525963"/>
          </a:xfrm>
        </p:spPr>
        <p:txBody>
          <a:bodyPr/>
          <a:lstStyle/>
          <a:p>
            <a:r>
              <a:rPr lang="en-US" sz="2400" dirty="0" smtClean="0"/>
              <a:t>Growth is not constant at first, but will eventually become constant</a:t>
            </a:r>
            <a:endParaRPr lang="en-US" sz="2400" dirty="0"/>
          </a:p>
        </p:txBody>
      </p:sp>
      <p:pic>
        <p:nvPicPr>
          <p:cNvPr id="5122" name="Picture 2"/>
          <p:cNvPicPr>
            <a:picLocks noChangeAspect="1" noChangeArrowheads="1"/>
          </p:cNvPicPr>
          <p:nvPr/>
        </p:nvPicPr>
        <p:blipFill>
          <a:blip r:embed="rId3" cstate="print"/>
          <a:srcRect/>
          <a:stretch>
            <a:fillRect/>
          </a:stretch>
        </p:blipFill>
        <p:spPr bwMode="auto">
          <a:xfrm>
            <a:off x="2362200" y="2667000"/>
            <a:ext cx="6572250" cy="3590925"/>
          </a:xfrm>
          <a:prstGeom prst="rect">
            <a:avLst/>
          </a:prstGeom>
          <a:noFill/>
          <a:ln w="9525">
            <a:solidFill>
              <a:schemeClr val="accent1"/>
            </a:solidFill>
            <a:miter lim="800000"/>
            <a:headEnd/>
            <a:tailEnd/>
          </a:ln>
        </p:spPr>
      </p:pic>
      <p:sp>
        <p:nvSpPr>
          <p:cNvPr id="5" name="Oval 4"/>
          <p:cNvSpPr/>
          <p:nvPr/>
        </p:nvSpPr>
        <p:spPr>
          <a:xfrm>
            <a:off x="2743200" y="4038600"/>
            <a:ext cx="838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3" name="Picture 3"/>
          <p:cNvPicPr>
            <a:picLocks noChangeAspect="1" noChangeArrowheads="1"/>
          </p:cNvPicPr>
          <p:nvPr/>
        </p:nvPicPr>
        <p:blipFill>
          <a:blip r:embed="rId4" cstate="print"/>
          <a:srcRect l="7921"/>
          <a:stretch>
            <a:fillRect/>
          </a:stretch>
        </p:blipFill>
        <p:spPr bwMode="auto">
          <a:xfrm>
            <a:off x="1171575" y="3733800"/>
            <a:ext cx="885825" cy="1057275"/>
          </a:xfrm>
          <a:prstGeom prst="rect">
            <a:avLst/>
          </a:prstGeom>
          <a:noFill/>
          <a:ln w="9525">
            <a:solidFill>
              <a:schemeClr val="accent1"/>
            </a:solidFill>
            <a:miter lim="800000"/>
            <a:headEnd/>
            <a:tailEnd/>
          </a:ln>
        </p:spPr>
      </p:pic>
      <p:cxnSp>
        <p:nvCxnSpPr>
          <p:cNvPr id="8" name="Straight Arrow Connector 7"/>
          <p:cNvCxnSpPr>
            <a:stCxn id="5" idx="2"/>
            <a:endCxn id="5123" idx="3"/>
          </p:cNvCxnSpPr>
          <p:nvPr/>
        </p:nvCxnSpPr>
        <p:spPr>
          <a:xfrm flipH="1">
            <a:off x="2057400" y="4229100"/>
            <a:ext cx="685800" cy="333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7060468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Deriving the formula</a:t>
            </a:r>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685800" y="1600200"/>
            <a:ext cx="7849078" cy="4219575"/>
          </a:xfrm>
          <a:prstGeom prst="rect">
            <a:avLst/>
          </a:prstGeom>
          <a:noFill/>
          <a:ln w="9525">
            <a:solidFill>
              <a:schemeClr val="accent2"/>
            </a:solidFill>
            <a:miter lim="800000"/>
            <a:headEnd/>
            <a:tailEnd/>
          </a:ln>
        </p:spPr>
      </p:pic>
    </p:spTree>
    <p:extLst>
      <p:ext uri="{BB962C8B-B14F-4D97-AF65-F5344CB8AC3E}">
        <p14:creationId xmlns="" xmlns:p14="http://schemas.microsoft.com/office/powerpoint/2010/main" val="1807888988"/>
      </p:ext>
    </p:extLst>
  </p:cSld>
  <p:clrMapOvr>
    <a:masterClrMapping/>
  </p:clrMapOvr>
  <p:timing>
    <p:tnLst>
      <p:par>
        <p:cTn id="1" dur="indefinite" restart="never" nodeType="tmRoot"/>
      </p:par>
    </p:tnLst>
  </p:timing>
</p:sld>
</file>

<file path=ppt/theme/theme1.xml><?xml version="1.0" encoding="utf-8"?>
<a:theme xmlns:a="http://schemas.openxmlformats.org/drawingml/2006/main" name="TP101967969_template">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328501E-66B7-4879-AB77-C18610EA1A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TP101967969_template</Template>
  <TotalTime>368</TotalTime>
  <Words>1490</Words>
  <Application>Microsoft Office PowerPoint</Application>
  <PresentationFormat>On-screen Show (4:3)</PresentationFormat>
  <Paragraphs>356</Paragraphs>
  <Slides>52</Slides>
  <Notes>13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54" baseType="lpstr">
      <vt:lpstr>TP101967969_template</vt:lpstr>
      <vt:lpstr>Equation</vt:lpstr>
      <vt:lpstr>Slide 1</vt:lpstr>
      <vt:lpstr>Slide 2</vt:lpstr>
      <vt:lpstr>Intrinsic value     , stock price and how to estimate intrinsic value of common stock</vt:lpstr>
      <vt:lpstr>Discounted Dividend Model (DDM)</vt:lpstr>
      <vt:lpstr>Discounted Dividend Model (DDM) - Constant Growth Stock</vt:lpstr>
      <vt:lpstr>(DDM) - Steps to calculating the intinsic value of a stock with constant growth </vt:lpstr>
      <vt:lpstr>(DDM) - Constant Growth Model: How will stock price grow?</vt:lpstr>
      <vt:lpstr>(DDM) – Valuing Non-Constant Growth Stock</vt:lpstr>
      <vt:lpstr>Deriving the formula</vt:lpstr>
      <vt:lpstr>(DDM) – Find expected dividend and capital gains yields of Non-Constant Growth Stock</vt:lpstr>
      <vt:lpstr>Corporate valuation model</vt:lpstr>
      <vt:lpstr>Applying the Corporate valuation model</vt:lpstr>
      <vt:lpstr>Issues regarding Corporate valuation model</vt:lpstr>
      <vt:lpstr>Some examples of applying Corporate valuation model</vt:lpstr>
      <vt:lpstr>Some examples of applying Corporate valuation model</vt:lpstr>
      <vt:lpstr>DDM vs Corporate Valuation Model</vt:lpstr>
      <vt:lpstr>Using the multiples of comparable firms</vt:lpstr>
      <vt:lpstr>P/E</vt:lpstr>
      <vt:lpstr>P/E</vt:lpstr>
      <vt:lpstr>What is market equilibrium?</vt:lpstr>
      <vt:lpstr>Preferred stocks</vt:lpstr>
      <vt:lpstr>Slide 22</vt:lpstr>
      <vt:lpstr>Q10-2 Is the following the correct equation for finding the value of a constant growth stock? Explain. </vt:lpstr>
      <vt:lpstr>Slide 24</vt:lpstr>
      <vt:lpstr>Slide 25</vt:lpstr>
      <vt:lpstr>Slide 26</vt:lpstr>
      <vt:lpstr>Slide 27</vt:lpstr>
      <vt:lpstr>Slide 28</vt:lpstr>
      <vt:lpstr>Slide 29</vt:lpstr>
      <vt:lpstr>Slide 30</vt:lpstr>
      <vt:lpstr>Slide 31</vt:lpstr>
      <vt:lpstr>Slide 32</vt:lpstr>
      <vt:lpstr>Slide 33</vt:lpstr>
      <vt:lpstr>Slide 34</vt:lpstr>
      <vt:lpstr>P 10-19 Nonconstant growth stock valuation </vt:lpstr>
      <vt:lpstr>P 10-19 Nonconstant growth stock valuation </vt:lpstr>
      <vt:lpstr>P 10-19 Nonconstant growth stock valuation </vt:lpstr>
      <vt:lpstr>P 10-19 Nonconstant growth stock valuation </vt:lpstr>
      <vt:lpstr>P 10-19 Nonconstant growth stock valuation </vt:lpstr>
      <vt:lpstr>P10-21 Corporate Value model</vt:lpstr>
      <vt:lpstr>Question </vt:lpstr>
      <vt:lpstr>What is the present value of the free cash flows projected during the next 4 years? </vt:lpstr>
      <vt:lpstr>Slide 43</vt:lpstr>
      <vt:lpstr>Slide 44</vt:lpstr>
      <vt:lpstr>Slide 45</vt:lpstr>
      <vt:lpstr>Slide 46</vt:lpstr>
      <vt:lpstr>What is the firm’s terminal value?</vt:lpstr>
      <vt:lpstr>Slide 48</vt:lpstr>
      <vt:lpstr>What is the firm’s total value today?</vt:lpstr>
      <vt:lpstr>Slide 50</vt:lpstr>
      <vt:lpstr>What is an estimate of Barrett's price per share? </vt:lpstr>
      <vt:lpstr>Slide 52</vt:lpstr>
    </vt:vector>
  </TitlesOfParts>
  <Company>Nanyang Technological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#CAROLINA TAN#</dc:creator>
  <cp:lastModifiedBy>Cindy Lim Mei Yun</cp:lastModifiedBy>
  <cp:revision>77</cp:revision>
  <dcterms:created xsi:type="dcterms:W3CDTF">2012-09-26T04:59:03Z</dcterms:created>
  <dcterms:modified xsi:type="dcterms:W3CDTF">2012-09-29T10:32:14Z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TC019679709991</vt:lpwstr>
  </property>
</Properties>
</file>