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  <p:sldId id="257" r:id="rId9"/>
    <p:sldId id="258" r:id="rId10"/>
    <p:sldId id="266" r:id="rId11"/>
    <p:sldId id="267" r:id="rId12"/>
    <p:sldId id="287" r:id="rId13"/>
    <p:sldId id="288" r:id="rId14"/>
    <p:sldId id="289" r:id="rId15"/>
    <p:sldId id="290" r:id="rId16"/>
    <p:sldId id="291" r:id="rId17"/>
    <p:sldId id="298" r:id="rId18"/>
    <p:sldId id="299" r:id="rId19"/>
    <p:sldId id="300" r:id="rId20"/>
    <p:sldId id="301" r:id="rId21"/>
    <p:sldId id="302" r:id="rId22"/>
    <p:sldId id="303" r:id="rId23"/>
    <p:sldId id="292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Im%20working\Biz%20Finance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93852268466441"/>
          <c:y val="0.139363517060367"/>
          <c:w val="0.781257077954089"/>
          <c:h val="0.79534703995333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WACC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Sheet1!$D$2:$D$6</c:f>
              <c:numCache>
                <c:formatCode>General</c:formatCode>
                <c:ptCount val="5"/>
                <c:pt idx="0">
                  <c:v>7.0</c:v>
                </c:pt>
                <c:pt idx="1">
                  <c:v>5.0</c:v>
                </c:pt>
                <c:pt idx="2">
                  <c:v>3.0</c:v>
                </c:pt>
                <c:pt idx="3">
                  <c:v>1.0</c:v>
                </c:pt>
                <c:pt idx="4">
                  <c:v>0.0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14.0</c:v>
                </c:pt>
                <c:pt idx="1">
                  <c:v>12.0</c:v>
                </c:pt>
                <c:pt idx="2">
                  <c:v>10.0</c:v>
                </c:pt>
                <c:pt idx="3">
                  <c:v>8.0</c:v>
                </c:pt>
                <c:pt idx="4">
                  <c:v>7.0</c:v>
                </c:pt>
              </c:numCache>
            </c:numRef>
          </c:yVal>
          <c:smooth val="0"/>
        </c:ser>
        <c:ser>
          <c:idx val="1"/>
          <c:order val="1"/>
          <c:spPr>
            <a:ln w="25400">
              <a:noFill/>
            </a:ln>
          </c:spPr>
          <c:marker>
            <c:spPr>
              <a:solidFill>
                <a:srgbClr val="FFFF0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E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B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F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D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H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mtClean="0"/>
                      <a:t>G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Sheet1!$B$2:$B$9</c:f>
              <c:numCache>
                <c:formatCode>General</c:formatCode>
                <c:ptCount val="8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3.0</c:v>
                </c:pt>
                <c:pt idx="4">
                  <c:v>3.0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0">
                  <c:v>14.0</c:v>
                </c:pt>
                <c:pt idx="1">
                  <c:v>12.5</c:v>
                </c:pt>
                <c:pt idx="2">
                  <c:v>11.5</c:v>
                </c:pt>
                <c:pt idx="3">
                  <c:v>12.5</c:v>
                </c:pt>
                <c:pt idx="4">
                  <c:v>9.0</c:v>
                </c:pt>
                <c:pt idx="5">
                  <c:v>11.5</c:v>
                </c:pt>
                <c:pt idx="6">
                  <c:v>9.5</c:v>
                </c:pt>
                <c:pt idx="7">
                  <c:v>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379832"/>
        <c:axId val="2128385272"/>
      </c:scatterChart>
      <c:valAx>
        <c:axId val="2128379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Risk</a:t>
                </a:r>
              </a:p>
            </c:rich>
          </c:tx>
          <c:layout>
            <c:manualLayout>
              <c:xMode val="edge"/>
              <c:yMode val="edge"/>
              <c:x val="0.893855205599301"/>
              <c:y val="0.916192038495189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2128385272"/>
        <c:crosses val="autoZero"/>
        <c:crossBetween val="midCat"/>
      </c:valAx>
      <c:valAx>
        <c:axId val="212838527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400" dirty="0"/>
                  <a:t>Rate of Return(%)</a:t>
                </a:r>
              </a:p>
            </c:rich>
          </c:tx>
          <c:layout>
            <c:manualLayout>
              <c:xMode val="edge"/>
              <c:yMode val="edge"/>
              <c:x val="0.025"/>
              <c:y val="0.03424759405074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837983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F85C-5CAB-4770-9CAB-A4F45916A8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7885A68-7784-4136-9BA0-963F27036A0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 smtClean="0"/>
            <a:t>Long-term Capital</a:t>
          </a:r>
          <a:endParaRPr lang="en-SG" sz="2000" b="1" dirty="0"/>
        </a:p>
      </dgm:t>
    </dgm:pt>
    <dgm:pt modelId="{25DCD936-5900-453F-BA47-89FD061FEE51}" type="parTrans" cxnId="{3B901C58-004F-43F8-BBE5-768D9B144037}">
      <dgm:prSet/>
      <dgm:spPr/>
      <dgm:t>
        <a:bodyPr/>
        <a:lstStyle/>
        <a:p>
          <a:endParaRPr lang="en-SG"/>
        </a:p>
      </dgm:t>
    </dgm:pt>
    <dgm:pt modelId="{88314306-5BEC-4B55-803B-ACF3DD261714}" type="sibTrans" cxnId="{3B901C58-004F-43F8-BBE5-768D9B144037}">
      <dgm:prSet/>
      <dgm:spPr/>
      <dgm:t>
        <a:bodyPr/>
        <a:lstStyle/>
        <a:p>
          <a:endParaRPr lang="en-SG"/>
        </a:p>
      </dgm:t>
    </dgm:pt>
    <dgm:pt modelId="{7918DB84-2D23-4431-ACDE-A3F8B676C38C}">
      <dgm:prSet phldrT="[Text]"/>
      <dgm:spPr/>
      <dgm:t>
        <a:bodyPr/>
        <a:lstStyle/>
        <a:p>
          <a:r>
            <a:rPr lang="en-US" b="1" dirty="0" smtClean="0"/>
            <a:t>Long-term Debt</a:t>
          </a:r>
          <a:endParaRPr lang="en-SG" dirty="0"/>
        </a:p>
      </dgm:t>
    </dgm:pt>
    <dgm:pt modelId="{90E2AFC4-3BDF-4B29-9DF8-B506883B6A58}" type="parTrans" cxnId="{9E5AB312-4E38-40E0-891B-63280EA60529}">
      <dgm:prSet/>
      <dgm:spPr/>
      <dgm:t>
        <a:bodyPr/>
        <a:lstStyle/>
        <a:p>
          <a:endParaRPr lang="en-SG"/>
        </a:p>
      </dgm:t>
    </dgm:pt>
    <dgm:pt modelId="{B4F64D6C-D9E9-4FA0-BF86-D13D2C31F238}" type="sibTrans" cxnId="{9E5AB312-4E38-40E0-891B-63280EA60529}">
      <dgm:prSet/>
      <dgm:spPr/>
      <dgm:t>
        <a:bodyPr/>
        <a:lstStyle/>
        <a:p>
          <a:endParaRPr lang="en-SG"/>
        </a:p>
      </dgm:t>
    </dgm:pt>
    <dgm:pt modelId="{2F05A3D8-F354-49EB-AE9A-A2295A6A80AF}">
      <dgm:prSet phldrT="[Text]"/>
      <dgm:spPr/>
      <dgm:t>
        <a:bodyPr/>
        <a:lstStyle/>
        <a:p>
          <a:r>
            <a:rPr lang="en-US" b="1" dirty="0" smtClean="0"/>
            <a:t>Preferred Stock</a:t>
          </a:r>
          <a:endParaRPr lang="en-SG" b="1" dirty="0"/>
        </a:p>
      </dgm:t>
    </dgm:pt>
    <dgm:pt modelId="{B64C393B-73BF-43EB-AA09-AFFB9A3FBDB6}" type="parTrans" cxnId="{E34D6A5C-F190-47E3-812A-CF4A3C24BFC1}">
      <dgm:prSet/>
      <dgm:spPr/>
      <dgm:t>
        <a:bodyPr/>
        <a:lstStyle/>
        <a:p>
          <a:endParaRPr lang="en-SG"/>
        </a:p>
      </dgm:t>
    </dgm:pt>
    <dgm:pt modelId="{6EDB4966-5281-4990-A7EE-D008AAA44112}" type="sibTrans" cxnId="{E34D6A5C-F190-47E3-812A-CF4A3C24BFC1}">
      <dgm:prSet/>
      <dgm:spPr/>
      <dgm:t>
        <a:bodyPr/>
        <a:lstStyle/>
        <a:p>
          <a:endParaRPr lang="en-SG"/>
        </a:p>
      </dgm:t>
    </dgm:pt>
    <dgm:pt modelId="{7288EF11-FE66-4D50-96EB-589922CCF3E5}">
      <dgm:prSet/>
      <dgm:spPr/>
      <dgm:t>
        <a:bodyPr/>
        <a:lstStyle/>
        <a:p>
          <a:r>
            <a:rPr lang="en-US" b="1" dirty="0" smtClean="0"/>
            <a:t>Common Stock</a:t>
          </a:r>
          <a:endParaRPr lang="en-SG" b="1" dirty="0"/>
        </a:p>
      </dgm:t>
    </dgm:pt>
    <dgm:pt modelId="{177D3E81-C3C0-4E5D-B451-0D5D96223700}" type="parTrans" cxnId="{E43A7244-3864-42F6-9680-6BA04D206062}">
      <dgm:prSet/>
      <dgm:spPr/>
      <dgm:t>
        <a:bodyPr/>
        <a:lstStyle/>
        <a:p>
          <a:endParaRPr lang="en-SG"/>
        </a:p>
      </dgm:t>
    </dgm:pt>
    <dgm:pt modelId="{E536A7F6-2136-4996-A62B-E5D2383C7FA6}" type="sibTrans" cxnId="{E43A7244-3864-42F6-9680-6BA04D206062}">
      <dgm:prSet/>
      <dgm:spPr/>
      <dgm:t>
        <a:bodyPr/>
        <a:lstStyle/>
        <a:p>
          <a:endParaRPr lang="en-SG"/>
        </a:p>
      </dgm:t>
    </dgm:pt>
    <dgm:pt modelId="{2DA2BCA5-2CF7-4A1B-B915-75E8B5741B0A}">
      <dgm:prSet phldrT="[Text]"/>
      <dgm:spPr/>
      <dgm:t>
        <a:bodyPr/>
        <a:lstStyle/>
        <a:p>
          <a:r>
            <a:rPr lang="en-SG" b="1" dirty="0" smtClean="0"/>
            <a:t>Retained Earnings</a:t>
          </a:r>
          <a:endParaRPr lang="en-SG" b="1" dirty="0"/>
        </a:p>
      </dgm:t>
    </dgm:pt>
    <dgm:pt modelId="{FCA13C43-9E34-4856-AA3F-9F37B2337D4F}" type="parTrans" cxnId="{A213D50A-14E3-45EB-8991-DB0CCEE776E2}">
      <dgm:prSet/>
      <dgm:spPr/>
      <dgm:t>
        <a:bodyPr/>
        <a:lstStyle/>
        <a:p>
          <a:endParaRPr lang="en-SG"/>
        </a:p>
      </dgm:t>
    </dgm:pt>
    <dgm:pt modelId="{96E30B82-577D-4F55-BEC1-5D97434EC00C}" type="sibTrans" cxnId="{A213D50A-14E3-45EB-8991-DB0CCEE776E2}">
      <dgm:prSet/>
      <dgm:spPr/>
      <dgm:t>
        <a:bodyPr/>
        <a:lstStyle/>
        <a:p>
          <a:endParaRPr lang="en-SG"/>
        </a:p>
      </dgm:t>
    </dgm:pt>
    <dgm:pt modelId="{8E3FF41D-D5B4-497E-8648-3815E5741F6A}">
      <dgm:prSet/>
      <dgm:spPr/>
      <dgm:t>
        <a:bodyPr/>
        <a:lstStyle/>
        <a:p>
          <a:r>
            <a:rPr lang="en-US" b="1" dirty="0" smtClean="0"/>
            <a:t>New Common Stock</a:t>
          </a:r>
          <a:endParaRPr lang="en-SG" b="1" dirty="0"/>
        </a:p>
      </dgm:t>
    </dgm:pt>
    <dgm:pt modelId="{2897B7AA-7B54-4F98-BCF4-216594A688F6}" type="parTrans" cxnId="{15659F8D-A9F6-4354-9415-9562EDA25FCC}">
      <dgm:prSet/>
      <dgm:spPr/>
      <dgm:t>
        <a:bodyPr/>
        <a:lstStyle/>
        <a:p>
          <a:endParaRPr lang="en-SG"/>
        </a:p>
      </dgm:t>
    </dgm:pt>
    <dgm:pt modelId="{19D8EDF0-FC4B-4137-A61D-40C13E9A67B5}" type="sibTrans" cxnId="{15659F8D-A9F6-4354-9415-9562EDA25FCC}">
      <dgm:prSet/>
      <dgm:spPr/>
      <dgm:t>
        <a:bodyPr/>
        <a:lstStyle/>
        <a:p>
          <a:endParaRPr lang="en-SG"/>
        </a:p>
      </dgm:t>
    </dgm:pt>
    <dgm:pt modelId="{DC7553CD-21E8-4F0D-A7A0-DFDA797FE387}" type="pres">
      <dgm:prSet presAssocID="{C2CDF85C-5CAB-4770-9CAB-A4F45916A8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EC6DC18D-2920-4F00-85AC-2A5F63974B95}" type="pres">
      <dgm:prSet presAssocID="{87885A68-7784-4136-9BA0-963F27036A04}" presName="hierRoot1" presStyleCnt="0"/>
      <dgm:spPr/>
    </dgm:pt>
    <dgm:pt modelId="{345EBE97-BCCB-454C-95EE-A1986E7CF8F3}" type="pres">
      <dgm:prSet presAssocID="{87885A68-7784-4136-9BA0-963F27036A04}" presName="composite" presStyleCnt="0"/>
      <dgm:spPr/>
    </dgm:pt>
    <dgm:pt modelId="{987A1CE4-37DC-4832-B027-E75609E1E874}" type="pres">
      <dgm:prSet presAssocID="{87885A68-7784-4136-9BA0-963F27036A04}" presName="background" presStyleLbl="node0" presStyleIdx="0" presStyleCnt="1"/>
      <dgm:spPr/>
    </dgm:pt>
    <dgm:pt modelId="{30BD9916-CAE3-4884-B2DE-487AA2BC347F}" type="pres">
      <dgm:prSet presAssocID="{87885A68-7784-4136-9BA0-963F27036A04}" presName="text" presStyleLbl="fgAcc0" presStyleIdx="0" presStyleCnt="1" custScaleX="127358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AEF3890-37D4-4920-BECA-C124F695F81D}" type="pres">
      <dgm:prSet presAssocID="{87885A68-7784-4136-9BA0-963F27036A04}" presName="hierChild2" presStyleCnt="0"/>
      <dgm:spPr/>
    </dgm:pt>
    <dgm:pt modelId="{9552E94A-99A0-4A01-BF5A-73A7722F29D9}" type="pres">
      <dgm:prSet presAssocID="{90E2AFC4-3BDF-4B29-9DF8-B506883B6A58}" presName="Name10" presStyleLbl="parChTrans1D2" presStyleIdx="0" presStyleCnt="3"/>
      <dgm:spPr/>
      <dgm:t>
        <a:bodyPr/>
        <a:lstStyle/>
        <a:p>
          <a:endParaRPr lang="en-SG"/>
        </a:p>
      </dgm:t>
    </dgm:pt>
    <dgm:pt modelId="{C5CE2B0B-4420-4634-9C2A-74A80D8A36FE}" type="pres">
      <dgm:prSet presAssocID="{7918DB84-2D23-4431-ACDE-A3F8B676C38C}" presName="hierRoot2" presStyleCnt="0"/>
      <dgm:spPr/>
    </dgm:pt>
    <dgm:pt modelId="{2ACA19D8-0604-41EB-B0BD-40335697219A}" type="pres">
      <dgm:prSet presAssocID="{7918DB84-2D23-4431-ACDE-A3F8B676C38C}" presName="composite2" presStyleCnt="0"/>
      <dgm:spPr/>
    </dgm:pt>
    <dgm:pt modelId="{1CA513CE-256C-4FEF-85B2-A6216D7F74B6}" type="pres">
      <dgm:prSet presAssocID="{7918DB84-2D23-4431-ACDE-A3F8B676C38C}" presName="background2" presStyleLbl="node2" presStyleIdx="0" presStyleCnt="3"/>
      <dgm:spPr/>
    </dgm:pt>
    <dgm:pt modelId="{2A273CFD-DD3B-45E4-85C0-1E962FDC4463}" type="pres">
      <dgm:prSet presAssocID="{7918DB84-2D23-4431-ACDE-A3F8B676C38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3635E94-E414-4CFA-98D5-8D1352ECCC0F}" type="pres">
      <dgm:prSet presAssocID="{7918DB84-2D23-4431-ACDE-A3F8B676C38C}" presName="hierChild3" presStyleCnt="0"/>
      <dgm:spPr/>
    </dgm:pt>
    <dgm:pt modelId="{DE0FD82D-9EE9-4E7D-B0FA-A0A3A2B059FD}" type="pres">
      <dgm:prSet presAssocID="{B64C393B-73BF-43EB-AA09-AFFB9A3FBDB6}" presName="Name10" presStyleLbl="parChTrans1D2" presStyleIdx="1" presStyleCnt="3"/>
      <dgm:spPr/>
      <dgm:t>
        <a:bodyPr/>
        <a:lstStyle/>
        <a:p>
          <a:endParaRPr lang="en-SG"/>
        </a:p>
      </dgm:t>
    </dgm:pt>
    <dgm:pt modelId="{AFABC009-42AE-4881-B08F-C89F287B6EA8}" type="pres">
      <dgm:prSet presAssocID="{2F05A3D8-F354-49EB-AE9A-A2295A6A80AF}" presName="hierRoot2" presStyleCnt="0"/>
      <dgm:spPr/>
    </dgm:pt>
    <dgm:pt modelId="{15870926-C05C-4FF8-822C-6EB7D11E1E1F}" type="pres">
      <dgm:prSet presAssocID="{2F05A3D8-F354-49EB-AE9A-A2295A6A80AF}" presName="composite2" presStyleCnt="0"/>
      <dgm:spPr/>
    </dgm:pt>
    <dgm:pt modelId="{A897A6CC-FCC8-49A1-9DC1-2AEC4BC57EFC}" type="pres">
      <dgm:prSet presAssocID="{2F05A3D8-F354-49EB-AE9A-A2295A6A80AF}" presName="background2" presStyleLbl="node2" presStyleIdx="1" presStyleCnt="3"/>
      <dgm:spPr/>
    </dgm:pt>
    <dgm:pt modelId="{43EB8421-4E98-46D6-9CBA-0A4F9EBB20BA}" type="pres">
      <dgm:prSet presAssocID="{2F05A3D8-F354-49EB-AE9A-A2295A6A80A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AC58169-38A2-4CA6-BF57-01F73A2F0BB4}" type="pres">
      <dgm:prSet presAssocID="{2F05A3D8-F354-49EB-AE9A-A2295A6A80AF}" presName="hierChild3" presStyleCnt="0"/>
      <dgm:spPr/>
    </dgm:pt>
    <dgm:pt modelId="{04527DA9-984C-441E-91CC-195B4CF2B1E3}" type="pres">
      <dgm:prSet presAssocID="{177D3E81-C3C0-4E5D-B451-0D5D96223700}" presName="Name10" presStyleLbl="parChTrans1D2" presStyleIdx="2" presStyleCnt="3"/>
      <dgm:spPr/>
      <dgm:t>
        <a:bodyPr/>
        <a:lstStyle/>
        <a:p>
          <a:endParaRPr lang="en-SG"/>
        </a:p>
      </dgm:t>
    </dgm:pt>
    <dgm:pt modelId="{C5EA981F-893D-478A-9FAD-7982527B3CB3}" type="pres">
      <dgm:prSet presAssocID="{7288EF11-FE66-4D50-96EB-589922CCF3E5}" presName="hierRoot2" presStyleCnt="0"/>
      <dgm:spPr/>
    </dgm:pt>
    <dgm:pt modelId="{BD25089A-C38E-485C-8DF5-4D91F0D61C5F}" type="pres">
      <dgm:prSet presAssocID="{7288EF11-FE66-4D50-96EB-589922CCF3E5}" presName="composite2" presStyleCnt="0"/>
      <dgm:spPr/>
    </dgm:pt>
    <dgm:pt modelId="{6D98BFFB-F8D3-4E8A-B523-DA8C25FDEC8A}" type="pres">
      <dgm:prSet presAssocID="{7288EF11-FE66-4D50-96EB-589922CCF3E5}" presName="background2" presStyleLbl="node2" presStyleIdx="2" presStyleCnt="3"/>
      <dgm:spPr/>
    </dgm:pt>
    <dgm:pt modelId="{6707A0C8-EF3D-42DF-9BE2-4BFD96559350}" type="pres">
      <dgm:prSet presAssocID="{7288EF11-FE66-4D50-96EB-589922CCF3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8CF1359-C462-48C5-B2EC-E3A0E15B811A}" type="pres">
      <dgm:prSet presAssocID="{7288EF11-FE66-4D50-96EB-589922CCF3E5}" presName="hierChild3" presStyleCnt="0"/>
      <dgm:spPr/>
    </dgm:pt>
    <dgm:pt modelId="{BAF9C704-74C1-4593-8D0D-D41B0511A899}" type="pres">
      <dgm:prSet presAssocID="{FCA13C43-9E34-4856-AA3F-9F37B2337D4F}" presName="Name17" presStyleLbl="parChTrans1D3" presStyleIdx="0" presStyleCnt="2"/>
      <dgm:spPr/>
      <dgm:t>
        <a:bodyPr/>
        <a:lstStyle/>
        <a:p>
          <a:endParaRPr lang="en-SG"/>
        </a:p>
      </dgm:t>
    </dgm:pt>
    <dgm:pt modelId="{F1315B4B-DA24-4A38-87BD-4FCDCB7696A7}" type="pres">
      <dgm:prSet presAssocID="{2DA2BCA5-2CF7-4A1B-B915-75E8B5741B0A}" presName="hierRoot3" presStyleCnt="0"/>
      <dgm:spPr/>
    </dgm:pt>
    <dgm:pt modelId="{77CB4A0C-ABA1-4B5F-9C0A-7A3AD464EF40}" type="pres">
      <dgm:prSet presAssocID="{2DA2BCA5-2CF7-4A1B-B915-75E8B5741B0A}" presName="composite3" presStyleCnt="0"/>
      <dgm:spPr/>
    </dgm:pt>
    <dgm:pt modelId="{C802004B-5AD3-4E27-9322-9AB725AB3380}" type="pres">
      <dgm:prSet presAssocID="{2DA2BCA5-2CF7-4A1B-B915-75E8B5741B0A}" presName="background3" presStyleLbl="node3" presStyleIdx="0" presStyleCnt="2"/>
      <dgm:spPr/>
    </dgm:pt>
    <dgm:pt modelId="{470E6E3E-750F-4340-A657-C4E8E457EB2C}" type="pres">
      <dgm:prSet presAssocID="{2DA2BCA5-2CF7-4A1B-B915-75E8B5741B0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147B711-78EA-4534-A37C-68562E209D3C}" type="pres">
      <dgm:prSet presAssocID="{2DA2BCA5-2CF7-4A1B-B915-75E8B5741B0A}" presName="hierChild4" presStyleCnt="0"/>
      <dgm:spPr/>
    </dgm:pt>
    <dgm:pt modelId="{DA87D366-7683-4A05-A2D3-15E64E46CC66}" type="pres">
      <dgm:prSet presAssocID="{2897B7AA-7B54-4F98-BCF4-216594A688F6}" presName="Name17" presStyleLbl="parChTrans1D3" presStyleIdx="1" presStyleCnt="2"/>
      <dgm:spPr/>
      <dgm:t>
        <a:bodyPr/>
        <a:lstStyle/>
        <a:p>
          <a:endParaRPr lang="en-SG"/>
        </a:p>
      </dgm:t>
    </dgm:pt>
    <dgm:pt modelId="{6532A5C3-995C-4642-AB4D-1577ABE9EDCC}" type="pres">
      <dgm:prSet presAssocID="{8E3FF41D-D5B4-497E-8648-3815E5741F6A}" presName="hierRoot3" presStyleCnt="0"/>
      <dgm:spPr/>
    </dgm:pt>
    <dgm:pt modelId="{9D91D037-A916-4EF6-9B50-81D2F3E5A025}" type="pres">
      <dgm:prSet presAssocID="{8E3FF41D-D5B4-497E-8648-3815E5741F6A}" presName="composite3" presStyleCnt="0"/>
      <dgm:spPr/>
    </dgm:pt>
    <dgm:pt modelId="{067AEE36-DB0F-4C5D-920E-94AD39CB7465}" type="pres">
      <dgm:prSet presAssocID="{8E3FF41D-D5B4-497E-8648-3815E5741F6A}" presName="background3" presStyleLbl="node3" presStyleIdx="1" presStyleCnt="2"/>
      <dgm:spPr/>
    </dgm:pt>
    <dgm:pt modelId="{ED27AAA1-7D82-48A5-9C31-7B5A88A51D17}" type="pres">
      <dgm:prSet presAssocID="{8E3FF41D-D5B4-497E-8648-3815E5741F6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1463824-BAE2-4CD7-9873-9D0EBDED300E}" type="pres">
      <dgm:prSet presAssocID="{8E3FF41D-D5B4-497E-8648-3815E5741F6A}" presName="hierChild4" presStyleCnt="0"/>
      <dgm:spPr/>
    </dgm:pt>
  </dgm:ptLst>
  <dgm:cxnLst>
    <dgm:cxn modelId="{EDF08F79-6FE1-4F03-B9F1-C1EB55BB9F5D}" type="presOf" srcId="{2F05A3D8-F354-49EB-AE9A-A2295A6A80AF}" destId="{43EB8421-4E98-46D6-9CBA-0A4F9EBB20BA}" srcOrd="0" destOrd="0" presId="urn:microsoft.com/office/officeart/2005/8/layout/hierarchy1"/>
    <dgm:cxn modelId="{6E85948B-2112-401A-8CEB-B86978857E7E}" type="presOf" srcId="{2897B7AA-7B54-4F98-BCF4-216594A688F6}" destId="{DA87D366-7683-4A05-A2D3-15E64E46CC66}" srcOrd="0" destOrd="0" presId="urn:microsoft.com/office/officeart/2005/8/layout/hierarchy1"/>
    <dgm:cxn modelId="{E34D6A5C-F190-47E3-812A-CF4A3C24BFC1}" srcId="{87885A68-7784-4136-9BA0-963F27036A04}" destId="{2F05A3D8-F354-49EB-AE9A-A2295A6A80AF}" srcOrd="1" destOrd="0" parTransId="{B64C393B-73BF-43EB-AA09-AFFB9A3FBDB6}" sibTransId="{6EDB4966-5281-4990-A7EE-D008AAA44112}"/>
    <dgm:cxn modelId="{A213D50A-14E3-45EB-8991-DB0CCEE776E2}" srcId="{7288EF11-FE66-4D50-96EB-589922CCF3E5}" destId="{2DA2BCA5-2CF7-4A1B-B915-75E8B5741B0A}" srcOrd="0" destOrd="0" parTransId="{FCA13C43-9E34-4856-AA3F-9F37B2337D4F}" sibTransId="{96E30B82-577D-4F55-BEC1-5D97434EC00C}"/>
    <dgm:cxn modelId="{48FE8202-B7EC-49F2-A2A2-7D7A2272CA24}" type="presOf" srcId="{2DA2BCA5-2CF7-4A1B-B915-75E8B5741B0A}" destId="{470E6E3E-750F-4340-A657-C4E8E457EB2C}" srcOrd="0" destOrd="0" presId="urn:microsoft.com/office/officeart/2005/8/layout/hierarchy1"/>
    <dgm:cxn modelId="{E10F26CD-30BD-42FB-BAD2-80A0545C6D2B}" type="presOf" srcId="{7288EF11-FE66-4D50-96EB-589922CCF3E5}" destId="{6707A0C8-EF3D-42DF-9BE2-4BFD96559350}" srcOrd="0" destOrd="0" presId="urn:microsoft.com/office/officeart/2005/8/layout/hierarchy1"/>
    <dgm:cxn modelId="{0444C11C-5D94-4D62-8625-0DBBCF956BF7}" type="presOf" srcId="{7918DB84-2D23-4431-ACDE-A3F8B676C38C}" destId="{2A273CFD-DD3B-45E4-85C0-1E962FDC4463}" srcOrd="0" destOrd="0" presId="urn:microsoft.com/office/officeart/2005/8/layout/hierarchy1"/>
    <dgm:cxn modelId="{3B901C58-004F-43F8-BBE5-768D9B144037}" srcId="{C2CDF85C-5CAB-4770-9CAB-A4F45916A89D}" destId="{87885A68-7784-4136-9BA0-963F27036A04}" srcOrd="0" destOrd="0" parTransId="{25DCD936-5900-453F-BA47-89FD061FEE51}" sibTransId="{88314306-5BEC-4B55-803B-ACF3DD261714}"/>
    <dgm:cxn modelId="{9A1A4EED-0197-4AA5-8CE6-666360CCA101}" type="presOf" srcId="{90E2AFC4-3BDF-4B29-9DF8-B506883B6A58}" destId="{9552E94A-99A0-4A01-BF5A-73A7722F29D9}" srcOrd="0" destOrd="0" presId="urn:microsoft.com/office/officeart/2005/8/layout/hierarchy1"/>
    <dgm:cxn modelId="{9E5AB312-4E38-40E0-891B-63280EA60529}" srcId="{87885A68-7784-4136-9BA0-963F27036A04}" destId="{7918DB84-2D23-4431-ACDE-A3F8B676C38C}" srcOrd="0" destOrd="0" parTransId="{90E2AFC4-3BDF-4B29-9DF8-B506883B6A58}" sibTransId="{B4F64D6C-D9E9-4FA0-BF86-D13D2C31F238}"/>
    <dgm:cxn modelId="{E43A7244-3864-42F6-9680-6BA04D206062}" srcId="{87885A68-7784-4136-9BA0-963F27036A04}" destId="{7288EF11-FE66-4D50-96EB-589922CCF3E5}" srcOrd="2" destOrd="0" parTransId="{177D3E81-C3C0-4E5D-B451-0D5D96223700}" sibTransId="{E536A7F6-2136-4996-A62B-E5D2383C7FA6}"/>
    <dgm:cxn modelId="{15659F8D-A9F6-4354-9415-9562EDA25FCC}" srcId="{7288EF11-FE66-4D50-96EB-589922CCF3E5}" destId="{8E3FF41D-D5B4-497E-8648-3815E5741F6A}" srcOrd="1" destOrd="0" parTransId="{2897B7AA-7B54-4F98-BCF4-216594A688F6}" sibTransId="{19D8EDF0-FC4B-4137-A61D-40C13E9A67B5}"/>
    <dgm:cxn modelId="{E50A4D70-4DEF-490D-95A8-C04773E6420F}" type="presOf" srcId="{177D3E81-C3C0-4E5D-B451-0D5D96223700}" destId="{04527DA9-984C-441E-91CC-195B4CF2B1E3}" srcOrd="0" destOrd="0" presId="urn:microsoft.com/office/officeart/2005/8/layout/hierarchy1"/>
    <dgm:cxn modelId="{A7F853B4-9F1A-42BF-BDC8-F633040768A5}" type="presOf" srcId="{87885A68-7784-4136-9BA0-963F27036A04}" destId="{30BD9916-CAE3-4884-B2DE-487AA2BC347F}" srcOrd="0" destOrd="0" presId="urn:microsoft.com/office/officeart/2005/8/layout/hierarchy1"/>
    <dgm:cxn modelId="{04EA81FB-BA92-48E6-82B0-5D13DCFD5CAB}" type="presOf" srcId="{FCA13C43-9E34-4856-AA3F-9F37B2337D4F}" destId="{BAF9C704-74C1-4593-8D0D-D41B0511A899}" srcOrd="0" destOrd="0" presId="urn:microsoft.com/office/officeart/2005/8/layout/hierarchy1"/>
    <dgm:cxn modelId="{A5A5198A-1685-4DE0-A333-757FCCAE0954}" type="presOf" srcId="{C2CDF85C-5CAB-4770-9CAB-A4F45916A89D}" destId="{DC7553CD-21E8-4F0D-A7A0-DFDA797FE387}" srcOrd="0" destOrd="0" presId="urn:microsoft.com/office/officeart/2005/8/layout/hierarchy1"/>
    <dgm:cxn modelId="{78A88247-551E-41B5-8F98-7F19A3AE1506}" type="presOf" srcId="{B64C393B-73BF-43EB-AA09-AFFB9A3FBDB6}" destId="{DE0FD82D-9EE9-4E7D-B0FA-A0A3A2B059FD}" srcOrd="0" destOrd="0" presId="urn:microsoft.com/office/officeart/2005/8/layout/hierarchy1"/>
    <dgm:cxn modelId="{2601FC12-0F94-4453-A000-74F6EB9D3E51}" type="presOf" srcId="{8E3FF41D-D5B4-497E-8648-3815E5741F6A}" destId="{ED27AAA1-7D82-48A5-9C31-7B5A88A51D17}" srcOrd="0" destOrd="0" presId="urn:microsoft.com/office/officeart/2005/8/layout/hierarchy1"/>
    <dgm:cxn modelId="{A0EFB2B0-383C-4A98-8D04-74B260512D4C}" type="presParOf" srcId="{DC7553CD-21E8-4F0D-A7A0-DFDA797FE387}" destId="{EC6DC18D-2920-4F00-85AC-2A5F63974B95}" srcOrd="0" destOrd="0" presId="urn:microsoft.com/office/officeart/2005/8/layout/hierarchy1"/>
    <dgm:cxn modelId="{B71D92DE-D8A2-4495-9671-5B981B9F7A71}" type="presParOf" srcId="{EC6DC18D-2920-4F00-85AC-2A5F63974B95}" destId="{345EBE97-BCCB-454C-95EE-A1986E7CF8F3}" srcOrd="0" destOrd="0" presId="urn:microsoft.com/office/officeart/2005/8/layout/hierarchy1"/>
    <dgm:cxn modelId="{1590F298-C920-4FEE-BB87-7B2B923CA844}" type="presParOf" srcId="{345EBE97-BCCB-454C-95EE-A1986E7CF8F3}" destId="{987A1CE4-37DC-4832-B027-E75609E1E874}" srcOrd="0" destOrd="0" presId="urn:microsoft.com/office/officeart/2005/8/layout/hierarchy1"/>
    <dgm:cxn modelId="{BAE7A95A-0BFD-42A7-8763-3DA37E266719}" type="presParOf" srcId="{345EBE97-BCCB-454C-95EE-A1986E7CF8F3}" destId="{30BD9916-CAE3-4884-B2DE-487AA2BC347F}" srcOrd="1" destOrd="0" presId="urn:microsoft.com/office/officeart/2005/8/layout/hierarchy1"/>
    <dgm:cxn modelId="{8CBA357A-45DF-4B5F-955A-8776590F5557}" type="presParOf" srcId="{EC6DC18D-2920-4F00-85AC-2A5F63974B95}" destId="{6AEF3890-37D4-4920-BECA-C124F695F81D}" srcOrd="1" destOrd="0" presId="urn:microsoft.com/office/officeart/2005/8/layout/hierarchy1"/>
    <dgm:cxn modelId="{E0ACACA9-566B-45DA-93D0-56394DD46C2B}" type="presParOf" srcId="{6AEF3890-37D4-4920-BECA-C124F695F81D}" destId="{9552E94A-99A0-4A01-BF5A-73A7722F29D9}" srcOrd="0" destOrd="0" presId="urn:microsoft.com/office/officeart/2005/8/layout/hierarchy1"/>
    <dgm:cxn modelId="{519A8B91-0936-4CCA-95B9-FD24E7E95924}" type="presParOf" srcId="{6AEF3890-37D4-4920-BECA-C124F695F81D}" destId="{C5CE2B0B-4420-4634-9C2A-74A80D8A36FE}" srcOrd="1" destOrd="0" presId="urn:microsoft.com/office/officeart/2005/8/layout/hierarchy1"/>
    <dgm:cxn modelId="{8FF55B8C-0A15-451C-91C8-C687D0E16FD0}" type="presParOf" srcId="{C5CE2B0B-4420-4634-9C2A-74A80D8A36FE}" destId="{2ACA19D8-0604-41EB-B0BD-40335697219A}" srcOrd="0" destOrd="0" presId="urn:microsoft.com/office/officeart/2005/8/layout/hierarchy1"/>
    <dgm:cxn modelId="{E55A99FC-41BF-4967-85F5-09629D694B8A}" type="presParOf" srcId="{2ACA19D8-0604-41EB-B0BD-40335697219A}" destId="{1CA513CE-256C-4FEF-85B2-A6216D7F74B6}" srcOrd="0" destOrd="0" presId="urn:microsoft.com/office/officeart/2005/8/layout/hierarchy1"/>
    <dgm:cxn modelId="{67E373E8-0621-488D-A4F2-F52668A7E63B}" type="presParOf" srcId="{2ACA19D8-0604-41EB-B0BD-40335697219A}" destId="{2A273CFD-DD3B-45E4-85C0-1E962FDC4463}" srcOrd="1" destOrd="0" presId="urn:microsoft.com/office/officeart/2005/8/layout/hierarchy1"/>
    <dgm:cxn modelId="{D4D42EE7-B233-45D2-9E30-F96784AE04B3}" type="presParOf" srcId="{C5CE2B0B-4420-4634-9C2A-74A80D8A36FE}" destId="{E3635E94-E414-4CFA-98D5-8D1352ECCC0F}" srcOrd="1" destOrd="0" presId="urn:microsoft.com/office/officeart/2005/8/layout/hierarchy1"/>
    <dgm:cxn modelId="{E74E7364-3A59-4AA3-9385-931CBED49896}" type="presParOf" srcId="{6AEF3890-37D4-4920-BECA-C124F695F81D}" destId="{DE0FD82D-9EE9-4E7D-B0FA-A0A3A2B059FD}" srcOrd="2" destOrd="0" presId="urn:microsoft.com/office/officeart/2005/8/layout/hierarchy1"/>
    <dgm:cxn modelId="{70348BF5-24D4-4954-958A-AD8370EF138B}" type="presParOf" srcId="{6AEF3890-37D4-4920-BECA-C124F695F81D}" destId="{AFABC009-42AE-4881-B08F-C89F287B6EA8}" srcOrd="3" destOrd="0" presId="urn:microsoft.com/office/officeart/2005/8/layout/hierarchy1"/>
    <dgm:cxn modelId="{8296D6B8-FBB6-4019-ADA0-922917301AB8}" type="presParOf" srcId="{AFABC009-42AE-4881-B08F-C89F287B6EA8}" destId="{15870926-C05C-4FF8-822C-6EB7D11E1E1F}" srcOrd="0" destOrd="0" presId="urn:microsoft.com/office/officeart/2005/8/layout/hierarchy1"/>
    <dgm:cxn modelId="{841C5A1F-E2AD-4F1D-9673-8236FD9977CB}" type="presParOf" srcId="{15870926-C05C-4FF8-822C-6EB7D11E1E1F}" destId="{A897A6CC-FCC8-49A1-9DC1-2AEC4BC57EFC}" srcOrd="0" destOrd="0" presId="urn:microsoft.com/office/officeart/2005/8/layout/hierarchy1"/>
    <dgm:cxn modelId="{8B415880-676D-42C9-9610-0E6FFB9A4F66}" type="presParOf" srcId="{15870926-C05C-4FF8-822C-6EB7D11E1E1F}" destId="{43EB8421-4E98-46D6-9CBA-0A4F9EBB20BA}" srcOrd="1" destOrd="0" presId="urn:microsoft.com/office/officeart/2005/8/layout/hierarchy1"/>
    <dgm:cxn modelId="{F456916A-4335-4794-948A-097CEB4797A9}" type="presParOf" srcId="{AFABC009-42AE-4881-B08F-C89F287B6EA8}" destId="{0AC58169-38A2-4CA6-BF57-01F73A2F0BB4}" srcOrd="1" destOrd="0" presId="urn:microsoft.com/office/officeart/2005/8/layout/hierarchy1"/>
    <dgm:cxn modelId="{C77E4BF7-DF77-4C8D-B0C9-ECB22F673073}" type="presParOf" srcId="{6AEF3890-37D4-4920-BECA-C124F695F81D}" destId="{04527DA9-984C-441E-91CC-195B4CF2B1E3}" srcOrd="4" destOrd="0" presId="urn:microsoft.com/office/officeart/2005/8/layout/hierarchy1"/>
    <dgm:cxn modelId="{4767D9D6-9B57-4260-ABD6-671A28996B95}" type="presParOf" srcId="{6AEF3890-37D4-4920-BECA-C124F695F81D}" destId="{C5EA981F-893D-478A-9FAD-7982527B3CB3}" srcOrd="5" destOrd="0" presId="urn:microsoft.com/office/officeart/2005/8/layout/hierarchy1"/>
    <dgm:cxn modelId="{08C7D5E6-B652-4779-99D9-1156A675C8CE}" type="presParOf" srcId="{C5EA981F-893D-478A-9FAD-7982527B3CB3}" destId="{BD25089A-C38E-485C-8DF5-4D91F0D61C5F}" srcOrd="0" destOrd="0" presId="urn:microsoft.com/office/officeart/2005/8/layout/hierarchy1"/>
    <dgm:cxn modelId="{914AE238-B817-41FF-90E4-1463DC7A818D}" type="presParOf" srcId="{BD25089A-C38E-485C-8DF5-4D91F0D61C5F}" destId="{6D98BFFB-F8D3-4E8A-B523-DA8C25FDEC8A}" srcOrd="0" destOrd="0" presId="urn:microsoft.com/office/officeart/2005/8/layout/hierarchy1"/>
    <dgm:cxn modelId="{433ACF3E-D41B-4AB0-86F2-A9D564C1C456}" type="presParOf" srcId="{BD25089A-C38E-485C-8DF5-4D91F0D61C5F}" destId="{6707A0C8-EF3D-42DF-9BE2-4BFD96559350}" srcOrd="1" destOrd="0" presId="urn:microsoft.com/office/officeart/2005/8/layout/hierarchy1"/>
    <dgm:cxn modelId="{CFE7F9C3-8BE7-441A-88C6-07DBA9D1A449}" type="presParOf" srcId="{C5EA981F-893D-478A-9FAD-7982527B3CB3}" destId="{A8CF1359-C462-48C5-B2EC-E3A0E15B811A}" srcOrd="1" destOrd="0" presId="urn:microsoft.com/office/officeart/2005/8/layout/hierarchy1"/>
    <dgm:cxn modelId="{6E21C8EF-7B47-454F-8ED9-94404C06EBB5}" type="presParOf" srcId="{A8CF1359-C462-48C5-B2EC-E3A0E15B811A}" destId="{BAF9C704-74C1-4593-8D0D-D41B0511A899}" srcOrd="0" destOrd="0" presId="urn:microsoft.com/office/officeart/2005/8/layout/hierarchy1"/>
    <dgm:cxn modelId="{25878366-4214-4E82-8325-BA22227F1436}" type="presParOf" srcId="{A8CF1359-C462-48C5-B2EC-E3A0E15B811A}" destId="{F1315B4B-DA24-4A38-87BD-4FCDCB7696A7}" srcOrd="1" destOrd="0" presId="urn:microsoft.com/office/officeart/2005/8/layout/hierarchy1"/>
    <dgm:cxn modelId="{A15577A6-6F9F-4FCD-AC9E-26F21016AADB}" type="presParOf" srcId="{F1315B4B-DA24-4A38-87BD-4FCDCB7696A7}" destId="{77CB4A0C-ABA1-4B5F-9C0A-7A3AD464EF40}" srcOrd="0" destOrd="0" presId="urn:microsoft.com/office/officeart/2005/8/layout/hierarchy1"/>
    <dgm:cxn modelId="{353FF32D-3A95-4541-99DE-C3BF9E73E819}" type="presParOf" srcId="{77CB4A0C-ABA1-4B5F-9C0A-7A3AD464EF40}" destId="{C802004B-5AD3-4E27-9322-9AB725AB3380}" srcOrd="0" destOrd="0" presId="urn:microsoft.com/office/officeart/2005/8/layout/hierarchy1"/>
    <dgm:cxn modelId="{49306A27-AF31-46DA-A226-A4FAC0AA525B}" type="presParOf" srcId="{77CB4A0C-ABA1-4B5F-9C0A-7A3AD464EF40}" destId="{470E6E3E-750F-4340-A657-C4E8E457EB2C}" srcOrd="1" destOrd="0" presId="urn:microsoft.com/office/officeart/2005/8/layout/hierarchy1"/>
    <dgm:cxn modelId="{E877AC29-20E1-4331-B970-18AFA8397E28}" type="presParOf" srcId="{F1315B4B-DA24-4A38-87BD-4FCDCB7696A7}" destId="{6147B711-78EA-4534-A37C-68562E209D3C}" srcOrd="1" destOrd="0" presId="urn:microsoft.com/office/officeart/2005/8/layout/hierarchy1"/>
    <dgm:cxn modelId="{A4FEB130-B5DB-4791-BDAC-C8BB873F8A27}" type="presParOf" srcId="{A8CF1359-C462-48C5-B2EC-E3A0E15B811A}" destId="{DA87D366-7683-4A05-A2D3-15E64E46CC66}" srcOrd="2" destOrd="0" presId="urn:microsoft.com/office/officeart/2005/8/layout/hierarchy1"/>
    <dgm:cxn modelId="{20CEEE65-63D1-4AAA-BEF9-5831EF5DE6CD}" type="presParOf" srcId="{A8CF1359-C462-48C5-B2EC-E3A0E15B811A}" destId="{6532A5C3-995C-4642-AB4D-1577ABE9EDCC}" srcOrd="3" destOrd="0" presId="urn:microsoft.com/office/officeart/2005/8/layout/hierarchy1"/>
    <dgm:cxn modelId="{D2D4ADE5-AB8A-4534-AA23-5EE6703029A1}" type="presParOf" srcId="{6532A5C3-995C-4642-AB4D-1577ABE9EDCC}" destId="{9D91D037-A916-4EF6-9B50-81D2F3E5A025}" srcOrd="0" destOrd="0" presId="urn:microsoft.com/office/officeart/2005/8/layout/hierarchy1"/>
    <dgm:cxn modelId="{482A7FA1-EB7B-4AB3-B60A-DFA7BF1C1F5A}" type="presParOf" srcId="{9D91D037-A916-4EF6-9B50-81D2F3E5A025}" destId="{067AEE36-DB0F-4C5D-920E-94AD39CB7465}" srcOrd="0" destOrd="0" presId="urn:microsoft.com/office/officeart/2005/8/layout/hierarchy1"/>
    <dgm:cxn modelId="{7967645D-7F4E-4DDE-90CF-D4F5CA34AE3E}" type="presParOf" srcId="{9D91D037-A916-4EF6-9B50-81D2F3E5A025}" destId="{ED27AAA1-7D82-48A5-9C31-7B5A88A51D17}" srcOrd="1" destOrd="0" presId="urn:microsoft.com/office/officeart/2005/8/layout/hierarchy1"/>
    <dgm:cxn modelId="{5D2CE182-341F-4036-B6FB-F524B0FDF192}" type="presParOf" srcId="{6532A5C3-995C-4642-AB4D-1577ABE9EDCC}" destId="{01463824-BAE2-4CD7-9873-9D0EBDED30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7D366-7683-4A05-A2D3-15E64E46CC66}">
      <dsp:nvSpPr>
        <dsp:cNvPr id="0" name=""/>
        <dsp:cNvSpPr/>
      </dsp:nvSpPr>
      <dsp:spPr>
        <a:xfrm>
          <a:off x="4833791" y="2774770"/>
          <a:ext cx="1003066" cy="477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312"/>
              </a:lnTo>
              <a:lnTo>
                <a:pt x="1003066" y="325312"/>
              </a:lnTo>
              <a:lnTo>
                <a:pt x="1003066" y="477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9C704-74C1-4593-8D0D-D41B0511A899}">
      <dsp:nvSpPr>
        <dsp:cNvPr id="0" name=""/>
        <dsp:cNvSpPr/>
      </dsp:nvSpPr>
      <dsp:spPr>
        <a:xfrm>
          <a:off x="3830725" y="2774770"/>
          <a:ext cx="1003066" cy="477368"/>
        </a:xfrm>
        <a:custGeom>
          <a:avLst/>
          <a:gdLst/>
          <a:ahLst/>
          <a:cxnLst/>
          <a:rect l="0" t="0" r="0" b="0"/>
          <a:pathLst>
            <a:path>
              <a:moveTo>
                <a:pt x="1003066" y="0"/>
              </a:moveTo>
              <a:lnTo>
                <a:pt x="1003066" y="325312"/>
              </a:lnTo>
              <a:lnTo>
                <a:pt x="0" y="325312"/>
              </a:lnTo>
              <a:lnTo>
                <a:pt x="0" y="477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27DA9-984C-441E-91CC-195B4CF2B1E3}">
      <dsp:nvSpPr>
        <dsp:cNvPr id="0" name=""/>
        <dsp:cNvSpPr/>
      </dsp:nvSpPr>
      <dsp:spPr>
        <a:xfrm>
          <a:off x="2827658" y="1255124"/>
          <a:ext cx="2006133" cy="477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312"/>
              </a:lnTo>
              <a:lnTo>
                <a:pt x="2006133" y="325312"/>
              </a:lnTo>
              <a:lnTo>
                <a:pt x="2006133" y="4773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FD82D-9EE9-4E7D-B0FA-A0A3A2B059FD}">
      <dsp:nvSpPr>
        <dsp:cNvPr id="0" name=""/>
        <dsp:cNvSpPr/>
      </dsp:nvSpPr>
      <dsp:spPr>
        <a:xfrm>
          <a:off x="2781938" y="1255124"/>
          <a:ext cx="91440" cy="477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3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2E94A-99A0-4A01-BF5A-73A7722F29D9}">
      <dsp:nvSpPr>
        <dsp:cNvPr id="0" name=""/>
        <dsp:cNvSpPr/>
      </dsp:nvSpPr>
      <dsp:spPr>
        <a:xfrm>
          <a:off x="821525" y="1255124"/>
          <a:ext cx="2006133" cy="477368"/>
        </a:xfrm>
        <a:custGeom>
          <a:avLst/>
          <a:gdLst/>
          <a:ahLst/>
          <a:cxnLst/>
          <a:rect l="0" t="0" r="0" b="0"/>
          <a:pathLst>
            <a:path>
              <a:moveTo>
                <a:pt x="2006133" y="0"/>
              </a:moveTo>
              <a:lnTo>
                <a:pt x="2006133" y="325312"/>
              </a:lnTo>
              <a:lnTo>
                <a:pt x="0" y="325312"/>
              </a:lnTo>
              <a:lnTo>
                <a:pt x="0" y="4773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A1CE4-37DC-4832-B027-E75609E1E874}">
      <dsp:nvSpPr>
        <dsp:cNvPr id="0" name=""/>
        <dsp:cNvSpPr/>
      </dsp:nvSpPr>
      <dsp:spPr>
        <a:xfrm>
          <a:off x="1782443" y="212847"/>
          <a:ext cx="2090430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9916-CAE3-4884-B2DE-487AA2BC347F}">
      <dsp:nvSpPr>
        <dsp:cNvPr id="0" name=""/>
        <dsp:cNvSpPr/>
      </dsp:nvSpPr>
      <dsp:spPr>
        <a:xfrm>
          <a:off x="1964819" y="386104"/>
          <a:ext cx="2090430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Long-term Capital</a:t>
          </a:r>
          <a:endParaRPr lang="en-SG" sz="2000" b="1" kern="1200" dirty="0"/>
        </a:p>
      </dsp:txBody>
      <dsp:txXfrm>
        <a:off x="1995346" y="416631"/>
        <a:ext cx="2029376" cy="981223"/>
      </dsp:txXfrm>
    </dsp:sp>
    <dsp:sp modelId="{1CA513CE-256C-4FEF-85B2-A6216D7F74B6}">
      <dsp:nvSpPr>
        <dsp:cNvPr id="0" name=""/>
        <dsp:cNvSpPr/>
      </dsp:nvSpPr>
      <dsp:spPr>
        <a:xfrm>
          <a:off x="835" y="1732492"/>
          <a:ext cx="1641381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73CFD-DD3B-45E4-85C0-1E962FDC4463}">
      <dsp:nvSpPr>
        <dsp:cNvPr id="0" name=""/>
        <dsp:cNvSpPr/>
      </dsp:nvSpPr>
      <dsp:spPr>
        <a:xfrm>
          <a:off x="183210" y="1905749"/>
          <a:ext cx="1641381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Long-term Debt</a:t>
          </a:r>
          <a:endParaRPr lang="en-SG" sz="2000" kern="1200" dirty="0"/>
        </a:p>
      </dsp:txBody>
      <dsp:txXfrm>
        <a:off x="213737" y="1936276"/>
        <a:ext cx="1580327" cy="981223"/>
      </dsp:txXfrm>
    </dsp:sp>
    <dsp:sp modelId="{A897A6CC-FCC8-49A1-9DC1-2AEC4BC57EFC}">
      <dsp:nvSpPr>
        <dsp:cNvPr id="0" name=""/>
        <dsp:cNvSpPr/>
      </dsp:nvSpPr>
      <dsp:spPr>
        <a:xfrm>
          <a:off x="2006968" y="1732492"/>
          <a:ext cx="1641381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B8421-4E98-46D6-9CBA-0A4F9EBB20BA}">
      <dsp:nvSpPr>
        <dsp:cNvPr id="0" name=""/>
        <dsp:cNvSpPr/>
      </dsp:nvSpPr>
      <dsp:spPr>
        <a:xfrm>
          <a:off x="2189343" y="1905749"/>
          <a:ext cx="1641381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Preferred Stock</a:t>
          </a:r>
          <a:endParaRPr lang="en-SG" sz="2000" b="1" kern="1200" dirty="0"/>
        </a:p>
      </dsp:txBody>
      <dsp:txXfrm>
        <a:off x="2219870" y="1936276"/>
        <a:ext cx="1580327" cy="981223"/>
      </dsp:txXfrm>
    </dsp:sp>
    <dsp:sp modelId="{6D98BFFB-F8D3-4E8A-B523-DA8C25FDEC8A}">
      <dsp:nvSpPr>
        <dsp:cNvPr id="0" name=""/>
        <dsp:cNvSpPr/>
      </dsp:nvSpPr>
      <dsp:spPr>
        <a:xfrm>
          <a:off x="4013101" y="1732492"/>
          <a:ext cx="1641381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7A0C8-EF3D-42DF-9BE2-4BFD96559350}">
      <dsp:nvSpPr>
        <dsp:cNvPr id="0" name=""/>
        <dsp:cNvSpPr/>
      </dsp:nvSpPr>
      <dsp:spPr>
        <a:xfrm>
          <a:off x="4195476" y="1905749"/>
          <a:ext cx="1641381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Common Stock</a:t>
          </a:r>
          <a:endParaRPr lang="en-SG" sz="2000" b="1" kern="1200" dirty="0"/>
        </a:p>
      </dsp:txBody>
      <dsp:txXfrm>
        <a:off x="4226003" y="1936276"/>
        <a:ext cx="1580327" cy="981223"/>
      </dsp:txXfrm>
    </dsp:sp>
    <dsp:sp modelId="{C802004B-5AD3-4E27-9322-9AB725AB3380}">
      <dsp:nvSpPr>
        <dsp:cNvPr id="0" name=""/>
        <dsp:cNvSpPr/>
      </dsp:nvSpPr>
      <dsp:spPr>
        <a:xfrm>
          <a:off x="3010034" y="3252138"/>
          <a:ext cx="1641381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E6E3E-750F-4340-A657-C4E8E457EB2C}">
      <dsp:nvSpPr>
        <dsp:cNvPr id="0" name=""/>
        <dsp:cNvSpPr/>
      </dsp:nvSpPr>
      <dsp:spPr>
        <a:xfrm>
          <a:off x="3192410" y="3425395"/>
          <a:ext cx="1641381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 smtClean="0"/>
            <a:t>Retained Earnings</a:t>
          </a:r>
          <a:endParaRPr lang="en-SG" sz="2000" b="1" kern="1200" dirty="0"/>
        </a:p>
      </dsp:txBody>
      <dsp:txXfrm>
        <a:off x="3222937" y="3455922"/>
        <a:ext cx="1580327" cy="981223"/>
      </dsp:txXfrm>
    </dsp:sp>
    <dsp:sp modelId="{067AEE36-DB0F-4C5D-920E-94AD39CB7465}">
      <dsp:nvSpPr>
        <dsp:cNvPr id="0" name=""/>
        <dsp:cNvSpPr/>
      </dsp:nvSpPr>
      <dsp:spPr>
        <a:xfrm>
          <a:off x="5016167" y="3252138"/>
          <a:ext cx="1641381" cy="1042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7AAA1-7D82-48A5-9C31-7B5A88A51D17}">
      <dsp:nvSpPr>
        <dsp:cNvPr id="0" name=""/>
        <dsp:cNvSpPr/>
      </dsp:nvSpPr>
      <dsp:spPr>
        <a:xfrm>
          <a:off x="5198543" y="3425395"/>
          <a:ext cx="1641381" cy="104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New Common Stock</a:t>
          </a:r>
          <a:endParaRPr lang="en-SG" sz="2000" b="1" kern="1200" dirty="0"/>
        </a:p>
      </dsp:txBody>
      <dsp:txXfrm>
        <a:off x="5229070" y="3455922"/>
        <a:ext cx="1580327" cy="98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6997-D1A4-47AC-872E-93DB9F6012C5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AA52-64EB-4AF6-ACBD-9A0F93F0E593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83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41C7-8705-FF4D-8E83-90EB04CBFC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441614-3026-446E-8182-DC2A7C6D9F0C}" type="datetimeFigureOut">
              <a:rPr lang="en-SG" smtClean="0"/>
              <a:pPr/>
              <a:t>12/10/12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375A85-03ED-4524-844F-7A2A18CFFE36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763688" y="1052736"/>
            <a:ext cx="5791200" cy="1371600"/>
          </a:xfrm>
          <a:prstGeom prst="rect">
            <a:avLst/>
          </a:prstGeom>
          <a:solidFill>
            <a:srgbClr val="FFCA47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altLang="zh-CN" sz="3900" b="1">
                <a:solidFill>
                  <a:schemeClr val="bg1"/>
                </a:solidFill>
                <a:latin typeface="Century Schoolbook" pitchFamily="18" charset="0"/>
                <a:ea typeface="华文楷体"/>
                <a:cs typeface="华文楷体"/>
              </a:rPr>
              <a:t>BU8201 TUTORIAL 7</a:t>
            </a:r>
            <a:br>
              <a:rPr lang="en-US" altLang="zh-CN" sz="3900" b="1">
                <a:solidFill>
                  <a:schemeClr val="bg1"/>
                </a:solidFill>
                <a:latin typeface="Century Schoolbook" pitchFamily="18" charset="0"/>
                <a:ea typeface="华文楷体"/>
                <a:cs typeface="华文楷体"/>
              </a:rPr>
            </a:br>
            <a:r>
              <a:rPr lang="en-US" altLang="zh-CN" sz="3900" b="1">
                <a:solidFill>
                  <a:schemeClr val="bg1"/>
                </a:solidFill>
                <a:latin typeface="Century Schoolbook" pitchFamily="18" charset="0"/>
                <a:ea typeface="华文楷体"/>
                <a:cs typeface="华文楷体"/>
              </a:rPr>
              <a:t>COST OF CAPITAL</a:t>
            </a:r>
            <a:endParaRPr lang="zh-CN" altLang="en-US" sz="3900" b="1">
              <a:solidFill>
                <a:schemeClr val="bg1"/>
              </a:solidFill>
              <a:latin typeface="Century Schoolbook" pitchFamily="18" charset="0"/>
              <a:ea typeface="华文楷体"/>
              <a:cs typeface="华文楷体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3356992"/>
            <a:ext cx="1828800" cy="2520280"/>
          </a:xfrm>
          <a:prstGeom prst="rect">
            <a:avLst/>
          </a:prstGeom>
          <a:solidFill>
            <a:srgbClr val="FFCA47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800" b="1" u="sng" dirty="0">
                <a:solidFill>
                  <a:schemeClr val="bg1"/>
                </a:solidFill>
                <a:latin typeface="Century Schoolbook" pitchFamily="18" charset="0"/>
              </a:rPr>
              <a:t>Group </a:t>
            </a:r>
            <a:r>
              <a:rPr lang="en-US" altLang="zh-CN" sz="2800" b="1" u="sng" dirty="0" smtClean="0">
                <a:solidFill>
                  <a:schemeClr val="bg1"/>
                </a:solidFill>
                <a:latin typeface="Century Schoolbook" pitchFamily="18" charset="0"/>
              </a:rPr>
              <a:t>2</a:t>
            </a:r>
            <a:endParaRPr lang="en-US" altLang="zh-CN" sz="2800" b="1" u="sng" dirty="0">
              <a:solidFill>
                <a:schemeClr val="bg1"/>
              </a:solidFill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  <a:t>Tania</a:t>
            </a:r>
            <a:b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</a:br>
            <a:r>
              <a:rPr lang="en-US" altLang="zh-CN" sz="2000" b="1" dirty="0" err="1" smtClean="0">
                <a:solidFill>
                  <a:schemeClr val="bg1"/>
                </a:solidFill>
                <a:latin typeface="Century Schoolbook" pitchFamily="18" charset="0"/>
              </a:rPr>
              <a:t>Salih</a:t>
            </a:r>
            <a:endParaRPr lang="en-US" altLang="zh-CN" sz="2000" b="1" dirty="0" smtClean="0">
              <a:solidFill>
                <a:schemeClr val="bg1"/>
              </a:solidFill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  <a:t>Brian</a:t>
            </a: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chemeClr val="bg1"/>
                </a:solidFill>
                <a:latin typeface="Century Schoolbook" pitchFamily="18" charset="0"/>
              </a:rPr>
              <a:t>Hui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  <a:t> Ting</a:t>
            </a: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  <a:t>Benjamin</a:t>
            </a: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  <a:t/>
            </a:r>
            <a:br>
              <a:rPr lang="en-US" altLang="zh-CN" sz="2000" b="1" dirty="0" smtClean="0">
                <a:solidFill>
                  <a:schemeClr val="bg1"/>
                </a:solidFill>
                <a:latin typeface="Century Schoolbook" pitchFamily="18" charset="0"/>
              </a:rPr>
            </a:br>
            <a:endParaRPr lang="en-US" altLang="zh-CN" sz="2000" b="1" dirty="0">
              <a:solidFill>
                <a:schemeClr val="bg1"/>
              </a:solidFill>
              <a:latin typeface="Century Schoolbook" pitchFamily="18" charset="0"/>
            </a:endParaRPr>
          </a:p>
        </p:txBody>
      </p:sp>
      <p:pic>
        <p:nvPicPr>
          <p:cNvPr id="29698" name="Picture 2" descr="http://thedevelopmentadvisor.com/tda/wp-content/uploads/2011/12/Cost-of-Cap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068960"/>
            <a:ext cx="5120156" cy="30925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899592" y="1340768"/>
            <a:ext cx="697686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Cost of common equity. </a:t>
            </a:r>
            <a:r>
              <a:rPr lang="en-US" sz="2800" dirty="0" smtClean="0">
                <a:latin typeface="Calibri" pitchFamily="34" charset="0"/>
              </a:rPr>
              <a:t>Percy </a:t>
            </a:r>
            <a:r>
              <a:rPr lang="en-US" sz="2800" dirty="0">
                <a:latin typeface="Calibri" pitchFamily="34" charset="0"/>
              </a:rPr>
              <a:t>Motors has a target capital structure of 40 percent debt and 60 percent common equity, with no preferred stock.  The yield to maturity on the company’s outstanding bonds is 9 percent, and its tax rate is 40 percent.  Percy’s CFO estimates that the company’s WACC is 9.96 percent.  What is Percy’s cost of common equity?</a:t>
            </a:r>
            <a:endParaRPr lang="en-SG" sz="2800" dirty="0">
              <a:latin typeface="Calibri" pitchFamily="34" charset="0"/>
            </a:endParaRPr>
          </a:p>
          <a:p>
            <a:endParaRPr lang="en-SG" sz="2400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620688"/>
            <a:ext cx="1300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Q11-3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1043608" y="620688"/>
            <a:ext cx="5867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u="sng" dirty="0">
                <a:latin typeface="Calibri" pitchFamily="34" charset="0"/>
              </a:rPr>
              <a:t>Given:</a:t>
            </a:r>
            <a:endParaRPr lang="en-SG" sz="2200" b="1" dirty="0"/>
          </a:p>
          <a:p>
            <a:endParaRPr lang="en-US" sz="2200" u="sng" dirty="0"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WACC = 0.096</a:t>
            </a:r>
          </a:p>
          <a:p>
            <a:r>
              <a:rPr lang="en-US" altLang="zh-TW" sz="22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TW" sz="2200" baseline="-25000" dirty="0">
                <a:latin typeface="Calibri" pitchFamily="34" charset="0"/>
                <a:cs typeface="Calibri" pitchFamily="34" charset="0"/>
              </a:rPr>
              <a:t>d </a:t>
            </a:r>
            <a:r>
              <a:rPr lang="en-US" sz="2200" dirty="0">
                <a:latin typeface="Calibri" pitchFamily="34" charset="0"/>
              </a:rPr>
              <a:t> = 0.4</a:t>
            </a:r>
            <a:endParaRPr lang="en-US" altLang="zh-TW" sz="2200" baseline="-25000" dirty="0">
              <a:latin typeface="Calibri" pitchFamily="34" charset="0"/>
            </a:endParaRPr>
          </a:p>
          <a:p>
            <a:r>
              <a:rPr lang="en-US" altLang="zh-TW" sz="2200" dirty="0" err="1">
                <a:latin typeface="Calibri" pitchFamily="34" charset="0"/>
              </a:rPr>
              <a:t>w</a:t>
            </a:r>
            <a:r>
              <a:rPr lang="en-US" altLang="zh-TW" sz="2200" baseline="-25000" dirty="0" err="1">
                <a:latin typeface="Calibri" pitchFamily="34" charset="0"/>
              </a:rPr>
              <a:t>c</a:t>
            </a:r>
            <a:r>
              <a:rPr lang="en-US" sz="2200" dirty="0">
                <a:latin typeface="Calibri" pitchFamily="34" charset="0"/>
              </a:rPr>
              <a:t> = 0.60</a:t>
            </a:r>
            <a:endParaRPr lang="en-US" altLang="zh-TW" sz="2200" dirty="0">
              <a:latin typeface="Calibri" pitchFamily="34" charset="0"/>
            </a:endParaRPr>
          </a:p>
          <a:p>
            <a:r>
              <a:rPr lang="en-US" altLang="zh-TW" sz="2200" dirty="0">
                <a:latin typeface="Calibri" pitchFamily="34" charset="0"/>
              </a:rPr>
              <a:t>r</a:t>
            </a:r>
            <a:r>
              <a:rPr lang="en-US" altLang="zh-TW" sz="2200" baseline="-25000" dirty="0">
                <a:latin typeface="Calibri" pitchFamily="34" charset="0"/>
              </a:rPr>
              <a:t>d</a:t>
            </a:r>
            <a:r>
              <a:rPr lang="en-US" sz="2200" dirty="0">
                <a:latin typeface="Calibri" pitchFamily="34" charset="0"/>
              </a:rPr>
              <a:t> = 0.09</a:t>
            </a:r>
            <a:endParaRPr lang="en-US" altLang="zh-TW" sz="2200" baseline="-25000" dirty="0">
              <a:latin typeface="Calibri" pitchFamily="34" charset="0"/>
            </a:endParaRPr>
          </a:p>
          <a:p>
            <a:r>
              <a:rPr lang="en-US" altLang="zh-TW" sz="2200" dirty="0">
                <a:latin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</a:rPr>
              <a:t> = 0.40</a:t>
            </a:r>
            <a:endParaRPr lang="en-US" altLang="zh-TW" sz="2200" dirty="0">
              <a:latin typeface="Calibri" pitchFamily="34" charset="0"/>
            </a:endParaRPr>
          </a:p>
          <a:p>
            <a:r>
              <a:rPr lang="en-US" altLang="zh-TW" sz="2200" dirty="0" err="1">
                <a:latin typeface="Calibri" pitchFamily="34" charset="0"/>
              </a:rPr>
              <a:t>w</a:t>
            </a:r>
            <a:r>
              <a:rPr lang="en-US" altLang="zh-TW" sz="2200" baseline="-25000" dirty="0" err="1">
                <a:latin typeface="Calibri" pitchFamily="34" charset="0"/>
              </a:rPr>
              <a:t>p</a:t>
            </a:r>
            <a:r>
              <a:rPr lang="en-US" altLang="zh-TW" sz="2200" dirty="0">
                <a:latin typeface="Calibri" pitchFamily="34" charset="0"/>
              </a:rPr>
              <a:t> </a:t>
            </a:r>
            <a:r>
              <a:rPr lang="en-US" altLang="zh-TW" sz="2200" dirty="0" err="1">
                <a:latin typeface="Calibri" pitchFamily="34" charset="0"/>
              </a:rPr>
              <a:t>r</a:t>
            </a:r>
            <a:r>
              <a:rPr lang="en-US" altLang="zh-TW" sz="2200" baseline="-25000" dirty="0" err="1">
                <a:latin typeface="Calibri" pitchFamily="34" charset="0"/>
              </a:rPr>
              <a:t>p</a:t>
            </a:r>
            <a:r>
              <a:rPr lang="en-US" altLang="zh-TW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= </a:t>
            </a:r>
            <a:r>
              <a:rPr lang="en-US" sz="2200" dirty="0" smtClean="0">
                <a:latin typeface="Calibri" pitchFamily="34" charset="0"/>
              </a:rPr>
              <a:t>0 (No preferred stock)</a:t>
            </a:r>
            <a:endParaRPr lang="en-US" sz="2200" dirty="0">
              <a:latin typeface="Calibri" pitchFamily="34" charset="0"/>
            </a:endParaRPr>
          </a:p>
          <a:p>
            <a:endParaRPr lang="en-US" altLang="zh-TW" sz="2200" dirty="0">
              <a:latin typeface="Calibri" pitchFamily="34" charset="0"/>
            </a:endParaRPr>
          </a:p>
          <a:p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WACC = w</a:t>
            </a:r>
            <a:r>
              <a:rPr lang="en-US" altLang="zh-TW" sz="2200" b="1" baseline="-25000" dirty="0">
                <a:solidFill>
                  <a:srgbClr val="CCFF99"/>
                </a:solidFill>
                <a:latin typeface="Calibri" pitchFamily="34" charset="0"/>
              </a:rPr>
              <a:t>d</a:t>
            </a:r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 r</a:t>
            </a:r>
            <a:r>
              <a:rPr lang="en-US" altLang="zh-TW" sz="2200" b="1" baseline="-25000" dirty="0">
                <a:solidFill>
                  <a:srgbClr val="CCFF99"/>
                </a:solidFill>
                <a:latin typeface="Calibri" pitchFamily="34" charset="0"/>
              </a:rPr>
              <a:t>d</a:t>
            </a:r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 (1-T) + </a:t>
            </a:r>
            <a:r>
              <a:rPr lang="en-US" altLang="zh-TW" sz="2200" b="1" dirty="0" err="1">
                <a:solidFill>
                  <a:srgbClr val="CCFF99"/>
                </a:solidFill>
                <a:latin typeface="Calibri" pitchFamily="34" charset="0"/>
              </a:rPr>
              <a:t>w</a:t>
            </a:r>
            <a:r>
              <a:rPr lang="en-US" altLang="zh-TW" sz="2200" b="1" baseline="-25000" dirty="0" err="1">
                <a:solidFill>
                  <a:srgbClr val="CCFF99"/>
                </a:solidFill>
                <a:latin typeface="Calibri" pitchFamily="34" charset="0"/>
              </a:rPr>
              <a:t>p</a:t>
            </a:r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US" altLang="zh-TW" sz="2200" b="1" dirty="0" err="1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US" altLang="zh-TW" sz="2200" b="1" baseline="-25000" dirty="0" err="1">
                <a:solidFill>
                  <a:srgbClr val="CCFF99"/>
                </a:solidFill>
                <a:latin typeface="Calibri" pitchFamily="34" charset="0"/>
              </a:rPr>
              <a:t>p</a:t>
            </a:r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 + </a:t>
            </a:r>
            <a:r>
              <a:rPr lang="en-US" altLang="zh-TW" sz="2200" b="1" dirty="0" err="1">
                <a:solidFill>
                  <a:srgbClr val="CCFF99"/>
                </a:solidFill>
                <a:latin typeface="Calibri" pitchFamily="34" charset="0"/>
              </a:rPr>
              <a:t>w</a:t>
            </a:r>
            <a:r>
              <a:rPr lang="en-US" altLang="zh-TW" sz="2200" b="1" baseline="-25000" dirty="0" err="1">
                <a:solidFill>
                  <a:srgbClr val="CCFF99"/>
                </a:solidFill>
                <a:latin typeface="Calibri" pitchFamily="34" charset="0"/>
              </a:rPr>
              <a:t>c</a:t>
            </a:r>
            <a:r>
              <a:rPr lang="en-US" altLang="zh-TW" sz="2200" b="1" dirty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US" altLang="zh-TW" sz="2200" b="1" dirty="0" err="1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US" altLang="zh-TW" sz="2200" b="1" baseline="-25000" dirty="0" err="1">
                <a:solidFill>
                  <a:srgbClr val="CCFF99"/>
                </a:solidFill>
                <a:latin typeface="Calibri" pitchFamily="34" charset="0"/>
              </a:rPr>
              <a:t>s</a:t>
            </a:r>
            <a:endParaRPr lang="en-US" altLang="zh-TW" sz="2200" b="1" baseline="-25000" dirty="0">
              <a:solidFill>
                <a:srgbClr val="CCFF99"/>
              </a:solidFill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(0.0996) = (0.4)(0.09)(1 - 0.40) + 0 + (0.60)</a:t>
            </a:r>
            <a:r>
              <a:rPr lang="en-US" sz="2200" dirty="0" err="1">
                <a:latin typeface="Calibri" pitchFamily="34" charset="0"/>
              </a:rPr>
              <a:t>r</a:t>
            </a:r>
            <a:r>
              <a:rPr lang="en-US" altLang="zh-TW" sz="2200" baseline="-25000" dirty="0" err="1">
                <a:latin typeface="Calibri" pitchFamily="34" charset="0"/>
              </a:rPr>
              <a:t>s</a:t>
            </a:r>
            <a:endParaRPr lang="en-SG" sz="2200" dirty="0">
              <a:latin typeface="Calibri" pitchFamily="34" charset="0"/>
            </a:endParaRPr>
          </a:p>
          <a:p>
            <a:endParaRPr lang="en-SG" sz="2200" dirty="0">
              <a:latin typeface="Calibri" pitchFamily="34" charset="0"/>
            </a:endParaRPr>
          </a:p>
          <a:p>
            <a:r>
              <a:rPr lang="en-SG" sz="2200" dirty="0" err="1">
                <a:latin typeface="Calibri" pitchFamily="34" charset="0"/>
              </a:rPr>
              <a:t>r</a:t>
            </a:r>
            <a:r>
              <a:rPr lang="en-SG" sz="2200" baseline="-25000" dirty="0" err="1">
                <a:latin typeface="Calibri" pitchFamily="34" charset="0"/>
              </a:rPr>
              <a:t>s</a:t>
            </a:r>
            <a:r>
              <a:rPr lang="en-SG" sz="2200" baseline="-25000" dirty="0">
                <a:latin typeface="Calibri" pitchFamily="34" charset="0"/>
              </a:rPr>
              <a:t> </a:t>
            </a:r>
            <a:r>
              <a:rPr lang="en-SG" sz="2200" dirty="0">
                <a:latin typeface="Calibri" pitchFamily="34" charset="0"/>
              </a:rPr>
              <a:t>= 0.13 = 13%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556792"/>
            <a:ext cx="7344816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Cost of common equity. </a:t>
            </a:r>
            <a:r>
              <a:rPr lang="en-US" sz="2800" dirty="0" smtClean="0">
                <a:latin typeface="Calibri" pitchFamily="34" charset="0"/>
              </a:rPr>
              <a:t>The future earnings, dividends and common stock price of </a:t>
            </a:r>
            <a:r>
              <a:rPr lang="en-US" sz="2800" dirty="0" err="1" smtClean="0">
                <a:latin typeface="Calibri" pitchFamily="34" charset="0"/>
              </a:rPr>
              <a:t>Carpetto</a:t>
            </a:r>
            <a:r>
              <a:rPr lang="en-US" sz="2800" dirty="0" smtClean="0">
                <a:latin typeface="Calibri" pitchFamily="34" charset="0"/>
              </a:rPr>
              <a:t> Technologies Inc. are expected to grow at 7 percent per year.  </a:t>
            </a:r>
            <a:r>
              <a:rPr lang="en-US" sz="2800" dirty="0" err="1" smtClean="0">
                <a:latin typeface="Calibri" pitchFamily="34" charset="0"/>
              </a:rPr>
              <a:t>Carpetto’s</a:t>
            </a:r>
            <a:r>
              <a:rPr lang="en-US" sz="2800" dirty="0" smtClean="0">
                <a:latin typeface="Calibri" pitchFamily="34" charset="0"/>
              </a:rPr>
              <a:t> common stock sells for $23 per share, its last dividend was $2.00, and it will pay a dividend of $2.14 at the end of the current year.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776317"/>
            <a:ext cx="1300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Q11-6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15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9551" y="209303"/>
            <a:ext cx="823608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lphaLcParenBoth"/>
            </a:pPr>
            <a:r>
              <a:rPr lang="en-US" sz="3200" dirty="0">
                <a:latin typeface="Calibri" pitchFamily="34" charset="0"/>
              </a:rPr>
              <a:t>Using the DCF approach, what is its cost of common equity?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u="sng" dirty="0">
                <a:latin typeface="Calibri" pitchFamily="34" charset="0"/>
              </a:rPr>
              <a:t> Given:</a:t>
            </a:r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D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</a:rPr>
              <a:t>= </a:t>
            </a:r>
            <a:r>
              <a:rPr lang="en-US" sz="2400" dirty="0">
                <a:latin typeface="Calibri" pitchFamily="34" charset="0"/>
              </a:rPr>
              <a:t>$</a:t>
            </a:r>
            <a:r>
              <a:rPr lang="en-US" sz="2400" dirty="0" smtClean="0">
                <a:latin typeface="Calibri" pitchFamily="34" charset="0"/>
              </a:rPr>
              <a:t>2.14</a:t>
            </a:r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dirty="0">
                <a:latin typeface="Calibri" pitchFamily="34" charset="0"/>
              </a:rPr>
              <a:t>	P</a:t>
            </a:r>
            <a:r>
              <a:rPr lang="en-US" sz="2400" baseline="-25000" dirty="0">
                <a:latin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</a:rPr>
              <a:t> = $23.00</a:t>
            </a:r>
          </a:p>
          <a:p>
            <a:pPr marL="457200" indent="-457200"/>
            <a:r>
              <a:rPr lang="en-US" sz="2400" dirty="0">
                <a:latin typeface="Calibri" pitchFamily="34" charset="0"/>
              </a:rPr>
              <a:t>	g = 7%</a:t>
            </a:r>
          </a:p>
          <a:p>
            <a:pPr marL="457200" indent="-457200"/>
            <a:r>
              <a:rPr lang="en-US" sz="2400" dirty="0">
                <a:latin typeface="Calibri" pitchFamily="34" charset="0"/>
              </a:rPr>
              <a:t>	</a:t>
            </a:r>
          </a:p>
          <a:p>
            <a:pPr marL="457200" indent="-457200"/>
            <a:r>
              <a:rPr lang="en-US" sz="2400" dirty="0">
                <a:latin typeface="Calibri" pitchFamily="34" charset="0"/>
              </a:rPr>
              <a:t>	</a:t>
            </a:r>
            <a:r>
              <a:rPr lang="en-US" sz="3200" dirty="0" err="1" smtClean="0">
                <a:solidFill>
                  <a:srgbClr val="CCFFCC"/>
                </a:solidFill>
                <a:latin typeface="Calibri" pitchFamily="34" charset="0"/>
              </a:rPr>
              <a:t>r</a:t>
            </a:r>
            <a:r>
              <a:rPr lang="en-US" sz="3200" baseline="-25000" dirty="0" err="1" smtClean="0">
                <a:solidFill>
                  <a:srgbClr val="CCFFCC"/>
                </a:solidFill>
                <a:latin typeface="Calibri" pitchFamily="34" charset="0"/>
              </a:rPr>
              <a:t>s</a:t>
            </a:r>
            <a:r>
              <a:rPr lang="en-US" sz="3200" dirty="0" smtClean="0">
                <a:solidFill>
                  <a:srgbClr val="CCFFCC"/>
                </a:solidFill>
                <a:latin typeface="Calibri" pitchFamily="34" charset="0"/>
              </a:rPr>
              <a:t> 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= (D</a:t>
            </a:r>
            <a:r>
              <a:rPr lang="en-US" sz="3200" baseline="-25000" dirty="0">
                <a:solidFill>
                  <a:srgbClr val="CCFFCC"/>
                </a:solidFill>
                <a:latin typeface="Calibri" pitchFamily="34" charset="0"/>
              </a:rPr>
              <a:t>1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/P</a:t>
            </a:r>
            <a:r>
              <a:rPr lang="en-US" sz="3200" baseline="-25000" dirty="0">
                <a:solidFill>
                  <a:srgbClr val="CCFFCC"/>
                </a:solidFill>
                <a:latin typeface="Calibri" pitchFamily="34" charset="0"/>
              </a:rPr>
              <a:t>0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) + g</a:t>
            </a:r>
          </a:p>
          <a:p>
            <a:pPr marL="457200" indent="-457200"/>
            <a:r>
              <a:rPr lang="en-US" sz="3200" dirty="0">
                <a:latin typeface="Calibri" pitchFamily="34" charset="0"/>
              </a:rPr>
              <a:t>	   = (2.14/23) + 0.07</a:t>
            </a:r>
          </a:p>
          <a:p>
            <a:pPr marL="457200" indent="-457200"/>
            <a:r>
              <a:rPr lang="en-US" sz="3200" dirty="0">
                <a:latin typeface="Calibri" pitchFamily="34" charset="0"/>
              </a:rPr>
              <a:t>	   = 0.163 = </a:t>
            </a:r>
            <a:r>
              <a:rPr lang="en-US" sz="3200" dirty="0" smtClean="0">
                <a:latin typeface="Calibri" pitchFamily="34" charset="0"/>
              </a:rPr>
              <a:t>16.3%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04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39552" y="116632"/>
            <a:ext cx="835292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</a:rPr>
              <a:t>b)	If the firm’s beta is 1.6, the risk-free rate is 9 percent, and the average return on the market is 13 percent, what will be the firm’s cost of common equity using the CAPM approach?</a:t>
            </a:r>
            <a:endParaRPr lang="en-SG" sz="28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	</a:t>
            </a:r>
            <a:r>
              <a:rPr lang="en-US" sz="2400" u="sng" dirty="0">
                <a:latin typeface="Calibri" pitchFamily="34" charset="0"/>
              </a:rPr>
              <a:t>Given:</a:t>
            </a:r>
          </a:p>
          <a:p>
            <a:r>
              <a:rPr lang="en-US" sz="2400" dirty="0">
                <a:latin typeface="Calibri" pitchFamily="34" charset="0"/>
              </a:rPr>
              <a:t>	b = 1.6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r</a:t>
            </a:r>
            <a:r>
              <a:rPr lang="en-US" sz="2400" baseline="-25000" dirty="0" err="1">
                <a:latin typeface="Calibri" pitchFamily="34" charset="0"/>
              </a:rPr>
              <a:t>RF</a:t>
            </a:r>
            <a:r>
              <a:rPr lang="en-SG" sz="2400" dirty="0">
                <a:latin typeface="Calibri" pitchFamily="34" charset="0"/>
              </a:rPr>
              <a:t> = 9%</a:t>
            </a:r>
          </a:p>
          <a:p>
            <a:r>
              <a:rPr lang="en-SG" sz="2400" dirty="0">
                <a:latin typeface="Calibri" pitchFamily="34" charset="0"/>
              </a:rPr>
              <a:t>	</a:t>
            </a:r>
            <a:r>
              <a:rPr lang="en-SG" sz="2400" dirty="0" err="1">
                <a:latin typeface="Calibri" pitchFamily="34" charset="0"/>
              </a:rPr>
              <a:t>r</a:t>
            </a:r>
            <a:r>
              <a:rPr lang="en-SG" sz="2400" baseline="-25000" dirty="0" err="1">
                <a:latin typeface="Calibri" pitchFamily="34" charset="0"/>
              </a:rPr>
              <a:t>M</a:t>
            </a:r>
            <a:r>
              <a:rPr lang="en-SG" sz="2400" dirty="0">
                <a:latin typeface="Calibri" pitchFamily="34" charset="0"/>
              </a:rPr>
              <a:t> = 13%</a:t>
            </a:r>
          </a:p>
          <a:p>
            <a:endParaRPr lang="en-SG" sz="2400" dirty="0">
              <a:latin typeface="Calibri" pitchFamily="34" charset="0"/>
            </a:endParaRPr>
          </a:p>
          <a:p>
            <a:r>
              <a:rPr lang="en-SG" sz="2400" b="1" dirty="0">
                <a:latin typeface="Calibri" pitchFamily="34" charset="0"/>
              </a:rPr>
              <a:t>	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r</a:t>
            </a:r>
            <a:r>
              <a:rPr lang="en-SG" sz="3200" baseline="-25000" dirty="0">
                <a:solidFill>
                  <a:srgbClr val="CCFFCC"/>
                </a:solidFill>
                <a:latin typeface="Calibri" pitchFamily="34" charset="0"/>
              </a:rPr>
              <a:t>s 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= r</a:t>
            </a:r>
            <a:r>
              <a:rPr lang="en-SG" sz="3200" baseline="-25000" dirty="0">
                <a:solidFill>
                  <a:srgbClr val="CCFFCC"/>
                </a:solidFill>
                <a:latin typeface="Calibri" pitchFamily="34" charset="0"/>
              </a:rPr>
              <a:t>RF 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+ (r</a:t>
            </a:r>
            <a:r>
              <a:rPr lang="en-SG" sz="3200" baseline="-25000" dirty="0">
                <a:solidFill>
                  <a:srgbClr val="CCFFCC"/>
                </a:solidFill>
                <a:latin typeface="Calibri" pitchFamily="34" charset="0"/>
              </a:rPr>
              <a:t>M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 </a:t>
            </a:r>
            <a:r>
              <a:rPr lang="en-SG" sz="3200" dirty="0" smtClean="0">
                <a:solidFill>
                  <a:srgbClr val="CCFFCC"/>
                </a:solidFill>
                <a:latin typeface="Calibri" pitchFamily="34" charset="0"/>
              </a:rPr>
              <a:t>- 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r</a:t>
            </a:r>
            <a:r>
              <a:rPr lang="en-SG" sz="3200" baseline="-25000" dirty="0">
                <a:solidFill>
                  <a:srgbClr val="CCFFCC"/>
                </a:solidFill>
                <a:latin typeface="Calibri" pitchFamily="34" charset="0"/>
              </a:rPr>
              <a:t>RF</a:t>
            </a:r>
            <a:r>
              <a:rPr lang="en-SG" sz="3200" dirty="0">
                <a:solidFill>
                  <a:srgbClr val="CCFFCC"/>
                </a:solidFill>
                <a:latin typeface="Calibri" pitchFamily="34" charset="0"/>
              </a:rPr>
              <a:t>) b</a:t>
            </a:r>
          </a:p>
          <a:p>
            <a:r>
              <a:rPr lang="en-SG" sz="3200" dirty="0">
                <a:latin typeface="Calibri" pitchFamily="34" charset="0"/>
              </a:rPr>
              <a:t>	</a:t>
            </a:r>
            <a:r>
              <a:rPr lang="en-SG" sz="3200" dirty="0" err="1">
                <a:latin typeface="Calibri" pitchFamily="34" charset="0"/>
              </a:rPr>
              <a:t>r</a:t>
            </a:r>
            <a:r>
              <a:rPr lang="en-SG" sz="3200" baseline="-250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= (0.09) + (0.13 </a:t>
            </a:r>
            <a:r>
              <a:rPr lang="en-US" sz="3200" dirty="0" smtClean="0">
                <a:latin typeface="Calibri" pitchFamily="34" charset="0"/>
              </a:rPr>
              <a:t>- </a:t>
            </a:r>
            <a:r>
              <a:rPr lang="en-US" sz="3200" dirty="0">
                <a:latin typeface="Calibri" pitchFamily="34" charset="0"/>
              </a:rPr>
              <a:t>0.09)(1.6)</a:t>
            </a:r>
          </a:p>
          <a:p>
            <a:r>
              <a:rPr lang="en-US" sz="3200" dirty="0">
                <a:latin typeface="Calibri" pitchFamily="34" charset="0"/>
              </a:rPr>
              <a:t>	   = 0.154 = 15.4%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74534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536" y="188640"/>
            <a:ext cx="8352928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>
                <a:latin typeface="Calibri" pitchFamily="34" charset="0"/>
              </a:rPr>
              <a:t>(c)	</a:t>
            </a:r>
            <a:r>
              <a:rPr lang="en-US" sz="2800" dirty="0" smtClean="0">
                <a:latin typeface="Calibri" pitchFamily="34" charset="0"/>
              </a:rPr>
              <a:t>If </a:t>
            </a:r>
            <a:r>
              <a:rPr lang="en-US" sz="2800" dirty="0">
                <a:latin typeface="Calibri" pitchFamily="34" charset="0"/>
              </a:rPr>
              <a:t>the firm’s bonds earn a return of 12 percent, based on the bond-yield-plus-risk-premium approach, what will be </a:t>
            </a:r>
            <a:r>
              <a:rPr lang="en-US" sz="2800" dirty="0" err="1">
                <a:latin typeface="Calibri" pitchFamily="34" charset="0"/>
              </a:rPr>
              <a:t>r</a:t>
            </a:r>
            <a:r>
              <a:rPr lang="en-US" sz="2800" baseline="-25000" dirty="0" err="1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?  Use the midpoint of the risk premium range discussed in Section 11-15 in your calculations. </a:t>
            </a: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dirty="0">
                <a:latin typeface="Calibri" pitchFamily="34" charset="0"/>
              </a:rPr>
              <a:t>		</a:t>
            </a:r>
            <a:r>
              <a:rPr lang="en-US" sz="2400" u="sng" dirty="0">
                <a:latin typeface="Calibri" pitchFamily="34" charset="0"/>
              </a:rPr>
              <a:t> Given:</a:t>
            </a:r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dirty="0">
                <a:latin typeface="Calibri" pitchFamily="34" charset="0"/>
              </a:rPr>
              <a:t>		r</a:t>
            </a:r>
            <a:r>
              <a:rPr lang="en-US" sz="2400" baseline="-25000" dirty="0">
                <a:latin typeface="Calibri" pitchFamily="34" charset="0"/>
              </a:rPr>
              <a:t>d</a:t>
            </a:r>
            <a:r>
              <a:rPr lang="en-US" sz="2400" dirty="0">
                <a:latin typeface="Calibri" pitchFamily="34" charset="0"/>
              </a:rPr>
              <a:t> = </a:t>
            </a:r>
            <a:r>
              <a:rPr lang="en-US" sz="2400" dirty="0" smtClean="0">
                <a:latin typeface="Calibri" pitchFamily="34" charset="0"/>
              </a:rPr>
              <a:t>0.12</a:t>
            </a:r>
          </a:p>
          <a:p>
            <a:pPr marL="1371600" lvl="2" indent="-457200"/>
            <a:r>
              <a:rPr lang="en-US" sz="2400" dirty="0" smtClean="0">
                <a:latin typeface="Calibri" pitchFamily="34" charset="0"/>
              </a:rPr>
              <a:t>RP </a:t>
            </a:r>
            <a:r>
              <a:rPr lang="en-US" sz="2400" dirty="0">
                <a:latin typeface="Calibri" pitchFamily="34" charset="0"/>
              </a:rPr>
              <a:t>= 0.04 </a:t>
            </a:r>
            <a:r>
              <a:rPr lang="en-US" sz="2400" dirty="0" smtClean="0">
                <a:latin typeface="Calibri" pitchFamily="34" charset="0"/>
              </a:rPr>
              <a:t>(general range is 3</a:t>
            </a:r>
            <a:r>
              <a:rPr lang="en-US" sz="2400" dirty="0">
                <a:latin typeface="Calibri" pitchFamily="34" charset="0"/>
              </a:rPr>
              <a:t>% </a:t>
            </a:r>
            <a:r>
              <a:rPr lang="en-US" sz="2400" dirty="0" smtClean="0">
                <a:latin typeface="Calibri" pitchFamily="34" charset="0"/>
              </a:rPr>
              <a:t>- 5</a:t>
            </a:r>
            <a:r>
              <a:rPr lang="en-US" sz="2400" dirty="0">
                <a:latin typeface="Calibri" pitchFamily="34" charset="0"/>
              </a:rPr>
              <a:t>%, midpoint is 4</a:t>
            </a:r>
            <a:r>
              <a:rPr lang="en-US" sz="2400" dirty="0" smtClean="0">
                <a:latin typeface="Calibri" pitchFamily="34" charset="0"/>
              </a:rPr>
              <a:t>% -</a:t>
            </a:r>
            <a:r>
              <a:rPr lang="en-US" sz="2400" dirty="0" err="1" smtClean="0">
                <a:latin typeface="Calibri" pitchFamily="34" charset="0"/>
              </a:rPr>
              <a:t>Lect</a:t>
            </a:r>
            <a:r>
              <a:rPr lang="en-US" sz="2400" dirty="0" smtClean="0">
                <a:latin typeface="Calibri" pitchFamily="34" charset="0"/>
              </a:rPr>
              <a:t> 7,P21 ) </a:t>
            </a:r>
            <a:endParaRPr lang="en-US" sz="2400" dirty="0">
              <a:latin typeface="Calibri" pitchFamily="34" charset="0"/>
            </a:endParaRPr>
          </a:p>
          <a:p>
            <a:pPr marL="457200" indent="-457200">
              <a:buFontTx/>
              <a:buAutoNum type="alphaLcParenR" startAt="3"/>
            </a:pPr>
            <a:endParaRPr lang="en-US" sz="2400" dirty="0">
              <a:latin typeface="Calibri" pitchFamily="34" charset="0"/>
            </a:endParaRPr>
          </a:p>
          <a:p>
            <a:pPr marL="457200" indent="-457200"/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solidFill>
                  <a:srgbClr val="CCFFCC"/>
                </a:solidFill>
                <a:latin typeface="Calibri" pitchFamily="34" charset="0"/>
              </a:rPr>
              <a:t>r</a:t>
            </a:r>
            <a:r>
              <a:rPr lang="en-US" sz="3200" baseline="-25000" dirty="0" err="1" smtClean="0">
                <a:solidFill>
                  <a:srgbClr val="CCFFCC"/>
                </a:solidFill>
                <a:latin typeface="Calibri" pitchFamily="34" charset="0"/>
              </a:rPr>
              <a:t>s</a:t>
            </a:r>
            <a:r>
              <a:rPr lang="en-US" sz="3200" dirty="0" smtClean="0">
                <a:solidFill>
                  <a:srgbClr val="CCFFCC"/>
                </a:solidFill>
                <a:latin typeface="Calibri" pitchFamily="34" charset="0"/>
              </a:rPr>
              <a:t> 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= r</a:t>
            </a:r>
            <a:r>
              <a:rPr lang="en-US" sz="3200" baseline="-25000" dirty="0">
                <a:solidFill>
                  <a:srgbClr val="CCFFCC"/>
                </a:solidFill>
                <a:latin typeface="Calibri" pitchFamily="34" charset="0"/>
              </a:rPr>
              <a:t>d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 + RP</a:t>
            </a:r>
          </a:p>
          <a:p>
            <a:pPr marL="457200" indent="-457200"/>
            <a:r>
              <a:rPr lang="en-US" sz="3200" dirty="0">
                <a:latin typeface="Calibri" pitchFamily="34" charset="0"/>
              </a:rPr>
              <a:t>	 </a:t>
            </a:r>
            <a:r>
              <a:rPr lang="en-US" sz="3200" dirty="0" err="1">
                <a:latin typeface="Calibri" pitchFamily="34" charset="0"/>
              </a:rPr>
              <a:t>r</a:t>
            </a:r>
            <a:r>
              <a:rPr lang="en-US" sz="3200" baseline="-250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= (0.12) + (0.04)</a:t>
            </a:r>
          </a:p>
          <a:p>
            <a:pPr marL="457200" indent="-457200"/>
            <a:r>
              <a:rPr lang="en-US" sz="3200" dirty="0">
                <a:latin typeface="Calibri" pitchFamily="34" charset="0"/>
              </a:rPr>
              <a:t>	 </a:t>
            </a:r>
            <a:r>
              <a:rPr lang="en-US" sz="3200" dirty="0" err="1">
                <a:latin typeface="Calibri" pitchFamily="34" charset="0"/>
              </a:rPr>
              <a:t>r</a:t>
            </a:r>
            <a:r>
              <a:rPr lang="en-US" sz="3200" baseline="-250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= 0.160 = 16%</a:t>
            </a:r>
          </a:p>
          <a:p>
            <a:pPr marL="457200" indent="-457200"/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3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23528" y="548680"/>
            <a:ext cx="8496944" cy="406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(</a:t>
            </a:r>
            <a:r>
              <a:rPr lang="en-US" sz="2800" dirty="0" smtClean="0">
                <a:latin typeface="Calibri" pitchFamily="34" charset="0"/>
              </a:rPr>
              <a:t>d) Assuming </a:t>
            </a:r>
            <a:r>
              <a:rPr lang="en-US" sz="2800" dirty="0">
                <a:latin typeface="Calibri" pitchFamily="34" charset="0"/>
              </a:rPr>
              <a:t>you have equal confidence in the inputs used for the three approaches, what is your estimate of </a:t>
            </a:r>
            <a:r>
              <a:rPr lang="en-US" sz="2800" dirty="0" err="1">
                <a:latin typeface="Calibri" pitchFamily="34" charset="0"/>
              </a:rPr>
              <a:t>Carpetto’s</a:t>
            </a:r>
            <a:r>
              <a:rPr lang="en-US" sz="2800" dirty="0">
                <a:latin typeface="Calibri" pitchFamily="34" charset="0"/>
              </a:rPr>
              <a:t> cost of common equity?</a:t>
            </a:r>
            <a:endParaRPr lang="en-SG" sz="28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</a:endParaRPr>
          </a:p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CCFFCC"/>
                </a:solidFill>
                <a:latin typeface="Calibri" pitchFamily="34" charset="0"/>
              </a:rPr>
              <a:t>r</a:t>
            </a:r>
            <a:r>
              <a:rPr lang="en-US" sz="3200" baseline="-25000" dirty="0" err="1">
                <a:solidFill>
                  <a:srgbClr val="CCFFCC"/>
                </a:solidFill>
                <a:latin typeface="Calibri" pitchFamily="34" charset="0"/>
              </a:rPr>
              <a:t>s</a:t>
            </a:r>
            <a:r>
              <a:rPr lang="en-US" sz="3200" dirty="0">
                <a:solidFill>
                  <a:srgbClr val="CCFFCC"/>
                </a:solidFill>
                <a:latin typeface="Calibri" pitchFamily="34" charset="0"/>
              </a:rPr>
              <a:t> = </a:t>
            </a:r>
            <a:r>
              <a:rPr lang="en-US" sz="3200" dirty="0">
                <a:solidFill>
                  <a:srgbClr val="CCFFCC"/>
                </a:solidFill>
                <a:latin typeface="Calibri"/>
                <a:cs typeface="Calibri"/>
              </a:rPr>
              <a:t>CAPM + DCF + ( r </a:t>
            </a:r>
            <a:r>
              <a:rPr lang="en-US" sz="3200" baseline="-25000" dirty="0">
                <a:solidFill>
                  <a:srgbClr val="CCFFCC"/>
                </a:solidFill>
                <a:latin typeface="Calibri"/>
                <a:cs typeface="Calibri"/>
              </a:rPr>
              <a:t>d </a:t>
            </a:r>
            <a:r>
              <a:rPr lang="en-US" sz="3200" dirty="0">
                <a:solidFill>
                  <a:srgbClr val="CCFFCC"/>
                </a:solidFill>
                <a:latin typeface="Calibri"/>
                <a:cs typeface="Calibri"/>
              </a:rPr>
              <a:t>+ RP) / 3</a:t>
            </a:r>
          </a:p>
          <a:p>
            <a:r>
              <a:rPr lang="en-US" sz="3200" baseline="-25000" dirty="0">
                <a:latin typeface="Calibri" pitchFamily="34" charset="0"/>
              </a:rPr>
              <a:t>	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r</a:t>
            </a:r>
            <a:r>
              <a:rPr lang="en-US" sz="3200" baseline="-250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= (16.3</a:t>
            </a:r>
            <a:r>
              <a:rPr lang="en-US" sz="3200" baseline="-250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+ 15.4</a:t>
            </a:r>
            <a:r>
              <a:rPr lang="en-US" sz="3200" baseline="-250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+ 16.0) / 3</a:t>
            </a:r>
          </a:p>
          <a:p>
            <a:r>
              <a:rPr lang="en-US" sz="3200" dirty="0">
                <a:latin typeface="Calibri" pitchFamily="34" charset="0"/>
              </a:rPr>
              <a:t>	 </a:t>
            </a:r>
            <a:r>
              <a:rPr lang="en-US" sz="3200" dirty="0" err="1">
                <a:latin typeface="Calibri" pitchFamily="34" charset="0"/>
              </a:rPr>
              <a:t>r</a:t>
            </a:r>
            <a:r>
              <a:rPr lang="en-US" sz="3200" baseline="-250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= 15.9%</a:t>
            </a:r>
            <a:endParaRPr lang="en-US" sz="3200" baseline="-25000" dirty="0">
              <a:latin typeface="Calibri" pitchFamily="34" charset="0"/>
            </a:endParaRPr>
          </a:p>
          <a:p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29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395536" y="1412776"/>
            <a:ext cx="8424936" cy="3384376"/>
          </a:xfrm>
          <a:prstGeom prst="rect">
            <a:avLst/>
          </a:prstGeom>
        </p:spPr>
        <p:txBody>
          <a:bodyPr/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WACC and percentage</a:t>
            </a:r>
            <a:r>
              <a:rPr kumimoji="0" lang="en-US" altLang="zh-TW" sz="2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of debt financing </a:t>
            </a:r>
            <a:r>
              <a:rPr kumimoji="0" lang="en-US" altLang="zh-TW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kumimoji="0" lang="en-US" altLang="zh-TW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</a:br>
            <a:endParaRPr kumimoji="0" lang="en-US" altLang="zh-TW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" algn="just">
              <a:spcBef>
                <a:spcPct val="0"/>
              </a:spcBef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Hook Industries’ capital structure consists solely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of debt and</a:t>
            </a:r>
            <a:r>
              <a:rPr lang="en-US" altLang="zh-TW" sz="2400" noProof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common equity. It can issue debt at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</a:t>
            </a:r>
            <a:r>
              <a:rPr kumimoji="0" lang="en-US" altLang="zh-TW" sz="24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= 11%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and its common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stock currently  pays a $2 dividend per share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(D</a:t>
            </a:r>
            <a:r>
              <a:rPr kumimoji="0" lang="en-US" altLang="zh-TW" sz="24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= $2)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The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stock’s</a:t>
            </a:r>
            <a:r>
              <a:rPr kumimoji="0" lang="en-US" altLang="zh-TW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price is currently at $24.75;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its dividend is expected to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grow at a</a:t>
            </a:r>
            <a:r>
              <a:rPr kumimoji="0" lang="en-US" altLang="zh-TW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constant rate of 7 %;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its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tax rate is 35%;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and its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WACC is 13.95%.</a:t>
            </a:r>
            <a:r>
              <a:rPr kumimoji="0" lang="en-US" altLang="zh-TW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What percentage of the company’s capital structure consists of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debt?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15081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Q11-11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05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1115616" y="1163049"/>
            <a:ext cx="7344816" cy="5554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0624" marR="0" lvl="0" indent="-38404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WACC = w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r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(1-T) + w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r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+ w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r</a:t>
            </a:r>
            <a:r>
              <a:rPr kumimoji="0" lang="en-US" altLang="zh-TW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Given: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r</a:t>
            </a:r>
            <a:r>
              <a:rPr kumimoji="0" lang="en-US" altLang="zh-TW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11%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= $2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</a:t>
            </a:r>
            <a:r>
              <a:rPr kumimoji="0" lang="en-US" altLang="zh-TW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$24.95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g= 7%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T= 35%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WACC = 13.95%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TW" sz="2400" noProof="0" dirty="0" smtClean="0">
                <a:latin typeface="Calibri" pitchFamily="34" charset="0"/>
                <a:cs typeface="Calibri" pitchFamily="34" charset="0"/>
              </a:rPr>
              <a:t>Capital structure consists solely debt &amp; common equity,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    hence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TW" sz="2400" b="1" baseline="-25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TW" sz="2400" b="1" baseline="-250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= 0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548680"/>
            <a:ext cx="15081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Q11-11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24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395536" y="1196752"/>
            <a:ext cx="8496944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= D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( 1 + g 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      = $2 ( 1 +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0.07 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      = $2.14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r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  = (D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/P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) + g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      =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($2.14 / $24.75) 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0.07</a:t>
            </a: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	      = 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0.1565 = 15.65%</a:t>
            </a: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l-PL" altLang="zh-CN" sz="2400" dirty="0">
                <a:latin typeface="Arial" pitchFamily="34" charset="0"/>
                <a:cs typeface="Arial" pitchFamily="34" charset="0"/>
              </a:rPr>
              <a:t>WACC = w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 r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w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 r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s</a:t>
            </a:r>
          </a:p>
          <a:p>
            <a:pPr lvl="1"/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= w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 r</a:t>
            </a:r>
            <a:r>
              <a:rPr lang="pl-PL" altLang="zh-CN" sz="24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) + 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(1 − w</a:t>
            </a:r>
            <a:r>
              <a:rPr lang="pl-PL" altLang="zh-CN" sz="2400" baseline="-25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) r</a:t>
            </a:r>
            <a:r>
              <a:rPr lang="pl-PL" altLang="zh-CN" sz="2400" baseline="-25000" dirty="0" smtClean="0">
                <a:latin typeface="Arial" pitchFamily="34" charset="0"/>
                <a:cs typeface="Arial" pitchFamily="34" charset="0"/>
              </a:rPr>
              <a:t>s</a:t>
            </a:r>
            <a:endParaRPr lang="pl-PL" altLang="zh-CN" sz="2400" baseline="-25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2400" dirty="0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 sz="2400" baseline="-25000" dirty="0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 d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 (WACC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/ [ r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 d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(1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T)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 s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lvl="1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= (13.95%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15.65% ) /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11% × (1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0.35) </a:t>
            </a:r>
            <a:r>
              <a:rPr lang="pl-PL" altLang="zh-CN" sz="24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15.65%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=  </a:t>
            </a:r>
            <a:r>
              <a:rPr lang="en-US" altLang="zh-CN" sz="2400" u="sng" dirty="0" smtClean="0">
                <a:latin typeface="Arial" pitchFamily="34" charset="0"/>
                <a:cs typeface="Arial" pitchFamily="34" charset="0"/>
              </a:rPr>
              <a:t>20%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548680"/>
            <a:ext cx="15081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Q11-11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422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187624" y="1772816"/>
          <a:ext cx="684076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24744"/>
            <a:ext cx="378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Sources of Capital</a:t>
            </a:r>
            <a:endParaRPr lang="en-SG" sz="32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597" y="1333880"/>
            <a:ext cx="8287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TW" sz="2400" b="1" u="sng" dirty="0" smtClean="0">
                <a:latin typeface="Calibri" pitchFamily="34" charset="0"/>
                <a:cs typeface="Calibri" pitchFamily="34" charset="0"/>
              </a:rPr>
              <a:t>Calculation of g and EPS</a:t>
            </a:r>
          </a:p>
          <a:p>
            <a:pPr algn="just">
              <a:spcBef>
                <a:spcPct val="0"/>
              </a:spcBef>
            </a:pP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Sidman Products’ common stock currently sells for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$60 a share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.  The firm is expected to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earn $5.40 per share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this year and to pay a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year-end dividend of $3.60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, and it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finances only with common equity:</a:t>
            </a:r>
          </a:p>
          <a:p>
            <a:pPr algn="just">
              <a:spcBef>
                <a:spcPct val="0"/>
              </a:spcBef>
            </a:pPr>
            <a:endParaRPr lang="en-US" altLang="zh-TW" sz="2400" b="1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zh-TW" sz="24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zh-TW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548680"/>
            <a:ext cx="14237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Q11-17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9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/>
          </p:cNvSpPr>
          <p:nvPr/>
        </p:nvSpPr>
        <p:spPr bwMode="auto">
          <a:xfrm>
            <a:off x="801906" y="1255613"/>
            <a:ext cx="7582979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(a) 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If investors require a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9% return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, what is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the expected 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growth rate?</a:t>
            </a:r>
            <a:endParaRPr lang="en-US" altLang="zh-TW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403" y="2303692"/>
            <a:ext cx="7197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u="sng" dirty="0" smtClean="0">
                <a:latin typeface="Calibri" pitchFamily="34" charset="0"/>
                <a:cs typeface="Calibri" pitchFamily="34" charset="0"/>
              </a:rPr>
              <a:t>Given:	</a:t>
            </a:r>
            <a:r>
              <a:rPr lang="en-US" altLang="zh-TW" sz="2400" b="1" u="sng" dirty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TW" sz="2400" b="1" u="sng" dirty="0">
                <a:latin typeface="Calibri" pitchFamily="34" charset="0"/>
                <a:cs typeface="Calibri" pitchFamily="34" charset="0"/>
              </a:rPr>
            </a:b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= $60	</a:t>
            </a:r>
            <a:br>
              <a:rPr lang="en-US" altLang="zh-TW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	D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= $3.60</a:t>
            </a:r>
            <a:br>
              <a:rPr lang="en-US" altLang="zh-TW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	r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= 9%</a:t>
            </a:r>
          </a:p>
          <a:p>
            <a:pPr marL="0" lvl="1">
              <a:spcBef>
                <a:spcPct val="50000"/>
              </a:spcBef>
            </a:pP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Using DCF Method,</a:t>
            </a:r>
            <a:br>
              <a:rPr lang="en-US" altLang="zh-TW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   = (D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/P</a:t>
            </a:r>
            <a:r>
              <a:rPr lang="en-US" altLang="zh-TW" sz="24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) + g</a:t>
            </a:r>
            <a:br>
              <a:rPr lang="en-US" altLang="zh-TW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0.09 = ($3.60 / $60) + g</a:t>
            </a:r>
            <a:br>
              <a:rPr lang="en-US" altLang="zh-TW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g = 0.03 = </a:t>
            </a:r>
            <a:r>
              <a:rPr lang="en-US" altLang="zh-TW" sz="2400" u="sng" dirty="0" smtClean="0">
                <a:latin typeface="Calibri" pitchFamily="34" charset="0"/>
                <a:cs typeface="Calibri" pitchFamily="34" charset="0"/>
              </a:rPr>
              <a:t>3%</a:t>
            </a:r>
          </a:p>
          <a:p>
            <a:pPr>
              <a:spcBef>
                <a:spcPct val="50000"/>
              </a:spcBef>
            </a:pP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Therefore, the expected growth rate will be 3%.</a:t>
            </a:r>
            <a:endParaRPr lang="en-US" altLang="zh-TW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14237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Q11-17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123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/>
          </p:cNvSpPr>
          <p:nvPr/>
        </p:nvSpPr>
        <p:spPr bwMode="auto">
          <a:xfrm>
            <a:off x="755576" y="1168318"/>
            <a:ext cx="7743276" cy="172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(b)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Sidman reinvests retained earnings in projects whose average return is equal to the stock’s expected rate of return, what will be next year’s EPS? 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TW" sz="2400" b="1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Hint</a:t>
            </a:r>
            <a:r>
              <a:rPr lang="en-US" altLang="zh-TW" sz="2400" b="1" dirty="0">
                <a:latin typeface="Calibri" pitchFamily="34" charset="0"/>
                <a:cs typeface="Calibri" pitchFamily="34" charset="0"/>
              </a:rPr>
              <a:t>: g = (1 – Payout rate)(ROE</a:t>
            </a:r>
            <a:r>
              <a:rPr lang="en-US" altLang="zh-TW" sz="24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altLang="zh-TW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548680"/>
            <a:ext cx="14237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Q11-17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693" y="2897863"/>
            <a:ext cx="753825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EPS = $5.40</a:t>
            </a:r>
          </a:p>
          <a:p>
            <a:r>
              <a:rPr lang="en-US" sz="2400" dirty="0" smtClean="0"/>
              <a:t>Retained earnings = Current EPS - dividend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= $5.40 - $3.60</a:t>
            </a:r>
          </a:p>
          <a:p>
            <a:r>
              <a:rPr lang="en-US" sz="2400" dirty="0" smtClean="0"/>
              <a:t>					= $1.80</a:t>
            </a:r>
          </a:p>
          <a:p>
            <a:r>
              <a:rPr lang="en-US" sz="2400" dirty="0" smtClean="0"/>
              <a:t>Rate of return = 9%</a:t>
            </a:r>
            <a:br>
              <a:rPr lang="en-US" sz="2400" dirty="0" smtClean="0"/>
            </a:br>
            <a:r>
              <a:rPr lang="en-US" sz="2400" dirty="0" smtClean="0"/>
              <a:t>Increase in EPS = 9% × $1.80</a:t>
            </a:r>
          </a:p>
          <a:p>
            <a:pPr marL="360000"/>
            <a:r>
              <a:rPr lang="en-US" sz="2400" dirty="0"/>
              <a:t>	</a:t>
            </a:r>
            <a:r>
              <a:rPr lang="en-US" sz="2400" dirty="0" smtClean="0"/>
              <a:t>			  = $0.162</a:t>
            </a:r>
          </a:p>
          <a:p>
            <a:pPr marL="360000"/>
            <a:endParaRPr lang="en-US" sz="2400" dirty="0" smtClean="0"/>
          </a:p>
          <a:p>
            <a:r>
              <a:rPr lang="en-US" sz="2400" dirty="0" smtClean="0"/>
              <a:t>Next year’s EPS = $5.40 + $0.162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 = </a:t>
            </a:r>
            <a:r>
              <a:rPr lang="en-US" sz="2400" u="sng" dirty="0" smtClean="0"/>
              <a:t>$5.56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460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683096" y="1196752"/>
            <a:ext cx="7345288" cy="28194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Ziege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Systems is considering the following independent projects for the coming year.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Ziege’s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WACC is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10 percent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, but it adjusts for risk by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adding 2 percent to the WACC for high-risk projects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and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subtracting 2 percent for low-risk projects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548680"/>
            <a:ext cx="1527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Q11-19</a:t>
            </a: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827584" y="735360"/>
            <a:ext cx="6781800" cy="1066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a) Which projects should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Ziege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accept if it faces no capital constraints.</a:t>
            </a:r>
          </a:p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854845" y="2060848"/>
            <a:ext cx="678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buFont typeface="Wingdings" pitchFamily="2" charset="2"/>
              <a:buNone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First we calculate the WACC </a:t>
            </a:r>
            <a:r>
              <a:rPr lang="en-US" altLang="zh-TW" sz="2400" dirty="0" smtClean="0">
                <a:latin typeface="Calibri" pitchFamily="34" charset="0"/>
                <a:cs typeface="Calibri" pitchFamily="34" charset="0"/>
              </a:rPr>
              <a:t>(adjusting for 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risks)</a:t>
            </a:r>
          </a:p>
          <a:p>
            <a:pPr marL="273050" indent="-273050" algn="just">
              <a:buFont typeface="Wingdings" pitchFamily="2" charset="2"/>
              <a:buNone/>
            </a:pP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marL="273050" indent="-273050" algn="just">
              <a:buFont typeface="Wingdings" pitchFamily="2" charset="2"/>
              <a:buNone/>
            </a:pPr>
            <a:r>
              <a:rPr lang="en-US" altLang="zh-TW" sz="2400" dirty="0" err="1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400" baseline="-25000" dirty="0" err="1">
                <a:latin typeface="Calibri" pitchFamily="34" charset="0"/>
                <a:cs typeface="Calibri" pitchFamily="34" charset="0"/>
              </a:rPr>
              <a:t>avg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:	</a:t>
            </a:r>
            <a:r>
              <a:rPr lang="en-US" altLang="zh-TW" sz="2400" b="1" u="sng" dirty="0">
                <a:latin typeface="Calibri" pitchFamily="34" charset="0"/>
                <a:cs typeface="Calibri" pitchFamily="34" charset="0"/>
              </a:rPr>
              <a:t>10%</a:t>
            </a:r>
          </a:p>
          <a:p>
            <a:pPr marL="273050" indent="-273050" algn="just"/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:	10-2 = </a:t>
            </a:r>
            <a:r>
              <a:rPr lang="en-US" altLang="zh-TW" sz="2400" b="1" u="sng" dirty="0">
                <a:latin typeface="Calibri" pitchFamily="34" charset="0"/>
                <a:cs typeface="Calibri" pitchFamily="34" charset="0"/>
              </a:rPr>
              <a:t>8%</a:t>
            </a:r>
          </a:p>
          <a:p>
            <a:pPr marL="273050" indent="-273050" algn="just"/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400" baseline="-25000" dirty="0">
                <a:latin typeface="Calibri" pitchFamily="34" charset="0"/>
                <a:cs typeface="Calibri" pitchFamily="34" charset="0"/>
              </a:rPr>
              <a:t>H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:	10+2 = </a:t>
            </a:r>
            <a:r>
              <a:rPr lang="en-US" altLang="zh-TW" sz="2400" b="1" u="sng" dirty="0">
                <a:latin typeface="Calibri" pitchFamily="34" charset="0"/>
                <a:cs typeface="Calibri" pitchFamily="34" charset="0"/>
              </a:rPr>
              <a:t>12%</a:t>
            </a:r>
          </a:p>
          <a:p>
            <a:pPr marL="273050" indent="-273050" algn="just">
              <a:buFont typeface="Wingdings" pitchFamily="2" charset="2"/>
              <a:buNone/>
            </a:pP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marL="273050" indent="-273050" algn="just">
              <a:buFont typeface="Wingdings" pitchFamily="2" charset="2"/>
              <a:buNone/>
            </a:pP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 marL="273050" indent="-273050" algn="just"/>
            <a:endParaRPr lang="en-US" altLang="zh-TW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845" y="4256368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WACC is then compared with the rate of return of each project in a table. (next slide)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09117"/>
              </p:ext>
            </p:extLst>
          </p:nvPr>
        </p:nvGraphicFramePr>
        <p:xfrm>
          <a:off x="654899" y="1143378"/>
          <a:ext cx="7922840" cy="5237479"/>
        </p:xfrm>
        <a:graphic>
          <a:graphicData uri="http://schemas.openxmlformats.org/drawingml/2006/table">
            <a:tbl>
              <a:tblPr/>
              <a:tblGrid>
                <a:gridCol w="1489056"/>
                <a:gridCol w="2113304"/>
                <a:gridCol w="1368152"/>
                <a:gridCol w="1584176"/>
                <a:gridCol w="136815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PROJECT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REQUIRED</a:t>
                      </a:r>
                      <a:b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INVESTMENT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($)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RATE OF</a:t>
                      </a:r>
                      <a:b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RETURN(%)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WACC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(%)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RISK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4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14.0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&gt;12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6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12.5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&gt;12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5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11.5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&lt;12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5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12.5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&gt;10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Average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2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9.0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&lt;10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Average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3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11.5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&gt;8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3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&gt;8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6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7.0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&lt;8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/>
          </p:cNvSpPr>
          <p:nvPr/>
        </p:nvSpPr>
        <p:spPr bwMode="auto">
          <a:xfrm>
            <a:off x="533400" y="404664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/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800" baseline="-25000" dirty="0">
                <a:latin typeface="Calibri" pitchFamily="34" charset="0"/>
                <a:cs typeface="Calibri" pitchFamily="34" charset="0"/>
              </a:rPr>
              <a:t>H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12%</a:t>
            </a: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TW" sz="2800" dirty="0" err="1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800" baseline="-25000" dirty="0" err="1">
                <a:latin typeface="Calibri" pitchFamily="34" charset="0"/>
                <a:cs typeface="Calibri" pitchFamily="34" charset="0"/>
              </a:rPr>
              <a:t>avg</a:t>
            </a: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 = 10%	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WACC</a:t>
            </a:r>
            <a:r>
              <a:rPr lang="en-US" altLang="zh-TW" sz="2800" baseline="-25000" dirty="0" smtClean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8%</a:t>
            </a:r>
            <a:endParaRPr lang="en-US" altLang="zh-TW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165304"/>
            <a:ext cx="778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Projects highlighted in blue are accepted by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Zeige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Systems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0466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Graphically:</a:t>
            </a:r>
            <a:endParaRPr lang="en-US" sz="28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958534"/>
              </p:ext>
            </p:extLst>
          </p:nvPr>
        </p:nvGraphicFramePr>
        <p:xfrm>
          <a:off x="323528" y="1124744"/>
          <a:ext cx="842493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732240" y="1609176"/>
            <a:ext cx="0" cy="43204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2455917"/>
            <a:ext cx="0" cy="46419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9825" y="1702089"/>
            <a:ext cx="1378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Acceptance Region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9826" y="2564903"/>
            <a:ext cx="1378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Rejection Region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921" y="587727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Answer:  Project A,C,E,F and H are accepted given no capital 		  constraints.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28711" y="20412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WACC</a:t>
            </a:r>
            <a:r>
              <a:rPr lang="en-US" baseline="-25000" dirty="0" err="1" smtClean="0"/>
              <a:t>adjusted</a:t>
            </a:r>
            <a:r>
              <a:rPr lang="en-US" dirty="0" smtClean="0"/>
              <a:t> </a:t>
            </a:r>
            <a:r>
              <a:rPr lang="en-US" baseline="-25000" dirty="0" smtClean="0"/>
              <a:t>for</a:t>
            </a:r>
            <a:r>
              <a:rPr lang="en-US" dirty="0" smtClean="0"/>
              <a:t> </a:t>
            </a:r>
            <a:r>
              <a:rPr lang="en-US" baseline="-25000" dirty="0" smtClean="0"/>
              <a:t>risk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5517232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Risk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5509633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Avg</a:t>
            </a:r>
            <a:r>
              <a:rPr lang="en-US" sz="1000" dirty="0" smtClean="0"/>
              <a:t> Risk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5509632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Risk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07305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1043608" y="620688"/>
            <a:ext cx="67818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b) If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Ziege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can only invest a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total of $13 million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, which projects should it accept and what would the dollar size of its capital budget be?</a:t>
            </a:r>
          </a:p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1187624" y="2708920"/>
            <a:ext cx="678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buFont typeface="Wingdings" pitchFamily="2" charset="2"/>
              <a:buNone/>
            </a:pP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Method:</a:t>
            </a:r>
          </a:p>
          <a:p>
            <a:pPr marL="273050" indent="-273050" algn="just">
              <a:buFont typeface="Wingdings" pitchFamily="2" charset="2"/>
              <a:buNone/>
            </a:pPr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	Select projects that give out highest possible (rate of return – WACC) in order to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maximize profit</a:t>
            </a:r>
            <a:endParaRPr lang="en-US" altLang="zh-TW" sz="2800" dirty="0">
              <a:latin typeface="Calibri" pitchFamily="34" charset="0"/>
              <a:cs typeface="Calibri" pitchFamily="34" charset="0"/>
            </a:endParaRPr>
          </a:p>
          <a:p>
            <a:pPr marL="273050" indent="-273050" algn="just"/>
            <a:endParaRPr lang="en-US" altLang="zh-TW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27462"/>
              </p:ext>
            </p:extLst>
          </p:nvPr>
        </p:nvGraphicFramePr>
        <p:xfrm>
          <a:off x="399728" y="1166664"/>
          <a:ext cx="7772400" cy="3060065"/>
        </p:xfrm>
        <a:graphic>
          <a:graphicData uri="http://schemas.openxmlformats.org/drawingml/2006/table">
            <a:tbl>
              <a:tblPr/>
              <a:tblGrid>
                <a:gridCol w="1524000"/>
                <a:gridCol w="2286000"/>
                <a:gridCol w="2590800"/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PROJECT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REQUIRED</a:t>
                      </a:r>
                      <a:b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INVESTMENT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RATE OF</a:t>
                      </a:r>
                      <a:b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RETURN - WACC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RISK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3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11.5-8 = 3.5%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5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12.5-10 = 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Average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4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14-12 = 2%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3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9.5-8 = 1.5%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6 million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12.5-12 = 0.5%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/>
          </p:cNvSpPr>
          <p:nvPr/>
        </p:nvSpPr>
        <p:spPr bwMode="auto">
          <a:xfrm>
            <a:off x="323528" y="404664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/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Total of $13 million available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23528" y="4443264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/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Answer: </a:t>
            </a:r>
            <a:r>
              <a:rPr lang="en-US" altLang="zh-TW" sz="2800" b="1" u="sng" dirty="0">
                <a:latin typeface="Calibri" pitchFamily="34" charset="0"/>
                <a:cs typeface="Calibri" pitchFamily="34" charset="0"/>
              </a:rPr>
              <a:t>Accept project A, F, H</a:t>
            </a:r>
          </a:p>
          <a:p>
            <a:pPr marL="273050" indent="-273050"/>
            <a:r>
              <a:rPr lang="en-US" altLang="zh-TW" sz="2800" dirty="0">
                <a:latin typeface="Calibri" pitchFamily="34" charset="0"/>
                <a:cs typeface="Calibri" pitchFamily="34" charset="0"/>
              </a:rPr>
              <a:t>Dollar size of capital budget = 3+5+4 = </a:t>
            </a:r>
            <a:r>
              <a:rPr lang="en-US" altLang="zh-TW" sz="2800" b="1" u="sng" dirty="0">
                <a:latin typeface="Calibri" pitchFamily="34" charset="0"/>
                <a:cs typeface="Calibri" pitchFamily="34" charset="0"/>
              </a:rPr>
              <a:t>$12m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169275" cy="8382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33400" y="3224212"/>
            <a:ext cx="86106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w: firm’s capital structure weights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cost of each component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WACC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(% of Debt)(</a:t>
            </a:r>
            <a:r>
              <a:rPr lang="en-US" sz="2400" u="sng" dirty="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After-Tax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Cost of Debt)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+ (% of Preferred Stock)(Cost of Preferred Stock)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+ (% of Common Equity)(Cost of Common Equity)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4880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Weighted </a:t>
            </a:r>
            <a:r>
              <a:rPr lang="en-US" sz="2400" dirty="0"/>
              <a:t>Average Cost of Capital: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169275" cy="8382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4880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Weighted </a:t>
            </a:r>
            <a:r>
              <a:rPr lang="en-US" sz="2400" dirty="0"/>
              <a:t>Average Cost of Capital: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5181600"/>
            <a:ext cx="3830960" cy="1524000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2057400" cy="809625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 rot="16200000" flipH="1">
            <a:off x="3369196" y="297562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791200" y="31242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6881192" y="4000128"/>
            <a:ext cx="2438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3400" y="3429000"/>
            <a:ext cx="4495800" cy="156966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Found using</a:t>
            </a:r>
            <a:br>
              <a:rPr 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interest rate determinant :</a:t>
            </a: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d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= r* + IP + MRP + DRP +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LP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(Equivalent to YTM)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7467600" cy="4525963"/>
          </a:xfrm>
        </p:spPr>
        <p:txBody>
          <a:bodyPr/>
          <a:lstStyle/>
          <a:p>
            <a:r>
              <a:rPr lang="en-US" dirty="0" smtClean="0"/>
              <a:t>When a company issues new common stock they also have to pay flotation costs to the underwriter.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SG" dirty="0" smtClean="0"/>
          </a:p>
          <a:p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-25000" dirty="0" smtClean="0"/>
              <a:t>e </a:t>
            </a:r>
            <a:r>
              <a:rPr lang="en-US" dirty="0" smtClean="0"/>
              <a:t>&gt;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endParaRPr lang="en-SG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03648" y="3573016"/>
            <a:ext cx="3017913" cy="1099284"/>
            <a:chOff x="4860032" y="3573016"/>
            <a:chExt cx="3017913" cy="1099284"/>
          </a:xfrm>
        </p:grpSpPr>
        <p:sp>
          <p:nvSpPr>
            <p:cNvPr id="8" name="Rectangle 7"/>
            <p:cNvSpPr/>
            <p:nvPr/>
          </p:nvSpPr>
          <p:spPr>
            <a:xfrm>
              <a:off x="5580112" y="3573016"/>
              <a:ext cx="17459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D</a:t>
              </a:r>
              <a:r>
                <a:rPr lang="en-US" sz="2800" b="1" baseline="-25000" dirty="0" smtClean="0"/>
                <a:t>0</a:t>
              </a:r>
              <a:r>
                <a:rPr lang="en-US" sz="2800" b="1" dirty="0" smtClean="0"/>
                <a:t> (1 + g)</a:t>
              </a:r>
              <a:endParaRPr lang="en-SG" sz="2800" b="1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52120" y="4149080"/>
              <a:ext cx="15359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P</a:t>
              </a:r>
              <a:r>
                <a:rPr lang="en-US" sz="2800" b="1" baseline="-25000" dirty="0" smtClean="0"/>
                <a:t>0</a:t>
              </a:r>
              <a:r>
                <a:rPr lang="en-US" sz="2800" b="1" dirty="0" smtClean="0"/>
                <a:t> (1- F)</a:t>
              </a:r>
              <a:endParaRPr lang="en-SG" sz="28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0032" y="3861048"/>
              <a:ext cx="7665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r</a:t>
              </a:r>
              <a:r>
                <a:rPr lang="en-US" sz="2800" b="1" baseline="-25000" dirty="0" smtClean="0"/>
                <a:t>e</a:t>
              </a:r>
              <a:r>
                <a:rPr lang="en-US" sz="2800" b="1" dirty="0" smtClean="0"/>
                <a:t> =</a:t>
              </a:r>
              <a:endParaRPr lang="en-SG" sz="28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64288" y="3861048"/>
              <a:ext cx="7136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+ g</a:t>
              </a:r>
              <a:endParaRPr lang="en-SG" sz="2800" b="1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24128" y="4149080"/>
              <a:ext cx="144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124744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Flotation Cost</a:t>
            </a:r>
            <a:endParaRPr lang="en-SG" sz="32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7467600" cy="4525963"/>
          </a:xfrm>
        </p:spPr>
        <p:txBody>
          <a:bodyPr/>
          <a:lstStyle/>
          <a:p>
            <a:r>
              <a:rPr lang="en-US" dirty="0" smtClean="0"/>
              <a:t>Projects should be accepted if estimated returns exceed their cost of capital.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 expected return &gt; WACC )           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YES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( expected return &lt; WACC )           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</a:t>
            </a:r>
          </a:p>
          <a:p>
            <a:r>
              <a:rPr lang="en-US" sz="2800" dirty="0" smtClean="0"/>
              <a:t>WACC only represents the “hurdle rate” for a typical project with average risk. (Return of project &gt; hurdle rate before acceptance)</a:t>
            </a:r>
            <a:endParaRPr lang="en-SG" sz="2800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en-SG" sz="2800" dirty="0" smtClean="0"/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 2" pitchFamily="18" charset="2"/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en-S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Hurdle Rate</a:t>
            </a:r>
            <a:endParaRPr lang="en-SG" sz="32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3"/>
            <a:ext cx="8385637" cy="3816424"/>
          </a:xfr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67544" y="5949280"/>
            <a:ext cx="820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ea typeface="Tahoma" pitchFamily="34" charset="0"/>
                <a:cs typeface="Times New Roman" pitchFamily="18" charset="0"/>
              </a:rPr>
              <a:t>Factoring risk, project A’s hurdle rate(WACC)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ea typeface="Tahoma" pitchFamily="34" charset="0"/>
                <a:cs typeface="Times New Roman" pitchFamily="18" charset="0"/>
              </a:rPr>
              <a:t> is 10%. Both firms will accept.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REVIEW</a:t>
            </a:r>
            <a:endParaRPr lang="en-US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508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Adjusting WACC for Risk</a:t>
            </a:r>
            <a:endParaRPr lang="en-SG" sz="32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632792" y="476672"/>
            <a:ext cx="7467600" cy="8382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Q11-2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1560" y="1600200"/>
            <a:ext cx="777686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Assume </a:t>
            </a:r>
            <a:r>
              <a:rPr lang="en-US" sz="2800" dirty="0" smtClean="0">
                <a:latin typeface="Calibri" pitchFamily="34" charset="0"/>
              </a:rPr>
              <a:t>that the risk </a:t>
            </a:r>
            <a:r>
              <a:rPr lang="en-US" sz="2800" dirty="0">
                <a:latin typeface="Calibri" pitchFamily="34" charset="0"/>
              </a:rPr>
              <a:t>free rates increases.</a:t>
            </a:r>
          </a:p>
          <a:p>
            <a:r>
              <a:rPr lang="en-US" sz="2800" dirty="0" smtClean="0">
                <a:latin typeface="Calibri" pitchFamily="34" charset="0"/>
              </a:rPr>
              <a:t>What Impact would this have on the cost of </a:t>
            </a:r>
            <a:r>
              <a:rPr lang="en-US" sz="2800" dirty="0">
                <a:latin typeface="Calibri" pitchFamily="34" charset="0"/>
              </a:rPr>
              <a:t>debt?</a:t>
            </a:r>
          </a:p>
          <a:p>
            <a:endParaRPr lang="en-SG" sz="2400" dirty="0">
              <a:latin typeface="Calibri" pitchFamily="34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r </a:t>
            </a:r>
            <a:r>
              <a:rPr lang="en-US" sz="2200" baseline="-25000" dirty="0" smtClean="0">
                <a:cs typeface="Times New Roman" pitchFamily="18" charset="0"/>
              </a:rPr>
              <a:t>d </a:t>
            </a:r>
            <a:r>
              <a:rPr lang="en-US" sz="2200" dirty="0" smtClean="0">
                <a:cs typeface="Times New Roman" pitchFamily="18" charset="0"/>
              </a:rPr>
              <a:t>= r* + IP + MRP + DRP + LP</a:t>
            </a:r>
          </a:p>
          <a:p>
            <a:endParaRPr lang="en-US" sz="2200" dirty="0">
              <a:latin typeface="Calibri" pitchFamily="34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r* + IP</a:t>
            </a:r>
            <a:r>
              <a:rPr lang="en-US" sz="2200" dirty="0" smtClean="0">
                <a:cs typeface="Times New Roman" pitchFamily="18" charset="0"/>
              </a:rPr>
              <a:t>  </a:t>
            </a:r>
            <a:r>
              <a:rPr lang="en-US" sz="2200" dirty="0" smtClean="0">
                <a:cs typeface="Times New Roman" pitchFamily="18" charset="0"/>
              </a:rPr>
              <a:t>= </a:t>
            </a:r>
            <a:r>
              <a:rPr lang="en-US" sz="2200" dirty="0" smtClean="0">
                <a:latin typeface="Calibri" pitchFamily="34" charset="0"/>
              </a:rPr>
              <a:t>Risk-free rate of interest, is the rate on a riskless security in a world without inflation.</a:t>
            </a:r>
            <a:endParaRPr lang="en-SG" sz="2200" dirty="0" smtClean="0">
              <a:latin typeface="Calibri" pitchFamily="34" charset="0"/>
            </a:endParaRPr>
          </a:p>
          <a:p>
            <a:endParaRPr lang="en-SG" sz="2200" dirty="0" smtClean="0">
              <a:latin typeface="Calibri" pitchFamily="34" charset="0"/>
            </a:endParaRPr>
          </a:p>
          <a:p>
            <a:r>
              <a:rPr lang="en-SG" sz="2200" dirty="0" smtClean="0">
                <a:latin typeface="Calibri" pitchFamily="34" charset="0"/>
              </a:rPr>
              <a:t>If </a:t>
            </a:r>
            <a:r>
              <a:rPr lang="en-SG" sz="2200" dirty="0">
                <a:latin typeface="Calibri" pitchFamily="34" charset="0"/>
              </a:rPr>
              <a:t>the risk free rate </a:t>
            </a:r>
            <a:r>
              <a:rPr lang="en-SG" sz="2200" dirty="0" smtClean="0">
                <a:latin typeface="Calibri" pitchFamily="34" charset="0"/>
              </a:rPr>
              <a:t>increases and the rest of the premiums remain constant, </a:t>
            </a:r>
            <a:r>
              <a:rPr lang="en-SG" sz="2200" dirty="0">
                <a:latin typeface="Calibri" pitchFamily="34" charset="0"/>
              </a:rPr>
              <a:t>it would affect the cost of debt of a company. In other words, by increasing the </a:t>
            </a:r>
            <a:r>
              <a:rPr lang="en-SG" sz="2200" dirty="0" smtClean="0">
                <a:latin typeface="Calibri" pitchFamily="34" charset="0"/>
              </a:rPr>
              <a:t>risk-free rate </a:t>
            </a:r>
            <a:r>
              <a:rPr lang="en-SG" sz="2200" dirty="0">
                <a:latin typeface="Calibri" pitchFamily="34" charset="0"/>
              </a:rPr>
              <a:t>it would </a:t>
            </a:r>
            <a:r>
              <a:rPr lang="en-SG" sz="2200" dirty="0" smtClean="0">
                <a:latin typeface="Calibri" pitchFamily="34" charset="0"/>
              </a:rPr>
              <a:t>increase </a:t>
            </a:r>
            <a:r>
              <a:rPr lang="en-SG" sz="2200" dirty="0">
                <a:latin typeface="Calibri" pitchFamily="34" charset="0"/>
              </a:rPr>
              <a:t>the cost of a company to borrow funds.</a:t>
            </a:r>
            <a:r>
              <a:rPr lang="en-US" sz="2200" dirty="0">
                <a:latin typeface="Calibri" pitchFamily="34" charset="0"/>
              </a:rPr>
              <a:t>      </a:t>
            </a:r>
            <a:endParaRPr lang="en-SG" sz="22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971600" y="1405220"/>
            <a:ext cx="698477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SG" sz="2400" b="1" dirty="0">
              <a:latin typeface="Calibri" pitchFamily="34" charset="0"/>
            </a:endParaRPr>
          </a:p>
          <a:p>
            <a:r>
              <a:rPr lang="en-SG" sz="2200" b="1" dirty="0" smtClean="0">
                <a:latin typeface="Calibri" pitchFamily="34" charset="0"/>
              </a:rPr>
              <a:t>CAPM</a:t>
            </a:r>
            <a:br>
              <a:rPr lang="en-SG" sz="2200" b="1" dirty="0" smtClean="0">
                <a:latin typeface="Calibri" pitchFamily="34" charset="0"/>
              </a:rPr>
            </a:br>
            <a:r>
              <a:rPr lang="en-SG" sz="2200" b="1" dirty="0" smtClean="0">
                <a:solidFill>
                  <a:srgbClr val="99FF66"/>
                </a:solidFill>
                <a:latin typeface="Calibri" pitchFamily="34" charset="0"/>
              </a:rPr>
              <a:t> </a:t>
            </a:r>
            <a:r>
              <a:rPr lang="en-SG" sz="2200" b="1" dirty="0" err="1" smtClean="0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SG" sz="2200" b="1" baseline="-25000" dirty="0" err="1" smtClean="0">
                <a:solidFill>
                  <a:srgbClr val="CCFF99"/>
                </a:solidFill>
                <a:latin typeface="Calibri" pitchFamily="34" charset="0"/>
              </a:rPr>
              <a:t>s</a:t>
            </a:r>
            <a:r>
              <a:rPr lang="en-SG" sz="2200" b="1" baseline="-25000" dirty="0" smtClean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SG" sz="2200" b="1" dirty="0">
                <a:solidFill>
                  <a:srgbClr val="CCFF99"/>
                </a:solidFill>
                <a:latin typeface="Calibri" pitchFamily="34" charset="0"/>
              </a:rPr>
              <a:t>= </a:t>
            </a:r>
            <a:r>
              <a:rPr lang="en-SG" sz="2200" b="1" dirty="0" err="1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SG" sz="2200" b="1" baseline="-25000" dirty="0" err="1">
                <a:solidFill>
                  <a:srgbClr val="CCFF99"/>
                </a:solidFill>
                <a:latin typeface="Calibri" pitchFamily="34" charset="0"/>
              </a:rPr>
              <a:t>RF</a:t>
            </a:r>
            <a:r>
              <a:rPr lang="en-SG" sz="2200" b="1" baseline="-25000" dirty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SG" sz="2200" b="1" dirty="0">
                <a:solidFill>
                  <a:srgbClr val="CCFF99"/>
                </a:solidFill>
                <a:latin typeface="Calibri" pitchFamily="34" charset="0"/>
              </a:rPr>
              <a:t>+ (</a:t>
            </a:r>
            <a:r>
              <a:rPr lang="en-SG" sz="2200" b="1" dirty="0" err="1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SG" sz="2200" b="1" baseline="-25000" dirty="0" err="1">
                <a:solidFill>
                  <a:srgbClr val="CCFF99"/>
                </a:solidFill>
                <a:latin typeface="Calibri" pitchFamily="34" charset="0"/>
              </a:rPr>
              <a:t>M</a:t>
            </a:r>
            <a:r>
              <a:rPr lang="en-SG" sz="2200" b="1" dirty="0">
                <a:solidFill>
                  <a:srgbClr val="CCFF99"/>
                </a:solidFill>
                <a:latin typeface="Calibri" pitchFamily="34" charset="0"/>
              </a:rPr>
              <a:t> - </a:t>
            </a:r>
            <a:r>
              <a:rPr lang="en-SG" sz="2200" b="1" dirty="0" err="1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SG" sz="2200" b="1" baseline="-25000" dirty="0" err="1">
                <a:solidFill>
                  <a:srgbClr val="CCFF99"/>
                </a:solidFill>
                <a:latin typeface="Calibri" pitchFamily="34" charset="0"/>
              </a:rPr>
              <a:t>RF</a:t>
            </a:r>
            <a:r>
              <a:rPr lang="en-SG" sz="2200" b="1" dirty="0">
                <a:solidFill>
                  <a:srgbClr val="CCFF99"/>
                </a:solidFill>
                <a:latin typeface="Calibri" pitchFamily="34" charset="0"/>
              </a:rPr>
              <a:t>) </a:t>
            </a:r>
            <a:r>
              <a:rPr lang="en-SG" sz="2200" b="1" dirty="0" smtClean="0">
                <a:solidFill>
                  <a:srgbClr val="CCFF99"/>
                </a:solidFill>
                <a:latin typeface="Calibri" pitchFamily="34" charset="0"/>
              </a:rPr>
              <a:t>b</a:t>
            </a:r>
            <a:endParaRPr lang="en-US" sz="2400" dirty="0" smtClean="0">
              <a:solidFill>
                <a:srgbClr val="CCFFCC"/>
              </a:solidFill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The cost of equity (</a:t>
            </a:r>
            <a:r>
              <a:rPr lang="en-US" sz="2200" dirty="0" err="1">
                <a:latin typeface="Calibri" pitchFamily="34" charset="0"/>
              </a:rPr>
              <a:t>r</a:t>
            </a:r>
            <a:r>
              <a:rPr lang="en-US" sz="2200" baseline="-25000" dirty="0" err="1">
                <a:latin typeface="Calibri" pitchFamily="34" charset="0"/>
              </a:rPr>
              <a:t>s</a:t>
            </a:r>
            <a:r>
              <a:rPr lang="en-US" sz="2200" dirty="0">
                <a:latin typeface="Calibri" pitchFamily="34" charset="0"/>
              </a:rPr>
              <a:t>) will increase, decrease or remain the same depending on the beta (b) and the risk of market (</a:t>
            </a:r>
            <a:r>
              <a:rPr lang="en-US" sz="2200" dirty="0" err="1">
                <a:latin typeface="Calibri" pitchFamily="34" charset="0"/>
              </a:rPr>
              <a:t>r</a:t>
            </a:r>
            <a:r>
              <a:rPr lang="en-US" sz="2200" baseline="-25000" dirty="0" err="1">
                <a:latin typeface="Calibri" pitchFamily="34" charset="0"/>
              </a:rPr>
              <a:t>M</a:t>
            </a:r>
            <a:r>
              <a:rPr lang="en-US" sz="2200" dirty="0" smtClean="0">
                <a:latin typeface="Calibri" pitchFamily="34" charset="0"/>
              </a:rPr>
              <a:t>).</a:t>
            </a:r>
          </a:p>
          <a:p>
            <a:endParaRPr lang="en-SG" sz="2200" dirty="0">
              <a:latin typeface="Calibri" pitchFamily="34" charset="0"/>
            </a:endParaRPr>
          </a:p>
          <a:p>
            <a:r>
              <a:rPr lang="en-SG" sz="2200" b="1" dirty="0" smtClean="0">
                <a:latin typeface="Calibri" pitchFamily="34" charset="0"/>
              </a:rPr>
              <a:t>Own-Bond-Yield-Plus- Risk Premium</a:t>
            </a:r>
            <a:br>
              <a:rPr lang="en-SG" sz="2200" b="1" dirty="0" smtClean="0">
                <a:latin typeface="Calibri" pitchFamily="34" charset="0"/>
              </a:rPr>
            </a:br>
            <a:r>
              <a:rPr lang="en-SG" sz="2200" b="1" dirty="0" err="1" smtClean="0">
                <a:solidFill>
                  <a:srgbClr val="CCFF99"/>
                </a:solidFill>
                <a:latin typeface="Calibri" pitchFamily="34" charset="0"/>
              </a:rPr>
              <a:t>r</a:t>
            </a:r>
            <a:r>
              <a:rPr lang="en-SG" sz="2200" b="1" baseline="-25000" dirty="0" err="1" smtClean="0">
                <a:solidFill>
                  <a:srgbClr val="CCFF99"/>
                </a:solidFill>
                <a:latin typeface="Calibri" pitchFamily="34" charset="0"/>
              </a:rPr>
              <a:t>s</a:t>
            </a:r>
            <a:r>
              <a:rPr lang="en-SG" sz="2200" b="1" baseline="-25000" dirty="0" smtClean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SG" sz="2200" b="1" dirty="0" smtClean="0">
                <a:solidFill>
                  <a:srgbClr val="CCFF99"/>
                </a:solidFill>
                <a:latin typeface="Calibri" pitchFamily="34" charset="0"/>
              </a:rPr>
              <a:t>= r</a:t>
            </a:r>
            <a:r>
              <a:rPr lang="en-SG" sz="2200" b="1" baseline="-25000" dirty="0">
                <a:solidFill>
                  <a:srgbClr val="CCFF99"/>
                </a:solidFill>
                <a:latin typeface="Calibri" pitchFamily="34" charset="0"/>
              </a:rPr>
              <a:t>d</a:t>
            </a:r>
            <a:r>
              <a:rPr lang="en-SG" sz="2200" b="1" baseline="-25000" dirty="0" smtClean="0">
                <a:solidFill>
                  <a:srgbClr val="CCFF99"/>
                </a:solidFill>
                <a:latin typeface="Calibri" pitchFamily="34" charset="0"/>
              </a:rPr>
              <a:t> </a:t>
            </a:r>
            <a:r>
              <a:rPr lang="en-SG" sz="2200" b="1" dirty="0" smtClean="0">
                <a:solidFill>
                  <a:srgbClr val="CCFF99"/>
                </a:solidFill>
                <a:latin typeface="Calibri" pitchFamily="34" charset="0"/>
              </a:rPr>
              <a:t>+ RP</a:t>
            </a:r>
          </a:p>
          <a:p>
            <a:endParaRPr lang="en-SG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From part (a), r</a:t>
            </a:r>
            <a:r>
              <a:rPr lang="en-US" sz="2200" baseline="-25000" dirty="0" smtClean="0">
                <a:latin typeface="Calibri" pitchFamily="34" charset="0"/>
              </a:rPr>
              <a:t>d</a:t>
            </a:r>
            <a:r>
              <a:rPr lang="en-US" sz="2200" dirty="0" smtClean="0">
                <a:latin typeface="Calibri" pitchFamily="34" charset="0"/>
              </a:rPr>
              <a:t> increases from the increase in </a:t>
            </a:r>
            <a:r>
              <a:rPr lang="en-US" sz="2200" dirty="0" err="1" smtClean="0">
                <a:latin typeface="Calibri" pitchFamily="34" charset="0"/>
              </a:rPr>
              <a:t>r</a:t>
            </a:r>
            <a:r>
              <a:rPr lang="en-US" sz="2200" baseline="-25000" dirty="0" err="1" smtClean="0">
                <a:latin typeface="Calibri" pitchFamily="34" charset="0"/>
              </a:rPr>
              <a:t>RF</a:t>
            </a:r>
            <a:r>
              <a:rPr lang="en-US" sz="2200" dirty="0" smtClean="0">
                <a:latin typeface="Calibri" pitchFamily="34" charset="0"/>
              </a:rPr>
              <a:t>. Thus </a:t>
            </a:r>
            <a:r>
              <a:rPr lang="en-US" sz="2200" dirty="0" err="1" smtClean="0">
                <a:latin typeface="Calibri" pitchFamily="34" charset="0"/>
              </a:rPr>
              <a:t>r</a:t>
            </a:r>
            <a:r>
              <a:rPr lang="en-US" sz="2200" baseline="-25000" dirty="0" err="1" smtClean="0">
                <a:latin typeface="Calibri" pitchFamily="34" charset="0"/>
              </a:rPr>
              <a:t>s</a:t>
            </a:r>
            <a:r>
              <a:rPr lang="en-US" sz="2200" dirty="0" smtClean="0">
                <a:latin typeface="Calibri" pitchFamily="34" charset="0"/>
              </a:rPr>
              <a:t> will increase also.</a:t>
            </a:r>
            <a:endParaRPr lang="en-SG" sz="2200" dirty="0" smtClean="0">
              <a:latin typeface="Calibri" pitchFamily="34" charset="0"/>
            </a:endParaRPr>
          </a:p>
          <a:p>
            <a:endParaRPr lang="en-SG" sz="2400" b="1" dirty="0" smtClean="0">
              <a:latin typeface="Calibri" pitchFamily="34" charset="0"/>
            </a:endParaRPr>
          </a:p>
          <a:p>
            <a:endParaRPr lang="en-SG" dirty="0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992832" y="1006624"/>
            <a:ext cx="7467600" cy="838200"/>
          </a:xfrm>
          <a:prstGeom prst="rect">
            <a:avLst/>
          </a:prstGeom>
          <a:noFill/>
        </p:spPr>
        <p:txBody>
          <a:bodyPr anchor="b">
            <a:normAutofit fontScale="92500" lnSpcReduction="20000"/>
          </a:bodyPr>
          <a:lstStyle/>
          <a:p>
            <a:pPr>
              <a:defRPr/>
            </a:pPr>
            <a:r>
              <a:rPr lang="en-US" altLang="zh-TW" sz="3200" b="1" dirty="0" smtClean="0">
                <a:latin typeface="+mj-lt"/>
                <a:ea typeface="+mj-ea"/>
                <a:cs typeface="+mj-cs"/>
              </a:rPr>
              <a:t>b) </a:t>
            </a:r>
            <a:r>
              <a:rPr lang="en-US" sz="3200" dirty="0" smtClean="0">
                <a:latin typeface="Calibri" pitchFamily="34" charset="0"/>
              </a:rPr>
              <a:t>What impact would it have on the cost of equity?</a:t>
            </a:r>
          </a:p>
          <a:p>
            <a:pPr>
              <a:defRPr/>
            </a:pPr>
            <a:endParaRPr lang="en-US" altLang="zh-TW" sz="32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227</TotalTime>
  <Words>1032</Words>
  <Application>Microsoft Macintosh PowerPoint</Application>
  <PresentationFormat>On-screen Show (4:3)</PresentationFormat>
  <Paragraphs>279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Salih</dc:creator>
  <cp:lastModifiedBy>Brian Tan</cp:lastModifiedBy>
  <cp:revision>30</cp:revision>
  <dcterms:created xsi:type="dcterms:W3CDTF">2012-10-01T05:31:53Z</dcterms:created>
  <dcterms:modified xsi:type="dcterms:W3CDTF">2012-10-12T14:17:58Z</dcterms:modified>
</cp:coreProperties>
</file>