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82" r:id="rId2"/>
    <p:sldId id="284" r:id="rId3"/>
    <p:sldId id="286" r:id="rId4"/>
    <p:sldId id="285" r:id="rId5"/>
    <p:sldId id="290" r:id="rId6"/>
    <p:sldId id="296" r:id="rId7"/>
    <p:sldId id="295" r:id="rId8"/>
    <p:sldId id="294" r:id="rId9"/>
    <p:sldId id="293" r:id="rId10"/>
    <p:sldId id="292" r:id="rId11"/>
    <p:sldId id="291" r:id="rId12"/>
    <p:sldId id="297" r:id="rId13"/>
    <p:sldId id="298" r:id="rId14"/>
    <p:sldId id="299" r:id="rId15"/>
    <p:sldId id="302" r:id="rId16"/>
    <p:sldId id="300" r:id="rId17"/>
    <p:sldId id="303" r:id="rId18"/>
    <p:sldId id="304" r:id="rId19"/>
    <p:sldId id="305" r:id="rId20"/>
    <p:sldId id="283" r:id="rId21"/>
    <p:sldId id="257" r:id="rId22"/>
    <p:sldId id="258" r:id="rId23"/>
    <p:sldId id="306" r:id="rId24"/>
    <p:sldId id="338" r:id="rId25"/>
    <p:sldId id="307" r:id="rId26"/>
    <p:sldId id="308" r:id="rId27"/>
    <p:sldId id="309" r:id="rId28"/>
    <p:sldId id="310" r:id="rId29"/>
    <p:sldId id="311" r:id="rId30"/>
    <p:sldId id="312" r:id="rId31"/>
    <p:sldId id="313" r:id="rId32"/>
    <p:sldId id="315" r:id="rId33"/>
    <p:sldId id="323" r:id="rId34"/>
    <p:sldId id="337" r:id="rId35"/>
    <p:sldId id="322"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14" r:id="rId50"/>
    <p:sldId id="278" r:id="rId51"/>
    <p:sldId id="279" r:id="rId52"/>
    <p:sldId id="28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3C3A20EA-B68A-43D6-92D6-DE8953F28E8F}">
          <p14:sldIdLst>
            <p14:sldId id="282"/>
            <p14:sldId id="284"/>
            <p14:sldId id="286"/>
            <p14:sldId id="285"/>
            <p14:sldId id="290"/>
            <p14:sldId id="296"/>
            <p14:sldId id="295"/>
            <p14:sldId id="294"/>
            <p14:sldId id="293"/>
            <p14:sldId id="292"/>
            <p14:sldId id="291"/>
            <p14:sldId id="297"/>
            <p14:sldId id="298"/>
            <p14:sldId id="299"/>
            <p14:sldId id="302"/>
            <p14:sldId id="300"/>
            <p14:sldId id="303"/>
            <p14:sldId id="304"/>
            <p14:sldId id="305"/>
            <p14:sldId id="283"/>
            <p14:sldId id="257"/>
            <p14:sldId id="258"/>
            <p14:sldId id="306"/>
            <p14:sldId id="338"/>
            <p14:sldId id="307"/>
            <p14:sldId id="308"/>
            <p14:sldId id="309"/>
            <p14:sldId id="310"/>
            <p14:sldId id="311"/>
            <p14:sldId id="312"/>
            <p14:sldId id="313"/>
            <p14:sldId id="315"/>
            <p14:sldId id="323"/>
            <p14:sldId id="337"/>
            <p14:sldId id="322"/>
            <p14:sldId id="324"/>
            <p14:sldId id="325"/>
            <p14:sldId id="326"/>
            <p14:sldId id="327"/>
            <p14:sldId id="328"/>
            <p14:sldId id="329"/>
            <p14:sldId id="330"/>
            <p14:sldId id="331"/>
            <p14:sldId id="332"/>
            <p14:sldId id="333"/>
            <p14:sldId id="334"/>
            <p14:sldId id="335"/>
            <p14:sldId id="336"/>
            <p14:sldId id="314"/>
            <p14:sldId id="278"/>
            <p14:sldId id="279"/>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711" autoAdjust="0"/>
  </p:normalViewPr>
  <p:slideViewPr>
    <p:cSldViewPr>
      <p:cViewPr>
        <p:scale>
          <a:sx n="70" d="100"/>
          <a:sy n="70" d="100"/>
        </p:scale>
        <p:origin x="-1332" y="-78"/>
      </p:cViewPr>
      <p:guideLst>
        <p:guide orient="horz" pos="2160"/>
        <p:guide pos="2880"/>
      </p:guideLst>
    </p:cSldViewPr>
  </p:slideViewPr>
  <p:outlineViewPr>
    <p:cViewPr>
      <p:scale>
        <a:sx n="33" d="100"/>
        <a:sy n="33" d="100"/>
      </p:scale>
      <p:origin x="48" y="9504"/>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en-MY"/>
  <c:style val="18"/>
  <c:chart>
    <c:plotArea>
      <c:layout>
        <c:manualLayout>
          <c:layoutTarget val="inner"/>
          <c:xMode val="edge"/>
          <c:yMode val="edge"/>
          <c:x val="4.6095147792389782E-2"/>
          <c:y val="6.2403308372279059E-2"/>
          <c:w val="0.81690659740830818"/>
          <c:h val="0.90075468408249471"/>
        </c:manualLayout>
      </c:layout>
      <c:scatterChart>
        <c:scatterStyle val="smoothMarker"/>
        <c:ser>
          <c:idx val="0"/>
          <c:order val="0"/>
          <c:tx>
            <c:v>Project A</c:v>
          </c:tx>
          <c:xVal>
            <c:numRef>
              <c:f>[Workbook1]Sheet1!$A$2:$A$8</c:f>
              <c:numCache>
                <c:formatCode>General</c:formatCode>
                <c:ptCount val="7"/>
                <c:pt idx="0">
                  <c:v>0</c:v>
                </c:pt>
                <c:pt idx="1">
                  <c:v>5</c:v>
                </c:pt>
                <c:pt idx="2">
                  <c:v>10</c:v>
                </c:pt>
                <c:pt idx="3">
                  <c:v>15</c:v>
                </c:pt>
                <c:pt idx="4">
                  <c:v>19.190000000000001</c:v>
                </c:pt>
                <c:pt idx="5">
                  <c:v>20</c:v>
                </c:pt>
                <c:pt idx="6">
                  <c:v>22.52</c:v>
                </c:pt>
              </c:numCache>
            </c:numRef>
          </c:xVal>
          <c:yVal>
            <c:numRef>
              <c:f>[Workbook1]Sheet1!$B$2:$B$8</c:f>
              <c:numCache>
                <c:formatCode>General</c:formatCode>
                <c:ptCount val="7"/>
                <c:pt idx="0">
                  <c:v>20</c:v>
                </c:pt>
                <c:pt idx="1">
                  <c:v>13.24</c:v>
                </c:pt>
                <c:pt idx="2">
                  <c:v>7.74</c:v>
                </c:pt>
                <c:pt idx="3">
                  <c:v>3.21</c:v>
                </c:pt>
                <c:pt idx="4">
                  <c:v>0</c:v>
                </c:pt>
                <c:pt idx="5">
                  <c:v>-0.56000000000000005</c:v>
                </c:pt>
                <c:pt idx="6">
                  <c:v>-2.23</c:v>
                </c:pt>
              </c:numCache>
            </c:numRef>
          </c:yVal>
          <c:smooth val="1"/>
        </c:ser>
        <c:ser>
          <c:idx val="1"/>
          <c:order val="1"/>
          <c:tx>
            <c:v>Project B</c:v>
          </c:tx>
          <c:xVal>
            <c:numRef>
              <c:f>[Workbook1]Sheet1!$C$2:$C$8</c:f>
              <c:numCache>
                <c:formatCode>General</c:formatCode>
                <c:ptCount val="7"/>
                <c:pt idx="0">
                  <c:v>0</c:v>
                </c:pt>
                <c:pt idx="1">
                  <c:v>5</c:v>
                </c:pt>
                <c:pt idx="2">
                  <c:v>10</c:v>
                </c:pt>
                <c:pt idx="3">
                  <c:v>15</c:v>
                </c:pt>
                <c:pt idx="4">
                  <c:v>19.190000000000001</c:v>
                </c:pt>
                <c:pt idx="5">
                  <c:v>20</c:v>
                </c:pt>
                <c:pt idx="6">
                  <c:v>22.52</c:v>
                </c:pt>
              </c:numCache>
            </c:numRef>
          </c:xVal>
          <c:yVal>
            <c:numRef>
              <c:f>[Workbook1]Sheet1!$D$2:$D$8</c:f>
              <c:numCache>
                <c:formatCode>General</c:formatCode>
                <c:ptCount val="7"/>
                <c:pt idx="0">
                  <c:v>14</c:v>
                </c:pt>
                <c:pt idx="1">
                  <c:v>9.9600000000000026</c:v>
                </c:pt>
                <c:pt idx="2">
                  <c:v>6.55</c:v>
                </c:pt>
                <c:pt idx="3">
                  <c:v>3.64</c:v>
                </c:pt>
                <c:pt idx="4">
                  <c:v>1.52</c:v>
                </c:pt>
                <c:pt idx="5">
                  <c:v>1.1299999999999994</c:v>
                </c:pt>
                <c:pt idx="6">
                  <c:v>0</c:v>
                </c:pt>
              </c:numCache>
            </c:numRef>
          </c:yVal>
          <c:smooth val="1"/>
        </c:ser>
        <c:dLbls/>
        <c:axId val="87784064"/>
        <c:axId val="87995136"/>
      </c:scatterChart>
      <c:valAx>
        <c:axId val="87784064"/>
        <c:scaling>
          <c:orientation val="minMax"/>
        </c:scaling>
        <c:axPos val="b"/>
        <c:title>
          <c:tx>
            <c:rich>
              <a:bodyPr/>
              <a:lstStyle/>
              <a:p>
                <a:pPr>
                  <a:defRPr/>
                </a:pPr>
                <a:r>
                  <a:rPr lang="en-US"/>
                  <a:t>WACC (%)</a:t>
                </a:r>
              </a:p>
            </c:rich>
          </c:tx>
          <c:layout/>
        </c:title>
        <c:numFmt formatCode="General" sourceLinked="1"/>
        <c:tickLblPos val="nextTo"/>
        <c:crossAx val="87995136"/>
        <c:crosses val="autoZero"/>
        <c:crossBetween val="midCat"/>
      </c:valAx>
      <c:valAx>
        <c:axId val="87995136"/>
        <c:scaling>
          <c:orientation val="minMax"/>
        </c:scaling>
        <c:axPos val="l"/>
        <c:majorGridlines/>
        <c:title>
          <c:tx>
            <c:rich>
              <a:bodyPr rot="0" vert="horz"/>
              <a:lstStyle/>
              <a:p>
                <a:pPr>
                  <a:defRPr/>
                </a:pPr>
                <a:r>
                  <a:rPr lang="en-US" sz="1400" dirty="0"/>
                  <a:t>NPV (millions</a:t>
                </a:r>
                <a:r>
                  <a:rPr lang="en-US" dirty="0"/>
                  <a:t>)</a:t>
                </a:r>
              </a:p>
            </c:rich>
          </c:tx>
          <c:layout>
            <c:manualLayout>
              <c:xMode val="edge"/>
              <c:yMode val="edge"/>
              <c:x val="1.7452006980802806E-3"/>
              <c:y val="0"/>
            </c:manualLayout>
          </c:layout>
        </c:title>
        <c:numFmt formatCode="General" sourceLinked="1"/>
        <c:tickLblPos val="nextTo"/>
        <c:crossAx val="87784064"/>
        <c:crosses val="autoZero"/>
        <c:crossBetween val="midCat"/>
      </c:valAx>
      <c:spPr>
        <a:ln w="9525"/>
      </c:spPr>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MY"/>
  <c:clrMapOvr bg1="lt1" tx1="dk1" bg2="lt2" tx2="dk2" accent1="accent1" accent2="accent2" accent3="accent3" accent4="accent4" accent5="accent5" accent6="accent6" hlink="hlink" folHlink="folHlink"/>
  <c:chart>
    <c:autoTitleDeleted val="1"/>
    <c:plotArea>
      <c:layout/>
      <c:scatterChart>
        <c:scatterStyle val="smoothMarker"/>
        <c:ser>
          <c:idx val="1"/>
          <c:order val="0"/>
          <c:tx>
            <c:v>NPV vs WACC</c:v>
          </c:tx>
          <c:xVal>
            <c:numRef>
              <c:f>Sheet1!$A$1:$A$12</c:f>
              <c:numCache>
                <c:formatCode>General</c:formatCode>
                <c:ptCount val="12"/>
                <c:pt idx="0">
                  <c:v>0</c:v>
                </c:pt>
                <c:pt idx="1">
                  <c:v>10</c:v>
                </c:pt>
                <c:pt idx="2">
                  <c:v>50</c:v>
                </c:pt>
                <c:pt idx="3">
                  <c:v>80</c:v>
                </c:pt>
                <c:pt idx="4">
                  <c:v>100</c:v>
                </c:pt>
                <c:pt idx="5">
                  <c:v>200</c:v>
                </c:pt>
                <c:pt idx="6">
                  <c:v>300</c:v>
                </c:pt>
                <c:pt idx="7">
                  <c:v>400</c:v>
                </c:pt>
                <c:pt idx="8">
                  <c:v>410</c:v>
                </c:pt>
                <c:pt idx="9">
                  <c:v>420</c:v>
                </c:pt>
                <c:pt idx="10">
                  <c:v>430</c:v>
                </c:pt>
                <c:pt idx="11">
                  <c:v>450</c:v>
                </c:pt>
              </c:numCache>
            </c:numRef>
          </c:xVal>
          <c:yVal>
            <c:numRef>
              <c:f>Sheet1!$B$1:$B$12</c:f>
              <c:numCache>
                <c:formatCode>General</c:formatCode>
                <c:ptCount val="12"/>
                <c:pt idx="0">
                  <c:v>-1</c:v>
                </c:pt>
                <c:pt idx="1">
                  <c:v>-9.9200000000000066E-2</c:v>
                </c:pt>
                <c:pt idx="2">
                  <c:v>1.33</c:v>
                </c:pt>
                <c:pt idx="3">
                  <c:v>1.52</c:v>
                </c:pt>
                <c:pt idx="4">
                  <c:v>1.5</c:v>
                </c:pt>
                <c:pt idx="5">
                  <c:v>1</c:v>
                </c:pt>
                <c:pt idx="6">
                  <c:v>0.5</c:v>
                </c:pt>
                <c:pt idx="7">
                  <c:v>0.12000000000000002</c:v>
                </c:pt>
                <c:pt idx="8">
                  <c:v>8.7700000000000028E-2</c:v>
                </c:pt>
                <c:pt idx="9">
                  <c:v>5.62E-2</c:v>
                </c:pt>
                <c:pt idx="10">
                  <c:v>2.5600000000000015E-2</c:v>
                </c:pt>
                <c:pt idx="11">
                  <c:v>-3.3100000000000004E-2</c:v>
                </c:pt>
              </c:numCache>
            </c:numRef>
          </c:yVal>
          <c:smooth val="1"/>
        </c:ser>
        <c:dLbls/>
        <c:axId val="88062592"/>
        <c:axId val="90182400"/>
      </c:scatterChart>
      <c:valAx>
        <c:axId val="88062592"/>
        <c:scaling>
          <c:orientation val="minMax"/>
        </c:scaling>
        <c:axPos val="b"/>
        <c:majorGridlines/>
        <c:minorGridlines/>
        <c:title>
          <c:tx>
            <c:rich>
              <a:bodyPr/>
              <a:lstStyle/>
              <a:p>
                <a:pPr>
                  <a:defRPr/>
                </a:pPr>
                <a:r>
                  <a:rPr lang="en-SG"/>
                  <a:t>WACC</a:t>
                </a:r>
              </a:p>
            </c:rich>
          </c:tx>
          <c:layout/>
        </c:title>
        <c:numFmt formatCode="General" sourceLinked="1"/>
        <c:tickLblPos val="nextTo"/>
        <c:crossAx val="90182400"/>
        <c:crosses val="autoZero"/>
        <c:crossBetween val="midCat"/>
      </c:valAx>
      <c:valAx>
        <c:axId val="90182400"/>
        <c:scaling>
          <c:orientation val="minMax"/>
        </c:scaling>
        <c:axPos val="l"/>
        <c:majorGridlines/>
        <c:minorGridlines/>
        <c:title>
          <c:tx>
            <c:rich>
              <a:bodyPr/>
              <a:lstStyle/>
              <a:p>
                <a:pPr>
                  <a:defRPr/>
                </a:pPr>
                <a:r>
                  <a:rPr lang="en-SG"/>
                  <a:t>NPV</a:t>
                </a:r>
              </a:p>
            </c:rich>
          </c:tx>
          <c:layout/>
        </c:title>
        <c:numFmt formatCode="General" sourceLinked="1"/>
        <c:tickLblPos val="nextTo"/>
        <c:crossAx val="88062592"/>
        <c:crosses val="autoZero"/>
        <c:crossBetween val="midCat"/>
      </c:valAx>
    </c:plotArea>
    <c:plotVisOnly val="1"/>
    <c:dispBlanksAs val="gap"/>
  </c:chart>
  <c:externalData r:id="rId2"/>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29BB65B-A834-483A-B5AE-16799599F7FD}" type="datetimeFigureOut">
              <a:rPr lang="en-US" smtClean="0"/>
              <a:pPr/>
              <a:t>5/1/2013</a:t>
            </a:fld>
            <a:endParaRPr lang="en-US"/>
          </a:p>
        </p:txBody>
      </p:sp>
      <p:sp>
        <p:nvSpPr>
          <p:cNvPr id="8" name="Slide Number Placeholder 7"/>
          <p:cNvSpPr>
            <a:spLocks noGrp="1"/>
          </p:cNvSpPr>
          <p:nvPr>
            <p:ph type="sldNum" sz="quarter" idx="11"/>
          </p:nvPr>
        </p:nvSpPr>
        <p:spPr/>
        <p:txBody>
          <a:bodyPr/>
          <a:lstStyle/>
          <a:p>
            <a:fld id="{337BAFBD-107C-47F1-8C49-E029D147C47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BB65B-A834-483A-B5AE-16799599F7FD}"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BB65B-A834-483A-B5AE-16799599F7FD}"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29BB65B-A834-483A-B5AE-16799599F7FD}"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BB65B-A834-483A-B5AE-16799599F7FD}" type="datetimeFigureOut">
              <a:rPr lang="en-US" smtClean="0"/>
              <a:pPr/>
              <a:t>5/1/2013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BAFBD-107C-47F1-8C49-E029D147C47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29BB65B-A834-483A-B5AE-16799599F7FD}"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AFBD-107C-47F1-8C49-E029D147C47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29BB65B-A834-483A-B5AE-16799599F7FD}" type="datetimeFigureOut">
              <a:rPr lang="en-US" smtClean="0"/>
              <a:pPr/>
              <a:t>5/1/2013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BAFBD-107C-47F1-8C49-E029D147C47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9BB65B-A834-483A-B5AE-16799599F7FD}" type="datetimeFigureOut">
              <a:rPr lang="en-US" smtClean="0"/>
              <a:pPr/>
              <a:t>5/1/2013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BB65B-A834-483A-B5AE-16799599F7FD}" type="datetimeFigureOut">
              <a:rPr lang="en-US" smtClean="0"/>
              <a:pPr/>
              <a:t>5/1/2013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BB65B-A834-483A-B5AE-16799599F7FD}"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BB65B-A834-483A-B5AE-16799599F7FD}" type="datetimeFigureOut">
              <a:rPr lang="en-US" smtClean="0"/>
              <a:pPr/>
              <a:t>5/1/2013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BAFBD-107C-47F1-8C49-E029D147C4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29BB65B-A834-483A-B5AE-16799599F7FD}" type="datetimeFigureOut">
              <a:rPr lang="en-US" smtClean="0"/>
              <a:pPr/>
              <a:t>5/1/2013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37BAFBD-107C-47F1-8C49-E029D147C473}"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6000" dirty="0">
                <a:latin typeface="Times New Roman" pitchFamily="18" charset="0"/>
                <a:cs typeface="Times New Roman" pitchFamily="18" charset="0"/>
              </a:rPr>
              <a:t>Chapter</a:t>
            </a:r>
            <a:r>
              <a:rPr lang="en-MY" sz="6000" dirty="0"/>
              <a:t> 11 </a:t>
            </a:r>
          </a:p>
        </p:txBody>
      </p:sp>
      <p:sp>
        <p:nvSpPr>
          <p:cNvPr id="4" name="TextBox 3"/>
          <p:cNvSpPr txBox="1"/>
          <p:nvPr/>
        </p:nvSpPr>
        <p:spPr>
          <a:xfrm>
            <a:off x="6019800" y="4038600"/>
            <a:ext cx="2438400" cy="1938992"/>
          </a:xfrm>
          <a:prstGeom prst="rect">
            <a:avLst/>
          </a:prstGeom>
          <a:noFill/>
        </p:spPr>
        <p:txBody>
          <a:bodyPr wrap="square" rtlCol="0">
            <a:spAutoFit/>
          </a:bodyPr>
          <a:lstStyle/>
          <a:p>
            <a:pPr algn="r"/>
            <a:r>
              <a:rPr lang="en-US" sz="2400" dirty="0" smtClean="0">
                <a:latin typeface="Times New Roman" pitchFamily="18" charset="0"/>
                <a:cs typeface="Times New Roman" pitchFamily="18" charset="0"/>
              </a:rPr>
              <a:t>Tan </a:t>
            </a:r>
            <a:r>
              <a:rPr lang="en-US" sz="2400" dirty="0" err="1">
                <a:latin typeface="Times New Roman" pitchFamily="18" charset="0"/>
                <a:cs typeface="Times New Roman" pitchFamily="18" charset="0"/>
              </a:rPr>
              <a:t>Khim</a:t>
            </a:r>
            <a:r>
              <a:rPr lang="en-US" sz="2400" dirty="0">
                <a:latin typeface="Times New Roman" pitchFamily="18" charset="0"/>
                <a:cs typeface="Times New Roman" pitchFamily="18" charset="0"/>
              </a:rPr>
              <a:t> Yang</a:t>
            </a:r>
          </a:p>
          <a:p>
            <a:pPr algn="r"/>
            <a:r>
              <a:rPr lang="en-US" sz="2400" dirty="0">
                <a:latin typeface="Times New Roman" pitchFamily="18" charset="0"/>
                <a:cs typeface="Times New Roman" pitchFamily="18" charset="0"/>
              </a:rPr>
              <a:t>Tan </a:t>
            </a:r>
            <a:r>
              <a:rPr lang="en-US" sz="2400" dirty="0" err="1">
                <a:latin typeface="Times New Roman" pitchFamily="18" charset="0"/>
                <a:cs typeface="Times New Roman" pitchFamily="18" charset="0"/>
              </a:rPr>
              <a:t>Tek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Wui</a:t>
            </a:r>
            <a:endParaRPr lang="en-US" sz="2400" dirty="0">
              <a:latin typeface="Times New Roman" pitchFamily="18" charset="0"/>
              <a:cs typeface="Times New Roman" pitchFamily="18" charset="0"/>
            </a:endParaRPr>
          </a:p>
          <a:p>
            <a:pPr algn="r"/>
            <a:r>
              <a:rPr lang="en-US" sz="2400" dirty="0" err="1">
                <a:latin typeface="Times New Roman" pitchFamily="18" charset="0"/>
                <a:cs typeface="Times New Roman" pitchFamily="18" charset="0"/>
              </a:rPr>
              <a:t>Teoh</a:t>
            </a:r>
            <a:r>
              <a:rPr lang="en-US" sz="2400" dirty="0">
                <a:latin typeface="Times New Roman" pitchFamily="18" charset="0"/>
                <a:cs typeface="Times New Roman" pitchFamily="18" charset="0"/>
              </a:rPr>
              <a:t> Wei Loon</a:t>
            </a:r>
          </a:p>
          <a:p>
            <a:pPr algn="r"/>
            <a:r>
              <a:rPr lang="en-US" sz="2400" dirty="0" err="1">
                <a:latin typeface="Times New Roman" pitchFamily="18" charset="0"/>
                <a:cs typeface="Times New Roman" pitchFamily="18" charset="0"/>
              </a:rPr>
              <a:t>Khaw</a:t>
            </a:r>
            <a:r>
              <a:rPr lang="en-US" sz="2400" dirty="0">
                <a:latin typeface="Times New Roman" pitchFamily="18" charset="0"/>
                <a:cs typeface="Times New Roman" pitchFamily="18" charset="0"/>
              </a:rPr>
              <a:t> Chun </a:t>
            </a:r>
            <a:r>
              <a:rPr lang="en-US" sz="2400" dirty="0" err="1">
                <a:latin typeface="Times New Roman" pitchFamily="18" charset="0"/>
                <a:cs typeface="Times New Roman" pitchFamily="18" charset="0"/>
              </a:rPr>
              <a:t>Hao</a:t>
            </a:r>
            <a:endParaRPr lang="en-US" sz="2400" dirty="0">
              <a:latin typeface="Times New Roman" pitchFamily="18" charset="0"/>
              <a:cs typeface="Times New Roman" pitchFamily="18" charset="0"/>
            </a:endParaRPr>
          </a:p>
          <a:p>
            <a:pPr algn="r"/>
            <a:r>
              <a:rPr lang="en-US" sz="2400" dirty="0" err="1">
                <a:latin typeface="Times New Roman" pitchFamily="18" charset="0"/>
                <a:cs typeface="Times New Roman" pitchFamily="18" charset="0"/>
              </a:rPr>
              <a:t>Ooi</a:t>
            </a:r>
            <a:r>
              <a:rPr lang="en-US" sz="2400" dirty="0">
                <a:latin typeface="Times New Roman" pitchFamily="18" charset="0"/>
                <a:cs typeface="Times New Roman" pitchFamily="18" charset="0"/>
              </a:rPr>
              <a:t> Yan </a:t>
            </a:r>
            <a:r>
              <a:rPr lang="en-US" sz="2400" dirty="0" err="1">
                <a:latin typeface="Times New Roman" pitchFamily="18" charset="0"/>
                <a:cs typeface="Times New Roman" pitchFamily="18" charset="0"/>
              </a:rPr>
              <a:t>Ning</a:t>
            </a:r>
            <a:endParaRPr lang="en-US" sz="2400" dirty="0">
              <a:latin typeface="Times New Roman" pitchFamily="18" charset="0"/>
              <a:cs typeface="Times New Roman" pitchFamily="18" charset="0"/>
            </a:endParaRPr>
          </a:p>
        </p:txBody>
      </p:sp>
      <p:sp>
        <p:nvSpPr>
          <p:cNvPr id="6" name="TextBox 5"/>
          <p:cNvSpPr txBox="1"/>
          <p:nvPr/>
        </p:nvSpPr>
        <p:spPr>
          <a:xfrm>
            <a:off x="1295400" y="2133600"/>
            <a:ext cx="6324600" cy="646331"/>
          </a:xfrm>
          <a:prstGeom prst="rect">
            <a:avLst/>
          </a:prstGeom>
          <a:noFill/>
        </p:spPr>
        <p:txBody>
          <a:bodyPr wrap="square" rtlCol="0">
            <a:spAutoFit/>
          </a:bodyPr>
          <a:lstStyle/>
          <a:p>
            <a:r>
              <a:rPr lang="en-MY" sz="3600" dirty="0">
                <a:latin typeface="Times New Roman" pitchFamily="18" charset="0"/>
                <a:cs typeface="Times New Roman" pitchFamily="18" charset="0"/>
              </a:rPr>
              <a:t>The Basics of Capital Budgeting </a:t>
            </a:r>
          </a:p>
        </p:txBody>
      </p:sp>
    </p:spTree>
    <p:extLst>
      <p:ext uri="{BB962C8B-B14F-4D97-AF65-F5344CB8AC3E}">
        <p14:creationId xmlns:p14="http://schemas.microsoft.com/office/powerpoint/2010/main" xmlns="" val="3726901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Multiple IRR</a:t>
            </a:r>
            <a:endParaRPr lang="en-MY" sz="36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34987" y="1676400"/>
            <a:ext cx="6858001" cy="146685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914400" y="3276599"/>
            <a:ext cx="7474024" cy="2743201"/>
          </a:xfrm>
          <a:prstGeom prst="rect">
            <a:avLst/>
          </a:prstGeom>
          <a:noFill/>
          <a:ln w="9525">
            <a:noFill/>
            <a:miter lim="800000"/>
            <a:headEnd/>
            <a:tailEnd/>
          </a:ln>
        </p:spPr>
      </p:pic>
    </p:spTree>
    <p:extLst>
      <p:ext uri="{BB962C8B-B14F-4D97-AF65-F5344CB8AC3E}">
        <p14:creationId xmlns:p14="http://schemas.microsoft.com/office/powerpoint/2010/main" xmlns="" val="2633164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Modified IRR</a:t>
            </a:r>
            <a:endParaRPr lang="en-MY" sz="3600" dirty="0"/>
          </a:p>
        </p:txBody>
      </p:sp>
      <p:sp>
        <p:nvSpPr>
          <p:cNvPr id="3" name="Content Placeholder 2"/>
          <p:cNvSpPr>
            <a:spLocks noGrp="1"/>
          </p:cNvSpPr>
          <p:nvPr>
            <p:ph idx="1"/>
          </p:nvPr>
        </p:nvSpPr>
        <p:spPr>
          <a:xfrm>
            <a:off x="457200" y="1752600"/>
            <a:ext cx="8229600" cy="4525963"/>
          </a:xfrm>
        </p:spPr>
        <p:txBody>
          <a:bodyPr/>
          <a:lstStyle/>
          <a:p>
            <a:r>
              <a:rPr lang="en-US" sz="2800" dirty="0"/>
              <a:t>Alternative to IRR</a:t>
            </a:r>
          </a:p>
          <a:p>
            <a:r>
              <a:rPr lang="en-US" sz="2800" dirty="0"/>
              <a:t>The discount rate that causes PV of a project’s Terminal Value(TV) to equal PV of costs</a:t>
            </a:r>
          </a:p>
          <a:p>
            <a:r>
              <a:rPr lang="en-US" sz="2800" dirty="0"/>
              <a:t>MIRR assumes re-investment of cash flows at WACC</a:t>
            </a:r>
          </a:p>
          <a:p>
            <a:r>
              <a:rPr lang="en-US" sz="2800" dirty="0"/>
              <a:t>Avoids problem of multiple IRR</a:t>
            </a:r>
            <a:endParaRPr lang="en-SG" sz="2800" dirty="0"/>
          </a:p>
          <a:p>
            <a:endParaRPr lang="en-MY" dirty="0"/>
          </a:p>
        </p:txBody>
      </p:sp>
    </p:spTree>
    <p:extLst>
      <p:ext uri="{BB962C8B-B14F-4D97-AF65-F5344CB8AC3E}">
        <p14:creationId xmlns:p14="http://schemas.microsoft.com/office/powerpoint/2010/main" xmlns="" val="355602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Review</a:t>
            </a:r>
            <a:br>
              <a:rPr lang="en-US" dirty="0"/>
            </a:br>
            <a:r>
              <a:rPr lang="en-US" sz="3600" dirty="0" smtClean="0"/>
              <a:t>Modified </a:t>
            </a:r>
            <a:r>
              <a:rPr lang="en-US" sz="3600" dirty="0"/>
              <a:t>IRR</a:t>
            </a:r>
            <a:endParaRPr lang="en-MY" sz="3600" dirty="0"/>
          </a:p>
        </p:txBody>
      </p:sp>
      <p:sp>
        <p:nvSpPr>
          <p:cNvPr id="3" name="Content Placeholder 2"/>
          <p:cNvSpPr>
            <a:spLocks noGrp="1"/>
          </p:cNvSpPr>
          <p:nvPr>
            <p:ph idx="1"/>
          </p:nvPr>
        </p:nvSpPr>
        <p:spPr/>
        <p:txBody>
          <a:bodyPr/>
          <a:lstStyle/>
          <a:p>
            <a:r>
              <a:rPr lang="en-US" dirty="0"/>
              <a:t>Formula:</a:t>
            </a:r>
            <a:endParaRPr lang="en-SG" dirty="0"/>
          </a:p>
          <a:p>
            <a:endParaRPr lang="en-MY"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2060848"/>
            <a:ext cx="3863286" cy="936104"/>
          </a:xfrm>
          <a:prstGeom prst="rect">
            <a:avLst/>
          </a:prstGeom>
          <a:noFill/>
        </p:spPr>
      </p:pic>
      <p:pic>
        <p:nvPicPr>
          <p:cNvPr id="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 y="3505200"/>
            <a:ext cx="7810884" cy="1422648"/>
          </a:xfrm>
          <a:prstGeom prst="rect">
            <a:avLst/>
          </a:prstGeom>
          <a:noFill/>
        </p:spPr>
      </p:pic>
    </p:spTree>
    <p:extLst>
      <p:ext uri="{BB962C8B-B14F-4D97-AF65-F5344CB8AC3E}">
        <p14:creationId xmlns:p14="http://schemas.microsoft.com/office/powerpoint/2010/main" xmlns="" val="3315920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MY" dirty="0"/>
          </a:p>
        </p:txBody>
      </p:sp>
      <p:sp>
        <p:nvSpPr>
          <p:cNvPr id="3" name="Content Placeholder 2"/>
          <p:cNvSpPr>
            <a:spLocks noGrp="1"/>
          </p:cNvSpPr>
          <p:nvPr>
            <p:ph idx="1"/>
          </p:nvPr>
        </p:nvSpPr>
        <p:spPr/>
        <p:txBody>
          <a:bodyPr/>
          <a:lstStyle/>
          <a:p>
            <a:pPr marL="0" indent="0">
              <a:buNone/>
            </a:pPr>
            <a:r>
              <a:rPr lang="en-US" sz="3600" dirty="0">
                <a:solidFill>
                  <a:schemeClr val="tx1"/>
                </a:solidFill>
                <a:latin typeface="Times New Roman" pitchFamily="18" charset="0"/>
                <a:cs typeface="Times New Roman" pitchFamily="18" charset="0"/>
              </a:rPr>
              <a:t>Decision criteria:</a:t>
            </a:r>
          </a:p>
          <a:p>
            <a:r>
              <a:rPr lang="en-US" sz="3200" dirty="0">
                <a:latin typeface="Times New Roman" pitchFamily="18" charset="0"/>
                <a:cs typeface="Times New Roman" pitchFamily="18" charset="0"/>
              </a:rPr>
              <a:t>Net Present Value (NPV)</a:t>
            </a:r>
          </a:p>
          <a:p>
            <a:r>
              <a:rPr lang="en-US" sz="3200" dirty="0">
                <a:latin typeface="Times New Roman" pitchFamily="18" charset="0"/>
                <a:cs typeface="Times New Roman" pitchFamily="18" charset="0"/>
              </a:rPr>
              <a:t>Internal Rate of Return (IRR) and Modified IRR (MIRR)</a:t>
            </a:r>
          </a:p>
          <a:p>
            <a:r>
              <a:rPr lang="en-US" sz="3200" b="1" dirty="0">
                <a:latin typeface="Times New Roman" pitchFamily="18" charset="0"/>
                <a:cs typeface="Times New Roman" pitchFamily="18" charset="0"/>
              </a:rPr>
              <a:t>(Regular) Payback and Discounted Payback</a:t>
            </a:r>
          </a:p>
          <a:p>
            <a:endParaRPr lang="en-MY" dirty="0"/>
          </a:p>
        </p:txBody>
      </p:sp>
    </p:spTree>
    <p:extLst>
      <p:ext uri="{BB962C8B-B14F-4D97-AF65-F5344CB8AC3E}">
        <p14:creationId xmlns:p14="http://schemas.microsoft.com/office/powerpoint/2010/main" xmlns="" val="77747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Payback Period</a:t>
            </a:r>
            <a:endParaRPr lang="en-MY" sz="3600" dirty="0"/>
          </a:p>
        </p:txBody>
      </p:sp>
      <p:sp>
        <p:nvSpPr>
          <p:cNvPr id="5" name="Content Placeholder 2"/>
          <p:cNvSpPr>
            <a:spLocks noGrp="1"/>
          </p:cNvSpPr>
          <p:nvPr>
            <p:ph idx="1"/>
          </p:nvPr>
        </p:nvSpPr>
        <p:spPr>
          <a:xfrm>
            <a:off x="457200" y="1828800"/>
            <a:ext cx="8229600" cy="3886200"/>
          </a:xfrm>
        </p:spPr>
        <p:txBody>
          <a:bodyPr/>
          <a:lstStyle/>
          <a:p>
            <a:r>
              <a:rPr lang="en-US" dirty="0" smtClean="0"/>
              <a:t>The number of years to recover a project’s costs</a:t>
            </a:r>
          </a:p>
          <a:p>
            <a:r>
              <a:rPr lang="en-US" dirty="0" smtClean="0"/>
              <a:t>Calculating by adding cash inflows until cumulative CF =0</a:t>
            </a:r>
          </a:p>
          <a:p>
            <a:r>
              <a:rPr lang="en-US" dirty="0" smtClean="0"/>
              <a:t>Payback = No. of years prior to full recovery+ ( unrecovered cost at start of year / Cash flow during full recovery year )</a:t>
            </a:r>
          </a:p>
          <a:p>
            <a:r>
              <a:rPr lang="en-US" dirty="0" smtClean="0"/>
              <a:t>Ignores the time value of money</a:t>
            </a:r>
          </a:p>
          <a:p>
            <a:endParaRPr lang="en-US" dirty="0" smtClean="0"/>
          </a:p>
          <a:p>
            <a:r>
              <a:rPr lang="en-US" dirty="0" smtClean="0"/>
              <a:t>Discounted payback = Payback taking into account the time value of money( using discounted cash flow ) </a:t>
            </a:r>
            <a:endParaRPr lang="en-SG" dirty="0" smtClean="0"/>
          </a:p>
          <a:p>
            <a:endParaRPr lang="en-US" dirty="0" smtClean="0"/>
          </a:p>
          <a:p>
            <a:endParaRPr lang="en-SG" dirty="0" smtClean="0"/>
          </a:p>
          <a:p>
            <a:endParaRPr lang="en-SG" dirty="0"/>
          </a:p>
        </p:txBody>
      </p:sp>
    </p:spTree>
    <p:extLst>
      <p:ext uri="{BB962C8B-B14F-4D97-AF65-F5344CB8AC3E}">
        <p14:creationId xmlns:p14="http://schemas.microsoft.com/office/powerpoint/2010/main" xmlns="" val="3226079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Advantages </a:t>
            </a:r>
            <a:r>
              <a:rPr lang="en-US" sz="3600" dirty="0"/>
              <a:t>and disadvantages </a:t>
            </a:r>
            <a:endParaRPr lang="en-MY" sz="3600" dirty="0"/>
          </a:p>
        </p:txBody>
      </p:sp>
      <p:pic>
        <p:nvPicPr>
          <p:cNvPr id="4" name="Picture 1"/>
          <p:cNvPicPr>
            <a:picLocks noGrp="1" noChangeAspect="1" noChangeArrowheads="1"/>
          </p:cNvPicPr>
          <p:nvPr>
            <p:ph idx="1"/>
          </p:nvPr>
        </p:nvPicPr>
        <p:blipFill>
          <a:blip r:embed="rId2" cstate="print"/>
          <a:srcRect/>
          <a:stretch>
            <a:fillRect/>
          </a:stretch>
        </p:blipFill>
        <p:spPr bwMode="auto">
          <a:xfrm>
            <a:off x="1502327" y="1600200"/>
            <a:ext cx="6139345" cy="4525963"/>
          </a:xfrm>
          <a:prstGeom prst="rect">
            <a:avLst/>
          </a:prstGeom>
          <a:noFill/>
          <a:ln w="9525">
            <a:noFill/>
            <a:miter lim="800000"/>
            <a:headEnd/>
            <a:tailEnd/>
          </a:ln>
        </p:spPr>
      </p:pic>
    </p:spTree>
    <p:extLst>
      <p:ext uri="{BB962C8B-B14F-4D97-AF65-F5344CB8AC3E}">
        <p14:creationId xmlns:p14="http://schemas.microsoft.com/office/powerpoint/2010/main" xmlns="" val="3343893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Advantages </a:t>
            </a:r>
            <a:r>
              <a:rPr lang="en-US" sz="3600" dirty="0"/>
              <a:t>and disadvantages</a:t>
            </a:r>
            <a:endParaRPr lang="en-MY" sz="3600" dirty="0"/>
          </a:p>
        </p:txBody>
      </p:sp>
      <p:pic>
        <p:nvPicPr>
          <p:cNvPr id="4" name="Picture 1"/>
          <p:cNvPicPr>
            <a:picLocks noGrp="1" noChangeAspect="1" noChangeArrowheads="1"/>
          </p:cNvPicPr>
          <p:nvPr>
            <p:ph idx="1"/>
          </p:nvPr>
        </p:nvPicPr>
        <p:blipFill>
          <a:blip r:embed="rId2" cstate="print"/>
          <a:srcRect/>
          <a:stretch>
            <a:fillRect/>
          </a:stretch>
        </p:blipFill>
        <p:spPr bwMode="auto">
          <a:xfrm>
            <a:off x="1285289" y="1600200"/>
            <a:ext cx="6573422" cy="4525963"/>
          </a:xfrm>
          <a:prstGeom prst="rect">
            <a:avLst/>
          </a:prstGeom>
          <a:noFill/>
          <a:ln w="9525">
            <a:noFill/>
            <a:miter lim="800000"/>
            <a:headEnd/>
            <a:tailEnd/>
          </a:ln>
        </p:spPr>
      </p:pic>
    </p:spTree>
    <p:extLst>
      <p:ext uri="{BB962C8B-B14F-4D97-AF65-F5344CB8AC3E}">
        <p14:creationId xmlns:p14="http://schemas.microsoft.com/office/powerpoint/2010/main" xmlns="" val="99476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t>
            </a:r>
            <a:r>
              <a:rPr lang="en-US" dirty="0" smtClean="0"/>
              <a:t>		Review</a:t>
            </a:r>
            <a:br>
              <a:rPr lang="en-US" dirty="0" smtClean="0"/>
            </a:br>
            <a:r>
              <a:rPr lang="en-US" sz="3600" dirty="0"/>
              <a:t>Projects with unequal lives</a:t>
            </a:r>
            <a:endParaRPr lang="en-MY" sz="3600" dirty="0"/>
          </a:p>
        </p:txBody>
      </p:sp>
      <p:sp>
        <p:nvSpPr>
          <p:cNvPr id="4" name="Content Placeholder 2"/>
          <p:cNvSpPr>
            <a:spLocks noGrp="1"/>
          </p:cNvSpPr>
          <p:nvPr>
            <p:ph idx="1"/>
          </p:nvPr>
        </p:nvSpPr>
        <p:spPr>
          <a:xfrm>
            <a:off x="457200" y="2209800"/>
            <a:ext cx="8229600" cy="4525963"/>
          </a:xfrm>
        </p:spPr>
        <p:txBody>
          <a:bodyPr>
            <a:normAutofit/>
          </a:bodyPr>
          <a:lstStyle/>
          <a:p>
            <a:r>
              <a:rPr lang="en-US" sz="2800" dirty="0" smtClean="0"/>
              <a:t>If projects have unequal life, and are repeatable, we use:</a:t>
            </a:r>
          </a:p>
          <a:p>
            <a:pPr>
              <a:buFont typeface="Wingdings" pitchFamily="2" charset="2"/>
              <a:buChar char="§"/>
            </a:pPr>
            <a:r>
              <a:rPr lang="en-US" sz="2800" dirty="0" smtClean="0"/>
              <a:t>Replacement chain method</a:t>
            </a:r>
          </a:p>
          <a:p>
            <a:pPr>
              <a:buFont typeface="Wingdings" pitchFamily="2" charset="2"/>
              <a:buChar char="§"/>
            </a:pPr>
            <a:r>
              <a:rPr lang="en-US" sz="2800" dirty="0" smtClean="0"/>
              <a:t>Equivalent  Annual Annuity (EAA)</a:t>
            </a:r>
            <a:endParaRPr lang="en-SG" sz="2800" dirty="0"/>
          </a:p>
        </p:txBody>
      </p:sp>
    </p:spTree>
    <p:extLst>
      <p:ext uri="{BB962C8B-B14F-4D97-AF65-F5344CB8AC3E}">
        <p14:creationId xmlns:p14="http://schemas.microsoft.com/office/powerpoint/2010/main" xmlns="" val="2567381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a:t>Replacement chain</a:t>
            </a:r>
            <a:endParaRPr lang="en-MY" sz="3600" dirty="0"/>
          </a:p>
        </p:txBody>
      </p:sp>
      <p:sp>
        <p:nvSpPr>
          <p:cNvPr id="3" name="Content Placeholder 2"/>
          <p:cNvSpPr>
            <a:spLocks noGrp="1"/>
          </p:cNvSpPr>
          <p:nvPr>
            <p:ph idx="1"/>
          </p:nvPr>
        </p:nvSpPr>
        <p:spPr/>
        <p:txBody>
          <a:bodyPr/>
          <a:lstStyle/>
          <a:p>
            <a:r>
              <a:rPr lang="en-US" dirty="0"/>
              <a:t>Extending the two projects to a common lifetime and calculating their NPVs</a:t>
            </a:r>
            <a:endParaRPr lang="en-SG" dirty="0"/>
          </a:p>
          <a:p>
            <a:endParaRPr lang="en-MY" dirty="0"/>
          </a:p>
        </p:txBody>
      </p:sp>
      <p:pic>
        <p:nvPicPr>
          <p:cNvPr id="4" name="Picture 1"/>
          <p:cNvPicPr>
            <a:picLocks noChangeAspect="1" noChangeArrowheads="1"/>
          </p:cNvPicPr>
          <p:nvPr/>
        </p:nvPicPr>
        <p:blipFill>
          <a:blip r:embed="rId2" cstate="print"/>
          <a:srcRect/>
          <a:stretch>
            <a:fillRect/>
          </a:stretch>
        </p:blipFill>
        <p:spPr bwMode="auto">
          <a:xfrm>
            <a:off x="304800" y="2895600"/>
            <a:ext cx="8568952" cy="2592288"/>
          </a:xfrm>
          <a:prstGeom prst="rect">
            <a:avLst/>
          </a:prstGeom>
          <a:noFill/>
          <a:ln w="9525">
            <a:noFill/>
            <a:miter lim="800000"/>
            <a:headEnd/>
            <a:tailEnd/>
          </a:ln>
        </p:spPr>
      </p:pic>
    </p:spTree>
    <p:extLst>
      <p:ext uri="{BB962C8B-B14F-4D97-AF65-F5344CB8AC3E}">
        <p14:creationId xmlns:p14="http://schemas.microsoft.com/office/powerpoint/2010/main" xmlns="" val="91140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pPr algn="l"/>
            <a:r>
              <a:rPr lang="en-US" dirty="0" smtClean="0"/>
              <a:t>			Review</a:t>
            </a:r>
            <a:br>
              <a:rPr lang="en-US" dirty="0" smtClean="0"/>
            </a:br>
            <a:r>
              <a:rPr lang="en-US" sz="3600" dirty="0"/>
              <a:t>Equivalent Annual Annuity</a:t>
            </a:r>
            <a:endParaRPr lang="en-MY" sz="3600" dirty="0"/>
          </a:p>
        </p:txBody>
      </p:sp>
      <p:sp>
        <p:nvSpPr>
          <p:cNvPr id="3" name="Content Placeholder 2"/>
          <p:cNvSpPr>
            <a:spLocks noGrp="1"/>
          </p:cNvSpPr>
          <p:nvPr>
            <p:ph idx="1"/>
          </p:nvPr>
        </p:nvSpPr>
        <p:spPr>
          <a:xfrm>
            <a:off x="457200" y="1834685"/>
            <a:ext cx="8229600" cy="4525963"/>
          </a:xfrm>
        </p:spPr>
        <p:txBody>
          <a:bodyPr/>
          <a:lstStyle/>
          <a:p>
            <a:endParaRPr lang="en-US" dirty="0" smtClean="0"/>
          </a:p>
          <a:p>
            <a:r>
              <a:rPr lang="en-US" dirty="0" smtClean="0"/>
              <a:t>Treating </a:t>
            </a:r>
            <a:r>
              <a:rPr lang="en-US" dirty="0"/>
              <a:t>the projects as annuities and calculate the annuity(payment) for each project </a:t>
            </a:r>
          </a:p>
          <a:p>
            <a:r>
              <a:rPr lang="en-US" dirty="0"/>
              <a:t>Use formula for annuities in chapter 2</a:t>
            </a:r>
          </a:p>
          <a:p>
            <a:endParaRPr lang="en-MY"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3809635"/>
            <a:ext cx="8064896" cy="576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7773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MY"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Steps to capital budgeting:</a:t>
            </a:r>
          </a:p>
          <a:p>
            <a:pPr marL="514350" indent="-514350">
              <a:buFont typeface="+mj-lt"/>
              <a:buAutoNum type="arabicPeriod"/>
            </a:pPr>
            <a:r>
              <a:rPr lang="en-US" dirty="0">
                <a:latin typeface="Times New Roman" pitchFamily="18" charset="0"/>
                <a:cs typeface="Times New Roman" pitchFamily="18" charset="0"/>
              </a:rPr>
              <a:t>Estimate CF</a:t>
            </a:r>
          </a:p>
          <a:p>
            <a:pPr marL="514350" indent="-514350">
              <a:buFont typeface="+mj-lt"/>
              <a:buAutoNum type="arabicPeriod"/>
            </a:pPr>
            <a:r>
              <a:rPr lang="en-US" dirty="0">
                <a:latin typeface="Times New Roman" pitchFamily="18" charset="0"/>
                <a:cs typeface="Times New Roman" pitchFamily="18" charset="0"/>
              </a:rPr>
              <a:t>Assess risk of CF</a:t>
            </a:r>
          </a:p>
          <a:p>
            <a:pPr marL="514350" indent="-514350">
              <a:buFont typeface="+mj-lt"/>
              <a:buAutoNum type="arabicPeriod"/>
            </a:pPr>
            <a:r>
              <a:rPr lang="en-US" dirty="0">
                <a:latin typeface="Times New Roman" pitchFamily="18" charset="0"/>
                <a:cs typeface="Times New Roman" pitchFamily="18" charset="0"/>
              </a:rPr>
              <a:t>Determine appropriate cost of capital. Based on riskiness of CFs</a:t>
            </a:r>
          </a:p>
          <a:p>
            <a:pPr marL="514350" indent="-514350">
              <a:buFont typeface="+mj-lt"/>
              <a:buAutoNum type="arabicPeriod"/>
            </a:pPr>
            <a:r>
              <a:rPr lang="en-US" dirty="0">
                <a:latin typeface="Times New Roman" pitchFamily="18" charset="0"/>
                <a:cs typeface="Times New Roman" pitchFamily="18" charset="0"/>
              </a:rPr>
              <a:t>Find NPV/IRR</a:t>
            </a:r>
          </a:p>
          <a:p>
            <a:pPr marL="514350" indent="-514350">
              <a:buFont typeface="+mj-lt"/>
              <a:buAutoNum type="arabicPeriod"/>
            </a:pPr>
            <a:r>
              <a:rPr lang="en-US" dirty="0">
                <a:latin typeface="Times New Roman" pitchFamily="18" charset="0"/>
                <a:cs typeface="Times New Roman" pitchFamily="18" charset="0"/>
              </a:rPr>
              <a:t>Accept if </a:t>
            </a:r>
          </a:p>
          <a:p>
            <a:pPr marL="514350" indent="-514350"/>
            <a:r>
              <a:rPr lang="en-US" dirty="0">
                <a:latin typeface="Times New Roman" pitchFamily="18" charset="0"/>
                <a:cs typeface="Times New Roman" pitchFamily="18" charset="0"/>
              </a:rPr>
              <a:t>NPV&gt;0 or IRR&gt;WACC </a:t>
            </a:r>
            <a:r>
              <a:rPr lang="en-US" dirty="0">
                <a:latin typeface="Times New Roman" pitchFamily="18" charset="0"/>
                <a:cs typeface="Times New Roman" pitchFamily="18" charset="0"/>
                <a:sym typeface="Wingdings" pitchFamily="2" charset="2"/>
              </a:rPr>
              <a:t></a:t>
            </a:r>
            <a:r>
              <a:rPr lang="en-US" dirty="0">
                <a:latin typeface="Times New Roman" pitchFamily="18" charset="0"/>
                <a:cs typeface="Times New Roman" pitchFamily="18" charset="0"/>
              </a:rPr>
              <a:t> Independent projects</a:t>
            </a:r>
          </a:p>
          <a:p>
            <a:pPr marL="514350" indent="-514350"/>
            <a:r>
              <a:rPr lang="en-US" dirty="0">
                <a:latin typeface="Times New Roman" pitchFamily="18" charset="0"/>
                <a:cs typeface="Times New Roman" pitchFamily="18" charset="0"/>
              </a:rPr>
              <a:t>Highest positive NPV or Highest positive ( IRR-WACC)</a:t>
            </a:r>
            <a:r>
              <a:rPr lang="en-US" dirty="0">
                <a:latin typeface="Times New Roman" pitchFamily="18" charset="0"/>
                <a:cs typeface="Times New Roman" pitchFamily="18" charset="0"/>
                <a:sym typeface="Wingdings" pitchFamily="2" charset="2"/>
              </a:rPr>
              <a:t> Mutually exclusive projects</a:t>
            </a:r>
            <a:endParaRPr lang="en-SG" dirty="0">
              <a:latin typeface="Times New Roman" pitchFamily="18" charset="0"/>
              <a:cs typeface="Times New Roman" pitchFamily="18" charset="0"/>
            </a:endParaRPr>
          </a:p>
          <a:p>
            <a:endParaRPr lang="en-MY" dirty="0"/>
          </a:p>
        </p:txBody>
      </p:sp>
    </p:spTree>
    <p:extLst>
      <p:ext uri="{BB962C8B-B14F-4D97-AF65-F5344CB8AC3E}">
        <p14:creationId xmlns:p14="http://schemas.microsoft.com/office/powerpoint/2010/main" xmlns="" val="320894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600200"/>
          </a:xfrm>
        </p:spPr>
        <p:txBody>
          <a:bodyPr/>
          <a:lstStyle/>
          <a:p>
            <a:r>
              <a:rPr lang="en-US" dirty="0">
                <a:latin typeface="Times New Roman" pitchFamily="18" charset="0"/>
                <a:cs typeface="Times New Roman" pitchFamily="18" charset="0"/>
              </a:rPr>
              <a:t>Tutorial 8 </a:t>
            </a:r>
            <a:endParaRPr lang="en-MY" dirty="0"/>
          </a:p>
        </p:txBody>
      </p:sp>
      <p:sp>
        <p:nvSpPr>
          <p:cNvPr id="3" name="Content Placeholder 2"/>
          <p:cNvSpPr>
            <a:spLocks noGrp="1"/>
          </p:cNvSpPr>
          <p:nvPr>
            <p:ph idx="1"/>
          </p:nvPr>
        </p:nvSpPr>
        <p:spPr>
          <a:xfrm>
            <a:off x="457200" y="4343400"/>
            <a:ext cx="8229600" cy="1782763"/>
          </a:xfrm>
        </p:spPr>
        <p:txBody>
          <a:bodyPr/>
          <a:lstStyle/>
          <a:p>
            <a:endParaRPr lang="en-MY" dirty="0"/>
          </a:p>
        </p:txBody>
      </p:sp>
    </p:spTree>
    <p:extLst>
      <p:ext uri="{BB962C8B-B14F-4D97-AF65-F5344CB8AC3E}">
        <p14:creationId xmlns:p14="http://schemas.microsoft.com/office/powerpoint/2010/main" xmlns="" val="1352684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5105400"/>
          </a:xfrm>
        </p:spPr>
        <p:txBody>
          <a:bodyPr>
            <a:noAutofit/>
          </a:bodyPr>
          <a:lstStyle/>
          <a:p>
            <a:pPr algn="l">
              <a:lnSpc>
                <a:spcPct val="150000"/>
              </a:lnSpc>
            </a:pPr>
            <a:r>
              <a:rPr lang="en-MY" sz="2400" dirty="0">
                <a:latin typeface="Times New Roman" pitchFamily="18" charset="0"/>
                <a:cs typeface="Times New Roman" pitchFamily="18" charset="0"/>
              </a:rPr>
              <a:t>P12-14</a:t>
            </a:r>
            <a:r>
              <a:rPr lang="en-MY" sz="2400" b="1" dirty="0">
                <a:latin typeface="Times New Roman" pitchFamily="18" charset="0"/>
                <a:cs typeface="Times New Roman" pitchFamily="18" charset="0"/>
              </a:rPr>
              <a:t> Choosing mandatory projects on the basis of least cost. </a:t>
            </a:r>
            <a:r>
              <a:rPr lang="en-MY" sz="2400" b="1" dirty="0" smtClean="0">
                <a:latin typeface="Times New Roman" pitchFamily="18" charset="0"/>
                <a:cs typeface="Times New Roman" pitchFamily="18" charset="0"/>
              </a:rPr>
              <a:t/>
            </a:r>
            <a:br>
              <a:rPr lang="en-MY" sz="2400" b="1" dirty="0" smtClean="0">
                <a:latin typeface="Times New Roman" pitchFamily="18" charset="0"/>
                <a:cs typeface="Times New Roman" pitchFamily="18" charset="0"/>
              </a:rPr>
            </a:br>
            <a:r>
              <a:rPr lang="en-MY" sz="2400" dirty="0" smtClean="0">
                <a:solidFill>
                  <a:schemeClr val="tx1"/>
                </a:solidFill>
                <a:latin typeface="Times New Roman" pitchFamily="18" charset="0"/>
                <a:cs typeface="Times New Roman" pitchFamily="18" charset="0"/>
              </a:rPr>
              <a:t>K</a:t>
            </a:r>
            <a:r>
              <a:rPr lang="en-MY" sz="2400" dirty="0">
                <a:solidFill>
                  <a:schemeClr val="tx1"/>
                </a:solidFill>
                <a:latin typeface="Times New Roman" pitchFamily="18" charset="0"/>
                <a:cs typeface="Times New Roman" pitchFamily="18" charset="0"/>
              </a:rPr>
              <a:t>. Kim Inc. must install a new air conditioning unit in its main plant. Kim absolutely must install one or the other of the units because otherwise the highly profitable plant would have to shut down. Two units are available, HCC and LCC (for high and low capital costs respectively). HCC has a high capital cost but relatively low operating costs, while LCC has a low capital cost but higher operating costs because it uses more electivity. The units’ costs are shown below. Kim’s WACC is 7 </a:t>
            </a:r>
            <a:r>
              <a:rPr lang="en-MY" sz="2400" dirty="0" err="1">
                <a:solidFill>
                  <a:schemeClr val="tx1"/>
                </a:solidFill>
                <a:latin typeface="Times New Roman" pitchFamily="18" charset="0"/>
                <a:cs typeface="Times New Roman" pitchFamily="18" charset="0"/>
              </a:rPr>
              <a:t>percent</a:t>
            </a:r>
            <a:r>
              <a:rPr lang="en-MY" sz="2400"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985393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52432489"/>
              </p:ext>
            </p:extLst>
          </p:nvPr>
        </p:nvGraphicFramePr>
        <p:xfrm>
          <a:off x="1904999" y="1295400"/>
          <a:ext cx="5410201" cy="4038599"/>
        </p:xfrm>
        <a:graphic>
          <a:graphicData uri="http://schemas.openxmlformats.org/drawingml/2006/table">
            <a:tbl>
              <a:tblPr>
                <a:tableStyleId>{5C22544A-7EE6-4342-B048-85BDC9FD1C3A}</a:tableStyleId>
              </a:tblPr>
              <a:tblGrid>
                <a:gridCol w="1396181"/>
                <a:gridCol w="1854303"/>
                <a:gridCol w="2159717"/>
              </a:tblGrid>
              <a:tr h="829470">
                <a:tc>
                  <a:txBody>
                    <a:bodyPr/>
                    <a:lstStyle/>
                    <a:p>
                      <a:pPr algn="ctr" fontAlgn="b"/>
                      <a:r>
                        <a:rPr lang="en-US" sz="2400" u="none" strike="noStrike" dirty="0">
                          <a:effectLst/>
                          <a:latin typeface="Times New Roman" pitchFamily="18" charset="0"/>
                          <a:cs typeface="Times New Roman" pitchFamily="18" charset="0"/>
                        </a:rPr>
                        <a:t> </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gridSpan="2">
                  <a:txBody>
                    <a:bodyPr/>
                    <a:lstStyle/>
                    <a:p>
                      <a:pPr algn="ctr" fontAlgn="b"/>
                      <a:r>
                        <a:rPr lang="en-US" sz="2400" u="none" strike="noStrike">
                          <a:effectLst/>
                          <a:latin typeface="Times New Roman" pitchFamily="18" charset="0"/>
                          <a:cs typeface="Times New Roman" pitchFamily="18" charset="0"/>
                        </a:rPr>
                        <a:t>EXPECTED NET CASH FLOWS</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hMerge="1">
                  <a:txBody>
                    <a:bodyPr/>
                    <a:lstStyle/>
                    <a:p>
                      <a:endParaRPr lang="en-US"/>
                    </a:p>
                  </a:txBody>
                  <a:tcPr/>
                </a:tc>
              </a:tr>
              <a:tr h="458447">
                <a:tc>
                  <a:txBody>
                    <a:bodyPr/>
                    <a:lstStyle/>
                    <a:p>
                      <a:pPr algn="ctr" fontAlgn="b"/>
                      <a:r>
                        <a:rPr lang="en-US" sz="2400" u="none" strike="noStrike" dirty="0">
                          <a:effectLst/>
                          <a:latin typeface="Times New Roman" pitchFamily="18" charset="0"/>
                          <a:cs typeface="Times New Roman" pitchFamily="18" charset="0"/>
                        </a:rPr>
                        <a:t>YEAR</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HCC</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LCC</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-$600,000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-$100,000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1</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-$50,000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-$175,000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2</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-$50,000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-$175,000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3</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-$50,000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-$175,000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4</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-$50,000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-$175,000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r>
              <a:tr h="458447">
                <a:tc>
                  <a:txBody>
                    <a:bodyPr/>
                    <a:lstStyle/>
                    <a:p>
                      <a:pPr algn="ctr" fontAlgn="b"/>
                      <a:r>
                        <a:rPr lang="en-US" sz="2400" u="none" strike="noStrike">
                          <a:effectLst/>
                          <a:latin typeface="Times New Roman" pitchFamily="18" charset="0"/>
                          <a:cs typeface="Times New Roman" pitchFamily="18" charset="0"/>
                        </a:rPr>
                        <a:t>5</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a:effectLst/>
                          <a:latin typeface="Times New Roman" pitchFamily="18" charset="0"/>
                          <a:cs typeface="Times New Roman" pitchFamily="18" charset="0"/>
                        </a:rPr>
                        <a:t>-$50,000</a:t>
                      </a:r>
                      <a:endParaRPr lang="en-US" sz="2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ctr" fontAlgn="b"/>
                      <a:r>
                        <a:rPr lang="en-US" sz="2400" u="none" strike="noStrike" dirty="0">
                          <a:effectLst/>
                          <a:latin typeface="Times New Roman" pitchFamily="18" charset="0"/>
                          <a:cs typeface="Times New Roman" pitchFamily="18" charset="0"/>
                        </a:rPr>
                        <a:t>-$175,000</a:t>
                      </a:r>
                      <a:endParaRPr lang="en-US" sz="2400" b="0" i="0" u="none" strike="noStrike" dirty="0">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extLst>
      <p:ext uri="{BB962C8B-B14F-4D97-AF65-F5344CB8AC3E}">
        <p14:creationId xmlns:p14="http://schemas.microsoft.com/office/powerpoint/2010/main" xmlns="" val="3274361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199"/>
            <a:ext cx="8229600" cy="1251856"/>
          </a:xfrm>
        </p:spPr>
        <p:txBody>
          <a:bodyPr>
            <a:normAutofit fontScale="90000"/>
          </a:bodyPr>
          <a:lstStyle/>
          <a:p>
            <a:pPr algn="l">
              <a:lnSpc>
                <a:spcPct val="150000"/>
              </a:lnSpc>
            </a:pPr>
            <a:r>
              <a:rPr lang="en-US" sz="2800" dirty="0" smtClean="0">
                <a:cs typeface="Arial" pitchFamily="34" charset="0"/>
              </a:rPr>
              <a:t>P12-14</a:t>
            </a:r>
            <a:br>
              <a:rPr lang="en-US" sz="2800" dirty="0" smtClean="0">
                <a:cs typeface="Arial" pitchFamily="34" charset="0"/>
              </a:rPr>
            </a:br>
            <a:r>
              <a:rPr lang="en-US" sz="2800" dirty="0" smtClean="0">
                <a:cs typeface="Arial" pitchFamily="34" charset="0"/>
              </a:rPr>
              <a:t>a.) Which unit would you recommend? Explain.</a:t>
            </a:r>
            <a:endParaRPr lang="en-US" sz="2800" dirty="0">
              <a:cs typeface="Arial" pitchFamily="34"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1000" y="1219200"/>
                <a:ext cx="8458200" cy="5486400"/>
              </a:xfrm>
            </p:spPr>
            <p:txBody>
              <a:bodyPr>
                <a:normAutofit lnSpcReduction="10000"/>
              </a:bodyPr>
              <a:lstStyle/>
              <a:p>
                <a:pPr marL="0" indent="0">
                  <a:buNone/>
                </a:pPr>
                <a:r>
                  <a:rPr lang="en-US" b="1" dirty="0" smtClean="0">
                    <a:solidFill>
                      <a:schemeClr val="tx1"/>
                    </a:solidFill>
                    <a:cs typeface="Arial" pitchFamily="34" charset="0"/>
                  </a:rPr>
                  <a:t>NPV </a:t>
                </a:r>
                <a:r>
                  <a:rPr lang="en-US" b="1" dirty="0">
                    <a:solidFill>
                      <a:schemeClr val="tx1"/>
                    </a:solidFill>
                    <a:cs typeface="Arial" pitchFamily="34" charset="0"/>
                  </a:rPr>
                  <a:t>= </a:t>
                </a:r>
                <a14:m>
                  <m:oMath xmlns:m="http://schemas.openxmlformats.org/officeDocument/2006/math">
                    <m:nary>
                      <m:naryPr>
                        <m:chr m:val="∑"/>
                        <m:ctrlPr>
                          <a:rPr lang="en-US" b="1" i="1">
                            <a:solidFill>
                              <a:schemeClr val="tx1"/>
                            </a:solidFill>
                            <a:latin typeface="Cambria Math"/>
                            <a:cs typeface="Arial" pitchFamily="34" charset="0"/>
                          </a:rPr>
                        </m:ctrlPr>
                      </m:naryPr>
                      <m:sub>
                        <m:r>
                          <m:rPr>
                            <m:brk m:alnAt="23"/>
                          </m:rPr>
                          <a:rPr lang="en-US" b="1" i="1">
                            <a:solidFill>
                              <a:schemeClr val="tx1"/>
                            </a:solidFill>
                            <a:latin typeface="Cambria Math"/>
                            <a:cs typeface="Arial" pitchFamily="34" charset="0"/>
                          </a:rPr>
                          <m:t>𝒕</m:t>
                        </m:r>
                        <m:r>
                          <a:rPr lang="en-US" b="1" i="1">
                            <a:solidFill>
                              <a:schemeClr val="tx1"/>
                            </a:solidFill>
                            <a:latin typeface="Cambria Math"/>
                            <a:cs typeface="Arial" pitchFamily="34" charset="0"/>
                          </a:rPr>
                          <m:t>=</m:t>
                        </m:r>
                        <m:r>
                          <a:rPr lang="en-US" b="1" i="1">
                            <a:solidFill>
                              <a:schemeClr val="tx1"/>
                            </a:solidFill>
                            <a:latin typeface="Cambria Math"/>
                            <a:cs typeface="Arial" pitchFamily="34" charset="0"/>
                          </a:rPr>
                          <m:t>𝟎</m:t>
                        </m:r>
                      </m:sub>
                      <m:sup>
                        <m:r>
                          <a:rPr lang="en-US" b="1" i="1">
                            <a:solidFill>
                              <a:schemeClr val="tx1"/>
                            </a:solidFill>
                            <a:latin typeface="Cambria Math"/>
                            <a:cs typeface="Arial" pitchFamily="34" charset="0"/>
                          </a:rPr>
                          <m:t>𝑵</m:t>
                        </m:r>
                      </m:sup>
                      <m:e>
                        <m:f>
                          <m:fPr>
                            <m:ctrlPr>
                              <a:rPr lang="en-US" b="1" i="1">
                                <a:solidFill>
                                  <a:schemeClr val="tx1"/>
                                </a:solidFill>
                                <a:latin typeface="Cambria Math"/>
                                <a:cs typeface="Arial" pitchFamily="34" charset="0"/>
                              </a:rPr>
                            </m:ctrlPr>
                          </m:fPr>
                          <m:num>
                            <m:r>
                              <a:rPr lang="en-US" b="1" i="1">
                                <a:solidFill>
                                  <a:schemeClr val="tx1"/>
                                </a:solidFill>
                                <a:latin typeface="Cambria Math"/>
                                <a:cs typeface="Arial" pitchFamily="34" charset="0"/>
                              </a:rPr>
                              <m:t>𝑪𝑭𝒕</m:t>
                            </m:r>
                          </m:num>
                          <m:den>
                            <m:sSup>
                              <m:sSupPr>
                                <m:ctrlPr>
                                  <a:rPr lang="en-US" b="1" i="1">
                                    <a:solidFill>
                                      <a:schemeClr val="tx1"/>
                                    </a:solidFill>
                                    <a:latin typeface="Cambria Math"/>
                                    <a:cs typeface="Arial" pitchFamily="34" charset="0"/>
                                  </a:rPr>
                                </m:ctrlPr>
                              </m:sSupPr>
                              <m:e>
                                <m:r>
                                  <a:rPr lang="en-US" b="1" i="1">
                                    <a:solidFill>
                                      <a:schemeClr val="tx1"/>
                                    </a:solidFill>
                                    <a:latin typeface="Cambria Math"/>
                                    <a:cs typeface="Arial" pitchFamily="34" charset="0"/>
                                  </a:rPr>
                                  <m:t>(</m:t>
                                </m:r>
                                <m:r>
                                  <a:rPr lang="en-US" b="1" i="1">
                                    <a:solidFill>
                                      <a:schemeClr val="tx1"/>
                                    </a:solidFill>
                                    <a:latin typeface="Cambria Math"/>
                                    <a:cs typeface="Arial" pitchFamily="34" charset="0"/>
                                  </a:rPr>
                                  <m:t>𝟏</m:t>
                                </m:r>
                                <m:r>
                                  <a:rPr lang="en-US" b="1" i="1">
                                    <a:solidFill>
                                      <a:schemeClr val="tx1"/>
                                    </a:solidFill>
                                    <a:latin typeface="Cambria Math"/>
                                    <a:cs typeface="Arial" pitchFamily="34" charset="0"/>
                                  </a:rPr>
                                  <m:t>+</m:t>
                                </m:r>
                                <m:r>
                                  <a:rPr lang="en-US" b="1" i="1">
                                    <a:solidFill>
                                      <a:schemeClr val="tx1"/>
                                    </a:solidFill>
                                    <a:latin typeface="Cambria Math"/>
                                    <a:cs typeface="Arial" pitchFamily="34" charset="0"/>
                                  </a:rPr>
                                  <m:t>𝒓</m:t>
                                </m:r>
                                <m:r>
                                  <a:rPr lang="en-US" b="1" i="1">
                                    <a:solidFill>
                                      <a:schemeClr val="tx1"/>
                                    </a:solidFill>
                                    <a:latin typeface="Cambria Math"/>
                                    <a:cs typeface="Arial" pitchFamily="34" charset="0"/>
                                  </a:rPr>
                                  <m:t>)</m:t>
                                </m:r>
                              </m:e>
                              <m:sup>
                                <m:r>
                                  <a:rPr lang="en-US" b="1" i="1">
                                    <a:solidFill>
                                      <a:schemeClr val="tx1"/>
                                    </a:solidFill>
                                    <a:latin typeface="Cambria Math"/>
                                    <a:cs typeface="Arial" pitchFamily="34" charset="0"/>
                                  </a:rPr>
                                  <m:t>𝒕</m:t>
                                </m:r>
                              </m:sup>
                            </m:sSup>
                          </m:den>
                        </m:f>
                      </m:e>
                    </m:nary>
                  </m:oMath>
                </a14:m>
                <a:r>
                  <a:rPr lang="en-US" b="1" dirty="0" smtClean="0">
                    <a:solidFill>
                      <a:schemeClr val="tx1"/>
                    </a:solidFill>
                    <a:cs typeface="Arial" pitchFamily="34" charset="0"/>
                  </a:rPr>
                  <a:t>    </a:t>
                </a:r>
              </a:p>
              <a:p>
                <a:pPr marL="0" indent="0">
                  <a:buNone/>
                </a:pPr>
                <a:r>
                  <a:rPr lang="en-US" sz="2400" dirty="0" smtClean="0">
                    <a:solidFill>
                      <a:schemeClr val="tx1"/>
                    </a:solidFill>
                    <a:cs typeface="Arial" pitchFamily="34" charset="0"/>
                  </a:rPr>
                  <a:t>where</a:t>
                </a:r>
                <a:r>
                  <a:rPr lang="en-US" dirty="0" smtClean="0">
                    <a:solidFill>
                      <a:schemeClr val="tx1"/>
                    </a:solidFill>
                    <a:cs typeface="Arial" pitchFamily="34" charset="0"/>
                  </a:rPr>
                  <a:t> </a:t>
                </a:r>
                <a:r>
                  <a:rPr lang="en-US" b="1" dirty="0" smtClean="0">
                    <a:solidFill>
                      <a:schemeClr val="tx1"/>
                    </a:solidFill>
                    <a:cs typeface="Arial" pitchFamily="34" charset="0"/>
                  </a:rPr>
                  <a:t>r=WACC</a:t>
                </a:r>
                <a:endParaRPr lang="en-US" b="1" dirty="0">
                  <a:solidFill>
                    <a:schemeClr val="tx1"/>
                  </a:solidFill>
                  <a:cs typeface="Arial" pitchFamily="34" charset="0"/>
                </a:endParaRPr>
              </a:p>
              <a:p>
                <a:pPr marL="0" indent="0">
                  <a:buNone/>
                </a:pPr>
                <a:endParaRPr lang="en-US" sz="2500" dirty="0" smtClean="0">
                  <a:solidFill>
                    <a:schemeClr val="tx1"/>
                  </a:solidFill>
                  <a:cs typeface="Arial" pitchFamily="34" charset="0"/>
                </a:endParaRPr>
              </a:p>
              <a:p>
                <a:pPr marL="0" indent="0">
                  <a:buNone/>
                </a:pPr>
                <a:r>
                  <a:rPr lang="en-US" sz="2500" dirty="0" smtClean="0">
                    <a:solidFill>
                      <a:schemeClr val="tx1"/>
                    </a:solidFill>
                    <a:cs typeface="Arial" pitchFamily="34" charset="0"/>
                  </a:rPr>
                  <a:t>For HCC</a:t>
                </a:r>
              </a:p>
              <a:p>
                <a:pPr marL="0" indent="0">
                  <a:buNone/>
                </a:pPr>
                <a:r>
                  <a:rPr lang="en-US" sz="2500" dirty="0" smtClean="0">
                    <a:solidFill>
                      <a:schemeClr val="tx1"/>
                    </a:solidFill>
                    <a:cs typeface="Arial" pitchFamily="34" charset="0"/>
                  </a:rPr>
                  <a:t>NPV= -$600,000 -$50,000/(1+7%)</a:t>
                </a:r>
                <a:r>
                  <a:rPr lang="en-US" sz="2500" baseline="30000" dirty="0" smtClean="0">
                    <a:solidFill>
                      <a:schemeClr val="tx1"/>
                    </a:solidFill>
                    <a:cs typeface="Arial" pitchFamily="34" charset="0"/>
                  </a:rPr>
                  <a:t>1</a:t>
                </a:r>
                <a:r>
                  <a:rPr lang="en-US" sz="2500" dirty="0" smtClean="0">
                    <a:solidFill>
                      <a:schemeClr val="tx1"/>
                    </a:solidFill>
                    <a:cs typeface="Arial" pitchFamily="34" charset="0"/>
                  </a:rPr>
                  <a:t> -$50,000/(1+7%)</a:t>
                </a:r>
                <a:r>
                  <a:rPr lang="en-US" sz="2500" baseline="30000" dirty="0" smtClean="0">
                    <a:solidFill>
                      <a:schemeClr val="tx1"/>
                    </a:solidFill>
                    <a:cs typeface="Arial" pitchFamily="34" charset="0"/>
                  </a:rPr>
                  <a:t>2</a:t>
                </a:r>
                <a:r>
                  <a:rPr lang="en-US" sz="2500" dirty="0" smtClean="0">
                    <a:solidFill>
                      <a:schemeClr val="tx1"/>
                    </a:solidFill>
                    <a:cs typeface="Arial" pitchFamily="34" charset="0"/>
                  </a:rPr>
                  <a:t> -$50,000/(1+7%)</a:t>
                </a:r>
                <a:r>
                  <a:rPr lang="en-US" sz="2500" baseline="30000" dirty="0" smtClean="0">
                    <a:solidFill>
                      <a:schemeClr val="tx1"/>
                    </a:solidFill>
                    <a:cs typeface="Arial" pitchFamily="34" charset="0"/>
                  </a:rPr>
                  <a:t>3</a:t>
                </a:r>
                <a:r>
                  <a:rPr lang="en-US" sz="2500" dirty="0" smtClean="0">
                    <a:solidFill>
                      <a:schemeClr val="tx1"/>
                    </a:solidFill>
                    <a:cs typeface="Arial" pitchFamily="34" charset="0"/>
                  </a:rPr>
                  <a:t> -$50,000/(1+7%)</a:t>
                </a:r>
                <a:r>
                  <a:rPr lang="en-US" sz="2500" baseline="30000" dirty="0" smtClean="0">
                    <a:solidFill>
                      <a:schemeClr val="tx1"/>
                    </a:solidFill>
                    <a:cs typeface="Arial" pitchFamily="34" charset="0"/>
                  </a:rPr>
                  <a:t>4</a:t>
                </a:r>
                <a:r>
                  <a:rPr lang="en-US" sz="2500" dirty="0" smtClean="0">
                    <a:solidFill>
                      <a:schemeClr val="tx1"/>
                    </a:solidFill>
                    <a:cs typeface="Arial" pitchFamily="34" charset="0"/>
                  </a:rPr>
                  <a:t> -$50,000/(1+7%)</a:t>
                </a:r>
                <a:r>
                  <a:rPr lang="en-US" sz="2500" baseline="30000" dirty="0" smtClean="0">
                    <a:solidFill>
                      <a:schemeClr val="tx1"/>
                    </a:solidFill>
                    <a:cs typeface="Arial" pitchFamily="34" charset="0"/>
                  </a:rPr>
                  <a:t>5</a:t>
                </a:r>
              </a:p>
              <a:p>
                <a:pPr marL="0" indent="0">
                  <a:buNone/>
                </a:pPr>
                <a:r>
                  <a:rPr lang="en-US" sz="2500" dirty="0" smtClean="0">
                    <a:solidFill>
                      <a:schemeClr val="tx1"/>
                    </a:solidFill>
                    <a:cs typeface="Arial" pitchFamily="34" charset="0"/>
                  </a:rPr>
                  <a:t>NPV=</a:t>
                </a:r>
                <a:r>
                  <a:rPr lang="en-US" sz="2500" dirty="0" smtClean="0">
                    <a:cs typeface="Arial" pitchFamily="34" charset="0"/>
                  </a:rPr>
                  <a:t> </a:t>
                </a:r>
                <a:r>
                  <a:rPr lang="en-US" sz="2500" dirty="0" smtClean="0">
                    <a:solidFill>
                      <a:srgbClr val="FF0000"/>
                    </a:solidFill>
                    <a:cs typeface="Arial" pitchFamily="34" charset="0"/>
                  </a:rPr>
                  <a:t>-$805,009.87</a:t>
                </a:r>
              </a:p>
              <a:p>
                <a:pPr marL="0" indent="0">
                  <a:buNone/>
                </a:pPr>
                <a:endParaRPr lang="en-US" sz="2500" dirty="0" smtClean="0">
                  <a:cs typeface="Arial" pitchFamily="34" charset="0"/>
                </a:endParaRPr>
              </a:p>
              <a:p>
                <a:pPr marL="0" indent="0">
                  <a:buNone/>
                </a:pPr>
                <a:r>
                  <a:rPr lang="en-US" sz="2500" dirty="0" smtClean="0">
                    <a:solidFill>
                      <a:schemeClr val="tx1"/>
                    </a:solidFill>
                    <a:cs typeface="Arial" pitchFamily="34" charset="0"/>
                  </a:rPr>
                  <a:t>For LCC, </a:t>
                </a:r>
              </a:p>
              <a:p>
                <a:pPr marL="0" indent="0">
                  <a:buNone/>
                </a:pPr>
                <a:r>
                  <a:rPr lang="en-US" sz="2500" dirty="0" smtClean="0">
                    <a:solidFill>
                      <a:schemeClr val="tx1"/>
                    </a:solidFill>
                    <a:cs typeface="Arial" pitchFamily="34" charset="0"/>
                  </a:rPr>
                  <a:t>NPV= -$100,000 -$175,000/(1+7%)</a:t>
                </a:r>
                <a:r>
                  <a:rPr lang="en-US" sz="2500" baseline="30000" dirty="0" smtClean="0">
                    <a:solidFill>
                      <a:schemeClr val="tx1"/>
                    </a:solidFill>
                    <a:cs typeface="Arial" pitchFamily="34" charset="0"/>
                  </a:rPr>
                  <a:t>1</a:t>
                </a:r>
                <a:r>
                  <a:rPr lang="en-US" sz="2500" dirty="0" smtClean="0">
                    <a:solidFill>
                      <a:schemeClr val="tx1"/>
                    </a:solidFill>
                    <a:cs typeface="Arial" pitchFamily="34" charset="0"/>
                  </a:rPr>
                  <a:t> -$175,000/(1+7%)</a:t>
                </a:r>
                <a:r>
                  <a:rPr lang="en-US" sz="2500" baseline="30000" dirty="0" smtClean="0">
                    <a:solidFill>
                      <a:schemeClr val="tx1"/>
                    </a:solidFill>
                    <a:cs typeface="Arial" pitchFamily="34" charset="0"/>
                  </a:rPr>
                  <a:t>2</a:t>
                </a:r>
                <a:r>
                  <a:rPr lang="en-US" sz="2500" dirty="0" smtClean="0">
                    <a:solidFill>
                      <a:schemeClr val="tx1"/>
                    </a:solidFill>
                    <a:cs typeface="Arial" pitchFamily="34" charset="0"/>
                  </a:rPr>
                  <a:t> -$175,000/(1+7%)</a:t>
                </a:r>
                <a:r>
                  <a:rPr lang="en-US" sz="2500" baseline="30000" dirty="0" smtClean="0">
                    <a:solidFill>
                      <a:schemeClr val="tx1"/>
                    </a:solidFill>
                    <a:cs typeface="Arial" pitchFamily="34" charset="0"/>
                  </a:rPr>
                  <a:t>3</a:t>
                </a:r>
                <a:r>
                  <a:rPr lang="en-US" sz="2500" dirty="0" smtClean="0">
                    <a:solidFill>
                      <a:schemeClr val="tx1"/>
                    </a:solidFill>
                    <a:cs typeface="Arial" pitchFamily="34" charset="0"/>
                  </a:rPr>
                  <a:t> -$175,000/(1+7%)</a:t>
                </a:r>
                <a:r>
                  <a:rPr lang="en-US" sz="2500" baseline="30000" dirty="0" smtClean="0">
                    <a:solidFill>
                      <a:schemeClr val="tx1"/>
                    </a:solidFill>
                    <a:cs typeface="Arial" pitchFamily="34" charset="0"/>
                  </a:rPr>
                  <a:t>4</a:t>
                </a:r>
                <a:r>
                  <a:rPr lang="en-US" sz="2500" dirty="0" smtClean="0">
                    <a:solidFill>
                      <a:schemeClr val="tx1"/>
                    </a:solidFill>
                    <a:cs typeface="Arial" pitchFamily="34" charset="0"/>
                  </a:rPr>
                  <a:t> -$175,000/(1+7%)</a:t>
                </a:r>
                <a:r>
                  <a:rPr lang="en-US" sz="2500" baseline="30000" dirty="0" smtClean="0">
                    <a:solidFill>
                      <a:schemeClr val="tx1"/>
                    </a:solidFill>
                    <a:cs typeface="Arial" pitchFamily="34" charset="0"/>
                  </a:rPr>
                  <a:t>5</a:t>
                </a:r>
              </a:p>
              <a:p>
                <a:pPr marL="0" indent="0">
                  <a:buNone/>
                </a:pPr>
                <a:r>
                  <a:rPr lang="en-US" sz="2500" dirty="0" smtClean="0">
                    <a:solidFill>
                      <a:schemeClr val="tx1"/>
                    </a:solidFill>
                    <a:cs typeface="Arial" pitchFamily="34" charset="0"/>
                  </a:rPr>
                  <a:t>NPV= </a:t>
                </a:r>
                <a:r>
                  <a:rPr lang="en-US" sz="2500" dirty="0" smtClean="0">
                    <a:solidFill>
                      <a:srgbClr val="FF0000"/>
                    </a:solidFill>
                    <a:cs typeface="Arial" pitchFamily="34" charset="0"/>
                  </a:rPr>
                  <a:t>-$817,534.55</a:t>
                </a:r>
              </a:p>
              <a:p>
                <a:pPr marL="0" indent="0">
                  <a:buNone/>
                </a:pPr>
                <a:endParaRPr lang="en-US" sz="2500" dirty="0" smtClean="0">
                  <a:cs typeface="Arial" pitchFamily="34" charset="0"/>
                </a:endParaRPr>
              </a:p>
              <a:p>
                <a:pPr marL="0" indent="0">
                  <a:buNone/>
                </a:pPr>
                <a:endParaRPr lang="en-US" sz="2500" dirty="0" smtClean="0">
                  <a:cs typeface="Arial" pitchFamily="34" charset="0"/>
                </a:endParaRPr>
              </a:p>
              <a:p>
                <a:pPr marL="0" indent="0">
                  <a:buNone/>
                </a:pPr>
                <a:endParaRPr lang="en-US" sz="2500" dirty="0" smtClean="0">
                  <a:cs typeface="Arial" pitchFamily="34" charset="0"/>
                </a:endParaRPr>
              </a:p>
              <a:p>
                <a:pPr marL="0" indent="0">
                  <a:buNone/>
                </a:pPr>
                <a:endParaRPr lang="en-US" sz="2500" dirty="0">
                  <a:cs typeface="Arial"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219200"/>
                <a:ext cx="8458200" cy="5486400"/>
              </a:xfrm>
              <a:blipFill rotWithShape="1">
                <a:blip r:embed="rId2" cstate="print"/>
                <a:stretch>
                  <a:fillRect l="-1226" t="-222" b="-25222"/>
                </a:stretch>
              </a:blipFill>
            </p:spPr>
            <p:txBody>
              <a:bodyPr/>
              <a:lstStyle/>
              <a:p>
                <a:r>
                  <a:rPr lang="en-US">
                    <a:noFill/>
                  </a:rPr>
                  <a:t> </a:t>
                </a:r>
              </a:p>
            </p:txBody>
          </p:sp>
        </mc:Fallback>
      </mc:AlternateContent>
    </p:spTree>
    <p:extLst>
      <p:ext uri="{BB962C8B-B14F-4D97-AF65-F5344CB8AC3E}">
        <p14:creationId xmlns:p14="http://schemas.microsoft.com/office/powerpoint/2010/main" xmlns="" val="3475631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7315200" cy="5486400"/>
          </a:xfrm>
        </p:spPr>
        <p:txBody>
          <a:bodyPr/>
          <a:lstStyle/>
          <a:p>
            <a:pPr marL="12700" marR="34337" algn="l">
              <a:lnSpc>
                <a:spcPts val="1939"/>
              </a:lnSpc>
              <a:spcBef>
                <a:spcPts val="97"/>
              </a:spcBef>
            </a:pPr>
            <a:endParaRPr lang="en-US" sz="3200" spc="-25" dirty="0" smtClean="0">
              <a:solidFill>
                <a:prstClr val="black"/>
              </a:solidFill>
              <a:cs typeface="Times New Roman"/>
            </a:endParaRPr>
          </a:p>
          <a:p>
            <a:pPr marL="12700" marR="34337" algn="l">
              <a:lnSpc>
                <a:spcPts val="1939"/>
              </a:lnSpc>
              <a:spcBef>
                <a:spcPts val="97"/>
              </a:spcBef>
            </a:pPr>
            <a:r>
              <a:rPr lang="en-US" sz="3200" spc="-25" dirty="0" smtClean="0">
                <a:solidFill>
                  <a:prstClr val="black"/>
                </a:solidFill>
                <a:cs typeface="Times New Roman"/>
              </a:rPr>
              <a:t>a)</a:t>
            </a:r>
            <a:endParaRPr lang="en-US" sz="3200" spc="-25" dirty="0">
              <a:solidFill>
                <a:prstClr val="black"/>
              </a:solidFill>
              <a:cs typeface="Times New Roman"/>
            </a:endParaRPr>
          </a:p>
          <a:p>
            <a:pPr marL="12700" marR="34337" algn="l">
              <a:lnSpc>
                <a:spcPts val="1939"/>
              </a:lnSpc>
              <a:spcBef>
                <a:spcPts val="97"/>
              </a:spcBef>
            </a:pPr>
            <a:endParaRPr lang="en-US" sz="3200" spc="-25" dirty="0" smtClean="0">
              <a:solidFill>
                <a:prstClr val="black"/>
              </a:solidFill>
              <a:cs typeface="Times New Roman"/>
            </a:endParaRPr>
          </a:p>
          <a:p>
            <a:pPr marL="12700" marR="34337" algn="l">
              <a:lnSpc>
                <a:spcPts val="1939"/>
              </a:lnSpc>
              <a:spcBef>
                <a:spcPts val="97"/>
              </a:spcBef>
            </a:pPr>
            <a:r>
              <a:rPr lang="en-US" sz="3200" spc="-25" dirty="0" smtClean="0">
                <a:solidFill>
                  <a:prstClr val="black"/>
                </a:solidFill>
                <a:cs typeface="Times New Roman"/>
              </a:rPr>
              <a:t>Calculator method</a:t>
            </a:r>
            <a:r>
              <a:rPr lang="en-US" spc="-25" dirty="0" smtClean="0">
                <a:solidFill>
                  <a:prstClr val="black"/>
                </a:solidFill>
                <a:cs typeface="Times New Roman"/>
              </a:rPr>
              <a:t>:</a:t>
            </a:r>
          </a:p>
          <a:p>
            <a:pPr marL="12700" marR="34337" algn="l">
              <a:lnSpc>
                <a:spcPts val="1939"/>
              </a:lnSpc>
              <a:spcBef>
                <a:spcPts val="97"/>
              </a:spcBef>
            </a:pPr>
            <a:endParaRPr lang="en-US" spc="-25" dirty="0">
              <a:solidFill>
                <a:prstClr val="black"/>
              </a:solidFill>
              <a:cs typeface="Times New Roman"/>
            </a:endParaRPr>
          </a:p>
          <a:p>
            <a:pPr marL="12700" marR="34337" algn="l">
              <a:lnSpc>
                <a:spcPts val="1939"/>
              </a:lnSpc>
              <a:spcBef>
                <a:spcPts val="97"/>
              </a:spcBef>
            </a:pPr>
            <a:r>
              <a:rPr lang="en-US" spc="-25" dirty="0" smtClean="0">
                <a:solidFill>
                  <a:prstClr val="black"/>
                </a:solidFill>
                <a:cs typeface="Times New Roman"/>
              </a:rPr>
              <a:t>For HCC</a:t>
            </a:r>
          </a:p>
          <a:p>
            <a:pPr marL="12700" marR="34337" algn="l">
              <a:lnSpc>
                <a:spcPts val="1939"/>
              </a:lnSpc>
              <a:spcBef>
                <a:spcPts val="97"/>
              </a:spcBef>
            </a:pPr>
            <a:endParaRPr lang="en-US" spc="-25" dirty="0" smtClean="0">
              <a:solidFill>
                <a:prstClr val="black"/>
              </a:solidFill>
              <a:cs typeface="Times New Roman"/>
            </a:endParaRPr>
          </a:p>
          <a:p>
            <a:pPr marL="12700" marR="34337" algn="l">
              <a:lnSpc>
                <a:spcPts val="1939"/>
              </a:lnSpc>
              <a:spcBef>
                <a:spcPts val="97"/>
              </a:spcBef>
            </a:pPr>
            <a:r>
              <a:rPr lang="en-US" spc="-54" dirty="0" smtClean="0">
                <a:solidFill>
                  <a:prstClr val="black"/>
                </a:solidFill>
                <a:cs typeface="Times New Roman"/>
              </a:rPr>
              <a:t>CF0 = -$600,000, </a:t>
            </a:r>
            <a:r>
              <a:rPr lang="en-US" dirty="0" smtClean="0">
                <a:solidFill>
                  <a:prstClr val="black"/>
                </a:solidFill>
                <a:cs typeface="Times New Roman"/>
              </a:rPr>
              <a:t>C</a:t>
            </a:r>
            <a:r>
              <a:rPr lang="en-US" spc="-29" dirty="0" smtClean="0">
                <a:solidFill>
                  <a:prstClr val="black"/>
                </a:solidFill>
                <a:cs typeface="Times New Roman"/>
              </a:rPr>
              <a:t>F</a:t>
            </a:r>
            <a:r>
              <a:rPr lang="en-US" spc="19" dirty="0" smtClean="0">
                <a:solidFill>
                  <a:prstClr val="black"/>
                </a:solidFill>
                <a:cs typeface="Times New Roman"/>
              </a:rPr>
              <a:t>1</a:t>
            </a:r>
            <a:r>
              <a:rPr lang="en-US" dirty="0" smtClean="0">
                <a:solidFill>
                  <a:prstClr val="black"/>
                </a:solidFill>
                <a:cs typeface="Times New Roman"/>
              </a:rPr>
              <a:t>-5 =</a:t>
            </a:r>
            <a:r>
              <a:rPr lang="en-US" spc="-39" dirty="0" smtClean="0">
                <a:solidFill>
                  <a:prstClr val="black"/>
                </a:solidFill>
                <a:cs typeface="Times New Roman"/>
              </a:rPr>
              <a:t> </a:t>
            </a:r>
            <a:r>
              <a:rPr lang="en-US" dirty="0" smtClean="0">
                <a:solidFill>
                  <a:prstClr val="black"/>
                </a:solidFill>
                <a:cs typeface="Times New Roman"/>
              </a:rPr>
              <a:t>-$50,000,  I</a:t>
            </a:r>
            <a:r>
              <a:rPr lang="en-US" spc="25" dirty="0" smtClean="0">
                <a:solidFill>
                  <a:prstClr val="black"/>
                </a:solidFill>
                <a:cs typeface="Times New Roman"/>
              </a:rPr>
              <a:t>/</a:t>
            </a:r>
            <a:r>
              <a:rPr lang="en-US" spc="-25" dirty="0" smtClean="0">
                <a:solidFill>
                  <a:prstClr val="black"/>
                </a:solidFill>
                <a:cs typeface="Times New Roman"/>
              </a:rPr>
              <a:t>Y</a:t>
            </a:r>
            <a:r>
              <a:rPr lang="en-US" dirty="0" smtClean="0">
                <a:solidFill>
                  <a:prstClr val="black"/>
                </a:solidFill>
                <a:cs typeface="Times New Roman"/>
              </a:rPr>
              <a:t>R </a:t>
            </a:r>
            <a:r>
              <a:rPr lang="en-US" spc="29" dirty="0" smtClean="0">
                <a:solidFill>
                  <a:prstClr val="black"/>
                </a:solidFill>
                <a:cs typeface="Times New Roman"/>
              </a:rPr>
              <a:t>= </a:t>
            </a:r>
            <a:r>
              <a:rPr lang="en-US" dirty="0">
                <a:solidFill>
                  <a:prstClr val="black"/>
                </a:solidFill>
                <a:cs typeface="Times New Roman"/>
              </a:rPr>
              <a:t>7</a:t>
            </a:r>
            <a:endParaRPr lang="en-US" dirty="0" smtClean="0">
              <a:solidFill>
                <a:prstClr val="black"/>
              </a:solidFill>
              <a:cs typeface="Times New Roman"/>
            </a:endParaRPr>
          </a:p>
          <a:p>
            <a:pPr marL="12700" marR="34337" algn="l">
              <a:lnSpc>
                <a:spcPts val="1939"/>
              </a:lnSpc>
              <a:spcBef>
                <a:spcPts val="97"/>
              </a:spcBef>
            </a:pPr>
            <a:endParaRPr lang="en-US" dirty="0">
              <a:solidFill>
                <a:prstClr val="black"/>
              </a:solidFill>
              <a:cs typeface="Times New Roman"/>
            </a:endParaRPr>
          </a:p>
          <a:p>
            <a:pPr marL="12700" marR="34337" algn="l">
              <a:lnSpc>
                <a:spcPts val="1939"/>
              </a:lnSpc>
              <a:spcBef>
                <a:spcPts val="97"/>
              </a:spcBef>
            </a:pPr>
            <a:r>
              <a:rPr lang="en-US" dirty="0">
                <a:solidFill>
                  <a:prstClr val="black"/>
                </a:solidFill>
                <a:cs typeface="Times New Roman"/>
              </a:rPr>
              <a:t>, </a:t>
            </a:r>
            <a:r>
              <a:rPr lang="en-US" spc="-25" dirty="0">
                <a:solidFill>
                  <a:prstClr val="black"/>
                </a:solidFill>
                <a:cs typeface="Times New Roman"/>
              </a:rPr>
              <a:t>s</a:t>
            </a:r>
            <a:r>
              <a:rPr lang="en-US" dirty="0">
                <a:solidFill>
                  <a:prstClr val="black"/>
                </a:solidFill>
                <a:cs typeface="Times New Roman"/>
              </a:rPr>
              <a:t>o</a:t>
            </a:r>
            <a:r>
              <a:rPr lang="en-US" spc="19" dirty="0">
                <a:solidFill>
                  <a:prstClr val="black"/>
                </a:solidFill>
                <a:cs typeface="Times New Roman"/>
              </a:rPr>
              <a:t>l</a:t>
            </a:r>
            <a:r>
              <a:rPr lang="en-US" dirty="0">
                <a:solidFill>
                  <a:prstClr val="black"/>
                </a:solidFill>
                <a:cs typeface="Times New Roman"/>
              </a:rPr>
              <a:t>ve</a:t>
            </a:r>
            <a:r>
              <a:rPr lang="en-US" spc="19" dirty="0">
                <a:solidFill>
                  <a:prstClr val="black"/>
                </a:solidFill>
                <a:cs typeface="Times New Roman"/>
              </a:rPr>
              <a:t> </a:t>
            </a:r>
            <a:r>
              <a:rPr lang="en-US" dirty="0">
                <a:solidFill>
                  <a:prstClr val="black"/>
                </a:solidFill>
                <a:cs typeface="Times New Roman"/>
              </a:rPr>
              <a:t>for </a:t>
            </a:r>
            <a:r>
              <a:rPr lang="en-US" spc="-19" dirty="0">
                <a:solidFill>
                  <a:prstClr val="black"/>
                </a:solidFill>
                <a:cs typeface="Times New Roman"/>
              </a:rPr>
              <a:t>N</a:t>
            </a:r>
            <a:r>
              <a:rPr lang="en-US" spc="-25" dirty="0">
                <a:solidFill>
                  <a:prstClr val="black"/>
                </a:solidFill>
                <a:cs typeface="Times New Roman"/>
              </a:rPr>
              <a:t>P</a:t>
            </a:r>
            <a:r>
              <a:rPr lang="en-US" dirty="0">
                <a:solidFill>
                  <a:prstClr val="black"/>
                </a:solidFill>
                <a:cs typeface="Times New Roman"/>
              </a:rPr>
              <a:t>V</a:t>
            </a:r>
            <a:r>
              <a:rPr lang="en-US" spc="-25" dirty="0">
                <a:solidFill>
                  <a:prstClr val="black"/>
                </a:solidFill>
                <a:cs typeface="Times New Roman"/>
              </a:rPr>
              <a:t> </a:t>
            </a:r>
            <a:r>
              <a:rPr lang="en-US" dirty="0" smtClean="0">
                <a:solidFill>
                  <a:prstClr val="black"/>
                </a:solidFill>
                <a:cs typeface="Times New Roman"/>
              </a:rPr>
              <a:t>=</a:t>
            </a:r>
            <a:r>
              <a:rPr lang="en-US" dirty="0">
                <a:solidFill>
                  <a:srgbClr val="FF0000"/>
                </a:solidFill>
                <a:cs typeface="Arial" pitchFamily="34" charset="0"/>
              </a:rPr>
              <a:t> -$805,009.87</a:t>
            </a:r>
            <a:endParaRPr lang="en-US" dirty="0">
              <a:solidFill>
                <a:prstClr val="black"/>
              </a:solidFill>
              <a:cs typeface="Times New Roman"/>
            </a:endParaRPr>
          </a:p>
          <a:p>
            <a:pPr marL="12700" algn="l">
              <a:lnSpc>
                <a:spcPct val="95825"/>
              </a:lnSpc>
              <a:spcBef>
                <a:spcPts val="610"/>
              </a:spcBef>
            </a:pPr>
            <a:endParaRPr lang="en-US" spc="-25" dirty="0" smtClean="0">
              <a:solidFill>
                <a:prstClr val="black"/>
              </a:solidFill>
              <a:cs typeface="Times New Roman"/>
            </a:endParaRPr>
          </a:p>
          <a:p>
            <a:pPr marL="12700" algn="l">
              <a:lnSpc>
                <a:spcPct val="95825"/>
              </a:lnSpc>
              <a:spcBef>
                <a:spcPts val="610"/>
              </a:spcBef>
            </a:pPr>
            <a:r>
              <a:rPr lang="en-US" spc="-25" dirty="0" smtClean="0">
                <a:solidFill>
                  <a:prstClr val="black"/>
                </a:solidFill>
                <a:cs typeface="Times New Roman"/>
              </a:rPr>
              <a:t>For LCC</a:t>
            </a:r>
          </a:p>
          <a:p>
            <a:pPr marL="12700" algn="l">
              <a:lnSpc>
                <a:spcPct val="95825"/>
              </a:lnSpc>
              <a:spcBef>
                <a:spcPts val="610"/>
              </a:spcBef>
            </a:pPr>
            <a:r>
              <a:rPr lang="en-US" spc="-54" dirty="0" smtClean="0">
                <a:solidFill>
                  <a:prstClr val="black"/>
                </a:solidFill>
                <a:cs typeface="Times New Roman"/>
              </a:rPr>
              <a:t>CF0 = -$100,000 </a:t>
            </a:r>
            <a:r>
              <a:rPr lang="en-US" dirty="0" smtClean="0">
                <a:solidFill>
                  <a:prstClr val="black"/>
                </a:solidFill>
                <a:cs typeface="Times New Roman"/>
              </a:rPr>
              <a:t>C</a:t>
            </a:r>
            <a:r>
              <a:rPr lang="en-US" spc="-29" dirty="0" smtClean="0">
                <a:solidFill>
                  <a:prstClr val="black"/>
                </a:solidFill>
                <a:cs typeface="Times New Roman"/>
              </a:rPr>
              <a:t>F</a:t>
            </a:r>
            <a:r>
              <a:rPr lang="en-US" spc="14" dirty="0" smtClean="0">
                <a:solidFill>
                  <a:prstClr val="black"/>
                </a:solidFill>
                <a:cs typeface="Times New Roman"/>
              </a:rPr>
              <a:t>1</a:t>
            </a:r>
            <a:r>
              <a:rPr lang="en-US" dirty="0" smtClean="0">
                <a:solidFill>
                  <a:prstClr val="black"/>
                </a:solidFill>
                <a:cs typeface="Times New Roman"/>
              </a:rPr>
              <a:t>-5 </a:t>
            </a:r>
            <a:r>
              <a:rPr lang="en-US" spc="29" dirty="0" smtClean="0">
                <a:solidFill>
                  <a:prstClr val="black"/>
                </a:solidFill>
                <a:cs typeface="Times New Roman"/>
              </a:rPr>
              <a:t>= </a:t>
            </a:r>
            <a:r>
              <a:rPr lang="en-US" dirty="0" smtClean="0">
                <a:solidFill>
                  <a:prstClr val="black"/>
                </a:solidFill>
                <a:cs typeface="Times New Roman"/>
              </a:rPr>
              <a:t>$-175,000, I</a:t>
            </a:r>
            <a:r>
              <a:rPr lang="en-US" spc="25" dirty="0" smtClean="0">
                <a:solidFill>
                  <a:prstClr val="black"/>
                </a:solidFill>
                <a:cs typeface="Times New Roman"/>
              </a:rPr>
              <a:t>/</a:t>
            </a:r>
            <a:r>
              <a:rPr lang="en-US" spc="-25" dirty="0" smtClean="0">
                <a:solidFill>
                  <a:prstClr val="black"/>
                </a:solidFill>
                <a:cs typeface="Times New Roman"/>
              </a:rPr>
              <a:t>Y</a:t>
            </a:r>
            <a:r>
              <a:rPr lang="en-US" dirty="0" smtClean="0">
                <a:solidFill>
                  <a:prstClr val="black"/>
                </a:solidFill>
                <a:cs typeface="Times New Roman"/>
              </a:rPr>
              <a:t>R </a:t>
            </a:r>
            <a:r>
              <a:rPr lang="en-US" spc="29" dirty="0">
                <a:solidFill>
                  <a:prstClr val="black"/>
                </a:solidFill>
                <a:cs typeface="Times New Roman"/>
              </a:rPr>
              <a:t>= </a:t>
            </a:r>
            <a:r>
              <a:rPr lang="en-US" dirty="0" smtClean="0">
                <a:solidFill>
                  <a:prstClr val="black"/>
                </a:solidFill>
                <a:cs typeface="Times New Roman"/>
              </a:rPr>
              <a:t>7,</a:t>
            </a:r>
            <a:r>
              <a:rPr lang="en-US" spc="-75" dirty="0" smtClean="0">
                <a:solidFill>
                  <a:prstClr val="black"/>
                </a:solidFill>
                <a:cs typeface="Times New Roman"/>
              </a:rPr>
              <a:t> </a:t>
            </a:r>
            <a:endParaRPr lang="en-US" spc="-75" dirty="0">
              <a:solidFill>
                <a:prstClr val="black"/>
              </a:solidFill>
              <a:cs typeface="Times New Roman"/>
            </a:endParaRPr>
          </a:p>
          <a:p>
            <a:pPr marL="12700" algn="l">
              <a:lnSpc>
                <a:spcPct val="95825"/>
              </a:lnSpc>
              <a:spcBef>
                <a:spcPts val="610"/>
              </a:spcBef>
            </a:pPr>
            <a:r>
              <a:rPr lang="en-US" spc="-25" dirty="0">
                <a:solidFill>
                  <a:prstClr val="black"/>
                </a:solidFill>
                <a:cs typeface="Times New Roman"/>
              </a:rPr>
              <a:t>s</a:t>
            </a:r>
            <a:r>
              <a:rPr lang="en-US" dirty="0">
                <a:solidFill>
                  <a:prstClr val="black"/>
                </a:solidFill>
                <a:cs typeface="Times New Roman"/>
              </a:rPr>
              <a:t>o</a:t>
            </a:r>
            <a:r>
              <a:rPr lang="en-US" spc="19" dirty="0">
                <a:solidFill>
                  <a:prstClr val="black"/>
                </a:solidFill>
                <a:cs typeface="Times New Roman"/>
              </a:rPr>
              <a:t>l</a:t>
            </a:r>
            <a:r>
              <a:rPr lang="en-US" dirty="0">
                <a:solidFill>
                  <a:prstClr val="black"/>
                </a:solidFill>
                <a:cs typeface="Times New Roman"/>
              </a:rPr>
              <a:t>ve</a:t>
            </a:r>
            <a:r>
              <a:rPr lang="en-US" spc="19" dirty="0">
                <a:solidFill>
                  <a:prstClr val="black"/>
                </a:solidFill>
                <a:cs typeface="Times New Roman"/>
              </a:rPr>
              <a:t> </a:t>
            </a:r>
            <a:r>
              <a:rPr lang="en-US" dirty="0">
                <a:solidFill>
                  <a:prstClr val="black"/>
                </a:solidFill>
                <a:cs typeface="Times New Roman"/>
              </a:rPr>
              <a:t>for </a:t>
            </a:r>
            <a:r>
              <a:rPr lang="en-US" spc="-19" dirty="0">
                <a:solidFill>
                  <a:prstClr val="black"/>
                </a:solidFill>
                <a:cs typeface="Times New Roman"/>
              </a:rPr>
              <a:t>N</a:t>
            </a:r>
            <a:r>
              <a:rPr lang="en-US" spc="-25" dirty="0">
                <a:solidFill>
                  <a:prstClr val="black"/>
                </a:solidFill>
                <a:cs typeface="Times New Roman"/>
              </a:rPr>
              <a:t>P</a:t>
            </a:r>
            <a:r>
              <a:rPr lang="en-US" dirty="0">
                <a:solidFill>
                  <a:prstClr val="black"/>
                </a:solidFill>
                <a:cs typeface="Times New Roman"/>
              </a:rPr>
              <a:t>V</a:t>
            </a:r>
            <a:r>
              <a:rPr lang="en-US" spc="-25" dirty="0">
                <a:solidFill>
                  <a:prstClr val="black"/>
                </a:solidFill>
                <a:cs typeface="Times New Roman"/>
              </a:rPr>
              <a:t> </a:t>
            </a:r>
            <a:r>
              <a:rPr lang="en-US" dirty="0">
                <a:solidFill>
                  <a:prstClr val="black"/>
                </a:solidFill>
                <a:cs typeface="Times New Roman"/>
              </a:rPr>
              <a:t>=</a:t>
            </a:r>
            <a:r>
              <a:rPr lang="en-US" spc="59" dirty="0">
                <a:solidFill>
                  <a:prstClr val="black"/>
                </a:solidFill>
                <a:cs typeface="Times New Roman"/>
              </a:rPr>
              <a:t> </a:t>
            </a:r>
            <a:r>
              <a:rPr lang="en-US" dirty="0">
                <a:solidFill>
                  <a:srgbClr val="FF0000"/>
                </a:solidFill>
                <a:cs typeface="Arial" pitchFamily="34" charset="0"/>
              </a:rPr>
              <a:t>-$817,534.55</a:t>
            </a:r>
            <a:endParaRPr lang="en-SG" dirty="0"/>
          </a:p>
        </p:txBody>
      </p:sp>
    </p:spTree>
    <p:extLst>
      <p:ext uri="{BB962C8B-B14F-4D97-AF65-F5344CB8AC3E}">
        <p14:creationId xmlns:p14="http://schemas.microsoft.com/office/powerpoint/2010/main" xmlns="" val="276436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5029200"/>
          </a:xfrm>
        </p:spPr>
        <p:txBody>
          <a:bodyPr>
            <a:normAutofit fontScale="90000"/>
          </a:bodyPr>
          <a:lstStyle/>
          <a:p>
            <a:pPr algn="l"/>
            <a:r>
              <a:rPr lang="en-US" sz="3100" dirty="0" smtClean="0">
                <a:cs typeface="Arial" pitchFamily="34" charset="0"/>
              </a:rPr>
              <a:t>P12-14</a:t>
            </a:r>
            <a:r>
              <a:rPr lang="en-US" sz="2800" dirty="0" smtClean="0">
                <a:cs typeface="Arial" pitchFamily="34" charset="0"/>
              </a:rPr>
              <a:t/>
            </a:r>
            <a:br>
              <a:rPr lang="en-US" sz="2800" dirty="0" smtClean="0">
                <a:cs typeface="Arial" pitchFamily="34" charset="0"/>
              </a:rPr>
            </a:br>
            <a:r>
              <a:rPr lang="en-US" sz="2800" dirty="0" smtClean="0">
                <a:solidFill>
                  <a:schemeClr val="tx1"/>
                </a:solidFill>
                <a:cs typeface="Arial" pitchFamily="34" charset="0"/>
              </a:rPr>
              <a:t>a.)</a:t>
            </a:r>
            <a:br>
              <a:rPr lang="en-US" sz="2800" dirty="0" smtClean="0">
                <a:solidFill>
                  <a:schemeClr val="tx1"/>
                </a:solidFill>
                <a:cs typeface="Arial" pitchFamily="34" charset="0"/>
              </a:rPr>
            </a:br>
            <a:r>
              <a:rPr lang="en-US" sz="2800" dirty="0" smtClean="0">
                <a:solidFill>
                  <a:schemeClr val="tx1"/>
                </a:solidFill>
                <a:cs typeface="Arial" pitchFamily="34" charset="0"/>
              </a:rPr>
              <a:t/>
            </a:r>
            <a:br>
              <a:rPr lang="en-US" sz="2800" dirty="0" smtClean="0">
                <a:solidFill>
                  <a:schemeClr val="tx1"/>
                </a:solidFill>
                <a:cs typeface="Arial" pitchFamily="34" charset="0"/>
              </a:rPr>
            </a:br>
            <a:r>
              <a:rPr lang="en-US" sz="2800" dirty="0" smtClean="0">
                <a:solidFill>
                  <a:schemeClr val="tx1"/>
                </a:solidFill>
                <a:cs typeface="Arial" pitchFamily="34" charset="0"/>
              </a:rPr>
              <a:t>-Since </a:t>
            </a:r>
            <a:r>
              <a:rPr lang="en-US" sz="2800" dirty="0">
                <a:solidFill>
                  <a:schemeClr val="tx1"/>
                </a:solidFill>
                <a:cs typeface="Arial" pitchFamily="34" charset="0"/>
              </a:rPr>
              <a:t>both HCC and LCC have negative NPV, it means that the installation of the air conditioning unit for both HCC and LCC incur loss (costs</a:t>
            </a:r>
            <a:r>
              <a:rPr lang="en-US" sz="2800" dirty="0" smtClean="0">
                <a:solidFill>
                  <a:schemeClr val="tx1"/>
                </a:solidFill>
                <a:cs typeface="Arial" pitchFamily="34" charset="0"/>
              </a:rPr>
              <a:t>).</a:t>
            </a:r>
            <a:br>
              <a:rPr lang="en-US" sz="2800" dirty="0" smtClean="0">
                <a:solidFill>
                  <a:schemeClr val="tx1"/>
                </a:solidFill>
                <a:cs typeface="Arial" pitchFamily="34" charset="0"/>
              </a:rPr>
            </a:br>
            <a:r>
              <a:rPr lang="en-US" sz="2800" dirty="0" smtClean="0">
                <a:solidFill>
                  <a:schemeClr val="tx1"/>
                </a:solidFill>
                <a:cs typeface="Arial" pitchFamily="34" charset="0"/>
              </a:rPr>
              <a:t/>
            </a:r>
            <a:br>
              <a:rPr lang="en-US" sz="2800" dirty="0" smtClean="0">
                <a:solidFill>
                  <a:schemeClr val="tx1"/>
                </a:solidFill>
                <a:cs typeface="Arial" pitchFamily="34" charset="0"/>
              </a:rPr>
            </a:br>
            <a:r>
              <a:rPr lang="en-US" sz="2800" dirty="0" smtClean="0">
                <a:solidFill>
                  <a:srgbClr val="FF0000"/>
                </a:solidFill>
                <a:cs typeface="Arial" pitchFamily="34" charset="0"/>
              </a:rPr>
              <a:t>NPV(HCC) &gt; NPV(LCC)</a:t>
            </a:r>
            <a:r>
              <a:rPr lang="en-US" sz="2800" dirty="0" smtClean="0">
                <a:cs typeface="Arial" pitchFamily="34" charset="0"/>
              </a:rPr>
              <a:t/>
            </a:r>
            <a:br>
              <a:rPr lang="en-US" sz="2800" dirty="0" smtClean="0">
                <a:cs typeface="Arial" pitchFamily="34" charset="0"/>
              </a:rPr>
            </a:br>
            <a:r>
              <a:rPr lang="en-US" sz="2800" dirty="0" smtClean="0">
                <a:cs typeface="Arial" pitchFamily="34" charset="0"/>
              </a:rPr>
              <a:t/>
            </a:r>
            <a:br>
              <a:rPr lang="en-US" sz="2800" dirty="0" smtClean="0">
                <a:cs typeface="Arial" pitchFamily="34" charset="0"/>
              </a:rPr>
            </a:br>
            <a:r>
              <a:rPr lang="en-US" sz="2800" dirty="0" smtClean="0">
                <a:solidFill>
                  <a:schemeClr val="tx1"/>
                </a:solidFill>
                <a:cs typeface="Arial" pitchFamily="34" charset="0"/>
              </a:rPr>
              <a:t>-Hence</a:t>
            </a:r>
            <a:r>
              <a:rPr lang="en-US" sz="2800" dirty="0">
                <a:solidFill>
                  <a:schemeClr val="tx1"/>
                </a:solidFill>
                <a:cs typeface="Arial" pitchFamily="34" charset="0"/>
              </a:rPr>
              <a:t>, </a:t>
            </a:r>
            <a:r>
              <a:rPr lang="en-US" sz="2800" dirty="0">
                <a:solidFill>
                  <a:srgbClr val="FF0000"/>
                </a:solidFill>
                <a:cs typeface="Arial" pitchFamily="34" charset="0"/>
              </a:rPr>
              <a:t>choose the installation of HCC </a:t>
            </a:r>
            <a:r>
              <a:rPr lang="en-US" sz="2800" dirty="0">
                <a:solidFill>
                  <a:schemeClr val="tx1"/>
                </a:solidFill>
                <a:cs typeface="Arial" pitchFamily="34" charset="0"/>
              </a:rPr>
              <a:t>which incur less cost (less negative NPV) since installation must still be done to maintain the highly profitable </a:t>
            </a:r>
            <a:r>
              <a:rPr lang="en-US" sz="2800" dirty="0" smtClean="0">
                <a:solidFill>
                  <a:schemeClr val="tx1"/>
                </a:solidFill>
                <a:cs typeface="Arial" pitchFamily="34" charset="0"/>
              </a:rPr>
              <a:t>plant.</a:t>
            </a:r>
            <a:br>
              <a:rPr lang="en-US" sz="2800" dirty="0" smtClean="0">
                <a:solidFill>
                  <a:schemeClr val="tx1"/>
                </a:solidFill>
                <a:cs typeface="Arial" pitchFamily="34" charset="0"/>
              </a:rPr>
            </a:br>
            <a:endParaRPr lang="en-SG" sz="2800" dirty="0">
              <a:solidFill>
                <a:schemeClr val="tx1"/>
              </a:solidFill>
            </a:endParaRPr>
          </a:p>
        </p:txBody>
      </p:sp>
    </p:spTree>
    <p:extLst>
      <p:ext uri="{BB962C8B-B14F-4D97-AF65-F5344CB8AC3E}">
        <p14:creationId xmlns:p14="http://schemas.microsoft.com/office/powerpoint/2010/main" xmlns="" val="1523310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l">
              <a:lnSpc>
                <a:spcPct val="100000"/>
              </a:lnSpc>
            </a:pPr>
            <a:r>
              <a:rPr lang="en-US" sz="2800" dirty="0" smtClean="0">
                <a:cs typeface="Arial" pitchFamily="34" charset="0"/>
              </a:rPr>
              <a:t/>
            </a:r>
            <a:br>
              <a:rPr lang="en-US" sz="2800" dirty="0" smtClean="0">
                <a:cs typeface="Arial" pitchFamily="34" charset="0"/>
              </a:rPr>
            </a:br>
            <a:r>
              <a:rPr lang="en-US" sz="3100" dirty="0" smtClean="0">
                <a:cs typeface="Arial" pitchFamily="34" charset="0"/>
              </a:rPr>
              <a:t>P12-14</a:t>
            </a:r>
            <a:r>
              <a:rPr lang="en-US" sz="2800" dirty="0" smtClean="0">
                <a:cs typeface="Arial" pitchFamily="34" charset="0"/>
              </a:rPr>
              <a:t/>
            </a:r>
            <a:br>
              <a:rPr lang="en-US" sz="2800" dirty="0" smtClean="0">
                <a:cs typeface="Arial" pitchFamily="34" charset="0"/>
              </a:rPr>
            </a:br>
            <a:r>
              <a:rPr lang="en-US" sz="2800" dirty="0" smtClean="0">
                <a:cs typeface="Arial" pitchFamily="34" charset="0"/>
              </a:rPr>
              <a:t>b.)If Kim’s controller wanted to know the IRRs of the two projects, what would you tell him?</a:t>
            </a:r>
            <a:endParaRPr lang="en-US" sz="2800" dirty="0">
              <a:cs typeface="Arial" pitchFamily="34"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533400" y="1752600"/>
                <a:ext cx="8229600" cy="4906963"/>
              </a:xfrm>
            </p:spPr>
            <p:txBody>
              <a:bodyPr>
                <a:normAutofit/>
              </a:bodyPr>
              <a:lstStyle/>
              <a:p>
                <a:pPr marL="0" indent="0" algn="just">
                  <a:buNone/>
                </a:pPr>
                <a:r>
                  <a:rPr lang="en-US" sz="2300" dirty="0" smtClean="0">
                    <a:solidFill>
                      <a:schemeClr val="tx1"/>
                    </a:solidFill>
                    <a:cs typeface="Arial" pitchFamily="34" charset="0"/>
                  </a:rPr>
                  <a:t>-IRR can </a:t>
                </a:r>
                <a:r>
                  <a:rPr lang="en-US" sz="2300" dirty="0" smtClean="0">
                    <a:solidFill>
                      <a:srgbClr val="FF0000"/>
                    </a:solidFill>
                    <a:cs typeface="Arial" pitchFamily="34" charset="0"/>
                  </a:rPr>
                  <a:t>NOT</a:t>
                </a:r>
                <a:r>
                  <a:rPr lang="en-US" sz="2300" dirty="0" smtClean="0">
                    <a:cs typeface="Arial" pitchFamily="34" charset="0"/>
                  </a:rPr>
                  <a:t> </a:t>
                </a:r>
                <a:r>
                  <a:rPr lang="en-US" sz="2300" dirty="0" smtClean="0">
                    <a:solidFill>
                      <a:schemeClr val="tx1"/>
                    </a:solidFill>
                    <a:cs typeface="Arial" pitchFamily="34" charset="0"/>
                  </a:rPr>
                  <a:t>be calculated because the cash flow are all one sign.</a:t>
                </a:r>
              </a:p>
              <a:p>
                <a:pPr marL="0" indent="0" algn="just">
                  <a:buNone/>
                </a:pPr>
                <a:endParaRPr lang="en-US" sz="2300" dirty="0" smtClean="0">
                  <a:cs typeface="Arial" pitchFamily="34" charset="0"/>
                </a:endParaRPr>
              </a:p>
              <a:p>
                <a:pPr marL="0" indent="0" algn="just">
                  <a:buNone/>
                </a:pPr>
                <a:r>
                  <a:rPr lang="en-US" sz="2300" dirty="0" smtClean="0">
                    <a:solidFill>
                      <a:schemeClr val="tx1"/>
                    </a:solidFill>
                    <a:cs typeface="Arial" pitchFamily="34" charset="0"/>
                  </a:rPr>
                  <a:t>-IRR is the discount rate that forces PV of inflows equal to cost, and the NPV = 0. </a:t>
                </a:r>
              </a:p>
              <a:p>
                <a:pPr marL="0" indent="0" algn="just">
                  <a:buNone/>
                </a:pPr>
                <a:r>
                  <a:rPr lang="en-US" b="1" dirty="0" smtClean="0">
                    <a:solidFill>
                      <a:schemeClr val="tx1"/>
                    </a:solidFill>
                    <a:cs typeface="Arial" pitchFamily="34" charset="0"/>
                  </a:rPr>
                  <a:t>0=</a:t>
                </a:r>
                <a:r>
                  <a:rPr lang="en-US" b="1" dirty="0">
                    <a:solidFill>
                      <a:schemeClr val="tx1"/>
                    </a:solidFill>
                    <a:cs typeface="Arial" pitchFamily="34" charset="0"/>
                  </a:rPr>
                  <a:t> </a:t>
                </a:r>
                <a14:m>
                  <m:oMath xmlns:m="http://schemas.openxmlformats.org/officeDocument/2006/math">
                    <m:nary>
                      <m:naryPr>
                        <m:chr m:val="∑"/>
                        <m:ctrlPr>
                          <a:rPr lang="en-US" b="1" i="1">
                            <a:solidFill>
                              <a:schemeClr val="tx1"/>
                            </a:solidFill>
                            <a:latin typeface="Cambria Math"/>
                            <a:cs typeface="Arial" pitchFamily="34" charset="0"/>
                          </a:rPr>
                        </m:ctrlPr>
                      </m:naryPr>
                      <m:sub>
                        <m:r>
                          <m:rPr>
                            <m:brk m:alnAt="23"/>
                          </m:rPr>
                          <a:rPr lang="en-US" b="1" i="1">
                            <a:solidFill>
                              <a:schemeClr val="tx1"/>
                            </a:solidFill>
                            <a:latin typeface="Cambria Math"/>
                            <a:cs typeface="Arial" pitchFamily="34" charset="0"/>
                          </a:rPr>
                          <m:t>𝒕</m:t>
                        </m:r>
                        <m:r>
                          <a:rPr lang="en-US" b="1" i="1">
                            <a:solidFill>
                              <a:schemeClr val="tx1"/>
                            </a:solidFill>
                            <a:latin typeface="Cambria Math"/>
                            <a:cs typeface="Arial" pitchFamily="34" charset="0"/>
                          </a:rPr>
                          <m:t>=</m:t>
                        </m:r>
                        <m:r>
                          <a:rPr lang="en-US" b="1" i="1">
                            <a:solidFill>
                              <a:schemeClr val="tx1"/>
                            </a:solidFill>
                            <a:latin typeface="Cambria Math"/>
                            <a:cs typeface="Arial" pitchFamily="34" charset="0"/>
                          </a:rPr>
                          <m:t>𝟎</m:t>
                        </m:r>
                      </m:sub>
                      <m:sup>
                        <m:r>
                          <a:rPr lang="en-US" b="1" i="1">
                            <a:solidFill>
                              <a:schemeClr val="tx1"/>
                            </a:solidFill>
                            <a:latin typeface="Cambria Math"/>
                            <a:cs typeface="Arial" pitchFamily="34" charset="0"/>
                          </a:rPr>
                          <m:t>𝑵</m:t>
                        </m:r>
                      </m:sup>
                      <m:e>
                        <m:f>
                          <m:fPr>
                            <m:ctrlPr>
                              <a:rPr lang="en-US" b="1" i="1">
                                <a:solidFill>
                                  <a:schemeClr val="tx1"/>
                                </a:solidFill>
                                <a:latin typeface="Cambria Math"/>
                                <a:cs typeface="Arial" pitchFamily="34" charset="0"/>
                              </a:rPr>
                            </m:ctrlPr>
                          </m:fPr>
                          <m:num>
                            <m:r>
                              <a:rPr lang="en-US" b="1" i="1">
                                <a:solidFill>
                                  <a:schemeClr val="tx1"/>
                                </a:solidFill>
                                <a:latin typeface="Cambria Math"/>
                                <a:cs typeface="Arial" pitchFamily="34" charset="0"/>
                              </a:rPr>
                              <m:t>𝑪𝑭𝒕</m:t>
                            </m:r>
                          </m:num>
                          <m:den>
                            <m:sSup>
                              <m:sSupPr>
                                <m:ctrlPr>
                                  <a:rPr lang="en-US" b="1" i="1">
                                    <a:solidFill>
                                      <a:schemeClr val="tx1"/>
                                    </a:solidFill>
                                    <a:latin typeface="Cambria Math"/>
                                    <a:cs typeface="Arial" pitchFamily="34" charset="0"/>
                                  </a:rPr>
                                </m:ctrlPr>
                              </m:sSupPr>
                              <m:e>
                                <m:r>
                                  <a:rPr lang="en-US" b="1" i="1">
                                    <a:solidFill>
                                      <a:schemeClr val="tx1"/>
                                    </a:solidFill>
                                    <a:latin typeface="Cambria Math"/>
                                    <a:cs typeface="Arial" pitchFamily="34" charset="0"/>
                                  </a:rPr>
                                  <m:t>(</m:t>
                                </m:r>
                                <m:r>
                                  <a:rPr lang="en-US" b="1" i="1">
                                    <a:solidFill>
                                      <a:schemeClr val="tx1"/>
                                    </a:solidFill>
                                    <a:latin typeface="Cambria Math"/>
                                    <a:cs typeface="Arial" pitchFamily="34" charset="0"/>
                                  </a:rPr>
                                  <m:t>𝟏</m:t>
                                </m:r>
                                <m:r>
                                  <a:rPr lang="en-US" b="1" i="1">
                                    <a:solidFill>
                                      <a:schemeClr val="tx1"/>
                                    </a:solidFill>
                                    <a:latin typeface="Cambria Math"/>
                                    <a:cs typeface="Arial" pitchFamily="34" charset="0"/>
                                  </a:rPr>
                                  <m:t>+</m:t>
                                </m:r>
                                <m:r>
                                  <a:rPr lang="en-SG" b="1" i="1" smtClean="0">
                                    <a:solidFill>
                                      <a:schemeClr val="tx1"/>
                                    </a:solidFill>
                                    <a:latin typeface="Cambria Math"/>
                                    <a:cs typeface="Arial" pitchFamily="34" charset="0"/>
                                  </a:rPr>
                                  <m:t>𝑰𝑹𝑹</m:t>
                                </m:r>
                                <m:r>
                                  <a:rPr lang="en-US" b="1" i="1">
                                    <a:solidFill>
                                      <a:schemeClr val="tx1"/>
                                    </a:solidFill>
                                    <a:latin typeface="Cambria Math"/>
                                    <a:cs typeface="Arial" pitchFamily="34" charset="0"/>
                                  </a:rPr>
                                  <m:t>)</m:t>
                                </m:r>
                              </m:e>
                              <m:sup>
                                <m:r>
                                  <a:rPr lang="en-US" b="1" i="1">
                                    <a:solidFill>
                                      <a:schemeClr val="tx1"/>
                                    </a:solidFill>
                                    <a:latin typeface="Cambria Math"/>
                                    <a:cs typeface="Arial" pitchFamily="34" charset="0"/>
                                  </a:rPr>
                                  <m:t>𝒕</m:t>
                                </m:r>
                              </m:sup>
                            </m:sSup>
                          </m:den>
                        </m:f>
                      </m:e>
                    </m:nary>
                  </m:oMath>
                </a14:m>
                <a:r>
                  <a:rPr lang="en-US" b="1" dirty="0">
                    <a:solidFill>
                      <a:schemeClr val="tx1"/>
                    </a:solidFill>
                    <a:cs typeface="Arial" pitchFamily="34" charset="0"/>
                  </a:rPr>
                  <a:t> </a:t>
                </a:r>
                <a:endParaRPr lang="en-US" b="1" dirty="0" smtClean="0">
                  <a:solidFill>
                    <a:schemeClr val="tx1"/>
                  </a:solidFill>
                  <a:cs typeface="Arial" pitchFamily="34" charset="0"/>
                </a:endParaRPr>
              </a:p>
              <a:p>
                <a:pPr marL="0" indent="0" algn="just">
                  <a:buNone/>
                </a:pPr>
                <a:endParaRPr lang="en-US" sz="2300" dirty="0" smtClean="0">
                  <a:solidFill>
                    <a:schemeClr val="tx1"/>
                  </a:solidFill>
                  <a:cs typeface="Arial" pitchFamily="34" charset="0"/>
                </a:endParaRPr>
              </a:p>
              <a:p>
                <a:pPr marL="0" indent="0" algn="just">
                  <a:buNone/>
                </a:pPr>
                <a:r>
                  <a:rPr lang="en-US" sz="2300" dirty="0" smtClean="0">
                    <a:solidFill>
                      <a:schemeClr val="tx1"/>
                    </a:solidFill>
                    <a:cs typeface="Arial" pitchFamily="34" charset="0"/>
                  </a:rPr>
                  <a:t>-The inflows data is needed to calculate the IRR of the project. Given no inflows, IRR cannot be calculated as the calculation of IRR involves equating PV of inflows and cost.</a:t>
                </a:r>
                <a:endParaRPr lang="en-US" sz="2300" dirty="0">
                  <a:solidFill>
                    <a:schemeClr val="tx1"/>
                  </a:solidFill>
                  <a:cs typeface="Arial"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752600"/>
                <a:ext cx="8229600" cy="4906963"/>
              </a:xfrm>
              <a:blipFill rotWithShape="1">
                <a:blip r:embed="rId2" cstate="print"/>
                <a:stretch>
                  <a:fillRect l="-1185" t="-995" r="-2000"/>
                </a:stretch>
              </a:blipFill>
            </p:spPr>
            <p:txBody>
              <a:bodyPr/>
              <a:lstStyle/>
              <a:p>
                <a:r>
                  <a:rPr lang="en-US">
                    <a:noFill/>
                  </a:rPr>
                  <a:t> </a:t>
                </a:r>
              </a:p>
            </p:txBody>
          </p:sp>
        </mc:Fallback>
      </mc:AlternateContent>
    </p:spTree>
    <p:extLst>
      <p:ext uri="{BB962C8B-B14F-4D97-AF65-F5344CB8AC3E}">
        <p14:creationId xmlns:p14="http://schemas.microsoft.com/office/powerpoint/2010/main" xmlns="" val="772992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pPr algn="l">
              <a:lnSpc>
                <a:spcPct val="100000"/>
              </a:lnSpc>
            </a:pPr>
            <a:r>
              <a:rPr lang="en-US" sz="2800" dirty="0" smtClean="0">
                <a:latin typeface="+mn-lt"/>
                <a:cs typeface="Arial" pitchFamily="34" charset="0"/>
              </a:rPr>
              <a:t/>
            </a:r>
            <a:br>
              <a:rPr lang="en-US" sz="2800" dirty="0" smtClean="0">
                <a:latin typeface="+mn-lt"/>
                <a:cs typeface="Arial" pitchFamily="34" charset="0"/>
              </a:rPr>
            </a:br>
            <a:r>
              <a:rPr lang="en-US" sz="2800" dirty="0" smtClean="0">
                <a:latin typeface="+mn-lt"/>
                <a:cs typeface="Arial" pitchFamily="34" charset="0"/>
              </a:rPr>
              <a:t>P12-14</a:t>
            </a:r>
            <a:r>
              <a:rPr lang="en-US" sz="2800" dirty="0">
                <a:latin typeface="+mn-lt"/>
                <a:cs typeface="Arial" pitchFamily="34" charset="0"/>
              </a:rPr>
              <a:t/>
            </a:r>
            <a:br>
              <a:rPr lang="en-US" sz="2800" dirty="0">
                <a:latin typeface="+mn-lt"/>
                <a:cs typeface="Arial" pitchFamily="34" charset="0"/>
              </a:rPr>
            </a:br>
            <a:r>
              <a:rPr lang="en-US" sz="2800" dirty="0" smtClean="0">
                <a:latin typeface="+mn-lt"/>
                <a:cs typeface="Arial" pitchFamily="34" charset="0"/>
              </a:rPr>
              <a:t>c.) If the WACC rose to 15 percent, would this affect your recommendation? Explain your answer and why this result occurred.</a:t>
            </a:r>
            <a:endParaRPr lang="en-US" sz="2800" dirty="0">
              <a:latin typeface="+mn-lt"/>
              <a:cs typeface="Arial" pitchFamily="34"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1000" y="2133600"/>
                <a:ext cx="8229600" cy="4525963"/>
              </a:xfrm>
            </p:spPr>
            <p:txBody>
              <a:bodyPr>
                <a:normAutofit lnSpcReduction="10000"/>
              </a:bodyPr>
              <a:lstStyle/>
              <a:p>
                <a:pPr marL="0" indent="0" algn="just">
                  <a:buNone/>
                </a:pPr>
                <a:r>
                  <a:rPr lang="en-US" sz="2300" dirty="0" smtClean="0">
                    <a:solidFill>
                      <a:schemeClr val="tx1"/>
                    </a:solidFill>
                    <a:cs typeface="Arial" pitchFamily="34" charset="0"/>
                  </a:rPr>
                  <a:t>-The increase in WACC to 15 percent will </a:t>
                </a:r>
                <a:r>
                  <a:rPr lang="en-US" sz="2300" dirty="0" smtClean="0">
                    <a:solidFill>
                      <a:srgbClr val="FF0000"/>
                    </a:solidFill>
                    <a:cs typeface="Arial" pitchFamily="34" charset="0"/>
                  </a:rPr>
                  <a:t>affect</a:t>
                </a:r>
                <a:r>
                  <a:rPr lang="en-US" sz="2300" dirty="0" smtClean="0">
                    <a:solidFill>
                      <a:schemeClr val="tx1"/>
                    </a:solidFill>
                    <a:cs typeface="Arial" pitchFamily="34" charset="0"/>
                  </a:rPr>
                  <a:t> the recommendation. This is because the recommendation is based on the calculation of NPV, i.e.</a:t>
                </a:r>
              </a:p>
              <a:p>
                <a:pPr marL="0" indent="0">
                  <a:buNone/>
                </a:pPr>
                <a:r>
                  <a:rPr lang="en-US" sz="2800" b="1" dirty="0">
                    <a:solidFill>
                      <a:schemeClr val="tx1"/>
                    </a:solidFill>
                    <a:cs typeface="Arial" pitchFamily="34" charset="0"/>
                  </a:rPr>
                  <a:t>NPV = </a:t>
                </a:r>
                <a14:m>
                  <m:oMath xmlns:m="http://schemas.openxmlformats.org/officeDocument/2006/math">
                    <m:nary>
                      <m:naryPr>
                        <m:chr m:val="∑"/>
                        <m:ctrlPr>
                          <a:rPr lang="en-US" sz="2800" b="1" i="1">
                            <a:solidFill>
                              <a:schemeClr val="tx1"/>
                            </a:solidFill>
                            <a:latin typeface="Cambria Math"/>
                            <a:cs typeface="Arial" pitchFamily="34" charset="0"/>
                          </a:rPr>
                        </m:ctrlPr>
                      </m:naryPr>
                      <m:sub>
                        <m:r>
                          <m:rPr>
                            <m:brk m:alnAt="23"/>
                          </m:rPr>
                          <a:rPr lang="en-US" sz="2800" b="1" i="1">
                            <a:solidFill>
                              <a:schemeClr val="tx1"/>
                            </a:solidFill>
                            <a:latin typeface="Cambria Math"/>
                            <a:cs typeface="Arial" pitchFamily="34" charset="0"/>
                          </a:rPr>
                          <m:t>𝒕</m:t>
                        </m:r>
                        <m:r>
                          <a:rPr lang="en-US" sz="2800" b="1" i="1">
                            <a:solidFill>
                              <a:schemeClr val="tx1"/>
                            </a:solidFill>
                            <a:latin typeface="Cambria Math"/>
                            <a:cs typeface="Arial" pitchFamily="34" charset="0"/>
                          </a:rPr>
                          <m:t>=</m:t>
                        </m:r>
                        <m:r>
                          <a:rPr lang="en-US" sz="2800" b="1" i="1">
                            <a:solidFill>
                              <a:schemeClr val="tx1"/>
                            </a:solidFill>
                            <a:latin typeface="Cambria Math"/>
                            <a:cs typeface="Arial" pitchFamily="34" charset="0"/>
                          </a:rPr>
                          <m:t>𝟎</m:t>
                        </m:r>
                      </m:sub>
                      <m:sup>
                        <m:r>
                          <a:rPr lang="en-US" sz="2800" b="1" i="1">
                            <a:solidFill>
                              <a:schemeClr val="tx1"/>
                            </a:solidFill>
                            <a:latin typeface="Cambria Math"/>
                            <a:cs typeface="Arial" pitchFamily="34" charset="0"/>
                          </a:rPr>
                          <m:t>𝑵</m:t>
                        </m:r>
                      </m:sup>
                      <m:e>
                        <m:f>
                          <m:fPr>
                            <m:ctrlPr>
                              <a:rPr lang="en-US" sz="2800" b="1" i="1">
                                <a:solidFill>
                                  <a:schemeClr val="tx1"/>
                                </a:solidFill>
                                <a:latin typeface="Cambria Math"/>
                                <a:cs typeface="Arial" pitchFamily="34" charset="0"/>
                              </a:rPr>
                            </m:ctrlPr>
                          </m:fPr>
                          <m:num>
                            <m:r>
                              <a:rPr lang="en-US" sz="2800" b="1" i="1">
                                <a:solidFill>
                                  <a:schemeClr val="tx1"/>
                                </a:solidFill>
                                <a:latin typeface="Cambria Math"/>
                                <a:cs typeface="Arial" pitchFamily="34" charset="0"/>
                              </a:rPr>
                              <m:t>𝑪𝑭𝒕</m:t>
                            </m:r>
                          </m:num>
                          <m:den>
                            <m:sSup>
                              <m:sSupPr>
                                <m:ctrlPr>
                                  <a:rPr lang="en-US" sz="2800" b="1" i="1">
                                    <a:solidFill>
                                      <a:schemeClr val="tx1"/>
                                    </a:solidFill>
                                    <a:latin typeface="Cambria Math"/>
                                    <a:cs typeface="Arial" pitchFamily="34" charset="0"/>
                                  </a:rPr>
                                </m:ctrlPr>
                              </m:sSupPr>
                              <m:e>
                                <m:r>
                                  <a:rPr lang="en-US" sz="2800" b="1" i="1">
                                    <a:solidFill>
                                      <a:schemeClr val="tx1"/>
                                    </a:solidFill>
                                    <a:latin typeface="Cambria Math"/>
                                    <a:cs typeface="Arial" pitchFamily="34" charset="0"/>
                                  </a:rPr>
                                  <m:t>(</m:t>
                                </m:r>
                                <m:r>
                                  <a:rPr lang="en-US" sz="2800" b="1" i="1">
                                    <a:solidFill>
                                      <a:schemeClr val="tx1"/>
                                    </a:solidFill>
                                    <a:latin typeface="Cambria Math"/>
                                    <a:cs typeface="Arial" pitchFamily="34" charset="0"/>
                                  </a:rPr>
                                  <m:t>𝟏</m:t>
                                </m:r>
                                <m:r>
                                  <a:rPr lang="en-US" sz="2800" b="1" i="1">
                                    <a:solidFill>
                                      <a:schemeClr val="tx1"/>
                                    </a:solidFill>
                                    <a:latin typeface="Cambria Math"/>
                                    <a:cs typeface="Arial" pitchFamily="34" charset="0"/>
                                  </a:rPr>
                                  <m:t>+</m:t>
                                </m:r>
                                <m:r>
                                  <a:rPr lang="en-US" sz="2800" b="1" i="1">
                                    <a:solidFill>
                                      <a:schemeClr val="tx1"/>
                                    </a:solidFill>
                                    <a:latin typeface="Cambria Math"/>
                                    <a:cs typeface="Arial" pitchFamily="34" charset="0"/>
                                  </a:rPr>
                                  <m:t>𝒓</m:t>
                                </m:r>
                                <m:r>
                                  <a:rPr lang="en-US" sz="2800" b="1" i="1">
                                    <a:solidFill>
                                      <a:schemeClr val="tx1"/>
                                    </a:solidFill>
                                    <a:latin typeface="Cambria Math"/>
                                    <a:cs typeface="Arial" pitchFamily="34" charset="0"/>
                                  </a:rPr>
                                  <m:t>)</m:t>
                                </m:r>
                              </m:e>
                              <m:sup>
                                <m:r>
                                  <a:rPr lang="en-US" sz="2800" b="1" i="1">
                                    <a:solidFill>
                                      <a:schemeClr val="tx1"/>
                                    </a:solidFill>
                                    <a:latin typeface="Cambria Math"/>
                                    <a:cs typeface="Arial" pitchFamily="34" charset="0"/>
                                  </a:rPr>
                                  <m:t>𝒕</m:t>
                                </m:r>
                              </m:sup>
                            </m:sSup>
                          </m:den>
                        </m:f>
                      </m:e>
                    </m:nary>
                  </m:oMath>
                </a14:m>
                <a:r>
                  <a:rPr lang="en-US" sz="2800" b="1" dirty="0">
                    <a:solidFill>
                      <a:schemeClr val="tx1"/>
                    </a:solidFill>
                    <a:cs typeface="Arial" pitchFamily="34" charset="0"/>
                  </a:rPr>
                  <a:t>    </a:t>
                </a:r>
              </a:p>
              <a:p>
                <a:pPr marL="0" indent="0">
                  <a:buNone/>
                </a:pPr>
                <a:r>
                  <a:rPr lang="en-US" sz="2800" dirty="0">
                    <a:solidFill>
                      <a:schemeClr val="tx1"/>
                    </a:solidFill>
                    <a:cs typeface="Arial" pitchFamily="34" charset="0"/>
                  </a:rPr>
                  <a:t>where </a:t>
                </a:r>
                <a:r>
                  <a:rPr lang="en-US" sz="2800" b="1" dirty="0">
                    <a:solidFill>
                      <a:schemeClr val="tx1"/>
                    </a:solidFill>
                    <a:cs typeface="Arial" pitchFamily="34" charset="0"/>
                  </a:rPr>
                  <a:t>r=WACC</a:t>
                </a:r>
              </a:p>
              <a:p>
                <a:pPr marL="0" indent="0" algn="just">
                  <a:buNone/>
                </a:pPr>
                <a:endParaRPr lang="en-US" sz="2300" dirty="0">
                  <a:solidFill>
                    <a:schemeClr val="tx1"/>
                  </a:solidFill>
                  <a:cs typeface="Arial" pitchFamily="34" charset="0"/>
                </a:endParaRPr>
              </a:p>
              <a:p>
                <a:pPr marL="0" indent="0">
                  <a:buNone/>
                </a:pPr>
                <a:r>
                  <a:rPr lang="en-US" sz="2400" dirty="0">
                    <a:solidFill>
                      <a:schemeClr val="tx1"/>
                    </a:solidFill>
                    <a:cs typeface="Arial" pitchFamily="34" charset="0"/>
                  </a:rPr>
                  <a:t>For HCC</a:t>
                </a:r>
              </a:p>
              <a:p>
                <a:pPr marL="0" indent="0">
                  <a:buNone/>
                </a:pPr>
                <a:r>
                  <a:rPr lang="en-US" sz="2400" dirty="0">
                    <a:solidFill>
                      <a:schemeClr val="tx1"/>
                    </a:solidFill>
                    <a:cs typeface="Arial" pitchFamily="34" charset="0"/>
                  </a:rPr>
                  <a:t>NPV= -$600,000 -$50,000/(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1</a:t>
                </a:r>
                <a:r>
                  <a:rPr lang="en-US" sz="2400" dirty="0">
                    <a:solidFill>
                      <a:schemeClr val="tx1"/>
                    </a:solidFill>
                    <a:cs typeface="Arial" pitchFamily="34" charset="0"/>
                  </a:rPr>
                  <a:t> -$50,000/(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2</a:t>
                </a:r>
                <a:r>
                  <a:rPr lang="en-US" sz="2400" dirty="0">
                    <a:solidFill>
                      <a:schemeClr val="tx1"/>
                    </a:solidFill>
                    <a:cs typeface="Arial" pitchFamily="34" charset="0"/>
                  </a:rPr>
                  <a:t> -$50,000/(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3</a:t>
                </a:r>
                <a:r>
                  <a:rPr lang="en-US" sz="2400" dirty="0">
                    <a:solidFill>
                      <a:schemeClr val="tx1"/>
                    </a:solidFill>
                    <a:cs typeface="Arial" pitchFamily="34" charset="0"/>
                  </a:rPr>
                  <a:t> -$50,000/(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4</a:t>
                </a:r>
                <a:r>
                  <a:rPr lang="en-US" sz="2400" dirty="0">
                    <a:solidFill>
                      <a:schemeClr val="tx1"/>
                    </a:solidFill>
                    <a:cs typeface="Arial" pitchFamily="34" charset="0"/>
                  </a:rPr>
                  <a:t> -$50,000/(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5</a:t>
                </a:r>
              </a:p>
              <a:p>
                <a:pPr marL="0" indent="0">
                  <a:buNone/>
                </a:pPr>
                <a:r>
                  <a:rPr lang="en-US" sz="2400" dirty="0">
                    <a:solidFill>
                      <a:schemeClr val="tx1"/>
                    </a:solidFill>
                    <a:cs typeface="Arial" pitchFamily="34" charset="0"/>
                  </a:rPr>
                  <a:t>NPV= </a:t>
                </a:r>
                <a:r>
                  <a:rPr lang="en-US" sz="2400" dirty="0" smtClean="0">
                    <a:solidFill>
                      <a:srgbClr val="FF0000"/>
                    </a:solidFill>
                    <a:cs typeface="Arial" pitchFamily="34" charset="0"/>
                  </a:rPr>
                  <a:t>-$767,606.75</a:t>
                </a:r>
                <a:endParaRPr lang="en-US" sz="2400" dirty="0">
                  <a:solidFill>
                    <a:srgbClr val="FF0000"/>
                  </a:solidFill>
                  <a:cs typeface="Arial" pitchFamily="34" charset="0"/>
                </a:endParaRPr>
              </a:p>
              <a:p>
                <a:pPr marL="0" indent="0" algn="just">
                  <a:buNone/>
                </a:pPr>
                <a:endParaRPr lang="en-US" sz="2300" dirty="0">
                  <a:cs typeface="Arial"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2133600"/>
                <a:ext cx="8229600" cy="4525963"/>
              </a:xfrm>
              <a:blipFill rotWithShape="1">
                <a:blip r:embed="rId2" cstate="print"/>
                <a:stretch>
                  <a:fillRect l="-1556" t="-1752" r="-1037"/>
                </a:stretch>
              </a:blipFill>
            </p:spPr>
            <p:txBody>
              <a:bodyPr/>
              <a:lstStyle/>
              <a:p>
                <a:r>
                  <a:rPr lang="en-US">
                    <a:noFill/>
                  </a:rPr>
                  <a:t> </a:t>
                </a:r>
              </a:p>
            </p:txBody>
          </p:sp>
        </mc:Fallback>
      </mc:AlternateContent>
    </p:spTree>
    <p:extLst>
      <p:ext uri="{BB962C8B-B14F-4D97-AF65-F5344CB8AC3E}">
        <p14:creationId xmlns:p14="http://schemas.microsoft.com/office/powerpoint/2010/main" xmlns="" val="2157677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696200" cy="5943600"/>
          </a:xfrm>
        </p:spPr>
        <p:txBody>
          <a:bodyPr/>
          <a:lstStyle/>
          <a:p>
            <a:pPr algn="l"/>
            <a:r>
              <a:rPr lang="en-US" sz="2800" dirty="0" smtClean="0">
                <a:solidFill>
                  <a:schemeClr val="tx2"/>
                </a:solidFill>
                <a:cs typeface="Arial" pitchFamily="34" charset="0"/>
              </a:rPr>
              <a:t>P12-14</a:t>
            </a:r>
          </a:p>
          <a:p>
            <a:pPr algn="l"/>
            <a:r>
              <a:rPr lang="en-US" sz="2400" dirty="0" smtClean="0">
                <a:solidFill>
                  <a:schemeClr val="tx2"/>
                </a:solidFill>
                <a:cs typeface="Arial" pitchFamily="34" charset="0"/>
              </a:rPr>
              <a:t>C)</a:t>
            </a:r>
          </a:p>
          <a:p>
            <a:pPr algn="l"/>
            <a:r>
              <a:rPr lang="en-US" sz="2400" dirty="0" smtClean="0">
                <a:solidFill>
                  <a:schemeClr val="tx1"/>
                </a:solidFill>
                <a:cs typeface="Arial" pitchFamily="34" charset="0"/>
              </a:rPr>
              <a:t>For </a:t>
            </a:r>
            <a:r>
              <a:rPr lang="en-US" sz="2400" dirty="0">
                <a:solidFill>
                  <a:schemeClr val="tx1"/>
                </a:solidFill>
                <a:cs typeface="Arial" pitchFamily="34" charset="0"/>
              </a:rPr>
              <a:t>LCC, </a:t>
            </a:r>
            <a:endParaRPr lang="en-US" sz="2400" dirty="0" smtClean="0">
              <a:solidFill>
                <a:schemeClr val="tx1"/>
              </a:solidFill>
              <a:cs typeface="Arial" pitchFamily="34" charset="0"/>
            </a:endParaRPr>
          </a:p>
          <a:p>
            <a:pPr algn="l"/>
            <a:r>
              <a:rPr lang="en-US" sz="2400" dirty="0" smtClean="0">
                <a:solidFill>
                  <a:schemeClr val="tx1"/>
                </a:solidFill>
                <a:cs typeface="Arial" pitchFamily="34" charset="0"/>
              </a:rPr>
              <a:t>NPV</a:t>
            </a:r>
            <a:r>
              <a:rPr lang="en-US" sz="2400" dirty="0">
                <a:solidFill>
                  <a:schemeClr val="tx1"/>
                </a:solidFill>
                <a:cs typeface="Arial" pitchFamily="34" charset="0"/>
              </a:rPr>
              <a:t>= -$100,000 -$175,000/(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1</a:t>
            </a:r>
            <a:r>
              <a:rPr lang="en-US" sz="2400" dirty="0">
                <a:solidFill>
                  <a:schemeClr val="tx1"/>
                </a:solidFill>
                <a:cs typeface="Arial" pitchFamily="34" charset="0"/>
              </a:rPr>
              <a:t> -$175,000/(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2</a:t>
            </a:r>
            <a:r>
              <a:rPr lang="en-US" sz="2400" dirty="0">
                <a:solidFill>
                  <a:schemeClr val="tx1"/>
                </a:solidFill>
                <a:cs typeface="Arial" pitchFamily="34" charset="0"/>
              </a:rPr>
              <a:t> -$175,000/(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3</a:t>
            </a:r>
            <a:r>
              <a:rPr lang="en-US" sz="2400" dirty="0">
                <a:solidFill>
                  <a:schemeClr val="tx1"/>
                </a:solidFill>
                <a:cs typeface="Arial" pitchFamily="34" charset="0"/>
              </a:rPr>
              <a:t> -$175,000/(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4</a:t>
            </a:r>
            <a:r>
              <a:rPr lang="en-US" sz="2400" dirty="0">
                <a:solidFill>
                  <a:schemeClr val="tx1"/>
                </a:solidFill>
                <a:cs typeface="Arial" pitchFamily="34" charset="0"/>
              </a:rPr>
              <a:t> -$175,000/(</a:t>
            </a:r>
            <a:r>
              <a:rPr lang="en-US" sz="2400" dirty="0" smtClean="0">
                <a:solidFill>
                  <a:schemeClr val="tx1"/>
                </a:solidFill>
                <a:cs typeface="Arial" pitchFamily="34" charset="0"/>
              </a:rPr>
              <a:t>1+15%)</a:t>
            </a:r>
            <a:r>
              <a:rPr lang="en-US" sz="2400" baseline="30000" dirty="0">
                <a:solidFill>
                  <a:schemeClr val="tx1"/>
                </a:solidFill>
                <a:cs typeface="Arial" pitchFamily="34" charset="0"/>
              </a:rPr>
              <a:t>5</a:t>
            </a:r>
          </a:p>
          <a:p>
            <a:pPr algn="l"/>
            <a:r>
              <a:rPr lang="en-US" sz="2400" dirty="0">
                <a:solidFill>
                  <a:schemeClr val="tx1"/>
                </a:solidFill>
                <a:cs typeface="Arial" pitchFamily="34" charset="0"/>
              </a:rPr>
              <a:t>NPV= </a:t>
            </a:r>
            <a:r>
              <a:rPr lang="en-US" sz="2400" dirty="0" smtClean="0">
                <a:solidFill>
                  <a:srgbClr val="FF0000"/>
                </a:solidFill>
                <a:cs typeface="Arial" pitchFamily="34" charset="0"/>
              </a:rPr>
              <a:t>-$686,627.14</a:t>
            </a:r>
          </a:p>
          <a:p>
            <a:pPr algn="l"/>
            <a:endParaRPr lang="en-US" sz="2400" dirty="0">
              <a:solidFill>
                <a:srgbClr val="FF0000"/>
              </a:solidFill>
              <a:cs typeface="Arial" pitchFamily="34" charset="0"/>
            </a:endParaRPr>
          </a:p>
          <a:p>
            <a:pPr algn="l"/>
            <a:r>
              <a:rPr lang="en-US" sz="2400" b="1" dirty="0" smtClean="0">
                <a:solidFill>
                  <a:srgbClr val="FF0000"/>
                </a:solidFill>
                <a:cs typeface="Arial" pitchFamily="34" charset="0"/>
              </a:rPr>
              <a:t>NPV(LCC) &gt; NPV(HCC)</a:t>
            </a:r>
          </a:p>
          <a:p>
            <a:pPr algn="l"/>
            <a:r>
              <a:rPr lang="en-US" sz="2400" dirty="0" smtClean="0">
                <a:solidFill>
                  <a:schemeClr val="tx1"/>
                </a:solidFill>
                <a:cs typeface="Arial" pitchFamily="34" charset="0"/>
              </a:rPr>
              <a:t>-LCC should be chosen.</a:t>
            </a:r>
          </a:p>
          <a:p>
            <a:pPr algn="l"/>
            <a:r>
              <a:rPr lang="en-US" sz="2400" dirty="0" smtClean="0">
                <a:solidFill>
                  <a:schemeClr val="tx1"/>
                </a:solidFill>
                <a:cs typeface="Arial" pitchFamily="34" charset="0"/>
              </a:rPr>
              <a:t>-</a:t>
            </a:r>
            <a:r>
              <a:rPr lang="en-US" sz="2400" dirty="0">
                <a:solidFill>
                  <a:schemeClr val="tx1"/>
                </a:solidFill>
                <a:cs typeface="Arial" pitchFamily="34" charset="0"/>
              </a:rPr>
              <a:t>Hence, an increase in WACC means that there is a </a:t>
            </a:r>
            <a:r>
              <a:rPr lang="en-US" sz="2400" dirty="0">
                <a:solidFill>
                  <a:srgbClr val="FF0000"/>
                </a:solidFill>
                <a:cs typeface="Arial" pitchFamily="34" charset="0"/>
              </a:rPr>
              <a:t>higher discount rate of NPV. </a:t>
            </a:r>
            <a:r>
              <a:rPr lang="en-US" sz="2400" dirty="0">
                <a:solidFill>
                  <a:schemeClr val="tx1"/>
                </a:solidFill>
                <a:cs typeface="Arial" pitchFamily="34" charset="0"/>
              </a:rPr>
              <a:t>This will change the value of </a:t>
            </a:r>
            <a:r>
              <a:rPr lang="en-US" sz="2400" dirty="0" smtClean="0">
                <a:solidFill>
                  <a:schemeClr val="tx1"/>
                </a:solidFill>
                <a:cs typeface="Arial" pitchFamily="34" charset="0"/>
              </a:rPr>
              <a:t>NPV </a:t>
            </a:r>
            <a:r>
              <a:rPr lang="en-US" sz="2400" dirty="0">
                <a:solidFill>
                  <a:schemeClr val="tx1"/>
                </a:solidFill>
                <a:cs typeface="Arial" pitchFamily="34" charset="0"/>
              </a:rPr>
              <a:t>for HCC and LCC and therefore affects the recommendation.</a:t>
            </a:r>
          </a:p>
          <a:p>
            <a:endParaRPr lang="en-SG" dirty="0"/>
          </a:p>
        </p:txBody>
      </p:sp>
    </p:spTree>
    <p:extLst>
      <p:ext uri="{BB962C8B-B14F-4D97-AF65-F5344CB8AC3E}">
        <p14:creationId xmlns:p14="http://schemas.microsoft.com/office/powerpoint/2010/main" xmlns="" val="471347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smtClean="0"/>
              <a:t>P 12-17</a:t>
            </a:r>
            <a:br>
              <a:rPr lang="en-US" sz="2800" dirty="0" smtClean="0"/>
            </a:br>
            <a:r>
              <a:rPr lang="en-US" sz="2800" dirty="0" smtClean="0"/>
              <a:t> </a:t>
            </a:r>
            <a:r>
              <a:rPr lang="en-US" sz="3600" b="1" dirty="0" smtClean="0"/>
              <a:t>Calculated MIRR of project A</a:t>
            </a:r>
            <a:endParaRPr lang="en-SG" sz="3600" b="1" dirty="0"/>
          </a:p>
        </p:txBody>
      </p:sp>
      <p:sp>
        <p:nvSpPr>
          <p:cNvPr id="5" name="Content Placeholder 4"/>
          <p:cNvSpPr>
            <a:spLocks noGrp="1"/>
          </p:cNvSpPr>
          <p:nvPr>
            <p:ph idx="1"/>
          </p:nvPr>
        </p:nvSpPr>
        <p:spPr>
          <a:xfrm>
            <a:off x="457200" y="1600201"/>
            <a:ext cx="8229600" cy="914400"/>
          </a:xfrm>
        </p:spPr>
        <p:txBody>
          <a:bodyPr/>
          <a:lstStyle/>
          <a:p>
            <a:pPr marL="0" indent="0">
              <a:buNone/>
            </a:pPr>
            <a:r>
              <a:rPr lang="en-US" dirty="0" smtClean="0">
                <a:solidFill>
                  <a:schemeClr val="tx1"/>
                </a:solidFill>
              </a:rPr>
              <a:t>Formula used: </a:t>
            </a:r>
            <a:endParaRPr lang="en-SG" dirty="0">
              <a:solidFill>
                <a:schemeClr val="tx1"/>
              </a:solidFill>
            </a:endParaRPr>
          </a:p>
        </p:txBody>
      </p:sp>
      <p:pic>
        <p:nvPicPr>
          <p:cNvPr id="6" name="Picture 5" descr="Screen Shot 2011-10-07 at 4.45.24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90800" y="2209800"/>
            <a:ext cx="4210902" cy="1829135"/>
          </a:xfrm>
          <a:prstGeom prst="rect">
            <a:avLst/>
          </a:prstGeom>
        </p:spPr>
      </p:pic>
      <mc:AlternateContent xmlns:mc="http://schemas.openxmlformats.org/markup-compatibility/2006">
        <mc:Choice xmlns:a14="http://schemas.microsoft.com/office/drawing/2010/main" xmlns="" Requires="a14">
          <p:sp>
            <p:nvSpPr>
              <p:cNvPr id="8" name="TextBox 7"/>
              <p:cNvSpPr txBox="1"/>
              <p:nvPr/>
            </p:nvSpPr>
            <p:spPr>
              <a:xfrm>
                <a:off x="1905000" y="4585378"/>
                <a:ext cx="5410200" cy="6581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𝑃𝑉</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𝑂𝑢𝑡𝑓𝑙𝑜𝑤</m:t>
                      </m:r>
                      <m:r>
                        <a:rPr lang="en-US" b="0" i="1" smtClean="0">
                          <a:latin typeface="Cambria Math"/>
                        </a:rPr>
                        <m:t>=</m:t>
                      </m:r>
                      <m:f>
                        <m:fPr>
                          <m:ctrlPr>
                            <a:rPr lang="en-US" b="0" i="1" smtClean="0">
                              <a:latin typeface="Cambria Math"/>
                            </a:rPr>
                          </m:ctrlPr>
                        </m:fPr>
                        <m:num>
                          <m:r>
                            <a:rPr lang="en-US" b="0" i="1" smtClean="0">
                              <a:latin typeface="Cambria Math"/>
                            </a:rPr>
                            <m:t>𝐹𝑉</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𝑖𝑛𝑓𝑙𝑜𝑤</m:t>
                          </m:r>
                        </m:num>
                        <m:den>
                          <m:d>
                            <m:dPr>
                              <m:ctrlPr>
                                <a:rPr lang="en-US" b="0" i="1" smtClean="0">
                                  <a:latin typeface="Cambria Math"/>
                                </a:rPr>
                              </m:ctrlPr>
                            </m:dPr>
                            <m:e>
                              <m:r>
                                <a:rPr lang="en-US" b="0" i="1" smtClean="0">
                                  <a:latin typeface="Cambria Math"/>
                                </a:rPr>
                                <m:t>1+</m:t>
                              </m:r>
                              <m:r>
                                <a:rPr lang="en-US" b="0" i="1" smtClean="0">
                                  <a:latin typeface="Cambria Math"/>
                                </a:rPr>
                                <m:t>𝑀𝐼𝑅𝑅</m:t>
                              </m:r>
                            </m:e>
                          </m:d>
                          <m:r>
                            <a:rPr lang="en-US" b="0" i="1" baseline="30000" smtClean="0">
                              <a:latin typeface="Cambria Math"/>
                            </a:rPr>
                            <m:t>𝑁</m:t>
                          </m:r>
                        </m:den>
                      </m:f>
                      <m:r>
                        <a:rPr lang="en-US" b="0" i="1" smtClean="0">
                          <a:latin typeface="Cambria Math"/>
                        </a:rPr>
                        <m:t>  </m:t>
                      </m:r>
                    </m:oMath>
                  </m:oMathPara>
                </a14:m>
                <a:endParaRPr lang="en-SG" dirty="0"/>
              </a:p>
            </p:txBody>
          </p:sp>
        </mc:Choice>
        <mc:Fallback>
          <p:sp>
            <p:nvSpPr>
              <p:cNvPr id="8" name="TextBox 7"/>
              <p:cNvSpPr txBox="1">
                <a:spLocks noRot="1" noChangeAspect="1" noMove="1" noResize="1" noEditPoints="1" noAdjustHandles="1" noChangeArrowheads="1" noChangeShapeType="1" noTextEdit="1"/>
              </p:cNvSpPr>
              <p:nvPr/>
            </p:nvSpPr>
            <p:spPr>
              <a:xfrm>
                <a:off x="1905000" y="4585378"/>
                <a:ext cx="5410200" cy="658129"/>
              </a:xfrm>
              <a:prstGeom prst="rect">
                <a:avLst/>
              </a:prstGeom>
              <a:blipFill rotWithShape="1">
                <a:blip r:embed="rId3" cstate="print"/>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xmlns="" val="2623734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sz="6000" dirty="0" smtClean="0"/>
              <a:t>Review</a:t>
            </a:r>
            <a:endParaRPr lang="en-MY" sz="6000" dirty="0"/>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4800" dirty="0" smtClean="0">
                <a:solidFill>
                  <a:schemeClr val="tx1"/>
                </a:solidFill>
                <a:latin typeface="Times New Roman" pitchFamily="18" charset="0"/>
                <a:cs typeface="Times New Roman" pitchFamily="18" charset="0"/>
              </a:rPr>
              <a:t>Decision criteria:</a:t>
            </a:r>
          </a:p>
          <a:p>
            <a:r>
              <a:rPr lang="en-US" sz="3600" b="1" dirty="0" smtClean="0">
                <a:latin typeface="Times New Roman" pitchFamily="18" charset="0"/>
                <a:cs typeface="Times New Roman" pitchFamily="18" charset="0"/>
              </a:rPr>
              <a:t>Net Present Value (NPV)</a:t>
            </a:r>
          </a:p>
          <a:p>
            <a:r>
              <a:rPr lang="en-US" sz="3600" dirty="0" smtClean="0">
                <a:latin typeface="Times New Roman" pitchFamily="18" charset="0"/>
                <a:cs typeface="Times New Roman" pitchFamily="18" charset="0"/>
              </a:rPr>
              <a:t>Internal Rate of Return (IRR) and Modified IRR (MIRR)</a:t>
            </a:r>
          </a:p>
          <a:p>
            <a:r>
              <a:rPr lang="en-US" sz="3600" dirty="0" smtClean="0">
                <a:latin typeface="Times New Roman" pitchFamily="18" charset="0"/>
                <a:cs typeface="Times New Roman" pitchFamily="18" charset="0"/>
              </a:rPr>
              <a:t>(Regular) Payback and Discounted Payback</a:t>
            </a:r>
          </a:p>
          <a:p>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37378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pPr algn="l"/>
            <a:r>
              <a:rPr lang="en-US" sz="2800" dirty="0"/>
              <a:t>P </a:t>
            </a:r>
            <a:r>
              <a:rPr lang="en-US" sz="2800" dirty="0" smtClean="0"/>
              <a:t>12-17</a:t>
            </a:r>
            <a:endParaRPr lang="en-SG" sz="28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066800"/>
                <a:ext cx="8229600" cy="5059363"/>
              </a:xfrm>
            </p:spPr>
            <p:txBody>
              <a:bodyPr/>
              <a:lstStyle/>
              <a:p>
                <a:pPr marL="0" indent="0">
                  <a:buNone/>
                </a:pPr>
                <a:r>
                  <a:rPr lang="en-US" dirty="0" smtClean="0">
                    <a:solidFill>
                      <a:schemeClr val="tx1"/>
                    </a:solidFill>
                  </a:rPr>
                  <a:t>WACC=12%</a:t>
                </a:r>
              </a:p>
              <a:p>
                <a:r>
                  <a:rPr lang="en-US" dirty="0" smtClean="0">
                    <a:solidFill>
                      <a:schemeClr val="tx1"/>
                    </a:solidFill>
                  </a:rPr>
                  <a:t>PV of outflow:</a:t>
                </a:r>
              </a:p>
              <a:p>
                <a:pPr marL="0" indent="0">
                  <a:buNone/>
                </a:pPr>
                <a:r>
                  <a:rPr lang="en-US" dirty="0" smtClean="0">
                    <a:solidFill>
                      <a:schemeClr val="tx1"/>
                    </a:solidFill>
                  </a:rPr>
                  <a:t>    </a:t>
                </a:r>
                <a14:m>
                  <m:oMath xmlns:m="http://schemas.openxmlformats.org/officeDocument/2006/math">
                    <m:r>
                      <a:rPr lang="en-US" b="0" i="1" smtClean="0">
                        <a:solidFill>
                          <a:schemeClr val="tx1"/>
                        </a:solidFill>
                        <a:latin typeface="Cambria Math"/>
                      </a:rPr>
                      <m:t>300+</m:t>
                    </m:r>
                    <m:f>
                      <m:fPr>
                        <m:ctrlPr>
                          <a:rPr lang="en-US" b="0" i="1" smtClean="0">
                            <a:solidFill>
                              <a:schemeClr val="tx1"/>
                            </a:solidFill>
                            <a:latin typeface="Cambria Math"/>
                          </a:rPr>
                        </m:ctrlPr>
                      </m:fPr>
                      <m:num>
                        <m:r>
                          <a:rPr lang="en-US" b="0" i="1" smtClean="0">
                            <a:solidFill>
                              <a:schemeClr val="tx1"/>
                            </a:solidFill>
                            <a:latin typeface="Cambria Math"/>
                          </a:rPr>
                          <m:t>387</m:t>
                        </m:r>
                      </m:num>
                      <m:den>
                        <m:r>
                          <a:rPr lang="en-US" b="0" i="1" smtClean="0">
                            <a:solidFill>
                              <a:schemeClr val="tx1"/>
                            </a:solidFill>
                            <a:latin typeface="Cambria Math"/>
                          </a:rPr>
                          <m:t>1.12</m:t>
                        </m:r>
                      </m:den>
                    </m:f>
                    <m:r>
                      <a:rPr lang="en-US" b="0" i="1"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193</m:t>
                        </m:r>
                      </m:num>
                      <m:den>
                        <m:r>
                          <a:rPr lang="en-US" b="0" i="1" smtClean="0">
                            <a:solidFill>
                              <a:schemeClr val="tx1"/>
                            </a:solidFill>
                            <a:latin typeface="Cambria Math"/>
                          </a:rPr>
                          <m:t>1.12</m:t>
                        </m:r>
                        <m:r>
                          <a:rPr lang="en-US" b="0" i="1" baseline="30000" smtClean="0">
                            <a:solidFill>
                              <a:schemeClr val="tx1"/>
                            </a:solidFill>
                            <a:latin typeface="Cambria Math"/>
                          </a:rPr>
                          <m:t>2</m:t>
                        </m:r>
                      </m:den>
                    </m:f>
                    <m:r>
                      <a:rPr lang="en-US" b="0" i="1"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100</m:t>
                        </m:r>
                      </m:num>
                      <m:den>
                        <m:r>
                          <a:rPr lang="en-US" b="0" i="1" smtClean="0">
                            <a:solidFill>
                              <a:schemeClr val="tx1"/>
                            </a:solidFill>
                            <a:latin typeface="Cambria Math"/>
                          </a:rPr>
                          <m:t>1.12</m:t>
                        </m:r>
                        <m:r>
                          <a:rPr lang="en-US" b="0" i="1" baseline="30000" smtClean="0">
                            <a:solidFill>
                              <a:schemeClr val="tx1"/>
                            </a:solidFill>
                            <a:latin typeface="Cambria Math"/>
                          </a:rPr>
                          <m:t>3</m:t>
                        </m:r>
                      </m:den>
                    </m:f>
                    <m:r>
                      <a:rPr lang="en-US" b="0" i="1"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180</m:t>
                        </m:r>
                      </m:num>
                      <m:den>
                        <m:r>
                          <a:rPr lang="en-US" b="0" i="1" smtClean="0">
                            <a:solidFill>
                              <a:schemeClr val="tx1"/>
                            </a:solidFill>
                            <a:latin typeface="Cambria Math"/>
                          </a:rPr>
                          <m:t>1.12</m:t>
                        </m:r>
                        <m:r>
                          <a:rPr lang="en-US" b="0" i="1" baseline="30000" smtClean="0">
                            <a:solidFill>
                              <a:schemeClr val="tx1"/>
                            </a:solidFill>
                            <a:latin typeface="Cambria Math"/>
                          </a:rPr>
                          <m:t>7</m:t>
                        </m:r>
                      </m:den>
                    </m:f>
                  </m:oMath>
                </a14:m>
                <a:r>
                  <a:rPr lang="en-US" dirty="0" smtClean="0">
                    <a:solidFill>
                      <a:schemeClr val="tx1"/>
                    </a:solidFill>
                  </a:rPr>
                  <a:t>    </a:t>
                </a:r>
              </a:p>
              <a:p>
                <a:pPr marL="0" indent="0">
                  <a:buNone/>
                </a:pPr>
                <a:r>
                  <a:rPr lang="en-US" dirty="0" smtClean="0">
                    <a:solidFill>
                      <a:schemeClr val="tx1"/>
                    </a:solidFill>
                  </a:rPr>
                  <a:t>=  </a:t>
                </a:r>
                <a:r>
                  <a:rPr lang="en-US" sz="2800" dirty="0" smtClean="0">
                    <a:solidFill>
                      <a:schemeClr val="tx1"/>
                    </a:solidFill>
                  </a:rPr>
                  <a:t>300 + 345.53 + 153.86 + 71.18 + 81.4228</a:t>
                </a:r>
              </a:p>
              <a:p>
                <a:pPr marL="0" indent="0">
                  <a:buNone/>
                </a:pPr>
                <a:r>
                  <a:rPr lang="en-US" sz="2800" dirty="0" smtClean="0">
                    <a:solidFill>
                      <a:schemeClr val="tx1"/>
                    </a:solidFill>
                  </a:rPr>
                  <a:t>= </a:t>
                </a:r>
                <a:r>
                  <a:rPr lang="en-US" sz="2800" dirty="0" smtClean="0"/>
                  <a:t> </a:t>
                </a:r>
                <a:r>
                  <a:rPr lang="en-US" sz="2800" dirty="0" smtClean="0">
                    <a:solidFill>
                      <a:srgbClr val="FF0000"/>
                    </a:solidFill>
                  </a:rPr>
                  <a:t>$951.9978</a:t>
                </a:r>
              </a:p>
              <a:p>
                <a:r>
                  <a:rPr lang="en-US" dirty="0" smtClean="0">
                    <a:solidFill>
                      <a:schemeClr val="tx1"/>
                    </a:solidFill>
                  </a:rPr>
                  <a:t>FV of inflow:</a:t>
                </a:r>
              </a:p>
              <a:p>
                <a:pPr marL="0" indent="0">
                  <a:buNone/>
                </a:pPr>
                <a:r>
                  <a:rPr lang="en-US" dirty="0">
                    <a:solidFill>
                      <a:schemeClr val="tx1"/>
                    </a:solidFill>
                  </a:rPr>
                  <a:t> </a:t>
                </a:r>
                <a:r>
                  <a:rPr lang="en-US" dirty="0" smtClean="0">
                    <a:solidFill>
                      <a:schemeClr val="tx1"/>
                    </a:solidFill>
                  </a:rPr>
                  <a:t>   </a:t>
                </a:r>
                <a:r>
                  <a:rPr lang="en-US" sz="2800" dirty="0" smtClean="0">
                    <a:solidFill>
                      <a:schemeClr val="tx1"/>
                    </a:solidFill>
                  </a:rPr>
                  <a:t>600 (1.12)3 + 600 (1.12)2 + 850 (1.12)</a:t>
                </a:r>
              </a:p>
              <a:p>
                <a:pPr marL="0" indent="0">
                  <a:buNone/>
                </a:pPr>
                <a:r>
                  <a:rPr lang="en-US" sz="2800" dirty="0" smtClean="0">
                    <a:solidFill>
                      <a:schemeClr val="tx1"/>
                    </a:solidFill>
                  </a:rPr>
                  <a:t>= </a:t>
                </a:r>
                <a:r>
                  <a:rPr lang="en-US" sz="2800" dirty="0" smtClean="0"/>
                  <a:t> </a:t>
                </a:r>
                <a:r>
                  <a:rPr lang="en-US" sz="2800" dirty="0" smtClean="0">
                    <a:solidFill>
                      <a:srgbClr val="FF0000"/>
                    </a:solidFill>
                  </a:rPr>
                  <a:t>$ 2547.5968</a:t>
                </a:r>
                <a:endParaRPr lang="en-SG" sz="2800"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2" cstate="print"/>
                <a:stretch>
                  <a:fillRect l="-1481" t="-964"/>
                </a:stretch>
              </a:blipFill>
            </p:spPr>
            <p:txBody>
              <a:bodyPr/>
              <a:lstStyle/>
              <a:p>
                <a:r>
                  <a:rPr lang="en-US">
                    <a:noFill/>
                  </a:rPr>
                  <a:t> </a:t>
                </a:r>
              </a:p>
            </p:txBody>
          </p:sp>
        </mc:Fallback>
      </mc:AlternateContent>
    </p:spTree>
    <p:extLst>
      <p:ext uri="{BB962C8B-B14F-4D97-AF65-F5344CB8AC3E}">
        <p14:creationId xmlns:p14="http://schemas.microsoft.com/office/powerpoint/2010/main" xmlns="" val="1475997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2800" dirty="0" smtClean="0"/>
              <a:t>P 12-17</a:t>
            </a:r>
            <a:endParaRPr lang="en-SG" sz="2800" dirty="0"/>
          </a:p>
        </p:txBody>
      </p:sp>
      <p:sp>
        <p:nvSpPr>
          <p:cNvPr id="3" name="Content Placeholder 2"/>
          <p:cNvSpPr>
            <a:spLocks noGrp="1"/>
          </p:cNvSpPr>
          <p:nvPr>
            <p:ph idx="1"/>
          </p:nvPr>
        </p:nvSpPr>
        <p:spPr>
          <a:xfrm>
            <a:off x="381000" y="842999"/>
            <a:ext cx="8229600" cy="5481601"/>
          </a:xfrm>
        </p:spPr>
        <p:txBody>
          <a:bodyPr>
            <a:normAutofit/>
          </a:bodyPr>
          <a:lstStyle/>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solidFill>
                  <a:schemeClr val="tx1"/>
                </a:solidFill>
              </a:rPr>
              <a:t>Using financial calculator,</a:t>
            </a:r>
          </a:p>
          <a:p>
            <a:pPr marL="0" indent="0">
              <a:buNone/>
            </a:pPr>
            <a:r>
              <a:rPr lang="en-SG" dirty="0" smtClean="0">
                <a:solidFill>
                  <a:schemeClr val="tx1"/>
                </a:solidFill>
              </a:rPr>
              <a:t>N=7, PV= -952, PMT=0, FV=2,547.60 ,</a:t>
            </a:r>
            <a:br>
              <a:rPr lang="en-SG" dirty="0" smtClean="0">
                <a:solidFill>
                  <a:schemeClr val="tx1"/>
                </a:solidFill>
              </a:rPr>
            </a:br>
            <a:r>
              <a:rPr lang="en-SG" dirty="0" smtClean="0">
                <a:solidFill>
                  <a:schemeClr val="tx1"/>
                </a:solidFill>
              </a:rPr>
              <a:t>Solve for I/YR = MIRR = </a:t>
            </a:r>
            <a:r>
              <a:rPr lang="en-SG" dirty="0" smtClean="0">
                <a:solidFill>
                  <a:srgbClr val="FF0000"/>
                </a:solidFill>
              </a:rPr>
              <a:t>15.10%</a:t>
            </a:r>
            <a:endParaRPr lang="en-SG" dirty="0">
              <a:solidFill>
                <a:srgbClr val="FF0000"/>
              </a:solidFill>
            </a:endParaRPr>
          </a:p>
        </p:txBody>
      </p:sp>
      <mc:AlternateContent xmlns:mc="http://schemas.openxmlformats.org/markup-compatibility/2006">
        <mc:Choice xmlns:a14="http://schemas.microsoft.com/office/drawing/2010/main" xmlns="" Requires="a14">
          <p:sp>
            <p:nvSpPr>
              <p:cNvPr id="4" name="TextBox 3"/>
              <p:cNvSpPr txBox="1"/>
              <p:nvPr/>
            </p:nvSpPr>
            <p:spPr>
              <a:xfrm>
                <a:off x="1643743" y="990600"/>
                <a:ext cx="5334000" cy="8467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𝑃𝑉</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𝑂𝑢𝑡𝑓𝑙𝑜𝑤</m:t>
                      </m:r>
                      <m:r>
                        <a:rPr lang="en-US" sz="2400" b="0" i="1" smtClean="0">
                          <a:latin typeface="Cambria Math"/>
                        </a:rPr>
                        <m:t>=</m:t>
                      </m:r>
                      <m:f>
                        <m:fPr>
                          <m:ctrlPr>
                            <a:rPr lang="en-US" sz="2400" b="0" i="1" smtClean="0">
                              <a:latin typeface="Cambria Math"/>
                            </a:rPr>
                          </m:ctrlPr>
                        </m:fPr>
                        <m:num>
                          <m:r>
                            <a:rPr lang="en-US" sz="2400" b="0" i="1" smtClean="0">
                              <a:latin typeface="Cambria Math"/>
                            </a:rPr>
                            <m:t>𝐹𝑉</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𝑖𝑛𝑓𝑙𝑜𝑤</m:t>
                          </m:r>
                        </m:num>
                        <m:den>
                          <m:d>
                            <m:dPr>
                              <m:ctrlPr>
                                <a:rPr lang="en-US" sz="2400" b="0" i="1" smtClean="0">
                                  <a:latin typeface="Cambria Math"/>
                                </a:rPr>
                              </m:ctrlPr>
                            </m:dPr>
                            <m:e>
                              <m:r>
                                <a:rPr lang="en-US" sz="2400" b="0" i="1" smtClean="0">
                                  <a:latin typeface="Cambria Math"/>
                                </a:rPr>
                                <m:t>1+</m:t>
                              </m:r>
                              <m:r>
                                <a:rPr lang="en-US" sz="2400" b="0" i="1" smtClean="0">
                                  <a:latin typeface="Cambria Math"/>
                                </a:rPr>
                                <m:t>𝑀𝐼𝑅𝑅</m:t>
                              </m:r>
                            </m:e>
                          </m:d>
                          <m:r>
                            <a:rPr lang="en-US" sz="2400" b="0" i="1" baseline="30000" smtClean="0">
                              <a:latin typeface="Cambria Math"/>
                            </a:rPr>
                            <m:t>𝑁</m:t>
                          </m:r>
                        </m:den>
                      </m:f>
                      <m:r>
                        <a:rPr lang="en-US" sz="2400" b="0" i="1" smtClean="0">
                          <a:latin typeface="Cambria Math"/>
                        </a:rPr>
                        <m:t>  </m:t>
                      </m:r>
                    </m:oMath>
                  </m:oMathPara>
                </a14:m>
                <a:endParaRPr lang="en-SG" sz="2400" dirty="0"/>
              </a:p>
            </p:txBody>
          </p:sp>
        </mc:Choice>
        <mc:Fallback>
          <p:sp>
            <p:nvSpPr>
              <p:cNvPr id="4" name="TextBox 3"/>
              <p:cNvSpPr txBox="1">
                <a:spLocks noRot="1" noChangeAspect="1" noMove="1" noResize="1" noEditPoints="1" noAdjustHandles="1" noChangeArrowheads="1" noChangeShapeType="1" noTextEdit="1"/>
              </p:cNvSpPr>
              <p:nvPr/>
            </p:nvSpPr>
            <p:spPr>
              <a:xfrm>
                <a:off x="1643743" y="990600"/>
                <a:ext cx="5334000" cy="846707"/>
              </a:xfrm>
              <a:prstGeom prst="rect">
                <a:avLst/>
              </a:prstGeom>
              <a:blipFill rotWithShape="1">
                <a:blip r:embed="rId2" cstate="print"/>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1709057" y="1969334"/>
                <a:ext cx="5334000" cy="8459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951.9978=</m:t>
                      </m:r>
                      <m:f>
                        <m:fPr>
                          <m:ctrlPr>
                            <a:rPr lang="en-US" sz="2400" b="0" i="1" smtClean="0">
                              <a:latin typeface="Cambria Math"/>
                            </a:rPr>
                          </m:ctrlPr>
                        </m:fPr>
                        <m:num>
                          <m:r>
                            <a:rPr lang="en-US" sz="2400" b="0" i="1" smtClean="0">
                              <a:latin typeface="Cambria Math"/>
                            </a:rPr>
                            <m:t>2547.59</m:t>
                          </m:r>
                        </m:num>
                        <m:den>
                          <m:d>
                            <m:dPr>
                              <m:ctrlPr>
                                <a:rPr lang="en-US" sz="2400" b="0" i="1" smtClean="0">
                                  <a:latin typeface="Cambria Math"/>
                                </a:rPr>
                              </m:ctrlPr>
                            </m:dPr>
                            <m:e>
                              <m:r>
                                <a:rPr lang="en-US" sz="2400" b="0" i="1" smtClean="0">
                                  <a:latin typeface="Cambria Math"/>
                                </a:rPr>
                                <m:t>1+</m:t>
                              </m:r>
                              <m:r>
                                <a:rPr lang="en-US" sz="2400" b="0" i="1" smtClean="0">
                                  <a:latin typeface="Cambria Math"/>
                                </a:rPr>
                                <m:t>𝑀𝐼𝑅𝑅</m:t>
                              </m:r>
                            </m:e>
                          </m:d>
                          <m:r>
                            <a:rPr lang="en-US" sz="2400" b="0" i="1" baseline="30000" smtClean="0">
                              <a:latin typeface="Cambria Math"/>
                            </a:rPr>
                            <m:t>7</m:t>
                          </m:r>
                        </m:den>
                      </m:f>
                      <m:r>
                        <a:rPr lang="en-US" sz="2400" b="0" i="1" smtClean="0">
                          <a:latin typeface="Cambria Math"/>
                        </a:rPr>
                        <m:t>  </m:t>
                      </m:r>
                    </m:oMath>
                  </m:oMathPara>
                </a14:m>
                <a:endParaRPr lang="en-SG" sz="2400" dirty="0"/>
              </a:p>
            </p:txBody>
          </p:sp>
        </mc:Choice>
        <mc:Fallback>
          <p:sp>
            <p:nvSpPr>
              <p:cNvPr id="5" name="TextBox 4"/>
              <p:cNvSpPr txBox="1">
                <a:spLocks noRot="1" noChangeAspect="1" noMove="1" noResize="1" noEditPoints="1" noAdjustHandles="1" noChangeArrowheads="1" noChangeShapeType="1" noTextEdit="1"/>
              </p:cNvSpPr>
              <p:nvPr/>
            </p:nvSpPr>
            <p:spPr>
              <a:xfrm>
                <a:off x="1709057" y="1969334"/>
                <a:ext cx="5334000" cy="845937"/>
              </a:xfrm>
              <a:prstGeom prst="rect">
                <a:avLst/>
              </a:prstGeom>
              <a:blipFill rotWithShape="1">
                <a:blip r:embed="rId3" cstate="print"/>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1752600" y="2803211"/>
                <a:ext cx="5334000" cy="584775"/>
              </a:xfrm>
              <a:prstGeom prst="rect">
                <a:avLst/>
              </a:prstGeom>
              <a:noFill/>
            </p:spPr>
            <p:txBody>
              <a:bodyPr wrap="square" rtlCol="0">
                <a:spAutoFit/>
              </a:bodyPr>
              <a:lstStyle/>
              <a:p>
                <a:pPr algn="ctr"/>
                <a14:m>
                  <m:oMath xmlns:m="http://schemas.openxmlformats.org/officeDocument/2006/math">
                    <m:r>
                      <a:rPr lang="en-US" sz="3200" b="0" i="1" smtClean="0">
                        <a:latin typeface="Cambria Math"/>
                      </a:rPr>
                      <m:t>𝑀𝐼𝑅𝑅</m:t>
                    </m:r>
                    <m:r>
                      <a:rPr lang="en-US" sz="3200" b="0" i="1" smtClean="0">
                        <a:latin typeface="Cambria Math"/>
                      </a:rPr>
                      <m:t>=</m:t>
                    </m:r>
                  </m:oMath>
                </a14:m>
                <a:r>
                  <a:rPr lang="en-SG" sz="3200" dirty="0" smtClean="0"/>
                  <a:t> </a:t>
                </a:r>
                <a:r>
                  <a:rPr lang="en-SG" sz="3200" dirty="0" smtClean="0">
                    <a:solidFill>
                      <a:srgbClr val="FF0000"/>
                    </a:solidFill>
                  </a:rPr>
                  <a:t>15.10 %</a:t>
                </a:r>
                <a:endParaRPr lang="en-SG" sz="3200"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752600" y="2803211"/>
                <a:ext cx="5334000" cy="584775"/>
              </a:xfrm>
              <a:prstGeom prst="rect">
                <a:avLst/>
              </a:prstGeom>
              <a:blipFill rotWithShape="1">
                <a:blip r:embed="rId4" cstate="print"/>
                <a:stretch>
                  <a:fillRect t="-12500" b="-34375"/>
                </a:stretch>
              </a:blipFill>
            </p:spPr>
            <p:txBody>
              <a:bodyPr/>
              <a:lstStyle/>
              <a:p>
                <a:r>
                  <a:rPr lang="en-SG">
                    <a:noFill/>
                  </a:rPr>
                  <a:t> </a:t>
                </a:r>
              </a:p>
            </p:txBody>
          </p:sp>
        </mc:Fallback>
      </mc:AlternateContent>
    </p:spTree>
    <p:extLst>
      <p:ext uri="{BB962C8B-B14F-4D97-AF65-F5344CB8AC3E}">
        <p14:creationId xmlns:p14="http://schemas.microsoft.com/office/powerpoint/2010/main" xmlns="" val="3602791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P12-18</a:t>
            </a:r>
            <a:endParaRPr lang="en-MY" sz="3200" dirty="0"/>
          </a:p>
        </p:txBody>
      </p:sp>
      <p:sp>
        <p:nvSpPr>
          <p:cNvPr id="3" name="Content Placeholder 2"/>
          <p:cNvSpPr>
            <a:spLocks noGrp="1"/>
          </p:cNvSpPr>
          <p:nvPr>
            <p:ph idx="1"/>
          </p:nvPr>
        </p:nvSpPr>
        <p:spPr>
          <a:xfrm>
            <a:off x="457200" y="1752600"/>
            <a:ext cx="8229600" cy="4525963"/>
          </a:xfrm>
        </p:spPr>
        <p:txBody>
          <a:bodyPr>
            <a:normAutofit lnSpcReduction="10000"/>
          </a:bodyPr>
          <a:lstStyle/>
          <a:p>
            <a:pPr marL="0" marR="31111" indent="0">
              <a:lnSpc>
                <a:spcPct val="95825"/>
              </a:lnSpc>
              <a:spcBef>
                <a:spcPts val="2500"/>
              </a:spcBef>
              <a:buNone/>
            </a:pPr>
            <a:r>
              <a:rPr lang="en-MY" sz="2800" b="1" spc="34" dirty="0" smtClean="0">
                <a:solidFill>
                  <a:prstClr val="black"/>
                </a:solidFill>
                <a:latin typeface="Times New Roman"/>
                <a:cs typeface="Times New Roman"/>
              </a:rPr>
              <a:t>N</a:t>
            </a:r>
            <a:r>
              <a:rPr lang="en-MY" sz="2800" b="1" spc="-39" dirty="0" smtClean="0">
                <a:solidFill>
                  <a:prstClr val="black"/>
                </a:solidFill>
                <a:latin typeface="Times New Roman"/>
                <a:cs typeface="Times New Roman"/>
              </a:rPr>
              <a:t>P</a:t>
            </a:r>
            <a:r>
              <a:rPr lang="en-MY" sz="2800" b="1" dirty="0" smtClean="0">
                <a:solidFill>
                  <a:prstClr val="black"/>
                </a:solidFill>
                <a:latin typeface="Times New Roman"/>
                <a:cs typeface="Times New Roman"/>
              </a:rPr>
              <a:t>V</a:t>
            </a:r>
            <a:r>
              <a:rPr lang="en-MY" sz="2800" b="1" spc="-48" dirty="0" smtClean="0">
                <a:solidFill>
                  <a:prstClr val="black"/>
                </a:solidFill>
                <a:latin typeface="Times New Roman"/>
                <a:cs typeface="Times New Roman"/>
              </a:rPr>
              <a:t> </a:t>
            </a:r>
            <a:r>
              <a:rPr lang="en-MY" sz="2800" b="1" spc="34" dirty="0">
                <a:solidFill>
                  <a:prstClr val="black"/>
                </a:solidFill>
                <a:latin typeface="Times New Roman"/>
                <a:cs typeface="Times New Roman"/>
              </a:rPr>
              <a:t>a</a:t>
            </a:r>
            <a:r>
              <a:rPr lang="en-MY" sz="2800" b="1" dirty="0">
                <a:solidFill>
                  <a:prstClr val="black"/>
                </a:solidFill>
                <a:latin typeface="Times New Roman"/>
                <a:cs typeface="Times New Roman"/>
              </a:rPr>
              <a:t>nd</a:t>
            </a:r>
            <a:r>
              <a:rPr lang="en-MY" sz="2800" b="1" spc="-22" dirty="0">
                <a:solidFill>
                  <a:prstClr val="black"/>
                </a:solidFill>
                <a:latin typeface="Times New Roman"/>
                <a:cs typeface="Times New Roman"/>
              </a:rPr>
              <a:t> </a:t>
            </a:r>
            <a:r>
              <a:rPr lang="en-MY" sz="2800" b="1" spc="34" dirty="0">
                <a:solidFill>
                  <a:prstClr val="black"/>
                </a:solidFill>
                <a:latin typeface="Times New Roman"/>
                <a:cs typeface="Times New Roman"/>
              </a:rPr>
              <a:t>IR</a:t>
            </a:r>
            <a:r>
              <a:rPr lang="en-MY" sz="2800" b="1" spc="50" dirty="0">
                <a:solidFill>
                  <a:prstClr val="black"/>
                </a:solidFill>
                <a:latin typeface="Times New Roman"/>
                <a:cs typeface="Times New Roman"/>
              </a:rPr>
              <a:t>R</a:t>
            </a:r>
            <a:r>
              <a:rPr lang="en-MY" sz="2800" dirty="0">
                <a:solidFill>
                  <a:prstClr val="black"/>
                </a:solidFill>
                <a:latin typeface="Times New Roman"/>
                <a:cs typeface="Times New Roman"/>
              </a:rPr>
              <a:t>.</a:t>
            </a:r>
            <a:r>
              <a:rPr lang="en-MY" sz="2800" spc="-143"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234" dirty="0">
                <a:solidFill>
                  <a:prstClr val="black"/>
                </a:solidFill>
                <a:latin typeface="Times New Roman"/>
                <a:cs typeface="Times New Roman"/>
              </a:rPr>
              <a:t> </a:t>
            </a:r>
            <a:r>
              <a:rPr lang="en-MY" sz="2800" spc="34" dirty="0">
                <a:solidFill>
                  <a:prstClr val="black"/>
                </a:solidFill>
                <a:latin typeface="Times New Roman"/>
                <a:cs typeface="Times New Roman"/>
              </a:rPr>
              <a:t>sto</a:t>
            </a:r>
            <a:r>
              <a:rPr lang="en-MY" sz="2800" dirty="0">
                <a:solidFill>
                  <a:prstClr val="black"/>
                </a:solidFill>
                <a:latin typeface="Times New Roman"/>
                <a:cs typeface="Times New Roman"/>
              </a:rPr>
              <a:t>re</a:t>
            </a:r>
            <a:r>
              <a:rPr lang="en-MY" sz="2800" spc="-161" dirty="0">
                <a:solidFill>
                  <a:prstClr val="black"/>
                </a:solidFill>
                <a:latin typeface="Times New Roman"/>
                <a:cs typeface="Times New Roman"/>
              </a:rPr>
              <a:t> </a:t>
            </a:r>
            <a:r>
              <a:rPr lang="en-MY" sz="2800" spc="34" dirty="0">
                <a:solidFill>
                  <a:prstClr val="black"/>
                </a:solidFill>
                <a:latin typeface="Times New Roman"/>
                <a:cs typeface="Times New Roman"/>
              </a:rPr>
              <a:t>h</a:t>
            </a:r>
            <a:r>
              <a:rPr lang="en-MY" sz="2800" dirty="0">
                <a:solidFill>
                  <a:prstClr val="black"/>
                </a:solidFill>
                <a:latin typeface="Times New Roman"/>
                <a:cs typeface="Times New Roman"/>
              </a:rPr>
              <a:t>as</a:t>
            </a:r>
            <a:r>
              <a:rPr lang="en-MY" sz="2800" spc="-63" dirty="0">
                <a:solidFill>
                  <a:prstClr val="black"/>
                </a:solidFill>
                <a:latin typeface="Times New Roman"/>
                <a:cs typeface="Times New Roman"/>
              </a:rPr>
              <a:t> </a:t>
            </a:r>
            <a:r>
              <a:rPr lang="en-MY" sz="2800" dirty="0">
                <a:solidFill>
                  <a:prstClr val="black"/>
                </a:solidFill>
                <a:latin typeface="Times New Roman"/>
                <a:cs typeface="Times New Roman"/>
              </a:rPr>
              <a:t>5</a:t>
            </a:r>
            <a:r>
              <a:rPr lang="en-MY" sz="2800" spc="-4" dirty="0">
                <a:solidFill>
                  <a:prstClr val="black"/>
                </a:solidFill>
                <a:latin typeface="Times New Roman"/>
                <a:cs typeface="Times New Roman"/>
              </a:rPr>
              <a:t> </a:t>
            </a:r>
            <a:r>
              <a:rPr lang="en-MY" sz="2800" spc="34" dirty="0">
                <a:solidFill>
                  <a:prstClr val="black"/>
                </a:solidFill>
                <a:latin typeface="Times New Roman"/>
                <a:cs typeface="Times New Roman"/>
              </a:rPr>
              <a:t>y</a:t>
            </a:r>
            <a:r>
              <a:rPr lang="en-MY" sz="2800" dirty="0">
                <a:solidFill>
                  <a:prstClr val="black"/>
                </a:solidFill>
                <a:latin typeface="Times New Roman"/>
                <a:cs typeface="Times New Roman"/>
              </a:rPr>
              <a:t>ears</a:t>
            </a:r>
            <a:r>
              <a:rPr lang="en-MY" sz="2800" spc="-47" dirty="0">
                <a:solidFill>
                  <a:prstClr val="black"/>
                </a:solidFill>
                <a:latin typeface="Times New Roman"/>
                <a:cs typeface="Times New Roman"/>
              </a:rPr>
              <a:t> </a:t>
            </a:r>
            <a:r>
              <a:rPr lang="en-MY" sz="2800" dirty="0">
                <a:solidFill>
                  <a:prstClr val="black"/>
                </a:solidFill>
                <a:latin typeface="Times New Roman"/>
                <a:cs typeface="Times New Roman"/>
              </a:rPr>
              <a:t>rema</a:t>
            </a:r>
            <a:r>
              <a:rPr lang="en-MY" sz="2800" spc="34" dirty="0">
                <a:solidFill>
                  <a:prstClr val="black"/>
                </a:solidFill>
                <a:latin typeface="Times New Roman"/>
                <a:cs typeface="Times New Roman"/>
              </a:rPr>
              <a:t>inin</a:t>
            </a:r>
            <a:r>
              <a:rPr lang="en-MY" sz="2800" dirty="0">
                <a:solidFill>
                  <a:prstClr val="black"/>
                </a:solidFill>
                <a:latin typeface="Times New Roman"/>
                <a:cs typeface="Times New Roman"/>
              </a:rPr>
              <a:t>g</a:t>
            </a:r>
            <a:r>
              <a:rPr lang="en-MY" sz="2800" spc="-158" dirty="0">
                <a:solidFill>
                  <a:prstClr val="black"/>
                </a:solidFill>
                <a:latin typeface="Times New Roman"/>
                <a:cs typeface="Times New Roman"/>
              </a:rPr>
              <a:t> </a:t>
            </a:r>
            <a:r>
              <a:rPr lang="en-MY" sz="2800" spc="34" dirty="0">
                <a:solidFill>
                  <a:prstClr val="black"/>
                </a:solidFill>
                <a:latin typeface="Times New Roman"/>
                <a:cs typeface="Times New Roman"/>
              </a:rPr>
              <a:t>o</a:t>
            </a:r>
            <a:r>
              <a:rPr lang="en-MY" sz="2800" dirty="0">
                <a:solidFill>
                  <a:prstClr val="black"/>
                </a:solidFill>
                <a:latin typeface="Times New Roman"/>
                <a:cs typeface="Times New Roman"/>
              </a:rPr>
              <a:t>n</a:t>
            </a:r>
            <a:r>
              <a:rPr lang="en-MY" sz="2800" spc="-69" dirty="0">
                <a:solidFill>
                  <a:prstClr val="black"/>
                </a:solidFill>
                <a:latin typeface="Times New Roman"/>
                <a:cs typeface="Times New Roman"/>
              </a:rPr>
              <a:t> </a:t>
            </a:r>
            <a:r>
              <a:rPr lang="en-MY" sz="2800" spc="34" dirty="0">
                <a:solidFill>
                  <a:prstClr val="black"/>
                </a:solidFill>
                <a:latin typeface="Times New Roman"/>
                <a:cs typeface="Times New Roman"/>
              </a:rPr>
              <a:t>it</a:t>
            </a:r>
            <a:r>
              <a:rPr lang="en-MY" sz="2800" dirty="0">
                <a:solidFill>
                  <a:prstClr val="black"/>
                </a:solidFill>
                <a:latin typeface="Times New Roman"/>
                <a:cs typeface="Times New Roman"/>
              </a:rPr>
              <a:t>s</a:t>
            </a:r>
            <a:r>
              <a:rPr lang="en-MY" sz="2800" spc="-70" dirty="0">
                <a:solidFill>
                  <a:prstClr val="black"/>
                </a:solidFill>
                <a:latin typeface="Times New Roman"/>
                <a:cs typeface="Times New Roman"/>
              </a:rPr>
              <a:t> </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ea</a:t>
            </a:r>
            <a:r>
              <a:rPr lang="en-MY" sz="2800" spc="34" dirty="0">
                <a:solidFill>
                  <a:prstClr val="black"/>
                </a:solidFill>
                <a:latin typeface="Times New Roman"/>
                <a:cs typeface="Times New Roman"/>
              </a:rPr>
              <a:t>s</a:t>
            </a:r>
            <a:r>
              <a:rPr lang="en-MY" sz="2800" dirty="0">
                <a:solidFill>
                  <a:prstClr val="black"/>
                </a:solidFill>
                <a:latin typeface="Times New Roman"/>
                <a:cs typeface="Times New Roman"/>
              </a:rPr>
              <a:t>e</a:t>
            </a:r>
            <a:r>
              <a:rPr lang="en-MY" sz="2800" spc="-85" dirty="0">
                <a:solidFill>
                  <a:prstClr val="black"/>
                </a:solidFill>
                <a:latin typeface="Times New Roman"/>
                <a:cs typeface="Times New Roman"/>
              </a:rPr>
              <a:t> </a:t>
            </a:r>
            <a:r>
              <a:rPr lang="en-MY" sz="2800" spc="34" dirty="0">
                <a:solidFill>
                  <a:prstClr val="black"/>
                </a:solidFill>
                <a:latin typeface="Times New Roman"/>
                <a:cs typeface="Times New Roman"/>
              </a:rPr>
              <a:t>i</a:t>
            </a:r>
            <a:r>
              <a:rPr lang="en-MY" sz="2800" dirty="0">
                <a:solidFill>
                  <a:prstClr val="black"/>
                </a:solidFill>
                <a:latin typeface="Times New Roman"/>
                <a:cs typeface="Times New Roman"/>
              </a:rPr>
              <a:t>n</a:t>
            </a:r>
            <a:r>
              <a:rPr lang="en-MY" sz="2800" spc="-74"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41" dirty="0">
                <a:solidFill>
                  <a:prstClr val="black"/>
                </a:solidFill>
                <a:latin typeface="Times New Roman"/>
                <a:cs typeface="Times New Roman"/>
              </a:rPr>
              <a:t> </a:t>
            </a:r>
            <a:r>
              <a:rPr lang="en-MY" sz="2800" dirty="0" smtClean="0">
                <a:solidFill>
                  <a:prstClr val="black"/>
                </a:solidFill>
                <a:latin typeface="Times New Roman"/>
                <a:cs typeface="Times New Roman"/>
              </a:rPr>
              <a:t>ma</a:t>
            </a:r>
            <a:r>
              <a:rPr lang="en-MY" sz="2800" spc="34" dirty="0" smtClean="0">
                <a:solidFill>
                  <a:prstClr val="black"/>
                </a:solidFill>
                <a:latin typeface="Times New Roman"/>
                <a:cs typeface="Times New Roman"/>
              </a:rPr>
              <a:t>ll</a:t>
            </a:r>
            <a:r>
              <a:rPr lang="en-MY" sz="2800" dirty="0" smtClean="0">
                <a:solidFill>
                  <a:prstClr val="black"/>
                </a:solidFill>
                <a:latin typeface="Times New Roman"/>
                <a:cs typeface="Times New Roman"/>
              </a:rPr>
              <a:t>. </a:t>
            </a:r>
            <a:r>
              <a:rPr lang="en-MY" sz="2800" dirty="0" smtClean="0">
                <a:solidFill>
                  <a:srgbClr val="FF0000"/>
                </a:solidFill>
                <a:latin typeface="Times New Roman"/>
                <a:cs typeface="Times New Roman"/>
              </a:rPr>
              <a:t>Re</a:t>
            </a:r>
            <a:r>
              <a:rPr lang="en-MY" sz="2800" spc="34" dirty="0" smtClean="0">
                <a:solidFill>
                  <a:srgbClr val="FF0000"/>
                </a:solidFill>
                <a:latin typeface="Times New Roman"/>
                <a:cs typeface="Times New Roman"/>
              </a:rPr>
              <a:t>n</a:t>
            </a:r>
            <a:r>
              <a:rPr lang="en-MY" sz="2800" dirty="0" smtClean="0">
                <a:solidFill>
                  <a:srgbClr val="FF0000"/>
                </a:solidFill>
                <a:latin typeface="Times New Roman"/>
                <a:cs typeface="Times New Roman"/>
              </a:rPr>
              <a:t>t</a:t>
            </a:r>
            <a:r>
              <a:rPr lang="en-MY" sz="2800" spc="-52" dirty="0" smtClean="0">
                <a:solidFill>
                  <a:srgbClr val="FF0000"/>
                </a:solidFill>
                <a:latin typeface="Times New Roman"/>
                <a:cs typeface="Times New Roman"/>
              </a:rPr>
              <a:t> </a:t>
            </a:r>
            <a:r>
              <a:rPr lang="en-MY" sz="2800" spc="34" dirty="0">
                <a:solidFill>
                  <a:srgbClr val="FF0000"/>
                </a:solidFill>
                <a:latin typeface="Times New Roman"/>
                <a:cs typeface="Times New Roman"/>
              </a:rPr>
              <a:t>i</a:t>
            </a:r>
            <a:r>
              <a:rPr lang="en-MY" sz="2800" dirty="0">
                <a:solidFill>
                  <a:srgbClr val="FF0000"/>
                </a:solidFill>
                <a:latin typeface="Times New Roman"/>
                <a:cs typeface="Times New Roman"/>
              </a:rPr>
              <a:t>s</a:t>
            </a:r>
            <a:r>
              <a:rPr lang="en-MY" sz="2800" spc="-76" dirty="0">
                <a:solidFill>
                  <a:srgbClr val="FF0000"/>
                </a:solidFill>
                <a:latin typeface="Times New Roman"/>
                <a:cs typeface="Times New Roman"/>
              </a:rPr>
              <a:t> </a:t>
            </a:r>
            <a:r>
              <a:rPr lang="en-MY" sz="2800" spc="34" dirty="0">
                <a:solidFill>
                  <a:srgbClr val="FF0000"/>
                </a:solidFill>
                <a:latin typeface="Times New Roman"/>
                <a:cs typeface="Times New Roman"/>
              </a:rPr>
              <a:t>$2</a:t>
            </a:r>
            <a:r>
              <a:rPr lang="en-MY" sz="2800" spc="14" dirty="0">
                <a:solidFill>
                  <a:srgbClr val="FF0000"/>
                </a:solidFill>
                <a:latin typeface="Times New Roman"/>
                <a:cs typeface="Times New Roman"/>
              </a:rPr>
              <a:t>,</a:t>
            </a:r>
            <a:r>
              <a:rPr lang="en-MY" sz="2800" spc="34" dirty="0">
                <a:solidFill>
                  <a:srgbClr val="FF0000"/>
                </a:solidFill>
                <a:latin typeface="Times New Roman"/>
                <a:cs typeface="Times New Roman"/>
              </a:rPr>
              <a:t>00</a:t>
            </a:r>
            <a:r>
              <a:rPr lang="en-MY" sz="2800" dirty="0">
                <a:solidFill>
                  <a:srgbClr val="FF0000"/>
                </a:solidFill>
                <a:latin typeface="Times New Roman"/>
                <a:cs typeface="Times New Roman"/>
              </a:rPr>
              <a:t>0</a:t>
            </a:r>
            <a:r>
              <a:rPr lang="en-MY" sz="2800" spc="-79" dirty="0">
                <a:solidFill>
                  <a:srgbClr val="FF0000"/>
                </a:solidFill>
                <a:latin typeface="Times New Roman"/>
                <a:cs typeface="Times New Roman"/>
              </a:rPr>
              <a:t> </a:t>
            </a:r>
            <a:r>
              <a:rPr lang="en-MY" sz="2800" spc="34" dirty="0">
                <a:solidFill>
                  <a:prstClr val="black"/>
                </a:solidFill>
                <a:latin typeface="Times New Roman"/>
                <a:cs typeface="Times New Roman"/>
              </a:rPr>
              <a:t>p</a:t>
            </a:r>
            <a:r>
              <a:rPr lang="en-MY" sz="2800" dirty="0">
                <a:solidFill>
                  <a:prstClr val="black"/>
                </a:solidFill>
                <a:latin typeface="Times New Roman"/>
                <a:cs typeface="Times New Roman"/>
              </a:rPr>
              <a:t>er</a:t>
            </a:r>
            <a:r>
              <a:rPr lang="en-MY" sz="2800" spc="-99" dirty="0">
                <a:solidFill>
                  <a:prstClr val="black"/>
                </a:solidFill>
                <a:latin typeface="Times New Roman"/>
                <a:cs typeface="Times New Roman"/>
              </a:rPr>
              <a:t> </a:t>
            </a:r>
            <a:r>
              <a:rPr lang="en-MY" sz="2800" dirty="0">
                <a:solidFill>
                  <a:prstClr val="black"/>
                </a:solidFill>
                <a:latin typeface="Times New Roman"/>
                <a:cs typeface="Times New Roman"/>
              </a:rPr>
              <a:t>m</a:t>
            </a:r>
            <a:r>
              <a:rPr lang="en-MY" sz="2800" spc="34" dirty="0">
                <a:solidFill>
                  <a:prstClr val="black"/>
                </a:solidFill>
                <a:latin typeface="Times New Roman"/>
                <a:cs typeface="Times New Roman"/>
              </a:rPr>
              <a:t>onth</a:t>
            </a:r>
            <a:r>
              <a:rPr lang="en-MY" sz="2800" dirty="0">
                <a:solidFill>
                  <a:prstClr val="black"/>
                </a:solidFill>
                <a:latin typeface="Times New Roman"/>
                <a:cs typeface="Times New Roman"/>
              </a:rPr>
              <a:t>,</a:t>
            </a:r>
            <a:r>
              <a:rPr lang="en-MY" sz="2800" spc="-108" dirty="0">
                <a:solidFill>
                  <a:prstClr val="black"/>
                </a:solidFill>
                <a:latin typeface="Times New Roman"/>
                <a:cs typeface="Times New Roman"/>
              </a:rPr>
              <a:t> </a:t>
            </a:r>
            <a:r>
              <a:rPr lang="en-MY" sz="2800" spc="34" dirty="0">
                <a:solidFill>
                  <a:srgbClr val="FF0000"/>
                </a:solidFill>
                <a:latin typeface="Times New Roman"/>
                <a:cs typeface="Times New Roman"/>
              </a:rPr>
              <a:t>6</a:t>
            </a:r>
            <a:r>
              <a:rPr lang="en-MY" sz="2800" dirty="0">
                <a:solidFill>
                  <a:srgbClr val="FF0000"/>
                </a:solidFill>
                <a:latin typeface="Times New Roman"/>
                <a:cs typeface="Times New Roman"/>
              </a:rPr>
              <a:t>0</a:t>
            </a:r>
            <a:r>
              <a:rPr lang="en-MY" sz="2800" spc="-69" dirty="0">
                <a:solidFill>
                  <a:srgbClr val="FF0000"/>
                </a:solidFill>
                <a:latin typeface="Times New Roman"/>
                <a:cs typeface="Times New Roman"/>
              </a:rPr>
              <a:t> </a:t>
            </a:r>
            <a:r>
              <a:rPr lang="en-MY" sz="2800" spc="34" dirty="0">
                <a:solidFill>
                  <a:srgbClr val="FF0000"/>
                </a:solidFill>
                <a:latin typeface="Times New Roman"/>
                <a:cs typeface="Times New Roman"/>
              </a:rPr>
              <a:t>p</a:t>
            </a:r>
            <a:r>
              <a:rPr lang="en-MY" sz="2800" dirty="0">
                <a:solidFill>
                  <a:srgbClr val="FF0000"/>
                </a:solidFill>
                <a:latin typeface="Times New Roman"/>
                <a:cs typeface="Times New Roman"/>
              </a:rPr>
              <a:t>a</a:t>
            </a:r>
            <a:r>
              <a:rPr lang="en-MY" sz="2800" spc="34" dirty="0">
                <a:solidFill>
                  <a:srgbClr val="FF0000"/>
                </a:solidFill>
                <a:latin typeface="Times New Roman"/>
                <a:cs typeface="Times New Roman"/>
              </a:rPr>
              <a:t>y</a:t>
            </a:r>
            <a:r>
              <a:rPr lang="en-MY" sz="2800" dirty="0">
                <a:solidFill>
                  <a:srgbClr val="FF0000"/>
                </a:solidFill>
                <a:latin typeface="Times New Roman"/>
                <a:cs typeface="Times New Roman"/>
              </a:rPr>
              <a:t>me</a:t>
            </a:r>
            <a:r>
              <a:rPr lang="en-MY" sz="2800" spc="34" dirty="0">
                <a:solidFill>
                  <a:srgbClr val="FF0000"/>
                </a:solidFill>
                <a:latin typeface="Times New Roman"/>
                <a:cs typeface="Times New Roman"/>
              </a:rPr>
              <a:t>n</a:t>
            </a:r>
            <a:r>
              <a:rPr lang="en-MY" sz="2800" spc="-39" dirty="0">
                <a:solidFill>
                  <a:srgbClr val="FF0000"/>
                </a:solidFill>
                <a:latin typeface="Times New Roman"/>
                <a:cs typeface="Times New Roman"/>
              </a:rPr>
              <a:t>t</a:t>
            </a:r>
            <a:r>
              <a:rPr lang="en-MY" sz="2800" dirty="0">
                <a:solidFill>
                  <a:srgbClr val="FF0000"/>
                </a:solidFill>
                <a:latin typeface="Times New Roman"/>
                <a:cs typeface="Times New Roman"/>
              </a:rPr>
              <a:t>s</a:t>
            </a:r>
            <a:r>
              <a:rPr lang="en-MY" sz="2800" spc="-73" dirty="0">
                <a:solidFill>
                  <a:srgbClr val="FF0000"/>
                </a:solidFill>
                <a:latin typeface="Times New Roman"/>
                <a:cs typeface="Times New Roman"/>
              </a:rPr>
              <a:t> </a:t>
            </a:r>
            <a:r>
              <a:rPr lang="en-MY" sz="2800" dirty="0">
                <a:solidFill>
                  <a:prstClr val="black"/>
                </a:solidFill>
                <a:latin typeface="Times New Roman"/>
                <a:cs typeface="Times New Roman"/>
              </a:rPr>
              <a:t>rema</a:t>
            </a:r>
            <a:r>
              <a:rPr lang="en-MY" sz="2800" spc="34" dirty="0">
                <a:solidFill>
                  <a:prstClr val="black"/>
                </a:solidFill>
                <a:latin typeface="Times New Roman"/>
                <a:cs typeface="Times New Roman"/>
              </a:rPr>
              <a:t>in</a:t>
            </a:r>
            <a:r>
              <a:rPr lang="en-MY" sz="2800" dirty="0">
                <a:solidFill>
                  <a:prstClr val="black"/>
                </a:solidFill>
                <a:latin typeface="Times New Roman"/>
                <a:cs typeface="Times New Roman"/>
              </a:rPr>
              <a:t>,</a:t>
            </a:r>
            <a:r>
              <a:rPr lang="en-MY" sz="2800" spc="-124"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d</a:t>
            </a:r>
            <a:r>
              <a:rPr lang="en-MY" sz="2800" spc="-61"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a:t>
            </a:r>
            <a:r>
              <a:rPr lang="en-MY" sz="2800" spc="-100" dirty="0">
                <a:solidFill>
                  <a:prstClr val="black"/>
                </a:solidFill>
                <a:latin typeface="Times New Roman"/>
                <a:cs typeface="Times New Roman"/>
              </a:rPr>
              <a:t> </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e</a:t>
            </a:r>
            <a:r>
              <a:rPr lang="en-MY" sz="2800" spc="34" dirty="0">
                <a:solidFill>
                  <a:prstClr val="black"/>
                </a:solidFill>
                <a:latin typeface="Times New Roman"/>
                <a:cs typeface="Times New Roman"/>
              </a:rPr>
              <a:t>x</a:t>
            </a:r>
            <a:r>
              <a:rPr lang="en-MY" sz="2800" dirty="0">
                <a:solidFill>
                  <a:prstClr val="black"/>
                </a:solidFill>
                <a:latin typeface="Times New Roman"/>
                <a:cs typeface="Times New Roman"/>
              </a:rPr>
              <a:t>t </a:t>
            </a:r>
            <a:r>
              <a:rPr lang="en-MY" sz="2800" spc="34" dirty="0">
                <a:solidFill>
                  <a:prstClr val="black"/>
                </a:solidFill>
                <a:latin typeface="Times New Roman"/>
                <a:cs typeface="Times New Roman"/>
              </a:rPr>
              <a:t>p</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y</a:t>
            </a:r>
            <a:r>
              <a:rPr lang="en-MY" sz="2800" dirty="0">
                <a:solidFill>
                  <a:prstClr val="black"/>
                </a:solidFill>
                <a:latin typeface="Times New Roman"/>
                <a:cs typeface="Times New Roman"/>
              </a:rPr>
              <a:t>me</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t</a:t>
            </a:r>
            <a:r>
              <a:rPr lang="en-MY" sz="2800" spc="-96" dirty="0">
                <a:solidFill>
                  <a:prstClr val="black"/>
                </a:solidFill>
                <a:latin typeface="Times New Roman"/>
                <a:cs typeface="Times New Roman"/>
              </a:rPr>
              <a:t> </a:t>
            </a:r>
            <a:r>
              <a:rPr lang="en-MY" sz="2800" spc="34" dirty="0">
                <a:solidFill>
                  <a:prstClr val="black"/>
                </a:solidFill>
                <a:latin typeface="Times New Roman"/>
                <a:cs typeface="Times New Roman"/>
              </a:rPr>
              <a:t>i</a:t>
            </a:r>
            <a:r>
              <a:rPr lang="en-MY" sz="2800" dirty="0">
                <a:solidFill>
                  <a:prstClr val="black"/>
                </a:solidFill>
                <a:latin typeface="Times New Roman"/>
                <a:cs typeface="Times New Roman"/>
              </a:rPr>
              <a:t>s</a:t>
            </a:r>
            <a:r>
              <a:rPr lang="en-MY" sz="2800" spc="-76" dirty="0">
                <a:solidFill>
                  <a:prstClr val="black"/>
                </a:solidFill>
                <a:latin typeface="Times New Roman"/>
                <a:cs typeface="Times New Roman"/>
              </a:rPr>
              <a:t> </a:t>
            </a:r>
            <a:r>
              <a:rPr lang="en-MY" sz="2800" spc="34" dirty="0">
                <a:solidFill>
                  <a:prstClr val="black"/>
                </a:solidFill>
                <a:latin typeface="Times New Roman"/>
                <a:cs typeface="Times New Roman"/>
              </a:rPr>
              <a:t>du</a:t>
            </a:r>
            <a:r>
              <a:rPr lang="en-MY" sz="2800" dirty="0">
                <a:solidFill>
                  <a:prstClr val="black"/>
                </a:solidFill>
                <a:latin typeface="Times New Roman"/>
                <a:cs typeface="Times New Roman"/>
              </a:rPr>
              <a:t>e</a:t>
            </a:r>
            <a:r>
              <a:rPr lang="en-MY" sz="2800" spc="-96" dirty="0">
                <a:solidFill>
                  <a:prstClr val="black"/>
                </a:solidFill>
                <a:latin typeface="Times New Roman"/>
                <a:cs typeface="Times New Roman"/>
              </a:rPr>
              <a:t> </a:t>
            </a:r>
            <a:r>
              <a:rPr lang="en-MY" sz="2800" spc="34" dirty="0">
                <a:solidFill>
                  <a:prstClr val="black"/>
                </a:solidFill>
                <a:latin typeface="Times New Roman"/>
                <a:cs typeface="Times New Roman"/>
              </a:rPr>
              <a:t>i</a:t>
            </a:r>
            <a:r>
              <a:rPr lang="en-MY" sz="2800" dirty="0">
                <a:solidFill>
                  <a:prstClr val="black"/>
                </a:solidFill>
                <a:latin typeface="Times New Roman"/>
                <a:cs typeface="Times New Roman"/>
              </a:rPr>
              <a:t>n</a:t>
            </a:r>
            <a:r>
              <a:rPr lang="en-MY" sz="2800" spc="-74" dirty="0">
                <a:solidFill>
                  <a:prstClr val="black"/>
                </a:solidFill>
                <a:latin typeface="Times New Roman"/>
                <a:cs typeface="Times New Roman"/>
              </a:rPr>
              <a:t> </a:t>
            </a:r>
            <a:r>
              <a:rPr lang="en-MY" sz="2800" dirty="0">
                <a:solidFill>
                  <a:prstClr val="black"/>
                </a:solidFill>
                <a:latin typeface="Times New Roman"/>
                <a:cs typeface="Times New Roman"/>
              </a:rPr>
              <a:t>1</a:t>
            </a:r>
            <a:r>
              <a:rPr lang="en-MY" sz="2800" spc="-4" dirty="0">
                <a:solidFill>
                  <a:prstClr val="black"/>
                </a:solidFill>
                <a:latin typeface="Times New Roman"/>
                <a:cs typeface="Times New Roman"/>
              </a:rPr>
              <a:t> </a:t>
            </a:r>
            <a:r>
              <a:rPr lang="en-MY" sz="2800" dirty="0">
                <a:solidFill>
                  <a:prstClr val="black"/>
                </a:solidFill>
                <a:latin typeface="Times New Roman"/>
                <a:cs typeface="Times New Roman"/>
              </a:rPr>
              <a:t>m</a:t>
            </a:r>
            <a:r>
              <a:rPr lang="en-MY" sz="2800" spc="34" dirty="0">
                <a:solidFill>
                  <a:prstClr val="black"/>
                </a:solidFill>
                <a:latin typeface="Times New Roman"/>
                <a:cs typeface="Times New Roman"/>
              </a:rPr>
              <a:t>onth</a:t>
            </a:r>
            <a:r>
              <a:rPr lang="en-MY" sz="2800" dirty="0">
                <a:solidFill>
                  <a:prstClr val="black"/>
                </a:solidFill>
                <a:latin typeface="Times New Roman"/>
                <a:cs typeface="Times New Roman"/>
              </a:rPr>
              <a:t>.</a:t>
            </a:r>
            <a:r>
              <a:rPr lang="en-MY" sz="2800" spc="-128"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a:t>
            </a:r>
            <a:r>
              <a:rPr lang="en-MY" sz="2800" spc="-168" dirty="0">
                <a:solidFill>
                  <a:prstClr val="black"/>
                </a:solidFill>
                <a:latin typeface="Times New Roman"/>
                <a:cs typeface="Times New Roman"/>
              </a:rPr>
              <a:t> </a:t>
            </a:r>
            <a:r>
              <a:rPr lang="en-MY" sz="2800" dirty="0">
                <a:solidFill>
                  <a:prstClr val="black"/>
                </a:solidFill>
                <a:latin typeface="Times New Roman"/>
                <a:cs typeface="Times New Roman"/>
              </a:rPr>
              <a:t>ma</a:t>
            </a:r>
            <a:r>
              <a:rPr lang="en-MY" sz="2800" spc="34" dirty="0">
                <a:solidFill>
                  <a:prstClr val="black"/>
                </a:solidFill>
                <a:latin typeface="Times New Roman"/>
                <a:cs typeface="Times New Roman"/>
              </a:rPr>
              <a:t>ll</a:t>
            </a:r>
            <a:r>
              <a:rPr lang="en-MY" sz="2800" spc="-75" dirty="0">
                <a:solidFill>
                  <a:prstClr val="black"/>
                </a:solidFill>
                <a:latin typeface="Times New Roman"/>
                <a:cs typeface="Times New Roman"/>
              </a:rPr>
              <a:t>’</a:t>
            </a:r>
            <a:r>
              <a:rPr lang="en-MY" sz="2800" dirty="0">
                <a:solidFill>
                  <a:prstClr val="black"/>
                </a:solidFill>
                <a:latin typeface="Times New Roman"/>
                <a:cs typeface="Times New Roman"/>
              </a:rPr>
              <a:t>s</a:t>
            </a:r>
            <a:r>
              <a:rPr lang="en-MY" sz="2800" spc="-114" dirty="0">
                <a:solidFill>
                  <a:prstClr val="black"/>
                </a:solidFill>
                <a:latin typeface="Times New Roman"/>
                <a:cs typeface="Times New Roman"/>
              </a:rPr>
              <a:t> </a:t>
            </a:r>
            <a:r>
              <a:rPr lang="en-MY" sz="2800" spc="34" dirty="0">
                <a:solidFill>
                  <a:prstClr val="black"/>
                </a:solidFill>
                <a:latin typeface="Times New Roman"/>
                <a:cs typeface="Times New Roman"/>
              </a:rPr>
              <a:t>own</a:t>
            </a:r>
            <a:r>
              <a:rPr lang="en-MY" sz="2800" dirty="0">
                <a:solidFill>
                  <a:prstClr val="black"/>
                </a:solidFill>
                <a:latin typeface="Times New Roman"/>
                <a:cs typeface="Times New Roman"/>
              </a:rPr>
              <a:t>er</a:t>
            </a:r>
            <a:r>
              <a:rPr lang="en-MY" sz="2800" spc="-150" dirty="0">
                <a:solidFill>
                  <a:prstClr val="black"/>
                </a:solidFill>
                <a:latin typeface="Times New Roman"/>
                <a:cs typeface="Times New Roman"/>
              </a:rPr>
              <a:t> </a:t>
            </a:r>
            <a:r>
              <a:rPr lang="en-MY" sz="2800" spc="34" dirty="0">
                <a:solidFill>
                  <a:prstClr val="black"/>
                </a:solidFill>
                <a:latin typeface="Times New Roman"/>
                <a:cs typeface="Times New Roman"/>
              </a:rPr>
              <a:t>pl</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s</a:t>
            </a:r>
            <a:r>
              <a:rPr lang="en-MY" sz="2800" spc="-122" dirty="0">
                <a:solidFill>
                  <a:prstClr val="black"/>
                </a:solidFill>
                <a:latin typeface="Times New Roman"/>
                <a:cs typeface="Times New Roman"/>
              </a:rPr>
              <a:t> </a:t>
            </a:r>
            <a:r>
              <a:rPr lang="en-MY" sz="2800" spc="34" dirty="0">
                <a:solidFill>
                  <a:prstClr val="black"/>
                </a:solidFill>
                <a:latin typeface="Times New Roman"/>
                <a:cs typeface="Times New Roman"/>
              </a:rPr>
              <a:t>t</a:t>
            </a:r>
            <a:r>
              <a:rPr lang="en-MY" sz="2800" dirty="0">
                <a:solidFill>
                  <a:prstClr val="black"/>
                </a:solidFill>
                <a:latin typeface="Times New Roman"/>
                <a:cs typeface="Times New Roman"/>
              </a:rPr>
              <a:t>o</a:t>
            </a:r>
            <a:r>
              <a:rPr lang="en-MY" sz="2800" spc="-74" dirty="0">
                <a:solidFill>
                  <a:prstClr val="black"/>
                </a:solidFill>
                <a:latin typeface="Times New Roman"/>
                <a:cs typeface="Times New Roman"/>
              </a:rPr>
              <a:t> </a:t>
            </a:r>
            <a:r>
              <a:rPr lang="en-MY" sz="2800" spc="34" dirty="0">
                <a:solidFill>
                  <a:prstClr val="black"/>
                </a:solidFill>
                <a:latin typeface="Times New Roman"/>
                <a:cs typeface="Times New Roman"/>
              </a:rPr>
              <a:t>s</a:t>
            </a:r>
            <a:r>
              <a:rPr lang="en-MY" sz="2800" dirty="0">
                <a:solidFill>
                  <a:prstClr val="black"/>
                </a:solidFill>
                <a:latin typeface="Times New Roman"/>
                <a:cs typeface="Times New Roman"/>
              </a:rPr>
              <a:t>e</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l</a:t>
            </a:r>
            <a:r>
              <a:rPr lang="en-MY" sz="2800" spc="-62"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 </a:t>
            </a:r>
            <a:r>
              <a:rPr lang="en-MY" sz="2800" spc="34" dirty="0">
                <a:solidFill>
                  <a:prstClr val="black"/>
                </a:solidFill>
                <a:latin typeface="Times New Roman"/>
                <a:cs typeface="Times New Roman"/>
              </a:rPr>
              <a:t>p</a:t>
            </a:r>
            <a:r>
              <a:rPr lang="en-MY" sz="2800" dirty="0">
                <a:solidFill>
                  <a:prstClr val="black"/>
                </a:solidFill>
                <a:latin typeface="Times New Roman"/>
                <a:cs typeface="Times New Roman"/>
              </a:rPr>
              <a:t>r</a:t>
            </a:r>
            <a:r>
              <a:rPr lang="en-MY" sz="2800" spc="34" dirty="0">
                <a:solidFill>
                  <a:prstClr val="black"/>
                </a:solidFill>
                <a:latin typeface="Times New Roman"/>
                <a:cs typeface="Times New Roman"/>
              </a:rPr>
              <a:t>op</a:t>
            </a:r>
            <a:r>
              <a:rPr lang="en-MY" sz="2800" dirty="0">
                <a:solidFill>
                  <a:prstClr val="black"/>
                </a:solidFill>
                <a:latin typeface="Times New Roman"/>
                <a:cs typeface="Times New Roman"/>
              </a:rPr>
              <a:t>er</a:t>
            </a:r>
            <a:r>
              <a:rPr lang="en-MY" sz="2800" spc="34" dirty="0">
                <a:solidFill>
                  <a:prstClr val="black"/>
                </a:solidFill>
                <a:latin typeface="Times New Roman"/>
                <a:cs typeface="Times New Roman"/>
              </a:rPr>
              <a:t>t</a:t>
            </a:r>
            <a:r>
              <a:rPr lang="en-MY" sz="2800" dirty="0">
                <a:solidFill>
                  <a:prstClr val="black"/>
                </a:solidFill>
                <a:latin typeface="Times New Roman"/>
                <a:cs typeface="Times New Roman"/>
              </a:rPr>
              <a:t>y</a:t>
            </a:r>
            <a:r>
              <a:rPr lang="en-MY" sz="2800" spc="-172" dirty="0">
                <a:solidFill>
                  <a:prstClr val="black"/>
                </a:solidFill>
                <a:latin typeface="Times New Roman"/>
                <a:cs typeface="Times New Roman"/>
              </a:rPr>
              <a:t> </a:t>
            </a:r>
            <a:r>
              <a:rPr lang="en-MY" sz="2800" spc="34" dirty="0">
                <a:solidFill>
                  <a:prstClr val="black"/>
                </a:solidFill>
                <a:latin typeface="Times New Roman"/>
                <a:cs typeface="Times New Roman"/>
              </a:rPr>
              <a:t>i</a:t>
            </a:r>
            <a:r>
              <a:rPr lang="en-MY" sz="2800" dirty="0">
                <a:solidFill>
                  <a:prstClr val="black"/>
                </a:solidFill>
                <a:latin typeface="Times New Roman"/>
                <a:cs typeface="Times New Roman"/>
              </a:rPr>
              <a:t>n</a:t>
            </a:r>
            <a:r>
              <a:rPr lang="en-MY" sz="2800" spc="-74"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3" dirty="0">
                <a:solidFill>
                  <a:prstClr val="black"/>
                </a:solidFill>
                <a:latin typeface="Times New Roman"/>
                <a:cs typeface="Times New Roman"/>
              </a:rPr>
              <a:t> </a:t>
            </a:r>
            <a:r>
              <a:rPr lang="en-MY" sz="2800" spc="34" dirty="0">
                <a:solidFill>
                  <a:prstClr val="black"/>
                </a:solidFill>
                <a:latin typeface="Times New Roman"/>
                <a:cs typeface="Times New Roman"/>
              </a:rPr>
              <a:t>y</a:t>
            </a:r>
            <a:r>
              <a:rPr lang="en-MY" sz="2800" dirty="0">
                <a:solidFill>
                  <a:prstClr val="black"/>
                </a:solidFill>
                <a:latin typeface="Times New Roman"/>
                <a:cs typeface="Times New Roman"/>
              </a:rPr>
              <a:t>ear</a:t>
            </a:r>
            <a:r>
              <a:rPr lang="en-MY" sz="2800" spc="-90"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d</a:t>
            </a:r>
            <a:r>
              <a:rPr lang="en-MY" sz="2800" spc="-61" dirty="0">
                <a:solidFill>
                  <a:prstClr val="black"/>
                </a:solidFill>
                <a:latin typeface="Times New Roman"/>
                <a:cs typeface="Times New Roman"/>
              </a:rPr>
              <a:t> </a:t>
            </a:r>
            <a:r>
              <a:rPr lang="en-MY" sz="2800" spc="34" dirty="0">
                <a:solidFill>
                  <a:prstClr val="black"/>
                </a:solidFill>
                <a:latin typeface="Times New Roman"/>
                <a:cs typeface="Times New Roman"/>
              </a:rPr>
              <a:t>w</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nt</a:t>
            </a:r>
            <a:r>
              <a:rPr lang="en-MY" sz="2800" dirty="0">
                <a:solidFill>
                  <a:prstClr val="black"/>
                </a:solidFill>
                <a:latin typeface="Times New Roman"/>
                <a:cs typeface="Times New Roman"/>
              </a:rPr>
              <a:t>s</a:t>
            </a:r>
            <a:r>
              <a:rPr lang="en-MY" sz="2800" spc="-118" dirty="0">
                <a:solidFill>
                  <a:prstClr val="black"/>
                </a:solidFill>
                <a:latin typeface="Times New Roman"/>
                <a:cs typeface="Times New Roman"/>
              </a:rPr>
              <a:t> </a:t>
            </a:r>
            <a:r>
              <a:rPr lang="en-MY" sz="2800" dirty="0">
                <a:solidFill>
                  <a:prstClr val="black"/>
                </a:solidFill>
                <a:latin typeface="Times New Roman"/>
                <a:cs typeface="Times New Roman"/>
              </a:rPr>
              <a:t>re</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t</a:t>
            </a:r>
            <a:r>
              <a:rPr lang="en-MY" sz="2800" spc="-58" dirty="0">
                <a:solidFill>
                  <a:prstClr val="black"/>
                </a:solidFill>
                <a:latin typeface="Times New Roman"/>
                <a:cs typeface="Times New Roman"/>
              </a:rPr>
              <a:t> </a:t>
            </a:r>
            <a:r>
              <a:rPr lang="en-MY" sz="2800" dirty="0">
                <a:solidFill>
                  <a:prstClr val="black"/>
                </a:solidFill>
                <a:latin typeface="Times New Roman"/>
                <a:cs typeface="Times New Roman"/>
              </a:rPr>
              <a:t>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at</a:t>
            </a:r>
            <a:r>
              <a:rPr lang="en-MY" sz="2800" spc="-134" dirty="0">
                <a:solidFill>
                  <a:prstClr val="black"/>
                </a:solidFill>
                <a:latin typeface="Times New Roman"/>
                <a:cs typeface="Times New Roman"/>
              </a:rPr>
              <a:t> </a:t>
            </a:r>
            <a:r>
              <a:rPr lang="en-MY" sz="2800" spc="34" dirty="0">
                <a:solidFill>
                  <a:prstClr val="black"/>
                </a:solidFill>
                <a:latin typeface="Times New Roman"/>
                <a:cs typeface="Times New Roman"/>
              </a:rPr>
              <a:t>ti</a:t>
            </a:r>
            <a:r>
              <a:rPr lang="en-MY" sz="2800" dirty="0">
                <a:solidFill>
                  <a:prstClr val="black"/>
                </a:solidFill>
                <a:latin typeface="Times New Roman"/>
                <a:cs typeface="Times New Roman"/>
              </a:rPr>
              <a:t>me</a:t>
            </a:r>
            <a:r>
              <a:rPr lang="en-MY" sz="2800" spc="-89" dirty="0">
                <a:solidFill>
                  <a:prstClr val="black"/>
                </a:solidFill>
                <a:latin typeface="Times New Roman"/>
                <a:cs typeface="Times New Roman"/>
              </a:rPr>
              <a:t> </a:t>
            </a:r>
            <a:r>
              <a:rPr lang="en-MY" sz="2800" spc="34" dirty="0">
                <a:solidFill>
                  <a:prstClr val="black"/>
                </a:solidFill>
                <a:latin typeface="Times New Roman"/>
                <a:cs typeface="Times New Roman"/>
              </a:rPr>
              <a:t>t</a:t>
            </a:r>
            <a:r>
              <a:rPr lang="en-MY" sz="2800" dirty="0">
                <a:solidFill>
                  <a:prstClr val="black"/>
                </a:solidFill>
                <a:latin typeface="Times New Roman"/>
                <a:cs typeface="Times New Roman"/>
              </a:rPr>
              <a:t>o </a:t>
            </a:r>
            <a:r>
              <a:rPr lang="en-MY" sz="2800" spc="34" dirty="0">
                <a:solidFill>
                  <a:prstClr val="black"/>
                </a:solidFill>
                <a:latin typeface="Times New Roman"/>
                <a:cs typeface="Times New Roman"/>
              </a:rPr>
              <a:t>b</a:t>
            </a:r>
            <a:r>
              <a:rPr lang="en-MY" sz="2800" dirty="0">
                <a:solidFill>
                  <a:prstClr val="black"/>
                </a:solidFill>
                <a:latin typeface="Times New Roman"/>
                <a:cs typeface="Times New Roman"/>
              </a:rPr>
              <a:t>e</a:t>
            </a:r>
            <a:r>
              <a:rPr lang="en-MY" sz="2800" spc="-106" dirty="0">
                <a:solidFill>
                  <a:prstClr val="black"/>
                </a:solidFill>
                <a:latin typeface="Times New Roman"/>
                <a:cs typeface="Times New Roman"/>
              </a:rPr>
              <a:t> </a:t>
            </a:r>
            <a:r>
              <a:rPr lang="en-MY" sz="2800" spc="34" dirty="0">
                <a:solidFill>
                  <a:prstClr val="black"/>
                </a:solidFill>
                <a:latin typeface="Times New Roman"/>
                <a:cs typeface="Times New Roman"/>
              </a:rPr>
              <a:t>hig</a:t>
            </a:r>
            <a:r>
              <a:rPr lang="en-MY" sz="2800" dirty="0">
                <a:solidFill>
                  <a:prstClr val="black"/>
                </a:solidFill>
                <a:latin typeface="Times New Roman"/>
                <a:cs typeface="Times New Roman"/>
              </a:rPr>
              <a:t>h</a:t>
            </a:r>
            <a:r>
              <a:rPr lang="en-MY" sz="2800" spc="-129" dirty="0">
                <a:solidFill>
                  <a:prstClr val="black"/>
                </a:solidFill>
                <a:latin typeface="Times New Roman"/>
                <a:cs typeface="Times New Roman"/>
              </a:rPr>
              <a:t> </a:t>
            </a:r>
            <a:r>
              <a:rPr lang="en-MY" sz="2800" spc="34" dirty="0">
                <a:solidFill>
                  <a:prstClr val="black"/>
                </a:solidFill>
                <a:latin typeface="Times New Roman"/>
                <a:cs typeface="Times New Roman"/>
              </a:rPr>
              <a:t>s</a:t>
            </a:r>
            <a:r>
              <a:rPr lang="en-MY" sz="2800" dirty="0">
                <a:solidFill>
                  <a:prstClr val="black"/>
                </a:solidFill>
                <a:latin typeface="Times New Roman"/>
                <a:cs typeface="Times New Roman"/>
              </a:rPr>
              <a:t>o</a:t>
            </a:r>
            <a:r>
              <a:rPr lang="en-MY" sz="2800" spc="2"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 </a:t>
            </a:r>
            <a:r>
              <a:rPr lang="en-MY" sz="2800" spc="34" dirty="0">
                <a:solidFill>
                  <a:prstClr val="black"/>
                </a:solidFill>
                <a:latin typeface="Times New Roman"/>
                <a:cs typeface="Times New Roman"/>
              </a:rPr>
              <a:t>p</a:t>
            </a:r>
            <a:r>
              <a:rPr lang="en-MY" sz="2800" dirty="0">
                <a:solidFill>
                  <a:prstClr val="black"/>
                </a:solidFill>
                <a:latin typeface="Times New Roman"/>
                <a:cs typeface="Times New Roman"/>
              </a:rPr>
              <a:t>r</a:t>
            </a:r>
            <a:r>
              <a:rPr lang="en-MY" sz="2800" spc="34" dirty="0">
                <a:solidFill>
                  <a:prstClr val="black"/>
                </a:solidFill>
                <a:latin typeface="Times New Roman"/>
                <a:cs typeface="Times New Roman"/>
              </a:rPr>
              <a:t>op</a:t>
            </a:r>
            <a:r>
              <a:rPr lang="en-MY" sz="2800" dirty="0">
                <a:solidFill>
                  <a:prstClr val="black"/>
                </a:solidFill>
                <a:latin typeface="Times New Roman"/>
                <a:cs typeface="Times New Roman"/>
              </a:rPr>
              <a:t>er</a:t>
            </a:r>
            <a:r>
              <a:rPr lang="en-MY" sz="2800" spc="34" dirty="0">
                <a:solidFill>
                  <a:prstClr val="black"/>
                </a:solidFill>
                <a:latin typeface="Times New Roman"/>
                <a:cs typeface="Times New Roman"/>
              </a:rPr>
              <a:t>t</a:t>
            </a:r>
            <a:r>
              <a:rPr lang="en-MY" sz="2800" dirty="0">
                <a:solidFill>
                  <a:prstClr val="black"/>
                </a:solidFill>
                <a:latin typeface="Times New Roman"/>
                <a:cs typeface="Times New Roman"/>
              </a:rPr>
              <a:t>y</a:t>
            </a:r>
            <a:r>
              <a:rPr lang="en-MY" sz="2800" spc="-172" dirty="0">
                <a:solidFill>
                  <a:prstClr val="black"/>
                </a:solidFill>
                <a:latin typeface="Times New Roman"/>
                <a:cs typeface="Times New Roman"/>
              </a:rPr>
              <a:t> </a:t>
            </a:r>
            <a:r>
              <a:rPr lang="en-MY" sz="2800" spc="34" dirty="0">
                <a:solidFill>
                  <a:prstClr val="black"/>
                </a:solidFill>
                <a:latin typeface="Times New Roman"/>
                <a:cs typeface="Times New Roman"/>
              </a:rPr>
              <a:t>wil</a:t>
            </a:r>
            <a:r>
              <a:rPr lang="en-MY" sz="2800" dirty="0">
                <a:solidFill>
                  <a:prstClr val="black"/>
                </a:solidFill>
                <a:latin typeface="Times New Roman"/>
                <a:cs typeface="Times New Roman"/>
              </a:rPr>
              <a:t>l</a:t>
            </a:r>
            <a:r>
              <a:rPr lang="en-MY" sz="2800" spc="-133"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pp</a:t>
            </a:r>
            <a:r>
              <a:rPr lang="en-MY" sz="2800" dirty="0">
                <a:solidFill>
                  <a:prstClr val="black"/>
                </a:solidFill>
                <a:latin typeface="Times New Roman"/>
                <a:cs typeface="Times New Roman"/>
              </a:rPr>
              <a:t>ear</a:t>
            </a:r>
            <a:r>
              <a:rPr lang="en-MY" sz="2800" spc="-146" dirty="0">
                <a:solidFill>
                  <a:prstClr val="black"/>
                </a:solidFill>
                <a:latin typeface="Times New Roman"/>
                <a:cs typeface="Times New Roman"/>
              </a:rPr>
              <a:t> </a:t>
            </a:r>
            <a:r>
              <a:rPr lang="en-MY" sz="2800" dirty="0">
                <a:solidFill>
                  <a:prstClr val="black"/>
                </a:solidFill>
                <a:latin typeface="Times New Roman"/>
                <a:cs typeface="Times New Roman"/>
              </a:rPr>
              <a:t>m</a:t>
            </a:r>
            <a:r>
              <a:rPr lang="en-MY" sz="2800" spc="34" dirty="0">
                <a:solidFill>
                  <a:prstClr val="black"/>
                </a:solidFill>
                <a:latin typeface="Times New Roman"/>
                <a:cs typeface="Times New Roman"/>
              </a:rPr>
              <a:t>o</a:t>
            </a:r>
            <a:r>
              <a:rPr lang="en-MY" sz="2800" dirty="0">
                <a:solidFill>
                  <a:prstClr val="black"/>
                </a:solidFill>
                <a:latin typeface="Times New Roman"/>
                <a:cs typeface="Times New Roman"/>
              </a:rPr>
              <a:t>re</a:t>
            </a:r>
            <a:r>
              <a:rPr lang="en-MY" sz="2800" spc="-8" dirty="0">
                <a:solidFill>
                  <a:prstClr val="black"/>
                </a:solidFill>
                <a:latin typeface="Times New Roman"/>
                <a:cs typeface="Times New Roman"/>
              </a:rPr>
              <a:t> </a:t>
            </a:r>
            <a:r>
              <a:rPr lang="en-MY" sz="2800" spc="34" dirty="0">
                <a:solidFill>
                  <a:prstClr val="black"/>
                </a:solidFill>
                <a:latin typeface="Times New Roman"/>
                <a:cs typeface="Times New Roman"/>
              </a:rPr>
              <a:t>v</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lu</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b</a:t>
            </a:r>
            <a:r>
              <a:rPr lang="en-MY" sz="2800" spc="-39" dirty="0">
                <a:solidFill>
                  <a:prstClr val="black"/>
                </a:solidFill>
                <a:latin typeface="Times New Roman"/>
                <a:cs typeface="Times New Roman"/>
              </a:rPr>
              <a:t>l</a:t>
            </a:r>
            <a:r>
              <a:rPr lang="en-MY" sz="2800" dirty="0">
                <a:solidFill>
                  <a:prstClr val="black"/>
                </a:solidFill>
                <a:latin typeface="Times New Roman"/>
                <a:cs typeface="Times New Roman"/>
              </a:rPr>
              <a:t>e.</a:t>
            </a:r>
            <a:r>
              <a:rPr lang="en-MY" sz="2800" spc="-112"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eref</a:t>
            </a:r>
            <a:r>
              <a:rPr lang="en-MY" sz="2800" spc="-39" dirty="0">
                <a:solidFill>
                  <a:prstClr val="black"/>
                </a:solidFill>
                <a:latin typeface="Times New Roman"/>
                <a:cs typeface="Times New Roman"/>
              </a:rPr>
              <a:t>o</a:t>
            </a:r>
            <a:r>
              <a:rPr lang="en-MY" sz="2800" dirty="0">
                <a:solidFill>
                  <a:prstClr val="black"/>
                </a:solidFill>
                <a:latin typeface="Times New Roman"/>
                <a:cs typeface="Times New Roman"/>
              </a:rPr>
              <a:t>re,</a:t>
            </a:r>
            <a:r>
              <a:rPr lang="en-MY" sz="2800" spc="-101"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a:t>
            </a:r>
            <a:r>
              <a:rPr lang="en-MY" sz="2800" spc="-175" dirty="0">
                <a:solidFill>
                  <a:prstClr val="black"/>
                </a:solidFill>
                <a:latin typeface="Times New Roman"/>
                <a:cs typeface="Times New Roman"/>
              </a:rPr>
              <a:t> </a:t>
            </a:r>
            <a:r>
              <a:rPr lang="en-MY" sz="2800" spc="34" dirty="0">
                <a:solidFill>
                  <a:prstClr val="black"/>
                </a:solidFill>
                <a:latin typeface="Times New Roman"/>
                <a:cs typeface="Times New Roman"/>
              </a:rPr>
              <a:t>sto</a:t>
            </a:r>
            <a:r>
              <a:rPr lang="en-MY" sz="2800" dirty="0">
                <a:solidFill>
                  <a:prstClr val="black"/>
                </a:solidFill>
                <a:latin typeface="Times New Roman"/>
                <a:cs typeface="Times New Roman"/>
              </a:rPr>
              <a:t>re</a:t>
            </a:r>
            <a:r>
              <a:rPr lang="en-MY" sz="2800" spc="-86" dirty="0">
                <a:solidFill>
                  <a:prstClr val="black"/>
                </a:solidFill>
                <a:latin typeface="Times New Roman"/>
                <a:cs typeface="Times New Roman"/>
              </a:rPr>
              <a:t> </a:t>
            </a:r>
            <a:r>
              <a:rPr lang="en-MY" sz="2800" spc="34" dirty="0">
                <a:solidFill>
                  <a:prstClr val="black"/>
                </a:solidFill>
                <a:latin typeface="Times New Roman"/>
                <a:cs typeface="Times New Roman"/>
              </a:rPr>
              <a:t>h</a:t>
            </a:r>
            <a:r>
              <a:rPr lang="en-MY" sz="2800" dirty="0">
                <a:solidFill>
                  <a:prstClr val="black"/>
                </a:solidFill>
                <a:latin typeface="Times New Roman"/>
                <a:cs typeface="Times New Roman"/>
              </a:rPr>
              <a:t>as</a:t>
            </a:r>
            <a:r>
              <a:rPr lang="en-MY" sz="2800" spc="-63" dirty="0">
                <a:solidFill>
                  <a:prstClr val="black"/>
                </a:solidFill>
                <a:latin typeface="Times New Roman"/>
                <a:cs typeface="Times New Roman"/>
              </a:rPr>
              <a:t> </a:t>
            </a:r>
            <a:r>
              <a:rPr lang="en-MY" sz="2800" spc="35" dirty="0">
                <a:solidFill>
                  <a:prstClr val="black"/>
                </a:solidFill>
                <a:latin typeface="Times New Roman"/>
                <a:cs typeface="Times New Roman"/>
              </a:rPr>
              <a:t>b</a:t>
            </a:r>
            <a:r>
              <a:rPr lang="en-MY" sz="2800" dirty="0">
                <a:solidFill>
                  <a:prstClr val="black"/>
                </a:solidFill>
                <a:latin typeface="Times New Roman"/>
                <a:cs typeface="Times New Roman"/>
              </a:rPr>
              <a:t>een </a:t>
            </a:r>
            <a:r>
              <a:rPr lang="en-MY" sz="2800" spc="34" dirty="0">
                <a:solidFill>
                  <a:prstClr val="black"/>
                </a:solidFill>
                <a:latin typeface="Times New Roman"/>
                <a:cs typeface="Times New Roman"/>
              </a:rPr>
              <a:t>o</a:t>
            </a:r>
            <a:r>
              <a:rPr lang="en-MY" sz="2800" dirty="0">
                <a:solidFill>
                  <a:prstClr val="black"/>
                </a:solidFill>
                <a:latin typeface="Times New Roman"/>
                <a:cs typeface="Times New Roman"/>
              </a:rPr>
              <a:t>ffered</a:t>
            </a:r>
            <a:r>
              <a:rPr lang="en-MY" sz="2800" spc="-107"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3" dirty="0">
                <a:solidFill>
                  <a:prstClr val="black"/>
                </a:solidFill>
                <a:latin typeface="Times New Roman"/>
                <a:cs typeface="Times New Roman"/>
              </a:rPr>
              <a:t> </a:t>
            </a:r>
            <a:r>
              <a:rPr lang="en-MY" sz="2800" dirty="0">
                <a:solidFill>
                  <a:prstClr val="black"/>
                </a:solidFill>
                <a:latin typeface="Times New Roman"/>
                <a:cs typeface="Times New Roman"/>
              </a:rPr>
              <a:t>“</a:t>
            </a:r>
            <a:r>
              <a:rPr lang="en-MY" sz="2800" spc="34" dirty="0">
                <a:solidFill>
                  <a:prstClr val="black"/>
                </a:solidFill>
                <a:latin typeface="Times New Roman"/>
                <a:cs typeface="Times New Roman"/>
              </a:rPr>
              <a:t>g</a:t>
            </a:r>
            <a:r>
              <a:rPr lang="en-MY" sz="2800" dirty="0">
                <a:solidFill>
                  <a:prstClr val="black"/>
                </a:solidFill>
                <a:latin typeface="Times New Roman"/>
                <a:cs typeface="Times New Roman"/>
              </a:rPr>
              <a:t>reat</a:t>
            </a:r>
            <a:r>
              <a:rPr lang="en-MY" sz="2800" spc="-116" dirty="0">
                <a:solidFill>
                  <a:prstClr val="black"/>
                </a:solidFill>
                <a:latin typeface="Times New Roman"/>
                <a:cs typeface="Times New Roman"/>
              </a:rPr>
              <a:t> </a:t>
            </a:r>
            <a:r>
              <a:rPr lang="en-MY" sz="2800" spc="34" dirty="0">
                <a:solidFill>
                  <a:prstClr val="black"/>
                </a:solidFill>
                <a:latin typeface="Times New Roman"/>
                <a:cs typeface="Times New Roman"/>
              </a:rPr>
              <a:t>d</a:t>
            </a:r>
            <a:r>
              <a:rPr lang="en-MY" sz="2800" dirty="0">
                <a:solidFill>
                  <a:prstClr val="black"/>
                </a:solidFill>
                <a:latin typeface="Times New Roman"/>
                <a:cs typeface="Times New Roman"/>
              </a:rPr>
              <a:t>ea</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a:t>
            </a:r>
            <a:r>
              <a:rPr lang="en-MY" sz="2800" spc="-82" dirty="0">
                <a:solidFill>
                  <a:prstClr val="black"/>
                </a:solidFill>
                <a:latin typeface="Times New Roman"/>
                <a:cs typeface="Times New Roman"/>
              </a:rPr>
              <a:t> </a:t>
            </a:r>
            <a:r>
              <a:rPr lang="en-MY" sz="2800" dirty="0">
                <a:solidFill>
                  <a:prstClr val="black"/>
                </a:solidFill>
                <a:latin typeface="Times New Roman"/>
                <a:cs typeface="Times New Roman"/>
              </a:rPr>
              <a:t>(</a:t>
            </a:r>
            <a:r>
              <a:rPr lang="en-MY" sz="2800" spc="34" dirty="0">
                <a:solidFill>
                  <a:prstClr val="black"/>
                </a:solidFill>
                <a:latin typeface="Times New Roman"/>
                <a:cs typeface="Times New Roman"/>
              </a:rPr>
              <a:t>own</a:t>
            </a:r>
            <a:r>
              <a:rPr lang="en-MY" sz="2800" dirty="0">
                <a:solidFill>
                  <a:prstClr val="black"/>
                </a:solidFill>
                <a:latin typeface="Times New Roman"/>
                <a:cs typeface="Times New Roman"/>
              </a:rPr>
              <a:t>e</a:t>
            </a:r>
            <a:r>
              <a:rPr lang="en-MY" sz="2800" spc="75" dirty="0">
                <a:solidFill>
                  <a:prstClr val="black"/>
                </a:solidFill>
                <a:latin typeface="Times New Roman"/>
                <a:cs typeface="Times New Roman"/>
              </a:rPr>
              <a:t>r</a:t>
            </a:r>
            <a:r>
              <a:rPr lang="en-MY" sz="2800" spc="-75" dirty="0">
                <a:solidFill>
                  <a:prstClr val="black"/>
                </a:solidFill>
                <a:latin typeface="Times New Roman"/>
                <a:cs typeface="Times New Roman"/>
              </a:rPr>
              <a:t>’</a:t>
            </a:r>
            <a:r>
              <a:rPr lang="en-MY" sz="2800" dirty="0">
                <a:solidFill>
                  <a:prstClr val="black"/>
                </a:solidFill>
                <a:latin typeface="Times New Roman"/>
                <a:cs typeface="Times New Roman"/>
              </a:rPr>
              <a:t>s</a:t>
            </a:r>
            <a:r>
              <a:rPr lang="en-MY" sz="2800" spc="-168" dirty="0">
                <a:solidFill>
                  <a:prstClr val="black"/>
                </a:solidFill>
                <a:latin typeface="Times New Roman"/>
                <a:cs typeface="Times New Roman"/>
              </a:rPr>
              <a:t> </a:t>
            </a:r>
            <a:r>
              <a:rPr lang="en-MY" sz="2800" spc="34" dirty="0">
                <a:solidFill>
                  <a:prstClr val="black"/>
                </a:solidFill>
                <a:latin typeface="Times New Roman"/>
                <a:cs typeface="Times New Roman"/>
              </a:rPr>
              <a:t>wo</a:t>
            </a:r>
            <a:r>
              <a:rPr lang="en-MY" sz="2800" dirty="0">
                <a:solidFill>
                  <a:prstClr val="black"/>
                </a:solidFill>
                <a:latin typeface="Times New Roman"/>
                <a:cs typeface="Times New Roman"/>
              </a:rPr>
              <a:t>r</a:t>
            </a:r>
            <a:r>
              <a:rPr lang="en-MY" sz="2800" spc="34" dirty="0">
                <a:solidFill>
                  <a:prstClr val="black"/>
                </a:solidFill>
                <a:latin typeface="Times New Roman"/>
                <a:cs typeface="Times New Roman"/>
              </a:rPr>
              <a:t>ds</a:t>
            </a:r>
            <a:r>
              <a:rPr lang="en-MY" sz="2800" dirty="0">
                <a:solidFill>
                  <a:prstClr val="black"/>
                </a:solidFill>
                <a:latin typeface="Times New Roman"/>
                <a:cs typeface="Times New Roman"/>
              </a:rPr>
              <a:t>)</a:t>
            </a:r>
            <a:r>
              <a:rPr lang="en-MY" sz="2800" spc="-144" dirty="0">
                <a:solidFill>
                  <a:prstClr val="black"/>
                </a:solidFill>
                <a:latin typeface="Times New Roman"/>
                <a:cs typeface="Times New Roman"/>
              </a:rPr>
              <a:t> </a:t>
            </a:r>
            <a:r>
              <a:rPr lang="en-MY" sz="2800" spc="34" dirty="0">
                <a:solidFill>
                  <a:prstClr val="black"/>
                </a:solidFill>
                <a:latin typeface="Times New Roman"/>
                <a:cs typeface="Times New Roman"/>
              </a:rPr>
              <a:t>o</a:t>
            </a:r>
            <a:r>
              <a:rPr lang="en-MY" sz="2800" dirty="0">
                <a:solidFill>
                  <a:prstClr val="black"/>
                </a:solidFill>
                <a:latin typeface="Times New Roman"/>
                <a:cs typeface="Times New Roman"/>
              </a:rPr>
              <a:t>n</a:t>
            </a:r>
            <a:r>
              <a:rPr lang="en-MY" sz="2800" spc="-69"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41" dirty="0">
                <a:solidFill>
                  <a:prstClr val="black"/>
                </a:solidFill>
                <a:latin typeface="Times New Roman"/>
                <a:cs typeface="Times New Roman"/>
              </a:rPr>
              <a:t> </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ew</a:t>
            </a:r>
            <a:r>
              <a:rPr lang="en-MY" sz="2800" spc="18" dirty="0">
                <a:solidFill>
                  <a:prstClr val="black"/>
                </a:solidFill>
                <a:latin typeface="Times New Roman"/>
                <a:cs typeface="Times New Roman"/>
              </a:rPr>
              <a:t> </a:t>
            </a:r>
            <a:r>
              <a:rPr lang="en-MY" sz="2800" spc="104" dirty="0">
                <a:solidFill>
                  <a:prstClr val="black"/>
                </a:solidFill>
                <a:latin typeface="Times New Roman"/>
                <a:cs typeface="Times New Roman"/>
              </a:rPr>
              <a:t>5</a:t>
            </a:r>
            <a:r>
              <a:rPr lang="en-MY" sz="2800" dirty="0">
                <a:solidFill>
                  <a:prstClr val="black"/>
                </a:solidFill>
                <a:latin typeface="Times New Roman"/>
                <a:cs typeface="Times New Roman"/>
              </a:rPr>
              <a:t>-</a:t>
            </a:r>
            <a:r>
              <a:rPr lang="en-MY" sz="2800" spc="34" dirty="0">
                <a:solidFill>
                  <a:prstClr val="black"/>
                </a:solidFill>
                <a:latin typeface="Times New Roman"/>
                <a:cs typeface="Times New Roman"/>
              </a:rPr>
              <a:t>y</a:t>
            </a:r>
            <a:r>
              <a:rPr lang="en-MY" sz="2800" dirty="0">
                <a:solidFill>
                  <a:prstClr val="black"/>
                </a:solidFill>
                <a:latin typeface="Times New Roman"/>
                <a:cs typeface="Times New Roman"/>
              </a:rPr>
              <a:t>ear</a:t>
            </a:r>
            <a:r>
              <a:rPr lang="en-MY" sz="2800" spc="-148" dirty="0">
                <a:solidFill>
                  <a:prstClr val="black"/>
                </a:solidFill>
                <a:latin typeface="Times New Roman"/>
                <a:cs typeface="Times New Roman"/>
              </a:rPr>
              <a:t> </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ea</a:t>
            </a:r>
            <a:r>
              <a:rPr lang="en-MY" sz="2800" spc="34" dirty="0">
                <a:solidFill>
                  <a:prstClr val="black"/>
                </a:solidFill>
                <a:latin typeface="Times New Roman"/>
                <a:cs typeface="Times New Roman"/>
              </a:rPr>
              <a:t>s</a:t>
            </a:r>
            <a:r>
              <a:rPr lang="en-MY" sz="2800" dirty="0">
                <a:solidFill>
                  <a:prstClr val="black"/>
                </a:solidFill>
                <a:latin typeface="Times New Roman"/>
                <a:cs typeface="Times New Roman"/>
              </a:rPr>
              <a:t>e.</a:t>
            </a:r>
            <a:r>
              <a:rPr lang="en-MY" sz="2800" spc="-140"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 </a:t>
            </a:r>
            <a:r>
              <a:rPr lang="en-MY" sz="2800" spc="29" dirty="0">
                <a:solidFill>
                  <a:prstClr val="black"/>
                </a:solidFill>
                <a:latin typeface="Times New Roman"/>
                <a:cs typeface="Times New Roman"/>
              </a:rPr>
              <a:t>n</a:t>
            </a:r>
            <a:r>
              <a:rPr lang="en-MY" sz="2800" dirty="0">
                <a:solidFill>
                  <a:prstClr val="black"/>
                </a:solidFill>
                <a:latin typeface="Times New Roman"/>
                <a:cs typeface="Times New Roman"/>
              </a:rPr>
              <a:t>ew</a:t>
            </a:r>
            <a:r>
              <a:rPr lang="en-MY" sz="2800" spc="-56" dirty="0">
                <a:solidFill>
                  <a:prstClr val="black"/>
                </a:solidFill>
                <a:latin typeface="Times New Roman"/>
                <a:cs typeface="Times New Roman"/>
              </a:rPr>
              <a:t> </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ea</a:t>
            </a:r>
            <a:r>
              <a:rPr lang="en-MY" sz="2800" spc="29" dirty="0">
                <a:solidFill>
                  <a:prstClr val="black"/>
                </a:solidFill>
                <a:latin typeface="Times New Roman"/>
                <a:cs typeface="Times New Roman"/>
              </a:rPr>
              <a:t>s</a:t>
            </a:r>
            <a:r>
              <a:rPr lang="en-MY" sz="2800" dirty="0">
                <a:solidFill>
                  <a:prstClr val="black"/>
                </a:solidFill>
                <a:latin typeface="Times New Roman"/>
                <a:cs typeface="Times New Roman"/>
              </a:rPr>
              <a:t>e</a:t>
            </a:r>
            <a:r>
              <a:rPr lang="en-MY" sz="2800" spc="-85" dirty="0">
                <a:solidFill>
                  <a:prstClr val="black"/>
                </a:solidFill>
                <a:latin typeface="Times New Roman"/>
                <a:cs typeface="Times New Roman"/>
              </a:rPr>
              <a:t> </a:t>
            </a:r>
            <a:r>
              <a:rPr lang="en-MY" sz="2800" dirty="0">
                <a:solidFill>
                  <a:prstClr val="black"/>
                </a:solidFill>
                <a:latin typeface="Times New Roman"/>
                <a:cs typeface="Times New Roman"/>
              </a:rPr>
              <a:t>ca</a:t>
            </a:r>
            <a:r>
              <a:rPr lang="en-MY" sz="2800" spc="29" dirty="0">
                <a:solidFill>
                  <a:prstClr val="black"/>
                </a:solidFill>
                <a:latin typeface="Times New Roman"/>
                <a:cs typeface="Times New Roman"/>
              </a:rPr>
              <a:t>l</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s</a:t>
            </a:r>
            <a:r>
              <a:rPr lang="en-MY" sz="2800" spc="-128" dirty="0">
                <a:solidFill>
                  <a:prstClr val="black"/>
                </a:solidFill>
                <a:latin typeface="Times New Roman"/>
                <a:cs typeface="Times New Roman"/>
              </a:rPr>
              <a:t> </a:t>
            </a:r>
            <a:r>
              <a:rPr lang="en-MY" sz="2800" dirty="0">
                <a:solidFill>
                  <a:prstClr val="black"/>
                </a:solidFill>
                <a:latin typeface="Times New Roman"/>
                <a:cs typeface="Times New Roman"/>
              </a:rPr>
              <a:t>f</a:t>
            </a:r>
            <a:r>
              <a:rPr lang="en-MY" sz="2800" spc="29" dirty="0">
                <a:solidFill>
                  <a:prstClr val="black"/>
                </a:solidFill>
                <a:latin typeface="Times New Roman"/>
                <a:cs typeface="Times New Roman"/>
              </a:rPr>
              <a:t>o</a:t>
            </a:r>
            <a:r>
              <a:rPr lang="en-MY" sz="2800" dirty="0">
                <a:solidFill>
                  <a:prstClr val="black"/>
                </a:solidFill>
                <a:latin typeface="Times New Roman"/>
                <a:cs typeface="Times New Roman"/>
              </a:rPr>
              <a:t>r</a:t>
            </a:r>
            <a:r>
              <a:rPr lang="en-MY" sz="2800" spc="3" dirty="0">
                <a:solidFill>
                  <a:prstClr val="black"/>
                </a:solidFill>
                <a:latin typeface="Times New Roman"/>
                <a:cs typeface="Times New Roman"/>
              </a:rPr>
              <a:t> </a:t>
            </a:r>
            <a:r>
              <a:rPr lang="en-MY" sz="2800" spc="29" dirty="0">
                <a:solidFill>
                  <a:srgbClr val="FF0000"/>
                </a:solidFill>
                <a:latin typeface="Times New Roman"/>
                <a:cs typeface="Times New Roman"/>
              </a:rPr>
              <a:t>n</a:t>
            </a:r>
            <a:r>
              <a:rPr lang="en-MY" sz="2800" dirty="0">
                <a:solidFill>
                  <a:srgbClr val="FF0000"/>
                </a:solidFill>
                <a:latin typeface="Times New Roman"/>
                <a:cs typeface="Times New Roman"/>
              </a:rPr>
              <a:t>o</a:t>
            </a:r>
            <a:r>
              <a:rPr lang="en-MY" sz="2800" spc="-69" dirty="0">
                <a:solidFill>
                  <a:srgbClr val="FF0000"/>
                </a:solidFill>
                <a:latin typeface="Times New Roman"/>
                <a:cs typeface="Times New Roman"/>
              </a:rPr>
              <a:t> </a:t>
            </a:r>
            <a:r>
              <a:rPr lang="en-MY" sz="2800" dirty="0">
                <a:solidFill>
                  <a:srgbClr val="FF0000"/>
                </a:solidFill>
                <a:latin typeface="Times New Roman"/>
                <a:cs typeface="Times New Roman"/>
              </a:rPr>
              <a:t>re</a:t>
            </a:r>
            <a:r>
              <a:rPr lang="en-MY" sz="2800" spc="29" dirty="0">
                <a:solidFill>
                  <a:srgbClr val="FF0000"/>
                </a:solidFill>
                <a:latin typeface="Times New Roman"/>
                <a:cs typeface="Times New Roman"/>
              </a:rPr>
              <a:t>n</a:t>
            </a:r>
            <a:r>
              <a:rPr lang="en-MY" sz="2800" dirty="0">
                <a:solidFill>
                  <a:srgbClr val="FF0000"/>
                </a:solidFill>
                <a:latin typeface="Times New Roman"/>
                <a:cs typeface="Times New Roman"/>
              </a:rPr>
              <a:t>t</a:t>
            </a:r>
            <a:r>
              <a:rPr lang="en-MY" sz="2800" spc="-58" dirty="0">
                <a:solidFill>
                  <a:srgbClr val="FF0000"/>
                </a:solidFill>
                <a:latin typeface="Times New Roman"/>
                <a:cs typeface="Times New Roman"/>
              </a:rPr>
              <a:t> </a:t>
            </a:r>
            <a:r>
              <a:rPr lang="en-MY" sz="2800" dirty="0">
                <a:solidFill>
                  <a:srgbClr val="FF0000"/>
                </a:solidFill>
                <a:latin typeface="Times New Roman"/>
                <a:cs typeface="Times New Roman"/>
              </a:rPr>
              <a:t>f</a:t>
            </a:r>
            <a:r>
              <a:rPr lang="en-MY" sz="2800" spc="29" dirty="0">
                <a:solidFill>
                  <a:srgbClr val="FF0000"/>
                </a:solidFill>
                <a:latin typeface="Times New Roman"/>
                <a:cs typeface="Times New Roman"/>
              </a:rPr>
              <a:t>o</a:t>
            </a:r>
            <a:r>
              <a:rPr lang="en-MY" sz="2800" dirty="0">
                <a:solidFill>
                  <a:srgbClr val="FF0000"/>
                </a:solidFill>
                <a:latin typeface="Times New Roman"/>
                <a:cs typeface="Times New Roman"/>
              </a:rPr>
              <a:t>r</a:t>
            </a:r>
            <a:r>
              <a:rPr lang="en-MY" sz="2800" spc="-26" dirty="0">
                <a:solidFill>
                  <a:srgbClr val="FF0000"/>
                </a:solidFill>
                <a:latin typeface="Times New Roman"/>
                <a:cs typeface="Times New Roman"/>
              </a:rPr>
              <a:t> </a:t>
            </a:r>
            <a:r>
              <a:rPr lang="en-MY" sz="2800" dirty="0">
                <a:solidFill>
                  <a:srgbClr val="FF0000"/>
                </a:solidFill>
                <a:latin typeface="Times New Roman"/>
                <a:cs typeface="Times New Roman"/>
              </a:rPr>
              <a:t>9</a:t>
            </a:r>
            <a:r>
              <a:rPr lang="en-MY" sz="2800" spc="-4" dirty="0">
                <a:solidFill>
                  <a:srgbClr val="FF0000"/>
                </a:solidFill>
                <a:latin typeface="Times New Roman"/>
                <a:cs typeface="Times New Roman"/>
              </a:rPr>
              <a:t> </a:t>
            </a:r>
            <a:r>
              <a:rPr lang="en-MY" sz="2800" dirty="0">
                <a:solidFill>
                  <a:srgbClr val="FF0000"/>
                </a:solidFill>
                <a:latin typeface="Times New Roman"/>
                <a:cs typeface="Times New Roman"/>
              </a:rPr>
              <a:t>m</a:t>
            </a:r>
            <a:r>
              <a:rPr lang="en-MY" sz="2800" spc="29" dirty="0">
                <a:solidFill>
                  <a:srgbClr val="FF0000"/>
                </a:solidFill>
                <a:latin typeface="Times New Roman"/>
                <a:cs typeface="Times New Roman"/>
              </a:rPr>
              <a:t>on</a:t>
            </a:r>
            <a:r>
              <a:rPr lang="en-MY" sz="2800" spc="34" dirty="0">
                <a:solidFill>
                  <a:srgbClr val="FF0000"/>
                </a:solidFill>
                <a:latin typeface="Times New Roman"/>
                <a:cs typeface="Times New Roman"/>
              </a:rPr>
              <a:t>t</a:t>
            </a:r>
            <a:r>
              <a:rPr lang="en-MY" sz="2800" spc="29" dirty="0">
                <a:solidFill>
                  <a:srgbClr val="FF0000"/>
                </a:solidFill>
                <a:latin typeface="Times New Roman"/>
                <a:cs typeface="Times New Roman"/>
              </a:rPr>
              <a:t>h</a:t>
            </a:r>
            <a:r>
              <a:rPr lang="en-MY" sz="2800" spc="-4" dirty="0">
                <a:solidFill>
                  <a:srgbClr val="FF0000"/>
                </a:solidFill>
                <a:latin typeface="Times New Roman"/>
                <a:cs typeface="Times New Roman"/>
              </a:rPr>
              <a:t>s</a:t>
            </a:r>
            <a:r>
              <a:rPr lang="en-MY" sz="2800" dirty="0">
                <a:solidFill>
                  <a:prstClr val="black"/>
                </a:solidFill>
                <a:latin typeface="Times New Roman"/>
                <a:cs typeface="Times New Roman"/>
              </a:rPr>
              <a:t>,</a:t>
            </a:r>
            <a:r>
              <a:rPr lang="en-MY" sz="2800" spc="-121" dirty="0">
                <a:solidFill>
                  <a:prstClr val="black"/>
                </a:solidFill>
                <a:latin typeface="Times New Roman"/>
                <a:cs typeface="Times New Roman"/>
              </a:rPr>
              <a:t> </a:t>
            </a:r>
            <a:r>
              <a:rPr lang="en-MY" sz="2800" spc="34" dirty="0">
                <a:solidFill>
                  <a:prstClr val="black"/>
                </a:solidFill>
                <a:latin typeface="Times New Roman"/>
                <a:cs typeface="Times New Roman"/>
              </a:rPr>
              <a:t>t</a:t>
            </a:r>
            <a:r>
              <a:rPr lang="en-MY" sz="2800" spc="29" dirty="0">
                <a:solidFill>
                  <a:prstClr val="black"/>
                </a:solidFill>
                <a:latin typeface="Times New Roman"/>
                <a:cs typeface="Times New Roman"/>
              </a:rPr>
              <a:t>h</a:t>
            </a:r>
            <a:r>
              <a:rPr lang="en-MY" sz="2800" dirty="0">
                <a:solidFill>
                  <a:prstClr val="black"/>
                </a:solidFill>
                <a:latin typeface="Times New Roman"/>
                <a:cs typeface="Times New Roman"/>
              </a:rPr>
              <a:t>en</a:t>
            </a:r>
            <a:r>
              <a:rPr lang="en-MY" sz="2800" spc="-130" dirty="0">
                <a:solidFill>
                  <a:prstClr val="black"/>
                </a:solidFill>
                <a:latin typeface="Times New Roman"/>
                <a:cs typeface="Times New Roman"/>
              </a:rPr>
              <a:t> </a:t>
            </a:r>
            <a:r>
              <a:rPr lang="en-MY" sz="2800" spc="29" dirty="0">
                <a:solidFill>
                  <a:prstClr val="black"/>
                </a:solidFill>
                <a:latin typeface="Times New Roman"/>
                <a:cs typeface="Times New Roman"/>
              </a:rPr>
              <a:t>p</a:t>
            </a:r>
            <a:r>
              <a:rPr lang="en-MY" sz="2800" dirty="0">
                <a:solidFill>
                  <a:prstClr val="black"/>
                </a:solidFill>
                <a:latin typeface="Times New Roman"/>
                <a:cs typeface="Times New Roman"/>
              </a:rPr>
              <a:t>a</a:t>
            </a:r>
            <a:r>
              <a:rPr lang="en-MY" sz="2800" spc="29" dirty="0">
                <a:solidFill>
                  <a:prstClr val="black"/>
                </a:solidFill>
                <a:latin typeface="Times New Roman"/>
                <a:cs typeface="Times New Roman"/>
              </a:rPr>
              <a:t>y</a:t>
            </a:r>
            <a:r>
              <a:rPr lang="en-MY" sz="2800" dirty="0">
                <a:solidFill>
                  <a:prstClr val="black"/>
                </a:solidFill>
                <a:latin typeface="Times New Roman"/>
                <a:cs typeface="Times New Roman"/>
              </a:rPr>
              <a:t>me</a:t>
            </a:r>
            <a:r>
              <a:rPr lang="en-MY" sz="2800" spc="29" dirty="0">
                <a:solidFill>
                  <a:prstClr val="black"/>
                </a:solidFill>
                <a:latin typeface="Times New Roman"/>
                <a:cs typeface="Times New Roman"/>
              </a:rPr>
              <a:t>n</a:t>
            </a:r>
            <a:r>
              <a:rPr lang="en-MY" sz="2800" spc="34" dirty="0">
                <a:solidFill>
                  <a:prstClr val="black"/>
                </a:solidFill>
                <a:latin typeface="Times New Roman"/>
                <a:cs typeface="Times New Roman"/>
              </a:rPr>
              <a:t>t</a:t>
            </a:r>
            <a:r>
              <a:rPr lang="en-MY" sz="2800" dirty="0">
                <a:solidFill>
                  <a:prstClr val="black"/>
                </a:solidFill>
                <a:latin typeface="Times New Roman"/>
                <a:cs typeface="Times New Roman"/>
              </a:rPr>
              <a:t>s</a:t>
            </a:r>
            <a:r>
              <a:rPr lang="en-MY" sz="2800" spc="-163" dirty="0">
                <a:solidFill>
                  <a:prstClr val="black"/>
                </a:solidFill>
                <a:latin typeface="Times New Roman"/>
                <a:cs typeface="Times New Roman"/>
              </a:rPr>
              <a:t> </a:t>
            </a:r>
            <a:r>
              <a:rPr lang="en-MY" sz="2800" spc="29" dirty="0">
                <a:solidFill>
                  <a:prstClr val="black"/>
                </a:solidFill>
                <a:latin typeface="Times New Roman"/>
                <a:cs typeface="Times New Roman"/>
              </a:rPr>
              <a:t>o</a:t>
            </a:r>
            <a:r>
              <a:rPr lang="en-MY" sz="2800" dirty="0">
                <a:solidFill>
                  <a:prstClr val="black"/>
                </a:solidFill>
                <a:latin typeface="Times New Roman"/>
                <a:cs typeface="Times New Roman"/>
              </a:rPr>
              <a:t>f</a:t>
            </a:r>
            <a:r>
              <a:rPr lang="en-MY" sz="2800" spc="-8" dirty="0">
                <a:solidFill>
                  <a:prstClr val="black"/>
                </a:solidFill>
                <a:latin typeface="Times New Roman"/>
                <a:cs typeface="Times New Roman"/>
              </a:rPr>
              <a:t> </a:t>
            </a:r>
            <a:r>
              <a:rPr lang="en-MY" sz="2800" spc="29" dirty="0">
                <a:solidFill>
                  <a:srgbClr val="FF0000"/>
                </a:solidFill>
                <a:latin typeface="Times New Roman"/>
                <a:cs typeface="Times New Roman"/>
              </a:rPr>
              <a:t>$2</a:t>
            </a:r>
            <a:r>
              <a:rPr lang="en-MY" sz="2800" spc="14" dirty="0">
                <a:solidFill>
                  <a:srgbClr val="FF0000"/>
                </a:solidFill>
                <a:latin typeface="Times New Roman"/>
                <a:cs typeface="Times New Roman"/>
              </a:rPr>
              <a:t>,</a:t>
            </a:r>
            <a:r>
              <a:rPr lang="en-MY" sz="2800" spc="29" dirty="0">
                <a:solidFill>
                  <a:srgbClr val="FF0000"/>
                </a:solidFill>
                <a:latin typeface="Times New Roman"/>
                <a:cs typeface="Times New Roman"/>
              </a:rPr>
              <a:t>60</a:t>
            </a:r>
            <a:r>
              <a:rPr lang="en-MY" sz="2800" dirty="0">
                <a:solidFill>
                  <a:srgbClr val="FF0000"/>
                </a:solidFill>
                <a:latin typeface="Times New Roman"/>
                <a:cs typeface="Times New Roman"/>
              </a:rPr>
              <a:t>0 </a:t>
            </a:r>
            <a:r>
              <a:rPr lang="en-MY" sz="2800" spc="34" dirty="0">
                <a:solidFill>
                  <a:srgbClr val="FF0000"/>
                </a:solidFill>
                <a:latin typeface="Times New Roman"/>
                <a:cs typeface="Times New Roman"/>
              </a:rPr>
              <a:t>p</a:t>
            </a:r>
            <a:r>
              <a:rPr lang="en-MY" sz="2800" dirty="0">
                <a:solidFill>
                  <a:srgbClr val="FF0000"/>
                </a:solidFill>
                <a:latin typeface="Times New Roman"/>
                <a:cs typeface="Times New Roman"/>
              </a:rPr>
              <a:t>er</a:t>
            </a:r>
            <a:r>
              <a:rPr lang="en-MY" sz="2800" spc="-24" dirty="0">
                <a:solidFill>
                  <a:srgbClr val="FF0000"/>
                </a:solidFill>
                <a:latin typeface="Times New Roman"/>
                <a:cs typeface="Times New Roman"/>
              </a:rPr>
              <a:t> </a:t>
            </a:r>
            <a:r>
              <a:rPr lang="en-MY" sz="2800" dirty="0">
                <a:solidFill>
                  <a:srgbClr val="FF0000"/>
                </a:solidFill>
                <a:latin typeface="Times New Roman"/>
                <a:cs typeface="Times New Roman"/>
              </a:rPr>
              <a:t>m</a:t>
            </a:r>
            <a:r>
              <a:rPr lang="en-MY" sz="2800" spc="34" dirty="0">
                <a:solidFill>
                  <a:srgbClr val="FF0000"/>
                </a:solidFill>
                <a:latin typeface="Times New Roman"/>
                <a:cs typeface="Times New Roman"/>
              </a:rPr>
              <a:t>ont</a:t>
            </a:r>
            <a:r>
              <a:rPr lang="en-MY" sz="2800" dirty="0">
                <a:solidFill>
                  <a:srgbClr val="FF0000"/>
                </a:solidFill>
                <a:latin typeface="Times New Roman"/>
                <a:cs typeface="Times New Roman"/>
              </a:rPr>
              <a:t>h</a:t>
            </a:r>
            <a:r>
              <a:rPr lang="en-MY" sz="2800" spc="-113" dirty="0">
                <a:solidFill>
                  <a:srgbClr val="FF0000"/>
                </a:solidFill>
                <a:latin typeface="Times New Roman"/>
                <a:cs typeface="Times New Roman"/>
              </a:rPr>
              <a:t> </a:t>
            </a:r>
            <a:r>
              <a:rPr lang="en-MY" sz="2800" dirty="0">
                <a:solidFill>
                  <a:srgbClr val="FF0000"/>
                </a:solidFill>
                <a:latin typeface="Times New Roman"/>
                <a:cs typeface="Times New Roman"/>
              </a:rPr>
              <a:t>f</a:t>
            </a:r>
            <a:r>
              <a:rPr lang="en-MY" sz="2800" spc="34" dirty="0">
                <a:solidFill>
                  <a:srgbClr val="FF0000"/>
                </a:solidFill>
                <a:latin typeface="Times New Roman"/>
                <a:cs typeface="Times New Roman"/>
              </a:rPr>
              <a:t>o</a:t>
            </a:r>
            <a:r>
              <a:rPr lang="en-MY" sz="2800" dirty="0">
                <a:solidFill>
                  <a:srgbClr val="FF0000"/>
                </a:solidFill>
                <a:latin typeface="Times New Roman"/>
                <a:cs typeface="Times New Roman"/>
              </a:rPr>
              <a:t>r</a:t>
            </a:r>
            <a:r>
              <a:rPr lang="en-MY" sz="2800" spc="-101" dirty="0">
                <a:solidFill>
                  <a:srgbClr val="FF0000"/>
                </a:solidFill>
                <a:latin typeface="Times New Roman"/>
                <a:cs typeface="Times New Roman"/>
              </a:rPr>
              <a:t> </a:t>
            </a:r>
            <a:r>
              <a:rPr lang="en-MY" sz="2800" spc="34" dirty="0">
                <a:solidFill>
                  <a:srgbClr val="FF0000"/>
                </a:solidFill>
                <a:latin typeface="Times New Roman"/>
                <a:cs typeface="Times New Roman"/>
              </a:rPr>
              <a:t>th</a:t>
            </a:r>
            <a:r>
              <a:rPr lang="en-MY" sz="2800" dirty="0">
                <a:solidFill>
                  <a:srgbClr val="FF0000"/>
                </a:solidFill>
                <a:latin typeface="Times New Roman"/>
                <a:cs typeface="Times New Roman"/>
              </a:rPr>
              <a:t>e</a:t>
            </a:r>
            <a:r>
              <a:rPr lang="en-MY" sz="2800" spc="-100" dirty="0">
                <a:solidFill>
                  <a:srgbClr val="FF0000"/>
                </a:solidFill>
                <a:latin typeface="Times New Roman"/>
                <a:cs typeface="Times New Roman"/>
              </a:rPr>
              <a:t> </a:t>
            </a:r>
            <a:r>
              <a:rPr lang="en-MY" sz="2800" spc="34" dirty="0">
                <a:solidFill>
                  <a:srgbClr val="FF0000"/>
                </a:solidFill>
                <a:latin typeface="Times New Roman"/>
                <a:cs typeface="Times New Roman"/>
              </a:rPr>
              <a:t>n</a:t>
            </a:r>
            <a:r>
              <a:rPr lang="en-MY" sz="2800" dirty="0">
                <a:solidFill>
                  <a:srgbClr val="FF0000"/>
                </a:solidFill>
                <a:latin typeface="Times New Roman"/>
                <a:cs typeface="Times New Roman"/>
              </a:rPr>
              <a:t>e</a:t>
            </a:r>
            <a:r>
              <a:rPr lang="en-MY" sz="2800" spc="34" dirty="0">
                <a:solidFill>
                  <a:srgbClr val="FF0000"/>
                </a:solidFill>
                <a:latin typeface="Times New Roman"/>
                <a:cs typeface="Times New Roman"/>
              </a:rPr>
              <a:t>x</a:t>
            </a:r>
            <a:r>
              <a:rPr lang="en-MY" sz="2800" dirty="0">
                <a:solidFill>
                  <a:srgbClr val="FF0000"/>
                </a:solidFill>
                <a:latin typeface="Times New Roman"/>
                <a:cs typeface="Times New Roman"/>
              </a:rPr>
              <a:t>t</a:t>
            </a:r>
            <a:r>
              <a:rPr lang="en-MY" sz="2800" spc="-55" dirty="0">
                <a:solidFill>
                  <a:srgbClr val="FF0000"/>
                </a:solidFill>
                <a:latin typeface="Times New Roman"/>
                <a:cs typeface="Times New Roman"/>
              </a:rPr>
              <a:t> </a:t>
            </a:r>
            <a:r>
              <a:rPr lang="en-MY" sz="2800" spc="34" dirty="0">
                <a:solidFill>
                  <a:srgbClr val="FF0000"/>
                </a:solidFill>
                <a:latin typeface="Times New Roman"/>
                <a:cs typeface="Times New Roman"/>
              </a:rPr>
              <a:t>5</a:t>
            </a:r>
            <a:r>
              <a:rPr lang="en-MY" sz="2800" dirty="0">
                <a:solidFill>
                  <a:srgbClr val="FF0000"/>
                </a:solidFill>
                <a:latin typeface="Times New Roman"/>
                <a:cs typeface="Times New Roman"/>
              </a:rPr>
              <a:t>1</a:t>
            </a:r>
            <a:r>
              <a:rPr lang="en-MY" sz="2800" spc="-69" dirty="0">
                <a:solidFill>
                  <a:srgbClr val="FF0000"/>
                </a:solidFill>
                <a:latin typeface="Times New Roman"/>
                <a:cs typeface="Times New Roman"/>
              </a:rPr>
              <a:t> </a:t>
            </a:r>
            <a:r>
              <a:rPr lang="en-MY" sz="2800" dirty="0">
                <a:solidFill>
                  <a:srgbClr val="FF0000"/>
                </a:solidFill>
                <a:latin typeface="Times New Roman"/>
                <a:cs typeface="Times New Roman"/>
              </a:rPr>
              <a:t>m</a:t>
            </a:r>
            <a:r>
              <a:rPr lang="en-MY" sz="2800" spc="34" dirty="0">
                <a:solidFill>
                  <a:srgbClr val="FF0000"/>
                </a:solidFill>
                <a:latin typeface="Times New Roman"/>
                <a:cs typeface="Times New Roman"/>
              </a:rPr>
              <a:t>onth</a:t>
            </a:r>
            <a:r>
              <a:rPr lang="en-MY" sz="2800" spc="14" dirty="0">
                <a:solidFill>
                  <a:srgbClr val="FF0000"/>
                </a:solidFill>
                <a:latin typeface="Times New Roman"/>
                <a:cs typeface="Times New Roman"/>
              </a:rPr>
              <a:t>s</a:t>
            </a:r>
            <a:r>
              <a:rPr lang="en-MY" sz="2800" dirty="0">
                <a:solidFill>
                  <a:prstClr val="black"/>
                </a:solidFill>
                <a:latin typeface="Times New Roman"/>
                <a:cs typeface="Times New Roman"/>
              </a:rPr>
              <a:t>.</a:t>
            </a:r>
            <a:r>
              <a:rPr lang="en-MY" sz="2800" spc="-121" dirty="0">
                <a:solidFill>
                  <a:prstClr val="black"/>
                </a:solidFill>
                <a:latin typeface="Times New Roman"/>
                <a:cs typeface="Times New Roman"/>
              </a:rPr>
              <a:t>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a:t>
            </a:r>
            <a:r>
              <a:rPr lang="en-MY" sz="2800" spc="-168" dirty="0">
                <a:solidFill>
                  <a:prstClr val="black"/>
                </a:solidFill>
                <a:latin typeface="Times New Roman"/>
                <a:cs typeface="Times New Roman"/>
              </a:rPr>
              <a:t> </a:t>
            </a:r>
            <a:r>
              <a:rPr lang="en-MY" sz="2800" spc="34" dirty="0">
                <a:solidFill>
                  <a:prstClr val="black"/>
                </a:solidFill>
                <a:latin typeface="Times New Roman"/>
                <a:cs typeface="Times New Roman"/>
              </a:rPr>
              <a:t>l</a:t>
            </a:r>
            <a:r>
              <a:rPr lang="en-MY" sz="2800" dirty="0">
                <a:solidFill>
                  <a:prstClr val="black"/>
                </a:solidFill>
                <a:latin typeface="Times New Roman"/>
                <a:cs typeface="Times New Roman"/>
              </a:rPr>
              <a:t>ea</a:t>
            </a:r>
            <a:r>
              <a:rPr lang="en-MY" sz="2800" spc="34" dirty="0">
                <a:solidFill>
                  <a:prstClr val="black"/>
                </a:solidFill>
                <a:latin typeface="Times New Roman"/>
                <a:cs typeface="Times New Roman"/>
              </a:rPr>
              <a:t>s</a:t>
            </a:r>
            <a:r>
              <a:rPr lang="en-MY" sz="2800" dirty="0">
                <a:solidFill>
                  <a:prstClr val="black"/>
                </a:solidFill>
                <a:latin typeface="Times New Roman"/>
                <a:cs typeface="Times New Roman"/>
              </a:rPr>
              <a:t>e</a:t>
            </a:r>
            <a:r>
              <a:rPr lang="en-MY" sz="2800" spc="-85" dirty="0">
                <a:solidFill>
                  <a:prstClr val="black"/>
                </a:solidFill>
                <a:latin typeface="Times New Roman"/>
                <a:cs typeface="Times New Roman"/>
              </a:rPr>
              <a:t> </a:t>
            </a:r>
            <a:r>
              <a:rPr lang="en-MY" sz="2800" dirty="0">
                <a:solidFill>
                  <a:prstClr val="black"/>
                </a:solidFill>
                <a:latin typeface="Times New Roman"/>
                <a:cs typeface="Times New Roman"/>
              </a:rPr>
              <a:t>ca</a:t>
            </a:r>
            <a:r>
              <a:rPr lang="en-MY" sz="2800" spc="34" dirty="0">
                <a:solidFill>
                  <a:prstClr val="black"/>
                </a:solidFill>
                <a:latin typeface="Times New Roman"/>
                <a:cs typeface="Times New Roman"/>
              </a:rPr>
              <a:t>nno</a:t>
            </a:r>
            <a:r>
              <a:rPr lang="en-MY" sz="2800" dirty="0">
                <a:solidFill>
                  <a:prstClr val="black"/>
                </a:solidFill>
                <a:latin typeface="Times New Roman"/>
                <a:cs typeface="Times New Roman"/>
              </a:rPr>
              <a:t>t</a:t>
            </a:r>
            <a:r>
              <a:rPr lang="en-MY" sz="2800" spc="-111" dirty="0">
                <a:solidFill>
                  <a:prstClr val="black"/>
                </a:solidFill>
                <a:latin typeface="Times New Roman"/>
                <a:cs typeface="Times New Roman"/>
              </a:rPr>
              <a:t> </a:t>
            </a:r>
            <a:r>
              <a:rPr lang="en-MY" sz="2800" spc="34" dirty="0">
                <a:solidFill>
                  <a:prstClr val="black"/>
                </a:solidFill>
                <a:latin typeface="Times New Roman"/>
                <a:cs typeface="Times New Roman"/>
              </a:rPr>
              <a:t>b</a:t>
            </a:r>
            <a:r>
              <a:rPr lang="en-MY" sz="2800" dirty="0">
                <a:solidFill>
                  <a:prstClr val="black"/>
                </a:solidFill>
                <a:latin typeface="Times New Roman"/>
                <a:cs typeface="Times New Roman"/>
              </a:rPr>
              <a:t>e</a:t>
            </a:r>
            <a:r>
              <a:rPr lang="en-MY" sz="2800" spc="-31" dirty="0">
                <a:solidFill>
                  <a:prstClr val="black"/>
                </a:solidFill>
                <a:latin typeface="Times New Roman"/>
                <a:cs typeface="Times New Roman"/>
              </a:rPr>
              <a:t> </a:t>
            </a:r>
            <a:r>
              <a:rPr lang="en-MY" sz="2800" spc="34" dirty="0">
                <a:solidFill>
                  <a:prstClr val="black"/>
                </a:solidFill>
                <a:latin typeface="Times New Roman"/>
                <a:cs typeface="Times New Roman"/>
              </a:rPr>
              <a:t>b</a:t>
            </a:r>
            <a:r>
              <a:rPr lang="en-MY" sz="2800" dirty="0">
                <a:solidFill>
                  <a:prstClr val="black"/>
                </a:solidFill>
                <a:latin typeface="Times New Roman"/>
                <a:cs typeface="Times New Roman"/>
              </a:rPr>
              <a:t>r</a:t>
            </a:r>
            <a:r>
              <a:rPr lang="en-MY" sz="2800" spc="34" dirty="0">
                <a:solidFill>
                  <a:prstClr val="black"/>
                </a:solidFill>
                <a:latin typeface="Times New Roman"/>
                <a:cs typeface="Times New Roman"/>
              </a:rPr>
              <a:t>ok</a:t>
            </a:r>
            <a:r>
              <a:rPr lang="en-MY" sz="2800" dirty="0">
                <a:solidFill>
                  <a:prstClr val="black"/>
                </a:solidFill>
                <a:latin typeface="Times New Roman"/>
                <a:cs typeface="Times New Roman"/>
              </a:rPr>
              <a:t>e</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a:t>
            </a:r>
            <a:r>
              <a:rPr lang="en-MY" sz="2800" spc="-194" dirty="0">
                <a:solidFill>
                  <a:prstClr val="black"/>
                </a:solidFill>
                <a:latin typeface="Times New Roman"/>
                <a:cs typeface="Times New Roman"/>
              </a:rPr>
              <a:t> </a:t>
            </a:r>
            <a:r>
              <a:rPr lang="en-MY" sz="2800" dirty="0">
                <a:solidFill>
                  <a:prstClr val="black"/>
                </a:solidFill>
                <a:latin typeface="Times New Roman"/>
                <a:cs typeface="Times New Roman"/>
              </a:rPr>
              <a:t>a</a:t>
            </a:r>
            <a:r>
              <a:rPr lang="en-MY" sz="2800" spc="34" dirty="0">
                <a:solidFill>
                  <a:prstClr val="black"/>
                </a:solidFill>
                <a:latin typeface="Times New Roman"/>
                <a:cs typeface="Times New Roman"/>
              </a:rPr>
              <a:t>n</a:t>
            </a:r>
            <a:r>
              <a:rPr lang="en-MY" sz="2800" dirty="0">
                <a:solidFill>
                  <a:prstClr val="black"/>
                </a:solidFill>
                <a:latin typeface="Times New Roman"/>
                <a:cs typeface="Times New Roman"/>
              </a:rPr>
              <a:t>d </a:t>
            </a:r>
            <a:r>
              <a:rPr lang="en-MY" sz="2800" spc="34" dirty="0">
                <a:solidFill>
                  <a:prstClr val="black"/>
                </a:solidFill>
                <a:latin typeface="Times New Roman"/>
                <a:cs typeface="Times New Roman"/>
              </a:rPr>
              <a:t>th</a:t>
            </a:r>
            <a:r>
              <a:rPr lang="en-MY" sz="2800" dirty="0">
                <a:solidFill>
                  <a:prstClr val="black"/>
                </a:solidFill>
                <a:latin typeface="Times New Roman"/>
                <a:cs typeface="Times New Roman"/>
              </a:rPr>
              <a:t>e</a:t>
            </a:r>
            <a:r>
              <a:rPr lang="en-MY" sz="2800" spc="-100" dirty="0">
                <a:solidFill>
                  <a:prstClr val="black"/>
                </a:solidFill>
                <a:latin typeface="Times New Roman"/>
                <a:cs typeface="Times New Roman"/>
              </a:rPr>
              <a:t> </a:t>
            </a:r>
            <a:r>
              <a:rPr lang="en-MY" sz="2800" spc="34" dirty="0">
                <a:solidFill>
                  <a:prstClr val="black"/>
                </a:solidFill>
                <a:latin typeface="Times New Roman"/>
                <a:cs typeface="Times New Roman"/>
              </a:rPr>
              <a:t>sto</a:t>
            </a:r>
            <a:r>
              <a:rPr lang="en-MY" sz="2800" dirty="0">
                <a:solidFill>
                  <a:prstClr val="black"/>
                </a:solidFill>
                <a:latin typeface="Times New Roman"/>
                <a:cs typeface="Times New Roman"/>
              </a:rPr>
              <a:t>re</a:t>
            </a:r>
            <a:r>
              <a:rPr lang="en-MY" sz="2800" spc="-75" dirty="0">
                <a:solidFill>
                  <a:prstClr val="black"/>
                </a:solidFill>
                <a:latin typeface="Times New Roman"/>
                <a:cs typeface="Times New Roman"/>
              </a:rPr>
              <a:t>’</a:t>
            </a:r>
            <a:r>
              <a:rPr lang="en-MY" sz="2800" dirty="0">
                <a:solidFill>
                  <a:prstClr val="black"/>
                </a:solidFill>
                <a:latin typeface="Times New Roman"/>
                <a:cs typeface="Times New Roman"/>
              </a:rPr>
              <a:t>s</a:t>
            </a:r>
            <a:r>
              <a:rPr lang="en-MY" sz="2800" spc="-91" dirty="0">
                <a:solidFill>
                  <a:prstClr val="black"/>
                </a:solidFill>
                <a:latin typeface="Times New Roman"/>
                <a:cs typeface="Times New Roman"/>
              </a:rPr>
              <a:t> </a:t>
            </a:r>
            <a:r>
              <a:rPr lang="en-MY" sz="2800" spc="-184" dirty="0">
                <a:solidFill>
                  <a:srgbClr val="FF0000"/>
                </a:solidFill>
                <a:latin typeface="Times New Roman"/>
                <a:cs typeface="Times New Roman"/>
              </a:rPr>
              <a:t>W</a:t>
            </a:r>
            <a:r>
              <a:rPr lang="en-MY" sz="2800" spc="34" dirty="0">
                <a:solidFill>
                  <a:srgbClr val="FF0000"/>
                </a:solidFill>
                <a:latin typeface="Times New Roman"/>
                <a:cs typeface="Times New Roman"/>
              </a:rPr>
              <a:t>A</a:t>
            </a:r>
            <a:r>
              <a:rPr lang="en-MY" sz="2800" dirty="0">
                <a:solidFill>
                  <a:srgbClr val="FF0000"/>
                </a:solidFill>
                <a:latin typeface="Times New Roman"/>
                <a:cs typeface="Times New Roman"/>
              </a:rPr>
              <a:t>CC</a:t>
            </a:r>
            <a:r>
              <a:rPr lang="en-MY" sz="2800" spc="-140" dirty="0">
                <a:solidFill>
                  <a:srgbClr val="FF0000"/>
                </a:solidFill>
                <a:latin typeface="Times New Roman"/>
                <a:cs typeface="Times New Roman"/>
              </a:rPr>
              <a:t> </a:t>
            </a:r>
            <a:r>
              <a:rPr lang="en-MY" sz="2800" spc="34" dirty="0">
                <a:solidFill>
                  <a:prstClr val="black"/>
                </a:solidFill>
                <a:latin typeface="Times New Roman"/>
                <a:cs typeface="Times New Roman"/>
              </a:rPr>
              <a:t>i</a:t>
            </a:r>
            <a:r>
              <a:rPr lang="en-MY" sz="2800" dirty="0">
                <a:solidFill>
                  <a:prstClr val="black"/>
                </a:solidFill>
                <a:latin typeface="Times New Roman"/>
                <a:cs typeface="Times New Roman"/>
              </a:rPr>
              <a:t>s</a:t>
            </a:r>
            <a:r>
              <a:rPr lang="en-MY" sz="2800" spc="-76" dirty="0">
                <a:solidFill>
                  <a:prstClr val="black"/>
                </a:solidFill>
                <a:latin typeface="Times New Roman"/>
                <a:cs typeface="Times New Roman"/>
              </a:rPr>
              <a:t> </a:t>
            </a:r>
            <a:r>
              <a:rPr lang="en-MY" sz="2800" spc="34" dirty="0">
                <a:solidFill>
                  <a:prstClr val="black"/>
                </a:solidFill>
                <a:latin typeface="Times New Roman"/>
                <a:cs typeface="Times New Roman"/>
              </a:rPr>
              <a:t>1</a:t>
            </a:r>
            <a:r>
              <a:rPr lang="en-MY" sz="2800" dirty="0">
                <a:solidFill>
                  <a:prstClr val="black"/>
                </a:solidFill>
                <a:latin typeface="Times New Roman"/>
                <a:cs typeface="Times New Roman"/>
              </a:rPr>
              <a:t>2</a:t>
            </a:r>
            <a:r>
              <a:rPr lang="en-MY" sz="2800" spc="-69" dirty="0">
                <a:solidFill>
                  <a:prstClr val="black"/>
                </a:solidFill>
                <a:latin typeface="Times New Roman"/>
                <a:cs typeface="Times New Roman"/>
              </a:rPr>
              <a:t> </a:t>
            </a:r>
            <a:r>
              <a:rPr lang="en-MY" sz="2800" spc="34" dirty="0" err="1">
                <a:solidFill>
                  <a:prstClr val="black"/>
                </a:solidFill>
                <a:latin typeface="Times New Roman"/>
                <a:cs typeface="Times New Roman"/>
              </a:rPr>
              <a:t>p</a:t>
            </a:r>
            <a:r>
              <a:rPr lang="en-MY" sz="2800" dirty="0" err="1">
                <a:solidFill>
                  <a:prstClr val="black"/>
                </a:solidFill>
                <a:latin typeface="Times New Roman"/>
                <a:cs typeface="Times New Roman"/>
              </a:rPr>
              <a:t>erce</a:t>
            </a:r>
            <a:r>
              <a:rPr lang="en-MY" sz="2800" spc="29" dirty="0" err="1">
                <a:solidFill>
                  <a:prstClr val="black"/>
                </a:solidFill>
                <a:latin typeface="Times New Roman"/>
                <a:cs typeface="Times New Roman"/>
              </a:rPr>
              <a:t>n</a:t>
            </a:r>
            <a:r>
              <a:rPr lang="en-MY" sz="2800" dirty="0" err="1">
                <a:solidFill>
                  <a:prstClr val="black"/>
                </a:solidFill>
                <a:latin typeface="Times New Roman"/>
                <a:cs typeface="Times New Roman"/>
              </a:rPr>
              <a:t>t</a:t>
            </a:r>
            <a:r>
              <a:rPr lang="en-MY" sz="2800" spc="-106" dirty="0">
                <a:solidFill>
                  <a:prstClr val="black"/>
                </a:solidFill>
                <a:latin typeface="Times New Roman"/>
                <a:cs typeface="Times New Roman"/>
              </a:rPr>
              <a:t> </a:t>
            </a:r>
            <a:r>
              <a:rPr lang="en-MY" sz="2800" dirty="0">
                <a:solidFill>
                  <a:prstClr val="black"/>
                </a:solidFill>
                <a:latin typeface="Times New Roman"/>
                <a:cs typeface="Times New Roman"/>
              </a:rPr>
              <a:t>(</a:t>
            </a:r>
            <a:r>
              <a:rPr lang="en-MY" sz="2800" spc="34" dirty="0">
                <a:solidFill>
                  <a:prstClr val="black"/>
                </a:solidFill>
                <a:latin typeface="Times New Roman"/>
                <a:cs typeface="Times New Roman"/>
              </a:rPr>
              <a:t>o</a:t>
            </a:r>
            <a:r>
              <a:rPr lang="en-MY" sz="2800" dirty="0">
                <a:solidFill>
                  <a:prstClr val="black"/>
                </a:solidFill>
                <a:latin typeface="Times New Roman"/>
                <a:cs typeface="Times New Roman"/>
              </a:rPr>
              <a:t>r</a:t>
            </a:r>
            <a:r>
              <a:rPr lang="en-MY" sz="2800" spc="3" dirty="0">
                <a:solidFill>
                  <a:prstClr val="black"/>
                </a:solidFill>
                <a:latin typeface="Times New Roman"/>
                <a:cs typeface="Times New Roman"/>
              </a:rPr>
              <a:t> </a:t>
            </a:r>
            <a:r>
              <a:rPr lang="en-MY" sz="2800" dirty="0">
                <a:solidFill>
                  <a:srgbClr val="FF0000"/>
                </a:solidFill>
                <a:latin typeface="Times New Roman"/>
                <a:cs typeface="Times New Roman"/>
              </a:rPr>
              <a:t>1</a:t>
            </a:r>
            <a:r>
              <a:rPr lang="en-MY" sz="2800" spc="-4" dirty="0">
                <a:solidFill>
                  <a:srgbClr val="FF0000"/>
                </a:solidFill>
                <a:latin typeface="Times New Roman"/>
                <a:cs typeface="Times New Roman"/>
              </a:rPr>
              <a:t> </a:t>
            </a:r>
            <a:r>
              <a:rPr lang="en-MY" sz="2800" spc="34" dirty="0" err="1">
                <a:solidFill>
                  <a:srgbClr val="FF0000"/>
                </a:solidFill>
                <a:latin typeface="Times New Roman"/>
                <a:cs typeface="Times New Roman"/>
              </a:rPr>
              <a:t>p</a:t>
            </a:r>
            <a:r>
              <a:rPr lang="en-MY" sz="2800" dirty="0" err="1">
                <a:solidFill>
                  <a:srgbClr val="FF0000"/>
                </a:solidFill>
                <a:latin typeface="Times New Roman"/>
                <a:cs typeface="Times New Roman"/>
              </a:rPr>
              <a:t>erce</a:t>
            </a:r>
            <a:r>
              <a:rPr lang="en-MY" sz="2800" spc="29" dirty="0" err="1">
                <a:solidFill>
                  <a:srgbClr val="FF0000"/>
                </a:solidFill>
                <a:latin typeface="Times New Roman"/>
                <a:cs typeface="Times New Roman"/>
              </a:rPr>
              <a:t>n</a:t>
            </a:r>
            <a:r>
              <a:rPr lang="en-MY" sz="2800" dirty="0" err="1">
                <a:solidFill>
                  <a:srgbClr val="FF0000"/>
                </a:solidFill>
                <a:latin typeface="Times New Roman"/>
                <a:cs typeface="Times New Roman"/>
              </a:rPr>
              <a:t>t</a:t>
            </a:r>
            <a:r>
              <a:rPr lang="en-MY" sz="2800" spc="-106" dirty="0">
                <a:solidFill>
                  <a:srgbClr val="FF0000"/>
                </a:solidFill>
                <a:latin typeface="Times New Roman"/>
                <a:cs typeface="Times New Roman"/>
              </a:rPr>
              <a:t> </a:t>
            </a:r>
            <a:r>
              <a:rPr lang="en-MY" sz="2800" spc="34" dirty="0">
                <a:solidFill>
                  <a:srgbClr val="FF0000"/>
                </a:solidFill>
                <a:latin typeface="Times New Roman"/>
                <a:cs typeface="Times New Roman"/>
              </a:rPr>
              <a:t>p</a:t>
            </a:r>
            <a:r>
              <a:rPr lang="en-MY" sz="2800" dirty="0">
                <a:solidFill>
                  <a:srgbClr val="FF0000"/>
                </a:solidFill>
                <a:latin typeface="Times New Roman"/>
                <a:cs typeface="Times New Roman"/>
              </a:rPr>
              <a:t>er</a:t>
            </a:r>
            <a:r>
              <a:rPr lang="en-MY" sz="2800" spc="-24" dirty="0">
                <a:solidFill>
                  <a:srgbClr val="FF0000"/>
                </a:solidFill>
                <a:latin typeface="Times New Roman"/>
                <a:cs typeface="Times New Roman"/>
              </a:rPr>
              <a:t> </a:t>
            </a:r>
            <a:r>
              <a:rPr lang="en-MY" sz="2800" dirty="0">
                <a:solidFill>
                  <a:srgbClr val="FF0000"/>
                </a:solidFill>
                <a:latin typeface="Times New Roman"/>
                <a:cs typeface="Times New Roman"/>
              </a:rPr>
              <a:t>m</a:t>
            </a:r>
            <a:r>
              <a:rPr lang="en-MY" sz="2800" spc="34" dirty="0">
                <a:solidFill>
                  <a:srgbClr val="FF0000"/>
                </a:solidFill>
                <a:latin typeface="Times New Roman"/>
                <a:cs typeface="Times New Roman"/>
              </a:rPr>
              <a:t>ont</a:t>
            </a:r>
            <a:r>
              <a:rPr lang="en-MY" sz="2800" spc="64" dirty="0">
                <a:solidFill>
                  <a:srgbClr val="FF0000"/>
                </a:solidFill>
                <a:latin typeface="Times New Roman"/>
                <a:cs typeface="Times New Roman"/>
              </a:rPr>
              <a:t>h</a:t>
            </a:r>
            <a:r>
              <a:rPr lang="en-MY" sz="2800" spc="-75" dirty="0">
                <a:solidFill>
                  <a:prstClr val="black"/>
                </a:solidFill>
                <a:latin typeface="Times New Roman"/>
                <a:cs typeface="Times New Roman"/>
              </a:rPr>
              <a:t>)</a:t>
            </a:r>
            <a:r>
              <a:rPr lang="en-MY" sz="2800" dirty="0">
                <a:solidFill>
                  <a:prstClr val="black"/>
                </a:solidFill>
                <a:latin typeface="Times New Roman"/>
                <a:cs typeface="Times New Roman"/>
              </a:rPr>
              <a:t>.</a:t>
            </a:r>
          </a:p>
          <a:p>
            <a:endParaRPr lang="en-MY" dirty="0"/>
          </a:p>
        </p:txBody>
      </p:sp>
    </p:spTree>
    <p:extLst>
      <p:ext uri="{BB962C8B-B14F-4D97-AF65-F5344CB8AC3E}">
        <p14:creationId xmlns:p14="http://schemas.microsoft.com/office/powerpoint/2010/main" xmlns="" val="2877870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3006"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solidFill>
                <a:prstClr val="black"/>
              </a:solidFill>
            </a:endParaRPr>
          </a:p>
        </p:txBody>
      </p:sp>
      <p:sp>
        <p:nvSpPr>
          <p:cNvPr id="35" name="object 35"/>
          <p:cNvSpPr/>
          <p:nvPr/>
        </p:nvSpPr>
        <p:spPr>
          <a:xfrm>
            <a:off x="2838"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solidFill>
                <a:prstClr val="black"/>
              </a:solidFill>
            </a:endParaRPr>
          </a:p>
        </p:txBody>
      </p:sp>
      <p:sp>
        <p:nvSpPr>
          <p:cNvPr id="36" name="object 36"/>
          <p:cNvSpPr/>
          <p:nvPr/>
        </p:nvSpPr>
        <p:spPr>
          <a:xfrm>
            <a:off x="2669"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solidFill>
                <a:prstClr val="black"/>
              </a:solidFill>
            </a:endParaRPr>
          </a:p>
        </p:txBody>
      </p:sp>
      <p:sp>
        <p:nvSpPr>
          <p:cNvPr id="37" name="object 37"/>
          <p:cNvSpPr/>
          <p:nvPr/>
        </p:nvSpPr>
        <p:spPr>
          <a:xfrm>
            <a:off x="3175" y="3175"/>
            <a:ext cx="819150" cy="0"/>
          </a:xfrm>
          <a:custGeom>
            <a:avLst/>
            <a:gdLst/>
            <a:ahLst/>
            <a:cxnLst/>
            <a:rect l="l" t="t" r="r" b="b"/>
            <a:pathLst>
              <a:path w="819150">
                <a:moveTo>
                  <a:pt x="0" y="0"/>
                </a:moveTo>
                <a:lnTo>
                  <a:pt x="819150" y="0"/>
                </a:lnTo>
              </a:path>
            </a:pathLst>
          </a:custGeom>
          <a:ln w="13483">
            <a:solidFill>
              <a:srgbClr val="D2C39E"/>
            </a:solidFill>
          </a:ln>
        </p:spPr>
        <p:txBody>
          <a:bodyPr wrap="square" lIns="0" tIns="0" rIns="0" bIns="0" rtlCol="0">
            <a:noAutofit/>
          </a:bodyPr>
          <a:lstStyle/>
          <a:p>
            <a:endParaRPr>
              <a:solidFill>
                <a:prstClr val="black"/>
              </a:solidFill>
            </a:endParaRPr>
          </a:p>
        </p:txBody>
      </p:sp>
      <p:sp>
        <p:nvSpPr>
          <p:cNvPr id="40" name="object 40"/>
          <p:cNvSpPr/>
          <p:nvPr/>
        </p:nvSpPr>
        <p:spPr>
          <a:xfrm>
            <a:off x="306104" y="1615652"/>
            <a:ext cx="60783" cy="391453"/>
          </a:xfrm>
          <a:prstGeom prst="rect">
            <a:avLst/>
          </a:prstGeom>
          <a:blipFill>
            <a:blip r:embed="rId2" cstate="print"/>
            <a:stretch>
              <a:fillRect/>
            </a:stretch>
          </a:blipFill>
        </p:spPr>
        <p:txBody>
          <a:bodyPr wrap="square" lIns="0" tIns="0" rIns="0" bIns="0" rtlCol="0">
            <a:noAutofit/>
          </a:bodyPr>
          <a:lstStyle/>
          <a:p>
            <a:endParaRPr>
              <a:solidFill>
                <a:prstClr val="black"/>
              </a:solidFill>
            </a:endParaRPr>
          </a:p>
        </p:txBody>
      </p:sp>
      <p:sp>
        <p:nvSpPr>
          <p:cNvPr id="43" name="object 43"/>
          <p:cNvSpPr/>
          <p:nvPr/>
        </p:nvSpPr>
        <p:spPr>
          <a:xfrm>
            <a:off x="1012825" y="0"/>
            <a:ext cx="1587" cy="6857998"/>
          </a:xfrm>
          <a:custGeom>
            <a:avLst/>
            <a:gdLst/>
            <a:ahLst/>
            <a:cxnLst/>
            <a:rect l="l" t="t" r="r" b="b"/>
            <a:pathLst>
              <a:path w="1587" h="6857998">
                <a:moveTo>
                  <a:pt x="0" y="6857998"/>
                </a:moveTo>
                <a:lnTo>
                  <a:pt x="1587" y="6857998"/>
                </a:lnTo>
                <a:lnTo>
                  <a:pt x="1587" y="0"/>
                </a:lnTo>
                <a:lnTo>
                  <a:pt x="0" y="0"/>
                </a:lnTo>
                <a:lnTo>
                  <a:pt x="0" y="6857998"/>
                </a:lnTo>
                <a:close/>
              </a:path>
            </a:pathLst>
          </a:custGeom>
          <a:solidFill>
            <a:srgbClr val="FFFFFF"/>
          </a:solidFill>
        </p:spPr>
        <p:txBody>
          <a:bodyPr wrap="square" lIns="0" tIns="0" rIns="0" bIns="0" rtlCol="0">
            <a:noAutofit/>
          </a:bodyPr>
          <a:lstStyle/>
          <a:p>
            <a:endParaRPr>
              <a:solidFill>
                <a:prstClr val="black"/>
              </a:solidFill>
            </a:endParaRPr>
          </a:p>
        </p:txBody>
      </p:sp>
      <p:sp>
        <p:nvSpPr>
          <p:cNvPr id="46" name="object 46"/>
          <p:cNvSpPr/>
          <p:nvPr/>
        </p:nvSpPr>
        <p:spPr>
          <a:xfrm>
            <a:off x="8458199" y="2592451"/>
            <a:ext cx="76200" cy="38100"/>
          </a:xfrm>
          <a:custGeom>
            <a:avLst/>
            <a:gdLst/>
            <a:ahLst/>
            <a:cxnLst/>
            <a:rect l="l" t="t" r="r" b="b"/>
            <a:pathLst>
              <a:path w="76200" h="38100">
                <a:moveTo>
                  <a:pt x="12700" y="6350"/>
                </a:moveTo>
                <a:lnTo>
                  <a:pt x="0" y="6350"/>
                </a:lnTo>
                <a:lnTo>
                  <a:pt x="0" y="38100"/>
                </a:lnTo>
                <a:lnTo>
                  <a:pt x="76200" y="0"/>
                </a:lnTo>
                <a:lnTo>
                  <a:pt x="12700" y="6350"/>
                </a:lnTo>
                <a:close/>
              </a:path>
            </a:pathLst>
          </a:custGeom>
          <a:solidFill>
            <a:srgbClr val="000000"/>
          </a:solidFill>
        </p:spPr>
        <p:txBody>
          <a:bodyPr wrap="square" lIns="0" tIns="0" rIns="0" bIns="0" rtlCol="0">
            <a:noAutofit/>
          </a:bodyPr>
          <a:lstStyle/>
          <a:p>
            <a:endParaRPr>
              <a:solidFill>
                <a:prstClr val="black"/>
              </a:solidFill>
            </a:endParaRPr>
          </a:p>
        </p:txBody>
      </p:sp>
      <p:sp>
        <p:nvSpPr>
          <p:cNvPr id="47" name="object 47"/>
          <p:cNvSpPr/>
          <p:nvPr/>
        </p:nvSpPr>
        <p:spPr>
          <a:xfrm>
            <a:off x="8458200" y="2554351"/>
            <a:ext cx="12700" cy="31750"/>
          </a:xfrm>
          <a:custGeom>
            <a:avLst/>
            <a:gdLst/>
            <a:ahLst/>
            <a:cxnLst/>
            <a:rect l="l" t="t" r="r" b="b"/>
            <a:pathLst>
              <a:path w="12700" h="31750">
                <a:moveTo>
                  <a:pt x="12700" y="31750"/>
                </a:moveTo>
                <a:lnTo>
                  <a:pt x="0" y="0"/>
                </a:lnTo>
                <a:lnTo>
                  <a:pt x="0" y="31749"/>
                </a:lnTo>
                <a:lnTo>
                  <a:pt x="12700" y="31750"/>
                </a:lnTo>
                <a:close/>
              </a:path>
            </a:pathLst>
          </a:custGeom>
          <a:solidFill>
            <a:srgbClr val="000000"/>
          </a:solidFill>
        </p:spPr>
        <p:txBody>
          <a:bodyPr wrap="square" lIns="0" tIns="0" rIns="0" bIns="0" rtlCol="0">
            <a:noAutofit/>
          </a:bodyPr>
          <a:lstStyle/>
          <a:p>
            <a:endParaRPr>
              <a:solidFill>
                <a:prstClr val="black"/>
              </a:solidFill>
            </a:endParaRPr>
          </a:p>
        </p:txBody>
      </p:sp>
      <p:sp>
        <p:nvSpPr>
          <p:cNvPr id="48" name="object 48"/>
          <p:cNvSpPr/>
          <p:nvPr/>
        </p:nvSpPr>
        <p:spPr>
          <a:xfrm>
            <a:off x="1670050" y="2554351"/>
            <a:ext cx="6864350" cy="44450"/>
          </a:xfrm>
          <a:custGeom>
            <a:avLst/>
            <a:gdLst/>
            <a:ahLst/>
            <a:cxnLst/>
            <a:rect l="l" t="t" r="r" b="b"/>
            <a:pathLst>
              <a:path w="6864350" h="44450">
                <a:moveTo>
                  <a:pt x="0" y="31750"/>
                </a:moveTo>
                <a:lnTo>
                  <a:pt x="0" y="44450"/>
                </a:lnTo>
                <a:lnTo>
                  <a:pt x="6800850" y="44450"/>
                </a:lnTo>
                <a:lnTo>
                  <a:pt x="6864350" y="38100"/>
                </a:lnTo>
                <a:lnTo>
                  <a:pt x="6788150" y="0"/>
                </a:lnTo>
                <a:lnTo>
                  <a:pt x="6800850" y="31750"/>
                </a:lnTo>
                <a:lnTo>
                  <a:pt x="0" y="31750"/>
                </a:lnTo>
                <a:close/>
              </a:path>
            </a:pathLst>
          </a:custGeom>
          <a:solidFill>
            <a:srgbClr val="000000"/>
          </a:solidFill>
        </p:spPr>
        <p:txBody>
          <a:bodyPr wrap="square" lIns="0" tIns="0" rIns="0" bIns="0" rtlCol="0">
            <a:noAutofit/>
          </a:bodyPr>
          <a:lstStyle/>
          <a:p>
            <a:endParaRPr>
              <a:solidFill>
                <a:prstClr val="black"/>
              </a:solidFill>
            </a:endParaRPr>
          </a:p>
        </p:txBody>
      </p:sp>
      <p:sp>
        <p:nvSpPr>
          <p:cNvPr id="49" name="object 49"/>
          <p:cNvSpPr/>
          <p:nvPr/>
        </p:nvSpPr>
        <p:spPr>
          <a:xfrm>
            <a:off x="254635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0" name="object 50"/>
          <p:cNvSpPr/>
          <p:nvPr/>
        </p:nvSpPr>
        <p:spPr>
          <a:xfrm>
            <a:off x="254635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1" name="object 51"/>
          <p:cNvSpPr/>
          <p:nvPr/>
        </p:nvSpPr>
        <p:spPr>
          <a:xfrm>
            <a:off x="342265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2" name="object 52"/>
          <p:cNvSpPr/>
          <p:nvPr/>
        </p:nvSpPr>
        <p:spPr>
          <a:xfrm>
            <a:off x="342265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3" name="object 53"/>
          <p:cNvSpPr/>
          <p:nvPr/>
        </p:nvSpPr>
        <p:spPr>
          <a:xfrm>
            <a:off x="473710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4" name="object 54"/>
          <p:cNvSpPr/>
          <p:nvPr/>
        </p:nvSpPr>
        <p:spPr>
          <a:xfrm>
            <a:off x="473710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5" name="object 55"/>
          <p:cNvSpPr/>
          <p:nvPr/>
        </p:nvSpPr>
        <p:spPr>
          <a:xfrm>
            <a:off x="692785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6" name="object 56"/>
          <p:cNvSpPr/>
          <p:nvPr/>
        </p:nvSpPr>
        <p:spPr>
          <a:xfrm>
            <a:off x="692785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7" name="object 57"/>
          <p:cNvSpPr/>
          <p:nvPr/>
        </p:nvSpPr>
        <p:spPr>
          <a:xfrm>
            <a:off x="561340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8" name="object 58"/>
          <p:cNvSpPr/>
          <p:nvPr/>
        </p:nvSpPr>
        <p:spPr>
          <a:xfrm>
            <a:off x="561340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59" name="object 59"/>
          <p:cNvSpPr/>
          <p:nvPr/>
        </p:nvSpPr>
        <p:spPr>
          <a:xfrm>
            <a:off x="7804150" y="2525649"/>
            <a:ext cx="0" cy="133730"/>
          </a:xfrm>
          <a:custGeom>
            <a:avLst/>
            <a:gdLst/>
            <a:ahLst/>
            <a:cxnLst/>
            <a:rect l="l" t="t" r="r" b="b"/>
            <a:pathLst>
              <a:path h="133730">
                <a:moveTo>
                  <a:pt x="0" y="0"/>
                </a:moveTo>
                <a:lnTo>
                  <a:pt x="0" y="13373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0" name="object 60"/>
          <p:cNvSpPr/>
          <p:nvPr/>
        </p:nvSpPr>
        <p:spPr>
          <a:xfrm>
            <a:off x="7804150" y="2525649"/>
            <a:ext cx="0" cy="133730"/>
          </a:xfrm>
          <a:custGeom>
            <a:avLst/>
            <a:gdLst/>
            <a:ahLst/>
            <a:cxnLst/>
            <a:rect l="l" t="t" r="r" b="b"/>
            <a:pathLst>
              <a:path h="133730">
                <a:moveTo>
                  <a:pt x="0" y="133730"/>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1" name="object 61"/>
          <p:cNvSpPr/>
          <p:nvPr/>
        </p:nvSpPr>
        <p:spPr>
          <a:xfrm>
            <a:off x="1676399" y="4116387"/>
            <a:ext cx="3139053" cy="1903414"/>
          </a:xfrm>
          <a:prstGeom prst="rect">
            <a:avLst/>
          </a:prstGeom>
          <a:blipFill>
            <a:blip r:embed="rId3" cstate="print"/>
            <a:stretch>
              <a:fillRect/>
            </a:stretch>
          </a:blipFill>
        </p:spPr>
        <p:txBody>
          <a:bodyPr wrap="square" lIns="0" tIns="0" rIns="0" bIns="0" rtlCol="0">
            <a:noAutofit/>
          </a:bodyPr>
          <a:lstStyle/>
          <a:p>
            <a:endParaRPr>
              <a:solidFill>
                <a:prstClr val="black"/>
              </a:solidFill>
            </a:endParaRPr>
          </a:p>
        </p:txBody>
      </p:sp>
      <p:sp>
        <p:nvSpPr>
          <p:cNvPr id="62" name="object 62"/>
          <p:cNvSpPr/>
          <p:nvPr/>
        </p:nvSpPr>
        <p:spPr>
          <a:xfrm>
            <a:off x="1741043" y="3509517"/>
            <a:ext cx="6617081" cy="76200"/>
          </a:xfrm>
          <a:custGeom>
            <a:avLst/>
            <a:gdLst/>
            <a:ahLst/>
            <a:cxnLst/>
            <a:rect l="l" t="t" r="r" b="b"/>
            <a:pathLst>
              <a:path w="6617081" h="76200">
                <a:moveTo>
                  <a:pt x="6553708" y="44450"/>
                </a:moveTo>
                <a:lnTo>
                  <a:pt x="6540880" y="44450"/>
                </a:lnTo>
                <a:lnTo>
                  <a:pt x="6540881" y="76200"/>
                </a:lnTo>
                <a:lnTo>
                  <a:pt x="6617081" y="38100"/>
                </a:lnTo>
                <a:lnTo>
                  <a:pt x="6553708" y="44450"/>
                </a:lnTo>
                <a:close/>
              </a:path>
              <a:path w="6617081" h="76200">
                <a:moveTo>
                  <a:pt x="6553708" y="31750"/>
                </a:moveTo>
                <a:lnTo>
                  <a:pt x="6540881" y="0"/>
                </a:lnTo>
                <a:lnTo>
                  <a:pt x="6540880" y="31750"/>
                </a:lnTo>
                <a:lnTo>
                  <a:pt x="6553708" y="31750"/>
                </a:lnTo>
                <a:close/>
              </a:path>
              <a:path w="6617081" h="76200">
                <a:moveTo>
                  <a:pt x="0" y="31750"/>
                </a:moveTo>
                <a:lnTo>
                  <a:pt x="0" y="44450"/>
                </a:lnTo>
                <a:lnTo>
                  <a:pt x="6553708" y="44450"/>
                </a:lnTo>
                <a:lnTo>
                  <a:pt x="6617081" y="38100"/>
                </a:lnTo>
                <a:lnTo>
                  <a:pt x="6540881" y="0"/>
                </a:lnTo>
                <a:lnTo>
                  <a:pt x="6553708" y="31750"/>
                </a:lnTo>
                <a:lnTo>
                  <a:pt x="0" y="31750"/>
                </a:lnTo>
                <a:close/>
              </a:path>
            </a:pathLst>
          </a:custGeom>
          <a:solidFill>
            <a:srgbClr val="000000"/>
          </a:solidFill>
        </p:spPr>
        <p:txBody>
          <a:bodyPr wrap="square" lIns="0" tIns="0" rIns="0" bIns="0" rtlCol="0">
            <a:noAutofit/>
          </a:bodyPr>
          <a:lstStyle/>
          <a:p>
            <a:endParaRPr>
              <a:solidFill>
                <a:prstClr val="black"/>
              </a:solidFill>
            </a:endParaRPr>
          </a:p>
        </p:txBody>
      </p:sp>
      <p:sp>
        <p:nvSpPr>
          <p:cNvPr id="63" name="object 63"/>
          <p:cNvSpPr/>
          <p:nvPr/>
        </p:nvSpPr>
        <p:spPr>
          <a:xfrm>
            <a:off x="1741043" y="3547617"/>
            <a:ext cx="6553708" cy="0"/>
          </a:xfrm>
          <a:custGeom>
            <a:avLst/>
            <a:gdLst/>
            <a:ahLst/>
            <a:cxnLst/>
            <a:rect l="l" t="t" r="r" b="b"/>
            <a:pathLst>
              <a:path w="6553708">
                <a:moveTo>
                  <a:pt x="0" y="0"/>
                </a:moveTo>
                <a:lnTo>
                  <a:pt x="6553708" y="0"/>
                </a:lnTo>
              </a:path>
            </a:pathLst>
          </a:custGeom>
          <a:ln w="13970">
            <a:solidFill>
              <a:srgbClr val="000000"/>
            </a:solidFill>
          </a:ln>
        </p:spPr>
        <p:txBody>
          <a:bodyPr wrap="square" lIns="0" tIns="0" rIns="0" bIns="0" rtlCol="0">
            <a:noAutofit/>
          </a:bodyPr>
          <a:lstStyle/>
          <a:p>
            <a:endParaRPr>
              <a:solidFill>
                <a:prstClr val="black"/>
              </a:solidFill>
            </a:endParaRPr>
          </a:p>
        </p:txBody>
      </p:sp>
      <p:sp>
        <p:nvSpPr>
          <p:cNvPr id="64" name="object 64"/>
          <p:cNvSpPr/>
          <p:nvPr/>
        </p:nvSpPr>
        <p:spPr>
          <a:xfrm>
            <a:off x="1741043"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5" name="object 65"/>
          <p:cNvSpPr/>
          <p:nvPr/>
        </p:nvSpPr>
        <p:spPr>
          <a:xfrm>
            <a:off x="1741043"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6" name="object 66"/>
          <p:cNvSpPr/>
          <p:nvPr/>
        </p:nvSpPr>
        <p:spPr>
          <a:xfrm>
            <a:off x="2585720"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7" name="object 67"/>
          <p:cNvSpPr/>
          <p:nvPr/>
        </p:nvSpPr>
        <p:spPr>
          <a:xfrm>
            <a:off x="2585720"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8" name="object 68"/>
          <p:cNvSpPr/>
          <p:nvPr/>
        </p:nvSpPr>
        <p:spPr>
          <a:xfrm>
            <a:off x="3430524"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69" name="object 69"/>
          <p:cNvSpPr/>
          <p:nvPr/>
        </p:nvSpPr>
        <p:spPr>
          <a:xfrm>
            <a:off x="3430524"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0" name="object 70"/>
          <p:cNvSpPr/>
          <p:nvPr/>
        </p:nvSpPr>
        <p:spPr>
          <a:xfrm>
            <a:off x="4697603"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1" name="object 71"/>
          <p:cNvSpPr/>
          <p:nvPr/>
        </p:nvSpPr>
        <p:spPr>
          <a:xfrm>
            <a:off x="4697603"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2" name="object 72"/>
          <p:cNvSpPr/>
          <p:nvPr/>
        </p:nvSpPr>
        <p:spPr>
          <a:xfrm>
            <a:off x="6809485"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3" name="object 73"/>
          <p:cNvSpPr/>
          <p:nvPr/>
        </p:nvSpPr>
        <p:spPr>
          <a:xfrm>
            <a:off x="6809485"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4" name="object 74"/>
          <p:cNvSpPr/>
          <p:nvPr/>
        </p:nvSpPr>
        <p:spPr>
          <a:xfrm>
            <a:off x="5542407"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5" name="object 75"/>
          <p:cNvSpPr/>
          <p:nvPr/>
        </p:nvSpPr>
        <p:spPr>
          <a:xfrm>
            <a:off x="5542407"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6" name="object 76"/>
          <p:cNvSpPr/>
          <p:nvPr/>
        </p:nvSpPr>
        <p:spPr>
          <a:xfrm>
            <a:off x="7654290" y="3486785"/>
            <a:ext cx="0" cy="121792"/>
          </a:xfrm>
          <a:custGeom>
            <a:avLst/>
            <a:gdLst/>
            <a:ahLst/>
            <a:cxnLst/>
            <a:rect l="l" t="t" r="r" b="b"/>
            <a:pathLst>
              <a:path h="121792">
                <a:moveTo>
                  <a:pt x="0" y="0"/>
                </a:moveTo>
                <a:lnTo>
                  <a:pt x="0" y="121792"/>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77" name="object 77"/>
          <p:cNvSpPr/>
          <p:nvPr/>
        </p:nvSpPr>
        <p:spPr>
          <a:xfrm>
            <a:off x="7654290" y="3486785"/>
            <a:ext cx="0" cy="121792"/>
          </a:xfrm>
          <a:custGeom>
            <a:avLst/>
            <a:gdLst/>
            <a:ahLst/>
            <a:cxnLst/>
            <a:rect l="l" t="t" r="r" b="b"/>
            <a:pathLst>
              <a:path h="121792">
                <a:moveTo>
                  <a:pt x="0" y="121792"/>
                </a:moveTo>
                <a:lnTo>
                  <a:pt x="0" y="0"/>
                </a:lnTo>
              </a:path>
            </a:pathLst>
          </a:custGeom>
          <a:ln w="13483">
            <a:solidFill>
              <a:srgbClr val="000000"/>
            </a:solidFill>
          </a:ln>
        </p:spPr>
        <p:txBody>
          <a:bodyPr wrap="square" lIns="0" tIns="0" rIns="0" bIns="0" rtlCol="0">
            <a:noAutofit/>
          </a:bodyPr>
          <a:lstStyle/>
          <a:p>
            <a:endParaRPr>
              <a:solidFill>
                <a:prstClr val="black"/>
              </a:solidFill>
            </a:endParaRPr>
          </a:p>
        </p:txBody>
      </p:sp>
      <p:sp>
        <p:nvSpPr>
          <p:cNvPr id="31" name="object 31"/>
          <p:cNvSpPr txBox="1"/>
          <p:nvPr/>
        </p:nvSpPr>
        <p:spPr>
          <a:xfrm>
            <a:off x="1507315" y="488816"/>
            <a:ext cx="7009387" cy="1518289"/>
          </a:xfrm>
          <a:prstGeom prst="rect">
            <a:avLst/>
          </a:prstGeom>
        </p:spPr>
        <p:txBody>
          <a:bodyPr wrap="square" lIns="0" tIns="0" rIns="0" bIns="0" rtlCol="0">
            <a:noAutofit/>
          </a:bodyPr>
          <a:lstStyle/>
          <a:p>
            <a:pPr marL="12700" marR="31111">
              <a:lnSpc>
                <a:spcPts val="4465"/>
              </a:lnSpc>
              <a:spcBef>
                <a:spcPts val="223"/>
              </a:spcBef>
            </a:pPr>
            <a:r>
              <a:rPr sz="4250" dirty="0">
                <a:solidFill>
                  <a:schemeClr val="tx2"/>
                </a:solidFill>
                <a:effectLst>
                  <a:outerShdw blurRad="38100" dist="38100" dir="2700000" algn="tl">
                    <a:srgbClr val="000000">
                      <a:alpha val="43137"/>
                    </a:srgbClr>
                  </a:outerShdw>
                </a:effectLst>
                <a:latin typeface="Times New Roman"/>
                <a:cs typeface="Times New Roman"/>
              </a:rPr>
              <a:t>P</a:t>
            </a:r>
            <a:r>
              <a:rPr sz="4250" spc="-139" dirty="0">
                <a:solidFill>
                  <a:schemeClr val="tx2"/>
                </a:solidFill>
                <a:effectLst>
                  <a:outerShdw blurRad="38100" dist="38100" dir="2700000" algn="tl">
                    <a:srgbClr val="000000">
                      <a:alpha val="43137"/>
                    </a:srgbClr>
                  </a:outerShdw>
                </a:effectLst>
                <a:latin typeface="Times New Roman"/>
                <a:cs typeface="Times New Roman"/>
              </a:rPr>
              <a:t> </a:t>
            </a:r>
            <a:r>
              <a:rPr sz="4250" spc="-114" dirty="0">
                <a:solidFill>
                  <a:schemeClr val="tx2"/>
                </a:solidFill>
                <a:effectLst>
                  <a:outerShdw blurRad="38100" dist="38100" dir="2700000" algn="tl">
                    <a:srgbClr val="000000">
                      <a:alpha val="43137"/>
                    </a:srgbClr>
                  </a:outerShdw>
                </a:effectLst>
                <a:latin typeface="Times New Roman"/>
                <a:cs typeface="Times New Roman"/>
              </a:rPr>
              <a:t>1</a:t>
            </a:r>
            <a:r>
              <a:rPr lang="en-US" sz="4250" spc="39" dirty="0">
                <a:solidFill>
                  <a:schemeClr val="tx2"/>
                </a:solidFill>
                <a:effectLst>
                  <a:outerShdw blurRad="38100" dist="38100" dir="2700000" algn="tl">
                    <a:srgbClr val="000000">
                      <a:alpha val="43137"/>
                    </a:srgbClr>
                  </a:outerShdw>
                </a:effectLst>
                <a:latin typeface="Times New Roman"/>
                <a:cs typeface="Times New Roman"/>
              </a:rPr>
              <a:t>2</a:t>
            </a:r>
            <a:r>
              <a:rPr sz="4250" spc="-75" dirty="0">
                <a:solidFill>
                  <a:schemeClr val="tx2"/>
                </a:solidFill>
                <a:effectLst>
                  <a:outerShdw blurRad="38100" dist="38100" dir="2700000" algn="tl">
                    <a:srgbClr val="000000">
                      <a:alpha val="43137"/>
                    </a:srgbClr>
                  </a:outerShdw>
                </a:effectLst>
                <a:latin typeface="Times New Roman"/>
                <a:cs typeface="Times New Roman"/>
              </a:rPr>
              <a:t>-</a:t>
            </a:r>
            <a:r>
              <a:rPr sz="4250" spc="34" dirty="0">
                <a:solidFill>
                  <a:schemeClr val="tx2"/>
                </a:solidFill>
                <a:effectLst>
                  <a:outerShdw blurRad="38100" dist="38100" dir="2700000" algn="tl">
                    <a:srgbClr val="000000">
                      <a:alpha val="43137"/>
                    </a:srgbClr>
                  </a:outerShdw>
                </a:effectLst>
                <a:latin typeface="Times New Roman"/>
                <a:cs typeface="Times New Roman"/>
              </a:rPr>
              <a:t>18</a:t>
            </a:r>
            <a:endParaRPr sz="4250" dirty="0">
              <a:solidFill>
                <a:schemeClr val="tx2"/>
              </a:solidFill>
              <a:effectLst>
                <a:outerShdw blurRad="38100" dist="38100" dir="2700000" algn="tl">
                  <a:srgbClr val="000000">
                    <a:alpha val="43137"/>
                  </a:srgbClr>
                </a:outerShdw>
              </a:effectLst>
              <a:latin typeface="Times New Roman"/>
              <a:cs typeface="Times New Roman"/>
            </a:endParaRPr>
          </a:p>
          <a:p>
            <a:pPr marL="355981" indent="-343281">
              <a:lnSpc>
                <a:spcPct val="100137"/>
              </a:lnSpc>
              <a:spcBef>
                <a:spcPts val="2500"/>
              </a:spcBef>
            </a:pPr>
            <a:r>
              <a:rPr sz="2000" dirty="0">
                <a:solidFill>
                  <a:schemeClr val="tx2"/>
                </a:solidFill>
                <a:effectLst>
                  <a:outerShdw blurRad="38100" dist="38100" dir="2700000" algn="tl">
                    <a:srgbClr val="000000">
                      <a:alpha val="43137"/>
                    </a:srgbClr>
                  </a:outerShdw>
                </a:effectLst>
                <a:latin typeface="Times New Roman"/>
                <a:cs typeface="Times New Roman"/>
              </a:rPr>
              <a:t>a)</a:t>
            </a:r>
            <a:r>
              <a:rPr sz="2000" spc="-29"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S</a:t>
            </a:r>
            <a:r>
              <a:rPr sz="2000" spc="29" dirty="0">
                <a:solidFill>
                  <a:schemeClr val="tx2"/>
                </a:solidFill>
                <a:effectLst>
                  <a:outerShdw blurRad="38100" dist="38100" dir="2700000" algn="tl">
                    <a:srgbClr val="000000">
                      <a:alpha val="43137"/>
                    </a:srgbClr>
                  </a:outerShdw>
                </a:effectLst>
                <a:latin typeface="Times New Roman"/>
                <a:cs typeface="Times New Roman"/>
              </a:rPr>
              <a:t>h</a:t>
            </a:r>
            <a:r>
              <a:rPr sz="2000" spc="34" dirty="0">
                <a:solidFill>
                  <a:schemeClr val="tx2"/>
                </a:solidFill>
                <a:effectLst>
                  <a:outerShdw blurRad="38100" dist="38100" dir="2700000" algn="tl">
                    <a:srgbClr val="000000">
                      <a:alpha val="43137"/>
                    </a:srgbClr>
                  </a:outerShdw>
                </a:effectLst>
                <a:latin typeface="Times New Roman"/>
                <a:cs typeface="Times New Roman"/>
              </a:rPr>
              <a:t>oul</a:t>
            </a:r>
            <a:r>
              <a:rPr sz="2000" dirty="0">
                <a:solidFill>
                  <a:schemeClr val="tx2"/>
                </a:solidFill>
                <a:effectLst>
                  <a:outerShdw blurRad="38100" dist="38100" dir="2700000" algn="tl">
                    <a:srgbClr val="000000">
                      <a:alpha val="43137"/>
                    </a:srgbClr>
                  </a:outerShdw>
                </a:effectLst>
                <a:latin typeface="Times New Roman"/>
                <a:cs typeface="Times New Roman"/>
              </a:rPr>
              <a:t>d</a:t>
            </a:r>
            <a:r>
              <a:rPr sz="2000" spc="-108"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th</a:t>
            </a:r>
            <a:r>
              <a:rPr sz="2000" dirty="0">
                <a:solidFill>
                  <a:schemeClr val="tx2"/>
                </a:solidFill>
                <a:effectLst>
                  <a:outerShdw blurRad="38100" dist="38100" dir="2700000" algn="tl">
                    <a:srgbClr val="000000">
                      <a:alpha val="43137"/>
                    </a:srgbClr>
                  </a:outerShdw>
                </a:effectLst>
                <a:latin typeface="Times New Roman"/>
                <a:cs typeface="Times New Roman"/>
              </a:rPr>
              <a:t>e</a:t>
            </a:r>
            <a:r>
              <a:rPr sz="2000" spc="-100"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n</a:t>
            </a:r>
            <a:r>
              <a:rPr sz="2000" dirty="0">
                <a:solidFill>
                  <a:schemeClr val="tx2"/>
                </a:solidFill>
                <a:effectLst>
                  <a:outerShdw blurRad="38100" dist="38100" dir="2700000" algn="tl">
                    <a:srgbClr val="000000">
                      <a:alpha val="43137"/>
                    </a:srgbClr>
                  </a:outerShdw>
                </a:effectLst>
                <a:latin typeface="Times New Roman"/>
                <a:cs typeface="Times New Roman"/>
              </a:rPr>
              <a:t>ew</a:t>
            </a:r>
            <a:r>
              <a:rPr sz="2000" spc="-56"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l</a:t>
            </a:r>
            <a:r>
              <a:rPr sz="2000" dirty="0">
                <a:solidFill>
                  <a:schemeClr val="tx2"/>
                </a:solidFill>
                <a:effectLst>
                  <a:outerShdw blurRad="38100" dist="38100" dir="2700000" algn="tl">
                    <a:srgbClr val="000000">
                      <a:alpha val="43137"/>
                    </a:srgbClr>
                  </a:outerShdw>
                </a:effectLst>
                <a:latin typeface="Times New Roman"/>
                <a:cs typeface="Times New Roman"/>
              </a:rPr>
              <a:t>ea</a:t>
            </a:r>
            <a:r>
              <a:rPr sz="2000" spc="34" dirty="0">
                <a:solidFill>
                  <a:schemeClr val="tx2"/>
                </a:solidFill>
                <a:effectLst>
                  <a:outerShdw blurRad="38100" dist="38100" dir="2700000" algn="tl">
                    <a:srgbClr val="000000">
                      <a:alpha val="43137"/>
                    </a:srgbClr>
                  </a:outerShdw>
                </a:effectLst>
                <a:latin typeface="Times New Roman"/>
                <a:cs typeface="Times New Roman"/>
              </a:rPr>
              <a:t>s</a:t>
            </a:r>
            <a:r>
              <a:rPr sz="2000" dirty="0">
                <a:solidFill>
                  <a:schemeClr val="tx2"/>
                </a:solidFill>
                <a:effectLst>
                  <a:outerShdw blurRad="38100" dist="38100" dir="2700000" algn="tl">
                    <a:srgbClr val="000000">
                      <a:alpha val="43137"/>
                    </a:srgbClr>
                  </a:outerShdw>
                </a:effectLst>
                <a:latin typeface="Times New Roman"/>
                <a:cs typeface="Times New Roman"/>
              </a:rPr>
              <a:t>e</a:t>
            </a:r>
            <a:r>
              <a:rPr sz="2000" spc="-85"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b</a:t>
            </a:r>
            <a:r>
              <a:rPr sz="2000" dirty="0">
                <a:solidFill>
                  <a:schemeClr val="tx2"/>
                </a:solidFill>
                <a:effectLst>
                  <a:outerShdw blurRad="38100" dist="38100" dir="2700000" algn="tl">
                    <a:srgbClr val="000000">
                      <a:alpha val="43137"/>
                    </a:srgbClr>
                  </a:outerShdw>
                </a:effectLst>
                <a:latin typeface="Times New Roman"/>
                <a:cs typeface="Times New Roman"/>
              </a:rPr>
              <a:t>e</a:t>
            </a:r>
            <a:r>
              <a:rPr sz="2000" spc="-106"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acce</a:t>
            </a:r>
            <a:r>
              <a:rPr sz="2000" spc="29" dirty="0">
                <a:solidFill>
                  <a:schemeClr val="tx2"/>
                </a:solidFill>
                <a:effectLst>
                  <a:outerShdw blurRad="38100" dist="38100" dir="2700000" algn="tl">
                    <a:srgbClr val="000000">
                      <a:alpha val="43137"/>
                    </a:srgbClr>
                  </a:outerShdw>
                </a:effectLst>
                <a:latin typeface="Times New Roman"/>
                <a:cs typeface="Times New Roman"/>
              </a:rPr>
              <a:t>p</a:t>
            </a:r>
            <a:r>
              <a:rPr sz="2000" spc="34" dirty="0">
                <a:solidFill>
                  <a:schemeClr val="tx2"/>
                </a:solidFill>
                <a:effectLst>
                  <a:outerShdw blurRad="38100" dist="38100" dir="2700000" algn="tl">
                    <a:srgbClr val="000000">
                      <a:alpha val="43137"/>
                    </a:srgbClr>
                  </a:outerShdw>
                </a:effectLst>
                <a:latin typeface="Times New Roman"/>
                <a:cs typeface="Times New Roman"/>
              </a:rPr>
              <a:t>t</a:t>
            </a:r>
            <a:r>
              <a:rPr sz="2000" dirty="0">
                <a:solidFill>
                  <a:schemeClr val="tx2"/>
                </a:solidFill>
                <a:effectLst>
                  <a:outerShdw blurRad="38100" dist="38100" dir="2700000" algn="tl">
                    <a:srgbClr val="000000">
                      <a:alpha val="43137"/>
                    </a:srgbClr>
                  </a:outerShdw>
                </a:effectLst>
                <a:latin typeface="Times New Roman"/>
                <a:cs typeface="Times New Roman"/>
              </a:rPr>
              <a:t>e</a:t>
            </a:r>
            <a:r>
              <a:rPr sz="2000" spc="34" dirty="0">
                <a:solidFill>
                  <a:schemeClr val="tx2"/>
                </a:solidFill>
                <a:effectLst>
                  <a:outerShdw blurRad="38100" dist="38100" dir="2700000" algn="tl">
                    <a:srgbClr val="000000">
                      <a:alpha val="43137"/>
                    </a:srgbClr>
                  </a:outerShdw>
                </a:effectLst>
                <a:latin typeface="Times New Roman"/>
                <a:cs typeface="Times New Roman"/>
              </a:rPr>
              <a:t>d</a:t>
            </a:r>
            <a:r>
              <a:rPr sz="2000" dirty="0">
                <a:solidFill>
                  <a:schemeClr val="tx2"/>
                </a:solidFill>
                <a:effectLst>
                  <a:outerShdw blurRad="38100" dist="38100" dir="2700000" algn="tl">
                    <a:srgbClr val="000000">
                      <a:alpha val="43137"/>
                    </a:srgbClr>
                  </a:outerShdw>
                </a:effectLst>
                <a:latin typeface="Times New Roman"/>
                <a:cs typeface="Times New Roman"/>
              </a:rPr>
              <a:t>?</a:t>
            </a:r>
            <a:r>
              <a:rPr sz="2000" spc="-121"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a:t>
            </a:r>
            <a:r>
              <a:rPr sz="2000" spc="34" dirty="0">
                <a:solidFill>
                  <a:schemeClr val="tx2"/>
                </a:solidFill>
                <a:effectLst>
                  <a:outerShdw blurRad="38100" dist="38100" dir="2700000" algn="tl">
                    <a:srgbClr val="000000">
                      <a:alpha val="43137"/>
                    </a:srgbClr>
                  </a:outerShdw>
                </a:effectLst>
                <a:latin typeface="Times New Roman"/>
                <a:cs typeface="Times New Roman"/>
              </a:rPr>
              <a:t>Hint</a:t>
            </a:r>
            <a:r>
              <a:rPr sz="2000" dirty="0">
                <a:solidFill>
                  <a:schemeClr val="tx2"/>
                </a:solidFill>
                <a:effectLst>
                  <a:outerShdw blurRad="38100" dist="38100" dir="2700000" algn="tl">
                    <a:srgbClr val="000000">
                      <a:alpha val="43137"/>
                    </a:srgbClr>
                  </a:outerShdw>
                </a:effectLst>
                <a:latin typeface="Times New Roman"/>
                <a:cs typeface="Times New Roman"/>
              </a:rPr>
              <a:t>:</a:t>
            </a:r>
            <a:r>
              <a:rPr sz="2000" spc="-117"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Be</a:t>
            </a:r>
            <a:r>
              <a:rPr sz="2000" spc="-27"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su</a:t>
            </a:r>
            <a:r>
              <a:rPr sz="2000" dirty="0">
                <a:solidFill>
                  <a:schemeClr val="tx2"/>
                </a:solidFill>
                <a:effectLst>
                  <a:outerShdw blurRad="38100" dist="38100" dir="2700000" algn="tl">
                    <a:srgbClr val="000000">
                      <a:alpha val="43137"/>
                    </a:srgbClr>
                  </a:outerShdw>
                </a:effectLst>
                <a:latin typeface="Times New Roman"/>
                <a:cs typeface="Times New Roman"/>
              </a:rPr>
              <a:t>re</a:t>
            </a:r>
            <a:r>
              <a:rPr sz="2000" spc="-91"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t</a:t>
            </a:r>
            <a:r>
              <a:rPr sz="2000" dirty="0">
                <a:solidFill>
                  <a:schemeClr val="tx2"/>
                </a:solidFill>
                <a:effectLst>
                  <a:outerShdw blurRad="38100" dist="38100" dir="2700000" algn="tl">
                    <a:srgbClr val="000000">
                      <a:alpha val="43137"/>
                    </a:srgbClr>
                  </a:outerShdw>
                </a:effectLst>
                <a:latin typeface="Times New Roman"/>
                <a:cs typeface="Times New Roman"/>
              </a:rPr>
              <a:t>o</a:t>
            </a:r>
            <a:r>
              <a:rPr sz="2000" spc="-74"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us</a:t>
            </a:r>
            <a:r>
              <a:rPr sz="2000" dirty="0">
                <a:solidFill>
                  <a:schemeClr val="tx2"/>
                </a:solidFill>
                <a:effectLst>
                  <a:outerShdw blurRad="38100" dist="38100" dir="2700000" algn="tl">
                    <a:srgbClr val="000000">
                      <a:alpha val="43137"/>
                    </a:srgbClr>
                  </a:outerShdw>
                </a:effectLst>
                <a:latin typeface="Times New Roman"/>
                <a:cs typeface="Times New Roman"/>
              </a:rPr>
              <a:t>e</a:t>
            </a:r>
            <a:r>
              <a:rPr sz="2000" spc="-98"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1</a:t>
            </a:r>
            <a:r>
              <a:rPr sz="2000" spc="-4" dirty="0">
                <a:solidFill>
                  <a:schemeClr val="tx2"/>
                </a:solidFill>
                <a:effectLst>
                  <a:outerShdw blurRad="38100" dist="38100" dir="2700000" algn="tl">
                    <a:srgbClr val="000000">
                      <a:alpha val="43137"/>
                    </a:srgbClr>
                  </a:outerShdw>
                </a:effectLst>
                <a:latin typeface="Times New Roman"/>
                <a:cs typeface="Times New Roman"/>
              </a:rPr>
              <a:t> </a:t>
            </a:r>
            <a:r>
              <a:rPr sz="2000" spc="34" dirty="0">
                <a:solidFill>
                  <a:schemeClr val="tx2"/>
                </a:solidFill>
                <a:effectLst>
                  <a:outerShdw blurRad="38100" dist="38100" dir="2700000" algn="tl">
                    <a:srgbClr val="000000">
                      <a:alpha val="43137"/>
                    </a:srgbClr>
                  </a:outerShdw>
                </a:effectLst>
                <a:latin typeface="Times New Roman"/>
                <a:cs typeface="Times New Roman"/>
              </a:rPr>
              <a:t>p</a:t>
            </a:r>
            <a:r>
              <a:rPr sz="2000" dirty="0">
                <a:solidFill>
                  <a:schemeClr val="tx2"/>
                </a:solidFill>
                <a:effectLst>
                  <a:outerShdw blurRad="38100" dist="38100" dir="2700000" algn="tl">
                    <a:srgbClr val="000000">
                      <a:alpha val="43137"/>
                    </a:srgbClr>
                  </a:outerShdw>
                </a:effectLst>
                <a:latin typeface="Times New Roman"/>
                <a:cs typeface="Times New Roman"/>
              </a:rPr>
              <a:t>erce</a:t>
            </a:r>
            <a:r>
              <a:rPr sz="2000" spc="29" dirty="0">
                <a:solidFill>
                  <a:schemeClr val="tx2"/>
                </a:solidFill>
                <a:effectLst>
                  <a:outerShdw blurRad="38100" dist="38100" dir="2700000" algn="tl">
                    <a:srgbClr val="000000">
                      <a:alpha val="43137"/>
                    </a:srgbClr>
                  </a:outerShdw>
                </a:effectLst>
                <a:latin typeface="Times New Roman"/>
                <a:cs typeface="Times New Roman"/>
              </a:rPr>
              <a:t>n</a:t>
            </a:r>
            <a:r>
              <a:rPr sz="2000" dirty="0">
                <a:solidFill>
                  <a:schemeClr val="tx2"/>
                </a:solidFill>
                <a:effectLst>
                  <a:outerShdw blurRad="38100" dist="38100" dir="2700000" algn="tl">
                    <a:srgbClr val="000000">
                      <a:alpha val="43137"/>
                    </a:srgbClr>
                  </a:outerShdw>
                </a:effectLst>
                <a:latin typeface="Times New Roman"/>
                <a:cs typeface="Times New Roman"/>
              </a:rPr>
              <a:t>t </a:t>
            </a:r>
            <a:r>
              <a:rPr sz="2000" spc="34" dirty="0">
                <a:solidFill>
                  <a:schemeClr val="tx2"/>
                </a:solidFill>
                <a:effectLst>
                  <a:outerShdw blurRad="38100" dist="38100" dir="2700000" algn="tl">
                    <a:srgbClr val="000000">
                      <a:alpha val="43137"/>
                    </a:srgbClr>
                  </a:outerShdw>
                </a:effectLst>
                <a:latin typeface="Times New Roman"/>
                <a:cs typeface="Times New Roman"/>
              </a:rPr>
              <a:t>p</a:t>
            </a:r>
            <a:r>
              <a:rPr sz="2000" dirty="0">
                <a:solidFill>
                  <a:schemeClr val="tx2"/>
                </a:solidFill>
                <a:effectLst>
                  <a:outerShdw blurRad="38100" dist="38100" dir="2700000" algn="tl">
                    <a:srgbClr val="000000">
                      <a:alpha val="43137"/>
                    </a:srgbClr>
                  </a:outerShdw>
                </a:effectLst>
                <a:latin typeface="Times New Roman"/>
                <a:cs typeface="Times New Roman"/>
              </a:rPr>
              <a:t>er</a:t>
            </a:r>
            <a:r>
              <a:rPr sz="2000" spc="-24" dirty="0">
                <a:solidFill>
                  <a:schemeClr val="tx2"/>
                </a:solidFill>
                <a:effectLst>
                  <a:outerShdw blurRad="38100" dist="38100" dir="2700000" algn="tl">
                    <a:srgbClr val="000000">
                      <a:alpha val="43137"/>
                    </a:srgbClr>
                  </a:outerShdw>
                </a:effectLst>
                <a:latin typeface="Times New Roman"/>
                <a:cs typeface="Times New Roman"/>
              </a:rPr>
              <a:t> </a:t>
            </a:r>
            <a:r>
              <a:rPr sz="2000" dirty="0">
                <a:solidFill>
                  <a:schemeClr val="tx2"/>
                </a:solidFill>
                <a:effectLst>
                  <a:outerShdw blurRad="38100" dist="38100" dir="2700000" algn="tl">
                    <a:srgbClr val="000000">
                      <a:alpha val="43137"/>
                    </a:srgbClr>
                  </a:outerShdw>
                </a:effectLst>
                <a:latin typeface="Times New Roman"/>
                <a:cs typeface="Times New Roman"/>
              </a:rPr>
              <a:t>m</a:t>
            </a:r>
            <a:r>
              <a:rPr sz="2000" spc="34" dirty="0">
                <a:solidFill>
                  <a:schemeClr val="tx2"/>
                </a:solidFill>
                <a:effectLst>
                  <a:outerShdw blurRad="38100" dist="38100" dir="2700000" algn="tl">
                    <a:srgbClr val="000000">
                      <a:alpha val="43137"/>
                    </a:srgbClr>
                  </a:outerShdw>
                </a:effectLst>
                <a:latin typeface="Times New Roman"/>
                <a:cs typeface="Times New Roman"/>
              </a:rPr>
              <a:t>onth</a:t>
            </a:r>
            <a:r>
              <a:rPr sz="2000" spc="-54" dirty="0">
                <a:solidFill>
                  <a:schemeClr val="tx2"/>
                </a:solidFill>
                <a:effectLst>
                  <a:outerShdw blurRad="38100" dist="38100" dir="2700000" algn="tl">
                    <a:srgbClr val="000000">
                      <a:alpha val="43137"/>
                    </a:srgbClr>
                  </a:outerShdw>
                </a:effectLst>
                <a:latin typeface="Times New Roman"/>
                <a:cs typeface="Times New Roman"/>
              </a:rPr>
              <a:t>.</a:t>
            </a:r>
            <a:r>
              <a:rPr sz="2000" dirty="0">
                <a:solidFill>
                  <a:schemeClr val="tx2"/>
                </a:solidFill>
                <a:effectLst>
                  <a:outerShdw blurRad="38100" dist="38100" dir="2700000" algn="tl">
                    <a:srgbClr val="000000">
                      <a:alpha val="43137"/>
                    </a:srgbClr>
                  </a:outerShdw>
                </a:effectLst>
                <a:latin typeface="Times New Roman"/>
                <a:cs typeface="Times New Roman"/>
              </a:rPr>
              <a:t>)</a:t>
            </a:r>
          </a:p>
        </p:txBody>
      </p:sp>
      <p:sp>
        <p:nvSpPr>
          <p:cNvPr id="30" name="object 30"/>
          <p:cNvSpPr txBox="1"/>
          <p:nvPr/>
        </p:nvSpPr>
        <p:spPr>
          <a:xfrm>
            <a:off x="1604264" y="2131456"/>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0</a:t>
            </a:r>
            <a:endParaRPr dirty="0">
              <a:solidFill>
                <a:prstClr val="black"/>
              </a:solidFill>
              <a:cs typeface="Calibri"/>
            </a:endParaRPr>
          </a:p>
        </p:txBody>
      </p:sp>
      <p:sp>
        <p:nvSpPr>
          <p:cNvPr id="29" name="object 29"/>
          <p:cNvSpPr txBox="1"/>
          <p:nvPr/>
        </p:nvSpPr>
        <p:spPr>
          <a:xfrm>
            <a:off x="2481580" y="2131456"/>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1</a:t>
            </a:r>
            <a:endParaRPr dirty="0">
              <a:solidFill>
                <a:prstClr val="black"/>
              </a:solidFill>
              <a:cs typeface="Calibri"/>
            </a:endParaRPr>
          </a:p>
        </p:txBody>
      </p:sp>
      <p:sp>
        <p:nvSpPr>
          <p:cNvPr id="28" name="object 28"/>
          <p:cNvSpPr txBox="1"/>
          <p:nvPr/>
        </p:nvSpPr>
        <p:spPr>
          <a:xfrm>
            <a:off x="3358896" y="2131456"/>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2</a:t>
            </a:r>
            <a:endParaRPr dirty="0">
              <a:solidFill>
                <a:prstClr val="black"/>
              </a:solidFill>
              <a:cs typeface="Calibri"/>
            </a:endParaRPr>
          </a:p>
        </p:txBody>
      </p:sp>
      <p:sp>
        <p:nvSpPr>
          <p:cNvPr id="27" name="object 27"/>
          <p:cNvSpPr txBox="1"/>
          <p:nvPr/>
        </p:nvSpPr>
        <p:spPr>
          <a:xfrm>
            <a:off x="4674616" y="2131456"/>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9</a:t>
            </a:r>
            <a:endParaRPr>
              <a:solidFill>
                <a:prstClr val="black"/>
              </a:solidFill>
              <a:cs typeface="Calibri"/>
            </a:endParaRPr>
          </a:p>
        </p:txBody>
      </p:sp>
      <p:sp>
        <p:nvSpPr>
          <p:cNvPr id="26" name="object 26"/>
          <p:cNvSpPr txBox="1"/>
          <p:nvPr/>
        </p:nvSpPr>
        <p:spPr>
          <a:xfrm>
            <a:off x="5551805" y="2131456"/>
            <a:ext cx="288254" cy="254317"/>
          </a:xfrm>
          <a:prstGeom prst="rect">
            <a:avLst/>
          </a:prstGeom>
        </p:spPr>
        <p:txBody>
          <a:bodyPr wrap="square" lIns="0" tIns="0" rIns="0" bIns="0" rtlCol="0">
            <a:noAutofit/>
          </a:bodyPr>
          <a:lstStyle/>
          <a:p>
            <a:pPr marL="12700">
              <a:lnSpc>
                <a:spcPts val="1935"/>
              </a:lnSpc>
              <a:spcBef>
                <a:spcPts val="96"/>
              </a:spcBef>
            </a:pPr>
            <a:r>
              <a:rPr sz="2700" b="1" spc="-14" baseline="3034" dirty="0">
                <a:solidFill>
                  <a:prstClr val="black"/>
                </a:solidFill>
                <a:cs typeface="Calibri"/>
              </a:rPr>
              <a:t>10</a:t>
            </a:r>
            <a:endParaRPr>
              <a:solidFill>
                <a:prstClr val="black"/>
              </a:solidFill>
              <a:cs typeface="Calibri"/>
            </a:endParaRPr>
          </a:p>
        </p:txBody>
      </p:sp>
      <p:sp>
        <p:nvSpPr>
          <p:cNvPr id="25" name="object 25"/>
          <p:cNvSpPr txBox="1"/>
          <p:nvPr/>
        </p:nvSpPr>
        <p:spPr>
          <a:xfrm>
            <a:off x="6867525" y="2131456"/>
            <a:ext cx="288889" cy="254317"/>
          </a:xfrm>
          <a:prstGeom prst="rect">
            <a:avLst/>
          </a:prstGeom>
        </p:spPr>
        <p:txBody>
          <a:bodyPr wrap="square" lIns="0" tIns="0" rIns="0" bIns="0" rtlCol="0">
            <a:noAutofit/>
          </a:bodyPr>
          <a:lstStyle/>
          <a:p>
            <a:pPr marL="12700">
              <a:lnSpc>
                <a:spcPts val="1935"/>
              </a:lnSpc>
              <a:spcBef>
                <a:spcPts val="96"/>
              </a:spcBef>
            </a:pPr>
            <a:r>
              <a:rPr sz="2700" b="1" spc="-9" baseline="3034" dirty="0">
                <a:solidFill>
                  <a:prstClr val="black"/>
                </a:solidFill>
                <a:cs typeface="Calibri"/>
              </a:rPr>
              <a:t>59</a:t>
            </a:r>
            <a:endParaRPr>
              <a:solidFill>
                <a:prstClr val="black"/>
              </a:solidFill>
              <a:cs typeface="Calibri"/>
            </a:endParaRPr>
          </a:p>
        </p:txBody>
      </p:sp>
      <p:sp>
        <p:nvSpPr>
          <p:cNvPr id="24" name="object 24"/>
          <p:cNvSpPr txBox="1"/>
          <p:nvPr/>
        </p:nvSpPr>
        <p:spPr>
          <a:xfrm>
            <a:off x="7744841" y="2131456"/>
            <a:ext cx="288889" cy="254317"/>
          </a:xfrm>
          <a:prstGeom prst="rect">
            <a:avLst/>
          </a:prstGeom>
        </p:spPr>
        <p:txBody>
          <a:bodyPr wrap="square" lIns="0" tIns="0" rIns="0" bIns="0" rtlCol="0">
            <a:noAutofit/>
          </a:bodyPr>
          <a:lstStyle/>
          <a:p>
            <a:pPr marL="12700">
              <a:lnSpc>
                <a:spcPts val="1935"/>
              </a:lnSpc>
              <a:spcBef>
                <a:spcPts val="96"/>
              </a:spcBef>
            </a:pPr>
            <a:r>
              <a:rPr sz="2700" b="1" spc="-9" baseline="3034" dirty="0">
                <a:solidFill>
                  <a:prstClr val="black"/>
                </a:solidFill>
                <a:cs typeface="Calibri"/>
              </a:rPr>
              <a:t>60</a:t>
            </a:r>
            <a:endParaRPr>
              <a:solidFill>
                <a:prstClr val="black"/>
              </a:solidFill>
              <a:cs typeface="Calibri"/>
            </a:endParaRPr>
          </a:p>
        </p:txBody>
      </p:sp>
      <p:sp>
        <p:nvSpPr>
          <p:cNvPr id="23" name="object 23"/>
          <p:cNvSpPr txBox="1"/>
          <p:nvPr/>
        </p:nvSpPr>
        <p:spPr>
          <a:xfrm>
            <a:off x="1604264" y="2801381"/>
            <a:ext cx="252342" cy="649668"/>
          </a:xfrm>
          <a:prstGeom prst="rect">
            <a:avLst/>
          </a:prstGeom>
        </p:spPr>
        <p:txBody>
          <a:bodyPr wrap="square" lIns="0" tIns="0" rIns="0" bIns="0" rtlCol="0">
            <a:noAutofit/>
          </a:bodyPr>
          <a:lstStyle/>
          <a:p>
            <a:pPr marL="12700" marR="34337">
              <a:lnSpc>
                <a:spcPts val="1935"/>
              </a:lnSpc>
              <a:spcBef>
                <a:spcPts val="96"/>
              </a:spcBef>
            </a:pPr>
            <a:r>
              <a:rPr sz="2700" b="1" baseline="3034" dirty="0">
                <a:solidFill>
                  <a:prstClr val="black"/>
                </a:solidFill>
                <a:cs typeface="Calibri"/>
              </a:rPr>
              <a:t>0</a:t>
            </a:r>
            <a:endParaRPr>
              <a:solidFill>
                <a:prstClr val="black"/>
              </a:solidFill>
              <a:cs typeface="Calibri"/>
            </a:endParaRPr>
          </a:p>
          <a:p>
            <a:pPr marL="89281">
              <a:lnSpc>
                <a:spcPct val="101725"/>
              </a:lnSpc>
              <a:spcBef>
                <a:spcPts val="818"/>
              </a:spcBef>
            </a:pPr>
            <a:r>
              <a:rPr b="1" dirty="0">
                <a:solidFill>
                  <a:prstClr val="black"/>
                </a:solidFill>
                <a:cs typeface="Calibri"/>
              </a:rPr>
              <a:t>0</a:t>
            </a:r>
            <a:endParaRPr>
              <a:solidFill>
                <a:prstClr val="black"/>
              </a:solidFill>
              <a:cs typeface="Calibri"/>
            </a:endParaRPr>
          </a:p>
        </p:txBody>
      </p:sp>
      <p:sp>
        <p:nvSpPr>
          <p:cNvPr id="22" name="object 22"/>
          <p:cNvSpPr txBox="1"/>
          <p:nvPr/>
        </p:nvSpPr>
        <p:spPr>
          <a:xfrm>
            <a:off x="2262251" y="2801381"/>
            <a:ext cx="627042" cy="649668"/>
          </a:xfrm>
          <a:prstGeom prst="rect">
            <a:avLst/>
          </a:prstGeom>
        </p:spPr>
        <p:txBody>
          <a:bodyPr wrap="square" lIns="0" tIns="0" rIns="0" bIns="0" rtlCol="0">
            <a:noAutofit/>
          </a:bodyPr>
          <a:lstStyle/>
          <a:p>
            <a:pPr algn="ctr">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2,00</a:t>
            </a:r>
            <a:r>
              <a:rPr sz="2700" b="1" baseline="3034" dirty="0">
                <a:solidFill>
                  <a:prstClr val="black"/>
                </a:solidFill>
                <a:cs typeface="Calibri"/>
              </a:rPr>
              <a:t>0</a:t>
            </a:r>
            <a:endParaRPr dirty="0">
              <a:solidFill>
                <a:prstClr val="black"/>
              </a:solidFill>
              <a:cs typeface="Calibri"/>
            </a:endParaRPr>
          </a:p>
          <a:p>
            <a:pPr marL="246610" marR="204671" algn="ctr">
              <a:lnSpc>
                <a:spcPct val="101725"/>
              </a:lnSpc>
              <a:spcBef>
                <a:spcPts val="818"/>
              </a:spcBef>
            </a:pPr>
            <a:r>
              <a:rPr b="1" dirty="0">
                <a:solidFill>
                  <a:prstClr val="black"/>
                </a:solidFill>
                <a:cs typeface="Calibri"/>
              </a:rPr>
              <a:t>1</a:t>
            </a:r>
            <a:endParaRPr dirty="0">
              <a:solidFill>
                <a:prstClr val="black"/>
              </a:solidFill>
              <a:cs typeface="Calibri"/>
            </a:endParaRPr>
          </a:p>
        </p:txBody>
      </p:sp>
      <p:sp>
        <p:nvSpPr>
          <p:cNvPr id="21" name="object 21"/>
          <p:cNvSpPr txBox="1"/>
          <p:nvPr/>
        </p:nvSpPr>
        <p:spPr>
          <a:xfrm>
            <a:off x="3139440" y="2801381"/>
            <a:ext cx="626559" cy="649668"/>
          </a:xfrm>
          <a:prstGeom prst="rect">
            <a:avLst/>
          </a:prstGeom>
        </p:spPr>
        <p:txBody>
          <a:bodyPr wrap="square" lIns="0" tIns="0" rIns="0" bIns="0" rtlCol="0">
            <a:noAutofit/>
          </a:bodyPr>
          <a:lstStyle/>
          <a:p>
            <a:pPr algn="ctr">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a:t>
            </a:r>
            <a:r>
              <a:rPr sz="2700" b="1" spc="-14" baseline="3034" dirty="0">
                <a:solidFill>
                  <a:prstClr val="black"/>
                </a:solidFill>
                <a:cs typeface="Calibri"/>
              </a:rPr>
              <a:t>,</a:t>
            </a:r>
            <a:r>
              <a:rPr sz="2700" b="1" spc="-9" baseline="3034" dirty="0">
                <a:solidFill>
                  <a:prstClr val="black"/>
                </a:solidFill>
                <a:cs typeface="Calibri"/>
              </a:rPr>
              <a:t>00</a:t>
            </a:r>
            <a:r>
              <a:rPr sz="2700" b="1" baseline="3034" dirty="0">
                <a:solidFill>
                  <a:prstClr val="black"/>
                </a:solidFill>
                <a:cs typeface="Calibri"/>
              </a:rPr>
              <a:t>0</a:t>
            </a:r>
            <a:endParaRPr>
              <a:solidFill>
                <a:prstClr val="black"/>
              </a:solidFill>
              <a:cs typeface="Calibri"/>
            </a:endParaRPr>
          </a:p>
          <a:p>
            <a:pPr marL="214987" marR="235811" algn="ctr">
              <a:lnSpc>
                <a:spcPct val="101725"/>
              </a:lnSpc>
              <a:spcBef>
                <a:spcPts val="818"/>
              </a:spcBef>
            </a:pPr>
            <a:r>
              <a:rPr b="1" dirty="0">
                <a:solidFill>
                  <a:prstClr val="black"/>
                </a:solidFill>
                <a:cs typeface="Calibri"/>
              </a:rPr>
              <a:t>2</a:t>
            </a:r>
            <a:endParaRPr>
              <a:solidFill>
                <a:prstClr val="black"/>
              </a:solidFill>
              <a:cs typeface="Calibri"/>
            </a:endParaRPr>
          </a:p>
        </p:txBody>
      </p:sp>
      <p:sp>
        <p:nvSpPr>
          <p:cNvPr id="20" name="object 20"/>
          <p:cNvSpPr txBox="1"/>
          <p:nvPr/>
        </p:nvSpPr>
        <p:spPr>
          <a:xfrm>
            <a:off x="4455541" y="2801381"/>
            <a:ext cx="625186" cy="649668"/>
          </a:xfrm>
          <a:prstGeom prst="rect">
            <a:avLst/>
          </a:prstGeom>
        </p:spPr>
        <p:txBody>
          <a:bodyPr wrap="square" lIns="0" tIns="0" rIns="0" bIns="0" rtlCol="0">
            <a:noAutofit/>
          </a:bodyPr>
          <a:lstStyle/>
          <a:p>
            <a:pPr algn="ctr">
              <a:lnSpc>
                <a:spcPts val="1935"/>
              </a:lnSpc>
              <a:spcBef>
                <a:spcPts val="96"/>
              </a:spcBef>
            </a:pPr>
            <a:r>
              <a:rPr sz="2700" b="1" spc="-25" baseline="3034" dirty="0">
                <a:solidFill>
                  <a:prstClr val="black"/>
                </a:solidFill>
                <a:cs typeface="Calibri"/>
              </a:rPr>
              <a:t>-</a:t>
            </a:r>
            <a:r>
              <a:rPr sz="2700" b="1" spc="-14" baseline="3034" dirty="0">
                <a:solidFill>
                  <a:prstClr val="black"/>
                </a:solidFill>
                <a:cs typeface="Calibri"/>
              </a:rPr>
              <a:t>2,00</a:t>
            </a:r>
            <a:r>
              <a:rPr sz="2700" b="1" baseline="3034" dirty="0">
                <a:solidFill>
                  <a:prstClr val="black"/>
                </a:solidFill>
                <a:cs typeface="Calibri"/>
              </a:rPr>
              <a:t>0</a:t>
            </a:r>
            <a:endParaRPr dirty="0">
              <a:solidFill>
                <a:prstClr val="black"/>
              </a:solidFill>
              <a:cs typeface="Calibri"/>
            </a:endParaRPr>
          </a:p>
          <a:p>
            <a:pPr marL="166981" marR="282443" algn="ctr">
              <a:lnSpc>
                <a:spcPct val="101725"/>
              </a:lnSpc>
              <a:spcBef>
                <a:spcPts val="818"/>
              </a:spcBef>
            </a:pPr>
            <a:r>
              <a:rPr b="1" dirty="0">
                <a:solidFill>
                  <a:prstClr val="black"/>
                </a:solidFill>
                <a:cs typeface="Calibri"/>
              </a:rPr>
              <a:t>9</a:t>
            </a:r>
            <a:endParaRPr dirty="0">
              <a:solidFill>
                <a:prstClr val="black"/>
              </a:solidFill>
              <a:cs typeface="Calibri"/>
            </a:endParaRPr>
          </a:p>
        </p:txBody>
      </p:sp>
      <p:sp>
        <p:nvSpPr>
          <p:cNvPr id="19" name="object 19"/>
          <p:cNvSpPr txBox="1"/>
          <p:nvPr/>
        </p:nvSpPr>
        <p:spPr>
          <a:xfrm>
            <a:off x="5332476" y="2801381"/>
            <a:ext cx="627042" cy="649668"/>
          </a:xfrm>
          <a:prstGeom prst="rect">
            <a:avLst/>
          </a:prstGeom>
        </p:spPr>
        <p:txBody>
          <a:bodyPr wrap="square" lIns="0" tIns="0" rIns="0" bIns="0" rtlCol="0">
            <a:noAutofit/>
          </a:bodyPr>
          <a:lstStyle/>
          <a:p>
            <a:pPr algn="ctr">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2,00</a:t>
            </a:r>
            <a:r>
              <a:rPr sz="2700" b="1" baseline="3034" dirty="0">
                <a:solidFill>
                  <a:prstClr val="black"/>
                </a:solidFill>
                <a:cs typeface="Calibri"/>
              </a:rPr>
              <a:t>0</a:t>
            </a:r>
            <a:endParaRPr dirty="0">
              <a:solidFill>
                <a:prstClr val="black"/>
              </a:solidFill>
              <a:cs typeface="Calibri"/>
            </a:endParaRPr>
          </a:p>
          <a:p>
            <a:pPr marL="137009" marR="201779" algn="ctr">
              <a:lnSpc>
                <a:spcPct val="101725"/>
              </a:lnSpc>
              <a:spcBef>
                <a:spcPts val="818"/>
              </a:spcBef>
            </a:pPr>
            <a:r>
              <a:rPr b="1" spc="-14" dirty="0">
                <a:solidFill>
                  <a:prstClr val="black"/>
                </a:solidFill>
                <a:cs typeface="Calibri"/>
              </a:rPr>
              <a:t>10</a:t>
            </a:r>
            <a:endParaRPr dirty="0">
              <a:solidFill>
                <a:prstClr val="black"/>
              </a:solidFill>
              <a:cs typeface="Calibri"/>
            </a:endParaRPr>
          </a:p>
        </p:txBody>
      </p:sp>
      <p:sp>
        <p:nvSpPr>
          <p:cNvPr id="18" name="object 18"/>
          <p:cNvSpPr txBox="1"/>
          <p:nvPr/>
        </p:nvSpPr>
        <p:spPr>
          <a:xfrm>
            <a:off x="6648450" y="2801381"/>
            <a:ext cx="642355" cy="649668"/>
          </a:xfrm>
          <a:prstGeom prst="rect">
            <a:avLst/>
          </a:prstGeom>
        </p:spPr>
        <p:txBody>
          <a:bodyPr wrap="square" lIns="0" tIns="0" rIns="0" bIns="0" rtlCol="0">
            <a:noAutofit/>
          </a:bodyPr>
          <a:lstStyle/>
          <a:p>
            <a:pPr marL="12700">
              <a:lnSpc>
                <a:spcPts val="1935"/>
              </a:lnSpc>
              <a:spcBef>
                <a:spcPts val="96"/>
              </a:spcBef>
            </a:pPr>
            <a:r>
              <a:rPr sz="2700" b="1" spc="-25" baseline="3034" dirty="0">
                <a:solidFill>
                  <a:prstClr val="black"/>
                </a:solidFill>
                <a:cs typeface="Calibri"/>
              </a:rPr>
              <a:t>-</a:t>
            </a:r>
            <a:r>
              <a:rPr sz="2700" b="1" spc="-14" baseline="3034" dirty="0">
                <a:solidFill>
                  <a:prstClr val="black"/>
                </a:solidFill>
                <a:cs typeface="Calibri"/>
              </a:rPr>
              <a:t>2,00</a:t>
            </a:r>
            <a:r>
              <a:rPr sz="2700" b="1" baseline="3034" dirty="0">
                <a:solidFill>
                  <a:prstClr val="black"/>
                </a:solidFill>
                <a:cs typeface="Calibri"/>
              </a:rPr>
              <a:t>0</a:t>
            </a:r>
            <a:endParaRPr dirty="0">
              <a:solidFill>
                <a:prstClr val="black"/>
              </a:solidFill>
              <a:cs typeface="Calibri"/>
            </a:endParaRPr>
          </a:p>
          <a:p>
            <a:pPr marL="119125" marR="34337">
              <a:lnSpc>
                <a:spcPct val="101725"/>
              </a:lnSpc>
              <a:spcBef>
                <a:spcPts val="818"/>
              </a:spcBef>
            </a:pPr>
            <a:r>
              <a:rPr b="1" spc="-14" dirty="0">
                <a:solidFill>
                  <a:prstClr val="black"/>
                </a:solidFill>
                <a:cs typeface="Calibri"/>
              </a:rPr>
              <a:t>59</a:t>
            </a:r>
            <a:endParaRPr dirty="0">
              <a:solidFill>
                <a:prstClr val="black"/>
              </a:solidFill>
              <a:cs typeface="Calibri"/>
            </a:endParaRPr>
          </a:p>
        </p:txBody>
      </p:sp>
      <p:sp>
        <p:nvSpPr>
          <p:cNvPr id="17" name="object 17"/>
          <p:cNvSpPr txBox="1"/>
          <p:nvPr/>
        </p:nvSpPr>
        <p:spPr>
          <a:xfrm>
            <a:off x="7598791" y="2801381"/>
            <a:ext cx="642355" cy="649668"/>
          </a:xfrm>
          <a:prstGeom prst="rect">
            <a:avLst/>
          </a:prstGeom>
        </p:spPr>
        <p:txBody>
          <a:bodyPr wrap="square" lIns="0" tIns="0" rIns="0" bIns="0" rtlCol="0">
            <a:noAutofit/>
          </a:bodyPr>
          <a:lstStyle/>
          <a:p>
            <a:pPr marL="12700">
              <a:lnSpc>
                <a:spcPts val="1935"/>
              </a:lnSpc>
              <a:spcBef>
                <a:spcPts val="96"/>
              </a:spcBef>
            </a:pPr>
            <a:r>
              <a:rPr sz="2700" b="1" spc="-25" baseline="3034" dirty="0">
                <a:solidFill>
                  <a:prstClr val="black"/>
                </a:solidFill>
                <a:cs typeface="Calibri"/>
              </a:rPr>
              <a:t>-</a:t>
            </a:r>
            <a:r>
              <a:rPr sz="2700" b="1" spc="-14" baseline="3034" dirty="0">
                <a:solidFill>
                  <a:prstClr val="black"/>
                </a:solidFill>
                <a:cs typeface="Calibri"/>
              </a:rPr>
              <a:t>2,00</a:t>
            </a:r>
            <a:r>
              <a:rPr sz="2700" b="1" baseline="3034" dirty="0">
                <a:solidFill>
                  <a:prstClr val="black"/>
                </a:solidFill>
                <a:cs typeface="Calibri"/>
              </a:rPr>
              <a:t>0</a:t>
            </a:r>
            <a:endParaRPr>
              <a:solidFill>
                <a:prstClr val="black"/>
              </a:solidFill>
              <a:cs typeface="Calibri"/>
            </a:endParaRPr>
          </a:p>
          <a:p>
            <a:pPr marL="14224" marR="34337">
              <a:lnSpc>
                <a:spcPct val="101725"/>
              </a:lnSpc>
              <a:spcBef>
                <a:spcPts val="818"/>
              </a:spcBef>
            </a:pPr>
            <a:r>
              <a:rPr b="1" spc="-14" dirty="0">
                <a:solidFill>
                  <a:prstClr val="black"/>
                </a:solidFill>
                <a:cs typeface="Calibri"/>
              </a:rPr>
              <a:t>60</a:t>
            </a:r>
            <a:endParaRPr>
              <a:solidFill>
                <a:prstClr val="black"/>
              </a:solidFill>
              <a:cs typeface="Calibri"/>
            </a:endParaRPr>
          </a:p>
        </p:txBody>
      </p:sp>
      <p:sp>
        <p:nvSpPr>
          <p:cNvPr id="16" name="object 16"/>
          <p:cNvSpPr txBox="1"/>
          <p:nvPr/>
        </p:nvSpPr>
        <p:spPr>
          <a:xfrm>
            <a:off x="1680845" y="3745245"/>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0</a:t>
            </a:r>
            <a:endParaRPr>
              <a:solidFill>
                <a:prstClr val="black"/>
              </a:solidFill>
              <a:cs typeface="Calibri"/>
            </a:endParaRPr>
          </a:p>
        </p:txBody>
      </p:sp>
      <p:sp>
        <p:nvSpPr>
          <p:cNvPr id="15" name="object 15"/>
          <p:cNvSpPr txBox="1"/>
          <p:nvPr/>
        </p:nvSpPr>
        <p:spPr>
          <a:xfrm>
            <a:off x="2526030" y="3745245"/>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0</a:t>
            </a:r>
            <a:endParaRPr>
              <a:solidFill>
                <a:prstClr val="black"/>
              </a:solidFill>
              <a:cs typeface="Calibri"/>
            </a:endParaRPr>
          </a:p>
        </p:txBody>
      </p:sp>
      <p:sp>
        <p:nvSpPr>
          <p:cNvPr id="14" name="object 14"/>
          <p:cNvSpPr txBox="1"/>
          <p:nvPr/>
        </p:nvSpPr>
        <p:spPr>
          <a:xfrm>
            <a:off x="3265170" y="3745245"/>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0</a:t>
            </a:r>
            <a:endParaRPr>
              <a:solidFill>
                <a:prstClr val="black"/>
              </a:solidFill>
              <a:cs typeface="Calibri"/>
            </a:endParaRPr>
          </a:p>
        </p:txBody>
      </p:sp>
      <p:sp>
        <p:nvSpPr>
          <p:cNvPr id="13" name="object 13"/>
          <p:cNvSpPr txBox="1"/>
          <p:nvPr/>
        </p:nvSpPr>
        <p:spPr>
          <a:xfrm>
            <a:off x="4639691" y="3745245"/>
            <a:ext cx="175761" cy="254317"/>
          </a:xfrm>
          <a:prstGeom prst="rect">
            <a:avLst/>
          </a:prstGeom>
        </p:spPr>
        <p:txBody>
          <a:bodyPr wrap="square" lIns="0" tIns="0" rIns="0" bIns="0" rtlCol="0">
            <a:noAutofit/>
          </a:bodyPr>
          <a:lstStyle/>
          <a:p>
            <a:pPr marL="12700">
              <a:lnSpc>
                <a:spcPts val="1935"/>
              </a:lnSpc>
              <a:spcBef>
                <a:spcPts val="96"/>
              </a:spcBef>
            </a:pPr>
            <a:r>
              <a:rPr sz="2700" b="1" baseline="3034" dirty="0">
                <a:solidFill>
                  <a:prstClr val="black"/>
                </a:solidFill>
                <a:cs typeface="Calibri"/>
              </a:rPr>
              <a:t>0</a:t>
            </a:r>
            <a:endParaRPr>
              <a:solidFill>
                <a:prstClr val="black"/>
              </a:solidFill>
              <a:cs typeface="Calibri"/>
            </a:endParaRPr>
          </a:p>
        </p:txBody>
      </p:sp>
      <p:sp>
        <p:nvSpPr>
          <p:cNvPr id="12" name="object 12"/>
          <p:cNvSpPr txBox="1"/>
          <p:nvPr/>
        </p:nvSpPr>
        <p:spPr>
          <a:xfrm>
            <a:off x="5275326" y="3745245"/>
            <a:ext cx="643728" cy="254317"/>
          </a:xfrm>
          <a:prstGeom prst="rect">
            <a:avLst/>
          </a:prstGeom>
        </p:spPr>
        <p:txBody>
          <a:bodyPr wrap="square" lIns="0" tIns="0" rIns="0" bIns="0" rtlCol="0">
            <a:noAutofit/>
          </a:bodyPr>
          <a:lstStyle/>
          <a:p>
            <a:pPr marL="12700">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a:t>
            </a:r>
            <a:r>
              <a:rPr sz="2700" b="1" spc="-14" baseline="3034" dirty="0">
                <a:solidFill>
                  <a:prstClr val="black"/>
                </a:solidFill>
                <a:cs typeface="Calibri"/>
              </a:rPr>
              <a:t>,</a:t>
            </a:r>
            <a:r>
              <a:rPr sz="2700" b="1" spc="-9" baseline="3034" dirty="0">
                <a:solidFill>
                  <a:prstClr val="black"/>
                </a:solidFill>
                <a:cs typeface="Calibri"/>
              </a:rPr>
              <a:t>60</a:t>
            </a:r>
            <a:r>
              <a:rPr sz="2700" b="1" baseline="3034" dirty="0">
                <a:solidFill>
                  <a:prstClr val="black"/>
                </a:solidFill>
                <a:cs typeface="Calibri"/>
              </a:rPr>
              <a:t>0</a:t>
            </a:r>
            <a:endParaRPr>
              <a:solidFill>
                <a:prstClr val="black"/>
              </a:solidFill>
              <a:cs typeface="Calibri"/>
            </a:endParaRPr>
          </a:p>
        </p:txBody>
      </p:sp>
      <p:sp>
        <p:nvSpPr>
          <p:cNvPr id="11" name="object 11"/>
          <p:cNvSpPr txBox="1"/>
          <p:nvPr/>
        </p:nvSpPr>
        <p:spPr>
          <a:xfrm>
            <a:off x="6543294" y="3745245"/>
            <a:ext cx="644109" cy="254317"/>
          </a:xfrm>
          <a:prstGeom prst="rect">
            <a:avLst/>
          </a:prstGeom>
        </p:spPr>
        <p:txBody>
          <a:bodyPr wrap="square" lIns="0" tIns="0" rIns="0" bIns="0" rtlCol="0">
            <a:noAutofit/>
          </a:bodyPr>
          <a:lstStyle/>
          <a:p>
            <a:pPr marL="12700">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a:t>
            </a:r>
            <a:r>
              <a:rPr sz="2700" b="1" spc="-14" baseline="3034" dirty="0">
                <a:solidFill>
                  <a:prstClr val="black"/>
                </a:solidFill>
                <a:cs typeface="Calibri"/>
              </a:rPr>
              <a:t>,</a:t>
            </a:r>
            <a:r>
              <a:rPr sz="2700" b="1" spc="-9" baseline="3034" dirty="0">
                <a:solidFill>
                  <a:prstClr val="black"/>
                </a:solidFill>
                <a:cs typeface="Calibri"/>
              </a:rPr>
              <a:t>60</a:t>
            </a:r>
            <a:r>
              <a:rPr sz="2700" b="1" baseline="3034" dirty="0">
                <a:solidFill>
                  <a:prstClr val="black"/>
                </a:solidFill>
                <a:cs typeface="Calibri"/>
              </a:rPr>
              <a:t>0</a:t>
            </a:r>
            <a:endParaRPr>
              <a:solidFill>
                <a:prstClr val="black"/>
              </a:solidFill>
              <a:cs typeface="Calibri"/>
            </a:endParaRPr>
          </a:p>
        </p:txBody>
      </p:sp>
      <p:sp>
        <p:nvSpPr>
          <p:cNvPr id="10" name="object 10"/>
          <p:cNvSpPr txBox="1"/>
          <p:nvPr/>
        </p:nvSpPr>
        <p:spPr>
          <a:xfrm>
            <a:off x="7458709" y="3745245"/>
            <a:ext cx="644109" cy="254317"/>
          </a:xfrm>
          <a:prstGeom prst="rect">
            <a:avLst/>
          </a:prstGeom>
        </p:spPr>
        <p:txBody>
          <a:bodyPr wrap="square" lIns="0" tIns="0" rIns="0" bIns="0" rtlCol="0">
            <a:noAutofit/>
          </a:bodyPr>
          <a:lstStyle/>
          <a:p>
            <a:pPr marL="12700">
              <a:lnSpc>
                <a:spcPts val="1935"/>
              </a:lnSpc>
              <a:spcBef>
                <a:spcPts val="96"/>
              </a:spcBef>
            </a:pPr>
            <a:r>
              <a:rPr sz="2700" b="1" spc="-25" baseline="3034" dirty="0">
                <a:solidFill>
                  <a:prstClr val="black"/>
                </a:solidFill>
                <a:cs typeface="Calibri"/>
              </a:rPr>
              <a:t>-</a:t>
            </a:r>
            <a:r>
              <a:rPr sz="2700" b="1" spc="-9" baseline="3034" dirty="0">
                <a:solidFill>
                  <a:prstClr val="black"/>
                </a:solidFill>
                <a:cs typeface="Calibri"/>
              </a:rPr>
              <a:t>2</a:t>
            </a:r>
            <a:r>
              <a:rPr sz="2700" b="1" spc="-14" baseline="3034" dirty="0">
                <a:solidFill>
                  <a:prstClr val="black"/>
                </a:solidFill>
                <a:cs typeface="Calibri"/>
              </a:rPr>
              <a:t>,</a:t>
            </a:r>
            <a:r>
              <a:rPr sz="2700" b="1" spc="-9" baseline="3034" dirty="0">
                <a:solidFill>
                  <a:prstClr val="black"/>
                </a:solidFill>
                <a:cs typeface="Calibri"/>
              </a:rPr>
              <a:t>60</a:t>
            </a:r>
            <a:r>
              <a:rPr sz="2700" b="1" baseline="3034" dirty="0">
                <a:solidFill>
                  <a:prstClr val="black"/>
                </a:solidFill>
                <a:cs typeface="Calibri"/>
              </a:rPr>
              <a:t>0</a:t>
            </a:r>
            <a:endParaRPr>
              <a:solidFill>
                <a:prstClr val="black"/>
              </a:solidFill>
              <a:cs typeface="Calibri"/>
            </a:endParaRPr>
          </a:p>
        </p:txBody>
      </p:sp>
      <p:sp>
        <p:nvSpPr>
          <p:cNvPr id="9" name="object 9"/>
          <p:cNvSpPr txBox="1"/>
          <p:nvPr/>
        </p:nvSpPr>
        <p:spPr>
          <a:xfrm>
            <a:off x="1515364" y="4876802"/>
            <a:ext cx="7134258" cy="2285998"/>
          </a:xfrm>
          <a:prstGeom prst="rect">
            <a:avLst/>
          </a:prstGeom>
        </p:spPr>
        <p:txBody>
          <a:bodyPr wrap="square" lIns="0" tIns="0" rIns="0" bIns="0" rtlCol="0">
            <a:noAutofit/>
          </a:bodyPr>
          <a:lstStyle/>
          <a:p>
            <a:pPr marL="12700">
              <a:lnSpc>
                <a:spcPct val="95825"/>
              </a:lnSpc>
              <a:spcBef>
                <a:spcPts val="610"/>
              </a:spcBef>
            </a:pPr>
            <a:endParaRPr dirty="0">
              <a:solidFill>
                <a:prstClr val="black"/>
              </a:solidFill>
              <a:latin typeface="Times New Roman"/>
              <a:cs typeface="Times New Roman"/>
            </a:endParaRPr>
          </a:p>
        </p:txBody>
      </p:sp>
      <p:sp>
        <p:nvSpPr>
          <p:cNvPr id="8" name="object 8"/>
          <p:cNvSpPr txBox="1"/>
          <p:nvPr/>
        </p:nvSpPr>
        <p:spPr>
          <a:xfrm>
            <a:off x="1741043" y="3547617"/>
            <a:ext cx="844676" cy="60960"/>
          </a:xfrm>
          <a:prstGeom prst="rect">
            <a:avLst/>
          </a:prstGeom>
        </p:spPr>
        <p:txBody>
          <a:bodyPr wrap="square" lIns="0" tIns="0" rIns="0" bIns="0" rtlCol="0">
            <a:noAutofit/>
          </a:bodyPr>
          <a:lstStyle/>
          <a:p>
            <a:endParaRPr>
              <a:solidFill>
                <a:prstClr val="black"/>
              </a:solidFill>
            </a:endParaRPr>
          </a:p>
        </p:txBody>
      </p:sp>
      <p:sp>
        <p:nvSpPr>
          <p:cNvPr id="7" name="object 7"/>
          <p:cNvSpPr txBox="1"/>
          <p:nvPr/>
        </p:nvSpPr>
        <p:spPr>
          <a:xfrm>
            <a:off x="2585720" y="3547617"/>
            <a:ext cx="844803" cy="60960"/>
          </a:xfrm>
          <a:prstGeom prst="rect">
            <a:avLst/>
          </a:prstGeom>
        </p:spPr>
        <p:txBody>
          <a:bodyPr wrap="square" lIns="0" tIns="0" rIns="0" bIns="0" rtlCol="0">
            <a:noAutofit/>
          </a:bodyPr>
          <a:lstStyle/>
          <a:p>
            <a:endParaRPr>
              <a:solidFill>
                <a:prstClr val="black"/>
              </a:solidFill>
            </a:endParaRPr>
          </a:p>
        </p:txBody>
      </p:sp>
      <p:sp>
        <p:nvSpPr>
          <p:cNvPr id="6" name="object 6"/>
          <p:cNvSpPr txBox="1"/>
          <p:nvPr/>
        </p:nvSpPr>
        <p:spPr>
          <a:xfrm>
            <a:off x="3430524" y="3547617"/>
            <a:ext cx="1267078" cy="60960"/>
          </a:xfrm>
          <a:prstGeom prst="rect">
            <a:avLst/>
          </a:prstGeom>
        </p:spPr>
        <p:txBody>
          <a:bodyPr wrap="square" lIns="0" tIns="0" rIns="0" bIns="0" rtlCol="0">
            <a:noAutofit/>
          </a:bodyPr>
          <a:lstStyle/>
          <a:p>
            <a:endParaRPr>
              <a:solidFill>
                <a:prstClr val="black"/>
              </a:solidFill>
            </a:endParaRPr>
          </a:p>
        </p:txBody>
      </p:sp>
      <p:sp>
        <p:nvSpPr>
          <p:cNvPr id="5" name="object 5"/>
          <p:cNvSpPr txBox="1"/>
          <p:nvPr/>
        </p:nvSpPr>
        <p:spPr>
          <a:xfrm>
            <a:off x="4697603" y="3547617"/>
            <a:ext cx="844804" cy="60960"/>
          </a:xfrm>
          <a:prstGeom prst="rect">
            <a:avLst/>
          </a:prstGeom>
        </p:spPr>
        <p:txBody>
          <a:bodyPr wrap="square" lIns="0" tIns="0" rIns="0" bIns="0" rtlCol="0">
            <a:noAutofit/>
          </a:bodyPr>
          <a:lstStyle/>
          <a:p>
            <a:endParaRPr>
              <a:solidFill>
                <a:prstClr val="black"/>
              </a:solidFill>
            </a:endParaRPr>
          </a:p>
        </p:txBody>
      </p:sp>
      <p:sp>
        <p:nvSpPr>
          <p:cNvPr id="4" name="object 4"/>
          <p:cNvSpPr txBox="1"/>
          <p:nvPr/>
        </p:nvSpPr>
        <p:spPr>
          <a:xfrm>
            <a:off x="5542407" y="3547617"/>
            <a:ext cx="1267078" cy="60960"/>
          </a:xfrm>
          <a:prstGeom prst="rect">
            <a:avLst/>
          </a:prstGeom>
        </p:spPr>
        <p:txBody>
          <a:bodyPr wrap="square" lIns="0" tIns="0" rIns="0" bIns="0" rtlCol="0">
            <a:noAutofit/>
          </a:bodyPr>
          <a:lstStyle/>
          <a:p>
            <a:endParaRPr>
              <a:solidFill>
                <a:prstClr val="black"/>
              </a:solidFill>
            </a:endParaRPr>
          </a:p>
        </p:txBody>
      </p:sp>
      <p:sp>
        <p:nvSpPr>
          <p:cNvPr id="3" name="object 3"/>
          <p:cNvSpPr txBox="1"/>
          <p:nvPr/>
        </p:nvSpPr>
        <p:spPr>
          <a:xfrm>
            <a:off x="6809485" y="3547617"/>
            <a:ext cx="844804" cy="60960"/>
          </a:xfrm>
          <a:prstGeom prst="rect">
            <a:avLst/>
          </a:prstGeom>
        </p:spPr>
        <p:txBody>
          <a:bodyPr wrap="square" lIns="0" tIns="0" rIns="0" bIns="0" rtlCol="0">
            <a:noAutofit/>
          </a:bodyPr>
          <a:lstStyle/>
          <a:p>
            <a:endParaRPr>
              <a:solidFill>
                <a:prstClr val="black"/>
              </a:solidFill>
            </a:endParaRPr>
          </a:p>
        </p:txBody>
      </p:sp>
      <p:sp>
        <p:nvSpPr>
          <p:cNvPr id="2" name="object 2"/>
          <p:cNvSpPr txBox="1"/>
          <p:nvPr/>
        </p:nvSpPr>
        <p:spPr>
          <a:xfrm>
            <a:off x="7654290" y="3547617"/>
            <a:ext cx="640460" cy="60960"/>
          </a:xfrm>
          <a:prstGeom prst="rect">
            <a:avLst/>
          </a:prstGeom>
        </p:spPr>
        <p:txBody>
          <a:bodyPr wrap="square" lIns="0" tIns="0" rIns="0" bIns="0" rtlCol="0">
            <a:noAutofit/>
          </a:bodyPr>
          <a:lstStyle/>
          <a:p>
            <a:endParaRPr>
              <a:solidFill>
                <a:prstClr val="black"/>
              </a:solidFill>
            </a:endParaRPr>
          </a:p>
        </p:txBody>
      </p:sp>
      <p:cxnSp>
        <p:nvCxnSpPr>
          <p:cNvPr id="79" name="Straight Connector 78"/>
          <p:cNvCxnSpPr/>
          <p:nvPr/>
        </p:nvCxnSpPr>
        <p:spPr>
          <a:xfrm>
            <a:off x="5919054" y="2525649"/>
            <a:ext cx="0" cy="133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175946" y="2525649"/>
            <a:ext cx="0" cy="133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400800" y="2525649"/>
            <a:ext cx="0" cy="133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648450" y="2525649"/>
            <a:ext cx="0" cy="133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959518" y="3451049"/>
            <a:ext cx="0" cy="157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543294" y="3451049"/>
            <a:ext cx="0" cy="157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4" idx="2"/>
          </p:cNvCxnSpPr>
          <p:nvPr/>
        </p:nvCxnSpPr>
        <p:spPr>
          <a:xfrm>
            <a:off x="6175946" y="3451049"/>
            <a:ext cx="0" cy="157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00800" y="3428999"/>
            <a:ext cx="0" cy="179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62187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8001000" cy="4978992"/>
          </a:xfrm>
          <a:prstGeom prst="rect">
            <a:avLst/>
          </a:prstGeom>
        </p:spPr>
        <p:txBody>
          <a:bodyPr wrap="square">
            <a:spAutoFit/>
          </a:bodyPr>
          <a:lstStyle/>
          <a:p>
            <a:pPr marL="12700" marR="34337">
              <a:lnSpc>
                <a:spcPts val="1939"/>
              </a:lnSpc>
              <a:spcBef>
                <a:spcPts val="97"/>
              </a:spcBef>
            </a:pPr>
            <a:r>
              <a:rPr lang="en-US" sz="4000" spc="-25" dirty="0" smtClean="0">
                <a:solidFill>
                  <a:prstClr val="black"/>
                </a:solidFill>
                <a:latin typeface="+mj-lt"/>
                <a:cs typeface="Times New Roman"/>
              </a:rPr>
              <a:t>Calculator method</a:t>
            </a:r>
            <a:r>
              <a:rPr lang="en-US" sz="3200" spc="-25" dirty="0" smtClean="0">
                <a:solidFill>
                  <a:prstClr val="black"/>
                </a:solidFill>
                <a:latin typeface="+mj-lt"/>
                <a:cs typeface="Times New Roman"/>
              </a:rPr>
              <a:t>:</a:t>
            </a:r>
          </a:p>
          <a:p>
            <a:pPr marL="12700" marR="34337">
              <a:lnSpc>
                <a:spcPts val="1939"/>
              </a:lnSpc>
              <a:spcBef>
                <a:spcPts val="97"/>
              </a:spcBef>
            </a:pPr>
            <a:endParaRPr lang="en-US" sz="3200" spc="-25" dirty="0" smtClean="0">
              <a:solidFill>
                <a:prstClr val="black"/>
              </a:solidFill>
              <a:latin typeface="+mj-lt"/>
              <a:cs typeface="Times New Roman"/>
            </a:endParaRPr>
          </a:p>
          <a:p>
            <a:pPr marL="12700" marR="34337">
              <a:lnSpc>
                <a:spcPts val="1939"/>
              </a:lnSpc>
              <a:spcBef>
                <a:spcPts val="97"/>
              </a:spcBef>
            </a:pPr>
            <a:r>
              <a:rPr lang="en-US" sz="3200" spc="-25" dirty="0" smtClean="0">
                <a:solidFill>
                  <a:prstClr val="black"/>
                </a:solidFill>
                <a:latin typeface="+mj-lt"/>
                <a:cs typeface="Times New Roman"/>
              </a:rPr>
              <a:t>O</a:t>
            </a:r>
            <a:r>
              <a:rPr lang="en-US" sz="3200" spc="19" dirty="0" smtClean="0">
                <a:solidFill>
                  <a:prstClr val="black"/>
                </a:solidFill>
                <a:latin typeface="+mj-lt"/>
                <a:cs typeface="Times New Roman"/>
              </a:rPr>
              <a:t>l</a:t>
            </a:r>
            <a:r>
              <a:rPr lang="en-US" sz="3200" dirty="0" smtClean="0">
                <a:solidFill>
                  <a:prstClr val="black"/>
                </a:solidFill>
                <a:latin typeface="+mj-lt"/>
                <a:cs typeface="Times New Roman"/>
              </a:rPr>
              <a:t>d </a:t>
            </a:r>
            <a:r>
              <a:rPr lang="en-US" sz="3200" spc="19" dirty="0">
                <a:solidFill>
                  <a:prstClr val="black"/>
                </a:solidFill>
                <a:latin typeface="+mj-lt"/>
                <a:cs typeface="Times New Roman"/>
              </a:rPr>
              <a:t>l</a:t>
            </a:r>
            <a:r>
              <a:rPr lang="en-US" sz="3200" spc="25" dirty="0">
                <a:solidFill>
                  <a:prstClr val="black"/>
                </a:solidFill>
                <a:latin typeface="+mj-lt"/>
                <a:cs typeface="Times New Roman"/>
              </a:rPr>
              <a:t>ea</a:t>
            </a:r>
            <a:r>
              <a:rPr lang="en-US" sz="3200" spc="-25" dirty="0">
                <a:solidFill>
                  <a:prstClr val="black"/>
                </a:solidFill>
                <a:latin typeface="+mj-lt"/>
                <a:cs typeface="Times New Roman"/>
              </a:rPr>
              <a:t>s</a:t>
            </a:r>
            <a:r>
              <a:rPr lang="en-US" sz="3200" spc="25" dirty="0">
                <a:solidFill>
                  <a:prstClr val="black"/>
                </a:solidFill>
                <a:latin typeface="+mj-lt"/>
                <a:cs typeface="Times New Roman"/>
              </a:rPr>
              <a:t>e</a:t>
            </a:r>
            <a:r>
              <a:rPr lang="en-US" sz="3200" dirty="0">
                <a:solidFill>
                  <a:prstClr val="black"/>
                </a:solidFill>
                <a:latin typeface="+mj-lt"/>
                <a:cs typeface="Times New Roman"/>
              </a:rPr>
              <a:t>:</a:t>
            </a:r>
            <a:r>
              <a:rPr lang="en-US" sz="3200" spc="-54" dirty="0">
                <a:solidFill>
                  <a:prstClr val="black"/>
                </a:solidFill>
                <a:latin typeface="+mj-lt"/>
                <a:cs typeface="Times New Roman"/>
              </a:rPr>
              <a:t> CF0 = 0, </a:t>
            </a:r>
            <a:r>
              <a:rPr lang="en-US" sz="3200" dirty="0">
                <a:solidFill>
                  <a:prstClr val="black"/>
                </a:solidFill>
                <a:latin typeface="+mj-lt"/>
                <a:cs typeface="Times New Roman"/>
              </a:rPr>
              <a:t>C</a:t>
            </a:r>
            <a:r>
              <a:rPr lang="en-US" sz="3200" spc="-29" dirty="0">
                <a:solidFill>
                  <a:prstClr val="black"/>
                </a:solidFill>
                <a:latin typeface="+mj-lt"/>
                <a:cs typeface="Times New Roman"/>
              </a:rPr>
              <a:t>F</a:t>
            </a:r>
            <a:r>
              <a:rPr lang="en-US" sz="3200" spc="19" dirty="0">
                <a:solidFill>
                  <a:prstClr val="black"/>
                </a:solidFill>
                <a:latin typeface="+mj-lt"/>
                <a:cs typeface="Times New Roman"/>
              </a:rPr>
              <a:t>1</a:t>
            </a:r>
            <a:r>
              <a:rPr lang="en-US" sz="3200" dirty="0">
                <a:solidFill>
                  <a:prstClr val="black"/>
                </a:solidFill>
                <a:latin typeface="+mj-lt"/>
                <a:cs typeface="Times New Roman"/>
              </a:rPr>
              <a:t>-60 =</a:t>
            </a:r>
            <a:r>
              <a:rPr lang="en-US" sz="3200" spc="-39" dirty="0">
                <a:solidFill>
                  <a:prstClr val="black"/>
                </a:solidFill>
                <a:latin typeface="+mj-lt"/>
                <a:cs typeface="Times New Roman"/>
              </a:rPr>
              <a:t> </a:t>
            </a:r>
            <a:r>
              <a:rPr lang="en-US" sz="3200" dirty="0">
                <a:solidFill>
                  <a:prstClr val="black"/>
                </a:solidFill>
                <a:latin typeface="+mj-lt"/>
                <a:cs typeface="Times New Roman"/>
              </a:rPr>
              <a:t>-2,000,  I</a:t>
            </a:r>
            <a:r>
              <a:rPr lang="en-US" sz="3200" spc="25" dirty="0">
                <a:solidFill>
                  <a:prstClr val="black"/>
                </a:solidFill>
                <a:latin typeface="+mj-lt"/>
                <a:cs typeface="Times New Roman"/>
              </a:rPr>
              <a:t>/</a:t>
            </a:r>
            <a:r>
              <a:rPr lang="en-US" sz="3200" spc="-25" dirty="0">
                <a:solidFill>
                  <a:prstClr val="black"/>
                </a:solidFill>
                <a:latin typeface="+mj-lt"/>
                <a:cs typeface="Times New Roman"/>
              </a:rPr>
              <a:t>Y</a:t>
            </a:r>
            <a:r>
              <a:rPr lang="en-US" sz="3200" dirty="0">
                <a:solidFill>
                  <a:prstClr val="black"/>
                </a:solidFill>
                <a:latin typeface="+mj-lt"/>
                <a:cs typeface="Times New Roman"/>
              </a:rPr>
              <a:t>R </a:t>
            </a:r>
            <a:r>
              <a:rPr lang="en-US" sz="3200" spc="29" dirty="0">
                <a:solidFill>
                  <a:prstClr val="black"/>
                </a:solidFill>
                <a:latin typeface="+mj-lt"/>
                <a:cs typeface="Times New Roman"/>
              </a:rPr>
              <a:t>= </a:t>
            </a:r>
            <a:r>
              <a:rPr lang="en-US" sz="3200" dirty="0" smtClean="0">
                <a:solidFill>
                  <a:prstClr val="black"/>
                </a:solidFill>
                <a:latin typeface="+mj-lt"/>
                <a:cs typeface="Times New Roman"/>
              </a:rPr>
              <a:t>1</a:t>
            </a:r>
          </a:p>
          <a:p>
            <a:pPr marL="12700" marR="34337">
              <a:lnSpc>
                <a:spcPts val="1939"/>
              </a:lnSpc>
              <a:spcBef>
                <a:spcPts val="97"/>
              </a:spcBef>
            </a:pPr>
            <a:endParaRPr lang="en-US" sz="3200" dirty="0" smtClean="0">
              <a:solidFill>
                <a:prstClr val="black"/>
              </a:solidFill>
              <a:latin typeface="+mj-lt"/>
              <a:cs typeface="Times New Roman"/>
            </a:endParaRPr>
          </a:p>
          <a:p>
            <a:pPr marL="12700" marR="34337">
              <a:lnSpc>
                <a:spcPts val="1939"/>
              </a:lnSpc>
              <a:spcBef>
                <a:spcPts val="97"/>
              </a:spcBef>
            </a:pPr>
            <a:r>
              <a:rPr lang="en-US" sz="3200" dirty="0" smtClean="0">
                <a:solidFill>
                  <a:prstClr val="black"/>
                </a:solidFill>
                <a:latin typeface="+mj-lt"/>
                <a:cs typeface="Times New Roman"/>
              </a:rPr>
              <a:t>, </a:t>
            </a:r>
            <a:r>
              <a:rPr lang="en-US" sz="3200" spc="-25" dirty="0" smtClean="0">
                <a:solidFill>
                  <a:prstClr val="black"/>
                </a:solidFill>
                <a:latin typeface="+mj-lt"/>
                <a:cs typeface="Times New Roman"/>
              </a:rPr>
              <a:t>s</a:t>
            </a:r>
            <a:r>
              <a:rPr lang="en-US" sz="3200" dirty="0" smtClean="0">
                <a:solidFill>
                  <a:prstClr val="black"/>
                </a:solidFill>
                <a:latin typeface="+mj-lt"/>
                <a:cs typeface="Times New Roman"/>
              </a:rPr>
              <a:t>o</a:t>
            </a:r>
            <a:r>
              <a:rPr lang="en-US" sz="3200" spc="19" dirty="0" smtClean="0">
                <a:solidFill>
                  <a:prstClr val="black"/>
                </a:solidFill>
                <a:latin typeface="+mj-lt"/>
                <a:cs typeface="Times New Roman"/>
              </a:rPr>
              <a:t>l</a:t>
            </a:r>
            <a:r>
              <a:rPr lang="en-US" sz="3200" dirty="0" smtClean="0">
                <a:solidFill>
                  <a:prstClr val="black"/>
                </a:solidFill>
                <a:latin typeface="+mj-lt"/>
                <a:cs typeface="Times New Roman"/>
              </a:rPr>
              <a:t>ve</a:t>
            </a:r>
            <a:r>
              <a:rPr lang="en-US" sz="3200" spc="19" dirty="0" smtClean="0">
                <a:solidFill>
                  <a:prstClr val="black"/>
                </a:solidFill>
                <a:latin typeface="+mj-lt"/>
                <a:cs typeface="Times New Roman"/>
              </a:rPr>
              <a:t> </a:t>
            </a:r>
            <a:r>
              <a:rPr lang="en-US" sz="3200" dirty="0" smtClean="0">
                <a:solidFill>
                  <a:prstClr val="black"/>
                </a:solidFill>
                <a:latin typeface="+mj-lt"/>
                <a:cs typeface="Times New Roman"/>
              </a:rPr>
              <a:t>for </a:t>
            </a:r>
            <a:r>
              <a:rPr lang="en-US" sz="3200" spc="-19" dirty="0" smtClean="0">
                <a:solidFill>
                  <a:prstClr val="black"/>
                </a:solidFill>
                <a:latin typeface="+mj-lt"/>
                <a:cs typeface="Times New Roman"/>
              </a:rPr>
              <a:t>N</a:t>
            </a:r>
            <a:r>
              <a:rPr lang="en-US" sz="3200" spc="-25" dirty="0" smtClean="0">
                <a:solidFill>
                  <a:prstClr val="black"/>
                </a:solidFill>
                <a:latin typeface="+mj-lt"/>
                <a:cs typeface="Times New Roman"/>
              </a:rPr>
              <a:t>P</a:t>
            </a:r>
            <a:r>
              <a:rPr lang="en-US" sz="3200" dirty="0" smtClean="0">
                <a:solidFill>
                  <a:prstClr val="black"/>
                </a:solidFill>
                <a:latin typeface="+mj-lt"/>
                <a:cs typeface="Times New Roman"/>
              </a:rPr>
              <a:t>V</a:t>
            </a:r>
            <a:r>
              <a:rPr lang="en-US" sz="3200" spc="-25" dirty="0" smtClean="0">
                <a:solidFill>
                  <a:prstClr val="black"/>
                </a:solidFill>
                <a:latin typeface="+mj-lt"/>
                <a:cs typeface="Times New Roman"/>
              </a:rPr>
              <a:t> </a:t>
            </a:r>
            <a:r>
              <a:rPr lang="en-US" sz="3200" dirty="0" smtClean="0">
                <a:solidFill>
                  <a:prstClr val="black"/>
                </a:solidFill>
                <a:latin typeface="+mj-lt"/>
                <a:cs typeface="Times New Roman"/>
              </a:rPr>
              <a:t>=</a:t>
            </a:r>
            <a:r>
              <a:rPr lang="en-US" sz="3200" spc="59" dirty="0" smtClean="0">
                <a:solidFill>
                  <a:prstClr val="black"/>
                </a:solidFill>
                <a:latin typeface="+mj-lt"/>
                <a:cs typeface="Times New Roman"/>
              </a:rPr>
              <a:t> </a:t>
            </a:r>
            <a:r>
              <a:rPr lang="en-US" sz="3200" dirty="0" smtClean="0">
                <a:solidFill>
                  <a:prstClr val="black"/>
                </a:solidFill>
                <a:latin typeface="+mj-lt"/>
                <a:cs typeface="Times New Roman"/>
              </a:rPr>
              <a:t>-89,910.08</a:t>
            </a:r>
          </a:p>
          <a:p>
            <a:pPr marL="12700">
              <a:lnSpc>
                <a:spcPct val="95825"/>
              </a:lnSpc>
              <a:spcBef>
                <a:spcPts val="610"/>
              </a:spcBef>
            </a:pPr>
            <a:r>
              <a:rPr lang="en-US" sz="3200" spc="-25" dirty="0" smtClean="0">
                <a:solidFill>
                  <a:prstClr val="black"/>
                </a:solidFill>
                <a:latin typeface="+mj-lt"/>
                <a:cs typeface="Times New Roman"/>
              </a:rPr>
              <a:t>N</a:t>
            </a:r>
            <a:r>
              <a:rPr lang="en-US" sz="3200" spc="25" dirty="0" smtClean="0">
                <a:solidFill>
                  <a:prstClr val="black"/>
                </a:solidFill>
                <a:latin typeface="+mj-lt"/>
                <a:cs typeface="Times New Roman"/>
              </a:rPr>
              <a:t>e</a:t>
            </a:r>
            <a:r>
              <a:rPr lang="en-US" sz="3200" dirty="0" smtClean="0">
                <a:solidFill>
                  <a:prstClr val="black"/>
                </a:solidFill>
                <a:latin typeface="+mj-lt"/>
                <a:cs typeface="Times New Roman"/>
              </a:rPr>
              <a:t>w</a:t>
            </a:r>
            <a:r>
              <a:rPr lang="en-US" sz="3200" spc="-25" dirty="0" smtClean="0">
                <a:solidFill>
                  <a:prstClr val="black"/>
                </a:solidFill>
                <a:latin typeface="+mj-lt"/>
                <a:cs typeface="Times New Roman"/>
              </a:rPr>
              <a:t> </a:t>
            </a:r>
            <a:r>
              <a:rPr lang="en-US" sz="3200" spc="19" dirty="0">
                <a:solidFill>
                  <a:prstClr val="black"/>
                </a:solidFill>
                <a:latin typeface="+mj-lt"/>
                <a:cs typeface="Times New Roman"/>
              </a:rPr>
              <a:t>l</a:t>
            </a:r>
            <a:r>
              <a:rPr lang="en-US" sz="3200" spc="25" dirty="0">
                <a:solidFill>
                  <a:prstClr val="black"/>
                </a:solidFill>
                <a:latin typeface="+mj-lt"/>
                <a:cs typeface="Times New Roman"/>
              </a:rPr>
              <a:t>ea</a:t>
            </a:r>
            <a:r>
              <a:rPr lang="en-US" sz="3200" spc="-25" dirty="0">
                <a:solidFill>
                  <a:prstClr val="black"/>
                </a:solidFill>
                <a:latin typeface="+mj-lt"/>
                <a:cs typeface="Times New Roman"/>
              </a:rPr>
              <a:t>s</a:t>
            </a:r>
            <a:r>
              <a:rPr lang="en-US" sz="3200" spc="25" dirty="0">
                <a:solidFill>
                  <a:prstClr val="black"/>
                </a:solidFill>
                <a:latin typeface="+mj-lt"/>
                <a:cs typeface="Times New Roman"/>
              </a:rPr>
              <a:t>e</a:t>
            </a:r>
            <a:r>
              <a:rPr lang="en-US" sz="3200" dirty="0">
                <a:solidFill>
                  <a:prstClr val="black"/>
                </a:solidFill>
                <a:latin typeface="+mj-lt"/>
                <a:cs typeface="Times New Roman"/>
              </a:rPr>
              <a:t>:</a:t>
            </a:r>
            <a:r>
              <a:rPr lang="en-US" sz="3200" spc="-54" dirty="0">
                <a:solidFill>
                  <a:prstClr val="black"/>
                </a:solidFill>
                <a:latin typeface="+mj-lt"/>
                <a:cs typeface="Times New Roman"/>
              </a:rPr>
              <a:t> CF0 = 0, </a:t>
            </a:r>
            <a:r>
              <a:rPr lang="en-US" sz="3200" dirty="0">
                <a:solidFill>
                  <a:prstClr val="black"/>
                </a:solidFill>
                <a:latin typeface="+mj-lt"/>
                <a:cs typeface="Times New Roman"/>
              </a:rPr>
              <a:t>C</a:t>
            </a:r>
            <a:r>
              <a:rPr lang="en-US" sz="3200" spc="-29" dirty="0">
                <a:solidFill>
                  <a:prstClr val="black"/>
                </a:solidFill>
                <a:latin typeface="+mj-lt"/>
                <a:cs typeface="Times New Roman"/>
              </a:rPr>
              <a:t>F</a:t>
            </a:r>
            <a:r>
              <a:rPr lang="en-US" sz="3200" spc="14" dirty="0">
                <a:solidFill>
                  <a:prstClr val="black"/>
                </a:solidFill>
                <a:latin typeface="+mj-lt"/>
                <a:cs typeface="Times New Roman"/>
              </a:rPr>
              <a:t>1</a:t>
            </a:r>
            <a:r>
              <a:rPr lang="en-US" sz="3200" dirty="0">
                <a:solidFill>
                  <a:prstClr val="black"/>
                </a:solidFill>
                <a:latin typeface="+mj-lt"/>
                <a:cs typeface="Times New Roman"/>
              </a:rPr>
              <a:t>-9 </a:t>
            </a:r>
            <a:r>
              <a:rPr lang="en-US" sz="3200" spc="29" dirty="0">
                <a:solidFill>
                  <a:prstClr val="black"/>
                </a:solidFill>
                <a:latin typeface="+mj-lt"/>
                <a:cs typeface="Times New Roman"/>
              </a:rPr>
              <a:t>= </a:t>
            </a:r>
            <a:r>
              <a:rPr lang="en-US" sz="3200" dirty="0">
                <a:solidFill>
                  <a:prstClr val="black"/>
                </a:solidFill>
                <a:latin typeface="+mj-lt"/>
                <a:cs typeface="Times New Roman"/>
              </a:rPr>
              <a:t>0, </a:t>
            </a:r>
            <a:endParaRPr lang="en-US" sz="3200" dirty="0" smtClean="0">
              <a:solidFill>
                <a:prstClr val="black"/>
              </a:solidFill>
              <a:latin typeface="+mj-lt"/>
              <a:cs typeface="Times New Roman"/>
            </a:endParaRPr>
          </a:p>
          <a:p>
            <a:pPr marL="12700">
              <a:lnSpc>
                <a:spcPct val="95825"/>
              </a:lnSpc>
              <a:spcBef>
                <a:spcPts val="610"/>
              </a:spcBef>
            </a:pPr>
            <a:r>
              <a:rPr lang="en-US" sz="3200" dirty="0">
                <a:solidFill>
                  <a:prstClr val="black"/>
                </a:solidFill>
                <a:latin typeface="+mj-lt"/>
                <a:cs typeface="Times New Roman"/>
              </a:rPr>
              <a:t> </a:t>
            </a:r>
            <a:r>
              <a:rPr lang="en-US" sz="3200" dirty="0" smtClean="0">
                <a:solidFill>
                  <a:prstClr val="black"/>
                </a:solidFill>
                <a:latin typeface="+mj-lt"/>
                <a:cs typeface="Times New Roman"/>
              </a:rPr>
              <a:t>                  C</a:t>
            </a:r>
            <a:r>
              <a:rPr lang="en-US" sz="3200" spc="-29" dirty="0" smtClean="0">
                <a:solidFill>
                  <a:prstClr val="black"/>
                </a:solidFill>
                <a:latin typeface="+mj-lt"/>
                <a:cs typeface="Times New Roman"/>
              </a:rPr>
              <a:t>F</a:t>
            </a:r>
            <a:r>
              <a:rPr lang="en-US" sz="3200" dirty="0" smtClean="0">
                <a:solidFill>
                  <a:prstClr val="black"/>
                </a:solidFill>
                <a:latin typeface="+mj-lt"/>
                <a:cs typeface="Times New Roman"/>
              </a:rPr>
              <a:t>1</a:t>
            </a:r>
            <a:r>
              <a:rPr lang="en-US" sz="3200" spc="4" dirty="0" smtClean="0">
                <a:solidFill>
                  <a:prstClr val="black"/>
                </a:solidFill>
                <a:latin typeface="+mj-lt"/>
                <a:cs typeface="Times New Roman"/>
              </a:rPr>
              <a:t>0</a:t>
            </a:r>
            <a:r>
              <a:rPr lang="en-US" sz="3200" dirty="0" smtClean="0">
                <a:solidFill>
                  <a:prstClr val="black"/>
                </a:solidFill>
                <a:latin typeface="+mj-lt"/>
                <a:cs typeface="Times New Roman"/>
              </a:rPr>
              <a:t>-60 </a:t>
            </a:r>
            <a:r>
              <a:rPr lang="en-US" sz="3200" dirty="0">
                <a:solidFill>
                  <a:prstClr val="black"/>
                </a:solidFill>
                <a:latin typeface="+mj-lt"/>
                <a:cs typeface="Times New Roman"/>
              </a:rPr>
              <a:t>=</a:t>
            </a:r>
            <a:r>
              <a:rPr lang="en-US" sz="3200" spc="34" dirty="0">
                <a:solidFill>
                  <a:prstClr val="black"/>
                </a:solidFill>
                <a:latin typeface="+mj-lt"/>
                <a:cs typeface="Times New Roman"/>
              </a:rPr>
              <a:t> </a:t>
            </a:r>
            <a:r>
              <a:rPr lang="en-US" sz="3200" dirty="0">
                <a:solidFill>
                  <a:prstClr val="black"/>
                </a:solidFill>
                <a:latin typeface="+mj-lt"/>
                <a:cs typeface="Times New Roman"/>
              </a:rPr>
              <a:t>-2,600,  I</a:t>
            </a:r>
            <a:r>
              <a:rPr lang="en-US" sz="3200" spc="25" dirty="0">
                <a:solidFill>
                  <a:prstClr val="black"/>
                </a:solidFill>
                <a:latin typeface="+mj-lt"/>
                <a:cs typeface="Times New Roman"/>
              </a:rPr>
              <a:t>/</a:t>
            </a:r>
            <a:r>
              <a:rPr lang="en-US" sz="3200" spc="-25" dirty="0">
                <a:solidFill>
                  <a:prstClr val="black"/>
                </a:solidFill>
                <a:latin typeface="+mj-lt"/>
                <a:cs typeface="Times New Roman"/>
              </a:rPr>
              <a:t>Y</a:t>
            </a:r>
            <a:r>
              <a:rPr lang="en-US" sz="3200" dirty="0">
                <a:solidFill>
                  <a:prstClr val="black"/>
                </a:solidFill>
                <a:latin typeface="+mj-lt"/>
                <a:cs typeface="Times New Roman"/>
              </a:rPr>
              <a:t>R </a:t>
            </a:r>
            <a:r>
              <a:rPr lang="en-US" sz="3200" spc="29" dirty="0">
                <a:solidFill>
                  <a:prstClr val="black"/>
                </a:solidFill>
                <a:latin typeface="+mj-lt"/>
                <a:cs typeface="Times New Roman"/>
              </a:rPr>
              <a:t>= </a:t>
            </a:r>
            <a:r>
              <a:rPr lang="en-US" sz="3200" dirty="0">
                <a:solidFill>
                  <a:prstClr val="black"/>
                </a:solidFill>
                <a:latin typeface="+mj-lt"/>
                <a:cs typeface="Times New Roman"/>
              </a:rPr>
              <a:t>1,</a:t>
            </a:r>
            <a:r>
              <a:rPr lang="en-US" sz="3200" spc="-75" dirty="0">
                <a:solidFill>
                  <a:prstClr val="black"/>
                </a:solidFill>
                <a:latin typeface="+mj-lt"/>
                <a:cs typeface="Times New Roman"/>
              </a:rPr>
              <a:t> </a:t>
            </a:r>
          </a:p>
          <a:p>
            <a:pPr marL="12700">
              <a:lnSpc>
                <a:spcPct val="95825"/>
              </a:lnSpc>
              <a:spcBef>
                <a:spcPts val="610"/>
              </a:spcBef>
            </a:pPr>
            <a:r>
              <a:rPr lang="en-US" sz="3200" spc="-25" dirty="0" smtClean="0">
                <a:solidFill>
                  <a:prstClr val="black"/>
                </a:solidFill>
                <a:latin typeface="+mj-lt"/>
                <a:cs typeface="Times New Roman"/>
              </a:rPr>
              <a:t>s</a:t>
            </a:r>
            <a:r>
              <a:rPr lang="en-US" sz="3200" dirty="0" smtClean="0">
                <a:solidFill>
                  <a:prstClr val="black"/>
                </a:solidFill>
                <a:latin typeface="+mj-lt"/>
                <a:cs typeface="Times New Roman"/>
              </a:rPr>
              <a:t>o</a:t>
            </a:r>
            <a:r>
              <a:rPr lang="en-US" sz="3200" spc="19" dirty="0" smtClean="0">
                <a:solidFill>
                  <a:prstClr val="black"/>
                </a:solidFill>
                <a:latin typeface="+mj-lt"/>
                <a:cs typeface="Times New Roman"/>
              </a:rPr>
              <a:t>l</a:t>
            </a:r>
            <a:r>
              <a:rPr lang="en-US" sz="3200" dirty="0" smtClean="0">
                <a:solidFill>
                  <a:prstClr val="black"/>
                </a:solidFill>
                <a:latin typeface="+mj-lt"/>
                <a:cs typeface="Times New Roman"/>
              </a:rPr>
              <a:t>ve</a:t>
            </a:r>
            <a:r>
              <a:rPr lang="en-US" sz="3200" spc="19" dirty="0" smtClean="0">
                <a:solidFill>
                  <a:prstClr val="black"/>
                </a:solidFill>
                <a:latin typeface="+mj-lt"/>
                <a:cs typeface="Times New Roman"/>
              </a:rPr>
              <a:t> </a:t>
            </a:r>
            <a:r>
              <a:rPr lang="en-US" sz="3200" dirty="0">
                <a:solidFill>
                  <a:prstClr val="black"/>
                </a:solidFill>
                <a:latin typeface="+mj-lt"/>
                <a:cs typeface="Times New Roman"/>
              </a:rPr>
              <a:t>for </a:t>
            </a:r>
            <a:r>
              <a:rPr lang="en-US" sz="3200" spc="-19" dirty="0">
                <a:solidFill>
                  <a:prstClr val="black"/>
                </a:solidFill>
                <a:latin typeface="+mj-lt"/>
                <a:cs typeface="Times New Roman"/>
              </a:rPr>
              <a:t>N</a:t>
            </a:r>
            <a:r>
              <a:rPr lang="en-US" sz="3200" spc="-25" dirty="0">
                <a:solidFill>
                  <a:prstClr val="black"/>
                </a:solidFill>
                <a:latin typeface="+mj-lt"/>
                <a:cs typeface="Times New Roman"/>
              </a:rPr>
              <a:t>P</a:t>
            </a:r>
            <a:r>
              <a:rPr lang="en-US" sz="3200" dirty="0">
                <a:solidFill>
                  <a:prstClr val="black"/>
                </a:solidFill>
                <a:latin typeface="+mj-lt"/>
                <a:cs typeface="Times New Roman"/>
              </a:rPr>
              <a:t>V</a:t>
            </a:r>
            <a:r>
              <a:rPr lang="en-US" sz="3200" spc="-25" dirty="0">
                <a:solidFill>
                  <a:prstClr val="black"/>
                </a:solidFill>
                <a:latin typeface="+mj-lt"/>
                <a:cs typeface="Times New Roman"/>
              </a:rPr>
              <a:t> </a:t>
            </a:r>
            <a:r>
              <a:rPr lang="en-US" sz="3200" dirty="0">
                <a:solidFill>
                  <a:prstClr val="black"/>
                </a:solidFill>
                <a:latin typeface="+mj-lt"/>
                <a:cs typeface="Times New Roman"/>
              </a:rPr>
              <a:t>=</a:t>
            </a:r>
            <a:r>
              <a:rPr lang="en-US" sz="3200" spc="59" dirty="0">
                <a:solidFill>
                  <a:prstClr val="black"/>
                </a:solidFill>
                <a:latin typeface="+mj-lt"/>
                <a:cs typeface="Times New Roman"/>
              </a:rPr>
              <a:t> </a:t>
            </a:r>
            <a:r>
              <a:rPr lang="en-US" sz="3200" dirty="0">
                <a:solidFill>
                  <a:prstClr val="black"/>
                </a:solidFill>
                <a:latin typeface="+mj-lt"/>
                <a:cs typeface="Times New Roman"/>
              </a:rPr>
              <a:t>-94,6</a:t>
            </a:r>
            <a:r>
              <a:rPr lang="en-US" sz="3200" spc="-79" dirty="0">
                <a:solidFill>
                  <a:prstClr val="black"/>
                </a:solidFill>
                <a:latin typeface="+mj-lt"/>
                <a:cs typeface="Times New Roman"/>
              </a:rPr>
              <a:t>1</a:t>
            </a:r>
            <a:r>
              <a:rPr lang="en-US" sz="3200" dirty="0">
                <a:solidFill>
                  <a:prstClr val="black"/>
                </a:solidFill>
                <a:latin typeface="+mj-lt"/>
                <a:cs typeface="Times New Roman"/>
              </a:rPr>
              <a:t>1.45</a:t>
            </a:r>
          </a:p>
          <a:p>
            <a:pPr marL="12700">
              <a:lnSpc>
                <a:spcPct val="95825"/>
              </a:lnSpc>
              <a:spcBef>
                <a:spcPts val="610"/>
              </a:spcBef>
            </a:pPr>
            <a:r>
              <a:rPr lang="en-US" sz="3200" dirty="0">
                <a:solidFill>
                  <a:prstClr val="black"/>
                </a:solidFill>
                <a:latin typeface="+mj-lt"/>
              </a:rPr>
              <a:t>Therefore, for the storeowner, the new lease should be rejected because the PV outflow for the storeowner is bigger in the new lease than that of old lease.</a:t>
            </a:r>
          </a:p>
        </p:txBody>
      </p:sp>
    </p:spTree>
    <p:extLst>
      <p:ext uri="{BB962C8B-B14F-4D97-AF65-F5344CB8AC3E}">
        <p14:creationId xmlns:p14="http://schemas.microsoft.com/office/powerpoint/2010/main" xmlns="" val="4116002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3006"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35" name="object 35"/>
          <p:cNvSpPr/>
          <p:nvPr/>
        </p:nvSpPr>
        <p:spPr>
          <a:xfrm>
            <a:off x="2838"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36" name="object 36"/>
          <p:cNvSpPr/>
          <p:nvPr/>
        </p:nvSpPr>
        <p:spPr>
          <a:xfrm>
            <a:off x="2669"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37" name="object 37"/>
          <p:cNvSpPr/>
          <p:nvPr/>
        </p:nvSpPr>
        <p:spPr>
          <a:xfrm>
            <a:off x="3175" y="3175"/>
            <a:ext cx="819150" cy="0"/>
          </a:xfrm>
          <a:custGeom>
            <a:avLst/>
            <a:gdLst/>
            <a:ahLst/>
            <a:cxnLst/>
            <a:rect l="l" t="t" r="r" b="b"/>
            <a:pathLst>
              <a:path w="819150">
                <a:moveTo>
                  <a:pt x="0" y="0"/>
                </a:moveTo>
                <a:lnTo>
                  <a:pt x="819150" y="0"/>
                </a:lnTo>
              </a:path>
            </a:pathLst>
          </a:custGeom>
          <a:ln w="13483">
            <a:solidFill>
              <a:srgbClr val="D2C39E"/>
            </a:solidFill>
          </a:ln>
        </p:spPr>
        <p:txBody>
          <a:bodyPr wrap="square" lIns="0" tIns="0" rIns="0" bIns="0" rtlCol="0">
            <a:noAutofit/>
          </a:bodyPr>
          <a:lstStyle/>
          <a:p>
            <a:endParaRPr/>
          </a:p>
        </p:txBody>
      </p:sp>
      <p:sp>
        <p:nvSpPr>
          <p:cNvPr id="43" name="object 43"/>
          <p:cNvSpPr/>
          <p:nvPr/>
        </p:nvSpPr>
        <p:spPr>
          <a:xfrm>
            <a:off x="1012825" y="0"/>
            <a:ext cx="1587" cy="6857998"/>
          </a:xfrm>
          <a:custGeom>
            <a:avLst/>
            <a:gdLst/>
            <a:ahLst/>
            <a:cxnLst/>
            <a:rect l="l" t="t" r="r" b="b"/>
            <a:pathLst>
              <a:path w="1587" h="6857998">
                <a:moveTo>
                  <a:pt x="0" y="6857998"/>
                </a:moveTo>
                <a:lnTo>
                  <a:pt x="1587" y="6857998"/>
                </a:lnTo>
                <a:lnTo>
                  <a:pt x="1587" y="0"/>
                </a:lnTo>
                <a:lnTo>
                  <a:pt x="0" y="0"/>
                </a:lnTo>
                <a:lnTo>
                  <a:pt x="0" y="6857998"/>
                </a:lnTo>
                <a:close/>
              </a:path>
            </a:pathLst>
          </a:custGeom>
          <a:solidFill>
            <a:srgbClr val="FFFFFF"/>
          </a:solidFill>
        </p:spPr>
        <p:txBody>
          <a:bodyPr wrap="square" lIns="0" tIns="0" rIns="0" bIns="0" rtlCol="0">
            <a:noAutofit/>
          </a:bodyPr>
          <a:lstStyle/>
          <a:p>
            <a:endParaRPr/>
          </a:p>
        </p:txBody>
      </p:sp>
      <p:sp>
        <p:nvSpPr>
          <p:cNvPr id="46" name="object 46"/>
          <p:cNvSpPr/>
          <p:nvPr/>
        </p:nvSpPr>
        <p:spPr>
          <a:xfrm>
            <a:off x="8381999" y="3261233"/>
            <a:ext cx="76200" cy="38100"/>
          </a:xfrm>
          <a:custGeom>
            <a:avLst/>
            <a:gdLst/>
            <a:ahLst/>
            <a:cxnLst/>
            <a:rect l="l" t="t" r="r" b="b"/>
            <a:pathLst>
              <a:path w="76200" h="38100">
                <a:moveTo>
                  <a:pt x="12700" y="6350"/>
                </a:moveTo>
                <a:lnTo>
                  <a:pt x="0" y="6350"/>
                </a:lnTo>
                <a:lnTo>
                  <a:pt x="0" y="38100"/>
                </a:lnTo>
                <a:lnTo>
                  <a:pt x="76200" y="0"/>
                </a:lnTo>
                <a:lnTo>
                  <a:pt x="12700" y="6350"/>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8382000" y="3223133"/>
            <a:ext cx="12700" cy="31750"/>
          </a:xfrm>
          <a:custGeom>
            <a:avLst/>
            <a:gdLst/>
            <a:ahLst/>
            <a:cxnLst/>
            <a:rect l="l" t="t" r="r" b="b"/>
            <a:pathLst>
              <a:path w="12700" h="31750">
                <a:moveTo>
                  <a:pt x="12700" y="31750"/>
                </a:moveTo>
                <a:lnTo>
                  <a:pt x="0" y="0"/>
                </a:lnTo>
                <a:lnTo>
                  <a:pt x="0" y="31749"/>
                </a:lnTo>
                <a:lnTo>
                  <a:pt x="12700" y="31750"/>
                </a:lnTo>
                <a:close/>
              </a:path>
            </a:pathLst>
          </a:custGeom>
          <a:solidFill>
            <a:srgbClr val="000000"/>
          </a:solidFill>
        </p:spPr>
        <p:txBody>
          <a:bodyPr wrap="square" lIns="0" tIns="0" rIns="0" bIns="0" rtlCol="0">
            <a:noAutofit/>
          </a:bodyPr>
          <a:lstStyle/>
          <a:p>
            <a:endParaRPr/>
          </a:p>
        </p:txBody>
      </p:sp>
      <p:sp>
        <p:nvSpPr>
          <p:cNvPr id="48" name="object 48"/>
          <p:cNvSpPr/>
          <p:nvPr/>
        </p:nvSpPr>
        <p:spPr>
          <a:xfrm>
            <a:off x="1500632" y="3223133"/>
            <a:ext cx="6957568" cy="44450"/>
          </a:xfrm>
          <a:custGeom>
            <a:avLst/>
            <a:gdLst/>
            <a:ahLst/>
            <a:cxnLst/>
            <a:rect l="l" t="t" r="r" b="b"/>
            <a:pathLst>
              <a:path w="6957568" h="44450">
                <a:moveTo>
                  <a:pt x="0" y="31750"/>
                </a:moveTo>
                <a:lnTo>
                  <a:pt x="0" y="44450"/>
                </a:lnTo>
                <a:lnTo>
                  <a:pt x="6894068" y="44450"/>
                </a:lnTo>
                <a:lnTo>
                  <a:pt x="6957568" y="38100"/>
                </a:lnTo>
                <a:lnTo>
                  <a:pt x="6881368" y="0"/>
                </a:lnTo>
                <a:lnTo>
                  <a:pt x="6894068" y="31750"/>
                </a:lnTo>
                <a:lnTo>
                  <a:pt x="0" y="31750"/>
                </a:lnTo>
                <a:close/>
              </a:path>
            </a:pathLst>
          </a:custGeom>
          <a:solidFill>
            <a:srgbClr val="000000"/>
          </a:solidFill>
        </p:spPr>
        <p:txBody>
          <a:bodyPr wrap="square" lIns="0" tIns="0" rIns="0" bIns="0" rtlCol="0">
            <a:noAutofit/>
          </a:bodyPr>
          <a:lstStyle/>
          <a:p>
            <a:endParaRPr/>
          </a:p>
        </p:txBody>
      </p:sp>
      <p:sp>
        <p:nvSpPr>
          <p:cNvPr id="49" name="object 49"/>
          <p:cNvSpPr/>
          <p:nvPr/>
        </p:nvSpPr>
        <p:spPr>
          <a:xfrm>
            <a:off x="1500632"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50" name="object 50"/>
          <p:cNvSpPr/>
          <p:nvPr/>
        </p:nvSpPr>
        <p:spPr>
          <a:xfrm>
            <a:off x="1500632"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51" name="object 51"/>
          <p:cNvSpPr/>
          <p:nvPr/>
        </p:nvSpPr>
        <p:spPr>
          <a:xfrm>
            <a:off x="2388743"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52" name="object 52"/>
          <p:cNvSpPr/>
          <p:nvPr/>
        </p:nvSpPr>
        <p:spPr>
          <a:xfrm>
            <a:off x="2388743"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53" name="object 53"/>
          <p:cNvSpPr/>
          <p:nvPr/>
        </p:nvSpPr>
        <p:spPr>
          <a:xfrm>
            <a:off x="3276980"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54" name="object 54"/>
          <p:cNvSpPr/>
          <p:nvPr/>
        </p:nvSpPr>
        <p:spPr>
          <a:xfrm>
            <a:off x="3276980"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55" name="object 55"/>
          <p:cNvSpPr/>
          <p:nvPr/>
        </p:nvSpPr>
        <p:spPr>
          <a:xfrm>
            <a:off x="4609338"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56" name="object 56"/>
          <p:cNvSpPr/>
          <p:nvPr/>
        </p:nvSpPr>
        <p:spPr>
          <a:xfrm>
            <a:off x="4609338"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57" name="object 57"/>
          <p:cNvSpPr/>
          <p:nvPr/>
        </p:nvSpPr>
        <p:spPr>
          <a:xfrm>
            <a:off x="6829806"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58" name="object 58"/>
          <p:cNvSpPr/>
          <p:nvPr/>
        </p:nvSpPr>
        <p:spPr>
          <a:xfrm>
            <a:off x="6829806"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59" name="object 59"/>
          <p:cNvSpPr/>
          <p:nvPr/>
        </p:nvSpPr>
        <p:spPr>
          <a:xfrm>
            <a:off x="5497576"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60" name="object 60"/>
          <p:cNvSpPr/>
          <p:nvPr/>
        </p:nvSpPr>
        <p:spPr>
          <a:xfrm>
            <a:off x="5497576"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61" name="object 61"/>
          <p:cNvSpPr/>
          <p:nvPr/>
        </p:nvSpPr>
        <p:spPr>
          <a:xfrm>
            <a:off x="7718044" y="3218053"/>
            <a:ext cx="0" cy="86360"/>
          </a:xfrm>
          <a:custGeom>
            <a:avLst/>
            <a:gdLst/>
            <a:ahLst/>
            <a:cxnLst/>
            <a:rect l="l" t="t" r="r" b="b"/>
            <a:pathLst>
              <a:path h="86360">
                <a:moveTo>
                  <a:pt x="0" y="0"/>
                </a:moveTo>
                <a:lnTo>
                  <a:pt x="0" y="86360"/>
                </a:lnTo>
              </a:path>
            </a:pathLst>
          </a:custGeom>
          <a:ln w="13483">
            <a:solidFill>
              <a:srgbClr val="000000"/>
            </a:solidFill>
          </a:ln>
        </p:spPr>
        <p:txBody>
          <a:bodyPr wrap="square" lIns="0" tIns="0" rIns="0" bIns="0" rtlCol="0">
            <a:noAutofit/>
          </a:bodyPr>
          <a:lstStyle/>
          <a:p>
            <a:endParaRPr/>
          </a:p>
        </p:txBody>
      </p:sp>
      <p:sp>
        <p:nvSpPr>
          <p:cNvPr id="62" name="object 62"/>
          <p:cNvSpPr/>
          <p:nvPr/>
        </p:nvSpPr>
        <p:spPr>
          <a:xfrm>
            <a:off x="7718044" y="3218053"/>
            <a:ext cx="0" cy="86360"/>
          </a:xfrm>
          <a:custGeom>
            <a:avLst/>
            <a:gdLst/>
            <a:ahLst/>
            <a:cxnLst/>
            <a:rect l="l" t="t" r="r" b="b"/>
            <a:pathLst>
              <a:path h="86360">
                <a:moveTo>
                  <a:pt x="0" y="86360"/>
                </a:moveTo>
                <a:lnTo>
                  <a:pt x="0" y="0"/>
                </a:lnTo>
              </a:path>
            </a:pathLst>
          </a:custGeom>
          <a:ln w="13483">
            <a:solidFill>
              <a:srgbClr val="000000"/>
            </a:solidFill>
          </a:ln>
        </p:spPr>
        <p:txBody>
          <a:bodyPr wrap="square" lIns="0" tIns="0" rIns="0" bIns="0" rtlCol="0">
            <a:noAutofit/>
          </a:bodyPr>
          <a:lstStyle/>
          <a:p>
            <a:endParaRPr/>
          </a:p>
        </p:txBody>
      </p:sp>
      <p:sp>
        <p:nvSpPr>
          <p:cNvPr id="63" name="object 63"/>
          <p:cNvSpPr/>
          <p:nvPr/>
        </p:nvSpPr>
        <p:spPr>
          <a:xfrm>
            <a:off x="3114739" y="4724138"/>
            <a:ext cx="723775" cy="0"/>
          </a:xfrm>
          <a:custGeom>
            <a:avLst/>
            <a:gdLst/>
            <a:ahLst/>
            <a:cxnLst/>
            <a:rect l="l" t="t" r="r" b="b"/>
            <a:pathLst>
              <a:path w="723775">
                <a:moveTo>
                  <a:pt x="0" y="0"/>
                </a:moveTo>
                <a:lnTo>
                  <a:pt x="723775" y="0"/>
                </a:lnTo>
              </a:path>
            </a:pathLst>
          </a:custGeom>
          <a:ln w="11171">
            <a:solidFill>
              <a:srgbClr val="000000"/>
            </a:solidFill>
          </a:ln>
        </p:spPr>
        <p:txBody>
          <a:bodyPr wrap="square" lIns="0" tIns="0" rIns="0" bIns="0" rtlCol="0">
            <a:noAutofit/>
          </a:bodyPr>
          <a:lstStyle/>
          <a:p>
            <a:endParaRPr/>
          </a:p>
        </p:txBody>
      </p:sp>
      <p:sp>
        <p:nvSpPr>
          <p:cNvPr id="64" name="object 64"/>
          <p:cNvSpPr/>
          <p:nvPr/>
        </p:nvSpPr>
        <p:spPr>
          <a:xfrm>
            <a:off x="3114739" y="4724138"/>
            <a:ext cx="723775" cy="0"/>
          </a:xfrm>
          <a:custGeom>
            <a:avLst/>
            <a:gdLst/>
            <a:ahLst/>
            <a:cxnLst/>
            <a:rect l="l" t="t" r="r" b="b"/>
            <a:pathLst>
              <a:path w="723775">
                <a:moveTo>
                  <a:pt x="723775" y="0"/>
                </a:moveTo>
                <a:lnTo>
                  <a:pt x="0" y="0"/>
                </a:lnTo>
              </a:path>
            </a:pathLst>
          </a:custGeom>
          <a:ln w="11171">
            <a:solidFill>
              <a:srgbClr val="000000"/>
            </a:solidFill>
          </a:ln>
        </p:spPr>
        <p:txBody>
          <a:bodyPr wrap="square" lIns="0" tIns="0" rIns="0" bIns="0" rtlCol="0">
            <a:noAutofit/>
          </a:bodyPr>
          <a:lstStyle/>
          <a:p>
            <a:endParaRPr/>
          </a:p>
        </p:txBody>
      </p:sp>
      <p:sp>
        <p:nvSpPr>
          <p:cNvPr id="65" name="object 65"/>
          <p:cNvSpPr/>
          <p:nvPr/>
        </p:nvSpPr>
        <p:spPr>
          <a:xfrm>
            <a:off x="4938708" y="5333738"/>
            <a:ext cx="723797" cy="0"/>
          </a:xfrm>
          <a:custGeom>
            <a:avLst/>
            <a:gdLst/>
            <a:ahLst/>
            <a:cxnLst/>
            <a:rect l="l" t="t" r="r" b="b"/>
            <a:pathLst>
              <a:path w="723797">
                <a:moveTo>
                  <a:pt x="0" y="0"/>
                </a:moveTo>
                <a:lnTo>
                  <a:pt x="723797" y="0"/>
                </a:lnTo>
              </a:path>
            </a:pathLst>
          </a:custGeom>
          <a:ln w="11171">
            <a:solidFill>
              <a:srgbClr val="000000"/>
            </a:solidFill>
          </a:ln>
        </p:spPr>
        <p:txBody>
          <a:bodyPr wrap="square" lIns="0" tIns="0" rIns="0" bIns="0" rtlCol="0">
            <a:noAutofit/>
          </a:bodyPr>
          <a:lstStyle/>
          <a:p>
            <a:endParaRPr/>
          </a:p>
        </p:txBody>
      </p:sp>
      <p:sp>
        <p:nvSpPr>
          <p:cNvPr id="66" name="object 66"/>
          <p:cNvSpPr/>
          <p:nvPr/>
        </p:nvSpPr>
        <p:spPr>
          <a:xfrm>
            <a:off x="4938708" y="5333738"/>
            <a:ext cx="723797" cy="0"/>
          </a:xfrm>
          <a:custGeom>
            <a:avLst/>
            <a:gdLst/>
            <a:ahLst/>
            <a:cxnLst/>
            <a:rect l="l" t="t" r="r" b="b"/>
            <a:pathLst>
              <a:path w="723797">
                <a:moveTo>
                  <a:pt x="723797" y="0"/>
                </a:moveTo>
                <a:lnTo>
                  <a:pt x="0" y="0"/>
                </a:lnTo>
              </a:path>
            </a:pathLst>
          </a:custGeom>
          <a:ln w="11171">
            <a:solidFill>
              <a:srgbClr val="000000"/>
            </a:solidFill>
          </a:ln>
        </p:spPr>
        <p:txBody>
          <a:bodyPr wrap="square" lIns="0" tIns="0" rIns="0" bIns="0" rtlCol="0">
            <a:noAutofit/>
          </a:bodyPr>
          <a:lstStyle/>
          <a:p>
            <a:endParaRPr/>
          </a:p>
        </p:txBody>
      </p:sp>
      <p:sp>
        <p:nvSpPr>
          <p:cNvPr id="31" name="object 31"/>
          <p:cNvSpPr txBox="1"/>
          <p:nvPr/>
        </p:nvSpPr>
        <p:spPr>
          <a:xfrm>
            <a:off x="1515364" y="430149"/>
            <a:ext cx="7167803" cy="1642114"/>
          </a:xfrm>
          <a:prstGeom prst="rect">
            <a:avLst/>
          </a:prstGeom>
        </p:spPr>
        <p:txBody>
          <a:bodyPr wrap="square" lIns="0" tIns="0" rIns="0" bIns="0" rtlCol="0">
            <a:noAutofit/>
          </a:bodyPr>
          <a:lstStyle/>
          <a:p>
            <a:pPr marL="12700" marR="31111">
              <a:lnSpc>
                <a:spcPts val="4465"/>
              </a:lnSpc>
              <a:spcBef>
                <a:spcPts val="223"/>
              </a:spcBef>
            </a:pPr>
            <a:r>
              <a:rPr sz="4250" spc="0" dirty="0" smtClean="0">
                <a:solidFill>
                  <a:schemeClr val="tx2"/>
                </a:solidFill>
                <a:effectLst>
                  <a:outerShdw blurRad="38100" dist="38100" dir="2700000" algn="tl">
                    <a:srgbClr val="000000">
                      <a:alpha val="43137"/>
                    </a:srgbClr>
                  </a:outerShdw>
                </a:effectLst>
                <a:latin typeface="Times New Roman"/>
                <a:cs typeface="Times New Roman"/>
              </a:rPr>
              <a:t>P</a:t>
            </a:r>
            <a:r>
              <a:rPr sz="4250" spc="-139" dirty="0" smtClean="0">
                <a:solidFill>
                  <a:schemeClr val="tx2"/>
                </a:solidFill>
                <a:effectLst>
                  <a:outerShdw blurRad="38100" dist="38100" dir="2700000" algn="tl">
                    <a:srgbClr val="000000">
                      <a:alpha val="43137"/>
                    </a:srgbClr>
                  </a:outerShdw>
                </a:effectLst>
                <a:latin typeface="Times New Roman"/>
                <a:cs typeface="Times New Roman"/>
              </a:rPr>
              <a:t> </a:t>
            </a:r>
            <a:r>
              <a:rPr sz="4250" spc="-114" dirty="0" smtClean="0">
                <a:solidFill>
                  <a:schemeClr val="tx2"/>
                </a:solidFill>
                <a:effectLst>
                  <a:outerShdw blurRad="38100" dist="38100" dir="2700000" algn="tl">
                    <a:srgbClr val="000000">
                      <a:alpha val="43137"/>
                    </a:srgbClr>
                  </a:outerShdw>
                </a:effectLst>
                <a:latin typeface="Times New Roman"/>
                <a:cs typeface="Times New Roman"/>
              </a:rPr>
              <a:t>1</a:t>
            </a:r>
            <a:r>
              <a:rPr lang="en-US" sz="4250" spc="39" dirty="0">
                <a:solidFill>
                  <a:schemeClr val="tx2"/>
                </a:solidFill>
                <a:effectLst>
                  <a:outerShdw blurRad="38100" dist="38100" dir="2700000" algn="tl">
                    <a:srgbClr val="000000">
                      <a:alpha val="43137"/>
                    </a:srgbClr>
                  </a:outerShdw>
                </a:effectLst>
                <a:latin typeface="Times New Roman"/>
                <a:cs typeface="Times New Roman"/>
              </a:rPr>
              <a:t>2</a:t>
            </a:r>
            <a:r>
              <a:rPr sz="4250" spc="-75" dirty="0" smtClean="0">
                <a:solidFill>
                  <a:schemeClr val="tx2"/>
                </a:solidFill>
                <a:effectLst>
                  <a:outerShdw blurRad="38100" dist="38100" dir="2700000" algn="tl">
                    <a:srgbClr val="000000">
                      <a:alpha val="43137"/>
                    </a:srgbClr>
                  </a:outerShdw>
                </a:effectLst>
                <a:latin typeface="Times New Roman"/>
                <a:cs typeface="Times New Roman"/>
              </a:rPr>
              <a:t>-</a:t>
            </a:r>
            <a:r>
              <a:rPr sz="4250" spc="34" dirty="0" smtClean="0">
                <a:solidFill>
                  <a:schemeClr val="tx2"/>
                </a:solidFill>
                <a:effectLst>
                  <a:outerShdw blurRad="38100" dist="38100" dir="2700000" algn="tl">
                    <a:srgbClr val="000000">
                      <a:alpha val="43137"/>
                    </a:srgbClr>
                  </a:outerShdw>
                </a:effectLst>
                <a:latin typeface="Times New Roman"/>
                <a:cs typeface="Times New Roman"/>
              </a:rPr>
              <a:t>18</a:t>
            </a:r>
            <a:endParaRPr sz="4250" dirty="0" smtClean="0">
              <a:solidFill>
                <a:schemeClr val="tx2"/>
              </a:solidFill>
              <a:effectLst>
                <a:outerShdw blurRad="38100" dist="38100" dir="2700000" algn="tl">
                  <a:srgbClr val="000000">
                    <a:alpha val="43137"/>
                  </a:srgbClr>
                </a:outerShdw>
              </a:effectLst>
              <a:latin typeface="Times New Roman"/>
              <a:cs typeface="Times New Roman"/>
            </a:endParaRPr>
          </a:p>
          <a:p>
            <a:pPr marL="355981" indent="-343281">
              <a:lnSpc>
                <a:spcPts val="1950"/>
              </a:lnSpc>
              <a:spcBef>
                <a:spcPts val="2376"/>
              </a:spcBef>
            </a:pP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
            </a:r>
            <a:r>
              <a:rPr sz="2000" spc="-33"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If</a:t>
            </a:r>
            <a:r>
              <a:rPr sz="2000" spc="-3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0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ow</a:t>
            </a:r>
            <a:r>
              <a:rPr sz="2000" spc="-39"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11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d</a:t>
            </a:r>
            <a:r>
              <a:rPr sz="2000" spc="0" dirty="0" smtClean="0">
                <a:solidFill>
                  <a:schemeClr val="tx2"/>
                </a:solidFill>
                <a:effectLst>
                  <a:outerShdw blurRad="38100" dist="38100" dir="2700000" algn="tl">
                    <a:srgbClr val="000000">
                      <a:alpha val="43137"/>
                    </a:srgbClr>
                  </a:outerShdw>
                </a:effectLst>
                <a:latin typeface="Times New Roman"/>
                <a:cs typeface="Times New Roman"/>
              </a:rPr>
              <a:t>ec</a:t>
            </a:r>
            <a:r>
              <a:rPr sz="2000" spc="34" dirty="0" smtClean="0">
                <a:solidFill>
                  <a:schemeClr val="tx2"/>
                </a:solidFill>
                <a:effectLst>
                  <a:outerShdw blurRad="38100" dist="38100" dir="2700000" algn="tl">
                    <a:srgbClr val="000000">
                      <a:alpha val="43137"/>
                    </a:srgbClr>
                  </a:outerShdw>
                </a:effectLst>
                <a:latin typeface="Times New Roman"/>
                <a:cs typeface="Times New Roman"/>
              </a:rPr>
              <a:t>id</a:t>
            </a:r>
            <a:r>
              <a:rPr sz="2000" spc="0" dirty="0" smtClean="0">
                <a:solidFill>
                  <a:schemeClr val="tx2"/>
                </a:solidFill>
                <a:effectLst>
                  <a:outerShdw blurRad="38100" dist="38100" dir="2700000" algn="tl">
                    <a:srgbClr val="000000">
                      <a:alpha val="43137"/>
                    </a:srgbClr>
                  </a:outerShdw>
                </a:effectLst>
                <a:latin typeface="Times New Roman"/>
                <a:cs typeface="Times New Roman"/>
              </a:rPr>
              <a:t>ed</a:t>
            </a:r>
            <a:r>
              <a:rPr sz="2000" spc="-177"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a:t>
            </a:r>
            <a:r>
              <a:rPr sz="2000" spc="0" dirty="0" smtClean="0">
                <a:solidFill>
                  <a:schemeClr val="tx2"/>
                </a:solidFill>
                <a:effectLst>
                  <a:outerShdw blurRad="38100" dist="38100" dir="2700000" algn="tl">
                    <a:srgbClr val="000000">
                      <a:alpha val="43137"/>
                    </a:srgbClr>
                  </a:outerShdw>
                </a:effectLst>
                <a:latin typeface="Times New Roman"/>
                <a:cs typeface="Times New Roman"/>
              </a:rPr>
              <a:t>o</a:t>
            </a:r>
            <a:r>
              <a:rPr sz="2000" spc="-2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ar</a:t>
            </a:r>
            <a:r>
              <a:rPr sz="2000" spc="34" dirty="0" smtClean="0">
                <a:solidFill>
                  <a:schemeClr val="tx2"/>
                </a:solidFill>
                <a:effectLst>
                  <a:outerShdw blurRad="38100" dist="38100" dir="2700000" algn="tl">
                    <a:srgbClr val="000000">
                      <a:alpha val="43137"/>
                    </a:srgbClr>
                  </a:outerShdw>
                </a:effectLst>
                <a:latin typeface="Times New Roman"/>
                <a:cs typeface="Times New Roman"/>
              </a:rPr>
              <a:t>g</a:t>
            </a:r>
            <a:r>
              <a:rPr sz="2000" spc="0" dirty="0" smtClean="0">
                <a:solidFill>
                  <a:schemeClr val="tx2"/>
                </a:solidFill>
                <a:effectLst>
                  <a:outerShdw blurRad="38100" dist="38100" dir="2700000" algn="tl">
                    <a:srgbClr val="000000">
                      <a:alpha val="43137"/>
                    </a:srgbClr>
                  </a:outerShdw>
                </a:effectLst>
                <a:latin typeface="Times New Roman"/>
                <a:cs typeface="Times New Roman"/>
              </a:rPr>
              <a:t>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i</a:t>
            </a:r>
            <a:r>
              <a:rPr sz="2000" spc="0" dirty="0" smtClean="0">
                <a:solidFill>
                  <a:schemeClr val="tx2"/>
                </a:solidFill>
                <a:effectLst>
                  <a:outerShdw blurRad="38100" dist="38100" dir="2700000" algn="tl">
                    <a:srgbClr val="000000">
                      <a:alpha val="43137"/>
                    </a:srgbClr>
                  </a:outerShdw>
                </a:effectLst>
                <a:latin typeface="Times New Roman"/>
                <a:cs typeface="Times New Roman"/>
              </a:rPr>
              <a:t>n</a:t>
            </a:r>
            <a:r>
              <a:rPr sz="2000" spc="-9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wit</a:t>
            </a:r>
            <a:r>
              <a:rPr sz="2000" spc="0" dirty="0" smtClean="0">
                <a:solidFill>
                  <a:schemeClr val="tx2"/>
                </a:solidFill>
                <a:effectLst>
                  <a:outerShdw blurRad="38100" dist="38100" dir="2700000" algn="tl">
                    <a:srgbClr val="000000">
                      <a:alpha val="43137"/>
                    </a:srgbClr>
                  </a:outerShdw>
                </a:effectLst>
                <a:latin typeface="Times New Roman"/>
                <a:cs typeface="Times New Roman"/>
              </a:rPr>
              <a:t>h</a:t>
            </a:r>
            <a:r>
              <a:rPr sz="2000" spc="-12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75"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ma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ll</a:t>
            </a:r>
            <a:r>
              <a:rPr sz="2000" spc="-75" dirty="0" smtClean="0">
                <a:solidFill>
                  <a:schemeClr val="tx2"/>
                </a:solidFill>
                <a:effectLst>
                  <a:outerShdw blurRad="38100" dist="38100" dir="2700000" algn="tl">
                    <a:srgbClr val="000000">
                      <a:alpha val="43137"/>
                    </a:srgbClr>
                  </a:outerShdw>
                </a:effectLst>
                <a:latin typeface="Times New Roman"/>
                <a:cs typeface="Times New Roman"/>
              </a:rPr>
              <a:t>’</a:t>
            </a:r>
            <a:r>
              <a:rPr sz="2000" spc="0" dirty="0" smtClean="0">
                <a:solidFill>
                  <a:schemeClr val="tx2"/>
                </a:solidFill>
                <a:effectLst>
                  <a:outerShdw blurRad="38100" dist="38100" dir="2700000" algn="tl">
                    <a:srgbClr val="000000">
                      <a:alpha val="43137"/>
                    </a:srgbClr>
                  </a:outerShdw>
                </a:effectLst>
                <a:latin typeface="Times New Roman"/>
                <a:cs typeface="Times New Roman"/>
              </a:rPr>
              <a:t>s</a:t>
            </a:r>
            <a:r>
              <a:rPr sz="2000" spc="-114"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own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11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ov</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8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ew</a:t>
            </a:r>
            <a:r>
              <a:rPr sz="2000" spc="-5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85"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p</a:t>
            </a:r>
            <a:r>
              <a:rPr sz="2000" spc="0" dirty="0" smtClean="0">
                <a:solidFill>
                  <a:schemeClr val="tx2"/>
                </a:solidFill>
                <a:effectLst>
                  <a:outerShdw blurRad="38100" dist="38100" dir="2700000" algn="tl">
                    <a:srgbClr val="000000">
                      <a:alpha val="43137"/>
                    </a:srgbClr>
                  </a:outerShdw>
                </a:effectLst>
                <a:latin typeface="Times New Roman"/>
                <a:cs typeface="Times New Roman"/>
              </a:rPr>
              <a:t>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y</a:t>
            </a:r>
            <a:r>
              <a:rPr sz="2000" spc="0" dirty="0" smtClean="0">
                <a:solidFill>
                  <a:schemeClr val="tx2"/>
                </a:solidFill>
                <a:effectLst>
                  <a:outerShdw blurRad="38100" dist="38100" dir="2700000" algn="tl">
                    <a:srgbClr val="000000">
                      <a:alpha val="43137"/>
                    </a:srgbClr>
                  </a:outerShdw>
                </a:effectLst>
                <a:latin typeface="Times New Roman"/>
                <a:cs typeface="Times New Roman"/>
              </a:rPr>
              <a:t>me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59" dirty="0" smtClean="0">
                <a:solidFill>
                  <a:schemeClr val="tx2"/>
                </a:solidFill>
                <a:effectLst>
                  <a:outerShdw blurRad="38100" dist="38100" dir="2700000" algn="tl">
                    <a:srgbClr val="000000">
                      <a:alpha val="43137"/>
                    </a:srgbClr>
                  </a:outerShdw>
                </a:effectLst>
                <a:latin typeface="Times New Roman"/>
                <a:cs typeface="Times New Roman"/>
              </a:rPr>
              <a:t>t</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
            </a:r>
            <a:r>
              <a:rPr sz="2000" spc="-18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wh</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a:t>
            </a:r>
            <a:r>
              <a:rPr sz="2000" spc="-12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ew</a:t>
            </a:r>
            <a:r>
              <a:rPr sz="2000" spc="18"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6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p</a:t>
            </a:r>
            <a:r>
              <a:rPr sz="2000" spc="0" dirty="0" smtClean="0">
                <a:solidFill>
                  <a:schemeClr val="tx2"/>
                </a:solidFill>
                <a:effectLst>
                  <a:outerShdw blurRad="38100" dist="38100" dir="2700000" algn="tl">
                    <a:srgbClr val="000000">
                      <a:alpha val="43137"/>
                    </a:srgbClr>
                  </a:outerShdw>
                </a:effectLst>
                <a:latin typeface="Times New Roman"/>
                <a:cs typeface="Times New Roman"/>
              </a:rPr>
              <a:t>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y</a:t>
            </a:r>
            <a:r>
              <a:rPr sz="2000" spc="0" dirty="0" smtClean="0">
                <a:solidFill>
                  <a:schemeClr val="tx2"/>
                </a:solidFill>
                <a:effectLst>
                  <a:outerShdw blurRad="38100" dist="38100" dir="2700000" algn="tl">
                    <a:srgbClr val="000000">
                      <a:alpha val="43137"/>
                    </a:srgbClr>
                  </a:outerShdw>
                </a:effectLst>
                <a:latin typeface="Times New Roman"/>
                <a:cs typeface="Times New Roman"/>
              </a:rPr>
              <a:t>me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9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woul</a:t>
            </a:r>
            <a:r>
              <a:rPr sz="2000" spc="0" dirty="0" smtClean="0">
                <a:solidFill>
                  <a:schemeClr val="tx2"/>
                </a:solidFill>
                <a:effectLst>
                  <a:outerShdw blurRad="38100" dist="38100" dir="2700000" algn="tl">
                    <a:srgbClr val="000000">
                      <a:alpha val="43137"/>
                    </a:srgbClr>
                  </a:outerShdw>
                </a:effectLst>
                <a:latin typeface="Times New Roman"/>
                <a:cs typeface="Times New Roman"/>
              </a:rPr>
              <a:t>d</a:t>
            </a:r>
            <a:r>
              <a:rPr sz="2000" spc="-189"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ma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k</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8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75" dirty="0" smtClean="0">
                <a:solidFill>
                  <a:schemeClr val="tx2"/>
                </a:solidFill>
                <a:effectLst>
                  <a:outerShdw blurRad="38100" dist="38100" dir="2700000" algn="tl">
                    <a:srgbClr val="000000">
                      <a:alpha val="43137"/>
                    </a:srgbClr>
                  </a:outerShdw>
                </a:effectLst>
                <a:latin typeface="Times New Roman"/>
                <a:cs typeface="Times New Roman"/>
              </a:rPr>
              <a:t>e</a:t>
            </a:r>
            <a:r>
              <a:rPr sz="2000" spc="0" dirty="0" smtClean="0">
                <a:solidFill>
                  <a:schemeClr val="tx2"/>
                </a:solidFill>
                <a:effectLst>
                  <a:outerShdw blurRad="38100" dist="38100" dir="2700000" algn="tl">
                    <a:srgbClr val="000000">
                      <a:alpha val="43137"/>
                    </a:srgbClr>
                  </a:outerShdw>
                </a:effectLst>
                <a:latin typeface="Times New Roman"/>
                <a:cs typeface="Times New Roman"/>
              </a:rPr>
              <a:t>r</a:t>
            </a:r>
            <a:r>
              <a:rPr sz="2000" spc="-9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indi</a:t>
            </a:r>
            <a:r>
              <a:rPr sz="2000" spc="0" dirty="0" smtClean="0">
                <a:solidFill>
                  <a:schemeClr val="tx2"/>
                </a:solidFill>
                <a:effectLst>
                  <a:outerShdw blurRad="38100" dist="38100" dir="2700000" algn="tl">
                    <a:srgbClr val="000000">
                      <a:alpha val="43137"/>
                    </a:srgbClr>
                  </a:outerShdw>
                </a:effectLst>
                <a:latin typeface="Times New Roman"/>
                <a:cs typeface="Times New Roman"/>
              </a:rPr>
              <a:t>ff</a:t>
            </a:r>
            <a:r>
              <a:rPr sz="2000" spc="-75" dirty="0" smtClean="0">
                <a:solidFill>
                  <a:schemeClr val="tx2"/>
                </a:solidFill>
                <a:effectLst>
                  <a:outerShdw blurRad="38100" dist="38100" dir="2700000" algn="tl">
                    <a:srgbClr val="000000">
                      <a:alpha val="43137"/>
                    </a:srgbClr>
                  </a:outerShdw>
                </a:effectLst>
                <a:latin typeface="Times New Roman"/>
                <a:cs typeface="Times New Roman"/>
              </a:rPr>
              <a:t>e</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9"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6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tw</a:t>
            </a:r>
            <a:r>
              <a:rPr sz="2000" spc="0" dirty="0" smtClean="0">
                <a:solidFill>
                  <a:schemeClr val="tx2"/>
                </a:solidFill>
                <a:effectLst>
                  <a:outerShdw blurRad="38100" dist="38100" dir="2700000" algn="tl">
                    <a:srgbClr val="000000">
                      <a:alpha val="43137"/>
                    </a:srgbClr>
                  </a:outerShdw>
                </a:effectLst>
                <a:latin typeface="Times New Roman"/>
                <a:cs typeface="Times New Roman"/>
              </a:rPr>
              <a:t>een</a:t>
            </a:r>
            <a:r>
              <a:rPr sz="2000" spc="-173"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0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ew</a:t>
            </a:r>
            <a:r>
              <a:rPr sz="2000" spc="-56"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d</a:t>
            </a:r>
            <a:r>
              <a:rPr sz="2000" spc="-6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25"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ol</a:t>
            </a:r>
            <a:r>
              <a:rPr sz="2000" spc="0" dirty="0" smtClean="0">
                <a:solidFill>
                  <a:schemeClr val="tx2"/>
                </a:solidFill>
                <a:effectLst>
                  <a:outerShdw blurRad="38100" dist="38100" dir="2700000" algn="tl">
                    <a:srgbClr val="000000">
                      <a:alpha val="43137"/>
                    </a:srgbClr>
                  </a:outerShdw>
                </a:effectLst>
                <a:latin typeface="Times New Roman"/>
                <a:cs typeface="Times New Roman"/>
              </a:rPr>
              <a:t>d</a:t>
            </a:r>
            <a:r>
              <a:rPr sz="2000" spc="-13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
            </a:r>
            <a:endParaRPr sz="2000" dirty="0">
              <a:solidFill>
                <a:schemeClr val="tx2"/>
              </a:solidFill>
              <a:effectLst>
                <a:outerShdw blurRad="38100" dist="38100" dir="2700000" algn="tl">
                  <a:srgbClr val="000000">
                    <a:alpha val="43137"/>
                  </a:srgbClr>
                </a:outerShdw>
              </a:effectLst>
              <a:latin typeface="Times New Roman"/>
              <a:cs typeface="Times New Roman"/>
            </a:endParaRPr>
          </a:p>
        </p:txBody>
      </p:sp>
      <p:sp>
        <p:nvSpPr>
          <p:cNvPr id="30" name="object 30"/>
          <p:cNvSpPr txBox="1"/>
          <p:nvPr/>
        </p:nvSpPr>
        <p:spPr>
          <a:xfrm>
            <a:off x="1515364" y="2567251"/>
            <a:ext cx="4790775" cy="254317"/>
          </a:xfrm>
          <a:prstGeom prst="rect">
            <a:avLst/>
          </a:prstGeom>
        </p:spPr>
        <p:txBody>
          <a:bodyPr wrap="square" lIns="0" tIns="0" rIns="0" bIns="0" rtlCol="0">
            <a:noAutofit/>
          </a:bodyPr>
          <a:lstStyle/>
          <a:p>
            <a:pPr marL="12700">
              <a:lnSpc>
                <a:spcPts val="1939"/>
              </a:lnSpc>
              <a:spcBef>
                <a:spcPts val="97"/>
              </a:spcBef>
            </a:pPr>
            <a:r>
              <a:rPr sz="1800" spc="-25" dirty="0" smtClean="0">
                <a:latin typeface="Times New Roman"/>
                <a:cs typeface="Times New Roman"/>
              </a:rPr>
              <a:t>P</a:t>
            </a:r>
            <a:r>
              <a:rPr sz="1800" spc="0" dirty="0" smtClean="0">
                <a:latin typeface="Times New Roman"/>
                <a:cs typeface="Times New Roman"/>
              </a:rPr>
              <a:t>V</a:t>
            </a:r>
            <a:r>
              <a:rPr sz="1800" spc="-25" dirty="0" smtClean="0">
                <a:latin typeface="Times New Roman"/>
                <a:cs typeface="Times New Roman"/>
              </a:rPr>
              <a:t> </a:t>
            </a:r>
            <a:r>
              <a:rPr sz="1800" spc="0" dirty="0" smtClean="0">
                <a:latin typeface="Times New Roman"/>
                <a:cs typeface="Times New Roman"/>
              </a:rPr>
              <a:t>of o</a:t>
            </a:r>
            <a:r>
              <a:rPr sz="1800" spc="19" dirty="0" smtClean="0">
                <a:latin typeface="Times New Roman"/>
                <a:cs typeface="Times New Roman"/>
              </a:rPr>
              <a:t>l</a:t>
            </a:r>
            <a:r>
              <a:rPr sz="1800" spc="0" dirty="0" smtClean="0">
                <a:latin typeface="Times New Roman"/>
                <a:cs typeface="Times New Roman"/>
              </a:rPr>
              <a:t>d </a:t>
            </a:r>
            <a:r>
              <a:rPr sz="1800" spc="19"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0" dirty="0" smtClean="0">
                <a:latin typeface="Times New Roman"/>
                <a:cs typeface="Times New Roman"/>
              </a:rPr>
              <a:t>e</a:t>
            </a:r>
            <a:r>
              <a:rPr sz="1800" spc="-50" dirty="0" smtClean="0">
                <a:latin typeface="Times New Roman"/>
                <a:cs typeface="Times New Roman"/>
              </a:rPr>
              <a:t> </a:t>
            </a:r>
            <a:r>
              <a:rPr sz="1800" spc="-25" dirty="0" smtClean="0">
                <a:latin typeface="Times New Roman"/>
                <a:cs typeface="Times New Roman"/>
              </a:rPr>
              <a:t>s</a:t>
            </a:r>
            <a:r>
              <a:rPr sz="1800" spc="0" dirty="0" smtClean="0">
                <a:latin typeface="Times New Roman"/>
                <a:cs typeface="Times New Roman"/>
              </a:rPr>
              <a:t>hou</a:t>
            </a:r>
            <a:r>
              <a:rPr sz="1800" spc="19" dirty="0" smtClean="0">
                <a:latin typeface="Times New Roman"/>
                <a:cs typeface="Times New Roman"/>
              </a:rPr>
              <a:t>l</a:t>
            </a:r>
            <a:r>
              <a:rPr sz="1800" spc="0" dirty="0" smtClean="0">
                <a:latin typeface="Times New Roman"/>
                <a:cs typeface="Times New Roman"/>
              </a:rPr>
              <a:t>d be</a:t>
            </a:r>
            <a:r>
              <a:rPr sz="1800" spc="19" dirty="0" smtClean="0">
                <a:latin typeface="Times New Roman"/>
                <a:cs typeface="Times New Roman"/>
              </a:rPr>
              <a:t> e</a:t>
            </a:r>
            <a:r>
              <a:rPr sz="1800" spc="0" dirty="0" smtClean="0">
                <a:latin typeface="Times New Roman"/>
                <a:cs typeface="Times New Roman"/>
              </a:rPr>
              <a:t>qu</a:t>
            </a:r>
            <a:r>
              <a:rPr sz="1800" spc="19" dirty="0" smtClean="0">
                <a:latin typeface="Times New Roman"/>
                <a:cs typeface="Times New Roman"/>
              </a:rPr>
              <a:t>a</a:t>
            </a:r>
            <a:r>
              <a:rPr sz="1800" spc="0" dirty="0" smtClean="0">
                <a:latin typeface="Times New Roman"/>
                <a:cs typeface="Times New Roman"/>
              </a:rPr>
              <a:t>l</a:t>
            </a:r>
            <a:r>
              <a:rPr sz="1800" spc="-54" dirty="0" smtClean="0">
                <a:latin typeface="Times New Roman"/>
                <a:cs typeface="Times New Roman"/>
              </a:rPr>
              <a:t> </a:t>
            </a:r>
            <a:r>
              <a:rPr sz="1800" spc="19" dirty="0" smtClean="0">
                <a:latin typeface="Times New Roman"/>
                <a:cs typeface="Times New Roman"/>
              </a:rPr>
              <a:t>t</a:t>
            </a:r>
            <a:r>
              <a:rPr sz="1800" spc="0" dirty="0" smtClean="0">
                <a:latin typeface="Times New Roman"/>
                <a:cs typeface="Times New Roman"/>
              </a:rPr>
              <a:t>o</a:t>
            </a:r>
            <a:r>
              <a:rPr sz="1800" spc="-75" dirty="0" smtClean="0">
                <a:latin typeface="Times New Roman"/>
                <a:cs typeface="Times New Roman"/>
              </a:rPr>
              <a:t> </a:t>
            </a:r>
            <a:r>
              <a:rPr sz="1800" spc="-25" dirty="0" smtClean="0">
                <a:latin typeface="Times New Roman"/>
                <a:cs typeface="Times New Roman"/>
              </a:rPr>
              <a:t>P</a:t>
            </a:r>
            <a:r>
              <a:rPr sz="1800" spc="0" dirty="0" smtClean="0">
                <a:latin typeface="Times New Roman"/>
                <a:cs typeface="Times New Roman"/>
              </a:rPr>
              <a:t>V</a:t>
            </a:r>
            <a:r>
              <a:rPr sz="1800" spc="-25" dirty="0" smtClean="0">
                <a:latin typeface="Times New Roman"/>
                <a:cs typeface="Times New Roman"/>
              </a:rPr>
              <a:t> </a:t>
            </a:r>
            <a:r>
              <a:rPr sz="1800" spc="0" dirty="0" smtClean="0">
                <a:latin typeface="Times New Roman"/>
                <a:cs typeface="Times New Roman"/>
              </a:rPr>
              <a:t>of n</a:t>
            </a:r>
            <a:r>
              <a:rPr sz="1800" spc="19" dirty="0" smtClean="0">
                <a:latin typeface="Times New Roman"/>
                <a:cs typeface="Times New Roman"/>
              </a:rPr>
              <a:t>e</a:t>
            </a:r>
            <a:r>
              <a:rPr sz="1800" spc="0" dirty="0" smtClean="0">
                <a:latin typeface="Times New Roman"/>
                <a:cs typeface="Times New Roman"/>
              </a:rPr>
              <a:t>w</a:t>
            </a:r>
            <a:r>
              <a:rPr sz="1800" spc="-25" dirty="0" smtClean="0">
                <a:latin typeface="Times New Roman"/>
                <a:cs typeface="Times New Roman"/>
              </a:rPr>
              <a:t> </a:t>
            </a:r>
            <a:r>
              <a:rPr sz="1800" spc="19"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25" dirty="0" smtClean="0">
                <a:latin typeface="Times New Roman"/>
                <a:cs typeface="Times New Roman"/>
              </a:rPr>
              <a:t>e</a:t>
            </a:r>
            <a:r>
              <a:rPr sz="1800" spc="0" dirty="0" smtClean="0">
                <a:latin typeface="Times New Roman"/>
                <a:cs typeface="Times New Roman"/>
              </a:rPr>
              <a:t>.</a:t>
            </a:r>
            <a:endParaRPr sz="1800" dirty="0">
              <a:latin typeface="Times New Roman"/>
              <a:cs typeface="Times New Roman"/>
            </a:endParaRPr>
          </a:p>
        </p:txBody>
      </p:sp>
      <p:sp>
        <p:nvSpPr>
          <p:cNvPr id="29" name="object 29"/>
          <p:cNvSpPr txBox="1"/>
          <p:nvPr/>
        </p:nvSpPr>
        <p:spPr>
          <a:xfrm>
            <a:off x="1432814" y="303442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0</a:t>
            </a:r>
            <a:endParaRPr sz="1800">
              <a:latin typeface="Calibri"/>
              <a:cs typeface="Calibri"/>
            </a:endParaRPr>
          </a:p>
        </p:txBody>
      </p:sp>
      <p:sp>
        <p:nvSpPr>
          <p:cNvPr id="28" name="object 28"/>
          <p:cNvSpPr txBox="1"/>
          <p:nvPr/>
        </p:nvSpPr>
        <p:spPr>
          <a:xfrm>
            <a:off x="2321941" y="303442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1</a:t>
            </a:r>
            <a:endParaRPr sz="1800">
              <a:latin typeface="Calibri"/>
              <a:cs typeface="Calibri"/>
            </a:endParaRPr>
          </a:p>
        </p:txBody>
      </p:sp>
      <p:sp>
        <p:nvSpPr>
          <p:cNvPr id="27" name="object 27"/>
          <p:cNvSpPr txBox="1"/>
          <p:nvPr/>
        </p:nvSpPr>
        <p:spPr>
          <a:xfrm>
            <a:off x="3214116" y="303442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2</a:t>
            </a:r>
            <a:endParaRPr sz="1800">
              <a:latin typeface="Calibri"/>
              <a:cs typeface="Calibri"/>
            </a:endParaRPr>
          </a:p>
        </p:txBody>
      </p:sp>
      <p:sp>
        <p:nvSpPr>
          <p:cNvPr id="26" name="object 26"/>
          <p:cNvSpPr txBox="1"/>
          <p:nvPr/>
        </p:nvSpPr>
        <p:spPr>
          <a:xfrm>
            <a:off x="4544060" y="303442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9</a:t>
            </a:r>
            <a:endParaRPr sz="1800">
              <a:latin typeface="Calibri"/>
              <a:cs typeface="Calibri"/>
            </a:endParaRPr>
          </a:p>
        </p:txBody>
      </p:sp>
      <p:sp>
        <p:nvSpPr>
          <p:cNvPr id="25" name="object 25"/>
          <p:cNvSpPr txBox="1"/>
          <p:nvPr/>
        </p:nvSpPr>
        <p:spPr>
          <a:xfrm>
            <a:off x="5434584" y="3034426"/>
            <a:ext cx="288254" cy="254317"/>
          </a:xfrm>
          <a:prstGeom prst="rect">
            <a:avLst/>
          </a:prstGeom>
        </p:spPr>
        <p:txBody>
          <a:bodyPr wrap="square" lIns="0" tIns="0" rIns="0" bIns="0" rtlCol="0">
            <a:noAutofit/>
          </a:bodyPr>
          <a:lstStyle/>
          <a:p>
            <a:pPr marL="12700">
              <a:lnSpc>
                <a:spcPts val="1935"/>
              </a:lnSpc>
              <a:spcBef>
                <a:spcPts val="96"/>
              </a:spcBef>
            </a:pPr>
            <a:r>
              <a:rPr sz="2700" b="1" spc="-14" baseline="3034" dirty="0" smtClean="0">
                <a:latin typeface="Calibri"/>
                <a:cs typeface="Calibri"/>
              </a:rPr>
              <a:t>10</a:t>
            </a:r>
            <a:endParaRPr sz="1800">
              <a:latin typeface="Calibri"/>
              <a:cs typeface="Calibri"/>
            </a:endParaRPr>
          </a:p>
        </p:txBody>
      </p:sp>
      <p:sp>
        <p:nvSpPr>
          <p:cNvPr id="24" name="object 24"/>
          <p:cNvSpPr txBox="1"/>
          <p:nvPr/>
        </p:nvSpPr>
        <p:spPr>
          <a:xfrm>
            <a:off x="6770370" y="3034426"/>
            <a:ext cx="288889" cy="254317"/>
          </a:xfrm>
          <a:prstGeom prst="rect">
            <a:avLst/>
          </a:prstGeom>
        </p:spPr>
        <p:txBody>
          <a:bodyPr wrap="square" lIns="0" tIns="0" rIns="0" bIns="0" rtlCol="0">
            <a:noAutofit/>
          </a:bodyPr>
          <a:lstStyle/>
          <a:p>
            <a:pPr marL="12700">
              <a:lnSpc>
                <a:spcPts val="1935"/>
              </a:lnSpc>
              <a:spcBef>
                <a:spcPts val="96"/>
              </a:spcBef>
            </a:pPr>
            <a:r>
              <a:rPr sz="2700" b="1" spc="-9" baseline="3034" dirty="0" smtClean="0">
                <a:latin typeface="Calibri"/>
                <a:cs typeface="Calibri"/>
              </a:rPr>
              <a:t>59</a:t>
            </a:r>
            <a:endParaRPr sz="1800">
              <a:latin typeface="Calibri"/>
              <a:cs typeface="Calibri"/>
            </a:endParaRPr>
          </a:p>
        </p:txBody>
      </p:sp>
      <p:sp>
        <p:nvSpPr>
          <p:cNvPr id="23" name="object 23"/>
          <p:cNvSpPr txBox="1"/>
          <p:nvPr/>
        </p:nvSpPr>
        <p:spPr>
          <a:xfrm>
            <a:off x="7656576" y="3034426"/>
            <a:ext cx="288889" cy="254317"/>
          </a:xfrm>
          <a:prstGeom prst="rect">
            <a:avLst/>
          </a:prstGeom>
        </p:spPr>
        <p:txBody>
          <a:bodyPr wrap="square" lIns="0" tIns="0" rIns="0" bIns="0" rtlCol="0">
            <a:noAutofit/>
          </a:bodyPr>
          <a:lstStyle/>
          <a:p>
            <a:pPr marL="12700">
              <a:lnSpc>
                <a:spcPts val="1935"/>
              </a:lnSpc>
              <a:spcBef>
                <a:spcPts val="96"/>
              </a:spcBef>
            </a:pPr>
            <a:r>
              <a:rPr sz="2700" b="1" spc="-9" baseline="3034" dirty="0" smtClean="0">
                <a:latin typeface="Calibri"/>
                <a:cs typeface="Calibri"/>
              </a:rPr>
              <a:t>60</a:t>
            </a:r>
            <a:endParaRPr sz="1800">
              <a:latin typeface="Calibri"/>
              <a:cs typeface="Calibri"/>
            </a:endParaRPr>
          </a:p>
        </p:txBody>
      </p:sp>
      <p:sp>
        <p:nvSpPr>
          <p:cNvPr id="22" name="object 22"/>
          <p:cNvSpPr txBox="1"/>
          <p:nvPr/>
        </p:nvSpPr>
        <p:spPr>
          <a:xfrm>
            <a:off x="1432814" y="342304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0</a:t>
            </a:r>
            <a:endParaRPr sz="1800">
              <a:latin typeface="Calibri"/>
              <a:cs typeface="Calibri"/>
            </a:endParaRPr>
          </a:p>
        </p:txBody>
      </p:sp>
      <p:sp>
        <p:nvSpPr>
          <p:cNvPr id="21" name="object 21"/>
          <p:cNvSpPr txBox="1"/>
          <p:nvPr/>
        </p:nvSpPr>
        <p:spPr>
          <a:xfrm>
            <a:off x="2291080" y="342304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0</a:t>
            </a:r>
            <a:endParaRPr sz="1800">
              <a:latin typeface="Calibri"/>
              <a:cs typeface="Calibri"/>
            </a:endParaRPr>
          </a:p>
        </p:txBody>
      </p:sp>
      <p:sp>
        <p:nvSpPr>
          <p:cNvPr id="20" name="object 20"/>
          <p:cNvSpPr txBox="1"/>
          <p:nvPr/>
        </p:nvSpPr>
        <p:spPr>
          <a:xfrm>
            <a:off x="3217926" y="342304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0</a:t>
            </a:r>
            <a:endParaRPr sz="1800">
              <a:latin typeface="Calibri"/>
              <a:cs typeface="Calibri"/>
            </a:endParaRPr>
          </a:p>
        </p:txBody>
      </p:sp>
      <p:sp>
        <p:nvSpPr>
          <p:cNvPr id="19" name="object 19"/>
          <p:cNvSpPr txBox="1"/>
          <p:nvPr/>
        </p:nvSpPr>
        <p:spPr>
          <a:xfrm>
            <a:off x="4579366" y="3423046"/>
            <a:ext cx="175761" cy="254317"/>
          </a:xfrm>
          <a:prstGeom prst="rect">
            <a:avLst/>
          </a:prstGeom>
        </p:spPr>
        <p:txBody>
          <a:bodyPr wrap="square" lIns="0" tIns="0" rIns="0" bIns="0" rtlCol="0">
            <a:noAutofit/>
          </a:bodyPr>
          <a:lstStyle/>
          <a:p>
            <a:pPr marL="12700">
              <a:lnSpc>
                <a:spcPts val="1935"/>
              </a:lnSpc>
              <a:spcBef>
                <a:spcPts val="96"/>
              </a:spcBef>
            </a:pPr>
            <a:r>
              <a:rPr sz="2700" b="1" spc="0" baseline="3034" dirty="0" smtClean="0">
                <a:latin typeface="Calibri"/>
                <a:cs typeface="Calibri"/>
              </a:rPr>
              <a:t>0</a:t>
            </a:r>
            <a:endParaRPr sz="1800">
              <a:latin typeface="Calibri"/>
              <a:cs typeface="Calibri"/>
            </a:endParaRPr>
          </a:p>
        </p:txBody>
      </p:sp>
      <p:sp>
        <p:nvSpPr>
          <p:cNvPr id="18" name="object 18"/>
          <p:cNvSpPr txBox="1"/>
          <p:nvPr/>
        </p:nvSpPr>
        <p:spPr>
          <a:xfrm>
            <a:off x="5113401" y="3423046"/>
            <a:ext cx="928044" cy="254317"/>
          </a:xfrm>
          <a:prstGeom prst="rect">
            <a:avLst/>
          </a:prstGeom>
        </p:spPr>
        <p:txBody>
          <a:bodyPr wrap="square" lIns="0" tIns="0" rIns="0" bIns="0" rtlCol="0">
            <a:noAutofit/>
          </a:bodyPr>
          <a:lstStyle/>
          <a:p>
            <a:pPr marL="12700">
              <a:lnSpc>
                <a:spcPts val="1935"/>
              </a:lnSpc>
              <a:spcBef>
                <a:spcPts val="96"/>
              </a:spcBef>
            </a:pPr>
            <a:r>
              <a:rPr sz="2700" b="1" spc="-25" baseline="3034" dirty="0" smtClean="0">
                <a:latin typeface="Calibri"/>
                <a:cs typeface="Calibri"/>
              </a:rPr>
              <a:t>-</a:t>
            </a:r>
            <a:r>
              <a:rPr sz="2700" b="1" spc="-14" baseline="3034" dirty="0" smtClean="0">
                <a:latin typeface="Calibri"/>
                <a:cs typeface="Calibri"/>
              </a:rPr>
              <a:t>2,470</a:t>
            </a:r>
            <a:r>
              <a:rPr sz="2700" b="1" spc="-29" baseline="3034" dirty="0" smtClean="0">
                <a:latin typeface="Calibri"/>
                <a:cs typeface="Calibri"/>
              </a:rPr>
              <a:t>.</a:t>
            </a:r>
            <a:r>
              <a:rPr sz="2700" b="1" spc="-14" baseline="3034" dirty="0" smtClean="0">
                <a:latin typeface="Calibri"/>
                <a:cs typeface="Calibri"/>
              </a:rPr>
              <a:t>8</a:t>
            </a:r>
            <a:r>
              <a:rPr sz="2700" b="1" spc="0" baseline="3034" dirty="0" smtClean="0">
                <a:latin typeface="Calibri"/>
                <a:cs typeface="Calibri"/>
              </a:rPr>
              <a:t>0</a:t>
            </a:r>
            <a:endParaRPr sz="1800">
              <a:latin typeface="Calibri"/>
              <a:cs typeface="Calibri"/>
            </a:endParaRPr>
          </a:p>
        </p:txBody>
      </p:sp>
      <p:sp>
        <p:nvSpPr>
          <p:cNvPr id="17" name="object 17"/>
          <p:cNvSpPr txBox="1"/>
          <p:nvPr/>
        </p:nvSpPr>
        <p:spPr>
          <a:xfrm>
            <a:off x="6410071" y="3423046"/>
            <a:ext cx="928044" cy="254317"/>
          </a:xfrm>
          <a:prstGeom prst="rect">
            <a:avLst/>
          </a:prstGeom>
        </p:spPr>
        <p:txBody>
          <a:bodyPr wrap="square" lIns="0" tIns="0" rIns="0" bIns="0" rtlCol="0">
            <a:noAutofit/>
          </a:bodyPr>
          <a:lstStyle/>
          <a:p>
            <a:pPr marL="12700">
              <a:lnSpc>
                <a:spcPts val="1935"/>
              </a:lnSpc>
              <a:spcBef>
                <a:spcPts val="96"/>
              </a:spcBef>
            </a:pPr>
            <a:r>
              <a:rPr sz="2700" b="1" spc="-25" baseline="3034" dirty="0" smtClean="0">
                <a:latin typeface="Calibri"/>
                <a:cs typeface="Calibri"/>
              </a:rPr>
              <a:t>-</a:t>
            </a:r>
            <a:r>
              <a:rPr sz="2700" b="1" spc="-14" baseline="3034" dirty="0" smtClean="0">
                <a:latin typeface="Calibri"/>
                <a:cs typeface="Calibri"/>
              </a:rPr>
              <a:t>2,470</a:t>
            </a:r>
            <a:r>
              <a:rPr sz="2700" b="1" spc="-29" baseline="3034" dirty="0" smtClean="0">
                <a:latin typeface="Calibri"/>
                <a:cs typeface="Calibri"/>
              </a:rPr>
              <a:t>.</a:t>
            </a:r>
            <a:r>
              <a:rPr sz="2700" b="1" spc="-14" baseline="3034" dirty="0" smtClean="0">
                <a:latin typeface="Calibri"/>
                <a:cs typeface="Calibri"/>
              </a:rPr>
              <a:t>8</a:t>
            </a:r>
            <a:r>
              <a:rPr sz="2700" b="1" spc="0" baseline="3034" dirty="0" smtClean="0">
                <a:latin typeface="Calibri"/>
                <a:cs typeface="Calibri"/>
              </a:rPr>
              <a:t>0</a:t>
            </a:r>
            <a:endParaRPr sz="1800">
              <a:latin typeface="Calibri"/>
              <a:cs typeface="Calibri"/>
            </a:endParaRPr>
          </a:p>
        </p:txBody>
      </p:sp>
      <p:sp>
        <p:nvSpPr>
          <p:cNvPr id="16" name="object 16"/>
          <p:cNvSpPr txBox="1"/>
          <p:nvPr/>
        </p:nvSpPr>
        <p:spPr>
          <a:xfrm>
            <a:off x="7401559" y="3423046"/>
            <a:ext cx="928044" cy="254317"/>
          </a:xfrm>
          <a:prstGeom prst="rect">
            <a:avLst/>
          </a:prstGeom>
        </p:spPr>
        <p:txBody>
          <a:bodyPr wrap="square" lIns="0" tIns="0" rIns="0" bIns="0" rtlCol="0">
            <a:noAutofit/>
          </a:bodyPr>
          <a:lstStyle/>
          <a:p>
            <a:pPr marL="12700">
              <a:lnSpc>
                <a:spcPts val="1935"/>
              </a:lnSpc>
              <a:spcBef>
                <a:spcPts val="96"/>
              </a:spcBef>
            </a:pPr>
            <a:r>
              <a:rPr sz="2700" b="1" spc="-25" baseline="3034" dirty="0" smtClean="0">
                <a:latin typeface="Calibri"/>
                <a:cs typeface="Calibri"/>
              </a:rPr>
              <a:t>-</a:t>
            </a:r>
            <a:r>
              <a:rPr sz="2700" b="1" spc="-14" baseline="3034" dirty="0" smtClean="0">
                <a:latin typeface="Calibri"/>
                <a:cs typeface="Calibri"/>
              </a:rPr>
              <a:t>2,470</a:t>
            </a:r>
            <a:r>
              <a:rPr sz="2700" b="1" spc="-29" baseline="3034" dirty="0" smtClean="0">
                <a:latin typeface="Calibri"/>
                <a:cs typeface="Calibri"/>
              </a:rPr>
              <a:t>.</a:t>
            </a:r>
            <a:r>
              <a:rPr sz="2700" b="1" spc="-14" baseline="3034" dirty="0" smtClean="0">
                <a:latin typeface="Calibri"/>
                <a:cs typeface="Calibri"/>
              </a:rPr>
              <a:t>8</a:t>
            </a:r>
            <a:r>
              <a:rPr sz="2700" b="1" spc="0" baseline="3034" dirty="0" smtClean="0">
                <a:latin typeface="Calibri"/>
                <a:cs typeface="Calibri"/>
              </a:rPr>
              <a:t>0</a:t>
            </a:r>
            <a:endParaRPr sz="1800">
              <a:latin typeface="Calibri"/>
              <a:cs typeface="Calibri"/>
            </a:endParaRPr>
          </a:p>
        </p:txBody>
      </p:sp>
      <p:sp>
        <p:nvSpPr>
          <p:cNvPr id="15" name="object 15"/>
          <p:cNvSpPr txBox="1"/>
          <p:nvPr/>
        </p:nvSpPr>
        <p:spPr>
          <a:xfrm>
            <a:off x="1515364" y="4045531"/>
            <a:ext cx="4715003" cy="254317"/>
          </a:xfrm>
          <a:prstGeom prst="rect">
            <a:avLst/>
          </a:prstGeom>
        </p:spPr>
        <p:txBody>
          <a:bodyPr wrap="square" lIns="0" tIns="0" rIns="0" bIns="0" rtlCol="0">
            <a:noAutofit/>
          </a:bodyPr>
          <a:lstStyle/>
          <a:p>
            <a:pPr marL="12700">
              <a:lnSpc>
                <a:spcPts val="1939"/>
              </a:lnSpc>
              <a:spcBef>
                <a:spcPts val="97"/>
              </a:spcBef>
            </a:pPr>
            <a:r>
              <a:rPr sz="1800" spc="-25" dirty="0" smtClean="0">
                <a:latin typeface="Times New Roman"/>
                <a:cs typeface="Times New Roman"/>
              </a:rPr>
              <a:t>P</a:t>
            </a:r>
            <a:r>
              <a:rPr sz="1800" spc="0" dirty="0" smtClean="0">
                <a:latin typeface="Times New Roman"/>
                <a:cs typeface="Times New Roman"/>
              </a:rPr>
              <a:t>V</a:t>
            </a:r>
            <a:r>
              <a:rPr sz="1800" spc="-25" dirty="0" smtClean="0">
                <a:latin typeface="Times New Roman"/>
                <a:cs typeface="Times New Roman"/>
              </a:rPr>
              <a:t> </a:t>
            </a:r>
            <a:r>
              <a:rPr sz="1800" spc="0" dirty="0" smtClean="0">
                <a:latin typeface="Times New Roman"/>
                <a:cs typeface="Times New Roman"/>
              </a:rPr>
              <a:t>of o</a:t>
            </a:r>
            <a:r>
              <a:rPr sz="1800" spc="19" dirty="0" smtClean="0">
                <a:latin typeface="Times New Roman"/>
                <a:cs typeface="Times New Roman"/>
              </a:rPr>
              <a:t>l</a:t>
            </a:r>
            <a:r>
              <a:rPr sz="1800" spc="0" dirty="0" smtClean="0">
                <a:latin typeface="Times New Roman"/>
                <a:cs typeface="Times New Roman"/>
              </a:rPr>
              <a:t>d </a:t>
            </a:r>
            <a:r>
              <a:rPr sz="1800" spc="19"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0" dirty="0" smtClean="0">
                <a:latin typeface="Times New Roman"/>
                <a:cs typeface="Times New Roman"/>
              </a:rPr>
              <a:t>e</a:t>
            </a:r>
            <a:r>
              <a:rPr sz="1800" spc="-50" dirty="0" smtClean="0">
                <a:latin typeface="Times New Roman"/>
                <a:cs typeface="Times New Roman"/>
              </a:rPr>
              <a:t> </a:t>
            </a:r>
            <a:r>
              <a:rPr sz="1800" spc="0" dirty="0" smtClean="0">
                <a:latin typeface="Times New Roman"/>
                <a:cs typeface="Times New Roman"/>
              </a:rPr>
              <a:t>=</a:t>
            </a:r>
            <a:r>
              <a:rPr sz="1800" spc="-44" dirty="0" smtClean="0">
                <a:latin typeface="Times New Roman"/>
                <a:cs typeface="Times New Roman"/>
              </a:rPr>
              <a:t> </a:t>
            </a:r>
            <a:r>
              <a:rPr sz="1800" spc="-25" dirty="0" smtClean="0">
                <a:latin typeface="Times New Roman"/>
                <a:cs typeface="Times New Roman"/>
              </a:rPr>
              <a:t>P</a:t>
            </a:r>
            <a:r>
              <a:rPr sz="1800" spc="0" dirty="0" smtClean="0">
                <a:latin typeface="Times New Roman"/>
                <a:cs typeface="Times New Roman"/>
              </a:rPr>
              <a:t>V</a:t>
            </a:r>
            <a:r>
              <a:rPr sz="1800" spc="50" dirty="0" smtClean="0">
                <a:latin typeface="Times New Roman"/>
                <a:cs typeface="Times New Roman"/>
              </a:rPr>
              <a:t> </a:t>
            </a:r>
            <a:r>
              <a:rPr sz="1800" spc="0" dirty="0" smtClean="0">
                <a:latin typeface="Times New Roman"/>
                <a:cs typeface="Times New Roman"/>
              </a:rPr>
              <a:t>of n</a:t>
            </a:r>
            <a:r>
              <a:rPr sz="1800" spc="19" dirty="0" smtClean="0">
                <a:latin typeface="Times New Roman"/>
                <a:cs typeface="Times New Roman"/>
              </a:rPr>
              <a:t>e</a:t>
            </a:r>
            <a:r>
              <a:rPr sz="1800" spc="0" dirty="0" smtClean="0">
                <a:latin typeface="Times New Roman"/>
                <a:cs typeface="Times New Roman"/>
              </a:rPr>
              <a:t>w</a:t>
            </a:r>
            <a:r>
              <a:rPr sz="1800" spc="-25" dirty="0" smtClean="0">
                <a:latin typeface="Times New Roman"/>
                <a:cs typeface="Times New Roman"/>
              </a:rPr>
              <a:t> </a:t>
            </a:r>
            <a:r>
              <a:rPr sz="1800" spc="19"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0" dirty="0" smtClean="0">
                <a:latin typeface="Times New Roman"/>
                <a:cs typeface="Times New Roman"/>
              </a:rPr>
              <a:t>e</a:t>
            </a:r>
            <a:r>
              <a:rPr sz="1800" spc="-50" dirty="0" smtClean="0">
                <a:latin typeface="Times New Roman"/>
                <a:cs typeface="Times New Roman"/>
              </a:rPr>
              <a:t> </a:t>
            </a:r>
            <a:r>
              <a:rPr sz="1800" spc="25" dirty="0" smtClean="0">
                <a:latin typeface="Times New Roman"/>
                <a:cs typeface="Times New Roman"/>
              </a:rPr>
              <a:t>a</a:t>
            </a:r>
            <a:r>
              <a:rPr sz="1800" spc="0" dirty="0" smtClean="0">
                <a:latin typeface="Times New Roman"/>
                <a:cs typeface="Times New Roman"/>
              </a:rPr>
              <a:t>f</a:t>
            </a:r>
            <a:r>
              <a:rPr sz="1800" spc="19" dirty="0" smtClean="0">
                <a:latin typeface="Times New Roman"/>
                <a:cs typeface="Times New Roman"/>
              </a:rPr>
              <a:t>t</a:t>
            </a:r>
            <a:r>
              <a:rPr sz="1800" spc="25" dirty="0" smtClean="0">
                <a:latin typeface="Times New Roman"/>
                <a:cs typeface="Times New Roman"/>
              </a:rPr>
              <a:t>e</a:t>
            </a:r>
            <a:r>
              <a:rPr sz="1800" spc="0" dirty="0" smtClean="0">
                <a:latin typeface="Times New Roman"/>
                <a:cs typeface="Times New Roman"/>
              </a:rPr>
              <a:t>r</a:t>
            </a:r>
            <a:r>
              <a:rPr sz="1800" spc="-75" dirty="0" smtClean="0">
                <a:latin typeface="Times New Roman"/>
                <a:cs typeface="Times New Roman"/>
              </a:rPr>
              <a:t> </a:t>
            </a:r>
            <a:r>
              <a:rPr sz="1800" spc="0" dirty="0" smtClean="0">
                <a:latin typeface="Times New Roman"/>
                <a:cs typeface="Times New Roman"/>
              </a:rPr>
              <a:t>b</a:t>
            </a:r>
            <a:r>
              <a:rPr sz="1800" spc="19" dirty="0" smtClean="0">
                <a:latin typeface="Times New Roman"/>
                <a:cs typeface="Times New Roman"/>
              </a:rPr>
              <a:t>a</a:t>
            </a:r>
            <a:r>
              <a:rPr sz="1800" spc="0" dirty="0" smtClean="0">
                <a:latin typeface="Times New Roman"/>
                <a:cs typeface="Times New Roman"/>
              </a:rPr>
              <a:t>rg</a:t>
            </a:r>
            <a:r>
              <a:rPr sz="1800" spc="19" dirty="0" smtClean="0">
                <a:latin typeface="Times New Roman"/>
                <a:cs typeface="Times New Roman"/>
              </a:rPr>
              <a:t>ai</a:t>
            </a:r>
            <a:r>
              <a:rPr sz="1800" spc="0" dirty="0" smtClean="0">
                <a:latin typeface="Times New Roman"/>
                <a:cs typeface="Times New Roman"/>
              </a:rPr>
              <a:t>n</a:t>
            </a:r>
            <a:r>
              <a:rPr sz="1800" spc="19" dirty="0" smtClean="0">
                <a:latin typeface="Times New Roman"/>
                <a:cs typeface="Times New Roman"/>
              </a:rPr>
              <a:t>i</a:t>
            </a:r>
            <a:r>
              <a:rPr sz="1800" spc="0" dirty="0" smtClean="0">
                <a:latin typeface="Times New Roman"/>
                <a:cs typeface="Times New Roman"/>
              </a:rPr>
              <a:t>ng</a:t>
            </a:r>
            <a:endParaRPr sz="1800" dirty="0">
              <a:latin typeface="Times New Roman"/>
              <a:cs typeface="Times New Roman"/>
            </a:endParaRPr>
          </a:p>
        </p:txBody>
      </p:sp>
      <p:sp>
        <p:nvSpPr>
          <p:cNvPr id="14" name="object 14"/>
          <p:cNvSpPr txBox="1"/>
          <p:nvPr/>
        </p:nvSpPr>
        <p:spPr>
          <a:xfrm>
            <a:off x="2838263" y="4379649"/>
            <a:ext cx="228004" cy="182327"/>
          </a:xfrm>
          <a:prstGeom prst="rect">
            <a:avLst/>
          </a:prstGeom>
        </p:spPr>
        <p:txBody>
          <a:bodyPr wrap="square" lIns="0" tIns="0" rIns="0" bIns="0" rtlCol="0">
            <a:noAutofit/>
          </a:bodyPr>
          <a:lstStyle/>
          <a:p>
            <a:pPr marL="12700">
              <a:lnSpc>
                <a:spcPts val="1355"/>
              </a:lnSpc>
            </a:pPr>
            <a:r>
              <a:rPr sz="1200" spc="79" dirty="0" smtClean="0">
                <a:latin typeface="Times New Roman"/>
                <a:cs typeface="Times New Roman"/>
              </a:rPr>
              <a:t>6</a:t>
            </a:r>
            <a:r>
              <a:rPr sz="1200" spc="0" dirty="0" smtClean="0">
                <a:latin typeface="Times New Roman"/>
                <a:cs typeface="Times New Roman"/>
              </a:rPr>
              <a:t>0</a:t>
            </a:r>
            <a:r>
              <a:rPr sz="1200" spc="-219" dirty="0" smtClean="0">
                <a:latin typeface="Times New Roman"/>
                <a:cs typeface="Times New Roman"/>
              </a:rPr>
              <a:t> </a:t>
            </a:r>
            <a:endParaRPr sz="1200">
              <a:latin typeface="Times New Roman"/>
              <a:cs typeface="Times New Roman"/>
            </a:endParaRPr>
          </a:p>
        </p:txBody>
      </p:sp>
      <p:sp>
        <p:nvSpPr>
          <p:cNvPr id="13" name="object 13"/>
          <p:cNvSpPr txBox="1"/>
          <p:nvPr/>
        </p:nvSpPr>
        <p:spPr>
          <a:xfrm>
            <a:off x="3186211" y="4392864"/>
            <a:ext cx="597781" cy="294579"/>
          </a:xfrm>
          <a:prstGeom prst="rect">
            <a:avLst/>
          </a:prstGeom>
        </p:spPr>
        <p:txBody>
          <a:bodyPr wrap="square" lIns="0" tIns="0" rIns="0" bIns="0" rtlCol="0">
            <a:noAutofit/>
          </a:bodyPr>
          <a:lstStyle/>
          <a:p>
            <a:pPr marL="12700">
              <a:lnSpc>
                <a:spcPts val="2260"/>
              </a:lnSpc>
              <a:spcBef>
                <a:spcPts val="113"/>
              </a:spcBef>
            </a:pPr>
            <a:r>
              <a:rPr sz="2100" i="1" spc="-69" dirty="0" smtClean="0">
                <a:latin typeface="Times New Roman"/>
                <a:cs typeface="Times New Roman"/>
              </a:rPr>
              <a:t>P</a:t>
            </a:r>
            <a:r>
              <a:rPr sz="2100" i="1" spc="-14" dirty="0" smtClean="0">
                <a:latin typeface="Times New Roman"/>
                <a:cs typeface="Times New Roman"/>
              </a:rPr>
              <a:t>M</a:t>
            </a:r>
            <a:r>
              <a:rPr sz="2100" i="1" spc="0" dirty="0" smtClean="0">
                <a:latin typeface="Times New Roman"/>
                <a:cs typeface="Times New Roman"/>
              </a:rPr>
              <a:t>T</a:t>
            </a:r>
            <a:endParaRPr sz="2100">
              <a:latin typeface="Times New Roman"/>
              <a:cs typeface="Times New Roman"/>
            </a:endParaRPr>
          </a:p>
        </p:txBody>
      </p:sp>
      <p:sp>
        <p:nvSpPr>
          <p:cNvPr id="12" name="object 12"/>
          <p:cNvSpPr txBox="1"/>
          <p:nvPr/>
        </p:nvSpPr>
        <p:spPr>
          <a:xfrm>
            <a:off x="2773927" y="4509660"/>
            <a:ext cx="376093" cy="429147"/>
          </a:xfrm>
          <a:prstGeom prst="rect">
            <a:avLst/>
          </a:prstGeom>
        </p:spPr>
        <p:txBody>
          <a:bodyPr wrap="square" lIns="0" tIns="0" rIns="0" bIns="0" rtlCol="0">
            <a:noAutofit/>
          </a:bodyPr>
          <a:lstStyle/>
          <a:p>
            <a:pPr marL="12700">
              <a:lnSpc>
                <a:spcPts val="3379"/>
              </a:lnSpc>
              <a:spcBef>
                <a:spcPts val="169"/>
              </a:spcBef>
            </a:pPr>
            <a:r>
              <a:rPr sz="3150" spc="0" dirty="0" smtClean="0">
                <a:latin typeface="Symbol"/>
                <a:cs typeface="Symbol"/>
              </a:rPr>
              <a:t></a:t>
            </a:r>
            <a:endParaRPr sz="3150">
              <a:latin typeface="Symbol"/>
              <a:cs typeface="Symbol"/>
            </a:endParaRPr>
          </a:p>
        </p:txBody>
      </p:sp>
      <p:sp>
        <p:nvSpPr>
          <p:cNvPr id="11" name="object 11"/>
          <p:cNvSpPr txBox="1"/>
          <p:nvPr/>
        </p:nvSpPr>
        <p:spPr>
          <a:xfrm>
            <a:off x="1515364" y="4646495"/>
            <a:ext cx="1236358" cy="254317"/>
          </a:xfrm>
          <a:prstGeom prst="rect">
            <a:avLst/>
          </a:prstGeom>
        </p:spPr>
        <p:txBody>
          <a:bodyPr wrap="square" lIns="0" tIns="0" rIns="0" bIns="0" rtlCol="0">
            <a:noAutofit/>
          </a:bodyPr>
          <a:lstStyle/>
          <a:p>
            <a:pPr marL="12700">
              <a:lnSpc>
                <a:spcPts val="1939"/>
              </a:lnSpc>
              <a:spcBef>
                <a:spcPts val="97"/>
              </a:spcBef>
            </a:pPr>
            <a:r>
              <a:rPr sz="1800" spc="0" dirty="0" smtClean="0">
                <a:latin typeface="Times New Roman"/>
                <a:cs typeface="Times New Roman"/>
              </a:rPr>
              <a:t>-89,910.08 =</a:t>
            </a:r>
            <a:endParaRPr sz="1800" dirty="0">
              <a:latin typeface="Times New Roman"/>
              <a:cs typeface="Times New Roman"/>
            </a:endParaRPr>
          </a:p>
        </p:txBody>
      </p:sp>
      <p:sp>
        <p:nvSpPr>
          <p:cNvPr id="10" name="object 10"/>
          <p:cNvSpPr txBox="1"/>
          <p:nvPr/>
        </p:nvSpPr>
        <p:spPr>
          <a:xfrm>
            <a:off x="3732002" y="4742325"/>
            <a:ext cx="92907" cy="182327"/>
          </a:xfrm>
          <a:prstGeom prst="rect">
            <a:avLst/>
          </a:prstGeom>
        </p:spPr>
        <p:txBody>
          <a:bodyPr wrap="square" lIns="0" tIns="0" rIns="0" bIns="0" rtlCol="0">
            <a:noAutofit/>
          </a:bodyPr>
          <a:lstStyle/>
          <a:p>
            <a:pPr marL="12700">
              <a:lnSpc>
                <a:spcPts val="1355"/>
              </a:lnSpc>
              <a:spcBef>
                <a:spcPts val="67"/>
              </a:spcBef>
            </a:pPr>
            <a:r>
              <a:rPr sz="1200" i="1" spc="0" dirty="0" smtClean="0">
                <a:latin typeface="Times New Roman"/>
                <a:cs typeface="Times New Roman"/>
              </a:rPr>
              <a:t>t</a:t>
            </a:r>
            <a:endParaRPr sz="1200">
              <a:latin typeface="Times New Roman"/>
              <a:cs typeface="Times New Roman"/>
            </a:endParaRPr>
          </a:p>
        </p:txBody>
      </p:sp>
      <p:sp>
        <p:nvSpPr>
          <p:cNvPr id="9" name="object 9"/>
          <p:cNvSpPr txBox="1"/>
          <p:nvPr/>
        </p:nvSpPr>
        <p:spPr>
          <a:xfrm>
            <a:off x="2768565" y="4772019"/>
            <a:ext cx="1024711" cy="319914"/>
          </a:xfrm>
          <a:prstGeom prst="rect">
            <a:avLst/>
          </a:prstGeom>
        </p:spPr>
        <p:txBody>
          <a:bodyPr wrap="square" lIns="0" tIns="0" rIns="0" bIns="0" rtlCol="0">
            <a:noAutofit/>
          </a:bodyPr>
          <a:lstStyle/>
          <a:p>
            <a:pPr marL="12700">
              <a:lnSpc>
                <a:spcPts val="2420"/>
              </a:lnSpc>
              <a:spcBef>
                <a:spcPts val="121"/>
              </a:spcBef>
            </a:pPr>
            <a:r>
              <a:rPr sz="1800" i="1" baseline="-12078" dirty="0" smtClean="0">
                <a:latin typeface="Times New Roman"/>
                <a:cs typeface="Times New Roman"/>
              </a:rPr>
              <a:t>t</a:t>
            </a:r>
            <a:r>
              <a:rPr sz="1800" i="1" spc="-169" baseline="-12078" dirty="0" smtClean="0">
                <a:latin typeface="Times New Roman"/>
                <a:cs typeface="Times New Roman"/>
              </a:rPr>
              <a:t> </a:t>
            </a:r>
            <a:r>
              <a:rPr sz="1800" spc="-64" baseline="-11336" dirty="0" smtClean="0">
                <a:latin typeface="Symbol"/>
                <a:cs typeface="Symbol"/>
              </a:rPr>
              <a:t></a:t>
            </a:r>
            <a:r>
              <a:rPr sz="1800" spc="79" baseline="-12078" dirty="0" smtClean="0">
                <a:latin typeface="Times New Roman"/>
                <a:cs typeface="Times New Roman"/>
              </a:rPr>
              <a:t>1</a:t>
            </a:r>
            <a:r>
              <a:rPr sz="1800" spc="0" baseline="-12078" dirty="0" smtClean="0">
                <a:latin typeface="Times New Roman"/>
                <a:cs typeface="Times New Roman"/>
              </a:rPr>
              <a:t>0</a:t>
            </a:r>
            <a:r>
              <a:rPr sz="1800" spc="70" baseline="-12078" dirty="0" smtClean="0">
                <a:latin typeface="Times New Roman"/>
                <a:cs typeface="Times New Roman"/>
              </a:rPr>
              <a:t> </a:t>
            </a:r>
            <a:r>
              <a:rPr sz="3150" spc="-179" baseline="4141" dirty="0" smtClean="0">
                <a:latin typeface="Times New Roman"/>
                <a:cs typeface="Times New Roman"/>
              </a:rPr>
              <a:t>(</a:t>
            </a:r>
            <a:r>
              <a:rPr sz="3150" spc="-9" baseline="4141" dirty="0" smtClean="0">
                <a:latin typeface="Times New Roman"/>
                <a:cs typeface="Times New Roman"/>
              </a:rPr>
              <a:t>1</a:t>
            </a:r>
            <a:r>
              <a:rPr sz="3150" spc="-4" baseline="4141" dirty="0" smtClean="0">
                <a:latin typeface="Times New Roman"/>
                <a:cs typeface="Times New Roman"/>
              </a:rPr>
              <a:t>.</a:t>
            </a:r>
            <a:r>
              <a:rPr sz="3150" spc="-9" baseline="4141" dirty="0" smtClean="0">
                <a:latin typeface="Times New Roman"/>
                <a:cs typeface="Times New Roman"/>
              </a:rPr>
              <a:t>0</a:t>
            </a:r>
            <a:r>
              <a:rPr sz="3150" spc="-175" baseline="4141" dirty="0" smtClean="0">
                <a:latin typeface="Times New Roman"/>
                <a:cs typeface="Times New Roman"/>
              </a:rPr>
              <a:t>1</a:t>
            </a:r>
            <a:r>
              <a:rPr sz="3150" spc="0" baseline="4141" dirty="0" smtClean="0">
                <a:latin typeface="Times New Roman"/>
                <a:cs typeface="Times New Roman"/>
              </a:rPr>
              <a:t>)</a:t>
            </a:r>
            <a:endParaRPr sz="2100">
              <a:latin typeface="Times New Roman"/>
              <a:cs typeface="Times New Roman"/>
            </a:endParaRPr>
          </a:p>
        </p:txBody>
      </p:sp>
      <p:sp>
        <p:nvSpPr>
          <p:cNvPr id="8" name="object 8"/>
          <p:cNvSpPr txBox="1"/>
          <p:nvPr/>
        </p:nvSpPr>
        <p:spPr>
          <a:xfrm>
            <a:off x="4597901" y="4989249"/>
            <a:ext cx="345812" cy="559159"/>
          </a:xfrm>
          <a:prstGeom prst="rect">
            <a:avLst/>
          </a:prstGeom>
        </p:spPr>
        <p:txBody>
          <a:bodyPr wrap="square" lIns="0" tIns="0" rIns="0" bIns="0" rtlCol="0">
            <a:noAutofit/>
          </a:bodyPr>
          <a:lstStyle/>
          <a:p>
            <a:pPr marL="57393" marR="60415" algn="ctr">
              <a:lnSpc>
                <a:spcPts val="1240"/>
              </a:lnSpc>
            </a:pPr>
            <a:r>
              <a:rPr sz="1800" spc="79" baseline="-4831" dirty="0" smtClean="0">
                <a:latin typeface="Times New Roman"/>
                <a:cs typeface="Times New Roman"/>
              </a:rPr>
              <a:t>5</a:t>
            </a:r>
            <a:r>
              <a:rPr sz="1800" spc="0" baseline="-4831" dirty="0" smtClean="0">
                <a:latin typeface="Times New Roman"/>
                <a:cs typeface="Times New Roman"/>
              </a:rPr>
              <a:t>1</a:t>
            </a:r>
            <a:r>
              <a:rPr sz="1800" spc="-219" baseline="-4831" dirty="0" smtClean="0">
                <a:latin typeface="Times New Roman"/>
                <a:cs typeface="Times New Roman"/>
              </a:rPr>
              <a:t> </a:t>
            </a:r>
            <a:endParaRPr sz="1200">
              <a:latin typeface="Times New Roman"/>
              <a:cs typeface="Times New Roman"/>
            </a:endParaRPr>
          </a:p>
          <a:p>
            <a:pPr algn="ctr">
              <a:lnSpc>
                <a:spcPts val="3165"/>
              </a:lnSpc>
              <a:spcBef>
                <a:spcPts val="158"/>
              </a:spcBef>
            </a:pPr>
            <a:r>
              <a:rPr sz="3150" spc="0" dirty="0" smtClean="0">
                <a:latin typeface="Symbol"/>
                <a:cs typeface="Symbol"/>
              </a:rPr>
              <a:t></a:t>
            </a:r>
            <a:endParaRPr sz="3150">
              <a:latin typeface="Symbol"/>
              <a:cs typeface="Symbol"/>
            </a:endParaRPr>
          </a:p>
        </p:txBody>
      </p:sp>
      <p:sp>
        <p:nvSpPr>
          <p:cNvPr id="7" name="object 7"/>
          <p:cNvSpPr txBox="1"/>
          <p:nvPr/>
        </p:nvSpPr>
        <p:spPr>
          <a:xfrm>
            <a:off x="5010180" y="5002464"/>
            <a:ext cx="597781" cy="294579"/>
          </a:xfrm>
          <a:prstGeom prst="rect">
            <a:avLst/>
          </a:prstGeom>
        </p:spPr>
        <p:txBody>
          <a:bodyPr wrap="square" lIns="0" tIns="0" rIns="0" bIns="0" rtlCol="0">
            <a:noAutofit/>
          </a:bodyPr>
          <a:lstStyle/>
          <a:p>
            <a:pPr marL="12700">
              <a:lnSpc>
                <a:spcPts val="2260"/>
              </a:lnSpc>
              <a:spcBef>
                <a:spcPts val="113"/>
              </a:spcBef>
            </a:pPr>
            <a:r>
              <a:rPr sz="2100" i="1" spc="-69" dirty="0" smtClean="0">
                <a:latin typeface="Times New Roman"/>
                <a:cs typeface="Times New Roman"/>
              </a:rPr>
              <a:t>P</a:t>
            </a:r>
            <a:r>
              <a:rPr sz="2100" i="1" spc="-14" dirty="0" smtClean="0">
                <a:latin typeface="Times New Roman"/>
                <a:cs typeface="Times New Roman"/>
              </a:rPr>
              <a:t>M</a:t>
            </a:r>
            <a:r>
              <a:rPr sz="2100" i="1" spc="0" dirty="0" smtClean="0">
                <a:latin typeface="Times New Roman"/>
                <a:cs typeface="Times New Roman"/>
              </a:rPr>
              <a:t>T</a:t>
            </a:r>
            <a:endParaRPr sz="2100">
              <a:latin typeface="Times New Roman"/>
              <a:cs typeface="Times New Roman"/>
            </a:endParaRPr>
          </a:p>
        </p:txBody>
      </p:sp>
      <p:sp>
        <p:nvSpPr>
          <p:cNvPr id="6" name="object 6"/>
          <p:cNvSpPr txBox="1"/>
          <p:nvPr/>
        </p:nvSpPr>
        <p:spPr>
          <a:xfrm>
            <a:off x="1515364" y="5232576"/>
            <a:ext cx="3077588" cy="259739"/>
          </a:xfrm>
          <a:prstGeom prst="rect">
            <a:avLst/>
          </a:prstGeom>
        </p:spPr>
        <p:txBody>
          <a:bodyPr wrap="square" lIns="0" tIns="0" rIns="0" bIns="0" rtlCol="0">
            <a:noAutofit/>
          </a:bodyPr>
          <a:lstStyle/>
          <a:p>
            <a:pPr marL="12700">
              <a:lnSpc>
                <a:spcPts val="1985"/>
              </a:lnSpc>
              <a:spcBef>
                <a:spcPts val="99"/>
              </a:spcBef>
            </a:pPr>
            <a:r>
              <a:rPr sz="1800" spc="0" dirty="0" smtClean="0">
                <a:latin typeface="Times New Roman"/>
                <a:cs typeface="Times New Roman"/>
              </a:rPr>
              <a:t>-89,910.08(1.01</a:t>
            </a:r>
            <a:r>
              <a:rPr sz="1800" spc="14" dirty="0" smtClean="0">
                <a:latin typeface="Times New Roman"/>
                <a:cs typeface="Times New Roman"/>
              </a:rPr>
              <a:t>)</a:t>
            </a:r>
            <a:r>
              <a:rPr sz="1800" spc="0" baseline="24156" dirty="0" smtClean="0">
                <a:latin typeface="Times New Roman"/>
                <a:cs typeface="Times New Roman"/>
              </a:rPr>
              <a:t>9</a:t>
            </a:r>
            <a:r>
              <a:rPr lang="en-US" sz="1800" spc="0" baseline="24156" dirty="0" smtClean="0">
                <a:latin typeface="Times New Roman"/>
                <a:cs typeface="Times New Roman"/>
              </a:rPr>
              <a:t> </a:t>
            </a:r>
            <a:r>
              <a:rPr sz="1800" spc="0" baseline="24156" dirty="0" smtClean="0">
                <a:latin typeface="Times New Roman"/>
                <a:cs typeface="Times New Roman"/>
              </a:rPr>
              <a:t> </a:t>
            </a:r>
            <a:r>
              <a:rPr sz="1800" spc="0" dirty="0" smtClean="0">
                <a:latin typeface="Times New Roman"/>
                <a:cs typeface="Times New Roman"/>
              </a:rPr>
              <a:t>=</a:t>
            </a:r>
            <a:r>
              <a:rPr sz="1800" spc="-34" dirty="0" smtClean="0">
                <a:latin typeface="Times New Roman"/>
                <a:cs typeface="Times New Roman"/>
              </a:rPr>
              <a:t> </a:t>
            </a:r>
            <a:r>
              <a:rPr sz="1800" spc="0" dirty="0" smtClean="0">
                <a:latin typeface="Times New Roman"/>
                <a:cs typeface="Times New Roman"/>
              </a:rPr>
              <a:t>-98,333.33 =</a:t>
            </a:r>
            <a:r>
              <a:rPr lang="en-US" sz="1800" spc="0" dirty="0" smtClean="0">
                <a:latin typeface="Times New Roman"/>
                <a:cs typeface="Times New Roman"/>
              </a:rPr>
              <a:t> </a:t>
            </a:r>
            <a:endParaRPr sz="1800" dirty="0">
              <a:latin typeface="Times New Roman"/>
              <a:cs typeface="Times New Roman"/>
            </a:endParaRPr>
          </a:p>
        </p:txBody>
      </p:sp>
      <p:sp>
        <p:nvSpPr>
          <p:cNvPr id="5" name="object 5"/>
          <p:cNvSpPr txBox="1"/>
          <p:nvPr/>
        </p:nvSpPr>
        <p:spPr>
          <a:xfrm>
            <a:off x="5555444" y="5351925"/>
            <a:ext cx="92907" cy="182327"/>
          </a:xfrm>
          <a:prstGeom prst="rect">
            <a:avLst/>
          </a:prstGeom>
        </p:spPr>
        <p:txBody>
          <a:bodyPr wrap="square" lIns="0" tIns="0" rIns="0" bIns="0" rtlCol="0">
            <a:noAutofit/>
          </a:bodyPr>
          <a:lstStyle/>
          <a:p>
            <a:pPr marL="12700">
              <a:lnSpc>
                <a:spcPts val="1355"/>
              </a:lnSpc>
              <a:spcBef>
                <a:spcPts val="67"/>
              </a:spcBef>
            </a:pPr>
            <a:r>
              <a:rPr sz="1200" i="1" spc="0" dirty="0" smtClean="0">
                <a:latin typeface="Times New Roman"/>
                <a:cs typeface="Times New Roman"/>
              </a:rPr>
              <a:t>t</a:t>
            </a:r>
            <a:endParaRPr sz="1200">
              <a:latin typeface="Times New Roman"/>
              <a:cs typeface="Times New Roman"/>
            </a:endParaRPr>
          </a:p>
        </p:txBody>
      </p:sp>
      <p:sp>
        <p:nvSpPr>
          <p:cNvPr id="4" name="object 4"/>
          <p:cNvSpPr txBox="1"/>
          <p:nvPr/>
        </p:nvSpPr>
        <p:spPr>
          <a:xfrm>
            <a:off x="4939952" y="5381619"/>
            <a:ext cx="673492" cy="294579"/>
          </a:xfrm>
          <a:prstGeom prst="rect">
            <a:avLst/>
          </a:prstGeom>
        </p:spPr>
        <p:txBody>
          <a:bodyPr wrap="square" lIns="0" tIns="0" rIns="0" bIns="0" rtlCol="0">
            <a:noAutofit/>
          </a:bodyPr>
          <a:lstStyle/>
          <a:p>
            <a:pPr marL="12700">
              <a:lnSpc>
                <a:spcPts val="2260"/>
              </a:lnSpc>
              <a:spcBef>
                <a:spcPts val="113"/>
              </a:spcBef>
            </a:pPr>
            <a:r>
              <a:rPr sz="2100" spc="-179" dirty="0" smtClean="0">
                <a:latin typeface="Times New Roman"/>
                <a:cs typeface="Times New Roman"/>
              </a:rPr>
              <a:t>(</a:t>
            </a:r>
            <a:r>
              <a:rPr sz="2100" spc="-9" dirty="0" smtClean="0">
                <a:latin typeface="Times New Roman"/>
                <a:cs typeface="Times New Roman"/>
              </a:rPr>
              <a:t>1</a:t>
            </a:r>
            <a:r>
              <a:rPr sz="2100" spc="-4" dirty="0" smtClean="0">
                <a:latin typeface="Times New Roman"/>
                <a:cs typeface="Times New Roman"/>
              </a:rPr>
              <a:t>.</a:t>
            </a:r>
            <a:r>
              <a:rPr sz="2100" spc="-9" dirty="0" smtClean="0">
                <a:latin typeface="Times New Roman"/>
                <a:cs typeface="Times New Roman"/>
              </a:rPr>
              <a:t>0</a:t>
            </a:r>
            <a:r>
              <a:rPr sz="2100" spc="-175" dirty="0" smtClean="0">
                <a:latin typeface="Times New Roman"/>
                <a:cs typeface="Times New Roman"/>
              </a:rPr>
              <a:t>1</a:t>
            </a:r>
            <a:r>
              <a:rPr sz="2100" spc="0" dirty="0" smtClean="0">
                <a:latin typeface="Times New Roman"/>
                <a:cs typeface="Times New Roman"/>
              </a:rPr>
              <a:t>)</a:t>
            </a:r>
            <a:endParaRPr sz="2100">
              <a:latin typeface="Times New Roman"/>
              <a:cs typeface="Times New Roman"/>
            </a:endParaRPr>
          </a:p>
        </p:txBody>
      </p:sp>
      <p:sp>
        <p:nvSpPr>
          <p:cNvPr id="3" name="object 3"/>
          <p:cNvSpPr txBox="1"/>
          <p:nvPr/>
        </p:nvSpPr>
        <p:spPr>
          <a:xfrm>
            <a:off x="4637040" y="5516698"/>
            <a:ext cx="267253" cy="184834"/>
          </a:xfrm>
          <a:prstGeom prst="rect">
            <a:avLst/>
          </a:prstGeom>
        </p:spPr>
        <p:txBody>
          <a:bodyPr wrap="square" lIns="0" tIns="0" rIns="0" bIns="0" rtlCol="0">
            <a:noAutofit/>
          </a:bodyPr>
          <a:lstStyle/>
          <a:p>
            <a:pPr marL="12700">
              <a:lnSpc>
                <a:spcPts val="1380"/>
              </a:lnSpc>
              <a:spcBef>
                <a:spcPts val="69"/>
              </a:spcBef>
            </a:pPr>
            <a:r>
              <a:rPr sz="1200" i="1" dirty="0" smtClean="0">
                <a:latin typeface="Times New Roman"/>
                <a:cs typeface="Times New Roman"/>
              </a:rPr>
              <a:t>t</a:t>
            </a:r>
            <a:r>
              <a:rPr sz="1200" i="1" spc="-164" dirty="0" smtClean="0">
                <a:latin typeface="Times New Roman"/>
                <a:cs typeface="Times New Roman"/>
              </a:rPr>
              <a:t> </a:t>
            </a:r>
            <a:r>
              <a:rPr sz="1200" spc="-69" dirty="0" smtClean="0">
                <a:latin typeface="Symbol"/>
                <a:cs typeface="Symbol"/>
              </a:rPr>
              <a:t></a:t>
            </a:r>
            <a:r>
              <a:rPr sz="1200" spc="0" dirty="0" smtClean="0">
                <a:latin typeface="Times New Roman"/>
                <a:cs typeface="Times New Roman"/>
              </a:rPr>
              <a:t>1</a:t>
            </a:r>
            <a:endParaRPr sz="1200">
              <a:latin typeface="Times New Roman"/>
              <a:cs typeface="Times New Roman"/>
            </a:endParaRPr>
          </a:p>
        </p:txBody>
      </p:sp>
      <p:sp>
        <p:nvSpPr>
          <p:cNvPr id="2" name="object 2"/>
          <p:cNvSpPr txBox="1"/>
          <p:nvPr/>
        </p:nvSpPr>
        <p:spPr>
          <a:xfrm>
            <a:off x="1303863" y="5829246"/>
            <a:ext cx="7379304" cy="723954"/>
          </a:xfrm>
          <a:prstGeom prst="rect">
            <a:avLst/>
          </a:prstGeom>
        </p:spPr>
        <p:txBody>
          <a:bodyPr wrap="square" lIns="0" tIns="0" rIns="0" bIns="0" rtlCol="0">
            <a:noAutofit/>
          </a:bodyPr>
          <a:lstStyle/>
          <a:p>
            <a:pPr marL="12700">
              <a:lnSpc>
                <a:spcPts val="1939"/>
              </a:lnSpc>
              <a:spcBef>
                <a:spcPts val="97"/>
              </a:spcBef>
            </a:pPr>
            <a:r>
              <a:rPr sz="1900" spc="-25" dirty="0" smtClean="0">
                <a:latin typeface="Times New Roman"/>
                <a:cs typeface="Times New Roman"/>
              </a:rPr>
              <a:t>Us</a:t>
            </a:r>
            <a:r>
              <a:rPr sz="1900" spc="19" dirty="0" smtClean="0">
                <a:latin typeface="Times New Roman"/>
                <a:cs typeface="Times New Roman"/>
              </a:rPr>
              <a:t>i</a:t>
            </a:r>
            <a:r>
              <a:rPr sz="1900" spc="0" dirty="0" smtClean="0">
                <a:latin typeface="Times New Roman"/>
                <a:cs typeface="Times New Roman"/>
              </a:rPr>
              <a:t>ng f</a:t>
            </a:r>
            <a:r>
              <a:rPr sz="1900" spc="19" dirty="0" smtClean="0">
                <a:latin typeface="Times New Roman"/>
                <a:cs typeface="Times New Roman"/>
              </a:rPr>
              <a:t>i</a:t>
            </a:r>
            <a:r>
              <a:rPr sz="1900" spc="0" dirty="0" smtClean="0">
                <a:latin typeface="Times New Roman"/>
                <a:cs typeface="Times New Roman"/>
              </a:rPr>
              <a:t>n</a:t>
            </a:r>
            <a:r>
              <a:rPr sz="1900" spc="19" dirty="0" smtClean="0">
                <a:latin typeface="Times New Roman"/>
                <a:cs typeface="Times New Roman"/>
              </a:rPr>
              <a:t>a</a:t>
            </a:r>
            <a:r>
              <a:rPr sz="1900" spc="0" dirty="0" smtClean="0">
                <a:latin typeface="Times New Roman"/>
                <a:cs typeface="Times New Roman"/>
              </a:rPr>
              <a:t>n</a:t>
            </a:r>
            <a:r>
              <a:rPr sz="1900" spc="19" dirty="0" smtClean="0">
                <a:latin typeface="Times New Roman"/>
                <a:cs typeface="Times New Roman"/>
              </a:rPr>
              <a:t>ci</a:t>
            </a:r>
            <a:r>
              <a:rPr sz="1900" spc="25" dirty="0" smtClean="0">
                <a:latin typeface="Times New Roman"/>
                <a:cs typeface="Times New Roman"/>
              </a:rPr>
              <a:t>a</a:t>
            </a:r>
            <a:r>
              <a:rPr sz="1900" spc="0" dirty="0" smtClean="0">
                <a:latin typeface="Times New Roman"/>
                <a:cs typeface="Times New Roman"/>
              </a:rPr>
              <a:t>l</a:t>
            </a:r>
            <a:r>
              <a:rPr sz="1900" spc="-129" dirty="0" smtClean="0">
                <a:latin typeface="Times New Roman"/>
                <a:cs typeface="Times New Roman"/>
              </a:rPr>
              <a:t> </a:t>
            </a:r>
            <a:r>
              <a:rPr sz="1900" spc="25" dirty="0" smtClean="0">
                <a:latin typeface="Times New Roman"/>
                <a:cs typeface="Times New Roman"/>
              </a:rPr>
              <a:t>ca</a:t>
            </a:r>
            <a:r>
              <a:rPr sz="1900" spc="19" dirty="0" smtClean="0">
                <a:latin typeface="Times New Roman"/>
                <a:cs typeface="Times New Roman"/>
              </a:rPr>
              <a:t>l</a:t>
            </a:r>
            <a:r>
              <a:rPr sz="1900" spc="25" dirty="0" smtClean="0">
                <a:latin typeface="Times New Roman"/>
                <a:cs typeface="Times New Roman"/>
              </a:rPr>
              <a:t>c</a:t>
            </a:r>
            <a:r>
              <a:rPr sz="1900" spc="0" dirty="0" smtClean="0">
                <a:latin typeface="Times New Roman"/>
                <a:cs typeface="Times New Roman"/>
              </a:rPr>
              <a:t>u</a:t>
            </a:r>
            <a:r>
              <a:rPr sz="1900" spc="19" dirty="0" smtClean="0">
                <a:latin typeface="Times New Roman"/>
                <a:cs typeface="Times New Roman"/>
              </a:rPr>
              <a:t>l</a:t>
            </a:r>
            <a:r>
              <a:rPr sz="1900" spc="25" dirty="0" smtClean="0">
                <a:latin typeface="Times New Roman"/>
                <a:cs typeface="Times New Roman"/>
              </a:rPr>
              <a:t>a</a:t>
            </a:r>
            <a:r>
              <a:rPr sz="1900" spc="19" dirty="0" smtClean="0">
                <a:latin typeface="Times New Roman"/>
                <a:cs typeface="Times New Roman"/>
              </a:rPr>
              <a:t>t</a:t>
            </a:r>
            <a:r>
              <a:rPr sz="1900" spc="0" dirty="0" smtClean="0">
                <a:latin typeface="Times New Roman"/>
                <a:cs typeface="Times New Roman"/>
              </a:rPr>
              <a:t>o</a:t>
            </a:r>
            <a:r>
              <a:rPr sz="1900" spc="-75" dirty="0" smtClean="0">
                <a:latin typeface="Times New Roman"/>
                <a:cs typeface="Times New Roman"/>
              </a:rPr>
              <a:t>r</a:t>
            </a:r>
            <a:r>
              <a:rPr sz="1900" spc="0" dirty="0" smtClean="0">
                <a:latin typeface="Times New Roman"/>
                <a:cs typeface="Times New Roman"/>
              </a:rPr>
              <a:t>,</a:t>
            </a:r>
            <a:r>
              <a:rPr lang="en-US" sz="1900" spc="-150" dirty="0">
                <a:latin typeface="Times New Roman"/>
                <a:cs typeface="Times New Roman"/>
              </a:rPr>
              <a:t> </a:t>
            </a:r>
            <a:r>
              <a:rPr sz="1900" spc="-25" dirty="0" smtClean="0">
                <a:latin typeface="Times New Roman"/>
                <a:cs typeface="Times New Roman"/>
              </a:rPr>
              <a:t>s</a:t>
            </a:r>
            <a:r>
              <a:rPr sz="1900" spc="25" dirty="0" smtClean="0">
                <a:latin typeface="Times New Roman"/>
                <a:cs typeface="Times New Roman"/>
              </a:rPr>
              <a:t>e</a:t>
            </a:r>
            <a:r>
              <a:rPr sz="1900" spc="0" dirty="0" smtClean="0">
                <a:latin typeface="Times New Roman"/>
                <a:cs typeface="Times New Roman"/>
              </a:rPr>
              <a:t>t</a:t>
            </a:r>
            <a:r>
              <a:rPr sz="1900" spc="19" dirty="0" smtClean="0">
                <a:latin typeface="Times New Roman"/>
                <a:cs typeface="Times New Roman"/>
              </a:rPr>
              <a:t> </a:t>
            </a:r>
            <a:r>
              <a:rPr sz="1900" spc="-25" dirty="0" smtClean="0">
                <a:latin typeface="Times New Roman"/>
                <a:cs typeface="Times New Roman"/>
              </a:rPr>
              <a:t>PV</a:t>
            </a:r>
            <a:r>
              <a:rPr lang="en-US" sz="1900" spc="-25" dirty="0" smtClean="0">
                <a:latin typeface="Times New Roman"/>
                <a:cs typeface="Times New Roman"/>
              </a:rPr>
              <a:t> </a:t>
            </a:r>
            <a:r>
              <a:rPr sz="1900" spc="0" dirty="0" smtClean="0">
                <a:latin typeface="Times New Roman"/>
                <a:cs typeface="Times New Roman"/>
              </a:rPr>
              <a:t>=</a:t>
            </a:r>
            <a:r>
              <a:rPr sz="1900" spc="34" dirty="0" smtClean="0">
                <a:latin typeface="Times New Roman"/>
                <a:cs typeface="Times New Roman"/>
              </a:rPr>
              <a:t> </a:t>
            </a:r>
            <a:r>
              <a:rPr sz="1900" spc="0" dirty="0" smtClean="0">
                <a:latin typeface="Times New Roman"/>
                <a:cs typeface="Times New Roman"/>
              </a:rPr>
              <a:t>98,3</a:t>
            </a:r>
            <a:r>
              <a:rPr sz="1900" spc="-4" dirty="0" smtClean="0">
                <a:latin typeface="Times New Roman"/>
                <a:cs typeface="Times New Roman"/>
              </a:rPr>
              <a:t>3</a:t>
            </a:r>
            <a:r>
              <a:rPr sz="1900" spc="0" dirty="0" smtClean="0">
                <a:latin typeface="Times New Roman"/>
                <a:cs typeface="Times New Roman"/>
              </a:rPr>
              <a:t>3.33,</a:t>
            </a:r>
            <a:r>
              <a:rPr lang="en-US" sz="1900" spc="0" dirty="0" smtClean="0">
                <a:latin typeface="Times New Roman"/>
                <a:cs typeface="Times New Roman"/>
              </a:rPr>
              <a:t> </a:t>
            </a:r>
            <a:r>
              <a:rPr sz="1900" spc="-25" dirty="0" smtClean="0">
                <a:latin typeface="Times New Roman"/>
                <a:cs typeface="Times New Roman"/>
              </a:rPr>
              <a:t>N</a:t>
            </a:r>
            <a:r>
              <a:rPr lang="en-US" sz="1900" spc="-25" dirty="0" smtClean="0">
                <a:latin typeface="Times New Roman"/>
                <a:cs typeface="Times New Roman"/>
              </a:rPr>
              <a:t> </a:t>
            </a:r>
            <a:r>
              <a:rPr sz="1900" spc="29" dirty="0" smtClean="0">
                <a:latin typeface="Times New Roman"/>
                <a:cs typeface="Times New Roman"/>
              </a:rPr>
              <a:t>=</a:t>
            </a:r>
            <a:r>
              <a:rPr lang="en-US" sz="1900" spc="29" dirty="0" smtClean="0">
                <a:latin typeface="Times New Roman"/>
                <a:cs typeface="Times New Roman"/>
              </a:rPr>
              <a:t> </a:t>
            </a:r>
            <a:r>
              <a:rPr sz="1900" spc="0" dirty="0" smtClean="0">
                <a:latin typeface="Times New Roman"/>
                <a:cs typeface="Times New Roman"/>
              </a:rPr>
              <a:t>51, I</a:t>
            </a:r>
            <a:r>
              <a:rPr sz="1900" spc="19" dirty="0" smtClean="0">
                <a:latin typeface="Times New Roman"/>
                <a:cs typeface="Times New Roman"/>
              </a:rPr>
              <a:t>/</a:t>
            </a:r>
            <a:r>
              <a:rPr sz="1900" spc="-25" dirty="0" smtClean="0">
                <a:latin typeface="Times New Roman"/>
                <a:cs typeface="Times New Roman"/>
              </a:rPr>
              <a:t>Y</a:t>
            </a:r>
            <a:r>
              <a:rPr sz="1900" spc="0" dirty="0" smtClean="0">
                <a:latin typeface="Times New Roman"/>
                <a:cs typeface="Times New Roman"/>
              </a:rPr>
              <a:t>R</a:t>
            </a:r>
            <a:r>
              <a:rPr lang="en-US" sz="1900" spc="0" dirty="0" smtClean="0">
                <a:latin typeface="Times New Roman"/>
                <a:cs typeface="Times New Roman"/>
              </a:rPr>
              <a:t> </a:t>
            </a:r>
            <a:r>
              <a:rPr sz="1900" spc="29" dirty="0" smtClean="0">
                <a:latin typeface="Times New Roman"/>
                <a:cs typeface="Times New Roman"/>
              </a:rPr>
              <a:t>=</a:t>
            </a:r>
            <a:r>
              <a:rPr lang="en-US" sz="1900" spc="29" dirty="0" smtClean="0">
                <a:latin typeface="Times New Roman"/>
                <a:cs typeface="Times New Roman"/>
              </a:rPr>
              <a:t> </a:t>
            </a:r>
            <a:r>
              <a:rPr sz="1900" spc="0" dirty="0" smtClean="0">
                <a:latin typeface="Times New Roman"/>
                <a:cs typeface="Times New Roman"/>
              </a:rPr>
              <a:t>1,</a:t>
            </a:r>
            <a:r>
              <a:rPr sz="1900" spc="-75" dirty="0" smtClean="0">
                <a:latin typeface="Times New Roman"/>
                <a:cs typeface="Times New Roman"/>
              </a:rPr>
              <a:t> </a:t>
            </a:r>
            <a:r>
              <a:rPr sz="1900" spc="-25" dirty="0" smtClean="0">
                <a:latin typeface="Times New Roman"/>
                <a:cs typeface="Times New Roman"/>
              </a:rPr>
              <a:t>FV</a:t>
            </a:r>
            <a:r>
              <a:rPr lang="en-US" sz="1900" spc="-25" dirty="0" smtClean="0">
                <a:latin typeface="Times New Roman"/>
                <a:cs typeface="Times New Roman"/>
              </a:rPr>
              <a:t> </a:t>
            </a:r>
            <a:r>
              <a:rPr sz="1900" spc="29" dirty="0" smtClean="0">
                <a:latin typeface="Times New Roman"/>
                <a:cs typeface="Times New Roman"/>
              </a:rPr>
              <a:t>=</a:t>
            </a:r>
            <a:r>
              <a:rPr lang="en-US" sz="1900" spc="29" dirty="0" smtClean="0">
                <a:latin typeface="Times New Roman"/>
                <a:cs typeface="Times New Roman"/>
              </a:rPr>
              <a:t> </a:t>
            </a:r>
            <a:r>
              <a:rPr sz="1900" spc="0" dirty="0" smtClean="0">
                <a:latin typeface="Times New Roman"/>
                <a:cs typeface="Times New Roman"/>
              </a:rPr>
              <a:t>0,</a:t>
            </a:r>
            <a:r>
              <a:rPr lang="en-US" sz="1900" dirty="0">
                <a:latin typeface="Times New Roman"/>
                <a:cs typeface="Times New Roman"/>
              </a:rPr>
              <a:t> </a:t>
            </a:r>
            <a:r>
              <a:rPr lang="en-US" sz="1900" dirty="0" smtClean="0">
                <a:latin typeface="Times New Roman"/>
                <a:cs typeface="Times New Roman"/>
              </a:rPr>
              <a:t>   </a:t>
            </a:r>
            <a:r>
              <a:rPr sz="1900" spc="25" dirty="0" smtClean="0">
                <a:latin typeface="Times New Roman"/>
                <a:cs typeface="Times New Roman"/>
              </a:rPr>
              <a:t>a</a:t>
            </a:r>
            <a:r>
              <a:rPr sz="1900" spc="0" dirty="0" smtClean="0">
                <a:latin typeface="Times New Roman"/>
                <a:cs typeface="Times New Roman"/>
              </a:rPr>
              <a:t>nd </a:t>
            </a:r>
            <a:r>
              <a:rPr sz="1900" spc="19" dirty="0" smtClean="0">
                <a:latin typeface="Times New Roman"/>
                <a:cs typeface="Times New Roman"/>
              </a:rPr>
              <a:t>t</a:t>
            </a:r>
            <a:r>
              <a:rPr sz="1900" spc="0" dirty="0" smtClean="0">
                <a:latin typeface="Times New Roman"/>
                <a:cs typeface="Times New Roman"/>
              </a:rPr>
              <a:t>h</a:t>
            </a:r>
            <a:r>
              <a:rPr sz="1900" spc="19" dirty="0" smtClean="0">
                <a:latin typeface="Times New Roman"/>
                <a:cs typeface="Times New Roman"/>
              </a:rPr>
              <a:t>e</a:t>
            </a:r>
            <a:r>
              <a:rPr sz="1900" spc="0" dirty="0" smtClean="0">
                <a:latin typeface="Times New Roman"/>
                <a:cs typeface="Times New Roman"/>
              </a:rPr>
              <a:t>n</a:t>
            </a:r>
            <a:r>
              <a:rPr sz="1900" spc="-75" dirty="0" smtClean="0">
                <a:latin typeface="Times New Roman"/>
                <a:cs typeface="Times New Roman"/>
              </a:rPr>
              <a:t> </a:t>
            </a:r>
            <a:r>
              <a:rPr sz="1900" spc="-25" dirty="0" smtClean="0">
                <a:latin typeface="Times New Roman"/>
                <a:cs typeface="Times New Roman"/>
              </a:rPr>
              <a:t>s</a:t>
            </a:r>
            <a:r>
              <a:rPr sz="1900" spc="0" dirty="0" smtClean="0">
                <a:latin typeface="Times New Roman"/>
                <a:cs typeface="Times New Roman"/>
              </a:rPr>
              <a:t>o</a:t>
            </a:r>
            <a:r>
              <a:rPr sz="1900" spc="19" dirty="0" smtClean="0">
                <a:latin typeface="Times New Roman"/>
                <a:cs typeface="Times New Roman"/>
              </a:rPr>
              <a:t>l</a:t>
            </a:r>
            <a:r>
              <a:rPr sz="1900" spc="0" dirty="0" smtClean="0">
                <a:latin typeface="Times New Roman"/>
                <a:cs typeface="Times New Roman"/>
              </a:rPr>
              <a:t>ve</a:t>
            </a:r>
            <a:r>
              <a:rPr sz="1900" spc="19" dirty="0" smtClean="0">
                <a:latin typeface="Times New Roman"/>
                <a:cs typeface="Times New Roman"/>
              </a:rPr>
              <a:t> </a:t>
            </a:r>
            <a:r>
              <a:rPr sz="1900" spc="-25" dirty="0" smtClean="0">
                <a:latin typeface="Times New Roman"/>
                <a:cs typeface="Times New Roman"/>
              </a:rPr>
              <a:t>PM</a:t>
            </a:r>
            <a:r>
              <a:rPr sz="1900" spc="0" dirty="0" smtClean="0">
                <a:latin typeface="Times New Roman"/>
                <a:cs typeface="Times New Roman"/>
              </a:rPr>
              <a:t>T</a:t>
            </a:r>
            <a:r>
              <a:rPr sz="1900" spc="19" dirty="0" smtClean="0">
                <a:latin typeface="Times New Roman"/>
                <a:cs typeface="Times New Roman"/>
              </a:rPr>
              <a:t> </a:t>
            </a:r>
            <a:r>
              <a:rPr sz="1900" spc="0" dirty="0" smtClean="0">
                <a:latin typeface="Times New Roman"/>
                <a:cs typeface="Times New Roman"/>
              </a:rPr>
              <a:t>=</a:t>
            </a:r>
            <a:r>
              <a:rPr sz="1900" spc="-19" dirty="0" smtClean="0">
                <a:latin typeface="Times New Roman"/>
                <a:cs typeface="Times New Roman"/>
              </a:rPr>
              <a:t> </a:t>
            </a:r>
            <a:r>
              <a:rPr sz="1900" spc="0" dirty="0" smtClean="0">
                <a:solidFill>
                  <a:srgbClr val="FF0000"/>
                </a:solidFill>
                <a:latin typeface="Times New Roman"/>
                <a:cs typeface="Times New Roman"/>
              </a:rPr>
              <a:t>-$2,470.80</a:t>
            </a:r>
            <a:endParaRPr sz="1900" dirty="0">
              <a:solidFill>
                <a:srgbClr val="FF0000"/>
              </a:solidFill>
              <a:latin typeface="Times New Roman"/>
              <a:cs typeface="Times New Roman"/>
            </a:endParaRPr>
          </a:p>
        </p:txBody>
      </p:sp>
      <p:cxnSp>
        <p:nvCxnSpPr>
          <p:cNvPr id="33" name="Straight Connector 32"/>
          <p:cNvCxnSpPr/>
          <p:nvPr/>
        </p:nvCxnSpPr>
        <p:spPr>
          <a:xfrm>
            <a:off x="5867400" y="3161584"/>
            <a:ext cx="0" cy="137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41445" y="3161584"/>
            <a:ext cx="0" cy="142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230367" y="3161584"/>
            <a:ext cx="0" cy="142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410071" y="3161584"/>
            <a:ext cx="0" cy="142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71049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3006"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40" name="object 40"/>
          <p:cNvSpPr/>
          <p:nvPr/>
        </p:nvSpPr>
        <p:spPr>
          <a:xfrm>
            <a:off x="2838"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41" name="object 41"/>
          <p:cNvSpPr/>
          <p:nvPr/>
        </p:nvSpPr>
        <p:spPr>
          <a:xfrm>
            <a:off x="2669" y="822325"/>
            <a:ext cx="168" cy="0"/>
          </a:xfrm>
          <a:custGeom>
            <a:avLst/>
            <a:gdLst/>
            <a:ahLst/>
            <a:cxnLst/>
            <a:rect l="l" t="t" r="r" b="b"/>
            <a:pathLst>
              <a:path w="168">
                <a:moveTo>
                  <a:pt x="168" y="0"/>
                </a:moveTo>
                <a:lnTo>
                  <a:pt x="0" y="0"/>
                </a:lnTo>
              </a:path>
            </a:pathLst>
          </a:custGeom>
          <a:ln w="13483">
            <a:solidFill>
              <a:srgbClr val="D2C39E"/>
            </a:solidFill>
          </a:ln>
        </p:spPr>
        <p:txBody>
          <a:bodyPr wrap="square" lIns="0" tIns="0" rIns="0" bIns="0" rtlCol="0">
            <a:noAutofit/>
          </a:bodyPr>
          <a:lstStyle/>
          <a:p>
            <a:endParaRPr/>
          </a:p>
        </p:txBody>
      </p:sp>
      <p:sp>
        <p:nvSpPr>
          <p:cNvPr id="42" name="object 42"/>
          <p:cNvSpPr/>
          <p:nvPr/>
        </p:nvSpPr>
        <p:spPr>
          <a:xfrm>
            <a:off x="3175" y="3175"/>
            <a:ext cx="819150" cy="0"/>
          </a:xfrm>
          <a:custGeom>
            <a:avLst/>
            <a:gdLst/>
            <a:ahLst/>
            <a:cxnLst/>
            <a:rect l="l" t="t" r="r" b="b"/>
            <a:pathLst>
              <a:path w="819150">
                <a:moveTo>
                  <a:pt x="0" y="0"/>
                </a:moveTo>
                <a:lnTo>
                  <a:pt x="819150" y="0"/>
                </a:lnTo>
              </a:path>
            </a:pathLst>
          </a:custGeom>
          <a:ln w="13483">
            <a:solidFill>
              <a:srgbClr val="D2C39E"/>
            </a:solidFill>
          </a:ln>
        </p:spPr>
        <p:txBody>
          <a:bodyPr wrap="square" lIns="0" tIns="0" rIns="0" bIns="0" rtlCol="0">
            <a:noAutofit/>
          </a:bodyPr>
          <a:lstStyle/>
          <a:p>
            <a:endParaRPr/>
          </a:p>
        </p:txBody>
      </p:sp>
      <p:sp>
        <p:nvSpPr>
          <p:cNvPr id="45" name="object 45"/>
          <p:cNvSpPr/>
          <p:nvPr/>
        </p:nvSpPr>
        <p:spPr>
          <a:xfrm>
            <a:off x="306104" y="1615652"/>
            <a:ext cx="60783" cy="391453"/>
          </a:xfrm>
          <a:prstGeom prst="rect">
            <a:avLst/>
          </a:prstGeom>
          <a:blipFill>
            <a:blip r:embed="rId2" cstate="print"/>
            <a:stretch>
              <a:fillRect/>
            </a:stretch>
          </a:blipFill>
        </p:spPr>
        <p:txBody>
          <a:bodyPr wrap="square" lIns="0" tIns="0" rIns="0" bIns="0" rtlCol="0">
            <a:noAutofit/>
          </a:bodyPr>
          <a:lstStyle/>
          <a:p>
            <a:endParaRPr/>
          </a:p>
        </p:txBody>
      </p:sp>
      <p:sp>
        <p:nvSpPr>
          <p:cNvPr id="48" name="object 48"/>
          <p:cNvSpPr/>
          <p:nvPr/>
        </p:nvSpPr>
        <p:spPr>
          <a:xfrm>
            <a:off x="1012825" y="0"/>
            <a:ext cx="1587" cy="6857998"/>
          </a:xfrm>
          <a:custGeom>
            <a:avLst/>
            <a:gdLst/>
            <a:ahLst/>
            <a:cxnLst/>
            <a:rect l="l" t="t" r="r" b="b"/>
            <a:pathLst>
              <a:path w="1587" h="6857998">
                <a:moveTo>
                  <a:pt x="0" y="6857998"/>
                </a:moveTo>
                <a:lnTo>
                  <a:pt x="1587" y="6857998"/>
                </a:lnTo>
                <a:lnTo>
                  <a:pt x="1587" y="0"/>
                </a:lnTo>
                <a:lnTo>
                  <a:pt x="0" y="0"/>
                </a:lnTo>
                <a:lnTo>
                  <a:pt x="0" y="6857998"/>
                </a:lnTo>
                <a:close/>
              </a:path>
            </a:pathLst>
          </a:custGeom>
          <a:solidFill>
            <a:srgbClr val="FFFFFF"/>
          </a:solidFill>
        </p:spPr>
        <p:txBody>
          <a:bodyPr wrap="square" lIns="0" tIns="0" rIns="0" bIns="0" rtlCol="0">
            <a:noAutofit/>
          </a:bodyPr>
          <a:lstStyle/>
          <a:p>
            <a:endParaRPr/>
          </a:p>
        </p:txBody>
      </p:sp>
      <p:sp>
        <p:nvSpPr>
          <p:cNvPr id="51" name="object 51"/>
          <p:cNvSpPr/>
          <p:nvPr/>
        </p:nvSpPr>
        <p:spPr>
          <a:xfrm>
            <a:off x="2713101" y="3643376"/>
            <a:ext cx="0" cy="1572260"/>
          </a:xfrm>
          <a:custGeom>
            <a:avLst/>
            <a:gdLst/>
            <a:ahLst/>
            <a:cxnLst/>
            <a:rect l="l" t="t" r="r" b="b"/>
            <a:pathLst>
              <a:path h="1572260">
                <a:moveTo>
                  <a:pt x="0" y="0"/>
                </a:moveTo>
                <a:lnTo>
                  <a:pt x="0" y="1572260"/>
                </a:lnTo>
              </a:path>
            </a:pathLst>
          </a:custGeom>
          <a:ln w="17960">
            <a:solidFill>
              <a:srgbClr val="000000"/>
            </a:solidFill>
          </a:ln>
        </p:spPr>
        <p:txBody>
          <a:bodyPr wrap="square" lIns="0" tIns="0" rIns="0" bIns="0" rtlCol="0">
            <a:noAutofit/>
          </a:bodyPr>
          <a:lstStyle/>
          <a:p>
            <a:endParaRPr/>
          </a:p>
        </p:txBody>
      </p:sp>
      <p:sp>
        <p:nvSpPr>
          <p:cNvPr id="52" name="object 52"/>
          <p:cNvSpPr/>
          <p:nvPr/>
        </p:nvSpPr>
        <p:spPr>
          <a:xfrm>
            <a:off x="2713101" y="3643376"/>
            <a:ext cx="0" cy="1572260"/>
          </a:xfrm>
          <a:custGeom>
            <a:avLst/>
            <a:gdLst/>
            <a:ahLst/>
            <a:cxnLst/>
            <a:rect l="l" t="t" r="r" b="b"/>
            <a:pathLst>
              <a:path h="1572260">
                <a:moveTo>
                  <a:pt x="0" y="1572260"/>
                </a:moveTo>
                <a:lnTo>
                  <a:pt x="0" y="0"/>
                </a:lnTo>
              </a:path>
            </a:pathLst>
          </a:custGeom>
          <a:ln w="17960">
            <a:solidFill>
              <a:srgbClr val="000000"/>
            </a:solidFill>
          </a:ln>
        </p:spPr>
        <p:txBody>
          <a:bodyPr wrap="square" lIns="0" tIns="0" rIns="0" bIns="0" rtlCol="0">
            <a:noAutofit/>
          </a:bodyPr>
          <a:lstStyle/>
          <a:p>
            <a:endParaRPr/>
          </a:p>
        </p:txBody>
      </p:sp>
      <p:sp>
        <p:nvSpPr>
          <p:cNvPr id="53" name="object 53"/>
          <p:cNvSpPr/>
          <p:nvPr/>
        </p:nvSpPr>
        <p:spPr>
          <a:xfrm>
            <a:off x="3871976" y="3643376"/>
            <a:ext cx="0" cy="1572260"/>
          </a:xfrm>
          <a:custGeom>
            <a:avLst/>
            <a:gdLst/>
            <a:ahLst/>
            <a:cxnLst/>
            <a:rect l="l" t="t" r="r" b="b"/>
            <a:pathLst>
              <a:path h="1572260">
                <a:moveTo>
                  <a:pt x="0" y="0"/>
                </a:moveTo>
                <a:lnTo>
                  <a:pt x="0" y="1572260"/>
                </a:lnTo>
              </a:path>
            </a:pathLst>
          </a:custGeom>
          <a:ln w="17960">
            <a:solidFill>
              <a:srgbClr val="000000"/>
            </a:solidFill>
          </a:ln>
        </p:spPr>
        <p:txBody>
          <a:bodyPr wrap="square" lIns="0" tIns="0" rIns="0" bIns="0" rtlCol="0">
            <a:noAutofit/>
          </a:bodyPr>
          <a:lstStyle/>
          <a:p>
            <a:endParaRPr/>
          </a:p>
        </p:txBody>
      </p:sp>
      <p:sp>
        <p:nvSpPr>
          <p:cNvPr id="54" name="object 54"/>
          <p:cNvSpPr/>
          <p:nvPr/>
        </p:nvSpPr>
        <p:spPr>
          <a:xfrm>
            <a:off x="3871976" y="3643376"/>
            <a:ext cx="0" cy="1572260"/>
          </a:xfrm>
          <a:custGeom>
            <a:avLst/>
            <a:gdLst/>
            <a:ahLst/>
            <a:cxnLst/>
            <a:rect l="l" t="t" r="r" b="b"/>
            <a:pathLst>
              <a:path h="1572260">
                <a:moveTo>
                  <a:pt x="0" y="1572260"/>
                </a:moveTo>
                <a:lnTo>
                  <a:pt x="0" y="0"/>
                </a:lnTo>
              </a:path>
            </a:pathLst>
          </a:custGeom>
          <a:ln w="17960">
            <a:solidFill>
              <a:srgbClr val="000000"/>
            </a:solidFill>
          </a:ln>
        </p:spPr>
        <p:txBody>
          <a:bodyPr wrap="square" lIns="0" tIns="0" rIns="0" bIns="0" rtlCol="0">
            <a:noAutofit/>
          </a:bodyPr>
          <a:lstStyle/>
          <a:p>
            <a:endParaRPr/>
          </a:p>
        </p:txBody>
      </p:sp>
      <p:sp>
        <p:nvSpPr>
          <p:cNvPr id="55" name="object 55"/>
          <p:cNvSpPr/>
          <p:nvPr/>
        </p:nvSpPr>
        <p:spPr>
          <a:xfrm>
            <a:off x="5057775" y="3643376"/>
            <a:ext cx="0" cy="1572260"/>
          </a:xfrm>
          <a:custGeom>
            <a:avLst/>
            <a:gdLst/>
            <a:ahLst/>
            <a:cxnLst/>
            <a:rect l="l" t="t" r="r" b="b"/>
            <a:pathLst>
              <a:path h="1572260">
                <a:moveTo>
                  <a:pt x="0" y="0"/>
                </a:moveTo>
                <a:lnTo>
                  <a:pt x="0" y="1572260"/>
                </a:lnTo>
              </a:path>
            </a:pathLst>
          </a:custGeom>
          <a:ln w="17960">
            <a:solidFill>
              <a:srgbClr val="000000"/>
            </a:solidFill>
          </a:ln>
        </p:spPr>
        <p:txBody>
          <a:bodyPr wrap="square" lIns="0" tIns="0" rIns="0" bIns="0" rtlCol="0">
            <a:noAutofit/>
          </a:bodyPr>
          <a:lstStyle/>
          <a:p>
            <a:endParaRPr/>
          </a:p>
        </p:txBody>
      </p:sp>
      <p:sp>
        <p:nvSpPr>
          <p:cNvPr id="56" name="object 56"/>
          <p:cNvSpPr/>
          <p:nvPr/>
        </p:nvSpPr>
        <p:spPr>
          <a:xfrm>
            <a:off x="5057775" y="3643376"/>
            <a:ext cx="0" cy="1572260"/>
          </a:xfrm>
          <a:custGeom>
            <a:avLst/>
            <a:gdLst/>
            <a:ahLst/>
            <a:cxnLst/>
            <a:rect l="l" t="t" r="r" b="b"/>
            <a:pathLst>
              <a:path h="1572260">
                <a:moveTo>
                  <a:pt x="0" y="1572260"/>
                </a:moveTo>
                <a:lnTo>
                  <a:pt x="0" y="0"/>
                </a:lnTo>
              </a:path>
            </a:pathLst>
          </a:custGeom>
          <a:ln w="17960">
            <a:solidFill>
              <a:srgbClr val="000000"/>
            </a:solidFill>
          </a:ln>
        </p:spPr>
        <p:txBody>
          <a:bodyPr wrap="square" lIns="0" tIns="0" rIns="0" bIns="0" rtlCol="0">
            <a:noAutofit/>
          </a:bodyPr>
          <a:lstStyle/>
          <a:p>
            <a:endParaRPr/>
          </a:p>
        </p:txBody>
      </p:sp>
      <p:sp>
        <p:nvSpPr>
          <p:cNvPr id="57" name="object 57"/>
          <p:cNvSpPr/>
          <p:nvPr/>
        </p:nvSpPr>
        <p:spPr>
          <a:xfrm>
            <a:off x="1890776" y="4023360"/>
            <a:ext cx="4067048" cy="0"/>
          </a:xfrm>
          <a:custGeom>
            <a:avLst/>
            <a:gdLst/>
            <a:ahLst/>
            <a:cxnLst/>
            <a:rect l="l" t="t" r="r" b="b"/>
            <a:pathLst>
              <a:path w="4067048">
                <a:moveTo>
                  <a:pt x="0" y="0"/>
                </a:moveTo>
                <a:lnTo>
                  <a:pt x="4067048" y="0"/>
                </a:lnTo>
              </a:path>
            </a:pathLst>
          </a:custGeom>
          <a:ln w="17960">
            <a:solidFill>
              <a:srgbClr val="000000"/>
            </a:solidFill>
          </a:ln>
        </p:spPr>
        <p:txBody>
          <a:bodyPr wrap="square" lIns="0" tIns="0" rIns="0" bIns="0" rtlCol="0">
            <a:noAutofit/>
          </a:bodyPr>
          <a:lstStyle/>
          <a:p>
            <a:endParaRPr/>
          </a:p>
        </p:txBody>
      </p:sp>
      <p:sp>
        <p:nvSpPr>
          <p:cNvPr id="58" name="object 58"/>
          <p:cNvSpPr/>
          <p:nvPr/>
        </p:nvSpPr>
        <p:spPr>
          <a:xfrm>
            <a:off x="1890776" y="4023360"/>
            <a:ext cx="4067048" cy="0"/>
          </a:xfrm>
          <a:custGeom>
            <a:avLst/>
            <a:gdLst/>
            <a:ahLst/>
            <a:cxnLst/>
            <a:rect l="l" t="t" r="r" b="b"/>
            <a:pathLst>
              <a:path w="4067048">
                <a:moveTo>
                  <a:pt x="4067048" y="0"/>
                </a:moveTo>
                <a:lnTo>
                  <a:pt x="0" y="0"/>
                </a:lnTo>
              </a:path>
            </a:pathLst>
          </a:custGeom>
          <a:ln w="17960">
            <a:solidFill>
              <a:srgbClr val="000000"/>
            </a:solidFill>
          </a:ln>
        </p:spPr>
        <p:txBody>
          <a:bodyPr wrap="square" lIns="0" tIns="0" rIns="0" bIns="0" rtlCol="0">
            <a:noAutofit/>
          </a:bodyPr>
          <a:lstStyle/>
          <a:p>
            <a:endParaRPr/>
          </a:p>
        </p:txBody>
      </p:sp>
      <p:sp>
        <p:nvSpPr>
          <p:cNvPr id="59" name="object 59"/>
          <p:cNvSpPr/>
          <p:nvPr/>
        </p:nvSpPr>
        <p:spPr>
          <a:xfrm>
            <a:off x="1890776" y="4407535"/>
            <a:ext cx="4067048" cy="0"/>
          </a:xfrm>
          <a:custGeom>
            <a:avLst/>
            <a:gdLst/>
            <a:ahLst/>
            <a:cxnLst/>
            <a:rect l="l" t="t" r="r" b="b"/>
            <a:pathLst>
              <a:path w="4067048">
                <a:moveTo>
                  <a:pt x="0" y="0"/>
                </a:moveTo>
                <a:lnTo>
                  <a:pt x="4067048" y="0"/>
                </a:lnTo>
              </a:path>
            </a:pathLst>
          </a:custGeom>
          <a:ln w="17960">
            <a:solidFill>
              <a:srgbClr val="000000"/>
            </a:solidFill>
          </a:ln>
        </p:spPr>
        <p:txBody>
          <a:bodyPr wrap="square" lIns="0" tIns="0" rIns="0" bIns="0" rtlCol="0">
            <a:noAutofit/>
          </a:bodyPr>
          <a:lstStyle/>
          <a:p>
            <a:endParaRPr/>
          </a:p>
        </p:txBody>
      </p:sp>
      <p:sp>
        <p:nvSpPr>
          <p:cNvPr id="60" name="object 60"/>
          <p:cNvSpPr/>
          <p:nvPr/>
        </p:nvSpPr>
        <p:spPr>
          <a:xfrm>
            <a:off x="1890776" y="4407535"/>
            <a:ext cx="4067048" cy="0"/>
          </a:xfrm>
          <a:custGeom>
            <a:avLst/>
            <a:gdLst/>
            <a:ahLst/>
            <a:cxnLst/>
            <a:rect l="l" t="t" r="r" b="b"/>
            <a:pathLst>
              <a:path w="4067048">
                <a:moveTo>
                  <a:pt x="4067048" y="0"/>
                </a:moveTo>
                <a:lnTo>
                  <a:pt x="0" y="0"/>
                </a:lnTo>
              </a:path>
            </a:pathLst>
          </a:custGeom>
          <a:ln w="17960">
            <a:solidFill>
              <a:srgbClr val="000000"/>
            </a:solidFill>
          </a:ln>
        </p:spPr>
        <p:txBody>
          <a:bodyPr wrap="square" lIns="0" tIns="0" rIns="0" bIns="0" rtlCol="0">
            <a:noAutofit/>
          </a:bodyPr>
          <a:lstStyle/>
          <a:p>
            <a:endParaRPr/>
          </a:p>
        </p:txBody>
      </p:sp>
      <p:sp>
        <p:nvSpPr>
          <p:cNvPr id="61" name="object 61"/>
          <p:cNvSpPr/>
          <p:nvPr/>
        </p:nvSpPr>
        <p:spPr>
          <a:xfrm>
            <a:off x="1890776" y="4799711"/>
            <a:ext cx="4067048" cy="0"/>
          </a:xfrm>
          <a:custGeom>
            <a:avLst/>
            <a:gdLst/>
            <a:ahLst/>
            <a:cxnLst/>
            <a:rect l="l" t="t" r="r" b="b"/>
            <a:pathLst>
              <a:path w="4067048">
                <a:moveTo>
                  <a:pt x="0" y="0"/>
                </a:moveTo>
                <a:lnTo>
                  <a:pt x="4067048" y="0"/>
                </a:lnTo>
              </a:path>
            </a:pathLst>
          </a:custGeom>
          <a:ln w="17960">
            <a:solidFill>
              <a:srgbClr val="000000"/>
            </a:solidFill>
          </a:ln>
        </p:spPr>
        <p:txBody>
          <a:bodyPr wrap="square" lIns="0" tIns="0" rIns="0" bIns="0" rtlCol="0">
            <a:noAutofit/>
          </a:bodyPr>
          <a:lstStyle/>
          <a:p>
            <a:endParaRPr/>
          </a:p>
        </p:txBody>
      </p:sp>
      <p:sp>
        <p:nvSpPr>
          <p:cNvPr id="62" name="object 62"/>
          <p:cNvSpPr/>
          <p:nvPr/>
        </p:nvSpPr>
        <p:spPr>
          <a:xfrm>
            <a:off x="1890776" y="4799711"/>
            <a:ext cx="4067048" cy="0"/>
          </a:xfrm>
          <a:custGeom>
            <a:avLst/>
            <a:gdLst/>
            <a:ahLst/>
            <a:cxnLst/>
            <a:rect l="l" t="t" r="r" b="b"/>
            <a:pathLst>
              <a:path w="4067048">
                <a:moveTo>
                  <a:pt x="4067048" y="0"/>
                </a:moveTo>
                <a:lnTo>
                  <a:pt x="0" y="0"/>
                </a:lnTo>
              </a:path>
            </a:pathLst>
          </a:custGeom>
          <a:ln w="17960">
            <a:solidFill>
              <a:srgbClr val="000000"/>
            </a:solidFill>
          </a:ln>
        </p:spPr>
        <p:txBody>
          <a:bodyPr wrap="square" lIns="0" tIns="0" rIns="0" bIns="0" rtlCol="0">
            <a:noAutofit/>
          </a:bodyPr>
          <a:lstStyle/>
          <a:p>
            <a:endParaRPr/>
          </a:p>
        </p:txBody>
      </p:sp>
      <p:sp>
        <p:nvSpPr>
          <p:cNvPr id="63" name="object 63"/>
          <p:cNvSpPr/>
          <p:nvPr/>
        </p:nvSpPr>
        <p:spPr>
          <a:xfrm>
            <a:off x="1884794" y="3643376"/>
            <a:ext cx="40411" cy="1572260"/>
          </a:xfrm>
          <a:custGeom>
            <a:avLst/>
            <a:gdLst/>
            <a:ahLst/>
            <a:cxnLst/>
            <a:rect l="l" t="t" r="r" b="b"/>
            <a:pathLst>
              <a:path w="40411" h="1572260">
                <a:moveTo>
                  <a:pt x="0" y="1572260"/>
                </a:moveTo>
                <a:lnTo>
                  <a:pt x="40411" y="1572260"/>
                </a:lnTo>
                <a:lnTo>
                  <a:pt x="40411" y="0"/>
                </a:lnTo>
                <a:lnTo>
                  <a:pt x="0" y="0"/>
                </a:lnTo>
                <a:lnTo>
                  <a:pt x="0" y="1572260"/>
                </a:lnTo>
                <a:close/>
              </a:path>
            </a:pathLst>
          </a:custGeom>
          <a:solidFill>
            <a:srgbClr val="000000"/>
          </a:solidFill>
        </p:spPr>
        <p:txBody>
          <a:bodyPr wrap="square" lIns="0" tIns="0" rIns="0" bIns="0" rtlCol="0">
            <a:noAutofit/>
          </a:bodyPr>
          <a:lstStyle/>
          <a:p>
            <a:endParaRPr/>
          </a:p>
        </p:txBody>
      </p:sp>
      <p:sp>
        <p:nvSpPr>
          <p:cNvPr id="64" name="object 64"/>
          <p:cNvSpPr/>
          <p:nvPr/>
        </p:nvSpPr>
        <p:spPr>
          <a:xfrm>
            <a:off x="1884794" y="3643376"/>
            <a:ext cx="40411" cy="1572260"/>
          </a:xfrm>
          <a:custGeom>
            <a:avLst/>
            <a:gdLst/>
            <a:ahLst/>
            <a:cxnLst/>
            <a:rect l="l" t="t" r="r" b="b"/>
            <a:pathLst>
              <a:path w="40411" h="1572260">
                <a:moveTo>
                  <a:pt x="0" y="1572260"/>
                </a:moveTo>
                <a:lnTo>
                  <a:pt x="40411" y="1572260"/>
                </a:lnTo>
                <a:lnTo>
                  <a:pt x="40411" y="0"/>
                </a:lnTo>
                <a:lnTo>
                  <a:pt x="0" y="0"/>
                </a:lnTo>
                <a:lnTo>
                  <a:pt x="0" y="1572260"/>
                </a:lnTo>
                <a:close/>
              </a:path>
            </a:pathLst>
          </a:custGeom>
          <a:solidFill>
            <a:srgbClr val="000000"/>
          </a:solidFill>
        </p:spPr>
        <p:txBody>
          <a:bodyPr wrap="square" lIns="0" tIns="0" rIns="0" bIns="0" rtlCol="0">
            <a:noAutofit/>
          </a:bodyPr>
          <a:lstStyle/>
          <a:p>
            <a:endParaRPr/>
          </a:p>
        </p:txBody>
      </p:sp>
      <p:sp>
        <p:nvSpPr>
          <p:cNvPr id="65" name="object 65"/>
          <p:cNvSpPr/>
          <p:nvPr/>
        </p:nvSpPr>
        <p:spPr>
          <a:xfrm>
            <a:off x="5923394" y="3643376"/>
            <a:ext cx="40411" cy="1572260"/>
          </a:xfrm>
          <a:custGeom>
            <a:avLst/>
            <a:gdLst/>
            <a:ahLst/>
            <a:cxnLst/>
            <a:rect l="l" t="t" r="r" b="b"/>
            <a:pathLst>
              <a:path w="40411" h="1572260">
                <a:moveTo>
                  <a:pt x="0" y="1572260"/>
                </a:moveTo>
                <a:lnTo>
                  <a:pt x="40411" y="1572260"/>
                </a:lnTo>
                <a:lnTo>
                  <a:pt x="40411" y="0"/>
                </a:lnTo>
                <a:lnTo>
                  <a:pt x="0" y="0"/>
                </a:lnTo>
                <a:lnTo>
                  <a:pt x="0" y="1572260"/>
                </a:lnTo>
                <a:close/>
              </a:path>
            </a:pathLst>
          </a:custGeom>
          <a:solidFill>
            <a:srgbClr val="000000"/>
          </a:solidFill>
        </p:spPr>
        <p:txBody>
          <a:bodyPr wrap="square" lIns="0" tIns="0" rIns="0" bIns="0" rtlCol="0">
            <a:noAutofit/>
          </a:bodyPr>
          <a:lstStyle/>
          <a:p>
            <a:endParaRPr/>
          </a:p>
        </p:txBody>
      </p:sp>
      <p:sp>
        <p:nvSpPr>
          <p:cNvPr id="66" name="object 66"/>
          <p:cNvSpPr/>
          <p:nvPr/>
        </p:nvSpPr>
        <p:spPr>
          <a:xfrm>
            <a:off x="5923394" y="3643376"/>
            <a:ext cx="40411" cy="1572260"/>
          </a:xfrm>
          <a:custGeom>
            <a:avLst/>
            <a:gdLst/>
            <a:ahLst/>
            <a:cxnLst/>
            <a:rect l="l" t="t" r="r" b="b"/>
            <a:pathLst>
              <a:path w="40411" h="1572260">
                <a:moveTo>
                  <a:pt x="0" y="1572260"/>
                </a:moveTo>
                <a:lnTo>
                  <a:pt x="40411" y="1572260"/>
                </a:lnTo>
                <a:lnTo>
                  <a:pt x="40411" y="0"/>
                </a:lnTo>
                <a:lnTo>
                  <a:pt x="0" y="0"/>
                </a:lnTo>
                <a:lnTo>
                  <a:pt x="0" y="1572260"/>
                </a:lnTo>
                <a:close/>
              </a:path>
            </a:pathLst>
          </a:custGeom>
          <a:solidFill>
            <a:srgbClr val="000000"/>
          </a:solidFill>
        </p:spPr>
        <p:txBody>
          <a:bodyPr wrap="square" lIns="0" tIns="0" rIns="0" bIns="0" rtlCol="0">
            <a:noAutofit/>
          </a:bodyPr>
          <a:lstStyle/>
          <a:p>
            <a:endParaRPr/>
          </a:p>
        </p:txBody>
      </p:sp>
      <p:sp>
        <p:nvSpPr>
          <p:cNvPr id="67" name="object 67"/>
          <p:cNvSpPr/>
          <p:nvPr/>
        </p:nvSpPr>
        <p:spPr>
          <a:xfrm>
            <a:off x="1890776" y="3637394"/>
            <a:ext cx="4067048" cy="40411"/>
          </a:xfrm>
          <a:custGeom>
            <a:avLst/>
            <a:gdLst/>
            <a:ahLst/>
            <a:cxnLst/>
            <a:rect l="l" t="t" r="r" b="b"/>
            <a:pathLst>
              <a:path w="4067048" h="40411">
                <a:moveTo>
                  <a:pt x="0" y="40411"/>
                </a:moveTo>
                <a:lnTo>
                  <a:pt x="4067048" y="40411"/>
                </a:lnTo>
                <a:lnTo>
                  <a:pt x="4067048" y="0"/>
                </a:lnTo>
                <a:lnTo>
                  <a:pt x="0" y="0"/>
                </a:lnTo>
                <a:lnTo>
                  <a:pt x="0" y="40411"/>
                </a:lnTo>
                <a:close/>
              </a:path>
            </a:pathLst>
          </a:custGeom>
          <a:solidFill>
            <a:srgbClr val="000000"/>
          </a:solidFill>
        </p:spPr>
        <p:txBody>
          <a:bodyPr wrap="square" lIns="0" tIns="0" rIns="0" bIns="0" rtlCol="0">
            <a:noAutofit/>
          </a:bodyPr>
          <a:lstStyle/>
          <a:p>
            <a:endParaRPr/>
          </a:p>
        </p:txBody>
      </p:sp>
      <p:sp>
        <p:nvSpPr>
          <p:cNvPr id="68" name="object 68"/>
          <p:cNvSpPr/>
          <p:nvPr/>
        </p:nvSpPr>
        <p:spPr>
          <a:xfrm>
            <a:off x="1890776" y="3637394"/>
            <a:ext cx="4067048" cy="40411"/>
          </a:xfrm>
          <a:custGeom>
            <a:avLst/>
            <a:gdLst/>
            <a:ahLst/>
            <a:cxnLst/>
            <a:rect l="l" t="t" r="r" b="b"/>
            <a:pathLst>
              <a:path w="4067048" h="40411">
                <a:moveTo>
                  <a:pt x="0" y="40411"/>
                </a:moveTo>
                <a:lnTo>
                  <a:pt x="4067048" y="40411"/>
                </a:lnTo>
                <a:lnTo>
                  <a:pt x="4067048" y="0"/>
                </a:lnTo>
                <a:lnTo>
                  <a:pt x="0" y="0"/>
                </a:lnTo>
                <a:lnTo>
                  <a:pt x="0" y="40411"/>
                </a:lnTo>
                <a:close/>
              </a:path>
            </a:pathLst>
          </a:custGeom>
          <a:solidFill>
            <a:srgbClr val="000000"/>
          </a:solidFill>
        </p:spPr>
        <p:txBody>
          <a:bodyPr wrap="square" lIns="0" tIns="0" rIns="0" bIns="0" rtlCol="0">
            <a:noAutofit/>
          </a:bodyPr>
          <a:lstStyle/>
          <a:p>
            <a:endParaRPr/>
          </a:p>
        </p:txBody>
      </p:sp>
      <p:sp>
        <p:nvSpPr>
          <p:cNvPr id="69" name="object 69"/>
          <p:cNvSpPr/>
          <p:nvPr/>
        </p:nvSpPr>
        <p:spPr>
          <a:xfrm>
            <a:off x="1890776" y="5181079"/>
            <a:ext cx="4067048" cy="40411"/>
          </a:xfrm>
          <a:custGeom>
            <a:avLst/>
            <a:gdLst/>
            <a:ahLst/>
            <a:cxnLst/>
            <a:rect l="l" t="t" r="r" b="b"/>
            <a:pathLst>
              <a:path w="4067048" h="40411">
                <a:moveTo>
                  <a:pt x="0" y="40411"/>
                </a:moveTo>
                <a:lnTo>
                  <a:pt x="4067048" y="40411"/>
                </a:lnTo>
                <a:lnTo>
                  <a:pt x="4067048" y="0"/>
                </a:lnTo>
                <a:lnTo>
                  <a:pt x="0" y="0"/>
                </a:lnTo>
                <a:lnTo>
                  <a:pt x="0" y="40411"/>
                </a:lnTo>
                <a:close/>
              </a:path>
            </a:pathLst>
          </a:custGeom>
          <a:solidFill>
            <a:srgbClr val="000000"/>
          </a:solidFill>
        </p:spPr>
        <p:txBody>
          <a:bodyPr wrap="square" lIns="0" tIns="0" rIns="0" bIns="0" rtlCol="0">
            <a:noAutofit/>
          </a:bodyPr>
          <a:lstStyle/>
          <a:p>
            <a:endParaRPr/>
          </a:p>
        </p:txBody>
      </p:sp>
      <p:sp>
        <p:nvSpPr>
          <p:cNvPr id="70" name="object 70"/>
          <p:cNvSpPr/>
          <p:nvPr/>
        </p:nvSpPr>
        <p:spPr>
          <a:xfrm>
            <a:off x="1890776" y="5181079"/>
            <a:ext cx="4067048" cy="40411"/>
          </a:xfrm>
          <a:custGeom>
            <a:avLst/>
            <a:gdLst/>
            <a:ahLst/>
            <a:cxnLst/>
            <a:rect l="l" t="t" r="r" b="b"/>
            <a:pathLst>
              <a:path w="4067048" h="40411">
                <a:moveTo>
                  <a:pt x="0" y="40411"/>
                </a:moveTo>
                <a:lnTo>
                  <a:pt x="4067048" y="40411"/>
                </a:lnTo>
                <a:lnTo>
                  <a:pt x="4067048" y="0"/>
                </a:lnTo>
                <a:lnTo>
                  <a:pt x="0" y="0"/>
                </a:lnTo>
                <a:lnTo>
                  <a:pt x="0" y="40411"/>
                </a:lnTo>
                <a:close/>
              </a:path>
            </a:pathLst>
          </a:custGeom>
          <a:solidFill>
            <a:srgbClr val="000000"/>
          </a:solidFill>
        </p:spPr>
        <p:txBody>
          <a:bodyPr wrap="square" lIns="0" tIns="0" rIns="0" bIns="0" rtlCol="0">
            <a:noAutofit/>
          </a:bodyPr>
          <a:lstStyle/>
          <a:p>
            <a:endParaRPr/>
          </a:p>
        </p:txBody>
      </p:sp>
      <p:sp>
        <p:nvSpPr>
          <p:cNvPr id="71" name="object 71"/>
          <p:cNvSpPr/>
          <p:nvPr/>
        </p:nvSpPr>
        <p:spPr>
          <a:xfrm>
            <a:off x="2195227" y="2895338"/>
            <a:ext cx="808523" cy="0"/>
          </a:xfrm>
          <a:custGeom>
            <a:avLst/>
            <a:gdLst/>
            <a:ahLst/>
            <a:cxnLst/>
            <a:rect l="l" t="t" r="r" b="b"/>
            <a:pathLst>
              <a:path w="808523">
                <a:moveTo>
                  <a:pt x="0" y="0"/>
                </a:moveTo>
                <a:lnTo>
                  <a:pt x="808523" y="0"/>
                </a:lnTo>
              </a:path>
            </a:pathLst>
          </a:custGeom>
          <a:ln w="11171">
            <a:solidFill>
              <a:srgbClr val="000000"/>
            </a:solidFill>
          </a:ln>
        </p:spPr>
        <p:txBody>
          <a:bodyPr wrap="square" lIns="0" tIns="0" rIns="0" bIns="0" rtlCol="0">
            <a:noAutofit/>
          </a:bodyPr>
          <a:lstStyle/>
          <a:p>
            <a:endParaRPr/>
          </a:p>
        </p:txBody>
      </p:sp>
      <p:sp>
        <p:nvSpPr>
          <p:cNvPr id="72" name="object 72"/>
          <p:cNvSpPr/>
          <p:nvPr/>
        </p:nvSpPr>
        <p:spPr>
          <a:xfrm>
            <a:off x="2195227" y="2895338"/>
            <a:ext cx="808523" cy="0"/>
          </a:xfrm>
          <a:custGeom>
            <a:avLst/>
            <a:gdLst/>
            <a:ahLst/>
            <a:cxnLst/>
            <a:rect l="l" t="t" r="r" b="b"/>
            <a:pathLst>
              <a:path w="808523">
                <a:moveTo>
                  <a:pt x="808523" y="0"/>
                </a:moveTo>
                <a:lnTo>
                  <a:pt x="0" y="0"/>
                </a:lnTo>
              </a:path>
            </a:pathLst>
          </a:custGeom>
          <a:ln w="11171">
            <a:solidFill>
              <a:srgbClr val="000000"/>
            </a:solidFill>
          </a:ln>
        </p:spPr>
        <p:txBody>
          <a:bodyPr wrap="square" lIns="0" tIns="0" rIns="0" bIns="0" rtlCol="0">
            <a:noAutofit/>
          </a:bodyPr>
          <a:lstStyle/>
          <a:p>
            <a:endParaRPr/>
          </a:p>
        </p:txBody>
      </p:sp>
      <p:sp>
        <p:nvSpPr>
          <p:cNvPr id="73" name="object 73"/>
          <p:cNvSpPr/>
          <p:nvPr/>
        </p:nvSpPr>
        <p:spPr>
          <a:xfrm>
            <a:off x="3611364" y="2895338"/>
            <a:ext cx="842933" cy="0"/>
          </a:xfrm>
          <a:custGeom>
            <a:avLst/>
            <a:gdLst/>
            <a:ahLst/>
            <a:cxnLst/>
            <a:rect l="l" t="t" r="r" b="b"/>
            <a:pathLst>
              <a:path w="842933">
                <a:moveTo>
                  <a:pt x="0" y="0"/>
                </a:moveTo>
                <a:lnTo>
                  <a:pt x="842933" y="0"/>
                </a:lnTo>
              </a:path>
            </a:pathLst>
          </a:custGeom>
          <a:ln w="11171">
            <a:solidFill>
              <a:srgbClr val="000000"/>
            </a:solidFill>
          </a:ln>
        </p:spPr>
        <p:txBody>
          <a:bodyPr wrap="square" lIns="0" tIns="0" rIns="0" bIns="0" rtlCol="0">
            <a:noAutofit/>
          </a:bodyPr>
          <a:lstStyle/>
          <a:p>
            <a:endParaRPr/>
          </a:p>
        </p:txBody>
      </p:sp>
      <p:sp>
        <p:nvSpPr>
          <p:cNvPr id="74" name="object 74"/>
          <p:cNvSpPr/>
          <p:nvPr/>
        </p:nvSpPr>
        <p:spPr>
          <a:xfrm>
            <a:off x="3611364" y="2895338"/>
            <a:ext cx="842933" cy="0"/>
          </a:xfrm>
          <a:custGeom>
            <a:avLst/>
            <a:gdLst/>
            <a:ahLst/>
            <a:cxnLst/>
            <a:rect l="l" t="t" r="r" b="b"/>
            <a:pathLst>
              <a:path w="842933">
                <a:moveTo>
                  <a:pt x="842933" y="0"/>
                </a:moveTo>
                <a:lnTo>
                  <a:pt x="0" y="0"/>
                </a:lnTo>
              </a:path>
            </a:pathLst>
          </a:custGeom>
          <a:ln w="11171">
            <a:solidFill>
              <a:srgbClr val="000000"/>
            </a:solidFill>
          </a:ln>
        </p:spPr>
        <p:txBody>
          <a:bodyPr wrap="square" lIns="0" tIns="0" rIns="0" bIns="0" rtlCol="0">
            <a:noAutofit/>
          </a:bodyPr>
          <a:lstStyle/>
          <a:p>
            <a:endParaRPr/>
          </a:p>
        </p:txBody>
      </p:sp>
      <p:sp>
        <p:nvSpPr>
          <p:cNvPr id="75" name="object 75"/>
          <p:cNvSpPr/>
          <p:nvPr/>
        </p:nvSpPr>
        <p:spPr>
          <a:xfrm>
            <a:off x="5171276" y="2895338"/>
            <a:ext cx="2043441" cy="0"/>
          </a:xfrm>
          <a:custGeom>
            <a:avLst/>
            <a:gdLst/>
            <a:ahLst/>
            <a:cxnLst/>
            <a:rect l="l" t="t" r="r" b="b"/>
            <a:pathLst>
              <a:path w="2043441">
                <a:moveTo>
                  <a:pt x="0" y="0"/>
                </a:moveTo>
                <a:lnTo>
                  <a:pt x="2043441" y="0"/>
                </a:lnTo>
              </a:path>
            </a:pathLst>
          </a:custGeom>
          <a:ln w="11171">
            <a:solidFill>
              <a:srgbClr val="000000"/>
            </a:solidFill>
          </a:ln>
        </p:spPr>
        <p:txBody>
          <a:bodyPr wrap="square" lIns="0" tIns="0" rIns="0" bIns="0" rtlCol="0">
            <a:noAutofit/>
          </a:bodyPr>
          <a:lstStyle/>
          <a:p>
            <a:endParaRPr/>
          </a:p>
        </p:txBody>
      </p:sp>
      <p:sp>
        <p:nvSpPr>
          <p:cNvPr id="76" name="object 76"/>
          <p:cNvSpPr/>
          <p:nvPr/>
        </p:nvSpPr>
        <p:spPr>
          <a:xfrm>
            <a:off x="5171276" y="2895338"/>
            <a:ext cx="2043441" cy="0"/>
          </a:xfrm>
          <a:custGeom>
            <a:avLst/>
            <a:gdLst/>
            <a:ahLst/>
            <a:cxnLst/>
            <a:rect l="l" t="t" r="r" b="b"/>
            <a:pathLst>
              <a:path w="2043441">
                <a:moveTo>
                  <a:pt x="2043441" y="0"/>
                </a:moveTo>
                <a:lnTo>
                  <a:pt x="0" y="0"/>
                </a:lnTo>
              </a:path>
            </a:pathLst>
          </a:custGeom>
          <a:ln w="11171">
            <a:solidFill>
              <a:srgbClr val="000000"/>
            </a:solidFill>
          </a:ln>
        </p:spPr>
        <p:txBody>
          <a:bodyPr wrap="square" lIns="0" tIns="0" rIns="0" bIns="0" rtlCol="0">
            <a:noAutofit/>
          </a:bodyPr>
          <a:lstStyle/>
          <a:p>
            <a:endParaRPr/>
          </a:p>
        </p:txBody>
      </p:sp>
      <p:sp>
        <p:nvSpPr>
          <p:cNvPr id="36" name="object 36"/>
          <p:cNvSpPr txBox="1"/>
          <p:nvPr/>
        </p:nvSpPr>
        <p:spPr>
          <a:xfrm>
            <a:off x="1515363" y="381000"/>
            <a:ext cx="7146017" cy="1728093"/>
          </a:xfrm>
          <a:prstGeom prst="rect">
            <a:avLst/>
          </a:prstGeom>
        </p:spPr>
        <p:txBody>
          <a:bodyPr wrap="square" lIns="0" tIns="0" rIns="0" bIns="0" rtlCol="0">
            <a:noAutofit/>
          </a:bodyPr>
          <a:lstStyle/>
          <a:p>
            <a:pPr marL="12700" marR="31111">
              <a:lnSpc>
                <a:spcPts val="4465"/>
              </a:lnSpc>
              <a:spcBef>
                <a:spcPts val="223"/>
              </a:spcBef>
            </a:pPr>
            <a:r>
              <a:rPr sz="4250" spc="0" dirty="0" smtClean="0">
                <a:solidFill>
                  <a:schemeClr val="tx2"/>
                </a:solidFill>
                <a:effectLst>
                  <a:outerShdw blurRad="38100" dist="38100" dir="2700000" algn="tl">
                    <a:srgbClr val="000000">
                      <a:alpha val="43137"/>
                    </a:srgbClr>
                  </a:outerShdw>
                </a:effectLst>
                <a:latin typeface="Times New Roman"/>
                <a:cs typeface="Times New Roman"/>
              </a:rPr>
              <a:t>P</a:t>
            </a:r>
            <a:r>
              <a:rPr sz="4250" spc="-139" dirty="0" smtClean="0">
                <a:solidFill>
                  <a:schemeClr val="tx2"/>
                </a:solidFill>
                <a:effectLst>
                  <a:outerShdw blurRad="38100" dist="38100" dir="2700000" algn="tl">
                    <a:srgbClr val="000000">
                      <a:alpha val="43137"/>
                    </a:srgbClr>
                  </a:outerShdw>
                </a:effectLst>
                <a:latin typeface="Times New Roman"/>
                <a:cs typeface="Times New Roman"/>
              </a:rPr>
              <a:t> </a:t>
            </a:r>
            <a:r>
              <a:rPr sz="4250" spc="-114" dirty="0" smtClean="0">
                <a:solidFill>
                  <a:schemeClr val="tx2"/>
                </a:solidFill>
                <a:effectLst>
                  <a:outerShdw blurRad="38100" dist="38100" dir="2700000" algn="tl">
                    <a:srgbClr val="000000">
                      <a:alpha val="43137"/>
                    </a:srgbClr>
                  </a:outerShdw>
                </a:effectLst>
                <a:latin typeface="Times New Roman"/>
                <a:cs typeface="Times New Roman"/>
              </a:rPr>
              <a:t>1</a:t>
            </a:r>
            <a:r>
              <a:rPr lang="en-US" sz="4250" spc="39" dirty="0">
                <a:solidFill>
                  <a:schemeClr val="tx2"/>
                </a:solidFill>
                <a:effectLst>
                  <a:outerShdw blurRad="38100" dist="38100" dir="2700000" algn="tl">
                    <a:srgbClr val="000000">
                      <a:alpha val="43137"/>
                    </a:srgbClr>
                  </a:outerShdw>
                </a:effectLst>
                <a:latin typeface="Times New Roman"/>
                <a:cs typeface="Times New Roman"/>
              </a:rPr>
              <a:t>2</a:t>
            </a:r>
            <a:r>
              <a:rPr sz="4250" spc="-75" dirty="0" smtClean="0">
                <a:solidFill>
                  <a:schemeClr val="tx2"/>
                </a:solidFill>
                <a:effectLst>
                  <a:outerShdw blurRad="38100" dist="38100" dir="2700000" algn="tl">
                    <a:srgbClr val="000000">
                      <a:alpha val="43137"/>
                    </a:srgbClr>
                  </a:outerShdw>
                </a:effectLst>
                <a:latin typeface="Times New Roman"/>
                <a:cs typeface="Times New Roman"/>
              </a:rPr>
              <a:t>-</a:t>
            </a:r>
            <a:r>
              <a:rPr sz="4250" spc="34" dirty="0" smtClean="0">
                <a:solidFill>
                  <a:schemeClr val="tx2"/>
                </a:solidFill>
                <a:effectLst>
                  <a:outerShdw blurRad="38100" dist="38100" dir="2700000" algn="tl">
                    <a:srgbClr val="000000">
                      <a:alpha val="43137"/>
                    </a:srgbClr>
                  </a:outerShdw>
                </a:effectLst>
                <a:latin typeface="Times New Roman"/>
                <a:cs typeface="Times New Roman"/>
              </a:rPr>
              <a:t>18</a:t>
            </a:r>
            <a:endParaRPr sz="4250" dirty="0">
              <a:solidFill>
                <a:schemeClr val="tx2"/>
              </a:solidFill>
              <a:effectLst>
                <a:outerShdw blurRad="38100" dist="38100" dir="2700000" algn="tl">
                  <a:srgbClr val="000000">
                    <a:alpha val="43137"/>
                  </a:srgbClr>
                </a:outerShdw>
              </a:effectLst>
              <a:latin typeface="Times New Roman"/>
              <a:cs typeface="Times New Roman"/>
            </a:endParaRPr>
          </a:p>
          <a:p>
            <a:pPr marL="355981" indent="-343281">
              <a:lnSpc>
                <a:spcPts val="2299"/>
              </a:lnSpc>
              <a:spcBef>
                <a:spcPts val="2401"/>
              </a:spcBef>
            </a:pPr>
            <a:r>
              <a:rPr sz="2000" spc="0" dirty="0" smtClean="0">
                <a:solidFill>
                  <a:schemeClr val="tx2"/>
                </a:solidFill>
                <a:effectLst>
                  <a:outerShdw blurRad="38100" dist="38100" dir="2700000" algn="tl">
                    <a:srgbClr val="000000">
                      <a:alpha val="43137"/>
                    </a:srgbClr>
                  </a:outerShdw>
                </a:effectLst>
                <a:latin typeface="Times New Roman"/>
                <a:cs typeface="Times New Roman"/>
              </a:rPr>
              <a:t>c)</a:t>
            </a:r>
            <a:r>
              <a:rPr sz="2000" spc="-2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93"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18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i</a:t>
            </a:r>
            <a:r>
              <a:rPr sz="2000" spc="0" dirty="0" smtClean="0">
                <a:solidFill>
                  <a:schemeClr val="tx2"/>
                </a:solidFill>
                <a:effectLst>
                  <a:outerShdw blurRad="38100" dist="38100" dir="2700000" algn="tl">
                    <a:srgbClr val="000000">
                      <a:alpha val="43137"/>
                    </a:srgbClr>
                  </a:outerShdw>
                </a:effectLst>
                <a:latin typeface="Times New Roman"/>
                <a:cs typeface="Times New Roman"/>
              </a:rPr>
              <a:t>s</a:t>
            </a:r>
            <a:r>
              <a:rPr sz="2000" spc="-5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no</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64"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su</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76"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f</a:t>
            </a:r>
            <a:r>
              <a:rPr sz="2000" spc="-33"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0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1</a:t>
            </a:r>
            <a:r>
              <a:rPr sz="2000" spc="0" dirty="0" smtClean="0">
                <a:solidFill>
                  <a:schemeClr val="tx2"/>
                </a:solidFill>
                <a:effectLst>
                  <a:outerShdw blurRad="38100" dist="38100" dir="2700000" algn="tl">
                    <a:srgbClr val="000000">
                      <a:alpha val="43137"/>
                    </a:srgbClr>
                  </a:outerShdw>
                </a:effectLst>
                <a:latin typeface="Times New Roman"/>
                <a:cs typeface="Times New Roman"/>
              </a:rPr>
              <a:t>2</a:t>
            </a:r>
            <a:r>
              <a:rPr sz="2000" spc="-6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p</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erce</a:t>
            </a:r>
            <a:r>
              <a:rPr sz="2000" spc="29"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106" dirty="0" smtClean="0">
                <a:solidFill>
                  <a:schemeClr val="tx2"/>
                </a:solidFill>
                <a:effectLst>
                  <a:outerShdw blurRad="38100" dist="38100" dir="2700000" algn="tl">
                    <a:srgbClr val="000000">
                      <a:alpha val="43137"/>
                    </a:srgbClr>
                  </a:outerShdw>
                </a:effectLst>
                <a:latin typeface="Times New Roman"/>
                <a:cs typeface="Times New Roman"/>
              </a:rPr>
              <a:t> </a:t>
            </a:r>
            <a:r>
              <a:rPr sz="2000" spc="-184" dirty="0" smtClean="0">
                <a:solidFill>
                  <a:schemeClr val="tx2"/>
                </a:solidFill>
                <a:effectLst>
                  <a:outerShdw blurRad="38100" dist="38100" dir="2700000" algn="tl">
                    <a:srgbClr val="000000">
                      <a:alpha val="43137"/>
                    </a:srgbClr>
                  </a:outerShdw>
                </a:effectLst>
                <a:latin typeface="Times New Roman"/>
                <a:cs typeface="Times New Roman"/>
              </a:rPr>
              <a:t>W</a:t>
            </a:r>
            <a:r>
              <a:rPr sz="2000" spc="34" dirty="0" smtClean="0">
                <a:solidFill>
                  <a:schemeClr val="tx2"/>
                </a:solidFill>
                <a:effectLst>
                  <a:outerShdw blurRad="38100" dist="38100" dir="2700000" algn="tl">
                    <a:srgbClr val="000000">
                      <a:alpha val="43137"/>
                    </a:srgbClr>
                  </a:outerShdw>
                </a:effectLst>
                <a:latin typeface="Times New Roman"/>
                <a:cs typeface="Times New Roman"/>
              </a:rPr>
              <a:t>A</a:t>
            </a:r>
            <a:r>
              <a:rPr sz="2000" spc="0" dirty="0" smtClean="0">
                <a:solidFill>
                  <a:schemeClr val="tx2"/>
                </a:solidFill>
                <a:effectLst>
                  <a:outerShdw blurRad="38100" dist="38100" dir="2700000" algn="tl">
                    <a:srgbClr val="000000">
                      <a:alpha val="43137"/>
                    </a:srgbClr>
                  </a:outerShdw>
                </a:effectLst>
                <a:latin typeface="Times New Roman"/>
                <a:cs typeface="Times New Roman"/>
              </a:rPr>
              <a:t>CC</a:t>
            </a:r>
            <a:r>
              <a:rPr sz="2000" spc="-34"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i</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78" dirty="0" smtClean="0">
                <a:solidFill>
                  <a:schemeClr val="tx2"/>
                </a:solidFill>
                <a:effectLst>
                  <a:outerShdw blurRad="38100" dist="38100" dir="2700000" algn="tl">
                    <a:srgbClr val="000000">
                      <a:alpha val="43137"/>
                    </a:srgbClr>
                  </a:outerShdw>
                </a:effectLst>
                <a:latin typeface="Times New Roman"/>
                <a:cs typeface="Times New Roman"/>
              </a:rPr>
              <a:t> </a:t>
            </a:r>
            <a:r>
              <a:rPr sz="2000" spc="0" dirty="0" smtClean="0">
                <a:solidFill>
                  <a:schemeClr val="tx2"/>
                </a:solidFill>
                <a:effectLst>
                  <a:outerShdw blurRad="38100" dist="38100" dir="2700000" algn="tl">
                    <a:srgbClr val="000000">
                      <a:alpha val="43137"/>
                    </a:srgbClr>
                  </a:outerShdw>
                </a:effectLst>
                <a:latin typeface="Times New Roman"/>
                <a:cs typeface="Times New Roman"/>
              </a:rPr>
              <a:t>c</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oul</a:t>
            </a:r>
            <a:r>
              <a:rPr sz="2000" spc="0" dirty="0" smtClean="0">
                <a:solidFill>
                  <a:schemeClr val="tx2"/>
                </a:solidFill>
                <a:effectLst>
                  <a:outerShdw blurRad="38100" dist="38100" dir="2700000" algn="tl">
                    <a:srgbClr val="000000">
                      <a:alpha val="43137"/>
                    </a:srgbClr>
                  </a:outerShdw>
                </a:effectLst>
                <a:latin typeface="Times New Roman"/>
                <a:cs typeface="Times New Roman"/>
              </a:rPr>
              <a:t>d</a:t>
            </a:r>
            <a:r>
              <a:rPr sz="2000" spc="-12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e </a:t>
            </a:r>
            <a:endParaRPr sz="2000" dirty="0">
              <a:solidFill>
                <a:schemeClr val="tx2"/>
              </a:solidFill>
              <a:effectLst>
                <a:outerShdw blurRad="38100" dist="38100" dir="2700000" algn="tl">
                  <a:srgbClr val="000000">
                    <a:alpha val="43137"/>
                  </a:srgbClr>
                </a:outerShdw>
              </a:effectLst>
              <a:latin typeface="Times New Roman"/>
              <a:cs typeface="Times New Roman"/>
            </a:endParaRPr>
          </a:p>
          <a:p>
            <a:pPr marL="355981">
              <a:lnSpc>
                <a:spcPts val="2306"/>
              </a:lnSpc>
            </a:pPr>
            <a:r>
              <a:rPr sz="2000" spc="34" dirty="0" smtClean="0">
                <a:solidFill>
                  <a:schemeClr val="tx2"/>
                </a:solidFill>
                <a:effectLst>
                  <a:outerShdw blurRad="38100" dist="38100" dir="2700000" algn="tl">
                    <a:srgbClr val="000000">
                      <a:alpha val="43137"/>
                    </a:srgbClr>
                  </a:outerShdw>
                </a:effectLst>
                <a:latin typeface="Times New Roman"/>
                <a:cs typeface="Times New Roman"/>
              </a:rPr>
              <a:t>high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148"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r</a:t>
            </a:r>
            <a:r>
              <a:rPr sz="2000" spc="-108"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low</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75" dirty="0" smtClean="0">
                <a:solidFill>
                  <a:schemeClr val="tx2"/>
                </a:solidFill>
                <a:effectLst>
                  <a:outerShdw blurRad="38100" dist="38100" dir="2700000" algn="tl">
                    <a:srgbClr val="000000">
                      <a:alpha val="43137"/>
                    </a:srgbClr>
                  </a:outerShdw>
                </a:effectLst>
                <a:latin typeface="Times New Roman"/>
                <a:cs typeface="Times New Roman"/>
              </a:rPr>
              <a:t>r</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
            </a:r>
            <a:r>
              <a:rPr sz="2000" spc="-134"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A</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144"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wh</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a:t>
            </a:r>
            <a:r>
              <a:rPr sz="2000" spc="-91" dirty="0" smtClean="0">
                <a:solidFill>
                  <a:schemeClr val="tx2"/>
                </a:solidFill>
                <a:effectLst>
                  <a:outerShdw blurRad="38100" dist="38100" dir="2700000" algn="tl">
                    <a:srgbClr val="000000">
                      <a:alpha val="43137"/>
                    </a:srgbClr>
                  </a:outerShdw>
                </a:effectLst>
                <a:latin typeface="Times New Roman"/>
                <a:cs typeface="Times New Roman"/>
              </a:rPr>
              <a:t> </a:t>
            </a:r>
            <a:r>
              <a:rPr sz="2000" i="1" spc="34" dirty="0" smtClean="0">
                <a:solidFill>
                  <a:schemeClr val="tx2"/>
                </a:solidFill>
                <a:effectLst>
                  <a:outerShdw blurRad="38100" dist="38100" dir="2700000" algn="tl">
                    <a:srgbClr val="000000">
                      <a:alpha val="43137"/>
                    </a:srgbClr>
                  </a:outerShdw>
                </a:effectLst>
                <a:latin typeface="Times New Roman"/>
                <a:cs typeface="Times New Roman"/>
              </a:rPr>
              <a:t>nomin</a:t>
            </a:r>
            <a:r>
              <a:rPr sz="2000" i="1" spc="-39" dirty="0" smtClean="0">
                <a:solidFill>
                  <a:schemeClr val="tx2"/>
                </a:solidFill>
                <a:effectLst>
                  <a:outerShdw blurRad="38100" dist="38100" dir="2700000" algn="tl">
                    <a:srgbClr val="000000">
                      <a:alpha val="43137"/>
                    </a:srgbClr>
                  </a:outerShdw>
                </a:effectLst>
                <a:latin typeface="Times New Roman"/>
                <a:cs typeface="Times New Roman"/>
              </a:rPr>
              <a:t>a</a:t>
            </a:r>
            <a:r>
              <a:rPr sz="2000" i="1" spc="0" dirty="0" smtClean="0">
                <a:solidFill>
                  <a:schemeClr val="tx2"/>
                </a:solidFill>
                <a:effectLst>
                  <a:outerShdw blurRad="38100" dist="38100" dir="2700000" algn="tl">
                    <a:srgbClr val="000000">
                      <a:alpha val="43137"/>
                    </a:srgbClr>
                  </a:outerShdw>
                </a:effectLst>
                <a:latin typeface="Times New Roman"/>
                <a:cs typeface="Times New Roman"/>
              </a:rPr>
              <a:t>l</a:t>
            </a:r>
            <a:r>
              <a:rPr sz="2000" i="1" spc="-84" dirty="0" smtClean="0">
                <a:solidFill>
                  <a:schemeClr val="tx2"/>
                </a:solidFill>
                <a:effectLst>
                  <a:outerShdw blurRad="38100" dist="38100" dir="2700000" algn="tl">
                    <a:srgbClr val="000000">
                      <a:alpha val="43137"/>
                    </a:srgbClr>
                  </a:outerShdw>
                </a:effectLst>
                <a:latin typeface="Times New Roman"/>
                <a:cs typeface="Times New Roman"/>
              </a:rPr>
              <a:t> </a:t>
            </a:r>
            <a:r>
              <a:rPr sz="2000" spc="-184" dirty="0" smtClean="0">
                <a:solidFill>
                  <a:schemeClr val="tx2"/>
                </a:solidFill>
                <a:effectLst>
                  <a:outerShdw blurRad="38100" dist="38100" dir="2700000" algn="tl">
                    <a:srgbClr val="000000">
                      <a:alpha val="43137"/>
                    </a:srgbClr>
                  </a:outerShdw>
                </a:effectLst>
                <a:latin typeface="Times New Roman"/>
                <a:cs typeface="Times New Roman"/>
              </a:rPr>
              <a:t>W</a:t>
            </a:r>
            <a:r>
              <a:rPr sz="2000" spc="34" dirty="0" smtClean="0">
                <a:solidFill>
                  <a:schemeClr val="tx2"/>
                </a:solidFill>
                <a:effectLst>
                  <a:outerShdw blurRad="38100" dist="38100" dir="2700000" algn="tl">
                    <a:srgbClr val="000000">
                      <a:alpha val="43137"/>
                    </a:srgbClr>
                  </a:outerShdw>
                </a:effectLst>
                <a:latin typeface="Times New Roman"/>
                <a:cs typeface="Times New Roman"/>
              </a:rPr>
              <a:t>A</a:t>
            </a:r>
            <a:r>
              <a:rPr sz="2000" spc="0" dirty="0" smtClean="0">
                <a:solidFill>
                  <a:schemeClr val="tx2"/>
                </a:solidFill>
                <a:effectLst>
                  <a:outerShdw blurRad="38100" dist="38100" dir="2700000" algn="tl">
                    <a:srgbClr val="000000">
                      <a:alpha val="43137"/>
                    </a:srgbClr>
                  </a:outerShdw>
                </a:effectLst>
                <a:latin typeface="Times New Roman"/>
                <a:cs typeface="Times New Roman"/>
              </a:rPr>
              <a:t>CC</a:t>
            </a:r>
            <a:r>
              <a:rPr sz="2000" spc="-14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woul</a:t>
            </a:r>
            <a:r>
              <a:rPr sz="2000" spc="0" dirty="0" smtClean="0">
                <a:solidFill>
                  <a:schemeClr val="tx2"/>
                </a:solidFill>
                <a:effectLst>
                  <a:outerShdw blurRad="38100" dist="38100" dir="2700000" algn="tl">
                    <a:srgbClr val="000000">
                      <a:alpha val="43137"/>
                    </a:srgbClr>
                  </a:outerShdw>
                </a:effectLst>
                <a:latin typeface="Times New Roman"/>
                <a:cs typeface="Times New Roman"/>
              </a:rPr>
              <a:t>d</a:t>
            </a:r>
            <a:r>
              <a:rPr sz="2000" spc="-114"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0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sto</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o</a:t>
            </a:r>
            <a:r>
              <a:rPr sz="2000" spc="-34" dirty="0" smtClean="0">
                <a:solidFill>
                  <a:schemeClr val="tx2"/>
                </a:solidFill>
                <a:effectLst>
                  <a:outerShdw blurRad="38100" dist="38100" dir="2700000" algn="tl">
                    <a:srgbClr val="000000">
                      <a:alpha val="43137"/>
                    </a:srgbClr>
                  </a:outerShdw>
                </a:effectLst>
                <a:latin typeface="Times New Roman"/>
                <a:cs typeface="Times New Roman"/>
              </a:rPr>
              <a:t>w</a:t>
            </a:r>
            <a:r>
              <a:rPr sz="2000" spc="-39"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er</a:t>
            </a:r>
            <a:r>
              <a:rPr sz="2000" spc="-111"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e </a:t>
            </a:r>
            <a:endParaRPr sz="2000" dirty="0">
              <a:solidFill>
                <a:schemeClr val="tx2"/>
              </a:solidFill>
              <a:effectLst>
                <a:outerShdw blurRad="38100" dist="38100" dir="2700000" algn="tl">
                  <a:srgbClr val="000000">
                    <a:alpha val="43137"/>
                  </a:srgbClr>
                </a:outerShdw>
              </a:effectLst>
              <a:latin typeface="Times New Roman"/>
              <a:cs typeface="Times New Roman"/>
            </a:endParaRPr>
          </a:p>
          <a:p>
            <a:pPr marL="355981">
              <a:lnSpc>
                <a:spcPts val="2299"/>
              </a:lnSpc>
            </a:pPr>
            <a:r>
              <a:rPr sz="2000" spc="34" dirty="0" smtClean="0">
                <a:solidFill>
                  <a:schemeClr val="tx2"/>
                </a:solidFill>
                <a:effectLst>
                  <a:outerShdw blurRad="38100" dist="38100" dir="2700000" algn="tl">
                    <a:srgbClr val="000000">
                      <a:alpha val="43137"/>
                    </a:srgbClr>
                  </a:outerShdw>
                </a:effectLst>
                <a:latin typeface="Times New Roman"/>
                <a:cs typeface="Times New Roman"/>
              </a:rPr>
              <a:t>indi</a:t>
            </a:r>
            <a:r>
              <a:rPr sz="2000" spc="0" dirty="0" smtClean="0">
                <a:solidFill>
                  <a:schemeClr val="tx2"/>
                </a:solidFill>
                <a:effectLst>
                  <a:outerShdw blurRad="38100" dist="38100" dir="2700000" algn="tl">
                    <a:srgbClr val="000000">
                      <a:alpha val="43137"/>
                    </a:srgbClr>
                  </a:outerShdw>
                </a:effectLst>
                <a:latin typeface="Times New Roman"/>
                <a:cs typeface="Times New Roman"/>
              </a:rPr>
              <a:t>ff</a:t>
            </a:r>
            <a:r>
              <a:rPr sz="2000" spc="-75" dirty="0" smtClean="0">
                <a:solidFill>
                  <a:schemeClr val="tx2"/>
                </a:solidFill>
                <a:effectLst>
                  <a:outerShdw blurRad="38100" dist="38100" dir="2700000" algn="tl">
                    <a:srgbClr val="000000">
                      <a:alpha val="43137"/>
                    </a:srgbClr>
                  </a:outerShdw>
                </a:effectLst>
                <a:latin typeface="Times New Roman"/>
                <a:cs typeface="Times New Roman"/>
              </a:rPr>
              <a:t>e</a:t>
            </a:r>
            <a:r>
              <a:rPr sz="2000" spc="0" dirty="0" smtClean="0">
                <a:solidFill>
                  <a:schemeClr val="tx2"/>
                </a:solidFill>
                <a:effectLst>
                  <a:outerShdw blurRad="38100" dist="38100" dir="2700000" algn="tl">
                    <a:srgbClr val="000000">
                      <a:alpha val="43137"/>
                    </a:srgbClr>
                  </a:outerShdw>
                </a:effectLst>
                <a:latin typeface="Times New Roman"/>
                <a:cs typeface="Times New Roman"/>
              </a:rPr>
              <a:t>re</a:t>
            </a:r>
            <a:r>
              <a:rPr sz="2000" spc="-39" dirty="0" smtClean="0">
                <a:solidFill>
                  <a:schemeClr val="tx2"/>
                </a:solidFill>
                <a:effectLst>
                  <a:outerShdw blurRad="38100" dist="38100" dir="2700000" algn="tl">
                    <a:srgbClr val="000000">
                      <a:alpha val="43137"/>
                    </a:srgbClr>
                  </a:outerShdw>
                </a:effectLst>
                <a:latin typeface="Times New Roman"/>
                <a:cs typeface="Times New Roman"/>
              </a:rPr>
              <a:t>n</a:t>
            </a:r>
            <a:r>
              <a:rPr sz="2000" spc="0" dirty="0" smtClean="0">
                <a:solidFill>
                  <a:schemeClr val="tx2"/>
                </a:solidFill>
                <a:effectLst>
                  <a:outerShdw blurRad="38100" dist="38100" dir="2700000" algn="tl">
                    <a:srgbClr val="000000">
                      <a:alpha val="43137"/>
                    </a:srgbClr>
                  </a:outerShdw>
                </a:effectLst>
                <a:latin typeface="Times New Roman"/>
                <a:cs typeface="Times New Roman"/>
              </a:rPr>
              <a:t>t</a:t>
            </a:r>
            <a:r>
              <a:rPr sz="2000" spc="-8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b</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tw</a:t>
            </a:r>
            <a:r>
              <a:rPr sz="2000" spc="0" dirty="0" smtClean="0">
                <a:solidFill>
                  <a:schemeClr val="tx2"/>
                </a:solidFill>
                <a:effectLst>
                  <a:outerShdw blurRad="38100" dist="38100" dir="2700000" algn="tl">
                    <a:srgbClr val="000000">
                      <a:alpha val="43137"/>
                    </a:srgbClr>
                  </a:outerShdw>
                </a:effectLst>
                <a:latin typeface="Times New Roman"/>
                <a:cs typeface="Times New Roman"/>
              </a:rPr>
              <a:t>een</a:t>
            </a:r>
            <a:r>
              <a:rPr sz="2000" spc="-173"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th</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100"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tw</a:t>
            </a:r>
            <a:r>
              <a:rPr sz="2000" spc="0" dirty="0" smtClean="0">
                <a:solidFill>
                  <a:schemeClr val="tx2"/>
                </a:solidFill>
                <a:effectLst>
                  <a:outerShdw blurRad="38100" dist="38100" dir="2700000" algn="tl">
                    <a:srgbClr val="000000">
                      <a:alpha val="43137"/>
                    </a:srgbClr>
                  </a:outerShdw>
                </a:effectLst>
                <a:latin typeface="Times New Roman"/>
                <a:cs typeface="Times New Roman"/>
              </a:rPr>
              <a:t>o</a:t>
            </a:r>
            <a:r>
              <a:rPr sz="2000" spc="-59" dirty="0" smtClean="0">
                <a:solidFill>
                  <a:schemeClr val="tx2"/>
                </a:solidFill>
                <a:effectLst>
                  <a:outerShdw blurRad="38100" dist="38100" dir="2700000" algn="tl">
                    <a:srgbClr val="000000">
                      <a:alpha val="43137"/>
                    </a:srgbClr>
                  </a:outerShdw>
                </a:effectLst>
                <a:latin typeface="Times New Roman"/>
                <a:cs typeface="Times New Roman"/>
              </a:rPr>
              <a:t> </a:t>
            </a:r>
            <a:r>
              <a:rPr sz="2000" spc="34" dirty="0" smtClean="0">
                <a:solidFill>
                  <a:schemeClr val="tx2"/>
                </a:solidFill>
                <a:effectLst>
                  <a:outerShdw blurRad="38100" dist="38100" dir="2700000" algn="tl">
                    <a:srgbClr val="000000">
                      <a:alpha val="43137"/>
                    </a:srgbClr>
                  </a:outerShdw>
                </a:effectLst>
                <a:latin typeface="Times New Roman"/>
                <a:cs typeface="Times New Roman"/>
              </a:rPr>
              <a:t>l</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e</a:t>
            </a:r>
            <a:r>
              <a:rPr sz="2000" spc="34" dirty="0" smtClean="0">
                <a:solidFill>
                  <a:schemeClr val="tx2"/>
                </a:solidFill>
                <a:effectLst>
                  <a:outerShdw blurRad="38100" dist="38100" dir="2700000" algn="tl">
                    <a:srgbClr val="000000">
                      <a:alpha val="43137"/>
                    </a:srgbClr>
                  </a:outerShdw>
                </a:effectLst>
                <a:latin typeface="Times New Roman"/>
                <a:cs typeface="Times New Roman"/>
              </a:rPr>
              <a:t>s</a:t>
            </a:r>
            <a:r>
              <a:rPr sz="2000" spc="0" dirty="0" smtClean="0">
                <a:solidFill>
                  <a:schemeClr val="tx2"/>
                </a:solidFill>
                <a:effectLst>
                  <a:outerShdw blurRad="38100" dist="38100" dir="2700000" algn="tl">
                    <a:srgbClr val="000000">
                      <a:alpha val="43137"/>
                    </a:srgbClr>
                  </a:outerShdw>
                </a:effectLst>
                <a:latin typeface="Times New Roman"/>
                <a:cs typeface="Times New Roman"/>
              </a:rPr>
              <a:t>?</a:t>
            </a:r>
            <a:endParaRPr sz="2000" dirty="0">
              <a:solidFill>
                <a:schemeClr val="tx2"/>
              </a:solidFill>
              <a:effectLst>
                <a:outerShdw blurRad="38100" dist="38100" dir="2700000" algn="tl">
                  <a:srgbClr val="000000">
                    <a:alpha val="43137"/>
                  </a:srgbClr>
                </a:outerShdw>
              </a:effectLst>
              <a:latin typeface="Times New Roman"/>
              <a:cs typeface="Times New Roman"/>
            </a:endParaRPr>
          </a:p>
        </p:txBody>
      </p:sp>
      <p:sp>
        <p:nvSpPr>
          <p:cNvPr id="35" name="object 35"/>
          <p:cNvSpPr txBox="1"/>
          <p:nvPr/>
        </p:nvSpPr>
        <p:spPr>
          <a:xfrm>
            <a:off x="1854756" y="2550849"/>
            <a:ext cx="350319" cy="712283"/>
          </a:xfrm>
          <a:prstGeom prst="rect">
            <a:avLst/>
          </a:prstGeom>
        </p:spPr>
        <p:txBody>
          <a:bodyPr wrap="square" lIns="0" tIns="0" rIns="0" bIns="0" rtlCol="0">
            <a:noAutofit/>
          </a:bodyPr>
          <a:lstStyle/>
          <a:p>
            <a:pPr marL="52477" marR="69241" algn="ctr">
              <a:lnSpc>
                <a:spcPts val="1240"/>
              </a:lnSpc>
              <a:spcBef>
                <a:spcPts val="62"/>
              </a:spcBef>
            </a:pPr>
            <a:r>
              <a:rPr sz="1800" spc="75" baseline="-4831" dirty="0" smtClean="0">
                <a:latin typeface="Times New Roman"/>
                <a:cs typeface="Times New Roman"/>
              </a:rPr>
              <a:t>60</a:t>
            </a:r>
            <a:endParaRPr sz="1200">
              <a:latin typeface="Times New Roman"/>
              <a:cs typeface="Times New Roman"/>
            </a:endParaRPr>
          </a:p>
          <a:p>
            <a:pPr algn="ctr">
              <a:lnSpc>
                <a:spcPts val="3100"/>
              </a:lnSpc>
              <a:spcBef>
                <a:spcPts val="93"/>
              </a:spcBef>
            </a:pPr>
            <a:r>
              <a:rPr sz="3150" spc="0" dirty="0" smtClean="0">
                <a:latin typeface="Symbol"/>
                <a:cs typeface="Symbol"/>
              </a:rPr>
              <a:t></a:t>
            </a:r>
            <a:endParaRPr sz="3150">
              <a:latin typeface="Symbol"/>
              <a:cs typeface="Symbol"/>
            </a:endParaRPr>
          </a:p>
          <a:p>
            <a:pPr marL="51900" marR="30281">
              <a:lnSpc>
                <a:spcPts val="1190"/>
              </a:lnSpc>
            </a:pPr>
            <a:r>
              <a:rPr sz="1800" i="1" baseline="2415" dirty="0" smtClean="0">
                <a:latin typeface="Times New Roman"/>
                <a:cs typeface="Times New Roman"/>
              </a:rPr>
              <a:t>t</a:t>
            </a:r>
            <a:r>
              <a:rPr sz="1800" i="1" spc="-169" baseline="2415" dirty="0" smtClean="0">
                <a:latin typeface="Times New Roman"/>
                <a:cs typeface="Times New Roman"/>
              </a:rPr>
              <a:t> </a:t>
            </a:r>
            <a:r>
              <a:rPr sz="1800" spc="-79" baseline="2267" dirty="0" smtClean="0">
                <a:latin typeface="Symbol"/>
                <a:cs typeface="Symbol"/>
              </a:rPr>
              <a:t></a:t>
            </a:r>
            <a:r>
              <a:rPr sz="1800" spc="0" baseline="2415" dirty="0" smtClean="0">
                <a:latin typeface="Times New Roman"/>
                <a:cs typeface="Times New Roman"/>
              </a:rPr>
              <a:t>1</a:t>
            </a:r>
            <a:endParaRPr sz="1200">
              <a:latin typeface="Times New Roman"/>
              <a:cs typeface="Times New Roman"/>
            </a:endParaRPr>
          </a:p>
        </p:txBody>
      </p:sp>
      <p:sp>
        <p:nvSpPr>
          <p:cNvPr id="34" name="object 34"/>
          <p:cNvSpPr txBox="1"/>
          <p:nvPr/>
        </p:nvSpPr>
        <p:spPr>
          <a:xfrm>
            <a:off x="3270906" y="2550849"/>
            <a:ext cx="350319" cy="712283"/>
          </a:xfrm>
          <a:prstGeom prst="rect">
            <a:avLst/>
          </a:prstGeom>
        </p:spPr>
        <p:txBody>
          <a:bodyPr wrap="square" lIns="0" tIns="0" rIns="0" bIns="0" rtlCol="0">
            <a:noAutofit/>
          </a:bodyPr>
          <a:lstStyle/>
          <a:p>
            <a:pPr marL="52479" marR="69239" algn="ctr">
              <a:lnSpc>
                <a:spcPts val="1240"/>
              </a:lnSpc>
              <a:spcBef>
                <a:spcPts val="62"/>
              </a:spcBef>
            </a:pPr>
            <a:r>
              <a:rPr sz="1800" spc="75" baseline="-4831" dirty="0" smtClean="0">
                <a:latin typeface="Times New Roman"/>
                <a:cs typeface="Times New Roman"/>
              </a:rPr>
              <a:t>60</a:t>
            </a:r>
            <a:endParaRPr sz="1200">
              <a:latin typeface="Times New Roman"/>
              <a:cs typeface="Times New Roman"/>
            </a:endParaRPr>
          </a:p>
          <a:p>
            <a:pPr algn="ctr">
              <a:lnSpc>
                <a:spcPts val="3100"/>
              </a:lnSpc>
              <a:spcBef>
                <a:spcPts val="93"/>
              </a:spcBef>
            </a:pPr>
            <a:r>
              <a:rPr sz="3150" spc="0" dirty="0" smtClean="0">
                <a:latin typeface="Symbol"/>
                <a:cs typeface="Symbol"/>
              </a:rPr>
              <a:t></a:t>
            </a:r>
            <a:endParaRPr sz="3150">
              <a:latin typeface="Symbol"/>
              <a:cs typeface="Symbol"/>
            </a:endParaRPr>
          </a:p>
          <a:p>
            <a:pPr marL="51905" marR="30281">
              <a:lnSpc>
                <a:spcPts val="1190"/>
              </a:lnSpc>
            </a:pPr>
            <a:r>
              <a:rPr sz="1800" i="1" baseline="2415" dirty="0" smtClean="0">
                <a:latin typeface="Times New Roman"/>
                <a:cs typeface="Times New Roman"/>
              </a:rPr>
              <a:t>t</a:t>
            </a:r>
            <a:r>
              <a:rPr sz="1800" i="1" spc="-169" baseline="2415" dirty="0" smtClean="0">
                <a:latin typeface="Times New Roman"/>
                <a:cs typeface="Times New Roman"/>
              </a:rPr>
              <a:t> </a:t>
            </a:r>
            <a:r>
              <a:rPr sz="1800" spc="-79" baseline="2267" dirty="0" smtClean="0">
                <a:latin typeface="Symbol"/>
                <a:cs typeface="Symbol"/>
              </a:rPr>
              <a:t></a:t>
            </a:r>
            <a:r>
              <a:rPr sz="1800" spc="0" baseline="2415" dirty="0" smtClean="0">
                <a:latin typeface="Times New Roman"/>
                <a:cs typeface="Times New Roman"/>
              </a:rPr>
              <a:t>1</a:t>
            </a:r>
            <a:endParaRPr sz="1200">
              <a:latin typeface="Times New Roman"/>
              <a:cs typeface="Times New Roman"/>
            </a:endParaRPr>
          </a:p>
        </p:txBody>
      </p:sp>
      <p:sp>
        <p:nvSpPr>
          <p:cNvPr id="33" name="object 33"/>
          <p:cNvSpPr txBox="1"/>
          <p:nvPr/>
        </p:nvSpPr>
        <p:spPr>
          <a:xfrm>
            <a:off x="4830305" y="2558719"/>
            <a:ext cx="2465378" cy="551289"/>
          </a:xfrm>
          <a:prstGeom prst="rect">
            <a:avLst/>
          </a:prstGeom>
        </p:spPr>
        <p:txBody>
          <a:bodyPr wrap="square" lIns="0" tIns="0" rIns="0" bIns="0" rtlCol="0">
            <a:noAutofit/>
          </a:bodyPr>
          <a:lstStyle/>
          <a:p>
            <a:pPr marL="12700">
              <a:lnSpc>
                <a:spcPts val="4340"/>
              </a:lnSpc>
              <a:spcBef>
                <a:spcPts val="217"/>
              </a:spcBef>
            </a:pPr>
            <a:r>
              <a:rPr sz="4725" baseline="-3455" dirty="0" smtClean="0">
                <a:latin typeface="Symbol"/>
                <a:cs typeface="Symbol"/>
              </a:rPr>
              <a:t></a:t>
            </a:r>
            <a:r>
              <a:rPr sz="4725" spc="-414" baseline="-3681" dirty="0" smtClean="0">
                <a:latin typeface="Times New Roman"/>
                <a:cs typeface="Times New Roman"/>
              </a:rPr>
              <a:t> </a:t>
            </a:r>
            <a:r>
              <a:rPr sz="3150" spc="109" baseline="45552" dirty="0" smtClean="0">
                <a:latin typeface="Times New Roman"/>
                <a:cs typeface="Times New Roman"/>
              </a:rPr>
              <a:t>(</a:t>
            </a:r>
            <a:r>
              <a:rPr sz="3150" i="1" spc="-89" baseline="45552" dirty="0" smtClean="0">
                <a:latin typeface="Times New Roman"/>
                <a:cs typeface="Times New Roman"/>
              </a:rPr>
              <a:t>P</a:t>
            </a:r>
            <a:r>
              <a:rPr sz="3150" i="1" spc="-39" baseline="45552" dirty="0" smtClean="0">
                <a:latin typeface="Times New Roman"/>
                <a:cs typeface="Times New Roman"/>
              </a:rPr>
              <a:t>M</a:t>
            </a:r>
            <a:r>
              <a:rPr sz="3150" i="1" spc="-89" baseline="45552" dirty="0" smtClean="0">
                <a:latin typeface="Times New Roman"/>
                <a:cs typeface="Times New Roman"/>
              </a:rPr>
              <a:t>T</a:t>
            </a:r>
            <a:r>
              <a:rPr sz="1800" i="1" spc="75" baseline="53144" dirty="0" smtClean="0">
                <a:latin typeface="Times New Roman"/>
                <a:cs typeface="Times New Roman"/>
              </a:rPr>
              <a:t>o</a:t>
            </a:r>
            <a:r>
              <a:rPr sz="1800" i="1" spc="0" baseline="53144" dirty="0" smtClean="0">
                <a:latin typeface="Times New Roman"/>
                <a:cs typeface="Times New Roman"/>
              </a:rPr>
              <a:t>ld </a:t>
            </a:r>
            <a:r>
              <a:rPr sz="1800" i="1" spc="223" baseline="53144" dirty="0" smtClean="0">
                <a:latin typeface="Times New Roman"/>
                <a:cs typeface="Times New Roman"/>
              </a:rPr>
              <a:t> </a:t>
            </a:r>
            <a:r>
              <a:rPr sz="3150" spc="0" baseline="42756" dirty="0" smtClean="0">
                <a:latin typeface="Symbol"/>
                <a:cs typeface="Symbol"/>
              </a:rPr>
              <a:t></a:t>
            </a:r>
            <a:r>
              <a:rPr sz="3150" spc="-90" baseline="45552" dirty="0" smtClean="0">
                <a:latin typeface="Times New Roman"/>
                <a:cs typeface="Times New Roman"/>
              </a:rPr>
              <a:t> </a:t>
            </a:r>
            <a:r>
              <a:rPr sz="3150" i="1" spc="-89" baseline="45552" dirty="0" smtClean="0">
                <a:latin typeface="Times New Roman"/>
                <a:cs typeface="Times New Roman"/>
              </a:rPr>
              <a:t>P</a:t>
            </a:r>
            <a:r>
              <a:rPr sz="3150" i="1" spc="-39" baseline="45552" dirty="0" smtClean="0">
                <a:latin typeface="Times New Roman"/>
                <a:cs typeface="Times New Roman"/>
              </a:rPr>
              <a:t>M</a:t>
            </a:r>
            <a:r>
              <a:rPr sz="3150" i="1" spc="-64" baseline="45552" dirty="0" smtClean="0">
                <a:latin typeface="Times New Roman"/>
                <a:cs typeface="Times New Roman"/>
              </a:rPr>
              <a:t>T</a:t>
            </a:r>
            <a:r>
              <a:rPr sz="1800" i="1" spc="75" baseline="53144" dirty="0" smtClean="0">
                <a:latin typeface="Times New Roman"/>
                <a:cs typeface="Times New Roman"/>
              </a:rPr>
              <a:t>n</a:t>
            </a:r>
            <a:r>
              <a:rPr sz="1800" i="1" spc="-29" baseline="53144" dirty="0" smtClean="0">
                <a:latin typeface="Times New Roman"/>
                <a:cs typeface="Times New Roman"/>
              </a:rPr>
              <a:t>e</a:t>
            </a:r>
            <a:r>
              <a:rPr sz="1800" i="1" spc="0" baseline="53144" dirty="0" smtClean="0">
                <a:latin typeface="Times New Roman"/>
                <a:cs typeface="Times New Roman"/>
              </a:rPr>
              <a:t>w</a:t>
            </a:r>
            <a:r>
              <a:rPr sz="1800" i="1" spc="52" baseline="53144" dirty="0" smtClean="0">
                <a:latin typeface="Times New Roman"/>
                <a:cs typeface="Times New Roman"/>
              </a:rPr>
              <a:t> </a:t>
            </a:r>
            <a:r>
              <a:rPr sz="3150" spc="0" baseline="45552" dirty="0" smtClean="0">
                <a:latin typeface="Times New Roman"/>
                <a:cs typeface="Times New Roman"/>
              </a:rPr>
              <a:t>)</a:t>
            </a:r>
            <a:endParaRPr sz="2100">
              <a:latin typeface="Times New Roman"/>
              <a:cs typeface="Times New Roman"/>
            </a:endParaRPr>
          </a:p>
        </p:txBody>
      </p:sp>
      <p:sp>
        <p:nvSpPr>
          <p:cNvPr id="32" name="object 32"/>
          <p:cNvSpPr txBox="1"/>
          <p:nvPr/>
        </p:nvSpPr>
        <p:spPr>
          <a:xfrm>
            <a:off x="4894978" y="2550849"/>
            <a:ext cx="228600" cy="182327"/>
          </a:xfrm>
          <a:prstGeom prst="rect">
            <a:avLst/>
          </a:prstGeom>
        </p:spPr>
        <p:txBody>
          <a:bodyPr wrap="square" lIns="0" tIns="0" rIns="0" bIns="0" rtlCol="0">
            <a:noAutofit/>
          </a:bodyPr>
          <a:lstStyle/>
          <a:p>
            <a:pPr marL="12700">
              <a:lnSpc>
                <a:spcPts val="1355"/>
              </a:lnSpc>
              <a:spcBef>
                <a:spcPts val="67"/>
              </a:spcBef>
            </a:pPr>
            <a:r>
              <a:rPr sz="1200" spc="75" dirty="0" smtClean="0">
                <a:latin typeface="Times New Roman"/>
                <a:cs typeface="Times New Roman"/>
              </a:rPr>
              <a:t>60</a:t>
            </a:r>
            <a:endParaRPr sz="1200">
              <a:latin typeface="Times New Roman"/>
              <a:cs typeface="Times New Roman"/>
            </a:endParaRPr>
          </a:p>
        </p:txBody>
      </p:sp>
      <p:sp>
        <p:nvSpPr>
          <p:cNvPr id="31" name="object 31"/>
          <p:cNvSpPr txBox="1"/>
          <p:nvPr/>
        </p:nvSpPr>
        <p:spPr>
          <a:xfrm>
            <a:off x="2209199" y="2563018"/>
            <a:ext cx="810413" cy="340090"/>
          </a:xfrm>
          <a:prstGeom prst="rect">
            <a:avLst/>
          </a:prstGeom>
        </p:spPr>
        <p:txBody>
          <a:bodyPr wrap="square" lIns="0" tIns="0" rIns="0" bIns="0" rtlCol="0">
            <a:noAutofit/>
          </a:bodyPr>
          <a:lstStyle/>
          <a:p>
            <a:pPr marL="12700">
              <a:lnSpc>
                <a:spcPts val="2615"/>
              </a:lnSpc>
              <a:spcBef>
                <a:spcPts val="130"/>
              </a:spcBef>
            </a:pPr>
            <a:r>
              <a:rPr sz="3150" i="1" spc="-89" baseline="8282" dirty="0" smtClean="0">
                <a:latin typeface="Times New Roman"/>
                <a:cs typeface="Times New Roman"/>
              </a:rPr>
              <a:t>P</a:t>
            </a:r>
            <a:r>
              <a:rPr sz="3150" i="1" spc="-39" baseline="8282" dirty="0" smtClean="0">
                <a:latin typeface="Times New Roman"/>
                <a:cs typeface="Times New Roman"/>
              </a:rPr>
              <a:t>M</a:t>
            </a:r>
            <a:r>
              <a:rPr sz="3150" i="1" spc="-84" baseline="8282" dirty="0" smtClean="0">
                <a:latin typeface="Times New Roman"/>
                <a:cs typeface="Times New Roman"/>
              </a:rPr>
              <a:t>T</a:t>
            </a:r>
            <a:r>
              <a:rPr sz="1800" i="1" spc="75" baseline="-12078" dirty="0" smtClean="0">
                <a:latin typeface="Times New Roman"/>
                <a:cs typeface="Times New Roman"/>
              </a:rPr>
              <a:t>o</a:t>
            </a:r>
            <a:r>
              <a:rPr sz="1800" i="1" spc="0" baseline="-12078" dirty="0" smtClean="0">
                <a:latin typeface="Times New Roman"/>
                <a:cs typeface="Times New Roman"/>
              </a:rPr>
              <a:t>ld</a:t>
            </a:r>
            <a:endParaRPr sz="1200">
              <a:latin typeface="Times New Roman"/>
              <a:cs typeface="Times New Roman"/>
            </a:endParaRPr>
          </a:p>
        </p:txBody>
      </p:sp>
      <p:sp>
        <p:nvSpPr>
          <p:cNvPr id="30" name="object 30"/>
          <p:cNvSpPr txBox="1"/>
          <p:nvPr/>
        </p:nvSpPr>
        <p:spPr>
          <a:xfrm>
            <a:off x="3625359" y="2563018"/>
            <a:ext cx="862697" cy="340090"/>
          </a:xfrm>
          <a:prstGeom prst="rect">
            <a:avLst/>
          </a:prstGeom>
        </p:spPr>
        <p:txBody>
          <a:bodyPr wrap="square" lIns="0" tIns="0" rIns="0" bIns="0" rtlCol="0">
            <a:noAutofit/>
          </a:bodyPr>
          <a:lstStyle/>
          <a:p>
            <a:pPr marL="12700">
              <a:lnSpc>
                <a:spcPts val="2615"/>
              </a:lnSpc>
              <a:spcBef>
                <a:spcPts val="130"/>
              </a:spcBef>
            </a:pPr>
            <a:r>
              <a:rPr sz="3150" i="1" spc="-89" baseline="8282" dirty="0" smtClean="0">
                <a:latin typeface="Times New Roman"/>
                <a:cs typeface="Times New Roman"/>
              </a:rPr>
              <a:t>P</a:t>
            </a:r>
            <a:r>
              <a:rPr sz="3150" i="1" spc="-39" baseline="8282" dirty="0" smtClean="0">
                <a:latin typeface="Times New Roman"/>
                <a:cs typeface="Times New Roman"/>
              </a:rPr>
              <a:t>M</a:t>
            </a:r>
            <a:r>
              <a:rPr sz="3150" i="1" spc="-64" baseline="8282" dirty="0" smtClean="0">
                <a:latin typeface="Times New Roman"/>
                <a:cs typeface="Times New Roman"/>
              </a:rPr>
              <a:t>T</a:t>
            </a:r>
            <a:r>
              <a:rPr sz="1800" i="1" spc="75" baseline="-12078" dirty="0" smtClean="0">
                <a:latin typeface="Times New Roman"/>
                <a:cs typeface="Times New Roman"/>
              </a:rPr>
              <a:t>n</a:t>
            </a:r>
            <a:r>
              <a:rPr sz="1800" i="1" spc="-29" baseline="-12078" dirty="0" smtClean="0">
                <a:latin typeface="Times New Roman"/>
                <a:cs typeface="Times New Roman"/>
              </a:rPr>
              <a:t>e</a:t>
            </a:r>
            <a:r>
              <a:rPr sz="1800" i="1" spc="0" baseline="-12078" dirty="0" smtClean="0">
                <a:latin typeface="Times New Roman"/>
                <a:cs typeface="Times New Roman"/>
              </a:rPr>
              <a:t>w</a:t>
            </a:r>
            <a:endParaRPr sz="1200">
              <a:latin typeface="Times New Roman"/>
              <a:cs typeface="Times New Roman"/>
            </a:endParaRPr>
          </a:p>
        </p:txBody>
      </p:sp>
      <p:sp>
        <p:nvSpPr>
          <p:cNvPr id="29" name="object 29"/>
          <p:cNvSpPr txBox="1"/>
          <p:nvPr/>
        </p:nvSpPr>
        <p:spPr>
          <a:xfrm>
            <a:off x="3062369" y="2729173"/>
            <a:ext cx="217030" cy="294579"/>
          </a:xfrm>
          <a:prstGeom prst="rect">
            <a:avLst/>
          </a:prstGeom>
        </p:spPr>
        <p:txBody>
          <a:bodyPr wrap="square" lIns="0" tIns="0" rIns="0" bIns="0" rtlCol="0">
            <a:noAutofit/>
          </a:bodyPr>
          <a:lstStyle/>
          <a:p>
            <a:pPr marL="12700">
              <a:lnSpc>
                <a:spcPts val="2300"/>
              </a:lnSpc>
              <a:spcBef>
                <a:spcPts val="115"/>
              </a:spcBef>
            </a:pPr>
            <a:r>
              <a:rPr sz="2100" spc="0" dirty="0" smtClean="0">
                <a:latin typeface="Symbol"/>
                <a:cs typeface="Symbol"/>
              </a:rPr>
              <a:t></a:t>
            </a:r>
            <a:endParaRPr sz="2100">
              <a:latin typeface="Symbol"/>
              <a:cs typeface="Symbol"/>
            </a:endParaRPr>
          </a:p>
        </p:txBody>
      </p:sp>
      <p:sp>
        <p:nvSpPr>
          <p:cNvPr id="28" name="object 28"/>
          <p:cNvSpPr txBox="1"/>
          <p:nvPr/>
        </p:nvSpPr>
        <p:spPr>
          <a:xfrm>
            <a:off x="4504041" y="2729173"/>
            <a:ext cx="337702" cy="294579"/>
          </a:xfrm>
          <a:prstGeom prst="rect">
            <a:avLst/>
          </a:prstGeom>
        </p:spPr>
        <p:txBody>
          <a:bodyPr wrap="square" lIns="0" tIns="0" rIns="0" bIns="0" rtlCol="0">
            <a:noAutofit/>
          </a:bodyPr>
          <a:lstStyle/>
          <a:p>
            <a:pPr marL="12700">
              <a:lnSpc>
                <a:spcPts val="2300"/>
              </a:lnSpc>
              <a:spcBef>
                <a:spcPts val="115"/>
              </a:spcBef>
            </a:pPr>
            <a:r>
              <a:rPr sz="2100" spc="0" dirty="0" smtClean="0">
                <a:latin typeface="Symbol"/>
                <a:cs typeface="Symbol"/>
              </a:rPr>
              <a:t></a:t>
            </a:r>
            <a:endParaRPr sz="2100">
              <a:latin typeface="Symbol"/>
              <a:cs typeface="Symbol"/>
            </a:endParaRPr>
          </a:p>
        </p:txBody>
      </p:sp>
      <p:sp>
        <p:nvSpPr>
          <p:cNvPr id="27" name="object 27"/>
          <p:cNvSpPr txBox="1"/>
          <p:nvPr/>
        </p:nvSpPr>
        <p:spPr>
          <a:xfrm>
            <a:off x="7273158" y="2729173"/>
            <a:ext cx="410682" cy="298879"/>
          </a:xfrm>
          <a:prstGeom prst="rect">
            <a:avLst/>
          </a:prstGeom>
        </p:spPr>
        <p:txBody>
          <a:bodyPr wrap="square" lIns="0" tIns="0" rIns="0" bIns="0" rtlCol="0">
            <a:noAutofit/>
          </a:bodyPr>
          <a:lstStyle/>
          <a:p>
            <a:pPr marL="12700">
              <a:lnSpc>
                <a:spcPts val="2300"/>
              </a:lnSpc>
              <a:spcBef>
                <a:spcPts val="115"/>
              </a:spcBef>
            </a:pPr>
            <a:r>
              <a:rPr sz="2100" spc="0" dirty="0" smtClean="0">
                <a:latin typeface="Symbol"/>
                <a:cs typeface="Symbol"/>
              </a:rPr>
              <a:t></a:t>
            </a:r>
            <a:r>
              <a:rPr sz="2100" spc="-55" dirty="0" smtClean="0">
                <a:latin typeface="Times New Roman"/>
                <a:cs typeface="Times New Roman"/>
              </a:rPr>
              <a:t> </a:t>
            </a:r>
            <a:r>
              <a:rPr sz="2100" spc="0" dirty="0" smtClean="0">
                <a:latin typeface="Times New Roman"/>
                <a:cs typeface="Times New Roman"/>
              </a:rPr>
              <a:t>0</a:t>
            </a:r>
            <a:endParaRPr sz="2100">
              <a:latin typeface="Times New Roman"/>
              <a:cs typeface="Times New Roman"/>
            </a:endParaRPr>
          </a:p>
        </p:txBody>
      </p:sp>
      <p:sp>
        <p:nvSpPr>
          <p:cNvPr id="26" name="object 26"/>
          <p:cNvSpPr txBox="1"/>
          <p:nvPr/>
        </p:nvSpPr>
        <p:spPr>
          <a:xfrm>
            <a:off x="2866923" y="2913525"/>
            <a:ext cx="93590" cy="182327"/>
          </a:xfrm>
          <a:prstGeom prst="rect">
            <a:avLst/>
          </a:prstGeom>
        </p:spPr>
        <p:txBody>
          <a:bodyPr wrap="square" lIns="0" tIns="0" rIns="0" bIns="0" rtlCol="0">
            <a:noAutofit/>
          </a:bodyPr>
          <a:lstStyle/>
          <a:p>
            <a:pPr marL="12700">
              <a:lnSpc>
                <a:spcPts val="1355"/>
              </a:lnSpc>
              <a:spcBef>
                <a:spcPts val="67"/>
              </a:spcBef>
            </a:pPr>
            <a:r>
              <a:rPr sz="1200" i="1" spc="0" dirty="0" smtClean="0">
                <a:latin typeface="Times New Roman"/>
                <a:cs typeface="Times New Roman"/>
              </a:rPr>
              <a:t>t</a:t>
            </a:r>
            <a:endParaRPr sz="1200">
              <a:latin typeface="Times New Roman"/>
              <a:cs typeface="Times New Roman"/>
            </a:endParaRPr>
          </a:p>
        </p:txBody>
      </p:sp>
      <p:sp>
        <p:nvSpPr>
          <p:cNvPr id="25" name="object 25"/>
          <p:cNvSpPr txBox="1"/>
          <p:nvPr/>
        </p:nvSpPr>
        <p:spPr>
          <a:xfrm>
            <a:off x="4300433" y="2913525"/>
            <a:ext cx="93590" cy="182327"/>
          </a:xfrm>
          <a:prstGeom prst="rect">
            <a:avLst/>
          </a:prstGeom>
        </p:spPr>
        <p:txBody>
          <a:bodyPr wrap="square" lIns="0" tIns="0" rIns="0" bIns="0" rtlCol="0">
            <a:noAutofit/>
          </a:bodyPr>
          <a:lstStyle/>
          <a:p>
            <a:pPr marL="12700">
              <a:lnSpc>
                <a:spcPts val="1355"/>
              </a:lnSpc>
              <a:spcBef>
                <a:spcPts val="67"/>
              </a:spcBef>
            </a:pPr>
            <a:r>
              <a:rPr sz="1200" i="1" spc="0" dirty="0" smtClean="0">
                <a:latin typeface="Times New Roman"/>
                <a:cs typeface="Times New Roman"/>
              </a:rPr>
              <a:t>t</a:t>
            </a:r>
            <a:endParaRPr sz="1200">
              <a:latin typeface="Times New Roman"/>
              <a:cs typeface="Times New Roman"/>
            </a:endParaRPr>
          </a:p>
        </p:txBody>
      </p:sp>
      <p:sp>
        <p:nvSpPr>
          <p:cNvPr id="24" name="object 24"/>
          <p:cNvSpPr txBox="1"/>
          <p:nvPr/>
        </p:nvSpPr>
        <p:spPr>
          <a:xfrm>
            <a:off x="6460286" y="2913525"/>
            <a:ext cx="93590" cy="182327"/>
          </a:xfrm>
          <a:prstGeom prst="rect">
            <a:avLst/>
          </a:prstGeom>
        </p:spPr>
        <p:txBody>
          <a:bodyPr wrap="square" lIns="0" tIns="0" rIns="0" bIns="0" rtlCol="0">
            <a:noAutofit/>
          </a:bodyPr>
          <a:lstStyle/>
          <a:p>
            <a:pPr marL="12700">
              <a:lnSpc>
                <a:spcPts val="1355"/>
              </a:lnSpc>
              <a:spcBef>
                <a:spcPts val="67"/>
              </a:spcBef>
            </a:pPr>
            <a:r>
              <a:rPr sz="1200" i="1" spc="0" dirty="0" smtClean="0">
                <a:latin typeface="Times New Roman"/>
                <a:cs typeface="Times New Roman"/>
              </a:rPr>
              <a:t>t</a:t>
            </a:r>
            <a:endParaRPr sz="1200">
              <a:latin typeface="Times New Roman"/>
              <a:cs typeface="Times New Roman"/>
            </a:endParaRPr>
          </a:p>
        </p:txBody>
      </p:sp>
      <p:sp>
        <p:nvSpPr>
          <p:cNvPr id="23" name="object 23"/>
          <p:cNvSpPr txBox="1"/>
          <p:nvPr/>
        </p:nvSpPr>
        <p:spPr>
          <a:xfrm>
            <a:off x="2226081" y="2938919"/>
            <a:ext cx="700994" cy="298879"/>
          </a:xfrm>
          <a:prstGeom prst="rect">
            <a:avLst/>
          </a:prstGeom>
        </p:spPr>
        <p:txBody>
          <a:bodyPr wrap="square" lIns="0" tIns="0" rIns="0" bIns="0" rtlCol="0">
            <a:noAutofit/>
          </a:bodyPr>
          <a:lstStyle/>
          <a:p>
            <a:pPr marL="12700">
              <a:lnSpc>
                <a:spcPts val="2300"/>
              </a:lnSpc>
              <a:spcBef>
                <a:spcPts val="115"/>
              </a:spcBef>
            </a:pPr>
            <a:r>
              <a:rPr sz="2100" spc="-189" dirty="0" smtClean="0">
                <a:latin typeface="Times New Roman"/>
                <a:cs typeface="Times New Roman"/>
              </a:rPr>
              <a:t>(</a:t>
            </a:r>
            <a:r>
              <a:rPr sz="2100" spc="0" dirty="0" smtClean="0">
                <a:latin typeface="Times New Roman"/>
                <a:cs typeface="Times New Roman"/>
              </a:rPr>
              <a:t>1</a:t>
            </a:r>
            <a:r>
              <a:rPr sz="2100" spc="-384" dirty="0" smtClean="0">
                <a:latin typeface="Times New Roman"/>
                <a:cs typeface="Times New Roman"/>
              </a:rPr>
              <a:t> </a:t>
            </a:r>
            <a:r>
              <a:rPr sz="2100" spc="0" dirty="0" smtClean="0">
                <a:latin typeface="Symbol"/>
                <a:cs typeface="Symbol"/>
              </a:rPr>
              <a:t></a:t>
            </a:r>
            <a:r>
              <a:rPr sz="2100" spc="-125" dirty="0" smtClean="0">
                <a:latin typeface="Times New Roman"/>
                <a:cs typeface="Times New Roman"/>
              </a:rPr>
              <a:t> </a:t>
            </a:r>
            <a:r>
              <a:rPr sz="2100" i="1" spc="114" dirty="0" smtClean="0">
                <a:latin typeface="Times New Roman"/>
                <a:cs typeface="Times New Roman"/>
              </a:rPr>
              <a:t>r</a:t>
            </a:r>
            <a:r>
              <a:rPr sz="2100" spc="0" dirty="0" smtClean="0">
                <a:latin typeface="Times New Roman"/>
                <a:cs typeface="Times New Roman"/>
              </a:rPr>
              <a:t>)</a:t>
            </a:r>
            <a:endParaRPr sz="2100">
              <a:latin typeface="Times New Roman"/>
              <a:cs typeface="Times New Roman"/>
            </a:endParaRPr>
          </a:p>
        </p:txBody>
      </p:sp>
      <p:sp>
        <p:nvSpPr>
          <p:cNvPr id="22" name="object 22"/>
          <p:cNvSpPr txBox="1"/>
          <p:nvPr/>
        </p:nvSpPr>
        <p:spPr>
          <a:xfrm>
            <a:off x="3659657" y="2938919"/>
            <a:ext cx="701039" cy="298879"/>
          </a:xfrm>
          <a:prstGeom prst="rect">
            <a:avLst/>
          </a:prstGeom>
        </p:spPr>
        <p:txBody>
          <a:bodyPr wrap="square" lIns="0" tIns="0" rIns="0" bIns="0" rtlCol="0">
            <a:noAutofit/>
          </a:bodyPr>
          <a:lstStyle/>
          <a:p>
            <a:pPr marL="12700">
              <a:lnSpc>
                <a:spcPts val="2300"/>
              </a:lnSpc>
              <a:spcBef>
                <a:spcPts val="115"/>
              </a:spcBef>
            </a:pPr>
            <a:r>
              <a:rPr sz="2100" spc="-189" dirty="0" smtClean="0">
                <a:latin typeface="Times New Roman"/>
                <a:cs typeface="Times New Roman"/>
              </a:rPr>
              <a:t>(</a:t>
            </a:r>
            <a:r>
              <a:rPr sz="2100" spc="0" dirty="0" smtClean="0">
                <a:latin typeface="Times New Roman"/>
                <a:cs typeface="Times New Roman"/>
              </a:rPr>
              <a:t>1</a:t>
            </a:r>
            <a:r>
              <a:rPr sz="2100" spc="-389" dirty="0" smtClean="0">
                <a:latin typeface="Times New Roman"/>
                <a:cs typeface="Times New Roman"/>
              </a:rPr>
              <a:t> </a:t>
            </a:r>
            <a:r>
              <a:rPr sz="2100" spc="0" dirty="0" smtClean="0">
                <a:latin typeface="Symbol"/>
                <a:cs typeface="Symbol"/>
              </a:rPr>
              <a:t></a:t>
            </a:r>
            <a:r>
              <a:rPr sz="2100" spc="-120" dirty="0" smtClean="0">
                <a:latin typeface="Times New Roman"/>
                <a:cs typeface="Times New Roman"/>
              </a:rPr>
              <a:t> </a:t>
            </a:r>
            <a:r>
              <a:rPr sz="2100" i="1" spc="114" dirty="0" smtClean="0">
                <a:latin typeface="Times New Roman"/>
                <a:cs typeface="Times New Roman"/>
              </a:rPr>
              <a:t>r</a:t>
            </a:r>
            <a:r>
              <a:rPr sz="2100" spc="0" dirty="0" smtClean="0">
                <a:latin typeface="Times New Roman"/>
                <a:cs typeface="Times New Roman"/>
              </a:rPr>
              <a:t>)</a:t>
            </a:r>
            <a:endParaRPr sz="2100">
              <a:latin typeface="Times New Roman"/>
              <a:cs typeface="Times New Roman"/>
            </a:endParaRPr>
          </a:p>
        </p:txBody>
      </p:sp>
      <p:sp>
        <p:nvSpPr>
          <p:cNvPr id="21" name="object 21"/>
          <p:cNvSpPr txBox="1"/>
          <p:nvPr/>
        </p:nvSpPr>
        <p:spPr>
          <a:xfrm>
            <a:off x="5819578" y="2938919"/>
            <a:ext cx="700303" cy="298879"/>
          </a:xfrm>
          <a:prstGeom prst="rect">
            <a:avLst/>
          </a:prstGeom>
        </p:spPr>
        <p:txBody>
          <a:bodyPr wrap="square" lIns="0" tIns="0" rIns="0" bIns="0" rtlCol="0">
            <a:noAutofit/>
          </a:bodyPr>
          <a:lstStyle/>
          <a:p>
            <a:pPr marL="12700">
              <a:lnSpc>
                <a:spcPts val="2300"/>
              </a:lnSpc>
              <a:spcBef>
                <a:spcPts val="115"/>
              </a:spcBef>
            </a:pPr>
            <a:r>
              <a:rPr sz="2100" spc="-194" dirty="0" smtClean="0">
                <a:latin typeface="Times New Roman"/>
                <a:cs typeface="Times New Roman"/>
              </a:rPr>
              <a:t>(</a:t>
            </a:r>
            <a:r>
              <a:rPr sz="2100" spc="0" dirty="0" smtClean="0">
                <a:latin typeface="Times New Roman"/>
                <a:cs typeface="Times New Roman"/>
              </a:rPr>
              <a:t>1</a:t>
            </a:r>
            <a:r>
              <a:rPr sz="2100" spc="-384" dirty="0" smtClean="0">
                <a:latin typeface="Times New Roman"/>
                <a:cs typeface="Times New Roman"/>
              </a:rPr>
              <a:t> </a:t>
            </a:r>
            <a:r>
              <a:rPr sz="2100" spc="0" dirty="0" smtClean="0">
                <a:latin typeface="Symbol"/>
                <a:cs typeface="Symbol"/>
              </a:rPr>
              <a:t></a:t>
            </a:r>
            <a:r>
              <a:rPr sz="2100" spc="-125" dirty="0" smtClean="0">
                <a:latin typeface="Times New Roman"/>
                <a:cs typeface="Times New Roman"/>
              </a:rPr>
              <a:t> </a:t>
            </a:r>
            <a:r>
              <a:rPr sz="2100" i="1" spc="114" dirty="0" smtClean="0">
                <a:latin typeface="Times New Roman"/>
                <a:cs typeface="Times New Roman"/>
              </a:rPr>
              <a:t>r</a:t>
            </a:r>
            <a:r>
              <a:rPr sz="2100" spc="0" dirty="0" smtClean="0">
                <a:latin typeface="Times New Roman"/>
                <a:cs typeface="Times New Roman"/>
              </a:rPr>
              <a:t>)</a:t>
            </a:r>
            <a:endParaRPr sz="2100">
              <a:latin typeface="Times New Roman"/>
              <a:cs typeface="Times New Roman"/>
            </a:endParaRPr>
          </a:p>
        </p:txBody>
      </p:sp>
      <p:sp>
        <p:nvSpPr>
          <p:cNvPr id="20" name="object 20"/>
          <p:cNvSpPr txBox="1"/>
          <p:nvPr/>
        </p:nvSpPr>
        <p:spPr>
          <a:xfrm>
            <a:off x="4869554" y="3078298"/>
            <a:ext cx="268335" cy="184834"/>
          </a:xfrm>
          <a:prstGeom prst="rect">
            <a:avLst/>
          </a:prstGeom>
        </p:spPr>
        <p:txBody>
          <a:bodyPr wrap="square" lIns="0" tIns="0" rIns="0" bIns="0" rtlCol="0">
            <a:noAutofit/>
          </a:bodyPr>
          <a:lstStyle/>
          <a:p>
            <a:pPr marL="12700">
              <a:lnSpc>
                <a:spcPts val="1380"/>
              </a:lnSpc>
              <a:spcBef>
                <a:spcPts val="69"/>
              </a:spcBef>
            </a:pPr>
            <a:r>
              <a:rPr sz="1200" i="1" dirty="0" smtClean="0">
                <a:latin typeface="Times New Roman"/>
                <a:cs typeface="Times New Roman"/>
              </a:rPr>
              <a:t>t</a:t>
            </a:r>
            <a:r>
              <a:rPr sz="1200" i="1" spc="-169" dirty="0" smtClean="0">
                <a:latin typeface="Times New Roman"/>
                <a:cs typeface="Times New Roman"/>
              </a:rPr>
              <a:t> </a:t>
            </a:r>
            <a:r>
              <a:rPr sz="1200" spc="-79" dirty="0" smtClean="0">
                <a:latin typeface="Symbol"/>
                <a:cs typeface="Symbol"/>
              </a:rPr>
              <a:t></a:t>
            </a:r>
            <a:r>
              <a:rPr sz="1200" spc="0" dirty="0" smtClean="0">
                <a:latin typeface="Times New Roman"/>
                <a:cs typeface="Times New Roman"/>
              </a:rPr>
              <a:t>1</a:t>
            </a:r>
            <a:endParaRPr sz="1200">
              <a:latin typeface="Times New Roman"/>
              <a:cs typeface="Times New Roman"/>
            </a:endParaRPr>
          </a:p>
        </p:txBody>
      </p:sp>
      <p:sp>
        <p:nvSpPr>
          <p:cNvPr id="19" name="object 19"/>
          <p:cNvSpPr txBox="1"/>
          <p:nvPr/>
        </p:nvSpPr>
        <p:spPr>
          <a:xfrm>
            <a:off x="1515364" y="5634484"/>
            <a:ext cx="7019036" cy="1071115"/>
          </a:xfrm>
          <a:prstGeom prst="rect">
            <a:avLst/>
          </a:prstGeom>
        </p:spPr>
        <p:txBody>
          <a:bodyPr wrap="square" lIns="0" tIns="0" rIns="0" bIns="0" rtlCol="0">
            <a:noAutofit/>
          </a:bodyPr>
          <a:lstStyle/>
          <a:p>
            <a:pPr marL="12700" marR="38623">
              <a:lnSpc>
                <a:spcPts val="2165"/>
              </a:lnSpc>
              <a:spcBef>
                <a:spcPts val="108"/>
              </a:spcBef>
            </a:pPr>
            <a:r>
              <a:rPr sz="2000" spc="-34" dirty="0" smtClean="0">
                <a:latin typeface="Times New Roman"/>
                <a:cs typeface="Times New Roman"/>
              </a:rPr>
              <a:t>G</a:t>
            </a:r>
            <a:r>
              <a:rPr sz="2000" spc="34" dirty="0" smtClean="0">
                <a:latin typeface="Times New Roman"/>
                <a:cs typeface="Times New Roman"/>
              </a:rPr>
              <a:t>iv</a:t>
            </a:r>
            <a:r>
              <a:rPr sz="2000" spc="0" dirty="0" smtClean="0">
                <a:latin typeface="Times New Roman"/>
                <a:cs typeface="Times New Roman"/>
              </a:rPr>
              <a:t>en</a:t>
            </a:r>
            <a:r>
              <a:rPr sz="2000" spc="-41" dirty="0" smtClean="0">
                <a:latin typeface="Times New Roman"/>
                <a:cs typeface="Times New Roman"/>
              </a:rPr>
              <a:t> </a:t>
            </a:r>
            <a:r>
              <a:rPr sz="2000" spc="0" dirty="0" smtClean="0">
                <a:latin typeface="Times New Roman"/>
                <a:cs typeface="Times New Roman"/>
              </a:rPr>
              <a:t>CF</a:t>
            </a:r>
            <a:r>
              <a:rPr sz="2000" spc="29" dirty="0" smtClean="0">
                <a:latin typeface="Times New Roman"/>
                <a:cs typeface="Times New Roman"/>
              </a:rPr>
              <a:t>0</a:t>
            </a:r>
            <a:r>
              <a:rPr lang="en-US" sz="2000" spc="29" dirty="0" smtClean="0">
                <a:latin typeface="Times New Roman"/>
                <a:cs typeface="Times New Roman"/>
              </a:rPr>
              <a:t> </a:t>
            </a:r>
            <a:r>
              <a:rPr sz="2000" spc="-19" dirty="0" smtClean="0">
                <a:latin typeface="Times New Roman"/>
                <a:cs typeface="Times New Roman"/>
              </a:rPr>
              <a:t>=</a:t>
            </a:r>
            <a:r>
              <a:rPr lang="en-US" sz="2000" spc="-19" dirty="0" smtClean="0">
                <a:latin typeface="Times New Roman"/>
                <a:cs typeface="Times New Roman"/>
              </a:rPr>
              <a:t> </a:t>
            </a:r>
            <a:r>
              <a:rPr sz="2000" spc="34" dirty="0" smtClean="0">
                <a:latin typeface="Times New Roman"/>
                <a:cs typeface="Times New Roman"/>
              </a:rPr>
              <a:t>0</a:t>
            </a:r>
            <a:r>
              <a:rPr sz="2000" spc="0" dirty="0" smtClean="0">
                <a:latin typeface="Times New Roman"/>
                <a:cs typeface="Times New Roman"/>
              </a:rPr>
              <a:t>,</a:t>
            </a:r>
            <a:r>
              <a:rPr sz="2000" spc="-124" dirty="0" smtClean="0">
                <a:latin typeface="Times New Roman"/>
                <a:cs typeface="Times New Roman"/>
              </a:rPr>
              <a:t> </a:t>
            </a:r>
            <a:r>
              <a:rPr sz="2000" spc="0" dirty="0" smtClean="0">
                <a:latin typeface="Times New Roman"/>
                <a:cs typeface="Times New Roman"/>
              </a:rPr>
              <a:t>CF</a:t>
            </a:r>
            <a:r>
              <a:rPr sz="2000" spc="54" dirty="0" smtClean="0">
                <a:latin typeface="Times New Roman"/>
                <a:cs typeface="Times New Roman"/>
              </a:rPr>
              <a:t>1</a:t>
            </a:r>
            <a:r>
              <a:rPr sz="2000" spc="0" dirty="0" smtClean="0">
                <a:latin typeface="Times New Roman"/>
                <a:cs typeface="Times New Roman"/>
              </a:rPr>
              <a:t>-</a:t>
            </a:r>
            <a:r>
              <a:rPr sz="2000" spc="34" dirty="0" smtClean="0">
                <a:latin typeface="Times New Roman"/>
                <a:cs typeface="Times New Roman"/>
              </a:rPr>
              <a:t>9</a:t>
            </a:r>
            <a:r>
              <a:rPr lang="en-US" sz="2000" spc="34" dirty="0" smtClean="0">
                <a:latin typeface="Times New Roman"/>
                <a:cs typeface="Times New Roman"/>
              </a:rPr>
              <a:t> </a:t>
            </a:r>
            <a:r>
              <a:rPr sz="2000" spc="-14" dirty="0" smtClean="0">
                <a:latin typeface="Times New Roman"/>
                <a:cs typeface="Times New Roman"/>
              </a:rPr>
              <a:t>=</a:t>
            </a:r>
            <a:r>
              <a:rPr lang="en-US" sz="2000" spc="-14" dirty="0" smtClean="0">
                <a:latin typeface="Times New Roman"/>
                <a:cs typeface="Times New Roman"/>
              </a:rPr>
              <a:t> </a:t>
            </a:r>
            <a:r>
              <a:rPr sz="2000" spc="0" dirty="0" smtClean="0">
                <a:latin typeface="Times New Roman"/>
                <a:cs typeface="Times New Roman"/>
              </a:rPr>
              <a:t>-</a:t>
            </a:r>
            <a:r>
              <a:rPr sz="2000" spc="34" dirty="0" smtClean="0">
                <a:latin typeface="Times New Roman"/>
                <a:cs typeface="Times New Roman"/>
              </a:rPr>
              <a:t>2</a:t>
            </a:r>
            <a:r>
              <a:rPr sz="2000" spc="14" dirty="0" smtClean="0">
                <a:latin typeface="Times New Roman"/>
                <a:cs typeface="Times New Roman"/>
              </a:rPr>
              <a:t>,</a:t>
            </a:r>
            <a:r>
              <a:rPr sz="2000" spc="34" dirty="0" smtClean="0">
                <a:latin typeface="Times New Roman"/>
                <a:cs typeface="Times New Roman"/>
              </a:rPr>
              <a:t>0</a:t>
            </a:r>
            <a:r>
              <a:rPr sz="2000" spc="-39" dirty="0" smtClean="0">
                <a:latin typeface="Times New Roman"/>
                <a:cs typeface="Times New Roman"/>
              </a:rPr>
              <a:t>00</a:t>
            </a:r>
            <a:r>
              <a:rPr sz="2000" spc="0" dirty="0" smtClean="0">
                <a:latin typeface="Times New Roman"/>
                <a:cs typeface="Times New Roman"/>
              </a:rPr>
              <a:t>,</a:t>
            </a:r>
            <a:r>
              <a:rPr sz="2000" spc="-65" dirty="0" smtClean="0">
                <a:latin typeface="Times New Roman"/>
                <a:cs typeface="Times New Roman"/>
              </a:rPr>
              <a:t> </a:t>
            </a:r>
            <a:r>
              <a:rPr sz="2000" spc="0" dirty="0" smtClean="0">
                <a:latin typeface="Times New Roman"/>
                <a:cs typeface="Times New Roman"/>
              </a:rPr>
              <a:t>CF</a:t>
            </a:r>
            <a:r>
              <a:rPr sz="2000" spc="30" dirty="0" smtClean="0">
                <a:latin typeface="Times New Roman"/>
                <a:cs typeface="Times New Roman"/>
              </a:rPr>
              <a:t>1</a:t>
            </a:r>
            <a:r>
              <a:rPr sz="2000" spc="55" dirty="0" smtClean="0">
                <a:latin typeface="Times New Roman"/>
                <a:cs typeface="Times New Roman"/>
              </a:rPr>
              <a:t>0</a:t>
            </a:r>
            <a:r>
              <a:rPr sz="2000" spc="0" dirty="0" smtClean="0">
                <a:latin typeface="Times New Roman"/>
                <a:cs typeface="Times New Roman"/>
              </a:rPr>
              <a:t>-</a:t>
            </a:r>
            <a:r>
              <a:rPr sz="2000" spc="35" dirty="0" smtClean="0">
                <a:latin typeface="Times New Roman"/>
                <a:cs typeface="Times New Roman"/>
              </a:rPr>
              <a:t>60</a:t>
            </a:r>
            <a:r>
              <a:rPr lang="en-US" sz="2000" spc="35" dirty="0" smtClean="0">
                <a:latin typeface="Times New Roman"/>
                <a:cs typeface="Times New Roman"/>
              </a:rPr>
              <a:t> </a:t>
            </a:r>
            <a:r>
              <a:rPr sz="2000" spc="-20" dirty="0" smtClean="0">
                <a:latin typeface="Times New Roman"/>
                <a:cs typeface="Times New Roman"/>
              </a:rPr>
              <a:t>=</a:t>
            </a:r>
            <a:r>
              <a:rPr lang="en-US" sz="2000" spc="-20" dirty="0" smtClean="0">
                <a:latin typeface="Times New Roman"/>
                <a:cs typeface="Times New Roman"/>
              </a:rPr>
              <a:t> </a:t>
            </a:r>
            <a:r>
              <a:rPr sz="2000" spc="-40" dirty="0" smtClean="0">
                <a:latin typeface="Times New Roman"/>
                <a:cs typeface="Times New Roman"/>
              </a:rPr>
              <a:t>60</a:t>
            </a:r>
            <a:r>
              <a:rPr sz="2000" spc="0" dirty="0" smtClean="0">
                <a:latin typeface="Times New Roman"/>
                <a:cs typeface="Times New Roman"/>
              </a:rPr>
              <a:t>0</a:t>
            </a:r>
            <a:r>
              <a:rPr lang="en-US" sz="2000" spc="0" dirty="0" smtClean="0">
                <a:latin typeface="Times New Roman"/>
                <a:cs typeface="Times New Roman"/>
              </a:rPr>
              <a:t>. By using financial calculator, s</a:t>
            </a:r>
            <a:r>
              <a:rPr lang="en-US" sz="2000" spc="29" dirty="0" smtClean="0">
                <a:latin typeface="Times New Roman"/>
                <a:cs typeface="Times New Roman"/>
              </a:rPr>
              <a:t>o</a:t>
            </a:r>
            <a:r>
              <a:rPr lang="en-US" sz="2000" spc="34" dirty="0" smtClean="0">
                <a:latin typeface="Times New Roman"/>
                <a:cs typeface="Times New Roman"/>
              </a:rPr>
              <a:t>lv</a:t>
            </a:r>
            <a:r>
              <a:rPr lang="en-US" sz="2000" spc="0" dirty="0" smtClean="0">
                <a:latin typeface="Times New Roman"/>
                <a:cs typeface="Times New Roman"/>
              </a:rPr>
              <a:t>e</a:t>
            </a:r>
            <a:r>
              <a:rPr lang="en-US" sz="2000" spc="-154" dirty="0" smtClean="0">
                <a:latin typeface="Times New Roman"/>
                <a:cs typeface="Times New Roman"/>
              </a:rPr>
              <a:t> </a:t>
            </a:r>
            <a:r>
              <a:rPr lang="en-US" sz="2000" spc="0" dirty="0" smtClean="0">
                <a:latin typeface="Times New Roman"/>
                <a:cs typeface="Times New Roman"/>
              </a:rPr>
              <a:t>f</a:t>
            </a:r>
            <a:r>
              <a:rPr lang="en-US" sz="2000" spc="34" dirty="0" smtClean="0">
                <a:latin typeface="Times New Roman"/>
                <a:cs typeface="Times New Roman"/>
              </a:rPr>
              <a:t>o</a:t>
            </a:r>
            <a:r>
              <a:rPr lang="en-US" sz="2000" spc="0" dirty="0" smtClean="0">
                <a:latin typeface="Times New Roman"/>
                <a:cs typeface="Times New Roman"/>
              </a:rPr>
              <a:t>r</a:t>
            </a:r>
            <a:r>
              <a:rPr lang="en-US" sz="2000" spc="-26" dirty="0" smtClean="0">
                <a:latin typeface="Times New Roman"/>
                <a:cs typeface="Times New Roman"/>
              </a:rPr>
              <a:t> </a:t>
            </a:r>
            <a:r>
              <a:rPr lang="en-US" sz="2000" dirty="0" smtClean="0">
                <a:latin typeface="Times New Roman"/>
                <a:cs typeface="Times New Roman"/>
              </a:rPr>
              <a:t>IRR </a:t>
            </a:r>
            <a:r>
              <a:rPr lang="en-US" sz="2000" spc="-19" dirty="0" smtClean="0">
                <a:latin typeface="Times New Roman"/>
                <a:cs typeface="Times New Roman"/>
              </a:rPr>
              <a:t>= </a:t>
            </a:r>
            <a:r>
              <a:rPr lang="en-US" sz="2000" spc="34" dirty="0" smtClean="0">
                <a:latin typeface="Times New Roman"/>
                <a:cs typeface="Times New Roman"/>
              </a:rPr>
              <a:t>1</a:t>
            </a:r>
            <a:r>
              <a:rPr lang="en-US" sz="2000" spc="14" dirty="0" smtClean="0">
                <a:latin typeface="Times New Roman"/>
                <a:cs typeface="Times New Roman"/>
              </a:rPr>
              <a:t>.</a:t>
            </a:r>
            <a:r>
              <a:rPr lang="en-US" sz="2000" spc="34" dirty="0" smtClean="0">
                <a:latin typeface="Times New Roman"/>
                <a:cs typeface="Times New Roman"/>
              </a:rPr>
              <a:t>9</a:t>
            </a:r>
            <a:r>
              <a:rPr lang="en-US" sz="2000" spc="-39" dirty="0" smtClean="0">
                <a:latin typeface="Times New Roman"/>
                <a:cs typeface="Times New Roman"/>
              </a:rPr>
              <a:t>113</a:t>
            </a:r>
            <a:r>
              <a:rPr lang="en-US" sz="2000" spc="-34" dirty="0" smtClean="0">
                <a:latin typeface="Times New Roman"/>
                <a:cs typeface="Times New Roman"/>
              </a:rPr>
              <a:t>%</a:t>
            </a:r>
            <a:r>
              <a:rPr lang="en-US" sz="2000" spc="0" dirty="0" smtClean="0">
                <a:latin typeface="Times New Roman"/>
                <a:cs typeface="Times New Roman"/>
              </a:rPr>
              <a:t>,</a:t>
            </a:r>
            <a:r>
              <a:rPr lang="en-US" sz="2000" spc="-53" dirty="0" smtClean="0">
                <a:latin typeface="Times New Roman"/>
                <a:cs typeface="Times New Roman"/>
              </a:rPr>
              <a:t> </a:t>
            </a:r>
            <a:r>
              <a:rPr lang="en-US" sz="2000" spc="-184" dirty="0" smtClean="0">
                <a:latin typeface="Times New Roman"/>
                <a:cs typeface="Times New Roman"/>
              </a:rPr>
              <a:t>W</a:t>
            </a:r>
            <a:r>
              <a:rPr lang="en-US" sz="2000" spc="34" dirty="0" smtClean="0">
                <a:latin typeface="Times New Roman"/>
                <a:cs typeface="Times New Roman"/>
              </a:rPr>
              <a:t>A</a:t>
            </a:r>
            <a:r>
              <a:rPr lang="en-US" sz="2000" spc="0" dirty="0" smtClean="0">
                <a:latin typeface="Times New Roman"/>
                <a:cs typeface="Times New Roman"/>
              </a:rPr>
              <a:t>CC</a:t>
            </a:r>
            <a:r>
              <a:rPr lang="en-US" sz="2000" spc="-140" dirty="0" smtClean="0">
                <a:latin typeface="Times New Roman"/>
                <a:cs typeface="Times New Roman"/>
              </a:rPr>
              <a:t> </a:t>
            </a:r>
            <a:r>
              <a:rPr lang="en-US" sz="2000" spc="0" dirty="0" smtClean="0">
                <a:latin typeface="Times New Roman"/>
                <a:cs typeface="Times New Roman"/>
              </a:rPr>
              <a:t>=</a:t>
            </a:r>
            <a:r>
              <a:rPr lang="en-US" sz="2000" spc="11" dirty="0" smtClean="0">
                <a:latin typeface="Times New Roman"/>
                <a:cs typeface="Times New Roman"/>
              </a:rPr>
              <a:t> </a:t>
            </a:r>
            <a:r>
              <a:rPr lang="en-US" sz="2000" dirty="0" smtClean="0">
                <a:latin typeface="Times New Roman"/>
                <a:cs typeface="Times New Roman"/>
              </a:rPr>
              <a:t>IRR</a:t>
            </a:r>
            <a:r>
              <a:rPr lang="en-US" sz="2000" spc="-39" dirty="0" smtClean="0">
                <a:latin typeface="Times New Roman"/>
                <a:cs typeface="Times New Roman"/>
              </a:rPr>
              <a:t>*</a:t>
            </a:r>
            <a:r>
              <a:rPr lang="en-US" sz="2000" spc="34" dirty="0" smtClean="0">
                <a:latin typeface="Times New Roman"/>
                <a:cs typeface="Times New Roman"/>
              </a:rPr>
              <a:t>1</a:t>
            </a:r>
            <a:r>
              <a:rPr lang="en-US" sz="2000" spc="0" dirty="0" smtClean="0">
                <a:latin typeface="Times New Roman"/>
                <a:cs typeface="Times New Roman"/>
              </a:rPr>
              <a:t>2</a:t>
            </a:r>
            <a:r>
              <a:rPr lang="en-US" sz="2000" spc="-26" dirty="0" smtClean="0">
                <a:latin typeface="Times New Roman"/>
                <a:cs typeface="Times New Roman"/>
              </a:rPr>
              <a:t> </a:t>
            </a:r>
            <a:r>
              <a:rPr lang="en-US" sz="2000" spc="0" dirty="0" smtClean="0">
                <a:latin typeface="Times New Roman"/>
                <a:cs typeface="Times New Roman"/>
              </a:rPr>
              <a:t>=</a:t>
            </a:r>
            <a:endParaRPr lang="en-US" sz="2000" dirty="0" smtClean="0">
              <a:latin typeface="Times New Roman"/>
              <a:cs typeface="Times New Roman"/>
            </a:endParaRPr>
          </a:p>
          <a:p>
            <a:pPr marL="12700" marR="38623">
              <a:lnSpc>
                <a:spcPts val="2165"/>
              </a:lnSpc>
              <a:spcBef>
                <a:spcPts val="108"/>
              </a:spcBef>
            </a:pPr>
            <a:endParaRPr sz="2000" dirty="0">
              <a:latin typeface="Times New Roman"/>
              <a:cs typeface="Times New Roman"/>
            </a:endParaRPr>
          </a:p>
        </p:txBody>
      </p:sp>
      <p:sp>
        <p:nvSpPr>
          <p:cNvPr id="18" name="object 18"/>
          <p:cNvSpPr txBox="1"/>
          <p:nvPr/>
        </p:nvSpPr>
        <p:spPr>
          <a:xfrm>
            <a:off x="7478499" y="5921618"/>
            <a:ext cx="877442" cy="282892"/>
          </a:xfrm>
          <a:prstGeom prst="rect">
            <a:avLst/>
          </a:prstGeom>
        </p:spPr>
        <p:txBody>
          <a:bodyPr wrap="square" lIns="0" tIns="0" rIns="0" bIns="0" rtlCol="0">
            <a:noAutofit/>
          </a:bodyPr>
          <a:lstStyle/>
          <a:p>
            <a:pPr marL="12700">
              <a:lnSpc>
                <a:spcPts val="2165"/>
              </a:lnSpc>
              <a:spcBef>
                <a:spcPts val="108"/>
              </a:spcBef>
            </a:pPr>
            <a:r>
              <a:rPr sz="2000" spc="34" dirty="0" smtClean="0">
                <a:solidFill>
                  <a:srgbClr val="FF0000"/>
                </a:solidFill>
                <a:latin typeface="Times New Roman"/>
                <a:cs typeface="Times New Roman"/>
              </a:rPr>
              <a:t>22</a:t>
            </a:r>
            <a:r>
              <a:rPr sz="2000" spc="14" dirty="0" smtClean="0">
                <a:solidFill>
                  <a:srgbClr val="FF0000"/>
                </a:solidFill>
                <a:latin typeface="Times New Roman"/>
                <a:cs typeface="Times New Roman"/>
              </a:rPr>
              <a:t>.</a:t>
            </a:r>
            <a:r>
              <a:rPr sz="2000" spc="34" dirty="0" smtClean="0">
                <a:solidFill>
                  <a:srgbClr val="FF0000"/>
                </a:solidFill>
                <a:latin typeface="Times New Roman"/>
                <a:cs typeface="Times New Roman"/>
              </a:rPr>
              <a:t>94</a:t>
            </a:r>
            <a:r>
              <a:rPr sz="2000" spc="0" dirty="0" smtClean="0">
                <a:solidFill>
                  <a:srgbClr val="FF0000"/>
                </a:solidFill>
                <a:latin typeface="Times New Roman"/>
                <a:cs typeface="Times New Roman"/>
              </a:rPr>
              <a:t>%</a:t>
            </a:r>
            <a:endParaRPr sz="2000" dirty="0">
              <a:solidFill>
                <a:srgbClr val="FF0000"/>
              </a:solidFill>
              <a:latin typeface="Times New Roman"/>
              <a:cs typeface="Times New Roman"/>
            </a:endParaRPr>
          </a:p>
        </p:txBody>
      </p:sp>
      <p:sp>
        <p:nvSpPr>
          <p:cNvPr id="17" name="object 17"/>
          <p:cNvSpPr txBox="1"/>
          <p:nvPr/>
        </p:nvSpPr>
        <p:spPr>
          <a:xfrm>
            <a:off x="1905000" y="3657600"/>
            <a:ext cx="808101" cy="365760"/>
          </a:xfrm>
          <a:prstGeom prst="rect">
            <a:avLst/>
          </a:prstGeom>
        </p:spPr>
        <p:txBody>
          <a:bodyPr wrap="square" lIns="0" tIns="0" rIns="0" bIns="0" rtlCol="0">
            <a:noAutofit/>
          </a:bodyPr>
          <a:lstStyle/>
          <a:p>
            <a:pPr marL="103505">
              <a:lnSpc>
                <a:spcPct val="95825"/>
              </a:lnSpc>
              <a:spcBef>
                <a:spcPts val="445"/>
              </a:spcBef>
            </a:pPr>
            <a:r>
              <a:rPr sz="1800" spc="-25" dirty="0" smtClean="0">
                <a:latin typeface="Times New Roman"/>
                <a:cs typeface="Times New Roman"/>
              </a:rPr>
              <a:t>P</a:t>
            </a:r>
            <a:r>
              <a:rPr sz="1800" spc="25" dirty="0" smtClean="0">
                <a:latin typeface="Times New Roman"/>
                <a:cs typeface="Times New Roman"/>
              </a:rPr>
              <a:t>e</a:t>
            </a:r>
            <a:r>
              <a:rPr sz="1800" spc="0" dirty="0" smtClean="0">
                <a:latin typeface="Times New Roman"/>
                <a:cs typeface="Times New Roman"/>
              </a:rPr>
              <a:t>r</a:t>
            </a:r>
            <a:r>
              <a:rPr sz="1800" spc="19" dirty="0" smtClean="0">
                <a:latin typeface="Times New Roman"/>
                <a:cs typeface="Times New Roman"/>
              </a:rPr>
              <a:t>i</a:t>
            </a:r>
            <a:r>
              <a:rPr sz="1800" spc="0" dirty="0" smtClean="0">
                <a:latin typeface="Times New Roman"/>
                <a:cs typeface="Times New Roman"/>
              </a:rPr>
              <a:t>od</a:t>
            </a:r>
            <a:endParaRPr sz="1800">
              <a:latin typeface="Times New Roman"/>
              <a:cs typeface="Times New Roman"/>
            </a:endParaRPr>
          </a:p>
        </p:txBody>
      </p:sp>
      <p:sp>
        <p:nvSpPr>
          <p:cNvPr id="16" name="object 16"/>
          <p:cNvSpPr txBox="1"/>
          <p:nvPr/>
        </p:nvSpPr>
        <p:spPr>
          <a:xfrm>
            <a:off x="2713101" y="3657600"/>
            <a:ext cx="1158875" cy="365760"/>
          </a:xfrm>
          <a:prstGeom prst="rect">
            <a:avLst/>
          </a:prstGeom>
        </p:spPr>
        <p:txBody>
          <a:bodyPr wrap="square" lIns="0" tIns="0" rIns="0" bIns="0" rtlCol="0">
            <a:noAutofit/>
          </a:bodyPr>
          <a:lstStyle/>
          <a:p>
            <a:pPr marL="113918">
              <a:lnSpc>
                <a:spcPct val="95825"/>
              </a:lnSpc>
              <a:spcBef>
                <a:spcPts val="445"/>
              </a:spcBef>
            </a:pPr>
            <a:r>
              <a:rPr sz="1800" spc="-25" dirty="0" smtClean="0">
                <a:latin typeface="Times New Roman"/>
                <a:cs typeface="Times New Roman"/>
              </a:rPr>
              <a:t>O</a:t>
            </a:r>
            <a:r>
              <a:rPr sz="1800" spc="19" dirty="0" smtClean="0">
                <a:latin typeface="Times New Roman"/>
                <a:cs typeface="Times New Roman"/>
              </a:rPr>
              <a:t>l</a:t>
            </a:r>
            <a:r>
              <a:rPr sz="1800" spc="0" dirty="0" smtClean="0">
                <a:latin typeface="Times New Roman"/>
                <a:cs typeface="Times New Roman"/>
              </a:rPr>
              <a:t>d </a:t>
            </a:r>
            <a:r>
              <a:rPr sz="1800" spc="-50"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0" dirty="0" smtClean="0">
                <a:latin typeface="Times New Roman"/>
                <a:cs typeface="Times New Roman"/>
              </a:rPr>
              <a:t>e</a:t>
            </a:r>
            <a:endParaRPr sz="1800">
              <a:latin typeface="Times New Roman"/>
              <a:cs typeface="Times New Roman"/>
            </a:endParaRPr>
          </a:p>
        </p:txBody>
      </p:sp>
      <p:sp>
        <p:nvSpPr>
          <p:cNvPr id="15" name="object 15"/>
          <p:cNvSpPr txBox="1"/>
          <p:nvPr/>
        </p:nvSpPr>
        <p:spPr>
          <a:xfrm>
            <a:off x="3871976" y="3657600"/>
            <a:ext cx="1185799" cy="365760"/>
          </a:xfrm>
          <a:prstGeom prst="rect">
            <a:avLst/>
          </a:prstGeom>
        </p:spPr>
        <p:txBody>
          <a:bodyPr wrap="square" lIns="0" tIns="0" rIns="0" bIns="0" rtlCol="0">
            <a:noAutofit/>
          </a:bodyPr>
          <a:lstStyle/>
          <a:p>
            <a:pPr marL="114808">
              <a:lnSpc>
                <a:spcPct val="95825"/>
              </a:lnSpc>
              <a:spcBef>
                <a:spcPts val="445"/>
              </a:spcBef>
            </a:pPr>
            <a:r>
              <a:rPr sz="1800" spc="-25" dirty="0" smtClean="0">
                <a:latin typeface="Times New Roman"/>
                <a:cs typeface="Times New Roman"/>
              </a:rPr>
              <a:t>N</a:t>
            </a:r>
            <a:r>
              <a:rPr sz="1800" spc="25" dirty="0" smtClean="0">
                <a:latin typeface="Times New Roman"/>
                <a:cs typeface="Times New Roman"/>
              </a:rPr>
              <a:t>e</a:t>
            </a:r>
            <a:r>
              <a:rPr sz="1800" spc="0" dirty="0" smtClean="0">
                <a:latin typeface="Times New Roman"/>
                <a:cs typeface="Times New Roman"/>
              </a:rPr>
              <a:t>w</a:t>
            </a:r>
            <a:r>
              <a:rPr sz="1800" spc="-25" dirty="0" smtClean="0">
                <a:latin typeface="Times New Roman"/>
                <a:cs typeface="Times New Roman"/>
              </a:rPr>
              <a:t> </a:t>
            </a:r>
            <a:r>
              <a:rPr sz="1800" spc="25" dirty="0" smtClean="0">
                <a:latin typeface="Times New Roman"/>
                <a:cs typeface="Times New Roman"/>
              </a:rPr>
              <a:t>lea</a:t>
            </a:r>
            <a:r>
              <a:rPr sz="1800" spc="-25" dirty="0" smtClean="0">
                <a:latin typeface="Times New Roman"/>
                <a:cs typeface="Times New Roman"/>
              </a:rPr>
              <a:t>s</a:t>
            </a:r>
            <a:r>
              <a:rPr sz="1800" spc="0" dirty="0" smtClean="0">
                <a:latin typeface="Times New Roman"/>
                <a:cs typeface="Times New Roman"/>
              </a:rPr>
              <a:t>e</a:t>
            </a:r>
            <a:endParaRPr sz="1800">
              <a:latin typeface="Times New Roman"/>
              <a:cs typeface="Times New Roman"/>
            </a:endParaRPr>
          </a:p>
        </p:txBody>
      </p:sp>
      <p:sp>
        <p:nvSpPr>
          <p:cNvPr id="14" name="object 14"/>
          <p:cNvSpPr txBox="1"/>
          <p:nvPr/>
        </p:nvSpPr>
        <p:spPr>
          <a:xfrm>
            <a:off x="5057775" y="3657600"/>
            <a:ext cx="885825" cy="365760"/>
          </a:xfrm>
          <a:prstGeom prst="rect">
            <a:avLst/>
          </a:prstGeom>
        </p:spPr>
        <p:txBody>
          <a:bodyPr wrap="square" lIns="0" tIns="0" rIns="0" bIns="0" rtlCol="0">
            <a:noAutofit/>
          </a:bodyPr>
          <a:lstStyle/>
          <a:p>
            <a:pPr marL="106934">
              <a:lnSpc>
                <a:spcPct val="95825"/>
              </a:lnSpc>
              <a:spcBef>
                <a:spcPts val="445"/>
              </a:spcBef>
            </a:pPr>
            <a:r>
              <a:rPr sz="1800" spc="19" dirty="0" smtClean="0">
                <a:latin typeface="Times New Roman"/>
                <a:cs typeface="Times New Roman"/>
              </a:rPr>
              <a:t>∆</a:t>
            </a:r>
            <a:r>
              <a:rPr sz="1800" spc="-50" dirty="0" smtClean="0">
                <a:latin typeface="Times New Roman"/>
                <a:cs typeface="Times New Roman"/>
              </a:rPr>
              <a:t>L</a:t>
            </a:r>
            <a:r>
              <a:rPr sz="1800" spc="25" dirty="0" smtClean="0">
                <a:latin typeface="Times New Roman"/>
                <a:cs typeface="Times New Roman"/>
              </a:rPr>
              <a:t>ea</a:t>
            </a:r>
            <a:r>
              <a:rPr sz="1800" spc="-25" dirty="0" smtClean="0">
                <a:latin typeface="Times New Roman"/>
                <a:cs typeface="Times New Roman"/>
              </a:rPr>
              <a:t>s</a:t>
            </a:r>
            <a:r>
              <a:rPr sz="1800" spc="0" dirty="0" smtClean="0">
                <a:latin typeface="Times New Roman"/>
                <a:cs typeface="Times New Roman"/>
              </a:rPr>
              <a:t>e</a:t>
            </a:r>
            <a:endParaRPr sz="1800" dirty="0">
              <a:latin typeface="Times New Roman"/>
              <a:cs typeface="Times New Roman"/>
            </a:endParaRPr>
          </a:p>
        </p:txBody>
      </p:sp>
      <p:sp>
        <p:nvSpPr>
          <p:cNvPr id="13" name="object 13"/>
          <p:cNvSpPr txBox="1"/>
          <p:nvPr/>
        </p:nvSpPr>
        <p:spPr>
          <a:xfrm>
            <a:off x="1905000" y="4023360"/>
            <a:ext cx="808101" cy="384175"/>
          </a:xfrm>
          <a:prstGeom prst="rect">
            <a:avLst/>
          </a:prstGeom>
        </p:spPr>
        <p:txBody>
          <a:bodyPr wrap="square" lIns="0" tIns="0" rIns="0" bIns="0" rtlCol="0">
            <a:noAutofit/>
          </a:bodyPr>
          <a:lstStyle/>
          <a:p>
            <a:pPr marL="321667" marR="312237" algn="ctr">
              <a:lnSpc>
                <a:spcPct val="95825"/>
              </a:lnSpc>
              <a:spcBef>
                <a:spcPts val="450"/>
              </a:spcBef>
            </a:pPr>
            <a:r>
              <a:rPr sz="1800" spc="0" dirty="0" smtClean="0">
                <a:latin typeface="Times New Roman"/>
                <a:cs typeface="Times New Roman"/>
              </a:rPr>
              <a:t>0</a:t>
            </a:r>
            <a:endParaRPr sz="1800">
              <a:latin typeface="Times New Roman"/>
              <a:cs typeface="Times New Roman"/>
            </a:endParaRPr>
          </a:p>
        </p:txBody>
      </p:sp>
      <p:sp>
        <p:nvSpPr>
          <p:cNvPr id="12" name="object 12"/>
          <p:cNvSpPr txBox="1"/>
          <p:nvPr/>
        </p:nvSpPr>
        <p:spPr>
          <a:xfrm>
            <a:off x="2713101" y="4023360"/>
            <a:ext cx="1158875" cy="384175"/>
          </a:xfrm>
          <a:prstGeom prst="rect">
            <a:avLst/>
          </a:prstGeom>
        </p:spPr>
        <p:txBody>
          <a:bodyPr wrap="square" lIns="0" tIns="0" rIns="0" bIns="0" rtlCol="0">
            <a:noAutofit/>
          </a:bodyPr>
          <a:lstStyle/>
          <a:p>
            <a:pPr marL="494260" marR="490418" algn="ctr">
              <a:lnSpc>
                <a:spcPct val="95825"/>
              </a:lnSpc>
              <a:spcBef>
                <a:spcPts val="450"/>
              </a:spcBef>
            </a:pPr>
            <a:r>
              <a:rPr sz="1800" spc="0" dirty="0" smtClean="0">
                <a:latin typeface="Times New Roman"/>
                <a:cs typeface="Times New Roman"/>
              </a:rPr>
              <a:t>0</a:t>
            </a:r>
            <a:endParaRPr sz="1800" dirty="0">
              <a:latin typeface="Times New Roman"/>
              <a:cs typeface="Times New Roman"/>
            </a:endParaRPr>
          </a:p>
        </p:txBody>
      </p:sp>
      <p:sp>
        <p:nvSpPr>
          <p:cNvPr id="11" name="object 11"/>
          <p:cNvSpPr txBox="1"/>
          <p:nvPr/>
        </p:nvSpPr>
        <p:spPr>
          <a:xfrm>
            <a:off x="3871976" y="4023360"/>
            <a:ext cx="1185799" cy="384175"/>
          </a:xfrm>
          <a:prstGeom prst="rect">
            <a:avLst/>
          </a:prstGeom>
        </p:spPr>
        <p:txBody>
          <a:bodyPr wrap="square" lIns="0" tIns="0" rIns="0" bIns="0" rtlCol="0">
            <a:noAutofit/>
          </a:bodyPr>
          <a:lstStyle/>
          <a:p>
            <a:pPr marL="504801" marR="506801" algn="ctr">
              <a:lnSpc>
                <a:spcPct val="95825"/>
              </a:lnSpc>
              <a:spcBef>
                <a:spcPts val="450"/>
              </a:spcBef>
            </a:pPr>
            <a:r>
              <a:rPr sz="1800" spc="0" dirty="0" smtClean="0">
                <a:latin typeface="Times New Roman"/>
                <a:cs typeface="Times New Roman"/>
              </a:rPr>
              <a:t>0</a:t>
            </a:r>
            <a:endParaRPr sz="1800">
              <a:latin typeface="Times New Roman"/>
              <a:cs typeface="Times New Roman"/>
            </a:endParaRPr>
          </a:p>
        </p:txBody>
      </p:sp>
      <p:sp>
        <p:nvSpPr>
          <p:cNvPr id="10" name="object 10"/>
          <p:cNvSpPr txBox="1"/>
          <p:nvPr/>
        </p:nvSpPr>
        <p:spPr>
          <a:xfrm>
            <a:off x="5057775" y="4023360"/>
            <a:ext cx="885825" cy="384175"/>
          </a:xfrm>
          <a:prstGeom prst="rect">
            <a:avLst/>
          </a:prstGeom>
        </p:spPr>
        <p:txBody>
          <a:bodyPr wrap="square" lIns="0" tIns="0" rIns="0" bIns="0" rtlCol="0">
            <a:noAutofit/>
          </a:bodyPr>
          <a:lstStyle/>
          <a:p>
            <a:pPr marL="363196" marR="348432" algn="ctr">
              <a:lnSpc>
                <a:spcPct val="95825"/>
              </a:lnSpc>
              <a:spcBef>
                <a:spcPts val="450"/>
              </a:spcBef>
            </a:pPr>
            <a:r>
              <a:rPr sz="1800" spc="0" dirty="0" smtClean="0">
                <a:latin typeface="Times New Roman"/>
                <a:cs typeface="Times New Roman"/>
              </a:rPr>
              <a:t>0</a:t>
            </a:r>
            <a:endParaRPr sz="1800">
              <a:latin typeface="Times New Roman"/>
              <a:cs typeface="Times New Roman"/>
            </a:endParaRPr>
          </a:p>
        </p:txBody>
      </p:sp>
      <p:sp>
        <p:nvSpPr>
          <p:cNvPr id="9" name="object 9"/>
          <p:cNvSpPr txBox="1"/>
          <p:nvPr/>
        </p:nvSpPr>
        <p:spPr>
          <a:xfrm>
            <a:off x="1905000" y="4407535"/>
            <a:ext cx="808101" cy="392175"/>
          </a:xfrm>
          <a:prstGeom prst="rect">
            <a:avLst/>
          </a:prstGeom>
        </p:spPr>
        <p:txBody>
          <a:bodyPr wrap="square" lIns="0" tIns="0" rIns="0" bIns="0" rtlCol="0">
            <a:noAutofit/>
          </a:bodyPr>
          <a:lstStyle/>
          <a:p>
            <a:pPr marL="256286">
              <a:lnSpc>
                <a:spcPct val="95825"/>
              </a:lnSpc>
              <a:spcBef>
                <a:spcPts val="455"/>
              </a:spcBef>
            </a:pPr>
            <a:r>
              <a:rPr sz="1800" spc="0" dirty="0" smtClean="0">
                <a:latin typeface="Times New Roman"/>
                <a:cs typeface="Times New Roman"/>
              </a:rPr>
              <a:t>1-9</a:t>
            </a:r>
            <a:endParaRPr sz="1800">
              <a:latin typeface="Times New Roman"/>
              <a:cs typeface="Times New Roman"/>
            </a:endParaRPr>
          </a:p>
        </p:txBody>
      </p:sp>
      <p:sp>
        <p:nvSpPr>
          <p:cNvPr id="8" name="object 8"/>
          <p:cNvSpPr txBox="1"/>
          <p:nvPr/>
        </p:nvSpPr>
        <p:spPr>
          <a:xfrm>
            <a:off x="2713101" y="4407535"/>
            <a:ext cx="1158875" cy="392175"/>
          </a:xfrm>
          <a:prstGeom prst="rect">
            <a:avLst/>
          </a:prstGeom>
        </p:spPr>
        <p:txBody>
          <a:bodyPr wrap="square" lIns="0" tIns="0" rIns="0" bIns="0" rtlCol="0">
            <a:noAutofit/>
          </a:bodyPr>
          <a:lstStyle/>
          <a:p>
            <a:pPr marL="285750">
              <a:lnSpc>
                <a:spcPct val="95825"/>
              </a:lnSpc>
              <a:spcBef>
                <a:spcPts val="455"/>
              </a:spcBef>
            </a:pPr>
            <a:r>
              <a:rPr sz="1800" spc="0" dirty="0" smtClean="0">
                <a:latin typeface="Times New Roman"/>
                <a:cs typeface="Times New Roman"/>
              </a:rPr>
              <a:t>-2,000</a:t>
            </a:r>
            <a:endParaRPr sz="1800">
              <a:latin typeface="Times New Roman"/>
              <a:cs typeface="Times New Roman"/>
            </a:endParaRPr>
          </a:p>
        </p:txBody>
      </p:sp>
      <p:sp>
        <p:nvSpPr>
          <p:cNvPr id="7" name="object 7"/>
          <p:cNvSpPr txBox="1"/>
          <p:nvPr/>
        </p:nvSpPr>
        <p:spPr>
          <a:xfrm>
            <a:off x="3871976" y="4407535"/>
            <a:ext cx="1185799" cy="392175"/>
          </a:xfrm>
          <a:prstGeom prst="rect">
            <a:avLst/>
          </a:prstGeom>
        </p:spPr>
        <p:txBody>
          <a:bodyPr wrap="square" lIns="0" tIns="0" rIns="0" bIns="0" rtlCol="0">
            <a:noAutofit/>
          </a:bodyPr>
          <a:lstStyle/>
          <a:p>
            <a:pPr marL="504801" marR="506801" algn="ctr">
              <a:lnSpc>
                <a:spcPct val="95825"/>
              </a:lnSpc>
              <a:spcBef>
                <a:spcPts val="455"/>
              </a:spcBef>
            </a:pPr>
            <a:r>
              <a:rPr sz="1800" spc="0" dirty="0" smtClean="0">
                <a:latin typeface="Times New Roman"/>
                <a:cs typeface="Times New Roman"/>
              </a:rPr>
              <a:t>0</a:t>
            </a:r>
            <a:endParaRPr sz="1800">
              <a:latin typeface="Times New Roman"/>
              <a:cs typeface="Times New Roman"/>
            </a:endParaRPr>
          </a:p>
        </p:txBody>
      </p:sp>
      <p:sp>
        <p:nvSpPr>
          <p:cNvPr id="6" name="object 6"/>
          <p:cNvSpPr txBox="1"/>
          <p:nvPr/>
        </p:nvSpPr>
        <p:spPr>
          <a:xfrm>
            <a:off x="5057775" y="4407535"/>
            <a:ext cx="885825" cy="392175"/>
          </a:xfrm>
          <a:prstGeom prst="rect">
            <a:avLst/>
          </a:prstGeom>
        </p:spPr>
        <p:txBody>
          <a:bodyPr wrap="square" lIns="0" tIns="0" rIns="0" bIns="0" rtlCol="0">
            <a:noAutofit/>
          </a:bodyPr>
          <a:lstStyle/>
          <a:p>
            <a:pPr marL="154559">
              <a:lnSpc>
                <a:spcPct val="95825"/>
              </a:lnSpc>
              <a:spcBef>
                <a:spcPts val="455"/>
              </a:spcBef>
            </a:pPr>
            <a:r>
              <a:rPr sz="1800" spc="0" dirty="0" smtClean="0">
                <a:latin typeface="Times New Roman"/>
                <a:cs typeface="Times New Roman"/>
              </a:rPr>
              <a:t>-2,000</a:t>
            </a:r>
            <a:endParaRPr sz="1800">
              <a:latin typeface="Times New Roman"/>
              <a:cs typeface="Times New Roman"/>
            </a:endParaRPr>
          </a:p>
        </p:txBody>
      </p:sp>
      <p:sp>
        <p:nvSpPr>
          <p:cNvPr id="5" name="object 5"/>
          <p:cNvSpPr txBox="1"/>
          <p:nvPr/>
        </p:nvSpPr>
        <p:spPr>
          <a:xfrm>
            <a:off x="1905000" y="4799711"/>
            <a:ext cx="808101" cy="401574"/>
          </a:xfrm>
          <a:prstGeom prst="rect">
            <a:avLst/>
          </a:prstGeom>
        </p:spPr>
        <p:txBody>
          <a:bodyPr wrap="square" lIns="0" tIns="0" rIns="0" bIns="0" rtlCol="0">
            <a:noAutofit/>
          </a:bodyPr>
          <a:lstStyle/>
          <a:p>
            <a:pPr marL="141605">
              <a:lnSpc>
                <a:spcPct val="95825"/>
              </a:lnSpc>
              <a:spcBef>
                <a:spcPts val="459"/>
              </a:spcBef>
            </a:pPr>
            <a:r>
              <a:rPr sz="1800" spc="0" dirty="0" smtClean="0">
                <a:latin typeface="Times New Roman"/>
                <a:cs typeface="Times New Roman"/>
              </a:rPr>
              <a:t>10-60</a:t>
            </a:r>
            <a:endParaRPr sz="1800">
              <a:latin typeface="Times New Roman"/>
              <a:cs typeface="Times New Roman"/>
            </a:endParaRPr>
          </a:p>
        </p:txBody>
      </p:sp>
      <p:sp>
        <p:nvSpPr>
          <p:cNvPr id="4" name="object 4"/>
          <p:cNvSpPr txBox="1"/>
          <p:nvPr/>
        </p:nvSpPr>
        <p:spPr>
          <a:xfrm>
            <a:off x="2713101" y="4799711"/>
            <a:ext cx="1158875" cy="401574"/>
          </a:xfrm>
          <a:prstGeom prst="rect">
            <a:avLst/>
          </a:prstGeom>
        </p:spPr>
        <p:txBody>
          <a:bodyPr wrap="square" lIns="0" tIns="0" rIns="0" bIns="0" rtlCol="0">
            <a:noAutofit/>
          </a:bodyPr>
          <a:lstStyle/>
          <a:p>
            <a:pPr marL="285750">
              <a:lnSpc>
                <a:spcPct val="95825"/>
              </a:lnSpc>
              <a:spcBef>
                <a:spcPts val="459"/>
              </a:spcBef>
            </a:pPr>
            <a:r>
              <a:rPr sz="1800" spc="0" dirty="0" smtClean="0">
                <a:latin typeface="Times New Roman"/>
                <a:cs typeface="Times New Roman"/>
              </a:rPr>
              <a:t>-2,000</a:t>
            </a:r>
            <a:endParaRPr sz="1800">
              <a:latin typeface="Times New Roman"/>
              <a:cs typeface="Times New Roman"/>
            </a:endParaRPr>
          </a:p>
        </p:txBody>
      </p:sp>
      <p:sp>
        <p:nvSpPr>
          <p:cNvPr id="3" name="object 3"/>
          <p:cNvSpPr txBox="1"/>
          <p:nvPr/>
        </p:nvSpPr>
        <p:spPr>
          <a:xfrm>
            <a:off x="3871976" y="4799711"/>
            <a:ext cx="1185799" cy="401574"/>
          </a:xfrm>
          <a:prstGeom prst="rect">
            <a:avLst/>
          </a:prstGeom>
        </p:spPr>
        <p:txBody>
          <a:bodyPr wrap="square" lIns="0" tIns="0" rIns="0" bIns="0" rtlCol="0">
            <a:noAutofit/>
          </a:bodyPr>
          <a:lstStyle/>
          <a:p>
            <a:pPr marL="296163">
              <a:lnSpc>
                <a:spcPct val="95825"/>
              </a:lnSpc>
              <a:spcBef>
                <a:spcPts val="459"/>
              </a:spcBef>
            </a:pPr>
            <a:r>
              <a:rPr sz="1800" spc="0" dirty="0" smtClean="0">
                <a:latin typeface="Times New Roman"/>
                <a:cs typeface="Times New Roman"/>
              </a:rPr>
              <a:t>-2,600</a:t>
            </a:r>
            <a:endParaRPr sz="1800">
              <a:latin typeface="Times New Roman"/>
              <a:cs typeface="Times New Roman"/>
            </a:endParaRPr>
          </a:p>
        </p:txBody>
      </p:sp>
      <p:sp>
        <p:nvSpPr>
          <p:cNvPr id="2" name="object 2"/>
          <p:cNvSpPr txBox="1"/>
          <p:nvPr/>
        </p:nvSpPr>
        <p:spPr>
          <a:xfrm>
            <a:off x="5057775" y="4799711"/>
            <a:ext cx="885825" cy="401574"/>
          </a:xfrm>
          <a:prstGeom prst="rect">
            <a:avLst/>
          </a:prstGeom>
        </p:spPr>
        <p:txBody>
          <a:bodyPr wrap="square" lIns="0" tIns="0" rIns="0" bIns="0" rtlCol="0">
            <a:noAutofit/>
          </a:bodyPr>
          <a:lstStyle/>
          <a:p>
            <a:pPr marL="278384">
              <a:lnSpc>
                <a:spcPct val="95825"/>
              </a:lnSpc>
              <a:spcBef>
                <a:spcPts val="459"/>
              </a:spcBef>
            </a:pPr>
            <a:r>
              <a:rPr sz="1800" spc="0" dirty="0" smtClean="0">
                <a:latin typeface="Times New Roman"/>
                <a:cs typeface="Times New Roman"/>
              </a:rPr>
              <a:t>600</a:t>
            </a:r>
            <a:endParaRPr sz="1800">
              <a:latin typeface="Times New Roman"/>
              <a:cs typeface="Times New Roman"/>
            </a:endParaRPr>
          </a:p>
        </p:txBody>
      </p:sp>
    </p:spTree>
    <p:extLst>
      <p:ext uri="{BB962C8B-B14F-4D97-AF65-F5344CB8AC3E}">
        <p14:creationId xmlns:p14="http://schemas.microsoft.com/office/powerpoint/2010/main" xmlns="" val="3733739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8229600" cy="1543050"/>
          </a:xfrm>
        </p:spPr>
        <p:txBody>
          <a:bodyPr>
            <a:noAutofit/>
          </a:bodyPr>
          <a:lstStyle/>
          <a:p>
            <a:pPr algn="l"/>
            <a:r>
              <a:rPr lang="en-US" sz="4000" u="sng" dirty="0" smtClean="0"/>
              <a:t>P12-23. Capital Budgeting Criteria</a:t>
            </a:r>
            <a:br>
              <a:rPr lang="en-US" sz="4000" u="sng" dirty="0" smtClean="0"/>
            </a:br>
            <a:endParaRPr lang="en-US" sz="4000" dirty="0"/>
          </a:p>
        </p:txBody>
      </p:sp>
      <p:sp>
        <p:nvSpPr>
          <p:cNvPr id="3" name="Subtitle 2"/>
          <p:cNvSpPr>
            <a:spLocks noGrp="1"/>
          </p:cNvSpPr>
          <p:nvPr>
            <p:ph type="subTitle" idx="1"/>
          </p:nvPr>
        </p:nvSpPr>
        <p:spPr>
          <a:xfrm>
            <a:off x="1066800" y="1295400"/>
            <a:ext cx="6400800" cy="1752600"/>
          </a:xfrm>
        </p:spPr>
        <p:txBody>
          <a:bodyPr>
            <a:noAutofit/>
          </a:bodyPr>
          <a:lstStyle/>
          <a:p>
            <a:pPr algn="l"/>
            <a:r>
              <a:rPr lang="en-US" dirty="0" smtClean="0">
                <a:solidFill>
                  <a:schemeClr val="tx1"/>
                </a:solidFill>
              </a:rPr>
              <a:t>Your Division is considering 2 projects. Its </a:t>
            </a:r>
            <a:r>
              <a:rPr lang="en-US" dirty="0" smtClean="0">
                <a:solidFill>
                  <a:srgbClr val="FF0000"/>
                </a:solidFill>
              </a:rPr>
              <a:t>WACC</a:t>
            </a:r>
            <a:r>
              <a:rPr lang="en-US" dirty="0" smtClean="0">
                <a:solidFill>
                  <a:schemeClr val="tx1"/>
                </a:solidFill>
              </a:rPr>
              <a:t> is </a:t>
            </a:r>
            <a:r>
              <a:rPr lang="en-US" dirty="0" smtClean="0">
                <a:solidFill>
                  <a:srgbClr val="FF0000"/>
                </a:solidFill>
              </a:rPr>
              <a:t>10%</a:t>
            </a:r>
            <a:r>
              <a:rPr lang="en-US" dirty="0" smtClean="0">
                <a:solidFill>
                  <a:schemeClr val="tx1"/>
                </a:solidFill>
              </a:rPr>
              <a:t>.</a:t>
            </a:r>
            <a:r>
              <a:rPr lang="en-US" dirty="0" smtClean="0">
                <a:solidFill>
                  <a:srgbClr val="FF0000"/>
                </a:solidFill>
              </a:rPr>
              <a:t> </a:t>
            </a:r>
            <a:r>
              <a:rPr lang="en-US" dirty="0" smtClean="0">
                <a:solidFill>
                  <a:schemeClr val="tx1"/>
                </a:solidFill>
              </a:rPr>
              <a:t/>
            </a:r>
            <a:br>
              <a:rPr lang="en-US" dirty="0" smtClean="0">
                <a:solidFill>
                  <a:schemeClr val="tx1"/>
                </a:solidFill>
              </a:rPr>
            </a:br>
            <a:r>
              <a:rPr lang="en-US" dirty="0" smtClean="0">
                <a:solidFill>
                  <a:schemeClr val="tx1"/>
                </a:solidFill>
              </a:rPr>
              <a:t>Table below lists the projects after-tax cash flows (in millions).</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570978474"/>
              </p:ext>
            </p:extLst>
          </p:nvPr>
        </p:nvGraphicFramePr>
        <p:xfrm>
          <a:off x="1066800" y="3200400"/>
          <a:ext cx="6400800" cy="2987040"/>
        </p:xfrm>
        <a:graphic>
          <a:graphicData uri="http://schemas.openxmlformats.org/drawingml/2006/table">
            <a:tbl>
              <a:tblPr firstRow="1" bandRow="1">
                <a:tableStyleId>{073A0DAA-6AF3-43AB-8588-CEC1D06C72B9}</a:tableStyleId>
              </a:tblPr>
              <a:tblGrid>
                <a:gridCol w="2133600"/>
                <a:gridCol w="2133600"/>
                <a:gridCol w="2133600"/>
              </a:tblGrid>
              <a:tr h="497840">
                <a:tc>
                  <a:txBody>
                    <a:bodyPr/>
                    <a:lstStyle/>
                    <a:p>
                      <a:pPr algn="ctr"/>
                      <a:r>
                        <a:rPr lang="en-US" sz="2000" dirty="0" smtClean="0"/>
                        <a:t>Year</a:t>
                      </a:r>
                      <a:endParaRPr lang="en-US" sz="2000" dirty="0"/>
                    </a:p>
                  </a:txBody>
                  <a:tcPr/>
                </a:tc>
                <a:tc>
                  <a:txBody>
                    <a:bodyPr/>
                    <a:lstStyle/>
                    <a:p>
                      <a:pPr algn="ctr"/>
                      <a:r>
                        <a:rPr lang="en-US" sz="2000" dirty="0" smtClean="0"/>
                        <a:t>Project</a:t>
                      </a:r>
                      <a:r>
                        <a:rPr lang="en-US" sz="2000" baseline="0" dirty="0" smtClean="0"/>
                        <a:t> A ($)</a:t>
                      </a:r>
                      <a:endParaRPr lang="en-US" sz="2000" dirty="0"/>
                    </a:p>
                  </a:txBody>
                  <a:tcPr/>
                </a:tc>
                <a:tc>
                  <a:txBody>
                    <a:bodyPr/>
                    <a:lstStyle/>
                    <a:p>
                      <a:pPr algn="ctr"/>
                      <a:r>
                        <a:rPr lang="en-US" sz="2000" dirty="0" smtClean="0"/>
                        <a:t>Project B ($)</a:t>
                      </a:r>
                      <a:endParaRPr lang="en-US" sz="2000" dirty="0"/>
                    </a:p>
                  </a:txBody>
                  <a:tcPr/>
                </a:tc>
              </a:tr>
              <a:tr h="497840">
                <a:tc>
                  <a:txBody>
                    <a:bodyPr/>
                    <a:lstStyle/>
                    <a:p>
                      <a:pPr algn="ctr"/>
                      <a:r>
                        <a:rPr lang="en-US" sz="2000" dirty="0" smtClean="0"/>
                        <a:t>0</a:t>
                      </a:r>
                      <a:endParaRPr lang="en-US" sz="2000" dirty="0"/>
                    </a:p>
                  </a:txBody>
                  <a:tcPr/>
                </a:tc>
                <a:tc>
                  <a:txBody>
                    <a:bodyPr/>
                    <a:lstStyle/>
                    <a:p>
                      <a:pPr algn="ctr"/>
                      <a:r>
                        <a:rPr lang="en-US" sz="2000" dirty="0" smtClean="0"/>
                        <a:t>-30</a:t>
                      </a:r>
                      <a:endParaRPr lang="en-US" sz="2000" dirty="0"/>
                    </a:p>
                  </a:txBody>
                  <a:tcPr/>
                </a:tc>
                <a:tc>
                  <a:txBody>
                    <a:bodyPr/>
                    <a:lstStyle/>
                    <a:p>
                      <a:pPr algn="ctr"/>
                      <a:r>
                        <a:rPr lang="en-US" sz="2000" dirty="0" smtClean="0"/>
                        <a:t>-30</a:t>
                      </a:r>
                      <a:endParaRPr lang="en-US" sz="2000" dirty="0"/>
                    </a:p>
                  </a:txBody>
                  <a:tcPr/>
                </a:tc>
              </a:tr>
              <a:tr h="497840">
                <a:tc>
                  <a:txBody>
                    <a:bodyPr/>
                    <a:lstStyle/>
                    <a:p>
                      <a:pPr algn="ctr"/>
                      <a:r>
                        <a:rPr lang="en-US" sz="2000" dirty="0" smtClean="0"/>
                        <a:t>1</a:t>
                      </a:r>
                    </a:p>
                  </a:txBody>
                  <a:tcPr/>
                </a:tc>
                <a:tc>
                  <a:txBody>
                    <a:bodyPr/>
                    <a:lstStyle/>
                    <a:p>
                      <a:pPr algn="ctr"/>
                      <a:r>
                        <a:rPr lang="en-US" sz="2000" dirty="0" smtClean="0"/>
                        <a:t>5</a:t>
                      </a:r>
                      <a:endParaRPr lang="en-US" sz="2000" dirty="0"/>
                    </a:p>
                  </a:txBody>
                  <a:tcPr/>
                </a:tc>
                <a:tc>
                  <a:txBody>
                    <a:bodyPr/>
                    <a:lstStyle/>
                    <a:p>
                      <a:pPr algn="ctr"/>
                      <a:r>
                        <a:rPr lang="en-US" sz="2000" dirty="0" smtClean="0"/>
                        <a:t>20</a:t>
                      </a:r>
                      <a:endParaRPr lang="en-US" sz="2000" dirty="0"/>
                    </a:p>
                  </a:txBody>
                  <a:tcPr/>
                </a:tc>
              </a:tr>
              <a:tr h="497840">
                <a:tc>
                  <a:txBody>
                    <a:bodyPr/>
                    <a:lstStyle/>
                    <a:p>
                      <a:pPr algn="ctr"/>
                      <a:r>
                        <a:rPr lang="en-US" sz="2000" dirty="0" smtClean="0"/>
                        <a:t>2</a:t>
                      </a:r>
                    </a:p>
                  </a:txBody>
                  <a:tcPr/>
                </a:tc>
                <a:tc>
                  <a:txBody>
                    <a:bodyPr/>
                    <a:lstStyle/>
                    <a:p>
                      <a:pPr algn="ctr"/>
                      <a:r>
                        <a:rPr lang="en-US" sz="2000" dirty="0" smtClean="0"/>
                        <a:t>10</a:t>
                      </a:r>
                      <a:endParaRPr lang="en-US" sz="2000" dirty="0"/>
                    </a:p>
                  </a:txBody>
                  <a:tcPr/>
                </a:tc>
                <a:tc>
                  <a:txBody>
                    <a:bodyPr/>
                    <a:lstStyle/>
                    <a:p>
                      <a:pPr algn="ctr"/>
                      <a:r>
                        <a:rPr lang="en-US" sz="2000" dirty="0" smtClean="0"/>
                        <a:t>10</a:t>
                      </a:r>
                      <a:endParaRPr lang="en-US" sz="2000" dirty="0"/>
                    </a:p>
                  </a:txBody>
                  <a:tcPr/>
                </a:tc>
              </a:tr>
              <a:tr h="497840">
                <a:tc>
                  <a:txBody>
                    <a:bodyPr/>
                    <a:lstStyle/>
                    <a:p>
                      <a:pPr algn="ctr"/>
                      <a:r>
                        <a:rPr lang="en-US" sz="2000" dirty="0" smtClean="0"/>
                        <a:t>3</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8</a:t>
                      </a:r>
                      <a:endParaRPr lang="en-US" sz="2000" dirty="0"/>
                    </a:p>
                  </a:txBody>
                  <a:tcPr/>
                </a:tc>
              </a:tr>
              <a:tr h="497840">
                <a:tc>
                  <a:txBody>
                    <a:bodyPr/>
                    <a:lstStyle/>
                    <a:p>
                      <a:pPr algn="ctr"/>
                      <a:r>
                        <a:rPr lang="en-US" sz="2000" dirty="0" smtClean="0"/>
                        <a:t>4</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6</a:t>
                      </a:r>
                      <a:endParaRPr lang="en-US" sz="2000" dirty="0"/>
                    </a:p>
                  </a:txBody>
                  <a:tcPr/>
                </a:tc>
              </a:tr>
            </a:tbl>
          </a:graphicData>
        </a:graphic>
      </p:graphicFrame>
    </p:spTree>
    <p:extLst>
      <p:ext uri="{BB962C8B-B14F-4D97-AF65-F5344CB8AC3E}">
        <p14:creationId xmlns:p14="http://schemas.microsoft.com/office/powerpoint/2010/main" xmlns="" val="4024157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382000" cy="1470025"/>
          </a:xfrm>
        </p:spPr>
        <p:txBody>
          <a:bodyPr>
            <a:noAutofit/>
          </a:bodyPr>
          <a:lstStyle/>
          <a:p>
            <a:pPr algn="l"/>
            <a:r>
              <a:rPr lang="en-US" sz="2800" dirty="0" smtClean="0"/>
              <a:t>a) Calculate the project’s </a:t>
            </a:r>
            <a:r>
              <a:rPr lang="en-US" sz="2800" dirty="0" smtClean="0">
                <a:solidFill>
                  <a:srgbClr val="FF0000"/>
                </a:solidFill>
              </a:rPr>
              <a:t>NPVs</a:t>
            </a:r>
            <a:r>
              <a:rPr lang="en-US" sz="2800" dirty="0" smtClean="0"/>
              <a:t>, </a:t>
            </a:r>
            <a:r>
              <a:rPr lang="en-US" sz="2800" dirty="0" smtClean="0">
                <a:solidFill>
                  <a:srgbClr val="FF0000"/>
                </a:solidFill>
              </a:rPr>
              <a:t>IRRs</a:t>
            </a:r>
            <a:r>
              <a:rPr lang="en-US" sz="2800" dirty="0" smtClean="0"/>
              <a:t>, </a:t>
            </a:r>
            <a:r>
              <a:rPr lang="en-US" sz="2800" dirty="0" smtClean="0">
                <a:solidFill>
                  <a:srgbClr val="FF0000"/>
                </a:solidFill>
              </a:rPr>
              <a:t>MIRRs</a:t>
            </a:r>
            <a:r>
              <a:rPr lang="en-US" sz="2800" dirty="0" smtClean="0"/>
              <a:t>, </a:t>
            </a:r>
            <a:r>
              <a:rPr lang="en-US" sz="2800" dirty="0" smtClean="0">
                <a:solidFill>
                  <a:srgbClr val="FF0000"/>
                </a:solidFill>
              </a:rPr>
              <a:t>Regular Paybacks</a:t>
            </a:r>
            <a:r>
              <a:rPr lang="en-US" sz="2800" dirty="0" smtClean="0"/>
              <a:t> and </a:t>
            </a:r>
            <a:r>
              <a:rPr lang="en-US" sz="2800" dirty="0" smtClean="0">
                <a:solidFill>
                  <a:srgbClr val="FF0000"/>
                </a:solidFill>
              </a:rPr>
              <a:t>Discounted Paybacks</a:t>
            </a:r>
            <a:r>
              <a:rPr lang="en-US" sz="2800" dirty="0" smtClean="0"/>
              <a:t/>
            </a:r>
            <a:br>
              <a:rPr lang="en-US" sz="2800" dirty="0" smtClean="0"/>
            </a:br>
            <a:endParaRPr lang="en-US" sz="2800" dirty="0"/>
          </a:p>
        </p:txBody>
      </p:sp>
      <mc:AlternateContent xmlns:mc="http://schemas.openxmlformats.org/markup-compatibility/2006">
        <mc:Choice xmlns:a14="http://schemas.microsoft.com/office/drawing/2010/main" xmlns="" Requires="a14">
          <p:sp>
            <p:nvSpPr>
              <p:cNvPr id="3" name="Subtitle 2"/>
              <p:cNvSpPr>
                <a:spLocks noGrp="1"/>
              </p:cNvSpPr>
              <p:nvPr>
                <p:ph type="subTitle" idx="1"/>
              </p:nvPr>
            </p:nvSpPr>
            <p:spPr>
              <a:xfrm>
                <a:off x="381000" y="1760533"/>
                <a:ext cx="8458200" cy="4572000"/>
              </a:xfrm>
            </p:spPr>
            <p:txBody>
              <a:bodyPr>
                <a:normAutofit/>
              </a:bodyPr>
              <a:lstStyle/>
              <a:p>
                <a:pPr algn="l"/>
                <a:r>
                  <a:rPr lang="en-US" sz="3000" b="1" u="sng" dirty="0" smtClean="0">
                    <a:solidFill>
                      <a:schemeClr val="tx1"/>
                    </a:solidFill>
                  </a:rPr>
                  <a:t>Project A </a:t>
                </a:r>
              </a:p>
              <a:p>
                <a:pPr algn="l"/>
                <a:r>
                  <a:rPr lang="en-US" sz="2600" dirty="0" smtClean="0">
                    <a:solidFill>
                      <a:schemeClr val="tx1"/>
                    </a:solidFill>
                  </a:rPr>
                  <a:t>CF</a:t>
                </a:r>
                <a:r>
                  <a:rPr lang="en-US" sz="1700" dirty="0" smtClean="0">
                    <a:solidFill>
                      <a:schemeClr val="tx1"/>
                    </a:solidFill>
                  </a:rPr>
                  <a:t>0</a:t>
                </a:r>
                <a:r>
                  <a:rPr lang="en-US" sz="2600" dirty="0" smtClean="0">
                    <a:solidFill>
                      <a:schemeClr val="tx1"/>
                    </a:solidFill>
                  </a:rPr>
                  <a:t>=-$30 ; CF</a:t>
                </a:r>
                <a:r>
                  <a:rPr lang="en-US" sz="1700" dirty="0" smtClean="0">
                    <a:solidFill>
                      <a:schemeClr val="tx1"/>
                    </a:solidFill>
                  </a:rPr>
                  <a:t>1</a:t>
                </a:r>
                <a:r>
                  <a:rPr lang="en-US" sz="2600" dirty="0" smtClean="0">
                    <a:solidFill>
                      <a:schemeClr val="tx1"/>
                    </a:solidFill>
                  </a:rPr>
                  <a:t>= $5 ; CF</a:t>
                </a:r>
                <a:r>
                  <a:rPr lang="en-US" sz="1700" dirty="0" smtClean="0">
                    <a:solidFill>
                      <a:schemeClr val="tx1"/>
                    </a:solidFill>
                  </a:rPr>
                  <a:t>2</a:t>
                </a:r>
                <a:r>
                  <a:rPr lang="en-US" sz="2600" dirty="0" smtClean="0">
                    <a:solidFill>
                      <a:schemeClr val="tx1"/>
                    </a:solidFill>
                  </a:rPr>
                  <a:t>=$10 ; CF</a:t>
                </a:r>
                <a:r>
                  <a:rPr lang="en-US" sz="1700" dirty="0" smtClean="0">
                    <a:solidFill>
                      <a:schemeClr val="tx1"/>
                    </a:solidFill>
                  </a:rPr>
                  <a:t>3</a:t>
                </a:r>
                <a:r>
                  <a:rPr lang="en-US" sz="2600" dirty="0" smtClean="0">
                    <a:solidFill>
                      <a:schemeClr val="tx1"/>
                    </a:solidFill>
                  </a:rPr>
                  <a:t>=15 ; CF</a:t>
                </a:r>
                <a:r>
                  <a:rPr lang="en-US" sz="1700" dirty="0" smtClean="0">
                    <a:solidFill>
                      <a:schemeClr val="tx1"/>
                    </a:solidFill>
                  </a:rPr>
                  <a:t>4</a:t>
                </a:r>
                <a:r>
                  <a:rPr lang="en-US" sz="2600" dirty="0" smtClean="0">
                    <a:solidFill>
                      <a:schemeClr val="tx1"/>
                    </a:solidFill>
                  </a:rPr>
                  <a:t>=20 ;</a:t>
                </a:r>
              </a:p>
              <a:p>
                <a:pPr algn="l"/>
                <a:r>
                  <a:rPr lang="en-US" sz="2600" dirty="0" smtClean="0">
                    <a:solidFill>
                      <a:schemeClr val="tx1"/>
                    </a:solidFill>
                  </a:rPr>
                  <a:t> r= WACC= 10%</a:t>
                </a: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rgbClr val="FF0000"/>
                    </a:solidFill>
                  </a:rPr>
                  <a:t>NPV</a:t>
                </a:r>
                <a:r>
                  <a:rPr lang="en-US" sz="1600" dirty="0" smtClean="0">
                    <a:solidFill>
                      <a:srgbClr val="FF0000"/>
                    </a:solidFill>
                  </a:rPr>
                  <a:t>A</a:t>
                </a:r>
                <a:r>
                  <a:rPr lang="en-US" dirty="0" smtClean="0">
                    <a:solidFill>
                      <a:schemeClr val="tx1"/>
                    </a:solidFill>
                  </a:rPr>
                  <a:t>= -30 +</a:t>
                </a:r>
                <a14:m>
                  <m:oMath xmlns:m="http://schemas.openxmlformats.org/officeDocument/2006/math">
                    <m:r>
                      <a:rPr lang="en-US" b="0" i="0" smtClean="0">
                        <a:solidFill>
                          <a:schemeClr val="tx1"/>
                        </a:solidFill>
                        <a:latin typeface="Cambria Math"/>
                      </a:rPr>
                      <m:t> </m:t>
                    </m:r>
                    <m:f>
                      <m:fPr>
                        <m:ctrlPr>
                          <a:rPr lang="en-US" b="0" i="1" smtClean="0">
                            <a:solidFill>
                              <a:schemeClr val="tx1"/>
                            </a:solidFill>
                            <a:latin typeface="Cambria Math"/>
                          </a:rPr>
                        </m:ctrlPr>
                      </m:fPr>
                      <m:num>
                        <m:r>
                          <a:rPr lang="en-US" b="0" i="1" smtClean="0">
                            <a:solidFill>
                              <a:schemeClr val="tx1"/>
                            </a:solidFill>
                            <a:latin typeface="Cambria Math"/>
                          </a:rPr>
                          <m:t>5</m:t>
                        </m:r>
                      </m:num>
                      <m:den>
                        <m:r>
                          <a:rPr lang="en-US" b="0" i="1" smtClean="0">
                            <a:solidFill>
                              <a:schemeClr val="tx1"/>
                            </a:solidFill>
                            <a:latin typeface="Cambria Math"/>
                          </a:rPr>
                          <m:t>(1+0.10)</m:t>
                        </m:r>
                      </m:den>
                    </m:f>
                    <m:r>
                      <a:rPr lang="en-US" b="0" i="0"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10</m:t>
                        </m:r>
                      </m:num>
                      <m:den>
                        <m:sSup>
                          <m:sSupPr>
                            <m:ctrlPr>
                              <a:rPr lang="en-US" b="0" i="1" smtClean="0">
                                <a:solidFill>
                                  <a:schemeClr val="tx1"/>
                                </a:solidFill>
                                <a:latin typeface="Cambria Math"/>
                              </a:rPr>
                            </m:ctrlPr>
                          </m:sSupPr>
                          <m:e>
                            <m:d>
                              <m:dPr>
                                <m:ctrlPr>
                                  <a:rPr lang="en-US" b="0" i="1" smtClean="0">
                                    <a:solidFill>
                                      <a:schemeClr val="tx1"/>
                                    </a:solidFill>
                                    <a:latin typeface="Cambria Math"/>
                                  </a:rPr>
                                </m:ctrlPr>
                              </m:dPr>
                              <m:e>
                                <m:r>
                                  <a:rPr lang="en-US" b="0" i="1" smtClean="0">
                                    <a:solidFill>
                                      <a:schemeClr val="tx1"/>
                                    </a:solidFill>
                                    <a:latin typeface="Cambria Math"/>
                                  </a:rPr>
                                  <m:t>1+0.10</m:t>
                                </m:r>
                              </m:e>
                            </m:d>
                          </m:e>
                          <m:sup>
                            <m:r>
                              <a:rPr lang="en-US" b="0" i="1" smtClean="0">
                                <a:solidFill>
                                  <a:schemeClr val="tx1"/>
                                </a:solidFill>
                                <a:latin typeface="Cambria Math"/>
                              </a:rPr>
                              <m:t>2</m:t>
                            </m:r>
                          </m:sup>
                        </m:sSup>
                      </m:den>
                    </m:f>
                    <m:r>
                      <a:rPr lang="en-US" b="0" i="1"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15</m:t>
                        </m:r>
                      </m:num>
                      <m:den>
                        <m:sSup>
                          <m:sSupPr>
                            <m:ctrlPr>
                              <a:rPr lang="en-US" b="0" i="1" smtClean="0">
                                <a:solidFill>
                                  <a:schemeClr val="tx1"/>
                                </a:solidFill>
                                <a:latin typeface="Cambria Math"/>
                              </a:rPr>
                            </m:ctrlPr>
                          </m:sSupPr>
                          <m:e>
                            <m:d>
                              <m:dPr>
                                <m:ctrlPr>
                                  <a:rPr lang="en-US" b="0" i="1" smtClean="0">
                                    <a:solidFill>
                                      <a:schemeClr val="tx1"/>
                                    </a:solidFill>
                                    <a:latin typeface="Cambria Math"/>
                                  </a:rPr>
                                </m:ctrlPr>
                              </m:dPr>
                              <m:e>
                                <m:r>
                                  <a:rPr lang="en-US" b="0" i="1" smtClean="0">
                                    <a:solidFill>
                                      <a:schemeClr val="tx1"/>
                                    </a:solidFill>
                                    <a:latin typeface="Cambria Math"/>
                                  </a:rPr>
                                  <m:t>1+0.10</m:t>
                                </m:r>
                              </m:e>
                            </m:d>
                          </m:e>
                          <m:sup>
                            <m:r>
                              <a:rPr lang="en-US" b="0" i="1" smtClean="0">
                                <a:solidFill>
                                  <a:schemeClr val="tx1"/>
                                </a:solidFill>
                                <a:latin typeface="Cambria Math"/>
                              </a:rPr>
                              <m:t>3</m:t>
                            </m:r>
                          </m:sup>
                        </m:sSup>
                      </m:den>
                    </m:f>
                    <m:r>
                      <a:rPr lang="en-US" b="0" i="1" smtClean="0">
                        <a:solidFill>
                          <a:schemeClr val="tx1"/>
                        </a:solidFill>
                        <a:latin typeface="Cambria Math"/>
                      </a:rPr>
                      <m:t>+</m:t>
                    </m:r>
                    <m:f>
                      <m:fPr>
                        <m:ctrlPr>
                          <a:rPr lang="en-US" b="0" i="1" smtClean="0">
                            <a:solidFill>
                              <a:schemeClr val="tx1"/>
                            </a:solidFill>
                            <a:latin typeface="Cambria Math"/>
                          </a:rPr>
                        </m:ctrlPr>
                      </m:fPr>
                      <m:num>
                        <m:r>
                          <a:rPr lang="en-US" b="0" i="1" smtClean="0">
                            <a:solidFill>
                              <a:schemeClr val="tx1"/>
                            </a:solidFill>
                            <a:latin typeface="Cambria Math"/>
                          </a:rPr>
                          <m:t>20</m:t>
                        </m:r>
                      </m:num>
                      <m:den>
                        <m:sSup>
                          <m:sSupPr>
                            <m:ctrlPr>
                              <a:rPr lang="en-US" b="0" i="1" smtClean="0">
                                <a:solidFill>
                                  <a:schemeClr val="tx1"/>
                                </a:solidFill>
                                <a:latin typeface="Cambria Math"/>
                              </a:rPr>
                            </m:ctrlPr>
                          </m:sSupPr>
                          <m:e>
                            <m:d>
                              <m:dPr>
                                <m:ctrlPr>
                                  <a:rPr lang="en-US" b="0" i="1" smtClean="0">
                                    <a:solidFill>
                                      <a:schemeClr val="tx1"/>
                                    </a:solidFill>
                                    <a:latin typeface="Cambria Math"/>
                                  </a:rPr>
                                </m:ctrlPr>
                              </m:dPr>
                              <m:e>
                                <m:r>
                                  <a:rPr lang="en-US" b="0" i="1" smtClean="0">
                                    <a:solidFill>
                                      <a:schemeClr val="tx1"/>
                                    </a:solidFill>
                                    <a:latin typeface="Cambria Math"/>
                                  </a:rPr>
                                  <m:t>1+0.10</m:t>
                                </m:r>
                              </m:e>
                            </m:d>
                          </m:e>
                          <m:sup>
                            <m:r>
                              <a:rPr lang="en-US" b="0" i="1" smtClean="0">
                                <a:solidFill>
                                  <a:schemeClr val="tx1"/>
                                </a:solidFill>
                                <a:latin typeface="Cambria Math"/>
                              </a:rPr>
                              <m:t>4</m:t>
                            </m:r>
                          </m:sup>
                        </m:sSup>
                      </m:den>
                    </m:f>
                  </m:oMath>
                </a14:m>
                <a:endParaRPr lang="en-US" b="0" dirty="0" smtClean="0">
                  <a:solidFill>
                    <a:schemeClr val="tx1"/>
                  </a:solidFill>
                </a:endParaRPr>
              </a:p>
              <a:p>
                <a:pPr algn="l"/>
                <a:r>
                  <a:rPr lang="en-US" dirty="0" smtClean="0">
                    <a:solidFill>
                      <a:schemeClr val="tx1"/>
                    </a:solidFill>
                  </a:rPr>
                  <a:t>	=$7.739 million</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81000" y="1760533"/>
                <a:ext cx="8458200" cy="4572000"/>
              </a:xfrm>
              <a:blipFill rotWithShape="1">
                <a:blip r:embed="rId2" cstate="print"/>
                <a:stretch>
                  <a:fillRect l="-1730" t="-1200" r="-1802" b="-186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1828800"/>
            <a:ext cx="3352800" cy="1203334"/>
          </a:xfrm>
          <a:prstGeom prst="rect">
            <a:avLst/>
          </a:prstGeom>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xmlns="" val="1855016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772400" cy="5334000"/>
          </a:xfrm>
        </p:spPr>
        <p:txBody>
          <a:bodyPr/>
          <a:lstStyle/>
          <a:p>
            <a:pPr algn="l"/>
            <a:r>
              <a:rPr lang="en-US" dirty="0" smtClean="0">
                <a:solidFill>
                  <a:schemeClr val="tx1"/>
                </a:solidFill>
              </a:rPr>
              <a:t>To find IRR:</a:t>
            </a:r>
          </a:p>
          <a:p>
            <a:pPr algn="l"/>
            <a:endParaRPr lang="en-US" dirty="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a:solidFill>
                <a:schemeClr val="tx1"/>
              </a:solidFill>
            </a:endParaRPr>
          </a:p>
          <a:p>
            <a:pPr algn="l"/>
            <a:r>
              <a:rPr lang="en-US" dirty="0" smtClean="0">
                <a:solidFill>
                  <a:schemeClr val="tx1"/>
                </a:solidFill>
              </a:rPr>
              <a:t>Financial Calculator method:</a:t>
            </a:r>
          </a:p>
          <a:p>
            <a:pPr algn="l"/>
            <a:r>
              <a:rPr lang="en-US" dirty="0" smtClean="0">
                <a:solidFill>
                  <a:schemeClr val="tx1"/>
                </a:solidFill>
              </a:rPr>
              <a:t>Input :CF</a:t>
            </a:r>
            <a:r>
              <a:rPr lang="en-US" sz="1600" dirty="0" smtClean="0">
                <a:solidFill>
                  <a:schemeClr val="tx1"/>
                </a:solidFill>
              </a:rPr>
              <a:t>0</a:t>
            </a:r>
            <a:r>
              <a:rPr lang="en-US" dirty="0" smtClean="0">
                <a:solidFill>
                  <a:schemeClr val="tx1"/>
                </a:solidFill>
              </a:rPr>
              <a:t>=-$30 ; CF</a:t>
            </a:r>
            <a:r>
              <a:rPr lang="en-US" sz="1600" dirty="0" smtClean="0">
                <a:solidFill>
                  <a:schemeClr val="tx1"/>
                </a:solidFill>
              </a:rPr>
              <a:t>1</a:t>
            </a:r>
            <a:r>
              <a:rPr lang="en-US" dirty="0" smtClean="0">
                <a:solidFill>
                  <a:schemeClr val="tx1"/>
                </a:solidFill>
              </a:rPr>
              <a:t>= $5 ; CF</a:t>
            </a:r>
            <a:r>
              <a:rPr lang="en-US" sz="1600" dirty="0" smtClean="0">
                <a:solidFill>
                  <a:schemeClr val="tx1"/>
                </a:solidFill>
              </a:rPr>
              <a:t>2</a:t>
            </a:r>
            <a:r>
              <a:rPr lang="en-US" dirty="0" smtClean="0">
                <a:solidFill>
                  <a:schemeClr val="tx1"/>
                </a:solidFill>
              </a:rPr>
              <a:t>=$10 ; CF</a:t>
            </a:r>
            <a:r>
              <a:rPr lang="en-US" sz="1600" dirty="0" smtClean="0">
                <a:solidFill>
                  <a:schemeClr val="tx1"/>
                </a:solidFill>
              </a:rPr>
              <a:t>3</a:t>
            </a:r>
            <a:r>
              <a:rPr lang="en-US" dirty="0" smtClean="0">
                <a:solidFill>
                  <a:schemeClr val="tx1"/>
                </a:solidFill>
              </a:rPr>
              <a:t>=15 ; CF</a:t>
            </a:r>
            <a:r>
              <a:rPr lang="en-US" sz="1600" dirty="0" smtClean="0">
                <a:solidFill>
                  <a:schemeClr val="tx1"/>
                </a:solidFill>
              </a:rPr>
              <a:t>4</a:t>
            </a:r>
            <a:r>
              <a:rPr lang="en-US" dirty="0" smtClean="0">
                <a:solidFill>
                  <a:schemeClr val="tx1"/>
                </a:solidFill>
              </a:rPr>
              <a:t>=20</a:t>
            </a:r>
          </a:p>
          <a:p>
            <a:pPr algn="l"/>
            <a:r>
              <a:rPr lang="en-US" dirty="0" smtClean="0">
                <a:solidFill>
                  <a:schemeClr val="tx1"/>
                </a:solidFill>
              </a:rPr>
              <a:t>Output: </a:t>
            </a:r>
            <a:r>
              <a:rPr lang="en-US" dirty="0" smtClean="0">
                <a:solidFill>
                  <a:srgbClr val="FF0000"/>
                </a:solidFill>
              </a:rPr>
              <a:t>IRR</a:t>
            </a:r>
            <a:r>
              <a:rPr lang="en-US" dirty="0" smtClean="0">
                <a:solidFill>
                  <a:schemeClr val="tx1"/>
                </a:solidFill>
              </a:rPr>
              <a:t> = 19.19%</a:t>
            </a:r>
          </a:p>
          <a:p>
            <a:pPr algn="l"/>
            <a:endParaRPr lang="en-US" dirty="0">
              <a:solidFill>
                <a:schemeClr val="tx1"/>
              </a:solidFill>
            </a:endParaRPr>
          </a:p>
        </p:txBody>
      </p:sp>
      <p:pic>
        <p:nvPicPr>
          <p:cNvPr id="5" name="Picture 4" descr="Screen Shot 2011-10-07 at 4.38.59 P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33600" y="1600200"/>
            <a:ext cx="3527163" cy="137032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xmlns="" val="273619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Net Present Value</a:t>
            </a:r>
            <a:endParaRPr lang="en-MY" sz="3600" dirty="0"/>
          </a:p>
        </p:txBody>
      </p:sp>
      <p:sp>
        <p:nvSpPr>
          <p:cNvPr id="4" name="Content Placeholder 2"/>
          <p:cNvSpPr>
            <a:spLocks noGrp="1"/>
          </p:cNvSpPr>
          <p:nvPr>
            <p:ph idx="1"/>
          </p:nvPr>
        </p:nvSpPr>
        <p:spPr/>
        <p:txBody>
          <a:bodyPr/>
          <a:lstStyle/>
          <a:p>
            <a:r>
              <a:rPr lang="en-US" dirty="0" smtClean="0">
                <a:latin typeface="Times New Roman" pitchFamily="18" charset="0"/>
                <a:cs typeface="Times New Roman" pitchFamily="18" charset="0"/>
              </a:rPr>
              <a:t>Sum of the PVs of all cash flows of a project</a:t>
            </a:r>
          </a:p>
          <a:p>
            <a:r>
              <a:rPr lang="en-US" dirty="0" smtClean="0">
                <a:latin typeface="Times New Roman" pitchFamily="18" charset="0"/>
                <a:cs typeface="Times New Roman" pitchFamily="18" charset="0"/>
              </a:rPr>
              <a:t>Accept project If NPV &gt;0</a:t>
            </a:r>
          </a:p>
          <a:p>
            <a:r>
              <a:rPr lang="en-US" dirty="0" smtClean="0">
                <a:latin typeface="Times New Roman" pitchFamily="18" charset="0"/>
                <a:cs typeface="Times New Roman" pitchFamily="18" charset="0"/>
              </a:rPr>
              <a:t>Formula:</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NPV=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SG" dirty="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960948"/>
            <a:ext cx="1706728" cy="1224136"/>
          </a:xfrm>
          <a:prstGeom prst="rect">
            <a:avLst/>
          </a:prstGeom>
          <a:noFill/>
        </p:spPr>
      </p:pic>
      <p:pic>
        <p:nvPicPr>
          <p:cNvPr id="6"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4724400"/>
            <a:ext cx="704850" cy="381000"/>
          </a:xfrm>
          <a:prstGeom prst="rect">
            <a:avLst/>
          </a:prstGeom>
          <a:noFill/>
        </p:spPr>
      </p:pic>
      <p:pic>
        <p:nvPicPr>
          <p:cNvPr id="7"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16824" y="4633912"/>
            <a:ext cx="657225" cy="561975"/>
          </a:xfrm>
          <a:prstGeom prst="rect">
            <a:avLst/>
          </a:prstGeom>
          <a:noFill/>
        </p:spPr>
      </p:pic>
      <p:pic>
        <p:nvPicPr>
          <p:cNvPr id="8"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14800" y="4638336"/>
            <a:ext cx="657225" cy="561975"/>
          </a:xfrm>
          <a:prstGeom prst="rect">
            <a:avLst/>
          </a:prstGeom>
          <a:noFill/>
        </p:spPr>
      </p:pic>
      <p:sp>
        <p:nvSpPr>
          <p:cNvPr id="9" name="Rectangle 11"/>
          <p:cNvSpPr>
            <a:spLocks noChangeArrowheads="1"/>
          </p:cNvSpPr>
          <p:nvPr/>
        </p:nvSpPr>
        <p:spPr bwMode="auto">
          <a:xfrm>
            <a:off x="3677463" y="4699456"/>
            <a:ext cx="325730"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1"/>
          <p:cNvSpPr>
            <a:spLocks noChangeArrowheads="1"/>
          </p:cNvSpPr>
          <p:nvPr/>
        </p:nvSpPr>
        <p:spPr bwMode="auto">
          <a:xfrm>
            <a:off x="4953000" y="4674513"/>
            <a:ext cx="66236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791200" y="4638335"/>
            <a:ext cx="695325" cy="561975"/>
          </a:xfrm>
          <a:prstGeom prst="rect">
            <a:avLst/>
          </a:prstGeom>
          <a:noFill/>
        </p:spPr>
      </p:pic>
    </p:spTree>
    <p:extLst>
      <p:ext uri="{BB962C8B-B14F-4D97-AF65-F5344CB8AC3E}">
        <p14:creationId xmlns:p14="http://schemas.microsoft.com/office/powerpoint/2010/main" xmlns="" val="2589027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Subtitle 2"/>
              <p:cNvSpPr>
                <a:spLocks noGrp="1"/>
              </p:cNvSpPr>
              <p:nvPr>
                <p:ph type="subTitle" idx="1"/>
              </p:nvPr>
            </p:nvSpPr>
            <p:spPr>
              <a:xfrm>
                <a:off x="914400" y="685800"/>
                <a:ext cx="7391400" cy="5943600"/>
              </a:xfrm>
            </p:spPr>
            <p:txBody>
              <a:bodyPr>
                <a:normAutofit fontScale="92500" lnSpcReduction="20000"/>
              </a:bodyPr>
              <a:lstStyle/>
              <a:p>
                <a:pPr algn="l"/>
                <a:r>
                  <a:rPr lang="en-US" dirty="0" smtClean="0">
                    <a:solidFill>
                      <a:schemeClr val="tx1"/>
                    </a:solidFill>
                  </a:rPr>
                  <a:t>To find MIRR:</a:t>
                </a: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sz="2800" dirty="0" smtClean="0">
                  <a:solidFill>
                    <a:schemeClr val="tx1"/>
                  </a:solidFill>
                </a:endParaRPr>
              </a:p>
              <a:p>
                <a:pPr algn="l"/>
                <a:endParaRPr lang="en-US" sz="2800" dirty="0" smtClean="0">
                  <a:solidFill>
                    <a:schemeClr val="tx1"/>
                  </a:solidFill>
                </a:endParaRPr>
              </a:p>
              <a:p>
                <a:pPr algn="l"/>
                <a:r>
                  <a:rPr lang="en-US" sz="2800" dirty="0" smtClean="0">
                    <a:solidFill>
                      <a:schemeClr val="tx1"/>
                    </a:solidFill>
                  </a:rPr>
                  <a:t>PV of outflow: 30</a:t>
                </a:r>
              </a:p>
              <a:p>
                <a:pPr algn="l"/>
                <a:r>
                  <a:rPr lang="en-US" sz="2800" dirty="0" smtClean="0">
                    <a:solidFill>
                      <a:schemeClr val="tx1"/>
                    </a:solidFill>
                  </a:rPr>
                  <a:t>TV of inflow: 5(1.1)</a:t>
                </a:r>
                <a:r>
                  <a:rPr lang="en-US" sz="2800" baseline="30000" dirty="0" smtClean="0">
                    <a:solidFill>
                      <a:schemeClr val="tx1"/>
                    </a:solidFill>
                  </a:rPr>
                  <a:t>3 </a:t>
                </a:r>
                <a:r>
                  <a:rPr lang="en-US" sz="2800" dirty="0" smtClean="0">
                    <a:solidFill>
                      <a:schemeClr val="tx1"/>
                    </a:solidFill>
                  </a:rPr>
                  <a:t>+ 10 (1.1)</a:t>
                </a:r>
                <a:r>
                  <a:rPr lang="en-US" sz="2800" baseline="30000" dirty="0" smtClean="0">
                    <a:solidFill>
                      <a:schemeClr val="tx1"/>
                    </a:solidFill>
                  </a:rPr>
                  <a:t>2</a:t>
                </a:r>
                <a:r>
                  <a:rPr lang="en-US" sz="2800" dirty="0" smtClean="0">
                    <a:solidFill>
                      <a:schemeClr val="tx1"/>
                    </a:solidFill>
                  </a:rPr>
                  <a:t> + 15(1.1)</a:t>
                </a:r>
                <a:r>
                  <a:rPr lang="en-US" sz="2800" baseline="30000" dirty="0" smtClean="0">
                    <a:solidFill>
                      <a:schemeClr val="tx1"/>
                    </a:solidFill>
                  </a:rPr>
                  <a:t>1</a:t>
                </a:r>
                <a:r>
                  <a:rPr lang="en-US" sz="2800" dirty="0" smtClean="0">
                    <a:solidFill>
                      <a:schemeClr val="tx1"/>
                    </a:solidFill>
                  </a:rPr>
                  <a:t> + 20 (1.1)</a:t>
                </a:r>
                <a:r>
                  <a:rPr lang="en-US" sz="2800" baseline="30000" dirty="0" smtClean="0">
                    <a:solidFill>
                      <a:schemeClr val="tx1"/>
                    </a:solidFill>
                  </a:rPr>
                  <a:t>0</a:t>
                </a:r>
                <a:r>
                  <a:rPr lang="en-US" sz="2800" dirty="0" smtClean="0">
                    <a:solidFill>
                      <a:schemeClr val="tx1"/>
                    </a:solidFill>
                  </a:rPr>
                  <a:t>= 55.255</a:t>
                </a:r>
              </a:p>
              <a:p>
                <a:pPr algn="l"/>
                <a:r>
                  <a:rPr lang="en-US" sz="2800" dirty="0" smtClean="0">
                    <a:solidFill>
                      <a:schemeClr val="tx1"/>
                    </a:solidFill>
                  </a:rPr>
                  <a:t>Sub COF = 30 ; r=10% ; 			= 55.255 ; N=4</a:t>
                </a:r>
              </a:p>
              <a:p>
                <a:pPr algn="l"/>
                <a:r>
                  <a:rPr lang="en-US" sz="2800" b="0" dirty="0" smtClean="0">
                    <a:solidFill>
                      <a:schemeClr val="tx1"/>
                    </a:solidFill>
                  </a:rPr>
                  <a:t>30</a:t>
                </a:r>
                <a14:m>
                  <m:oMath xmlns:m="http://schemas.openxmlformats.org/officeDocument/2006/math">
                    <m:r>
                      <a:rPr lang="en-US" sz="2800" b="0" i="1" smtClean="0">
                        <a:solidFill>
                          <a:schemeClr val="tx1"/>
                        </a:solidFill>
                        <a:latin typeface="Cambria Math"/>
                      </a:rPr>
                      <m:t>=</m:t>
                    </m:r>
                    <m:f>
                      <m:fPr>
                        <m:ctrlPr>
                          <a:rPr lang="en-US" sz="2800" b="0" i="1" smtClean="0">
                            <a:solidFill>
                              <a:schemeClr val="tx1"/>
                            </a:solidFill>
                            <a:latin typeface="Cambria Math"/>
                          </a:rPr>
                        </m:ctrlPr>
                      </m:fPr>
                      <m:num>
                        <m:r>
                          <a:rPr lang="en-US" sz="2800" b="0" i="1" smtClean="0">
                            <a:solidFill>
                              <a:schemeClr val="tx1"/>
                            </a:solidFill>
                            <a:latin typeface="Cambria Math"/>
                          </a:rPr>
                          <m:t>55.255</m:t>
                        </m:r>
                      </m:num>
                      <m:den>
                        <m:sSup>
                          <m:sSupPr>
                            <m:ctrlPr>
                              <a:rPr lang="en-US" sz="2800" b="0" i="1" smtClean="0">
                                <a:solidFill>
                                  <a:schemeClr val="tx1"/>
                                </a:solidFill>
                                <a:latin typeface="Cambria Math"/>
                              </a:rPr>
                            </m:ctrlPr>
                          </m:sSupPr>
                          <m:e>
                            <m:r>
                              <a:rPr lang="en-US" sz="2800" i="1">
                                <a:solidFill>
                                  <a:schemeClr val="tx1"/>
                                </a:solidFill>
                                <a:latin typeface="Cambria Math"/>
                              </a:rPr>
                              <m:t>(1+</m:t>
                            </m:r>
                            <m:r>
                              <a:rPr lang="en-US" sz="2800" i="1">
                                <a:solidFill>
                                  <a:schemeClr val="tx1"/>
                                </a:solidFill>
                                <a:latin typeface="Cambria Math"/>
                              </a:rPr>
                              <m:t>𝑀𝐼𝑅𝑅</m:t>
                            </m:r>
                            <m:r>
                              <a:rPr lang="en-US" sz="2800" i="1">
                                <a:solidFill>
                                  <a:schemeClr val="tx1"/>
                                </a:solidFill>
                                <a:latin typeface="Cambria Math"/>
                              </a:rPr>
                              <m:t>)</m:t>
                            </m:r>
                          </m:e>
                          <m:sup>
                            <m:r>
                              <a:rPr lang="en-US" sz="2800" b="0" i="1" smtClean="0">
                                <a:solidFill>
                                  <a:schemeClr val="tx1"/>
                                </a:solidFill>
                                <a:latin typeface="Cambria Math"/>
                              </a:rPr>
                              <m:t>4</m:t>
                            </m:r>
                          </m:sup>
                        </m:sSup>
                      </m:den>
                    </m:f>
                  </m:oMath>
                </a14:m>
                <a:endParaRPr lang="en-US" sz="2800" dirty="0" smtClean="0">
                  <a:solidFill>
                    <a:schemeClr val="tx1"/>
                  </a:solidFill>
                </a:endParaRPr>
              </a:p>
              <a:p>
                <a:pPr algn="l"/>
                <a:endParaRPr lang="en-US" sz="2800" dirty="0" smtClean="0">
                  <a:solidFill>
                    <a:schemeClr val="tx1"/>
                  </a:solidFill>
                </a:endParaRPr>
              </a:p>
              <a:p>
                <a:pPr algn="l"/>
                <a:r>
                  <a:rPr lang="en-US" sz="2800" dirty="0" smtClean="0">
                    <a:solidFill>
                      <a:schemeClr val="tx1"/>
                    </a:solidFill>
                  </a:rPr>
                  <a:t>Solve for </a:t>
                </a:r>
                <a:r>
                  <a:rPr lang="en-US" sz="2800" dirty="0" smtClean="0">
                    <a:solidFill>
                      <a:srgbClr val="FF0000"/>
                    </a:solidFill>
                  </a:rPr>
                  <a:t>MIRR</a:t>
                </a:r>
                <a:r>
                  <a:rPr lang="en-US" sz="2800" dirty="0" smtClean="0">
                    <a:solidFill>
                      <a:schemeClr val="tx1"/>
                    </a:solidFill>
                  </a:rPr>
                  <a:t> = 16.50%</a:t>
                </a:r>
              </a:p>
              <a:p>
                <a:pPr algn="l"/>
                <a:endParaRPr lang="en-US" sz="2800" dirty="0" smtClean="0">
                  <a:solidFill>
                    <a:schemeClr val="tx1"/>
                  </a:solidFill>
                </a:endParaRPr>
              </a:p>
              <a:p>
                <a:pPr algn="l"/>
                <a:endParaRPr lang="en-US" dirty="0" smtClean="0">
                  <a:solidFill>
                    <a:schemeClr val="tx1"/>
                  </a:solidFill>
                </a:endParaRPr>
              </a:p>
              <a:p>
                <a:pPr algn="l"/>
                <a:endParaRPr lang="en-US"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914400" y="685800"/>
                <a:ext cx="7391400" cy="5943600"/>
              </a:xfrm>
              <a:blipFill rotWithShape="1">
                <a:blip r:embed="rId2" cstate="print"/>
                <a:stretch>
                  <a:fillRect l="-1401" t="-1744" b="-18359"/>
                </a:stretch>
              </a:blipFill>
            </p:spPr>
            <p:txBody>
              <a:bodyPr/>
              <a:lstStyle/>
              <a:p>
                <a:r>
                  <a:rPr lang="en-US">
                    <a:noFill/>
                  </a:rPr>
                  <a:t> </a:t>
                </a:r>
              </a:p>
            </p:txBody>
          </p:sp>
        </mc:Fallback>
      </mc:AlternateContent>
      <p:pic>
        <p:nvPicPr>
          <p:cNvPr id="4" name="Picture 3" descr="Screen Shot 2011-10-07 at 4.45.24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76898" y="1295400"/>
            <a:ext cx="3859287" cy="1676400"/>
          </a:xfrm>
          <a:prstGeom prst="rect">
            <a:avLst/>
          </a:prstGeom>
        </p:spPr>
        <p:style>
          <a:lnRef idx="2">
            <a:schemeClr val="dk1"/>
          </a:lnRef>
          <a:fillRef idx="1">
            <a:schemeClr val="lt1"/>
          </a:fillRef>
          <a:effectRef idx="0">
            <a:schemeClr val="dk1"/>
          </a:effectRef>
          <a:fontRef idx="minor">
            <a:schemeClr val="dk1"/>
          </a:fontRef>
        </p:style>
      </p:pic>
      <p:pic>
        <p:nvPicPr>
          <p:cNvPr id="5" name="Picture 4" descr="Screen Shot 2011-10-07 at 4.45.24 PM.png"/>
          <p:cNvPicPr>
            <a:picLocks noChangeAspect="1"/>
          </p:cNvPicPr>
          <p:nvPr/>
        </p:nvPicPr>
        <p:blipFill rotWithShape="1">
          <a:blip r:embed="rId3" cstate="print">
            <a:extLst>
              <a:ext uri="{28A0092B-C50C-407E-A947-70E740481C1C}">
                <a14:useLocalDpi xmlns:a14="http://schemas.microsoft.com/office/drawing/2010/main" xmlns="" val="0"/>
              </a:ext>
            </a:extLst>
          </a:blip>
          <a:srcRect l="42541" t="-2479" b="46281"/>
          <a:stretch/>
        </p:blipFill>
        <p:spPr>
          <a:xfrm>
            <a:off x="4369471" y="4048897"/>
            <a:ext cx="1994258" cy="71350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xmlns="" val="543585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0836"/>
            <a:ext cx="8229600" cy="6781800"/>
          </a:xfrm>
        </p:spPr>
        <p:txBody>
          <a:bodyPr>
            <a:normAutofit/>
          </a:bodyPr>
          <a:lstStyle/>
          <a:p>
            <a:pPr algn="l"/>
            <a:endParaRPr lang="en-US" sz="2800" b="1" u="sng" dirty="0" smtClean="0">
              <a:solidFill>
                <a:schemeClr val="tx1"/>
              </a:solidFill>
            </a:endParaRPr>
          </a:p>
          <a:p>
            <a:pPr algn="l"/>
            <a:r>
              <a:rPr lang="en-US" sz="2800" dirty="0" smtClean="0">
                <a:solidFill>
                  <a:schemeClr val="tx1"/>
                </a:solidFill>
              </a:rPr>
              <a:t>Regular Paybacks </a:t>
            </a:r>
            <a:r>
              <a:rPr lang="en-US" sz="2800" b="1" dirty="0" smtClean="0">
                <a:solidFill>
                  <a:schemeClr val="tx1"/>
                </a:solidFill>
              </a:rPr>
              <a:t>:</a:t>
            </a:r>
          </a:p>
          <a:p>
            <a:pPr algn="l"/>
            <a:endParaRPr lang="en-US" sz="2800" dirty="0" smtClean="0"/>
          </a:p>
          <a:p>
            <a:pPr algn="l"/>
            <a:endParaRPr lang="en-US" sz="2800" dirty="0"/>
          </a:p>
          <a:p>
            <a:pPr algn="l"/>
            <a:endParaRPr lang="en-US" sz="2800" dirty="0"/>
          </a:p>
          <a:p>
            <a:pPr algn="l"/>
            <a:endParaRPr lang="en-US" sz="2800" dirty="0" smtClean="0">
              <a:solidFill>
                <a:schemeClr val="tx1"/>
              </a:solidFill>
            </a:endParaRPr>
          </a:p>
          <a:p>
            <a:pPr algn="l"/>
            <a:endParaRPr lang="en-US" sz="2800" dirty="0">
              <a:solidFill>
                <a:schemeClr val="tx1"/>
              </a:solidFill>
            </a:endParaRPr>
          </a:p>
          <a:p>
            <a:pPr algn="l"/>
            <a:endParaRPr lang="en-US" sz="2800" dirty="0" smtClean="0">
              <a:solidFill>
                <a:schemeClr val="tx1"/>
              </a:solidFill>
            </a:endParaRPr>
          </a:p>
          <a:p>
            <a:pPr algn="l"/>
            <a:r>
              <a:rPr lang="en-US" sz="2800" dirty="0" smtClean="0">
                <a:solidFill>
                  <a:schemeClr val="tx1"/>
                </a:solidFill>
              </a:rPr>
              <a:t>Therefore, </a:t>
            </a:r>
            <a:r>
              <a:rPr lang="en-US" sz="2800" dirty="0" err="1" smtClean="0">
                <a:solidFill>
                  <a:srgbClr val="FF0000"/>
                </a:solidFill>
              </a:rPr>
              <a:t>Payback</a:t>
            </a:r>
            <a:r>
              <a:rPr lang="en-US" sz="1600" dirty="0" err="1" smtClean="0">
                <a:solidFill>
                  <a:srgbClr val="FF0000"/>
                </a:solidFill>
              </a:rPr>
              <a:t>A</a:t>
            </a:r>
            <a:r>
              <a:rPr lang="en-US" sz="2800" dirty="0" smtClean="0">
                <a:solidFill>
                  <a:srgbClr val="FF0000"/>
                </a:solidFill>
              </a:rPr>
              <a:t> </a:t>
            </a:r>
            <a:r>
              <a:rPr lang="en-US" sz="2800" dirty="0" smtClean="0">
                <a:solidFill>
                  <a:schemeClr val="tx1"/>
                </a:solidFill>
              </a:rPr>
              <a:t>= 3 years.</a:t>
            </a:r>
          </a:p>
          <a:p>
            <a:pPr algn="l"/>
            <a:endParaRPr lang="en-US" sz="2800" dirty="0" smtClean="0">
              <a:solidFill>
                <a:schemeClr val="tx1"/>
              </a:solidFill>
            </a:endParaRPr>
          </a:p>
          <a:p>
            <a:pPr algn="l"/>
            <a:endParaRPr lang="en-US" sz="2800" dirty="0">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xmlns="" val="4272341777"/>
              </p:ext>
            </p:extLst>
          </p:nvPr>
        </p:nvGraphicFramePr>
        <p:xfrm>
          <a:off x="34636" y="2286000"/>
          <a:ext cx="8836896" cy="1388546"/>
        </p:xfrm>
        <a:graphic>
          <a:graphicData uri="http://schemas.openxmlformats.org/drawingml/2006/table">
            <a:tbl>
              <a:tblPr firstRow="1" bandRow="1">
                <a:tableStyleId>{2D5ABB26-0587-4C30-8999-92F81FD0307C}</a:tableStyleId>
              </a:tblPr>
              <a:tblGrid>
                <a:gridCol w="1609459"/>
                <a:gridCol w="1336173"/>
                <a:gridCol w="1472816"/>
                <a:gridCol w="1472816"/>
                <a:gridCol w="1472816"/>
                <a:gridCol w="1472816"/>
              </a:tblGrid>
              <a:tr h="377626">
                <a:tc>
                  <a:txBody>
                    <a:bodyPr/>
                    <a:lstStyle/>
                    <a:p>
                      <a:pPr algn="ctr"/>
                      <a:endParaRPr lang="en-US" dirty="0"/>
                    </a:p>
                  </a:txBody>
                  <a:tcPr/>
                </a:tc>
                <a:tc>
                  <a:txBody>
                    <a:bodyPr/>
                    <a:lstStyle/>
                    <a:p>
                      <a:pPr algn="ctr"/>
                      <a:r>
                        <a:rPr lang="en-US" dirty="0" smtClean="0"/>
                        <a:t>0</a:t>
                      </a:r>
                      <a:endParaRPr lang="en-US" dirty="0"/>
                    </a:p>
                  </a:txBody>
                  <a:tcPr/>
                </a:tc>
                <a:tc>
                  <a:txBody>
                    <a:bodyPr/>
                    <a:lstStyle/>
                    <a:p>
                      <a:pPr algn="ctr"/>
                      <a:r>
                        <a:rPr lang="en-US" dirty="0" smtClean="0"/>
                        <a:t> 1</a:t>
                      </a:r>
                      <a:endParaRPr lang="en-US" dirty="0"/>
                    </a:p>
                  </a:txBody>
                  <a:tcPr/>
                </a:tc>
                <a:tc>
                  <a:txBody>
                    <a:bodyPr/>
                    <a:lstStyle/>
                    <a:p>
                      <a:pPr algn="ctr"/>
                      <a:r>
                        <a:rPr lang="en-US" dirty="0" smtClean="0"/>
                        <a:t> 2</a:t>
                      </a:r>
                      <a:endParaRPr lang="en-US" dirty="0"/>
                    </a:p>
                  </a:txBody>
                  <a:tcPr/>
                </a:tc>
                <a:tc>
                  <a:txBody>
                    <a:bodyPr/>
                    <a:lstStyle/>
                    <a:p>
                      <a:pPr algn="ctr"/>
                      <a:r>
                        <a:rPr lang="en-US" dirty="0" smtClean="0"/>
                        <a:t> 3</a:t>
                      </a:r>
                      <a:endParaRPr lang="en-US" dirty="0"/>
                    </a:p>
                  </a:txBody>
                  <a:tcPr/>
                </a:tc>
                <a:tc>
                  <a:txBody>
                    <a:bodyPr/>
                    <a:lstStyle/>
                    <a:p>
                      <a:pPr algn="ctr"/>
                      <a:r>
                        <a:rPr lang="en-US" dirty="0" smtClean="0"/>
                        <a:t>4</a:t>
                      </a:r>
                      <a:endParaRPr lang="en-US" dirty="0"/>
                    </a:p>
                  </a:txBody>
                  <a:tcPr/>
                </a:tc>
              </a:tr>
              <a:tr h="370840">
                <a:tc>
                  <a:txBody>
                    <a:bodyPr/>
                    <a:lstStyle/>
                    <a:p>
                      <a:pPr algn="r"/>
                      <a:r>
                        <a:rPr lang="en-US" dirty="0" smtClean="0"/>
                        <a:t>     </a:t>
                      </a:r>
                      <a:r>
                        <a:rPr lang="en-US" dirty="0" err="1" smtClean="0"/>
                        <a:t>CF</a:t>
                      </a:r>
                      <a:r>
                        <a:rPr lang="en-US" baseline="-25000" dirty="0" err="1" smtClean="0"/>
                        <a:t>t</a:t>
                      </a:r>
                      <a:r>
                        <a:rPr lang="en-US" baseline="-25000" dirty="0" smtClean="0"/>
                        <a:t>   </a:t>
                      </a:r>
                      <a:endParaRPr lang="en-US" dirty="0"/>
                    </a:p>
                  </a:txBody>
                  <a:tcPr/>
                </a:tc>
                <a:tc>
                  <a:txBody>
                    <a:bodyPr/>
                    <a:lstStyle/>
                    <a:p>
                      <a:pPr algn="ctr"/>
                      <a:r>
                        <a:rPr lang="en-US" dirty="0" smtClean="0"/>
                        <a:t>(30)</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70840">
                <a:tc>
                  <a:txBody>
                    <a:bodyPr/>
                    <a:lstStyle/>
                    <a:p>
                      <a:pPr algn="r"/>
                      <a:r>
                        <a:rPr lang="en-US" dirty="0" smtClean="0"/>
                        <a:t>Cumulative </a:t>
                      </a:r>
                      <a:r>
                        <a:rPr lang="en-US" dirty="0" err="1" smtClean="0"/>
                        <a:t>CF</a:t>
                      </a:r>
                      <a:r>
                        <a:rPr lang="en-US" baseline="-25000" dirty="0" err="1" smtClean="0"/>
                        <a:t>t</a:t>
                      </a:r>
                      <a:endParaRPr lang="en-US" dirty="0"/>
                    </a:p>
                  </a:txBody>
                  <a:tcPr/>
                </a:tc>
                <a:tc>
                  <a:txBody>
                    <a:bodyPr/>
                    <a:lstStyle/>
                    <a:p>
                      <a:pPr algn="ctr"/>
                      <a:r>
                        <a:rPr lang="en-US" dirty="0" smtClean="0"/>
                        <a:t>(30)</a:t>
                      </a:r>
                      <a:endParaRPr lang="en-US" dirty="0"/>
                    </a:p>
                  </a:txBody>
                  <a:tcPr/>
                </a:tc>
                <a:tc>
                  <a:txBody>
                    <a:bodyPr/>
                    <a:lstStyle/>
                    <a:p>
                      <a:pPr algn="ctr"/>
                      <a:r>
                        <a:rPr lang="en-US" dirty="0" smtClean="0"/>
                        <a:t>(25)</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20</a:t>
                      </a:r>
                      <a:endParaRPr lang="en-US" dirty="0"/>
                    </a:p>
                  </a:txBody>
                  <a:tcPr/>
                </a:tc>
              </a:tr>
            </a:tbl>
          </a:graphicData>
        </a:graphic>
      </p:graphicFrame>
      <p:grpSp>
        <p:nvGrpSpPr>
          <p:cNvPr id="13" name="Group 12"/>
          <p:cNvGrpSpPr/>
          <p:nvPr/>
        </p:nvGrpSpPr>
        <p:grpSpPr>
          <a:xfrm>
            <a:off x="2269267" y="1828800"/>
            <a:ext cx="5773856" cy="366928"/>
            <a:chOff x="1212273" y="810491"/>
            <a:chExt cx="5773856" cy="366928"/>
          </a:xfrm>
        </p:grpSpPr>
        <p:cxnSp>
          <p:nvCxnSpPr>
            <p:cNvPr id="14" name="Straight Connector 13"/>
            <p:cNvCxnSpPr/>
            <p:nvPr/>
          </p:nvCxnSpPr>
          <p:spPr>
            <a:xfrm flipV="1">
              <a:off x="1212273" y="992909"/>
              <a:ext cx="57600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212273" y="812909"/>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6986129" y="810491"/>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2648518" y="815183"/>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82469" y="810491"/>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516418" y="817419"/>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319480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8001000" cy="5867400"/>
          </a:xfrm>
        </p:spPr>
        <p:txBody>
          <a:bodyPr>
            <a:normAutofit/>
          </a:bodyPr>
          <a:lstStyle/>
          <a:p>
            <a:pPr algn="l"/>
            <a:r>
              <a:rPr lang="en-US" dirty="0" smtClean="0">
                <a:solidFill>
                  <a:schemeClr val="tx1"/>
                </a:solidFill>
              </a:rPr>
              <a:t>Discounted Paybacks :</a:t>
            </a:r>
          </a:p>
          <a:p>
            <a:pPr algn="l"/>
            <a:r>
              <a:rPr lang="en-US" sz="2800" dirty="0" smtClean="0">
                <a:solidFill>
                  <a:schemeClr val="tx1"/>
                </a:solidFill>
              </a:rPr>
              <a:t>Project A:</a:t>
            </a: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sz="1900" b="1" dirty="0" smtClean="0">
              <a:solidFill>
                <a:schemeClr val="tx1"/>
              </a:solidFill>
            </a:endParaRPr>
          </a:p>
          <a:p>
            <a:pPr algn="l"/>
            <a:endParaRPr lang="en-US" dirty="0" smtClean="0">
              <a:solidFill>
                <a:schemeClr val="tx1"/>
              </a:solidFill>
            </a:endParaRPr>
          </a:p>
          <a:p>
            <a:pPr algn="l"/>
            <a:r>
              <a:rPr lang="en-US" dirty="0" smtClean="0">
                <a:solidFill>
                  <a:schemeClr val="tx1"/>
                </a:solidFill>
              </a:rPr>
              <a:t>Discounted Payback</a:t>
            </a:r>
          </a:p>
          <a:p>
            <a:pPr algn="l"/>
            <a:r>
              <a:rPr lang="en-US" dirty="0" smtClean="0">
                <a:solidFill>
                  <a:schemeClr val="tx1"/>
                </a:solidFill>
              </a:rPr>
              <a:t> = No. of years prior to full 	recovery + (Unrecovered cost at start of year/Cash flow during full recovery)</a:t>
            </a:r>
          </a:p>
          <a:p>
            <a:pPr algn="l"/>
            <a:r>
              <a:rPr lang="en-US" dirty="0" smtClean="0">
                <a:solidFill>
                  <a:schemeClr val="tx1"/>
                </a:solidFill>
              </a:rPr>
              <a:t> =3 + (5.92/13.66) </a:t>
            </a:r>
          </a:p>
          <a:p>
            <a:pPr algn="l"/>
            <a:r>
              <a:rPr lang="en-US" dirty="0" smtClean="0">
                <a:solidFill>
                  <a:schemeClr val="tx1"/>
                </a:solidFill>
              </a:rPr>
              <a:t>= 3.43 years</a:t>
            </a:r>
          </a:p>
          <a:p>
            <a:endParaRPr lang="en-US" dirty="0"/>
          </a:p>
        </p:txBody>
      </p:sp>
      <p:grpSp>
        <p:nvGrpSpPr>
          <p:cNvPr id="4" name="Group 3"/>
          <p:cNvGrpSpPr/>
          <p:nvPr/>
        </p:nvGrpSpPr>
        <p:grpSpPr>
          <a:xfrm>
            <a:off x="2590800" y="1680519"/>
            <a:ext cx="5579332" cy="366928"/>
            <a:chOff x="1212273" y="810491"/>
            <a:chExt cx="5773856" cy="366928"/>
          </a:xfrm>
        </p:grpSpPr>
        <p:cxnSp>
          <p:nvCxnSpPr>
            <p:cNvPr id="5" name="Straight Connector 4"/>
            <p:cNvCxnSpPr/>
            <p:nvPr/>
          </p:nvCxnSpPr>
          <p:spPr>
            <a:xfrm flipV="1">
              <a:off x="1212273" y="992909"/>
              <a:ext cx="57600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212273" y="812909"/>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986129" y="810491"/>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2648518" y="815183"/>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082469" y="810491"/>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516418" y="817419"/>
              <a:ext cx="0" cy="360000"/>
            </a:xfrm>
            <a:prstGeom prst="line">
              <a:avLst/>
            </a:prstGeom>
            <a:ln w="12700" cmpd="sng">
              <a:solidFill>
                <a:srgbClr val="4F81BD"/>
              </a:solidFill>
            </a:ln>
          </p:spPr>
          <p:style>
            <a:lnRef idx="2">
              <a:schemeClr val="accent1"/>
            </a:lnRef>
            <a:fillRef idx="0">
              <a:schemeClr val="accent1"/>
            </a:fillRef>
            <a:effectRef idx="1">
              <a:schemeClr val="accent1"/>
            </a:effectRef>
            <a:fontRef idx="minor">
              <a:schemeClr val="tx1"/>
            </a:fontRef>
          </p:style>
        </p:cxnSp>
      </p:grpSp>
      <p:graphicFrame>
        <p:nvGraphicFramePr>
          <p:cNvPr id="11" name="Table 10"/>
          <p:cNvGraphicFramePr>
            <a:graphicFrameLocks noGrp="1"/>
          </p:cNvGraphicFramePr>
          <p:nvPr>
            <p:extLst>
              <p:ext uri="{D42A27DB-BD31-4B8C-83A1-F6EECF244321}">
                <p14:modId xmlns:p14="http://schemas.microsoft.com/office/powerpoint/2010/main" xmlns="" val="3988169800"/>
              </p:ext>
            </p:extLst>
          </p:nvPr>
        </p:nvGraphicFramePr>
        <p:xfrm>
          <a:off x="228600" y="2133600"/>
          <a:ext cx="8305802" cy="1737360"/>
        </p:xfrm>
        <a:graphic>
          <a:graphicData uri="http://schemas.openxmlformats.org/drawingml/2006/table">
            <a:tbl>
              <a:tblPr>
                <a:tableStyleId>{2D5ABB26-0587-4C30-8999-92F81FD0307C}</a:tableStyleId>
              </a:tblPr>
              <a:tblGrid>
                <a:gridCol w="1652461"/>
                <a:gridCol w="1395542"/>
                <a:gridCol w="1437247"/>
                <a:gridCol w="1416395"/>
                <a:gridCol w="1573772"/>
                <a:gridCol w="830385"/>
              </a:tblGrid>
              <a:tr h="349582">
                <a:tc>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 1</a:t>
                      </a:r>
                      <a:endParaRPr lang="en-US" dirty="0"/>
                    </a:p>
                  </a:txBody>
                  <a:tcPr/>
                </a:tc>
                <a:tc>
                  <a:txBody>
                    <a:bodyPr/>
                    <a:lstStyle/>
                    <a:p>
                      <a:pPr algn="ctr"/>
                      <a:r>
                        <a:rPr lang="en-US" dirty="0" smtClean="0"/>
                        <a:t> 2</a:t>
                      </a:r>
                      <a:endParaRPr lang="en-US" dirty="0"/>
                    </a:p>
                  </a:txBody>
                  <a:tcPr/>
                </a:tc>
                <a:tc>
                  <a:txBody>
                    <a:bodyPr/>
                    <a:lstStyle/>
                    <a:p>
                      <a:pPr algn="ctr"/>
                      <a:r>
                        <a:rPr lang="en-US" dirty="0" smtClean="0"/>
                        <a:t> 3</a:t>
                      </a:r>
                      <a:endParaRPr lang="en-US" dirty="0"/>
                    </a:p>
                  </a:txBody>
                  <a:tcPr/>
                </a:tc>
                <a:tc>
                  <a:txBody>
                    <a:bodyPr/>
                    <a:lstStyle/>
                    <a:p>
                      <a:pPr algn="ctr"/>
                      <a:r>
                        <a:rPr lang="en-US" dirty="0" smtClean="0"/>
                        <a:t>4</a:t>
                      </a:r>
                      <a:endParaRPr lang="en-US" dirty="0"/>
                    </a:p>
                  </a:txBody>
                  <a:tcPr/>
                </a:tc>
              </a:tr>
              <a:tr h="365471">
                <a:tc>
                  <a:txBody>
                    <a:bodyPr/>
                    <a:lstStyle/>
                    <a:p>
                      <a:pPr algn="r"/>
                      <a:r>
                        <a:rPr lang="en-US" dirty="0" smtClean="0"/>
                        <a:t>     </a:t>
                      </a:r>
                      <a:r>
                        <a:rPr lang="en-US" dirty="0" err="1" smtClean="0"/>
                        <a:t>CF</a:t>
                      </a:r>
                      <a:r>
                        <a:rPr lang="en-US" baseline="-25000" dirty="0" err="1" smtClean="0"/>
                        <a:t>t</a:t>
                      </a:r>
                      <a:r>
                        <a:rPr lang="en-US" baseline="-25000" dirty="0" smtClean="0"/>
                        <a:t>   </a:t>
                      </a:r>
                      <a:endParaRPr lang="en-US" dirty="0"/>
                    </a:p>
                  </a:txBody>
                  <a:tcPr/>
                </a:tc>
                <a:tc>
                  <a:txBody>
                    <a:bodyPr/>
                    <a:lstStyle/>
                    <a:p>
                      <a:pPr algn="ctr"/>
                      <a:r>
                        <a:rPr lang="en-US" dirty="0" smtClean="0"/>
                        <a:t>(30)</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49582">
                <a:tc>
                  <a:txBody>
                    <a:bodyPr/>
                    <a:lstStyle/>
                    <a:p>
                      <a:pPr algn="r"/>
                      <a:r>
                        <a:rPr lang="en-US" dirty="0" smtClean="0"/>
                        <a:t>PV of </a:t>
                      </a:r>
                      <a:r>
                        <a:rPr lang="en-US" dirty="0" err="1" smtClean="0"/>
                        <a:t>CF</a:t>
                      </a:r>
                      <a:r>
                        <a:rPr lang="en-US" baseline="-25000" dirty="0" err="1" smtClean="0"/>
                        <a:t>t</a:t>
                      </a:r>
                      <a:endParaRPr lang="en-US" dirty="0"/>
                    </a:p>
                  </a:txBody>
                  <a:tcPr/>
                </a:tc>
                <a:tc>
                  <a:txBody>
                    <a:bodyPr/>
                    <a:lstStyle/>
                    <a:p>
                      <a:pPr algn="ctr"/>
                      <a:r>
                        <a:rPr lang="en-US" dirty="0" smtClean="0"/>
                        <a:t>(30)</a:t>
                      </a:r>
                      <a:endParaRPr lang="en-US" dirty="0"/>
                    </a:p>
                  </a:txBody>
                  <a:tcPr/>
                </a:tc>
                <a:tc>
                  <a:txBody>
                    <a:bodyPr/>
                    <a:lstStyle/>
                    <a:p>
                      <a:pPr algn="ctr"/>
                      <a:r>
                        <a:rPr lang="en-US" dirty="0" smtClean="0"/>
                        <a:t>4.55</a:t>
                      </a:r>
                      <a:endParaRPr lang="en-US" dirty="0"/>
                    </a:p>
                  </a:txBody>
                  <a:tcPr/>
                </a:tc>
                <a:tc>
                  <a:txBody>
                    <a:bodyPr/>
                    <a:lstStyle/>
                    <a:p>
                      <a:pPr algn="ctr"/>
                      <a:r>
                        <a:rPr lang="en-US" dirty="0" smtClean="0"/>
                        <a:t>8.26</a:t>
                      </a:r>
                      <a:endParaRPr lang="en-US" dirty="0"/>
                    </a:p>
                  </a:txBody>
                  <a:tcPr/>
                </a:tc>
                <a:tc>
                  <a:txBody>
                    <a:bodyPr/>
                    <a:lstStyle/>
                    <a:p>
                      <a:pPr algn="ctr"/>
                      <a:r>
                        <a:rPr lang="en-US" dirty="0" smtClean="0"/>
                        <a:t>11.27</a:t>
                      </a:r>
                      <a:endParaRPr lang="en-US" dirty="0"/>
                    </a:p>
                  </a:txBody>
                  <a:tcPr/>
                </a:tc>
                <a:tc>
                  <a:txBody>
                    <a:bodyPr/>
                    <a:lstStyle/>
                    <a:p>
                      <a:pPr algn="ctr"/>
                      <a:r>
                        <a:rPr lang="en-US" dirty="0" smtClean="0"/>
                        <a:t>13.66</a:t>
                      </a:r>
                      <a:endParaRPr lang="en-US" dirty="0"/>
                    </a:p>
                  </a:txBody>
                  <a:tcPr/>
                </a:tc>
              </a:tr>
              <a:tr h="611767">
                <a:tc>
                  <a:txBody>
                    <a:bodyPr/>
                    <a:lstStyle/>
                    <a:p>
                      <a:pPr algn="r"/>
                      <a:r>
                        <a:rPr lang="en-US" dirty="0" smtClean="0"/>
                        <a:t>Cumulative</a:t>
                      </a:r>
                      <a:r>
                        <a:rPr lang="en-US" baseline="0" dirty="0" smtClean="0"/>
                        <a:t> </a:t>
                      </a:r>
                      <a:r>
                        <a:rPr lang="en-US" dirty="0" err="1" smtClean="0"/>
                        <a:t>CF</a:t>
                      </a:r>
                      <a:r>
                        <a:rPr lang="en-US" baseline="-25000" dirty="0" err="1" smtClean="0"/>
                        <a:t>t</a:t>
                      </a:r>
                      <a:endParaRPr lang="en-US" dirty="0"/>
                    </a:p>
                  </a:txBody>
                  <a:tcPr/>
                </a:tc>
                <a:tc>
                  <a:txBody>
                    <a:bodyPr/>
                    <a:lstStyle/>
                    <a:p>
                      <a:pPr algn="ctr"/>
                      <a:r>
                        <a:rPr lang="en-US" dirty="0" smtClean="0"/>
                        <a:t>(30)</a:t>
                      </a:r>
                      <a:endParaRPr lang="en-US" dirty="0"/>
                    </a:p>
                  </a:txBody>
                  <a:tcPr/>
                </a:tc>
                <a:tc>
                  <a:txBody>
                    <a:bodyPr/>
                    <a:lstStyle/>
                    <a:p>
                      <a:pPr algn="ctr"/>
                      <a:r>
                        <a:rPr lang="en-US" dirty="0" smtClean="0"/>
                        <a:t>(25.45)</a:t>
                      </a:r>
                      <a:endParaRPr lang="en-US" dirty="0"/>
                    </a:p>
                  </a:txBody>
                  <a:tcPr/>
                </a:tc>
                <a:tc>
                  <a:txBody>
                    <a:bodyPr/>
                    <a:lstStyle/>
                    <a:p>
                      <a:pPr algn="ctr"/>
                      <a:r>
                        <a:rPr lang="en-US" dirty="0" smtClean="0"/>
                        <a:t>(17.19)</a:t>
                      </a:r>
                      <a:endParaRPr lang="en-US" dirty="0"/>
                    </a:p>
                  </a:txBody>
                  <a:tcPr/>
                </a:tc>
                <a:tc>
                  <a:txBody>
                    <a:bodyPr/>
                    <a:lstStyle/>
                    <a:p>
                      <a:pPr algn="ctr"/>
                      <a:r>
                        <a:rPr lang="en-US" dirty="0" smtClean="0"/>
                        <a:t>(5.92)</a:t>
                      </a:r>
                      <a:endParaRPr lang="en-US" dirty="0"/>
                    </a:p>
                  </a:txBody>
                  <a:tcPr/>
                </a:tc>
                <a:tc>
                  <a:txBody>
                    <a:bodyPr/>
                    <a:lstStyle/>
                    <a:p>
                      <a:pPr algn="ctr"/>
                      <a:r>
                        <a:rPr lang="en-US" dirty="0" smtClean="0"/>
                        <a:t>20</a:t>
                      </a:r>
                      <a:endParaRPr lang="en-US" dirty="0"/>
                    </a:p>
                  </a:txBody>
                  <a:tcPr/>
                </a:tc>
              </a:tr>
            </a:tbl>
          </a:graphicData>
        </a:graphic>
      </p:graphicFrame>
    </p:spTree>
    <p:extLst>
      <p:ext uri="{BB962C8B-B14F-4D97-AF65-F5344CB8AC3E}">
        <p14:creationId xmlns:p14="http://schemas.microsoft.com/office/powerpoint/2010/main" xmlns="" val="42861003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762000"/>
            <a:ext cx="7467600" cy="5715000"/>
          </a:xfrm>
        </p:spPr>
        <p:txBody>
          <a:bodyPr>
            <a:normAutofit/>
          </a:bodyPr>
          <a:lstStyle/>
          <a:p>
            <a:pPr fontAlgn="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301633614"/>
              </p:ext>
            </p:extLst>
          </p:nvPr>
        </p:nvGraphicFramePr>
        <p:xfrm>
          <a:off x="1295400" y="1371600"/>
          <a:ext cx="6477000" cy="4546600"/>
        </p:xfrm>
        <a:graphic>
          <a:graphicData uri="http://schemas.openxmlformats.org/drawingml/2006/table">
            <a:tbl>
              <a:tblPr firstRow="1" bandRow="1">
                <a:tableStyleId>{5C22544A-7EE6-4342-B048-85BDC9FD1C3A}</a:tableStyleId>
              </a:tblPr>
              <a:tblGrid>
                <a:gridCol w="2159000"/>
                <a:gridCol w="2159000"/>
                <a:gridCol w="2159000"/>
              </a:tblGrid>
              <a:tr h="675971">
                <a:tc>
                  <a:txBody>
                    <a:bodyPr/>
                    <a:lstStyle/>
                    <a:p>
                      <a:endParaRPr lang="en-US" dirty="0"/>
                    </a:p>
                  </a:txBody>
                  <a:tcPr/>
                </a:tc>
                <a:tc>
                  <a:txBody>
                    <a:bodyPr/>
                    <a:lstStyle/>
                    <a:p>
                      <a:pPr algn="ctr"/>
                      <a:r>
                        <a:rPr lang="en-US" dirty="0" smtClean="0"/>
                        <a:t>Project A</a:t>
                      </a:r>
                      <a:endParaRPr lang="en-US" dirty="0"/>
                    </a:p>
                  </a:txBody>
                  <a:tcPr/>
                </a:tc>
                <a:tc>
                  <a:txBody>
                    <a:bodyPr/>
                    <a:lstStyle/>
                    <a:p>
                      <a:pPr algn="ctr"/>
                      <a:r>
                        <a:rPr lang="en-US" dirty="0" smtClean="0"/>
                        <a:t>Project</a:t>
                      </a:r>
                      <a:r>
                        <a:rPr lang="en-US" baseline="0" dirty="0" smtClean="0"/>
                        <a:t> B</a:t>
                      </a:r>
                      <a:endParaRPr lang="en-US" dirty="0"/>
                    </a:p>
                  </a:txBody>
                  <a:tcPr/>
                </a:tc>
              </a:tr>
              <a:tr h="675971">
                <a:tc>
                  <a:txBody>
                    <a:bodyPr/>
                    <a:lstStyle/>
                    <a:p>
                      <a:pPr algn="ctr"/>
                      <a:r>
                        <a:rPr lang="en-US" dirty="0" smtClean="0"/>
                        <a:t>NPV</a:t>
                      </a:r>
                      <a:endParaRPr lang="en-US" dirty="0"/>
                    </a:p>
                  </a:txBody>
                  <a:tcPr/>
                </a:tc>
                <a:tc>
                  <a:txBody>
                    <a:bodyPr/>
                    <a:lstStyle/>
                    <a:p>
                      <a:pPr algn="ctr"/>
                      <a:r>
                        <a:rPr lang="en-US" dirty="0" smtClean="0"/>
                        <a:t>$7.74 mil</a:t>
                      </a:r>
                      <a:endParaRPr lang="en-US" dirty="0"/>
                    </a:p>
                  </a:txBody>
                  <a:tcPr/>
                </a:tc>
                <a:tc>
                  <a:txBody>
                    <a:bodyPr/>
                    <a:lstStyle/>
                    <a:p>
                      <a:pPr algn="ctr"/>
                      <a:r>
                        <a:rPr lang="en-US" dirty="0" smtClean="0"/>
                        <a:t>$6.55</a:t>
                      </a:r>
                      <a:r>
                        <a:rPr lang="en-US" baseline="0" dirty="0" smtClean="0"/>
                        <a:t> mil</a:t>
                      </a:r>
                      <a:endParaRPr lang="en-US" dirty="0"/>
                    </a:p>
                  </a:txBody>
                  <a:tcPr/>
                </a:tc>
              </a:tr>
              <a:tr h="675971">
                <a:tc>
                  <a:txBody>
                    <a:bodyPr/>
                    <a:lstStyle/>
                    <a:p>
                      <a:pPr algn="ctr"/>
                      <a:r>
                        <a:rPr lang="en-US" dirty="0" smtClean="0"/>
                        <a:t>IRR</a:t>
                      </a:r>
                      <a:endParaRPr lang="en-US" dirty="0"/>
                    </a:p>
                  </a:txBody>
                  <a:tcPr/>
                </a:tc>
                <a:tc>
                  <a:txBody>
                    <a:bodyPr/>
                    <a:lstStyle/>
                    <a:p>
                      <a:pPr algn="ctr"/>
                      <a:r>
                        <a:rPr lang="en-US" dirty="0" smtClean="0"/>
                        <a:t>19.19%</a:t>
                      </a:r>
                      <a:endParaRPr lang="en-US" dirty="0"/>
                    </a:p>
                  </a:txBody>
                  <a:tcPr/>
                </a:tc>
                <a:tc>
                  <a:txBody>
                    <a:bodyPr/>
                    <a:lstStyle/>
                    <a:p>
                      <a:pPr algn="ctr"/>
                      <a:r>
                        <a:rPr lang="en-US" dirty="0" smtClean="0"/>
                        <a:t>22.52%</a:t>
                      </a:r>
                      <a:endParaRPr lang="en-US" dirty="0"/>
                    </a:p>
                  </a:txBody>
                  <a:tcPr/>
                </a:tc>
              </a:tr>
              <a:tr h="675971">
                <a:tc>
                  <a:txBody>
                    <a:bodyPr/>
                    <a:lstStyle/>
                    <a:p>
                      <a:pPr algn="ctr"/>
                      <a:r>
                        <a:rPr lang="en-US" dirty="0" smtClean="0"/>
                        <a:t>MIRR</a:t>
                      </a:r>
                      <a:endParaRPr lang="en-US" dirty="0"/>
                    </a:p>
                  </a:txBody>
                  <a:tcPr/>
                </a:tc>
                <a:tc>
                  <a:txBody>
                    <a:bodyPr/>
                    <a:lstStyle/>
                    <a:p>
                      <a:pPr algn="ctr"/>
                      <a:r>
                        <a:rPr lang="en-US" dirty="0" smtClean="0"/>
                        <a:t>16.50%</a:t>
                      </a:r>
                      <a:endParaRPr lang="en-US" dirty="0"/>
                    </a:p>
                  </a:txBody>
                  <a:tcPr/>
                </a:tc>
                <a:tc>
                  <a:txBody>
                    <a:bodyPr/>
                    <a:lstStyle/>
                    <a:p>
                      <a:pPr algn="ctr"/>
                      <a:r>
                        <a:rPr lang="en-US" dirty="0" smtClean="0"/>
                        <a:t>15.57%</a:t>
                      </a:r>
                      <a:endParaRPr lang="en-US" dirty="0"/>
                    </a:p>
                  </a:txBody>
                  <a:tcPr/>
                </a:tc>
              </a:tr>
              <a:tr h="675971">
                <a:tc>
                  <a:txBody>
                    <a:bodyPr/>
                    <a:lstStyle/>
                    <a:p>
                      <a:pPr algn="ctr"/>
                      <a:r>
                        <a:rPr lang="en-US" dirty="0" smtClean="0"/>
                        <a:t>Regular</a:t>
                      </a:r>
                      <a:r>
                        <a:rPr lang="en-US" baseline="0" dirty="0" smtClean="0"/>
                        <a:t> Payback</a:t>
                      </a:r>
                      <a:endParaRPr lang="en-US" dirty="0"/>
                    </a:p>
                  </a:txBody>
                  <a:tcPr/>
                </a:tc>
                <a:tc>
                  <a:txBody>
                    <a:bodyPr/>
                    <a:lstStyle/>
                    <a:p>
                      <a:pPr algn="ctr"/>
                      <a:r>
                        <a:rPr lang="en-US" dirty="0" smtClean="0"/>
                        <a:t>3 years</a:t>
                      </a:r>
                      <a:endParaRPr lang="en-US" dirty="0"/>
                    </a:p>
                  </a:txBody>
                  <a:tcPr/>
                </a:tc>
                <a:tc>
                  <a:txBody>
                    <a:bodyPr/>
                    <a:lstStyle/>
                    <a:p>
                      <a:pPr algn="ctr"/>
                      <a:r>
                        <a:rPr lang="en-US" dirty="0" smtClean="0"/>
                        <a:t>2 years</a:t>
                      </a:r>
                      <a:endParaRPr lang="en-US" dirty="0"/>
                    </a:p>
                  </a:txBody>
                  <a:tcPr/>
                </a:tc>
              </a:tr>
              <a:tr h="1166745">
                <a:tc>
                  <a:txBody>
                    <a:bodyPr/>
                    <a:lstStyle/>
                    <a:p>
                      <a:pPr algn="ctr"/>
                      <a:r>
                        <a:rPr lang="en-US" dirty="0" smtClean="0"/>
                        <a:t>Discounted</a:t>
                      </a:r>
                      <a:r>
                        <a:rPr lang="en-US" baseline="0" dirty="0" smtClean="0"/>
                        <a:t> Payback</a:t>
                      </a:r>
                      <a:endParaRPr lang="en-US" dirty="0"/>
                    </a:p>
                  </a:txBody>
                  <a:tcPr/>
                </a:tc>
                <a:tc>
                  <a:txBody>
                    <a:bodyPr/>
                    <a:lstStyle/>
                    <a:p>
                      <a:pPr algn="ctr"/>
                      <a:r>
                        <a:rPr lang="en-US" dirty="0" smtClean="0"/>
                        <a:t>3.43 years</a:t>
                      </a:r>
                      <a:endParaRPr lang="en-US" dirty="0"/>
                    </a:p>
                  </a:txBody>
                  <a:tcPr/>
                </a:tc>
                <a:tc>
                  <a:txBody>
                    <a:bodyPr/>
                    <a:lstStyle/>
                    <a:p>
                      <a:pPr algn="ctr"/>
                      <a:r>
                        <a:rPr lang="en-US" dirty="0" smtClean="0"/>
                        <a:t>2.5 years</a:t>
                      </a:r>
                      <a:endParaRPr lang="en-US" dirty="0"/>
                    </a:p>
                  </a:txBody>
                  <a:tcPr/>
                </a:tc>
              </a:tr>
            </a:tbl>
          </a:graphicData>
        </a:graphic>
      </p:graphicFrame>
    </p:spTree>
    <p:extLst>
      <p:ext uri="{BB962C8B-B14F-4D97-AF65-F5344CB8AC3E}">
        <p14:creationId xmlns:p14="http://schemas.microsoft.com/office/powerpoint/2010/main" xmlns="" val="9498148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Autofit/>
          </a:bodyPr>
          <a:lstStyle/>
          <a:p>
            <a:pPr algn="l"/>
            <a:r>
              <a:rPr lang="en-US" sz="3200" dirty="0" smtClean="0"/>
              <a:t>(b) If the two projects are </a:t>
            </a:r>
            <a:r>
              <a:rPr lang="en-US" sz="3200" dirty="0" smtClean="0">
                <a:solidFill>
                  <a:srgbClr val="FF0000"/>
                </a:solidFill>
              </a:rPr>
              <a:t>independent</a:t>
            </a:r>
            <a:r>
              <a:rPr lang="en-US" sz="3200" dirty="0" smtClean="0"/>
              <a:t>, which project(s) should be chosen?</a:t>
            </a:r>
            <a:br>
              <a:rPr lang="en-US" sz="3200" dirty="0" smtClean="0"/>
            </a:br>
            <a:endParaRPr lang="en-US" sz="3200" dirty="0"/>
          </a:p>
        </p:txBody>
      </p:sp>
      <p:sp>
        <p:nvSpPr>
          <p:cNvPr id="3" name="Subtitle 2"/>
          <p:cNvSpPr>
            <a:spLocks noGrp="1"/>
          </p:cNvSpPr>
          <p:nvPr>
            <p:ph type="subTitle" idx="1"/>
          </p:nvPr>
        </p:nvSpPr>
        <p:spPr>
          <a:xfrm>
            <a:off x="838200" y="1752600"/>
            <a:ext cx="6934200" cy="3886200"/>
          </a:xfrm>
        </p:spPr>
        <p:txBody>
          <a:bodyPr/>
          <a:lstStyle/>
          <a:p>
            <a:pPr algn="l"/>
            <a:r>
              <a:rPr lang="en-US" dirty="0" smtClean="0">
                <a:solidFill>
                  <a:schemeClr val="tx1"/>
                </a:solidFill>
              </a:rPr>
              <a:t>NPV</a:t>
            </a:r>
            <a:r>
              <a:rPr lang="en-US" baseline="-25000" dirty="0" smtClean="0">
                <a:solidFill>
                  <a:schemeClr val="tx1"/>
                </a:solidFill>
              </a:rPr>
              <a:t>A</a:t>
            </a:r>
            <a:r>
              <a:rPr lang="en-US" dirty="0" smtClean="0">
                <a:solidFill>
                  <a:schemeClr val="tx1"/>
                </a:solidFill>
              </a:rPr>
              <a:t> = $7.74 mil &gt; 0  </a:t>
            </a:r>
            <a:r>
              <a:rPr lang="en-US" dirty="0" smtClean="0">
                <a:solidFill>
                  <a:schemeClr val="tx1"/>
                </a:solidFill>
                <a:latin typeface="Zapf Dingbats"/>
                <a:ea typeface="Zapf Dingbats"/>
                <a:cs typeface="Zapf Dingbats"/>
                <a:sym typeface="Zapf Dingbats"/>
              </a:rPr>
              <a:t>✔</a:t>
            </a:r>
            <a:endParaRPr lang="en-US" dirty="0" smtClean="0">
              <a:solidFill>
                <a:schemeClr val="tx1"/>
              </a:solidFill>
              <a:sym typeface="Zapf Dingbats"/>
            </a:endParaRPr>
          </a:p>
          <a:p>
            <a:pPr algn="l"/>
            <a:r>
              <a:rPr lang="en-US" dirty="0" smtClean="0">
                <a:solidFill>
                  <a:schemeClr val="tx1"/>
                </a:solidFill>
                <a:sym typeface="Zapf Dingbats"/>
              </a:rPr>
              <a:t>NPV</a:t>
            </a:r>
            <a:r>
              <a:rPr lang="en-US" baseline="-25000" dirty="0" smtClean="0">
                <a:solidFill>
                  <a:schemeClr val="tx1"/>
                </a:solidFill>
                <a:sym typeface="Zapf Dingbats"/>
              </a:rPr>
              <a:t>B</a:t>
            </a:r>
            <a:r>
              <a:rPr lang="en-US" dirty="0" smtClean="0">
                <a:solidFill>
                  <a:schemeClr val="tx1"/>
                </a:solidFill>
                <a:sym typeface="Zapf Dingbats"/>
              </a:rPr>
              <a:t> = $6.55 mil &gt; 0  </a:t>
            </a:r>
            <a:r>
              <a:rPr lang="en-US" dirty="0" smtClean="0">
                <a:solidFill>
                  <a:schemeClr val="tx1"/>
                </a:solidFill>
                <a:latin typeface="Zapf Dingbats"/>
                <a:ea typeface="Zapf Dingbats"/>
                <a:cs typeface="Zapf Dingbats"/>
                <a:sym typeface="Zapf Dingbats"/>
              </a:rPr>
              <a:t>✔</a:t>
            </a:r>
          </a:p>
          <a:p>
            <a:pPr algn="l"/>
            <a:r>
              <a:rPr lang="en-US" dirty="0" smtClean="0">
                <a:solidFill>
                  <a:schemeClr val="tx1"/>
                </a:solidFill>
                <a:ea typeface="Zapf Dingbats"/>
                <a:cs typeface="Zapf Dingbats"/>
                <a:sym typeface="Zapf Dingbats"/>
              </a:rPr>
              <a:t>Therefore, we should accept both projects because their NPV &gt; 0, both of them are profitable.</a:t>
            </a:r>
          </a:p>
        </p:txBody>
      </p:sp>
    </p:spTree>
    <p:extLst>
      <p:ext uri="{BB962C8B-B14F-4D97-AF65-F5344CB8AC3E}">
        <p14:creationId xmlns:p14="http://schemas.microsoft.com/office/powerpoint/2010/main" xmlns="" val="2390617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772400" cy="1470025"/>
          </a:xfrm>
        </p:spPr>
        <p:txBody>
          <a:bodyPr>
            <a:noAutofit/>
          </a:bodyPr>
          <a:lstStyle/>
          <a:p>
            <a:pPr algn="l"/>
            <a:r>
              <a:rPr lang="en-US" sz="3200" dirty="0" smtClean="0">
                <a:ea typeface="Zapf Dingbats"/>
                <a:cs typeface="Zapf Dingbats"/>
                <a:sym typeface="Zapf Dingbats"/>
              </a:rPr>
              <a:t/>
            </a:r>
            <a:br>
              <a:rPr lang="en-US" sz="3200" dirty="0" smtClean="0">
                <a:ea typeface="Zapf Dingbats"/>
                <a:cs typeface="Zapf Dingbats"/>
                <a:sym typeface="Zapf Dingbats"/>
              </a:rPr>
            </a:br>
            <a:r>
              <a:rPr lang="en-US" sz="3200" dirty="0" smtClean="0">
                <a:ea typeface="Zapf Dingbats"/>
                <a:cs typeface="Zapf Dingbats"/>
                <a:sym typeface="Zapf Dingbats"/>
              </a:rPr>
              <a:t>(c) If the two projects are </a:t>
            </a:r>
            <a:r>
              <a:rPr lang="en-US" sz="3200" dirty="0" smtClean="0">
                <a:solidFill>
                  <a:srgbClr val="FF0000"/>
                </a:solidFill>
                <a:ea typeface="Zapf Dingbats"/>
                <a:cs typeface="Zapf Dingbats"/>
                <a:sym typeface="Zapf Dingbats"/>
              </a:rPr>
              <a:t>mutually exclusive</a:t>
            </a:r>
            <a:r>
              <a:rPr lang="en-US" sz="3200" dirty="0" smtClean="0">
                <a:ea typeface="Zapf Dingbats"/>
                <a:cs typeface="Zapf Dingbats"/>
                <a:sym typeface="Zapf Dingbats"/>
              </a:rPr>
              <a:t>, and </a:t>
            </a:r>
            <a:r>
              <a:rPr lang="en-US" sz="3200" dirty="0" smtClean="0">
                <a:solidFill>
                  <a:srgbClr val="FF0000"/>
                </a:solidFill>
                <a:ea typeface="Zapf Dingbats"/>
                <a:cs typeface="Zapf Dingbats"/>
                <a:sym typeface="Zapf Dingbats"/>
              </a:rPr>
              <a:t>WACC = 10%, </a:t>
            </a:r>
            <a:r>
              <a:rPr lang="en-US" sz="3200" dirty="0" smtClean="0">
                <a:ea typeface="Zapf Dingbats"/>
                <a:cs typeface="Zapf Dingbats"/>
                <a:sym typeface="Zapf Dingbats"/>
              </a:rPr>
              <a:t>which project should be chosen?</a:t>
            </a:r>
            <a:br>
              <a:rPr lang="en-US" sz="3200" dirty="0" smtClean="0">
                <a:ea typeface="Zapf Dingbats"/>
                <a:cs typeface="Zapf Dingbats"/>
                <a:sym typeface="Zapf Dingbats"/>
              </a:rPr>
            </a:br>
            <a:endParaRPr lang="en-US" sz="3200" dirty="0"/>
          </a:p>
        </p:txBody>
      </p:sp>
      <p:sp>
        <p:nvSpPr>
          <p:cNvPr id="3" name="Subtitle 2"/>
          <p:cNvSpPr>
            <a:spLocks noGrp="1"/>
          </p:cNvSpPr>
          <p:nvPr>
            <p:ph type="subTitle" idx="1"/>
          </p:nvPr>
        </p:nvSpPr>
        <p:spPr>
          <a:xfrm>
            <a:off x="762000" y="2514600"/>
            <a:ext cx="7239000" cy="3429000"/>
          </a:xfrm>
        </p:spPr>
        <p:txBody>
          <a:bodyPr>
            <a:normAutofit/>
          </a:bodyPr>
          <a:lstStyle/>
          <a:p>
            <a:pPr algn="l"/>
            <a:r>
              <a:rPr lang="en-US" dirty="0" smtClean="0">
                <a:solidFill>
                  <a:schemeClr val="tx1"/>
                </a:solidFill>
                <a:ea typeface="Zapf Dingbats"/>
                <a:cs typeface="Zapf Dingbats"/>
                <a:sym typeface="Zapf Dingbats"/>
              </a:rPr>
              <a:t>NPV</a:t>
            </a:r>
            <a:r>
              <a:rPr lang="en-US" baseline="-25000" dirty="0" smtClean="0">
                <a:solidFill>
                  <a:schemeClr val="tx1"/>
                </a:solidFill>
                <a:ea typeface="Zapf Dingbats"/>
                <a:cs typeface="Zapf Dingbats"/>
                <a:sym typeface="Zapf Dingbats"/>
              </a:rPr>
              <a:t>A</a:t>
            </a:r>
            <a:r>
              <a:rPr lang="en-US" dirty="0" smtClean="0">
                <a:solidFill>
                  <a:schemeClr val="tx1"/>
                </a:solidFill>
                <a:ea typeface="Zapf Dingbats"/>
                <a:cs typeface="Zapf Dingbats"/>
                <a:sym typeface="Zapf Dingbats"/>
              </a:rPr>
              <a:t> </a:t>
            </a:r>
            <a:r>
              <a:rPr lang="en-US" dirty="0">
                <a:solidFill>
                  <a:schemeClr val="tx1"/>
                </a:solidFill>
                <a:ea typeface="Zapf Dingbats"/>
                <a:cs typeface="Zapf Dingbats"/>
                <a:sym typeface="Zapf Dingbats"/>
              </a:rPr>
              <a:t>&gt; NPV</a:t>
            </a:r>
            <a:r>
              <a:rPr lang="en-US" baseline="-25000" dirty="0">
                <a:solidFill>
                  <a:schemeClr val="tx1"/>
                </a:solidFill>
                <a:ea typeface="Zapf Dingbats"/>
                <a:cs typeface="Zapf Dingbats"/>
                <a:sym typeface="Zapf Dingbats"/>
              </a:rPr>
              <a:t>B</a:t>
            </a:r>
            <a:r>
              <a:rPr lang="en-US" dirty="0">
                <a:solidFill>
                  <a:schemeClr val="tx1"/>
                </a:solidFill>
                <a:ea typeface="Zapf Dingbats"/>
                <a:cs typeface="Zapf Dingbats"/>
                <a:sym typeface="Zapf Dingbats"/>
              </a:rPr>
              <a:t> </a:t>
            </a:r>
            <a:r>
              <a:rPr lang="en-US" dirty="0" smtClean="0">
                <a:solidFill>
                  <a:schemeClr val="tx1"/>
                </a:solidFill>
                <a:ea typeface="Zapf Dingbats"/>
                <a:cs typeface="Zapf Dingbats"/>
                <a:sym typeface="Zapf Dingbats"/>
              </a:rPr>
              <a:t> but IRR</a:t>
            </a:r>
            <a:r>
              <a:rPr lang="en-US" sz="2000" dirty="0" smtClean="0">
                <a:solidFill>
                  <a:schemeClr val="tx1"/>
                </a:solidFill>
                <a:ea typeface="Zapf Dingbats"/>
                <a:cs typeface="Zapf Dingbats"/>
                <a:sym typeface="Zapf Dingbats"/>
              </a:rPr>
              <a:t>B</a:t>
            </a:r>
            <a:r>
              <a:rPr lang="en-US" dirty="0" smtClean="0">
                <a:solidFill>
                  <a:schemeClr val="tx1"/>
                </a:solidFill>
                <a:ea typeface="Zapf Dingbats"/>
                <a:cs typeface="Zapf Dingbats"/>
                <a:sym typeface="Zapf Dingbats"/>
              </a:rPr>
              <a:t> </a:t>
            </a:r>
            <a:r>
              <a:rPr lang="en-US" dirty="0">
                <a:solidFill>
                  <a:schemeClr val="tx1"/>
                </a:solidFill>
                <a:ea typeface="Zapf Dingbats"/>
                <a:cs typeface="Zapf Dingbats"/>
                <a:sym typeface="Zapf Dingbats"/>
              </a:rPr>
              <a:t>&gt; </a:t>
            </a:r>
            <a:r>
              <a:rPr lang="en-US" dirty="0" smtClean="0">
                <a:solidFill>
                  <a:schemeClr val="tx1"/>
                </a:solidFill>
                <a:ea typeface="Zapf Dingbats"/>
                <a:cs typeface="Zapf Dingbats"/>
                <a:sym typeface="Zapf Dingbats"/>
              </a:rPr>
              <a:t>IRR</a:t>
            </a:r>
            <a:r>
              <a:rPr lang="en-US" sz="2000" dirty="0" smtClean="0">
                <a:solidFill>
                  <a:schemeClr val="tx1"/>
                </a:solidFill>
                <a:ea typeface="Zapf Dingbats"/>
                <a:cs typeface="Zapf Dingbats"/>
                <a:sym typeface="Zapf Dingbats"/>
              </a:rPr>
              <a:t>A </a:t>
            </a:r>
            <a:r>
              <a:rPr lang="en-US" dirty="0" smtClean="0">
                <a:solidFill>
                  <a:schemeClr val="tx1"/>
                </a:solidFill>
                <a:ea typeface="Zapf Dingbats"/>
                <a:cs typeface="Zapf Dingbats"/>
                <a:sym typeface="Zapf Dingbats"/>
              </a:rPr>
              <a:t>&gt; WACC, NPV method assumes CFs are reinvested at the WACC ; IRR method assumes CFs are reinvested at IRR. Assuming CFs are reinvested at WACC is more realistic, so by NPV method, we should choose project A if the two projects are mutually exclusive. Besides, by looking at NPV, we can know the value added to the firm from the project.</a:t>
            </a:r>
            <a:endParaRPr lang="en-US" dirty="0">
              <a:solidFill>
                <a:schemeClr val="tx1"/>
              </a:solidFill>
              <a:ea typeface="Zapf Dingbats"/>
              <a:cs typeface="Zapf Dingbats"/>
              <a:sym typeface="Zapf Dingbats"/>
            </a:endParaRPr>
          </a:p>
          <a:p>
            <a:endParaRPr lang="en-US" dirty="0"/>
          </a:p>
        </p:txBody>
      </p:sp>
    </p:spTree>
    <p:extLst>
      <p:ext uri="{BB962C8B-B14F-4D97-AF65-F5344CB8AC3E}">
        <p14:creationId xmlns:p14="http://schemas.microsoft.com/office/powerpoint/2010/main" xmlns="" val="32804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0"/>
          </a:xfrm>
        </p:spPr>
        <p:txBody>
          <a:bodyPr>
            <a:noAutofit/>
          </a:bodyPr>
          <a:lstStyle/>
          <a:p>
            <a:pPr algn="l">
              <a:lnSpc>
                <a:spcPct val="100000"/>
              </a:lnSpc>
            </a:pPr>
            <a:r>
              <a:rPr lang="en-US" sz="2400" dirty="0" smtClean="0"/>
              <a:t/>
            </a:r>
            <a:br>
              <a:rPr lang="en-US" sz="2400" dirty="0" smtClean="0"/>
            </a:br>
            <a:r>
              <a:rPr lang="en-US" sz="2400" dirty="0" smtClean="0"/>
              <a:t>(d)Plot </a:t>
            </a:r>
            <a:r>
              <a:rPr lang="en-US" sz="2400" dirty="0" smtClean="0">
                <a:solidFill>
                  <a:srgbClr val="FF0000"/>
                </a:solidFill>
              </a:rPr>
              <a:t>NPV profiles</a:t>
            </a:r>
            <a:r>
              <a:rPr lang="en-US" sz="2400" dirty="0" smtClean="0"/>
              <a:t> for the two projects using </a:t>
            </a:r>
            <a:r>
              <a:rPr lang="en-US" sz="2400" dirty="0" smtClean="0">
                <a:solidFill>
                  <a:srgbClr val="FF0000"/>
                </a:solidFill>
              </a:rPr>
              <a:t>WACC of 5, 10, 15, 20 </a:t>
            </a:r>
            <a:r>
              <a:rPr lang="en-US" sz="2400" dirty="0" smtClean="0"/>
              <a:t>and using the </a:t>
            </a:r>
            <a:r>
              <a:rPr lang="en-US" sz="2400" dirty="0" smtClean="0">
                <a:solidFill>
                  <a:srgbClr val="FF0000"/>
                </a:solidFill>
              </a:rPr>
              <a:t>IRR for 2 projects.</a:t>
            </a:r>
            <a:r>
              <a:rPr lang="en-US" sz="2400" dirty="0" smtClean="0"/>
              <a:t/>
            </a:r>
            <a:br>
              <a:rPr lang="en-US" sz="2400" dirty="0" smtClean="0"/>
            </a:br>
            <a:endParaRPr lang="en-US" sz="2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368846911"/>
              </p:ext>
            </p:extLst>
          </p:nvPr>
        </p:nvGraphicFramePr>
        <p:xfrm>
          <a:off x="381000" y="2590800"/>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WACC (%)</a:t>
                      </a:r>
                      <a:endParaRPr lang="en-US" dirty="0"/>
                    </a:p>
                  </a:txBody>
                  <a:tcPr/>
                </a:tc>
                <a:tc>
                  <a:txBody>
                    <a:bodyPr/>
                    <a:lstStyle/>
                    <a:p>
                      <a:pPr algn="ctr"/>
                      <a:r>
                        <a:rPr lang="en-US" dirty="0" smtClean="0"/>
                        <a:t>NPV</a:t>
                      </a:r>
                      <a:r>
                        <a:rPr lang="en-US" baseline="-25000" dirty="0" smtClean="0"/>
                        <a:t>A</a:t>
                      </a:r>
                      <a:endParaRPr lang="en-US" dirty="0"/>
                    </a:p>
                  </a:txBody>
                  <a:tcPr/>
                </a:tc>
                <a:tc>
                  <a:txBody>
                    <a:bodyPr/>
                    <a:lstStyle/>
                    <a:p>
                      <a:pPr algn="ctr"/>
                      <a:r>
                        <a:rPr lang="en-US" dirty="0" smtClean="0"/>
                        <a:t>NPV</a:t>
                      </a:r>
                      <a:r>
                        <a:rPr lang="en-US" baseline="-25000" dirty="0" smtClean="0"/>
                        <a:t>B</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20</a:t>
                      </a:r>
                      <a:endParaRPr lang="en-US" dirty="0"/>
                    </a:p>
                  </a:txBody>
                  <a:tcPr/>
                </a:tc>
                <a:tc>
                  <a:txBody>
                    <a:bodyPr/>
                    <a:lstStyle/>
                    <a:p>
                      <a:pPr algn="ctr"/>
                      <a:r>
                        <a:rPr lang="en-US" dirty="0" smtClean="0"/>
                        <a:t>14</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13.24</a:t>
                      </a:r>
                      <a:endParaRPr lang="en-US" dirty="0"/>
                    </a:p>
                  </a:txBody>
                  <a:tcPr/>
                </a:tc>
                <a:tc>
                  <a:txBody>
                    <a:bodyPr/>
                    <a:lstStyle/>
                    <a:p>
                      <a:pPr algn="ctr"/>
                      <a:r>
                        <a:rPr lang="en-US" dirty="0" smtClean="0"/>
                        <a:t>9.96</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7.74</a:t>
                      </a:r>
                      <a:endParaRPr lang="en-US" dirty="0"/>
                    </a:p>
                  </a:txBody>
                  <a:tcPr/>
                </a:tc>
                <a:tc>
                  <a:txBody>
                    <a:bodyPr/>
                    <a:lstStyle/>
                    <a:p>
                      <a:pPr algn="ctr"/>
                      <a:r>
                        <a:rPr lang="en-US" dirty="0" smtClean="0"/>
                        <a:t>6.55</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3.21</a:t>
                      </a:r>
                      <a:endParaRPr lang="en-US" dirty="0"/>
                    </a:p>
                  </a:txBody>
                  <a:tcPr/>
                </a:tc>
                <a:tc>
                  <a:txBody>
                    <a:bodyPr/>
                    <a:lstStyle/>
                    <a:p>
                      <a:pPr algn="ctr"/>
                      <a:r>
                        <a:rPr lang="en-US" dirty="0" smtClean="0"/>
                        <a:t>3.64</a:t>
                      </a:r>
                      <a:endParaRPr lang="en-US" dirty="0"/>
                    </a:p>
                  </a:txBody>
                  <a:tcPr/>
                </a:tc>
              </a:tr>
              <a:tr h="370840">
                <a:tc>
                  <a:txBody>
                    <a:bodyPr/>
                    <a:lstStyle/>
                    <a:p>
                      <a:pPr algn="ctr"/>
                      <a:r>
                        <a:rPr lang="en-US" dirty="0" smtClean="0"/>
                        <a:t>19.19</a:t>
                      </a:r>
                      <a:endParaRPr lang="en-US" dirty="0"/>
                    </a:p>
                  </a:txBody>
                  <a:tcPr/>
                </a:tc>
                <a:tc>
                  <a:txBody>
                    <a:bodyPr/>
                    <a:lstStyle/>
                    <a:p>
                      <a:pPr algn="ctr"/>
                      <a:r>
                        <a:rPr lang="en-US" dirty="0" smtClean="0"/>
                        <a:t>0</a:t>
                      </a:r>
                      <a:endParaRPr lang="en-US" dirty="0"/>
                    </a:p>
                  </a:txBody>
                  <a:tcPr/>
                </a:tc>
                <a:tc>
                  <a:txBody>
                    <a:bodyPr/>
                    <a:lstStyle/>
                    <a:p>
                      <a:pPr algn="ctr"/>
                      <a:r>
                        <a:rPr lang="en-US" dirty="0" smtClean="0"/>
                        <a:t>1.52</a:t>
                      </a:r>
                      <a:endParaRPr lang="en-US" dirty="0"/>
                    </a:p>
                  </a:txBody>
                  <a:tcPr/>
                </a:tc>
              </a:tr>
              <a:tr h="370840">
                <a:tc>
                  <a:txBody>
                    <a:bodyPr/>
                    <a:lstStyle/>
                    <a:p>
                      <a:pPr algn="ctr"/>
                      <a:r>
                        <a:rPr lang="en-US" dirty="0" smtClean="0"/>
                        <a:t>20</a:t>
                      </a:r>
                      <a:endParaRPr lang="en-US" dirty="0"/>
                    </a:p>
                  </a:txBody>
                  <a:tcPr/>
                </a:tc>
                <a:tc>
                  <a:txBody>
                    <a:bodyPr/>
                    <a:lstStyle/>
                    <a:p>
                      <a:pPr algn="ctr"/>
                      <a:r>
                        <a:rPr lang="en-US" dirty="0" smtClean="0"/>
                        <a:t>(0.56)</a:t>
                      </a:r>
                      <a:endParaRPr lang="en-US" dirty="0"/>
                    </a:p>
                  </a:txBody>
                  <a:tcPr/>
                </a:tc>
                <a:tc>
                  <a:txBody>
                    <a:bodyPr/>
                    <a:lstStyle/>
                    <a:p>
                      <a:pPr algn="ctr"/>
                      <a:r>
                        <a:rPr lang="en-US" dirty="0" smtClean="0"/>
                        <a:t>1.13</a:t>
                      </a:r>
                      <a:endParaRPr lang="en-US" dirty="0"/>
                    </a:p>
                  </a:txBody>
                  <a:tcPr/>
                </a:tc>
              </a:tr>
              <a:tr h="370840">
                <a:tc>
                  <a:txBody>
                    <a:bodyPr/>
                    <a:lstStyle/>
                    <a:p>
                      <a:pPr algn="ctr"/>
                      <a:r>
                        <a:rPr lang="en-US" dirty="0" smtClean="0"/>
                        <a:t>22.52</a:t>
                      </a:r>
                      <a:endParaRPr lang="en-US" dirty="0"/>
                    </a:p>
                  </a:txBody>
                  <a:tcPr/>
                </a:tc>
                <a:tc>
                  <a:txBody>
                    <a:bodyPr/>
                    <a:lstStyle/>
                    <a:p>
                      <a:pPr algn="ctr"/>
                      <a:r>
                        <a:rPr lang="en-US" dirty="0" smtClean="0"/>
                        <a:t>(2.23)</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2008000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xmlns="" val="3120794777"/>
              </p:ext>
            </p:extLst>
          </p:nvPr>
        </p:nvGraphicFramePr>
        <p:xfrm>
          <a:off x="914400" y="990600"/>
          <a:ext cx="7277100" cy="4955186"/>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Straight Arrow Connector 10"/>
          <p:cNvCxnSpPr/>
          <p:nvPr/>
        </p:nvCxnSpPr>
        <p:spPr>
          <a:xfrm flipV="1">
            <a:off x="5464463" y="5105400"/>
            <a:ext cx="334818" cy="8659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010727" y="6172200"/>
            <a:ext cx="1858818" cy="369332"/>
          </a:xfrm>
          <a:prstGeom prst="rect">
            <a:avLst/>
          </a:prstGeom>
          <a:noFill/>
        </p:spPr>
        <p:txBody>
          <a:bodyPr wrap="square" rtlCol="0">
            <a:spAutoFit/>
          </a:bodyPr>
          <a:lstStyle/>
          <a:p>
            <a:r>
              <a:rPr lang="en-US" dirty="0" smtClean="0"/>
              <a:t>IRR</a:t>
            </a:r>
            <a:r>
              <a:rPr lang="en-US" baseline="-25000" dirty="0" smtClean="0"/>
              <a:t>A</a:t>
            </a:r>
            <a:r>
              <a:rPr lang="en-US" dirty="0" smtClean="0"/>
              <a:t> = 19.19%</a:t>
            </a:r>
            <a:endParaRPr lang="en-US" dirty="0"/>
          </a:p>
        </p:txBody>
      </p:sp>
      <p:cxnSp>
        <p:nvCxnSpPr>
          <p:cNvPr id="14" name="Straight Arrow Connector 13"/>
          <p:cNvCxnSpPr/>
          <p:nvPr/>
        </p:nvCxnSpPr>
        <p:spPr>
          <a:xfrm flipH="1">
            <a:off x="6661721" y="4444934"/>
            <a:ext cx="773552" cy="50806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502236" y="4248725"/>
            <a:ext cx="1627909" cy="369332"/>
          </a:xfrm>
          <a:prstGeom prst="rect">
            <a:avLst/>
          </a:prstGeom>
          <a:noFill/>
        </p:spPr>
        <p:txBody>
          <a:bodyPr wrap="square" rtlCol="0">
            <a:spAutoFit/>
          </a:bodyPr>
          <a:lstStyle/>
          <a:p>
            <a:r>
              <a:rPr lang="en-US" dirty="0" smtClean="0"/>
              <a:t>IRR</a:t>
            </a:r>
            <a:r>
              <a:rPr lang="en-US" baseline="-25000" dirty="0" smtClean="0"/>
              <a:t>B</a:t>
            </a:r>
            <a:r>
              <a:rPr lang="en-US" dirty="0" smtClean="0"/>
              <a:t> = 22.52%</a:t>
            </a:r>
            <a:endParaRPr lang="en-US" dirty="0"/>
          </a:p>
        </p:txBody>
      </p:sp>
      <p:sp>
        <p:nvSpPr>
          <p:cNvPr id="3" name="TextBox 2"/>
          <p:cNvSpPr txBox="1"/>
          <p:nvPr/>
        </p:nvSpPr>
        <p:spPr>
          <a:xfrm>
            <a:off x="2102422" y="415451"/>
            <a:ext cx="4580081" cy="584775"/>
          </a:xfrm>
          <a:prstGeom prst="rect">
            <a:avLst/>
          </a:prstGeom>
          <a:noFill/>
        </p:spPr>
        <p:txBody>
          <a:bodyPr wrap="square" rtlCol="0">
            <a:spAutoFit/>
          </a:bodyPr>
          <a:lstStyle/>
          <a:p>
            <a:pPr algn="ctr"/>
            <a:r>
              <a:rPr lang="en-US" sz="3200" dirty="0" smtClean="0">
                <a:latin typeface="+mj-lt"/>
              </a:rPr>
              <a:t>NPV profile</a:t>
            </a:r>
            <a:endParaRPr lang="en-US" sz="3200" dirty="0">
              <a:latin typeface="+mj-lt"/>
            </a:endParaRPr>
          </a:p>
        </p:txBody>
      </p:sp>
    </p:spTree>
    <p:extLst>
      <p:ext uri="{BB962C8B-B14F-4D97-AF65-F5344CB8AC3E}">
        <p14:creationId xmlns:p14="http://schemas.microsoft.com/office/powerpoint/2010/main" xmlns="" val="9480422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Autofit/>
          </a:bodyPr>
          <a:lstStyle/>
          <a:p>
            <a:pPr algn="l"/>
            <a:r>
              <a:rPr lang="en-US" sz="2800" dirty="0" smtClean="0"/>
              <a:t/>
            </a:r>
            <a:br>
              <a:rPr lang="en-US" sz="2800" dirty="0" smtClean="0"/>
            </a:br>
            <a:r>
              <a:rPr lang="en-US" sz="2800" dirty="0" smtClean="0"/>
              <a:t>h) Just looking at the </a:t>
            </a:r>
            <a:r>
              <a:rPr lang="en-US" sz="2800" dirty="0" smtClean="0">
                <a:solidFill>
                  <a:srgbClr val="FF0000"/>
                </a:solidFill>
              </a:rPr>
              <a:t>Regular and Discounted Paybacks</a:t>
            </a:r>
            <a:r>
              <a:rPr lang="en-US" sz="2800" dirty="0" smtClean="0"/>
              <a:t>. Which project looks </a:t>
            </a:r>
            <a:r>
              <a:rPr lang="en-US" sz="2800" dirty="0" smtClean="0">
                <a:solidFill>
                  <a:srgbClr val="FF0000"/>
                </a:solidFill>
              </a:rPr>
              <a:t>better</a:t>
            </a:r>
            <a:r>
              <a:rPr lang="en-US" sz="2800" dirty="0" smtClean="0"/>
              <a:t> when judged by the paybacks?</a:t>
            </a:r>
            <a:br>
              <a:rPr lang="en-US" sz="2800" dirty="0" smtClean="0"/>
            </a:br>
            <a:endParaRPr lang="en-US" sz="2800" dirty="0"/>
          </a:p>
        </p:txBody>
      </p:sp>
      <p:sp>
        <p:nvSpPr>
          <p:cNvPr id="3" name="Subtitle 2"/>
          <p:cNvSpPr>
            <a:spLocks noGrp="1"/>
          </p:cNvSpPr>
          <p:nvPr>
            <p:ph type="subTitle" idx="1"/>
          </p:nvPr>
        </p:nvSpPr>
        <p:spPr>
          <a:xfrm>
            <a:off x="457200" y="2057400"/>
            <a:ext cx="8153400" cy="4267200"/>
          </a:xfrm>
        </p:spPr>
        <p:txBody>
          <a:bodyPr/>
          <a:lstStyle/>
          <a:p>
            <a:pPr algn="l"/>
            <a:r>
              <a:rPr lang="en-US" sz="2800" dirty="0" err="1" smtClean="0">
                <a:solidFill>
                  <a:schemeClr val="tx1"/>
                </a:solidFill>
              </a:rPr>
              <a:t>Payback</a:t>
            </a:r>
            <a:r>
              <a:rPr lang="en-US" sz="2800" baseline="-25000" dirty="0" err="1" smtClean="0">
                <a:solidFill>
                  <a:schemeClr val="tx1"/>
                </a:solidFill>
              </a:rPr>
              <a:t>A</a:t>
            </a:r>
            <a:r>
              <a:rPr lang="en-US" sz="2800" dirty="0" smtClean="0">
                <a:solidFill>
                  <a:schemeClr val="tx1"/>
                </a:solidFill>
              </a:rPr>
              <a:t> = 3 years, Discounted </a:t>
            </a:r>
            <a:r>
              <a:rPr lang="en-US" sz="2800" dirty="0" err="1" smtClean="0">
                <a:solidFill>
                  <a:schemeClr val="tx1"/>
                </a:solidFill>
              </a:rPr>
              <a:t>Payback</a:t>
            </a:r>
            <a:r>
              <a:rPr lang="en-US" sz="2800" baseline="-25000" dirty="0" err="1" smtClean="0">
                <a:solidFill>
                  <a:schemeClr val="tx1"/>
                </a:solidFill>
              </a:rPr>
              <a:t>A</a:t>
            </a:r>
            <a:r>
              <a:rPr lang="en-US" sz="2800" dirty="0" smtClean="0">
                <a:solidFill>
                  <a:schemeClr val="tx1"/>
                </a:solidFill>
              </a:rPr>
              <a:t> = 3.43 years</a:t>
            </a:r>
          </a:p>
          <a:p>
            <a:pPr algn="l"/>
            <a:r>
              <a:rPr lang="en-US" sz="2800" dirty="0" err="1" smtClean="0">
                <a:solidFill>
                  <a:schemeClr val="tx1"/>
                </a:solidFill>
              </a:rPr>
              <a:t>Payback</a:t>
            </a:r>
            <a:r>
              <a:rPr lang="en-US" sz="2800" baseline="-25000" dirty="0" err="1" smtClean="0">
                <a:solidFill>
                  <a:schemeClr val="tx1"/>
                </a:solidFill>
              </a:rPr>
              <a:t>B</a:t>
            </a:r>
            <a:r>
              <a:rPr lang="en-US" sz="2800" dirty="0" smtClean="0">
                <a:solidFill>
                  <a:schemeClr val="tx1"/>
                </a:solidFill>
              </a:rPr>
              <a:t> = 2 years, Discounted </a:t>
            </a:r>
            <a:r>
              <a:rPr lang="en-US" sz="2800" dirty="0" err="1" smtClean="0">
                <a:solidFill>
                  <a:schemeClr val="tx1"/>
                </a:solidFill>
              </a:rPr>
              <a:t>Payback</a:t>
            </a:r>
            <a:r>
              <a:rPr lang="en-US" sz="2800" baseline="-25000" dirty="0" err="1" smtClean="0">
                <a:solidFill>
                  <a:schemeClr val="tx1"/>
                </a:solidFill>
              </a:rPr>
              <a:t>B</a:t>
            </a:r>
            <a:r>
              <a:rPr lang="en-US" sz="2800" baseline="-25000" dirty="0" smtClean="0">
                <a:solidFill>
                  <a:schemeClr val="tx1"/>
                </a:solidFill>
              </a:rPr>
              <a:t> </a:t>
            </a:r>
            <a:r>
              <a:rPr lang="en-US" sz="2800" dirty="0" smtClean="0">
                <a:solidFill>
                  <a:schemeClr val="tx1"/>
                </a:solidFill>
              </a:rPr>
              <a:t> = 2.59 years</a:t>
            </a:r>
          </a:p>
          <a:p>
            <a:pPr algn="l"/>
            <a:endParaRPr lang="en-US" sz="2800" dirty="0" smtClean="0">
              <a:solidFill>
                <a:schemeClr val="tx1"/>
              </a:solidFill>
            </a:endParaRPr>
          </a:p>
          <a:p>
            <a:pPr algn="l"/>
            <a:r>
              <a:rPr lang="en-US" sz="2800" dirty="0" smtClean="0">
                <a:solidFill>
                  <a:schemeClr val="tx1"/>
                </a:solidFill>
              </a:rPr>
              <a:t>Project B looks better as the payback is faster, thus liquidity is higher and there is less risk involved. The faster the payback, the more liquid  and less risky the project.</a:t>
            </a:r>
          </a:p>
          <a:p>
            <a:pPr algn="l"/>
            <a:endParaRPr lang="en-US" sz="2800" dirty="0" smtClean="0">
              <a:solidFill>
                <a:schemeClr val="tx1"/>
              </a:solidFill>
            </a:endParaRPr>
          </a:p>
          <a:p>
            <a:endParaRPr lang="en-US" dirty="0" smtClean="0"/>
          </a:p>
          <a:p>
            <a:endParaRPr lang="en-US" dirty="0"/>
          </a:p>
        </p:txBody>
      </p:sp>
    </p:spTree>
    <p:extLst>
      <p:ext uri="{BB962C8B-B14F-4D97-AF65-F5344CB8AC3E}">
        <p14:creationId xmlns:p14="http://schemas.microsoft.com/office/powerpoint/2010/main" xmlns="" val="3035125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l"/>
            <a:r>
              <a:rPr lang="en-US" sz="2800" dirty="0">
                <a:effectLst>
                  <a:outerShdw blurRad="38100" dist="38100" dir="2700000" algn="tl">
                    <a:srgbClr val="000000">
                      <a:alpha val="43137"/>
                    </a:srgbClr>
                  </a:outerShdw>
                </a:effectLst>
                <a:latin typeface="Times New Roman" pitchFamily="18" charset="0"/>
                <a:cs typeface="Times New Roman" pitchFamily="18" charset="0"/>
              </a:rPr>
              <a:t>P12-19</a:t>
            </a:r>
            <a:endParaRPr lang="en-MY" sz="2800" dirty="0"/>
          </a:p>
        </p:txBody>
      </p:sp>
      <p:sp>
        <p:nvSpPr>
          <p:cNvPr id="3" name="Content Placeholder 2"/>
          <p:cNvSpPr>
            <a:spLocks noGrp="1"/>
          </p:cNvSpPr>
          <p:nvPr>
            <p:ph idx="1"/>
          </p:nvPr>
        </p:nvSpPr>
        <p:spPr>
          <a:xfrm>
            <a:off x="457200" y="1143000"/>
            <a:ext cx="8229600" cy="4525963"/>
          </a:xfrm>
        </p:spPr>
        <p:txBody>
          <a:bodyPr>
            <a:normAutofit/>
          </a:bodyPr>
          <a:lstStyle/>
          <a:p>
            <a:r>
              <a:rPr lang="en-MY" b="1" dirty="0" smtClean="0"/>
              <a:t>Multiple </a:t>
            </a:r>
            <a:r>
              <a:rPr lang="en-MY" b="1" dirty="0"/>
              <a:t>IRRs and MIRR</a:t>
            </a:r>
            <a:r>
              <a:rPr lang="en-MY" dirty="0"/>
              <a:t>. </a:t>
            </a:r>
            <a:r>
              <a:rPr lang="en-MY" b="1" dirty="0"/>
              <a:t>(a), (b), (c) only. </a:t>
            </a:r>
            <a:r>
              <a:rPr lang="en-MY" dirty="0"/>
              <a:t>A mining company is deciding whether to open a strip mine, which </a:t>
            </a:r>
            <a:r>
              <a:rPr lang="en-MY" dirty="0">
                <a:solidFill>
                  <a:srgbClr val="FF0000"/>
                </a:solidFill>
              </a:rPr>
              <a:t>costs $2 million</a:t>
            </a:r>
            <a:r>
              <a:rPr lang="en-MY" dirty="0"/>
              <a:t>. Net </a:t>
            </a:r>
            <a:r>
              <a:rPr lang="en-MY" dirty="0">
                <a:solidFill>
                  <a:srgbClr val="FF0000"/>
                </a:solidFill>
              </a:rPr>
              <a:t>cash inflows of $13 million </a:t>
            </a:r>
            <a:r>
              <a:rPr lang="en-MY" dirty="0"/>
              <a:t>would occur at the end of Year 1. The land must be returned to its natural state at </a:t>
            </a:r>
            <a:r>
              <a:rPr lang="en-MY" dirty="0">
                <a:solidFill>
                  <a:srgbClr val="FF0000"/>
                </a:solidFill>
              </a:rPr>
              <a:t>a cost of $12 million</a:t>
            </a:r>
            <a:r>
              <a:rPr lang="en-MY" dirty="0"/>
              <a:t>, payable at the end of Year 2. a. Plot the project’s NPV profile using WACC of 0, 10, 50, 80, 100, 200, 300, 400, 410, 420, 430, and 450 (%). b. Should the project be accepted if WACC = 10%? If WACC = 20%? Explain your reasoning. c. Can you think of some other capital budgeting situation in which negative cash flows during or at the end of the project’s life might lead to multiple IRRs? </a:t>
            </a:r>
          </a:p>
        </p:txBody>
      </p:sp>
    </p:spTree>
    <p:extLst>
      <p:ext uri="{BB962C8B-B14F-4D97-AF65-F5344CB8AC3E}">
        <p14:creationId xmlns:p14="http://schemas.microsoft.com/office/powerpoint/2010/main" xmlns="" val="72243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MY" dirty="0"/>
          </a:p>
        </p:txBody>
      </p:sp>
      <p:sp>
        <p:nvSpPr>
          <p:cNvPr id="3" name="Content Placeholder 2"/>
          <p:cNvSpPr>
            <a:spLocks noGrp="1"/>
          </p:cNvSpPr>
          <p:nvPr>
            <p:ph idx="1"/>
          </p:nvPr>
        </p:nvSpPr>
        <p:spPr/>
        <p:txBody>
          <a:bodyPr/>
          <a:lstStyle/>
          <a:p>
            <a:pPr marL="0" indent="0">
              <a:buNone/>
            </a:pPr>
            <a:r>
              <a:rPr lang="en-US" sz="4800" dirty="0">
                <a:solidFill>
                  <a:schemeClr val="tx1"/>
                </a:solidFill>
                <a:latin typeface="Times New Roman" pitchFamily="18" charset="0"/>
                <a:cs typeface="Times New Roman" pitchFamily="18" charset="0"/>
              </a:rPr>
              <a:t>Decision criteria:</a:t>
            </a:r>
          </a:p>
          <a:p>
            <a:r>
              <a:rPr lang="en-US" sz="3600" dirty="0">
                <a:latin typeface="Times New Roman" pitchFamily="18" charset="0"/>
                <a:cs typeface="Times New Roman" pitchFamily="18" charset="0"/>
              </a:rPr>
              <a:t>Net Present Value (NPV)</a:t>
            </a:r>
          </a:p>
          <a:p>
            <a:r>
              <a:rPr lang="en-US" sz="3600" b="1" dirty="0">
                <a:latin typeface="Times New Roman" pitchFamily="18" charset="0"/>
                <a:cs typeface="Times New Roman" pitchFamily="18" charset="0"/>
              </a:rPr>
              <a:t>Internal Rate of Return (IRR) and Modified IRR (MIRR)</a:t>
            </a:r>
          </a:p>
          <a:p>
            <a:r>
              <a:rPr lang="en-US" sz="3600" dirty="0">
                <a:latin typeface="Times New Roman" pitchFamily="18" charset="0"/>
                <a:cs typeface="Times New Roman" pitchFamily="18" charset="0"/>
              </a:rPr>
              <a:t>(Regular) Payback and Discounted Payback</a:t>
            </a:r>
          </a:p>
          <a:p>
            <a:endParaRPr lang="en-MY" dirty="0"/>
          </a:p>
        </p:txBody>
      </p:sp>
    </p:spTree>
    <p:extLst>
      <p:ext uri="{BB962C8B-B14F-4D97-AF65-F5344CB8AC3E}">
        <p14:creationId xmlns:p14="http://schemas.microsoft.com/office/powerpoint/2010/main" xmlns="" val="39912746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4"/>
          <p:cNvSpPr txBox="1">
            <a:spLocks noChangeArrowheads="1"/>
          </p:cNvSpPr>
          <p:nvPr/>
        </p:nvSpPr>
        <p:spPr bwMode="auto">
          <a:xfrm>
            <a:off x="457200" y="1219200"/>
            <a:ext cx="8507413"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latin typeface="Times New Roman" pitchFamily="18" charset="0"/>
                <a:cs typeface="Times New Roman" pitchFamily="18" charset="0"/>
              </a:rPr>
              <a:t>Important points from the question:</a:t>
            </a:r>
          </a:p>
          <a:p>
            <a:pPr eaLnBrk="1" hangingPunct="1"/>
            <a:endParaRPr lang="en-US" sz="2000" dirty="0">
              <a:latin typeface="Times New Roman" pitchFamily="18" charset="0"/>
              <a:cs typeface="Times New Roman" pitchFamily="18" charset="0"/>
            </a:endParaRPr>
          </a:p>
          <a:p>
            <a:pPr eaLnBrk="1" hangingPunct="1">
              <a:buFont typeface="Arial" pitchFamily="34" charset="0"/>
              <a:buChar char="•"/>
            </a:pPr>
            <a:r>
              <a:rPr lang="en-US" sz="2000" dirty="0">
                <a:latin typeface="Times New Roman" pitchFamily="18" charset="0"/>
                <a:cs typeface="Times New Roman" pitchFamily="18" charset="0"/>
              </a:rPr>
              <a:t> Open require $2million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Net cash flow = -$2 million</a:t>
            </a:r>
          </a:p>
          <a:p>
            <a:pPr eaLnBrk="1" hangingPunct="1">
              <a:buFont typeface="Arial" pitchFamily="34" charset="0"/>
              <a:buChar char="•"/>
            </a:pPr>
            <a:r>
              <a:rPr lang="en-US" sz="2000" dirty="0">
                <a:latin typeface="Times New Roman" pitchFamily="18" charset="0"/>
                <a:cs typeface="Times New Roman" pitchFamily="18" charset="0"/>
              </a:rPr>
              <a:t> Net inflows of $13million at end of year 1</a:t>
            </a:r>
          </a:p>
          <a:p>
            <a:pPr eaLnBrk="1" hangingPunct="1">
              <a:buFont typeface="Arial" pitchFamily="34" charset="0"/>
              <a:buChar char="•"/>
            </a:pPr>
            <a:r>
              <a:rPr lang="en-US" sz="2000" dirty="0">
                <a:latin typeface="Times New Roman" pitchFamily="18" charset="0"/>
                <a:cs typeface="Times New Roman" pitchFamily="18" charset="0"/>
              </a:rPr>
              <a:t> Return land require $12million at end of year 2.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Net cash flow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12million</a:t>
            </a:r>
          </a:p>
        </p:txBody>
      </p:sp>
      <p:sp>
        <p:nvSpPr>
          <p:cNvPr id="2051" name="TextBox 5"/>
          <p:cNvSpPr txBox="1">
            <a:spLocks noChangeArrowheads="1"/>
          </p:cNvSpPr>
          <p:nvPr/>
        </p:nvSpPr>
        <p:spPr bwMode="auto">
          <a:xfrm>
            <a:off x="287338" y="4689475"/>
            <a:ext cx="16922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mn-lt"/>
              </a:rPr>
              <a:t>Net </a:t>
            </a:r>
            <a:r>
              <a:rPr lang="en-US" dirty="0">
                <a:latin typeface="Times New Roman" pitchFamily="18" charset="0"/>
                <a:cs typeface="Times New Roman" pitchFamily="18" charset="0"/>
              </a:rPr>
              <a:t>cash</a:t>
            </a:r>
            <a:r>
              <a:rPr lang="en-US" dirty="0">
                <a:latin typeface="+mn-lt"/>
              </a:rPr>
              <a:t> flow: </a:t>
            </a:r>
            <a:endParaRPr lang="en-SG" dirty="0">
              <a:latin typeface="+mn-lt"/>
            </a:endParaRPr>
          </a:p>
        </p:txBody>
      </p:sp>
      <p:sp>
        <p:nvSpPr>
          <p:cNvPr id="2052" name="TextBox 6"/>
          <p:cNvSpPr txBox="1">
            <a:spLocks noChangeArrowheads="1"/>
          </p:cNvSpPr>
          <p:nvPr/>
        </p:nvSpPr>
        <p:spPr bwMode="auto">
          <a:xfrm>
            <a:off x="2124075" y="4688960"/>
            <a:ext cx="141184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mn-lt"/>
              </a:rPr>
              <a:t>- $</a:t>
            </a:r>
            <a:r>
              <a:rPr lang="en-US" dirty="0" smtClean="0">
                <a:latin typeface="+mn-lt"/>
              </a:rPr>
              <a:t>2million</a:t>
            </a:r>
            <a:endParaRPr lang="en-SG" dirty="0">
              <a:latin typeface="+mn-lt"/>
            </a:endParaRPr>
          </a:p>
        </p:txBody>
      </p:sp>
      <p:sp>
        <p:nvSpPr>
          <p:cNvPr id="2053" name="TextBox 7"/>
          <p:cNvSpPr txBox="1">
            <a:spLocks noChangeArrowheads="1"/>
          </p:cNvSpPr>
          <p:nvPr/>
        </p:nvSpPr>
        <p:spPr bwMode="auto">
          <a:xfrm>
            <a:off x="5003800" y="4688959"/>
            <a:ext cx="141184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mn-lt"/>
              </a:rPr>
              <a:t>$</a:t>
            </a:r>
            <a:r>
              <a:rPr lang="en-US" dirty="0" smtClean="0">
                <a:latin typeface="+mn-lt"/>
              </a:rPr>
              <a:t>13million</a:t>
            </a:r>
            <a:endParaRPr lang="en-SG" dirty="0">
              <a:latin typeface="+mn-lt"/>
            </a:endParaRPr>
          </a:p>
        </p:txBody>
      </p:sp>
      <p:sp>
        <p:nvSpPr>
          <p:cNvPr id="2054" name="TextBox 8"/>
          <p:cNvSpPr txBox="1">
            <a:spLocks noChangeArrowheads="1"/>
          </p:cNvSpPr>
          <p:nvPr/>
        </p:nvSpPr>
        <p:spPr bwMode="auto">
          <a:xfrm>
            <a:off x="7294416" y="4689475"/>
            <a:ext cx="1600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mn-lt"/>
              </a:rPr>
              <a:t>- $</a:t>
            </a:r>
            <a:r>
              <a:rPr lang="en-US" dirty="0" smtClean="0">
                <a:latin typeface="+mn-lt"/>
              </a:rPr>
              <a:t>12million</a:t>
            </a:r>
            <a:endParaRPr lang="en-SG" dirty="0">
              <a:latin typeface="+mn-lt"/>
            </a:endParaRPr>
          </a:p>
        </p:txBody>
      </p:sp>
      <p:grpSp>
        <p:nvGrpSpPr>
          <p:cNvPr id="2055" name="Group 9"/>
          <p:cNvGrpSpPr>
            <a:grpSpLocks/>
          </p:cNvGrpSpPr>
          <p:nvPr/>
        </p:nvGrpSpPr>
        <p:grpSpPr bwMode="auto">
          <a:xfrm>
            <a:off x="1763713" y="3249613"/>
            <a:ext cx="7561262" cy="1160462"/>
            <a:chOff x="467544" y="2411596"/>
            <a:chExt cx="7560840" cy="1161420"/>
          </a:xfrm>
        </p:grpSpPr>
        <p:cxnSp>
          <p:nvCxnSpPr>
            <p:cNvPr id="11" name="Straight Connector 10"/>
            <p:cNvCxnSpPr/>
            <p:nvPr/>
          </p:nvCxnSpPr>
          <p:spPr>
            <a:xfrm>
              <a:off x="1115208" y="3212357"/>
              <a:ext cx="590517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115208" y="2853285"/>
              <a:ext cx="0" cy="71973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020378" y="2853285"/>
              <a:ext cx="0" cy="71973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96359" y="2853285"/>
              <a:ext cx="0" cy="719731"/>
            </a:xfrm>
            <a:prstGeom prst="line">
              <a:avLst/>
            </a:prstGeom>
          </p:spPr>
          <p:style>
            <a:lnRef idx="1">
              <a:schemeClr val="dk1"/>
            </a:lnRef>
            <a:fillRef idx="0">
              <a:schemeClr val="dk1"/>
            </a:fillRef>
            <a:effectRef idx="0">
              <a:schemeClr val="dk1"/>
            </a:effectRef>
            <a:fontRef idx="minor">
              <a:schemeClr val="tx1"/>
            </a:fontRef>
          </p:style>
        </p:cxnSp>
        <p:sp>
          <p:nvSpPr>
            <p:cNvPr id="2061" name="TextBox 14"/>
            <p:cNvSpPr txBox="1">
              <a:spLocks noChangeArrowheads="1"/>
            </p:cNvSpPr>
            <p:nvPr/>
          </p:nvSpPr>
          <p:spPr bwMode="auto">
            <a:xfrm>
              <a:off x="467544" y="2420888"/>
              <a:ext cx="1368152" cy="646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Times New Roman" pitchFamily="18" charset="0"/>
                  <a:cs typeface="Times New Roman" pitchFamily="18" charset="0"/>
                </a:rPr>
                <a:t>Current</a:t>
              </a:r>
              <a:r>
                <a:rPr lang="en-US" dirty="0">
                  <a:latin typeface="+mn-lt"/>
                </a:rPr>
                <a:t> year</a:t>
              </a:r>
              <a:endParaRPr lang="en-SG" dirty="0">
                <a:latin typeface="+mn-lt"/>
              </a:endParaRPr>
            </a:p>
          </p:txBody>
        </p:sp>
        <p:sp>
          <p:nvSpPr>
            <p:cNvPr id="2062" name="TextBox 15"/>
            <p:cNvSpPr txBox="1">
              <a:spLocks noChangeArrowheads="1"/>
            </p:cNvSpPr>
            <p:nvPr/>
          </p:nvSpPr>
          <p:spPr bwMode="auto">
            <a:xfrm>
              <a:off x="3635896" y="2411596"/>
              <a:ext cx="13681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Times New Roman" pitchFamily="18" charset="0"/>
                  <a:cs typeface="Times New Roman" pitchFamily="18" charset="0"/>
                </a:rPr>
                <a:t>Year</a:t>
              </a:r>
              <a:r>
                <a:rPr lang="en-US" dirty="0">
                  <a:latin typeface="+mn-lt"/>
                </a:rPr>
                <a:t> 1</a:t>
              </a:r>
              <a:endParaRPr lang="en-SG" dirty="0">
                <a:latin typeface="+mn-lt"/>
              </a:endParaRPr>
            </a:p>
          </p:txBody>
        </p:sp>
        <p:sp>
          <p:nvSpPr>
            <p:cNvPr id="2063" name="TextBox 16"/>
            <p:cNvSpPr txBox="1">
              <a:spLocks noChangeArrowheads="1"/>
            </p:cNvSpPr>
            <p:nvPr/>
          </p:nvSpPr>
          <p:spPr bwMode="auto">
            <a:xfrm>
              <a:off x="6660232" y="2420888"/>
              <a:ext cx="13681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dirty="0">
                  <a:latin typeface="Times New Roman" pitchFamily="18" charset="0"/>
                  <a:cs typeface="Times New Roman" pitchFamily="18" charset="0"/>
                </a:rPr>
                <a:t>Year</a:t>
              </a:r>
              <a:r>
                <a:rPr lang="en-US" dirty="0">
                  <a:latin typeface="+mn-lt"/>
                </a:rPr>
                <a:t> 2</a:t>
              </a:r>
              <a:endParaRPr lang="en-SG" dirty="0">
                <a:latin typeface="+mn-lt"/>
              </a:endParaRPr>
            </a:p>
          </p:txBody>
        </p:sp>
      </p:grpSp>
      <p:sp>
        <p:nvSpPr>
          <p:cNvPr id="2056" name="TextBox 18"/>
          <p:cNvSpPr txBox="1">
            <a:spLocks noChangeArrowheads="1"/>
          </p:cNvSpPr>
          <p:nvPr/>
        </p:nvSpPr>
        <p:spPr bwMode="auto">
          <a:xfrm>
            <a:off x="656196" y="304800"/>
            <a:ext cx="57594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P12-19 </a:t>
            </a:r>
            <a:endParaRPr lang="en-SG" sz="2400"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952349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ChangeArrowheads="1"/>
          </p:cNvSpPr>
          <p:nvPr/>
        </p:nvSpPr>
        <p:spPr bwMode="auto">
          <a:xfrm>
            <a:off x="550047" y="28275"/>
            <a:ext cx="8604250"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sz="1600" dirty="0">
              <a:latin typeface="Times New Roman" pitchFamily="18" charset="0"/>
              <a:cs typeface="Times New Roman" pitchFamily="18" charset="0"/>
            </a:endParaRPr>
          </a:p>
          <a:p>
            <a:r>
              <a:rPr lang="en-US"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a. Plot the project’s NPV profile </a:t>
            </a:r>
            <a:r>
              <a:rPr lang="en-US"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using WACC </a:t>
            </a:r>
            <a:r>
              <a:rPr lang="en-US"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of 0,10,50,80,100,200,300,400,410,420,430, and 450 (%).</a:t>
            </a:r>
            <a:endParaRPr lang="en-SG"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xmlns="" val="2996943201"/>
              </p:ext>
            </p:extLst>
          </p:nvPr>
        </p:nvGraphicFramePr>
        <p:xfrm>
          <a:off x="278624" y="920827"/>
          <a:ext cx="8785228" cy="1136573"/>
        </p:xfrm>
        <a:graphic>
          <a:graphicData uri="http://schemas.openxmlformats.org/drawingml/2006/table">
            <a:tbl>
              <a:tblPr firstRow="1" bandRow="1">
                <a:tableStyleId>{5C22544A-7EE6-4342-B048-85BDC9FD1C3A}</a:tableStyleId>
              </a:tblPr>
              <a:tblGrid>
                <a:gridCol w="675787"/>
                <a:gridCol w="548384"/>
                <a:gridCol w="803189"/>
                <a:gridCol w="675787"/>
                <a:gridCol w="537307"/>
                <a:gridCol w="576081"/>
                <a:gridCol w="576081"/>
                <a:gridCol w="648091"/>
                <a:gridCol w="648091"/>
                <a:gridCol w="792111"/>
                <a:gridCol w="792111"/>
                <a:gridCol w="648091"/>
                <a:gridCol w="864117"/>
              </a:tblGrid>
              <a:tr h="290592">
                <a:tc>
                  <a:txBody>
                    <a:bodyPr/>
                    <a:lstStyle/>
                    <a:p>
                      <a:r>
                        <a:rPr lang="en-US" sz="1200" dirty="0" smtClean="0">
                          <a:latin typeface="Times New Roman" pitchFamily="18" charset="0"/>
                          <a:cs typeface="Times New Roman" pitchFamily="18" charset="0"/>
                        </a:rPr>
                        <a:t>WACC</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Arial" pitchFamily="34" charset="0"/>
                          <a:cs typeface="Arial" pitchFamily="34" charset="0"/>
                        </a:rPr>
                        <a:t>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10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50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80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100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200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300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400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410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420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430</a:t>
                      </a:r>
                      <a:endParaRPr lang="en-SG" sz="1200" dirty="0">
                        <a:latin typeface="Arial" pitchFamily="34" charset="0"/>
                        <a:cs typeface="Arial" pitchFamily="34" charset="0"/>
                      </a:endParaRPr>
                    </a:p>
                  </a:txBody>
                  <a:tcPr marL="91443" marR="91443" marT="45724" marB="45724"/>
                </a:tc>
                <a:tc>
                  <a:txBody>
                    <a:bodyPr/>
                    <a:lstStyle/>
                    <a:p>
                      <a:r>
                        <a:rPr lang="en-US" sz="1200" dirty="0" smtClean="0">
                          <a:latin typeface="Arial" pitchFamily="34" charset="0"/>
                          <a:cs typeface="Arial" pitchFamily="34" charset="0"/>
                        </a:rPr>
                        <a:t>450</a:t>
                      </a:r>
                      <a:endParaRPr lang="en-SG" sz="1200" dirty="0">
                        <a:latin typeface="Arial" pitchFamily="34" charset="0"/>
                        <a:cs typeface="Arial" pitchFamily="34" charset="0"/>
                      </a:endParaRPr>
                    </a:p>
                  </a:txBody>
                  <a:tcPr marL="91443" marR="91443" marT="45724" marB="45724"/>
                </a:tc>
              </a:tr>
              <a:tr h="845981">
                <a:tc>
                  <a:txBody>
                    <a:bodyPr/>
                    <a:lstStyle/>
                    <a:p>
                      <a:r>
                        <a:rPr lang="en-US" sz="1200" dirty="0" smtClean="0">
                          <a:latin typeface="Times New Roman" pitchFamily="18" charset="0"/>
                          <a:cs typeface="Times New Roman" pitchFamily="18" charset="0"/>
                        </a:rPr>
                        <a:t>NPV</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-1000000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-99200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1330000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1520000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1500000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1000000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500000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120000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87700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56200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25600</a:t>
                      </a:r>
                      <a:endParaRPr lang="en-SG" sz="1200" dirty="0">
                        <a:latin typeface="Times New Roman" pitchFamily="18" charset="0"/>
                        <a:cs typeface="Times New Roman" pitchFamily="18" charset="0"/>
                      </a:endParaRPr>
                    </a:p>
                  </a:txBody>
                  <a:tcPr marL="91443" marR="91443" marT="45724" marB="45724"/>
                </a:tc>
                <a:tc>
                  <a:txBody>
                    <a:bodyPr/>
                    <a:lstStyle/>
                    <a:p>
                      <a:r>
                        <a:rPr lang="en-US" sz="1200" dirty="0" smtClean="0">
                          <a:latin typeface="Times New Roman" pitchFamily="18" charset="0"/>
                          <a:cs typeface="Times New Roman" pitchFamily="18" charset="0"/>
                        </a:rPr>
                        <a:t>-33100</a:t>
                      </a:r>
                      <a:endParaRPr lang="en-SG" sz="1200" dirty="0">
                        <a:latin typeface="Times New Roman" pitchFamily="18" charset="0"/>
                        <a:cs typeface="Times New Roman" pitchFamily="18" charset="0"/>
                      </a:endParaRPr>
                    </a:p>
                  </a:txBody>
                  <a:tcPr marL="91443" marR="91443" marT="45724" marB="45724"/>
                </a:tc>
              </a:tr>
            </a:tbl>
          </a:graphicData>
        </a:graphic>
      </p:graphicFrame>
      <p:graphicFrame>
        <p:nvGraphicFramePr>
          <p:cNvPr id="23" name="Chart 22"/>
          <p:cNvGraphicFramePr/>
          <p:nvPr/>
        </p:nvGraphicFramePr>
        <p:xfrm>
          <a:off x="971600" y="1628800"/>
          <a:ext cx="7488832" cy="52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283242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042988" y="381000"/>
            <a:ext cx="785018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400"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b. Should the project be accepted if WACC = 10%?  If WACC = 20%? Explain your reasoning.</a:t>
            </a:r>
            <a:endParaRPr lang="en-SG" sz="2400"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4099" name="TextBox 2"/>
              <p:cNvSpPr txBox="1">
                <a:spLocks noChangeArrowheads="1"/>
              </p:cNvSpPr>
              <p:nvPr/>
            </p:nvSpPr>
            <p:spPr bwMode="auto">
              <a:xfrm>
                <a:off x="1136566" y="2229592"/>
                <a:ext cx="6553200" cy="42622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smtClean="0">
                    <a:latin typeface="Times New Roman" pitchFamily="18" charset="0"/>
                    <a:cs typeface="Times New Roman" pitchFamily="18" charset="0"/>
                  </a:rPr>
                  <a:t>From the table:</a:t>
                </a:r>
              </a:p>
              <a:p>
                <a:pPr eaLnBrk="1" hangingPunct="1"/>
                <a:r>
                  <a:rPr lang="en-US" sz="2000" dirty="0">
                    <a:latin typeface="Times New Roman" pitchFamily="18" charset="0"/>
                    <a:cs typeface="Times New Roman" pitchFamily="18" charset="0"/>
                  </a:rPr>
                  <a:t>For WACC = 10%, NPV = </a:t>
                </a:r>
                <a:r>
                  <a:rPr lang="en-US" sz="2000" dirty="0" smtClean="0">
                    <a:latin typeface="Times New Roman" pitchFamily="18" charset="0"/>
                    <a:cs typeface="Times New Roman" pitchFamily="18" charset="0"/>
                  </a:rPr>
                  <a:t>-$99,173.55</a:t>
                </a:r>
                <a:endParaRPr lang="en-US" sz="2000" dirty="0">
                  <a:latin typeface="Times New Roman" pitchFamily="18" charset="0"/>
                  <a:cs typeface="Times New Roman" pitchFamily="18" charset="0"/>
                </a:endParaRPr>
              </a:p>
              <a:p>
                <a:pPr eaLnBrk="1" hangingPunct="1"/>
                <a:endParaRPr lang="en-US" sz="2000" dirty="0">
                  <a:latin typeface="Times New Roman" pitchFamily="18" charset="0"/>
                  <a:cs typeface="Times New Roman" pitchFamily="18" charset="0"/>
                </a:endParaRPr>
              </a:p>
              <a:p>
                <a:pPr eaLnBrk="1" hangingPunct="1"/>
                <a:r>
                  <a:rPr lang="en-US" sz="2000" dirty="0">
                    <a:latin typeface="Times New Roman" pitchFamily="18" charset="0"/>
                    <a:cs typeface="Times New Roman" pitchFamily="18" charset="0"/>
                  </a:rPr>
                  <a:t>Therefore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should </a:t>
                </a:r>
                <a:r>
                  <a:rPr lang="en-US" sz="2000" dirty="0">
                    <a:latin typeface="Times New Roman" pitchFamily="18" charset="0"/>
                    <a:cs typeface="Times New Roman" pitchFamily="18" charset="0"/>
                  </a:rPr>
                  <a:t>be </a:t>
                </a:r>
                <a:r>
                  <a:rPr lang="en-US" sz="2000" dirty="0">
                    <a:solidFill>
                      <a:srgbClr val="FF0000"/>
                    </a:solidFill>
                    <a:latin typeface="Times New Roman" pitchFamily="18" charset="0"/>
                    <a:cs typeface="Times New Roman" pitchFamily="18" charset="0"/>
                  </a:rPr>
                  <a:t>rejected</a:t>
                </a:r>
                <a:r>
                  <a:rPr lang="en-US" sz="2000" dirty="0">
                    <a:latin typeface="Times New Roman" pitchFamily="18" charset="0"/>
                    <a:cs typeface="Times New Roman" pitchFamily="18" charset="0"/>
                  </a:rPr>
                  <a:t> since </a:t>
                </a:r>
                <a:r>
                  <a:rPr lang="en-US" sz="2000" dirty="0">
                    <a:solidFill>
                      <a:srgbClr val="FF0000"/>
                    </a:solidFill>
                    <a:latin typeface="Times New Roman" pitchFamily="18" charset="0"/>
                    <a:cs typeface="Times New Roman" pitchFamily="18" charset="0"/>
                  </a:rPr>
                  <a:t>NPV </a:t>
                </a:r>
                <a:r>
                  <a:rPr lang="en-US" sz="2000" dirty="0" smtClean="0">
                    <a:solidFill>
                      <a:srgbClr val="FF0000"/>
                    </a:solidFill>
                    <a:latin typeface="Times New Roman" pitchFamily="18" charset="0"/>
                    <a:cs typeface="Times New Roman" pitchFamily="18" charset="0"/>
                  </a:rPr>
                  <a:t>&lt; </a:t>
                </a:r>
                <a:r>
                  <a:rPr lang="en-US" sz="2000" dirty="0">
                    <a:solidFill>
                      <a:srgbClr val="FF0000"/>
                    </a:solidFill>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The project is not profitable.</a:t>
                </a:r>
              </a:p>
              <a:p>
                <a:pPr eaLnBrk="1" hangingPunct="1"/>
                <a:endParaRPr lang="en-US" sz="2000" dirty="0">
                  <a:latin typeface="Times New Roman" pitchFamily="18" charset="0"/>
                  <a:cs typeface="Times New Roman" pitchFamily="18" charset="0"/>
                </a:endParaRPr>
              </a:p>
              <a:p>
                <a:pPr eaLnBrk="1" hangingPunct="1"/>
                <a:endParaRPr lang="en-US" sz="2000" dirty="0">
                  <a:latin typeface="Times New Roman" pitchFamily="18" charset="0"/>
                  <a:cs typeface="Times New Roman" pitchFamily="18" charset="0"/>
                </a:endParaRPr>
              </a:p>
              <a:p>
                <a:pPr eaLnBrk="1" hangingPunct="1"/>
                <a:r>
                  <a:rPr lang="en-US" sz="2000" dirty="0">
                    <a:latin typeface="Times New Roman" pitchFamily="18" charset="0"/>
                    <a:cs typeface="Times New Roman" pitchFamily="18" charset="0"/>
                  </a:rPr>
                  <a:t>For WACC = 20%, NPV = </a:t>
                </a:r>
                <a:r>
                  <a:rPr lang="en-US" sz="2000" dirty="0" smtClean="0">
                    <a:latin typeface="Times New Roman" pitchFamily="18" charset="0"/>
                    <a:cs typeface="Times New Roman" pitchFamily="18" charset="0"/>
                  </a:rPr>
                  <a:t>0.5</a:t>
                </a:r>
              </a:p>
              <a:p>
                <a:pPr eaLnBrk="1" hangingPunct="1"/>
                <a:r>
                  <a:rPr lang="en-US" sz="2000" dirty="0">
                    <a:latin typeface="Times New Roman" pitchFamily="18" charset="0"/>
                    <a:cs typeface="Times New Roman" pitchFamily="18" charset="0"/>
                  </a:rPr>
                  <a:t>NPV </a:t>
                </a:r>
                <a:r>
                  <a:rPr lang="en-US" sz="2000" dirty="0" smtClean="0">
                    <a:latin typeface="Times New Roman" pitchFamily="18" charset="0"/>
                    <a:cs typeface="Times New Roman" pitchFamily="18" charset="0"/>
                  </a:rPr>
                  <a:t>= </a:t>
                </a:r>
                <a14:m>
                  <m:oMath xmlns:m="http://schemas.openxmlformats.org/officeDocument/2006/math">
                    <m:f>
                      <m:fPr>
                        <m:ctrlPr>
                          <a:rPr lang="en-US" sz="2000" i="1">
                            <a:latin typeface="Cambria Math"/>
                          </a:rPr>
                        </m:ctrlPr>
                      </m:fPr>
                      <m:num>
                        <m:r>
                          <a:rPr lang="en-US" sz="2000" b="0" i="1" smtClean="0">
                            <a:latin typeface="Cambria Math"/>
                          </a:rPr>
                          <m:t>−200,000</m:t>
                        </m:r>
                      </m:num>
                      <m:den>
                        <m:sSup>
                          <m:sSupPr>
                            <m:ctrlPr>
                              <a:rPr lang="en-US" sz="2000" i="1">
                                <a:latin typeface="Cambria Math"/>
                              </a:rPr>
                            </m:ctrlPr>
                          </m:sSupPr>
                          <m:e>
                            <m:r>
                              <a:rPr lang="en-US" sz="2000" i="1">
                                <a:latin typeface="Cambria Math"/>
                              </a:rPr>
                              <m:t>(1+</m:t>
                            </m:r>
                            <m:r>
                              <a:rPr lang="en-US" sz="2000" b="0" i="1" smtClean="0">
                                <a:latin typeface="Cambria Math"/>
                              </a:rPr>
                              <m:t>0.2</m:t>
                            </m:r>
                            <m:r>
                              <a:rPr lang="en-US" sz="2000" i="1">
                                <a:latin typeface="Cambria Math"/>
                              </a:rPr>
                              <m:t>)</m:t>
                            </m:r>
                          </m:e>
                          <m:sup>
                            <m:r>
                              <a:rPr lang="en-US" sz="2000" b="0" i="1" smtClean="0">
                                <a:latin typeface="Cambria Math"/>
                              </a:rPr>
                              <m:t>0</m:t>
                            </m:r>
                          </m:sup>
                        </m:sSup>
                      </m:den>
                    </m:f>
                  </m:oMath>
                </a14:m>
                <a:r>
                  <a:rPr lang="en-US" sz="2000" dirty="0" smtClean="0">
                    <a:latin typeface="Times New Roman" pitchFamily="18" charset="0"/>
                    <a:cs typeface="Times New Roman" pitchFamily="18" charset="0"/>
                  </a:rPr>
                  <a:t> + </a:t>
                </a:r>
                <a14:m>
                  <m:oMath xmlns:m="http://schemas.openxmlformats.org/officeDocument/2006/math">
                    <m:f>
                      <m:fPr>
                        <m:ctrlPr>
                          <a:rPr lang="en-US" sz="2000" i="1">
                            <a:latin typeface="Cambria Math"/>
                          </a:rPr>
                        </m:ctrlPr>
                      </m:fPr>
                      <m:num>
                        <m:r>
                          <a:rPr lang="en-US" sz="2000" b="0" i="1" smtClean="0">
                            <a:latin typeface="Cambria Math"/>
                          </a:rPr>
                          <m:t>1,300,000</m:t>
                        </m:r>
                      </m:num>
                      <m:den>
                        <m:sSup>
                          <m:sSupPr>
                            <m:ctrlPr>
                              <a:rPr lang="en-US" sz="2000" i="1">
                                <a:latin typeface="Cambria Math"/>
                              </a:rPr>
                            </m:ctrlPr>
                          </m:sSupPr>
                          <m:e>
                            <m:r>
                              <a:rPr lang="en-US" sz="2000" i="1">
                                <a:latin typeface="Cambria Math"/>
                              </a:rPr>
                              <m:t>(1+</m:t>
                            </m:r>
                            <m:r>
                              <a:rPr lang="en-US" sz="2000" b="0" i="1" smtClean="0">
                                <a:latin typeface="Cambria Math"/>
                              </a:rPr>
                              <m:t>0.2</m:t>
                            </m:r>
                            <m:r>
                              <a:rPr lang="en-US" sz="2000" i="1">
                                <a:latin typeface="Cambria Math"/>
                              </a:rPr>
                              <m:t>)</m:t>
                            </m:r>
                          </m:e>
                          <m:sup>
                            <m:r>
                              <a:rPr lang="en-US" sz="2000" b="0" i="1" smtClean="0">
                                <a:latin typeface="Cambria Math"/>
                              </a:rPr>
                              <m:t>1</m:t>
                            </m:r>
                          </m:sup>
                        </m:sSup>
                      </m:den>
                    </m:f>
                  </m:oMath>
                </a14:m>
                <a:r>
                  <a:rPr lang="en-US" sz="2000" dirty="0" smtClean="0">
                    <a:latin typeface="Times New Roman" pitchFamily="18" charset="0"/>
                    <a:cs typeface="Times New Roman" pitchFamily="18" charset="0"/>
                  </a:rPr>
                  <a:t> + </a:t>
                </a:r>
                <a14:m>
                  <m:oMath xmlns:m="http://schemas.openxmlformats.org/officeDocument/2006/math">
                    <m:f>
                      <m:fPr>
                        <m:ctrlPr>
                          <a:rPr lang="en-US" sz="2000" i="1">
                            <a:latin typeface="Cambria Math"/>
                          </a:rPr>
                        </m:ctrlPr>
                      </m:fPr>
                      <m:num>
                        <m:r>
                          <a:rPr lang="en-US" sz="2000" b="0" i="1" smtClean="0">
                            <a:latin typeface="Cambria Math"/>
                          </a:rPr>
                          <m:t>−1,200,000</m:t>
                        </m:r>
                      </m:num>
                      <m:den>
                        <m:sSup>
                          <m:sSupPr>
                            <m:ctrlPr>
                              <a:rPr lang="en-US" sz="2000" i="1">
                                <a:latin typeface="Cambria Math"/>
                              </a:rPr>
                            </m:ctrlPr>
                          </m:sSupPr>
                          <m:e>
                            <m:r>
                              <a:rPr lang="en-US" sz="2000" i="1">
                                <a:latin typeface="Cambria Math"/>
                              </a:rPr>
                              <m:t>(1+</m:t>
                            </m:r>
                            <m:r>
                              <a:rPr lang="en-US" sz="2000" b="0" i="1" smtClean="0">
                                <a:latin typeface="Cambria Math"/>
                              </a:rPr>
                              <m:t>0.2</m:t>
                            </m:r>
                            <m:r>
                              <a:rPr lang="en-US" sz="2000" i="1">
                                <a:latin typeface="Cambria Math"/>
                              </a:rPr>
                              <m:t>)</m:t>
                            </m:r>
                          </m:e>
                          <m:sup>
                            <m:r>
                              <a:rPr lang="en-US" sz="2000" b="0" i="1" smtClean="0">
                                <a:latin typeface="Cambria Math"/>
                              </a:rPr>
                              <m:t>2</m:t>
                            </m:r>
                          </m:sup>
                        </m:sSup>
                      </m:den>
                    </m:f>
                  </m:oMath>
                </a14:m>
                <a:endParaRPr lang="en-US" sz="2000" dirty="0" smtClean="0">
                  <a:latin typeface="Times New Roman" pitchFamily="18" charset="0"/>
                  <a:cs typeface="Times New Roman" pitchFamily="18" charset="0"/>
                </a:endParaRPr>
              </a:p>
              <a:p>
                <a:pPr eaLnBrk="1" hangingPunct="1"/>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$500,000</a:t>
                </a:r>
                <a:endParaRPr lang="en-US" sz="2000" dirty="0">
                  <a:latin typeface="Times New Roman" pitchFamily="18" charset="0"/>
                  <a:cs typeface="Times New Roman" pitchFamily="18" charset="0"/>
                </a:endParaRPr>
              </a:p>
              <a:p>
                <a:pPr eaLnBrk="1" hangingPunct="1"/>
                <a:endParaRPr lang="en-US" sz="2000" dirty="0">
                  <a:latin typeface="Times New Roman" pitchFamily="18" charset="0"/>
                  <a:cs typeface="Times New Roman" pitchFamily="18" charset="0"/>
                </a:endParaRPr>
              </a:p>
              <a:p>
                <a:pPr eaLnBrk="1" hangingPunct="1"/>
                <a:r>
                  <a:rPr lang="en-US" sz="2000" dirty="0">
                    <a:latin typeface="Times New Roman" pitchFamily="18" charset="0"/>
                    <a:cs typeface="Times New Roman" pitchFamily="18" charset="0"/>
                  </a:rPr>
                  <a:t>Therefore the project should be </a:t>
                </a:r>
                <a:r>
                  <a:rPr lang="en-US" sz="2000" dirty="0">
                    <a:solidFill>
                      <a:srgbClr val="FF0000"/>
                    </a:solidFill>
                    <a:latin typeface="Times New Roman" pitchFamily="18" charset="0"/>
                    <a:cs typeface="Times New Roman" pitchFamily="18" charset="0"/>
                  </a:rPr>
                  <a:t>approved</a:t>
                </a:r>
                <a:r>
                  <a:rPr lang="en-US" sz="2000" dirty="0">
                    <a:latin typeface="Times New Roman" pitchFamily="18" charset="0"/>
                    <a:cs typeface="Times New Roman" pitchFamily="18" charset="0"/>
                  </a:rPr>
                  <a:t> since </a:t>
                </a:r>
                <a:r>
                  <a:rPr lang="en-US" sz="2000" dirty="0">
                    <a:solidFill>
                      <a:srgbClr val="FF0000"/>
                    </a:solidFill>
                    <a:latin typeface="Times New Roman" pitchFamily="18" charset="0"/>
                    <a:cs typeface="Times New Roman" pitchFamily="18" charset="0"/>
                  </a:rPr>
                  <a:t>NPV &gt; 0</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The project is profitable.</a:t>
                </a:r>
                <a:endParaRPr lang="en-SG" sz="2000" dirty="0">
                  <a:latin typeface="Times New Roman" pitchFamily="18" charset="0"/>
                  <a:cs typeface="Times New Roman" pitchFamily="18" charset="0"/>
                </a:endParaRPr>
              </a:p>
            </p:txBody>
          </p:sp>
        </mc:Choice>
        <mc:Fallback>
          <p:sp>
            <p:nvSpPr>
              <p:cNvPr id="4099" name="TextBox 2"/>
              <p:cNvSpPr txBox="1">
                <a:spLocks noRot="1" noChangeAspect="1" noMove="1" noResize="1" noEditPoints="1" noAdjustHandles="1" noChangeArrowheads="1" noChangeShapeType="1" noTextEdit="1"/>
              </p:cNvSpPr>
              <p:nvPr/>
            </p:nvSpPr>
            <p:spPr bwMode="auto">
              <a:xfrm>
                <a:off x="1136566" y="2229592"/>
                <a:ext cx="6553200" cy="4262257"/>
              </a:xfrm>
              <a:prstGeom prst="rect">
                <a:avLst/>
              </a:prstGeom>
              <a:blipFill rotWithShape="1">
                <a:blip r:embed="rId2" cstate="print"/>
                <a:stretch>
                  <a:fillRect l="-930" t="-715" b="-1717"/>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MY">
                    <a:noFill/>
                  </a:rPr>
                  <a:t> </a:t>
                </a:r>
              </a:p>
            </p:txBody>
          </p:sp>
        </mc:Fallback>
      </mc:AlternateContent>
      <mc:AlternateContent xmlns:mc="http://schemas.openxmlformats.org/markup-compatibility/2006">
        <mc:Choice xmlns:a14="http://schemas.microsoft.com/office/drawing/2010/main" xmlns="" Requires="a14">
          <p:sp>
            <p:nvSpPr>
              <p:cNvPr id="2" name="TextBox 1"/>
              <p:cNvSpPr txBox="1"/>
              <p:nvPr/>
            </p:nvSpPr>
            <p:spPr>
              <a:xfrm>
                <a:off x="2454876" y="1371600"/>
                <a:ext cx="4114800" cy="857992"/>
              </a:xfrm>
              <a:prstGeom prst="rect">
                <a:avLst/>
              </a:prstGeom>
              <a:noFill/>
            </p:spPr>
            <p:txBody>
              <a:bodyPr wrap="square" rtlCol="0">
                <a:spAutoFit/>
              </a:bodyPr>
              <a:lstStyle/>
              <a:p>
                <a:r>
                  <a:rPr lang="en-US" sz="3200" dirty="0">
                    <a:latin typeface="Times New Roman" pitchFamily="18" charset="0"/>
                    <a:cs typeface="Times New Roman" pitchFamily="18" charset="0"/>
                  </a:rPr>
                  <a:t>NPV = </a:t>
                </a:r>
                <a14:m>
                  <m:oMath xmlns:m="http://schemas.openxmlformats.org/officeDocument/2006/math">
                    <m:nary>
                      <m:naryPr>
                        <m:chr m:val="∑"/>
                        <m:ctrlPr>
                          <a:rPr lang="en-US" sz="3200" i="1">
                            <a:latin typeface="Cambria Math"/>
                            <a:cs typeface="Arial" pitchFamily="34" charset="0"/>
                          </a:rPr>
                        </m:ctrlPr>
                      </m:naryPr>
                      <m:sub>
                        <m:r>
                          <m:rPr>
                            <m:brk m:alnAt="23"/>
                          </m:rPr>
                          <a:rPr lang="en-US" sz="3200" i="1">
                            <a:latin typeface="Cambria Math"/>
                            <a:cs typeface="Arial" pitchFamily="34" charset="0"/>
                          </a:rPr>
                          <m:t>𝑡</m:t>
                        </m:r>
                        <m:r>
                          <a:rPr lang="en-US" sz="3200" i="1">
                            <a:latin typeface="Cambria Math"/>
                            <a:cs typeface="Arial" pitchFamily="34" charset="0"/>
                          </a:rPr>
                          <m:t>=0</m:t>
                        </m:r>
                      </m:sub>
                      <m:sup>
                        <m:r>
                          <a:rPr lang="en-US" sz="3200" i="1">
                            <a:latin typeface="Cambria Math"/>
                            <a:cs typeface="Arial" pitchFamily="34" charset="0"/>
                          </a:rPr>
                          <m:t>𝑁</m:t>
                        </m:r>
                      </m:sup>
                      <m:e>
                        <m:f>
                          <m:fPr>
                            <m:ctrlPr>
                              <a:rPr lang="en-US" sz="3200" i="1">
                                <a:latin typeface="Cambria Math"/>
                                <a:cs typeface="Arial" pitchFamily="34" charset="0"/>
                              </a:rPr>
                            </m:ctrlPr>
                          </m:fPr>
                          <m:num>
                            <m:r>
                              <a:rPr lang="en-US" sz="3200" i="1">
                                <a:latin typeface="Cambria Math"/>
                                <a:cs typeface="Arial" pitchFamily="34" charset="0"/>
                              </a:rPr>
                              <m:t>𝐶𝐹𝑡</m:t>
                            </m:r>
                          </m:num>
                          <m:den>
                            <m:sSup>
                              <m:sSupPr>
                                <m:ctrlPr>
                                  <a:rPr lang="en-US" sz="3200" i="1">
                                    <a:latin typeface="Cambria Math"/>
                                    <a:cs typeface="Arial" pitchFamily="34" charset="0"/>
                                  </a:rPr>
                                </m:ctrlPr>
                              </m:sSupPr>
                              <m:e>
                                <m:r>
                                  <a:rPr lang="en-US" sz="3200" i="1">
                                    <a:latin typeface="Cambria Math"/>
                                    <a:cs typeface="Arial" pitchFamily="34" charset="0"/>
                                  </a:rPr>
                                  <m:t>(1+</m:t>
                                </m:r>
                                <m:r>
                                  <a:rPr lang="en-US" sz="3200" i="1">
                                    <a:latin typeface="Cambria Math"/>
                                    <a:cs typeface="Arial" pitchFamily="34" charset="0"/>
                                  </a:rPr>
                                  <m:t>𝑟</m:t>
                                </m:r>
                                <m:r>
                                  <a:rPr lang="en-US" sz="3200" i="1">
                                    <a:latin typeface="Cambria Math"/>
                                    <a:cs typeface="Arial" pitchFamily="34" charset="0"/>
                                  </a:rPr>
                                  <m:t>)</m:t>
                                </m:r>
                              </m:e>
                              <m:sup>
                                <m:r>
                                  <a:rPr lang="en-US" sz="3200" i="1">
                                    <a:latin typeface="Cambria Math"/>
                                    <a:cs typeface="Arial" pitchFamily="34" charset="0"/>
                                  </a:rPr>
                                  <m:t>𝑡</m:t>
                                </m:r>
                              </m:sup>
                            </m:sSup>
                          </m:den>
                        </m:f>
                      </m:e>
                    </m:nary>
                  </m:oMath>
                </a14:m>
                <a:endParaRPr lang="en-MY" sz="3200" dirty="0"/>
              </a:p>
            </p:txBody>
          </p:sp>
        </mc:Choice>
        <mc:Fallback>
          <p:sp>
            <p:nvSpPr>
              <p:cNvPr id="2" name="TextBox 1"/>
              <p:cNvSpPr txBox="1">
                <a:spLocks noRot="1" noChangeAspect="1" noMove="1" noResize="1" noEditPoints="1" noAdjustHandles="1" noChangeArrowheads="1" noChangeShapeType="1" noTextEdit="1"/>
              </p:cNvSpPr>
              <p:nvPr/>
            </p:nvSpPr>
            <p:spPr>
              <a:xfrm>
                <a:off x="2454876" y="1371600"/>
                <a:ext cx="4114800" cy="857992"/>
              </a:xfrm>
              <a:prstGeom prst="rect">
                <a:avLst/>
              </a:prstGeom>
              <a:blipFill rotWithShape="1">
                <a:blip r:embed="rId3" cstate="print"/>
                <a:stretch>
                  <a:fillRect l="-3852" b="-1418"/>
                </a:stretch>
              </a:blipFill>
            </p:spPr>
            <p:txBody>
              <a:bodyPr/>
              <a:lstStyle/>
              <a:p>
                <a:r>
                  <a:rPr lang="en-MY">
                    <a:noFill/>
                  </a:rPr>
                  <a:t> </a:t>
                </a:r>
              </a:p>
            </p:txBody>
          </p:sp>
        </mc:Fallback>
      </mc:AlternateContent>
    </p:spTree>
    <p:extLst>
      <p:ext uri="{BB962C8B-B14F-4D97-AF65-F5344CB8AC3E}">
        <p14:creationId xmlns:p14="http://schemas.microsoft.com/office/powerpoint/2010/main" xmlns="" val="41126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Internal Rate of Return</a:t>
            </a:r>
            <a:endParaRPr lang="en-MY" sz="3600"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Discount rate that forces PV of cash inflows to equal to PV of costs</a:t>
            </a:r>
          </a:p>
          <a:p>
            <a:r>
              <a:rPr lang="en-US" dirty="0">
                <a:latin typeface="Times New Roman" pitchFamily="18" charset="0"/>
                <a:cs typeface="Times New Roman" pitchFamily="18" charset="0"/>
              </a:rPr>
              <a:t>IRR of project is conceptually similar to YTM of a bond</a:t>
            </a:r>
          </a:p>
          <a:p>
            <a:r>
              <a:rPr lang="en-US" dirty="0">
                <a:latin typeface="Times New Roman" pitchFamily="18" charset="0"/>
                <a:cs typeface="Times New Roman" pitchFamily="18" charset="0"/>
              </a:rPr>
              <a:t>If IRR&gt; WACC, accept the project</a:t>
            </a:r>
            <a:endParaRPr lang="en-SG" dirty="0">
              <a:latin typeface="Times New Roman" pitchFamily="18" charset="0"/>
              <a:cs typeface="Times New Roman" pitchFamily="18" charset="0"/>
            </a:endParaRPr>
          </a:p>
          <a:p>
            <a:endParaRPr lang="en-MY" dirty="0"/>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pic>
        <p:nvPicPr>
          <p:cNvPr id="460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52800" y="4114800"/>
            <a:ext cx="2914650" cy="1295400"/>
          </a:xfrm>
          <a:prstGeom prst="rect">
            <a:avLst/>
          </a:prstGeom>
          <a:noFill/>
        </p:spPr>
      </p:pic>
      <p:sp>
        <p:nvSpPr>
          <p:cNvPr id="46083" name="Rectangle 3"/>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r>
            <a:br>
              <a:rPr kumimoji="0" lang="en-US" altLang="zh-CN" sz="2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br>
            <a:r>
              <a:rPr kumimoji="0" lang="en-US" altLang="zh-CN" sz="2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r>
            <a:br>
              <a:rPr kumimoji="0" lang="en-US" altLang="zh-CN" sz="2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b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530728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Review</a:t>
            </a:r>
            <a:br>
              <a:rPr lang="en-US" dirty="0" smtClean="0"/>
            </a:br>
            <a:r>
              <a:rPr lang="en-US" sz="3600" dirty="0" smtClean="0"/>
              <a:t>NPV Profile</a:t>
            </a:r>
            <a:endParaRPr lang="en-MY" sz="3600"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Graphical representation of project NPV at various costs of capital</a:t>
            </a:r>
          </a:p>
          <a:p>
            <a:endParaRPr lang="en-MY" dirty="0"/>
          </a:p>
        </p:txBody>
      </p:sp>
      <p:pic>
        <p:nvPicPr>
          <p:cNvPr id="4" name="Picture 4" descr="http://www.analystnotes.com/graph/security/SS11SClosc1.gif"/>
          <p:cNvPicPr>
            <a:picLocks noChangeAspect="1" noChangeArrowheads="1"/>
          </p:cNvPicPr>
          <p:nvPr/>
        </p:nvPicPr>
        <p:blipFill>
          <a:blip r:embed="rId2" cstate="print"/>
          <a:srcRect/>
          <a:stretch>
            <a:fillRect/>
          </a:stretch>
        </p:blipFill>
        <p:spPr bwMode="auto">
          <a:xfrm>
            <a:off x="2362200" y="2362200"/>
            <a:ext cx="4608512" cy="3823263"/>
          </a:xfrm>
          <a:prstGeom prst="rect">
            <a:avLst/>
          </a:prstGeom>
          <a:noFill/>
        </p:spPr>
      </p:pic>
    </p:spTree>
    <p:extLst>
      <p:ext uri="{BB962C8B-B14F-4D97-AF65-F5344CB8AC3E}">
        <p14:creationId xmlns:p14="http://schemas.microsoft.com/office/powerpoint/2010/main" xmlns="" val="165522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MY" dirty="0"/>
          </a:p>
        </p:txBody>
      </p:sp>
      <p:sp>
        <p:nvSpPr>
          <p:cNvPr id="3" name="Content Placeholder 2"/>
          <p:cNvSpPr>
            <a:spLocks noGrp="1"/>
          </p:cNvSpPr>
          <p:nvPr>
            <p:ph idx="1"/>
          </p:nvPr>
        </p:nvSpPr>
        <p:spPr/>
        <p:txBody>
          <a:bodyPr/>
          <a:lstStyle/>
          <a:p>
            <a:r>
              <a:rPr lang="en-US" i="1" dirty="0">
                <a:solidFill>
                  <a:srgbClr val="FF0000"/>
                </a:solidFill>
                <a:latin typeface="Times New Roman" pitchFamily="18" charset="0"/>
                <a:cs typeface="Times New Roman" pitchFamily="18" charset="0"/>
              </a:rPr>
              <a:t>Crossover rate</a:t>
            </a:r>
            <a:r>
              <a:rPr lang="en-US" dirty="0">
                <a:latin typeface="Times New Roman" pitchFamily="18" charset="0"/>
                <a:cs typeface="Times New Roman" pitchFamily="18" charset="0"/>
              </a:rPr>
              <a:t>: Value of WACC where the project NPVs are equal</a:t>
            </a:r>
          </a:p>
          <a:p>
            <a:r>
              <a:rPr lang="en-US" dirty="0">
                <a:latin typeface="Times New Roman" pitchFamily="18" charset="0"/>
                <a:cs typeface="Times New Roman" pitchFamily="18" charset="0"/>
              </a:rPr>
              <a:t>If projects are independent, both NPV method and IRR method leads to same decision</a:t>
            </a:r>
          </a:p>
          <a:p>
            <a:r>
              <a:rPr lang="en-US" dirty="0">
                <a:latin typeface="Times New Roman" pitchFamily="18" charset="0"/>
                <a:cs typeface="Times New Roman" pitchFamily="18" charset="0"/>
              </a:rPr>
              <a:t>If projects are mutually exclusive,</a:t>
            </a:r>
          </a:p>
          <a:p>
            <a:pPr>
              <a:buFont typeface="Wingdings" pitchFamily="2" charset="2"/>
              <a:buChar char="§"/>
            </a:pPr>
            <a:r>
              <a:rPr lang="en-US" dirty="0">
                <a:latin typeface="Times New Roman" pitchFamily="18" charset="0"/>
                <a:cs typeface="Times New Roman" pitchFamily="18" charset="0"/>
              </a:rPr>
              <a:t>If WACC&gt;crossover rate-&gt; same decision</a:t>
            </a:r>
          </a:p>
          <a:p>
            <a:pPr>
              <a:buFont typeface="Wingdings" pitchFamily="2" charset="2"/>
              <a:buChar char="§"/>
            </a:pPr>
            <a:r>
              <a:rPr lang="en-US" dirty="0">
                <a:latin typeface="Times New Roman" pitchFamily="18" charset="0"/>
                <a:cs typeface="Times New Roman" pitchFamily="18" charset="0"/>
              </a:rPr>
              <a:t>If WACC&lt;crossover rate-&gt;different decision as </a:t>
            </a:r>
            <a:r>
              <a:rPr lang="en-US" dirty="0" smtClean="0">
                <a:latin typeface="Times New Roman" pitchFamily="18" charset="0"/>
                <a:cs typeface="Times New Roman" pitchFamily="18" charset="0"/>
              </a:rPr>
              <a:t>NPV(A) is higher, but has </a:t>
            </a:r>
            <a:r>
              <a:rPr lang="en-US" dirty="0">
                <a:latin typeface="Times New Roman" pitchFamily="18" charset="0"/>
                <a:cs typeface="Times New Roman" pitchFamily="18" charset="0"/>
              </a:rPr>
              <a:t>lower IRR </a:t>
            </a:r>
          </a:p>
          <a:p>
            <a:r>
              <a:rPr lang="en-US" dirty="0">
                <a:latin typeface="Times New Roman" pitchFamily="18" charset="0"/>
                <a:cs typeface="Times New Roman" pitchFamily="18" charset="0"/>
              </a:rPr>
              <a:t>Calculation of crossover rate: Use difference in cash flow of two projects, find IRR</a:t>
            </a:r>
          </a:p>
          <a:p>
            <a:endParaRPr lang="en-MY"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2" y="5733256"/>
            <a:ext cx="2333625" cy="990600"/>
          </a:xfrm>
          <a:prstGeom prst="rect">
            <a:avLst/>
          </a:prstGeom>
          <a:noFill/>
        </p:spPr>
      </p:pic>
    </p:spTree>
    <p:extLst>
      <p:ext uri="{BB962C8B-B14F-4D97-AF65-F5344CB8AC3E}">
        <p14:creationId xmlns:p14="http://schemas.microsoft.com/office/powerpoint/2010/main" xmlns="" val="3842930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81200"/>
          </a:xfrm>
        </p:spPr>
        <p:txBody>
          <a:bodyPr/>
          <a:lstStyle/>
          <a:p>
            <a:pPr algn="l"/>
            <a:r>
              <a:rPr lang="en-US" dirty="0" smtClean="0"/>
              <a:t>			Review</a:t>
            </a:r>
            <a:br>
              <a:rPr lang="en-US" dirty="0" smtClean="0"/>
            </a:br>
            <a:r>
              <a:rPr lang="en-US" sz="3600" dirty="0" smtClean="0"/>
              <a:t>Multiple IRR</a:t>
            </a:r>
            <a:endParaRPr lang="en-MY" sz="3600" dirty="0"/>
          </a:p>
        </p:txBody>
      </p:sp>
      <p:sp>
        <p:nvSpPr>
          <p:cNvPr id="3" name="Content Placeholder 2"/>
          <p:cNvSpPr>
            <a:spLocks noGrp="1"/>
          </p:cNvSpPr>
          <p:nvPr>
            <p:ph idx="1"/>
          </p:nvPr>
        </p:nvSpPr>
        <p:spPr>
          <a:xfrm>
            <a:off x="457200" y="1981200"/>
            <a:ext cx="8229600" cy="4525963"/>
          </a:xfrm>
        </p:spPr>
        <p:txBody>
          <a:bodyPr/>
          <a:lstStyle/>
          <a:p>
            <a:r>
              <a:rPr lang="en-US" sz="2800" dirty="0">
                <a:latin typeface="Times New Roman" pitchFamily="18" charset="0"/>
                <a:cs typeface="Times New Roman" pitchFamily="18" charset="0"/>
              </a:rPr>
              <a:t>Normal cash flow-Negative cash flows followed by positive cash flow. One change of sign</a:t>
            </a:r>
          </a:p>
          <a:p>
            <a:r>
              <a:rPr lang="en-US" sz="2800" dirty="0">
                <a:latin typeface="Times New Roman" pitchFamily="18" charset="0"/>
                <a:cs typeface="Times New Roman" pitchFamily="18" charset="0"/>
              </a:rPr>
              <a:t>Non-normal cash flow- two more changes of sign</a:t>
            </a:r>
          </a:p>
          <a:p>
            <a:r>
              <a:rPr lang="en-US" sz="2800" dirty="0">
                <a:latin typeface="Times New Roman" pitchFamily="18" charset="0"/>
                <a:cs typeface="Times New Roman" pitchFamily="18" charset="0"/>
              </a:rPr>
              <a:t>Non-normal cash flow can lead to multiple solutions of IRR</a:t>
            </a:r>
            <a:endParaRPr lang="en-SG" sz="2800" dirty="0">
              <a:latin typeface="Times New Roman" pitchFamily="18" charset="0"/>
              <a:cs typeface="Times New Roman" pitchFamily="18" charset="0"/>
            </a:endParaRPr>
          </a:p>
          <a:p>
            <a:endParaRPr lang="en-MY" dirty="0"/>
          </a:p>
        </p:txBody>
      </p:sp>
    </p:spTree>
    <p:extLst>
      <p:ext uri="{BB962C8B-B14F-4D97-AF65-F5344CB8AC3E}">
        <p14:creationId xmlns:p14="http://schemas.microsoft.com/office/powerpoint/2010/main" xmlns="" val="3583095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ustom 2">
      <a:majorFont>
        <a:latin typeface="Times New Roman"/>
        <a:ea typeface=""/>
        <a:cs typeface=""/>
      </a:majorFont>
      <a:minorFont>
        <a:latin typeface="Palatino Linotype"/>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Aspect</Template>
  <TotalTime>959</TotalTime>
  <Words>2000</Words>
  <Application>Microsoft Office PowerPoint</Application>
  <PresentationFormat>On-screen Show (4:3)</PresentationFormat>
  <Paragraphs>475</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Executive</vt:lpstr>
      <vt:lpstr>Chapter 11 </vt:lpstr>
      <vt:lpstr>Review</vt:lpstr>
      <vt:lpstr>Review</vt:lpstr>
      <vt:lpstr>   Review Net Present Value</vt:lpstr>
      <vt:lpstr>Review</vt:lpstr>
      <vt:lpstr>   Review Internal Rate of Return</vt:lpstr>
      <vt:lpstr>   Review NPV Profile</vt:lpstr>
      <vt:lpstr>Review</vt:lpstr>
      <vt:lpstr>   Review Multiple IRR</vt:lpstr>
      <vt:lpstr>   Review Multiple IRR</vt:lpstr>
      <vt:lpstr>   Review Modified IRR</vt:lpstr>
      <vt:lpstr>   Review Modified IRR</vt:lpstr>
      <vt:lpstr>Review</vt:lpstr>
      <vt:lpstr>   Review Payback Period</vt:lpstr>
      <vt:lpstr>   Review Advantages and disadvantages </vt:lpstr>
      <vt:lpstr>   Review Advantages and disadvantages</vt:lpstr>
      <vt:lpstr>   Review Projects with unequal lives</vt:lpstr>
      <vt:lpstr>   Review Replacement chain</vt:lpstr>
      <vt:lpstr>   Review Equivalent Annual Annuity</vt:lpstr>
      <vt:lpstr>Tutorial 8 </vt:lpstr>
      <vt:lpstr>P12-14 Choosing mandatory projects on the basis of least cost.  K. Kim Inc. must install a new air conditioning unit in its main plant. Kim absolutely must install one or the other of the units because otherwise the highly profitable plant would have to shut down. Two units are available, HCC and LCC (for high and low capital costs respectively). HCC has a high capital cost but relatively low operating costs, while LCC has a low capital cost but higher operating costs because it uses more electivity. The units’ costs are shown below. Kim’s WACC is 7 percent. </vt:lpstr>
      <vt:lpstr>Slide 22</vt:lpstr>
      <vt:lpstr>P12-14 a.) Which unit would you recommend? Explain.</vt:lpstr>
      <vt:lpstr>Slide 24</vt:lpstr>
      <vt:lpstr>P12-14 a.)  -Since both HCC and LCC have negative NPV, it means that the installation of the air conditioning unit for both HCC and LCC incur loss (costs).  NPV(HCC) &gt; NPV(LCC)  -Hence, choose the installation of HCC which incur less cost (less negative NPV) since installation must still be done to maintain the highly profitable plant. </vt:lpstr>
      <vt:lpstr> P12-14 b.)If Kim’s controller wanted to know the IRRs of the two projects, what would you tell him?</vt:lpstr>
      <vt:lpstr> P12-14 c.) If the WACC rose to 15 percent, would this affect your recommendation? Explain your answer and why this result occurred.</vt:lpstr>
      <vt:lpstr>Slide 28</vt:lpstr>
      <vt:lpstr>P 12-17  Calculated MIRR of project A</vt:lpstr>
      <vt:lpstr>P 12-17</vt:lpstr>
      <vt:lpstr>P 12-17</vt:lpstr>
      <vt:lpstr>P12-18</vt:lpstr>
      <vt:lpstr>Slide 33</vt:lpstr>
      <vt:lpstr>Slide 34</vt:lpstr>
      <vt:lpstr>Slide 35</vt:lpstr>
      <vt:lpstr>Slide 36</vt:lpstr>
      <vt:lpstr>P12-23. Capital Budgeting Criteria </vt:lpstr>
      <vt:lpstr>a) Calculate the project’s NPVs, IRRs, MIRRs, Regular Paybacks and Discounted Paybacks </vt:lpstr>
      <vt:lpstr>Slide 39</vt:lpstr>
      <vt:lpstr>Slide 40</vt:lpstr>
      <vt:lpstr>Slide 41</vt:lpstr>
      <vt:lpstr>Slide 42</vt:lpstr>
      <vt:lpstr>Slide 43</vt:lpstr>
      <vt:lpstr>(b) If the two projects are independent, which project(s) should be chosen? </vt:lpstr>
      <vt:lpstr> (c) If the two projects are mutually exclusive, and WACC = 10%, which project should be chosen? </vt:lpstr>
      <vt:lpstr> (d)Plot NPV profiles for the two projects using WACC of 5, 10, 15, 20 and using the IRR for 2 projects. </vt:lpstr>
      <vt:lpstr>Slide 47</vt:lpstr>
      <vt:lpstr> h) Just looking at the Regular and Discounted Paybacks. Which project looks better when judged by the paybacks? </vt:lpstr>
      <vt:lpstr>P12-19</vt:lpstr>
      <vt:lpstr>Slide 50</vt:lpstr>
      <vt:lpstr>Slide 51</vt:lpstr>
      <vt:lpstr>Slide 52</vt:lpstr>
    </vt:vector>
  </TitlesOfParts>
  <Company>NANYANG TECHNOLOGICAL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P12-14 Choosing mandatory projects on the basis of least cost. K. Kim Inc. must install a new air conditioning unit in its main plant. Kim absolutely must install one or the other of the units because otherwise the highly profitable plant would have to shut down. Two units are available, HCC and LCC (for high and low capital costs respectively). HCC has a high capital cost buut relatively low operating costs, while LCC has a low capital cost but higher operating costs because it uses more electivity. The units’ costs are shown below. Kim’s WACC is 7 percent.</dc:title>
  <dc:creator>#KATRIN NATALIA SALIM#</dc:creator>
  <cp:lastModifiedBy>Kin Chong</cp:lastModifiedBy>
  <cp:revision>69</cp:revision>
  <dcterms:created xsi:type="dcterms:W3CDTF">2011-10-07T09:19:52Z</dcterms:created>
  <dcterms:modified xsi:type="dcterms:W3CDTF">2013-05-01T08:25:38Z</dcterms:modified>
</cp:coreProperties>
</file>