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0" r:id="rId6"/>
    <p:sldId id="261" r:id="rId7"/>
    <p:sldId id="262" r:id="rId8"/>
    <p:sldId id="266" r:id="rId9"/>
    <p:sldId id="264" r:id="rId10"/>
    <p:sldId id="265" r:id="rId11"/>
    <p:sldId id="267" r:id="rId12"/>
    <p:sldId id="268" r:id="rId13"/>
    <p:sldId id="270" r:id="rId14"/>
    <p:sldId id="269" r:id="rId15"/>
    <p:sldId id="271" r:id="rId16"/>
    <p:sldId id="272" r:id="rId17"/>
    <p:sldId id="290" r:id="rId18"/>
    <p:sldId id="273" r:id="rId19"/>
    <p:sldId id="275"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10/27/2012</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10/27/2012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D8BD707-D9CF-40AE-B4C6-C98DA3205C09}" type="datetimeFigureOut">
              <a:rPr lang="en-US" smtClean="0"/>
              <a:pPr/>
              <a:t>10/27/2012</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10/27/2012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10/27/2012</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10/27/2012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10/27/2012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10/27/2012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10/27/2012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10/27/2012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10/27/2012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10/27/2012</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1.bin"/><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2.bin"/><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12.wmf"/><Relationship Id="rId4" Type="http://schemas.openxmlformats.org/officeDocument/2006/relationships/oleObject" Target="../embeddings/oleObject3.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14.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62000">
              <a:srgbClr val="0070C0"/>
            </a:gs>
            <a:gs pos="100000">
              <a:srgbClr val="00B0F0">
                <a:alpha val="67000"/>
              </a:srgb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3449782"/>
            <a:ext cx="3313355" cy="720524"/>
          </a:xfrm>
        </p:spPr>
        <p:txBody>
          <a:bodyPr>
            <a:normAutofit/>
          </a:bodyPr>
          <a:lstStyle/>
          <a:p>
            <a:r>
              <a:rPr lang="en-US" b="1" dirty="0" smtClean="0">
                <a:solidFill>
                  <a:schemeClr val="bg1"/>
                </a:solidFill>
                <a:latin typeface="Times New Roman" pitchFamily="18" charset="0"/>
                <a:cs typeface="Times New Roman" pitchFamily="18" charset="0"/>
              </a:rPr>
              <a:t>Tutorial 9</a:t>
            </a:r>
            <a:endParaRPr lang="en-SG" b="1" dirty="0">
              <a:solidFill>
                <a:schemeClr val="bg1"/>
              </a:solidFill>
              <a:latin typeface="Times New Roman" pitchFamily="18" charset="0"/>
              <a:cs typeface="Times New Roman" pitchFamily="18" charset="0"/>
            </a:endParaRPr>
          </a:p>
        </p:txBody>
      </p:sp>
      <p:sp>
        <p:nvSpPr>
          <p:cNvPr id="8" name="Subtitle 7"/>
          <p:cNvSpPr>
            <a:spLocks noGrp="1"/>
          </p:cNvSpPr>
          <p:nvPr>
            <p:ph type="subTitle" idx="1"/>
          </p:nvPr>
        </p:nvSpPr>
        <p:spPr>
          <a:xfrm>
            <a:off x="304800" y="4953000"/>
            <a:ext cx="5114778" cy="1710848"/>
          </a:xfrm>
        </p:spPr>
        <p:txBody>
          <a:bodyPr>
            <a:normAutofit fontScale="92500" lnSpcReduction="10000"/>
          </a:bodyPr>
          <a:lstStyle/>
          <a:p>
            <a:pPr algn="l"/>
            <a:r>
              <a:rPr lang="en-US" dirty="0" smtClean="0"/>
              <a:t>Tan </a:t>
            </a:r>
            <a:r>
              <a:rPr lang="en-US" dirty="0" err="1" smtClean="0"/>
              <a:t>Zi</a:t>
            </a:r>
            <a:r>
              <a:rPr lang="en-US" dirty="0" smtClean="0"/>
              <a:t> Ying</a:t>
            </a:r>
          </a:p>
          <a:p>
            <a:pPr algn="l"/>
            <a:r>
              <a:rPr lang="en-US" dirty="0" smtClean="0"/>
              <a:t>Ho </a:t>
            </a:r>
            <a:r>
              <a:rPr lang="en-US" dirty="0" err="1" smtClean="0"/>
              <a:t>Lun</a:t>
            </a:r>
            <a:r>
              <a:rPr lang="en-US" dirty="0" smtClean="0"/>
              <a:t> </a:t>
            </a:r>
            <a:r>
              <a:rPr lang="en-US" dirty="0" err="1" smtClean="0"/>
              <a:t>Fa</a:t>
            </a:r>
            <a:endParaRPr lang="en-US" dirty="0" smtClean="0"/>
          </a:p>
          <a:p>
            <a:pPr algn="l"/>
            <a:r>
              <a:rPr lang="en-US" dirty="0" smtClean="0"/>
              <a:t>Chong </a:t>
            </a:r>
            <a:r>
              <a:rPr lang="en-US" dirty="0" err="1" smtClean="0"/>
              <a:t>Zi</a:t>
            </a:r>
            <a:r>
              <a:rPr lang="en-US" dirty="0" smtClean="0"/>
              <a:t> </a:t>
            </a:r>
            <a:r>
              <a:rPr lang="en-US" dirty="0" err="1" smtClean="0"/>
              <a:t>Hui</a:t>
            </a:r>
            <a:endParaRPr lang="en-US" dirty="0" smtClean="0"/>
          </a:p>
          <a:p>
            <a:pPr algn="l"/>
            <a:r>
              <a:rPr lang="en-US" dirty="0" smtClean="0"/>
              <a:t>Low Jing Yong</a:t>
            </a:r>
          </a:p>
          <a:p>
            <a:pPr algn="l"/>
            <a:r>
              <a:rPr lang="en-US" dirty="0" err="1" smtClean="0"/>
              <a:t>Soh</a:t>
            </a:r>
            <a:r>
              <a:rPr lang="en-US" dirty="0" smtClean="0"/>
              <a:t> </a:t>
            </a:r>
            <a:r>
              <a:rPr lang="en-US" dirty="0" err="1" smtClean="0"/>
              <a:t>Ruiyang</a:t>
            </a:r>
            <a:endParaRPr lang="en-SG" dirty="0"/>
          </a:p>
        </p:txBody>
      </p:sp>
      <p:sp>
        <p:nvSpPr>
          <p:cNvPr id="4" name="TextBox 3"/>
          <p:cNvSpPr txBox="1"/>
          <p:nvPr/>
        </p:nvSpPr>
        <p:spPr>
          <a:xfrm>
            <a:off x="3429000" y="138545"/>
            <a:ext cx="4343400" cy="3139321"/>
          </a:xfrm>
          <a:prstGeom prst="rect">
            <a:avLst/>
          </a:prstGeom>
          <a:noFill/>
        </p:spPr>
        <p:txBody>
          <a:bodyPr wrap="square" rtlCol="0">
            <a:spAutoFit/>
          </a:bodyPr>
          <a:lstStyle/>
          <a:p>
            <a:pPr algn="ctr"/>
            <a:r>
              <a:rPr lang="en-US" sz="6600" b="1" dirty="0" smtClean="0">
                <a:solidFill>
                  <a:schemeClr val="bg1"/>
                </a:solidFill>
                <a:latin typeface="Times New Roman" pitchFamily="18" charset="0"/>
                <a:cs typeface="Times New Roman" pitchFamily="18" charset="0"/>
              </a:rPr>
              <a:t>BUSINESS</a:t>
            </a:r>
          </a:p>
          <a:p>
            <a:pPr algn="ctr"/>
            <a:r>
              <a:rPr lang="en-US" sz="6600" b="1" dirty="0" smtClean="0">
                <a:solidFill>
                  <a:schemeClr val="bg1"/>
                </a:solidFill>
                <a:latin typeface="Times New Roman" pitchFamily="18" charset="0"/>
                <a:cs typeface="Times New Roman" pitchFamily="18" charset="0"/>
              </a:rPr>
              <a:t>AND </a:t>
            </a:r>
          </a:p>
          <a:p>
            <a:pPr algn="ctr"/>
            <a:r>
              <a:rPr lang="en-US" sz="6600" b="1" dirty="0" smtClean="0">
                <a:solidFill>
                  <a:schemeClr val="bg1"/>
                </a:solidFill>
                <a:latin typeface="Times New Roman" pitchFamily="18" charset="0"/>
                <a:cs typeface="Times New Roman" pitchFamily="18" charset="0"/>
              </a:rPr>
              <a:t>FINANCE</a:t>
            </a:r>
            <a:endParaRPr lang="en-SG" sz="66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1629494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0"/>
            <a:ext cx="7239000" cy="762000"/>
          </a:xfrm>
          <a:prstGeom prst="rect">
            <a:avLst/>
          </a:prstGeom>
        </p:spPr>
        <p:txBody>
          <a:bodyPr vert="horz" lIns="45720" tIns="0" rIns="45720" bIns="0" anchor="b" anchorCtr="0">
            <a:normAutofit/>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pPr algn="ctr"/>
            <a:r>
              <a:rPr lang="en-US" dirty="0" smtClean="0">
                <a:solidFill>
                  <a:schemeClr val="accent2">
                    <a:lumMod val="75000"/>
                  </a:schemeClr>
                </a:solidFill>
              </a:rPr>
              <a:t>Scenario analysis</a:t>
            </a:r>
            <a:endParaRPr lang="en-SG"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5" name="TextBox 4"/>
              <p:cNvSpPr txBox="1"/>
              <p:nvPr/>
            </p:nvSpPr>
            <p:spPr>
              <a:xfrm>
                <a:off x="228600" y="1143000"/>
                <a:ext cx="7772400" cy="830997"/>
              </a:xfrm>
              <a:prstGeom prst="rect">
                <a:avLst/>
              </a:prstGeom>
              <a:noFill/>
            </p:spPr>
            <p:txBody>
              <a:bodyPr wrap="square" rtlCol="0">
                <a:spAutoFit/>
              </a:bodyPr>
              <a:lstStyle/>
              <a:p>
                <a:pPr marL="285750" indent="-285750">
                  <a:buFont typeface="Arial" pitchFamily="34" charset="0"/>
                  <a:buChar char="•"/>
                </a:pPr>
                <a:r>
                  <a:rPr lang="en-US" sz="2400" dirty="0" smtClean="0">
                    <a:latin typeface="Times New Roman" pitchFamily="18" charset="0"/>
                    <a:cs typeface="Times New Roman" pitchFamily="18" charset="0"/>
                  </a:rPr>
                  <a:t>Measures </a:t>
                </a:r>
                <a:r>
                  <a:rPr lang="en-US" sz="2400" dirty="0">
                    <a:latin typeface="Times New Roman" pitchFamily="18" charset="0"/>
                    <a:cs typeface="Times New Roman" pitchFamily="18" charset="0"/>
                  </a:rPr>
                  <a:t>expected </a:t>
                </a:r>
                <a:r>
                  <a:rPr lang="en-US" sz="2400" b="1" dirty="0">
                    <a:latin typeface="Times New Roman" pitchFamily="18" charset="0"/>
                    <a:cs typeface="Times New Roman" pitchFamily="18" charset="0"/>
                  </a:rPr>
                  <a:t>NPV</a:t>
                </a:r>
                <a:r>
                  <a:rPr lang="en-US" sz="2400" dirty="0">
                    <a:latin typeface="Times New Roman" pitchFamily="18" charset="0"/>
                    <a:cs typeface="Times New Roman" pitchFamily="18" charset="0"/>
                  </a:rPr>
                  <a:t> and </a:t>
                </a:r>
                <a14:m>
                  <m:oMath xmlns:m="http://schemas.openxmlformats.org/officeDocument/2006/math">
                    <m:sSub>
                      <m:sSubPr>
                        <m:ctrlPr>
                          <a:rPr lang="en-US" sz="2400" b="1" i="1" smtClean="0">
                            <a:latin typeface="Cambria Math"/>
                            <a:cs typeface="Times New Roman" pitchFamily="18" charset="0"/>
                          </a:rPr>
                        </m:ctrlPr>
                      </m:sSubPr>
                      <m:e>
                        <m:r>
                          <a:rPr lang="en-US" sz="2400" b="1" i="0" smtClean="0">
                            <a:latin typeface="Cambria Math"/>
                            <a:cs typeface="Times New Roman" pitchFamily="18" charset="0"/>
                          </a:rPr>
                          <m:t>𝐂𝐕</m:t>
                        </m:r>
                      </m:e>
                      <m:sub>
                        <m:r>
                          <a:rPr lang="en-US" sz="2400" b="1" i="0" smtClean="0">
                            <a:latin typeface="Cambria Math"/>
                            <a:cs typeface="Times New Roman" pitchFamily="18" charset="0"/>
                          </a:rPr>
                          <m:t>𝐍𝐏𝐕</m:t>
                        </m:r>
                      </m:sub>
                    </m:sSub>
                  </m:oMath>
                </a14:m>
                <a:r>
                  <a:rPr lang="en-US" sz="2400" dirty="0" smtClean="0">
                    <a:latin typeface="Times New Roman" pitchFamily="18" charset="0"/>
                    <a:cs typeface="Times New Roman" pitchFamily="18" charset="0"/>
                  </a:rPr>
                  <a:t>(</a:t>
                </a:r>
                <a14:m>
                  <m:oMath xmlns:m="http://schemas.openxmlformats.org/officeDocument/2006/math">
                    <m:sSub>
                      <m:sSubPr>
                        <m:ctrlPr>
                          <a:rPr lang="en-US" sz="2400" b="1" i="1" dirty="0" smtClean="0">
                            <a:latin typeface="Cambria Math"/>
                            <a:cs typeface="Times New Roman" pitchFamily="18" charset="0"/>
                          </a:rPr>
                        </m:ctrlPr>
                      </m:sSubPr>
                      <m:e>
                        <m:r>
                          <a:rPr lang="en-US" sz="2400" b="1" i="0" dirty="0" smtClean="0">
                            <a:latin typeface="Cambria Math"/>
                            <a:ea typeface="Cambria Math"/>
                            <a:cs typeface="Times New Roman" pitchFamily="18" charset="0"/>
                          </a:rPr>
                          <m:t>𝛔</m:t>
                        </m:r>
                      </m:e>
                      <m:sub>
                        <m:r>
                          <a:rPr lang="en-US" sz="2400" b="1" i="0" dirty="0" smtClean="0">
                            <a:latin typeface="Cambria Math"/>
                            <a:cs typeface="Times New Roman" pitchFamily="18" charset="0"/>
                          </a:rPr>
                          <m:t>𝐍𝐏𝐕</m:t>
                        </m:r>
                      </m:sub>
                    </m:sSub>
                  </m:oMath>
                </a14:m>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Expected NPV</a:t>
                </a:r>
                <a:r>
                  <a:rPr lang="en-US" sz="2400" dirty="0">
                    <a:latin typeface="Times New Roman" pitchFamily="18" charset="0"/>
                    <a:cs typeface="Times New Roman" pitchFamily="18" charset="0"/>
                  </a:rPr>
                  <a:t>) based on the NPVs in various scenarios.</a:t>
                </a:r>
              </a:p>
            </p:txBody>
          </p:sp>
        </mc:Choice>
        <mc:Fallback xmlns="">
          <p:sp>
            <p:nvSpPr>
              <p:cNvPr id="5" name="TextBox 4"/>
              <p:cNvSpPr txBox="1">
                <a:spLocks noRot="1" noChangeAspect="1" noMove="1" noResize="1" noEditPoints="1" noAdjustHandles="1" noChangeArrowheads="1" noChangeShapeType="1" noTextEdit="1"/>
              </p:cNvSpPr>
              <p:nvPr/>
            </p:nvSpPr>
            <p:spPr>
              <a:xfrm>
                <a:off x="228600" y="1143000"/>
                <a:ext cx="7772400" cy="830997"/>
              </a:xfrm>
              <a:prstGeom prst="rect">
                <a:avLst/>
              </a:prstGeom>
              <a:blipFill rotWithShape="1">
                <a:blip r:embed="rId2"/>
                <a:stretch>
                  <a:fillRect l="-1098" t="-5882" b="-15441"/>
                </a:stretch>
              </a:blipFill>
            </p:spPr>
            <p:txBody>
              <a:bodyPr/>
              <a:lstStyle/>
              <a:p>
                <a:r>
                  <a:rPr lang="en-SG">
                    <a:noFill/>
                  </a:rPr>
                  <a:t> </a:t>
                </a:r>
              </a:p>
            </p:txBody>
          </p:sp>
        </mc:Fallback>
      </mc:AlternateContent>
    </p:spTree>
    <p:extLst>
      <p:ext uri="{BB962C8B-B14F-4D97-AF65-F5344CB8AC3E}">
        <p14:creationId xmlns:p14="http://schemas.microsoft.com/office/powerpoint/2010/main" val="12126072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1066800"/>
            <a:ext cx="6637468" cy="3530311"/>
          </a:xfrm>
        </p:spPr>
        <p:txBody>
          <a:bodyPr>
            <a:normAutofit/>
          </a:bodyPr>
          <a:lstStyle/>
          <a:p>
            <a:pPr algn="ctr"/>
            <a:r>
              <a:rPr lang="en-US" sz="8000" b="1" dirty="0" smtClean="0">
                <a:solidFill>
                  <a:schemeClr val="accent2">
                    <a:lumMod val="75000"/>
                  </a:schemeClr>
                </a:solidFill>
                <a:latin typeface="Times New Roman" pitchFamily="18" charset="0"/>
                <a:cs typeface="Times New Roman" pitchFamily="18" charset="0"/>
              </a:rPr>
              <a:t>Q13 - 1</a:t>
            </a:r>
            <a:r>
              <a:rPr lang="en-US" sz="4400" dirty="0" smtClean="0">
                <a:solidFill>
                  <a:schemeClr val="accent2">
                    <a:lumMod val="75000"/>
                  </a:schemeClr>
                </a:solidFill>
                <a:latin typeface="Times New Roman" pitchFamily="18" charset="0"/>
                <a:cs typeface="Times New Roman" pitchFamily="18" charset="0"/>
              </a:rPr>
              <a:t/>
            </a:r>
            <a:br>
              <a:rPr lang="en-US" sz="4400" dirty="0" smtClean="0">
                <a:solidFill>
                  <a:schemeClr val="accent2">
                    <a:lumMod val="75000"/>
                  </a:schemeClr>
                </a:solidFill>
                <a:latin typeface="Times New Roman" pitchFamily="18" charset="0"/>
                <a:cs typeface="Times New Roman" pitchFamily="18" charset="0"/>
              </a:rPr>
            </a:br>
            <a:endParaRPr lang="en-SG" sz="4400" b="1" dirty="0">
              <a:solidFill>
                <a:schemeClr val="accent2">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9439330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782"/>
            <a:ext cx="7239000" cy="457200"/>
          </a:xfrm>
        </p:spPr>
        <p:txBody>
          <a:bodyPr>
            <a:normAutofit fontScale="90000"/>
          </a:bodyPr>
          <a:lstStyle/>
          <a:p>
            <a:r>
              <a:rPr lang="en-US" dirty="0" smtClean="0">
                <a:solidFill>
                  <a:schemeClr val="accent2">
                    <a:lumMod val="75000"/>
                  </a:schemeClr>
                </a:solidFill>
                <a:latin typeface="Times New Roman" pitchFamily="18" charset="0"/>
                <a:cs typeface="Times New Roman" pitchFamily="18" charset="0"/>
              </a:rPr>
              <a:t>Q13 – 1</a:t>
            </a:r>
            <a:endParaRPr lang="en-SG" dirty="0">
              <a:solidFill>
                <a:schemeClr val="accent2">
                  <a:lumMod val="75000"/>
                </a:schemeClr>
              </a:solidFill>
              <a:latin typeface="Times New Roman" pitchFamily="18" charset="0"/>
              <a:cs typeface="Times New Roman" pitchFamily="18" charset="0"/>
            </a:endParaRPr>
          </a:p>
        </p:txBody>
      </p:sp>
      <p:sp>
        <p:nvSpPr>
          <p:cNvPr id="4" name="TextBox 3"/>
          <p:cNvSpPr txBox="1"/>
          <p:nvPr/>
        </p:nvSpPr>
        <p:spPr>
          <a:xfrm>
            <a:off x="304800" y="2057400"/>
            <a:ext cx="7620000" cy="4801314"/>
          </a:xfrm>
          <a:prstGeom prst="rect">
            <a:avLst/>
          </a:prstGeom>
          <a:noFill/>
        </p:spPr>
        <p:txBody>
          <a:bodyPr wrap="square" rtlCol="0">
            <a:spAutoFit/>
          </a:bodyPr>
          <a:lstStyle/>
          <a:p>
            <a:pPr marL="457200" indent="-457200" algn="just">
              <a:buFont typeface="+mj-lt"/>
              <a:buAutoNum type="arabicPeriod"/>
            </a:pPr>
            <a:r>
              <a:rPr lang="en-US" b="1" u="sng" dirty="0" smtClean="0">
                <a:latin typeface="Times New Roman" pitchFamily="18" charset="0"/>
                <a:cs typeface="Times New Roman" pitchFamily="18" charset="0"/>
              </a:rPr>
              <a:t>Capital Budgeting --- Lecture 8</a:t>
            </a:r>
          </a:p>
          <a:p>
            <a:pPr marL="914400" lvl="1" indent="-457200" algn="just">
              <a:buFont typeface="Arial" pitchFamily="34" charset="0"/>
              <a:buChar char="•"/>
            </a:pPr>
            <a:r>
              <a:rPr lang="en-US" dirty="0" smtClean="0">
                <a:latin typeface="Times New Roman" pitchFamily="18" charset="0"/>
                <a:cs typeface="Times New Roman" pitchFamily="18" charset="0"/>
              </a:rPr>
              <a:t>Analysis of potential projects such as investments in tangible fixed assets</a:t>
            </a:r>
          </a:p>
          <a:p>
            <a:pPr marL="914400" lvl="1" indent="-457200" algn="just">
              <a:buFont typeface="Arial" pitchFamily="34" charset="0"/>
              <a:buChar char="•"/>
            </a:pPr>
            <a:r>
              <a:rPr lang="en-US" b="1" dirty="0" smtClean="0">
                <a:solidFill>
                  <a:srgbClr val="002060"/>
                </a:solidFill>
                <a:latin typeface="Times New Roman" pitchFamily="18" charset="0"/>
                <a:cs typeface="Times New Roman" pitchFamily="18" charset="0"/>
              </a:rPr>
              <a:t>Long term decisions </a:t>
            </a:r>
            <a:r>
              <a:rPr lang="en-US" dirty="0" smtClean="0">
                <a:latin typeface="Times New Roman" pitchFamily="18" charset="0"/>
                <a:cs typeface="Times New Roman" pitchFamily="18" charset="0"/>
              </a:rPr>
              <a:t>which involve </a:t>
            </a:r>
            <a:r>
              <a:rPr lang="en-US" b="1" dirty="0" smtClean="0">
                <a:solidFill>
                  <a:srgbClr val="002060"/>
                </a:solidFill>
                <a:latin typeface="Times New Roman" pitchFamily="18" charset="0"/>
                <a:cs typeface="Times New Roman" pitchFamily="18" charset="0"/>
              </a:rPr>
              <a:t>large expenditures</a:t>
            </a:r>
          </a:p>
          <a:p>
            <a:pPr marL="914400" lvl="1" indent="-457200" algn="just">
              <a:buFont typeface="Arial" pitchFamily="34" charset="0"/>
              <a:buChar char="•"/>
            </a:pPr>
            <a:endParaRPr lang="en-US" dirty="0">
              <a:latin typeface="Times New Roman" pitchFamily="18" charset="0"/>
              <a:cs typeface="Times New Roman" pitchFamily="18" charset="0"/>
            </a:endParaRPr>
          </a:p>
          <a:p>
            <a:pPr marL="457200" indent="-457200" algn="just">
              <a:buFont typeface="+mj-lt"/>
              <a:buAutoNum type="arabicPeriod"/>
            </a:pPr>
            <a:r>
              <a:rPr lang="en-US" b="1" u="sng" dirty="0" smtClean="0">
                <a:latin typeface="Times New Roman" pitchFamily="18" charset="0"/>
                <a:cs typeface="Times New Roman" pitchFamily="18" charset="0"/>
              </a:rPr>
              <a:t>Cash Flows</a:t>
            </a:r>
            <a:r>
              <a:rPr lang="en-US" b="1" dirty="0" smtClean="0">
                <a:latin typeface="Times New Roman" pitchFamily="18" charset="0"/>
                <a:cs typeface="Times New Roman" pitchFamily="18" charset="0"/>
              </a:rPr>
              <a:t> </a:t>
            </a:r>
            <a:r>
              <a:rPr lang="en-US" b="1" dirty="0" smtClean="0">
                <a:solidFill>
                  <a:srgbClr val="FF0000"/>
                </a:solidFill>
                <a:latin typeface="Times New Roman" pitchFamily="18" charset="0"/>
                <a:cs typeface="Times New Roman" pitchFamily="18" charset="0"/>
              </a:rPr>
              <a:t>--- FOCUS</a:t>
            </a:r>
          </a:p>
          <a:p>
            <a:pPr marL="914400" lvl="1" indent="-457200" algn="just">
              <a:buFont typeface="Arial" pitchFamily="34" charset="0"/>
              <a:buChar char="•"/>
            </a:pPr>
            <a:r>
              <a:rPr lang="en-US" b="1" dirty="0" smtClean="0">
                <a:solidFill>
                  <a:srgbClr val="002060"/>
                </a:solidFill>
                <a:latin typeface="Times New Roman" pitchFamily="18" charset="0"/>
                <a:cs typeface="Times New Roman" pitchFamily="18" charset="0"/>
              </a:rPr>
              <a:t>Actual Cash Payment </a:t>
            </a:r>
            <a:r>
              <a:rPr lang="en-US" dirty="0" smtClean="0">
                <a:latin typeface="Times New Roman" pitchFamily="18" charset="0"/>
                <a:cs typeface="Times New Roman" pitchFamily="18" charset="0"/>
              </a:rPr>
              <a:t>during the given time period</a:t>
            </a:r>
          </a:p>
          <a:p>
            <a:pPr marL="914400" lvl="1" indent="-457200" algn="just">
              <a:buFont typeface="Arial" pitchFamily="34" charset="0"/>
              <a:buChar char="•"/>
            </a:pPr>
            <a:r>
              <a:rPr lang="en-US" dirty="0" smtClean="0">
                <a:latin typeface="Times New Roman" pitchFamily="18" charset="0"/>
                <a:cs typeface="Times New Roman" pitchFamily="18" charset="0"/>
              </a:rPr>
              <a:t>Indicates the amount of </a:t>
            </a:r>
            <a:r>
              <a:rPr lang="en-US" b="1" dirty="0" smtClean="0">
                <a:solidFill>
                  <a:srgbClr val="002060"/>
                </a:solidFill>
                <a:latin typeface="Times New Roman" pitchFamily="18" charset="0"/>
                <a:cs typeface="Times New Roman" pitchFamily="18" charset="0"/>
              </a:rPr>
              <a:t>cash available </a:t>
            </a:r>
            <a:r>
              <a:rPr lang="en-US" dirty="0" smtClean="0">
                <a:latin typeface="Times New Roman" pitchFamily="18" charset="0"/>
                <a:cs typeface="Times New Roman" pitchFamily="18" charset="0"/>
              </a:rPr>
              <a:t>for other expenses (</a:t>
            </a:r>
            <a:r>
              <a:rPr lang="en-US" dirty="0" err="1" smtClean="0">
                <a:latin typeface="Times New Roman" pitchFamily="18" charset="0"/>
                <a:cs typeface="Times New Roman" pitchFamily="18" charset="0"/>
              </a:rPr>
              <a:t>e.g</a:t>
            </a:r>
            <a:r>
              <a:rPr lang="en-US" dirty="0" smtClean="0">
                <a:latin typeface="Times New Roman" pitchFamily="18" charset="0"/>
                <a:cs typeface="Times New Roman" pitchFamily="18" charset="0"/>
              </a:rPr>
              <a:t>, Investments or </a:t>
            </a:r>
            <a:r>
              <a:rPr lang="en-US" dirty="0" smtClean="0">
                <a:latin typeface="Times New Roman" pitchFamily="18" charset="0"/>
                <a:cs typeface="Times New Roman" pitchFamily="18" charset="0"/>
              </a:rPr>
              <a:t>Purchases or bank interest payments)</a:t>
            </a:r>
          </a:p>
          <a:p>
            <a:pPr marL="914400" lvl="1" indent="-457200" algn="just">
              <a:buFont typeface="Arial" pitchFamily="34" charset="0"/>
              <a:buChar char="•"/>
            </a:pPr>
            <a:r>
              <a:rPr lang="en-US" dirty="0" smtClean="0">
                <a:latin typeface="Times New Roman" pitchFamily="18" charset="0"/>
                <a:cs typeface="Times New Roman" pitchFamily="18" charset="0"/>
              </a:rPr>
              <a:t>Determines whether you can pay for the expense</a:t>
            </a:r>
            <a:endParaRPr lang="en-US" dirty="0" smtClean="0">
              <a:latin typeface="Times New Roman" pitchFamily="18" charset="0"/>
              <a:cs typeface="Times New Roman" pitchFamily="18" charset="0"/>
            </a:endParaRPr>
          </a:p>
          <a:p>
            <a:pPr marL="914400" lvl="1" indent="-457200" algn="just">
              <a:buFont typeface="Arial" pitchFamily="34" charset="0"/>
              <a:buChar char="•"/>
            </a:pPr>
            <a:endParaRPr lang="en-US" dirty="0" smtClean="0">
              <a:latin typeface="Times New Roman" pitchFamily="18" charset="0"/>
              <a:cs typeface="Times New Roman" pitchFamily="18" charset="0"/>
            </a:endParaRPr>
          </a:p>
          <a:p>
            <a:pPr marL="457200" indent="-457200" algn="just">
              <a:buFont typeface="+mj-lt"/>
              <a:buAutoNum type="arabicPeriod"/>
            </a:pPr>
            <a:r>
              <a:rPr lang="en-US" b="1" u="sng" dirty="0" smtClean="0">
                <a:latin typeface="Times New Roman" pitchFamily="18" charset="0"/>
                <a:cs typeface="Times New Roman" pitchFamily="18" charset="0"/>
              </a:rPr>
              <a:t>Net Income</a:t>
            </a:r>
          </a:p>
          <a:p>
            <a:pPr marL="914400" lvl="1" indent="-457200" algn="just">
              <a:buFont typeface="Arial" pitchFamily="34" charset="0"/>
              <a:buChar char="•"/>
            </a:pPr>
            <a:r>
              <a:rPr lang="en-US" dirty="0" smtClean="0">
                <a:latin typeface="Times New Roman" pitchFamily="18" charset="0"/>
                <a:cs typeface="Times New Roman" pitchFamily="18" charset="0"/>
              </a:rPr>
              <a:t>Representation of the Shareholder’s Income</a:t>
            </a:r>
          </a:p>
          <a:p>
            <a:pPr marL="914400" lvl="1" indent="-457200" algn="just">
              <a:buFont typeface="Arial" pitchFamily="34" charset="0"/>
              <a:buChar char="•"/>
            </a:pPr>
            <a:r>
              <a:rPr lang="en-US" b="1" dirty="0" smtClean="0">
                <a:solidFill>
                  <a:srgbClr val="002060"/>
                </a:solidFill>
                <a:latin typeface="Times New Roman" pitchFamily="18" charset="0"/>
                <a:cs typeface="Times New Roman" pitchFamily="18" charset="0"/>
              </a:rPr>
              <a:t>Not income of the Company</a:t>
            </a:r>
          </a:p>
          <a:p>
            <a:pPr marL="914400" lvl="1" indent="-457200" algn="just">
              <a:buFont typeface="Arial" pitchFamily="34" charset="0"/>
              <a:buChar char="•"/>
            </a:pPr>
            <a:r>
              <a:rPr lang="en-US" dirty="0" smtClean="0">
                <a:latin typeface="Times New Roman" pitchFamily="18" charset="0"/>
                <a:cs typeface="Times New Roman" pitchFamily="18" charset="0"/>
              </a:rPr>
              <a:t>It may be earned now but cash only received the next accounting year</a:t>
            </a:r>
            <a:r>
              <a:rPr lang="en-US" dirty="0" smtClean="0">
                <a:latin typeface="Times New Roman" pitchFamily="18" charset="0"/>
                <a:cs typeface="Times New Roman" pitchFamily="18" charset="0"/>
              </a:rPr>
              <a:t>.</a:t>
            </a:r>
          </a:p>
          <a:p>
            <a:pPr marL="914400" lvl="1" indent="-457200" algn="just">
              <a:buFont typeface="Arial" pitchFamily="34" charset="0"/>
              <a:buChar char="•"/>
            </a:pPr>
            <a:r>
              <a:rPr lang="en-US" dirty="0" smtClean="0">
                <a:latin typeface="Times New Roman" pitchFamily="18" charset="0"/>
                <a:cs typeface="Times New Roman" pitchFamily="18" charset="0"/>
              </a:rPr>
              <a:t>Future Cash Flows cannot pay for present expenses</a:t>
            </a:r>
            <a:endParaRPr lang="en-US" dirty="0" smtClean="0">
              <a:latin typeface="Times New Roman" pitchFamily="18" charset="0"/>
              <a:cs typeface="Times New Roman" pitchFamily="18" charset="0"/>
            </a:endParaRPr>
          </a:p>
          <a:p>
            <a:pPr marL="457200" indent="-457200" algn="just">
              <a:buFont typeface="+mj-lt"/>
              <a:buAutoNum type="arabicPeriod"/>
            </a:pPr>
            <a:endParaRPr lang="en-US" dirty="0">
              <a:latin typeface="Times New Roman" pitchFamily="18" charset="0"/>
              <a:cs typeface="Times New Roman" pitchFamily="18" charset="0"/>
            </a:endParaRPr>
          </a:p>
        </p:txBody>
      </p:sp>
      <p:sp>
        <p:nvSpPr>
          <p:cNvPr id="5" name="TextBox 4"/>
          <p:cNvSpPr txBox="1"/>
          <p:nvPr/>
        </p:nvSpPr>
        <p:spPr>
          <a:xfrm>
            <a:off x="304800" y="609600"/>
            <a:ext cx="7620000" cy="101566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000" dirty="0">
                <a:latin typeface="Times New Roman" pitchFamily="18" charset="0"/>
                <a:cs typeface="Times New Roman" pitchFamily="18" charset="0"/>
              </a:rPr>
              <a:t>Operating cash flows rather than accounting profits are listed in Table 13-1.  Why do we focus on </a:t>
            </a:r>
            <a:r>
              <a:rPr lang="en-US" sz="2000" b="1" u="sng" dirty="0">
                <a:solidFill>
                  <a:srgbClr val="FF0000"/>
                </a:solidFill>
                <a:latin typeface="Times New Roman" pitchFamily="18" charset="0"/>
                <a:cs typeface="Times New Roman" pitchFamily="18" charset="0"/>
              </a:rPr>
              <a:t>Cash Flows</a:t>
            </a:r>
            <a:r>
              <a:rPr lang="en-US" sz="2000" dirty="0">
                <a:latin typeface="Times New Roman" pitchFamily="18" charset="0"/>
                <a:cs typeface="Times New Roman" pitchFamily="18" charset="0"/>
              </a:rPr>
              <a:t> as opposed to </a:t>
            </a:r>
            <a:r>
              <a:rPr lang="en-US" sz="2000" b="1" u="sng" dirty="0">
                <a:solidFill>
                  <a:srgbClr val="FF0000"/>
                </a:solidFill>
                <a:latin typeface="Times New Roman" pitchFamily="18" charset="0"/>
                <a:cs typeface="Times New Roman" pitchFamily="18" charset="0"/>
              </a:rPr>
              <a:t>Net Income</a:t>
            </a:r>
            <a:r>
              <a:rPr lang="en-US" sz="2000" dirty="0">
                <a:latin typeface="Times New Roman" pitchFamily="18" charset="0"/>
                <a:cs typeface="Times New Roman" pitchFamily="18" charset="0"/>
              </a:rPr>
              <a:t> in </a:t>
            </a:r>
            <a:r>
              <a:rPr lang="en-US" sz="2000" b="1" u="sng" dirty="0">
                <a:solidFill>
                  <a:srgbClr val="FF0000"/>
                </a:solidFill>
                <a:latin typeface="Times New Roman" pitchFamily="18" charset="0"/>
                <a:cs typeface="Times New Roman" pitchFamily="18" charset="0"/>
              </a:rPr>
              <a:t>Capital Budgeting</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80554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0600" y="2286000"/>
            <a:ext cx="6637468" cy="1828799"/>
          </a:xfrm>
        </p:spPr>
        <p:txBody>
          <a:bodyPr>
            <a:normAutofit fontScale="90000"/>
          </a:bodyPr>
          <a:lstStyle/>
          <a:p>
            <a:pPr algn="ctr"/>
            <a:r>
              <a:rPr lang="en-US" sz="8000" b="1" dirty="0" smtClean="0">
                <a:solidFill>
                  <a:schemeClr val="accent2">
                    <a:lumMod val="75000"/>
                  </a:schemeClr>
                </a:solidFill>
                <a:latin typeface="Times New Roman" pitchFamily="18" charset="0"/>
                <a:cs typeface="Times New Roman" pitchFamily="18" charset="0"/>
              </a:rPr>
              <a:t>P13 - 2</a:t>
            </a:r>
            <a:r>
              <a:rPr lang="en-US" sz="4400" dirty="0" smtClean="0">
                <a:solidFill>
                  <a:schemeClr val="accent2">
                    <a:lumMod val="75000"/>
                  </a:schemeClr>
                </a:solidFill>
                <a:latin typeface="Times New Roman" pitchFamily="18" charset="0"/>
                <a:cs typeface="Times New Roman" pitchFamily="18" charset="0"/>
              </a:rPr>
              <a:t/>
            </a:r>
            <a:br>
              <a:rPr lang="en-US" sz="4400" dirty="0" smtClean="0">
                <a:solidFill>
                  <a:schemeClr val="accent2">
                    <a:lumMod val="75000"/>
                  </a:schemeClr>
                </a:solidFill>
                <a:latin typeface="Times New Roman" pitchFamily="18" charset="0"/>
                <a:cs typeface="Times New Roman" pitchFamily="18" charset="0"/>
              </a:rPr>
            </a:br>
            <a:endParaRPr lang="en-SG" sz="4400" b="1" dirty="0">
              <a:solidFill>
                <a:schemeClr val="accent2">
                  <a:lumMod val="75000"/>
                </a:schemeClr>
              </a:solidFill>
              <a:latin typeface="Times New Roman" pitchFamily="18" charset="0"/>
              <a:cs typeface="Times New Roman" pitchFamily="18" charset="0"/>
            </a:endParaRPr>
          </a:p>
        </p:txBody>
      </p:sp>
      <p:sp>
        <p:nvSpPr>
          <p:cNvPr id="5" name="Text Placeholder 4"/>
          <p:cNvSpPr>
            <a:spLocks noGrp="1"/>
          </p:cNvSpPr>
          <p:nvPr>
            <p:ph type="body" idx="1"/>
          </p:nvPr>
        </p:nvSpPr>
        <p:spPr>
          <a:xfrm>
            <a:off x="838200" y="5334000"/>
            <a:ext cx="6255488" cy="1048307"/>
          </a:xfrm>
        </p:spPr>
        <p:txBody>
          <a:bodyPr>
            <a:noAutofit/>
          </a:bodyPr>
          <a:lstStyle/>
          <a:p>
            <a:pPr algn="l"/>
            <a:r>
              <a:rPr lang="en-US" sz="1800" b="1" dirty="0" smtClean="0">
                <a:solidFill>
                  <a:schemeClr val="accent2">
                    <a:lumMod val="75000"/>
                  </a:schemeClr>
                </a:solidFill>
                <a:latin typeface="Aharoni" pitchFamily="2" charset="-79"/>
                <a:cs typeface="Aharoni" pitchFamily="2" charset="-79"/>
              </a:rPr>
              <a:t>Tan </a:t>
            </a:r>
            <a:r>
              <a:rPr lang="en-US" sz="1800" b="1" dirty="0" err="1" smtClean="0">
                <a:solidFill>
                  <a:schemeClr val="accent2">
                    <a:lumMod val="75000"/>
                  </a:schemeClr>
                </a:solidFill>
                <a:latin typeface="Aharoni" pitchFamily="2" charset="-79"/>
                <a:cs typeface="Aharoni" pitchFamily="2" charset="-79"/>
              </a:rPr>
              <a:t>Zi</a:t>
            </a:r>
            <a:r>
              <a:rPr lang="en-US" sz="1800" b="1" dirty="0" smtClean="0">
                <a:solidFill>
                  <a:schemeClr val="accent2">
                    <a:lumMod val="75000"/>
                  </a:schemeClr>
                </a:solidFill>
                <a:latin typeface="Aharoni" pitchFamily="2" charset="-79"/>
                <a:cs typeface="Aharoni" pitchFamily="2" charset="-79"/>
              </a:rPr>
              <a:t> Ying</a:t>
            </a:r>
            <a:endParaRPr lang="en-SG" sz="1800" b="1" dirty="0">
              <a:solidFill>
                <a:schemeClr val="accent2">
                  <a:lumMod val="75000"/>
                </a:schemeClr>
              </a:solidFill>
              <a:latin typeface="Aharoni" pitchFamily="2" charset="-79"/>
              <a:cs typeface="Aharoni" pitchFamily="2" charset="-79"/>
            </a:endParaRPr>
          </a:p>
          <a:p>
            <a:pPr algn="l"/>
            <a:r>
              <a:rPr lang="en-US" sz="1800" b="1" dirty="0" smtClean="0">
                <a:solidFill>
                  <a:schemeClr val="accent2">
                    <a:lumMod val="75000"/>
                  </a:schemeClr>
                </a:solidFill>
                <a:latin typeface="Aharoni" pitchFamily="2" charset="-79"/>
                <a:cs typeface="Aharoni" pitchFamily="2" charset="-79"/>
              </a:rPr>
              <a:t>Singaporean</a:t>
            </a:r>
          </a:p>
          <a:p>
            <a:pPr algn="l"/>
            <a:r>
              <a:rPr lang="en-US" sz="1800" b="1" dirty="0" smtClean="0">
                <a:solidFill>
                  <a:schemeClr val="accent2">
                    <a:lumMod val="75000"/>
                  </a:schemeClr>
                </a:solidFill>
                <a:latin typeface="Aharoni" pitchFamily="2" charset="-79"/>
                <a:cs typeface="Aharoni" pitchFamily="2" charset="-79"/>
              </a:rPr>
              <a:t>Materials Science and Engineering, Year </a:t>
            </a:r>
            <a:r>
              <a:rPr lang="en-US" sz="1800" b="1" dirty="0">
                <a:solidFill>
                  <a:schemeClr val="accent2">
                    <a:lumMod val="75000"/>
                  </a:schemeClr>
                </a:solidFill>
                <a:latin typeface="Aharoni" pitchFamily="2" charset="-79"/>
                <a:cs typeface="Aharoni" pitchFamily="2" charset="-79"/>
              </a:rPr>
              <a:t>2</a:t>
            </a:r>
            <a:endParaRPr lang="en-US" sz="1800" b="1" dirty="0" smtClean="0">
              <a:solidFill>
                <a:schemeClr val="accent2">
                  <a:lumMod val="75000"/>
                </a:schemeClr>
              </a:solidFill>
              <a:latin typeface="Aharoni" pitchFamily="2" charset="-79"/>
              <a:cs typeface="Aharoni" pitchFamily="2" charset="-79"/>
            </a:endParaRPr>
          </a:p>
        </p:txBody>
      </p:sp>
    </p:spTree>
    <p:extLst>
      <p:ext uri="{BB962C8B-B14F-4D97-AF65-F5344CB8AC3E}">
        <p14:creationId xmlns:p14="http://schemas.microsoft.com/office/powerpoint/2010/main" val="40827723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239000" cy="533400"/>
          </a:xfrm>
        </p:spPr>
        <p:txBody>
          <a:bodyPr>
            <a:normAutofit fontScale="90000"/>
          </a:bodyPr>
          <a:lstStyle/>
          <a:p>
            <a:r>
              <a:rPr lang="en-US" dirty="0" smtClean="0">
                <a:solidFill>
                  <a:schemeClr val="tx2"/>
                </a:solidFill>
              </a:rPr>
              <a:t>P13 – 2</a:t>
            </a:r>
            <a:endParaRPr lang="en-SG" dirty="0">
              <a:solidFill>
                <a:schemeClr val="tx2"/>
              </a:solidFill>
            </a:endParaRPr>
          </a:p>
        </p:txBody>
      </p:sp>
      <p:sp>
        <p:nvSpPr>
          <p:cNvPr id="5" name="TextBox 4"/>
          <p:cNvSpPr txBox="1"/>
          <p:nvPr/>
        </p:nvSpPr>
        <p:spPr>
          <a:xfrm>
            <a:off x="228600" y="849178"/>
            <a:ext cx="7696200" cy="34163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buNone/>
            </a:pPr>
            <a:r>
              <a:rPr lang="en-US" sz="2400" dirty="0" smtClean="0">
                <a:latin typeface="Times New Roman" pitchFamily="18" charset="0"/>
                <a:cs typeface="Times New Roman" pitchFamily="18" charset="0"/>
              </a:rPr>
              <a:t>Estimate </a:t>
            </a:r>
            <a:r>
              <a:rPr lang="en-US" sz="2400" dirty="0">
                <a:latin typeface="Times New Roman" pitchFamily="18" charset="0"/>
                <a:cs typeface="Times New Roman" pitchFamily="18" charset="0"/>
              </a:rPr>
              <a:t>the first-year </a:t>
            </a:r>
            <a:r>
              <a:rPr lang="en-US" sz="2400" b="1" u="sng" dirty="0" smtClean="0">
                <a:solidFill>
                  <a:srgbClr val="FF0000"/>
                </a:solidFill>
                <a:latin typeface="Times New Roman" pitchFamily="18" charset="0"/>
                <a:cs typeface="Times New Roman" pitchFamily="18" charset="0"/>
              </a:rPr>
              <a:t>Net Operating Cash Flow </a:t>
            </a:r>
            <a:r>
              <a:rPr lang="en-US" sz="2400" dirty="0" smtClean="0">
                <a:latin typeface="Times New Roman" pitchFamily="18" charset="0"/>
                <a:cs typeface="Times New Roman" pitchFamily="18" charset="0"/>
              </a:rPr>
              <a:t>for </a:t>
            </a:r>
            <a:r>
              <a:rPr lang="en-US" sz="2400" dirty="0">
                <a:latin typeface="Times New Roman" pitchFamily="18" charset="0"/>
                <a:cs typeface="Times New Roman" pitchFamily="18" charset="0"/>
              </a:rPr>
              <a:t>a proposed </a:t>
            </a:r>
            <a:r>
              <a:rPr lang="en-US" sz="2400" dirty="0" smtClean="0">
                <a:latin typeface="Times New Roman" pitchFamily="18" charset="0"/>
                <a:cs typeface="Times New Roman" pitchFamily="18" charset="0"/>
              </a:rPr>
              <a:t>project.</a:t>
            </a:r>
          </a:p>
          <a:p>
            <a:pPr>
              <a:buNone/>
            </a:pPr>
            <a:endParaRPr lang="en-US" sz="2400" dirty="0" smtClean="0">
              <a:latin typeface="Times New Roman" pitchFamily="18" charset="0"/>
              <a:cs typeface="Times New Roman" pitchFamily="18" charset="0"/>
            </a:endParaRPr>
          </a:p>
          <a:p>
            <a:pPr>
              <a:buNone/>
            </a:pPr>
            <a:r>
              <a:rPr lang="en-US" sz="2400" b="1" dirty="0" smtClean="0">
                <a:solidFill>
                  <a:schemeClr val="tx1"/>
                </a:solidFill>
                <a:latin typeface="Times New Roman" pitchFamily="18" charset="0"/>
                <a:cs typeface="Times New Roman" pitchFamily="18" charset="0"/>
              </a:rPr>
              <a:t>Sales </a:t>
            </a:r>
            <a:r>
              <a:rPr lang="en-US" sz="2400" b="1" dirty="0">
                <a:solidFill>
                  <a:schemeClr val="tx1"/>
                </a:solidFill>
                <a:latin typeface="Times New Roman" pitchFamily="18" charset="0"/>
                <a:cs typeface="Times New Roman" pitchFamily="18" charset="0"/>
              </a:rPr>
              <a:t>revenues: $10 </a:t>
            </a:r>
            <a:r>
              <a:rPr lang="en-US" sz="2400" b="1" dirty="0" smtClean="0">
                <a:solidFill>
                  <a:schemeClr val="tx1"/>
                </a:solidFill>
                <a:latin typeface="Times New Roman" pitchFamily="18" charset="0"/>
                <a:cs typeface="Times New Roman" pitchFamily="18" charset="0"/>
              </a:rPr>
              <a:t>million</a:t>
            </a:r>
          </a:p>
          <a:p>
            <a:pPr>
              <a:buNone/>
            </a:pPr>
            <a:r>
              <a:rPr lang="en-US" sz="2400" b="1" dirty="0" smtClean="0">
                <a:solidFill>
                  <a:schemeClr val="tx1"/>
                </a:solidFill>
                <a:latin typeface="Times New Roman" pitchFamily="18" charset="0"/>
                <a:cs typeface="Times New Roman" pitchFamily="18" charset="0"/>
              </a:rPr>
              <a:t>Operating </a:t>
            </a:r>
            <a:r>
              <a:rPr lang="en-US" sz="2400" b="1" dirty="0">
                <a:solidFill>
                  <a:schemeClr val="tx1"/>
                </a:solidFill>
                <a:latin typeface="Times New Roman" pitchFamily="18" charset="0"/>
                <a:cs typeface="Times New Roman" pitchFamily="18" charset="0"/>
              </a:rPr>
              <a:t>Costs (excluding depreciation): $7 </a:t>
            </a:r>
            <a:r>
              <a:rPr lang="en-US" sz="2400" b="1" dirty="0" smtClean="0">
                <a:solidFill>
                  <a:schemeClr val="tx1"/>
                </a:solidFill>
                <a:latin typeface="Times New Roman" pitchFamily="18" charset="0"/>
                <a:cs typeface="Times New Roman" pitchFamily="18" charset="0"/>
              </a:rPr>
              <a:t>million	</a:t>
            </a:r>
          </a:p>
          <a:p>
            <a:pPr>
              <a:buNone/>
            </a:pPr>
            <a:r>
              <a:rPr lang="en-US" sz="2400" b="1" dirty="0" smtClean="0">
                <a:solidFill>
                  <a:schemeClr val="tx1"/>
                </a:solidFill>
                <a:latin typeface="Times New Roman" pitchFamily="18" charset="0"/>
                <a:cs typeface="Times New Roman" pitchFamily="18" charset="0"/>
              </a:rPr>
              <a:t>Depreciation</a:t>
            </a:r>
            <a:r>
              <a:rPr lang="en-US" sz="2400" b="1" dirty="0">
                <a:solidFill>
                  <a:schemeClr val="tx1"/>
                </a:solidFill>
                <a:latin typeface="Times New Roman" pitchFamily="18" charset="0"/>
                <a:cs typeface="Times New Roman" pitchFamily="18" charset="0"/>
              </a:rPr>
              <a:t>: $2 </a:t>
            </a:r>
            <a:r>
              <a:rPr lang="en-US" sz="2400" b="1" dirty="0" smtClean="0">
                <a:solidFill>
                  <a:schemeClr val="tx1"/>
                </a:solidFill>
                <a:latin typeface="Times New Roman" pitchFamily="18" charset="0"/>
                <a:cs typeface="Times New Roman" pitchFamily="18" charset="0"/>
              </a:rPr>
              <a:t>million</a:t>
            </a:r>
          </a:p>
          <a:p>
            <a:pPr>
              <a:buNone/>
            </a:pPr>
            <a:r>
              <a:rPr lang="en-US" sz="2400" b="1" dirty="0" smtClean="0">
                <a:solidFill>
                  <a:schemeClr val="tx1"/>
                </a:solidFill>
                <a:latin typeface="Times New Roman" pitchFamily="18" charset="0"/>
                <a:cs typeface="Times New Roman" pitchFamily="18" charset="0"/>
              </a:rPr>
              <a:t>Interest </a:t>
            </a:r>
            <a:r>
              <a:rPr lang="en-US" sz="2400" b="1" dirty="0">
                <a:solidFill>
                  <a:schemeClr val="tx1"/>
                </a:solidFill>
                <a:latin typeface="Times New Roman" pitchFamily="18" charset="0"/>
                <a:cs typeface="Times New Roman" pitchFamily="18" charset="0"/>
              </a:rPr>
              <a:t>expense: $2 million </a:t>
            </a:r>
            <a:endParaRPr lang="en-US" sz="2400" b="1" dirty="0" smtClean="0">
              <a:solidFill>
                <a:schemeClr val="tx1"/>
              </a:solidFill>
              <a:latin typeface="Times New Roman" pitchFamily="18" charset="0"/>
              <a:cs typeface="Times New Roman" pitchFamily="18" charset="0"/>
            </a:endParaRPr>
          </a:p>
          <a:p>
            <a:pPr>
              <a:buNone/>
            </a:pPr>
            <a:r>
              <a:rPr lang="en-US" sz="2400" b="1" dirty="0" smtClean="0">
                <a:solidFill>
                  <a:schemeClr val="tx1"/>
                </a:solidFill>
                <a:latin typeface="Times New Roman" pitchFamily="18" charset="0"/>
                <a:cs typeface="Times New Roman" pitchFamily="18" charset="0"/>
              </a:rPr>
              <a:t>40</a:t>
            </a:r>
            <a:r>
              <a:rPr lang="en-US" sz="2400" b="1" dirty="0">
                <a:solidFill>
                  <a:schemeClr val="tx1"/>
                </a:solidFill>
                <a:latin typeface="Times New Roman" pitchFamily="18" charset="0"/>
                <a:cs typeface="Times New Roman" pitchFamily="18" charset="0"/>
              </a:rPr>
              <a:t>% tax </a:t>
            </a:r>
            <a:r>
              <a:rPr lang="en-US" sz="2400" b="1" dirty="0" smtClean="0">
                <a:solidFill>
                  <a:schemeClr val="tx1"/>
                </a:solidFill>
                <a:latin typeface="Times New Roman" pitchFamily="18" charset="0"/>
                <a:cs typeface="Times New Roman" pitchFamily="18" charset="0"/>
              </a:rPr>
              <a:t>rate</a:t>
            </a:r>
          </a:p>
          <a:p>
            <a:pPr>
              <a:buNone/>
            </a:pPr>
            <a:r>
              <a:rPr lang="en-US" sz="2400" b="1" dirty="0" smtClean="0">
                <a:solidFill>
                  <a:schemeClr val="tx1"/>
                </a:solidFill>
                <a:latin typeface="Times New Roman" pitchFamily="18" charset="0"/>
                <a:cs typeface="Times New Roman" pitchFamily="18" charset="0"/>
              </a:rPr>
              <a:t>WACC </a:t>
            </a:r>
            <a:r>
              <a:rPr lang="en-US" sz="2400" b="1" dirty="0">
                <a:solidFill>
                  <a:schemeClr val="tx1"/>
                </a:solidFill>
                <a:latin typeface="Times New Roman" pitchFamily="18" charset="0"/>
                <a:cs typeface="Times New Roman" pitchFamily="18" charset="0"/>
              </a:rPr>
              <a:t>is 10%.                              </a:t>
            </a:r>
            <a:endParaRPr lang="en-GB" sz="24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038318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7239000" cy="533400"/>
          </a:xfrm>
        </p:spPr>
        <p:txBody>
          <a:bodyPr>
            <a:normAutofit fontScale="90000"/>
          </a:bodyPr>
          <a:lstStyle/>
          <a:p>
            <a:r>
              <a:rPr lang="en-US" dirty="0" smtClean="0">
                <a:solidFill>
                  <a:schemeClr val="tx2"/>
                </a:solidFill>
              </a:rPr>
              <a:t>P13 - 2</a:t>
            </a:r>
            <a:endParaRPr lang="en-SG" dirty="0">
              <a:solidFill>
                <a:schemeClr val="tx2"/>
              </a:solidFill>
            </a:endParaRPr>
          </a:p>
        </p:txBody>
      </p:sp>
      <p:sp>
        <p:nvSpPr>
          <p:cNvPr id="5" name="TextBox 4"/>
          <p:cNvSpPr txBox="1"/>
          <p:nvPr/>
        </p:nvSpPr>
        <p:spPr>
          <a:xfrm>
            <a:off x="228600" y="849178"/>
            <a:ext cx="7696200"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buNone/>
            </a:pPr>
            <a:r>
              <a:rPr lang="en-US" sz="2000" dirty="0" smtClean="0">
                <a:solidFill>
                  <a:srgbClr val="000000"/>
                </a:solidFill>
                <a:latin typeface="Times New Roman" pitchFamily="18" charset="0"/>
                <a:cs typeface="Times New Roman" pitchFamily="18" charset="0"/>
              </a:rPr>
              <a:t>a)	 </a:t>
            </a:r>
            <a:r>
              <a:rPr lang="en-US" sz="2000" dirty="0">
                <a:solidFill>
                  <a:srgbClr val="000000"/>
                </a:solidFill>
                <a:latin typeface="Times New Roman" pitchFamily="18" charset="0"/>
                <a:cs typeface="Times New Roman" pitchFamily="18" charset="0"/>
              </a:rPr>
              <a:t>What is the project’s </a:t>
            </a:r>
            <a:r>
              <a:rPr lang="en-US" sz="2000" b="1" u="sng" dirty="0" smtClean="0">
                <a:solidFill>
                  <a:srgbClr val="FF0000"/>
                </a:solidFill>
                <a:latin typeface="Times New Roman" pitchFamily="18" charset="0"/>
                <a:cs typeface="Times New Roman" pitchFamily="18" charset="0"/>
              </a:rPr>
              <a:t>Operating Cash Flow </a:t>
            </a:r>
            <a:r>
              <a:rPr lang="en-US" sz="2000" dirty="0">
                <a:solidFill>
                  <a:srgbClr val="000000"/>
                </a:solidFill>
                <a:latin typeface="Times New Roman" pitchFamily="18" charset="0"/>
                <a:cs typeface="Times New Roman" pitchFamily="18" charset="0"/>
              </a:rPr>
              <a:t>for the first </a:t>
            </a:r>
            <a:r>
              <a:rPr lang="en-US" sz="2000" dirty="0" smtClean="0">
                <a:solidFill>
                  <a:srgbClr val="000000"/>
                </a:solidFill>
                <a:latin typeface="Times New Roman" pitchFamily="18" charset="0"/>
                <a:cs typeface="Times New Roman" pitchFamily="18" charset="0"/>
              </a:rPr>
              <a:t>year?</a:t>
            </a:r>
            <a:endParaRPr lang="en-GB" sz="2000" b="1" dirty="0">
              <a:solidFill>
                <a:schemeClr val="tx1"/>
              </a:solidFill>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394289336"/>
              </p:ext>
            </p:extLst>
          </p:nvPr>
        </p:nvGraphicFramePr>
        <p:xfrm>
          <a:off x="214743" y="1676400"/>
          <a:ext cx="7786256" cy="4179233"/>
        </p:xfrm>
        <a:graphic>
          <a:graphicData uri="http://schemas.openxmlformats.org/drawingml/2006/table">
            <a:tbl>
              <a:tblPr firstRow="1" bandRow="1">
                <a:tableStyleId>{72833802-FEF1-4C79-8D5D-14CF1EAF98D9}</a:tableStyleId>
              </a:tblPr>
              <a:tblGrid>
                <a:gridCol w="3893128"/>
                <a:gridCol w="3893128"/>
              </a:tblGrid>
              <a:tr h="437029">
                <a:tc>
                  <a:txBody>
                    <a:bodyPr/>
                    <a:lstStyle/>
                    <a:p>
                      <a:endParaRPr lang="en-SG"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latin typeface="Times New Roman" pitchFamily="18" charset="0"/>
                          <a:cs typeface="Times New Roman" pitchFamily="18" charset="0"/>
                        </a:rPr>
                        <a:t>Year</a:t>
                      </a:r>
                      <a:r>
                        <a:rPr lang="en-US" sz="2000" baseline="0" dirty="0" smtClean="0">
                          <a:latin typeface="Times New Roman" pitchFamily="18" charset="0"/>
                          <a:cs typeface="Times New Roman" pitchFamily="18" charset="0"/>
                        </a:rPr>
                        <a:t> 1</a:t>
                      </a:r>
                      <a:endParaRPr lang="en-SG"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3449">
                <a:tc>
                  <a:txBody>
                    <a:bodyPr/>
                    <a:lstStyle/>
                    <a:p>
                      <a:r>
                        <a:rPr lang="en-US" sz="2000" b="1" dirty="0" smtClean="0">
                          <a:latin typeface="Times New Roman" pitchFamily="18" charset="0"/>
                          <a:cs typeface="Times New Roman" pitchFamily="18" charset="0"/>
                        </a:rPr>
                        <a:t>Sales revenue</a:t>
                      </a:r>
                      <a:endParaRPr lang="en-GB"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b="1" dirty="0" smtClean="0">
                          <a:latin typeface="Times New Roman" pitchFamily="18" charset="0"/>
                          <a:cs typeface="Times New Roman" pitchFamily="18" charset="0"/>
                        </a:rPr>
                        <a:t>$10 million</a:t>
                      </a:r>
                      <a:endParaRPr lang="en-GB"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73449">
                <a:tc>
                  <a:txBody>
                    <a:bodyPr/>
                    <a:lstStyle/>
                    <a:p>
                      <a:r>
                        <a:rPr lang="en-US" sz="2000" dirty="0" smtClean="0">
                          <a:latin typeface="Times New Roman" pitchFamily="18" charset="0"/>
                          <a:cs typeface="Times New Roman" pitchFamily="18" charset="0"/>
                        </a:rPr>
                        <a:t>- Operating Costs</a:t>
                      </a:r>
                      <a:r>
                        <a:rPr lang="en-US" sz="2000" baseline="0" dirty="0" smtClean="0">
                          <a:latin typeface="Times New Roman" pitchFamily="18" charset="0"/>
                          <a:cs typeface="Times New Roman" pitchFamily="18" charset="0"/>
                        </a:rPr>
                        <a:t> </a:t>
                      </a:r>
                      <a:endParaRPr lang="en-GB"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latin typeface="Times New Roman" pitchFamily="18" charset="0"/>
                          <a:cs typeface="Times New Roman" pitchFamily="18" charset="0"/>
                        </a:rPr>
                        <a:t>- $7 million</a:t>
                      </a:r>
                      <a:endParaRPr lang="en-GB"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73449">
                <a:tc>
                  <a:txBody>
                    <a:bodyPr/>
                    <a:lstStyle/>
                    <a:p>
                      <a:r>
                        <a:rPr lang="en-US" sz="2000" dirty="0" smtClean="0">
                          <a:latin typeface="Times New Roman" pitchFamily="18" charset="0"/>
                          <a:cs typeface="Times New Roman" pitchFamily="18" charset="0"/>
                        </a:rPr>
                        <a:t>- Depreciation</a:t>
                      </a:r>
                      <a:endParaRPr lang="en-GB"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latin typeface="Times New Roman" pitchFamily="18" charset="0"/>
                          <a:cs typeface="Times New Roman" pitchFamily="18" charset="0"/>
                        </a:rPr>
                        <a:t>- $2 million</a:t>
                      </a:r>
                      <a:endParaRPr lang="en-GB"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04824">
                <a:tc>
                  <a:txBody>
                    <a:bodyPr/>
                    <a:lstStyle/>
                    <a:p>
                      <a:r>
                        <a:rPr lang="en-US" sz="2000" b="1" dirty="0" smtClean="0">
                          <a:latin typeface="Times New Roman" pitchFamily="18" charset="0"/>
                          <a:cs typeface="Times New Roman" pitchFamily="18" charset="0"/>
                        </a:rPr>
                        <a:t>Operating Income (Before Tax)</a:t>
                      </a:r>
                      <a:endParaRPr lang="en-GB"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sz="2000" b="1" dirty="0" smtClean="0">
                          <a:latin typeface="Times New Roman" pitchFamily="18" charset="0"/>
                          <a:cs typeface="Times New Roman" pitchFamily="18" charset="0"/>
                        </a:rPr>
                        <a:t>$1</a:t>
                      </a:r>
                      <a:r>
                        <a:rPr lang="en-US" sz="2000" b="1" baseline="0" dirty="0" smtClean="0">
                          <a:latin typeface="Times New Roman" pitchFamily="18" charset="0"/>
                          <a:cs typeface="Times New Roman" pitchFamily="18" charset="0"/>
                        </a:rPr>
                        <a:t> million</a:t>
                      </a:r>
                      <a:endParaRPr lang="en-GB"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473449">
                <a:tc>
                  <a:txBody>
                    <a:bodyPr/>
                    <a:lstStyle/>
                    <a:p>
                      <a:r>
                        <a:rPr lang="en-US" sz="2000" dirty="0" smtClean="0">
                          <a:latin typeface="Times New Roman" pitchFamily="18" charset="0"/>
                          <a:cs typeface="Times New Roman" pitchFamily="18" charset="0"/>
                        </a:rPr>
                        <a:t>- Tax (40%)</a:t>
                      </a:r>
                      <a:endParaRPr lang="en-GB"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2000" dirty="0" smtClean="0">
                          <a:latin typeface="Times New Roman" pitchFamily="18" charset="0"/>
                          <a:cs typeface="Times New Roman" pitchFamily="18" charset="0"/>
                        </a:rPr>
                        <a:t>- $0.4</a:t>
                      </a:r>
                      <a:r>
                        <a:rPr lang="en-US" sz="2000" baseline="0" dirty="0" smtClean="0">
                          <a:latin typeface="Times New Roman" pitchFamily="18" charset="0"/>
                          <a:cs typeface="Times New Roman" pitchFamily="18" charset="0"/>
                        </a:rPr>
                        <a:t> million</a:t>
                      </a:r>
                      <a:endParaRPr lang="en-GB"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2935">
                <a:tc>
                  <a:txBody>
                    <a:bodyPr/>
                    <a:lstStyle/>
                    <a:p>
                      <a:r>
                        <a:rPr lang="en-US" sz="2000" b="1" dirty="0" smtClean="0">
                          <a:latin typeface="Times New Roman" pitchFamily="18" charset="0"/>
                          <a:cs typeface="Times New Roman" pitchFamily="18" charset="0"/>
                        </a:rPr>
                        <a:t>Operating Income (After</a:t>
                      </a:r>
                      <a:r>
                        <a:rPr lang="en-US" sz="2000" b="1" baseline="0" dirty="0" smtClean="0">
                          <a:latin typeface="Times New Roman" pitchFamily="18" charset="0"/>
                          <a:cs typeface="Times New Roman" pitchFamily="18" charset="0"/>
                        </a:rPr>
                        <a:t> Tax)</a:t>
                      </a:r>
                      <a:endParaRPr lang="en-GB"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sz="2000" b="1" dirty="0" smtClean="0">
                          <a:latin typeface="Times New Roman" pitchFamily="18" charset="0"/>
                          <a:cs typeface="Times New Roman" pitchFamily="18" charset="0"/>
                        </a:rPr>
                        <a:t>$0.6 million</a:t>
                      </a:r>
                      <a:endParaRPr lang="en-GB"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457200">
                <a:tc>
                  <a:txBody>
                    <a:bodyPr/>
                    <a:lstStyle/>
                    <a:p>
                      <a:r>
                        <a:rPr lang="en-US" sz="2000" dirty="0" smtClean="0">
                          <a:latin typeface="Times New Roman" pitchFamily="18" charset="0"/>
                          <a:cs typeface="Times New Roman" pitchFamily="18" charset="0"/>
                        </a:rPr>
                        <a:t>+ Depreciation</a:t>
                      </a:r>
                      <a:endParaRPr lang="en-GB"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2000" dirty="0" smtClean="0">
                          <a:latin typeface="Times New Roman" pitchFamily="18" charset="0"/>
                          <a:cs typeface="Times New Roman" pitchFamily="18" charset="0"/>
                        </a:rPr>
                        <a:t>+ $2 million</a:t>
                      </a:r>
                      <a:endParaRPr lang="en-GB"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3449">
                <a:tc>
                  <a:txBody>
                    <a:bodyPr/>
                    <a:lstStyle/>
                    <a:p>
                      <a:r>
                        <a:rPr lang="en-US" sz="2000" b="1" dirty="0" smtClean="0">
                          <a:latin typeface="Times New Roman" pitchFamily="18" charset="0"/>
                          <a:cs typeface="Times New Roman" pitchFamily="18" charset="0"/>
                        </a:rPr>
                        <a:t>Operating Cash Flow</a:t>
                      </a:r>
                      <a:endParaRPr lang="en-GB"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2000" b="1" u="sng" dirty="0" smtClean="0">
                          <a:solidFill>
                            <a:srgbClr val="FF0000"/>
                          </a:solidFill>
                          <a:latin typeface="Times New Roman" pitchFamily="18" charset="0"/>
                          <a:cs typeface="Times New Roman" pitchFamily="18" charset="0"/>
                        </a:rPr>
                        <a:t>$2.6</a:t>
                      </a:r>
                      <a:r>
                        <a:rPr lang="en-US" sz="2000" b="1" u="sng" baseline="0" dirty="0" smtClean="0">
                          <a:solidFill>
                            <a:srgbClr val="FF0000"/>
                          </a:solidFill>
                          <a:latin typeface="Times New Roman" pitchFamily="18" charset="0"/>
                          <a:cs typeface="Times New Roman" pitchFamily="18" charset="0"/>
                        </a:rPr>
                        <a:t> million</a:t>
                      </a:r>
                      <a:endParaRPr lang="en-GB" sz="2000" b="1" u="sng"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556024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7239000" cy="533400"/>
          </a:xfrm>
        </p:spPr>
        <p:txBody>
          <a:bodyPr>
            <a:normAutofit fontScale="90000"/>
          </a:bodyPr>
          <a:lstStyle/>
          <a:p>
            <a:r>
              <a:rPr lang="en-US" dirty="0" smtClean="0">
                <a:solidFill>
                  <a:schemeClr val="tx2"/>
                </a:solidFill>
              </a:rPr>
              <a:t>P13 - 2</a:t>
            </a:r>
            <a:endParaRPr lang="en-SG" dirty="0">
              <a:solidFill>
                <a:schemeClr val="tx2"/>
              </a:solidFill>
            </a:endParaRPr>
          </a:p>
        </p:txBody>
      </p:sp>
      <p:sp>
        <p:nvSpPr>
          <p:cNvPr id="5" name="TextBox 4"/>
          <p:cNvSpPr txBox="1"/>
          <p:nvPr/>
        </p:nvSpPr>
        <p:spPr>
          <a:xfrm>
            <a:off x="228600" y="849178"/>
            <a:ext cx="7696200" cy="101566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buNone/>
            </a:pPr>
            <a:r>
              <a:rPr lang="en-US" sz="2000" dirty="0" smtClean="0">
                <a:solidFill>
                  <a:srgbClr val="000000"/>
                </a:solidFill>
                <a:latin typeface="Times New Roman" pitchFamily="18" charset="0"/>
                <a:cs typeface="Times New Roman" pitchFamily="18" charset="0"/>
              </a:rPr>
              <a:t>b)	 </a:t>
            </a:r>
            <a:r>
              <a:rPr lang="en-US" sz="2000" dirty="0">
                <a:solidFill>
                  <a:srgbClr val="000000"/>
                </a:solidFill>
                <a:latin typeface="Times New Roman" pitchFamily="18" charset="0"/>
                <a:cs typeface="Times New Roman" pitchFamily="18" charset="0"/>
              </a:rPr>
              <a:t>If the project would </a:t>
            </a:r>
            <a:r>
              <a:rPr lang="en-US" sz="2000" b="1" u="sng" dirty="0">
                <a:solidFill>
                  <a:srgbClr val="FF0000"/>
                </a:solidFill>
                <a:latin typeface="Times New Roman" pitchFamily="18" charset="0"/>
                <a:cs typeface="Times New Roman" pitchFamily="18" charset="0"/>
              </a:rPr>
              <a:t>cannibalize other projects by $1million of cash flow before taxes per year</a:t>
            </a:r>
            <a:r>
              <a:rPr lang="en-US" sz="2000" dirty="0">
                <a:solidFill>
                  <a:srgbClr val="000000"/>
                </a:solidFill>
                <a:latin typeface="Times New Roman" pitchFamily="18" charset="0"/>
                <a:cs typeface="Times New Roman" pitchFamily="18" charset="0"/>
              </a:rPr>
              <a:t>, how would this change your answer to part a?</a:t>
            </a:r>
            <a:endParaRPr lang="en-GB" sz="2000" b="1" dirty="0">
              <a:solidFill>
                <a:schemeClr val="tx1"/>
              </a:solidFill>
              <a:latin typeface="Times New Roman" pitchFamily="18" charset="0"/>
              <a:cs typeface="Times New Roman" pitchFamily="18" charset="0"/>
            </a:endParaRPr>
          </a:p>
        </p:txBody>
      </p:sp>
      <p:sp>
        <p:nvSpPr>
          <p:cNvPr id="2" name="TextBox 1"/>
          <p:cNvSpPr txBox="1"/>
          <p:nvPr/>
        </p:nvSpPr>
        <p:spPr>
          <a:xfrm>
            <a:off x="228600" y="3200400"/>
            <a:ext cx="7696200" cy="1446550"/>
          </a:xfrm>
          <a:prstGeom prst="rect">
            <a:avLst/>
          </a:prstGeom>
          <a:noFill/>
        </p:spPr>
        <p:txBody>
          <a:bodyPr wrap="square" rtlCol="0">
            <a:spAutoFit/>
          </a:bodyPr>
          <a:lstStyle/>
          <a:p>
            <a:r>
              <a:rPr lang="en-US" sz="2400" b="1" u="sng" dirty="0" smtClean="0">
                <a:solidFill>
                  <a:srgbClr val="002060"/>
                </a:solidFill>
                <a:latin typeface="Times New Roman" pitchFamily="18" charset="0"/>
                <a:cs typeface="Times New Roman" pitchFamily="18" charset="0"/>
              </a:rPr>
              <a:t>Definition of Cannibalization:</a:t>
            </a:r>
          </a:p>
          <a:p>
            <a:endParaRPr lang="en-US" sz="2400" b="1" u="sng" dirty="0" smtClean="0">
              <a:solidFill>
                <a:srgbClr val="002060"/>
              </a:solidFill>
              <a:latin typeface="Times New Roman" pitchFamily="18" charset="0"/>
              <a:cs typeface="Times New Roman" pitchFamily="18" charset="0"/>
            </a:endParaRPr>
          </a:p>
          <a:p>
            <a:r>
              <a:rPr lang="en-US" sz="2000" dirty="0" smtClean="0">
                <a:latin typeface="Times New Roman" pitchFamily="18" charset="0"/>
                <a:cs typeface="Times New Roman" pitchFamily="18" charset="0"/>
              </a:rPr>
              <a:t>Where a company’s new projects </a:t>
            </a:r>
            <a:r>
              <a:rPr lang="en-US" sz="2000" b="1" dirty="0" smtClean="0">
                <a:solidFill>
                  <a:srgbClr val="FF0000"/>
                </a:solidFill>
                <a:latin typeface="Times New Roman" pitchFamily="18" charset="0"/>
                <a:cs typeface="Times New Roman" pitchFamily="18" charset="0"/>
              </a:rPr>
              <a:t>take away cash flows </a:t>
            </a:r>
            <a:r>
              <a:rPr lang="en-US" sz="2000" dirty="0" smtClean="0">
                <a:latin typeface="Times New Roman" pitchFamily="18" charset="0"/>
                <a:cs typeface="Times New Roman" pitchFamily="18" charset="0"/>
              </a:rPr>
              <a:t>from its existing projects</a:t>
            </a:r>
            <a:endParaRPr lang="en-SG" sz="2000" dirty="0">
              <a:latin typeface="Times New Roman" pitchFamily="18" charset="0"/>
              <a:cs typeface="Times New Roman" pitchFamily="18" charset="0"/>
            </a:endParaRPr>
          </a:p>
        </p:txBody>
      </p:sp>
    </p:spTree>
    <p:extLst>
      <p:ext uri="{BB962C8B-B14F-4D97-AF65-F5344CB8AC3E}">
        <p14:creationId xmlns:p14="http://schemas.microsoft.com/office/powerpoint/2010/main" val="32110137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7239000" cy="533400"/>
          </a:xfrm>
        </p:spPr>
        <p:txBody>
          <a:bodyPr>
            <a:normAutofit fontScale="90000"/>
          </a:bodyPr>
          <a:lstStyle/>
          <a:p>
            <a:r>
              <a:rPr lang="en-US" dirty="0" smtClean="0">
                <a:solidFill>
                  <a:schemeClr val="tx2"/>
                </a:solidFill>
              </a:rPr>
              <a:t>P13 - 2</a:t>
            </a:r>
            <a:endParaRPr lang="en-SG" dirty="0">
              <a:solidFill>
                <a:schemeClr val="tx2"/>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495968018"/>
              </p:ext>
            </p:extLst>
          </p:nvPr>
        </p:nvGraphicFramePr>
        <p:xfrm>
          <a:off x="228600" y="990600"/>
          <a:ext cx="7696200" cy="4495800"/>
        </p:xfrm>
        <a:graphic>
          <a:graphicData uri="http://schemas.openxmlformats.org/drawingml/2006/table">
            <a:tbl>
              <a:tblPr firstRow="1" bandRow="1">
                <a:tableStyleId>{72833802-FEF1-4C79-8D5D-14CF1EAF98D9}</a:tableStyleId>
              </a:tblPr>
              <a:tblGrid>
                <a:gridCol w="3848100"/>
                <a:gridCol w="3848100"/>
              </a:tblGrid>
              <a:tr h="449580">
                <a:tc>
                  <a:txBody>
                    <a:bodyPr/>
                    <a:lstStyle/>
                    <a:p>
                      <a:endParaRPr lang="en-SG"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2000" dirty="0" smtClean="0">
                          <a:latin typeface="Times New Roman" pitchFamily="18" charset="0"/>
                          <a:cs typeface="Times New Roman" pitchFamily="18" charset="0"/>
                        </a:rPr>
                        <a:t>Year 1</a:t>
                      </a:r>
                      <a:endParaRPr lang="en-SG"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9580">
                <a:tc>
                  <a:txBody>
                    <a:bodyPr/>
                    <a:lstStyle/>
                    <a:p>
                      <a:r>
                        <a:rPr lang="en-US" sz="2000" dirty="0" smtClean="0">
                          <a:latin typeface="Times New Roman" pitchFamily="18" charset="0"/>
                          <a:cs typeface="Times New Roman" pitchFamily="18" charset="0"/>
                        </a:rPr>
                        <a:t>Sales revenue</a:t>
                      </a:r>
                      <a:endParaRPr lang="en-GB"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latin typeface="Times New Roman" pitchFamily="18" charset="0"/>
                          <a:cs typeface="Times New Roman" pitchFamily="18" charset="0"/>
                        </a:rPr>
                        <a:t>$10 million</a:t>
                      </a:r>
                      <a:endParaRPr lang="en-GB"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49580">
                <a:tc>
                  <a:txBody>
                    <a:bodyPr/>
                    <a:lstStyle/>
                    <a:p>
                      <a:r>
                        <a:rPr lang="en-US" sz="2000" dirty="0" smtClean="0">
                          <a:latin typeface="Times New Roman" pitchFamily="18" charset="0"/>
                          <a:cs typeface="Times New Roman" pitchFamily="18" charset="0"/>
                        </a:rPr>
                        <a:t>- Operating Costs</a:t>
                      </a:r>
                      <a:r>
                        <a:rPr lang="en-US" sz="2000" baseline="0" dirty="0" smtClean="0">
                          <a:latin typeface="Times New Roman" pitchFamily="18" charset="0"/>
                          <a:cs typeface="Times New Roman" pitchFamily="18" charset="0"/>
                        </a:rPr>
                        <a:t> </a:t>
                      </a:r>
                      <a:endParaRPr lang="en-GB"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latin typeface="Times New Roman" pitchFamily="18" charset="0"/>
                          <a:cs typeface="Times New Roman" pitchFamily="18" charset="0"/>
                        </a:rPr>
                        <a:t>- $7 million</a:t>
                      </a:r>
                      <a:endParaRPr lang="en-GB"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49580">
                <a:tc>
                  <a:txBody>
                    <a:bodyPr/>
                    <a:lstStyle/>
                    <a:p>
                      <a:r>
                        <a:rPr lang="en-US" sz="2000" dirty="0" smtClean="0">
                          <a:latin typeface="Times New Roman" pitchFamily="18" charset="0"/>
                          <a:cs typeface="Times New Roman" pitchFamily="18" charset="0"/>
                        </a:rPr>
                        <a:t>- Cannibalized</a:t>
                      </a:r>
                      <a:r>
                        <a:rPr lang="en-US" sz="2000" baseline="0" dirty="0" smtClean="0">
                          <a:latin typeface="Times New Roman" pitchFamily="18" charset="0"/>
                          <a:cs typeface="Times New Roman" pitchFamily="18" charset="0"/>
                        </a:rPr>
                        <a:t> Cost</a:t>
                      </a:r>
                      <a:endParaRPr lang="en-GB"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b="1" dirty="0" smtClean="0">
                          <a:solidFill>
                            <a:srgbClr val="FF0000"/>
                          </a:solidFill>
                          <a:latin typeface="Times New Roman" pitchFamily="18" charset="0"/>
                          <a:cs typeface="Times New Roman" pitchFamily="18" charset="0"/>
                        </a:rPr>
                        <a:t>-  $1 million</a:t>
                      </a:r>
                      <a:endParaRPr lang="en-GB" sz="2000" b="1"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49580">
                <a:tc>
                  <a:txBody>
                    <a:bodyPr/>
                    <a:lstStyle/>
                    <a:p>
                      <a:r>
                        <a:rPr lang="en-US" sz="2000" dirty="0" smtClean="0">
                          <a:latin typeface="Times New Roman" pitchFamily="18" charset="0"/>
                          <a:cs typeface="Times New Roman" pitchFamily="18" charset="0"/>
                        </a:rPr>
                        <a:t>- Depreciation</a:t>
                      </a:r>
                      <a:endParaRPr lang="en-GB"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latin typeface="Times New Roman" pitchFamily="18" charset="0"/>
                          <a:cs typeface="Times New Roman" pitchFamily="18" charset="0"/>
                        </a:rPr>
                        <a:t>- $2 million</a:t>
                      </a:r>
                      <a:endParaRPr lang="en-GB"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9580">
                <a:tc>
                  <a:txBody>
                    <a:bodyPr/>
                    <a:lstStyle/>
                    <a:p>
                      <a:r>
                        <a:rPr lang="en-US" sz="2000" dirty="0" smtClean="0">
                          <a:latin typeface="Times New Roman" pitchFamily="18" charset="0"/>
                          <a:cs typeface="Times New Roman" pitchFamily="18" charset="0"/>
                        </a:rPr>
                        <a:t>Operating Income (Before Tax)</a:t>
                      </a:r>
                      <a:endParaRPr lang="en-GB"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sz="2000" dirty="0" smtClean="0">
                          <a:latin typeface="Times New Roman" pitchFamily="18" charset="0"/>
                          <a:cs typeface="Times New Roman" pitchFamily="18" charset="0"/>
                        </a:rPr>
                        <a:t>$0</a:t>
                      </a:r>
                      <a:r>
                        <a:rPr lang="en-US" sz="2000" baseline="0" dirty="0" smtClean="0">
                          <a:latin typeface="Times New Roman" pitchFamily="18" charset="0"/>
                          <a:cs typeface="Times New Roman" pitchFamily="18" charset="0"/>
                        </a:rPr>
                        <a:t> million</a:t>
                      </a:r>
                      <a:endParaRPr lang="en-GB"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449580">
                <a:tc>
                  <a:txBody>
                    <a:bodyPr/>
                    <a:lstStyle/>
                    <a:p>
                      <a:r>
                        <a:rPr lang="en-US" sz="2000" dirty="0" smtClean="0">
                          <a:latin typeface="Times New Roman" pitchFamily="18" charset="0"/>
                          <a:cs typeface="Times New Roman" pitchFamily="18" charset="0"/>
                        </a:rPr>
                        <a:t>- Tax (40%)</a:t>
                      </a:r>
                      <a:endParaRPr lang="en-GB"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2000" dirty="0" smtClean="0">
                          <a:latin typeface="Times New Roman" pitchFamily="18" charset="0"/>
                          <a:cs typeface="Times New Roman" pitchFamily="18" charset="0"/>
                        </a:rPr>
                        <a:t>- $0</a:t>
                      </a:r>
                      <a:r>
                        <a:rPr lang="en-US" sz="2000" baseline="0" dirty="0" smtClean="0">
                          <a:latin typeface="Times New Roman" pitchFamily="18" charset="0"/>
                          <a:cs typeface="Times New Roman" pitchFamily="18" charset="0"/>
                        </a:rPr>
                        <a:t> million</a:t>
                      </a:r>
                      <a:endParaRPr lang="en-GB"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9580">
                <a:tc>
                  <a:txBody>
                    <a:bodyPr/>
                    <a:lstStyle/>
                    <a:p>
                      <a:r>
                        <a:rPr lang="en-US" sz="2000" dirty="0" smtClean="0">
                          <a:latin typeface="Times New Roman" pitchFamily="18" charset="0"/>
                          <a:cs typeface="Times New Roman" pitchFamily="18" charset="0"/>
                        </a:rPr>
                        <a:t>Operating Income (After</a:t>
                      </a:r>
                      <a:r>
                        <a:rPr lang="en-US" sz="2000" baseline="0" dirty="0" smtClean="0">
                          <a:latin typeface="Times New Roman" pitchFamily="18" charset="0"/>
                          <a:cs typeface="Times New Roman" pitchFamily="18" charset="0"/>
                        </a:rPr>
                        <a:t> Tax)</a:t>
                      </a:r>
                      <a:endParaRPr lang="en-GB"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1430" cap="flat" cmpd="sng" algn="ctr">
                      <a:noFill/>
                      <a:prstDash val="solid"/>
                    </a:lnB>
                    <a:lnTlToBr w="12700" cmpd="sng">
                      <a:noFill/>
                      <a:prstDash val="solid"/>
                    </a:lnTlToBr>
                    <a:lnBlToTr w="12700" cmpd="sng">
                      <a:noFill/>
                      <a:prstDash val="solid"/>
                    </a:lnBlToTr>
                  </a:tcPr>
                </a:tc>
                <a:tc>
                  <a:txBody>
                    <a:bodyPr/>
                    <a:lstStyle/>
                    <a:p>
                      <a:pPr algn="r"/>
                      <a:r>
                        <a:rPr lang="en-US" sz="2000" dirty="0" smtClean="0">
                          <a:latin typeface="Times New Roman" pitchFamily="18" charset="0"/>
                          <a:cs typeface="Times New Roman" pitchFamily="18" charset="0"/>
                        </a:rPr>
                        <a:t>$0 million</a:t>
                      </a:r>
                      <a:endParaRPr lang="en-GB"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1430" cap="flat" cmpd="sng" algn="ctr">
                      <a:noFill/>
                      <a:prstDash val="solid"/>
                    </a:lnB>
                    <a:lnTlToBr w="12700" cmpd="sng">
                      <a:noFill/>
                      <a:prstDash val="solid"/>
                    </a:lnTlToBr>
                    <a:lnBlToTr w="12700" cmpd="sng">
                      <a:noFill/>
                      <a:prstDash val="solid"/>
                    </a:lnBlToTr>
                  </a:tcPr>
                </a:tc>
              </a:tr>
              <a:tr h="449580">
                <a:tc>
                  <a:txBody>
                    <a:bodyPr/>
                    <a:lstStyle/>
                    <a:p>
                      <a:r>
                        <a:rPr lang="en-US" sz="2000" dirty="0" smtClean="0">
                          <a:latin typeface="Times New Roman" pitchFamily="18" charset="0"/>
                          <a:cs typeface="Times New Roman" pitchFamily="18" charset="0"/>
                        </a:rPr>
                        <a:t>+ Depreciation</a:t>
                      </a:r>
                      <a:endParaRPr lang="en-GB"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1430"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latin typeface="Times New Roman" pitchFamily="18" charset="0"/>
                          <a:cs typeface="Times New Roman" pitchFamily="18" charset="0"/>
                        </a:rPr>
                        <a:t>+ $2 million</a:t>
                      </a:r>
                      <a:endParaRPr lang="en-GB"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1430"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9580">
                <a:tc>
                  <a:txBody>
                    <a:bodyPr/>
                    <a:lstStyle/>
                    <a:p>
                      <a:r>
                        <a:rPr lang="en-US" sz="2000" dirty="0" smtClean="0">
                          <a:latin typeface="Times New Roman" pitchFamily="18" charset="0"/>
                          <a:cs typeface="Times New Roman" pitchFamily="18" charset="0"/>
                        </a:rPr>
                        <a:t>Operating Cash Flow</a:t>
                      </a:r>
                      <a:endParaRPr lang="en-GB"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2000" b="1" u="sng" dirty="0" smtClean="0">
                          <a:solidFill>
                            <a:srgbClr val="FF0000"/>
                          </a:solidFill>
                          <a:latin typeface="Times New Roman" pitchFamily="18" charset="0"/>
                          <a:cs typeface="Times New Roman" pitchFamily="18" charset="0"/>
                        </a:rPr>
                        <a:t>$2</a:t>
                      </a:r>
                      <a:r>
                        <a:rPr lang="en-US" sz="2000" b="1" u="sng" baseline="0" dirty="0" smtClean="0">
                          <a:solidFill>
                            <a:srgbClr val="FF0000"/>
                          </a:solidFill>
                          <a:latin typeface="Times New Roman" pitchFamily="18" charset="0"/>
                          <a:cs typeface="Times New Roman" pitchFamily="18" charset="0"/>
                        </a:rPr>
                        <a:t> million</a:t>
                      </a:r>
                      <a:endParaRPr lang="en-GB" sz="2000" b="1" u="sng"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TextBox 1"/>
          <p:cNvSpPr txBox="1"/>
          <p:nvPr/>
        </p:nvSpPr>
        <p:spPr>
          <a:xfrm>
            <a:off x="228600" y="5546375"/>
            <a:ext cx="7696200" cy="1200329"/>
          </a:xfrm>
          <a:prstGeom prst="rect">
            <a:avLst/>
          </a:prstGeom>
          <a:noFill/>
        </p:spPr>
        <p:txBody>
          <a:bodyPr wrap="square" rtlCol="0">
            <a:spAutoFit/>
          </a:bodyPr>
          <a:lstStyle/>
          <a:p>
            <a:r>
              <a:rPr lang="en-US" dirty="0" smtClean="0">
                <a:solidFill>
                  <a:srgbClr val="FF0000"/>
                </a:solidFill>
                <a:latin typeface="Times New Roman" pitchFamily="18" charset="0"/>
                <a:cs typeface="Times New Roman" pitchFamily="18" charset="0"/>
              </a:rPr>
              <a:t>Note: Cannibalized Cost is $1 million but operating cash flow only drops by $0.6 million because it save a tax value of $0.4 million.</a:t>
            </a:r>
          </a:p>
          <a:p>
            <a:endParaRPr lang="en-US" dirty="0">
              <a:solidFill>
                <a:srgbClr val="FF0000"/>
              </a:solidFill>
              <a:latin typeface="Times New Roman" pitchFamily="18" charset="0"/>
              <a:cs typeface="Times New Roman" pitchFamily="18" charset="0"/>
            </a:endParaRPr>
          </a:p>
          <a:p>
            <a:r>
              <a:rPr lang="en-US" dirty="0" smtClean="0">
                <a:solidFill>
                  <a:srgbClr val="FF0000"/>
                </a:solidFill>
                <a:latin typeface="Times New Roman" pitchFamily="18" charset="0"/>
                <a:cs typeface="Times New Roman" pitchFamily="18" charset="0"/>
              </a:rPr>
              <a:t>Add back Depreciation because it is not cash flow and is still in you pocket.</a:t>
            </a:r>
            <a:endParaRPr lang="en-SG"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2524977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7239000" cy="533400"/>
          </a:xfrm>
        </p:spPr>
        <p:txBody>
          <a:bodyPr>
            <a:normAutofit fontScale="90000"/>
          </a:bodyPr>
          <a:lstStyle/>
          <a:p>
            <a:r>
              <a:rPr lang="en-US" dirty="0" smtClean="0">
                <a:solidFill>
                  <a:schemeClr val="tx2"/>
                </a:solidFill>
              </a:rPr>
              <a:t>P13 - 2</a:t>
            </a:r>
            <a:endParaRPr lang="en-SG" dirty="0">
              <a:solidFill>
                <a:schemeClr val="tx2"/>
              </a:solidFill>
            </a:endParaRPr>
          </a:p>
        </p:txBody>
      </p:sp>
      <p:sp>
        <p:nvSpPr>
          <p:cNvPr id="5" name="TextBox 4"/>
          <p:cNvSpPr txBox="1"/>
          <p:nvPr/>
        </p:nvSpPr>
        <p:spPr>
          <a:xfrm>
            <a:off x="228600" y="849178"/>
            <a:ext cx="7696200" cy="70788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buNone/>
            </a:pPr>
            <a:r>
              <a:rPr lang="en-US" sz="2000" dirty="0" smtClean="0">
                <a:solidFill>
                  <a:srgbClr val="000000"/>
                </a:solidFill>
                <a:latin typeface="Times New Roman" pitchFamily="18" charset="0"/>
                <a:cs typeface="Times New Roman" pitchFamily="18" charset="0"/>
              </a:rPr>
              <a:t>c)	 </a:t>
            </a:r>
            <a:r>
              <a:rPr lang="en-US" sz="2000" dirty="0">
                <a:solidFill>
                  <a:srgbClr val="000000"/>
                </a:solidFill>
                <a:latin typeface="Times New Roman" pitchFamily="18" charset="0"/>
                <a:cs typeface="Times New Roman" pitchFamily="18" charset="0"/>
              </a:rPr>
              <a:t>Ignore part b. If the </a:t>
            </a:r>
            <a:r>
              <a:rPr lang="en-US" sz="2000" b="1" u="sng" dirty="0">
                <a:solidFill>
                  <a:srgbClr val="FF0000"/>
                </a:solidFill>
                <a:latin typeface="Times New Roman" pitchFamily="18" charset="0"/>
                <a:cs typeface="Times New Roman" pitchFamily="18" charset="0"/>
              </a:rPr>
              <a:t>tax rate dropped to 30%, </a:t>
            </a:r>
            <a:r>
              <a:rPr lang="en-US" sz="2000" dirty="0">
                <a:solidFill>
                  <a:srgbClr val="000000"/>
                </a:solidFill>
                <a:latin typeface="Times New Roman" pitchFamily="18" charset="0"/>
                <a:cs typeface="Times New Roman" pitchFamily="18" charset="0"/>
              </a:rPr>
              <a:t>how would that change your answer to part a?</a:t>
            </a:r>
            <a:endParaRPr lang="en-GB" sz="2000" b="1" dirty="0">
              <a:solidFill>
                <a:schemeClr val="tx1"/>
              </a:solidFill>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690860456"/>
              </p:ext>
            </p:extLst>
          </p:nvPr>
        </p:nvGraphicFramePr>
        <p:xfrm>
          <a:off x="242455" y="1828800"/>
          <a:ext cx="7696200" cy="3962403"/>
        </p:xfrm>
        <a:graphic>
          <a:graphicData uri="http://schemas.openxmlformats.org/drawingml/2006/table">
            <a:tbl>
              <a:tblPr firstRow="1" bandRow="1">
                <a:tableStyleId>{72833802-FEF1-4C79-8D5D-14CF1EAF98D9}</a:tableStyleId>
              </a:tblPr>
              <a:tblGrid>
                <a:gridCol w="3848100"/>
                <a:gridCol w="3848100"/>
              </a:tblGrid>
              <a:tr h="440267">
                <a:tc>
                  <a:txBody>
                    <a:bodyPr/>
                    <a:lstStyle/>
                    <a:p>
                      <a:endParaRPr lang="en-SG"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2000" dirty="0" smtClean="0">
                          <a:latin typeface="Times New Roman" pitchFamily="18" charset="0"/>
                          <a:cs typeface="Times New Roman" pitchFamily="18" charset="0"/>
                        </a:rPr>
                        <a:t>Year</a:t>
                      </a:r>
                      <a:r>
                        <a:rPr lang="en-US" sz="2000" baseline="0" dirty="0" smtClean="0">
                          <a:latin typeface="Times New Roman" pitchFamily="18" charset="0"/>
                          <a:cs typeface="Times New Roman" pitchFamily="18" charset="0"/>
                        </a:rPr>
                        <a:t> 1</a:t>
                      </a:r>
                      <a:endParaRPr lang="en-SG"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0267">
                <a:tc>
                  <a:txBody>
                    <a:bodyPr/>
                    <a:lstStyle/>
                    <a:p>
                      <a:r>
                        <a:rPr lang="en-US" sz="2000" dirty="0" smtClean="0">
                          <a:latin typeface="Times New Roman" pitchFamily="18" charset="0"/>
                          <a:cs typeface="Times New Roman" pitchFamily="18" charset="0"/>
                        </a:rPr>
                        <a:t>Sales revenue</a:t>
                      </a:r>
                      <a:endParaRPr lang="en-GB"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sz="2000" b="1" dirty="0" smtClean="0">
                          <a:latin typeface="Times New Roman" pitchFamily="18" charset="0"/>
                          <a:cs typeface="Times New Roman" pitchFamily="18" charset="0"/>
                        </a:rPr>
                        <a:t>$10 million</a:t>
                      </a:r>
                      <a:endParaRPr lang="en-GB"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440267">
                <a:tc>
                  <a:txBody>
                    <a:bodyPr/>
                    <a:lstStyle/>
                    <a:p>
                      <a:r>
                        <a:rPr lang="en-US" sz="2000" dirty="0" smtClean="0">
                          <a:latin typeface="Times New Roman" pitchFamily="18" charset="0"/>
                          <a:cs typeface="Times New Roman" pitchFamily="18" charset="0"/>
                        </a:rPr>
                        <a:t>- Operating Costs</a:t>
                      </a:r>
                      <a:r>
                        <a:rPr lang="en-US" sz="2000" baseline="0" dirty="0" smtClean="0">
                          <a:latin typeface="Times New Roman" pitchFamily="18" charset="0"/>
                          <a:cs typeface="Times New Roman" pitchFamily="18" charset="0"/>
                        </a:rPr>
                        <a:t> </a:t>
                      </a:r>
                      <a:endParaRPr lang="en-GB"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sz="2000" dirty="0" smtClean="0">
                          <a:latin typeface="Times New Roman" pitchFamily="18" charset="0"/>
                          <a:cs typeface="Times New Roman" pitchFamily="18" charset="0"/>
                        </a:rPr>
                        <a:t>- $7 million</a:t>
                      </a:r>
                      <a:endParaRPr lang="en-GB"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40267">
                <a:tc>
                  <a:txBody>
                    <a:bodyPr/>
                    <a:lstStyle/>
                    <a:p>
                      <a:r>
                        <a:rPr lang="en-US" sz="2000" dirty="0" smtClean="0">
                          <a:latin typeface="Times New Roman" pitchFamily="18" charset="0"/>
                          <a:cs typeface="Times New Roman" pitchFamily="18" charset="0"/>
                        </a:rPr>
                        <a:t>- Depreciation</a:t>
                      </a:r>
                      <a:endParaRPr lang="en-GB"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2000" dirty="0" smtClean="0">
                          <a:latin typeface="Times New Roman" pitchFamily="18" charset="0"/>
                          <a:cs typeface="Times New Roman" pitchFamily="18" charset="0"/>
                        </a:rPr>
                        <a:t>- $2 million</a:t>
                      </a:r>
                      <a:endParaRPr lang="en-GB"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0267">
                <a:tc>
                  <a:txBody>
                    <a:bodyPr/>
                    <a:lstStyle/>
                    <a:p>
                      <a:r>
                        <a:rPr lang="en-US" sz="2000" dirty="0" smtClean="0">
                          <a:latin typeface="Times New Roman" pitchFamily="18" charset="0"/>
                          <a:cs typeface="Times New Roman" pitchFamily="18" charset="0"/>
                        </a:rPr>
                        <a:t>Operating Income (Before Tax)</a:t>
                      </a:r>
                      <a:endParaRPr lang="en-GB"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sz="2000" b="1" dirty="0" smtClean="0">
                          <a:latin typeface="Times New Roman" pitchFamily="18" charset="0"/>
                          <a:cs typeface="Times New Roman" pitchFamily="18" charset="0"/>
                        </a:rPr>
                        <a:t>$1</a:t>
                      </a:r>
                      <a:r>
                        <a:rPr lang="en-US" sz="2000" b="1" baseline="0" dirty="0" smtClean="0">
                          <a:latin typeface="Times New Roman" pitchFamily="18" charset="0"/>
                          <a:cs typeface="Times New Roman" pitchFamily="18" charset="0"/>
                        </a:rPr>
                        <a:t> million</a:t>
                      </a:r>
                      <a:endParaRPr lang="en-GB"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440267">
                <a:tc>
                  <a:txBody>
                    <a:bodyPr/>
                    <a:lstStyle/>
                    <a:p>
                      <a:r>
                        <a:rPr lang="en-US" sz="2000" dirty="0" smtClean="0">
                          <a:latin typeface="Times New Roman" pitchFamily="18" charset="0"/>
                          <a:cs typeface="Times New Roman" pitchFamily="18" charset="0"/>
                        </a:rPr>
                        <a:t>- Tax (30%)</a:t>
                      </a:r>
                      <a:endParaRPr lang="en-GB"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2000" b="1" dirty="0" smtClean="0">
                          <a:solidFill>
                            <a:srgbClr val="FF0000"/>
                          </a:solidFill>
                          <a:latin typeface="Times New Roman" pitchFamily="18" charset="0"/>
                          <a:cs typeface="Times New Roman" pitchFamily="18" charset="0"/>
                        </a:rPr>
                        <a:t>- $0.3</a:t>
                      </a:r>
                      <a:r>
                        <a:rPr lang="en-US" sz="2000" b="1" baseline="0" dirty="0" smtClean="0">
                          <a:solidFill>
                            <a:srgbClr val="FF0000"/>
                          </a:solidFill>
                          <a:latin typeface="Times New Roman" pitchFamily="18" charset="0"/>
                          <a:cs typeface="Times New Roman" pitchFamily="18" charset="0"/>
                        </a:rPr>
                        <a:t> million</a:t>
                      </a:r>
                      <a:endParaRPr lang="en-GB" sz="2000" b="1"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0267">
                <a:tc>
                  <a:txBody>
                    <a:bodyPr/>
                    <a:lstStyle/>
                    <a:p>
                      <a:r>
                        <a:rPr lang="en-US" sz="2000" dirty="0" smtClean="0">
                          <a:latin typeface="Times New Roman" pitchFamily="18" charset="0"/>
                          <a:cs typeface="Times New Roman" pitchFamily="18" charset="0"/>
                        </a:rPr>
                        <a:t>Operating Income (After</a:t>
                      </a:r>
                      <a:r>
                        <a:rPr lang="en-US" sz="2000" baseline="0" dirty="0" smtClean="0">
                          <a:latin typeface="Times New Roman" pitchFamily="18" charset="0"/>
                          <a:cs typeface="Times New Roman" pitchFamily="18" charset="0"/>
                        </a:rPr>
                        <a:t> Tax)</a:t>
                      </a:r>
                      <a:endParaRPr lang="en-GB"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sz="2000" b="1" dirty="0" smtClean="0">
                          <a:latin typeface="Times New Roman" pitchFamily="18" charset="0"/>
                          <a:cs typeface="Times New Roman" pitchFamily="18" charset="0"/>
                        </a:rPr>
                        <a:t>$0.7 million</a:t>
                      </a:r>
                      <a:endParaRPr lang="en-GB"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440267">
                <a:tc>
                  <a:txBody>
                    <a:bodyPr/>
                    <a:lstStyle/>
                    <a:p>
                      <a:r>
                        <a:rPr lang="en-US" sz="2000" dirty="0" smtClean="0">
                          <a:latin typeface="Times New Roman" pitchFamily="18" charset="0"/>
                          <a:cs typeface="Times New Roman" pitchFamily="18" charset="0"/>
                        </a:rPr>
                        <a:t>+ Depreciation</a:t>
                      </a:r>
                      <a:endParaRPr lang="en-GB"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2000" dirty="0" smtClean="0">
                          <a:latin typeface="Times New Roman" pitchFamily="18" charset="0"/>
                          <a:cs typeface="Times New Roman" pitchFamily="18" charset="0"/>
                        </a:rPr>
                        <a:t>+ $2 million</a:t>
                      </a:r>
                      <a:endParaRPr lang="en-GB"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0267">
                <a:tc>
                  <a:txBody>
                    <a:bodyPr/>
                    <a:lstStyle/>
                    <a:p>
                      <a:r>
                        <a:rPr lang="en-US" sz="2000" dirty="0" smtClean="0">
                          <a:latin typeface="Times New Roman" pitchFamily="18" charset="0"/>
                          <a:cs typeface="Times New Roman" pitchFamily="18" charset="0"/>
                        </a:rPr>
                        <a:t>Operating Cash Flow</a:t>
                      </a:r>
                      <a:endParaRPr lang="en-GB"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2000" b="1" u="sng" dirty="0" smtClean="0">
                          <a:solidFill>
                            <a:srgbClr val="FF0000"/>
                          </a:solidFill>
                          <a:latin typeface="Times New Roman" pitchFamily="18" charset="0"/>
                          <a:cs typeface="Times New Roman" pitchFamily="18" charset="0"/>
                        </a:rPr>
                        <a:t>$2.7</a:t>
                      </a:r>
                      <a:r>
                        <a:rPr lang="en-US" sz="2000" b="1" u="sng" baseline="0" dirty="0" smtClean="0">
                          <a:solidFill>
                            <a:srgbClr val="FF0000"/>
                          </a:solidFill>
                          <a:latin typeface="Times New Roman" pitchFamily="18" charset="0"/>
                          <a:cs typeface="Times New Roman" pitchFamily="18" charset="0"/>
                        </a:rPr>
                        <a:t> million</a:t>
                      </a:r>
                      <a:endParaRPr lang="en-GB" sz="2000" b="1" u="sng"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078020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0600" y="2286000"/>
            <a:ext cx="6637468" cy="1828799"/>
          </a:xfrm>
        </p:spPr>
        <p:txBody>
          <a:bodyPr>
            <a:normAutofit fontScale="90000"/>
          </a:bodyPr>
          <a:lstStyle/>
          <a:p>
            <a:pPr algn="ctr"/>
            <a:r>
              <a:rPr lang="en-US" sz="8000" b="1" dirty="0" smtClean="0">
                <a:solidFill>
                  <a:schemeClr val="accent2">
                    <a:lumMod val="75000"/>
                  </a:schemeClr>
                </a:solidFill>
                <a:latin typeface="Times New Roman" pitchFamily="18" charset="0"/>
                <a:cs typeface="Times New Roman" pitchFamily="18" charset="0"/>
              </a:rPr>
              <a:t>P13 - 19</a:t>
            </a:r>
            <a:r>
              <a:rPr lang="en-US" sz="4400" dirty="0" smtClean="0">
                <a:solidFill>
                  <a:schemeClr val="accent2">
                    <a:lumMod val="75000"/>
                  </a:schemeClr>
                </a:solidFill>
                <a:latin typeface="Times New Roman" pitchFamily="18" charset="0"/>
                <a:cs typeface="Times New Roman" pitchFamily="18" charset="0"/>
              </a:rPr>
              <a:t/>
            </a:r>
            <a:br>
              <a:rPr lang="en-US" sz="4400" dirty="0" smtClean="0">
                <a:solidFill>
                  <a:schemeClr val="accent2">
                    <a:lumMod val="75000"/>
                  </a:schemeClr>
                </a:solidFill>
                <a:latin typeface="Times New Roman" pitchFamily="18" charset="0"/>
                <a:cs typeface="Times New Roman" pitchFamily="18" charset="0"/>
              </a:rPr>
            </a:br>
            <a:endParaRPr lang="en-SG" sz="4400" b="1" dirty="0">
              <a:solidFill>
                <a:schemeClr val="accent2">
                  <a:lumMod val="75000"/>
                </a:schemeClr>
              </a:solidFill>
              <a:latin typeface="Times New Roman" pitchFamily="18" charset="0"/>
              <a:cs typeface="Times New Roman" pitchFamily="18" charset="0"/>
            </a:endParaRPr>
          </a:p>
        </p:txBody>
      </p:sp>
      <p:sp>
        <p:nvSpPr>
          <p:cNvPr id="5" name="Text Placeholder 4"/>
          <p:cNvSpPr>
            <a:spLocks noGrp="1"/>
          </p:cNvSpPr>
          <p:nvPr>
            <p:ph type="body" idx="1"/>
          </p:nvPr>
        </p:nvSpPr>
        <p:spPr>
          <a:xfrm>
            <a:off x="838200" y="5334000"/>
            <a:ext cx="6255488" cy="1048307"/>
          </a:xfrm>
        </p:spPr>
        <p:txBody>
          <a:bodyPr>
            <a:noAutofit/>
          </a:bodyPr>
          <a:lstStyle/>
          <a:p>
            <a:pPr algn="l"/>
            <a:r>
              <a:rPr lang="en-US" sz="1800" b="1" dirty="0" smtClean="0">
                <a:solidFill>
                  <a:schemeClr val="accent2">
                    <a:lumMod val="75000"/>
                  </a:schemeClr>
                </a:solidFill>
                <a:latin typeface="Aharoni" pitchFamily="2" charset="-79"/>
                <a:cs typeface="Aharoni" pitchFamily="2" charset="-79"/>
              </a:rPr>
              <a:t>Low Jing Yong</a:t>
            </a:r>
            <a:endParaRPr lang="en-SG" sz="1800" b="1" dirty="0">
              <a:solidFill>
                <a:schemeClr val="accent2">
                  <a:lumMod val="75000"/>
                </a:schemeClr>
              </a:solidFill>
              <a:latin typeface="Aharoni" pitchFamily="2" charset="-79"/>
              <a:cs typeface="Aharoni" pitchFamily="2" charset="-79"/>
            </a:endParaRPr>
          </a:p>
          <a:p>
            <a:pPr algn="l"/>
            <a:r>
              <a:rPr lang="en-US" sz="1800" b="1" dirty="0" smtClean="0">
                <a:solidFill>
                  <a:schemeClr val="accent2">
                    <a:lumMod val="75000"/>
                  </a:schemeClr>
                </a:solidFill>
                <a:latin typeface="Aharoni" pitchFamily="2" charset="-79"/>
                <a:cs typeface="Aharoni" pitchFamily="2" charset="-79"/>
              </a:rPr>
              <a:t>Singaporean</a:t>
            </a:r>
          </a:p>
          <a:p>
            <a:pPr algn="l"/>
            <a:r>
              <a:rPr lang="en-US" sz="1800" b="1" dirty="0" smtClean="0">
                <a:solidFill>
                  <a:schemeClr val="accent2">
                    <a:lumMod val="75000"/>
                  </a:schemeClr>
                </a:solidFill>
                <a:latin typeface="Aharoni" pitchFamily="2" charset="-79"/>
                <a:cs typeface="Aharoni" pitchFamily="2" charset="-79"/>
              </a:rPr>
              <a:t>Economics, Year 3</a:t>
            </a:r>
          </a:p>
        </p:txBody>
      </p:sp>
    </p:spTree>
    <p:extLst>
      <p:ext uri="{BB962C8B-B14F-4D97-AF65-F5344CB8AC3E}">
        <p14:creationId xmlns:p14="http://schemas.microsoft.com/office/powerpoint/2010/main" val="14760402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6664"/>
            <a:ext cx="7024744" cy="801136"/>
          </a:xfrm>
        </p:spPr>
        <p:txBody>
          <a:bodyPr/>
          <a:lstStyle/>
          <a:p>
            <a:pPr algn="ctr"/>
            <a:r>
              <a:rPr lang="en-US" b="1" dirty="0" smtClean="0">
                <a:solidFill>
                  <a:schemeClr val="accent2">
                    <a:lumMod val="75000"/>
                  </a:schemeClr>
                </a:solidFill>
                <a:latin typeface="Times New Roman" pitchFamily="18" charset="0"/>
                <a:cs typeface="Times New Roman" pitchFamily="18" charset="0"/>
              </a:rPr>
              <a:t>SCOPE</a:t>
            </a:r>
            <a:endParaRPr lang="en-SG" b="1" dirty="0">
              <a:solidFill>
                <a:schemeClr val="accent2">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043492" y="1863571"/>
            <a:ext cx="6777317" cy="4308629"/>
          </a:xfrm>
        </p:spPr>
        <p:txBody>
          <a:bodyPr>
            <a:normAutofit/>
          </a:bodyPr>
          <a:lstStyle/>
          <a:p>
            <a:r>
              <a:rPr lang="en-US" sz="2800" b="1" dirty="0" smtClean="0">
                <a:latin typeface="Times New Roman" pitchFamily="18" charset="0"/>
                <a:cs typeface="Times New Roman" pitchFamily="18" charset="0"/>
              </a:rPr>
              <a:t>Summary</a:t>
            </a:r>
          </a:p>
          <a:p>
            <a:r>
              <a:rPr lang="en-US" sz="2800" b="1" dirty="0" smtClean="0">
                <a:latin typeface="Times New Roman" pitchFamily="18" charset="0"/>
                <a:cs typeface="Times New Roman" pitchFamily="18" charset="0"/>
              </a:rPr>
              <a:t>Q 13 – 1 </a:t>
            </a:r>
          </a:p>
          <a:p>
            <a:r>
              <a:rPr lang="en-US" sz="2800" b="1" dirty="0" smtClean="0">
                <a:latin typeface="Times New Roman" pitchFamily="18" charset="0"/>
                <a:cs typeface="Times New Roman" pitchFamily="18" charset="0"/>
              </a:rPr>
              <a:t>P  13 – 2(Operating Cash Flow)   </a:t>
            </a:r>
          </a:p>
          <a:p>
            <a:r>
              <a:rPr lang="en-US" sz="2800" b="1" dirty="0" smtClean="0">
                <a:latin typeface="Times New Roman" pitchFamily="18" charset="0"/>
                <a:cs typeface="Times New Roman" pitchFamily="18" charset="0"/>
              </a:rPr>
              <a:t>P  13 – 19(New Project Analysis)</a:t>
            </a:r>
          </a:p>
          <a:p>
            <a:r>
              <a:rPr lang="en-US" sz="2800" b="1" dirty="0" smtClean="0">
                <a:latin typeface="Times New Roman" pitchFamily="18" charset="0"/>
                <a:cs typeface="Times New Roman" pitchFamily="18" charset="0"/>
              </a:rPr>
              <a:t>P  13 – 13(Unequal Lives)</a:t>
            </a:r>
          </a:p>
          <a:p>
            <a:endParaRPr lang="en-SG"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30787343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7239000" cy="533400"/>
          </a:xfrm>
        </p:spPr>
        <p:txBody>
          <a:bodyPr>
            <a:normAutofit fontScale="90000"/>
          </a:bodyPr>
          <a:lstStyle/>
          <a:p>
            <a:r>
              <a:rPr lang="en-US" dirty="0" smtClean="0">
                <a:solidFill>
                  <a:schemeClr val="tx2"/>
                </a:solidFill>
              </a:rPr>
              <a:t>P13 - 19</a:t>
            </a:r>
            <a:endParaRPr lang="en-SG" dirty="0">
              <a:solidFill>
                <a:schemeClr val="tx2"/>
              </a:solidFill>
            </a:endParaRPr>
          </a:p>
        </p:txBody>
      </p:sp>
      <p:sp>
        <p:nvSpPr>
          <p:cNvPr id="5" name="TextBox 4"/>
          <p:cNvSpPr txBox="1"/>
          <p:nvPr/>
        </p:nvSpPr>
        <p:spPr>
          <a:xfrm>
            <a:off x="228600" y="849178"/>
            <a:ext cx="7696200" cy="409342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buNone/>
            </a:pPr>
            <a:r>
              <a:rPr lang="en-US" sz="2000" dirty="0" smtClean="0">
                <a:latin typeface="Times New Roman" pitchFamily="18" charset="0"/>
                <a:cs typeface="Times New Roman" pitchFamily="18" charset="0"/>
              </a:rPr>
              <a:t>Considering a New Machine</a:t>
            </a:r>
          </a:p>
          <a:p>
            <a:pPr>
              <a:buNone/>
            </a:pPr>
            <a:r>
              <a:rPr lang="en-US" sz="2000" b="1" u="sng" dirty="0" smtClean="0">
                <a:solidFill>
                  <a:srgbClr val="FF0000"/>
                </a:solidFill>
                <a:latin typeface="Times New Roman" pitchFamily="18" charset="0"/>
                <a:cs typeface="Times New Roman" pitchFamily="18" charset="0"/>
              </a:rPr>
              <a:t>Costs: $250 000 </a:t>
            </a:r>
          </a:p>
          <a:p>
            <a:pPr>
              <a:buNone/>
            </a:pPr>
            <a:r>
              <a:rPr lang="en-US" sz="2000" b="1" u="sng" dirty="0" smtClean="0">
                <a:solidFill>
                  <a:srgbClr val="FF0000"/>
                </a:solidFill>
                <a:latin typeface="Times New Roman" pitchFamily="18" charset="0"/>
                <a:cs typeface="Times New Roman" pitchFamily="18" charset="0"/>
              </a:rPr>
              <a:t>Reduce Pre-Tax Manufacturing Costs: $90 000 annually</a:t>
            </a:r>
          </a:p>
          <a:p>
            <a:pPr>
              <a:buNone/>
            </a:pPr>
            <a:endParaRPr lang="en-US" sz="2000" dirty="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Use </a:t>
            </a:r>
            <a:r>
              <a:rPr lang="en-US" sz="2000" b="1" u="sng" dirty="0" smtClean="0">
                <a:solidFill>
                  <a:srgbClr val="FF0000"/>
                </a:solidFill>
                <a:latin typeface="Times New Roman" pitchFamily="18" charset="0"/>
                <a:cs typeface="Times New Roman" pitchFamily="18" charset="0"/>
              </a:rPr>
              <a:t>3 Years MACRS Method</a:t>
            </a:r>
            <a:r>
              <a:rPr lang="en-US" sz="2000" dirty="0" smtClean="0">
                <a:solidFill>
                  <a:srgbClr val="FF0000"/>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to depreciate the machine</a:t>
            </a:r>
          </a:p>
          <a:p>
            <a:pPr>
              <a:buNone/>
            </a:pPr>
            <a:r>
              <a:rPr lang="en-US" sz="2000" dirty="0" smtClean="0">
                <a:latin typeface="Times New Roman" pitchFamily="18" charset="0"/>
                <a:cs typeface="Times New Roman" pitchFamily="18" charset="0"/>
              </a:rPr>
              <a:t>A </a:t>
            </a:r>
            <a:r>
              <a:rPr lang="en-US" sz="2000" b="1" u="sng" dirty="0" smtClean="0">
                <a:solidFill>
                  <a:srgbClr val="FF0000"/>
                </a:solidFill>
                <a:latin typeface="Times New Roman" pitchFamily="18" charset="0"/>
                <a:cs typeface="Times New Roman" pitchFamily="18" charset="0"/>
              </a:rPr>
              <a:t>value of $23 000</a:t>
            </a:r>
            <a:r>
              <a:rPr lang="en-US" sz="2000" dirty="0" smtClean="0">
                <a:latin typeface="Times New Roman" pitchFamily="18" charset="0"/>
                <a:cs typeface="Times New Roman" pitchFamily="18" charset="0"/>
              </a:rPr>
              <a:t> at the end of its </a:t>
            </a:r>
            <a:r>
              <a:rPr lang="en-US" sz="2000" b="1" u="sng" dirty="0" smtClean="0">
                <a:solidFill>
                  <a:srgbClr val="FF0000"/>
                </a:solidFill>
                <a:latin typeface="Times New Roman" pitchFamily="18" charset="0"/>
                <a:cs typeface="Times New Roman" pitchFamily="18" charset="0"/>
              </a:rPr>
              <a:t>5 year operating life</a:t>
            </a:r>
          </a:p>
          <a:p>
            <a:pPr>
              <a:buNone/>
            </a:pPr>
            <a:r>
              <a:rPr lang="en-US" sz="2000" dirty="0" smtClean="0">
                <a:latin typeface="Times New Roman" pitchFamily="18" charset="0"/>
                <a:cs typeface="Times New Roman" pitchFamily="18" charset="0"/>
              </a:rPr>
              <a:t>Applicable </a:t>
            </a:r>
            <a:r>
              <a:rPr lang="en-US" sz="2000" b="1" u="sng" dirty="0" smtClean="0">
                <a:solidFill>
                  <a:srgbClr val="FF0000"/>
                </a:solidFill>
                <a:latin typeface="Times New Roman" pitchFamily="18" charset="0"/>
                <a:cs typeface="Times New Roman" pitchFamily="18" charset="0"/>
              </a:rPr>
              <a:t>Depreciation Rates: 33, 45, 15, 7 percent</a:t>
            </a:r>
          </a:p>
          <a:p>
            <a:pPr>
              <a:buNone/>
            </a:pPr>
            <a:endParaRPr lang="en-US" sz="2000" dirty="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Working Capital increase by $25 000 initially,</a:t>
            </a:r>
          </a:p>
          <a:p>
            <a:pPr>
              <a:buNone/>
            </a:pPr>
            <a:r>
              <a:rPr lang="en-US" sz="2000" dirty="0" smtClean="0">
                <a:latin typeface="Times New Roman" pitchFamily="18" charset="0"/>
                <a:cs typeface="Times New Roman" pitchFamily="18" charset="0"/>
              </a:rPr>
              <a:t>Recovered at the end of 5 Years Life</a:t>
            </a:r>
          </a:p>
          <a:p>
            <a:pPr>
              <a:buNone/>
            </a:pPr>
            <a:endParaRPr lang="en-US" sz="2000" dirty="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Marginal Tax Rate: 40%</a:t>
            </a:r>
          </a:p>
          <a:p>
            <a:pPr>
              <a:buNone/>
            </a:pPr>
            <a:r>
              <a:rPr lang="en-US" sz="2000" dirty="0" smtClean="0">
                <a:latin typeface="Times New Roman" pitchFamily="18" charset="0"/>
                <a:cs typeface="Times New Roman" pitchFamily="18" charset="0"/>
              </a:rPr>
              <a:t>WACC: 10%</a:t>
            </a:r>
          </a:p>
        </p:txBody>
      </p:sp>
    </p:spTree>
    <p:extLst>
      <p:ext uri="{BB962C8B-B14F-4D97-AF65-F5344CB8AC3E}">
        <p14:creationId xmlns:p14="http://schemas.microsoft.com/office/powerpoint/2010/main" val="7608962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7239000" cy="533400"/>
          </a:xfrm>
        </p:spPr>
        <p:txBody>
          <a:bodyPr>
            <a:normAutofit fontScale="90000"/>
          </a:bodyPr>
          <a:lstStyle/>
          <a:p>
            <a:r>
              <a:rPr lang="en-US" dirty="0" smtClean="0">
                <a:solidFill>
                  <a:schemeClr val="tx2"/>
                </a:solidFill>
              </a:rPr>
              <a:t>P13 - 19</a:t>
            </a:r>
            <a:endParaRPr lang="en-SG" dirty="0">
              <a:solidFill>
                <a:schemeClr val="tx2"/>
              </a:solidFill>
            </a:endParaRPr>
          </a:p>
        </p:txBody>
      </p:sp>
      <p:sp>
        <p:nvSpPr>
          <p:cNvPr id="5" name="TextBox 4"/>
          <p:cNvSpPr txBox="1"/>
          <p:nvPr/>
        </p:nvSpPr>
        <p:spPr>
          <a:xfrm>
            <a:off x="228600" y="849178"/>
            <a:ext cx="7696200"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buNone/>
            </a:pPr>
            <a:r>
              <a:rPr lang="en-US" sz="2000" dirty="0">
                <a:solidFill>
                  <a:srgbClr val="000000"/>
                </a:solidFill>
                <a:latin typeface="Times New Roman" pitchFamily="18" charset="0"/>
                <a:cs typeface="Times New Roman" pitchFamily="18" charset="0"/>
              </a:rPr>
              <a:t>a) Calculate the </a:t>
            </a:r>
            <a:r>
              <a:rPr lang="en-US" sz="2000" b="1" u="sng" dirty="0">
                <a:solidFill>
                  <a:srgbClr val="FF0000"/>
                </a:solidFill>
                <a:latin typeface="Times New Roman" pitchFamily="18" charset="0"/>
                <a:cs typeface="Times New Roman" pitchFamily="18" charset="0"/>
              </a:rPr>
              <a:t>project’s NPV</a:t>
            </a:r>
            <a:endParaRPr lang="en-US" sz="2000" b="1" u="sng" dirty="0" smtClean="0">
              <a:solidFill>
                <a:srgbClr val="FF0000"/>
              </a:solidFill>
              <a:latin typeface="Times New Roman" pitchFamily="18" charset="0"/>
              <a:cs typeface="Times New Roman" pitchFamily="18" charset="0"/>
            </a:endParaRPr>
          </a:p>
        </p:txBody>
      </p:sp>
      <p:sp>
        <p:nvSpPr>
          <p:cNvPr id="6" name="TextBox 5"/>
          <p:cNvSpPr txBox="1"/>
          <p:nvPr/>
        </p:nvSpPr>
        <p:spPr>
          <a:xfrm>
            <a:off x="228600" y="1937164"/>
            <a:ext cx="7696200" cy="1077218"/>
          </a:xfrm>
          <a:prstGeom prst="rect">
            <a:avLst/>
          </a:prstGeom>
          <a:noFill/>
        </p:spPr>
        <p:txBody>
          <a:bodyPr wrap="square" rtlCol="0">
            <a:spAutoFit/>
          </a:bodyPr>
          <a:lstStyle/>
          <a:p>
            <a:pPr marL="342900" indent="-342900" fontAlgn="auto">
              <a:spcBef>
                <a:spcPct val="20000"/>
              </a:spcBef>
              <a:spcAft>
                <a:spcPts val="0"/>
              </a:spcAft>
              <a:buFont typeface="Arial" pitchFamily="34" charset="0"/>
              <a:buChar char="•"/>
              <a:defRPr/>
            </a:pPr>
            <a:r>
              <a:rPr lang="en-US" sz="2000" dirty="0">
                <a:latin typeface="Times New Roman" pitchFamily="18" charset="0"/>
                <a:cs typeface="Times New Roman" pitchFamily="18" charset="0"/>
              </a:rPr>
              <a:t>In order to calculate the NPV, we first need to calculate the depreciated value of the machine for each year.</a:t>
            </a:r>
          </a:p>
          <a:p>
            <a:pPr marL="342900" indent="-342900" fontAlgn="auto">
              <a:spcBef>
                <a:spcPct val="20000"/>
              </a:spcBef>
              <a:spcAft>
                <a:spcPts val="0"/>
              </a:spcAft>
              <a:buFont typeface="Arial" pitchFamily="34" charset="0"/>
              <a:buChar char="•"/>
              <a:defRPr/>
            </a:pPr>
            <a:r>
              <a:rPr lang="en-US" sz="2000" b="1" dirty="0">
                <a:solidFill>
                  <a:srgbClr val="FF0000"/>
                </a:solidFill>
                <a:latin typeface="Times New Roman" pitchFamily="18" charset="0"/>
                <a:cs typeface="Times New Roman" pitchFamily="18" charset="0"/>
              </a:rPr>
              <a:t>Depreciation = Investment (machine) x Depreciation </a:t>
            </a:r>
            <a:r>
              <a:rPr lang="en-US" sz="2000" b="1" dirty="0" smtClean="0">
                <a:solidFill>
                  <a:srgbClr val="FF0000"/>
                </a:solidFill>
                <a:latin typeface="Times New Roman" pitchFamily="18" charset="0"/>
                <a:cs typeface="Times New Roman" pitchFamily="18" charset="0"/>
              </a:rPr>
              <a:t>rate</a:t>
            </a:r>
            <a:endParaRPr lang="en-US" sz="2000" b="1" dirty="0">
              <a:solidFill>
                <a:srgbClr val="FF0000"/>
              </a:solidFill>
              <a:latin typeface="Times New Roman" pitchFamily="18" charset="0"/>
              <a:cs typeface="Times New Roman"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975020752"/>
              </p:ext>
            </p:extLst>
          </p:nvPr>
        </p:nvGraphicFramePr>
        <p:xfrm>
          <a:off x="256309" y="3383724"/>
          <a:ext cx="7696200" cy="2872086"/>
        </p:xfrm>
        <a:graphic>
          <a:graphicData uri="http://schemas.openxmlformats.org/drawingml/2006/table">
            <a:tbl>
              <a:tblPr firstRow="1" bandRow="1">
                <a:tableStyleId>{72833802-FEF1-4C79-8D5D-14CF1EAF98D9}</a:tableStyleId>
              </a:tblPr>
              <a:tblGrid>
                <a:gridCol w="1924050"/>
                <a:gridCol w="1924050"/>
                <a:gridCol w="1924050"/>
                <a:gridCol w="1924050"/>
              </a:tblGrid>
              <a:tr h="477389">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u="none" strike="noStrike" cap="none" normalizeH="0" baseline="0" dirty="0" smtClean="0">
                          <a:ln>
                            <a:noFill/>
                          </a:ln>
                          <a:effectLst/>
                          <a:latin typeface="Times New Roman" pitchFamily="18" charset="0"/>
                          <a:cs typeface="Times New Roman" pitchFamily="18" charset="0"/>
                        </a:rPr>
                        <a:t>Year</a:t>
                      </a:r>
                      <a:endParaRPr kumimoji="0" lang="en-US" sz="2400" b="0" i="0" u="none" strike="noStrike" cap="none" normalizeH="0" baseline="0" dirty="0" smtClean="0">
                        <a:ln>
                          <a:noFill/>
                        </a:ln>
                        <a:solidFill>
                          <a:srgbClr val="000000"/>
                        </a:solidFill>
                        <a:effectLst/>
                        <a:latin typeface="Times New Roman" pitchFamily="18" charset="0"/>
                        <a:ea typeface="ＭＳ Ｐゴシック" pitchFamily="34" charset="-128"/>
                        <a:cs typeface="Times New Roman" pitchFamily="18" charset="0"/>
                      </a:endParaRPr>
                    </a:p>
                  </a:txBody>
                  <a:tcPr marL="12700" marR="1270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u="none" strike="noStrike" cap="none" normalizeH="0" baseline="0" dirty="0" smtClean="0">
                          <a:ln>
                            <a:noFill/>
                          </a:ln>
                          <a:effectLst/>
                          <a:latin typeface="Times New Roman" pitchFamily="18" charset="0"/>
                          <a:cs typeface="Times New Roman" pitchFamily="18" charset="0"/>
                        </a:rPr>
                        <a:t>Rate</a:t>
                      </a:r>
                      <a:endParaRPr kumimoji="0" lang="en-US" sz="2400" b="0" i="0" u="none" strike="noStrike" cap="none" normalizeH="0" baseline="0" dirty="0" smtClean="0">
                        <a:ln>
                          <a:noFill/>
                        </a:ln>
                        <a:solidFill>
                          <a:srgbClr val="000000"/>
                        </a:solidFill>
                        <a:effectLst/>
                        <a:latin typeface="Times New Roman" pitchFamily="18" charset="0"/>
                        <a:ea typeface="ＭＳ Ｐゴシック" pitchFamily="34" charset="-128"/>
                        <a:cs typeface="Times New Roman" pitchFamily="18" charset="0"/>
                      </a:endParaRPr>
                    </a:p>
                  </a:txBody>
                  <a:tcPr marL="12700" marR="1270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u="none" strike="noStrike" cap="none" normalizeH="0" baseline="0" dirty="0" smtClean="0">
                          <a:ln>
                            <a:noFill/>
                          </a:ln>
                          <a:effectLst/>
                          <a:latin typeface="Times New Roman" pitchFamily="18" charset="0"/>
                          <a:cs typeface="Times New Roman" pitchFamily="18" charset="0"/>
                        </a:rPr>
                        <a:t>Basis</a:t>
                      </a:r>
                      <a:endParaRPr kumimoji="0" lang="en-US" sz="2400" b="0" i="0" u="none" strike="noStrike" cap="none" normalizeH="0" baseline="0" dirty="0" smtClean="0">
                        <a:ln>
                          <a:noFill/>
                        </a:ln>
                        <a:solidFill>
                          <a:srgbClr val="000000"/>
                        </a:solidFill>
                        <a:effectLst/>
                        <a:latin typeface="Times New Roman" pitchFamily="18" charset="0"/>
                        <a:ea typeface="ＭＳ Ｐゴシック" pitchFamily="34" charset="-128"/>
                        <a:cs typeface="Times New Roman" pitchFamily="18" charset="0"/>
                      </a:endParaRPr>
                    </a:p>
                  </a:txBody>
                  <a:tcPr marL="12700" marR="1270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1" u="none" strike="noStrike" cap="none" normalizeH="0" baseline="0" smtClean="0">
                          <a:ln>
                            <a:noFill/>
                          </a:ln>
                          <a:effectLst/>
                          <a:latin typeface="Times New Roman" pitchFamily="18" charset="0"/>
                          <a:cs typeface="Times New Roman" pitchFamily="18" charset="0"/>
                        </a:rPr>
                        <a:t>Depreciation</a:t>
                      </a:r>
                      <a:endParaRPr kumimoji="0" lang="en-US" sz="2400" b="1" i="0" u="none" strike="noStrike" cap="none" normalizeH="0" baseline="0" smtClean="0">
                        <a:ln>
                          <a:noFill/>
                        </a:ln>
                        <a:solidFill>
                          <a:srgbClr val="000000"/>
                        </a:solidFill>
                        <a:effectLst/>
                        <a:latin typeface="Times New Roman" pitchFamily="18" charset="0"/>
                        <a:ea typeface="ＭＳ Ｐゴシック" pitchFamily="34" charset="-128"/>
                        <a:cs typeface="Times New Roman" pitchFamily="18" charset="0"/>
                      </a:endParaRPr>
                    </a:p>
                  </a:txBody>
                  <a:tcPr marL="12700" marR="1270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7389">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u="none" strike="noStrike" cap="none" normalizeH="0" baseline="0" smtClean="0">
                          <a:ln>
                            <a:noFill/>
                          </a:ln>
                          <a:effectLst/>
                          <a:latin typeface="Times New Roman" pitchFamily="18" charset="0"/>
                          <a:cs typeface="Times New Roman" pitchFamily="18" charset="0"/>
                        </a:rPr>
                        <a:t>1</a:t>
                      </a:r>
                      <a:endParaRPr kumimoji="0" lang="en-US" sz="2400" b="0" i="0" u="none" strike="noStrike" cap="none" normalizeH="0" baseline="0" smtClean="0">
                        <a:ln>
                          <a:noFill/>
                        </a:ln>
                        <a:solidFill>
                          <a:srgbClr val="000000"/>
                        </a:solidFill>
                        <a:effectLst/>
                        <a:latin typeface="Times New Roman" pitchFamily="18" charset="0"/>
                        <a:ea typeface="ＭＳ Ｐゴシック" pitchFamily="34" charset="-128"/>
                        <a:cs typeface="Times New Roman" pitchFamily="18" charset="0"/>
                      </a:endParaRPr>
                    </a:p>
                  </a:txBody>
                  <a:tcPr marL="12700" marR="1270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u="none" strike="noStrike" cap="none" normalizeH="0" baseline="0" smtClean="0">
                          <a:ln>
                            <a:noFill/>
                          </a:ln>
                          <a:effectLst/>
                          <a:latin typeface="Times New Roman" pitchFamily="18" charset="0"/>
                          <a:cs typeface="Times New Roman" pitchFamily="18" charset="0"/>
                        </a:rPr>
                        <a:t>0.33</a:t>
                      </a:r>
                      <a:endParaRPr kumimoji="0" lang="en-US" sz="2400" b="0" i="0" u="none" strike="noStrike" cap="none" normalizeH="0" baseline="0" smtClean="0">
                        <a:ln>
                          <a:noFill/>
                        </a:ln>
                        <a:solidFill>
                          <a:srgbClr val="000000"/>
                        </a:solidFill>
                        <a:effectLst/>
                        <a:latin typeface="Times New Roman" pitchFamily="18" charset="0"/>
                        <a:ea typeface="ＭＳ Ｐゴシック" pitchFamily="34" charset="-128"/>
                        <a:cs typeface="Times New Roman" pitchFamily="18" charset="0"/>
                      </a:endParaRPr>
                    </a:p>
                  </a:txBody>
                  <a:tcPr marL="12700" marR="1270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u="none" strike="noStrike" cap="none" normalizeH="0" baseline="0" dirty="0" smtClean="0">
                          <a:ln>
                            <a:noFill/>
                          </a:ln>
                          <a:effectLst/>
                          <a:latin typeface="Times New Roman" pitchFamily="18" charset="0"/>
                          <a:cs typeface="Times New Roman" pitchFamily="18" charset="0"/>
                        </a:rPr>
                        <a:t>250,000</a:t>
                      </a:r>
                      <a:endParaRPr kumimoji="0" lang="en-US" sz="2400" b="0" i="0" u="none" strike="noStrike" cap="none" normalizeH="0" baseline="0" dirty="0" smtClean="0">
                        <a:ln>
                          <a:noFill/>
                        </a:ln>
                        <a:solidFill>
                          <a:srgbClr val="000000"/>
                        </a:solidFill>
                        <a:effectLst/>
                        <a:latin typeface="Times New Roman" pitchFamily="18" charset="0"/>
                        <a:ea typeface="ＭＳ Ｐゴシック" pitchFamily="34" charset="-128"/>
                        <a:cs typeface="Times New Roman" pitchFamily="18" charset="0"/>
                      </a:endParaRPr>
                    </a:p>
                  </a:txBody>
                  <a:tcPr marL="12700" marR="1270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1" u="none" strike="noStrike" cap="none" normalizeH="0" baseline="0" dirty="0" smtClean="0">
                          <a:ln>
                            <a:noFill/>
                          </a:ln>
                          <a:solidFill>
                            <a:srgbClr val="FF0000"/>
                          </a:solidFill>
                          <a:effectLst/>
                          <a:latin typeface="Times New Roman" pitchFamily="18" charset="0"/>
                          <a:cs typeface="Times New Roman" pitchFamily="18" charset="0"/>
                        </a:rPr>
                        <a:t>82,500</a:t>
                      </a:r>
                      <a:endParaRPr kumimoji="0" lang="en-US" sz="2400" b="1" i="0" u="none" strike="noStrike" cap="none" normalizeH="0" baseline="0" dirty="0" smtClean="0">
                        <a:ln>
                          <a:noFill/>
                        </a:ln>
                        <a:solidFill>
                          <a:srgbClr val="FF0000"/>
                        </a:solidFill>
                        <a:effectLst/>
                        <a:latin typeface="Times New Roman" pitchFamily="18" charset="0"/>
                        <a:ea typeface="ＭＳ Ｐゴシック" pitchFamily="34" charset="-128"/>
                        <a:cs typeface="Times New Roman" pitchFamily="18" charset="0"/>
                      </a:endParaRPr>
                    </a:p>
                  </a:txBody>
                  <a:tcPr marL="12700" marR="1270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7389">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u="none" strike="noStrike" cap="none" normalizeH="0" baseline="0" smtClean="0">
                          <a:ln>
                            <a:noFill/>
                          </a:ln>
                          <a:effectLst/>
                          <a:latin typeface="Times New Roman" pitchFamily="18" charset="0"/>
                          <a:cs typeface="Times New Roman" pitchFamily="18" charset="0"/>
                        </a:rPr>
                        <a:t>2</a:t>
                      </a:r>
                      <a:endParaRPr kumimoji="0" lang="en-US" sz="2400" b="0" i="0" u="none" strike="noStrike" cap="none" normalizeH="0" baseline="0" smtClean="0">
                        <a:ln>
                          <a:noFill/>
                        </a:ln>
                        <a:solidFill>
                          <a:srgbClr val="000000"/>
                        </a:solidFill>
                        <a:effectLst/>
                        <a:latin typeface="Times New Roman" pitchFamily="18" charset="0"/>
                        <a:ea typeface="ＭＳ Ｐゴシック" pitchFamily="34" charset="-128"/>
                        <a:cs typeface="Times New Roman" pitchFamily="18" charset="0"/>
                      </a:endParaRPr>
                    </a:p>
                  </a:txBody>
                  <a:tcPr marL="12700" marR="1270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u="none" strike="noStrike" cap="none" normalizeH="0" baseline="0" smtClean="0">
                          <a:ln>
                            <a:noFill/>
                          </a:ln>
                          <a:effectLst/>
                          <a:latin typeface="Times New Roman" pitchFamily="18" charset="0"/>
                          <a:cs typeface="Times New Roman" pitchFamily="18" charset="0"/>
                        </a:rPr>
                        <a:t>0.45</a:t>
                      </a:r>
                      <a:endParaRPr kumimoji="0" lang="en-US" sz="2400" b="0" i="0" u="none" strike="noStrike" cap="none" normalizeH="0" baseline="0" smtClean="0">
                        <a:ln>
                          <a:noFill/>
                        </a:ln>
                        <a:solidFill>
                          <a:srgbClr val="000000"/>
                        </a:solidFill>
                        <a:effectLst/>
                        <a:latin typeface="Times New Roman" pitchFamily="18" charset="0"/>
                        <a:ea typeface="ＭＳ Ｐゴシック" pitchFamily="34" charset="-128"/>
                        <a:cs typeface="Times New Roman" pitchFamily="18" charset="0"/>
                      </a:endParaRPr>
                    </a:p>
                  </a:txBody>
                  <a:tcPr marL="12700" marR="1270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u="none" strike="noStrike" cap="none" normalizeH="0" baseline="0" dirty="0" smtClean="0">
                          <a:ln>
                            <a:noFill/>
                          </a:ln>
                          <a:effectLst/>
                          <a:latin typeface="Times New Roman" pitchFamily="18" charset="0"/>
                          <a:cs typeface="Times New Roman" pitchFamily="18" charset="0"/>
                        </a:rPr>
                        <a:t>250,000</a:t>
                      </a:r>
                      <a:endParaRPr kumimoji="0" lang="en-US" sz="2400" b="0" i="0" u="none" strike="noStrike" cap="none" normalizeH="0" baseline="0" dirty="0" smtClean="0">
                        <a:ln>
                          <a:noFill/>
                        </a:ln>
                        <a:solidFill>
                          <a:srgbClr val="000000"/>
                        </a:solidFill>
                        <a:effectLst/>
                        <a:latin typeface="Times New Roman" pitchFamily="18" charset="0"/>
                        <a:ea typeface="ＭＳ Ｐゴシック" pitchFamily="34" charset="-128"/>
                        <a:cs typeface="Times New Roman" pitchFamily="18" charset="0"/>
                      </a:endParaRPr>
                    </a:p>
                  </a:txBody>
                  <a:tcPr marL="12700" marR="1270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1" u="none" strike="noStrike" cap="none" normalizeH="0" baseline="0" dirty="0" smtClean="0">
                          <a:ln>
                            <a:noFill/>
                          </a:ln>
                          <a:solidFill>
                            <a:srgbClr val="FF0000"/>
                          </a:solidFill>
                          <a:effectLst/>
                          <a:latin typeface="Times New Roman" pitchFamily="18" charset="0"/>
                          <a:cs typeface="Times New Roman" pitchFamily="18" charset="0"/>
                        </a:rPr>
                        <a:t>112,500</a:t>
                      </a:r>
                      <a:endParaRPr kumimoji="0" lang="en-US" sz="2400" b="1" i="0" u="none" strike="noStrike" cap="none" normalizeH="0" baseline="0" dirty="0" smtClean="0">
                        <a:ln>
                          <a:noFill/>
                        </a:ln>
                        <a:solidFill>
                          <a:srgbClr val="FF0000"/>
                        </a:solidFill>
                        <a:effectLst/>
                        <a:latin typeface="Times New Roman" pitchFamily="18" charset="0"/>
                        <a:ea typeface="ＭＳ Ｐゴシック" pitchFamily="34" charset="-128"/>
                        <a:cs typeface="Times New Roman" pitchFamily="18" charset="0"/>
                      </a:endParaRPr>
                    </a:p>
                  </a:txBody>
                  <a:tcPr marL="12700" marR="1270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7389">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u="none" strike="noStrike" cap="none" normalizeH="0" baseline="0" smtClean="0">
                          <a:ln>
                            <a:noFill/>
                          </a:ln>
                          <a:effectLst/>
                          <a:latin typeface="Times New Roman" pitchFamily="18" charset="0"/>
                          <a:cs typeface="Times New Roman" pitchFamily="18" charset="0"/>
                        </a:rPr>
                        <a:t>3</a:t>
                      </a:r>
                      <a:endParaRPr kumimoji="0" lang="en-US" sz="2400" b="0" i="0" u="none" strike="noStrike" cap="none" normalizeH="0" baseline="0" smtClean="0">
                        <a:ln>
                          <a:noFill/>
                        </a:ln>
                        <a:solidFill>
                          <a:srgbClr val="000000"/>
                        </a:solidFill>
                        <a:effectLst/>
                        <a:latin typeface="Times New Roman" pitchFamily="18" charset="0"/>
                        <a:ea typeface="ＭＳ Ｐゴシック" pitchFamily="34" charset="-128"/>
                        <a:cs typeface="Times New Roman" pitchFamily="18" charset="0"/>
                      </a:endParaRPr>
                    </a:p>
                  </a:txBody>
                  <a:tcPr marL="12700" marR="1270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u="none" strike="noStrike" cap="none" normalizeH="0" baseline="0" smtClean="0">
                          <a:ln>
                            <a:noFill/>
                          </a:ln>
                          <a:effectLst/>
                          <a:latin typeface="Times New Roman" pitchFamily="18" charset="0"/>
                          <a:cs typeface="Times New Roman" pitchFamily="18" charset="0"/>
                        </a:rPr>
                        <a:t>0.15</a:t>
                      </a:r>
                      <a:endParaRPr kumimoji="0" lang="en-US" sz="2400" b="0" i="0" u="none" strike="noStrike" cap="none" normalizeH="0" baseline="0" smtClean="0">
                        <a:ln>
                          <a:noFill/>
                        </a:ln>
                        <a:solidFill>
                          <a:srgbClr val="000000"/>
                        </a:solidFill>
                        <a:effectLst/>
                        <a:latin typeface="Times New Roman" pitchFamily="18" charset="0"/>
                        <a:ea typeface="ＭＳ Ｐゴシック" pitchFamily="34" charset="-128"/>
                        <a:cs typeface="Times New Roman" pitchFamily="18" charset="0"/>
                      </a:endParaRPr>
                    </a:p>
                  </a:txBody>
                  <a:tcPr marL="12700" marR="1270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u="none" strike="noStrike" cap="none" normalizeH="0" baseline="0" dirty="0" smtClean="0">
                          <a:ln>
                            <a:noFill/>
                          </a:ln>
                          <a:effectLst/>
                          <a:latin typeface="Times New Roman" pitchFamily="18" charset="0"/>
                          <a:cs typeface="Times New Roman" pitchFamily="18" charset="0"/>
                        </a:rPr>
                        <a:t>250,000</a:t>
                      </a:r>
                      <a:endParaRPr kumimoji="0" lang="en-US" sz="2400" b="0" i="0" u="none" strike="noStrike" cap="none" normalizeH="0" baseline="0" dirty="0" smtClean="0">
                        <a:ln>
                          <a:noFill/>
                        </a:ln>
                        <a:solidFill>
                          <a:srgbClr val="000000"/>
                        </a:solidFill>
                        <a:effectLst/>
                        <a:latin typeface="Times New Roman" pitchFamily="18" charset="0"/>
                        <a:ea typeface="ＭＳ Ｐゴシック" pitchFamily="34" charset="-128"/>
                        <a:cs typeface="Times New Roman" pitchFamily="18" charset="0"/>
                      </a:endParaRPr>
                    </a:p>
                  </a:txBody>
                  <a:tcPr marL="12700" marR="1270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1" u="none" strike="noStrike" cap="none" normalizeH="0" baseline="0" dirty="0" smtClean="0">
                          <a:ln>
                            <a:noFill/>
                          </a:ln>
                          <a:solidFill>
                            <a:srgbClr val="FF0000"/>
                          </a:solidFill>
                          <a:effectLst/>
                          <a:latin typeface="Times New Roman" pitchFamily="18" charset="0"/>
                          <a:cs typeface="Times New Roman" pitchFamily="18" charset="0"/>
                        </a:rPr>
                        <a:t>37,500</a:t>
                      </a:r>
                      <a:endParaRPr kumimoji="0" lang="en-US" sz="2400" b="1" i="0" u="none" strike="noStrike" cap="none" normalizeH="0" baseline="0" dirty="0" smtClean="0">
                        <a:ln>
                          <a:noFill/>
                        </a:ln>
                        <a:solidFill>
                          <a:srgbClr val="FF0000"/>
                        </a:solidFill>
                        <a:effectLst/>
                        <a:latin typeface="Times New Roman" pitchFamily="18" charset="0"/>
                        <a:ea typeface="ＭＳ Ｐゴシック" pitchFamily="34" charset="-128"/>
                        <a:cs typeface="Times New Roman" pitchFamily="18" charset="0"/>
                      </a:endParaRPr>
                    </a:p>
                  </a:txBody>
                  <a:tcPr marL="12700" marR="1270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5141">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u="none" strike="noStrike" cap="none" normalizeH="0" baseline="0" smtClean="0">
                          <a:ln>
                            <a:noFill/>
                          </a:ln>
                          <a:effectLst/>
                          <a:latin typeface="Times New Roman" pitchFamily="18" charset="0"/>
                          <a:cs typeface="Times New Roman" pitchFamily="18" charset="0"/>
                        </a:rPr>
                        <a:t>4</a:t>
                      </a:r>
                      <a:endParaRPr kumimoji="0" lang="en-US" sz="2400" b="0" i="0" u="none" strike="noStrike" cap="none" normalizeH="0" baseline="0" smtClean="0">
                        <a:ln>
                          <a:noFill/>
                        </a:ln>
                        <a:solidFill>
                          <a:srgbClr val="000000"/>
                        </a:solidFill>
                        <a:effectLst/>
                        <a:latin typeface="Times New Roman" pitchFamily="18" charset="0"/>
                        <a:ea typeface="ＭＳ Ｐゴシック" pitchFamily="34" charset="-128"/>
                        <a:cs typeface="Times New Roman" pitchFamily="18" charset="0"/>
                      </a:endParaRPr>
                    </a:p>
                  </a:txBody>
                  <a:tcPr marL="12700" marR="1270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u="none" strike="noStrike" cap="none" normalizeH="0" baseline="0" smtClean="0">
                          <a:ln>
                            <a:noFill/>
                          </a:ln>
                          <a:effectLst/>
                          <a:latin typeface="Times New Roman" pitchFamily="18" charset="0"/>
                          <a:cs typeface="Times New Roman" pitchFamily="18" charset="0"/>
                        </a:rPr>
                        <a:t>0.07</a:t>
                      </a:r>
                      <a:endParaRPr kumimoji="0" lang="en-US" sz="2400" b="0" i="0" u="none" strike="noStrike" cap="none" normalizeH="0" baseline="0" smtClean="0">
                        <a:ln>
                          <a:noFill/>
                        </a:ln>
                        <a:solidFill>
                          <a:srgbClr val="000000"/>
                        </a:solidFill>
                        <a:effectLst/>
                        <a:latin typeface="Times New Roman" pitchFamily="18" charset="0"/>
                        <a:ea typeface="ＭＳ Ｐゴシック" pitchFamily="34" charset="-128"/>
                        <a:cs typeface="Times New Roman" pitchFamily="18" charset="0"/>
                      </a:endParaRPr>
                    </a:p>
                  </a:txBody>
                  <a:tcPr marL="12700" marR="1270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u="none" strike="noStrike" cap="none" normalizeH="0" baseline="0" smtClean="0">
                          <a:ln>
                            <a:noFill/>
                          </a:ln>
                          <a:effectLst/>
                          <a:latin typeface="Times New Roman" pitchFamily="18" charset="0"/>
                          <a:cs typeface="Times New Roman" pitchFamily="18" charset="0"/>
                        </a:rPr>
                        <a:t>250,000</a:t>
                      </a:r>
                      <a:endParaRPr kumimoji="0" lang="en-US" sz="2400" b="0" i="0" u="none" strike="noStrike" cap="none" normalizeH="0" baseline="0" smtClean="0">
                        <a:ln>
                          <a:noFill/>
                        </a:ln>
                        <a:solidFill>
                          <a:srgbClr val="000000"/>
                        </a:solidFill>
                        <a:effectLst/>
                        <a:latin typeface="Times New Roman" pitchFamily="18" charset="0"/>
                        <a:ea typeface="ＭＳ Ｐゴシック" pitchFamily="34" charset="-128"/>
                        <a:cs typeface="Times New Roman" pitchFamily="18" charset="0"/>
                      </a:endParaRPr>
                    </a:p>
                  </a:txBody>
                  <a:tcPr marL="12700" marR="1270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1" u="none" strike="noStrike" cap="none" normalizeH="0" baseline="0" dirty="0" smtClean="0">
                          <a:ln>
                            <a:noFill/>
                          </a:ln>
                          <a:solidFill>
                            <a:srgbClr val="FF0000"/>
                          </a:solidFill>
                          <a:effectLst/>
                          <a:latin typeface="Times New Roman" pitchFamily="18" charset="0"/>
                          <a:cs typeface="Times New Roman" pitchFamily="18" charset="0"/>
                        </a:rPr>
                        <a:t>17,500</a:t>
                      </a:r>
                      <a:endParaRPr kumimoji="0" lang="en-US" sz="2400" b="1" i="0" u="none" strike="noStrike" cap="none" normalizeH="0" baseline="0" dirty="0" smtClean="0">
                        <a:ln>
                          <a:noFill/>
                        </a:ln>
                        <a:solidFill>
                          <a:srgbClr val="FF0000"/>
                        </a:solidFill>
                        <a:effectLst/>
                        <a:latin typeface="Times New Roman" pitchFamily="18" charset="0"/>
                        <a:ea typeface="ＭＳ Ｐゴシック" pitchFamily="34" charset="-128"/>
                        <a:cs typeface="Times New Roman" pitchFamily="18" charset="0"/>
                      </a:endParaRPr>
                    </a:p>
                  </a:txBody>
                  <a:tcPr marL="12700" marR="1270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7389">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u="none" strike="noStrike" cap="none" normalizeH="0" baseline="0" smtClean="0">
                          <a:ln>
                            <a:noFill/>
                          </a:ln>
                          <a:effectLst/>
                          <a:latin typeface="Times New Roman" pitchFamily="18" charset="0"/>
                          <a:cs typeface="Times New Roman" pitchFamily="18" charset="0"/>
                        </a:rPr>
                        <a:t>5</a:t>
                      </a:r>
                      <a:endParaRPr kumimoji="0" lang="en-US" sz="2400" b="0" i="0" u="none" strike="noStrike" cap="none" normalizeH="0" baseline="0" smtClean="0">
                        <a:ln>
                          <a:noFill/>
                        </a:ln>
                        <a:solidFill>
                          <a:srgbClr val="000000"/>
                        </a:solidFill>
                        <a:effectLst/>
                        <a:latin typeface="Times New Roman" pitchFamily="18" charset="0"/>
                        <a:ea typeface="ＭＳ Ｐゴシック" pitchFamily="34" charset="-128"/>
                        <a:cs typeface="Times New Roman" pitchFamily="18" charset="0"/>
                      </a:endParaRPr>
                    </a:p>
                  </a:txBody>
                  <a:tcPr marL="12700" marR="1270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u="none" strike="noStrike" cap="none" normalizeH="0" baseline="0" smtClean="0">
                          <a:ln>
                            <a:noFill/>
                          </a:ln>
                          <a:effectLst/>
                          <a:latin typeface="Times New Roman" pitchFamily="18" charset="0"/>
                          <a:cs typeface="Times New Roman" pitchFamily="18" charset="0"/>
                        </a:rPr>
                        <a:t>0</a:t>
                      </a:r>
                      <a:endParaRPr kumimoji="0" lang="en-US" sz="2400" b="0" i="0" u="none" strike="noStrike" cap="none" normalizeH="0" baseline="0" smtClean="0">
                        <a:ln>
                          <a:noFill/>
                        </a:ln>
                        <a:solidFill>
                          <a:srgbClr val="000000"/>
                        </a:solidFill>
                        <a:effectLst/>
                        <a:latin typeface="Times New Roman" pitchFamily="18" charset="0"/>
                        <a:ea typeface="ＭＳ Ｐゴシック" pitchFamily="34" charset="-128"/>
                        <a:cs typeface="Times New Roman" pitchFamily="18" charset="0"/>
                      </a:endParaRPr>
                    </a:p>
                  </a:txBody>
                  <a:tcPr marL="12700" marR="1270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u="none" strike="noStrike" cap="none" normalizeH="0" baseline="0" smtClean="0">
                          <a:ln>
                            <a:noFill/>
                          </a:ln>
                          <a:effectLst/>
                          <a:latin typeface="Times New Roman" pitchFamily="18" charset="0"/>
                          <a:cs typeface="Times New Roman" pitchFamily="18" charset="0"/>
                        </a:rPr>
                        <a:t>250,000</a:t>
                      </a:r>
                      <a:endParaRPr kumimoji="0" lang="en-US" sz="2400" b="0" i="0" u="none" strike="noStrike" cap="none" normalizeH="0" baseline="0" smtClean="0">
                        <a:ln>
                          <a:noFill/>
                        </a:ln>
                        <a:solidFill>
                          <a:srgbClr val="000000"/>
                        </a:solidFill>
                        <a:effectLst/>
                        <a:latin typeface="Times New Roman" pitchFamily="18" charset="0"/>
                        <a:ea typeface="ＭＳ Ｐゴシック" pitchFamily="34" charset="-128"/>
                        <a:cs typeface="Times New Roman" pitchFamily="18" charset="0"/>
                      </a:endParaRPr>
                    </a:p>
                  </a:txBody>
                  <a:tcPr marL="12700" marR="1270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1" u="none" strike="noStrike" cap="none" normalizeH="0" baseline="0" dirty="0" smtClean="0">
                          <a:ln>
                            <a:noFill/>
                          </a:ln>
                          <a:solidFill>
                            <a:srgbClr val="FF0000"/>
                          </a:solidFill>
                          <a:effectLst/>
                          <a:latin typeface="Times New Roman" pitchFamily="18" charset="0"/>
                          <a:cs typeface="Times New Roman" pitchFamily="18" charset="0"/>
                        </a:rPr>
                        <a:t>0</a:t>
                      </a:r>
                      <a:endParaRPr kumimoji="0" lang="en-US" sz="2400" b="1" i="0" u="none" strike="noStrike" cap="none" normalizeH="0" baseline="0" dirty="0" smtClean="0">
                        <a:ln>
                          <a:noFill/>
                        </a:ln>
                        <a:solidFill>
                          <a:srgbClr val="FF0000"/>
                        </a:solidFill>
                        <a:effectLst/>
                        <a:latin typeface="Times New Roman" pitchFamily="18" charset="0"/>
                        <a:ea typeface="ＭＳ Ｐゴシック" pitchFamily="34" charset="-128"/>
                        <a:cs typeface="Times New Roman" pitchFamily="18" charset="0"/>
                      </a:endParaRPr>
                    </a:p>
                  </a:txBody>
                  <a:tcPr marL="12700" marR="1270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424667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84076085"/>
              </p:ext>
            </p:extLst>
          </p:nvPr>
        </p:nvGraphicFramePr>
        <p:xfrm>
          <a:off x="76200" y="145214"/>
          <a:ext cx="8839201" cy="6667066"/>
        </p:xfrm>
        <a:graphic>
          <a:graphicData uri="http://schemas.openxmlformats.org/drawingml/2006/table">
            <a:tbl>
              <a:tblPr firstRow="1" bandRow="1">
                <a:tableStyleId>{72833802-FEF1-4C79-8D5D-14CF1EAF98D9}</a:tableStyleId>
              </a:tblPr>
              <a:tblGrid>
                <a:gridCol w="1262743"/>
                <a:gridCol w="1262743"/>
                <a:gridCol w="1262743"/>
                <a:gridCol w="1262743"/>
                <a:gridCol w="1262743"/>
                <a:gridCol w="1262743"/>
                <a:gridCol w="1262743"/>
              </a:tblGrid>
              <a:tr h="42998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dirty="0" smtClean="0">
                          <a:ln>
                            <a:noFill/>
                          </a:ln>
                          <a:effectLst/>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dirty="0" smtClean="0">
                          <a:ln>
                            <a:noFill/>
                          </a:ln>
                          <a:effectLst/>
                        </a:rPr>
                        <a:t>(Initial year net CF)</a:t>
                      </a:r>
                      <a:endParaRPr kumimoji="0" lang="en-US" sz="1200" b="1" i="0" u="none" strike="noStrike" cap="none" normalizeH="0" baseline="0" dirty="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1</a:t>
                      </a:r>
                      <a:endParaRPr kumimoji="0" lang="en-US" sz="1800" b="1" i="0" u="none" strike="noStrike" cap="none" normalizeH="0" baseline="0" dirty="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2</a:t>
                      </a:r>
                      <a:endParaRPr kumimoji="0" lang="en-US" sz="1800" b="1" i="0" u="none" strike="noStrike" cap="none" normalizeH="0" baseline="0" dirty="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3</a:t>
                      </a:r>
                      <a:endParaRPr kumimoji="0" lang="en-US" sz="1800" b="1" i="0" u="none" strike="noStrike" cap="none" normalizeH="0" baseline="0" dirty="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4</a:t>
                      </a:r>
                      <a:endParaRPr kumimoji="0" lang="en-US" sz="1800" b="1" i="0" u="none" strike="noStrike" cap="none" normalizeH="0" baseline="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smtClean="0">
                          <a:ln>
                            <a:noFill/>
                          </a:ln>
                          <a:effectLst/>
                        </a:rPr>
                        <a:t>5</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smtClean="0">
                          <a:ln>
                            <a:noFill/>
                          </a:ln>
                          <a:effectLst/>
                        </a:rPr>
                        <a:t>(Terminal year net CF)</a:t>
                      </a:r>
                      <a:endParaRPr kumimoji="0" lang="en-US" sz="1200" b="1" i="0" u="none" strike="noStrike" cap="none" normalizeH="0" baseline="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998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u="none" strike="noStrike" cap="none" normalizeH="0" baseline="0" dirty="0" smtClean="0">
                          <a:ln>
                            <a:noFill/>
                          </a:ln>
                          <a:effectLst/>
                        </a:rPr>
                        <a:t>Investment (machine)</a:t>
                      </a:r>
                      <a:endParaRPr kumimoji="0" lang="en-US" sz="1200" b="1" i="0" u="none" strike="noStrike" cap="none" normalizeH="0" baseline="0" dirty="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(250,000)</a:t>
                      </a:r>
                      <a:endParaRPr kumimoji="0" lang="en-US" sz="1800" b="0" i="0" u="none" strike="noStrike" cap="none" normalizeH="0" baseline="0" dirty="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2998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u="none" strike="noStrike" cap="none" normalizeH="0" baseline="0" dirty="0" smtClean="0">
                          <a:ln>
                            <a:noFill/>
                          </a:ln>
                          <a:effectLst/>
                        </a:rPr>
                        <a:t>Net Operating WC</a:t>
                      </a:r>
                      <a:endParaRPr kumimoji="0" lang="en-US" sz="1200" b="1" i="0" u="none" strike="noStrike" cap="none" normalizeH="0" baseline="0" dirty="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(25,000)</a:t>
                      </a:r>
                      <a:endParaRPr kumimoji="0" lang="en-US" sz="1800" b="0" i="0" u="none" strike="noStrike" cap="none" normalizeH="0" baseline="0" dirty="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2998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u="none" strike="noStrike" cap="none" normalizeH="0" baseline="0" smtClean="0">
                          <a:ln>
                            <a:noFill/>
                          </a:ln>
                          <a:effectLst/>
                        </a:rPr>
                        <a:t>Cost saving</a:t>
                      </a:r>
                      <a:endParaRPr kumimoji="0" lang="en-US" sz="1200" b="1" i="0" u="none" strike="noStrike" cap="none" normalizeH="0" baseline="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90,000</a:t>
                      </a:r>
                      <a:endParaRPr kumimoji="0" lang="en-US" sz="1800" b="0" i="0" u="none" strike="noStrike" cap="none" normalizeH="0" baseline="0" dirty="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90,000</a:t>
                      </a:r>
                      <a:endParaRPr kumimoji="0" lang="en-US" sz="1800" b="0" i="0" u="none" strike="noStrike" cap="none" normalizeH="0" baseline="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90,000</a:t>
                      </a:r>
                      <a:endParaRPr kumimoji="0" lang="en-US" sz="1800" b="0" i="0" u="none" strike="noStrike" cap="none" normalizeH="0" baseline="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90,000</a:t>
                      </a:r>
                      <a:endParaRPr kumimoji="0" lang="en-US" sz="1800" b="0" i="0" u="none" strike="noStrike" cap="none" normalizeH="0" baseline="0" dirty="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90,000</a:t>
                      </a:r>
                      <a:endParaRPr kumimoji="0" lang="en-US" sz="1800" b="0" i="0" u="none" strike="noStrike" cap="none" normalizeH="0" baseline="0" dirty="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2998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u="none" strike="noStrike" cap="none" normalizeH="0" baseline="0" dirty="0" smtClean="0">
                          <a:ln>
                            <a:noFill/>
                          </a:ln>
                          <a:effectLst/>
                        </a:rPr>
                        <a:t>Depreciation</a:t>
                      </a:r>
                      <a:endParaRPr kumimoji="0" lang="en-US" sz="1200" b="1" i="0" u="none" strike="noStrike" cap="none" normalizeH="0" baseline="0" dirty="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82,500</a:t>
                      </a:r>
                      <a:endParaRPr kumimoji="0" lang="en-US" sz="1800" b="0" i="0" u="none" strike="noStrike" cap="none" normalizeH="0" baseline="0" dirty="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112,500</a:t>
                      </a:r>
                      <a:endParaRPr kumimoji="0" lang="en-US" sz="1800" b="0" i="0" u="none" strike="noStrike" cap="none" normalizeH="0" baseline="0" dirty="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37,500</a:t>
                      </a:r>
                      <a:endParaRPr kumimoji="0" lang="en-US" sz="1800" b="0" i="0" u="none" strike="noStrike" cap="none" normalizeH="0" baseline="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17,500</a:t>
                      </a:r>
                      <a:endParaRPr kumimoji="0" lang="en-US" sz="1800" b="0" i="0" u="none" strike="noStrike" cap="none" normalizeH="0" baseline="0" dirty="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0</a:t>
                      </a:r>
                      <a:endParaRPr kumimoji="0" lang="en-US" sz="1800" b="0" i="0" u="none" strike="noStrike" cap="none" normalizeH="0" baseline="0" dirty="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2998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u="none" strike="noStrike" cap="none" normalizeH="0" baseline="0" dirty="0" smtClean="0">
                          <a:ln>
                            <a:noFill/>
                          </a:ln>
                          <a:effectLst/>
                        </a:rPr>
                        <a:t>Operating Income (BT )</a:t>
                      </a:r>
                      <a:endParaRPr kumimoji="0" lang="en-US" sz="1200" b="1" i="0" u="none" strike="noStrike" cap="none" normalizeH="0" baseline="0" dirty="0" smtClean="0">
                        <a:ln>
                          <a:noFill/>
                        </a:ln>
                        <a:solidFill>
                          <a:srgbClr val="FF0000"/>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1" i="0" u="none" strike="noStrike" cap="none" normalizeH="0" baseline="0" smtClean="0">
                        <a:ln>
                          <a:noFill/>
                        </a:ln>
                        <a:solidFill>
                          <a:srgbClr val="FF0000"/>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7,500</a:t>
                      </a:r>
                      <a:endParaRPr kumimoji="0" lang="en-US" sz="1800" b="1" i="0" u="none" strike="noStrike" cap="none" normalizeH="0" baseline="0" smtClean="0">
                        <a:ln>
                          <a:noFill/>
                        </a:ln>
                        <a:solidFill>
                          <a:srgbClr val="FF0000"/>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(22,500)</a:t>
                      </a:r>
                      <a:endParaRPr kumimoji="0" lang="en-US" sz="1800" b="1" i="0" u="none" strike="noStrike" cap="none" normalizeH="0" baseline="0" dirty="0" smtClean="0">
                        <a:ln>
                          <a:noFill/>
                        </a:ln>
                        <a:solidFill>
                          <a:srgbClr val="FF0000"/>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52,500</a:t>
                      </a:r>
                      <a:endParaRPr kumimoji="0" lang="en-US" sz="1800" b="1" i="0" u="none" strike="noStrike" cap="none" normalizeH="0" baseline="0" smtClean="0">
                        <a:ln>
                          <a:noFill/>
                        </a:ln>
                        <a:solidFill>
                          <a:srgbClr val="FF0000"/>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72,500</a:t>
                      </a:r>
                      <a:endParaRPr kumimoji="0" lang="en-US" sz="1800" b="1" i="0" u="none" strike="noStrike" cap="none" normalizeH="0" baseline="0" dirty="0" smtClean="0">
                        <a:ln>
                          <a:noFill/>
                        </a:ln>
                        <a:solidFill>
                          <a:srgbClr val="FF0000"/>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90,000</a:t>
                      </a:r>
                      <a:endParaRPr kumimoji="0" lang="en-US" sz="1800" b="1" i="0" u="none" strike="noStrike" cap="none" normalizeH="0" baseline="0" dirty="0" smtClean="0">
                        <a:ln>
                          <a:noFill/>
                        </a:ln>
                        <a:solidFill>
                          <a:srgbClr val="FF0000"/>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2998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u="none" strike="noStrike" cap="none" normalizeH="0" baseline="0" dirty="0" smtClean="0">
                          <a:ln>
                            <a:noFill/>
                          </a:ln>
                          <a:effectLst/>
                        </a:rPr>
                        <a:t>Taxes (40%)</a:t>
                      </a:r>
                      <a:endParaRPr kumimoji="0" lang="en-US" sz="1200" b="1" i="0" u="none" strike="noStrike" cap="none" normalizeH="0" baseline="0" dirty="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3,000</a:t>
                      </a:r>
                      <a:endParaRPr kumimoji="0" lang="en-US" sz="1800" b="0" i="0" u="none" strike="noStrike" cap="none" normalizeH="0" baseline="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(9,000)</a:t>
                      </a:r>
                      <a:endParaRPr kumimoji="0" lang="en-US" sz="1800" b="0" i="0" u="none" strike="noStrike" cap="none" normalizeH="0" baseline="0" dirty="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21,000</a:t>
                      </a:r>
                      <a:endParaRPr kumimoji="0" lang="en-US" sz="1800" b="0" i="0" u="none" strike="noStrike" cap="none" normalizeH="0" baseline="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29,000</a:t>
                      </a:r>
                      <a:endParaRPr kumimoji="0" lang="en-US" sz="1800" b="0" i="0" u="none" strike="noStrike" cap="none" normalizeH="0" baseline="0" dirty="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36,000</a:t>
                      </a:r>
                      <a:endParaRPr kumimoji="0" lang="en-US" sz="1800" b="0" i="0" u="none" strike="noStrike" cap="none" normalizeH="0" baseline="0" dirty="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2998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u="none" strike="noStrike" cap="none" normalizeH="0" baseline="0" dirty="0" smtClean="0">
                          <a:ln>
                            <a:noFill/>
                          </a:ln>
                          <a:effectLst/>
                        </a:rPr>
                        <a:t>Operating Income (AT)</a:t>
                      </a:r>
                      <a:endParaRPr kumimoji="0" lang="en-US" sz="1200" b="1" i="0" u="none" strike="noStrike" cap="none" normalizeH="0" baseline="0" dirty="0" smtClean="0">
                        <a:ln>
                          <a:noFill/>
                        </a:ln>
                        <a:solidFill>
                          <a:srgbClr val="FF0000"/>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rgbClr val="FF0000"/>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4,500</a:t>
                      </a:r>
                      <a:endParaRPr kumimoji="0" lang="en-US" sz="1800" b="1" i="0" u="none" strike="noStrike" cap="none" normalizeH="0" baseline="0" smtClean="0">
                        <a:ln>
                          <a:noFill/>
                        </a:ln>
                        <a:solidFill>
                          <a:srgbClr val="FF0000"/>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(13,500)</a:t>
                      </a:r>
                      <a:endParaRPr kumimoji="0" lang="en-US" sz="1800" b="1" i="0" u="none" strike="noStrike" cap="none" normalizeH="0" baseline="0" dirty="0" smtClean="0">
                        <a:ln>
                          <a:noFill/>
                        </a:ln>
                        <a:solidFill>
                          <a:srgbClr val="FF0000"/>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31,500</a:t>
                      </a:r>
                      <a:endParaRPr kumimoji="0" lang="en-US" sz="1800" b="1" i="0" u="none" strike="noStrike" cap="none" normalizeH="0" baseline="0" dirty="0" smtClean="0">
                        <a:ln>
                          <a:noFill/>
                        </a:ln>
                        <a:solidFill>
                          <a:srgbClr val="FF0000"/>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43,500</a:t>
                      </a:r>
                      <a:endParaRPr kumimoji="0" lang="en-US" sz="1800" b="1" i="0" u="none" strike="noStrike" cap="none" normalizeH="0" baseline="0" dirty="0" smtClean="0">
                        <a:ln>
                          <a:noFill/>
                        </a:ln>
                        <a:solidFill>
                          <a:srgbClr val="FF0000"/>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54,000</a:t>
                      </a:r>
                      <a:endParaRPr kumimoji="0" lang="en-US" sz="1800" b="1" i="0" u="none" strike="noStrike" cap="none" normalizeH="0" baseline="0" dirty="0" smtClean="0">
                        <a:ln>
                          <a:noFill/>
                        </a:ln>
                        <a:solidFill>
                          <a:srgbClr val="FF0000"/>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2998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u="none" strike="noStrike" cap="none" normalizeH="0" baseline="0" dirty="0" smtClean="0">
                          <a:ln>
                            <a:noFill/>
                          </a:ln>
                          <a:effectLst/>
                        </a:rPr>
                        <a:t>Add Depreciation</a:t>
                      </a:r>
                      <a:endParaRPr kumimoji="0" lang="en-US" sz="1200" b="1" i="0" u="none" strike="noStrike" cap="none" normalizeH="0" baseline="0" dirty="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82,500</a:t>
                      </a:r>
                      <a:endParaRPr kumimoji="0" lang="en-US" sz="1800" b="0" i="0" u="none" strike="noStrike" cap="none" normalizeH="0" baseline="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112,500</a:t>
                      </a:r>
                      <a:endParaRPr kumimoji="0" lang="en-US" sz="1800" b="0" i="0" u="none" strike="noStrike" cap="none" normalizeH="0" baseline="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37,500</a:t>
                      </a:r>
                      <a:endParaRPr kumimoji="0" lang="en-US" sz="1800" b="0" i="0" u="none" strike="noStrike" cap="none" normalizeH="0" baseline="0" dirty="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17,500</a:t>
                      </a:r>
                      <a:endParaRPr kumimoji="0" lang="en-US" sz="1800" b="0" i="0" u="none" strike="noStrike" cap="none" normalizeH="0" baseline="0" dirty="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0</a:t>
                      </a:r>
                      <a:endParaRPr kumimoji="0" lang="en-US" sz="1800" b="0" i="0" u="none" strike="noStrike" cap="none" normalizeH="0" baseline="0" dirty="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2998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u="none" strike="noStrike" cap="none" normalizeH="0" baseline="0" dirty="0" smtClean="0">
                          <a:ln>
                            <a:noFill/>
                          </a:ln>
                          <a:effectLst/>
                        </a:rPr>
                        <a:t>Operating CF</a:t>
                      </a:r>
                      <a:endParaRPr kumimoji="0" lang="en-US" sz="1200" b="1" i="0" u="none" strike="noStrike" cap="none" normalizeH="0" baseline="0" dirty="0" smtClean="0">
                        <a:ln>
                          <a:noFill/>
                        </a:ln>
                        <a:solidFill>
                          <a:srgbClr val="FF0000"/>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rgbClr val="FF0000"/>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87,000</a:t>
                      </a:r>
                      <a:endParaRPr kumimoji="0" lang="en-US" sz="1800" b="1" i="0" u="none" strike="noStrike" cap="none" normalizeH="0" baseline="0" smtClean="0">
                        <a:ln>
                          <a:noFill/>
                        </a:ln>
                        <a:solidFill>
                          <a:srgbClr val="FF0000"/>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99,000</a:t>
                      </a:r>
                      <a:endParaRPr kumimoji="0" lang="en-US" sz="1800" b="1" i="0" u="none" strike="noStrike" cap="none" normalizeH="0" baseline="0" smtClean="0">
                        <a:ln>
                          <a:noFill/>
                        </a:ln>
                        <a:solidFill>
                          <a:srgbClr val="FF0000"/>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69,000</a:t>
                      </a:r>
                      <a:endParaRPr kumimoji="0" lang="en-US" sz="1800" b="1" i="0" u="none" strike="noStrike" cap="none" normalizeH="0" baseline="0" smtClean="0">
                        <a:ln>
                          <a:noFill/>
                        </a:ln>
                        <a:solidFill>
                          <a:srgbClr val="FF0000"/>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61,000</a:t>
                      </a:r>
                      <a:endParaRPr kumimoji="0" lang="en-US" sz="1800" b="1" i="0" u="none" strike="noStrike" cap="none" normalizeH="0" baseline="0" dirty="0" smtClean="0">
                        <a:ln>
                          <a:noFill/>
                        </a:ln>
                        <a:solidFill>
                          <a:srgbClr val="FF0000"/>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54,000</a:t>
                      </a:r>
                      <a:endParaRPr kumimoji="0" lang="en-US" sz="1800" b="1" i="0" u="none" strike="noStrike" cap="none" normalizeH="0" baseline="0" dirty="0" smtClean="0">
                        <a:ln>
                          <a:noFill/>
                        </a:ln>
                        <a:solidFill>
                          <a:srgbClr val="FF0000"/>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2998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u="none" strike="noStrike" cap="none" normalizeH="0" baseline="0" dirty="0" smtClean="0">
                          <a:ln>
                            <a:noFill/>
                          </a:ln>
                          <a:effectLst/>
                        </a:rPr>
                        <a:t>Return of NOWC</a:t>
                      </a:r>
                      <a:endParaRPr kumimoji="0" lang="en-US" sz="1200" b="1" i="0" u="none" strike="noStrike" cap="none" normalizeH="0" baseline="0" dirty="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25,000</a:t>
                      </a:r>
                      <a:endParaRPr kumimoji="0" lang="en-US" sz="1800" b="0" i="0" u="none" strike="noStrike" cap="none" normalizeH="0" baseline="0" dirty="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2998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u="none" strike="noStrike" cap="none" normalizeH="0" baseline="0" dirty="0" smtClean="0">
                          <a:ln>
                            <a:noFill/>
                          </a:ln>
                          <a:effectLst/>
                        </a:rPr>
                        <a:t>Gain from Sales of FA</a:t>
                      </a:r>
                      <a:endParaRPr kumimoji="0" lang="en-US" sz="1200" b="1" i="0" u="none" strike="noStrike" cap="none" normalizeH="0" baseline="0" dirty="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23,000</a:t>
                      </a:r>
                      <a:endParaRPr kumimoji="0" lang="en-US" sz="1800" b="0" i="0" u="none" strike="noStrike" cap="none" normalizeH="0" baseline="0" dirty="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2998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u="none" strike="noStrike" cap="none" normalizeH="0" baseline="0" dirty="0" smtClean="0">
                          <a:ln>
                            <a:noFill/>
                          </a:ln>
                          <a:effectLst/>
                        </a:rPr>
                        <a:t>Tax on gains from sale  of FA</a:t>
                      </a:r>
                      <a:endParaRPr kumimoji="0" lang="en-US" sz="1200" b="1" i="0" u="none" strike="noStrike" cap="none" normalizeH="0" baseline="0" dirty="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(9,200)</a:t>
                      </a:r>
                      <a:endParaRPr kumimoji="0" lang="en-US" sz="1800" b="0" i="0" u="none" strike="noStrike" cap="none" normalizeH="0" baseline="0" dirty="0" smtClean="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2998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u="none" strike="noStrike" cap="none" normalizeH="0" baseline="0" dirty="0" smtClean="0">
                          <a:ln>
                            <a:noFill/>
                          </a:ln>
                          <a:effectLst/>
                        </a:rPr>
                        <a:t>Net CF</a:t>
                      </a:r>
                      <a:endParaRPr kumimoji="0" lang="en-US" sz="1200" b="1" i="0" u="none" strike="noStrike" cap="none" normalizeH="0" baseline="0" dirty="0" smtClean="0">
                        <a:ln>
                          <a:noFill/>
                        </a:ln>
                        <a:solidFill>
                          <a:srgbClr val="0000FF"/>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(275,000)</a:t>
                      </a:r>
                      <a:endParaRPr kumimoji="0" lang="en-US" sz="1800" b="1" i="0" u="none" strike="noStrike" cap="none" normalizeH="0" baseline="0" dirty="0" smtClean="0">
                        <a:ln>
                          <a:noFill/>
                        </a:ln>
                        <a:solidFill>
                          <a:srgbClr val="0000FF"/>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87,000</a:t>
                      </a:r>
                      <a:endParaRPr kumimoji="0" lang="en-US" sz="1800" b="1" i="0" u="none" strike="noStrike" cap="none" normalizeH="0" baseline="0" smtClean="0">
                        <a:ln>
                          <a:noFill/>
                        </a:ln>
                        <a:solidFill>
                          <a:srgbClr val="0000FF"/>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99,000</a:t>
                      </a:r>
                      <a:endParaRPr kumimoji="0" lang="en-US" sz="1800" b="1" i="0" u="none" strike="noStrike" cap="none" normalizeH="0" baseline="0" smtClean="0">
                        <a:ln>
                          <a:noFill/>
                        </a:ln>
                        <a:solidFill>
                          <a:srgbClr val="0000FF"/>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69,000</a:t>
                      </a:r>
                      <a:endParaRPr kumimoji="0" lang="en-US" sz="1800" b="1" i="0" u="none" strike="noStrike" cap="none" normalizeH="0" baseline="0" smtClean="0">
                        <a:ln>
                          <a:noFill/>
                        </a:ln>
                        <a:solidFill>
                          <a:srgbClr val="0000FF"/>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61,000</a:t>
                      </a:r>
                      <a:endParaRPr kumimoji="0" lang="en-US" sz="1800" b="1" i="0" u="none" strike="noStrike" cap="none" normalizeH="0" baseline="0" dirty="0" smtClean="0">
                        <a:ln>
                          <a:noFill/>
                        </a:ln>
                        <a:solidFill>
                          <a:srgbClr val="0000FF"/>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92,800</a:t>
                      </a:r>
                      <a:endParaRPr kumimoji="0" lang="en-US" sz="1800" b="1" i="0" u="none" strike="noStrike" cap="none" normalizeH="0" baseline="0" dirty="0" smtClean="0">
                        <a:ln>
                          <a:noFill/>
                        </a:ln>
                        <a:solidFill>
                          <a:srgbClr val="0000FF"/>
                        </a:solidFill>
                        <a:effectLst/>
                        <a:latin typeface="+mj-lt"/>
                        <a:ea typeface="ＭＳ Ｐゴシック" pitchFamily="34" charset="-128"/>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805584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7239000" cy="533400"/>
          </a:xfrm>
        </p:spPr>
        <p:txBody>
          <a:bodyPr>
            <a:normAutofit fontScale="90000"/>
          </a:bodyPr>
          <a:lstStyle/>
          <a:p>
            <a:r>
              <a:rPr lang="en-US" dirty="0" smtClean="0">
                <a:solidFill>
                  <a:schemeClr val="tx2"/>
                </a:solidFill>
              </a:rPr>
              <a:t>P13 - 19</a:t>
            </a:r>
            <a:endParaRPr lang="en-SG" dirty="0">
              <a:solidFill>
                <a:schemeClr val="tx2"/>
              </a:solidFill>
            </a:endParaRPr>
          </a:p>
        </p:txBody>
      </p:sp>
      <mc:AlternateContent xmlns:mc="http://schemas.openxmlformats.org/markup-compatibility/2006" xmlns:a14="http://schemas.microsoft.com/office/drawing/2010/main">
        <mc:Choice Requires="a14">
          <p:sp>
            <p:nvSpPr>
              <p:cNvPr id="5" name="Vertical Text Placeholder 3"/>
              <p:cNvSpPr>
                <a:spLocks noGrp="1"/>
              </p:cNvSpPr>
              <p:nvPr>
                <p:ph idx="1"/>
              </p:nvPr>
            </p:nvSpPr>
            <p:spPr>
              <a:xfrm>
                <a:off x="152400" y="1166019"/>
                <a:ext cx="8229600" cy="2796382"/>
              </a:xfrm>
            </p:spPr>
            <p:txBody>
              <a:bodyPr rtlCol="0">
                <a:noAutofit/>
              </a:bodyPr>
              <a:lstStyle/>
              <a:p>
                <a:pPr fontAlgn="auto">
                  <a:spcAft>
                    <a:spcPts val="0"/>
                  </a:spcAft>
                  <a:defRPr/>
                </a:pPr>
                <a:r>
                  <a:rPr lang="en-US" sz="2400" dirty="0" smtClean="0">
                    <a:latin typeface="Times New Roman" pitchFamily="18" charset="0"/>
                    <a:cs typeface="Times New Roman" pitchFamily="18" charset="0"/>
                  </a:rPr>
                  <a:t>The NCF</a:t>
                </a:r>
                <a:r>
                  <a:rPr lang="en-US" sz="2400" baseline="-25000" dirty="0" smtClean="0">
                    <a:latin typeface="Times New Roman" pitchFamily="18" charset="0"/>
                    <a:cs typeface="Times New Roman" pitchFamily="18" charset="0"/>
                  </a:rPr>
                  <a:t>0</a:t>
                </a:r>
                <a:r>
                  <a:rPr lang="en-US" sz="2400" dirty="0" smtClean="0">
                    <a:latin typeface="Times New Roman" pitchFamily="18" charset="0"/>
                    <a:cs typeface="Times New Roman" pitchFamily="18" charset="0"/>
                  </a:rPr>
                  <a:t>-NCF</a:t>
                </a:r>
                <a:r>
                  <a:rPr lang="en-US" sz="2400" baseline="-25000" dirty="0" smtClean="0">
                    <a:latin typeface="Times New Roman" pitchFamily="18" charset="0"/>
                    <a:cs typeface="Times New Roman" pitchFamily="18" charset="0"/>
                  </a:rPr>
                  <a:t>5 </a:t>
                </a:r>
                <a:r>
                  <a:rPr lang="en-US" sz="2400" dirty="0" smtClean="0">
                    <a:latin typeface="Times New Roman" pitchFamily="18" charset="0"/>
                    <a:cs typeface="Times New Roman" pitchFamily="18" charset="0"/>
                  </a:rPr>
                  <a:t>values are obtained in the table and WACC=10 %. Then,</a:t>
                </a:r>
              </a:p>
              <a:p>
                <a:pPr fontAlgn="auto">
                  <a:spcAft>
                    <a:spcPts val="0"/>
                  </a:spcAft>
                  <a:defRPr/>
                </a:pPr>
                <a:endParaRPr lang="en-US" sz="2400" dirty="0" smtClean="0">
                  <a:latin typeface="+mj-lt"/>
                  <a:cs typeface="Times New Roman"/>
                </a:endParaRPr>
              </a:p>
              <a:p>
                <a:pPr fontAlgn="auto">
                  <a:spcAft>
                    <a:spcPts val="0"/>
                  </a:spcAft>
                  <a:defRPr/>
                </a:pPr>
                <a:endParaRPr lang="en-US" sz="2400" dirty="0" smtClean="0">
                  <a:latin typeface="+mj-lt"/>
                  <a:cs typeface="Times New Roman"/>
                </a:endParaRPr>
              </a:p>
              <a:p>
                <a:pPr fontAlgn="auto">
                  <a:spcAft>
                    <a:spcPts val="0"/>
                  </a:spcAft>
                  <a:defRPr/>
                </a:pPr>
                <a:endParaRPr lang="en-US" sz="2400" dirty="0" smtClean="0">
                  <a:latin typeface="+mj-lt"/>
                  <a:cs typeface="Times New Roman"/>
                </a:endParaRPr>
              </a:p>
              <a:p>
                <a:pPr fontAlgn="auto">
                  <a:spcAft>
                    <a:spcPts val="0"/>
                  </a:spcAft>
                  <a:defRPr/>
                </a:pPr>
                <a:endParaRPr lang="en-US" sz="2400" dirty="0" smtClean="0">
                  <a:latin typeface="+mj-lt"/>
                  <a:cs typeface="Times New Roman"/>
                </a:endParaRPr>
              </a:p>
              <a:p>
                <a:pPr lvl="3" fontAlgn="auto">
                  <a:spcAft>
                    <a:spcPts val="0"/>
                  </a:spcAft>
                  <a:buFont typeface="Arial" pitchFamily="34" charset="0"/>
                  <a:buNone/>
                  <a:defRPr/>
                </a:pPr>
                <a:r>
                  <a:rPr lang="en-US" sz="2400" dirty="0" smtClean="0">
                    <a:latin typeface="+mj-lt"/>
                    <a:cs typeface="Times New Roman"/>
                  </a:rPr>
                  <a:t>					where </a:t>
                </a:r>
                <a:r>
                  <a:rPr lang="en-US" sz="2400" dirty="0" err="1" smtClean="0">
                    <a:latin typeface="+mj-lt"/>
                    <a:cs typeface="Times New Roman"/>
                  </a:rPr>
                  <a:t>r</a:t>
                </a:r>
                <a:r>
                  <a:rPr lang="en-US" sz="2400" dirty="0" smtClean="0">
                    <a:latin typeface="+mj-lt"/>
                    <a:cs typeface="Times New Roman"/>
                  </a:rPr>
                  <a:t> = WACC</a:t>
                </a:r>
              </a:p>
              <a:p>
                <a:pPr lvl="8">
                  <a:buFont typeface="Arial" pitchFamily="34" charset="0"/>
                  <a:buNone/>
                  <a:defRPr/>
                </a:pPr>
                <a:r>
                  <a:rPr lang="en-US" sz="2400" dirty="0" smtClean="0">
                    <a:latin typeface="+mj-lt"/>
                    <a:cs typeface="Times New Roman"/>
                  </a:rPr>
                  <a:t>		</a:t>
                </a:r>
                <a:endParaRPr lang="en-US" sz="2400" dirty="0">
                  <a:latin typeface="+mj-lt"/>
                  <a:cs typeface="Times New Roman"/>
                </a:endParaRPr>
              </a:p>
              <a:p>
                <a:pPr fontAlgn="auto">
                  <a:spcAft>
                    <a:spcPts val="0"/>
                  </a:spcAft>
                  <a:defRPr/>
                </a:pPr>
                <a:endParaRPr lang="en-US" sz="2400" dirty="0" smtClean="0">
                  <a:latin typeface="+mj-lt"/>
                  <a:cs typeface="Times New Roman"/>
                </a:endParaRPr>
              </a:p>
              <a:p>
                <a:pPr fontAlgn="auto">
                  <a:spcAft>
                    <a:spcPts val="0"/>
                  </a:spcAft>
                  <a:defRPr/>
                </a:pPr>
                <a14:m>
                  <m:oMath xmlns:m="http://schemas.openxmlformats.org/officeDocument/2006/math">
                    <m:r>
                      <a:rPr lang="en-US" sz="2400" b="0" i="1" smtClean="0">
                        <a:latin typeface="Cambria Math"/>
                        <a:cs typeface="Times New Roman"/>
                      </a:rPr>
                      <m:t>𝑁𝑃𝑉</m:t>
                    </m:r>
                    <m:r>
                      <a:rPr lang="en-US" sz="2400" b="0" i="1" smtClean="0">
                        <a:latin typeface="Cambria Math"/>
                        <a:cs typeface="Times New Roman"/>
                      </a:rPr>
                      <m:t>=−275000+</m:t>
                    </m:r>
                    <m:f>
                      <m:fPr>
                        <m:ctrlPr>
                          <a:rPr lang="en-US" sz="2400" b="0" i="1" smtClean="0">
                            <a:latin typeface="Cambria Math"/>
                            <a:cs typeface="Times New Roman"/>
                          </a:rPr>
                        </m:ctrlPr>
                      </m:fPr>
                      <m:num>
                        <m:r>
                          <a:rPr lang="en-US" sz="2400" b="0" i="1" smtClean="0">
                            <a:latin typeface="Cambria Math"/>
                            <a:cs typeface="Times New Roman"/>
                          </a:rPr>
                          <m:t>87000</m:t>
                        </m:r>
                      </m:num>
                      <m:den>
                        <m:r>
                          <a:rPr lang="en-US" sz="2400" b="0" i="1" smtClean="0">
                            <a:latin typeface="Cambria Math"/>
                            <a:cs typeface="Times New Roman"/>
                          </a:rPr>
                          <m:t>1.1</m:t>
                        </m:r>
                      </m:den>
                    </m:f>
                    <m:r>
                      <a:rPr lang="en-US" sz="2400" b="0" i="1" smtClean="0">
                        <a:latin typeface="Cambria Math"/>
                        <a:cs typeface="Times New Roman"/>
                      </a:rPr>
                      <m:t>+</m:t>
                    </m:r>
                    <m:f>
                      <m:fPr>
                        <m:ctrlPr>
                          <a:rPr lang="en-US" sz="2400" b="0" i="1" smtClean="0">
                            <a:latin typeface="Cambria Math"/>
                            <a:cs typeface="Times New Roman"/>
                          </a:rPr>
                        </m:ctrlPr>
                      </m:fPr>
                      <m:num>
                        <m:r>
                          <a:rPr lang="en-US" sz="2400" b="0" i="1" smtClean="0">
                            <a:latin typeface="Cambria Math"/>
                            <a:cs typeface="Times New Roman"/>
                          </a:rPr>
                          <m:t>99000</m:t>
                        </m:r>
                      </m:num>
                      <m:den>
                        <m:sSup>
                          <m:sSupPr>
                            <m:ctrlPr>
                              <a:rPr lang="en-US" sz="2400" b="0" i="1" smtClean="0">
                                <a:latin typeface="Cambria Math"/>
                                <a:cs typeface="Times New Roman"/>
                              </a:rPr>
                            </m:ctrlPr>
                          </m:sSupPr>
                          <m:e>
                            <m:r>
                              <a:rPr lang="en-US" sz="2400" b="0" i="1" smtClean="0">
                                <a:latin typeface="Cambria Math"/>
                                <a:cs typeface="Times New Roman"/>
                              </a:rPr>
                              <m:t>1.1</m:t>
                            </m:r>
                          </m:e>
                          <m:sup>
                            <m:r>
                              <a:rPr lang="en-US" sz="2400" b="0" i="1" smtClean="0">
                                <a:latin typeface="Cambria Math"/>
                                <a:cs typeface="Times New Roman"/>
                              </a:rPr>
                              <m:t>2</m:t>
                            </m:r>
                          </m:sup>
                        </m:sSup>
                      </m:den>
                    </m:f>
                    <m:r>
                      <a:rPr lang="en-US" sz="2400" b="0" i="1" smtClean="0">
                        <a:latin typeface="Cambria Math"/>
                        <a:cs typeface="Times New Roman"/>
                      </a:rPr>
                      <m:t>+</m:t>
                    </m:r>
                    <m:f>
                      <m:fPr>
                        <m:ctrlPr>
                          <a:rPr lang="en-US" sz="2400" b="0" i="1" smtClean="0">
                            <a:latin typeface="Cambria Math"/>
                            <a:cs typeface="Times New Roman"/>
                          </a:rPr>
                        </m:ctrlPr>
                      </m:fPr>
                      <m:num>
                        <m:r>
                          <a:rPr lang="en-US" sz="2400" b="0" i="1" smtClean="0">
                            <a:latin typeface="Cambria Math"/>
                            <a:cs typeface="Times New Roman"/>
                          </a:rPr>
                          <m:t>69000</m:t>
                        </m:r>
                      </m:num>
                      <m:den>
                        <m:sSup>
                          <m:sSupPr>
                            <m:ctrlPr>
                              <a:rPr lang="en-US" sz="2400" b="0" i="1" smtClean="0">
                                <a:latin typeface="Cambria Math"/>
                                <a:cs typeface="Times New Roman"/>
                              </a:rPr>
                            </m:ctrlPr>
                          </m:sSupPr>
                          <m:e>
                            <m:r>
                              <a:rPr lang="en-US" sz="2400" b="0" i="1" smtClean="0">
                                <a:latin typeface="Cambria Math"/>
                                <a:cs typeface="Times New Roman"/>
                              </a:rPr>
                              <m:t>1.1</m:t>
                            </m:r>
                          </m:e>
                          <m:sup>
                            <m:r>
                              <a:rPr lang="en-US" sz="2400" b="0" i="1" smtClean="0">
                                <a:latin typeface="Cambria Math"/>
                                <a:cs typeface="Times New Roman"/>
                              </a:rPr>
                              <m:t>3</m:t>
                            </m:r>
                          </m:sup>
                        </m:sSup>
                      </m:den>
                    </m:f>
                    <m:r>
                      <a:rPr lang="en-US" sz="2400" b="0" i="1" smtClean="0">
                        <a:latin typeface="Cambria Math"/>
                        <a:cs typeface="Times New Roman"/>
                      </a:rPr>
                      <m:t>+</m:t>
                    </m:r>
                    <m:f>
                      <m:fPr>
                        <m:ctrlPr>
                          <a:rPr lang="en-US" sz="2400" b="0" i="1" smtClean="0">
                            <a:latin typeface="Cambria Math"/>
                            <a:cs typeface="Times New Roman"/>
                          </a:rPr>
                        </m:ctrlPr>
                      </m:fPr>
                      <m:num>
                        <m:r>
                          <a:rPr lang="en-US" sz="2400" b="0" i="1" smtClean="0">
                            <a:latin typeface="Cambria Math"/>
                            <a:cs typeface="Times New Roman"/>
                          </a:rPr>
                          <m:t>61000</m:t>
                        </m:r>
                      </m:num>
                      <m:den>
                        <m:sSup>
                          <m:sSupPr>
                            <m:ctrlPr>
                              <a:rPr lang="en-US" sz="2400" b="0" i="1" smtClean="0">
                                <a:latin typeface="Cambria Math"/>
                                <a:cs typeface="Times New Roman"/>
                              </a:rPr>
                            </m:ctrlPr>
                          </m:sSupPr>
                          <m:e>
                            <m:r>
                              <a:rPr lang="en-US" sz="2400" b="0" i="1" smtClean="0">
                                <a:latin typeface="Cambria Math"/>
                                <a:cs typeface="Times New Roman"/>
                              </a:rPr>
                              <m:t>1.1</m:t>
                            </m:r>
                          </m:e>
                          <m:sup>
                            <m:r>
                              <a:rPr lang="en-US" sz="2400" b="0" i="1" smtClean="0">
                                <a:latin typeface="Cambria Math"/>
                                <a:cs typeface="Times New Roman"/>
                              </a:rPr>
                              <m:t>4</m:t>
                            </m:r>
                          </m:sup>
                        </m:sSup>
                      </m:den>
                    </m:f>
                    <m:r>
                      <a:rPr lang="en-US" sz="2400" b="0" i="1" smtClean="0">
                        <a:latin typeface="Cambria Math"/>
                        <a:cs typeface="Times New Roman"/>
                      </a:rPr>
                      <m:t>+</m:t>
                    </m:r>
                    <m:f>
                      <m:fPr>
                        <m:ctrlPr>
                          <a:rPr lang="en-US" sz="2400" b="0" i="1" smtClean="0">
                            <a:latin typeface="Cambria Math"/>
                            <a:cs typeface="Times New Roman"/>
                          </a:rPr>
                        </m:ctrlPr>
                      </m:fPr>
                      <m:num>
                        <m:r>
                          <a:rPr lang="en-US" sz="2400" b="0" i="1" smtClean="0">
                            <a:latin typeface="Cambria Math"/>
                            <a:cs typeface="Times New Roman"/>
                          </a:rPr>
                          <m:t>92800</m:t>
                        </m:r>
                      </m:num>
                      <m:den>
                        <m:sSup>
                          <m:sSupPr>
                            <m:ctrlPr>
                              <a:rPr lang="en-US" sz="2400" b="0" i="1" smtClean="0">
                                <a:latin typeface="Cambria Math"/>
                                <a:cs typeface="Times New Roman"/>
                              </a:rPr>
                            </m:ctrlPr>
                          </m:sSupPr>
                          <m:e>
                            <m:r>
                              <a:rPr lang="en-US" sz="2400" b="0" i="1" smtClean="0">
                                <a:latin typeface="Cambria Math"/>
                                <a:cs typeface="Times New Roman"/>
                              </a:rPr>
                              <m:t>1.1</m:t>
                            </m:r>
                          </m:e>
                          <m:sup>
                            <m:r>
                              <a:rPr lang="en-US" sz="2400" b="0" i="1" smtClean="0">
                                <a:latin typeface="Cambria Math"/>
                                <a:cs typeface="Times New Roman"/>
                              </a:rPr>
                              <m:t>5</m:t>
                            </m:r>
                          </m:sup>
                        </m:sSup>
                      </m:den>
                    </m:f>
                    <m:r>
                      <a:rPr lang="en-US" sz="2400" b="0" i="1" smtClean="0">
                        <a:latin typeface="Cambria Math"/>
                        <a:cs typeface="Times New Roman"/>
                      </a:rPr>
                      <m:t>=  </m:t>
                    </m:r>
                    <m:r>
                      <a:rPr lang="en-US" sz="2400" b="1" i="1" smtClean="0">
                        <a:solidFill>
                          <a:srgbClr val="FF0000"/>
                        </a:solidFill>
                        <a:latin typeface="Cambria Math"/>
                        <a:cs typeface="Times New Roman"/>
                      </a:rPr>
                      <m:t>$</m:t>
                    </m:r>
                    <m:r>
                      <a:rPr lang="en-US" sz="2400" b="1" i="1" smtClean="0">
                        <a:solidFill>
                          <a:srgbClr val="FF0000"/>
                        </a:solidFill>
                        <a:latin typeface="Cambria Math"/>
                        <a:cs typeface="Times New Roman"/>
                      </a:rPr>
                      <m:t>𝟑𝟕</m:t>
                    </m:r>
                    <m:r>
                      <a:rPr lang="en-US" sz="2400" b="1" i="1" smtClean="0">
                        <a:solidFill>
                          <a:srgbClr val="FF0000"/>
                        </a:solidFill>
                        <a:latin typeface="Cambria Math"/>
                        <a:cs typeface="Times New Roman"/>
                      </a:rPr>
                      <m:t> </m:t>
                    </m:r>
                    <m:r>
                      <a:rPr lang="en-US" sz="2400" b="1" i="1" smtClean="0">
                        <a:solidFill>
                          <a:srgbClr val="FF0000"/>
                        </a:solidFill>
                        <a:latin typeface="Cambria Math"/>
                        <a:cs typeface="Times New Roman"/>
                      </a:rPr>
                      <m:t>𝟎𝟑𝟓</m:t>
                    </m:r>
                    <m:r>
                      <a:rPr lang="en-US" sz="2400" b="1" i="1" smtClean="0">
                        <a:solidFill>
                          <a:srgbClr val="FF0000"/>
                        </a:solidFill>
                        <a:latin typeface="Cambria Math"/>
                        <a:cs typeface="Times New Roman"/>
                      </a:rPr>
                      <m:t>.</m:t>
                    </m:r>
                    <m:r>
                      <a:rPr lang="en-US" sz="2400" b="1" i="1" smtClean="0">
                        <a:solidFill>
                          <a:srgbClr val="FF0000"/>
                        </a:solidFill>
                        <a:latin typeface="Cambria Math"/>
                        <a:cs typeface="Times New Roman"/>
                      </a:rPr>
                      <m:t>𝟏𝟑</m:t>
                    </m:r>
                  </m:oMath>
                </a14:m>
                <a:endParaRPr lang="en-US" sz="2400" b="1" dirty="0" smtClean="0">
                  <a:latin typeface="+mj-lt"/>
                  <a:cs typeface="Times New Roman"/>
                </a:endParaRPr>
              </a:p>
              <a:p>
                <a:pPr fontAlgn="auto">
                  <a:spcAft>
                    <a:spcPts val="0"/>
                  </a:spcAft>
                  <a:defRPr/>
                </a:pPr>
                <a:endParaRPr lang="en-US" sz="2400" dirty="0" smtClean="0">
                  <a:latin typeface="+mj-lt"/>
                  <a:cs typeface="Times New Roman"/>
                </a:endParaRPr>
              </a:p>
            </p:txBody>
          </p:sp>
        </mc:Choice>
        <mc:Fallback xmlns="">
          <p:sp>
            <p:nvSpPr>
              <p:cNvPr id="5" name="Vertical Text Placeholder 3"/>
              <p:cNvSpPr>
                <a:spLocks noGrp="1" noRot="1" noChangeAspect="1" noMove="1" noResize="1" noEditPoints="1" noAdjustHandles="1" noChangeArrowheads="1" noChangeShapeType="1" noTextEdit="1"/>
              </p:cNvSpPr>
              <p:nvPr>
                <p:ph idx="1"/>
              </p:nvPr>
            </p:nvSpPr>
            <p:spPr>
              <a:xfrm>
                <a:off x="152400" y="1166019"/>
                <a:ext cx="8229600" cy="2796382"/>
              </a:xfrm>
              <a:blipFill rotWithShape="1">
                <a:blip r:embed="rId3"/>
                <a:stretch>
                  <a:fillRect l="-296" t="-1743" b="-74946"/>
                </a:stretch>
              </a:blipFill>
            </p:spPr>
            <p:txBody>
              <a:bodyPr/>
              <a:lstStyle/>
              <a:p>
                <a:r>
                  <a:rPr lang="en-SG">
                    <a:noFill/>
                  </a:rPr>
                  <a:t> </a:t>
                </a:r>
              </a:p>
            </p:txBody>
          </p:sp>
        </mc:Fallback>
      </mc:AlternateContent>
      <p:pic>
        <p:nvPicPr>
          <p:cNvPr id="6" name="Picture 8"/>
          <p:cNvPicPr>
            <a:picLocks noChangeAspect="1" noChangeArrowheads="1"/>
          </p:cNvPicPr>
          <p:nvPr/>
        </p:nvPicPr>
        <p:blipFill>
          <a:blip r:embed="rId4"/>
          <a:srcRect/>
          <a:stretch>
            <a:fillRect/>
          </a:stretch>
        </p:blipFill>
        <p:spPr bwMode="auto">
          <a:xfrm>
            <a:off x="1171575" y="2349500"/>
            <a:ext cx="3240088" cy="1163638"/>
          </a:xfrm>
          <a:prstGeom prst="rect">
            <a:avLst/>
          </a:prstGeom>
          <a:noFill/>
          <a:ln w="9525">
            <a:noFill/>
            <a:miter lim="800000"/>
            <a:headEnd/>
            <a:tailEnd/>
          </a:ln>
        </p:spPr>
      </p:pic>
    </p:spTree>
    <p:extLst>
      <p:ext uri="{BB962C8B-B14F-4D97-AF65-F5344CB8AC3E}">
        <p14:creationId xmlns:p14="http://schemas.microsoft.com/office/powerpoint/2010/main" val="34768873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7239000" cy="533400"/>
          </a:xfrm>
        </p:spPr>
        <p:txBody>
          <a:bodyPr>
            <a:normAutofit fontScale="90000"/>
          </a:bodyPr>
          <a:lstStyle/>
          <a:p>
            <a:r>
              <a:rPr lang="en-US" dirty="0" smtClean="0">
                <a:solidFill>
                  <a:schemeClr val="tx2"/>
                </a:solidFill>
              </a:rPr>
              <a:t>P13 - 19</a:t>
            </a:r>
            <a:endParaRPr lang="en-SG" dirty="0">
              <a:solidFill>
                <a:schemeClr val="tx2"/>
              </a:solidFill>
            </a:endParaRPr>
          </a:p>
        </p:txBody>
      </p:sp>
      <p:sp>
        <p:nvSpPr>
          <p:cNvPr id="5" name="TextBox 4"/>
          <p:cNvSpPr txBox="1"/>
          <p:nvPr/>
        </p:nvSpPr>
        <p:spPr>
          <a:xfrm>
            <a:off x="228600" y="849178"/>
            <a:ext cx="7696200" cy="132343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000" dirty="0" smtClean="0">
                <a:solidFill>
                  <a:srgbClr val="000000"/>
                </a:solidFill>
                <a:latin typeface="Times New Roman" pitchFamily="18" charset="0"/>
                <a:cs typeface="Times New Roman" pitchFamily="18" charset="0"/>
              </a:rPr>
              <a:t>c)   Suppose the CFO wants you to do a scenario analysis with different values for the cost savings, the machine’s salvage value, and the working capital (WC) requirement.  She asks you to use the following probabilities and values in the scenario analysis:</a:t>
            </a:r>
            <a:endParaRPr lang="en-US" sz="2000" dirty="0">
              <a:solidFill>
                <a:srgbClr val="000000"/>
              </a:solidFill>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73960109"/>
              </p:ext>
            </p:extLst>
          </p:nvPr>
        </p:nvGraphicFramePr>
        <p:xfrm>
          <a:off x="0" y="3124200"/>
          <a:ext cx="8153400" cy="1447800"/>
        </p:xfrm>
        <a:graphic>
          <a:graphicData uri="http://schemas.openxmlformats.org/drawingml/2006/table">
            <a:tbl>
              <a:tblPr/>
              <a:tblGrid>
                <a:gridCol w="1385888"/>
                <a:gridCol w="1625600"/>
                <a:gridCol w="1957387"/>
                <a:gridCol w="1862138"/>
                <a:gridCol w="1322387"/>
              </a:tblGrid>
              <a:tr h="303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80"/>
                          </a:solidFill>
                          <a:effectLst/>
                          <a:latin typeface="Calibri" pitchFamily="34" charset="0"/>
                          <a:ea typeface="SimSun" pitchFamily="2" charset="-122"/>
                        </a:rPr>
                        <a:t>SCENARIO</a:t>
                      </a:r>
                      <a:endParaRPr kumimoji="0" lang="en-US" sz="2000" b="0" i="0" u="none" strike="noStrike" cap="none" normalizeH="0" baseline="0" dirty="0" smtClean="0">
                        <a:ln>
                          <a:noFill/>
                        </a:ln>
                        <a:solidFill>
                          <a:schemeClr val="tx1"/>
                        </a:solidFill>
                        <a:effectLst/>
                        <a:latin typeface="Calibri" pitchFamily="34" charset="0"/>
                        <a:ea typeface="SimSun" pitchFamily="2" charset="-122"/>
                      </a:endParaRPr>
                    </a:p>
                  </a:txBody>
                  <a:tcPr marT="0" marB="0" anchor="b"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Calibri" pitchFamily="34" charset="0"/>
                          <a:ea typeface="SimSun" pitchFamily="2" charset="-122"/>
                        </a:rPr>
                        <a:t>PROBABILITY</a:t>
                      </a:r>
                      <a:endParaRPr kumimoji="0" lang="en-US" sz="2000" b="0" i="0" u="none" strike="noStrike" cap="none" normalizeH="0" baseline="0" smtClean="0">
                        <a:ln>
                          <a:noFill/>
                        </a:ln>
                        <a:solidFill>
                          <a:schemeClr val="tx1"/>
                        </a:solidFill>
                        <a:effectLst/>
                        <a:latin typeface="Calibri" pitchFamily="34" charset="0"/>
                        <a:ea typeface="SimSun" pitchFamily="2" charset="-122"/>
                      </a:endParaRPr>
                    </a:p>
                  </a:txBody>
                  <a:tcPr marT="0" marB="0" anchor="b"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Calibri" pitchFamily="34" charset="0"/>
                          <a:ea typeface="SimSun" pitchFamily="2" charset="-122"/>
                        </a:rPr>
                        <a:t>COST SAVINGS</a:t>
                      </a:r>
                      <a:endParaRPr kumimoji="0" lang="en-US" sz="2000" b="0" i="0" u="none" strike="noStrike" cap="none" normalizeH="0" baseline="0" smtClean="0">
                        <a:ln>
                          <a:noFill/>
                        </a:ln>
                        <a:solidFill>
                          <a:schemeClr val="tx1"/>
                        </a:solidFill>
                        <a:effectLst/>
                        <a:latin typeface="Calibri" pitchFamily="34" charset="0"/>
                        <a:ea typeface="SimSun" pitchFamily="2" charset="-122"/>
                      </a:endParaRPr>
                    </a:p>
                  </a:txBody>
                  <a:tcPr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Calibri" pitchFamily="34" charset="0"/>
                          <a:ea typeface="SimSun" pitchFamily="2" charset="-122"/>
                        </a:rPr>
                        <a:t>SALVAGE VALUE</a:t>
                      </a:r>
                      <a:endParaRPr kumimoji="0" lang="en-US" sz="2000" b="0" i="0" u="none" strike="noStrike" cap="none" normalizeH="0" baseline="0" smtClean="0">
                        <a:ln>
                          <a:noFill/>
                        </a:ln>
                        <a:solidFill>
                          <a:schemeClr val="tx1"/>
                        </a:solidFill>
                        <a:effectLst/>
                        <a:latin typeface="Calibri" pitchFamily="34" charset="0"/>
                        <a:ea typeface="SimSun" pitchFamily="2" charset="-122"/>
                      </a:endParaRPr>
                    </a:p>
                  </a:txBody>
                  <a:tcPr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Calibri" pitchFamily="34" charset="0"/>
                          <a:ea typeface="SimSun" pitchFamily="2" charset="-122"/>
                        </a:rPr>
                        <a:t>NOWC</a:t>
                      </a:r>
                      <a:endParaRPr kumimoji="0" lang="en-US" sz="2000" b="0" i="0" u="none" strike="noStrike" cap="none" normalizeH="0" baseline="0" smtClean="0">
                        <a:ln>
                          <a:noFill/>
                        </a:ln>
                        <a:solidFill>
                          <a:schemeClr val="tx1"/>
                        </a:solidFill>
                        <a:effectLst/>
                        <a:latin typeface="Calibri" pitchFamily="34" charset="0"/>
                        <a:ea typeface="SimSun" pitchFamily="2" charset="-122"/>
                      </a:endParaRPr>
                    </a:p>
                  </a:txBody>
                  <a:tcPr marT="0" marB="0" anchor="b"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ea typeface="SimSun" pitchFamily="2" charset="-122"/>
                        </a:rPr>
                        <a:t>Worst case</a:t>
                      </a:r>
                    </a:p>
                  </a:txBody>
                  <a:tcPr marT="0" marB="0" horzOverflow="overflow">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SimSun" pitchFamily="2" charset="-122"/>
                        </a:rPr>
                        <a:t>0.35</a:t>
                      </a:r>
                    </a:p>
                  </a:txBody>
                  <a:tcPr marT="0" marB="0" horzOverflow="overflow">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2613" algn="r"/>
                        </a:tabLst>
                      </a:pPr>
                      <a:r>
                        <a:rPr kumimoji="0" lang="en-US" sz="2000" b="0" i="0" u="none" strike="noStrike" cap="none" normalizeH="0" baseline="0" smtClean="0">
                          <a:ln>
                            <a:noFill/>
                          </a:ln>
                          <a:solidFill>
                            <a:schemeClr val="tx1"/>
                          </a:solidFill>
                          <a:effectLst/>
                          <a:latin typeface="Calibri" pitchFamily="34" charset="0"/>
                          <a:ea typeface="SimSun" pitchFamily="2" charset="-122"/>
                        </a:rPr>
                        <a:t>	$72,000</a:t>
                      </a:r>
                    </a:p>
                  </a:txBody>
                  <a:tcPr marT="0" marB="0" horzOverflow="overflow">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ea typeface="SimSun" pitchFamily="2" charset="-122"/>
                        </a:rPr>
                        <a:t>$18,000</a:t>
                      </a:r>
                    </a:p>
                  </a:txBody>
                  <a:tcPr marT="0" marB="0" horzOverflow="overflow">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ea typeface="SimSun" pitchFamily="2" charset="-122"/>
                        </a:rPr>
                        <a:t>$30,000</a:t>
                      </a:r>
                    </a:p>
                  </a:txBody>
                  <a:tcPr marT="0" marB="0" horzOverflow="overflow">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ea typeface="SimSun" pitchFamily="2" charset="-122"/>
                        </a:rPr>
                        <a:t>Base case</a:t>
                      </a:r>
                    </a:p>
                  </a:txBody>
                  <a:tcPr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SimSun" pitchFamily="2" charset="-122"/>
                        </a:rPr>
                        <a:t>0.35</a:t>
                      </a:r>
                    </a:p>
                  </a:txBody>
                  <a:tcPr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2613" algn="r"/>
                        </a:tabLst>
                      </a:pPr>
                      <a:r>
                        <a:rPr kumimoji="0" lang="en-US" sz="2000" b="0" i="0" u="none" strike="noStrike" cap="none" normalizeH="0" baseline="0" smtClean="0">
                          <a:ln>
                            <a:noFill/>
                          </a:ln>
                          <a:solidFill>
                            <a:schemeClr val="tx1"/>
                          </a:solidFill>
                          <a:effectLst/>
                          <a:latin typeface="Calibri" pitchFamily="34" charset="0"/>
                          <a:ea typeface="SimSun" pitchFamily="2" charset="-122"/>
                        </a:rPr>
                        <a:t>	90,000</a:t>
                      </a:r>
                    </a:p>
                  </a:txBody>
                  <a:tcPr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ea typeface="SimSun" pitchFamily="2" charset="-122"/>
                        </a:rPr>
                        <a:t>23,000</a:t>
                      </a:r>
                    </a:p>
                  </a:txBody>
                  <a:tcPr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ea typeface="SimSun" pitchFamily="2" charset="-122"/>
                        </a:rPr>
                        <a:t>25,000</a:t>
                      </a:r>
                    </a:p>
                  </a:txBody>
                  <a:tcPr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ea typeface="SimSun" pitchFamily="2" charset="-122"/>
                        </a:rPr>
                        <a:t>Best case</a:t>
                      </a:r>
                    </a:p>
                  </a:txBody>
                  <a:tcPr marT="0" marB="0" horzOverflow="overflow">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ea typeface="SimSun" pitchFamily="2" charset="-122"/>
                        </a:rPr>
                        <a:t>0.30</a:t>
                      </a:r>
                    </a:p>
                  </a:txBody>
                  <a:tcPr marT="0" marB="0" horzOverflow="overflow">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2613" algn="r"/>
                          <a:tab pos="639763" algn="r"/>
                        </a:tabLst>
                      </a:pPr>
                      <a:r>
                        <a:rPr kumimoji="0" lang="en-US" sz="2000" b="0" i="0" u="none" strike="noStrike" cap="none" normalizeH="0" baseline="0" smtClean="0">
                          <a:ln>
                            <a:noFill/>
                          </a:ln>
                          <a:solidFill>
                            <a:schemeClr val="tx1"/>
                          </a:solidFill>
                          <a:effectLst/>
                          <a:latin typeface="Calibri" pitchFamily="34" charset="0"/>
                          <a:ea typeface="SimSun" pitchFamily="2" charset="-122"/>
                        </a:rPr>
                        <a:t>	108,000</a:t>
                      </a:r>
                    </a:p>
                  </a:txBody>
                  <a:tcPr marT="0" marB="0" horzOverflow="overflow">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ea typeface="SimSun" pitchFamily="2" charset="-122"/>
                        </a:rPr>
                        <a:t>28,000</a:t>
                      </a:r>
                    </a:p>
                  </a:txBody>
                  <a:tcPr marT="0" marB="0" horzOverflow="overflow">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SimSun" pitchFamily="2" charset="-122"/>
                        </a:rPr>
                        <a:t>20,000</a:t>
                      </a:r>
                    </a:p>
                  </a:txBody>
                  <a:tcPr marT="0" marB="0" horzOverflow="overflow">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TextBox 6"/>
          <p:cNvSpPr txBox="1"/>
          <p:nvPr/>
        </p:nvSpPr>
        <p:spPr>
          <a:xfrm>
            <a:off x="228600" y="5029200"/>
            <a:ext cx="7696200"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nSpc>
                <a:spcPct val="80000"/>
              </a:lnSpc>
              <a:buFont typeface="Wingdings 2" pitchFamily="18" charset="2"/>
              <a:buNone/>
            </a:pPr>
            <a:r>
              <a:rPr lang="en-US" sz="2000" dirty="0">
                <a:latin typeface="Times New Roman" pitchFamily="18" charset="0"/>
                <a:cs typeface="Times New Roman" pitchFamily="18" charset="0"/>
              </a:rPr>
              <a:t>Calculate the </a:t>
            </a:r>
            <a:r>
              <a:rPr lang="en-US" sz="2000" b="1" dirty="0">
                <a:solidFill>
                  <a:srgbClr val="FF0000"/>
                </a:solidFill>
                <a:latin typeface="Times New Roman" pitchFamily="18" charset="0"/>
                <a:cs typeface="Times New Roman" pitchFamily="18" charset="0"/>
              </a:rPr>
              <a:t>project</a:t>
            </a:r>
            <a:r>
              <a:rPr lang="ja-JP" altLang="en-US" sz="2000" b="1" dirty="0">
                <a:solidFill>
                  <a:srgbClr val="FF0000"/>
                </a:solidFill>
                <a:latin typeface="Times New Roman" pitchFamily="18" charset="0"/>
                <a:cs typeface="Times New Roman" pitchFamily="18" charset="0"/>
              </a:rPr>
              <a:t>’</a:t>
            </a:r>
            <a:r>
              <a:rPr lang="en-US" sz="2000" b="1" dirty="0">
                <a:solidFill>
                  <a:srgbClr val="FF0000"/>
                </a:solidFill>
                <a:latin typeface="Times New Roman" pitchFamily="18" charset="0"/>
                <a:cs typeface="Times New Roman" pitchFamily="18" charset="0"/>
              </a:rPr>
              <a:t>s expected NPV</a:t>
            </a:r>
            <a:r>
              <a:rPr lang="en-US" sz="2000" dirty="0">
                <a:latin typeface="Times New Roman" pitchFamily="18" charset="0"/>
                <a:cs typeface="Times New Roman" pitchFamily="18" charset="0"/>
              </a:rPr>
              <a:t>, its </a:t>
            </a:r>
            <a:r>
              <a:rPr lang="en-US" sz="2000" b="1" dirty="0">
                <a:solidFill>
                  <a:srgbClr val="FF0000"/>
                </a:solidFill>
                <a:latin typeface="Times New Roman" pitchFamily="18" charset="0"/>
                <a:cs typeface="Times New Roman" pitchFamily="18" charset="0"/>
              </a:rPr>
              <a:t>standard deviation</a:t>
            </a:r>
            <a:r>
              <a:rPr lang="en-US" sz="2000" dirty="0">
                <a:latin typeface="Times New Roman" pitchFamily="18" charset="0"/>
                <a:cs typeface="Times New Roman" pitchFamily="18" charset="0"/>
              </a:rPr>
              <a:t>, and its </a:t>
            </a:r>
            <a:r>
              <a:rPr lang="en-US" sz="2000" b="1" dirty="0">
                <a:solidFill>
                  <a:srgbClr val="FF0000"/>
                </a:solidFill>
                <a:latin typeface="Times New Roman" pitchFamily="18" charset="0"/>
                <a:cs typeface="Times New Roman" pitchFamily="18" charset="0"/>
              </a:rPr>
              <a:t>coefficient</a:t>
            </a:r>
            <a:r>
              <a:rPr lang="en-US" sz="2000" dirty="0">
                <a:solidFill>
                  <a:srgbClr val="FF0000"/>
                </a:solidFill>
                <a:latin typeface="Times New Roman" pitchFamily="18" charset="0"/>
                <a:cs typeface="Times New Roman" pitchFamily="18" charset="0"/>
              </a:rPr>
              <a:t> </a:t>
            </a:r>
            <a:r>
              <a:rPr lang="en-US" sz="2000" b="1" dirty="0">
                <a:solidFill>
                  <a:srgbClr val="FF0000"/>
                </a:solidFill>
                <a:latin typeface="Times New Roman" pitchFamily="18" charset="0"/>
                <a:cs typeface="Times New Roman" pitchFamily="18" charset="0"/>
              </a:rPr>
              <a:t>of variation</a:t>
            </a:r>
            <a:r>
              <a:rPr lang="en-US" sz="2000" dirty="0">
                <a:latin typeface="Times New Roman" pitchFamily="18" charset="0"/>
                <a:cs typeface="Times New Roman" pitchFamily="18" charset="0"/>
              </a:rPr>
              <a:t>.  Would you </a:t>
            </a:r>
            <a:r>
              <a:rPr lang="en-US" sz="2000" b="1" dirty="0">
                <a:solidFill>
                  <a:srgbClr val="FF0000"/>
                </a:solidFill>
                <a:latin typeface="Times New Roman" pitchFamily="18" charset="0"/>
                <a:cs typeface="Times New Roman" pitchFamily="18" charset="0"/>
              </a:rPr>
              <a:t>recommend</a:t>
            </a:r>
            <a:r>
              <a:rPr lang="en-US" sz="2000" dirty="0">
                <a:latin typeface="Times New Roman" pitchFamily="18" charset="0"/>
                <a:cs typeface="Times New Roman" pitchFamily="18" charset="0"/>
              </a:rPr>
              <a:t> that the project be accepted?</a:t>
            </a:r>
          </a:p>
        </p:txBody>
      </p:sp>
    </p:spTree>
    <p:extLst>
      <p:ext uri="{BB962C8B-B14F-4D97-AF65-F5344CB8AC3E}">
        <p14:creationId xmlns:p14="http://schemas.microsoft.com/office/powerpoint/2010/main" val="11169872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7239000" cy="533400"/>
          </a:xfrm>
        </p:spPr>
        <p:txBody>
          <a:bodyPr>
            <a:normAutofit fontScale="90000"/>
          </a:bodyPr>
          <a:lstStyle/>
          <a:p>
            <a:r>
              <a:rPr lang="en-US" dirty="0" smtClean="0">
                <a:solidFill>
                  <a:schemeClr val="tx2"/>
                </a:solidFill>
              </a:rPr>
              <a:t>P13 - 19</a:t>
            </a:r>
            <a:endParaRPr lang="en-SG" dirty="0">
              <a:solidFill>
                <a:schemeClr val="tx2"/>
              </a:solidFill>
            </a:endParaRPr>
          </a:p>
        </p:txBody>
      </p:sp>
      <p:sp>
        <p:nvSpPr>
          <p:cNvPr id="5" name="TextBox 4"/>
          <p:cNvSpPr txBox="1"/>
          <p:nvPr/>
        </p:nvSpPr>
        <p:spPr>
          <a:xfrm>
            <a:off x="152400" y="685800"/>
            <a:ext cx="7924800" cy="5576911"/>
          </a:xfrm>
          <a:prstGeom prst="rect">
            <a:avLst/>
          </a:prstGeom>
          <a:noFill/>
        </p:spPr>
        <p:txBody>
          <a:bodyPr wrap="square" rtlCol="0">
            <a:spAutoFit/>
          </a:bodyPr>
          <a:lstStyle/>
          <a:p>
            <a:r>
              <a:rPr lang="en-US" sz="2400" dirty="0">
                <a:latin typeface="Times New Roman" pitchFamily="18" charset="0"/>
                <a:cs typeface="Times New Roman" pitchFamily="18" charset="0"/>
              </a:rPr>
              <a:t>In this question however we have been given the best and the worst case values of NPV as follows</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pPr lvl="1">
              <a:lnSpc>
                <a:spcPct val="80000"/>
              </a:lnSpc>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NPV</a:t>
            </a:r>
            <a:r>
              <a:rPr lang="en-US" sz="2400" baseline="-25000" dirty="0" smtClean="0">
                <a:latin typeface="Times New Roman" pitchFamily="18" charset="0"/>
                <a:cs typeface="Times New Roman" pitchFamily="18" charset="0"/>
              </a:rPr>
              <a:t>WORST</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 </a:t>
            </a:r>
            <a:r>
              <a:rPr lang="en-US" sz="2400" dirty="0">
                <a:latin typeface="Times New Roman" pitchFamily="18" charset="0"/>
                <a:cs typeface="Times New Roman" pitchFamily="18" charset="0"/>
              </a:rPr>
              <a:t>-$7,663.52</a:t>
            </a:r>
          </a:p>
          <a:p>
            <a:pPr lvl="1">
              <a:lnSpc>
                <a:spcPct val="80000"/>
              </a:lnSpc>
            </a:pPr>
            <a:r>
              <a:rPr lang="en-US" sz="2400" dirty="0">
                <a:latin typeface="Times New Roman" pitchFamily="18" charset="0"/>
                <a:cs typeface="Times New Roman" pitchFamily="18" charset="0"/>
              </a:rPr>
              <a:t>	NPV</a:t>
            </a:r>
            <a:r>
              <a:rPr lang="en-US" sz="2400" baseline="-25000" dirty="0">
                <a:latin typeface="Times New Roman" pitchFamily="18" charset="0"/>
                <a:cs typeface="Times New Roman" pitchFamily="18" charset="0"/>
              </a:rPr>
              <a:t>BASE</a:t>
            </a:r>
            <a:r>
              <a:rPr lang="en-US" sz="2400" dirty="0">
                <a:latin typeface="Times New Roman" pitchFamily="18" charset="0"/>
                <a:cs typeface="Times New Roman" pitchFamily="18" charset="0"/>
              </a:rPr>
              <a:t>  	   = $37,035.13</a:t>
            </a:r>
          </a:p>
          <a:p>
            <a:pPr>
              <a:lnSpc>
                <a:spcPct val="80000"/>
              </a:lnSpc>
            </a:pPr>
            <a:r>
              <a:rPr lang="en-US" sz="2400" dirty="0">
                <a:latin typeface="Times New Roman" pitchFamily="18" charset="0"/>
                <a:cs typeface="Times New Roman" pitchFamily="18" charset="0"/>
              </a:rPr>
              <a:t>	NPV</a:t>
            </a:r>
            <a:r>
              <a:rPr lang="en-US" sz="2400" baseline="-25000" dirty="0">
                <a:latin typeface="Times New Roman" pitchFamily="18" charset="0"/>
                <a:cs typeface="Times New Roman" pitchFamily="18" charset="0"/>
              </a:rPr>
              <a:t>BEST</a:t>
            </a:r>
            <a:r>
              <a:rPr lang="en-US" sz="2400" dirty="0">
                <a:latin typeface="Times New Roman" pitchFamily="18" charset="0"/>
                <a:cs typeface="Times New Roman" pitchFamily="18" charset="0"/>
              </a:rPr>
              <a:t>	   = $81,733.79</a:t>
            </a:r>
          </a:p>
          <a:p>
            <a:pPr>
              <a:lnSpc>
                <a:spcPct val="80000"/>
              </a:lnSpc>
            </a:pPr>
            <a:endParaRPr lang="en-US" sz="2400" dirty="0">
              <a:latin typeface="Times New Roman" pitchFamily="18" charset="0"/>
              <a:cs typeface="Times New Roman" pitchFamily="18" charset="0"/>
            </a:endParaRPr>
          </a:p>
          <a:p>
            <a:pPr>
              <a:lnSpc>
                <a:spcPct val="80000"/>
              </a:lnSpc>
            </a:pPr>
            <a:endParaRPr lang="en-US" sz="2400" dirty="0" smtClean="0">
              <a:latin typeface="Times New Roman" pitchFamily="18" charset="0"/>
              <a:cs typeface="Times New Roman" pitchFamily="18" charset="0"/>
            </a:endParaRPr>
          </a:p>
          <a:p>
            <a:pPr>
              <a:lnSpc>
                <a:spcPct val="80000"/>
              </a:lnSpc>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expected value of NPV is given as the </a:t>
            </a:r>
            <a:r>
              <a:rPr lang="en-US" sz="2400" dirty="0" smtClean="0">
                <a:latin typeface="Times New Roman" pitchFamily="18" charset="0"/>
                <a:cs typeface="Times New Roman" pitchFamily="18" charset="0"/>
              </a:rPr>
              <a:t>weighted probability</a:t>
            </a:r>
          </a:p>
          <a:p>
            <a:pPr>
              <a:lnSpc>
                <a:spcPct val="80000"/>
              </a:lnSpc>
            </a:pPr>
            <a:endParaRPr lang="en-US" sz="2400" dirty="0" smtClean="0">
              <a:latin typeface="Times New Roman" pitchFamily="18" charset="0"/>
              <a:cs typeface="Times New Roman" pitchFamily="18" charset="0"/>
            </a:endParaRPr>
          </a:p>
          <a:p>
            <a:pPr>
              <a:lnSpc>
                <a:spcPct val="80000"/>
              </a:lnSpc>
            </a:pPr>
            <a:endParaRPr lang="en-US" sz="2400" dirty="0">
              <a:latin typeface="Times New Roman" pitchFamily="18" charset="0"/>
              <a:cs typeface="Times New Roman" pitchFamily="18" charset="0"/>
            </a:endParaRPr>
          </a:p>
          <a:p>
            <a:pPr>
              <a:lnSpc>
                <a:spcPct val="80000"/>
              </a:lnSpc>
            </a:pPr>
            <a:r>
              <a:rPr lang="en-US" sz="2400" dirty="0" smtClean="0">
                <a:latin typeface="Times New Roman" pitchFamily="18" charset="0"/>
                <a:cs typeface="Times New Roman" pitchFamily="18" charset="0"/>
              </a:rPr>
              <a:t>E(NPV</a:t>
            </a:r>
            <a:r>
              <a:rPr lang="en-US" sz="2400" dirty="0">
                <a:latin typeface="Times New Roman" pitchFamily="18" charset="0"/>
                <a:cs typeface="Times New Roman" pitchFamily="18" charset="0"/>
              </a:rPr>
              <a:t>) = NPV</a:t>
            </a:r>
            <a:r>
              <a:rPr lang="en-US" sz="2400" baseline="-25000" dirty="0">
                <a:latin typeface="Times New Roman" pitchFamily="18" charset="0"/>
                <a:cs typeface="Times New Roman" pitchFamily="18" charset="0"/>
              </a:rPr>
              <a:t>WORST</a:t>
            </a:r>
            <a:r>
              <a:rPr lang="en-US" sz="2400" dirty="0">
                <a:latin typeface="Times New Roman" pitchFamily="18" charset="0"/>
                <a:cs typeface="Times New Roman" pitchFamily="18" charset="0"/>
              </a:rPr>
              <a:t>(0.35)+ NPV</a:t>
            </a:r>
            <a:r>
              <a:rPr lang="en-US" sz="2400" baseline="-25000" dirty="0">
                <a:latin typeface="Times New Roman" pitchFamily="18" charset="0"/>
                <a:cs typeface="Times New Roman" pitchFamily="18" charset="0"/>
              </a:rPr>
              <a:t>BASE</a:t>
            </a:r>
            <a:r>
              <a:rPr lang="en-US" sz="2400" dirty="0">
                <a:latin typeface="Times New Roman" pitchFamily="18" charset="0"/>
                <a:cs typeface="Times New Roman" pitchFamily="18" charset="0"/>
              </a:rPr>
              <a:t>(0.35) </a:t>
            </a:r>
            <a:r>
              <a:rPr lang="en-US" sz="2400" dirty="0" smtClean="0">
                <a:latin typeface="Times New Roman" pitchFamily="18" charset="0"/>
                <a:cs typeface="Times New Roman" pitchFamily="18" charset="0"/>
              </a:rPr>
              <a:t>+ NPV</a:t>
            </a:r>
            <a:r>
              <a:rPr lang="en-US" sz="2400" baseline="-25000" dirty="0" smtClean="0">
                <a:latin typeface="Times New Roman" pitchFamily="18" charset="0"/>
                <a:cs typeface="Times New Roman" pitchFamily="18" charset="0"/>
              </a:rPr>
              <a:t>BEST</a:t>
            </a:r>
            <a:r>
              <a:rPr lang="en-US" sz="2400" dirty="0" smtClean="0">
                <a:latin typeface="Times New Roman" pitchFamily="18" charset="0"/>
                <a:cs typeface="Times New Roman" pitchFamily="18" charset="0"/>
              </a:rPr>
              <a:t>(0.30</a:t>
            </a:r>
            <a:r>
              <a:rPr lang="en-US" sz="2400" dirty="0">
                <a:latin typeface="Times New Roman" pitchFamily="18" charset="0"/>
                <a:cs typeface="Times New Roman" pitchFamily="18" charset="0"/>
              </a:rPr>
              <a:t>) </a:t>
            </a:r>
            <a:r>
              <a:rPr lang="en-US" sz="2400" dirty="0">
                <a:solidFill>
                  <a:srgbClr val="6699FF"/>
                </a:solidFill>
                <a:latin typeface="Times New Roman" pitchFamily="18" charset="0"/>
                <a:cs typeface="Times New Roman" pitchFamily="18" charset="0"/>
              </a:rPr>
              <a:t>     			</a:t>
            </a:r>
          </a:p>
          <a:p>
            <a:pPr>
              <a:lnSpc>
                <a:spcPct val="80000"/>
              </a:lnSpc>
            </a:pPr>
            <a:r>
              <a:rPr lang="en-US" sz="2400" b="1" dirty="0">
                <a:latin typeface="Times New Roman" pitchFamily="18" charset="0"/>
                <a:cs typeface="Times New Roman" pitchFamily="18" charset="0"/>
              </a:rPr>
              <a:t>                       </a:t>
            </a:r>
            <a:r>
              <a:rPr lang="en-US" sz="2400" b="1" dirty="0">
                <a:solidFill>
                  <a:srgbClr val="FF0000"/>
                </a:solidFill>
                <a:latin typeface="Times New Roman" pitchFamily="18" charset="0"/>
                <a:cs typeface="Times New Roman" pitchFamily="18" charset="0"/>
              </a:rPr>
              <a:t> </a:t>
            </a:r>
            <a:r>
              <a:rPr lang="en-US" sz="2400" b="1" dirty="0" smtClean="0">
                <a:latin typeface="Times New Roman" pitchFamily="18" charset="0"/>
                <a:cs typeface="Times New Roman" pitchFamily="18" charset="0"/>
              </a:rPr>
              <a:t>= </a:t>
            </a:r>
            <a:r>
              <a:rPr lang="en-US" sz="2400" b="1" u="sng" dirty="0" smtClean="0">
                <a:solidFill>
                  <a:srgbClr val="FF0000"/>
                </a:solidFill>
                <a:latin typeface="Times New Roman" pitchFamily="18" charset="0"/>
                <a:cs typeface="Times New Roman" pitchFamily="18" charset="0"/>
              </a:rPr>
              <a:t>$</a:t>
            </a:r>
            <a:r>
              <a:rPr lang="en-US" sz="2400" b="1" u="sng" dirty="0">
                <a:solidFill>
                  <a:srgbClr val="FF0000"/>
                </a:solidFill>
                <a:latin typeface="Times New Roman" pitchFamily="18" charset="0"/>
                <a:cs typeface="Times New Roman" pitchFamily="18" charset="0"/>
              </a:rPr>
              <a:t>34,800.20</a:t>
            </a:r>
          </a:p>
          <a:p>
            <a:pPr>
              <a:lnSpc>
                <a:spcPct val="80000"/>
              </a:lnSpc>
            </a:pP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SG" dirty="0">
              <a:latin typeface="Times New Roman" pitchFamily="18" charset="0"/>
              <a:cs typeface="Times New Roman" pitchFamily="18" charset="0"/>
            </a:endParaRPr>
          </a:p>
        </p:txBody>
      </p:sp>
    </p:spTree>
    <p:extLst>
      <p:ext uri="{BB962C8B-B14F-4D97-AF65-F5344CB8AC3E}">
        <p14:creationId xmlns:p14="http://schemas.microsoft.com/office/powerpoint/2010/main" val="4687869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7239000" cy="533400"/>
          </a:xfrm>
        </p:spPr>
        <p:txBody>
          <a:bodyPr>
            <a:normAutofit fontScale="90000"/>
          </a:bodyPr>
          <a:lstStyle/>
          <a:p>
            <a:r>
              <a:rPr lang="en-US" dirty="0" smtClean="0">
                <a:solidFill>
                  <a:schemeClr val="tx2"/>
                </a:solidFill>
              </a:rPr>
              <a:t>P13 - 19</a:t>
            </a:r>
            <a:endParaRPr lang="en-SG" dirty="0">
              <a:solidFill>
                <a:schemeClr val="tx2"/>
              </a:solidFill>
            </a:endParaRPr>
          </a:p>
        </p:txBody>
      </p:sp>
      <mc:AlternateContent xmlns:mc="http://schemas.openxmlformats.org/markup-compatibility/2006" xmlns:a14="http://schemas.microsoft.com/office/drawing/2010/main">
        <mc:Choice Requires="a14">
          <p:sp>
            <p:nvSpPr>
              <p:cNvPr id="8" name="TextBox 7"/>
              <p:cNvSpPr txBox="1"/>
              <p:nvPr/>
            </p:nvSpPr>
            <p:spPr>
              <a:xfrm>
                <a:off x="304800" y="914400"/>
                <a:ext cx="2445734" cy="12897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SG" sz="2000" i="1" smtClean="0">
                          <a:latin typeface="Cambria Math"/>
                          <a:ea typeface="Cambria Math"/>
                        </a:rPr>
                        <m:t>𝜎</m:t>
                      </m:r>
                      <m:r>
                        <a:rPr lang="en-US" sz="2000" b="0" i="1" smtClean="0">
                          <a:latin typeface="Cambria Math"/>
                          <a:ea typeface="Cambria Math"/>
                        </a:rPr>
                        <m:t>=</m:t>
                      </m:r>
                      <m:rad>
                        <m:radPr>
                          <m:degHide m:val="on"/>
                          <m:ctrlPr>
                            <a:rPr lang="en-US" sz="2000" b="0" i="1" smtClean="0">
                              <a:latin typeface="Cambria Math"/>
                              <a:ea typeface="Cambria Math"/>
                            </a:rPr>
                          </m:ctrlPr>
                        </m:radPr>
                        <m:deg/>
                        <m:e>
                          <m:nary>
                            <m:naryPr>
                              <m:chr m:val="∑"/>
                              <m:ctrlPr>
                                <a:rPr lang="en-US" sz="2000" b="0" i="1" smtClean="0">
                                  <a:latin typeface="Cambria Math"/>
                                  <a:ea typeface="Cambria Math"/>
                                </a:rPr>
                              </m:ctrlPr>
                            </m:naryPr>
                            <m:sub>
                              <m:r>
                                <m:rPr>
                                  <m:brk m:alnAt="23"/>
                                </m:rPr>
                                <a:rPr lang="en-US" sz="2000" b="0" i="1" smtClean="0">
                                  <a:latin typeface="Cambria Math"/>
                                  <a:ea typeface="Cambria Math"/>
                                </a:rPr>
                                <m:t>𝑖</m:t>
                              </m:r>
                              <m:r>
                                <a:rPr lang="en-US" sz="2000" b="0" i="1" smtClean="0">
                                  <a:latin typeface="Cambria Math"/>
                                  <a:ea typeface="Cambria Math"/>
                                </a:rPr>
                                <m:t>=1</m:t>
                              </m:r>
                            </m:sub>
                            <m:sup>
                              <m:r>
                                <a:rPr lang="en-US" sz="2000" b="0" i="1" smtClean="0">
                                  <a:latin typeface="Cambria Math"/>
                                  <a:ea typeface="Cambria Math"/>
                                </a:rPr>
                                <m:t>𝑁</m:t>
                              </m:r>
                            </m:sup>
                            <m:e>
                              <m:r>
                                <a:rPr lang="en-US" sz="2000" b="0" i="1" smtClean="0">
                                  <a:latin typeface="Cambria Math"/>
                                  <a:ea typeface="Cambria Math"/>
                                </a:rPr>
                                <m:t>(</m:t>
                              </m:r>
                              <m:sSub>
                                <m:sSubPr>
                                  <m:ctrlPr>
                                    <a:rPr lang="en-US" sz="2000" b="0" i="1" smtClean="0">
                                      <a:latin typeface="Cambria Math"/>
                                      <a:ea typeface="Cambria Math"/>
                                    </a:rPr>
                                  </m:ctrlPr>
                                </m:sSubPr>
                                <m:e>
                                  <m:r>
                                    <a:rPr lang="en-US" sz="2000" b="0" i="1" smtClean="0">
                                      <a:latin typeface="Cambria Math"/>
                                      <a:ea typeface="Cambria Math"/>
                                    </a:rPr>
                                    <m:t>𝑟</m:t>
                                  </m:r>
                                </m:e>
                                <m:sub>
                                  <m:r>
                                    <a:rPr lang="en-US" sz="2000" b="0" i="1" smtClean="0">
                                      <a:latin typeface="Cambria Math"/>
                                      <a:ea typeface="Cambria Math"/>
                                    </a:rPr>
                                    <m:t>𝑖</m:t>
                                  </m:r>
                                </m:sub>
                              </m:sSub>
                              <m:r>
                                <a:rPr lang="en-US" sz="2000" b="0" i="1" smtClean="0">
                                  <a:latin typeface="Cambria Math"/>
                                  <a:ea typeface="Cambria Math"/>
                                </a:rPr>
                                <m:t>−</m:t>
                              </m:r>
                              <m:acc>
                                <m:accPr>
                                  <m:chr m:val="̂"/>
                                  <m:ctrlPr>
                                    <a:rPr lang="en-US" sz="2000" b="0" i="1" smtClean="0">
                                      <a:latin typeface="Cambria Math"/>
                                      <a:ea typeface="Cambria Math"/>
                                    </a:rPr>
                                  </m:ctrlPr>
                                </m:accPr>
                                <m:e>
                                  <m:r>
                                    <a:rPr lang="en-US" sz="2000" b="0" i="1" smtClean="0">
                                      <a:latin typeface="Cambria Math"/>
                                      <a:ea typeface="Cambria Math"/>
                                    </a:rPr>
                                    <m:t>𝑟</m:t>
                                  </m:r>
                                </m:e>
                              </m:acc>
                              <m:sSup>
                                <m:sSupPr>
                                  <m:ctrlPr>
                                    <a:rPr lang="en-SG" sz="2000" i="1" smtClean="0">
                                      <a:latin typeface="Cambria Math"/>
                                      <a:ea typeface="Cambria Math"/>
                                    </a:rPr>
                                  </m:ctrlPr>
                                </m:sSupPr>
                                <m:e>
                                  <m:r>
                                    <a:rPr lang="en-US" sz="2000" b="0" i="1" smtClean="0">
                                      <a:latin typeface="Cambria Math"/>
                                      <a:ea typeface="Cambria Math"/>
                                    </a:rPr>
                                    <m:t>)</m:t>
                                  </m:r>
                                </m:e>
                                <m:sup>
                                  <m:r>
                                    <a:rPr lang="en-US" sz="2000" b="0" i="1" smtClean="0">
                                      <a:latin typeface="Cambria Math"/>
                                      <a:ea typeface="Cambria Math"/>
                                    </a:rPr>
                                    <m:t>2</m:t>
                                  </m:r>
                                </m:sup>
                              </m:sSup>
                              <m:sSub>
                                <m:sSubPr>
                                  <m:ctrlPr>
                                    <a:rPr lang="en-SG" sz="2000" i="1" smtClean="0">
                                      <a:latin typeface="Cambria Math"/>
                                      <a:ea typeface="Cambria Math"/>
                                    </a:rPr>
                                  </m:ctrlPr>
                                </m:sSubPr>
                                <m:e>
                                  <m:r>
                                    <a:rPr lang="en-US" sz="2000" b="0" i="1" smtClean="0">
                                      <a:latin typeface="Cambria Math"/>
                                      <a:ea typeface="Cambria Math"/>
                                    </a:rPr>
                                    <m:t>𝑃</m:t>
                                  </m:r>
                                </m:e>
                                <m:sub>
                                  <m:r>
                                    <a:rPr lang="en-US" sz="2000" b="0" i="1" smtClean="0">
                                      <a:latin typeface="Cambria Math"/>
                                      <a:ea typeface="Cambria Math"/>
                                    </a:rPr>
                                    <m:t>𝑖</m:t>
                                  </m:r>
                                </m:sub>
                              </m:sSub>
                            </m:e>
                          </m:nary>
                        </m:e>
                      </m:rad>
                    </m:oMath>
                  </m:oMathPara>
                </a14:m>
                <a:endParaRPr lang="en-SG"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304800" y="914400"/>
                <a:ext cx="2445734" cy="1289712"/>
              </a:xfrm>
              <a:prstGeom prst="rect">
                <a:avLst/>
              </a:prstGeom>
              <a:blipFill rotWithShape="1">
                <a:blip r:embed="rId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512544" y="914400"/>
                <a:ext cx="4419600" cy="2616101"/>
              </a:xfrm>
              <a:prstGeom prst="rect">
                <a:avLst/>
              </a:prstGeom>
              <a:noFill/>
            </p:spPr>
            <p:txBody>
              <a:bodyPr wrap="square" rtlCol="0">
                <a:spAutoFit/>
              </a:bodyPr>
              <a:lstStyle/>
              <a:p>
                <a:pPr marL="0" lvl="1"/>
                <a:r>
                  <a:rPr lang="en-US" sz="2000" dirty="0" smtClean="0">
                    <a:latin typeface="Times New Roman" pitchFamily="18" charset="0"/>
                    <a:cs typeface="Times New Roman" pitchFamily="18" charset="0"/>
                  </a:rPr>
                  <a:t>NPV</a:t>
                </a:r>
                <a:r>
                  <a:rPr lang="en-US" sz="2000" baseline="-25000" dirty="0">
                    <a:latin typeface="Times New Roman" pitchFamily="18" charset="0"/>
                    <a:cs typeface="Times New Roman" pitchFamily="18" charset="0"/>
                  </a:rPr>
                  <a:t>WORST</a:t>
                </a:r>
                <a:r>
                  <a:rPr lang="en-US" sz="2000" dirty="0">
                    <a:latin typeface="Times New Roman" pitchFamily="18" charset="0"/>
                    <a:cs typeface="Times New Roman" pitchFamily="18" charset="0"/>
                  </a:rPr>
                  <a:t>   = -7,663.52</a:t>
                </a:r>
              </a:p>
              <a:p>
                <a:pPr marL="0" lvl="1"/>
                <a:r>
                  <a:rPr lang="en-US" sz="2000" dirty="0" smtClean="0">
                    <a:latin typeface="Times New Roman" pitchFamily="18" charset="0"/>
                    <a:cs typeface="Times New Roman" pitchFamily="18" charset="0"/>
                  </a:rPr>
                  <a:t>NPV</a:t>
                </a:r>
                <a:r>
                  <a:rPr lang="en-US" sz="2000" baseline="-25000" dirty="0" smtClean="0">
                    <a:latin typeface="Times New Roman" pitchFamily="18" charset="0"/>
                    <a:cs typeface="Times New Roman" pitchFamily="18" charset="0"/>
                  </a:rPr>
                  <a:t>BASE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37035.13</a:t>
                </a:r>
                <a:endParaRPr lang="en-US" sz="2000" baseline="-25000" dirty="0">
                  <a:latin typeface="Times New Roman" pitchFamily="18" charset="0"/>
                  <a:cs typeface="Times New Roman" pitchFamily="18" charset="0"/>
                </a:endParaRPr>
              </a:p>
              <a:p>
                <a:r>
                  <a:rPr lang="en-US" sz="2000" dirty="0">
                    <a:latin typeface="Times New Roman" pitchFamily="18" charset="0"/>
                    <a:cs typeface="Times New Roman" pitchFamily="18" charset="0"/>
                  </a:rPr>
                  <a:t>NPV</a:t>
                </a:r>
                <a:r>
                  <a:rPr lang="en-US" sz="2000" baseline="-25000" dirty="0">
                    <a:latin typeface="Times New Roman" pitchFamily="18" charset="0"/>
                    <a:cs typeface="Times New Roman" pitchFamily="18" charset="0"/>
                  </a:rPr>
                  <a:t>BEST</a:t>
                </a:r>
                <a:r>
                  <a:rPr lang="en-US" sz="2000" dirty="0">
                    <a:latin typeface="Times New Roman" pitchFamily="18" charset="0"/>
                    <a:cs typeface="Times New Roman" pitchFamily="18" charset="0"/>
                  </a:rPr>
                  <a:t>       = 81,733.79</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E(NPV</a:t>
                </a:r>
                <a:r>
                  <a:rPr lang="en-US" sz="2000" dirty="0">
                    <a:latin typeface="Times New Roman" pitchFamily="18" charset="0"/>
                    <a:cs typeface="Times New Roman" pitchFamily="18" charset="0"/>
                  </a:rPr>
                  <a:t>)       = </a:t>
                </a:r>
                <a:r>
                  <a:rPr lang="en-US" sz="2000" b="1" u="sng" dirty="0">
                    <a:latin typeface="Times New Roman" pitchFamily="18" charset="0"/>
                    <a:cs typeface="Times New Roman" pitchFamily="18" charset="0"/>
                  </a:rPr>
                  <a:t>$34,800.20</a:t>
                </a:r>
              </a:p>
              <a:p>
                <a:endParaRPr lang="en-US" sz="2000" dirty="0" smtClean="0">
                  <a:latin typeface="Times New Roman" pitchFamily="18" charset="0"/>
                  <a:cs typeface="Times New Roman" pitchFamily="18" charset="0"/>
                </a:endParaRPr>
              </a:p>
              <a:p>
                <a14:m>
                  <m:oMath xmlns:m="http://schemas.openxmlformats.org/officeDocument/2006/math">
                    <m:r>
                      <a:rPr lang="en-US" sz="2000" b="1" i="0" smtClean="0">
                        <a:solidFill>
                          <a:schemeClr val="tx1"/>
                        </a:solidFill>
                        <a:latin typeface="Cambria Math"/>
                        <a:ea typeface="Cambria Math"/>
                        <a:cs typeface="Times New Roman" pitchFamily="18" charset="0"/>
                      </a:rPr>
                      <m:t>𝛔</m:t>
                    </m:r>
                    <m:r>
                      <a:rPr lang="en-US" sz="2000" b="1" i="0" smtClean="0">
                        <a:solidFill>
                          <a:schemeClr val="tx1"/>
                        </a:solidFill>
                        <a:latin typeface="Cambria Math"/>
                        <a:ea typeface="Cambria Math"/>
                        <a:cs typeface="Times New Roman" pitchFamily="18" charset="0"/>
                      </a:rPr>
                      <m:t>=  </m:t>
                    </m:r>
                  </m:oMath>
                </a14:m>
                <a:r>
                  <a:rPr lang="en-US" sz="2000" b="1" u="sng" dirty="0" smtClean="0">
                    <a:solidFill>
                      <a:srgbClr val="FF0000"/>
                    </a:solidFill>
                    <a:cs typeface="Times New Roman" pitchFamily="18" charset="0"/>
                  </a:rPr>
                  <a:t>$</a:t>
                </a:r>
                <a:r>
                  <a:rPr lang="en-US" sz="2000" b="1" u="sng" dirty="0">
                    <a:solidFill>
                      <a:srgbClr val="FF0000"/>
                    </a:solidFill>
                    <a:cs typeface="Times New Roman" pitchFamily="18" charset="0"/>
                  </a:rPr>
                  <a:t>35,967.84</a:t>
                </a:r>
              </a:p>
              <a:p>
                <a:endParaRPr lang="en-SG" sz="2000" dirty="0">
                  <a:latin typeface="Times New Roman" pitchFamily="18" charset="0"/>
                  <a:cs typeface="Times New Roman"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512544" y="914400"/>
                <a:ext cx="4419600" cy="2616101"/>
              </a:xfrm>
              <a:prstGeom prst="rect">
                <a:avLst/>
              </a:prstGeom>
              <a:blipFill rotWithShape="1">
                <a:blip r:embed="rId3"/>
                <a:stretch>
                  <a:fillRect l="-1379" t="-1166"/>
                </a:stretch>
              </a:blipFill>
            </p:spPr>
            <p:txBody>
              <a:bodyPr/>
              <a:lstStyle/>
              <a:p>
                <a:r>
                  <a:rPr lang="en-SG">
                    <a:noFill/>
                  </a:rPr>
                  <a:t> </a:t>
                </a:r>
              </a:p>
            </p:txBody>
          </p:sp>
        </mc:Fallback>
      </mc:AlternateContent>
      <p:sp>
        <p:nvSpPr>
          <p:cNvPr id="10" name="TextBox 9"/>
          <p:cNvSpPr txBox="1"/>
          <p:nvPr/>
        </p:nvSpPr>
        <p:spPr>
          <a:xfrm>
            <a:off x="422564" y="3200400"/>
            <a:ext cx="7086600" cy="3896451"/>
          </a:xfrm>
          <a:prstGeom prst="rect">
            <a:avLst/>
          </a:prstGeom>
          <a:noFill/>
        </p:spPr>
        <p:txBody>
          <a:bodyPr wrap="square" rtlCol="0">
            <a:spAutoFit/>
          </a:bodyPr>
          <a:lstStyle/>
          <a:p>
            <a:pPr>
              <a:lnSpc>
                <a:spcPct val="80000"/>
              </a:lnSpc>
              <a:buNone/>
            </a:pPr>
            <a:r>
              <a:rPr lang="en-US" sz="2000" dirty="0">
                <a:latin typeface="Times New Roman" pitchFamily="18" charset="0"/>
                <a:cs typeface="Times New Roman" pitchFamily="18" charset="0"/>
              </a:rPr>
              <a:t>Coefficient of variation which is a measure of dispersion about the expected value is  found to be, CV = </a:t>
            </a:r>
            <a:r>
              <a:rPr lang="el-GR" sz="2000" dirty="0">
                <a:latin typeface="Times New Roman" pitchFamily="18" charset="0"/>
                <a:cs typeface="Times New Roman" pitchFamily="18" charset="0"/>
              </a:rPr>
              <a:t>σ</a:t>
            </a:r>
            <a:r>
              <a:rPr lang="en-US" sz="2000" dirty="0">
                <a:latin typeface="Times New Roman" pitchFamily="18" charset="0"/>
                <a:cs typeface="Times New Roman" pitchFamily="18" charset="0"/>
              </a:rPr>
              <a:t>/ E(NPV)  </a:t>
            </a:r>
            <a:endParaRPr lang="en-US" sz="2000" dirty="0" smtClean="0">
              <a:latin typeface="Times New Roman" pitchFamily="18" charset="0"/>
              <a:cs typeface="Times New Roman" pitchFamily="18" charset="0"/>
            </a:endParaRPr>
          </a:p>
          <a:p>
            <a:pPr>
              <a:lnSpc>
                <a:spcPct val="80000"/>
              </a:lnSpc>
              <a:buFont typeface="Arial" pitchFamily="34" charset="0"/>
              <a:buNone/>
            </a:pPr>
            <a:r>
              <a:rPr lang="en-US" sz="2000" b="1" dirty="0" smtClean="0">
                <a:latin typeface="Times New Roman" pitchFamily="18" charset="0"/>
                <a:cs typeface="Times New Roman" pitchFamily="18" charset="0"/>
              </a:rPr>
              <a:t>=</a:t>
            </a:r>
            <a:r>
              <a:rPr lang="en-US" sz="2000" b="1" u="sng" dirty="0" smtClean="0">
                <a:solidFill>
                  <a:srgbClr val="FF0000"/>
                </a:solidFill>
                <a:latin typeface="Times New Roman" pitchFamily="18" charset="0"/>
                <a:cs typeface="Times New Roman" pitchFamily="18" charset="0"/>
              </a:rPr>
              <a:t>1.03</a:t>
            </a:r>
          </a:p>
          <a:p>
            <a:pPr>
              <a:lnSpc>
                <a:spcPct val="80000"/>
              </a:lnSpc>
              <a:buFont typeface="Arial" pitchFamily="34" charset="0"/>
              <a:buNone/>
            </a:pPr>
            <a:endParaRPr lang="en-US" sz="2000" b="1" u="sng" dirty="0">
              <a:solidFill>
                <a:srgbClr val="FF0000"/>
              </a:solidFill>
              <a:latin typeface="Times New Roman" pitchFamily="18" charset="0"/>
              <a:cs typeface="Times New Roman" pitchFamily="18" charset="0"/>
            </a:endParaRPr>
          </a:p>
          <a:p>
            <a:r>
              <a:rPr lang="en-US" sz="2000" dirty="0">
                <a:latin typeface="Times New Roman" pitchFamily="18" charset="0"/>
                <a:cs typeface="Times New Roman" pitchFamily="18" charset="0"/>
              </a:rPr>
              <a:t>Yes.</a:t>
            </a:r>
          </a:p>
          <a:p>
            <a:pPr>
              <a:buFont typeface="Arial" pitchFamily="34" charset="0"/>
              <a:buNone/>
            </a:pPr>
            <a:endParaRPr lang="en-US" sz="2000" dirty="0">
              <a:latin typeface="Times New Roman" pitchFamily="18" charset="0"/>
              <a:cs typeface="Times New Roman" pitchFamily="18" charset="0"/>
            </a:endParaRPr>
          </a:p>
          <a:p>
            <a:pPr>
              <a:buFont typeface="Arial" pitchFamily="34" charset="0"/>
              <a:buNone/>
            </a:pPr>
            <a:r>
              <a:rPr lang="en-US" sz="2000" dirty="0">
                <a:latin typeface="Times New Roman" pitchFamily="18" charset="0"/>
                <a:cs typeface="Times New Roman" pitchFamily="18" charset="0"/>
              </a:rPr>
              <a:t>Because</a:t>
            </a:r>
          </a:p>
          <a:p>
            <a:r>
              <a:rPr lang="en-US" sz="2000" dirty="0">
                <a:latin typeface="Times New Roman" pitchFamily="18" charset="0"/>
                <a:cs typeface="Times New Roman" pitchFamily="18" charset="0"/>
              </a:rPr>
              <a:t>Expected NPV is positive and probability of a negative NPV is only 0.35. </a:t>
            </a:r>
          </a:p>
          <a:p>
            <a:r>
              <a:rPr lang="en-US" sz="2000" dirty="0">
                <a:latin typeface="Times New Roman" pitchFamily="18" charset="0"/>
                <a:cs typeface="Times New Roman" pitchFamily="18" charset="0"/>
              </a:rPr>
              <a:t>Coefficient of variation is 1.03 which is quite low as it is closed to 1. Hence the risk taken is quite low.</a:t>
            </a:r>
          </a:p>
          <a:p>
            <a:pPr>
              <a:lnSpc>
                <a:spcPct val="80000"/>
              </a:lnSpc>
              <a:buFont typeface="Arial" pitchFamily="34" charset="0"/>
              <a:buNone/>
            </a:pPr>
            <a:endParaRPr lang="en-US" sz="2400" dirty="0" smtClean="0">
              <a:solidFill>
                <a:srgbClr val="FF0000"/>
              </a:solidFill>
              <a:latin typeface="Times New Roman" pitchFamily="18" charset="0"/>
              <a:cs typeface="Times New Roman" pitchFamily="18" charset="0"/>
            </a:endParaRPr>
          </a:p>
          <a:p>
            <a:endParaRPr lang="en-SG" sz="2400" dirty="0">
              <a:latin typeface="Times New Roman" pitchFamily="18" charset="0"/>
              <a:cs typeface="Times New Roman" pitchFamily="18" charset="0"/>
            </a:endParaRPr>
          </a:p>
        </p:txBody>
      </p:sp>
    </p:spTree>
    <p:extLst>
      <p:ext uri="{BB962C8B-B14F-4D97-AF65-F5344CB8AC3E}">
        <p14:creationId xmlns:p14="http://schemas.microsoft.com/office/powerpoint/2010/main" val="30880843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0600" y="2286000"/>
            <a:ext cx="6637468" cy="1828799"/>
          </a:xfrm>
        </p:spPr>
        <p:txBody>
          <a:bodyPr>
            <a:normAutofit fontScale="90000"/>
          </a:bodyPr>
          <a:lstStyle/>
          <a:p>
            <a:pPr algn="ctr"/>
            <a:r>
              <a:rPr lang="en-US" sz="8000" b="1" dirty="0" smtClean="0">
                <a:solidFill>
                  <a:schemeClr val="accent2">
                    <a:lumMod val="75000"/>
                  </a:schemeClr>
                </a:solidFill>
                <a:latin typeface="Times New Roman" pitchFamily="18" charset="0"/>
                <a:cs typeface="Times New Roman" pitchFamily="18" charset="0"/>
              </a:rPr>
              <a:t>P13 - 13</a:t>
            </a:r>
            <a:r>
              <a:rPr lang="en-US" sz="4400" dirty="0" smtClean="0">
                <a:solidFill>
                  <a:schemeClr val="accent2">
                    <a:lumMod val="75000"/>
                  </a:schemeClr>
                </a:solidFill>
                <a:latin typeface="Times New Roman" pitchFamily="18" charset="0"/>
                <a:cs typeface="Times New Roman" pitchFamily="18" charset="0"/>
              </a:rPr>
              <a:t/>
            </a:r>
            <a:br>
              <a:rPr lang="en-US" sz="4400" dirty="0" smtClean="0">
                <a:solidFill>
                  <a:schemeClr val="accent2">
                    <a:lumMod val="75000"/>
                  </a:schemeClr>
                </a:solidFill>
                <a:latin typeface="Times New Roman" pitchFamily="18" charset="0"/>
                <a:cs typeface="Times New Roman" pitchFamily="18" charset="0"/>
              </a:rPr>
            </a:br>
            <a:endParaRPr lang="en-SG" sz="4400" b="1" dirty="0">
              <a:solidFill>
                <a:schemeClr val="accent2">
                  <a:lumMod val="75000"/>
                </a:schemeClr>
              </a:solidFill>
              <a:latin typeface="Times New Roman" pitchFamily="18" charset="0"/>
              <a:cs typeface="Times New Roman" pitchFamily="18" charset="0"/>
            </a:endParaRPr>
          </a:p>
        </p:txBody>
      </p:sp>
      <p:sp>
        <p:nvSpPr>
          <p:cNvPr id="5" name="Text Placeholder 4"/>
          <p:cNvSpPr>
            <a:spLocks noGrp="1"/>
          </p:cNvSpPr>
          <p:nvPr>
            <p:ph type="body" idx="1"/>
          </p:nvPr>
        </p:nvSpPr>
        <p:spPr>
          <a:xfrm>
            <a:off x="838200" y="5334000"/>
            <a:ext cx="6255488" cy="1048307"/>
          </a:xfrm>
        </p:spPr>
        <p:txBody>
          <a:bodyPr>
            <a:noAutofit/>
          </a:bodyPr>
          <a:lstStyle/>
          <a:p>
            <a:pPr algn="l"/>
            <a:r>
              <a:rPr lang="en-US" sz="1800" b="1" dirty="0" smtClean="0">
                <a:solidFill>
                  <a:schemeClr val="accent2">
                    <a:lumMod val="75000"/>
                  </a:schemeClr>
                </a:solidFill>
                <a:latin typeface="Aharoni" pitchFamily="2" charset="-79"/>
                <a:cs typeface="Aharoni" pitchFamily="2" charset="-79"/>
              </a:rPr>
              <a:t>Chong </a:t>
            </a:r>
            <a:r>
              <a:rPr lang="en-US" sz="1800" b="1" dirty="0" err="1" smtClean="0">
                <a:solidFill>
                  <a:schemeClr val="accent2">
                    <a:lumMod val="75000"/>
                  </a:schemeClr>
                </a:solidFill>
                <a:latin typeface="Aharoni" pitchFamily="2" charset="-79"/>
                <a:cs typeface="Aharoni" pitchFamily="2" charset="-79"/>
              </a:rPr>
              <a:t>Zi</a:t>
            </a:r>
            <a:r>
              <a:rPr lang="en-US" sz="1800" b="1" dirty="0" smtClean="0">
                <a:solidFill>
                  <a:schemeClr val="accent2">
                    <a:lumMod val="75000"/>
                  </a:schemeClr>
                </a:solidFill>
                <a:latin typeface="Aharoni" pitchFamily="2" charset="-79"/>
                <a:cs typeface="Aharoni" pitchFamily="2" charset="-79"/>
              </a:rPr>
              <a:t> </a:t>
            </a:r>
            <a:r>
              <a:rPr lang="en-US" sz="1800" b="1" dirty="0" err="1" smtClean="0">
                <a:solidFill>
                  <a:schemeClr val="accent2">
                    <a:lumMod val="75000"/>
                  </a:schemeClr>
                </a:solidFill>
                <a:latin typeface="Aharoni" pitchFamily="2" charset="-79"/>
                <a:cs typeface="Aharoni" pitchFamily="2" charset="-79"/>
              </a:rPr>
              <a:t>Hui</a:t>
            </a:r>
            <a:endParaRPr lang="en-SG" sz="1800" b="1" dirty="0">
              <a:solidFill>
                <a:schemeClr val="accent2">
                  <a:lumMod val="75000"/>
                </a:schemeClr>
              </a:solidFill>
              <a:latin typeface="Aharoni" pitchFamily="2" charset="-79"/>
              <a:cs typeface="Aharoni" pitchFamily="2" charset="-79"/>
            </a:endParaRPr>
          </a:p>
          <a:p>
            <a:pPr algn="l"/>
            <a:r>
              <a:rPr lang="en-US" sz="1800" b="1" dirty="0" smtClean="0">
                <a:solidFill>
                  <a:schemeClr val="accent2">
                    <a:lumMod val="75000"/>
                  </a:schemeClr>
                </a:solidFill>
                <a:latin typeface="Aharoni" pitchFamily="2" charset="-79"/>
                <a:cs typeface="Aharoni" pitchFamily="2" charset="-79"/>
              </a:rPr>
              <a:t>Singaporean</a:t>
            </a:r>
          </a:p>
          <a:p>
            <a:pPr algn="l"/>
            <a:r>
              <a:rPr lang="en-US" sz="1800" b="1" dirty="0" smtClean="0">
                <a:solidFill>
                  <a:schemeClr val="accent2">
                    <a:lumMod val="75000"/>
                  </a:schemeClr>
                </a:solidFill>
                <a:latin typeface="Aharoni" pitchFamily="2" charset="-79"/>
                <a:cs typeface="Aharoni" pitchFamily="2" charset="-79"/>
              </a:rPr>
              <a:t>Materials Engineering, Year </a:t>
            </a:r>
            <a:r>
              <a:rPr lang="en-US" sz="1800" b="1" dirty="0">
                <a:solidFill>
                  <a:schemeClr val="accent2">
                    <a:lumMod val="75000"/>
                  </a:schemeClr>
                </a:solidFill>
                <a:latin typeface="Aharoni" pitchFamily="2" charset="-79"/>
                <a:cs typeface="Aharoni" pitchFamily="2" charset="-79"/>
              </a:rPr>
              <a:t>1</a:t>
            </a:r>
            <a:endParaRPr lang="en-US" sz="1800" b="1" dirty="0" smtClean="0">
              <a:solidFill>
                <a:schemeClr val="accent2">
                  <a:lumMod val="75000"/>
                </a:schemeClr>
              </a:solidFill>
              <a:latin typeface="Aharoni" pitchFamily="2" charset="-79"/>
              <a:cs typeface="Aharoni" pitchFamily="2" charset="-79"/>
            </a:endParaRPr>
          </a:p>
        </p:txBody>
      </p:sp>
    </p:spTree>
    <p:extLst>
      <p:ext uri="{BB962C8B-B14F-4D97-AF65-F5344CB8AC3E}">
        <p14:creationId xmlns:p14="http://schemas.microsoft.com/office/powerpoint/2010/main" val="20941948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7239000" cy="533400"/>
          </a:xfrm>
        </p:spPr>
        <p:txBody>
          <a:bodyPr>
            <a:normAutofit fontScale="90000"/>
          </a:bodyPr>
          <a:lstStyle/>
          <a:p>
            <a:pPr algn="l"/>
            <a:r>
              <a:rPr lang="en-US" dirty="0" smtClean="0">
                <a:solidFill>
                  <a:schemeClr val="tx2"/>
                </a:solidFill>
              </a:rPr>
              <a:t>P13 - 13</a:t>
            </a:r>
            <a:endParaRPr lang="en-SG" dirty="0">
              <a:solidFill>
                <a:schemeClr val="tx2"/>
              </a:solidFill>
            </a:endParaRPr>
          </a:p>
        </p:txBody>
      </p:sp>
      <p:sp>
        <p:nvSpPr>
          <p:cNvPr id="5" name="TextBox 4"/>
          <p:cNvSpPr txBox="1"/>
          <p:nvPr/>
        </p:nvSpPr>
        <p:spPr>
          <a:xfrm>
            <a:off x="228600" y="849178"/>
            <a:ext cx="7696200" cy="409342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000" dirty="0" smtClean="0">
                <a:latin typeface="Times New Roman" pitchFamily="18" charset="0"/>
                <a:cs typeface="Times New Roman" pitchFamily="18" charset="0"/>
              </a:rPr>
              <a:t>Considering 2 mutually exclusive projects</a:t>
            </a: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Initial Investment: $10 000</a:t>
            </a:r>
          </a:p>
          <a:p>
            <a:r>
              <a:rPr lang="en-US" sz="2000" dirty="0" smtClean="0">
                <a:latin typeface="Times New Roman" pitchFamily="18" charset="0"/>
                <a:cs typeface="Times New Roman" pitchFamily="18" charset="0"/>
              </a:rPr>
              <a:t>Typical Average Risk Projects</a:t>
            </a:r>
          </a:p>
          <a:p>
            <a:r>
              <a:rPr lang="en-US" sz="2000" dirty="0" smtClean="0">
                <a:latin typeface="Times New Roman" pitchFamily="18" charset="0"/>
                <a:cs typeface="Times New Roman" pitchFamily="18" charset="0"/>
              </a:rPr>
              <a:t>Project A:</a:t>
            </a:r>
          </a:p>
          <a:p>
            <a:pPr marL="342900" indent="-342900">
              <a:buFontTx/>
              <a:buChar char="-"/>
            </a:pPr>
            <a:r>
              <a:rPr lang="en-US" sz="2000" dirty="0" smtClean="0">
                <a:latin typeface="Times New Roman" pitchFamily="18" charset="0"/>
                <a:cs typeface="Times New Roman" pitchFamily="18" charset="0"/>
              </a:rPr>
              <a:t>Expected life of 2 years with after tax cash inflows of $6000 and $8000 at the end of Year 1 and 2 respectively</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Project B</a:t>
            </a:r>
          </a:p>
          <a:p>
            <a:pPr marL="342900" indent="-342900">
              <a:buFontTx/>
              <a:buChar char="-"/>
            </a:pPr>
            <a:r>
              <a:rPr lang="en-US" sz="2000" dirty="0" smtClean="0">
                <a:latin typeface="Times New Roman" pitchFamily="18" charset="0"/>
                <a:cs typeface="Times New Roman" pitchFamily="18" charset="0"/>
              </a:rPr>
              <a:t>Expected life of 4 years with after tax cash inflows of $4000 at the end of the next 4 years</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WACC: 10%</a:t>
            </a:r>
          </a:p>
        </p:txBody>
      </p:sp>
    </p:spTree>
    <p:extLst>
      <p:ext uri="{BB962C8B-B14F-4D97-AF65-F5344CB8AC3E}">
        <p14:creationId xmlns:p14="http://schemas.microsoft.com/office/powerpoint/2010/main" val="15274123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7239000" cy="533400"/>
          </a:xfrm>
        </p:spPr>
        <p:txBody>
          <a:bodyPr>
            <a:normAutofit fontScale="90000"/>
          </a:bodyPr>
          <a:lstStyle/>
          <a:p>
            <a:pPr algn="l"/>
            <a:r>
              <a:rPr lang="en-US" dirty="0" smtClean="0">
                <a:solidFill>
                  <a:schemeClr val="tx2"/>
                </a:solidFill>
              </a:rPr>
              <a:t>P13 - 13</a:t>
            </a:r>
            <a:endParaRPr lang="en-SG" dirty="0">
              <a:solidFill>
                <a:schemeClr val="tx2"/>
              </a:solidFill>
            </a:endParaRPr>
          </a:p>
        </p:txBody>
      </p:sp>
      <p:sp>
        <p:nvSpPr>
          <p:cNvPr id="5" name="TextBox 4"/>
          <p:cNvSpPr txBox="1"/>
          <p:nvPr/>
        </p:nvSpPr>
        <p:spPr>
          <a:xfrm>
            <a:off x="228600" y="849178"/>
            <a:ext cx="7696200" cy="70788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fontAlgn="auto">
              <a:spcAft>
                <a:spcPts val="0"/>
              </a:spcAft>
              <a:defRPr/>
            </a:pPr>
            <a:r>
              <a:rPr lang="en-US" sz="2000" dirty="0" smtClean="0">
                <a:latin typeface="Times New Roman" pitchFamily="18" charset="0"/>
                <a:cs typeface="Times New Roman" pitchFamily="18" charset="0"/>
              </a:rPr>
              <a:t>a</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If </a:t>
            </a:r>
            <a:r>
              <a:rPr lang="en-US" sz="2000" dirty="0">
                <a:latin typeface="Times New Roman" pitchFamily="18" charset="0"/>
                <a:cs typeface="Times New Roman" pitchFamily="18" charset="0"/>
              </a:rPr>
              <a:t>the projects cannot be repeated, which project should be selected if Haley uses NPV as its criterion for project selection</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pic>
        <p:nvPicPr>
          <p:cNvPr id="6" name="Picture 2"/>
          <p:cNvPicPr>
            <a:picLocks noChangeAspect="1" noChangeArrowheads="1"/>
          </p:cNvPicPr>
          <p:nvPr/>
        </p:nvPicPr>
        <p:blipFill>
          <a:blip r:embed="rId3" cstate="print"/>
          <a:srcRect/>
          <a:stretch>
            <a:fillRect/>
          </a:stretch>
        </p:blipFill>
        <p:spPr bwMode="auto">
          <a:xfrm>
            <a:off x="304800" y="2312730"/>
            <a:ext cx="3959843" cy="988936"/>
          </a:xfrm>
          <a:prstGeom prst="rect">
            <a:avLst/>
          </a:prstGeom>
          <a:noFill/>
          <a:ln w="9525">
            <a:noFill/>
            <a:miter lim="800000"/>
            <a:headEnd/>
            <a:tailEnd/>
          </a:ln>
        </p:spPr>
      </p:pic>
      <p:pic>
        <p:nvPicPr>
          <p:cNvPr id="7"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5633392" y="2384738"/>
            <a:ext cx="2160240" cy="776337"/>
          </a:xfrm>
          <a:prstGeom prst="rect">
            <a:avLst/>
          </a:prstGeom>
          <a:noFill/>
        </p:spPr>
      </p:pic>
      <p:sp>
        <p:nvSpPr>
          <p:cNvPr id="8" name="Rectangle 7"/>
          <p:cNvSpPr/>
          <p:nvPr/>
        </p:nvSpPr>
        <p:spPr>
          <a:xfrm>
            <a:off x="448816" y="5769114"/>
            <a:ext cx="7744944" cy="707886"/>
          </a:xfrm>
          <a:prstGeom prst="rect">
            <a:avLst/>
          </a:prstGeom>
        </p:spPr>
        <p:txBody>
          <a:bodyPr wrap="square">
            <a:spAutoFit/>
          </a:bodyPr>
          <a:lstStyle/>
          <a:p>
            <a:pPr>
              <a:buNone/>
            </a:pPr>
            <a:r>
              <a:rPr lang="en-US" sz="2000" dirty="0" smtClean="0">
                <a:latin typeface="Times New Roman" pitchFamily="18" charset="0"/>
                <a:cs typeface="Times New Roman" pitchFamily="18" charset="0"/>
              </a:rPr>
              <a:t>Calculator Method:</a:t>
            </a:r>
          </a:p>
          <a:p>
            <a:pPr>
              <a:buNone/>
            </a:pPr>
            <a:r>
              <a:rPr lang="en-US" sz="2000" dirty="0" smtClean="0">
                <a:latin typeface="Times New Roman" pitchFamily="18" charset="0"/>
                <a:cs typeface="Times New Roman" pitchFamily="18" charset="0"/>
              </a:rPr>
              <a:t>Project A: CF</a:t>
            </a:r>
            <a:r>
              <a:rPr lang="en-US" sz="2000" baseline="-25000" dirty="0" smtClean="0">
                <a:latin typeface="Times New Roman" pitchFamily="18" charset="0"/>
                <a:cs typeface="Times New Roman" pitchFamily="18" charset="0"/>
              </a:rPr>
              <a:t>0</a:t>
            </a:r>
            <a:r>
              <a:rPr lang="en-US" sz="2000" dirty="0" smtClean="0">
                <a:latin typeface="Times New Roman" pitchFamily="18" charset="0"/>
                <a:cs typeface="Times New Roman" pitchFamily="18" charset="0"/>
              </a:rPr>
              <a:t> = -10,000, CF</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 6,000, CF</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=8,000, I/YR = 10.</a:t>
            </a:r>
          </a:p>
        </p:txBody>
      </p:sp>
      <p:sp>
        <p:nvSpPr>
          <p:cNvPr id="10" name="TextBox 9"/>
          <p:cNvSpPr txBox="1"/>
          <p:nvPr/>
        </p:nvSpPr>
        <p:spPr>
          <a:xfrm>
            <a:off x="664840" y="1664658"/>
            <a:ext cx="1944216" cy="461665"/>
          </a:xfrm>
          <a:prstGeom prst="rect">
            <a:avLst/>
          </a:prstGeom>
          <a:noFill/>
        </p:spPr>
        <p:txBody>
          <a:bodyPr wrap="square" rtlCol="0">
            <a:spAutoFit/>
          </a:bodyPr>
          <a:lstStyle/>
          <a:p>
            <a:r>
              <a:rPr lang="en-US" sz="2400" dirty="0" smtClean="0">
                <a:latin typeface="+mj-lt"/>
              </a:rPr>
              <a:t>Project A</a:t>
            </a:r>
            <a:endParaRPr lang="en-SG" sz="2400" dirty="0">
              <a:latin typeface="+mj-lt"/>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548130536"/>
              </p:ext>
            </p:extLst>
          </p:nvPr>
        </p:nvGraphicFramePr>
        <p:xfrm>
          <a:off x="630204" y="3657600"/>
          <a:ext cx="4702770" cy="1806714"/>
        </p:xfrm>
        <a:graphic>
          <a:graphicData uri="http://schemas.openxmlformats.org/presentationml/2006/ole">
            <mc:AlternateContent xmlns:mc="http://schemas.openxmlformats.org/markup-compatibility/2006">
              <mc:Choice xmlns:v="urn:schemas-microsoft-com:vml" Requires="v">
                <p:oleObj spid="_x0000_s2060" name="Equation" r:id="rId5" imgW="2247840" imgH="863280" progId="Equation.3">
                  <p:embed/>
                </p:oleObj>
              </mc:Choice>
              <mc:Fallback>
                <p:oleObj name="Equation" r:id="rId5" imgW="2247840" imgH="863280" progId="Equation.3">
                  <p:embed/>
                  <p:pic>
                    <p:nvPicPr>
                      <p:cNvPr id="0" name=""/>
                      <p:cNvPicPr/>
                      <p:nvPr/>
                    </p:nvPicPr>
                    <p:blipFill>
                      <a:blip r:embed="rId6"/>
                      <a:stretch>
                        <a:fillRect/>
                      </a:stretch>
                    </p:blipFill>
                    <p:spPr>
                      <a:xfrm>
                        <a:off x="630204" y="3657600"/>
                        <a:ext cx="4702770" cy="1806714"/>
                      </a:xfrm>
                      <a:prstGeom prst="rect">
                        <a:avLst/>
                      </a:prstGeom>
                    </p:spPr>
                  </p:pic>
                </p:oleObj>
              </mc:Fallback>
            </mc:AlternateContent>
          </a:graphicData>
        </a:graphic>
      </p:graphicFrame>
    </p:spTree>
    <p:extLst>
      <p:ext uri="{BB962C8B-B14F-4D97-AF65-F5344CB8AC3E}">
        <p14:creationId xmlns:p14="http://schemas.microsoft.com/office/powerpoint/2010/main" val="23979015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032289"/>
            <a:ext cx="6637468" cy="1362075"/>
          </a:xfrm>
        </p:spPr>
        <p:txBody>
          <a:bodyPr>
            <a:normAutofit fontScale="90000"/>
          </a:bodyPr>
          <a:lstStyle/>
          <a:p>
            <a:pPr algn="ctr"/>
            <a:r>
              <a:rPr lang="en-US" sz="8000" b="1" dirty="0" smtClean="0">
                <a:solidFill>
                  <a:schemeClr val="accent2">
                    <a:lumMod val="75000"/>
                  </a:schemeClr>
                </a:solidFill>
                <a:latin typeface="Times New Roman" pitchFamily="18" charset="0"/>
                <a:cs typeface="Times New Roman" pitchFamily="18" charset="0"/>
              </a:rPr>
              <a:t>Summary</a:t>
            </a:r>
            <a:br>
              <a:rPr lang="en-US" sz="8000" b="1" dirty="0" smtClean="0">
                <a:solidFill>
                  <a:schemeClr val="accent2">
                    <a:lumMod val="75000"/>
                  </a:schemeClr>
                </a:solidFill>
                <a:latin typeface="Times New Roman" pitchFamily="18" charset="0"/>
                <a:cs typeface="Times New Roman" pitchFamily="18" charset="0"/>
              </a:rPr>
            </a:br>
            <a:r>
              <a:rPr lang="en-US" sz="4400" dirty="0" smtClean="0">
                <a:solidFill>
                  <a:schemeClr val="accent2">
                    <a:lumMod val="75000"/>
                  </a:schemeClr>
                </a:solidFill>
                <a:latin typeface="Times New Roman" pitchFamily="18" charset="0"/>
                <a:cs typeface="Times New Roman" pitchFamily="18" charset="0"/>
              </a:rPr>
              <a:t>(Part 1)</a:t>
            </a:r>
            <a:endParaRPr lang="en-SG" sz="4400" b="1" dirty="0">
              <a:solidFill>
                <a:schemeClr val="accent2">
                  <a:lumMod val="75000"/>
                </a:schemeClr>
              </a:solidFill>
              <a:latin typeface="Times New Roman" pitchFamily="18" charset="0"/>
              <a:cs typeface="Times New Roman" pitchFamily="18" charset="0"/>
            </a:endParaRPr>
          </a:p>
        </p:txBody>
      </p:sp>
      <p:sp>
        <p:nvSpPr>
          <p:cNvPr id="5" name="Text Placeholder 4"/>
          <p:cNvSpPr>
            <a:spLocks noGrp="1"/>
          </p:cNvSpPr>
          <p:nvPr>
            <p:ph type="body" idx="1"/>
          </p:nvPr>
        </p:nvSpPr>
        <p:spPr>
          <a:xfrm>
            <a:off x="838200" y="5334000"/>
            <a:ext cx="6255488" cy="1048307"/>
          </a:xfrm>
        </p:spPr>
        <p:txBody>
          <a:bodyPr>
            <a:noAutofit/>
          </a:bodyPr>
          <a:lstStyle/>
          <a:p>
            <a:pPr algn="l"/>
            <a:r>
              <a:rPr lang="en-US" sz="1800" b="1" dirty="0" smtClean="0">
                <a:solidFill>
                  <a:schemeClr val="accent2">
                    <a:lumMod val="75000"/>
                  </a:schemeClr>
                </a:solidFill>
                <a:latin typeface="Aharoni" pitchFamily="2" charset="-79"/>
                <a:cs typeface="Aharoni" pitchFamily="2" charset="-79"/>
              </a:rPr>
              <a:t>Ho </a:t>
            </a:r>
            <a:r>
              <a:rPr lang="en-US" sz="1800" b="1" dirty="0" err="1" smtClean="0">
                <a:solidFill>
                  <a:schemeClr val="accent2">
                    <a:lumMod val="75000"/>
                  </a:schemeClr>
                </a:solidFill>
                <a:latin typeface="Aharoni" pitchFamily="2" charset="-79"/>
                <a:cs typeface="Aharoni" pitchFamily="2" charset="-79"/>
              </a:rPr>
              <a:t>Lun</a:t>
            </a:r>
            <a:r>
              <a:rPr lang="en-US" sz="1800" b="1" dirty="0" smtClean="0">
                <a:solidFill>
                  <a:schemeClr val="accent2">
                    <a:lumMod val="75000"/>
                  </a:schemeClr>
                </a:solidFill>
                <a:latin typeface="Aharoni" pitchFamily="2" charset="-79"/>
                <a:cs typeface="Aharoni" pitchFamily="2" charset="-79"/>
              </a:rPr>
              <a:t> </a:t>
            </a:r>
            <a:r>
              <a:rPr lang="en-US" sz="1800" b="1" dirty="0" err="1" smtClean="0">
                <a:solidFill>
                  <a:schemeClr val="accent2">
                    <a:lumMod val="75000"/>
                  </a:schemeClr>
                </a:solidFill>
                <a:latin typeface="Aharoni" pitchFamily="2" charset="-79"/>
                <a:cs typeface="Aharoni" pitchFamily="2" charset="-79"/>
              </a:rPr>
              <a:t>Fa</a:t>
            </a:r>
            <a:endParaRPr lang="en-SG" sz="1800" b="1" dirty="0">
              <a:solidFill>
                <a:schemeClr val="accent2">
                  <a:lumMod val="75000"/>
                </a:schemeClr>
              </a:solidFill>
              <a:latin typeface="Aharoni" pitchFamily="2" charset="-79"/>
              <a:cs typeface="Aharoni" pitchFamily="2" charset="-79"/>
            </a:endParaRPr>
          </a:p>
          <a:p>
            <a:pPr algn="l"/>
            <a:r>
              <a:rPr lang="en-US" sz="1800" b="1" dirty="0" smtClean="0">
                <a:solidFill>
                  <a:schemeClr val="accent2">
                    <a:lumMod val="75000"/>
                  </a:schemeClr>
                </a:solidFill>
                <a:latin typeface="Aharoni" pitchFamily="2" charset="-79"/>
                <a:cs typeface="Aharoni" pitchFamily="2" charset="-79"/>
              </a:rPr>
              <a:t>Singaporean</a:t>
            </a:r>
          </a:p>
          <a:p>
            <a:pPr algn="l"/>
            <a:r>
              <a:rPr lang="en-US" sz="1800" b="1" dirty="0" smtClean="0">
                <a:solidFill>
                  <a:schemeClr val="accent2">
                    <a:lumMod val="75000"/>
                  </a:schemeClr>
                </a:solidFill>
                <a:latin typeface="Aharoni" pitchFamily="2" charset="-79"/>
                <a:cs typeface="Aharoni" pitchFamily="2" charset="-79"/>
              </a:rPr>
              <a:t>Civil Engineering, Year 2</a:t>
            </a:r>
          </a:p>
        </p:txBody>
      </p:sp>
    </p:spTree>
    <p:extLst>
      <p:ext uri="{BB962C8B-B14F-4D97-AF65-F5344CB8AC3E}">
        <p14:creationId xmlns:p14="http://schemas.microsoft.com/office/powerpoint/2010/main" val="2864066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7239000" cy="533400"/>
          </a:xfrm>
        </p:spPr>
        <p:txBody>
          <a:bodyPr>
            <a:normAutofit fontScale="90000"/>
          </a:bodyPr>
          <a:lstStyle/>
          <a:p>
            <a:pPr algn="l"/>
            <a:r>
              <a:rPr lang="en-US" dirty="0" smtClean="0">
                <a:solidFill>
                  <a:schemeClr val="tx2"/>
                </a:solidFill>
              </a:rPr>
              <a:t>P13 - 13</a:t>
            </a:r>
            <a:endParaRPr lang="en-SG" dirty="0">
              <a:solidFill>
                <a:schemeClr val="tx2"/>
              </a:solidFill>
            </a:endParaRPr>
          </a:p>
        </p:txBody>
      </p:sp>
      <p:pic>
        <p:nvPicPr>
          <p:cNvPr id="5" name="Picture 4"/>
          <p:cNvPicPr>
            <a:picLocks noChangeAspect="1" noChangeArrowheads="1"/>
          </p:cNvPicPr>
          <p:nvPr/>
        </p:nvPicPr>
        <p:blipFill>
          <a:blip r:embed="rId3" cstate="print"/>
          <a:srcRect/>
          <a:stretch>
            <a:fillRect/>
          </a:stretch>
        </p:blipFill>
        <p:spPr bwMode="auto">
          <a:xfrm>
            <a:off x="296416" y="1305451"/>
            <a:ext cx="6624736" cy="1032213"/>
          </a:xfrm>
          <a:prstGeom prst="rect">
            <a:avLst/>
          </a:prstGeom>
          <a:noFill/>
          <a:ln w="9525">
            <a:noFill/>
            <a:miter lim="800000"/>
            <a:headEnd/>
            <a:tailEnd/>
          </a:ln>
        </p:spPr>
      </p:pic>
      <p:sp>
        <p:nvSpPr>
          <p:cNvPr id="6" name="TextBox 5"/>
          <p:cNvSpPr txBox="1"/>
          <p:nvPr/>
        </p:nvSpPr>
        <p:spPr>
          <a:xfrm>
            <a:off x="368424" y="657379"/>
            <a:ext cx="1303434" cy="461665"/>
          </a:xfrm>
          <a:prstGeom prst="rect">
            <a:avLst/>
          </a:prstGeom>
          <a:noFill/>
        </p:spPr>
        <p:txBody>
          <a:bodyPr wrap="none" rtlCol="0">
            <a:spAutoFit/>
          </a:bodyPr>
          <a:lstStyle/>
          <a:p>
            <a:r>
              <a:rPr lang="en-US" sz="2400" dirty="0" smtClean="0">
                <a:latin typeface="+mj-lt"/>
              </a:rPr>
              <a:t>Project B</a:t>
            </a:r>
            <a:endParaRPr lang="en-SG" sz="2400" dirty="0">
              <a:latin typeface="+mj-lt"/>
            </a:endParaRPr>
          </a:p>
        </p:txBody>
      </p:sp>
      <mc:AlternateContent xmlns:mc="http://schemas.openxmlformats.org/markup-compatibility/2006" xmlns:a14="http://schemas.microsoft.com/office/drawing/2010/main">
        <mc:Choice Requires="a14">
          <p:sp>
            <p:nvSpPr>
              <p:cNvPr id="8" name="Rectangle 7"/>
              <p:cNvSpPr/>
              <p:nvPr/>
            </p:nvSpPr>
            <p:spPr>
              <a:xfrm>
                <a:off x="152400" y="4905851"/>
                <a:ext cx="8532440" cy="1631216"/>
              </a:xfrm>
              <a:prstGeom prst="rect">
                <a:avLst/>
              </a:prstGeom>
            </p:spPr>
            <p:txBody>
              <a:bodyPr wrap="square">
                <a:spAutoFit/>
              </a:bodyPr>
              <a:lstStyle/>
              <a:p>
                <a:r>
                  <a:rPr lang="en-US" sz="2000" dirty="0" smtClean="0">
                    <a:latin typeface="Times New Roman" pitchFamily="18" charset="0"/>
                    <a:cs typeface="Times New Roman" pitchFamily="18" charset="0"/>
                  </a:rPr>
                  <a:t>Calculator Method:</a:t>
                </a:r>
              </a:p>
              <a:p>
                <a:r>
                  <a:rPr lang="en-US" sz="2000" dirty="0" smtClean="0">
                    <a:latin typeface="Times New Roman" pitchFamily="18" charset="0"/>
                    <a:cs typeface="Times New Roman" pitchFamily="18" charset="0"/>
                  </a:rPr>
                  <a:t>Project  B: CF</a:t>
                </a:r>
                <a:r>
                  <a:rPr lang="en-US" sz="2000" baseline="-25000" dirty="0" smtClean="0">
                    <a:latin typeface="Times New Roman" pitchFamily="18" charset="0"/>
                    <a:cs typeface="Times New Roman" pitchFamily="18" charset="0"/>
                  </a:rPr>
                  <a:t>0 </a:t>
                </a:r>
                <a:r>
                  <a:rPr lang="en-US" sz="2000" dirty="0" smtClean="0">
                    <a:latin typeface="Times New Roman" pitchFamily="18" charset="0"/>
                    <a:cs typeface="Times New Roman" pitchFamily="18" charset="0"/>
                  </a:rPr>
                  <a:t> = -10,000, CF</a:t>
                </a:r>
                <a:r>
                  <a:rPr lang="en-US" sz="2000" baseline="-25000" dirty="0" smtClean="0">
                    <a:latin typeface="Times New Roman" pitchFamily="18" charset="0"/>
                    <a:cs typeface="Times New Roman" pitchFamily="18" charset="0"/>
                  </a:rPr>
                  <a:t>1-4</a:t>
                </a:r>
                <a:r>
                  <a:rPr lang="en-US" sz="2000" dirty="0" smtClean="0">
                    <a:latin typeface="Times New Roman" pitchFamily="18" charset="0"/>
                    <a:cs typeface="Times New Roman" pitchFamily="18" charset="0"/>
                  </a:rPr>
                  <a:t> =4,000, I/YR = 10.</a:t>
                </a:r>
              </a:p>
              <a:p>
                <a:endParaRPr lang="en-US" sz="2000" dirty="0" smtClean="0">
                  <a:latin typeface="Times New Roman" pitchFamily="18" charset="0"/>
                  <a:cs typeface="Times New Roman" pitchFamily="18" charset="0"/>
                </a:endParaRPr>
              </a:p>
              <a:p>
                <a14:m>
                  <m:oMath xmlns:m="http://schemas.openxmlformats.org/officeDocument/2006/math">
                    <m:sSub>
                      <m:sSubPr>
                        <m:ctrlPr>
                          <a:rPr lang="en-US" sz="2000" i="1" smtClean="0">
                            <a:latin typeface="Cambria Math"/>
                            <a:cs typeface="Times New Roman" pitchFamily="18" charset="0"/>
                          </a:rPr>
                        </m:ctrlPr>
                      </m:sSubPr>
                      <m:e>
                        <m:r>
                          <a:rPr lang="en-US" sz="2000" b="0" i="1" smtClean="0">
                            <a:latin typeface="Cambria Math"/>
                            <a:cs typeface="Times New Roman" pitchFamily="18" charset="0"/>
                          </a:rPr>
                          <m:t>𝑁𝑃𝑉</m:t>
                        </m:r>
                      </m:e>
                      <m:sub>
                        <m:r>
                          <a:rPr lang="en-US" sz="2000" b="0" i="1" smtClean="0">
                            <a:latin typeface="Cambria Math"/>
                            <a:cs typeface="Times New Roman" pitchFamily="18" charset="0"/>
                          </a:rPr>
                          <m:t>𝐵</m:t>
                        </m:r>
                      </m:sub>
                    </m:sSub>
                  </m:oMath>
                </a14:m>
                <a:r>
                  <a:rPr lang="en-US" sz="2000" dirty="0" smtClean="0">
                    <a:latin typeface="Times New Roman" pitchFamily="18" charset="0"/>
                    <a:cs typeface="Times New Roman" pitchFamily="18" charset="0"/>
                  </a:rPr>
                  <a:t>= 2,679.46</a:t>
                </a:r>
              </a:p>
              <a:p>
                <a:r>
                  <a:rPr lang="en-US" sz="2000" b="1" dirty="0" smtClean="0">
                    <a:solidFill>
                      <a:srgbClr val="FF0000"/>
                    </a:solidFill>
                    <a:latin typeface="Times New Roman" pitchFamily="18" charset="0"/>
                    <a:cs typeface="Times New Roman" pitchFamily="18" charset="0"/>
                  </a:rPr>
                  <a:t>Project B should be selected because of higher NPV</a:t>
                </a:r>
                <a:endParaRPr lang="en-SG" sz="2000" b="1" dirty="0">
                  <a:solidFill>
                    <a:srgbClr val="FF0000"/>
                  </a:solidFill>
                  <a:latin typeface="Times New Roman" pitchFamily="18" charset="0"/>
                  <a:cs typeface="Times New Roman"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152400" y="4905851"/>
                <a:ext cx="8532440" cy="1631216"/>
              </a:xfrm>
              <a:prstGeom prst="rect">
                <a:avLst/>
              </a:prstGeom>
              <a:blipFill rotWithShape="1">
                <a:blip r:embed="rId4"/>
                <a:stretch>
                  <a:fillRect l="-714" t="-1873" b="-5993"/>
                </a:stretch>
              </a:blipFill>
            </p:spPr>
            <p:txBody>
              <a:bodyPr/>
              <a:lstStyle/>
              <a:p>
                <a:r>
                  <a:rPr lang="en-SG">
                    <a:noFill/>
                  </a:rPr>
                  <a:t> </a:t>
                </a:r>
              </a:p>
            </p:txBody>
          </p:sp>
        </mc:Fallback>
      </mc:AlternateContent>
      <p:graphicFrame>
        <p:nvGraphicFramePr>
          <p:cNvPr id="10" name="Object 9"/>
          <p:cNvGraphicFramePr>
            <a:graphicFrameLocks noChangeAspect="1"/>
          </p:cNvGraphicFramePr>
          <p:nvPr>
            <p:extLst>
              <p:ext uri="{D42A27DB-BD31-4B8C-83A1-F6EECF244321}">
                <p14:modId xmlns:p14="http://schemas.microsoft.com/office/powerpoint/2010/main" val="4165516869"/>
              </p:ext>
            </p:extLst>
          </p:nvPr>
        </p:nvGraphicFramePr>
        <p:xfrm>
          <a:off x="340715" y="2438400"/>
          <a:ext cx="4231285" cy="1998107"/>
        </p:xfrm>
        <a:graphic>
          <a:graphicData uri="http://schemas.openxmlformats.org/presentationml/2006/ole">
            <mc:AlternateContent xmlns:mc="http://schemas.openxmlformats.org/markup-compatibility/2006">
              <mc:Choice xmlns:v="urn:schemas-microsoft-com:vml" Requires="v">
                <p:oleObj spid="_x0000_s3083" name="Equation" r:id="rId5" imgW="1828800" imgH="863280" progId="Equation.3">
                  <p:embed/>
                </p:oleObj>
              </mc:Choice>
              <mc:Fallback>
                <p:oleObj name="Equation" r:id="rId5" imgW="1828800" imgH="863280" progId="Equation.3">
                  <p:embed/>
                  <p:pic>
                    <p:nvPicPr>
                      <p:cNvPr id="0" name=""/>
                      <p:cNvPicPr/>
                      <p:nvPr/>
                    </p:nvPicPr>
                    <p:blipFill>
                      <a:blip r:embed="rId6"/>
                      <a:stretch>
                        <a:fillRect/>
                      </a:stretch>
                    </p:blipFill>
                    <p:spPr>
                      <a:xfrm>
                        <a:off x="340715" y="2438400"/>
                        <a:ext cx="4231285" cy="1998107"/>
                      </a:xfrm>
                      <a:prstGeom prst="rect">
                        <a:avLst/>
                      </a:prstGeom>
                    </p:spPr>
                  </p:pic>
                </p:oleObj>
              </mc:Fallback>
            </mc:AlternateContent>
          </a:graphicData>
        </a:graphic>
      </p:graphicFrame>
    </p:spTree>
    <p:extLst>
      <p:ext uri="{BB962C8B-B14F-4D97-AF65-F5344CB8AC3E}">
        <p14:creationId xmlns:p14="http://schemas.microsoft.com/office/powerpoint/2010/main" val="16013120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7239000" cy="533400"/>
          </a:xfrm>
        </p:spPr>
        <p:txBody>
          <a:bodyPr>
            <a:normAutofit fontScale="90000"/>
          </a:bodyPr>
          <a:lstStyle/>
          <a:p>
            <a:pPr algn="l"/>
            <a:r>
              <a:rPr lang="en-US" dirty="0" smtClean="0">
                <a:solidFill>
                  <a:schemeClr val="tx2"/>
                </a:solidFill>
              </a:rPr>
              <a:t>P13 - 13</a:t>
            </a:r>
            <a:endParaRPr lang="en-SG" dirty="0">
              <a:solidFill>
                <a:schemeClr val="tx2"/>
              </a:solidFill>
            </a:endParaRPr>
          </a:p>
        </p:txBody>
      </p:sp>
      <p:sp>
        <p:nvSpPr>
          <p:cNvPr id="5" name="TextBox 4"/>
          <p:cNvSpPr txBox="1"/>
          <p:nvPr/>
        </p:nvSpPr>
        <p:spPr>
          <a:xfrm>
            <a:off x="228600" y="849178"/>
            <a:ext cx="7696200" cy="101566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just" fontAlgn="auto">
              <a:spcAft>
                <a:spcPts val="0"/>
              </a:spcAft>
              <a:defRPr/>
            </a:pPr>
            <a:r>
              <a:rPr lang="en-US" sz="2000" dirty="0" smtClean="0">
                <a:latin typeface="Times New Roman" pitchFamily="18" charset="0"/>
                <a:cs typeface="Times New Roman" pitchFamily="18" charset="0"/>
              </a:rPr>
              <a:t>b)	Assume </a:t>
            </a:r>
            <a:r>
              <a:rPr lang="en-US" sz="2000" dirty="0">
                <a:latin typeface="Times New Roman" pitchFamily="18" charset="0"/>
                <a:cs typeface="Times New Roman" pitchFamily="18" charset="0"/>
              </a:rPr>
              <a:t>the projects can be repeated and that there are </a:t>
            </a:r>
            <a:r>
              <a:rPr lang="en-US" sz="2000" dirty="0" smtClean="0">
                <a:latin typeface="Times New Roman" pitchFamily="18" charset="0"/>
                <a:cs typeface="Times New Roman" pitchFamily="18" charset="0"/>
              </a:rPr>
              <a:t>no anticipated </a:t>
            </a:r>
            <a:r>
              <a:rPr lang="en-US" sz="2000" dirty="0">
                <a:latin typeface="Times New Roman" pitchFamily="18" charset="0"/>
                <a:cs typeface="Times New Roman" pitchFamily="18" charset="0"/>
              </a:rPr>
              <a:t>changes in the cash flows.  Use the replacement </a:t>
            </a:r>
            <a:r>
              <a:rPr lang="en-US" sz="2000" dirty="0" smtClean="0">
                <a:latin typeface="Times New Roman" pitchFamily="18" charset="0"/>
                <a:cs typeface="Times New Roman" pitchFamily="18" charset="0"/>
              </a:rPr>
              <a:t>chain analysis </a:t>
            </a:r>
            <a:r>
              <a:rPr lang="en-US" sz="2000" dirty="0">
                <a:latin typeface="Times New Roman" pitchFamily="18" charset="0"/>
                <a:cs typeface="Times New Roman" pitchFamily="18" charset="0"/>
              </a:rPr>
              <a:t>to determine the NPV of the project selected</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6" name="Content Placeholder 2"/>
          <p:cNvSpPr txBox="1">
            <a:spLocks/>
          </p:cNvSpPr>
          <p:nvPr/>
        </p:nvSpPr>
        <p:spPr>
          <a:xfrm>
            <a:off x="-19080" y="1295400"/>
            <a:ext cx="7756070" cy="5786478"/>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latin typeface="+mn-lt"/>
              <a:ea typeface="+mn-ea"/>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Using replacement chain approach to calculate the extended NPV for</a:t>
            </a:r>
            <a:r>
              <a:rPr kumimoji="0" lang="en-US" sz="20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a:t>
            </a: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Project A in 4-year horizon: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342900" marR="0" lvl="0" indent="-342900" algn="l" defTabSz="914400" rtl="0" eaLnBrk="1" fontAlgn="auto" latinLnBrk="0" hangingPunct="1">
              <a:lnSpc>
                <a:spcPct val="100000"/>
              </a:lnSpc>
              <a:spcBef>
                <a:spcPct val="20000"/>
              </a:spcBef>
              <a:spcAft>
                <a:spcPts val="0"/>
              </a:spcAft>
              <a:buClrTx/>
              <a:buSzTx/>
              <a:tabLst/>
              <a:defRPr/>
            </a:pPr>
            <a:endParaRPr lang="en-US" dirty="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SG"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7" name="Picture 2"/>
          <p:cNvPicPr>
            <a:picLocks noChangeAspect="1" noChangeArrowheads="1"/>
          </p:cNvPicPr>
          <p:nvPr/>
        </p:nvPicPr>
        <p:blipFill>
          <a:blip r:embed="rId3" cstate="print"/>
          <a:srcRect/>
          <a:stretch>
            <a:fillRect/>
          </a:stretch>
        </p:blipFill>
        <p:spPr bwMode="auto">
          <a:xfrm>
            <a:off x="611560" y="3048000"/>
            <a:ext cx="7125430" cy="1512168"/>
          </a:xfrm>
          <a:prstGeom prst="rect">
            <a:avLst/>
          </a:prstGeom>
          <a:noFill/>
          <a:ln w="9525">
            <a:noFill/>
            <a:miter lim="800000"/>
            <a:headEnd/>
            <a:tailEnd/>
          </a:ln>
        </p:spPr>
      </p:pic>
      <p:graphicFrame>
        <p:nvGraphicFramePr>
          <p:cNvPr id="10" name="Object 9"/>
          <p:cNvGraphicFramePr>
            <a:graphicFrameLocks noChangeAspect="1"/>
          </p:cNvGraphicFramePr>
          <p:nvPr>
            <p:extLst>
              <p:ext uri="{D42A27DB-BD31-4B8C-83A1-F6EECF244321}">
                <p14:modId xmlns:p14="http://schemas.microsoft.com/office/powerpoint/2010/main" val="2874811785"/>
              </p:ext>
            </p:extLst>
          </p:nvPr>
        </p:nvGraphicFramePr>
        <p:xfrm>
          <a:off x="245640" y="4864968"/>
          <a:ext cx="7679160" cy="1535832"/>
        </p:xfrm>
        <a:graphic>
          <a:graphicData uri="http://schemas.openxmlformats.org/presentationml/2006/ole">
            <mc:AlternateContent xmlns:mc="http://schemas.openxmlformats.org/markup-compatibility/2006">
              <mc:Choice xmlns:v="urn:schemas-microsoft-com:vml" Requires="v">
                <p:oleObj spid="_x0000_s4107" name="Equation" r:id="rId4" imgW="4317840" imgH="863280" progId="Equation.3">
                  <p:embed/>
                </p:oleObj>
              </mc:Choice>
              <mc:Fallback>
                <p:oleObj name="Equation" r:id="rId4" imgW="4317840" imgH="863280" progId="Equation.3">
                  <p:embed/>
                  <p:pic>
                    <p:nvPicPr>
                      <p:cNvPr id="0" name=""/>
                      <p:cNvPicPr/>
                      <p:nvPr/>
                    </p:nvPicPr>
                    <p:blipFill>
                      <a:blip r:embed="rId5"/>
                      <a:stretch>
                        <a:fillRect/>
                      </a:stretch>
                    </p:blipFill>
                    <p:spPr>
                      <a:xfrm>
                        <a:off x="245640" y="4864968"/>
                        <a:ext cx="7679160" cy="1535832"/>
                      </a:xfrm>
                      <a:prstGeom prst="rect">
                        <a:avLst/>
                      </a:prstGeom>
                    </p:spPr>
                  </p:pic>
                </p:oleObj>
              </mc:Fallback>
            </mc:AlternateContent>
          </a:graphicData>
        </a:graphic>
      </p:graphicFrame>
    </p:spTree>
    <p:extLst>
      <p:ext uri="{BB962C8B-B14F-4D97-AF65-F5344CB8AC3E}">
        <p14:creationId xmlns:p14="http://schemas.microsoft.com/office/powerpoint/2010/main" val="6293060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404104"/>
            <a:ext cx="7772400" cy="3083921"/>
          </a:xfrm>
          <a:prstGeom prst="rect">
            <a:avLst/>
          </a:prstGeom>
        </p:spPr>
        <p:txBody>
          <a:bodyPr wrap="square">
            <a:spAutoFit/>
          </a:bodyPr>
          <a:lstStyle/>
          <a:p>
            <a:pPr marL="342900" lvl="0" indent="-342900">
              <a:spcBef>
                <a:spcPct val="20000"/>
              </a:spcBef>
              <a:defRPr/>
            </a:pPr>
            <a:r>
              <a:rPr lang="en-US" dirty="0">
                <a:latin typeface="Times New Roman" pitchFamily="18" charset="0"/>
                <a:cs typeface="Times New Roman" pitchFamily="18" charset="0"/>
              </a:rPr>
              <a:t>Calculator Method:</a:t>
            </a:r>
          </a:p>
          <a:p>
            <a:pPr marL="342900" lvl="0" indent="-342900">
              <a:spcBef>
                <a:spcPct val="20000"/>
              </a:spcBef>
            </a:pPr>
            <a:r>
              <a:rPr lang="en-US" dirty="0">
                <a:latin typeface="Times New Roman" pitchFamily="18" charset="0"/>
                <a:cs typeface="Times New Roman" pitchFamily="18" charset="0"/>
              </a:rPr>
              <a:t>Project A: CF</a:t>
            </a:r>
            <a:r>
              <a:rPr lang="en-US" baseline="-25000" dirty="0">
                <a:latin typeface="Times New Roman" pitchFamily="18" charset="0"/>
                <a:cs typeface="Times New Roman" pitchFamily="18" charset="0"/>
              </a:rPr>
              <a:t>0</a:t>
            </a:r>
            <a:r>
              <a:rPr lang="en-US" dirty="0">
                <a:latin typeface="Times New Roman" pitchFamily="18" charset="0"/>
                <a:cs typeface="Times New Roman" pitchFamily="18" charset="0"/>
              </a:rPr>
              <a:t> =-10,000, CF</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 6,000, CF</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 -2,000, CF</a:t>
            </a:r>
            <a:r>
              <a:rPr lang="en-US" baseline="-25000" dirty="0">
                <a:latin typeface="Times New Roman" pitchFamily="18" charset="0"/>
                <a:cs typeface="Times New Roman" pitchFamily="18" charset="0"/>
              </a:rPr>
              <a:t>3</a:t>
            </a:r>
            <a:r>
              <a:rPr lang="en-US" dirty="0">
                <a:latin typeface="Times New Roman" pitchFamily="18" charset="0"/>
                <a:cs typeface="Times New Roman" pitchFamily="18" charset="0"/>
              </a:rPr>
              <a:t> =6,000, CF</a:t>
            </a:r>
            <a:r>
              <a:rPr lang="en-US" baseline="-25000" dirty="0">
                <a:latin typeface="Times New Roman" pitchFamily="18" charset="0"/>
                <a:cs typeface="Times New Roman" pitchFamily="18" charset="0"/>
              </a:rPr>
              <a:t>4</a:t>
            </a:r>
            <a:r>
              <a:rPr lang="en-US" dirty="0">
                <a:latin typeface="Times New Roman" pitchFamily="18" charset="0"/>
                <a:cs typeface="Times New Roman" pitchFamily="18" charset="0"/>
              </a:rPr>
              <a:t> =8,000, I/YR = </a:t>
            </a:r>
            <a:r>
              <a:rPr lang="en-US" dirty="0" smtClean="0">
                <a:latin typeface="Times New Roman" pitchFamily="18" charset="0"/>
                <a:cs typeface="Times New Roman" pitchFamily="18" charset="0"/>
              </a:rPr>
              <a:t>10</a:t>
            </a:r>
          </a:p>
          <a:p>
            <a:pPr marL="342900" lvl="0" indent="-342900">
              <a:spcBef>
                <a:spcPct val="20000"/>
              </a:spcBef>
            </a:pPr>
            <a:endParaRPr lang="en-US" dirty="0">
              <a:latin typeface="Times New Roman" pitchFamily="18" charset="0"/>
              <a:cs typeface="Times New Roman" pitchFamily="18" charset="0"/>
            </a:endParaRPr>
          </a:p>
          <a:p>
            <a:pPr marL="342900" lvl="0" indent="-342900">
              <a:spcBef>
                <a:spcPct val="20000"/>
              </a:spcBef>
              <a:defRPr/>
            </a:pPr>
            <a:r>
              <a:rPr lang="en-US" dirty="0">
                <a:latin typeface="Times New Roman" pitchFamily="18" charset="0"/>
                <a:cs typeface="Times New Roman" pitchFamily="18" charset="0"/>
              </a:rPr>
              <a:t>(Note: CF</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 8,000 – 10,000 = - 2,000</a:t>
            </a:r>
            <a:r>
              <a:rPr lang="en-US" dirty="0" smtClean="0">
                <a:latin typeface="Times New Roman" pitchFamily="18" charset="0"/>
                <a:cs typeface="Times New Roman" pitchFamily="18" charset="0"/>
              </a:rPr>
              <a:t>)</a:t>
            </a:r>
          </a:p>
          <a:p>
            <a:pPr marL="342900" lvl="0" indent="-342900">
              <a:spcBef>
                <a:spcPct val="20000"/>
              </a:spcBef>
              <a:defRPr/>
            </a:pPr>
            <a:endParaRPr lang="en-US" dirty="0">
              <a:latin typeface="Times New Roman" pitchFamily="18" charset="0"/>
              <a:cs typeface="Times New Roman" pitchFamily="18" charset="0"/>
            </a:endParaRPr>
          </a:p>
          <a:p>
            <a:pPr marL="342900" lvl="0" indent="-342900">
              <a:spcBef>
                <a:spcPct val="20000"/>
              </a:spcBef>
              <a:defRPr/>
            </a:pPr>
            <a:r>
              <a:rPr lang="en-US" sz="2000" dirty="0">
                <a:latin typeface="Times New Roman" pitchFamily="18" charset="0"/>
                <a:cs typeface="Times New Roman" pitchFamily="18" charset="0"/>
              </a:rPr>
              <a:t>Comparing 4-year horizon for project A &amp; B</a:t>
            </a:r>
            <a:r>
              <a:rPr lang="en-US" sz="2000" dirty="0" smtClean="0">
                <a:latin typeface="Times New Roman" pitchFamily="18" charset="0"/>
                <a:cs typeface="Times New Roman" pitchFamily="18" charset="0"/>
              </a:rPr>
              <a:t>,</a:t>
            </a:r>
          </a:p>
          <a:p>
            <a:pPr marL="342900" lvl="0" indent="-342900">
              <a:spcBef>
                <a:spcPct val="20000"/>
              </a:spcBef>
              <a:defRPr/>
            </a:pPr>
            <a:endParaRPr lang="en-US" sz="2000" dirty="0">
              <a:latin typeface="Times New Roman" pitchFamily="18" charset="0"/>
              <a:cs typeface="Times New Roman" pitchFamily="18" charset="0"/>
            </a:endParaRPr>
          </a:p>
          <a:p>
            <a:pPr marL="342900" lvl="0" indent="-342900">
              <a:spcBef>
                <a:spcPct val="20000"/>
              </a:spcBef>
              <a:defRPr/>
            </a:pPr>
            <a:r>
              <a:rPr lang="en-US" sz="2000" b="1" dirty="0">
                <a:solidFill>
                  <a:srgbClr val="FF0000"/>
                </a:solidFill>
                <a:latin typeface="Times New Roman" pitchFamily="18" charset="0"/>
                <a:cs typeface="Times New Roman" pitchFamily="18" charset="0"/>
              </a:rPr>
              <a:t>NPV</a:t>
            </a:r>
            <a:r>
              <a:rPr lang="en-US" sz="2000" b="1" baseline="-25000" dirty="0">
                <a:solidFill>
                  <a:srgbClr val="FF0000"/>
                </a:solidFill>
                <a:latin typeface="Times New Roman" pitchFamily="18" charset="0"/>
                <a:cs typeface="Times New Roman" pitchFamily="18" charset="0"/>
              </a:rPr>
              <a:t>B</a:t>
            </a:r>
            <a:r>
              <a:rPr lang="en-US" sz="2000" b="1" dirty="0">
                <a:solidFill>
                  <a:srgbClr val="FF0000"/>
                </a:solidFill>
                <a:latin typeface="Times New Roman" pitchFamily="18" charset="0"/>
                <a:cs typeface="Times New Roman" pitchFamily="18" charset="0"/>
              </a:rPr>
              <a:t> = 2,679.46 &lt; NPV</a:t>
            </a:r>
            <a:r>
              <a:rPr lang="en-US" sz="2000" b="1" baseline="-25000" dirty="0">
                <a:solidFill>
                  <a:srgbClr val="FF0000"/>
                </a:solidFill>
                <a:latin typeface="Times New Roman" pitchFamily="18" charset="0"/>
                <a:cs typeface="Times New Roman" pitchFamily="18" charset="0"/>
              </a:rPr>
              <a:t>A</a:t>
            </a:r>
            <a:r>
              <a:rPr lang="en-US" sz="2000" b="1" dirty="0">
                <a:solidFill>
                  <a:srgbClr val="FF0000"/>
                </a:solidFill>
                <a:latin typeface="Times New Roman" pitchFamily="18" charset="0"/>
                <a:cs typeface="Times New Roman" pitchFamily="18" charset="0"/>
              </a:rPr>
              <a:t> =3,773.65. Project A should be selected.</a:t>
            </a:r>
            <a:endParaRPr lang="en-SG" sz="2000" b="1" dirty="0">
              <a:solidFill>
                <a:srgbClr val="FF0000"/>
              </a:solidFill>
              <a:latin typeface="Times New Roman" pitchFamily="18" charset="0"/>
              <a:cs typeface="Times New Roman" pitchFamily="18" charset="0"/>
            </a:endParaRPr>
          </a:p>
        </p:txBody>
      </p:sp>
      <p:sp>
        <p:nvSpPr>
          <p:cNvPr id="5" name="Title 1"/>
          <p:cNvSpPr>
            <a:spLocks noGrp="1"/>
          </p:cNvSpPr>
          <p:nvPr>
            <p:ph type="title"/>
          </p:nvPr>
        </p:nvSpPr>
        <p:spPr>
          <a:xfrm>
            <a:off x="0" y="0"/>
            <a:ext cx="7239000" cy="533400"/>
          </a:xfrm>
        </p:spPr>
        <p:txBody>
          <a:bodyPr>
            <a:normAutofit fontScale="90000"/>
          </a:bodyPr>
          <a:lstStyle/>
          <a:p>
            <a:pPr algn="l"/>
            <a:r>
              <a:rPr lang="en-US" dirty="0" smtClean="0">
                <a:solidFill>
                  <a:schemeClr val="tx2"/>
                </a:solidFill>
              </a:rPr>
              <a:t>P13 - 13</a:t>
            </a:r>
            <a:endParaRPr lang="en-SG" dirty="0">
              <a:solidFill>
                <a:schemeClr val="tx2"/>
              </a:solidFill>
            </a:endParaRPr>
          </a:p>
        </p:txBody>
      </p:sp>
    </p:spTree>
    <p:extLst>
      <p:ext uri="{BB962C8B-B14F-4D97-AF65-F5344CB8AC3E}">
        <p14:creationId xmlns:p14="http://schemas.microsoft.com/office/powerpoint/2010/main" val="31247482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7239000" cy="533400"/>
          </a:xfrm>
        </p:spPr>
        <p:txBody>
          <a:bodyPr>
            <a:normAutofit fontScale="90000"/>
          </a:bodyPr>
          <a:lstStyle/>
          <a:p>
            <a:pPr algn="l"/>
            <a:r>
              <a:rPr lang="en-US" dirty="0" smtClean="0">
                <a:solidFill>
                  <a:schemeClr val="tx2"/>
                </a:solidFill>
              </a:rPr>
              <a:t>P13 - 13</a:t>
            </a:r>
            <a:endParaRPr lang="en-SG" dirty="0">
              <a:solidFill>
                <a:schemeClr val="tx2"/>
              </a:solidFill>
            </a:endParaRPr>
          </a:p>
        </p:txBody>
      </p:sp>
      <p:sp>
        <p:nvSpPr>
          <p:cNvPr id="5" name="TextBox 4"/>
          <p:cNvSpPr txBox="1"/>
          <p:nvPr/>
        </p:nvSpPr>
        <p:spPr>
          <a:xfrm>
            <a:off x="228600" y="849178"/>
            <a:ext cx="7696200" cy="70788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342900" lvl="0" indent="-342900" fontAlgn="auto">
              <a:spcBef>
                <a:spcPct val="20000"/>
              </a:spcBef>
              <a:spcAft>
                <a:spcPts val="0"/>
              </a:spcAft>
              <a:defRPr/>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c)	Make </a:t>
            </a:r>
            <a:r>
              <a:rPr lang="en-US" sz="2000" dirty="0">
                <a:latin typeface="Times New Roman" pitchFamily="18" charset="0"/>
                <a:cs typeface="Times New Roman" pitchFamily="18" charset="0"/>
              </a:rPr>
              <a:t>the same assumptions in part b.  Use the equivalent </a:t>
            </a:r>
            <a:r>
              <a:rPr lang="en-US" sz="2000" dirty="0" smtClean="0">
                <a:latin typeface="Times New Roman" pitchFamily="18" charset="0"/>
                <a:cs typeface="Times New Roman" pitchFamily="18" charset="0"/>
              </a:rPr>
              <a:t>annual method to </a:t>
            </a:r>
            <a:r>
              <a:rPr lang="en-US" sz="2000" dirty="0">
                <a:latin typeface="Times New Roman" pitchFamily="18" charset="0"/>
                <a:cs typeface="Times New Roman" pitchFamily="18" charset="0"/>
              </a:rPr>
              <a:t>determine the annuity of the project selected.</a:t>
            </a:r>
          </a:p>
        </p:txBody>
      </p:sp>
      <p:sp>
        <p:nvSpPr>
          <p:cNvPr id="6" name="Content Placeholder 2"/>
          <p:cNvSpPr txBox="1">
            <a:spLocks/>
          </p:cNvSpPr>
          <p:nvPr/>
        </p:nvSpPr>
        <p:spPr>
          <a:xfrm>
            <a:off x="304800" y="2590800"/>
            <a:ext cx="8676456" cy="4157936"/>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Project A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N = 2, I/YR = 10, PV </a:t>
            </a:r>
            <a:r>
              <a:rPr kumimoji="0" lang="en-US" sz="2000" b="0"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 -2,066.12(PV is made Negative!), </a:t>
            </a: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FV = 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PMT = EAA = 1,190.48</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Project B</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N = 4, I/YR = 10, PV = </a:t>
            </a:r>
            <a:r>
              <a:rPr kumimoji="0" lang="en-US" sz="2000" b="0"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a:t>
            </a: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2,679.46, FV = 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PMT = 845.29</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PMT</a:t>
            </a:r>
            <a:r>
              <a:rPr kumimoji="0" lang="en-US" sz="2000" b="0" i="0" u="none" strike="noStrike" kern="1200" cap="none" spc="0" normalizeH="0" baseline="-25000" noProof="0" dirty="0" smtClean="0">
                <a:ln>
                  <a:noFill/>
                </a:ln>
                <a:solidFill>
                  <a:schemeClr val="tx1"/>
                </a:solidFill>
                <a:effectLst/>
                <a:uLnTx/>
                <a:uFillTx/>
                <a:latin typeface="Times New Roman" pitchFamily="18" charset="0"/>
                <a:cs typeface="Times New Roman" pitchFamily="18" charset="0"/>
              </a:rPr>
              <a:t>B</a:t>
            </a: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 845.29 &lt; PMT</a:t>
            </a:r>
            <a:r>
              <a:rPr kumimoji="0" lang="en-US" sz="2000" b="0" i="0" u="none" strike="noStrike" kern="1200" cap="none" spc="0" normalizeH="0" baseline="-25000" noProof="0" dirty="0" smtClean="0">
                <a:ln>
                  <a:noFill/>
                </a:ln>
                <a:solidFill>
                  <a:schemeClr val="tx1"/>
                </a:solidFill>
                <a:effectLst/>
                <a:uLnTx/>
                <a:uFillTx/>
                <a:latin typeface="Times New Roman" pitchFamily="18" charset="0"/>
                <a:cs typeface="Times New Roman" pitchFamily="18" charset="0"/>
              </a:rPr>
              <a:t>A</a:t>
            </a: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=1,190.48</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Project A should be selected.</a:t>
            </a:r>
          </a:p>
        </p:txBody>
      </p:sp>
      <p:graphicFrame>
        <p:nvGraphicFramePr>
          <p:cNvPr id="7" name="Object 2"/>
          <p:cNvGraphicFramePr>
            <a:graphicFrameLocks noChangeAspect="1"/>
          </p:cNvGraphicFramePr>
          <p:nvPr>
            <p:extLst>
              <p:ext uri="{D42A27DB-BD31-4B8C-83A1-F6EECF244321}">
                <p14:modId xmlns:p14="http://schemas.microsoft.com/office/powerpoint/2010/main" val="3767815097"/>
              </p:ext>
            </p:extLst>
          </p:nvPr>
        </p:nvGraphicFramePr>
        <p:xfrm>
          <a:off x="1524000" y="1870075"/>
          <a:ext cx="4371975" cy="720725"/>
        </p:xfrm>
        <a:graphic>
          <a:graphicData uri="http://schemas.openxmlformats.org/presentationml/2006/ole">
            <mc:AlternateContent xmlns:mc="http://schemas.openxmlformats.org/markup-compatibility/2006">
              <mc:Choice xmlns:v="urn:schemas-microsoft-com:vml" Requires="v">
                <p:oleObj spid="_x0000_s5130" name="Equation" r:id="rId3" imgW="1726920" imgH="419040" progId="Equation.3">
                  <p:embed/>
                </p:oleObj>
              </mc:Choice>
              <mc:Fallback>
                <p:oleObj name="Equation" r:id="rId3" imgW="172692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870075"/>
                        <a:ext cx="4371975"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331385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solidFill>
                  <a:schemeClr val="tx2"/>
                </a:solidFill>
              </a:rPr>
              <a:t>THAnk</a:t>
            </a:r>
            <a:r>
              <a:rPr lang="en-US" dirty="0" smtClean="0">
                <a:solidFill>
                  <a:schemeClr val="tx2"/>
                </a:solidFill>
              </a:rPr>
              <a:t> you</a:t>
            </a:r>
            <a:endParaRPr lang="en-SG" dirty="0">
              <a:solidFill>
                <a:schemeClr val="tx2"/>
              </a:solidFill>
            </a:endParaRPr>
          </a:p>
        </p:txBody>
      </p:sp>
    </p:spTree>
    <p:extLst>
      <p:ext uri="{BB962C8B-B14F-4D97-AF65-F5344CB8AC3E}">
        <p14:creationId xmlns:p14="http://schemas.microsoft.com/office/powerpoint/2010/main" val="41149486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5300" y="0"/>
            <a:ext cx="7239000" cy="746760"/>
          </a:xfrm>
        </p:spPr>
        <p:txBody>
          <a:bodyPr/>
          <a:lstStyle/>
          <a:p>
            <a:pPr algn="ctr"/>
            <a:r>
              <a:rPr lang="en-US" dirty="0" smtClean="0">
                <a:solidFill>
                  <a:schemeClr val="accent2">
                    <a:lumMod val="75000"/>
                  </a:schemeClr>
                </a:solidFill>
              </a:rPr>
              <a:t>Relevant cash flow</a:t>
            </a:r>
            <a:endParaRPr lang="en-SG" dirty="0">
              <a:solidFill>
                <a:schemeClr val="accent2">
                  <a:lumMod val="75000"/>
                </a:schemeClr>
              </a:solidFill>
            </a:endParaRPr>
          </a:p>
        </p:txBody>
      </p:sp>
      <p:pic>
        <p:nvPicPr>
          <p:cNvPr id="6" name="Picture 4"/>
          <p:cNvPicPr>
            <a:picLocks noGrp="1" noChangeAspect="1" noChangeArrowheads="1"/>
          </p:cNvPicPr>
          <p:nvPr>
            <p:ph idx="1"/>
          </p:nvPr>
        </p:nvPicPr>
        <p:blipFill>
          <a:blip r:embed="rId2" cstate="print"/>
          <a:srcRect/>
          <a:stretch>
            <a:fillRect/>
          </a:stretch>
        </p:blipFill>
        <p:spPr bwMode="auto">
          <a:xfrm>
            <a:off x="609600" y="884101"/>
            <a:ext cx="7239000" cy="1782899"/>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2" name="TextBox 1"/>
              <p:cNvSpPr txBox="1"/>
              <p:nvPr/>
            </p:nvSpPr>
            <p:spPr>
              <a:xfrm>
                <a:off x="249382" y="2957945"/>
                <a:ext cx="7772400" cy="4154984"/>
              </a:xfrm>
              <a:prstGeom prst="rect">
                <a:avLst/>
              </a:prstGeom>
              <a:noFill/>
            </p:spPr>
            <p:txBody>
              <a:bodyPr wrap="square" rtlCol="0">
                <a:spAutoFit/>
              </a:bodyPr>
              <a:lstStyle/>
              <a:p>
                <a:pPr marL="285750" indent="-285750">
                  <a:buFont typeface="Arial" pitchFamily="34" charset="0"/>
                  <a:buChar char="•"/>
                </a:pPr>
                <a:r>
                  <a:rPr lang="en-US" sz="2000" b="1" u="sng" dirty="0" smtClean="0">
                    <a:latin typeface="Times New Roman" pitchFamily="18" charset="0"/>
                    <a:cs typeface="Times New Roman" pitchFamily="18" charset="0"/>
                  </a:rPr>
                  <a:t>Initial Costs</a:t>
                </a:r>
              </a:p>
              <a:p>
                <a:pPr marL="742950" lvl="1" indent="-285750">
                  <a:buFont typeface="Courier New" pitchFamily="49" charset="0"/>
                  <a:buChar char="o"/>
                </a:pPr>
                <a:r>
                  <a:rPr lang="en-US" dirty="0" smtClean="0">
                    <a:latin typeface="Times New Roman" pitchFamily="18" charset="0"/>
                    <a:cs typeface="Times New Roman" pitchFamily="18" charset="0"/>
                  </a:rPr>
                  <a:t>I + ∆NWC</a:t>
                </a:r>
              </a:p>
              <a:p>
                <a:pPr marL="742950" lvl="1" indent="-285750">
                  <a:buFont typeface="Courier New" pitchFamily="49" charset="0"/>
                  <a:buChar char="o"/>
                </a:pPr>
                <a:endParaRPr lang="en-US" b="1" dirty="0" smtClean="0">
                  <a:latin typeface="Times New Roman" pitchFamily="18" charset="0"/>
                  <a:cs typeface="Times New Roman" pitchFamily="18" charset="0"/>
                </a:endParaRPr>
              </a:p>
              <a:p>
                <a:pPr marL="285750" indent="-285750">
                  <a:buFont typeface="Arial" pitchFamily="34" charset="0"/>
                  <a:buChar char="•"/>
                </a:pPr>
                <a:r>
                  <a:rPr lang="en-US" sz="2000" b="1" u="sng" dirty="0" smtClean="0">
                    <a:latin typeface="Times New Roman" pitchFamily="18" charset="0"/>
                    <a:cs typeface="Times New Roman" pitchFamily="18" charset="0"/>
                  </a:rPr>
                  <a:t>Operating Cash Flows, </a:t>
                </a:r>
                <a14:m>
                  <m:oMath xmlns:m="http://schemas.openxmlformats.org/officeDocument/2006/math">
                    <m:sSub>
                      <m:sSubPr>
                        <m:ctrlPr>
                          <a:rPr lang="en-US" sz="2000" b="1" i="1" u="sng" smtClean="0">
                            <a:latin typeface="Cambria Math"/>
                          </a:rPr>
                        </m:ctrlPr>
                      </m:sSubPr>
                      <m:e>
                        <m:r>
                          <a:rPr lang="en-US" sz="2000" b="1" i="0" u="sng" smtClean="0">
                            <a:latin typeface="Cambria Math"/>
                          </a:rPr>
                          <m:t>𝐎𝐂𝐅</m:t>
                        </m:r>
                      </m:e>
                      <m:sub>
                        <m:r>
                          <a:rPr lang="en-US" sz="2000" b="1" i="1" u="sng" smtClean="0">
                            <a:latin typeface="Cambria Math"/>
                          </a:rPr>
                          <m:t>𝒕</m:t>
                        </m:r>
                      </m:sub>
                    </m:sSub>
                  </m:oMath>
                </a14:m>
                <a:endParaRPr lang="en-US" sz="2000" b="1" u="sng" dirty="0" smtClean="0">
                  <a:latin typeface="Times New Roman" pitchFamily="18" charset="0"/>
                  <a:cs typeface="Times New Roman" pitchFamily="18" charset="0"/>
                </a:endParaRPr>
              </a:p>
              <a:p>
                <a:pPr marL="742950" lvl="1" indent="-285750">
                  <a:buFont typeface="Courier New" pitchFamily="49" charset="0"/>
                  <a:buChar char="o"/>
                </a:pPr>
                <a:r>
                  <a:rPr lang="en-US" dirty="0" smtClean="0">
                    <a:latin typeface="Times New Roman" pitchFamily="18" charset="0"/>
                    <a:cs typeface="Times New Roman" pitchFamily="18" charset="0"/>
                  </a:rPr>
                  <a:t>(Revenues - Op Costs – </a:t>
                </a:r>
                <a:r>
                  <a:rPr lang="en-US" dirty="0" err="1" smtClean="0">
                    <a:latin typeface="Times New Roman" pitchFamily="18" charset="0"/>
                    <a:cs typeface="Times New Roman" pitchFamily="18" charset="0"/>
                  </a:rPr>
                  <a:t>Dep’n</a:t>
                </a:r>
                <a:r>
                  <a:rPr lang="en-US" dirty="0" smtClean="0">
                    <a:latin typeface="Times New Roman" pitchFamily="18" charset="0"/>
                    <a:cs typeface="Times New Roman" pitchFamily="18" charset="0"/>
                  </a:rPr>
                  <a:t>)(1 – T) + </a:t>
                </a:r>
                <a:r>
                  <a:rPr lang="en-US" dirty="0" err="1" smtClean="0">
                    <a:latin typeface="Times New Roman" pitchFamily="18" charset="0"/>
                    <a:cs typeface="Times New Roman" pitchFamily="18" charset="0"/>
                  </a:rPr>
                  <a:t>Dep’n</a:t>
                </a:r>
                <a:endParaRPr lang="en-US" dirty="0" smtClean="0">
                  <a:latin typeface="Times New Roman" pitchFamily="18" charset="0"/>
                  <a:cs typeface="Times New Roman" pitchFamily="18" charset="0"/>
                </a:endParaRPr>
              </a:p>
              <a:p>
                <a:pPr marL="742950" lvl="1" indent="-285750">
                  <a:buFont typeface="Courier New" pitchFamily="49" charset="0"/>
                  <a:buChar char="o"/>
                </a:pPr>
                <a:endParaRPr lang="en-US" b="1" dirty="0" smtClean="0">
                  <a:latin typeface="Times New Roman" pitchFamily="18" charset="0"/>
                  <a:cs typeface="Times New Roman" pitchFamily="18" charset="0"/>
                </a:endParaRPr>
              </a:p>
              <a:p>
                <a:pPr marL="285750" indent="-285750">
                  <a:buFont typeface="Arial" pitchFamily="34" charset="0"/>
                  <a:buChar char="•"/>
                </a:pPr>
                <a:r>
                  <a:rPr lang="en-US" sz="2000" b="1" u="sng" dirty="0" smtClean="0">
                    <a:latin typeface="Times New Roman" pitchFamily="18" charset="0"/>
                    <a:cs typeface="Times New Roman" pitchFamily="18" charset="0"/>
                  </a:rPr>
                  <a:t>Terminal Cash Flow</a:t>
                </a:r>
              </a:p>
              <a:p>
                <a:pPr marL="742950" lvl="1" indent="-285750">
                  <a:buFont typeface="Courier New" pitchFamily="49" charset="0"/>
                  <a:buChar char="o"/>
                </a:pPr>
                <a:r>
                  <a:rPr lang="en-US" dirty="0" smtClean="0">
                    <a:latin typeface="Times New Roman" pitchFamily="18" charset="0"/>
                    <a:cs typeface="Times New Roman" pitchFamily="18" charset="0"/>
                  </a:rPr>
                  <a:t>Recovery of NWC + Salvage Value(1 – T)</a:t>
                </a:r>
                <a:endParaRPr lang="en-US" dirty="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T : Tax</a:t>
                </a:r>
              </a:p>
              <a:p>
                <a:r>
                  <a:rPr lang="en-US" sz="1200" dirty="0" smtClean="0">
                    <a:latin typeface="Times New Roman" pitchFamily="18" charset="0"/>
                    <a:cs typeface="Times New Roman" pitchFamily="18" charset="0"/>
                  </a:rPr>
                  <a:t>I : Investments</a:t>
                </a:r>
              </a:p>
              <a:p>
                <a:r>
                  <a:rPr lang="en-US" sz="1200" dirty="0" smtClean="0">
                    <a:latin typeface="Times New Roman" pitchFamily="18" charset="0"/>
                    <a:cs typeface="Times New Roman" pitchFamily="18" charset="0"/>
                  </a:rPr>
                  <a:t>Op Costs : Operating Costs</a:t>
                </a:r>
              </a:p>
              <a:p>
                <a:r>
                  <a:rPr lang="en-US" sz="1200" dirty="0" err="1" smtClean="0">
                    <a:latin typeface="Times New Roman" pitchFamily="18" charset="0"/>
                    <a:cs typeface="Times New Roman" pitchFamily="18" charset="0"/>
                  </a:rPr>
                  <a:t>Dep</a:t>
                </a:r>
                <a:r>
                  <a:rPr lang="en-US" sz="1200" dirty="0" smtClean="0">
                    <a:latin typeface="Times New Roman" pitchFamily="18" charset="0"/>
                    <a:cs typeface="Times New Roman" pitchFamily="18" charset="0"/>
                  </a:rPr>
                  <a:t>’ n : Depreciation Expense</a:t>
                </a:r>
              </a:p>
              <a:p>
                <a:r>
                  <a:rPr lang="en-US" sz="1200" dirty="0" smtClean="0">
                    <a:latin typeface="Times New Roman" pitchFamily="18" charset="0"/>
                    <a:cs typeface="Times New Roman" pitchFamily="18" charset="0"/>
                  </a:rPr>
                  <a:t>NWC : Net Working Capital</a:t>
                </a:r>
                <a:endParaRPr lang="en-US" sz="1200" dirty="0">
                  <a:latin typeface="Times New Roman" pitchFamily="18" charset="0"/>
                  <a:cs typeface="Times New Roman" pitchFamily="18" charset="0"/>
                </a:endParaRPr>
              </a:p>
              <a:p>
                <a:endParaRPr lang="en-SG" dirty="0">
                  <a:latin typeface="Times New Roman" pitchFamily="18" charset="0"/>
                  <a:cs typeface="Times New Roman"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249382" y="2957945"/>
                <a:ext cx="7772400" cy="4154984"/>
              </a:xfrm>
              <a:prstGeom prst="rect">
                <a:avLst/>
              </a:prstGeom>
              <a:blipFill rotWithShape="1">
                <a:blip r:embed="rId3"/>
                <a:stretch>
                  <a:fillRect l="-706" t="-733"/>
                </a:stretch>
              </a:blipFill>
            </p:spPr>
            <p:txBody>
              <a:bodyPr/>
              <a:lstStyle/>
              <a:p>
                <a:r>
                  <a:rPr lang="en-SG">
                    <a:noFill/>
                  </a:rPr>
                  <a:t> </a:t>
                </a:r>
              </a:p>
            </p:txBody>
          </p:sp>
        </mc:Fallback>
      </mc:AlternateContent>
    </p:spTree>
    <p:extLst>
      <p:ext uri="{BB962C8B-B14F-4D97-AF65-F5344CB8AC3E}">
        <p14:creationId xmlns:p14="http://schemas.microsoft.com/office/powerpoint/2010/main" val="1717695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746760"/>
          </a:xfrm>
        </p:spPr>
        <p:txBody>
          <a:bodyPr/>
          <a:lstStyle/>
          <a:p>
            <a:pPr algn="ctr"/>
            <a:r>
              <a:rPr lang="en-US" dirty="0" smtClean="0">
                <a:solidFill>
                  <a:schemeClr val="accent2">
                    <a:lumMod val="75000"/>
                  </a:schemeClr>
                </a:solidFill>
              </a:rPr>
              <a:t>Depreciation expense</a:t>
            </a:r>
            <a:endParaRPr lang="en-SG"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4" name="TextBox 3"/>
              <p:cNvSpPr txBox="1"/>
              <p:nvPr/>
            </p:nvSpPr>
            <p:spPr>
              <a:xfrm>
                <a:off x="228600" y="2057400"/>
                <a:ext cx="7772400" cy="3168431"/>
              </a:xfrm>
              <a:prstGeom prst="rect">
                <a:avLst/>
              </a:prstGeom>
              <a:noFill/>
            </p:spPr>
            <p:txBody>
              <a:bodyPr wrap="square" rtlCol="0">
                <a:spAutoFit/>
              </a:bodyPr>
              <a:lstStyle/>
              <a:p>
                <a:pPr marL="514350" indent="-514350">
                  <a:buFont typeface="+mj-lt"/>
                  <a:buAutoNum type="arabicPeriod"/>
                </a:pPr>
                <a:r>
                  <a:rPr lang="en-US" sz="3200" b="1" u="sng" dirty="0" smtClean="0">
                    <a:latin typeface="Times New Roman" pitchFamily="18" charset="0"/>
                    <a:cs typeface="Times New Roman" pitchFamily="18" charset="0"/>
                  </a:rPr>
                  <a:t>MACRS</a:t>
                </a:r>
              </a:p>
              <a:p>
                <a:pPr marL="971550" lvl="1" indent="-514350">
                  <a:buFont typeface="Arial" pitchFamily="34" charset="0"/>
                  <a:buChar char="•"/>
                </a:pPr>
                <a:r>
                  <a:rPr lang="en-US" sz="2400" dirty="0" smtClean="0">
                    <a:latin typeface="Times New Roman" pitchFamily="18" charset="0"/>
                    <a:cs typeface="Times New Roman" pitchFamily="18" charset="0"/>
                  </a:rPr>
                  <a:t>Modified Accelerated Cost Recovery System</a:t>
                </a:r>
              </a:p>
              <a:p>
                <a:pPr marL="971550" lvl="1" indent="-514350">
                  <a:buFont typeface="Arial" pitchFamily="34" charset="0"/>
                  <a:buChar char="•"/>
                </a:pPr>
                <a14:m>
                  <m:oMath xmlns:m="http://schemas.openxmlformats.org/officeDocument/2006/math">
                    <m:f>
                      <m:fPr>
                        <m:ctrlPr>
                          <a:rPr lang="en-US" sz="2400" i="1" smtClean="0">
                            <a:latin typeface="Cambria Math"/>
                          </a:rPr>
                        </m:ctrlPr>
                      </m:fPr>
                      <m:num>
                        <m:r>
                          <a:rPr lang="en-US" sz="2400" b="0" i="1" smtClean="0">
                            <a:latin typeface="Cambria Math"/>
                          </a:rPr>
                          <m:t>1</m:t>
                        </m:r>
                      </m:num>
                      <m:den>
                        <m:r>
                          <a:rPr lang="en-US" sz="2400" b="0" i="1" smtClean="0">
                            <a:latin typeface="Cambria Math"/>
                          </a:rPr>
                          <m:t>2</m:t>
                        </m:r>
                      </m:den>
                    </m:f>
                    <m:r>
                      <a:rPr lang="en-US" sz="2400" b="0" i="1" smtClean="0">
                        <a:latin typeface="Cambria Math"/>
                      </a:rPr>
                      <m:t> </m:t>
                    </m:r>
                  </m:oMath>
                </a14:m>
                <a:r>
                  <a:rPr lang="en-US" sz="2400" dirty="0" smtClean="0">
                    <a:latin typeface="Times New Roman" pitchFamily="18" charset="0"/>
                    <a:cs typeface="Times New Roman" pitchFamily="18" charset="0"/>
                  </a:rPr>
                  <a:t>a year convention</a:t>
                </a:r>
              </a:p>
              <a:p>
                <a:pPr marL="514350" indent="-514350">
                  <a:buFont typeface="Arial" pitchFamily="34" charset="0"/>
                  <a:buChar char="•"/>
                </a:pPr>
                <a:endParaRPr lang="en-US" b="1" dirty="0">
                  <a:latin typeface="Times New Roman" pitchFamily="18" charset="0"/>
                  <a:cs typeface="Times New Roman" pitchFamily="18" charset="0"/>
                </a:endParaRPr>
              </a:p>
              <a:p>
                <a:pPr marL="514350" indent="-514350">
                  <a:buFont typeface="+mj-lt"/>
                  <a:buAutoNum type="arabicPeriod" startAt="2"/>
                </a:pPr>
                <a:r>
                  <a:rPr lang="en-US" sz="3200" b="1" u="sng" dirty="0" smtClean="0">
                    <a:latin typeface="Times New Roman" pitchFamily="18" charset="0"/>
                    <a:cs typeface="Times New Roman" pitchFamily="18" charset="0"/>
                  </a:rPr>
                  <a:t>Straight Line</a:t>
                </a:r>
              </a:p>
              <a:p>
                <a:pPr marL="971550" lvl="1" indent="-514350">
                  <a:buFont typeface="Arial" pitchFamily="34" charset="0"/>
                  <a:buChar char="•"/>
                </a:pPr>
                <a:r>
                  <a:rPr lang="en-US" sz="2400" dirty="0" smtClean="0">
                    <a:latin typeface="Times New Roman" pitchFamily="18" charset="0"/>
                    <a:cs typeface="Times New Roman" pitchFamily="18" charset="0"/>
                  </a:rPr>
                  <a:t>Salvage Value</a:t>
                </a:r>
              </a:p>
              <a:p>
                <a:pPr marL="514350" indent="-514350">
                  <a:buFont typeface="+mj-lt"/>
                  <a:buAutoNum type="arabicPeriod" startAt="2"/>
                </a:pPr>
                <a:endParaRPr lang="en-US" b="1" dirty="0">
                  <a:latin typeface="Times New Roman" pitchFamily="18" charset="0"/>
                  <a:cs typeface="Times New Roman" pitchFamily="18" charset="0"/>
                </a:endParaRPr>
              </a:p>
              <a:p>
                <a:endParaRPr lang="en-SG" dirty="0">
                  <a:latin typeface="Times New Roman" pitchFamily="18" charset="0"/>
                  <a:cs typeface="Times New Roman"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28600" y="2057400"/>
                <a:ext cx="7772400" cy="3168431"/>
              </a:xfrm>
              <a:prstGeom prst="rect">
                <a:avLst/>
              </a:prstGeom>
              <a:blipFill rotWithShape="1">
                <a:blip r:embed="rId2"/>
                <a:stretch>
                  <a:fillRect l="-1804" t="-2697"/>
                </a:stretch>
              </a:blipFill>
            </p:spPr>
            <p:txBody>
              <a:bodyPr/>
              <a:lstStyle/>
              <a:p>
                <a:r>
                  <a:rPr lang="en-SG">
                    <a:noFill/>
                  </a:rPr>
                  <a:t> </a:t>
                </a:r>
              </a:p>
            </p:txBody>
          </p:sp>
        </mc:Fallback>
      </mc:AlternateContent>
    </p:spTree>
    <p:extLst>
      <p:ext uri="{BB962C8B-B14F-4D97-AF65-F5344CB8AC3E}">
        <p14:creationId xmlns:p14="http://schemas.microsoft.com/office/powerpoint/2010/main" val="3183287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5"/>
            <a:ext cx="7239000" cy="670560"/>
          </a:xfrm>
        </p:spPr>
        <p:txBody>
          <a:bodyPr/>
          <a:lstStyle/>
          <a:p>
            <a:pPr algn="ctr"/>
            <a:r>
              <a:rPr lang="en-US" dirty="0" smtClean="0">
                <a:solidFill>
                  <a:schemeClr val="accent2">
                    <a:lumMod val="75000"/>
                  </a:schemeClr>
                </a:solidFill>
              </a:rPr>
              <a:t>Analysis</a:t>
            </a:r>
            <a:endParaRPr lang="en-SG" dirty="0">
              <a:solidFill>
                <a:schemeClr val="accent2">
                  <a:lumMod val="75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62901367"/>
              </p:ext>
            </p:extLst>
          </p:nvPr>
        </p:nvGraphicFramePr>
        <p:xfrm>
          <a:off x="457200" y="1609725"/>
          <a:ext cx="7632848" cy="4863929"/>
        </p:xfrm>
        <a:graphic>
          <a:graphicData uri="http://schemas.openxmlformats.org/drawingml/2006/table">
            <a:tbl>
              <a:tblPr firstRow="1" bandRow="1">
                <a:tableStyleId>{D7AC3CCA-C797-4891-BE02-D94E43425B78}</a:tableStyleId>
              </a:tblPr>
              <a:tblGrid>
                <a:gridCol w="3816424"/>
                <a:gridCol w="3816424"/>
              </a:tblGrid>
              <a:tr h="753857">
                <a:tc>
                  <a:txBody>
                    <a:bodyPr/>
                    <a:lstStyle/>
                    <a:p>
                      <a:pPr algn="ctr"/>
                      <a:r>
                        <a:rPr lang="en-US" sz="2000" b="1" dirty="0" smtClean="0">
                          <a:latin typeface="Times New Roman" pitchFamily="18" charset="0"/>
                          <a:cs typeface="Times New Roman" pitchFamily="18" charset="0"/>
                        </a:rPr>
                        <a:t>INCLUDED</a:t>
                      </a:r>
                      <a:endParaRPr lang="en-SG" sz="2000" b="1" dirty="0">
                        <a:latin typeface="Times New Roman" pitchFamily="18" charset="0"/>
                        <a:cs typeface="Times New Roman" pitchFamily="18" charset="0"/>
                      </a:endParaRPr>
                    </a:p>
                  </a:txBody>
                  <a:tcPr/>
                </a:tc>
                <a:tc>
                  <a:txBody>
                    <a:bodyPr/>
                    <a:lstStyle/>
                    <a:p>
                      <a:pPr algn="ctr"/>
                      <a:r>
                        <a:rPr lang="en-US" sz="2000" b="1" dirty="0" smtClean="0">
                          <a:latin typeface="Times New Roman" pitchFamily="18" charset="0"/>
                          <a:cs typeface="Times New Roman" pitchFamily="18" charset="0"/>
                        </a:rPr>
                        <a:t>EXCLUDED</a:t>
                      </a:r>
                      <a:endParaRPr lang="en-SG" sz="2000" b="1" dirty="0">
                        <a:latin typeface="Times New Roman" pitchFamily="18" charset="0"/>
                        <a:cs typeface="Times New Roman" pitchFamily="18" charset="0"/>
                      </a:endParaRPr>
                    </a:p>
                  </a:txBody>
                  <a:tcPr/>
                </a:tc>
              </a:tr>
              <a:tr h="1301179">
                <a:tc>
                  <a:txBody>
                    <a:bodyPr/>
                    <a:lstStyle/>
                    <a:p>
                      <a:pPr marL="285750" indent="-285750">
                        <a:buFont typeface="Arial" pitchFamily="34" charset="0"/>
                        <a:buChar char="•"/>
                      </a:pPr>
                      <a:r>
                        <a:rPr lang="en-US" sz="2000" dirty="0" smtClean="0">
                          <a:latin typeface="Times New Roman" pitchFamily="18" charset="0"/>
                          <a:cs typeface="Times New Roman" pitchFamily="18" charset="0"/>
                        </a:rPr>
                        <a:t>Opportunity Cost</a:t>
                      </a:r>
                      <a:endParaRPr lang="en-SG" sz="2000" b="1" dirty="0" smtClean="0">
                        <a:latin typeface="Times New Roman" pitchFamily="18" charset="0"/>
                        <a:cs typeface="Times New Roman" pitchFamily="18" charset="0"/>
                      </a:endParaRPr>
                    </a:p>
                  </a:txBody>
                  <a:tcPr/>
                </a:tc>
                <a:tc>
                  <a:txBody>
                    <a:bodyPr/>
                    <a:lstStyle/>
                    <a:p>
                      <a:pPr marL="285750" indent="-285750">
                        <a:buFont typeface="Arial" pitchFamily="34" charset="0"/>
                        <a:buChar char="•"/>
                      </a:pPr>
                      <a:r>
                        <a:rPr lang="en-US" sz="2000" dirty="0" smtClean="0">
                          <a:latin typeface="Times New Roman" pitchFamily="18" charset="0"/>
                          <a:cs typeface="Times New Roman" pitchFamily="18" charset="0"/>
                        </a:rPr>
                        <a:t>Financing Effects (Interest</a:t>
                      </a:r>
                      <a:r>
                        <a:rPr lang="en-US" sz="2000" baseline="0" dirty="0" smtClean="0">
                          <a:latin typeface="Times New Roman" pitchFamily="18" charset="0"/>
                          <a:cs typeface="Times New Roman" pitchFamily="18" charset="0"/>
                        </a:rPr>
                        <a:t> Expense and Dividend)</a:t>
                      </a:r>
                      <a:endParaRPr lang="en-SG" sz="2000" b="1" dirty="0">
                        <a:latin typeface="Times New Roman" pitchFamily="18" charset="0"/>
                        <a:cs typeface="Times New Roman" pitchFamily="18" charset="0"/>
                      </a:endParaRPr>
                    </a:p>
                  </a:txBody>
                  <a:tcPr/>
                </a:tc>
              </a:tr>
              <a:tr h="1301179">
                <a:tc>
                  <a:txBody>
                    <a:bodyPr/>
                    <a:lstStyle/>
                    <a:p>
                      <a:pPr marL="285750" indent="-285750">
                        <a:buFont typeface="Arial" pitchFamily="34" charset="0"/>
                        <a:buChar char="•"/>
                      </a:pPr>
                      <a:r>
                        <a:rPr lang="en-US" sz="2000" dirty="0" smtClean="0">
                          <a:latin typeface="Times New Roman" pitchFamily="18" charset="0"/>
                          <a:cs typeface="Times New Roman" pitchFamily="18" charset="0"/>
                        </a:rPr>
                        <a:t>Externalities</a:t>
                      </a:r>
                      <a:r>
                        <a:rPr lang="en-US" sz="2000" baseline="0" dirty="0" smtClean="0">
                          <a:latin typeface="Times New Roman" pitchFamily="18" charset="0"/>
                          <a:cs typeface="Times New Roman" pitchFamily="18" charset="0"/>
                        </a:rPr>
                        <a:t> (Complements or Cannibalization)</a:t>
                      </a:r>
                      <a:endParaRPr lang="en-SG" sz="2000" b="1" dirty="0">
                        <a:latin typeface="Times New Roman" pitchFamily="18" charset="0"/>
                        <a:cs typeface="Times New Roman" pitchFamily="18" charset="0"/>
                      </a:endParaRPr>
                    </a:p>
                  </a:txBody>
                  <a:tcPr/>
                </a:tc>
                <a:tc>
                  <a:txBody>
                    <a:bodyPr/>
                    <a:lstStyle/>
                    <a:p>
                      <a:pPr marL="285750" indent="-285750">
                        <a:buFont typeface="Arial" pitchFamily="34" charset="0"/>
                        <a:buChar char="•"/>
                      </a:pPr>
                      <a:r>
                        <a:rPr lang="en-US" sz="2000" dirty="0" smtClean="0">
                          <a:latin typeface="Times New Roman" pitchFamily="18" charset="0"/>
                          <a:cs typeface="Times New Roman" pitchFamily="18" charset="0"/>
                        </a:rPr>
                        <a:t>Sunk Cost</a:t>
                      </a:r>
                      <a:endParaRPr lang="en-SG" sz="2000" b="1" dirty="0">
                        <a:latin typeface="Times New Roman" pitchFamily="18" charset="0"/>
                        <a:cs typeface="Times New Roman" pitchFamily="18" charset="0"/>
                      </a:endParaRPr>
                    </a:p>
                  </a:txBody>
                  <a:tcPr/>
                </a:tc>
              </a:tr>
              <a:tr h="753857">
                <a:tc>
                  <a:txBody>
                    <a:bodyPr/>
                    <a:lstStyle/>
                    <a:p>
                      <a:pPr marL="285750" indent="-285750">
                        <a:buFont typeface="Arial" pitchFamily="34" charset="0"/>
                        <a:buChar char="•"/>
                      </a:pPr>
                      <a:r>
                        <a:rPr lang="en-US" sz="2000" dirty="0" smtClean="0">
                          <a:latin typeface="Times New Roman" pitchFamily="18" charset="0"/>
                          <a:cs typeface="Times New Roman" pitchFamily="18" charset="0"/>
                        </a:rPr>
                        <a:t>Inflation</a:t>
                      </a:r>
                      <a:endParaRPr lang="en-SG" sz="2000" b="1" dirty="0">
                        <a:latin typeface="Times New Roman" pitchFamily="18" charset="0"/>
                        <a:cs typeface="Times New Roman" pitchFamily="18" charset="0"/>
                      </a:endParaRPr>
                    </a:p>
                  </a:txBody>
                  <a:tcPr/>
                </a:tc>
                <a:tc>
                  <a:txBody>
                    <a:bodyPr/>
                    <a:lstStyle/>
                    <a:p>
                      <a:endParaRPr lang="en-SG" sz="2000" b="1" dirty="0">
                        <a:latin typeface="Times New Roman" pitchFamily="18" charset="0"/>
                        <a:cs typeface="Times New Roman" pitchFamily="18" charset="0"/>
                      </a:endParaRPr>
                    </a:p>
                  </a:txBody>
                  <a:tcPr/>
                </a:tc>
              </a:tr>
              <a:tr h="753857">
                <a:tc>
                  <a:txBody>
                    <a:bodyPr/>
                    <a:lstStyle/>
                    <a:p>
                      <a:pPr marL="285750" indent="-285750">
                        <a:buFont typeface="Arial" pitchFamily="34" charset="0"/>
                        <a:buChar char="•"/>
                      </a:pPr>
                      <a:r>
                        <a:rPr lang="en-US" sz="2000" b="0" dirty="0" smtClean="0">
                          <a:latin typeface="Times New Roman" pitchFamily="18" charset="0"/>
                          <a:cs typeface="Times New Roman" pitchFamily="18" charset="0"/>
                        </a:rPr>
                        <a:t>Replacement</a:t>
                      </a:r>
                      <a:r>
                        <a:rPr lang="en-US" sz="2000" b="0" baseline="0" dirty="0" smtClean="0">
                          <a:latin typeface="Times New Roman" pitchFamily="18" charset="0"/>
                          <a:cs typeface="Times New Roman" pitchFamily="18" charset="0"/>
                        </a:rPr>
                        <a:t> rather than a New Project</a:t>
                      </a:r>
                      <a:endParaRPr lang="en-SG" sz="2000" b="0" dirty="0">
                        <a:latin typeface="Times New Roman" pitchFamily="18" charset="0"/>
                        <a:cs typeface="Times New Roman" pitchFamily="18" charset="0"/>
                      </a:endParaRPr>
                    </a:p>
                  </a:txBody>
                  <a:tcPr/>
                </a:tc>
                <a:tc>
                  <a:txBody>
                    <a:bodyPr/>
                    <a:lstStyle/>
                    <a:p>
                      <a:endParaRPr lang="en-SG" sz="2000" b="1"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938957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670560"/>
          </a:xfrm>
        </p:spPr>
        <p:txBody>
          <a:bodyPr/>
          <a:lstStyle/>
          <a:p>
            <a:pPr algn="ctr"/>
            <a:r>
              <a:rPr lang="en-US" dirty="0" smtClean="0">
                <a:solidFill>
                  <a:schemeClr val="accent2">
                    <a:lumMod val="75000"/>
                  </a:schemeClr>
                </a:solidFill>
              </a:rPr>
              <a:t>PROJECT RISK</a:t>
            </a:r>
            <a:endParaRPr lang="en-SG" dirty="0">
              <a:solidFill>
                <a:schemeClr val="accent2">
                  <a:lumMod val="75000"/>
                </a:schemeClr>
              </a:solidFill>
            </a:endParaRPr>
          </a:p>
        </p:txBody>
      </p:sp>
      <p:sp>
        <p:nvSpPr>
          <p:cNvPr id="4" name="TextBox 3"/>
          <p:cNvSpPr txBox="1"/>
          <p:nvPr/>
        </p:nvSpPr>
        <p:spPr>
          <a:xfrm>
            <a:off x="214745" y="1536174"/>
            <a:ext cx="7696200" cy="3785652"/>
          </a:xfrm>
          <a:prstGeom prst="rect">
            <a:avLst/>
          </a:prstGeom>
          <a:noFill/>
        </p:spPr>
        <p:txBody>
          <a:bodyPr wrap="square" rtlCol="0">
            <a:spAutoFit/>
          </a:bodyPr>
          <a:lstStyle/>
          <a:p>
            <a:pPr marL="342900" indent="-342900">
              <a:buAutoNum type="arabicPeriod"/>
            </a:pPr>
            <a:r>
              <a:rPr lang="en-US" sz="3600" b="1" u="sng" dirty="0" smtClean="0">
                <a:latin typeface="Times New Roman" pitchFamily="18" charset="0"/>
                <a:cs typeface="Times New Roman" pitchFamily="18" charset="0"/>
              </a:rPr>
              <a:t>Stand Alone Risk</a:t>
            </a:r>
          </a:p>
          <a:p>
            <a:pPr marL="800100" lvl="1" indent="-342900">
              <a:buFont typeface="Arial" pitchFamily="34" charset="0"/>
              <a:buChar char="•"/>
            </a:pPr>
            <a:r>
              <a:rPr lang="en-US" sz="2400" dirty="0" smtClean="0">
                <a:latin typeface="Times New Roman" pitchFamily="18" charset="0"/>
                <a:cs typeface="Times New Roman" pitchFamily="18" charset="0"/>
              </a:rPr>
              <a:t>Project’s Total risk if it was operated alone</a:t>
            </a:r>
          </a:p>
          <a:p>
            <a:pPr marL="800100" lvl="1" indent="-342900">
              <a:buFont typeface="Arial" pitchFamily="34" charset="0"/>
              <a:buChar char="•"/>
            </a:pPr>
            <a:endParaRPr lang="en-US" dirty="0" smtClean="0">
              <a:latin typeface="Times New Roman" pitchFamily="18" charset="0"/>
              <a:cs typeface="Times New Roman" pitchFamily="18" charset="0"/>
            </a:endParaRPr>
          </a:p>
          <a:p>
            <a:pPr marL="342900" indent="-342900">
              <a:buFont typeface="+mj-lt"/>
              <a:buAutoNum type="arabicPeriod"/>
            </a:pPr>
            <a:r>
              <a:rPr lang="en-US" sz="3600" b="1" u="sng" dirty="0" smtClean="0">
                <a:latin typeface="Times New Roman" pitchFamily="18" charset="0"/>
                <a:cs typeface="Times New Roman" pitchFamily="18" charset="0"/>
              </a:rPr>
              <a:t>Corporate Risk</a:t>
            </a:r>
          </a:p>
          <a:p>
            <a:pPr marL="800100" lvl="1" indent="-342900">
              <a:buFont typeface="Arial" pitchFamily="34" charset="0"/>
              <a:buChar char="•"/>
            </a:pPr>
            <a:r>
              <a:rPr lang="en-US" sz="2400" dirty="0" smtClean="0">
                <a:latin typeface="Times New Roman" pitchFamily="18" charset="0"/>
                <a:cs typeface="Times New Roman" pitchFamily="18" charset="0"/>
              </a:rPr>
              <a:t>Project’s Risk when considering the firm’s other projects</a:t>
            </a:r>
          </a:p>
          <a:p>
            <a:pPr marL="800100" lvl="1" indent="-342900">
              <a:buFont typeface="Arial" pitchFamily="34" charset="0"/>
              <a:buChar char="•"/>
            </a:pPr>
            <a:endParaRPr lang="en-US" dirty="0" smtClean="0">
              <a:latin typeface="Times New Roman" pitchFamily="18" charset="0"/>
              <a:cs typeface="Times New Roman" pitchFamily="18" charset="0"/>
            </a:endParaRPr>
          </a:p>
          <a:p>
            <a:pPr marL="342900" indent="-342900">
              <a:buFont typeface="+mj-lt"/>
              <a:buAutoNum type="arabicPeriod"/>
            </a:pPr>
            <a:r>
              <a:rPr lang="en-US" sz="3600" b="1" u="sng" dirty="0" smtClean="0">
                <a:latin typeface="Times New Roman" pitchFamily="18" charset="0"/>
                <a:cs typeface="Times New Roman" pitchFamily="18" charset="0"/>
              </a:rPr>
              <a:t>Market Risk</a:t>
            </a:r>
          </a:p>
          <a:p>
            <a:pPr marL="800100" lvl="1" indent="-342900">
              <a:buFont typeface="Arial" pitchFamily="34" charset="0"/>
              <a:buChar char="•"/>
            </a:pPr>
            <a:r>
              <a:rPr lang="en-US" sz="2400" dirty="0" smtClean="0">
                <a:latin typeface="Times New Roman" pitchFamily="18" charset="0"/>
                <a:cs typeface="Times New Roman" pitchFamily="18" charset="0"/>
              </a:rPr>
              <a:t>Project’s Risk to a well diversified investor</a:t>
            </a:r>
          </a:p>
        </p:txBody>
      </p:sp>
    </p:spTree>
    <p:extLst>
      <p:ext uri="{BB962C8B-B14F-4D97-AF65-F5344CB8AC3E}">
        <p14:creationId xmlns:p14="http://schemas.microsoft.com/office/powerpoint/2010/main" val="14741413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1066800"/>
            <a:ext cx="6637468" cy="3530311"/>
          </a:xfrm>
        </p:spPr>
        <p:txBody>
          <a:bodyPr>
            <a:normAutofit/>
          </a:bodyPr>
          <a:lstStyle/>
          <a:p>
            <a:pPr algn="ctr"/>
            <a:r>
              <a:rPr lang="en-US" sz="8000" b="1" dirty="0" smtClean="0">
                <a:solidFill>
                  <a:schemeClr val="accent2">
                    <a:lumMod val="75000"/>
                  </a:schemeClr>
                </a:solidFill>
                <a:latin typeface="Times New Roman" pitchFamily="18" charset="0"/>
                <a:cs typeface="Times New Roman" pitchFamily="18" charset="0"/>
              </a:rPr>
              <a:t>Summary</a:t>
            </a:r>
            <a:br>
              <a:rPr lang="en-US" sz="8000" b="1" dirty="0" smtClean="0">
                <a:solidFill>
                  <a:schemeClr val="accent2">
                    <a:lumMod val="75000"/>
                  </a:schemeClr>
                </a:solidFill>
                <a:latin typeface="Times New Roman" pitchFamily="18" charset="0"/>
                <a:cs typeface="Times New Roman" pitchFamily="18" charset="0"/>
              </a:rPr>
            </a:br>
            <a:r>
              <a:rPr lang="en-US" sz="4400" dirty="0" smtClean="0">
                <a:solidFill>
                  <a:schemeClr val="accent2">
                    <a:lumMod val="75000"/>
                  </a:schemeClr>
                </a:solidFill>
                <a:latin typeface="Times New Roman" pitchFamily="18" charset="0"/>
                <a:cs typeface="Times New Roman" pitchFamily="18" charset="0"/>
              </a:rPr>
              <a:t>(Part 2)</a:t>
            </a:r>
            <a:br>
              <a:rPr lang="en-US" sz="4400" dirty="0" smtClean="0">
                <a:solidFill>
                  <a:schemeClr val="accent2">
                    <a:lumMod val="75000"/>
                  </a:schemeClr>
                </a:solidFill>
                <a:latin typeface="Times New Roman" pitchFamily="18" charset="0"/>
                <a:cs typeface="Times New Roman" pitchFamily="18" charset="0"/>
              </a:rPr>
            </a:br>
            <a:endParaRPr lang="en-SG" sz="4400" b="1" dirty="0">
              <a:solidFill>
                <a:schemeClr val="accent2">
                  <a:lumMod val="75000"/>
                </a:schemeClr>
              </a:solidFill>
              <a:latin typeface="Times New Roman" pitchFamily="18" charset="0"/>
              <a:cs typeface="Times New Roman" pitchFamily="18" charset="0"/>
            </a:endParaRPr>
          </a:p>
        </p:txBody>
      </p:sp>
      <p:sp>
        <p:nvSpPr>
          <p:cNvPr id="5" name="Text Placeholder 4"/>
          <p:cNvSpPr>
            <a:spLocks noGrp="1"/>
          </p:cNvSpPr>
          <p:nvPr>
            <p:ph type="body" idx="1"/>
          </p:nvPr>
        </p:nvSpPr>
        <p:spPr>
          <a:xfrm>
            <a:off x="838200" y="5334000"/>
            <a:ext cx="6255488" cy="1048307"/>
          </a:xfrm>
        </p:spPr>
        <p:txBody>
          <a:bodyPr>
            <a:noAutofit/>
          </a:bodyPr>
          <a:lstStyle/>
          <a:p>
            <a:pPr algn="l"/>
            <a:r>
              <a:rPr lang="en-US" sz="1800" b="1" dirty="0" err="1" smtClean="0">
                <a:solidFill>
                  <a:schemeClr val="accent2">
                    <a:lumMod val="75000"/>
                  </a:schemeClr>
                </a:solidFill>
                <a:latin typeface="Aharoni" pitchFamily="2" charset="-79"/>
                <a:cs typeface="Aharoni" pitchFamily="2" charset="-79"/>
              </a:rPr>
              <a:t>Soh</a:t>
            </a:r>
            <a:r>
              <a:rPr lang="en-US" sz="1800" b="1" dirty="0" smtClean="0">
                <a:solidFill>
                  <a:schemeClr val="accent2">
                    <a:lumMod val="75000"/>
                  </a:schemeClr>
                </a:solidFill>
                <a:latin typeface="Aharoni" pitchFamily="2" charset="-79"/>
                <a:cs typeface="Aharoni" pitchFamily="2" charset="-79"/>
              </a:rPr>
              <a:t> </a:t>
            </a:r>
            <a:r>
              <a:rPr lang="en-US" sz="1800" b="1" dirty="0" err="1" smtClean="0">
                <a:solidFill>
                  <a:schemeClr val="accent2">
                    <a:lumMod val="75000"/>
                  </a:schemeClr>
                </a:solidFill>
                <a:latin typeface="Aharoni" pitchFamily="2" charset="-79"/>
                <a:cs typeface="Aharoni" pitchFamily="2" charset="-79"/>
              </a:rPr>
              <a:t>Ruiyang</a:t>
            </a:r>
            <a:endParaRPr lang="en-SG" sz="1800" b="1" dirty="0">
              <a:solidFill>
                <a:schemeClr val="accent2">
                  <a:lumMod val="75000"/>
                </a:schemeClr>
              </a:solidFill>
              <a:latin typeface="Aharoni" pitchFamily="2" charset="-79"/>
              <a:cs typeface="Aharoni" pitchFamily="2" charset="-79"/>
            </a:endParaRPr>
          </a:p>
          <a:p>
            <a:pPr algn="l"/>
            <a:r>
              <a:rPr lang="en-US" sz="1800" b="1" dirty="0" smtClean="0">
                <a:solidFill>
                  <a:schemeClr val="accent2">
                    <a:lumMod val="75000"/>
                  </a:schemeClr>
                </a:solidFill>
                <a:latin typeface="Aharoni" pitchFamily="2" charset="-79"/>
                <a:cs typeface="Aharoni" pitchFamily="2" charset="-79"/>
              </a:rPr>
              <a:t>Singaporean</a:t>
            </a:r>
          </a:p>
          <a:p>
            <a:pPr algn="l"/>
            <a:r>
              <a:rPr lang="en-US" sz="1800" b="1" dirty="0" smtClean="0">
                <a:solidFill>
                  <a:schemeClr val="accent2">
                    <a:lumMod val="75000"/>
                  </a:schemeClr>
                </a:solidFill>
                <a:latin typeface="Aharoni" pitchFamily="2" charset="-79"/>
                <a:cs typeface="Aharoni" pitchFamily="2" charset="-79"/>
              </a:rPr>
              <a:t>Common Engineering, Year 1</a:t>
            </a:r>
          </a:p>
        </p:txBody>
      </p:sp>
    </p:spTree>
    <p:extLst>
      <p:ext uri="{BB962C8B-B14F-4D97-AF65-F5344CB8AC3E}">
        <p14:creationId xmlns:p14="http://schemas.microsoft.com/office/powerpoint/2010/main" val="1965580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855"/>
            <a:ext cx="7239000" cy="762000"/>
          </a:xfrm>
        </p:spPr>
        <p:txBody>
          <a:bodyPr>
            <a:normAutofit/>
          </a:bodyPr>
          <a:lstStyle/>
          <a:p>
            <a:pPr algn="ctr"/>
            <a:r>
              <a:rPr lang="en-US" dirty="0" smtClean="0">
                <a:solidFill>
                  <a:schemeClr val="accent2">
                    <a:lumMod val="75000"/>
                  </a:schemeClr>
                </a:solidFill>
              </a:rPr>
              <a:t>Sensitivity analysis</a:t>
            </a:r>
            <a:endParaRPr lang="en-SG" dirty="0">
              <a:solidFill>
                <a:schemeClr val="accent2">
                  <a:lumMod val="75000"/>
                </a:schemeClr>
              </a:solidFill>
            </a:endParaRPr>
          </a:p>
        </p:txBody>
      </p:sp>
      <p:sp>
        <p:nvSpPr>
          <p:cNvPr id="4" name="TextBox 3"/>
          <p:cNvSpPr txBox="1"/>
          <p:nvPr/>
        </p:nvSpPr>
        <p:spPr>
          <a:xfrm>
            <a:off x="228600" y="1066800"/>
            <a:ext cx="7772400" cy="4154984"/>
          </a:xfrm>
          <a:prstGeom prst="rect">
            <a:avLst/>
          </a:prstGeom>
          <a:noFill/>
        </p:spPr>
        <p:txBody>
          <a:bodyPr wrap="square" rtlCol="0">
            <a:spAutoFit/>
          </a:bodyPr>
          <a:lstStyle/>
          <a:p>
            <a:pPr marL="285750" indent="-285750">
              <a:buFont typeface="Arial" pitchFamily="34" charset="0"/>
              <a:buChar char="•"/>
            </a:pPr>
            <a:r>
              <a:rPr lang="en-US" sz="2400" dirty="0" smtClean="0">
                <a:latin typeface="Times New Roman" pitchFamily="18" charset="0"/>
                <a:cs typeface="Times New Roman" pitchFamily="18" charset="0"/>
              </a:rPr>
              <a:t>Measures the effect of changes in a variable on the project’s NPV</a:t>
            </a:r>
          </a:p>
          <a:p>
            <a:pPr marL="285750" indent="-285750">
              <a:buFont typeface="Arial" pitchFamily="34" charset="0"/>
              <a:buChar char="•"/>
            </a:pPr>
            <a:endParaRPr lang="en-US" sz="2400" dirty="0" smtClean="0">
              <a:latin typeface="Times New Roman" pitchFamily="18" charset="0"/>
              <a:cs typeface="Times New Roman" pitchFamily="18" charset="0"/>
            </a:endParaRPr>
          </a:p>
          <a:p>
            <a:pPr marL="285750" indent="-285750">
              <a:buFont typeface="Arial" pitchFamily="34" charset="0"/>
              <a:buChar char="•"/>
            </a:pPr>
            <a:r>
              <a:rPr lang="en-US" sz="2400" b="1" dirty="0" smtClean="0">
                <a:latin typeface="Times New Roman" pitchFamily="18" charset="0"/>
                <a:cs typeface="Times New Roman" pitchFamily="18" charset="0"/>
              </a:rPr>
              <a:t>Advantages:</a:t>
            </a:r>
          </a:p>
          <a:p>
            <a:pPr marL="800100" lvl="1" indent="-342900">
              <a:buFont typeface="Wingdings" pitchFamily="2" charset="2"/>
              <a:buChar char="Ø"/>
            </a:pPr>
            <a:r>
              <a:rPr lang="en-US" sz="2400" dirty="0" smtClean="0">
                <a:latin typeface="Times New Roman" pitchFamily="18" charset="0"/>
                <a:cs typeface="Times New Roman" pitchFamily="18" charset="0"/>
              </a:rPr>
              <a:t>Identifies the variables with the </a:t>
            </a:r>
            <a:r>
              <a:rPr lang="en-US" sz="2400" b="1" dirty="0" smtClean="0">
                <a:solidFill>
                  <a:srgbClr val="002060"/>
                </a:solidFill>
                <a:latin typeface="Times New Roman" pitchFamily="18" charset="0"/>
                <a:cs typeface="Times New Roman" pitchFamily="18" charset="0"/>
              </a:rPr>
              <a:t>greatest potential impact on profitability</a:t>
            </a:r>
          </a:p>
          <a:p>
            <a:pPr marL="800100" lvl="1" indent="-342900">
              <a:buFont typeface="Wingdings" pitchFamily="2" charset="2"/>
              <a:buChar char="Ø"/>
            </a:pPr>
            <a:r>
              <a:rPr lang="en-US" sz="2400" dirty="0" smtClean="0">
                <a:latin typeface="Times New Roman" pitchFamily="18" charset="0"/>
                <a:cs typeface="Times New Roman" pitchFamily="18" charset="0"/>
              </a:rPr>
              <a:t>Allowing the management to focus on these variables</a:t>
            </a:r>
          </a:p>
          <a:p>
            <a:pPr marL="800100" lvl="1" indent="-342900">
              <a:buFont typeface="Wingdings" pitchFamily="2" charset="2"/>
              <a:buChar char="Ø"/>
            </a:pPr>
            <a:endParaRPr lang="en-US" sz="2400" dirty="0" smtClean="0">
              <a:latin typeface="Times New Roman" pitchFamily="18" charset="0"/>
              <a:cs typeface="Times New Roman" pitchFamily="18" charset="0"/>
            </a:endParaRPr>
          </a:p>
          <a:p>
            <a:pPr marL="342900" indent="-342900">
              <a:buFont typeface="Arial" pitchFamily="34" charset="0"/>
              <a:buChar char="•"/>
            </a:pPr>
            <a:r>
              <a:rPr lang="en-US" sz="2400" b="1" dirty="0" smtClean="0">
                <a:latin typeface="Times New Roman" pitchFamily="18" charset="0"/>
                <a:cs typeface="Times New Roman" pitchFamily="18" charset="0"/>
              </a:rPr>
              <a:t>Disadvantages:</a:t>
            </a:r>
          </a:p>
          <a:p>
            <a:pPr marL="800100" lvl="1" indent="-342900">
              <a:buFont typeface="Wingdings" pitchFamily="2" charset="2"/>
              <a:buChar char="Ø"/>
            </a:pPr>
            <a:r>
              <a:rPr lang="en-US" sz="2400" dirty="0" smtClean="0">
                <a:latin typeface="Times New Roman" pitchFamily="18" charset="0"/>
                <a:cs typeface="Times New Roman" pitchFamily="18" charset="0"/>
              </a:rPr>
              <a:t>Does not take into account the </a:t>
            </a:r>
            <a:r>
              <a:rPr lang="en-US" sz="2400" b="1" dirty="0" smtClean="0">
                <a:solidFill>
                  <a:srgbClr val="002060"/>
                </a:solidFill>
                <a:latin typeface="Times New Roman" pitchFamily="18" charset="0"/>
                <a:cs typeface="Times New Roman" pitchFamily="18" charset="0"/>
              </a:rPr>
              <a:t>probability of occurrence</a:t>
            </a:r>
            <a:endParaRPr lang="en-SG" sz="2400"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24968545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560</TotalTime>
  <Words>1554</Words>
  <Application>Microsoft Office PowerPoint</Application>
  <PresentationFormat>On-screen Show (4:3)</PresentationFormat>
  <Paragraphs>412</Paragraphs>
  <Slides>34</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6" baseType="lpstr">
      <vt:lpstr>Opulent</vt:lpstr>
      <vt:lpstr>Equation</vt:lpstr>
      <vt:lpstr>Tutorial 9</vt:lpstr>
      <vt:lpstr>SCOPE</vt:lpstr>
      <vt:lpstr>Summary (Part 1)</vt:lpstr>
      <vt:lpstr>Relevant cash flow</vt:lpstr>
      <vt:lpstr>Depreciation expense</vt:lpstr>
      <vt:lpstr>Analysis</vt:lpstr>
      <vt:lpstr>PROJECT RISK</vt:lpstr>
      <vt:lpstr>Summary (Part 2) </vt:lpstr>
      <vt:lpstr>Sensitivity analysis</vt:lpstr>
      <vt:lpstr>PowerPoint Presentation</vt:lpstr>
      <vt:lpstr>Q13 - 1 </vt:lpstr>
      <vt:lpstr>Q13 – 1</vt:lpstr>
      <vt:lpstr>P13 - 2 </vt:lpstr>
      <vt:lpstr>P13 – 2</vt:lpstr>
      <vt:lpstr>P13 - 2</vt:lpstr>
      <vt:lpstr>P13 - 2</vt:lpstr>
      <vt:lpstr>P13 - 2</vt:lpstr>
      <vt:lpstr>P13 - 2</vt:lpstr>
      <vt:lpstr>P13 - 19 </vt:lpstr>
      <vt:lpstr>P13 - 19</vt:lpstr>
      <vt:lpstr>P13 - 19</vt:lpstr>
      <vt:lpstr>PowerPoint Presentation</vt:lpstr>
      <vt:lpstr>P13 - 19</vt:lpstr>
      <vt:lpstr>P13 - 19</vt:lpstr>
      <vt:lpstr>P13 - 19</vt:lpstr>
      <vt:lpstr>P13 - 19</vt:lpstr>
      <vt:lpstr>P13 - 13 </vt:lpstr>
      <vt:lpstr>P13 - 13</vt:lpstr>
      <vt:lpstr>P13 - 13</vt:lpstr>
      <vt:lpstr>P13 - 13</vt:lpstr>
      <vt:lpstr>P13 - 13</vt:lpstr>
      <vt:lpstr>P13 - 13</vt:lpstr>
      <vt:lpstr>P13 - 13</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Soh Ruiyang</dc:creator>
  <cp:lastModifiedBy>Soh Ruiyang</cp:lastModifiedBy>
  <cp:revision>37</cp:revision>
  <dcterms:created xsi:type="dcterms:W3CDTF">2006-08-16T00:00:00Z</dcterms:created>
  <dcterms:modified xsi:type="dcterms:W3CDTF">2012-10-26T16:16:11Z</dcterms:modified>
</cp:coreProperties>
</file>