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8"/>
  </p:notesMasterIdLst>
  <p:sldIdLst>
    <p:sldId id="256" r:id="rId3"/>
    <p:sldId id="257" r:id="rId4"/>
    <p:sldId id="295" r:id="rId5"/>
    <p:sldId id="296" r:id="rId6"/>
    <p:sldId id="297" r:id="rId7"/>
    <p:sldId id="298" r:id="rId8"/>
    <p:sldId id="299" r:id="rId9"/>
    <p:sldId id="258" r:id="rId10"/>
    <p:sldId id="303" r:id="rId11"/>
    <p:sldId id="305" r:id="rId12"/>
    <p:sldId id="301" r:id="rId13"/>
    <p:sldId id="306" r:id="rId14"/>
    <p:sldId id="304" r:id="rId15"/>
    <p:sldId id="307" r:id="rId16"/>
    <p:sldId id="308" r:id="rId17"/>
    <p:sldId id="309" r:id="rId18"/>
    <p:sldId id="310" r:id="rId19"/>
    <p:sldId id="288" r:id="rId20"/>
    <p:sldId id="311" r:id="rId21"/>
    <p:sldId id="289" r:id="rId22"/>
    <p:sldId id="314" r:id="rId23"/>
    <p:sldId id="315" r:id="rId24"/>
    <p:sldId id="286" r:id="rId25"/>
    <p:sldId id="290" r:id="rId26"/>
    <p:sldId id="316" r:id="rId27"/>
    <p:sldId id="317" r:id="rId28"/>
    <p:sldId id="318" r:id="rId29"/>
    <p:sldId id="319" r:id="rId30"/>
    <p:sldId id="320" r:id="rId31"/>
    <p:sldId id="322" r:id="rId32"/>
    <p:sldId id="324" r:id="rId33"/>
    <p:sldId id="328" r:id="rId34"/>
    <p:sldId id="329" r:id="rId35"/>
    <p:sldId id="326" r:id="rId36"/>
    <p:sldId id="32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평소에 공감을 잘하고 있는지 되돌아보기" id="{1DE4DD7C-2B2A-45DC-BBF3-E49682BE968E}">
          <p14:sldIdLst>
            <p14:sldId id="295"/>
            <p14:sldId id="296"/>
            <p14:sldId id="297"/>
            <p14:sldId id="298"/>
            <p14:sldId id="299"/>
          </p14:sldIdLst>
        </p14:section>
        <p14:section name="102_실천 똑똑_이번 시간에 배울 내용" id="{8BB29CB5-FD43-4AA5-99D9-D9E9B79E9F19}">
          <p14:sldIdLst>
            <p14:sldId id="258"/>
          </p14:sldIdLst>
        </p14:section>
        <p14:section name="201_실천 쑥쑥_공감하는 방법 알아보고 공감받고 싶었던 순간 떠올려 보기" id="{1F5C309D-7B4E-4BDA-AD86-84BFFD1FDAFF}">
          <p14:sldIdLst>
            <p14:sldId id="303"/>
            <p14:sldId id="305"/>
            <p14:sldId id="301"/>
            <p14:sldId id="306"/>
            <p14:sldId id="304"/>
            <p14:sldId id="307"/>
            <p14:sldId id="308"/>
            <p14:sldId id="309"/>
            <p14:sldId id="310"/>
            <p14:sldId id="288"/>
            <p14:sldId id="311"/>
            <p14:sldId id="289"/>
            <p14:sldId id="314"/>
            <p14:sldId id="315"/>
          </p14:sldIdLst>
        </p14:section>
        <p14:section name="202_친구들과 이야기하며 공감해 보고 공감  전문가 자격증 만들어 전달하기" id="{5C0B7F08-B327-41DF-A345-8E7192512FB0}">
          <p14:sldIdLst>
            <p14:sldId id="286"/>
            <p14:sldId id="290"/>
            <p14:sldId id="316"/>
            <p14:sldId id="317"/>
            <p14:sldId id="318"/>
            <p14:sldId id="319"/>
            <p14:sldId id="320"/>
            <p14:sldId id="322"/>
            <p14:sldId id="324"/>
          </p14:sldIdLst>
        </p14:section>
        <p14:section name="301_실천 탄탄_공감하는 방법 실천하기" id="{08F1B851-D391-466E-A39C-0FAAFF1E76F1}">
          <p14:sldIdLst>
            <p14:sldId id="328"/>
            <p14:sldId id="329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  <a:srgbClr val="98D5F5"/>
    <a:srgbClr val="FF6600"/>
    <a:srgbClr val="F3DEC0"/>
    <a:srgbClr val="F3B05B"/>
    <a:srgbClr val="FDCFED"/>
    <a:srgbClr val="A765A1"/>
    <a:srgbClr val="D850CE"/>
    <a:srgbClr val="F1E7F2"/>
    <a:srgbClr val="C58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3DBA6-E768-4449-AF4D-17335CB917D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F0BD5-3051-4C87-8BB9-D79ED9150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2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1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4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openxmlformats.org/officeDocument/2006/relationships/image" Target="../media/image5.png"/><Relationship Id="rId5" Type="http://schemas.microsoft.com/office/2007/relationships/hdphoto" Target="../media/hdphoto3.wdp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microsoft.com/office/2007/relationships/hdphoto" Target="../media/hdphoto5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duk_03_05_0003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장창훈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공감하는 방법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22167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2025.05.13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장창훈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2025.05.19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영현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lang="ko-KR" altLang="en-US" sz="800" dirty="0" smtClean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2025.05.21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</a:t>
            </a:r>
            <a:r>
              <a:rPr lang="en-US" altLang="ko-KR" dirty="0" smtClean="0"/>
              <a:t>9)</a:t>
            </a:r>
            <a:r>
              <a:rPr lang="ko-KR" altLang="en-US" dirty="0" smtClean="0"/>
              <a:t>으로 </a:t>
            </a:r>
            <a:r>
              <a:rPr lang="ko-KR" altLang="en-US" dirty="0"/>
              <a:t>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추가 질문 탭 </a:t>
            </a:r>
            <a:r>
              <a:rPr lang="en-US" altLang="ko-KR" dirty="0"/>
              <a:t>1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1134690"/>
            <a:ext cx="10249807" cy="4713459"/>
            <a:chOff x="332418" y="1035107"/>
            <a:chExt cx="10249807" cy="471345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친구에게 공감하기 위해서 눈을 마주쳐야 하는 까닭은 무엇일까요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1914" y="2969458"/>
            <a:ext cx="8065191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눈을 마주치면 친구가 자신의 이야기를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잘 들어준다고 느낄 수 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en-US" altLang="ko-KR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4475" y="3266605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831896" y="113611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44865" y="30799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21148" y="7613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206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936" y="729057"/>
            <a:ext cx="5312452" cy="4049551"/>
          </a:xfrm>
          <a:prstGeom prst="rect">
            <a:avLst/>
          </a:prstGeom>
        </p:spPr>
      </p:pic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공감하는 방법을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1-1: </a:t>
            </a:r>
            <a:r>
              <a:rPr lang="ko-KR" altLang="en-US" dirty="0" err="1" smtClean="0"/>
              <a:t>노란줄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1-2: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-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_</a:t>
            </a:r>
            <a:r>
              <a:rPr lang="ko-KR" altLang="en-US" dirty="0" smtClean="0"/>
              <a:t>노란색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1-3: </a:t>
            </a:r>
            <a:r>
              <a:rPr lang="ko-KR" altLang="en-US" dirty="0" err="1" smtClean="0"/>
              <a:t>노란줄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버튼 클릭 시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고정 텍스트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#C00000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우주</a:t>
            </a:r>
            <a:r>
              <a:rPr lang="en-US" altLang="ko-KR" dirty="0"/>
              <a:t>-</a:t>
            </a:r>
            <a:r>
              <a:rPr lang="ko-KR" altLang="en-US" dirty="0"/>
              <a:t>여행</a:t>
            </a:r>
            <a:r>
              <a:rPr lang="en-US" altLang="ko-KR" dirty="0"/>
              <a:t>_</a:t>
            </a:r>
            <a:r>
              <a:rPr lang="ko-KR" altLang="en-US" dirty="0"/>
              <a:t>노란색</a:t>
            </a:r>
            <a:r>
              <a:rPr lang="en-US" altLang="ko-KR" dirty="0"/>
              <a:t>-</a:t>
            </a:r>
            <a:r>
              <a:rPr lang="ko-KR" altLang="en-US" dirty="0"/>
              <a:t>달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err="1"/>
              <a:t>노란줄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1339069" y="2932582"/>
            <a:ext cx="60686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4011080" y="1144413"/>
            <a:ext cx="1714235" cy="3885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공감 </a:t>
            </a:r>
            <a:r>
              <a:rPr lang="en-US" altLang="ko-KR" sz="2500" dirty="0" smtClean="0">
                <a:solidFill>
                  <a:schemeClr val="tx1"/>
                </a:solidFill>
              </a:rPr>
              <a:t>2</a:t>
            </a:r>
            <a:r>
              <a:rPr lang="ko-KR" altLang="en-US" sz="2500" dirty="0" smtClean="0">
                <a:solidFill>
                  <a:schemeClr val="tx1"/>
                </a:solidFill>
              </a:rPr>
              <a:t>단계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72256" y="1711340"/>
            <a:ext cx="3939456" cy="42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rgbClr val="C00000"/>
                </a:solidFill>
              </a:rPr>
              <a:t>친구의 말을 들으며 반응하기</a:t>
            </a:r>
            <a:endParaRPr lang="ko-KR" altLang="en-US" sz="25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140811" y="2307052"/>
            <a:ext cx="3314701" cy="187740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친구를 보며 미소 짓기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고개 끄덕이기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친구와 이야기하며 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표정 지어 주기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원호 11"/>
          <p:cNvSpPr/>
          <p:nvPr/>
        </p:nvSpPr>
        <p:spPr>
          <a:xfrm rot="8388919">
            <a:off x="-484877" y="-59376"/>
            <a:ext cx="4038937" cy="3184635"/>
          </a:xfrm>
          <a:prstGeom prst="arc">
            <a:avLst/>
          </a:prstGeom>
          <a:ln w="60325">
            <a:solidFill>
              <a:srgbClr val="FF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원호 42"/>
          <p:cNvSpPr/>
          <p:nvPr/>
        </p:nvSpPr>
        <p:spPr>
          <a:xfrm rot="19686673">
            <a:off x="5609839" y="2592144"/>
            <a:ext cx="4038937" cy="3184635"/>
          </a:xfrm>
          <a:prstGeom prst="arc">
            <a:avLst/>
          </a:prstGeom>
          <a:ln w="60325">
            <a:solidFill>
              <a:srgbClr val="FF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3936269" y="4661689"/>
            <a:ext cx="1789046" cy="320041"/>
            <a:chOff x="1971574" y="4664292"/>
            <a:chExt cx="1789046" cy="32004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7877206" y="1032035"/>
            <a:ext cx="1406624" cy="346990"/>
            <a:chOff x="1930587" y="3288931"/>
            <a:chExt cx="1406624" cy="346990"/>
          </a:xfrm>
        </p:grpSpPr>
        <p:sp>
          <p:nvSpPr>
            <p:cNvPr id="54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78127" y="3062182"/>
            <a:ext cx="840067" cy="305950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7767223" y="8367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140811" y="14489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140811" y="22470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3192811" y="946330"/>
            <a:ext cx="60686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000870" y="2193112"/>
            <a:ext cx="60686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8888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/>
              <a:t>추가질문</a:t>
            </a:r>
            <a:r>
              <a:rPr lang="en-US" altLang="ko-KR" dirty="0"/>
              <a:t>1]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예 </a:t>
            </a:r>
            <a:r>
              <a:rPr lang="ko-KR" altLang="en-US" dirty="0"/>
              <a:t>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11)</a:t>
            </a:r>
            <a:r>
              <a:rPr lang="ko-KR" altLang="en-US" dirty="0" smtClean="0"/>
              <a:t>으로 </a:t>
            </a:r>
            <a:r>
              <a:rPr lang="ko-KR" altLang="en-US" dirty="0"/>
              <a:t>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추가 질문 탭 </a:t>
            </a:r>
            <a:r>
              <a:rPr lang="en-US" altLang="ko-KR" dirty="0"/>
              <a:t>1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1134690"/>
            <a:ext cx="10249807" cy="4713459"/>
            <a:chOff x="332418" y="1035107"/>
            <a:chExt cx="10249807" cy="471345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295068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친구의 이야기를 들을 때 미소를 짓거나 고개를 끄덕이면서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반응해 줘야 하는 까닭은 무엇일까요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61914" y="2779727"/>
            <a:ext cx="8065191" cy="127970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친구가 말할 때 미소를 짓거나 고개를 끄덕이면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잘 듣고 있다는 걸 보여줄 수 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그러면 친구도 기분이 좋아집니다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4475" y="3266605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44865" y="30799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21148" y="7613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79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65" y="827434"/>
            <a:ext cx="5312452" cy="4049551"/>
          </a:xfrm>
          <a:prstGeom prst="rect">
            <a:avLst/>
          </a:prstGeom>
        </p:spPr>
      </p:pic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공감하는 방법을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9353974" y="5279304"/>
            <a:ext cx="2826000" cy="1578696"/>
          </a:xfrm>
        </p:spPr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r>
              <a:rPr lang="en-US" altLang="ko-KR" dirty="0"/>
              <a:t>duk_03_06_0003_201_02</a:t>
            </a:r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err="1" smtClean="0"/>
              <a:t>추가질문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14)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위치에 배경과 함께 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하여 넣어주세요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노란줄과</a:t>
            </a:r>
            <a:r>
              <a:rPr lang="ko-KR" altLang="en-US" dirty="0" smtClean="0"/>
              <a:t> 삽화 내의 종이컵이 연결되도록 해주세요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3-1: </a:t>
            </a:r>
            <a:r>
              <a:rPr lang="ko-KR" altLang="en-US" dirty="0" err="1" smtClean="0"/>
              <a:t>노란줄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3-2: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-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_</a:t>
            </a:r>
            <a:r>
              <a:rPr lang="ko-KR" altLang="en-US" dirty="0" smtClean="0"/>
              <a:t>노란색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#C00000)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예시 답안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우주</a:t>
            </a:r>
            <a:r>
              <a:rPr lang="en-US" altLang="ko-KR" dirty="0"/>
              <a:t>-</a:t>
            </a:r>
            <a:r>
              <a:rPr lang="ko-KR" altLang="en-US" dirty="0"/>
              <a:t>여행</a:t>
            </a:r>
            <a:r>
              <a:rPr lang="en-US" altLang="ko-KR" dirty="0"/>
              <a:t>_</a:t>
            </a:r>
            <a:r>
              <a:rPr lang="ko-KR" altLang="en-US" dirty="0"/>
              <a:t>노란색</a:t>
            </a:r>
            <a:r>
              <a:rPr lang="en-US" altLang="ko-KR" dirty="0"/>
              <a:t>-</a:t>
            </a:r>
            <a:r>
              <a:rPr lang="ko-KR" altLang="en-US" dirty="0"/>
              <a:t>달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err="1"/>
              <a:t>노란줄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r>
              <a:rPr lang="en-US" altLang="ko-KR" dirty="0" smtClean="0"/>
              <a:t>duk_03_06_0003_201_02</a:t>
            </a:r>
            <a:endParaRPr lang="en-US" altLang="ko-KR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7595208" y="8622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668692" y="1121477"/>
            <a:ext cx="1714235" cy="3885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공감 </a:t>
            </a:r>
            <a:r>
              <a:rPr lang="en-US" altLang="ko-KR" sz="2500" dirty="0">
                <a:solidFill>
                  <a:schemeClr val="tx1"/>
                </a:solidFill>
              </a:rPr>
              <a:t>3</a:t>
            </a:r>
            <a:r>
              <a:rPr lang="ko-KR" altLang="en-US" sz="2500" dirty="0" smtClean="0">
                <a:solidFill>
                  <a:schemeClr val="tx1"/>
                </a:solidFill>
              </a:rPr>
              <a:t>단계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54028" y="1749245"/>
            <a:ext cx="4018813" cy="42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rgbClr val="C00000"/>
                </a:solidFill>
              </a:rPr>
              <a:t>친구의 감정을 읽고</a:t>
            </a:r>
            <a:endParaRPr lang="en-US" altLang="ko-KR" sz="2500" b="1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2500" b="1" dirty="0" smtClean="0">
                <a:solidFill>
                  <a:srgbClr val="C00000"/>
                </a:solidFill>
              </a:rPr>
              <a:t>친구의 마음을 말로 표현하기</a:t>
            </a:r>
            <a:endParaRPr lang="ko-KR" altLang="en-US" sz="2500" b="1" dirty="0">
              <a:solidFill>
                <a:srgbClr val="C00000"/>
              </a:solidFill>
            </a:endParaRPr>
          </a:p>
        </p:txBody>
      </p:sp>
      <p:sp>
        <p:nvSpPr>
          <p:cNvPr id="35" name="원호 34"/>
          <p:cNvSpPr/>
          <p:nvPr/>
        </p:nvSpPr>
        <p:spPr>
          <a:xfrm rot="8388919">
            <a:off x="3270173" y="586907"/>
            <a:ext cx="4038937" cy="3184635"/>
          </a:xfrm>
          <a:prstGeom prst="arc">
            <a:avLst/>
          </a:prstGeom>
          <a:ln w="60325">
            <a:solidFill>
              <a:srgbClr val="FF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950306" y="2403498"/>
            <a:ext cx="3314701" cy="206634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그랬구나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너는 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~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한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마음이겠구나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너는 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~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라고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생각했구나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3860182" y="4594932"/>
            <a:ext cx="1775488" cy="320042"/>
            <a:chOff x="4915693" y="4615244"/>
            <a:chExt cx="1775488" cy="32004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7877206" y="1032035"/>
            <a:ext cx="1406624" cy="346990"/>
            <a:chOff x="1930587" y="3288931"/>
            <a:chExt cx="1406624" cy="346990"/>
          </a:xfrm>
        </p:grpSpPr>
        <p:sp>
          <p:nvSpPr>
            <p:cNvPr id="46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43400" y="3227926"/>
            <a:ext cx="840067" cy="30595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892535" y="13755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34757" y="3154095"/>
            <a:ext cx="66203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65907" y="3154095"/>
            <a:ext cx="66203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83314" y="1095295"/>
            <a:ext cx="66203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143537" y="141041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420809" y="23974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008" b="99060" l="6646" r="95570">
                        <a14:foregroundMark x1="24684" y1="62218" x2="24684" y2="62218"/>
                        <a14:foregroundMark x1="25633" y1="61654" x2="25633" y2="616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0758" y="1231137"/>
            <a:ext cx="4144031" cy="34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3_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r>
              <a:rPr lang="en-US" altLang="ko-KR" dirty="0"/>
              <a:t>(</a:t>
            </a:r>
            <a:r>
              <a:rPr lang="ko-KR" altLang="en-US" dirty="0"/>
              <a:t>슬라이드</a:t>
            </a:r>
            <a:r>
              <a:rPr lang="en-US" altLang="ko-KR" dirty="0"/>
              <a:t> </a:t>
            </a:r>
            <a:r>
              <a:rPr lang="en-US" altLang="ko-KR" dirty="0" smtClean="0"/>
              <a:t>13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/>
              <a:t>4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-19050" y="2272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7253408" y="505552"/>
              <a:ext cx="304658" cy="261610"/>
              <a:chOff x="3704671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7046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26929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14573" y="504397"/>
              <a:ext cx="304658" cy="261610"/>
              <a:chOff x="3704671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7046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229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977355" y="504397"/>
              <a:ext cx="304658" cy="261610"/>
              <a:chOff x="3704671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7046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229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63051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친구의 감정을 파악하고 파악한 것을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말로 어떻게 표현해 줄 수 있을까요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782434"/>
              <a:ext cx="7931097" cy="496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슬퍼 보이면 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“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속상했겠다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.”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하고 말해 줄 수 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71857" y="3485283"/>
            <a:ext cx="840067" cy="305950"/>
          </a:xfrm>
          <a:prstGeom prst="rect">
            <a:avLst/>
          </a:prstGeom>
        </p:spPr>
      </p:pic>
      <p:sp>
        <p:nvSpPr>
          <p:cNvPr id="31" name="양쪽 모서리가 둥근 사각형 30"/>
          <p:cNvSpPr/>
          <p:nvPr/>
        </p:nvSpPr>
        <p:spPr>
          <a:xfrm>
            <a:off x="8433953" y="106337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452203" y="10633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61289" y="12386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7251237" y="7701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312657" y="310348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642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3_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공감 받고 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3_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69226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7274842" y="505552"/>
              <a:ext cx="304658" cy="261610"/>
              <a:chOff x="3726105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726105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48363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36007" y="504397"/>
              <a:ext cx="304658" cy="268680"/>
              <a:chOff x="3726105" y="3578468"/>
              <a:chExt cx="304658" cy="26868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726105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42018" y="358553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998789" y="504397"/>
              <a:ext cx="304658" cy="261610"/>
              <a:chOff x="3726105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726105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44355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63050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화를 내거나 슬퍼할 때 친구의 감정을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말로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표현해 준 적이 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378479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화가 났을 때 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“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많이 속상했겠다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.”</a:t>
              </a: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라고 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말해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준 적이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그랬더니 친구가 조금 마음이 편해졌다고 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9241" y="3442434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485787" y="10692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504037" y="106922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2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3_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공감 받고 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3_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7260554" y="505552"/>
              <a:ext cx="304658" cy="261610"/>
              <a:chOff x="3711817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711817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34075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21719" y="504397"/>
              <a:ext cx="304658" cy="261610"/>
              <a:chOff x="3711817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711817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30067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984501" y="504397"/>
              <a:ext cx="304658" cy="261610"/>
              <a:chOff x="3711817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711817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30067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5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기뻐할 때 어떤 말을 해 </a:t>
              </a:r>
              <a:r>
                <a:rPr lang="ko-KR" altLang="en-US" sz="25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줬나요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580457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“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정말 잘했네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!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축하해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!”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라고 말해 줬습니다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더 기뻐했습니다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31151" y="344843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453249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471499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0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3_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4]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공감 받고 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3_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7265319" y="505552"/>
              <a:ext cx="304658" cy="261610"/>
              <a:chOff x="3716582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716582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38840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626484" y="504397"/>
              <a:ext cx="304658" cy="261610"/>
              <a:chOff x="3716582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716582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734832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8308353" y="504397"/>
              <a:ext cx="304658" cy="261610"/>
              <a:chOff x="403566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63050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친구의 감정을 읽고 마음을 알아줬을 때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친구는 어떤 말과 행동을 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58045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“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고마워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.”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라고 말하면서 웃었습니다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그리고 더 다정하게 이야기해 줬습니다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58295" y="343010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098940" y="1056901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17190" y="105690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291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단계를 아래의 상황에 맞춰 연습해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 /  </a:t>
            </a:r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2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/>
              <a:t>3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주황색 제목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직접 쓰기란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 err="1" smtClean="0"/>
              <a:t>직접쓰기</a:t>
            </a:r>
            <a:r>
              <a:rPr lang="ko-KR" altLang="en-US" dirty="0" smtClean="0"/>
              <a:t> </a:t>
            </a:r>
            <a:r>
              <a:rPr lang="ko-KR" altLang="en-US" dirty="0"/>
              <a:t>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5" y="956574"/>
            <a:ext cx="1397952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62535" y="1098265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상황</a:t>
            </a:r>
            <a:r>
              <a:rPr lang="en-US" altLang="ko-KR" sz="2500" dirty="0" smtClean="0"/>
              <a:t>1</a:t>
            </a:r>
            <a:endParaRPr lang="ko-KR" altLang="en-US" sz="2500" dirty="0"/>
          </a:p>
        </p:txBody>
      </p:sp>
      <p:sp>
        <p:nvSpPr>
          <p:cNvPr id="36" name="텍스트 개체 틀 21"/>
          <p:cNvSpPr txBox="1">
            <a:spLocks/>
          </p:cNvSpPr>
          <p:nvPr/>
        </p:nvSpPr>
        <p:spPr>
          <a:xfrm>
            <a:off x="1726198" y="1126946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친구가 키우는 강아지가 아파서 슬퍼할 때</a:t>
            </a:r>
            <a:endParaRPr lang="en-US" altLang="ko-KR" sz="2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05" y="1824783"/>
            <a:ext cx="4077269" cy="2991267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4415745" y="1672742"/>
            <a:ext cx="4834182" cy="2897450"/>
            <a:chOff x="651844" y="1661020"/>
            <a:chExt cx="8455089" cy="3172317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81" name="직선 연결선 8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왼쪽 대괄호 8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왼쪽 대괄호 8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왼쪽 대괄호 8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텍스트 개체 틀 101"/>
          <p:cNvSpPr txBox="1">
            <a:spLocks noGrp="1"/>
          </p:cNvSpPr>
          <p:nvPr>
            <p:ph type="body" sz="quarter" idx="11"/>
          </p:nvPr>
        </p:nvSpPr>
        <p:spPr>
          <a:xfrm>
            <a:off x="4367637" y="1806439"/>
            <a:ext cx="4783429" cy="5248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 algn="ctr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강아지가 아파서 많이 걱정됐겠다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127287" y="4674245"/>
            <a:ext cx="1402415" cy="320042"/>
            <a:chOff x="4915693" y="4615244"/>
            <a:chExt cx="1402415" cy="320042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06" name="그림 10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08" name="텍스트 개체 틀 25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주황색 제목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 smtClean="0"/>
              <a:t>duk_03_06_0003_201_03</a:t>
            </a:r>
            <a:endParaRPr lang="en-US" altLang="ko-KR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48" y="4589706"/>
            <a:ext cx="997200" cy="313585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48" y="5020938"/>
            <a:ext cx="997200" cy="313585"/>
          </a:xfrm>
          <a:prstGeom prst="rect">
            <a:avLst/>
          </a:prstGeom>
        </p:spPr>
      </p:pic>
      <p:sp>
        <p:nvSpPr>
          <p:cNvPr id="111" name="직사각형 110"/>
          <p:cNvSpPr/>
          <p:nvPr/>
        </p:nvSpPr>
        <p:spPr>
          <a:xfrm>
            <a:off x="9338148" y="4184462"/>
            <a:ext cx="2853852" cy="267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삽화 발주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duk_03_06_0003_201_03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텍스트 개체 틀 101"/>
          <p:cNvSpPr txBox="1">
            <a:spLocks/>
          </p:cNvSpPr>
          <p:nvPr/>
        </p:nvSpPr>
        <p:spPr>
          <a:xfrm>
            <a:off x="4263590" y="2257011"/>
            <a:ext cx="4783429" cy="524869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 kern="120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</a:rPr>
              <a:t>강아지가 빨리 나았으면 좋겠다</a:t>
            </a:r>
            <a:r>
              <a:rPr lang="en-US" altLang="ko-KR" sz="2500" spc="-150" dirty="0" smtClean="0">
                <a:solidFill>
                  <a:srgbClr val="006EE6"/>
                </a:solidFill>
              </a:rPr>
              <a:t>.</a:t>
            </a:r>
          </a:p>
        </p:txBody>
      </p:sp>
      <p:sp>
        <p:nvSpPr>
          <p:cNvPr id="41" name="타원 40"/>
          <p:cNvSpPr/>
          <p:nvPr/>
        </p:nvSpPr>
        <p:spPr>
          <a:xfrm>
            <a:off x="52374" y="9286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6886" y="18273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706347" y="9770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464037" y="157681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161842" y="43937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068324" y="44979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04048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단계를 아래의 상황에 맞춰 연습해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 /  </a:t>
            </a:r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2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/>
              <a:t>3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>
          <a:xfrm>
            <a:off x="9353974" y="434804"/>
            <a:ext cx="2838026" cy="35667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주황색 제목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직접 쓰기란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5" y="956574"/>
            <a:ext cx="1397952" cy="64292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284350" y="1101329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/>
              <a:t>상황</a:t>
            </a:r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36" name="텍스트 개체 틀 21"/>
          <p:cNvSpPr txBox="1">
            <a:spLocks/>
          </p:cNvSpPr>
          <p:nvPr/>
        </p:nvSpPr>
        <p:spPr>
          <a:xfrm>
            <a:off x="1726198" y="1126946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 smtClean="0"/>
              <a:t>친구가 학급 회장에 뽑혀서 기뻐할 때</a:t>
            </a:r>
            <a:endParaRPr lang="en-US" altLang="ko-KR" sz="2500" dirty="0" smtClean="0"/>
          </a:p>
        </p:txBody>
      </p:sp>
      <p:grpSp>
        <p:nvGrpSpPr>
          <p:cNvPr id="63" name="그룹 62"/>
          <p:cNvGrpSpPr/>
          <p:nvPr/>
        </p:nvGrpSpPr>
        <p:grpSpPr>
          <a:xfrm>
            <a:off x="4415745" y="1672742"/>
            <a:ext cx="4834182" cy="2897450"/>
            <a:chOff x="651844" y="1661020"/>
            <a:chExt cx="8455089" cy="3172317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81" name="직선 연결선 8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왼쪽 대괄호 8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왼쪽 대괄호 8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왼쪽 대괄호 8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 9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텍스트 개체 틀 101"/>
          <p:cNvSpPr txBox="1">
            <a:spLocks noGrp="1"/>
          </p:cNvSpPr>
          <p:nvPr>
            <p:ph type="body" sz="quarter" idx="11"/>
          </p:nvPr>
        </p:nvSpPr>
        <p:spPr>
          <a:xfrm>
            <a:off x="4483929" y="1770310"/>
            <a:ext cx="4691211" cy="52486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 algn="ctr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</a:rPr>
              <a:t>정말 축하해</a:t>
            </a:r>
            <a:r>
              <a:rPr lang="en-US" altLang="ko-KR" sz="2500" spc="-150" dirty="0" smtClean="0">
                <a:solidFill>
                  <a:srgbClr val="006EE6"/>
                </a:solidFill>
              </a:rPr>
              <a:t>! </a:t>
            </a:r>
            <a:r>
              <a:rPr lang="ko-KR" altLang="en-US" sz="2500" spc="-150" dirty="0" smtClean="0">
                <a:solidFill>
                  <a:srgbClr val="006EE6"/>
                </a:solidFill>
              </a:rPr>
              <a:t>뽑혀서 기분 좋았겠다</a:t>
            </a:r>
            <a:r>
              <a:rPr lang="en-US" altLang="ko-KR" sz="2500" spc="-150" dirty="0" smtClean="0">
                <a:solidFill>
                  <a:srgbClr val="006EE6"/>
                </a:solidFill>
              </a:rPr>
              <a:t>.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2" y="1957855"/>
            <a:ext cx="3296947" cy="2585182"/>
          </a:xfrm>
          <a:prstGeom prst="rect">
            <a:avLst/>
          </a:prstGeom>
        </p:spPr>
      </p:pic>
      <p:sp>
        <p:nvSpPr>
          <p:cNvPr id="37" name="텍스트 개체 틀 25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 smtClean="0"/>
              <a:t>duk_03_06_0003_201_04</a:t>
            </a:r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989628" y="4625001"/>
            <a:ext cx="1402415" cy="320042"/>
            <a:chOff x="4915693" y="4615244"/>
            <a:chExt cx="1402415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48" y="4589706"/>
            <a:ext cx="997200" cy="31358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948" y="5020938"/>
            <a:ext cx="997200" cy="3135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338148" y="4184462"/>
            <a:ext cx="2853852" cy="2673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smtClean="0">
                <a:solidFill>
                  <a:schemeClr val="tx1"/>
                </a:solidFill>
              </a:rPr>
              <a:t>삽화 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tx1"/>
                </a:solidFill>
              </a:rPr>
              <a:t>duk_03_06_0003_201_04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텍스트 개체 틀 101"/>
          <p:cNvSpPr txBox="1">
            <a:spLocks/>
          </p:cNvSpPr>
          <p:nvPr/>
        </p:nvSpPr>
        <p:spPr>
          <a:xfrm>
            <a:off x="3267802" y="2202083"/>
            <a:ext cx="4691211" cy="524869"/>
          </a:xfrm>
          <a:prstGeom prst="rect">
            <a:avLst/>
          </a:prstGeom>
          <a:noFill/>
          <a:ln>
            <a:noFill/>
          </a:ln>
        </p:spPr>
        <p:txBody>
          <a:bodyPr wrap="square" lIns="72000" tIns="72000" rIns="72000" bIns="72000" rtlCol="0" anchor="ctr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 kern="120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</a:rPr>
              <a:t>나도 정말 기뻐</a:t>
            </a:r>
            <a:r>
              <a:rPr lang="en-US" altLang="ko-KR" sz="2500" spc="-150" dirty="0" smtClean="0">
                <a:solidFill>
                  <a:srgbClr val="006EE6"/>
                </a:solidFill>
              </a:rPr>
              <a:t>!</a:t>
            </a:r>
          </a:p>
        </p:txBody>
      </p:sp>
      <p:sp>
        <p:nvSpPr>
          <p:cNvPr id="46" name="타원 45"/>
          <p:cNvSpPr/>
          <p:nvPr/>
        </p:nvSpPr>
        <p:spPr>
          <a:xfrm>
            <a:off x="-37344" y="9709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1713081" y="9623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26144" y="2072482"/>
            <a:ext cx="264030" cy="27654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294700" y="1564303"/>
            <a:ext cx="264030" cy="27654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8325282" y="4392609"/>
            <a:ext cx="264030" cy="27654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278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08640"/>
              </p:ext>
            </p:extLst>
          </p:nvPr>
        </p:nvGraphicFramePr>
        <p:xfrm>
          <a:off x="239349" y="393459"/>
          <a:ext cx="11713302" cy="3334241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실천 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평소에 공감을 잘하고 있는지 되돌아보기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duk_03_05_0003_101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</a:t>
                      </a:r>
                      <a:r>
                        <a:rPr lang="ko-KR" altLang="en-US" sz="1100" baseline="0" dirty="0" smtClean="0"/>
                        <a:t>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duk_03_05_0003_102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실천 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공감하는 방법 알아보고 </a:t>
                      </a:r>
                      <a:r>
                        <a:rPr lang="ko-KR" altLang="en-US" sz="1100" dirty="0" err="1" smtClean="0"/>
                        <a:t>공감받고</a:t>
                      </a:r>
                      <a:r>
                        <a:rPr lang="ko-KR" altLang="en-US" sz="1100" dirty="0" smtClean="0"/>
                        <a:t> 싶었던 순간 떠올려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duk_03_05_0003_201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친구들과 이야기하며 공감해 보고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공감  전문가 자격증 만들어 전달하기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duk_03_05_0003_202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835718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실천 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공감하는 방법 실천하기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duk_03_05_0003_301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공감받고</a:t>
            </a:r>
            <a:r>
              <a:rPr lang="ko-KR" altLang="en-US" dirty="0" smtClean="0"/>
              <a:t> 싶었던 상황을 떠올려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2 /  </a:t>
            </a:r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3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버튼 클릭 시</a:t>
            </a:r>
            <a:r>
              <a:rPr lang="en-US" altLang="ko-KR" dirty="0" smtClean="0"/>
              <a:t>, 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21) 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직접 쓰기 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40" y="4640033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88" y="5124465"/>
            <a:ext cx="997200" cy="313585"/>
          </a:xfrm>
          <a:prstGeom prst="rect">
            <a:avLst/>
          </a:prstGeom>
        </p:spPr>
      </p:pic>
      <p:sp>
        <p:nvSpPr>
          <p:cNvPr id="53" name="텍스트 개체 틀 52"/>
          <p:cNvSpPr txBox="1">
            <a:spLocks noGrp="1"/>
          </p:cNvSpPr>
          <p:nvPr>
            <p:ph type="body" sz="quarter" idx="21"/>
          </p:nvPr>
        </p:nvSpPr>
        <p:spPr>
          <a:xfrm>
            <a:off x="90166" y="5330947"/>
            <a:ext cx="9118182" cy="45216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>
              <a:lnSpc>
                <a:spcPct val="105000"/>
              </a:lnSpc>
              <a:buNone/>
            </a:pPr>
            <a:endParaRPr lang="en-US" altLang="ko-KR" sz="2500" spc="-3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877206" y="1032035"/>
            <a:ext cx="1406624" cy="346990"/>
            <a:chOff x="1930587" y="3288931"/>
            <a:chExt cx="1406624" cy="346990"/>
          </a:xfrm>
        </p:grpSpPr>
        <p:sp>
          <p:nvSpPr>
            <p:cNvPr id="35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421712" y="1394271"/>
            <a:ext cx="8455089" cy="3172317"/>
            <a:chOff x="651844" y="1661020"/>
            <a:chExt cx="8455089" cy="317231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41" name="직선 연결선 4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왼쪽 대괄호 4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왼쪽 대괄호 4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대괄호 4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48966" y="1596943"/>
            <a:ext cx="795348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내가 노력해서 태권도 검은 띠로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승급했을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때 기쁜 마음을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6738" y="2015158"/>
            <a:ext cx="7953487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공감받고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싶었습니다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4783" y="2427231"/>
            <a:ext cx="795348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열심히 준비해서 운동 경기를 했는데 결과가 좋지 않을 때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공감받고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싶었습니다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4782" y="3250428"/>
            <a:ext cx="795348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달리기에서 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등을 해서 기쁠 때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공감받고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싶었습니다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57" name="타원 56"/>
          <p:cNvSpPr/>
          <p:nvPr/>
        </p:nvSpPr>
        <p:spPr>
          <a:xfrm>
            <a:off x="7729356" y="8959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67781" y="12828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169262" y="44322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758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추가질문</a:t>
            </a:r>
            <a:r>
              <a:rPr lang="en-US" altLang="ko-KR" dirty="0"/>
              <a:t>1]</a:t>
            </a:r>
            <a:endParaRPr lang="ko-KR" altLang="en-US" dirty="0" smtClean="0"/>
          </a:p>
          <a:p>
            <a:r>
              <a:rPr lang="ko-KR" altLang="en-US" dirty="0" smtClean="0"/>
              <a:t>질문</a:t>
            </a:r>
            <a:r>
              <a:rPr lang="en-US" altLang="ko-KR" dirty="0" smtClean="0"/>
              <a:t>-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ko-KR" altLang="en-US" dirty="0"/>
              <a:t>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20)</a:t>
            </a:r>
            <a:r>
              <a:rPr lang="ko-KR" altLang="en-US" dirty="0" smtClean="0"/>
              <a:t>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추가 질문 탭 </a:t>
            </a:r>
            <a:r>
              <a:rPr lang="en-US" altLang="ko-KR" dirty="0"/>
              <a:t>2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10249807" cy="4960318"/>
            <a:chOff x="332418" y="788248"/>
            <a:chExt cx="10249807" cy="496031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기쁘거나 좋았을 때는 언제인가요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195529" y="899020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209395" y="90482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5892" y="3038684"/>
            <a:ext cx="8065191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친구랑 놀 때 정말 즐겁고 좋습니다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웃으면서 신나게 놀면 기분이 좋아집니다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70802" y="3335832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25145" y="31277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81870" y="6179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213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>
          <a:xfrm>
            <a:off x="813776" y="7200"/>
            <a:ext cx="8528770" cy="226800"/>
          </a:xfrm>
        </p:spPr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/>
              <a:t>공감받고</a:t>
            </a:r>
            <a:r>
              <a:rPr lang="ko-KR" altLang="en-US" dirty="0"/>
              <a:t> 싶었던 순간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쑥쑥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싶었던 순간 떠올려 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3_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2]</a:t>
            </a:r>
            <a:endParaRPr lang="ko-KR" altLang="en-US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공감하는 방법 알아보고 공감 받고 싶었던 순간 떠올려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추가질문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기쁘거나 좋아서 </a:t>
              </a: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공감받고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싶었을 때는 언제인가요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125" y="3578468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544868" y="887831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5071" y="90433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914" y="2981706"/>
            <a:ext cx="8065191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시험에서 좋은 점수를 받았을 때 기뻐서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공감받고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싶었습니다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70802" y="3183684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친구들과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싶은 상황을 이야기하며 서로 공감해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>
                <a:solidFill>
                  <a:schemeClr val="accent2"/>
                </a:solidFill>
              </a:rPr>
              <a:t>1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duk_03_05_0003_202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쑥쑥</a:t>
            </a:r>
            <a:r>
              <a:rPr lang="en-US" altLang="ko-KR" dirty="0" smtClean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</a:t>
            </a:r>
            <a:r>
              <a:rPr lang="ko-KR" altLang="en-US" dirty="0" smtClean="0"/>
              <a:t>전달하기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두 개 구성</a:t>
            </a:r>
            <a:endParaRPr lang="en-US" altLang="ko-KR" dirty="0" smtClean="0"/>
          </a:p>
          <a:p>
            <a:r>
              <a:rPr lang="ko-KR" altLang="en-US" dirty="0" smtClean="0"/>
              <a:t>활동 방법 캡션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두 개 구성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7350" y="1064910"/>
            <a:ext cx="8819930" cy="461891"/>
            <a:chOff x="237350" y="1064910"/>
            <a:chExt cx="8819930" cy="461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375981" y="1891269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1683" y="3506662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0530" y="1773482"/>
            <a:ext cx="36695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이야기할 순서를 정합니다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16" name="TextBox 15"/>
          <p:cNvSpPr txBox="1"/>
          <p:nvPr/>
        </p:nvSpPr>
        <p:spPr>
          <a:xfrm>
            <a:off x="770530" y="2490864"/>
            <a:ext cx="84305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서로의 이야기를 들어 주며 앞에서 배운 공감 </a:t>
            </a:r>
            <a:r>
              <a:rPr lang="en-US" altLang="ko-KR" sz="2500" dirty="0" smtClean="0"/>
              <a:t>1, 2, 3</a:t>
            </a:r>
            <a:r>
              <a:rPr lang="ko-KR" altLang="en-US" sz="2500" dirty="0" smtClean="0"/>
              <a:t>단계에 따라</a:t>
            </a:r>
            <a:endParaRPr lang="en-US" altLang="ko-KR" sz="2500" dirty="0" smtClean="0"/>
          </a:p>
          <a:p>
            <a:r>
              <a:rPr lang="ko-KR" altLang="en-US" sz="2500" dirty="0" smtClean="0"/>
              <a:t>공감해 줍니다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981" y="251230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27705" y="9343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34383" y="43925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2660" y="3471698"/>
            <a:ext cx="81355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이야기를 나눈 후에 내가 얼마나 공감을 잘해 줬는지 친구들의</a:t>
            </a:r>
            <a:endParaRPr lang="en-US" altLang="ko-KR" sz="2500" dirty="0" smtClean="0"/>
          </a:p>
          <a:p>
            <a:r>
              <a:rPr lang="ko-KR" altLang="en-US" sz="2500" dirty="0" smtClean="0"/>
              <a:t>의견을 들어 봅니다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19232" y="4570120"/>
            <a:ext cx="1402415" cy="320042"/>
            <a:chOff x="4915693" y="4615244"/>
            <a:chExt cx="1402415" cy="3200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59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친구들과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싶은 상황을 이야기하며 서로 공감해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pPr>
              <a:buAutoNum type="arabicPeriod" startAt="2"/>
            </a:pPr>
            <a:r>
              <a:rPr lang="ko-KR" altLang="en-US" dirty="0" smtClean="0"/>
              <a:t>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3. </a:t>
            </a:r>
            <a:r>
              <a:rPr lang="ko-KR" altLang="en-US" spc="0" dirty="0" smtClean="0">
                <a:solidFill>
                  <a:schemeClr val="tx1"/>
                </a:solidFill>
              </a:rPr>
              <a:t>예 </a:t>
            </a:r>
            <a:r>
              <a:rPr lang="ko-KR" altLang="en-US" spc="0" dirty="0">
                <a:solidFill>
                  <a:schemeClr val="tx1"/>
                </a:solidFill>
              </a:rPr>
              <a:t>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7667041" y="7746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53797" y="11650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67" y="4646568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80" y="5048443"/>
            <a:ext cx="997200" cy="313585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291851" y="4612334"/>
            <a:ext cx="1402415" cy="320042"/>
            <a:chOff x="4915693" y="4615244"/>
            <a:chExt cx="1402415" cy="3200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88325"/>
              </p:ext>
            </p:extLst>
          </p:nvPr>
        </p:nvGraphicFramePr>
        <p:xfrm>
          <a:off x="478172" y="1344516"/>
          <a:ext cx="8600935" cy="318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669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6204266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869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내가 공감해</a:t>
                      </a:r>
                      <a:endParaRPr lang="en-US" altLang="ko-KR" sz="2500" b="0" spc="-150" dirty="0" smtClean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준 친구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친구의 의견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772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772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7722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7819259" y="947690"/>
            <a:ext cx="1482691" cy="346990"/>
            <a:chOff x="1930587" y="3288931"/>
            <a:chExt cx="1406624" cy="346990"/>
          </a:xfrm>
        </p:grpSpPr>
        <p:sp>
          <p:nvSpPr>
            <p:cNvPr id="52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>
          <a:xfrm>
            <a:off x="540271" y="2256159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9668" y="3075825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380" y="3895491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39759" y="2256159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8817" y="2996003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8817" y="3757041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99420" y="2182841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건우는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친절하게 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무슨 일이 있었는지 말해 볼래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?’</a:t>
            </a:r>
          </a:p>
          <a:p>
            <a:pPr>
              <a:lnSpc>
                <a:spcPct val="105000"/>
              </a:lnSpc>
            </a:pP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라고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물어봐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88817" y="2974991"/>
            <a:ext cx="559004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건우는 눈을 맞추고 고개를 끄덕여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80502" y="3806904"/>
            <a:ext cx="5590046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건우는 제 말을 잘 들어주고 공감해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0271" y="2242366"/>
            <a:ext cx="5590046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소라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9380" y="3073473"/>
            <a:ext cx="90903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세미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0271" y="3880841"/>
            <a:ext cx="909036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044766" y="45268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13648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r>
              <a:rPr lang="en-US" altLang="ko-KR" dirty="0"/>
              <a:t>(</a:t>
            </a:r>
            <a:r>
              <a:rPr lang="ko-KR" altLang="en-US" dirty="0"/>
              <a:t>슬라이드</a:t>
            </a:r>
            <a:r>
              <a:rPr lang="en-US" altLang="ko-KR" dirty="0"/>
              <a:t> </a:t>
            </a:r>
            <a:r>
              <a:rPr lang="en-US" altLang="ko-KR" dirty="0" smtClean="0"/>
              <a:t>24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/>
              <a:t>2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-19050" y="2272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63373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8" y="505552"/>
              <a:ext cx="304658" cy="261610"/>
              <a:chOff x="3399871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9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3" y="504397"/>
              <a:ext cx="304658" cy="261610"/>
              <a:chOff x="3399871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5" y="504397"/>
              <a:ext cx="304658" cy="261610"/>
              <a:chOff x="3399871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6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친구에게 </a:t>
              </a: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공감받았을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때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어떤 느낌이 </a:t>
              </a: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들었나요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794681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나에게 관심을 가져준다는 느낌이 들어서 좋았습니다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37902" y="3403239"/>
            <a:ext cx="840067" cy="305950"/>
          </a:xfrm>
          <a:prstGeom prst="rect">
            <a:avLst/>
          </a:prstGeom>
        </p:spPr>
      </p:pic>
      <p:sp>
        <p:nvSpPr>
          <p:cNvPr id="31" name="양쪽 모서리가 둥근 사각형 30"/>
          <p:cNvSpPr/>
          <p:nvPr/>
        </p:nvSpPr>
        <p:spPr>
          <a:xfrm>
            <a:off x="8164078" y="106337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82328" y="10633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8531385" y="10663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52841" y="106632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33518" y="15810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251567" y="32240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875532" y="8585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002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2]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/>
              <a:t>추가질문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69226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39086" y="505552"/>
              <a:ext cx="304658" cy="261610"/>
              <a:chOff x="3390349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1260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0251" y="504397"/>
              <a:ext cx="304658" cy="268680"/>
              <a:chOff x="3390349" y="3578468"/>
              <a:chExt cx="304658" cy="26868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06262" y="358553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63033" y="504397"/>
              <a:ext cx="304658" cy="261610"/>
              <a:chOff x="339034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0859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65028"/>
              <a:ext cx="7931097" cy="496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공감해줄 때 가장 기쁘거나 신났던 이야기는 무엇이었나요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378481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그림 그리기 대회에서 상을 탔을 때 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같이 기뻐해 줬습니다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그랬더니 친구가 환하게 웃었고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저도 기분이 좋아졌습니다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95017" y="3442436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54792" y="10692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3042" y="106922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522335" y="107061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540585" y="107061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9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/>
              <a:t>추가질문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50305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7" y="505552"/>
              <a:ext cx="304658" cy="261610"/>
              <a:chOff x="3399870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8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2" y="504397"/>
              <a:ext cx="304658" cy="261610"/>
              <a:chOff x="3399870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4" y="504397"/>
              <a:ext cx="304658" cy="261610"/>
              <a:chOff x="3399870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5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공감해줄 때 가장 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슬프거나 화났던 </a:t>
              </a: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이야기는 무엇이었나요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580458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키우던 강아지가 다쳤을 때 많이 슬퍼했습니다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나도 마음이 아파서 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“</a:t>
              </a: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정말 슬프겠다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.”</a:t>
              </a: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라고 말해 줬습니다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95017" y="335670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6035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860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852158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3983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0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4]</a:t>
            </a:r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/>
              <a:t>추가질문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995835" y="1058056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357000" y="1056901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089474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729779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공감해 줄 때 어떤 점이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좋았나요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9503" y="3132961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친구가 마음을 알아줘서 기분이 좋아졌습니다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또한 따뜻하고 편한 느낌이 들었습니다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58295" y="343010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7717991" y="1048448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32362" y="105690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456052" y="1048448"/>
            <a:ext cx="304658" cy="261610"/>
            <a:chOff x="3716582" y="3578468"/>
            <a:chExt cx="304658" cy="261610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93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duk_03_05_0003_202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5]</a:t>
            </a:r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/>
              <a:t>2_</a:t>
            </a:r>
            <a:r>
              <a:rPr lang="ko-KR" altLang="en-US" dirty="0" err="1"/>
              <a:t>추가질문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71"/>
            <a:ext cx="9353973" cy="473947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93" y="234000"/>
            <a:ext cx="476281" cy="47628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885012" y="1055708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246177" y="1054553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432569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729779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공감을 잘하는 생활을 하려면 어떤 점을 다짐해야 할까요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9503" y="3132961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친구의 말을 잘 듣고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마음을 먼저 생각해 보겠다고 다짐했습니다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그리고 힘들 때 따뜻한 말을 많이 해 주려고 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0223" y="335670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7634252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59993" y="106305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022327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036255" y="107067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0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나는 평소에 다른 사람에게 공감을 잘하고 있는지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en-US" altLang="ko-KR" dirty="0" smtClean="0"/>
              <a:t>1. duk_03_05_0003_101_01</a:t>
            </a:r>
            <a:endParaRPr lang="ko-KR" altLang="en-US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duk_03_05_0003_101_02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평소에 공감을 잘하고 있는지 되돌아보기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/>
              <a:t>duk_03_05_0003_101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똑똑</a:t>
            </a:r>
            <a:r>
              <a:rPr lang="en-US" altLang="ko-KR" dirty="0" smtClean="0"/>
              <a:t>_</a:t>
            </a:r>
            <a:r>
              <a:rPr lang="ko-KR" altLang="en-US" dirty="0"/>
              <a:t>평소에 공감을 잘하고 있는지 </a:t>
            </a:r>
            <a:r>
              <a:rPr lang="ko-KR" altLang="en-US" dirty="0" smtClean="0"/>
              <a:t>되돌아보기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세 개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duk_03_05_0003_101_01</a:t>
            </a:r>
            <a:endParaRPr lang="ko-KR" altLang="en-US" dirty="0"/>
          </a:p>
          <a:p>
            <a:pPr algn="l"/>
            <a:r>
              <a:rPr lang="en-US" altLang="ko-KR" dirty="0" smtClean="0"/>
              <a:t>duk_03_05_0003_101_02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나의 감정 정보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7" y="1352465"/>
            <a:ext cx="4172532" cy="30960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09" y="1352465"/>
            <a:ext cx="4115374" cy="3067478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7725622" y="968514"/>
            <a:ext cx="1504763" cy="346990"/>
            <a:chOff x="1930587" y="3288931"/>
            <a:chExt cx="1406624" cy="346990"/>
          </a:xfrm>
        </p:grpSpPr>
        <p:sp>
          <p:nvSpPr>
            <p:cNvPr id="42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954365" y="4603787"/>
            <a:ext cx="1775488" cy="320042"/>
            <a:chOff x="4915693" y="4615244"/>
            <a:chExt cx="1775488" cy="32004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8" name="타원 27"/>
          <p:cNvSpPr/>
          <p:nvPr/>
        </p:nvSpPr>
        <p:spPr>
          <a:xfrm>
            <a:off x="7558839" y="7835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02661" y="12681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514264" y="43158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54935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00" dirty="0" err="1" smtClean="0"/>
              <a:t>공감받았을</a:t>
            </a:r>
            <a:r>
              <a:rPr lang="ko-KR" altLang="en-US" spc="-100" dirty="0" smtClean="0"/>
              <a:t> 때 어떤 점이 좋았는지 떠올려 보며 </a:t>
            </a:r>
            <a:r>
              <a:rPr lang="ko-KR" altLang="en-US" spc="-100" dirty="0" smtClean="0"/>
              <a:t>친구에게 </a:t>
            </a:r>
            <a:r>
              <a:rPr lang="en-US" altLang="ko-KR" spc="-100" dirty="0" smtClean="0"/>
              <a:t>‘</a:t>
            </a:r>
            <a:r>
              <a:rPr lang="ko-KR" altLang="en-US" spc="-100" dirty="0" smtClean="0"/>
              <a:t>공감 전문가 자격증</a:t>
            </a:r>
            <a:r>
              <a:rPr lang="en-US" altLang="ko-KR" spc="-100" dirty="0" smtClean="0"/>
              <a:t>’</a:t>
            </a:r>
            <a:r>
              <a:rPr lang="ko-KR" altLang="en-US" spc="-100" dirty="0" smtClean="0"/>
              <a:t>을 만들어 전달해 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 /  </a:t>
            </a:r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>
                <a:solidFill>
                  <a:schemeClr val="accent2"/>
                </a:solidFill>
              </a:rPr>
              <a:t>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duk_03_05_0003_202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61" y="4583061"/>
            <a:ext cx="997200" cy="313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51" y="5082701"/>
            <a:ext cx="997200" cy="313585"/>
          </a:xfrm>
          <a:prstGeom prst="rect">
            <a:avLst/>
          </a:prstGeom>
        </p:spPr>
      </p:pic>
      <p:sp>
        <p:nvSpPr>
          <p:cNvPr id="22" name="텍스트 개체 틀 15"/>
          <p:cNvSpPr txBox="1">
            <a:spLocks/>
          </p:cNvSpPr>
          <p:nvPr/>
        </p:nvSpPr>
        <p:spPr>
          <a:xfrm>
            <a:off x="765336" y="113370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나에게 공감을 잘해 준 친구는 누구였나요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4" name="텍스트 개체 틀 15"/>
          <p:cNvSpPr txBox="1">
            <a:spLocks/>
          </p:cNvSpPr>
          <p:nvPr/>
        </p:nvSpPr>
        <p:spPr>
          <a:xfrm>
            <a:off x="800037" y="279675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그 친구는 어떤 방법으로 나에게 공감해 </a:t>
            </a:r>
            <a:r>
              <a:rPr lang="ko-KR" altLang="en-US" dirty="0" err="1" smtClean="0"/>
              <a:t>줬나요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6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25304" y="1928758"/>
            <a:ext cx="8553527" cy="96257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19683" y="3548780"/>
            <a:ext cx="8553527" cy="96257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73737" y="4569389"/>
            <a:ext cx="1402415" cy="320042"/>
            <a:chOff x="4915693" y="4615244"/>
            <a:chExt cx="1402415" cy="3200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459539" y="1970960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9539" y="1980453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승헌이가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 말에 공감을 잘해줬습니다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4425" y="3590821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9683" y="3595101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 말을 들으며 고개를 끄덕여 줬습니다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15094" y="12062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40130" y="186653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144727" y="43853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175151" y="43014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" y="1510999"/>
            <a:ext cx="108000" cy="1080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5" y="3181195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70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공감받았을</a:t>
            </a:r>
            <a:r>
              <a:rPr lang="ko-KR" altLang="en-US" dirty="0"/>
              <a:t> 때 어떤 점이 좋았는지 떠올려 보며 </a:t>
            </a:r>
            <a:endParaRPr lang="en-US" altLang="ko-KR" dirty="0"/>
          </a:p>
          <a:p>
            <a:r>
              <a:rPr lang="ko-KR" altLang="en-US" dirty="0"/>
              <a:t>친구에게 </a:t>
            </a:r>
            <a:r>
              <a:rPr lang="en-US" altLang="ko-KR" dirty="0"/>
              <a:t>‘</a:t>
            </a:r>
            <a:r>
              <a:rPr lang="ko-KR" altLang="en-US" dirty="0"/>
              <a:t>공감 전문가 자격증</a:t>
            </a:r>
            <a:r>
              <a:rPr lang="en-US" altLang="ko-KR" dirty="0"/>
              <a:t>’</a:t>
            </a:r>
            <a:r>
              <a:rPr lang="ko-KR" altLang="en-US" dirty="0"/>
              <a:t>을 만들어 전달해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 /  </a:t>
            </a:r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>
                <a:solidFill>
                  <a:schemeClr val="accent2"/>
                </a:solidFill>
              </a:rPr>
              <a:t>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duk_03_05_0003_202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[</a:t>
            </a:r>
            <a:r>
              <a:rPr lang="ko-KR" altLang="en-US" dirty="0"/>
              <a:t>실천 쑥쑥</a:t>
            </a:r>
            <a:r>
              <a:rPr lang="en-US" altLang="ko-KR" dirty="0"/>
              <a:t>_</a:t>
            </a:r>
            <a:r>
              <a:rPr lang="ko-KR" altLang="en-US" dirty="0"/>
              <a:t>친구들과 이야기하며 공감해 보고</a:t>
            </a:r>
            <a:r>
              <a:rPr lang="en-US" altLang="ko-KR" dirty="0"/>
              <a:t> </a:t>
            </a:r>
            <a:r>
              <a:rPr lang="ko-KR" altLang="en-US" dirty="0"/>
              <a:t>공감  전문가 자격증 만들어 전달하기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7874537" y="1350287"/>
            <a:ext cx="1406624" cy="346990"/>
            <a:chOff x="1930587" y="3288931"/>
            <a:chExt cx="1406624" cy="346990"/>
          </a:xfrm>
        </p:grpSpPr>
        <p:sp>
          <p:nvSpPr>
            <p:cNvPr id="10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활동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61" y="4583061"/>
            <a:ext cx="997200" cy="31358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51" y="5082701"/>
            <a:ext cx="997200" cy="313585"/>
          </a:xfrm>
          <a:prstGeom prst="rect">
            <a:avLst/>
          </a:prstGeom>
        </p:spPr>
      </p:pic>
      <p:sp>
        <p:nvSpPr>
          <p:cNvPr id="22" name="텍스트 개체 틀 15"/>
          <p:cNvSpPr txBox="1">
            <a:spLocks/>
          </p:cNvSpPr>
          <p:nvPr/>
        </p:nvSpPr>
        <p:spPr>
          <a:xfrm>
            <a:off x="765336" y="113370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공감받았을</a:t>
            </a:r>
            <a:r>
              <a:rPr lang="ko-KR" altLang="en-US" dirty="0" smtClean="0"/>
              <a:t> 때 어떤 점이 </a:t>
            </a:r>
            <a:r>
              <a:rPr lang="ko-KR" altLang="en-US" dirty="0" err="1" smtClean="0"/>
              <a:t>좋았나요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4" name="텍스트 개체 틀 15"/>
          <p:cNvSpPr txBox="1">
            <a:spLocks/>
          </p:cNvSpPr>
          <p:nvPr/>
        </p:nvSpPr>
        <p:spPr>
          <a:xfrm>
            <a:off x="800037" y="279675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‘</a:t>
            </a:r>
            <a:r>
              <a:rPr lang="ko-KR" altLang="en-US" dirty="0" smtClean="0"/>
              <a:t>공감 전문가 자격증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만들어 친구에게 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25304" y="1928758"/>
            <a:ext cx="8553527" cy="96257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090515" y="4571647"/>
            <a:ext cx="1402415" cy="320042"/>
            <a:chOff x="4915693" y="4615244"/>
            <a:chExt cx="1402415" cy="32004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459539" y="1970960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1118" y="1948491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화나는 일이 있었는데 </a:t>
            </a:r>
            <a:r>
              <a:rPr lang="ko-KR" altLang="en-US" sz="2500" spc="-150" dirty="0" err="1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승헌이가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제 마음을 잘 이해해 줘서 마음이 풀렸습니다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" y="1510999"/>
            <a:ext cx="108000" cy="108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9" y="3201096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58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일주일 동안 생활에서 공감을 실천했던 경험을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/>
              <a:t>/ </a:t>
            </a:r>
            <a:r>
              <a:rPr lang="ko-KR" altLang="en-US" dirty="0"/>
              <a:t>자기 점검</a:t>
            </a:r>
            <a:r>
              <a:rPr lang="en-US" altLang="ko-KR" dirty="0"/>
              <a:t>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실천하기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duk_03_05_0003_301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탄탄</a:t>
            </a:r>
            <a:r>
              <a:rPr lang="en-US" altLang="ko-KR" dirty="0"/>
              <a:t>_</a:t>
            </a:r>
            <a:r>
              <a:rPr lang="ko-KR" altLang="en-US" dirty="0"/>
              <a:t>공감하는 방법 실천하기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탭 </a:t>
            </a:r>
            <a:r>
              <a:rPr lang="en-US" altLang="ko-KR" dirty="0"/>
              <a:t>2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spc="0" dirty="0">
                <a:solidFill>
                  <a:schemeClr val="tx1"/>
                </a:solidFill>
              </a:rPr>
              <a:t>표 </a:t>
            </a:r>
            <a:r>
              <a:rPr lang="en-US" altLang="ko-KR" spc="0" dirty="0">
                <a:solidFill>
                  <a:schemeClr val="tx1"/>
                </a:solidFill>
              </a:rPr>
              <a:t>+ </a:t>
            </a:r>
            <a:r>
              <a:rPr lang="ko-KR" altLang="en-US" spc="0" dirty="0">
                <a:solidFill>
                  <a:schemeClr val="tx1"/>
                </a:solidFill>
              </a:rPr>
              <a:t>고정 텍스트 </a:t>
            </a:r>
            <a:r>
              <a:rPr lang="en-US" altLang="ko-KR" spc="0" dirty="0">
                <a:solidFill>
                  <a:schemeClr val="tx1"/>
                </a:solidFill>
              </a:rPr>
              <a:t>+</a:t>
            </a:r>
            <a:r>
              <a:rPr lang="ko-KR" altLang="en-US" spc="0" dirty="0">
                <a:solidFill>
                  <a:schemeClr val="tx1"/>
                </a:solidFill>
              </a:rPr>
              <a:t>직접 쓰기</a:t>
            </a:r>
            <a:r>
              <a:rPr lang="en-US" altLang="ko-KR" spc="0" dirty="0">
                <a:solidFill>
                  <a:schemeClr val="tx1"/>
                </a:solidFill>
              </a:rPr>
              <a:t>+ </a:t>
            </a:r>
            <a:r>
              <a:rPr lang="ko-KR" altLang="en-US" spc="0" dirty="0">
                <a:solidFill>
                  <a:schemeClr val="tx1"/>
                </a:solidFill>
              </a:rPr>
              <a:t>파란색 예시 텍스트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0171"/>
            <a:ext cx="850358" cy="3024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058" y="4620787"/>
            <a:ext cx="997200" cy="31358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51" y="5082719"/>
            <a:ext cx="997200" cy="313585"/>
          </a:xfrm>
          <a:prstGeom prst="rect">
            <a:avLst/>
          </a:prstGeom>
        </p:spPr>
      </p:pic>
      <p:sp>
        <p:nvSpPr>
          <p:cNvPr id="78" name="타원 77"/>
          <p:cNvSpPr/>
          <p:nvPr/>
        </p:nvSpPr>
        <p:spPr>
          <a:xfrm>
            <a:off x="8415179" y="427991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92678"/>
              </p:ext>
            </p:extLst>
          </p:nvPr>
        </p:nvGraphicFramePr>
        <p:xfrm>
          <a:off x="313558" y="1306069"/>
          <a:ext cx="8694527" cy="319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105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1988191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5310231">
                  <a:extLst>
                    <a:ext uri="{9D8B030D-6E8A-4147-A177-3AD203B41FA5}">
                      <a16:colId xmlns:a16="http://schemas.microsoft.com/office/drawing/2014/main" val="3922553649"/>
                    </a:ext>
                  </a:extLst>
                </a:gridCol>
              </a:tblGrid>
              <a:tr h="512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날짜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내가 공감해 준 친구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공감해 준 방법 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781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781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7814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174406" y="4632568"/>
            <a:ext cx="1402415" cy="320042"/>
            <a:chOff x="4915693" y="4615244"/>
            <a:chExt cx="1402415" cy="32004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85" name="TextBox 84"/>
          <p:cNvSpPr txBox="1"/>
          <p:nvPr/>
        </p:nvSpPr>
        <p:spPr>
          <a:xfrm>
            <a:off x="1691030" y="2193929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85472" y="2186634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691030" y="2943102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685472" y="2193929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73346" y="3006625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6599" y="2173441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6915" y="2939392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6915" y="3776530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43054" y="3760998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73346" y="3753204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633663" y="2947216"/>
            <a:ext cx="5616264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축구 경기에서 이긴 일을 자랑하고 싶어 해서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같이 기뻐해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1629" y="2154204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9/8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3558" y="2943101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9/21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09298" y="3747661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10/3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43054" y="2210225"/>
            <a:ext cx="90102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석현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743054" y="2923139"/>
            <a:ext cx="96490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은우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784633" y="3762822"/>
            <a:ext cx="1745441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지율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3347" y="2137758"/>
            <a:ext cx="476965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화나는 일이 있을 때 이야기를 들어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593978" y="3711158"/>
            <a:ext cx="5517695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지율이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동생이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지율이가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그린 그림을 망쳐서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슬퍼할 때 슬픈 표정으로 공감해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4" name="타원 103"/>
          <p:cNvSpPr/>
          <p:nvPr/>
        </p:nvSpPr>
        <p:spPr>
          <a:xfrm>
            <a:off x="106383" y="11764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4099429" y="447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8438697" y="44177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8252726" y="4583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711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일주일 동안 생활에서 공감을 실천했던 경험을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활동 </a:t>
            </a:r>
            <a:r>
              <a:rPr lang="en-US" altLang="ko-KR" dirty="0"/>
              <a:t>/ </a:t>
            </a:r>
            <a:r>
              <a:rPr lang="ko-KR" altLang="en-US" dirty="0"/>
              <a:t>자기 점검</a:t>
            </a:r>
            <a:r>
              <a:rPr lang="en-US" altLang="ko-KR" dirty="0"/>
              <a:t>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실천하기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duk_03_05_0003_301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탄탄</a:t>
            </a:r>
            <a:r>
              <a:rPr lang="en-US" altLang="ko-KR" dirty="0"/>
              <a:t>_</a:t>
            </a:r>
            <a:r>
              <a:rPr lang="ko-KR" altLang="en-US" dirty="0"/>
              <a:t>공감하는 방법 실천하기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2]</a:t>
            </a:r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실천 탄탄</a:t>
            </a:r>
            <a:r>
              <a:rPr lang="en-US" altLang="ko-KR" dirty="0"/>
              <a:t>_</a:t>
            </a:r>
            <a:r>
              <a:rPr lang="ko-KR" altLang="en-US" dirty="0"/>
              <a:t>공감하는 방법 실천하기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1]</a:t>
            </a:r>
            <a:r>
              <a:rPr lang="ko-KR" altLang="en-US" dirty="0"/>
              <a:t>과 기능 동일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0171"/>
            <a:ext cx="850358" cy="3024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772" y="4569998"/>
            <a:ext cx="997200" cy="31358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51" y="5082719"/>
            <a:ext cx="997200" cy="313585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989628" y="4648791"/>
            <a:ext cx="1402415" cy="320042"/>
            <a:chOff x="4915693" y="4615244"/>
            <a:chExt cx="1402415" cy="320042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147999"/>
              </p:ext>
            </p:extLst>
          </p:nvPr>
        </p:nvGraphicFramePr>
        <p:xfrm>
          <a:off x="380806" y="1467564"/>
          <a:ext cx="8694527" cy="2841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105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1988191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5310231">
                  <a:extLst>
                    <a:ext uri="{9D8B030D-6E8A-4147-A177-3AD203B41FA5}">
                      <a16:colId xmlns:a16="http://schemas.microsoft.com/office/drawing/2014/main" val="3922553649"/>
                    </a:ext>
                  </a:extLst>
                </a:gridCol>
              </a:tblGrid>
              <a:tr h="9172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날짜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내가 공감해 준 친구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공감해 준 방법 </a:t>
                      </a:r>
                      <a:endParaRPr lang="ko-KR" altLang="en-US" sz="2500" b="0" spc="-150" dirty="0">
                        <a:solidFill>
                          <a:srgbClr val="846C95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96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9621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51295" y="2418963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3572" y="3353557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87641" y="2418963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799711" y="3330334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23802" y="2371722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23802" y="3326422"/>
            <a:ext cx="135209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1717" y="2390958"/>
            <a:ext cx="990048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10/17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3573" y="3356210"/>
            <a:ext cx="135209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10/29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799711" y="2426258"/>
            <a:ext cx="192409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채원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99711" y="3329164"/>
            <a:ext cx="185788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지호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693691" y="2405150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달리기 대표가 되지 못해 슬퍼하길래 옆에서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693691" y="2843298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기분이 풀릴 때까지 기다려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34365" y="3359464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가족과 여행을 다녀온 얘기를 즐겁게 하는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것을 들어 주고 제 경험도 이야기 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8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실천하기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duk_03_05_0003_301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자기 평가표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ko-KR" altLang="en-US" dirty="0" smtClean="0"/>
              <a:t>노출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15489" y="957032"/>
            <a:ext cx="8886134" cy="3358763"/>
            <a:chOff x="315489" y="957032"/>
            <a:chExt cx="8886134" cy="335876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703" y="3978036"/>
              <a:ext cx="3053074" cy="337759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D6F64CF-85DE-4B0F-A731-BAEB0B50DFB0}"/>
                </a:ext>
              </a:extLst>
            </p:cNvPr>
            <p:cNvGrpSpPr/>
            <p:nvPr/>
          </p:nvGrpSpPr>
          <p:grpSpPr>
            <a:xfrm>
              <a:off x="7930482" y="979237"/>
              <a:ext cx="1271141" cy="226833"/>
              <a:chOff x="5476822" y="2096262"/>
              <a:chExt cx="1125268" cy="223294"/>
            </a:xfrm>
          </p:grpSpPr>
          <p:sp>
            <p:nvSpPr>
              <p:cNvPr id="70" name="사각형: 둥근 모서리 13">
                <a:extLst>
                  <a:ext uri="{FF2B5EF4-FFF2-40B4-BE49-F238E27FC236}">
                    <a16:creationId xmlns:a16="http://schemas.microsoft.com/office/drawing/2014/main" id="{2090529F-F384-4AD5-9246-BA4D553262BF}"/>
                  </a:ext>
                </a:extLst>
              </p:cNvPr>
              <p:cNvSpPr/>
              <p:nvPr/>
            </p:nvSpPr>
            <p:spPr>
              <a:xfrm>
                <a:off x="5476822" y="2096262"/>
                <a:ext cx="1125268" cy="223294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95000"/>
                </a:sysClr>
              </a:solidFill>
              <a:ln w="19050">
                <a:noFill/>
              </a:ln>
            </p:spPr>
            <p:txBody>
              <a:bodyPr rtlCol="0" anchor="ctr"/>
              <a:lstStyle/>
              <a:p>
                <a:pPr marL="14400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spc="-50" dirty="0" smtClean="0">
                    <a:solidFill>
                      <a:prstClr val="black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 얼굴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을 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클릭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하세요</a:t>
                </a:r>
                <a:r>
                  <a:rPr kumimoji="0" lang="en-US" altLang="ko-KR" sz="900" i="0" u="none" strike="noStrike" kern="0" cap="none" spc="-50" normalizeH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.</a:t>
                </a:r>
                <a:endPara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pic>
            <p:nvPicPr>
              <p:cNvPr id="71" name="Picture 2" descr="D:\1_과학\1_초등 과학\3학년\1학기\2022\08_아이콘\help_icon.png">
                <a:extLst>
                  <a:ext uri="{FF2B5EF4-FFF2-40B4-BE49-F238E27FC236}">
                    <a16:creationId xmlns:a16="http://schemas.microsoft.com/office/drawing/2014/main" id="{089DF68E-420A-42AE-AAB0-C7FFA57C1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19500" y="2142095"/>
                <a:ext cx="144016" cy="144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445091" y="1415616"/>
              <a:ext cx="8604181" cy="682626"/>
              <a:chOff x="296416" y="1865240"/>
              <a:chExt cx="8604181" cy="682626"/>
            </a:xfrm>
          </p:grpSpPr>
          <p:sp>
            <p:nvSpPr>
              <p:cNvPr id="59" name="모서리가 둥근 직사각형 58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친구의 말에 귀를 기울이며 잘 들어 </a:t>
                </a:r>
                <a:r>
                  <a:rPr lang="ko-KR" altLang="en-US" sz="25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줬나요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62" name="그룹 61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" name="그룹 12"/>
            <p:cNvGrpSpPr/>
            <p:nvPr/>
          </p:nvGrpSpPr>
          <p:grpSpPr>
            <a:xfrm>
              <a:off x="445090" y="2208760"/>
              <a:ext cx="8604181" cy="682626"/>
              <a:chOff x="296416" y="1865240"/>
              <a:chExt cx="8604181" cy="682626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친구의 말을 들으며 잘 반응해 </a:t>
                </a:r>
                <a:r>
                  <a:rPr lang="ko-KR" altLang="en-US" sz="25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줬나요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51" name="그룹 50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4" name="그룹 13"/>
            <p:cNvGrpSpPr/>
            <p:nvPr/>
          </p:nvGrpSpPr>
          <p:grpSpPr>
            <a:xfrm>
              <a:off x="445089" y="2998751"/>
              <a:ext cx="8604181" cy="875519"/>
              <a:chOff x="296416" y="1872271"/>
              <a:chExt cx="8604181" cy="875519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296416" y="1872271"/>
                <a:ext cx="8604181" cy="864869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15066" y="1886016"/>
                <a:ext cx="6265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친구의 감정을 읽고 친구 마음을 말로 표현해 </a:t>
                </a:r>
                <a:endPara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r>
                  <a:rPr lang="ko-KR" altLang="en-US" sz="25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줬나요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6883071" y="2036382"/>
                <a:ext cx="589498" cy="586617"/>
                <a:chOff x="6574425" y="2045368"/>
                <a:chExt cx="589498" cy="586617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6579940" y="204536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4425" y="2053510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40" name="그룹 39"/>
              <p:cNvGrpSpPr/>
              <p:nvPr/>
            </p:nvGrpSpPr>
            <p:grpSpPr>
              <a:xfrm>
                <a:off x="7593038" y="2044524"/>
                <a:ext cx="583983" cy="586617"/>
                <a:chOff x="7593038" y="2044524"/>
                <a:chExt cx="583983" cy="586617"/>
              </a:xfrm>
            </p:grpSpPr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7593038" y="2044524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3038" y="2085293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그룹 40"/>
              <p:cNvGrpSpPr/>
              <p:nvPr/>
            </p:nvGrpSpPr>
            <p:grpSpPr>
              <a:xfrm>
                <a:off x="8218538" y="2020560"/>
                <a:ext cx="620041" cy="624338"/>
                <a:chOff x="8218538" y="2020560"/>
                <a:chExt cx="620041" cy="624338"/>
              </a:xfrm>
            </p:grpSpPr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8218538" y="202589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2050" y="2020560"/>
                  <a:ext cx="566529" cy="624338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타원 15"/>
            <p:cNvSpPr/>
            <p:nvPr/>
          </p:nvSpPr>
          <p:spPr>
            <a:xfrm>
              <a:off x="7553108" y="95703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9453" y="126926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15489" y="388208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pic>
        <p:nvPicPr>
          <p:cNvPr id="72" name="그림 71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513151" y="3924803"/>
            <a:ext cx="840823" cy="760196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8419798" y="39081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017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실천하기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duk_03_05_0003_301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핵심 정리</a:t>
            </a:r>
            <a:r>
              <a:rPr lang="en-US" altLang="ko-KR" dirty="0"/>
              <a:t>_</a:t>
            </a:r>
            <a:r>
              <a:rPr lang="ko-KR" altLang="en-US" dirty="0"/>
              <a:t>도식화 세로</a:t>
            </a:r>
            <a:r>
              <a:rPr lang="en-US" altLang="ko-KR" dirty="0" smtClean="0"/>
              <a:t>_3</a:t>
            </a:r>
            <a:r>
              <a:rPr lang="ko-KR" altLang="en-US" dirty="0" smtClean="0"/>
              <a:t>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/>
              <a:t>도식</a:t>
            </a:r>
            <a:r>
              <a:rPr lang="en-US" altLang="ko-KR" dirty="0"/>
              <a:t>+</a:t>
            </a:r>
            <a:r>
              <a:rPr lang="ko-KR" altLang="en-US" dirty="0"/>
              <a:t>텍스트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>
                <a:solidFill>
                  <a:srgbClr val="FF0000"/>
                </a:solidFill>
              </a:rPr>
              <a:t>34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물음표 버튼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227200"/>
            <a:ext cx="9353974" cy="5083243"/>
            <a:chOff x="0" y="226414"/>
            <a:chExt cx="9353974" cy="5083243"/>
          </a:xfrm>
        </p:grpSpPr>
        <p:sp>
          <p:nvSpPr>
            <p:cNvPr id="6" name="직사각형 5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96012" y="1026153"/>
              <a:ext cx="236314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공감하는 방법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937910" y="1611059"/>
            <a:ext cx="5476330" cy="1071814"/>
            <a:chOff x="989605" y="1862202"/>
            <a:chExt cx="5476330" cy="1071814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82" t="57868"/>
            <a:stretch/>
          </p:blipFill>
          <p:spPr>
            <a:xfrm rot="5400000">
              <a:off x="999783" y="2260980"/>
              <a:ext cx="662858" cy="68321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82" b="59402"/>
            <a:stretch/>
          </p:blipFill>
          <p:spPr>
            <a:xfrm rot="5400000">
              <a:off x="5805333" y="2245359"/>
              <a:ext cx="662857" cy="658346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1646336" y="1862202"/>
              <a:ext cx="4164692" cy="545653"/>
            </a:xfrm>
            <a:prstGeom prst="roundRect">
              <a:avLst>
                <a:gd name="adj" fmla="val 7018"/>
              </a:avLst>
            </a:prstGeom>
            <a:solidFill>
              <a:schemeClr val="bg1"/>
            </a:solidFill>
            <a:ln w="19050">
              <a:solidFill>
                <a:srgbClr val="EFCF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chemeClr val="tx1"/>
                  </a:solidFill>
                  <a:latin typeface="+mn-ea"/>
                </a:rPr>
                <a:t>공감 </a:t>
              </a:r>
              <a:r>
                <a:rPr lang="en-US" altLang="ko-KR" sz="2500" spc="-150" dirty="0" smtClean="0">
                  <a:solidFill>
                    <a:schemeClr val="tx1"/>
                  </a:solidFill>
                  <a:latin typeface="+mn-ea"/>
                </a:rPr>
                <a:t>3</a:t>
              </a:r>
              <a:r>
                <a:rPr lang="ko-KR" altLang="en-US" sz="2500" spc="-150" dirty="0" smtClean="0">
                  <a:solidFill>
                    <a:schemeClr val="tx1"/>
                  </a:solidFill>
                  <a:latin typeface="+mn-ea"/>
                </a:rPr>
                <a:t>단계</a:t>
              </a:r>
              <a:endParaRPr lang="ko-KR" altLang="en-US" sz="2500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E7EB37E2-63D6-47A6-BF66-BF63D5027304}"/>
              </a:ext>
            </a:extLst>
          </p:cNvPr>
          <p:cNvSpPr/>
          <p:nvPr/>
        </p:nvSpPr>
        <p:spPr>
          <a:xfrm>
            <a:off x="3407500" y="2802927"/>
            <a:ext cx="2538974" cy="1486595"/>
          </a:xfrm>
          <a:prstGeom prst="roundRect">
            <a:avLst>
              <a:gd name="adj" fmla="val 7018"/>
            </a:avLst>
          </a:prstGeom>
          <a:solidFill>
            <a:srgbClr val="F2F7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친구의 말을 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들으며 반응하기</a:t>
            </a:r>
          </a:p>
        </p:txBody>
      </p:sp>
      <p:sp>
        <p:nvSpPr>
          <p:cNvPr id="24" name="모서리가 둥근 직사각형 30">
            <a:extLst>
              <a:ext uri="{FF2B5EF4-FFF2-40B4-BE49-F238E27FC236}">
                <a16:creationId xmlns:a16="http://schemas.microsoft.com/office/drawing/2014/main" id="{E7EB37E2-63D6-47A6-BF66-BF63D5027304}"/>
              </a:ext>
            </a:extLst>
          </p:cNvPr>
          <p:cNvSpPr/>
          <p:nvPr/>
        </p:nvSpPr>
        <p:spPr>
          <a:xfrm>
            <a:off x="6057334" y="2798712"/>
            <a:ext cx="2538974" cy="1486595"/>
          </a:xfrm>
          <a:prstGeom prst="roundRect">
            <a:avLst>
              <a:gd name="adj" fmla="val 7018"/>
            </a:avLst>
          </a:prstGeom>
          <a:solidFill>
            <a:srgbClr val="E7F4F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친구의 감정을 읽고 친구의 마음을 말로 표현하기</a:t>
            </a: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E7EB37E2-63D6-47A6-BF66-BF63D5027304}"/>
              </a:ext>
            </a:extLst>
          </p:cNvPr>
          <p:cNvSpPr/>
          <p:nvPr/>
        </p:nvSpPr>
        <p:spPr>
          <a:xfrm>
            <a:off x="754582" y="2798711"/>
            <a:ext cx="2538974" cy="1486595"/>
          </a:xfrm>
          <a:prstGeom prst="roundRect">
            <a:avLst>
              <a:gd name="adj" fmla="val 7018"/>
            </a:avLst>
          </a:prstGeom>
          <a:solidFill>
            <a:srgbClr val="FFDB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친구의 말에 </a:t>
            </a:r>
            <a:endParaRPr lang="en-US" altLang="ko-KR" sz="2500" spc="-15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귀를 기울여 주기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1778958-D9C5-4E8F-A3FE-922F60032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8" y="2170048"/>
            <a:ext cx="280161" cy="591953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3468885" y="11492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279517" y="15875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891258" y="3397711"/>
            <a:ext cx="388259" cy="33507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524378" y="3367311"/>
            <a:ext cx="388259" cy="33507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220110" y="3344963"/>
            <a:ext cx="388259" cy="335073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51862" y="29288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0886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평소에 공감을 잘하고 있는지 되돌아보기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똑똑 </a:t>
            </a:r>
            <a:r>
              <a:rPr lang="en-US" altLang="ko-KR" dirty="0" smtClean="0"/>
              <a:t>_</a:t>
            </a:r>
            <a:r>
              <a:rPr lang="ko-KR" altLang="en-US" dirty="0"/>
              <a:t>평소에 공감을 잘하고 있는지 되돌아보기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3)</a:t>
            </a:r>
            <a:r>
              <a:rPr lang="ko-KR" altLang="en-US" dirty="0" smtClean="0"/>
              <a:t>으로 </a:t>
            </a:r>
            <a:r>
              <a:rPr lang="ko-KR" altLang="en-US" dirty="0"/>
              <a:t>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추가 질문 탭 </a:t>
            </a:r>
            <a:r>
              <a:rPr lang="en-US" altLang="ko-KR" dirty="0"/>
              <a:t>2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10249807" cy="4960318"/>
            <a:chOff x="332418" y="788248"/>
            <a:chExt cx="10249807" cy="496031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497045"/>
              <a:ext cx="7931097" cy="496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두 그림 중 어떤 그림이 공감을 잘해 주는 모습인가요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195529" y="899020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209395" y="90482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2502" y="3293441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첫 번째 그림이 잘 공감을 해주고 있는 모습입니다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45440" y="3376364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215839" y="31171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81870" y="6179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311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평소에 공감을 잘하고 있는지 되돌아보기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</a:t>
            </a:r>
            <a:r>
              <a:rPr lang="ko-KR" altLang="en-US" dirty="0"/>
              <a:t>똑똑 </a:t>
            </a:r>
            <a:r>
              <a:rPr lang="en-US" altLang="ko-KR" dirty="0" smtClean="0"/>
              <a:t>_</a:t>
            </a:r>
            <a:r>
              <a:rPr lang="ko-KR" altLang="en-US" dirty="0" smtClean="0"/>
              <a:t>평소에 공감을 잘하고 있는지 되돌아보기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 smtClean="0"/>
              <a:t>실천 똑똑</a:t>
            </a:r>
            <a:r>
              <a:rPr lang="en-US" altLang="ko-KR" dirty="0" smtClean="0"/>
              <a:t>_</a:t>
            </a:r>
            <a:r>
              <a:rPr lang="ko-KR" altLang="en-US" dirty="0"/>
              <a:t>평소에 공감을 잘하고 있는지 되돌아보기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공감을 잘해 주고 있다는 것을 어떻게 알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125" y="3578468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544868" y="887831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5071" y="90433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914" y="3183684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왜냐하면 친구의 마음을 잘 이해해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주고 있기 </a:t>
            </a:r>
            <a:r>
              <a:rPr lang="ko-KR" altLang="en-US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때문입니다</a:t>
            </a:r>
            <a:r>
              <a:rPr lang="en-US" altLang="ko-KR" sz="25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2864" y="3241438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다른 사람에게 공감을 잘했거나 잘하지 못한 경험이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평소에 공감을 잘하고 있는지 되돌아보기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duk_03_05_0003_101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똑똑</a:t>
            </a:r>
            <a:r>
              <a:rPr lang="en-US" altLang="ko-KR" dirty="0"/>
              <a:t>_</a:t>
            </a:r>
            <a:r>
              <a:rPr lang="ko-KR" altLang="en-US" dirty="0"/>
              <a:t>평소에 공감을 잘하고 있는지 되돌아보기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직접 쓰기 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2. </a:t>
            </a:r>
            <a:r>
              <a:rPr lang="ko-KR" altLang="en-US" spc="0" dirty="0" smtClean="0">
                <a:solidFill>
                  <a:schemeClr val="tx1"/>
                </a:solidFill>
              </a:rPr>
              <a:t>예 </a:t>
            </a:r>
            <a:r>
              <a:rPr lang="ko-KR" altLang="en-US" spc="0" dirty="0">
                <a:solidFill>
                  <a:schemeClr val="tx1"/>
                </a:solidFill>
              </a:rPr>
              <a:t>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나의 감정 정보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87" y="4575023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31" y="5011298"/>
            <a:ext cx="997200" cy="31358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3567897" y="4514860"/>
            <a:ext cx="1789046" cy="320041"/>
            <a:chOff x="1971574" y="4664292"/>
            <a:chExt cx="1789046" cy="32004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352798" y="1179125"/>
            <a:ext cx="8455089" cy="3172317"/>
            <a:chOff x="651844" y="1661020"/>
            <a:chExt cx="8455089" cy="3172317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왼쪽 대괄호 4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대괄호 4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왼쪽 대괄호 4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98436" y="1160860"/>
            <a:ext cx="8455089" cy="3172317"/>
            <a:chOff x="651844" y="1661020"/>
            <a:chExt cx="8455089" cy="3172317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55" name="직선 연결선 5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직선 연결선 5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직선 연결선 5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왼쪽 대괄호 5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왼쪽 대괄호 5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왼쪽 대괄호 6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자유형 6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35272" y="1338926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공감하는 방법을 몰라서 잘하지 못한 적이 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6390" y="1767657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공감하는 게 어색하게 느껴져서 잘 못했습니다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68" name="타원 67"/>
          <p:cNvSpPr/>
          <p:nvPr/>
        </p:nvSpPr>
        <p:spPr>
          <a:xfrm>
            <a:off x="407176" y="9364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222936" y="43514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56905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공감을 잘하려면 어떻게 해야 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평소에 공감을 잘하고 있는지 되돌아보기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duk_03_05_0003_101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똑똑</a:t>
            </a:r>
            <a:r>
              <a:rPr lang="en-US" altLang="ko-KR" dirty="0"/>
              <a:t>_</a:t>
            </a:r>
            <a:r>
              <a:rPr lang="ko-KR" altLang="en-US" dirty="0"/>
              <a:t>평소에 공감을 잘하고 있는지 되돌아보기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3] </a:t>
            </a:r>
          </a:p>
          <a:p>
            <a:r>
              <a:rPr lang="ko-KR" altLang="en-US" dirty="0"/>
              <a:t>직접 쓰기 란 </a:t>
            </a:r>
            <a:r>
              <a:rPr lang="en-US" altLang="ko-KR" dirty="0"/>
              <a:t>+ </a:t>
            </a:r>
            <a:r>
              <a:rPr lang="ko-KR" altLang="en-US" dirty="0"/>
              <a:t>직접 쓰기 기능 </a:t>
            </a:r>
            <a:r>
              <a:rPr lang="en-US" altLang="ko-KR" dirty="0"/>
              <a:t>+ </a:t>
            </a:r>
            <a:r>
              <a:rPr lang="ko-KR" altLang="en-US" dirty="0"/>
              <a:t>파란색 예시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pc="0" dirty="0">
                <a:solidFill>
                  <a:schemeClr val="tx1"/>
                </a:solidFill>
              </a:rPr>
              <a:t>2.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2162" y="968514"/>
            <a:ext cx="2157191" cy="479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나의 감정 정보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287" y="4575023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31" y="5011298"/>
            <a:ext cx="997200" cy="313585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4293065" y="4568566"/>
            <a:ext cx="1775488" cy="320042"/>
            <a:chOff x="4915693" y="4615244"/>
            <a:chExt cx="1775488" cy="320042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73" name="그룹 72"/>
          <p:cNvGrpSpPr/>
          <p:nvPr/>
        </p:nvGrpSpPr>
        <p:grpSpPr>
          <a:xfrm>
            <a:off x="352798" y="1127516"/>
            <a:ext cx="8455089" cy="3172317"/>
            <a:chOff x="651844" y="1661020"/>
            <a:chExt cx="8455089" cy="3172317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75" name="직선 연결선 7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9" name="왼쪽 대괄호 7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왼쪽 대괄호 7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왼쪽 대괄호 8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 8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606399" y="1305169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공감하는 방법을 알아야 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581899" y="10227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203431" y="43840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4935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다른 사람</a:t>
            </a:r>
            <a:r>
              <a:rPr lang="ko-KR" altLang="en-US" dirty="0" smtClean="0">
                <a:solidFill>
                  <a:schemeClr val="tx1"/>
                </a:solidFill>
              </a:rPr>
              <a:t>에게</a:t>
            </a:r>
            <a:r>
              <a:rPr lang="ko-KR" altLang="en-US" dirty="0" smtClean="0">
                <a:solidFill>
                  <a:srgbClr val="FF6600"/>
                </a:solidFill>
              </a:rPr>
              <a:t> 공감하는 방법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rgbClr val="FF6600"/>
                </a:solidFill>
              </a:rPr>
              <a:t> </a:t>
            </a:r>
            <a:endParaRPr lang="en-US" altLang="ko-KR" dirty="0" smtClean="0">
              <a:solidFill>
                <a:srgbClr val="FF6600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익혀</a:t>
            </a:r>
            <a:r>
              <a:rPr lang="ko-KR" altLang="en-US" dirty="0" smtClean="0">
                <a:solidFill>
                  <a:srgbClr val="FF6600"/>
                </a:solidFill>
              </a:rPr>
              <a:t> 실천</a:t>
            </a:r>
            <a:r>
              <a:rPr lang="ko-KR" altLang="en-US" dirty="0" smtClean="0">
                <a:solidFill>
                  <a:schemeClr val="tx1"/>
                </a:solidFill>
              </a:rPr>
              <a:t>해 봅시다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78~81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79795" y="9925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원호 34"/>
          <p:cNvSpPr/>
          <p:nvPr/>
        </p:nvSpPr>
        <p:spPr>
          <a:xfrm rot="8388919">
            <a:off x="1927198" y="-274765"/>
            <a:ext cx="4038937" cy="3184635"/>
          </a:xfrm>
          <a:prstGeom prst="arc">
            <a:avLst/>
          </a:prstGeom>
          <a:ln w="60325">
            <a:solidFill>
              <a:srgbClr val="FF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179" y="726867"/>
            <a:ext cx="5312452" cy="4049551"/>
          </a:xfrm>
          <a:prstGeom prst="rect">
            <a:avLst/>
          </a:prstGeom>
        </p:spPr>
      </p:pic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공감하는 방법을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 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>
          <a:xfrm>
            <a:off x="9353974" y="4917668"/>
            <a:ext cx="2826000" cy="1940332"/>
          </a:xfrm>
        </p:spPr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 smtClean="0"/>
              <a:t> duk_03_06_0003_201_01</a:t>
            </a:r>
          </a:p>
          <a:p>
            <a:pPr fontAlgn="base"/>
            <a:endParaRPr lang="ko-KR" altLang="ko-KR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395384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쑥쑥</a:t>
            </a:r>
            <a:r>
              <a:rPr lang="en-US" altLang="ko-KR" dirty="0" smtClean="0"/>
              <a:t>_</a:t>
            </a:r>
            <a:r>
              <a:rPr lang="ko-KR" altLang="en-US" dirty="0"/>
              <a:t>공감하는 방법 알아보고 </a:t>
            </a:r>
            <a:r>
              <a:rPr lang="ko-KR" altLang="en-US" dirty="0" err="1" smtClean="0"/>
              <a:t>공감받고</a:t>
            </a:r>
            <a:r>
              <a:rPr lang="ko-KR" altLang="en-US" dirty="0" smtClean="0"/>
              <a:t> </a:t>
            </a:r>
            <a:r>
              <a:rPr lang="ko-KR" altLang="en-US" dirty="0"/>
              <a:t>싶었던 순간 떠올려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세 개 구성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삽화 그대로 해당 위치에 넣어주세요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삽화 내의 종이컵과 </a:t>
            </a:r>
            <a:r>
              <a:rPr lang="ko-KR" altLang="en-US" dirty="0" err="1" smtClean="0"/>
              <a:t>노란줄이</a:t>
            </a:r>
            <a:r>
              <a:rPr lang="ko-KR" altLang="en-US" dirty="0" smtClean="0"/>
              <a:t> 자연스럽게 연결되도록 해주세요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배경을 포함하여 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 해주세요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추가 질문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세 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/>
              <a:t>#C00000</a:t>
            </a:r>
            <a:r>
              <a:rPr lang="en-US" altLang="ko-KR" dirty="0" smtClean="0"/>
              <a:t>)</a:t>
            </a:r>
          </a:p>
          <a:p>
            <a:pPr>
              <a:buAutoNum type="arabicPeriod" startAt="7"/>
            </a:pPr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7-1: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-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_</a:t>
            </a:r>
            <a:r>
              <a:rPr lang="ko-KR" altLang="en-US" dirty="0" smtClean="0"/>
              <a:t>노란색</a:t>
            </a:r>
            <a:r>
              <a:rPr lang="en-US" altLang="ko-KR" dirty="0" smtClean="0"/>
              <a:t>-</a:t>
            </a:r>
            <a:r>
              <a:rPr lang="ko-KR" altLang="en-US" dirty="0" smtClean="0"/>
              <a:t>달</a:t>
            </a:r>
            <a:r>
              <a:rPr lang="en-US" altLang="ko-KR" dirty="0" smtClean="0"/>
              <a:t>. 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7-2: </a:t>
            </a:r>
            <a:r>
              <a:rPr lang="ko-KR" altLang="en-US" dirty="0" err="1" smtClean="0"/>
              <a:t>노란줄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우주</a:t>
            </a:r>
            <a:r>
              <a:rPr lang="en-US" altLang="ko-KR" dirty="0"/>
              <a:t>-</a:t>
            </a:r>
            <a:r>
              <a:rPr lang="ko-KR" altLang="en-US" dirty="0"/>
              <a:t>여행</a:t>
            </a:r>
            <a:r>
              <a:rPr lang="en-US" altLang="ko-KR" dirty="0"/>
              <a:t>_</a:t>
            </a:r>
            <a:r>
              <a:rPr lang="ko-KR" altLang="en-US" dirty="0"/>
              <a:t>노란색</a:t>
            </a:r>
            <a:r>
              <a:rPr lang="en-US" altLang="ko-KR" dirty="0"/>
              <a:t>-</a:t>
            </a:r>
            <a:r>
              <a:rPr lang="ko-KR" altLang="en-US" dirty="0" smtClean="0"/>
              <a:t>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err="1" smtClean="0"/>
              <a:t>노란줄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 smtClean="0"/>
              <a:t>duk_03_06_0003_201_01</a:t>
            </a:r>
          </a:p>
          <a:p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6117"/>
            <a:ext cx="850358" cy="30240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340948" y="4065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556925" y="1035268"/>
            <a:ext cx="1714235" cy="3885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smtClean="0">
                <a:solidFill>
                  <a:schemeClr val="tx1"/>
                </a:solidFill>
              </a:rPr>
              <a:t>공감 </a:t>
            </a:r>
            <a:r>
              <a:rPr lang="en-US" altLang="ko-KR" sz="2500" dirty="0">
                <a:solidFill>
                  <a:schemeClr val="tx1"/>
                </a:solidFill>
              </a:rPr>
              <a:t>1</a:t>
            </a:r>
            <a:r>
              <a:rPr lang="ko-KR" altLang="en-US" sz="2500" dirty="0" smtClean="0">
                <a:solidFill>
                  <a:schemeClr val="tx1"/>
                </a:solidFill>
              </a:rPr>
              <a:t>단계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31506" y="1623563"/>
            <a:ext cx="4028618" cy="429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b="1" dirty="0" smtClean="0">
                <a:solidFill>
                  <a:srgbClr val="C00000"/>
                </a:solidFill>
              </a:rPr>
              <a:t>친구의 말에 귀를 기울여 주기</a:t>
            </a:r>
            <a:endParaRPr lang="ko-KR" altLang="en-US" sz="25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756691" y="2195629"/>
            <a:ext cx="3314701" cy="187740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다정하게 눈 마주치며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관심 갖기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친구가 말할 때까지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기다려 주기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6" y="1818841"/>
            <a:ext cx="1787214" cy="2993868"/>
          </a:xfrm>
          <a:prstGeom prst="rect">
            <a:avLst/>
          </a:prstGeom>
        </p:spPr>
      </p:pic>
      <p:sp>
        <p:nvSpPr>
          <p:cNvPr id="36" name="원호 35"/>
          <p:cNvSpPr/>
          <p:nvPr/>
        </p:nvSpPr>
        <p:spPr>
          <a:xfrm rot="8388919">
            <a:off x="8164172" y="790126"/>
            <a:ext cx="1112080" cy="1944173"/>
          </a:xfrm>
          <a:prstGeom prst="arc">
            <a:avLst/>
          </a:prstGeom>
          <a:ln w="60325">
            <a:solidFill>
              <a:srgbClr val="FFD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4134899" y="4597627"/>
            <a:ext cx="1775488" cy="320042"/>
            <a:chOff x="4915693" y="4615244"/>
            <a:chExt cx="1775488" cy="3200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877206" y="1032035"/>
            <a:ext cx="1406624" cy="346990"/>
            <a:chOff x="1930587" y="3288931"/>
            <a:chExt cx="1406624" cy="346990"/>
          </a:xfrm>
        </p:grpSpPr>
        <p:sp>
          <p:nvSpPr>
            <p:cNvPr id="43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96892" y="2941334"/>
            <a:ext cx="840067" cy="30595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532700" y="15232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732725" y="8158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153679" y="43886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967292" y="28454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4497491" y="14428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75931" y="902363"/>
            <a:ext cx="73764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006757" y="2786813"/>
            <a:ext cx="73764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18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3621</Words>
  <Application>Microsoft Office PowerPoint</Application>
  <PresentationFormat>와이드스크린</PresentationFormat>
  <Paragraphs>744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271</cp:revision>
  <dcterms:created xsi:type="dcterms:W3CDTF">2024-10-14T06:06:43Z</dcterms:created>
  <dcterms:modified xsi:type="dcterms:W3CDTF">2025-05-22T04:11:07Z</dcterms:modified>
</cp:coreProperties>
</file>