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32"/>
  </p:notesMasterIdLst>
  <p:sldIdLst>
    <p:sldId id="256" r:id="rId3"/>
    <p:sldId id="257" r:id="rId4"/>
    <p:sldId id="264" r:id="rId5"/>
    <p:sldId id="265" r:id="rId6"/>
    <p:sldId id="266" r:id="rId7"/>
    <p:sldId id="267" r:id="rId8"/>
    <p:sldId id="268" r:id="rId9"/>
    <p:sldId id="269" r:id="rId10"/>
    <p:sldId id="258" r:id="rId11"/>
    <p:sldId id="270" r:id="rId12"/>
    <p:sldId id="289" r:id="rId13"/>
    <p:sldId id="274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7" r:id="rId26"/>
    <p:sldId id="288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101_다른 사람의 마음에 공감해 줄 수 없었던 상황 떠올려 보기" id="{CB4C1EA1-FC99-4352-B0C5-53B399653BCE}">
          <p14:sldIdLst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102_이번 시간에 배울 내용" id="{304E3D33-5501-46B3-8621-373C52AFEA03}">
          <p14:sldIdLst>
            <p14:sldId id="258"/>
          </p14:sldIdLst>
        </p14:section>
        <p14:section name="201_공감하기 어려웠던 경험을 떠올리고 이야기 나누고, 다른 사람에게 공감하는 나의 모습 점검하기" id="{790E620F-520F-4A56-AF97-84C0FEAC8518}">
          <p14:sldIdLst>
            <p14:sldId id="270"/>
            <p14:sldId id="289"/>
            <p14:sldId id="274"/>
            <p14:sldId id="271"/>
            <p14:sldId id="272"/>
            <p14:sldId id="273"/>
            <p14:sldId id="275"/>
            <p14:sldId id="276"/>
            <p14:sldId id="277"/>
            <p14:sldId id="278"/>
            <p14:sldId id="279"/>
          </p14:sldIdLst>
        </p14:section>
        <p14:section name="301_공감을 다짐하는 글 써 보기" id="{B745F8C6-419C-4222-A47B-99509A1F6833}">
          <p14:sldIdLst>
            <p14:sldId id="280"/>
            <p14:sldId id="281"/>
            <p14:sldId id="282"/>
            <p14:sldId id="287"/>
            <p14:sldId id="288"/>
          </p14:sldIdLst>
        </p14:section>
        <p14:section name="302_단원 마무리" id="{B2722716-3FB9-40B5-9BE1-C8A19EEE0C46}">
          <p14:sldIdLst>
            <p14:sldId id="283"/>
            <p14:sldId id="284"/>
          </p14:sldIdLst>
        </p14:section>
        <p14:section name="303_생각 놀이터" id="{250E9F8A-91DE-4525-BA38-59D1A7DF6DFC}">
          <p14:sldIdLst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E3C91-6C36-4C3E-886B-E6BAE8604EA8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873ED-E684-4A83-8D9D-493B88ABC0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76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ko-KR" altLang="en-US" sz="1700" dirty="0" smtClean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 smtClean="0"/>
              <a:t>이영현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_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발문(탭보다 짧을 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+mn-ea"/>
                <a:ea typeface="+mn-ea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5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5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091" y="282534"/>
            <a:ext cx="8612189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+mn-ea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+mn-ea"/>
                <a:ea typeface="+mn-ea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+mn-ea"/>
                <a:ea typeface="+mn-ea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6" name="순서도: 연결자 15"/>
          <p:cNvSpPr/>
          <p:nvPr userDrawn="1"/>
        </p:nvSpPr>
        <p:spPr>
          <a:xfrm>
            <a:off x="158379" y="442070"/>
            <a:ext cx="143463" cy="143858"/>
          </a:xfrm>
          <a:prstGeom prst="flowChartConnector">
            <a:avLst/>
          </a:prstGeom>
          <a:solidFill>
            <a:srgbClr val="82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668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  <a:endParaRPr lang="ko-KR" altLang="en-US" sz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차시 목표를 입력해 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/>
            <a:r>
              <a:rPr lang="ko-KR" altLang="en-US" dirty="0" smtClean="0"/>
              <a:t>두 줄까지 입력 가능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 smtClean="0"/>
              <a:t>NN~NN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78" r:id="rId24"/>
    <p:sldLayoutId id="2147483669" r:id="rId25"/>
    <p:sldLayoutId id="2147483679" r:id="rId26"/>
    <p:sldLayoutId id="2147483680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6.png"/><Relationship Id="rId7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2.png"/><Relationship Id="rId7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4.png"/><Relationship Id="rId5" Type="http://schemas.openxmlformats.org/officeDocument/2006/relationships/image" Target="../media/image9.png"/><Relationship Id="rId4" Type="http://schemas.openxmlformats.org/officeDocument/2006/relationships/image" Target="../media/image23.png"/><Relationship Id="rId9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microsoft.com/office/2007/relationships/hdphoto" Target="../media/hdphoto2.wdp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microsoft.com/office/2007/relationships/hdphoto" Target="../media/hdphoto2.wdp"/><Relationship Id="rId4" Type="http://schemas.openxmlformats.org/officeDocument/2006/relationships/image" Target="../media/image31.png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5.png"/><Relationship Id="rId7" Type="http://schemas.microsoft.com/office/2007/relationships/hdphoto" Target="../media/hdphoto4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5" Type="http://schemas.microsoft.com/office/2007/relationships/hdphoto" Target="../media/hdphoto3.wdp"/><Relationship Id="rId4" Type="http://schemas.openxmlformats.org/officeDocument/2006/relationships/image" Target="../media/image39.png"/><Relationship Id="rId9" Type="http://schemas.microsoft.com/office/2007/relationships/hdphoto" Target="../media/hdphoto5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duk_03_05_0004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장창훈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공감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더 나아가기</a:t>
            </a:r>
            <a:endParaRPr lang="ko-KR" altLang="en-US" dirty="0"/>
          </a:p>
        </p:txBody>
      </p:sp>
      <p:graphicFrame>
        <p:nvGraphicFramePr>
          <p:cNvPr id="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168339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HISTORY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2025.05.15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장창훈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v2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2025.05.19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영현 검토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이영현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2025.05.21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 smtClean="0"/>
                        <a:t>문서 수정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장창훈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활동 </a:t>
            </a:r>
            <a:r>
              <a:rPr lang="en-US" altLang="ko-KR" dirty="0" smtClean="0">
                <a:solidFill>
                  <a:schemeClr val="accent2"/>
                </a:solidFill>
              </a:rPr>
              <a:t>1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>
          <a:xfrm>
            <a:off x="970830" y="299568"/>
            <a:ext cx="8383144" cy="491355"/>
          </a:xfrm>
        </p:spPr>
        <p:txBody>
          <a:bodyPr/>
          <a:lstStyle/>
          <a:p>
            <a:r>
              <a:rPr lang="ko-KR" altLang="en-US" spc="-100" dirty="0"/>
              <a:t>공감하기 어려웠던 경험을 떠올려 보고 친구와 이야기를 나눠 </a:t>
            </a:r>
            <a:r>
              <a:rPr lang="ko-KR" altLang="en-US" spc="-100" dirty="0" smtClean="0"/>
              <a:t>봅시다</a:t>
            </a:r>
            <a:r>
              <a:rPr lang="en-US" altLang="ko-KR" spc="-100" dirty="0" smtClean="0"/>
              <a:t>.</a:t>
            </a:r>
            <a:endParaRPr lang="ko-KR" altLang="en-US" spc="-10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공감하기 어려웠던 경험 떠올리며 이야기 나누고</a:t>
            </a:r>
            <a:r>
              <a:rPr lang="en-US" altLang="ko-KR" dirty="0"/>
              <a:t>,</a:t>
            </a:r>
            <a:r>
              <a:rPr lang="ko-KR" altLang="en-US" dirty="0"/>
              <a:t> 다른 사람에게 공감하는 나의 모습 점검하기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duk_03_05_0004_201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마음 쑥쑥</a:t>
            </a:r>
            <a:r>
              <a:rPr lang="en-US" altLang="ko-KR" dirty="0" smtClean="0"/>
              <a:t>_</a:t>
            </a:r>
            <a:r>
              <a:rPr lang="ko-KR" altLang="en-US" dirty="0"/>
              <a:t>공감하기 어려웠던 </a:t>
            </a:r>
            <a:r>
              <a:rPr lang="ko-KR" altLang="en-US" dirty="0" smtClean="0"/>
              <a:t>경험 떠올리며 </a:t>
            </a:r>
            <a:r>
              <a:rPr lang="ko-KR" altLang="en-US" dirty="0"/>
              <a:t>이야기 나누고</a:t>
            </a:r>
            <a:r>
              <a:rPr lang="en-US" altLang="ko-KR" dirty="0"/>
              <a:t>,</a:t>
            </a:r>
            <a:r>
              <a:rPr lang="ko-KR" altLang="en-US" dirty="0"/>
              <a:t> 다른 사람에게 공감하는 나의 모습 </a:t>
            </a:r>
            <a:r>
              <a:rPr lang="ko-KR" altLang="en-US" dirty="0" smtClean="0"/>
              <a:t>점검하기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1_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탭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r>
              <a:rPr lang="ko-KR" altLang="en-US" dirty="0" smtClean="0"/>
              <a:t>추가 질문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추가 질문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err="1"/>
              <a:t>말풍선</a:t>
            </a:r>
            <a:r>
              <a:rPr lang="ko-KR" altLang="en-US" dirty="0"/>
              <a:t> 버튼 클릭 시 각자 </a:t>
            </a:r>
            <a:r>
              <a:rPr lang="en-US" altLang="ko-KR" dirty="0" smtClean="0"/>
              <a:t>3-1/3-2 </a:t>
            </a:r>
            <a:r>
              <a:rPr lang="ko-KR" altLang="en-US" dirty="0" err="1"/>
              <a:t>말풍선</a:t>
            </a:r>
            <a:r>
              <a:rPr lang="ko-KR" altLang="en-US" dirty="0"/>
              <a:t>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</a:t>
            </a:r>
            <a:r>
              <a:rPr lang="ko-KR" altLang="en-US" dirty="0"/>
              <a:t>버튼 </a:t>
            </a:r>
            <a:r>
              <a:rPr lang="en-US" altLang="ko-KR" dirty="0"/>
              <a:t>or  </a:t>
            </a:r>
            <a:r>
              <a:rPr lang="ko-KR" altLang="en-US" dirty="0"/>
              <a:t>캐릭터 클릭 시 </a:t>
            </a:r>
            <a:r>
              <a:rPr lang="ko-KR" altLang="en-US" dirty="0" err="1"/>
              <a:t>말풍선</a:t>
            </a:r>
            <a:r>
              <a:rPr lang="ko-KR" altLang="en-US" dirty="0"/>
              <a:t> 사라짐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696685" y="3005335"/>
            <a:ext cx="6560737" cy="1586687"/>
            <a:chOff x="656680" y="-2350048"/>
            <a:chExt cx="6022230" cy="1586687"/>
          </a:xfrm>
        </p:grpSpPr>
        <p:grpSp>
          <p:nvGrpSpPr>
            <p:cNvPr id="14" name="그룹 13"/>
            <p:cNvGrpSpPr/>
            <p:nvPr/>
          </p:nvGrpSpPr>
          <p:grpSpPr>
            <a:xfrm>
              <a:off x="656680" y="-2192947"/>
              <a:ext cx="6022230" cy="1429586"/>
              <a:chOff x="4303515" y="-1109897"/>
              <a:chExt cx="6022230" cy="1429586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4303515" y="-1109897"/>
                <a:ext cx="5791920" cy="1429586"/>
              </a:xfrm>
              <a:prstGeom prst="roundRect">
                <a:avLst>
                  <a:gd name="adj" fmla="val 9509"/>
                </a:avLst>
              </a:prstGeom>
              <a:solidFill>
                <a:srgbClr val="F5F7E5"/>
              </a:solidFill>
              <a:ln w="28575">
                <a:solidFill>
                  <a:srgbClr val="D7DE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30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나는 강아지를 무서워하는데</a:t>
                </a:r>
                <a:r>
                  <a:rPr lang="en-US" altLang="ko-KR" sz="230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, </a:t>
                </a:r>
                <a:r>
                  <a:rPr lang="ko-KR" altLang="en-US" sz="230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친구가 자기 강아지가 귀엽지 않냐고 자꾸 안아 보라고 했어</a:t>
                </a:r>
                <a:r>
                  <a:rPr lang="en-US" altLang="ko-KR" sz="230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300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24" name="이등변 삼각형 23"/>
              <p:cNvSpPr/>
              <p:nvPr/>
            </p:nvSpPr>
            <p:spPr>
              <a:xfrm rot="16200000" flipV="1">
                <a:off x="10152022" y="-438763"/>
                <a:ext cx="137010" cy="210436"/>
              </a:xfrm>
              <a:prstGeom prst="triangle">
                <a:avLst/>
              </a:prstGeom>
              <a:solidFill>
                <a:srgbClr val="D7DEA3"/>
              </a:solidFill>
              <a:ln w="28575">
                <a:solidFill>
                  <a:srgbClr val="D7DE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atin typeface="+mn-ea"/>
                </a:endParaRPr>
              </a:p>
            </p:txBody>
          </p:sp>
        </p:grp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7261" y="-2350048"/>
              <a:ext cx="142679" cy="14267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6" name="그룹 25"/>
          <p:cNvGrpSpPr/>
          <p:nvPr/>
        </p:nvGrpSpPr>
        <p:grpSpPr>
          <a:xfrm>
            <a:off x="2252627" y="1457653"/>
            <a:ext cx="6679993" cy="1540154"/>
            <a:chOff x="-2068884" y="-3629689"/>
            <a:chExt cx="6679993" cy="1540154"/>
          </a:xfrm>
        </p:grpSpPr>
        <p:grpSp>
          <p:nvGrpSpPr>
            <p:cNvPr id="27" name="그룹 26"/>
            <p:cNvGrpSpPr/>
            <p:nvPr/>
          </p:nvGrpSpPr>
          <p:grpSpPr>
            <a:xfrm>
              <a:off x="-2068884" y="-3586258"/>
              <a:ext cx="6550444" cy="1496723"/>
              <a:chOff x="1577951" y="-2503208"/>
              <a:chExt cx="6550444" cy="1496723"/>
            </a:xfrm>
          </p:grpSpPr>
          <p:sp>
            <p:nvSpPr>
              <p:cNvPr id="29" name="모서리가 둥근 직사각형 28"/>
              <p:cNvSpPr/>
              <p:nvPr/>
            </p:nvSpPr>
            <p:spPr>
              <a:xfrm>
                <a:off x="1860147" y="-2503208"/>
                <a:ext cx="6268248" cy="1496723"/>
              </a:xfrm>
              <a:prstGeom prst="roundRect">
                <a:avLst>
                  <a:gd name="adj" fmla="val 9509"/>
                </a:avLst>
              </a:prstGeom>
              <a:solidFill>
                <a:srgbClr val="F6EFFB"/>
              </a:solidFill>
              <a:ln w="28575">
                <a:solidFill>
                  <a:srgbClr val="CABF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30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친구가 힘들었던 일을 나에게 말한 적이 있는데</a:t>
                </a:r>
                <a:r>
                  <a:rPr lang="en-US" altLang="ko-KR" sz="230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, </a:t>
                </a:r>
              </a:p>
              <a:p>
                <a:pPr algn="ctr"/>
                <a:r>
                  <a:rPr lang="ko-KR" altLang="en-US" sz="230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내가 다른 생각을 하느라 잘 들어 주지 못해서 </a:t>
                </a:r>
                <a:endParaRPr lang="en-US" altLang="ko-KR" sz="23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ctr"/>
                <a:r>
                  <a:rPr lang="ko-KR" altLang="en-US" sz="230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친구 기분을 상하게 한 적이 있어</a:t>
                </a:r>
                <a:r>
                  <a:rPr lang="en-US" altLang="ko-KR" sz="230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300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30" name="이등변 삼각형 29"/>
              <p:cNvSpPr/>
              <p:nvPr/>
            </p:nvSpPr>
            <p:spPr>
              <a:xfrm rot="5400000" flipH="1" flipV="1">
                <a:off x="1613134" y="-1895945"/>
                <a:ext cx="211830" cy="282196"/>
              </a:xfrm>
              <a:prstGeom prst="triangle">
                <a:avLst/>
              </a:prstGeom>
              <a:solidFill>
                <a:srgbClr val="CABFE0"/>
              </a:solidFill>
              <a:ln w="28575">
                <a:solidFill>
                  <a:srgbClr val="CABF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atin typeface="+mn-ea"/>
                </a:endParaRPr>
              </a:p>
            </p:txBody>
          </p:sp>
        </p:grp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430" y="-3629689"/>
              <a:ext cx="142679" cy="14267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388381" y="4675016"/>
            <a:ext cx="1402415" cy="320042"/>
            <a:chOff x="4915693" y="4615244"/>
            <a:chExt cx="1402415" cy="32004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9" y="394045"/>
            <a:ext cx="850358" cy="302400"/>
          </a:xfrm>
          <a:prstGeom prst="rect">
            <a:avLst/>
          </a:prstGeom>
        </p:spPr>
      </p:pic>
      <p:grpSp>
        <p:nvGrpSpPr>
          <p:cNvPr id="38" name="그룹 37"/>
          <p:cNvGrpSpPr/>
          <p:nvPr/>
        </p:nvGrpSpPr>
        <p:grpSpPr>
          <a:xfrm>
            <a:off x="7879952" y="1048221"/>
            <a:ext cx="1406624" cy="346990"/>
            <a:chOff x="1930587" y="3288931"/>
            <a:chExt cx="1406624" cy="346990"/>
          </a:xfrm>
        </p:grpSpPr>
        <p:sp>
          <p:nvSpPr>
            <p:cNvPr id="39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sp>
        <p:nvSpPr>
          <p:cNvPr id="41" name="타원 40"/>
          <p:cNvSpPr/>
          <p:nvPr/>
        </p:nvSpPr>
        <p:spPr>
          <a:xfrm>
            <a:off x="8180255" y="65198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720081" y="95657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375823" y="1230047"/>
            <a:ext cx="647047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6124492" y="3078058"/>
            <a:ext cx="647047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161756" y="467501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A099093-1C22-4C55-A13E-70829AB31F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820" y="3155313"/>
            <a:ext cx="1476000" cy="1471542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8E38F22B-8879-48EA-946D-89548F76FF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5" y="1511445"/>
            <a:ext cx="1476000" cy="1476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30" y="3417992"/>
            <a:ext cx="385263" cy="39433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56634" y="1819339"/>
            <a:ext cx="394335" cy="39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15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공감하기 어려웠던 경험 떠올리며 이야기 나누고</a:t>
            </a:r>
            <a:r>
              <a:rPr lang="en-US" altLang="ko-KR" dirty="0"/>
              <a:t>,</a:t>
            </a:r>
            <a:r>
              <a:rPr lang="ko-KR" altLang="en-US" dirty="0"/>
              <a:t> 다른 사람에게 공감하는 나의 모습 점검하기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duk_03_05_0004_201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마음 쑥쑥</a:t>
            </a:r>
            <a:r>
              <a:rPr lang="en-US" altLang="ko-KR" dirty="0"/>
              <a:t>_</a:t>
            </a:r>
            <a:r>
              <a:rPr lang="ko-KR" altLang="en-US" dirty="0"/>
              <a:t>공감하기 어려웠던 </a:t>
            </a:r>
            <a:r>
              <a:rPr lang="ko-KR" altLang="en-US" dirty="0" smtClean="0"/>
              <a:t>경험 떠올리며 </a:t>
            </a:r>
            <a:r>
              <a:rPr lang="ko-KR" altLang="en-US" dirty="0"/>
              <a:t>이야기 나누고</a:t>
            </a:r>
            <a:r>
              <a:rPr lang="en-US" altLang="ko-KR" dirty="0"/>
              <a:t>,</a:t>
            </a:r>
            <a:r>
              <a:rPr lang="ko-KR" altLang="en-US" dirty="0"/>
              <a:t> 다른 사람에게 공감하는 나의 모습 점검하기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/>
              <a:t>이너탭</a:t>
            </a:r>
            <a:r>
              <a:rPr lang="en-US" altLang="ko-KR" dirty="0" smtClean="0"/>
              <a:t>1_</a:t>
            </a:r>
            <a:r>
              <a:rPr lang="ko-KR" altLang="en-US" dirty="0" err="1" smtClean="0"/>
              <a:t>추가질문</a:t>
            </a:r>
            <a:r>
              <a:rPr lang="en-US" altLang="ko-KR" dirty="0" smtClean="0"/>
              <a:t>1]</a:t>
            </a:r>
            <a:endParaRPr lang="en-US" altLang="ko-KR" dirty="0"/>
          </a:p>
          <a:p>
            <a:r>
              <a:rPr lang="ko-KR" altLang="en-US" dirty="0" smtClean="0"/>
              <a:t>질문</a:t>
            </a:r>
            <a:r>
              <a:rPr lang="en-US" altLang="ko-KR" dirty="0"/>
              <a:t>-</a:t>
            </a:r>
            <a:r>
              <a:rPr lang="ko-KR" altLang="en-US" dirty="0"/>
              <a:t>답</a:t>
            </a:r>
            <a:endParaRPr lang="en-US" altLang="ko-KR" dirty="0"/>
          </a:p>
          <a:p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예문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예 보기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X</a:t>
            </a:r>
            <a:r>
              <a:rPr lang="ko-KR" altLang="en-US" dirty="0"/>
              <a:t>버튼 클릭 시 이전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10) </a:t>
            </a:r>
            <a:r>
              <a:rPr lang="ko-KR" altLang="en-US" dirty="0" smtClean="0"/>
              <a:t>으로 </a:t>
            </a:r>
            <a:r>
              <a:rPr lang="ko-KR" altLang="en-US" dirty="0"/>
              <a:t>이동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/>
              <a:t>추가 </a:t>
            </a:r>
            <a:r>
              <a:rPr lang="ko-KR" altLang="en-US" dirty="0" smtClean="0"/>
              <a:t>질문 </a:t>
            </a:r>
            <a:r>
              <a:rPr lang="ko-KR" altLang="en-US" dirty="0"/>
              <a:t>탭 </a:t>
            </a:r>
            <a:r>
              <a:rPr lang="en-US" altLang="ko-KR" dirty="0"/>
              <a:t>2</a:t>
            </a:r>
            <a:r>
              <a:rPr lang="ko-KR" altLang="en-US" dirty="0" smtClean="0"/>
              <a:t>개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82752" y="1127379"/>
            <a:ext cx="10249807" cy="4713459"/>
            <a:chOff x="332418" y="1035107"/>
            <a:chExt cx="10249807" cy="4713459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13776" y="1509292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친구가 공감해 주지 않을 때는 어떻게 해야 할까요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en-US" altLang="ko-KR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309393" y="5486956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4" name="양쪽 모서리가 둥근 사각형 33"/>
          <p:cNvSpPr/>
          <p:nvPr/>
        </p:nvSpPr>
        <p:spPr>
          <a:xfrm>
            <a:off x="7964897" y="888926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B05B"/>
          </a:solidFill>
          <a:ln>
            <a:solidFill>
              <a:srgbClr val="F3B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7963604" y="90435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1914" y="2969457"/>
            <a:ext cx="8065191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공감해 주지 못하는 경우도 있다는 것을 </a:t>
            </a:r>
            <a:endParaRPr lang="en-US" altLang="ko-KR" sz="25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알고 이해해 줘야 합니다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en-US" altLang="ko-KR" sz="250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74475" y="3266605"/>
            <a:ext cx="840067" cy="305950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1063973" y="118657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344865" y="307994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159787" y="48265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833455" y="3587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062860" y="141000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7" name="양쪽 모서리가 둥근 사각형 36"/>
          <p:cNvSpPr/>
          <p:nvPr/>
        </p:nvSpPr>
        <p:spPr>
          <a:xfrm>
            <a:off x="8321999" y="884558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8340249" y="88455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12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공감하기 어려웠던 경험 떠올리며 이야기 나누고</a:t>
            </a:r>
            <a:r>
              <a:rPr lang="en-US" altLang="ko-KR" dirty="0"/>
              <a:t>,</a:t>
            </a:r>
            <a:r>
              <a:rPr lang="ko-KR" altLang="en-US" dirty="0"/>
              <a:t> 다른 사람에게 공감하는 나의 모습 점검하기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duk_03_05_0004_201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마음 쑥쑥</a:t>
            </a:r>
            <a:r>
              <a:rPr lang="en-US" altLang="ko-KR" dirty="0"/>
              <a:t>_</a:t>
            </a:r>
            <a:r>
              <a:rPr lang="ko-KR" altLang="en-US" dirty="0"/>
              <a:t>공감하기 어려웠던 </a:t>
            </a:r>
            <a:r>
              <a:rPr lang="ko-KR" altLang="en-US" dirty="0" smtClean="0"/>
              <a:t>경험 떠올리며 </a:t>
            </a:r>
            <a:r>
              <a:rPr lang="ko-KR" altLang="en-US" dirty="0"/>
              <a:t>이야기 나누고</a:t>
            </a:r>
            <a:r>
              <a:rPr lang="en-US" altLang="ko-KR" dirty="0"/>
              <a:t>,</a:t>
            </a:r>
            <a:r>
              <a:rPr lang="ko-KR" altLang="en-US" dirty="0"/>
              <a:t> 다른 사람에게 공감하는 나의 모습 점검하기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/>
              <a:t>이너탭</a:t>
            </a:r>
            <a:r>
              <a:rPr lang="en-US" altLang="ko-KR" dirty="0" smtClean="0"/>
              <a:t>1_</a:t>
            </a:r>
            <a:r>
              <a:rPr lang="ko-KR" altLang="en-US" dirty="0" err="1" smtClean="0"/>
              <a:t>추가질문</a:t>
            </a:r>
            <a:r>
              <a:rPr lang="en-US" altLang="ko-KR" dirty="0"/>
              <a:t>2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 smtClean="0"/>
              <a:t>질문</a:t>
            </a:r>
            <a:r>
              <a:rPr lang="en-US" altLang="ko-KR" dirty="0"/>
              <a:t>-</a:t>
            </a:r>
            <a:r>
              <a:rPr lang="ko-KR" altLang="en-US" dirty="0"/>
              <a:t>답</a:t>
            </a:r>
            <a:endParaRPr lang="en-US" altLang="ko-KR" dirty="0"/>
          </a:p>
          <a:p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예문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예 보기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X</a:t>
            </a:r>
            <a:r>
              <a:rPr lang="ko-KR" altLang="en-US" dirty="0"/>
              <a:t>버튼 클릭 시 이전 화면으로 이동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/>
              <a:t>추가 질문 탭 </a:t>
            </a:r>
            <a:r>
              <a:rPr lang="en-US" altLang="ko-KR" dirty="0" smtClean="0"/>
              <a:t>2 </a:t>
            </a:r>
            <a:r>
              <a:rPr lang="ko-KR" altLang="en-US" dirty="0" smtClean="0"/>
              <a:t>개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-91692" y="283567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1134690"/>
            <a:ext cx="10249807" cy="4713459"/>
            <a:chOff x="332418" y="1035107"/>
            <a:chExt cx="10249807" cy="4713459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13776" y="1509292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언제 공감하기 </a:t>
              </a:r>
              <a:r>
                <a:rPr lang="ko-KR" altLang="en-US" sz="2500" spc="-150" dirty="0" err="1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어려웠나요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en-US" altLang="ko-KR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309393" y="5486956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4" name="양쪽 모서리가 둥근 사각형 33"/>
          <p:cNvSpPr/>
          <p:nvPr/>
        </p:nvSpPr>
        <p:spPr>
          <a:xfrm>
            <a:off x="8434003" y="909540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B05B"/>
          </a:solidFill>
          <a:ln>
            <a:solidFill>
              <a:srgbClr val="F3B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432710" y="924968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61914" y="3183682"/>
            <a:ext cx="8065191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저는 장난이었는데 친구가 </a:t>
            </a:r>
            <a:r>
              <a:rPr lang="ko-KR" altLang="en-US" sz="250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속상해했던</a:t>
            </a: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적이 있습니다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en-US" altLang="ko-KR" sz="250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44864" y="3331167"/>
            <a:ext cx="840067" cy="305950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1063973" y="118657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344865" y="307994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60661" y="79394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833455" y="3587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양쪽 모서리가 둥근 사각형 38"/>
          <p:cNvSpPr/>
          <p:nvPr/>
        </p:nvSpPr>
        <p:spPr>
          <a:xfrm>
            <a:off x="8081954" y="902770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/>
          <p:cNvSpPr txBox="1"/>
          <p:nvPr/>
        </p:nvSpPr>
        <p:spPr>
          <a:xfrm>
            <a:off x="8100546" y="900429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709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모서리가 둥근 직사각형 46"/>
          <p:cNvSpPr/>
          <p:nvPr/>
        </p:nvSpPr>
        <p:spPr>
          <a:xfrm>
            <a:off x="298473" y="1033969"/>
            <a:ext cx="1414044" cy="524495"/>
          </a:xfrm>
          <a:prstGeom prst="roundRect">
            <a:avLst/>
          </a:prstGeom>
          <a:solidFill>
            <a:srgbClr val="FFEBCD"/>
          </a:solidFill>
          <a:ln w="28575">
            <a:solidFill>
              <a:srgbClr val="FFD8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나의 경험</a:t>
            </a:r>
            <a:endParaRPr lang="ko-KR" altLang="en-US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활동 </a:t>
            </a:r>
            <a:r>
              <a:rPr lang="en-US" altLang="ko-KR" dirty="0" smtClean="0">
                <a:solidFill>
                  <a:schemeClr val="accent2"/>
                </a:solidFill>
              </a:rPr>
              <a:t>1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>
          <a:xfrm>
            <a:off x="970830" y="299568"/>
            <a:ext cx="8383144" cy="491355"/>
          </a:xfrm>
        </p:spPr>
        <p:txBody>
          <a:bodyPr/>
          <a:lstStyle/>
          <a:p>
            <a:r>
              <a:rPr lang="ko-KR" altLang="en-US" spc="-100" dirty="0"/>
              <a:t>공감하기 어려웠던 경험을 떠올려 보고 친구와 이야기를 나눠 </a:t>
            </a:r>
            <a:r>
              <a:rPr lang="ko-KR" altLang="en-US" spc="-100" dirty="0" smtClean="0"/>
              <a:t>봅시다</a:t>
            </a:r>
            <a:r>
              <a:rPr lang="en-US" altLang="ko-KR" spc="-100" dirty="0" smtClean="0"/>
              <a:t>.</a:t>
            </a:r>
            <a:endParaRPr lang="ko-KR" altLang="en-US" spc="-10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공감하기 어려웠던 경험 떠올리며 이야기 나누고</a:t>
            </a:r>
            <a:r>
              <a:rPr lang="en-US" altLang="ko-KR" dirty="0"/>
              <a:t>,</a:t>
            </a:r>
            <a:r>
              <a:rPr lang="ko-KR" altLang="en-US" dirty="0"/>
              <a:t> 다른 사람에게 공감하는 나의 모습 점검하기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duk_03_05_0004_201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마음 쑥쑥</a:t>
            </a:r>
            <a:r>
              <a:rPr lang="en-US" altLang="ko-KR" dirty="0"/>
              <a:t>_</a:t>
            </a:r>
            <a:r>
              <a:rPr lang="ko-KR" altLang="en-US" dirty="0"/>
              <a:t>공감하기 어려웠던 </a:t>
            </a:r>
            <a:r>
              <a:rPr lang="ko-KR" altLang="en-US" dirty="0" smtClean="0"/>
              <a:t>경험 떠올리며 </a:t>
            </a:r>
            <a:r>
              <a:rPr lang="ko-KR" altLang="en-US" dirty="0"/>
              <a:t>이야기 나누고</a:t>
            </a:r>
            <a:r>
              <a:rPr lang="en-US" altLang="ko-KR" dirty="0"/>
              <a:t>,</a:t>
            </a:r>
            <a:r>
              <a:rPr lang="ko-KR" altLang="en-US" dirty="0"/>
              <a:t> 다른 사람에게 공감하는 나의 모습 점검하기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1_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 smtClean="0"/>
              <a:t>직접 쓰기란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pc="0" dirty="0" smtClean="0">
                <a:solidFill>
                  <a:schemeClr val="tx1"/>
                </a:solidFill>
              </a:rPr>
              <a:t>2. </a:t>
            </a:r>
            <a:r>
              <a:rPr lang="ko-KR" altLang="en-US" spc="0" dirty="0" smtClean="0">
                <a:solidFill>
                  <a:schemeClr val="tx1"/>
                </a:solidFill>
              </a:rPr>
              <a:t>예 </a:t>
            </a:r>
            <a:r>
              <a:rPr lang="ko-KR" altLang="en-US" spc="0" dirty="0">
                <a:solidFill>
                  <a:schemeClr val="tx1"/>
                </a:solidFill>
              </a:rPr>
              <a:t>보기 </a:t>
            </a:r>
            <a:r>
              <a:rPr lang="en-US" altLang="ko-KR" spc="0" dirty="0">
                <a:solidFill>
                  <a:schemeClr val="tx1"/>
                </a:solidFill>
              </a:rPr>
              <a:t>/ </a:t>
            </a:r>
            <a:r>
              <a:rPr lang="ko-KR" altLang="en-US" spc="0" dirty="0">
                <a:solidFill>
                  <a:schemeClr val="tx1"/>
                </a:solidFill>
              </a:rPr>
              <a:t>직접 쓰기 버튼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버튼으로 </a:t>
            </a:r>
            <a:r>
              <a:rPr lang="ko-KR" altLang="en-US" dirty="0" err="1" smtClean="0"/>
              <a:t>토글됨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텍스트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검정색 고정 텍스트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 flipH="1">
            <a:off x="3628421" y="4601701"/>
            <a:ext cx="1402415" cy="320042"/>
            <a:chOff x="4915693" y="4615244"/>
            <a:chExt cx="1402415" cy="320042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41" name="그림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2" y="394045"/>
            <a:ext cx="850358" cy="3024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137" y="4603741"/>
            <a:ext cx="997200" cy="313585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3798" y="5041722"/>
            <a:ext cx="997200" cy="313585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289471" y="1625757"/>
            <a:ext cx="8872866" cy="2976323"/>
            <a:chOff x="651844" y="1661020"/>
            <a:chExt cx="8455089" cy="3172317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24" name="직선 연결선 23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직선 연결선 25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왼쪽 대괄호 27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왼쪽 대괄호 28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왼쪽 대괄호 29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자유형 31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C47500"/>
            </a:solidFill>
            <a:ln w="19050">
              <a:solidFill>
                <a:srgbClr val="C475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462245" y="1813037"/>
            <a:ext cx="8065191" cy="87575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친구가 슬퍼할 때 같이 슬퍼해 주기가 어려웠습니다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내가 겪어 보지 못한 일을 당한 친구가 있었기 때문입니다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46" name="타원 45"/>
          <p:cNvSpPr/>
          <p:nvPr/>
        </p:nvSpPr>
        <p:spPr>
          <a:xfrm>
            <a:off x="8208656" y="434464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98473" y="168930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463230" y="85612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4969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1/ </a:t>
            </a:r>
            <a:r>
              <a:rPr lang="ko-KR" altLang="en-US" dirty="0" smtClean="0">
                <a:solidFill>
                  <a:schemeClr val="accent2"/>
                </a:solidFill>
              </a:rPr>
              <a:t>활동 </a:t>
            </a:r>
            <a:r>
              <a:rPr lang="en-US" altLang="ko-KR" dirty="0" smtClean="0">
                <a:solidFill>
                  <a:schemeClr val="accent2"/>
                </a:solidFill>
              </a:rPr>
              <a:t>2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>
          <a:xfrm>
            <a:off x="970830" y="299568"/>
            <a:ext cx="8383144" cy="491355"/>
          </a:xfrm>
        </p:spPr>
        <p:txBody>
          <a:bodyPr/>
          <a:lstStyle/>
          <a:p>
            <a:r>
              <a:rPr lang="ko-KR" altLang="en-US" spc="-100" dirty="0" smtClean="0"/>
              <a:t>다른 사람의 마음에 공감하는 나의 모습을 점검해 봅시다</a:t>
            </a:r>
            <a:r>
              <a:rPr lang="en-US" altLang="ko-KR" spc="-100" dirty="0" smtClean="0"/>
              <a:t>.</a:t>
            </a:r>
            <a:endParaRPr lang="ko-KR" altLang="en-US" spc="-10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공감하기 어려웠던 경험 떠올리며 이야기 나누고</a:t>
            </a:r>
            <a:r>
              <a:rPr lang="en-US" altLang="ko-KR" dirty="0"/>
              <a:t>,</a:t>
            </a:r>
            <a:r>
              <a:rPr lang="ko-KR" altLang="en-US" dirty="0"/>
              <a:t> 다른 사람에게 공감하는 나의 모습 점검하기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duk_03_05_0004_201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마음 쑥쑥</a:t>
            </a:r>
            <a:r>
              <a:rPr lang="en-US" altLang="ko-KR" dirty="0"/>
              <a:t>_</a:t>
            </a:r>
            <a:r>
              <a:rPr lang="ko-KR" altLang="en-US" dirty="0"/>
              <a:t>공감하기 어려웠던 </a:t>
            </a:r>
            <a:r>
              <a:rPr lang="ko-KR" altLang="en-US" dirty="0" smtClean="0"/>
              <a:t>경험 떠올리며 </a:t>
            </a:r>
            <a:r>
              <a:rPr lang="ko-KR" altLang="en-US" dirty="0"/>
              <a:t>이야기 나누고</a:t>
            </a:r>
            <a:r>
              <a:rPr lang="en-US" altLang="ko-KR" dirty="0"/>
              <a:t>,</a:t>
            </a:r>
            <a:r>
              <a:rPr lang="ko-KR" altLang="en-US" dirty="0"/>
              <a:t> 다른 사람에게 공감하는 나의 모습 점검하기</a:t>
            </a:r>
            <a:r>
              <a:rPr lang="en-US" altLang="ko-KR" dirty="0"/>
              <a:t>_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2_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1]</a:t>
            </a:r>
            <a:endParaRPr lang="en-US" altLang="ko-KR" dirty="0"/>
          </a:p>
          <a:p>
            <a:r>
              <a:rPr lang="ko-KR" altLang="en-US" dirty="0" smtClean="0"/>
              <a:t>추가 질문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해당 버튼 클릭 시</a:t>
            </a:r>
            <a:r>
              <a:rPr lang="en-US" altLang="ko-KR" dirty="0"/>
              <a:t>, [</a:t>
            </a:r>
            <a:r>
              <a:rPr lang="ko-KR" altLang="en-US" dirty="0"/>
              <a:t>마음 쑥쑥</a:t>
            </a:r>
            <a:r>
              <a:rPr lang="en-US" altLang="ko-KR" dirty="0"/>
              <a:t>_</a:t>
            </a:r>
            <a:r>
              <a:rPr lang="ko-KR" altLang="en-US" dirty="0"/>
              <a:t>공감하기 어려웠던 </a:t>
            </a:r>
            <a:r>
              <a:rPr lang="ko-KR" altLang="en-US" dirty="0" smtClean="0"/>
              <a:t>경험 떠올리며 </a:t>
            </a:r>
            <a:r>
              <a:rPr lang="ko-KR" altLang="en-US" dirty="0"/>
              <a:t>이야기 나누고</a:t>
            </a:r>
            <a:r>
              <a:rPr lang="en-US" altLang="ko-KR" dirty="0"/>
              <a:t>,</a:t>
            </a:r>
            <a:r>
              <a:rPr lang="ko-KR" altLang="en-US" dirty="0"/>
              <a:t> 다른 사람에게 공감하는 나의 모습 점검하기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2_</a:t>
            </a:r>
            <a:r>
              <a:rPr lang="ko-KR" altLang="en-US" dirty="0" err="1"/>
              <a:t>이너탭</a:t>
            </a:r>
            <a:r>
              <a:rPr lang="en-US" altLang="ko-KR" dirty="0"/>
              <a:t>1_</a:t>
            </a:r>
            <a:r>
              <a:rPr lang="ko-KR" altLang="en-US" dirty="0" err="1"/>
              <a:t>추가질문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로 이동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/>
              <a:t>지시문</a:t>
            </a:r>
            <a:r>
              <a:rPr lang="ko-KR" altLang="en-US" dirty="0"/>
              <a:t> </a:t>
            </a:r>
            <a:r>
              <a:rPr lang="en-US" altLang="ko-KR" dirty="0"/>
              <a:t>bold: </a:t>
            </a:r>
            <a:r>
              <a:rPr lang="ko-KR" altLang="en-US" dirty="0"/>
              <a:t>기호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표 </a:t>
            </a:r>
            <a:r>
              <a:rPr lang="ko-KR" altLang="en-US" dirty="0"/>
              <a:t>형태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표 안에 각 텍스트</a:t>
            </a:r>
            <a:r>
              <a:rPr lang="en-US" altLang="ko-KR" dirty="0"/>
              <a:t>+OX </a:t>
            </a:r>
            <a:r>
              <a:rPr lang="ko-KR" altLang="en-US" dirty="0"/>
              <a:t>버튼 추가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OX</a:t>
            </a:r>
            <a:r>
              <a:rPr lang="ko-KR" altLang="en-US" dirty="0"/>
              <a:t> 버튼 클릭 시 노란색으로 </a:t>
            </a:r>
            <a:r>
              <a:rPr lang="ko-KR" altLang="en-US" dirty="0" err="1"/>
              <a:t>별색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각 행당 마지막으로 클릭한 한 개만 표시됨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/>
              <a:t>범례 </a:t>
            </a:r>
            <a:r>
              <a:rPr lang="en-US" altLang="ko-KR" dirty="0"/>
              <a:t>-&gt; </a:t>
            </a:r>
            <a:r>
              <a:rPr lang="ko-KR" altLang="en-US" dirty="0"/>
              <a:t>표 왼쪽  하단에 위치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구성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248631" y="900568"/>
            <a:ext cx="8745405" cy="3528118"/>
            <a:chOff x="248631" y="900568"/>
            <a:chExt cx="8745405" cy="3528118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D6F64CF-85DE-4B0F-A731-BAEB0B50DFB0}"/>
                </a:ext>
              </a:extLst>
            </p:cNvPr>
            <p:cNvGrpSpPr/>
            <p:nvPr/>
          </p:nvGrpSpPr>
          <p:grpSpPr>
            <a:xfrm>
              <a:off x="7722895" y="1550846"/>
              <a:ext cx="1271141" cy="226833"/>
              <a:chOff x="5293058" y="2658953"/>
              <a:chExt cx="1125268" cy="223294"/>
            </a:xfrm>
          </p:grpSpPr>
          <p:sp>
            <p:nvSpPr>
              <p:cNvPr id="38" name="사각형: 둥근 모서리 13">
                <a:extLst>
                  <a:ext uri="{FF2B5EF4-FFF2-40B4-BE49-F238E27FC236}">
                    <a16:creationId xmlns:a16="http://schemas.microsoft.com/office/drawing/2014/main" id="{2090529F-F384-4AD5-9246-BA4D553262BF}"/>
                  </a:ext>
                </a:extLst>
              </p:cNvPr>
              <p:cNvSpPr/>
              <p:nvPr/>
            </p:nvSpPr>
            <p:spPr>
              <a:xfrm>
                <a:off x="5293058" y="2658953"/>
                <a:ext cx="1125268" cy="223294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>
                  <a:lumMod val="95000"/>
                </a:sysClr>
              </a:solidFill>
              <a:ln w="19050">
                <a:noFill/>
              </a:ln>
            </p:spPr>
            <p:txBody>
              <a:bodyPr rtlCol="0" anchor="ctr"/>
              <a:lstStyle/>
              <a:p>
                <a:pPr marL="14400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900" kern="0" spc="-50" dirty="0" smtClean="0">
                    <a:solidFill>
                      <a:prstClr val="black"/>
                    </a:solidFill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 기호</a:t>
                </a:r>
                <a:r>
                  <a:rPr kumimoji="0" lang="ko-KR" altLang="en-US" sz="900" i="0" u="none" strike="noStrike" kern="0" cap="none" spc="-50" normalizeH="0" noProof="0" dirty="0" err="1" smtClean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를</a:t>
                </a:r>
                <a:r>
                  <a:rPr kumimoji="0" lang="ko-KR" altLang="en-US" sz="900" i="0" u="none" strike="noStrike" kern="0" cap="none" spc="-50" normalizeH="0" noProof="0" dirty="0" smtClean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 </a:t>
                </a:r>
                <a:r>
                  <a:rPr kumimoji="0" lang="ko-KR" altLang="en-US" sz="900" i="0" u="none" strike="noStrike" kern="0" cap="none" spc="-5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클릭</a:t>
                </a:r>
                <a:r>
                  <a:rPr kumimoji="0" lang="ko-KR" altLang="en-US" sz="900" i="0" u="none" strike="noStrike" kern="0" cap="none" spc="-50" normalizeH="0" noProof="0" dirty="0" smtClean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하세요</a:t>
                </a:r>
                <a:r>
                  <a:rPr kumimoji="0" lang="en-US" altLang="ko-KR" sz="900" i="0" u="none" strike="noStrike" kern="0" cap="none" spc="-50" normalizeH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.</a:t>
                </a:r>
                <a:endParaRPr kumimoji="0" lang="ko-KR" altLang="en-US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endParaRPr>
              </a:p>
            </p:txBody>
          </p:sp>
          <p:pic>
            <p:nvPicPr>
              <p:cNvPr id="39" name="Picture 2" descr="D:\1_과학\1_초등 과학\3학년\1학기\2022\08_아이콘\help_icon.png">
                <a:extLst>
                  <a:ext uri="{FF2B5EF4-FFF2-40B4-BE49-F238E27FC236}">
                    <a16:creationId xmlns:a16="http://schemas.microsoft.com/office/drawing/2014/main" id="{089DF68E-420A-42AE-AAB0-C7FFA57C1E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72210" y="2714354"/>
                <a:ext cx="144016" cy="1440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" name="그룹 10"/>
            <p:cNvGrpSpPr/>
            <p:nvPr/>
          </p:nvGrpSpPr>
          <p:grpSpPr>
            <a:xfrm>
              <a:off x="379453" y="1885930"/>
              <a:ext cx="8604181" cy="994911"/>
              <a:chOff x="230778" y="2335554"/>
              <a:chExt cx="8604181" cy="994911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230778" y="2335554"/>
                <a:ext cx="8604181" cy="994911"/>
              </a:xfrm>
              <a:prstGeom prst="roundRect">
                <a:avLst/>
              </a:prstGeom>
              <a:solidFill>
                <a:srgbClr val="F3EE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79576" y="2425569"/>
                <a:ext cx="6265046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친구와 눈을 마주치고 친구의 말에 귀를 기울여 </a:t>
                </a:r>
                <a:endPara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r>
                  <a:rPr lang="ko-KR" altLang="en-US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듣습니다</a:t>
                </a:r>
                <a:r>
                  <a:rPr lang="en-US" altLang="ko-KR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</p:grpSp>
        <p:sp>
          <p:nvSpPr>
            <p:cNvPr id="22" name="타원 21"/>
            <p:cNvSpPr/>
            <p:nvPr/>
          </p:nvSpPr>
          <p:spPr>
            <a:xfrm>
              <a:off x="7508402" y="1439863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 smtClean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2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7477617" y="900568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 smtClean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1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3108" y="2070234"/>
              <a:ext cx="1299532" cy="617426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62729" y="3021493"/>
              <a:ext cx="1299532" cy="617426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093" y="4041221"/>
              <a:ext cx="1549859" cy="387465"/>
            </a:xfrm>
            <a:prstGeom prst="rect">
              <a:avLst/>
            </a:prstGeom>
          </p:spPr>
        </p:pic>
        <p:sp>
          <p:nvSpPr>
            <p:cNvPr id="29" name="타원 28"/>
            <p:cNvSpPr/>
            <p:nvPr/>
          </p:nvSpPr>
          <p:spPr>
            <a:xfrm>
              <a:off x="248631" y="4057744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 smtClean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4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244428" y="4618139"/>
            <a:ext cx="1402415" cy="320042"/>
            <a:chOff x="4915693" y="4615244"/>
            <a:chExt cx="1402415" cy="32004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grpSp>
        <p:nvGrpSpPr>
          <p:cNvPr id="45" name="그룹 44"/>
          <p:cNvGrpSpPr/>
          <p:nvPr/>
        </p:nvGrpSpPr>
        <p:grpSpPr>
          <a:xfrm>
            <a:off x="7659240" y="1039696"/>
            <a:ext cx="1406624" cy="346990"/>
            <a:chOff x="1930587" y="3288931"/>
            <a:chExt cx="1406624" cy="346990"/>
          </a:xfrm>
        </p:grpSpPr>
        <p:sp>
          <p:nvSpPr>
            <p:cNvPr id="46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72" y="386442"/>
            <a:ext cx="850358" cy="302400"/>
          </a:xfrm>
          <a:prstGeom prst="rect">
            <a:avLst/>
          </a:prstGeom>
        </p:spPr>
      </p:pic>
      <p:sp>
        <p:nvSpPr>
          <p:cNvPr id="49" name="모서리가 둥근 직사각형 48"/>
          <p:cNvSpPr/>
          <p:nvPr/>
        </p:nvSpPr>
        <p:spPr>
          <a:xfrm>
            <a:off x="389855" y="3020839"/>
            <a:ext cx="8604181" cy="994911"/>
          </a:xfrm>
          <a:prstGeom prst="roundRect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32631" y="3064709"/>
            <a:ext cx="62650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친구의 말을 들을 때 고개를 끄덕이거나 친구와 같은 표정을 지어 줍니다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108" y="3182036"/>
            <a:ext cx="1299532" cy="617426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337093" y="178676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158526" y="444855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05602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1/ </a:t>
            </a:r>
            <a:r>
              <a:rPr lang="ko-KR" altLang="en-US" dirty="0" smtClean="0">
                <a:solidFill>
                  <a:schemeClr val="accent2"/>
                </a:solidFill>
              </a:rPr>
              <a:t>활동 </a:t>
            </a:r>
            <a:r>
              <a:rPr lang="en-US" altLang="ko-KR" dirty="0" smtClean="0">
                <a:solidFill>
                  <a:schemeClr val="accent2"/>
                </a:solidFill>
              </a:rPr>
              <a:t>2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>
          <a:xfrm>
            <a:off x="970830" y="299568"/>
            <a:ext cx="8383144" cy="491355"/>
          </a:xfrm>
        </p:spPr>
        <p:txBody>
          <a:bodyPr/>
          <a:lstStyle/>
          <a:p>
            <a:r>
              <a:rPr lang="ko-KR" altLang="en-US" spc="-100" dirty="0" smtClean="0"/>
              <a:t>다른 사람의 마음에 공감하는 나의 모습을 점검해 봅시다</a:t>
            </a:r>
            <a:r>
              <a:rPr lang="en-US" altLang="ko-KR" spc="-100" dirty="0" smtClean="0"/>
              <a:t>.</a:t>
            </a:r>
            <a:endParaRPr lang="ko-KR" altLang="en-US" spc="-100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공감하기 어려웠던 경험 떠올리며 이야기 나누고</a:t>
            </a:r>
            <a:r>
              <a:rPr lang="en-US" altLang="ko-KR" dirty="0"/>
              <a:t>,</a:t>
            </a:r>
            <a:r>
              <a:rPr lang="ko-KR" altLang="en-US" dirty="0"/>
              <a:t> 다른 사람에게 공감하는 나의 모습 점검하기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duk_03_05_0004_201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마음 쑥쑥</a:t>
            </a:r>
            <a:r>
              <a:rPr lang="en-US" altLang="ko-KR" dirty="0"/>
              <a:t>_</a:t>
            </a:r>
            <a:r>
              <a:rPr lang="ko-KR" altLang="en-US" dirty="0"/>
              <a:t>공감하기 어려웠던 </a:t>
            </a:r>
            <a:r>
              <a:rPr lang="ko-KR" altLang="en-US" dirty="0" smtClean="0"/>
              <a:t>경험 떠올리며 </a:t>
            </a:r>
            <a:r>
              <a:rPr lang="ko-KR" altLang="en-US" dirty="0"/>
              <a:t>이야기 나누고</a:t>
            </a:r>
            <a:r>
              <a:rPr lang="en-US" altLang="ko-KR" dirty="0"/>
              <a:t>,</a:t>
            </a:r>
            <a:r>
              <a:rPr lang="ko-KR" altLang="en-US" dirty="0"/>
              <a:t> 다른 사람에게 공감하는 나의 모습 점검하기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2_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[</a:t>
            </a:r>
            <a:r>
              <a:rPr lang="ko-KR" altLang="en-US" dirty="0"/>
              <a:t>마음 쑥쑥</a:t>
            </a:r>
            <a:r>
              <a:rPr lang="en-US" altLang="ko-KR" dirty="0"/>
              <a:t>_</a:t>
            </a:r>
            <a:r>
              <a:rPr lang="ko-KR" altLang="en-US" dirty="0"/>
              <a:t>공감하기 어려웠던 경험을 떠올리고 이야기 나누고</a:t>
            </a:r>
            <a:r>
              <a:rPr lang="en-US" altLang="ko-KR" dirty="0"/>
              <a:t>,</a:t>
            </a:r>
            <a:r>
              <a:rPr lang="ko-KR" altLang="en-US" dirty="0"/>
              <a:t> 다른 사람에게 공감하는 나의 모습 점검하기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2_</a:t>
            </a:r>
            <a:r>
              <a:rPr lang="ko-KR" altLang="en-US" dirty="0" err="1"/>
              <a:t>이너탭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 flipH="1">
            <a:off x="4249207" y="4469765"/>
            <a:ext cx="1402415" cy="320042"/>
            <a:chOff x="4915693" y="4615244"/>
            <a:chExt cx="1402415" cy="32004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45" name="그림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" y="404597"/>
            <a:ext cx="850358" cy="302400"/>
          </a:xfrm>
          <a:prstGeom prst="rect">
            <a:avLst/>
          </a:prstGeom>
        </p:spPr>
      </p:pic>
      <p:sp>
        <p:nvSpPr>
          <p:cNvPr id="46" name="모서리가 둥근 직사각형 45"/>
          <p:cNvSpPr/>
          <p:nvPr/>
        </p:nvSpPr>
        <p:spPr>
          <a:xfrm>
            <a:off x="359375" y="1373041"/>
            <a:ext cx="8604181" cy="994911"/>
          </a:xfrm>
          <a:prstGeom prst="roundRect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2928" y="1564657"/>
            <a:ext cx="1299532" cy="617426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30506" y="1456154"/>
            <a:ext cx="76221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친구의 감정을 읽고 친구에게 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“</a:t>
            </a: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그랬구나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.”</a:t>
            </a: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와 같은 말로</a:t>
            </a:r>
            <a:endParaRPr lang="en-US" altLang="ko-KR" sz="25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표현해 줍니다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0" name="사각형: 둥근 모서리 13">
            <a:extLst>
              <a:ext uri="{FF2B5EF4-FFF2-40B4-BE49-F238E27FC236}">
                <a16:creationId xmlns:a16="http://schemas.microsoft.com/office/drawing/2014/main" id="{2090529F-F384-4AD5-9246-BA4D553262BF}"/>
              </a:ext>
            </a:extLst>
          </p:cNvPr>
          <p:cNvSpPr/>
          <p:nvPr/>
        </p:nvSpPr>
        <p:spPr>
          <a:xfrm>
            <a:off x="7887624" y="1047045"/>
            <a:ext cx="1271141" cy="226833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95000"/>
            </a:sysClr>
          </a:solidFill>
          <a:ln w="19050">
            <a:noFill/>
          </a:ln>
        </p:spPr>
        <p:txBody>
          <a:bodyPr rtlCol="0" anchor="ctr"/>
          <a:lstStyle/>
          <a:p>
            <a:pPr marL="14400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spc="-50" dirty="0" smtClean="0">
                <a:solidFill>
                  <a:prstClr val="black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기호</a:t>
            </a:r>
            <a:r>
              <a:rPr kumimoji="0" lang="ko-KR" altLang="en-US" sz="900" i="0" u="none" strike="noStrike" kern="0" cap="none" spc="-50" normalizeH="0" noProof="0" dirty="0" err="1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를</a:t>
            </a:r>
            <a:r>
              <a:rPr kumimoji="0" lang="ko-KR" altLang="en-US" sz="900" i="0" u="none" strike="noStrike" kern="0" cap="none" spc="-50" normalizeH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</a:t>
            </a:r>
            <a:r>
              <a:rPr kumimoji="0" lang="ko-KR" altLang="en-US" sz="900" i="0" u="none" strike="noStrike" kern="0" cap="none" spc="-5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클릭</a:t>
            </a:r>
            <a:r>
              <a:rPr kumimoji="0" lang="ko-KR" altLang="en-US" sz="900" i="0" u="none" strike="noStrike" kern="0" cap="none" spc="-50" normalizeH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하세요</a:t>
            </a:r>
            <a:r>
              <a:rPr kumimoji="0" lang="en-US" altLang="ko-KR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.</a:t>
            </a:r>
            <a:endParaRPr kumimoji="0" lang="ko-KR" altLang="en-US" sz="900" i="0" u="none" strike="noStrike" kern="0" cap="none" spc="-50" normalizeH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pic>
        <p:nvPicPr>
          <p:cNvPr id="51" name="Picture 2" descr="D:\1_과학\1_초등 과학\3학년\1학기\2022\08_아이콘\help_icon.png">
            <a:extLst>
              <a:ext uri="{FF2B5EF4-FFF2-40B4-BE49-F238E27FC236}">
                <a16:creationId xmlns:a16="http://schemas.microsoft.com/office/drawing/2014/main" id="{089DF68E-420A-42AE-AAB0-C7FFA57C1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952" y="1087309"/>
            <a:ext cx="162685" cy="14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모서리가 둥근 직사각형 51"/>
          <p:cNvSpPr/>
          <p:nvPr/>
        </p:nvSpPr>
        <p:spPr>
          <a:xfrm>
            <a:off x="359373" y="3482811"/>
            <a:ext cx="8604181" cy="994911"/>
          </a:xfrm>
          <a:prstGeom prst="roundRect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359372" y="2573769"/>
            <a:ext cx="8604181" cy="682626"/>
          </a:xfrm>
          <a:prstGeom prst="roundRect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841" y="3628351"/>
            <a:ext cx="1299532" cy="61742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3712" y="2594368"/>
            <a:ext cx="1299532" cy="61742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87344" y="3600831"/>
            <a:ext cx="70134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다른 사람과 나의 감정이 서로 다를 수 있다는 것을</a:t>
            </a:r>
            <a:endParaRPr lang="en-US" altLang="ko-KR" sz="25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이해합니다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9455" y="2688623"/>
            <a:ext cx="701347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나의 감정을 친구에게 강요하지 않습니다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269" y="4558621"/>
            <a:ext cx="1549859" cy="38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4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공감하기 어려웠던 경험 떠올리며 이야기 나누고</a:t>
            </a:r>
            <a:r>
              <a:rPr lang="en-US" altLang="ko-KR" dirty="0"/>
              <a:t>,</a:t>
            </a:r>
            <a:r>
              <a:rPr lang="ko-KR" altLang="en-US" dirty="0"/>
              <a:t> 다른 사람에게 공감하는 나의 모습 점검하기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duk_03_05_0004_201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마음 쑥쑥</a:t>
            </a:r>
            <a:r>
              <a:rPr lang="en-US" altLang="ko-KR" dirty="0"/>
              <a:t>_</a:t>
            </a:r>
            <a:r>
              <a:rPr lang="ko-KR" altLang="en-US" dirty="0"/>
              <a:t>공감하기 어려웠던 </a:t>
            </a:r>
            <a:r>
              <a:rPr lang="ko-KR" altLang="en-US" dirty="0" smtClean="0"/>
              <a:t>경험 떠올리며 </a:t>
            </a:r>
            <a:r>
              <a:rPr lang="ko-KR" altLang="en-US" dirty="0"/>
              <a:t>이야기 나누고</a:t>
            </a:r>
            <a:r>
              <a:rPr lang="en-US" altLang="ko-KR" dirty="0"/>
              <a:t>,</a:t>
            </a:r>
            <a:r>
              <a:rPr lang="ko-KR" altLang="en-US" dirty="0"/>
              <a:t> 다른 사람에게 공감하는 나의 모습 점검하기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2_</a:t>
            </a:r>
            <a:r>
              <a:rPr lang="ko-KR" altLang="en-US" dirty="0" err="1"/>
              <a:t>이너탭</a:t>
            </a:r>
            <a:r>
              <a:rPr lang="en-US" altLang="ko-KR" dirty="0" smtClean="0"/>
              <a:t>1_</a:t>
            </a:r>
            <a:r>
              <a:rPr lang="ko-KR" altLang="en-US" dirty="0" err="1" smtClean="0"/>
              <a:t>추가질문</a:t>
            </a:r>
            <a:r>
              <a:rPr lang="en-US" altLang="ko-KR" dirty="0" smtClean="0"/>
              <a:t>1]</a:t>
            </a:r>
            <a:endParaRPr lang="en-US" altLang="ko-KR" dirty="0"/>
          </a:p>
          <a:p>
            <a:r>
              <a:rPr lang="ko-KR" altLang="en-US" dirty="0" smtClean="0"/>
              <a:t>질문</a:t>
            </a:r>
            <a:r>
              <a:rPr lang="en-US" altLang="ko-KR" dirty="0"/>
              <a:t>-</a:t>
            </a:r>
            <a:r>
              <a:rPr lang="ko-KR" altLang="en-US" dirty="0"/>
              <a:t>답</a:t>
            </a:r>
            <a:endParaRPr lang="en-US" altLang="ko-KR" dirty="0"/>
          </a:p>
          <a:p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예문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예 보기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X</a:t>
            </a:r>
            <a:r>
              <a:rPr lang="ko-KR" altLang="en-US" dirty="0"/>
              <a:t>버튼 클릭 시 이전 </a:t>
            </a:r>
            <a:r>
              <a:rPr lang="ko-KR" altLang="en-US" dirty="0" smtClean="0"/>
              <a:t>화면으로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추가 질문 탭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-19050" y="2272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sp>
        <p:nvSpPr>
          <p:cNvPr id="33" name="타원 32"/>
          <p:cNvSpPr/>
          <p:nvPr/>
        </p:nvSpPr>
        <p:spPr>
          <a:xfrm>
            <a:off x="8833455" y="3587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68145" y="1063373"/>
            <a:ext cx="8689135" cy="3611882"/>
            <a:chOff x="243929" y="504397"/>
            <a:chExt cx="8689135" cy="361188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20907" y="755844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886873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247825" y="820981"/>
              <a:ext cx="650545" cy="452752"/>
            </a:xfrm>
            <a:prstGeom prst="rect">
              <a:avLst/>
            </a:prstGeom>
          </p:spPr>
        </p:pic>
        <p:sp>
          <p:nvSpPr>
            <p:cNvPr id="40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2127451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243929" y="2076240"/>
              <a:ext cx="658338" cy="583598"/>
            </a:xfrm>
            <a:prstGeom prst="rect">
              <a:avLst/>
            </a:prstGeom>
          </p:spPr>
        </p:pic>
        <p:grpSp>
          <p:nvGrpSpPr>
            <p:cNvPr id="42" name="그룹 41"/>
            <p:cNvGrpSpPr/>
            <p:nvPr/>
          </p:nvGrpSpPr>
          <p:grpSpPr>
            <a:xfrm>
              <a:off x="6948608" y="505552"/>
              <a:ext cx="304658" cy="261610"/>
              <a:chOff x="3399871" y="3578468"/>
              <a:chExt cx="304658" cy="261610"/>
            </a:xfrm>
          </p:grpSpPr>
          <p:sp>
            <p:nvSpPr>
              <p:cNvPr id="51" name="양쪽 모서리가 둥근 사각형 50"/>
              <p:cNvSpPr/>
              <p:nvPr/>
            </p:nvSpPr>
            <p:spPr>
              <a:xfrm>
                <a:off x="3399871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solidFill>
                  <a:srgbClr val="F3B0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422129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309773" y="504397"/>
              <a:ext cx="304658" cy="261610"/>
              <a:chOff x="3399871" y="3578468"/>
              <a:chExt cx="304658" cy="261610"/>
            </a:xfrm>
          </p:grpSpPr>
          <p:sp>
            <p:nvSpPr>
              <p:cNvPr id="49" name="양쪽 모서리가 둥근 사각형 48"/>
              <p:cNvSpPr/>
              <p:nvPr/>
            </p:nvSpPr>
            <p:spPr>
              <a:xfrm>
                <a:off x="3399871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418121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672555" y="504397"/>
              <a:ext cx="304658" cy="261610"/>
              <a:chOff x="3399871" y="3578468"/>
              <a:chExt cx="304658" cy="261610"/>
            </a:xfrm>
          </p:grpSpPr>
          <p:sp>
            <p:nvSpPr>
              <p:cNvPr id="47" name="양쪽 모서리가 둥근 사각형 46"/>
              <p:cNvSpPr/>
              <p:nvPr/>
            </p:nvSpPr>
            <p:spPr>
              <a:xfrm>
                <a:off x="3399871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418121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3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25287" y="963052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다른 사람의 마음에 공감하는 방법 중에서 </a:t>
              </a:r>
              <a:endPara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내가 잘하는 것은 무엇인가요</a:t>
              </a:r>
              <a:r>
                <a:rPr lang="en-US" altLang="ko-KR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5287" y="2794681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저는 친구의 말을 들을 때 고개를 잘 끄덕여 줍니다</a:t>
              </a:r>
              <a:r>
                <a:rPr lang="en-US" altLang="ko-KR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81167" y="3430108"/>
            <a:ext cx="840067" cy="305950"/>
          </a:xfrm>
          <a:prstGeom prst="rect">
            <a:avLst/>
          </a:prstGeom>
        </p:spPr>
      </p:pic>
      <p:sp>
        <p:nvSpPr>
          <p:cNvPr id="31" name="양쪽 모서리가 둥근 사각형 30"/>
          <p:cNvSpPr/>
          <p:nvPr/>
        </p:nvSpPr>
        <p:spPr>
          <a:xfrm>
            <a:off x="8164078" y="1063373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182328" y="10633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8531385" y="1066326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52841" y="1066326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633518" y="158104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251567" y="322405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875532" y="85859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87090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공감하기 어려웠던 경험 떠올리며 이야기 나누고</a:t>
            </a:r>
            <a:r>
              <a:rPr lang="en-US" altLang="ko-KR" dirty="0"/>
              <a:t>,</a:t>
            </a:r>
            <a:r>
              <a:rPr lang="ko-KR" altLang="en-US" dirty="0"/>
              <a:t> 다른 사람에게 공감하는 나의 모습 점검하기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duk_03_05_0004_201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마음 쑥쑥</a:t>
            </a:r>
            <a:r>
              <a:rPr lang="en-US" altLang="ko-KR" dirty="0"/>
              <a:t>_</a:t>
            </a:r>
            <a:r>
              <a:rPr lang="ko-KR" altLang="en-US" dirty="0"/>
              <a:t>공감하기 어려웠던 </a:t>
            </a:r>
            <a:r>
              <a:rPr lang="ko-KR" altLang="en-US" dirty="0" smtClean="0"/>
              <a:t>경험 떠올리며 </a:t>
            </a:r>
            <a:r>
              <a:rPr lang="ko-KR" altLang="en-US" dirty="0"/>
              <a:t>이야기 나누고</a:t>
            </a:r>
            <a:r>
              <a:rPr lang="en-US" altLang="ko-KR" dirty="0"/>
              <a:t>,</a:t>
            </a:r>
            <a:r>
              <a:rPr lang="ko-KR" altLang="en-US" dirty="0"/>
              <a:t> 다른 사람에게 공감하는 나의 모습 점검하기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2_</a:t>
            </a:r>
            <a:r>
              <a:rPr lang="ko-KR" altLang="en-US" dirty="0" err="1"/>
              <a:t>이너탭</a:t>
            </a:r>
            <a:r>
              <a:rPr lang="en-US" altLang="ko-KR" dirty="0"/>
              <a:t>1_</a:t>
            </a:r>
            <a:r>
              <a:rPr lang="ko-KR" altLang="en-US" dirty="0" err="1" smtClean="0"/>
              <a:t>추가질문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[</a:t>
            </a:r>
            <a:r>
              <a:rPr lang="ko-KR" altLang="en-US" dirty="0"/>
              <a:t>마음 쑥쑥</a:t>
            </a:r>
            <a:r>
              <a:rPr lang="en-US" altLang="ko-KR" dirty="0"/>
              <a:t>_</a:t>
            </a:r>
            <a:r>
              <a:rPr lang="ko-KR" altLang="en-US" dirty="0"/>
              <a:t>공감하기 어려웠던 </a:t>
            </a:r>
            <a:r>
              <a:rPr lang="ko-KR" altLang="en-US" dirty="0" smtClean="0"/>
              <a:t>경험 떠올리며 </a:t>
            </a:r>
            <a:r>
              <a:rPr lang="ko-KR" altLang="en-US" dirty="0"/>
              <a:t>이야기 나누고</a:t>
            </a:r>
            <a:r>
              <a:rPr lang="en-US" altLang="ko-KR" dirty="0"/>
              <a:t>,</a:t>
            </a:r>
            <a:r>
              <a:rPr lang="ko-KR" altLang="en-US" dirty="0"/>
              <a:t> 다른 사람에게 공감하는 나의 모습 점검하기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2_</a:t>
            </a:r>
            <a:r>
              <a:rPr lang="ko-KR" altLang="en-US" dirty="0" err="1"/>
              <a:t>이너탭</a:t>
            </a:r>
            <a:r>
              <a:rPr lang="en-US" altLang="ko-KR" dirty="0"/>
              <a:t>1_</a:t>
            </a:r>
            <a:r>
              <a:rPr lang="ko-KR" altLang="en-US" dirty="0" err="1"/>
              <a:t>추가질문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368145" y="1069226"/>
            <a:ext cx="8689135" cy="3611882"/>
            <a:chOff x="243929" y="504397"/>
            <a:chExt cx="8689135" cy="361188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20907" y="755844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886873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247825" y="820981"/>
              <a:ext cx="650545" cy="452752"/>
            </a:xfrm>
            <a:prstGeom prst="rect">
              <a:avLst/>
            </a:prstGeom>
          </p:spPr>
        </p:pic>
        <p:sp>
          <p:nvSpPr>
            <p:cNvPr id="40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2127451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243929" y="2076240"/>
              <a:ext cx="658338" cy="583598"/>
            </a:xfrm>
            <a:prstGeom prst="rect">
              <a:avLst/>
            </a:prstGeom>
          </p:spPr>
        </p:pic>
        <p:grpSp>
          <p:nvGrpSpPr>
            <p:cNvPr id="42" name="그룹 41"/>
            <p:cNvGrpSpPr/>
            <p:nvPr/>
          </p:nvGrpSpPr>
          <p:grpSpPr>
            <a:xfrm>
              <a:off x="6939086" y="505552"/>
              <a:ext cx="304658" cy="261610"/>
              <a:chOff x="3390349" y="3578468"/>
              <a:chExt cx="304658" cy="261610"/>
            </a:xfrm>
          </p:grpSpPr>
          <p:sp>
            <p:nvSpPr>
              <p:cNvPr id="51" name="양쪽 모서리가 둥근 사각형 50"/>
              <p:cNvSpPr/>
              <p:nvPr/>
            </p:nvSpPr>
            <p:spPr>
              <a:xfrm>
                <a:off x="339034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412607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300251" y="504397"/>
              <a:ext cx="304658" cy="268680"/>
              <a:chOff x="3390349" y="3578468"/>
              <a:chExt cx="304658" cy="268680"/>
            </a:xfrm>
          </p:grpSpPr>
          <p:sp>
            <p:nvSpPr>
              <p:cNvPr id="49" name="양쪽 모서리가 둥근 사각형 48"/>
              <p:cNvSpPr/>
              <p:nvPr/>
            </p:nvSpPr>
            <p:spPr>
              <a:xfrm>
                <a:off x="339034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406262" y="358553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663033" y="504397"/>
              <a:ext cx="304658" cy="261610"/>
              <a:chOff x="3390349" y="3578468"/>
              <a:chExt cx="304658" cy="261610"/>
            </a:xfrm>
          </p:grpSpPr>
          <p:sp>
            <p:nvSpPr>
              <p:cNvPr id="47" name="양쪽 모서리가 둥근 사각형 46"/>
              <p:cNvSpPr/>
              <p:nvPr/>
            </p:nvSpPr>
            <p:spPr>
              <a:xfrm>
                <a:off x="339034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40859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3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25287" y="963051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다른 사람의 마음에 공감하는 방법 중에서 </a:t>
              </a:r>
              <a:endPara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내가 잘하지 못하는 것은 무엇인가요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5287" y="2794683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저는 다른 친구의 감정을 말로 잘 표현하지 못합니다</a:t>
              </a:r>
              <a:r>
                <a:rPr lang="en-US" altLang="ko-KR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65146" y="3442435"/>
            <a:ext cx="840067" cy="305950"/>
          </a:xfrm>
          <a:prstGeom prst="rect">
            <a:avLst/>
          </a:prstGeom>
        </p:spPr>
      </p:pic>
      <p:sp>
        <p:nvSpPr>
          <p:cNvPr id="32" name="양쪽 모서리가 둥근 사각형 31"/>
          <p:cNvSpPr/>
          <p:nvPr/>
        </p:nvSpPr>
        <p:spPr>
          <a:xfrm>
            <a:off x="8154792" y="1069226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173042" y="1069226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8522335" y="1070613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540585" y="107061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756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공감하기 어려웠던 경험 떠올리며 이야기 나누고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다른 사람에게 공감하는 나의 모습 점검하기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duk_03_05_0004_201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마음 쑥쑥</a:t>
            </a:r>
            <a:r>
              <a:rPr lang="en-US" altLang="ko-KR" dirty="0"/>
              <a:t>_</a:t>
            </a:r>
            <a:r>
              <a:rPr lang="ko-KR" altLang="en-US" dirty="0"/>
              <a:t>공감하기 어려웠던 </a:t>
            </a:r>
            <a:r>
              <a:rPr lang="ko-KR" altLang="en-US" dirty="0" smtClean="0"/>
              <a:t>경험 떠올리며 </a:t>
            </a:r>
            <a:r>
              <a:rPr lang="ko-KR" altLang="en-US" dirty="0"/>
              <a:t>이야기 나누고</a:t>
            </a:r>
            <a:r>
              <a:rPr lang="en-US" altLang="ko-KR" dirty="0"/>
              <a:t>,</a:t>
            </a:r>
            <a:r>
              <a:rPr lang="ko-KR" altLang="en-US" dirty="0"/>
              <a:t> 다른 사람에게 공감하는 나의 모습 점검하기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2_</a:t>
            </a:r>
            <a:r>
              <a:rPr lang="ko-KR" altLang="en-US" dirty="0" err="1"/>
              <a:t>이너탭</a:t>
            </a:r>
            <a:r>
              <a:rPr lang="en-US" altLang="ko-KR" dirty="0"/>
              <a:t>1_</a:t>
            </a:r>
            <a:r>
              <a:rPr lang="ko-KR" altLang="en-US" dirty="0" err="1" smtClean="0"/>
              <a:t>추가질문</a:t>
            </a:r>
            <a:r>
              <a:rPr lang="en-US" altLang="ko-KR" dirty="0" smtClean="0"/>
              <a:t>3]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/>
              <a:t>마음 쑥쑥</a:t>
            </a:r>
            <a:r>
              <a:rPr lang="en-US" altLang="ko-KR" dirty="0"/>
              <a:t>_</a:t>
            </a:r>
            <a:r>
              <a:rPr lang="ko-KR" altLang="en-US" dirty="0"/>
              <a:t>공감하기 어려웠던 </a:t>
            </a:r>
            <a:r>
              <a:rPr lang="ko-KR" altLang="en-US" dirty="0" smtClean="0"/>
              <a:t>경험 떠올리며 </a:t>
            </a:r>
            <a:r>
              <a:rPr lang="ko-KR" altLang="en-US" dirty="0"/>
              <a:t>이야기 나누고</a:t>
            </a:r>
            <a:r>
              <a:rPr lang="en-US" altLang="ko-KR" dirty="0"/>
              <a:t>,</a:t>
            </a:r>
            <a:r>
              <a:rPr lang="ko-KR" altLang="en-US" dirty="0"/>
              <a:t> 다른 사람에게 공감하는 나의 모습 점검하기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2_</a:t>
            </a:r>
            <a:r>
              <a:rPr lang="ko-KR" altLang="en-US" dirty="0" err="1"/>
              <a:t>이너탭</a:t>
            </a:r>
            <a:r>
              <a:rPr lang="en-US" altLang="ko-KR" dirty="0"/>
              <a:t>1_</a:t>
            </a:r>
            <a:r>
              <a:rPr lang="ko-KR" altLang="en-US" dirty="0" err="1"/>
              <a:t>추가질문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50305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368145" y="1056901"/>
            <a:ext cx="8689135" cy="3611882"/>
            <a:chOff x="243929" y="504397"/>
            <a:chExt cx="8689135" cy="361188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20907" y="755844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886873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247825" y="820981"/>
              <a:ext cx="650545" cy="452752"/>
            </a:xfrm>
            <a:prstGeom prst="rect">
              <a:avLst/>
            </a:prstGeom>
          </p:spPr>
        </p:pic>
        <p:sp>
          <p:nvSpPr>
            <p:cNvPr id="40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2127451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243929" y="2076240"/>
              <a:ext cx="658338" cy="583598"/>
            </a:xfrm>
            <a:prstGeom prst="rect">
              <a:avLst/>
            </a:prstGeom>
          </p:spPr>
        </p:pic>
        <p:grpSp>
          <p:nvGrpSpPr>
            <p:cNvPr id="42" name="그룹 41"/>
            <p:cNvGrpSpPr/>
            <p:nvPr/>
          </p:nvGrpSpPr>
          <p:grpSpPr>
            <a:xfrm>
              <a:off x="6948607" y="505552"/>
              <a:ext cx="304658" cy="261610"/>
              <a:chOff x="3399870" y="3578468"/>
              <a:chExt cx="304658" cy="261610"/>
            </a:xfrm>
          </p:grpSpPr>
          <p:sp>
            <p:nvSpPr>
              <p:cNvPr id="51" name="양쪽 모서리가 둥근 사각형 50"/>
              <p:cNvSpPr/>
              <p:nvPr/>
            </p:nvSpPr>
            <p:spPr>
              <a:xfrm>
                <a:off x="3399870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422128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309772" y="504397"/>
              <a:ext cx="304658" cy="261610"/>
              <a:chOff x="3399870" y="3578468"/>
              <a:chExt cx="304658" cy="261610"/>
            </a:xfrm>
          </p:grpSpPr>
          <p:sp>
            <p:nvSpPr>
              <p:cNvPr id="49" name="양쪽 모서리가 둥근 사각형 48"/>
              <p:cNvSpPr/>
              <p:nvPr/>
            </p:nvSpPr>
            <p:spPr>
              <a:xfrm>
                <a:off x="3399870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418120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672554" y="504397"/>
              <a:ext cx="304658" cy="261610"/>
              <a:chOff x="3399870" y="3578468"/>
              <a:chExt cx="304658" cy="261610"/>
            </a:xfrm>
          </p:grpSpPr>
          <p:sp>
            <p:nvSpPr>
              <p:cNvPr id="47" name="양쪽 모서리가 둥근 사각형 46"/>
              <p:cNvSpPr/>
              <p:nvPr/>
            </p:nvSpPr>
            <p:spPr>
              <a:xfrm>
                <a:off x="3399870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418120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3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25287" y="975297"/>
              <a:ext cx="7931097" cy="875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내가 잘하지 못하는 것을 친구들은 어떻게 하는지</a:t>
              </a:r>
              <a:endPara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이야기를 나눠 봅시다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en-US" altLang="ko-KR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5287" y="2592705"/>
              <a:ext cx="7931097" cy="8757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다른 친구들은 감정을 나타내는 낱말을 잘 기억해 뒀다가</a:t>
              </a:r>
              <a:endPara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공감해 줄 때 사용합니다</a:t>
              </a:r>
              <a:r>
                <a:rPr lang="en-US" altLang="ko-KR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31151" y="3448437"/>
            <a:ext cx="840067" cy="305950"/>
          </a:xfrm>
          <a:prstGeom prst="rect">
            <a:avLst/>
          </a:prstGeom>
        </p:spPr>
      </p:pic>
      <p:sp>
        <p:nvSpPr>
          <p:cNvPr id="32" name="양쪽 모서리가 둥근 사각형 31"/>
          <p:cNvSpPr/>
          <p:nvPr/>
        </p:nvSpPr>
        <p:spPr>
          <a:xfrm>
            <a:off x="8160352" y="1056464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178602" y="105646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5" name="양쪽 모서리가 둥근 사각형 64"/>
          <p:cNvSpPr/>
          <p:nvPr/>
        </p:nvSpPr>
        <p:spPr>
          <a:xfrm>
            <a:off x="8521582" y="1056464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39832" y="105646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82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9366000" y="4086225"/>
            <a:ext cx="2826000" cy="2771775"/>
          </a:xfrm>
        </p:spPr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공감하기 어려웠던 경험 떠올리며 이야기 나누고</a:t>
            </a:r>
            <a:r>
              <a:rPr lang="en-US" altLang="ko-KR" dirty="0"/>
              <a:t>,</a:t>
            </a:r>
            <a:r>
              <a:rPr lang="ko-KR" altLang="en-US" dirty="0"/>
              <a:t> 다른 사람에게 공감하는 나의 모습 점검하기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duk_03_05_0004_201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마음 쑥쑥</a:t>
            </a:r>
            <a:r>
              <a:rPr lang="en-US" altLang="ko-KR" dirty="0"/>
              <a:t>_</a:t>
            </a:r>
            <a:r>
              <a:rPr lang="ko-KR" altLang="en-US" dirty="0"/>
              <a:t>공감하기 어려웠던 </a:t>
            </a:r>
            <a:r>
              <a:rPr lang="ko-KR" altLang="en-US" dirty="0" smtClean="0"/>
              <a:t>경험 떠올리며 </a:t>
            </a:r>
            <a:r>
              <a:rPr lang="ko-KR" altLang="en-US" dirty="0"/>
              <a:t>이야기 나누고</a:t>
            </a:r>
            <a:r>
              <a:rPr lang="en-US" altLang="ko-KR" dirty="0"/>
              <a:t>,</a:t>
            </a:r>
            <a:r>
              <a:rPr lang="ko-KR" altLang="en-US" dirty="0"/>
              <a:t> 다른 사람에게 공감하는 나의 모습 점검하기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2_</a:t>
            </a:r>
            <a:r>
              <a:rPr lang="ko-KR" altLang="en-US" dirty="0" err="1"/>
              <a:t>이너탭</a:t>
            </a:r>
            <a:r>
              <a:rPr lang="en-US" altLang="ko-KR" dirty="0"/>
              <a:t>1_</a:t>
            </a:r>
            <a:r>
              <a:rPr lang="ko-KR" altLang="en-US" dirty="0" err="1" smtClean="0"/>
              <a:t>추가질문</a:t>
            </a:r>
            <a:r>
              <a:rPr lang="en-US" altLang="ko-KR" dirty="0" smtClean="0"/>
              <a:t>4]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en-US" altLang="ko-KR" dirty="0"/>
              <a:t>. [</a:t>
            </a:r>
            <a:r>
              <a:rPr lang="ko-KR" altLang="en-US" dirty="0"/>
              <a:t>마음 쑥쑥</a:t>
            </a:r>
            <a:r>
              <a:rPr lang="en-US" altLang="ko-KR" dirty="0"/>
              <a:t>_</a:t>
            </a:r>
            <a:r>
              <a:rPr lang="ko-KR" altLang="en-US" dirty="0"/>
              <a:t>공감하기 어려웠던 </a:t>
            </a:r>
            <a:r>
              <a:rPr lang="ko-KR" altLang="en-US" dirty="0" smtClean="0"/>
              <a:t>경험 떠올리며 </a:t>
            </a:r>
            <a:r>
              <a:rPr lang="ko-KR" altLang="en-US" dirty="0"/>
              <a:t>이야기 나누고</a:t>
            </a:r>
            <a:r>
              <a:rPr lang="en-US" altLang="ko-KR" dirty="0"/>
              <a:t>,</a:t>
            </a:r>
            <a:r>
              <a:rPr lang="ko-KR" altLang="en-US" dirty="0"/>
              <a:t> 다른 사람에게 공감하는 나의 모습 점검하기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2_</a:t>
            </a:r>
            <a:r>
              <a:rPr lang="ko-KR" altLang="en-US" dirty="0" err="1"/>
              <a:t>이너탭</a:t>
            </a:r>
            <a:r>
              <a:rPr lang="en-US" altLang="ko-KR" dirty="0"/>
              <a:t>1_</a:t>
            </a:r>
            <a:r>
              <a:rPr lang="ko-KR" altLang="en-US" dirty="0" err="1"/>
              <a:t>추가질문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sp>
        <p:nvSpPr>
          <p:cNvPr id="37" name="모서리가 둥근 직사각형 36"/>
          <p:cNvSpPr/>
          <p:nvPr/>
        </p:nvSpPr>
        <p:spPr>
          <a:xfrm>
            <a:off x="545123" y="1308348"/>
            <a:ext cx="8512157" cy="3360435"/>
          </a:xfrm>
          <a:prstGeom prst="roundRect">
            <a:avLst>
              <a:gd name="adj" fmla="val 5326"/>
            </a:avLst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49504" y="1439377"/>
            <a:ext cx="7931096" cy="108363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00"/>
          <a:stretch/>
        </p:blipFill>
        <p:spPr>
          <a:xfrm>
            <a:off x="372041" y="1373485"/>
            <a:ext cx="650545" cy="452752"/>
          </a:xfrm>
          <a:prstGeom prst="rect">
            <a:avLst/>
          </a:prstGeom>
        </p:spPr>
      </p:pic>
      <p:sp>
        <p:nvSpPr>
          <p:cNvPr id="40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49504" y="2679955"/>
            <a:ext cx="7931096" cy="184291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내 감정을 강요하면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다른 사람의 마음이 불편해지고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관계가 나빠질 수 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4"/>
          <a:stretch/>
        </p:blipFill>
        <p:spPr>
          <a:xfrm>
            <a:off x="368145" y="2628744"/>
            <a:ext cx="658338" cy="583598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6995835" y="1058056"/>
            <a:ext cx="304658" cy="261610"/>
            <a:chOff x="3716582" y="3578468"/>
            <a:chExt cx="304658" cy="261610"/>
          </a:xfrm>
        </p:grpSpPr>
        <p:sp>
          <p:nvSpPr>
            <p:cNvPr id="51" name="양쪽 모서리가 둥근 사각형 50"/>
            <p:cNvSpPr/>
            <p:nvPr/>
          </p:nvSpPr>
          <p:spPr>
            <a:xfrm>
              <a:off x="3716582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8840" y="357846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7357000" y="1056901"/>
            <a:ext cx="304658" cy="261610"/>
            <a:chOff x="3716582" y="3578468"/>
            <a:chExt cx="304658" cy="261610"/>
          </a:xfrm>
        </p:grpSpPr>
        <p:sp>
          <p:nvSpPr>
            <p:cNvPr id="49" name="양쪽 모서리가 둥근 사각형 48"/>
            <p:cNvSpPr/>
            <p:nvPr/>
          </p:nvSpPr>
          <p:spPr>
            <a:xfrm>
              <a:off x="3716582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34832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8089474" y="1056901"/>
            <a:ext cx="304658" cy="261610"/>
            <a:chOff x="4035669" y="3578468"/>
            <a:chExt cx="304658" cy="261610"/>
          </a:xfrm>
        </p:grpSpPr>
        <p:sp>
          <p:nvSpPr>
            <p:cNvPr id="47" name="양쪽 모서리가 둥근 사각형 46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B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49503" y="1729779"/>
            <a:ext cx="7931097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내 감정을 다른 사람에게 강요한다면 어떤 문제가 생길까요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58295" y="3430107"/>
            <a:ext cx="840067" cy="305950"/>
          </a:xfrm>
          <a:prstGeom prst="rect">
            <a:avLst/>
          </a:prstGeom>
        </p:spPr>
      </p:pic>
      <p:sp>
        <p:nvSpPr>
          <p:cNvPr id="32" name="양쪽 모서리가 둥근 사각형 31"/>
          <p:cNvSpPr/>
          <p:nvPr/>
        </p:nvSpPr>
        <p:spPr>
          <a:xfrm>
            <a:off x="7717991" y="1048448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732362" y="105690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8456052" y="1048448"/>
            <a:ext cx="304658" cy="261610"/>
            <a:chOff x="3716582" y="3578468"/>
            <a:chExt cx="304658" cy="261610"/>
          </a:xfrm>
        </p:grpSpPr>
        <p:sp>
          <p:nvSpPr>
            <p:cNvPr id="55" name="양쪽 모서리가 둥근 사각형 54"/>
            <p:cNvSpPr/>
            <p:nvPr/>
          </p:nvSpPr>
          <p:spPr>
            <a:xfrm>
              <a:off x="3716582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4832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5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72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18067"/>
              </p:ext>
            </p:extLst>
          </p:nvPr>
        </p:nvGraphicFramePr>
        <p:xfrm>
          <a:off x="239349" y="393459"/>
          <a:ext cx="11713302" cy="3755921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마음 똑똑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다른 사람의 마음에 공감해 줄</a:t>
                      </a:r>
                      <a:r>
                        <a:rPr lang="ko-KR" altLang="en-US" sz="1100" baseline="0" dirty="0" smtClean="0"/>
                        <a:t> 수 없었던 상황 떠올려 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duk_03_05_0004_101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이번 시간에 배울 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duk_03_05_0004_102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마음 쑥쑥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공감하기 어려웠던 경험 떠올리며 이야기 나누고</a:t>
                      </a:r>
                      <a:r>
                        <a:rPr lang="en-US" altLang="ko-KR" sz="1100" dirty="0" smtClean="0"/>
                        <a:t>,</a:t>
                      </a:r>
                      <a:r>
                        <a:rPr lang="ko-KR" altLang="en-US" sz="1100" dirty="0" smtClean="0"/>
                        <a:t> 다른 사람에게 공감하는 나의 모습 점검하기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duk_03_05_0004_201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마음 탄탄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공감을 다짐하는 글 써 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duk_03_05_0004_301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단원 마무리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duk_03_05_0004_302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98392"/>
                  </a:ext>
                </a:extLst>
              </a:tr>
              <a:tr h="414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303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생각 놀이터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duk_03_05_0004_303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031783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9366000" y="4086225"/>
            <a:ext cx="2826000" cy="2771775"/>
          </a:xfrm>
        </p:spPr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공감하기 어려웠던 경험 떠올리며 이야기 나누고</a:t>
            </a:r>
            <a:r>
              <a:rPr lang="en-US" altLang="ko-KR" dirty="0"/>
              <a:t>,</a:t>
            </a:r>
            <a:r>
              <a:rPr lang="ko-KR" altLang="en-US" dirty="0"/>
              <a:t> 다른 사람에게 공감하는 나의 모습 점검하기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duk_03_05_0004_201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마음 쑥쑥</a:t>
            </a:r>
            <a:r>
              <a:rPr lang="en-US" altLang="ko-KR" dirty="0"/>
              <a:t>_</a:t>
            </a:r>
            <a:r>
              <a:rPr lang="ko-KR" altLang="en-US" dirty="0"/>
              <a:t>공감하기 어려웠던 </a:t>
            </a:r>
            <a:r>
              <a:rPr lang="ko-KR" altLang="en-US" dirty="0" smtClean="0"/>
              <a:t>경험 떠올리며 </a:t>
            </a:r>
            <a:r>
              <a:rPr lang="ko-KR" altLang="en-US" dirty="0"/>
              <a:t>이야기 나누고</a:t>
            </a:r>
            <a:r>
              <a:rPr lang="en-US" altLang="ko-KR" dirty="0"/>
              <a:t>,</a:t>
            </a:r>
            <a:r>
              <a:rPr lang="ko-KR" altLang="en-US" dirty="0"/>
              <a:t> 다른 사람에게 공감하는 나의 모습 점검하기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2_</a:t>
            </a:r>
            <a:r>
              <a:rPr lang="ko-KR" altLang="en-US" dirty="0" err="1"/>
              <a:t>이너탭</a:t>
            </a:r>
            <a:r>
              <a:rPr lang="en-US" altLang="ko-KR" dirty="0"/>
              <a:t>1_</a:t>
            </a:r>
            <a:r>
              <a:rPr lang="ko-KR" altLang="en-US" dirty="0" err="1" smtClean="0"/>
              <a:t>추가질문</a:t>
            </a:r>
            <a:r>
              <a:rPr lang="en-US" altLang="ko-KR" dirty="0" smtClean="0"/>
              <a:t>5]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en-US" altLang="ko-KR" dirty="0"/>
              <a:t>. [</a:t>
            </a:r>
            <a:r>
              <a:rPr lang="ko-KR" altLang="en-US" dirty="0"/>
              <a:t>마음 쑥쑥</a:t>
            </a:r>
            <a:r>
              <a:rPr lang="en-US" altLang="ko-KR" dirty="0"/>
              <a:t>_</a:t>
            </a:r>
            <a:r>
              <a:rPr lang="ko-KR" altLang="en-US" dirty="0"/>
              <a:t>공감하기 어려웠던 </a:t>
            </a:r>
            <a:r>
              <a:rPr lang="ko-KR" altLang="en-US" dirty="0" smtClean="0"/>
              <a:t>경험 떠올리며 </a:t>
            </a:r>
            <a:r>
              <a:rPr lang="ko-KR" altLang="en-US" dirty="0"/>
              <a:t>이야기 나누고</a:t>
            </a:r>
            <a:r>
              <a:rPr lang="en-US" altLang="ko-KR" dirty="0"/>
              <a:t>,</a:t>
            </a:r>
            <a:r>
              <a:rPr lang="ko-KR" altLang="en-US" dirty="0"/>
              <a:t> 다른 사람에게 공감하는 나의 모습 점검하기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2_</a:t>
            </a:r>
            <a:r>
              <a:rPr lang="ko-KR" altLang="en-US" dirty="0" err="1"/>
              <a:t>이너탭</a:t>
            </a:r>
            <a:r>
              <a:rPr lang="en-US" altLang="ko-KR" dirty="0"/>
              <a:t>1_</a:t>
            </a:r>
            <a:r>
              <a:rPr lang="ko-KR" altLang="en-US" dirty="0" err="1"/>
              <a:t>추가질문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971"/>
            <a:ext cx="9353973" cy="4739475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693" y="234000"/>
            <a:ext cx="476281" cy="476281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545123" y="1308348"/>
            <a:ext cx="8512157" cy="3360435"/>
          </a:xfrm>
          <a:prstGeom prst="roundRect">
            <a:avLst>
              <a:gd name="adj" fmla="val 5326"/>
            </a:avLst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49504" y="1439377"/>
            <a:ext cx="7931096" cy="108363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00"/>
          <a:stretch/>
        </p:blipFill>
        <p:spPr>
          <a:xfrm>
            <a:off x="372041" y="1373485"/>
            <a:ext cx="650545" cy="452752"/>
          </a:xfrm>
          <a:prstGeom prst="rect">
            <a:avLst/>
          </a:prstGeom>
        </p:spPr>
      </p:pic>
      <p:sp>
        <p:nvSpPr>
          <p:cNvPr id="40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49504" y="2679955"/>
            <a:ext cx="7931096" cy="184291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“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그럴 수도 있구나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.”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하고 친구의 마음을 받아들이면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서로 </a:t>
            </a:r>
            <a:r>
              <a:rPr lang="ko-KR" altLang="en-US" sz="2500" spc="-15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사이좋게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지낼 수 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4"/>
          <a:stretch/>
        </p:blipFill>
        <p:spPr>
          <a:xfrm>
            <a:off x="368145" y="2628744"/>
            <a:ext cx="658338" cy="583598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6885012" y="1055708"/>
            <a:ext cx="304658" cy="261610"/>
            <a:chOff x="3716582" y="3578468"/>
            <a:chExt cx="304658" cy="261610"/>
          </a:xfrm>
        </p:grpSpPr>
        <p:sp>
          <p:nvSpPr>
            <p:cNvPr id="51" name="양쪽 모서리가 둥근 사각형 50"/>
            <p:cNvSpPr/>
            <p:nvPr/>
          </p:nvSpPr>
          <p:spPr>
            <a:xfrm>
              <a:off x="3716582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8840" y="357846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7246177" y="1054553"/>
            <a:ext cx="304658" cy="261610"/>
            <a:chOff x="3716582" y="3578468"/>
            <a:chExt cx="304658" cy="261610"/>
          </a:xfrm>
        </p:grpSpPr>
        <p:sp>
          <p:nvSpPr>
            <p:cNvPr id="49" name="양쪽 모서리가 둥근 사각형 48"/>
            <p:cNvSpPr/>
            <p:nvPr/>
          </p:nvSpPr>
          <p:spPr>
            <a:xfrm>
              <a:off x="3716582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34832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8432569" y="1056901"/>
            <a:ext cx="304658" cy="261610"/>
            <a:chOff x="4035669" y="3578468"/>
            <a:chExt cx="304658" cy="261610"/>
          </a:xfrm>
        </p:grpSpPr>
        <p:sp>
          <p:nvSpPr>
            <p:cNvPr id="47" name="양쪽 모서리가 둥근 사각형 46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B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5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49503" y="1515554"/>
            <a:ext cx="7931097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같은 것을 보거나 겪고도 나와 감정이 </a:t>
            </a:r>
            <a:endParaRPr lang="en-US" altLang="ko-KR" sz="25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다른 친구와는</a:t>
            </a:r>
            <a:r>
              <a:rPr lang="en-US" altLang="ko-KR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어떻게 지내야 할까요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95017" y="3448437"/>
            <a:ext cx="840067" cy="305950"/>
          </a:xfrm>
          <a:prstGeom prst="rect">
            <a:avLst/>
          </a:prstGeom>
        </p:spPr>
      </p:pic>
      <p:sp>
        <p:nvSpPr>
          <p:cNvPr id="32" name="양쪽 모서리가 둥근 사각형 31"/>
          <p:cNvSpPr/>
          <p:nvPr/>
        </p:nvSpPr>
        <p:spPr>
          <a:xfrm>
            <a:off x="7634252" y="1063056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659993" y="1063056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8022327" y="1063056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036255" y="1070672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47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친구에게 공감했던 경험을 떠올리며 공감을 잘하겠다는 다짐을 글로 써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공감을 다짐하는 글 써 보기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duk_03_05_0004_301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마음 </a:t>
            </a:r>
            <a:r>
              <a:rPr lang="ko-KR" altLang="en-US" dirty="0" smtClean="0"/>
              <a:t>탄탄</a:t>
            </a:r>
            <a:r>
              <a:rPr lang="en-US" altLang="ko-KR" dirty="0" smtClean="0"/>
              <a:t>_</a:t>
            </a:r>
            <a:r>
              <a:rPr lang="ko-KR" altLang="en-US" dirty="0"/>
              <a:t>공감을 다짐하는 글 써 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 err="1" smtClean="0"/>
              <a:t>추가질문</a:t>
            </a:r>
            <a:r>
              <a:rPr lang="ko-KR" altLang="en-US" dirty="0" smtClean="0"/>
              <a:t> 버튼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/>
              <a:t> </a:t>
            </a:r>
            <a:r>
              <a:rPr lang="ko-KR" altLang="en-US" dirty="0" smtClean="0"/>
              <a:t>해당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22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고정 텍스트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나는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직접 쓰기 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spc="0" dirty="0">
                <a:solidFill>
                  <a:schemeClr val="tx1"/>
                </a:solidFill>
              </a:rPr>
              <a:t>예 보기 </a:t>
            </a:r>
            <a:r>
              <a:rPr lang="en-US" altLang="ko-KR" spc="0" dirty="0">
                <a:solidFill>
                  <a:schemeClr val="tx1"/>
                </a:solidFill>
              </a:rPr>
              <a:t>/ </a:t>
            </a:r>
            <a:r>
              <a:rPr lang="ko-KR" altLang="en-US" spc="0" dirty="0">
                <a:solidFill>
                  <a:schemeClr val="tx1"/>
                </a:solidFill>
              </a:rPr>
              <a:t>직접 쓰기 버튼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핵심 정리 버튼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pc="0" dirty="0" smtClean="0">
                <a:solidFill>
                  <a:schemeClr val="tx1"/>
                </a:solidFill>
              </a:rPr>
              <a:t>- </a:t>
            </a:r>
            <a:r>
              <a:rPr lang="ko-KR" altLang="en-US" spc="0" dirty="0" smtClean="0">
                <a:solidFill>
                  <a:schemeClr val="tx1"/>
                </a:solidFill>
              </a:rPr>
              <a:t>버튼 </a:t>
            </a:r>
            <a:r>
              <a:rPr lang="ko-KR" altLang="en-US" spc="0" dirty="0">
                <a:solidFill>
                  <a:schemeClr val="tx1"/>
                </a:solidFill>
              </a:rPr>
              <a:t>클릭 시</a:t>
            </a:r>
            <a:r>
              <a:rPr lang="en-US" altLang="ko-KR" spc="0" dirty="0">
                <a:solidFill>
                  <a:schemeClr val="tx1"/>
                </a:solidFill>
              </a:rPr>
              <a:t>, </a:t>
            </a:r>
            <a:r>
              <a:rPr lang="ko-KR" altLang="en-US" spc="0" dirty="0">
                <a:solidFill>
                  <a:schemeClr val="tx1"/>
                </a:solidFill>
              </a:rPr>
              <a:t>핵심 정리 </a:t>
            </a:r>
            <a:r>
              <a:rPr lang="ko-KR" altLang="en-US" spc="0" dirty="0" err="1">
                <a:solidFill>
                  <a:schemeClr val="tx1"/>
                </a:solidFill>
              </a:rPr>
              <a:t>풀팝업</a:t>
            </a:r>
            <a:r>
              <a:rPr lang="ko-KR" altLang="en-US" spc="0" dirty="0">
                <a:solidFill>
                  <a:schemeClr val="tx1"/>
                </a:solidFill>
              </a:rPr>
              <a:t> 노출 </a:t>
            </a:r>
            <a:r>
              <a:rPr lang="en-US" altLang="ko-KR" spc="0" dirty="0">
                <a:solidFill>
                  <a:schemeClr val="tx1"/>
                </a:solidFill>
              </a:rPr>
              <a:t>(</a:t>
            </a:r>
            <a:r>
              <a:rPr lang="ko-KR" altLang="en-US" spc="0" dirty="0">
                <a:solidFill>
                  <a:schemeClr val="tx1"/>
                </a:solidFill>
              </a:rPr>
              <a:t>슬라이드 </a:t>
            </a:r>
            <a:r>
              <a:rPr lang="en-US" altLang="ko-KR" spc="0" dirty="0" smtClean="0">
                <a:solidFill>
                  <a:schemeClr val="tx1"/>
                </a:solidFill>
              </a:rPr>
              <a:t>24 </a:t>
            </a:r>
            <a:r>
              <a:rPr lang="ko-KR" altLang="en-US" spc="0" dirty="0">
                <a:solidFill>
                  <a:schemeClr val="tx1"/>
                </a:solidFill>
              </a:rPr>
              <a:t>페이지 참고</a:t>
            </a:r>
            <a:r>
              <a:rPr lang="en-US" altLang="ko-KR" spc="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3" y="368925"/>
            <a:ext cx="850358" cy="3024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774" y="4596828"/>
            <a:ext cx="997200" cy="31358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774" y="5067911"/>
            <a:ext cx="997200" cy="313585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7915100" y="1255509"/>
            <a:ext cx="1406624" cy="346990"/>
            <a:chOff x="1930587" y="3288931"/>
            <a:chExt cx="1406624" cy="346990"/>
          </a:xfrm>
        </p:grpSpPr>
        <p:sp>
          <p:nvSpPr>
            <p:cNvPr id="22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514908" y="1649414"/>
            <a:ext cx="8091943" cy="3003911"/>
            <a:chOff x="651844" y="1661020"/>
            <a:chExt cx="8455089" cy="3172317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38" name="직선 연결선 37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왼쪽 대괄호 41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왼쪽 대괄호 42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왼쪽 대괄호 43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624B8B"/>
            </a:solidFill>
            <a:ln w="19050">
              <a:solidFill>
                <a:srgbClr val="624B8B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299" y="1869766"/>
            <a:ext cx="1571844" cy="362001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569213" y="1822284"/>
            <a:ext cx="1277013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나는</a:t>
            </a:r>
            <a:endParaRPr lang="en-US" altLang="ko-KR" sz="25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19358" y="2222824"/>
            <a:ext cx="1516740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29806" y="2606701"/>
            <a:ext cx="8065191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결과에 따라 화를 내기도 하고 기뻐하기도 한 것에 잘 공감해</a:t>
            </a:r>
            <a:endParaRPr lang="en-US" altLang="ko-KR" sz="25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69718" y="2219390"/>
            <a:ext cx="8065191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운동에 별로 관심이 없어서 다른 친구가 운동 경기의 </a:t>
            </a:r>
            <a:endParaRPr lang="en-US" altLang="ko-KR" sz="25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6541" y="2981622"/>
            <a:ext cx="8065191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주지 못했습니다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앞으로는 그 친구가 왜 운동 경기 결과에</a:t>
            </a:r>
            <a:endParaRPr lang="en-US" altLang="ko-KR" sz="25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0048" y="3381173"/>
            <a:ext cx="8065191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따라 감정이 달라졌는지 생각해 보고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친구의 입장이 돼 같이</a:t>
            </a:r>
            <a:endParaRPr lang="en-US" altLang="ko-KR" sz="25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59600" y="3805937"/>
            <a:ext cx="8065191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공감해 주겠습니다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57" name="타원 56"/>
          <p:cNvSpPr/>
          <p:nvPr/>
        </p:nvSpPr>
        <p:spPr>
          <a:xfrm>
            <a:off x="567388" y="165555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657766" y="217726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7805117" y="108190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8606851" y="447514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20567" y="3287717"/>
            <a:ext cx="840823" cy="760196"/>
          </a:xfrm>
          <a:prstGeom prst="rect">
            <a:avLst/>
          </a:prstGeom>
        </p:spPr>
      </p:pic>
      <p:sp>
        <p:nvSpPr>
          <p:cNvPr id="62" name="타원 61"/>
          <p:cNvSpPr/>
          <p:nvPr/>
        </p:nvSpPr>
        <p:spPr>
          <a:xfrm>
            <a:off x="8596174" y="326736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5576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공감을 다짐하는 글 써 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duk_03_05_0004_301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마음 탄탄</a:t>
            </a:r>
            <a:r>
              <a:rPr lang="en-US" altLang="ko-KR" dirty="0"/>
              <a:t>_</a:t>
            </a:r>
            <a:r>
              <a:rPr lang="ko-KR" altLang="en-US" dirty="0"/>
              <a:t>공감을 다짐하는 글 써 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추가질문</a:t>
            </a:r>
            <a:r>
              <a:rPr lang="en-US" altLang="ko-KR" dirty="0" smtClean="0"/>
              <a:t>1]</a:t>
            </a:r>
            <a:endParaRPr lang="en-US" altLang="ko-KR" dirty="0"/>
          </a:p>
          <a:p>
            <a:r>
              <a:rPr lang="ko-KR" altLang="en-US" dirty="0"/>
              <a:t>질문</a:t>
            </a:r>
            <a:r>
              <a:rPr lang="en-US" altLang="ko-KR" dirty="0"/>
              <a:t>-</a:t>
            </a:r>
            <a:r>
              <a:rPr lang="ko-KR" altLang="en-US" dirty="0"/>
              <a:t>답</a:t>
            </a:r>
            <a:endParaRPr lang="en-US" altLang="ko-KR" dirty="0"/>
          </a:p>
          <a:p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예문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예 보기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X</a:t>
            </a:r>
            <a:r>
              <a:rPr lang="ko-KR" altLang="en-US" dirty="0"/>
              <a:t>버튼 클릭 시 이전 화면으로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추가 질문 탭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7831"/>
            <a:ext cx="10249807" cy="4960318"/>
            <a:chOff x="332418" y="788248"/>
            <a:chExt cx="10249807" cy="4960318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13776" y="1509292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공감이 필요한 까닭은 무엇인가요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309393" y="5486956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8188741" y="789993"/>
              <a:ext cx="304658" cy="261610"/>
              <a:chOff x="4035669" y="3578468"/>
              <a:chExt cx="304658" cy="261610"/>
            </a:xfrm>
          </p:grpSpPr>
          <p:sp>
            <p:nvSpPr>
              <p:cNvPr id="77" name="양쪽 모서리가 둥근 사각형 76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51515" y="3578468"/>
                <a:ext cx="2776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4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542373" y="788248"/>
              <a:ext cx="304658" cy="261610"/>
              <a:chOff x="4035669" y="3578468"/>
              <a:chExt cx="304658" cy="261610"/>
            </a:xfrm>
          </p:grpSpPr>
          <p:sp>
            <p:nvSpPr>
              <p:cNvPr id="75" name="양쪽 모서리가 둥근 사각형 74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34" name="양쪽 모서리가 둥근 사각형 33"/>
          <p:cNvSpPr/>
          <p:nvPr/>
        </p:nvSpPr>
        <p:spPr>
          <a:xfrm>
            <a:off x="8195529" y="899020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B05B"/>
          </a:solidFill>
          <a:ln>
            <a:solidFill>
              <a:srgbClr val="F3B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209395" y="90482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2502" y="3079216"/>
            <a:ext cx="8065191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다른 사람의 마음을 이해하면 서로 더 잘 지내고 </a:t>
            </a:r>
            <a:endParaRPr lang="en-US" altLang="ko-KR" sz="25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도와줄 수 있기 때문입니다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74475" y="3266605"/>
            <a:ext cx="840067" cy="305950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1063973" y="118657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370552" y="276478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081870" y="6179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833455" y="3587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06695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공감을 다짐하는 글 써 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duk_03_05_0004_301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마음 탄탄</a:t>
            </a:r>
            <a:r>
              <a:rPr lang="en-US" altLang="ko-KR" dirty="0"/>
              <a:t>_</a:t>
            </a:r>
            <a:r>
              <a:rPr lang="ko-KR" altLang="en-US" dirty="0"/>
              <a:t>공감을 다짐하는 글 써 보기</a:t>
            </a:r>
            <a:r>
              <a:rPr lang="en-US" altLang="ko-KR" dirty="0"/>
              <a:t>_</a:t>
            </a:r>
            <a:r>
              <a:rPr lang="ko-KR" altLang="en-US" dirty="0" err="1" smtClean="0"/>
              <a:t>추가질문</a:t>
            </a:r>
            <a:r>
              <a:rPr lang="en-US" altLang="ko-KR" dirty="0" smtClean="0"/>
              <a:t>2]</a:t>
            </a:r>
          </a:p>
          <a:p>
            <a:r>
              <a:rPr lang="en-US" altLang="ko-KR" dirty="0" smtClean="0"/>
              <a:t>[</a:t>
            </a:r>
            <a:r>
              <a:rPr lang="ko-KR" altLang="en-US" dirty="0"/>
              <a:t>마음 탄탄</a:t>
            </a:r>
            <a:r>
              <a:rPr lang="en-US" altLang="ko-KR" dirty="0"/>
              <a:t>_</a:t>
            </a:r>
            <a:r>
              <a:rPr lang="ko-KR" altLang="en-US" dirty="0"/>
              <a:t>공감을 다짐하는 글 써 보기</a:t>
            </a:r>
            <a:r>
              <a:rPr lang="en-US" altLang="ko-KR" dirty="0"/>
              <a:t>_</a:t>
            </a:r>
            <a:r>
              <a:rPr lang="ko-KR" altLang="en-US" dirty="0" err="1"/>
              <a:t>추가질문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7831"/>
            <a:ext cx="8689135" cy="3607294"/>
            <a:chOff x="332418" y="788248"/>
            <a:chExt cx="8689135" cy="3607294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13776" y="1509292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공감하는 방법 중에 잘 실천한 것은 무엇인가요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8188741" y="789993"/>
              <a:ext cx="304658" cy="261610"/>
              <a:chOff x="4035669" y="3578468"/>
              <a:chExt cx="304658" cy="261610"/>
            </a:xfrm>
          </p:grpSpPr>
          <p:sp>
            <p:nvSpPr>
              <p:cNvPr id="77" name="양쪽 모서리가 둥근 사각형 76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57125" y="3578468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542373" y="788248"/>
              <a:ext cx="304658" cy="261610"/>
              <a:chOff x="4035669" y="3578468"/>
              <a:chExt cx="304658" cy="261610"/>
            </a:xfrm>
          </p:grpSpPr>
          <p:sp>
            <p:nvSpPr>
              <p:cNvPr id="75" name="양쪽 모서리가 둥근 사각형 74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5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34" name="양쪽 모서리가 둥근 사각형 33"/>
          <p:cNvSpPr/>
          <p:nvPr/>
        </p:nvSpPr>
        <p:spPr>
          <a:xfrm>
            <a:off x="8544868" y="887831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B05B"/>
          </a:solidFill>
          <a:ln>
            <a:solidFill>
              <a:srgbClr val="F3B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5071" y="904331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1914" y="3183684"/>
            <a:ext cx="8065191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친구와 눈을 마주치고 친구의 말에 귀를 기울여 듣습니다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89249" y="3266607"/>
            <a:ext cx="840067" cy="30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7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공감을 다짐하는 글 써 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duk_03_05_0004_301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핵심 정리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블릿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제목 텍스트</a:t>
            </a:r>
            <a:endParaRPr lang="en-US" altLang="ko-KR" dirty="0" smtClean="0"/>
          </a:p>
          <a:p>
            <a:r>
              <a:rPr lang="ko-KR" altLang="en-US" dirty="0" err="1" smtClean="0"/>
              <a:t>블릿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정답 확인</a:t>
            </a:r>
            <a:r>
              <a:rPr lang="en-US" altLang="ko-KR" dirty="0"/>
              <a:t>/</a:t>
            </a:r>
            <a:r>
              <a:rPr lang="ko-KR" altLang="en-US" dirty="0"/>
              <a:t>정답 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확인 버튼 클릭 시 정답 텍스트 노출</a:t>
            </a:r>
            <a:r>
              <a:rPr lang="en-US" altLang="ko-KR" dirty="0"/>
              <a:t>+</a:t>
            </a:r>
            <a:r>
              <a:rPr lang="ko-KR" altLang="en-US" dirty="0"/>
              <a:t>정답 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가리기 버튼 클릭 시 정답 텍스트 사라짐</a:t>
            </a:r>
            <a:r>
              <a:rPr lang="en-US" altLang="ko-KR" dirty="0"/>
              <a:t>+</a:t>
            </a:r>
            <a:r>
              <a:rPr lang="ko-KR" altLang="en-US" dirty="0"/>
              <a:t>정답 확인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X</a:t>
            </a:r>
            <a:r>
              <a:rPr lang="ko-KR" altLang="en-US" dirty="0" smtClean="0"/>
              <a:t>버튼 클릭 시 이전 슬라이드 </a:t>
            </a:r>
            <a:r>
              <a:rPr lang="en-US" altLang="ko-KR" dirty="0" smtClean="0">
                <a:solidFill>
                  <a:srgbClr val="FF0000"/>
                </a:solidFill>
              </a:rPr>
              <a:t>21</a:t>
            </a:r>
            <a:r>
              <a:rPr lang="ko-KR" altLang="en-US" dirty="0" smtClean="0"/>
              <a:t>페이지로 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회색 정답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물음표 버튼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0" y="226414"/>
            <a:ext cx="9477509" cy="5083243"/>
            <a:chOff x="0" y="226414"/>
            <a:chExt cx="9477509" cy="5083243"/>
          </a:xfrm>
        </p:grpSpPr>
        <p:grpSp>
          <p:nvGrpSpPr>
            <p:cNvPr id="15" name="그룹 14"/>
            <p:cNvGrpSpPr/>
            <p:nvPr/>
          </p:nvGrpSpPr>
          <p:grpSpPr>
            <a:xfrm>
              <a:off x="0" y="226414"/>
              <a:ext cx="9477509" cy="5083243"/>
              <a:chOff x="0" y="226414"/>
              <a:chExt cx="9477509" cy="5083243"/>
            </a:xfrm>
          </p:grpSpPr>
          <p:grpSp>
            <p:nvGrpSpPr>
              <p:cNvPr id="14" name="그룹 13"/>
              <p:cNvGrpSpPr/>
              <p:nvPr/>
            </p:nvGrpSpPr>
            <p:grpSpPr>
              <a:xfrm>
                <a:off x="0" y="226414"/>
                <a:ext cx="9353974" cy="5083243"/>
                <a:chOff x="0" y="226414"/>
                <a:chExt cx="9353974" cy="5083243"/>
              </a:xfrm>
            </p:grpSpPr>
            <p:sp>
              <p:nvSpPr>
                <p:cNvPr id="6" name="직사각형 5"/>
                <p:cNvSpPr/>
                <p:nvPr/>
              </p:nvSpPr>
              <p:spPr>
                <a:xfrm>
                  <a:off x="0" y="227200"/>
                  <a:ext cx="9353974" cy="4749246"/>
                </a:xfrm>
                <a:prstGeom prst="rect">
                  <a:avLst/>
                </a:prstGeom>
                <a:solidFill>
                  <a:srgbClr val="F6E7D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양쪽 모서리가 둥근 사각형 8"/>
                <p:cNvSpPr/>
                <p:nvPr/>
              </p:nvSpPr>
              <p:spPr>
                <a:xfrm>
                  <a:off x="227889" y="699937"/>
                  <a:ext cx="8910057" cy="4273061"/>
                </a:xfrm>
                <a:prstGeom prst="round2SameRect">
                  <a:avLst>
                    <a:gd name="adj1" fmla="val 7092"/>
                    <a:gd name="adj2" fmla="val 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0" name="그림 9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0320" y="226414"/>
                  <a:ext cx="1701484" cy="399194"/>
                </a:xfrm>
                <a:prstGeom prst="rect">
                  <a:avLst/>
                </a:prstGeom>
              </p:spPr>
            </p:pic>
            <p:pic>
              <p:nvPicPr>
                <p:cNvPr id="59" name="그림 58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75285" y="234000"/>
                  <a:ext cx="476281" cy="476281"/>
                </a:xfrm>
                <a:prstGeom prst="rect">
                  <a:avLst/>
                </a:prstGeom>
              </p:spPr>
            </p:pic>
            <p:pic>
              <p:nvPicPr>
                <p:cNvPr id="82" name="그림 81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0863" y="4596273"/>
                  <a:ext cx="997200" cy="313585"/>
                </a:xfrm>
                <a:prstGeom prst="rect">
                  <a:avLst/>
                </a:prstGeom>
              </p:spPr>
            </p:pic>
            <p:pic>
              <p:nvPicPr>
                <p:cNvPr id="83" name="그림 82"/>
                <p:cNvPicPr>
                  <a:picLocks noChangeAspect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20863" y="4996072"/>
                  <a:ext cx="997200" cy="313585"/>
                </a:xfrm>
                <a:prstGeom prst="rect">
                  <a:avLst/>
                </a:prstGeom>
              </p:spPr>
            </p:pic>
          </p:grp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281946BB-C8CE-4790-A22A-D2FE4E979E7C}"/>
                  </a:ext>
                </a:extLst>
              </p:cNvPr>
              <p:cNvGrpSpPr/>
              <p:nvPr/>
            </p:nvGrpSpPr>
            <p:grpSpPr>
              <a:xfrm>
                <a:off x="470459" y="2412476"/>
                <a:ext cx="9007050" cy="861774"/>
                <a:chOff x="410427" y="953463"/>
                <a:chExt cx="9007050" cy="861774"/>
              </a:xfrm>
            </p:grpSpPr>
            <p:pic>
              <p:nvPicPr>
                <p:cNvPr id="76" name="그림 75">
                  <a:extLst>
                    <a:ext uri="{FF2B5EF4-FFF2-40B4-BE49-F238E27FC236}">
                      <a16:creationId xmlns:a16="http://schemas.microsoft.com/office/drawing/2014/main" id="{44DFB66F-AEAB-4FE3-9C5A-D8581BB550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0427" y="1052718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ED93236-ECF4-4283-844F-A3FE04B2758F}"/>
                    </a:ext>
                  </a:extLst>
                </p:cNvPr>
                <p:cNvSpPr txBox="1"/>
                <p:nvPr/>
              </p:nvSpPr>
              <p:spPr>
                <a:xfrm>
                  <a:off x="641637" y="953463"/>
                  <a:ext cx="8775840" cy="86177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2500" spc="-150" dirty="0" smtClean="0">
                      <a:latin typeface="+mn-ea"/>
                    </a:rPr>
                    <a:t>친구의 말을 들을 때                        </a:t>
                  </a:r>
                  <a:r>
                    <a:rPr lang="ko-KR" altLang="en-US" sz="2500" spc="-150" dirty="0" err="1" smtClean="0">
                      <a:latin typeface="+mn-ea"/>
                    </a:rPr>
                    <a:t>를</a:t>
                  </a:r>
                  <a:r>
                    <a:rPr lang="ko-KR" altLang="en-US" sz="2500" spc="-150" dirty="0" smtClean="0">
                      <a:latin typeface="+mn-ea"/>
                    </a:rPr>
                    <a:t> 끄덕이거나 친구와 같은                       을 </a:t>
                  </a:r>
                  <a:endParaRPr lang="en-US" altLang="ko-KR" sz="2500" spc="-150" dirty="0" smtClean="0">
                    <a:latin typeface="+mn-ea"/>
                  </a:endParaRPr>
                </a:p>
                <a:p>
                  <a:r>
                    <a:rPr lang="ko-KR" altLang="en-US" sz="2500" spc="-150" dirty="0" smtClean="0">
                      <a:latin typeface="+mn-ea"/>
                    </a:rPr>
                    <a:t>지어 줍니다</a:t>
                  </a:r>
                  <a:r>
                    <a:rPr lang="en-US" altLang="ko-KR" sz="2500" spc="-150" dirty="0" smtClean="0">
                      <a:latin typeface="+mn-ea"/>
                    </a:rPr>
                    <a:t>.</a:t>
                  </a:r>
                  <a:endParaRPr lang="ko-KR" altLang="en-US" sz="2500" spc="-150" dirty="0">
                    <a:latin typeface="+mn-ea"/>
                  </a:endParaRPr>
                </a:p>
              </p:txBody>
            </p:sp>
          </p:grpSp>
          <p:grpSp>
            <p:nvGrpSpPr>
              <p:cNvPr id="12" name="그룹 11"/>
              <p:cNvGrpSpPr/>
              <p:nvPr/>
            </p:nvGrpSpPr>
            <p:grpSpPr>
              <a:xfrm>
                <a:off x="470134" y="1616836"/>
                <a:ext cx="8815393" cy="477054"/>
                <a:chOff x="470134" y="1616836"/>
                <a:chExt cx="8815393" cy="477054"/>
              </a:xfrm>
            </p:grpSpPr>
            <p:pic>
              <p:nvPicPr>
                <p:cNvPr id="79" name="그림 78">
                  <a:extLst>
                    <a:ext uri="{FF2B5EF4-FFF2-40B4-BE49-F238E27FC236}">
                      <a16:creationId xmlns:a16="http://schemas.microsoft.com/office/drawing/2014/main" id="{44DFB66F-AEAB-4FE3-9C5A-D8581BB550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0134" y="1766733"/>
                  <a:ext cx="108000" cy="108000"/>
                </a:xfrm>
                <a:prstGeom prst="rect">
                  <a:avLst/>
                </a:prstGeom>
              </p:spPr>
            </p:pic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5ED93236-ECF4-4283-844F-A3FE04B2758F}"/>
                    </a:ext>
                  </a:extLst>
                </p:cNvPr>
                <p:cNvSpPr txBox="1"/>
                <p:nvPr/>
              </p:nvSpPr>
              <p:spPr>
                <a:xfrm>
                  <a:off x="646581" y="1616836"/>
                  <a:ext cx="8638946" cy="477054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r>
                    <a:rPr lang="ko-KR" altLang="en-US" sz="2500" spc="-150" dirty="0" smtClean="0">
                      <a:latin typeface="+mn-ea"/>
                    </a:rPr>
                    <a:t>친구와              을 마주치고 친구의 말에               </a:t>
                  </a:r>
                  <a:r>
                    <a:rPr lang="ko-KR" altLang="en-US" sz="2500" spc="-150" dirty="0" err="1" smtClean="0">
                      <a:latin typeface="+mn-ea"/>
                    </a:rPr>
                    <a:t>를</a:t>
                  </a:r>
                  <a:r>
                    <a:rPr lang="ko-KR" altLang="en-US" sz="2500" spc="-150" dirty="0" smtClean="0">
                      <a:latin typeface="+mn-ea"/>
                    </a:rPr>
                    <a:t> 기울여 듣습니다</a:t>
                  </a:r>
                  <a:r>
                    <a:rPr lang="en-US" altLang="ko-KR" sz="2500" spc="-150" dirty="0" smtClean="0">
                      <a:latin typeface="+mn-ea"/>
                    </a:rPr>
                    <a:t>.</a:t>
                  </a:r>
                  <a:endParaRPr lang="ko-KR" altLang="en-US" sz="2500" spc="-150" dirty="0">
                    <a:solidFill>
                      <a:srgbClr val="00A0FF"/>
                    </a:solidFill>
                    <a:latin typeface="+mn-ea"/>
                  </a:endParaRPr>
                </a:p>
              </p:txBody>
            </p:sp>
          </p:grpSp>
          <p:sp>
            <p:nvSpPr>
              <p:cNvPr id="84" name="TextBox 83"/>
              <p:cNvSpPr txBox="1"/>
              <p:nvPr/>
            </p:nvSpPr>
            <p:spPr>
              <a:xfrm>
                <a:off x="3561788" y="775139"/>
                <a:ext cx="2840842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500" spc="-150" dirty="0" smtClean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[</a:t>
                </a:r>
                <a:r>
                  <a:rPr lang="ko-KR" altLang="en-US" sz="2500" spc="-150" dirty="0" smtClean="0">
                    <a:solidFill>
                      <a:srgbClr val="FF6600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공감</a:t>
                </a:r>
                <a:r>
                  <a:rPr lang="en-US" altLang="ko-KR" sz="2500" spc="-150" dirty="0" smtClean="0">
                    <a:solidFill>
                      <a:srgbClr val="FF6600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, </a:t>
                </a:r>
                <a:r>
                  <a:rPr lang="ko-KR" altLang="en-US" sz="2500" spc="-150" dirty="0" smtClean="0">
                    <a:solidFill>
                      <a:srgbClr val="FF6600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더 나아가기</a:t>
                </a:r>
                <a:r>
                  <a:rPr lang="en-US" altLang="ko-KR" sz="2500" spc="-150" dirty="0" smtClean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]</a:t>
                </a:r>
                <a:endParaRPr lang="ko-KR" altLang="en-US" sz="2500" spc="-150" dirty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22" name="타원 21"/>
            <p:cNvSpPr/>
            <p:nvPr/>
          </p:nvSpPr>
          <p:spPr>
            <a:xfrm>
              <a:off x="3492621" y="1148050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1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23" name="타원 22"/>
            <p:cNvSpPr/>
            <p:nvPr/>
          </p:nvSpPr>
          <p:spPr>
            <a:xfrm>
              <a:off x="149767" y="1561533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2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7709640" y="4623465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3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8584814" y="289308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 smtClean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4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55" y="3482988"/>
            <a:ext cx="108000" cy="108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725715" y="3375035"/>
            <a:ext cx="8775840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latin typeface="+mn-ea"/>
              </a:rPr>
              <a:t>친구의                         을 읽고 친구에게 </a:t>
            </a:r>
            <a:r>
              <a:rPr lang="en-US" altLang="ko-KR" sz="2500" spc="-150" dirty="0" smtClean="0">
                <a:latin typeface="+mn-ea"/>
              </a:rPr>
              <a:t>“</a:t>
            </a:r>
            <a:r>
              <a:rPr lang="ko-KR" altLang="en-US" sz="2500" spc="-150" dirty="0" smtClean="0">
                <a:latin typeface="+mn-ea"/>
              </a:rPr>
              <a:t>그랬구나</a:t>
            </a:r>
            <a:r>
              <a:rPr lang="en-US" altLang="ko-KR" sz="2500" spc="-150" dirty="0" smtClean="0">
                <a:latin typeface="+mn-ea"/>
              </a:rPr>
              <a:t>.”</a:t>
            </a:r>
            <a:r>
              <a:rPr lang="ko-KR" altLang="en-US" sz="2500" spc="-150" dirty="0" smtClean="0">
                <a:latin typeface="+mn-ea"/>
              </a:rPr>
              <a:t>와 같은 말로 표현해</a:t>
            </a:r>
            <a:endParaRPr lang="en-US" altLang="ko-KR" sz="2500" spc="-150" dirty="0" smtClean="0">
              <a:latin typeface="+mn-ea"/>
            </a:endParaRPr>
          </a:p>
          <a:p>
            <a:r>
              <a:rPr lang="ko-KR" altLang="en-US" sz="2500" spc="-150" dirty="0" smtClean="0">
                <a:latin typeface="+mn-ea"/>
              </a:rPr>
              <a:t>줍니다</a:t>
            </a:r>
            <a:r>
              <a:rPr lang="en-US" altLang="ko-KR" sz="2500" spc="-150" dirty="0" smtClean="0">
                <a:latin typeface="+mn-ea"/>
              </a:rPr>
              <a:t>.</a:t>
            </a:r>
            <a:r>
              <a:rPr lang="ko-KR" altLang="en-US" sz="2500" spc="-150" dirty="0" smtClean="0">
                <a:latin typeface="+mn-ea"/>
              </a:rPr>
              <a:t> </a:t>
            </a:r>
            <a:endParaRPr lang="ko-KR" altLang="en-US" sz="2500" spc="-150" dirty="0">
              <a:latin typeface="+mn-ea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264846" y="4624500"/>
            <a:ext cx="1402415" cy="320042"/>
            <a:chOff x="4915693" y="4615244"/>
            <a:chExt cx="1402415" cy="320042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35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1676137" y="1621012"/>
            <a:ext cx="629993" cy="432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눈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5440" y="1700840"/>
            <a:ext cx="388259" cy="335073"/>
          </a:xfrm>
          <a:prstGeom prst="rect">
            <a:avLst/>
          </a:prstGeom>
        </p:spPr>
      </p:pic>
      <p:sp>
        <p:nvSpPr>
          <p:cNvPr id="37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5325290" y="1621012"/>
            <a:ext cx="629993" cy="432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귀</a:t>
            </a: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0257" y="1677454"/>
            <a:ext cx="388259" cy="335073"/>
          </a:xfrm>
          <a:prstGeom prst="rect">
            <a:avLst/>
          </a:prstGeom>
        </p:spPr>
      </p:pic>
      <p:sp>
        <p:nvSpPr>
          <p:cNvPr id="39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3245411" y="2422846"/>
            <a:ext cx="1107401" cy="432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고개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0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7607013" y="2422846"/>
            <a:ext cx="1107401" cy="432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표정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68840" y="2480546"/>
            <a:ext cx="388259" cy="335073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8530" y="2501394"/>
            <a:ext cx="388259" cy="335073"/>
          </a:xfrm>
          <a:prstGeom prst="rect">
            <a:avLst/>
          </a:prstGeom>
        </p:spPr>
      </p:pic>
      <p:sp>
        <p:nvSpPr>
          <p:cNvPr id="43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1752429" y="3378570"/>
            <a:ext cx="1107401" cy="432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감정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11999" y="3459390"/>
            <a:ext cx="388259" cy="335073"/>
          </a:xfrm>
          <a:prstGeom prst="rect">
            <a:avLst/>
          </a:prstGeom>
        </p:spPr>
      </p:pic>
      <p:sp>
        <p:nvSpPr>
          <p:cNvPr id="45" name="타원 44"/>
          <p:cNvSpPr/>
          <p:nvPr/>
        </p:nvSpPr>
        <p:spPr>
          <a:xfrm>
            <a:off x="1570148" y="149348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4362601" y="441006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52798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공감을 다짐하는 글 써 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duk_03_05_0004_301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핵심 정리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블릿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2]</a:t>
            </a:r>
          </a:p>
          <a:p>
            <a:pPr marL="0" indent="0">
              <a:buNone/>
            </a:pPr>
            <a:r>
              <a:rPr lang="en-US" altLang="ko-KR" dirty="0" smtClean="0"/>
              <a:t>1. [</a:t>
            </a:r>
            <a:r>
              <a:rPr lang="ko-KR" altLang="en-US" dirty="0"/>
              <a:t>핵심 정리</a:t>
            </a:r>
            <a:r>
              <a:rPr lang="en-US" altLang="ko-KR" dirty="0"/>
              <a:t>_</a:t>
            </a:r>
            <a:r>
              <a:rPr lang="ko-KR" altLang="en-US" dirty="0" err="1"/>
              <a:t>블릿</a:t>
            </a:r>
            <a:r>
              <a:rPr lang="en-US" altLang="ko-KR" dirty="0"/>
              <a:t>+</a:t>
            </a:r>
            <a:r>
              <a:rPr lang="ko-KR" altLang="en-US" dirty="0"/>
              <a:t>텍스트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0" y="226414"/>
            <a:ext cx="9477509" cy="5083243"/>
            <a:chOff x="0" y="226414"/>
            <a:chExt cx="9477509" cy="5083243"/>
          </a:xfrm>
        </p:grpSpPr>
        <p:grpSp>
          <p:nvGrpSpPr>
            <p:cNvPr id="14" name="그룹 13"/>
            <p:cNvGrpSpPr/>
            <p:nvPr/>
          </p:nvGrpSpPr>
          <p:grpSpPr>
            <a:xfrm>
              <a:off x="0" y="226414"/>
              <a:ext cx="9353974" cy="5083243"/>
              <a:chOff x="0" y="226414"/>
              <a:chExt cx="9353974" cy="5083243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0" y="227200"/>
                <a:ext cx="9353974" cy="4749246"/>
              </a:xfrm>
              <a:prstGeom prst="rect">
                <a:avLst/>
              </a:prstGeom>
              <a:solidFill>
                <a:srgbClr val="F6E7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양쪽 모서리가 둥근 사각형 8"/>
              <p:cNvSpPr/>
              <p:nvPr/>
            </p:nvSpPr>
            <p:spPr>
              <a:xfrm>
                <a:off x="227889" y="699937"/>
                <a:ext cx="8910057" cy="4273061"/>
              </a:xfrm>
              <a:prstGeom prst="round2SameRect">
                <a:avLst>
                  <a:gd name="adj1" fmla="val 7092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0320" y="226414"/>
                <a:ext cx="1701484" cy="399194"/>
              </a:xfrm>
              <a:prstGeom prst="rect">
                <a:avLst/>
              </a:prstGeom>
            </p:spPr>
          </p:pic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5285" y="234000"/>
                <a:ext cx="476281" cy="476281"/>
              </a:xfrm>
              <a:prstGeom prst="rect">
                <a:avLst/>
              </a:prstGeom>
            </p:spPr>
          </p:pic>
          <p:pic>
            <p:nvPicPr>
              <p:cNvPr id="82" name="그림 8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0863" y="4596273"/>
                <a:ext cx="997200" cy="313585"/>
              </a:xfrm>
              <a:prstGeom prst="rect">
                <a:avLst/>
              </a:prstGeom>
            </p:spPr>
          </p:pic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0863" y="4996072"/>
                <a:ext cx="997200" cy="313585"/>
              </a:xfrm>
              <a:prstGeom prst="rect">
                <a:avLst/>
              </a:prstGeom>
            </p:spPr>
          </p:pic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281946BB-C8CE-4790-A22A-D2FE4E979E7C}"/>
                </a:ext>
              </a:extLst>
            </p:cNvPr>
            <p:cNvGrpSpPr/>
            <p:nvPr/>
          </p:nvGrpSpPr>
          <p:grpSpPr>
            <a:xfrm>
              <a:off x="500088" y="2604836"/>
              <a:ext cx="8977421" cy="477054"/>
              <a:chOff x="440056" y="1145823"/>
              <a:chExt cx="8977421" cy="477054"/>
            </a:xfrm>
          </p:grpSpPr>
          <p:pic>
            <p:nvPicPr>
              <p:cNvPr id="76" name="그림 75">
                <a:extLst>
                  <a:ext uri="{FF2B5EF4-FFF2-40B4-BE49-F238E27FC236}">
                    <a16:creationId xmlns:a16="http://schemas.microsoft.com/office/drawing/2014/main" id="{44DFB66F-AEAB-4FE3-9C5A-D8581BB550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0056" y="1330350"/>
                <a:ext cx="108000" cy="108000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ED93236-ECF4-4283-844F-A3FE04B2758F}"/>
                  </a:ext>
                </a:extLst>
              </p:cNvPr>
              <p:cNvSpPr txBox="1"/>
              <p:nvPr/>
            </p:nvSpPr>
            <p:spPr>
              <a:xfrm>
                <a:off x="641637" y="1145823"/>
                <a:ext cx="8775840" cy="4770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500" spc="-150" dirty="0" smtClean="0">
                    <a:latin typeface="+mn-ea"/>
                  </a:rPr>
                  <a:t>다른 사람과 나의                       이 서로 다를 수 있다는 것을 이해합니다</a:t>
                </a:r>
                <a:r>
                  <a:rPr lang="en-US" altLang="ko-KR" sz="2500" spc="-150" dirty="0" smtClean="0">
                    <a:latin typeface="+mn-ea"/>
                  </a:rPr>
                  <a:t>.</a:t>
                </a:r>
                <a:endParaRPr lang="ko-KR" altLang="en-US" sz="2500" spc="-150" dirty="0">
                  <a:latin typeface="+mn-ea"/>
                </a:endParaRP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470134" y="1616836"/>
              <a:ext cx="8815393" cy="477054"/>
              <a:chOff x="470134" y="1616836"/>
              <a:chExt cx="8815393" cy="477054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44DFB66F-AEAB-4FE3-9C5A-D8581BB550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0134" y="1766733"/>
                <a:ext cx="108000" cy="108000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ED93236-ECF4-4283-844F-A3FE04B2758F}"/>
                  </a:ext>
                </a:extLst>
              </p:cNvPr>
              <p:cNvSpPr txBox="1"/>
              <p:nvPr/>
            </p:nvSpPr>
            <p:spPr>
              <a:xfrm>
                <a:off x="646581" y="1616836"/>
                <a:ext cx="8638946" cy="47705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ko-KR" altLang="en-US" sz="2500" spc="-150" dirty="0" smtClean="0">
                    <a:latin typeface="+mn-ea"/>
                  </a:rPr>
                  <a:t>나의                        을 친구에게 강요하지 않습니다</a:t>
                </a:r>
                <a:r>
                  <a:rPr lang="en-US" altLang="ko-KR" sz="2500" spc="-150" dirty="0" smtClean="0">
                    <a:latin typeface="+mn-ea"/>
                  </a:rPr>
                  <a:t>.</a:t>
                </a:r>
                <a:endParaRPr lang="ko-KR" altLang="en-US" sz="2500" spc="-150" dirty="0">
                  <a:solidFill>
                    <a:srgbClr val="00A0FF"/>
                  </a:solidFill>
                  <a:latin typeface="+mn-ea"/>
                </a:endParaRPr>
              </a:p>
            </p:txBody>
          </p:sp>
        </p:grpSp>
        <p:sp>
          <p:nvSpPr>
            <p:cNvPr id="84" name="TextBox 83"/>
            <p:cNvSpPr txBox="1"/>
            <p:nvPr/>
          </p:nvSpPr>
          <p:spPr>
            <a:xfrm>
              <a:off x="3561788" y="775139"/>
              <a:ext cx="2840842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spc="-150" dirty="0" smtClean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[</a:t>
              </a:r>
              <a:r>
                <a:rPr lang="ko-KR" altLang="en-US" sz="2500" spc="-150" dirty="0" smtClean="0">
                  <a:solidFill>
                    <a:srgbClr val="FF66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공감</a:t>
              </a:r>
              <a:r>
                <a:rPr lang="en-US" altLang="ko-KR" sz="2500" spc="-150" dirty="0" smtClean="0">
                  <a:solidFill>
                    <a:srgbClr val="FF66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, </a:t>
              </a:r>
              <a:r>
                <a:rPr lang="ko-KR" altLang="en-US" sz="2500" spc="-150" dirty="0" smtClean="0">
                  <a:solidFill>
                    <a:srgbClr val="FF66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더 나아가기</a:t>
              </a:r>
              <a:r>
                <a:rPr lang="en-US" altLang="ko-KR" sz="2500" spc="-150" dirty="0" smtClean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]</a:t>
              </a:r>
              <a:endParaRPr lang="ko-KR" altLang="en-US" sz="2500" spc="-150" dirty="0">
                <a:solidFill>
                  <a:srgbClr val="E3C8A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 flipH="1">
            <a:off x="3989628" y="4612837"/>
            <a:ext cx="1402415" cy="320042"/>
            <a:chOff x="4915693" y="4615244"/>
            <a:chExt cx="1402415" cy="32004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40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1408103" y="1616836"/>
            <a:ext cx="1107401" cy="432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감정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2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2894628" y="2601388"/>
            <a:ext cx="1107401" cy="432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감정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7673" y="1707196"/>
            <a:ext cx="388259" cy="335073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60918" y="2679267"/>
            <a:ext cx="388259" cy="3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공감하는 말과 행동으로 알맞은 물고기를 찾아 </a:t>
            </a:r>
            <a:r>
              <a:rPr lang="en-US" altLang="ko-KR" dirty="0"/>
              <a:t>O</a:t>
            </a:r>
            <a:r>
              <a:rPr lang="ko-KR" altLang="en-US" dirty="0"/>
              <a:t>표 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2"/>
                </a:solidFill>
              </a:rPr>
              <a:t>활동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 </a:t>
            </a:r>
            <a:r>
              <a:rPr lang="ko-KR" altLang="en-US" dirty="0" smtClean="0"/>
              <a:t>자기 점검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9353974" y="4974672"/>
            <a:ext cx="2826000" cy="1883328"/>
          </a:xfrm>
        </p:spPr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삽화 </a:t>
            </a:r>
            <a:endParaRPr lang="en-US" altLang="ko-KR" dirty="0" smtClean="0"/>
          </a:p>
          <a:p>
            <a:r>
              <a:rPr lang="en-US" altLang="ko-KR" dirty="0" smtClean="0"/>
              <a:t>1. duk_03_05_0004_302_01</a:t>
            </a:r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단원 마무리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duk_03_05_0004_302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단원</a:t>
            </a:r>
            <a:r>
              <a:rPr lang="en-US" altLang="ko-KR" dirty="0"/>
              <a:t> </a:t>
            </a:r>
            <a:r>
              <a:rPr lang="ko-KR" altLang="en-US" dirty="0"/>
              <a:t>마무리</a:t>
            </a:r>
            <a:r>
              <a:rPr lang="en-US" altLang="ko-KR" dirty="0" smtClean="0"/>
              <a:t>_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탭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r>
              <a:rPr lang="ko-KR" altLang="en-US" dirty="0" smtClean="0"/>
              <a:t>삽화</a:t>
            </a:r>
            <a:endParaRPr lang="en-US" altLang="ko-KR" dirty="0" smtClean="0"/>
          </a:p>
          <a:p>
            <a:r>
              <a:rPr lang="en-US" altLang="ko-KR" dirty="0" smtClean="0"/>
              <a:t>X</a:t>
            </a:r>
            <a:r>
              <a:rPr lang="ko-KR" altLang="en-US" dirty="0"/>
              <a:t> </a:t>
            </a:r>
            <a:r>
              <a:rPr lang="ko-KR" altLang="en-US" dirty="0" smtClean="0"/>
              <a:t>효과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ko-KR" altLang="en-US" dirty="0" err="1" smtClean="0"/>
              <a:t>올려져있는</a:t>
            </a:r>
            <a:r>
              <a:rPr lang="ko-KR" altLang="en-US" dirty="0" smtClean="0"/>
              <a:t> 물고기 세 마리를 클릭할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오답 효과음과 함께 </a:t>
            </a:r>
            <a:r>
              <a:rPr lang="en-US" altLang="ko-KR" dirty="0" smtClean="0"/>
              <a:t>X </a:t>
            </a:r>
            <a:r>
              <a:rPr lang="ko-KR" altLang="en-US" dirty="0" smtClean="0"/>
              <a:t>효과 등장</a:t>
            </a:r>
            <a:r>
              <a:rPr lang="en-US" altLang="ko-KR" dirty="0" smtClean="0"/>
              <a:t>. </a:t>
            </a:r>
            <a:r>
              <a:rPr lang="ko-KR" altLang="en-US" dirty="0" smtClean="0"/>
              <a:t>효과는 고정 되는 것이 아닌</a:t>
            </a:r>
            <a:r>
              <a:rPr lang="en-US" altLang="ko-KR" dirty="0"/>
              <a:t> </a:t>
            </a:r>
            <a:r>
              <a:rPr lang="ko-KR" altLang="en-US" dirty="0" smtClean="0"/>
              <a:t>일시적으로 등장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해당 물고기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이유 따져 보기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말 중간에 끼어들기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비난하기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4. O </a:t>
            </a:r>
            <a:r>
              <a:rPr lang="ko-KR" altLang="en-US" dirty="0" smtClean="0"/>
              <a:t>효과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O</a:t>
            </a:r>
            <a:r>
              <a:rPr lang="ko-KR" altLang="en-US" dirty="0" smtClean="0"/>
              <a:t>가 올려져 있는 물고기 네 마리를 클릭할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정답 효과음과 함께 </a:t>
            </a:r>
            <a:r>
              <a:rPr lang="en-US" altLang="ko-KR" dirty="0" smtClean="0"/>
              <a:t>O</a:t>
            </a:r>
            <a:r>
              <a:rPr lang="ko-KR" altLang="en-US" dirty="0" smtClean="0"/>
              <a:t>효과 등장</a:t>
            </a:r>
            <a:r>
              <a:rPr lang="en-US" altLang="ko-KR" dirty="0" smtClean="0"/>
              <a:t>. O</a:t>
            </a:r>
            <a:r>
              <a:rPr lang="ko-KR" altLang="en-US" dirty="0" smtClean="0"/>
              <a:t>효과는 고정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해당 물고기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눈 맞추기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같은 표정 지어주기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속마음 알아주기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고개 끄덕여 주기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정답 </a:t>
            </a:r>
            <a:r>
              <a:rPr lang="ko-KR" altLang="en-US" dirty="0"/>
              <a:t>확인</a:t>
            </a:r>
            <a:r>
              <a:rPr lang="en-US" altLang="ko-KR" dirty="0"/>
              <a:t>/</a:t>
            </a:r>
            <a:r>
              <a:rPr lang="ko-KR" altLang="en-US" dirty="0"/>
              <a:t>정답 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확인 버튼 클릭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가운데 물고기 네 마리에 </a:t>
            </a:r>
            <a:r>
              <a:rPr lang="en-US" altLang="ko-KR" dirty="0" smtClean="0"/>
              <a:t>O</a:t>
            </a:r>
            <a:r>
              <a:rPr lang="ko-KR" altLang="en-US" dirty="0" smtClean="0"/>
              <a:t>효과 등장</a:t>
            </a:r>
            <a:r>
              <a:rPr lang="en-US" altLang="ko-KR" dirty="0" smtClean="0"/>
              <a:t>. (X</a:t>
            </a:r>
            <a:r>
              <a:rPr lang="ko-KR" altLang="en-US" dirty="0" smtClean="0"/>
              <a:t>는 등장 안함</a:t>
            </a:r>
            <a:r>
              <a:rPr lang="en-US" altLang="ko-KR" dirty="0" smtClean="0"/>
              <a:t>.)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가리기 버튼 클릭 시 </a:t>
            </a:r>
            <a:r>
              <a:rPr lang="en-US" altLang="ko-KR" dirty="0" smtClean="0"/>
              <a:t>O</a:t>
            </a:r>
            <a:r>
              <a:rPr lang="ko-KR" altLang="en-US" dirty="0" smtClean="0"/>
              <a:t>효과 </a:t>
            </a:r>
            <a:r>
              <a:rPr lang="ko-KR" altLang="en-US" dirty="0"/>
              <a:t>사라짐</a:t>
            </a:r>
            <a:r>
              <a:rPr lang="en-US" altLang="ko-KR" dirty="0"/>
              <a:t>+</a:t>
            </a:r>
            <a:r>
              <a:rPr lang="ko-KR" altLang="en-US" dirty="0"/>
              <a:t>정답 확인 버튼으로 </a:t>
            </a:r>
            <a:r>
              <a:rPr lang="ko-KR" altLang="en-US" dirty="0" err="1" smtClean="0"/>
              <a:t>토글됨</a:t>
            </a:r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duk_03_05_0004_302_01</a:t>
            </a:r>
            <a:endParaRPr lang="ko-KR" altLang="en-US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34" y="1115378"/>
            <a:ext cx="7245005" cy="3740376"/>
          </a:xfrm>
          <a:prstGeom prst="rect">
            <a:avLst/>
          </a:prstGeom>
        </p:spPr>
      </p:pic>
      <p:pic>
        <p:nvPicPr>
          <p:cNvPr id="27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C14A8BC4-5937-4A46-B6CD-F342CA36B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123" y="2667165"/>
            <a:ext cx="726304" cy="72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C14A8BC4-5937-4A46-B6CD-F342CA36B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57" y="2375921"/>
            <a:ext cx="726304" cy="72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C14A8BC4-5937-4A46-B6CD-F342CA36B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324" y="3529010"/>
            <a:ext cx="726304" cy="72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D:\[초등] 교과학습\2021년 1학기\수학 SB캡쳐\icon_O_title.png">
            <a:extLst>
              <a:ext uri="{FF2B5EF4-FFF2-40B4-BE49-F238E27FC236}">
                <a16:creationId xmlns:a16="http://schemas.microsoft.com/office/drawing/2014/main" id="{C14A8BC4-5937-4A46-B6CD-F342CA36B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16" y="3657673"/>
            <a:ext cx="726304" cy="72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id="{5A990402-A9BB-447C-8EEF-74D2B3001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6915" y="2600053"/>
            <a:ext cx="726304" cy="72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id="{5A990402-A9BB-447C-8EEF-74D2B3001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853" y="3017208"/>
            <a:ext cx="726304" cy="72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D:\[초등] 교과학습\2021년 1학기\수학 SB캡쳐\icon_X_title.png">
            <a:extLst>
              <a:ext uri="{FF2B5EF4-FFF2-40B4-BE49-F238E27FC236}">
                <a16:creationId xmlns:a16="http://schemas.microsoft.com/office/drawing/2014/main" id="{5A990402-A9BB-447C-8EEF-74D2B3001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747" y="2230506"/>
            <a:ext cx="726304" cy="72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328" y="4485922"/>
            <a:ext cx="997200" cy="31358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774" y="5082719"/>
            <a:ext cx="997200" cy="313585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8189639" y="65075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763011" y="113054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411124" y="203180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3830221" y="248351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164086" y="419567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25979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단원을 마치며 자신의 모습을 되돌아봅시다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</a:t>
            </a:r>
            <a:r>
              <a:rPr lang="en-US" altLang="ko-KR" dirty="0"/>
              <a:t> / </a:t>
            </a:r>
            <a:r>
              <a:rPr lang="ko-KR" altLang="en-US" dirty="0">
                <a:solidFill>
                  <a:schemeClr val="accent2"/>
                </a:solidFill>
              </a:rPr>
              <a:t>자기 </a:t>
            </a:r>
            <a:r>
              <a:rPr lang="ko-KR" altLang="en-US" dirty="0" smtClean="0">
                <a:solidFill>
                  <a:schemeClr val="accent2"/>
                </a:solidFill>
              </a:rPr>
              <a:t>점검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단원 마무리</a:t>
            </a: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>
              <a:solidFill>
                <a:schemeClr val="accent2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79453" y="957032"/>
            <a:ext cx="8703996" cy="3926256"/>
            <a:chOff x="379453" y="957032"/>
            <a:chExt cx="8703996" cy="3926256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6988" y="4545529"/>
              <a:ext cx="3053074" cy="337759"/>
            </a:xfrm>
            <a:prstGeom prst="rect">
              <a:avLst/>
            </a:prstGeom>
          </p:spPr>
        </p:pic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D6F64CF-85DE-4B0F-A731-BAEB0B50DFB0}"/>
                </a:ext>
              </a:extLst>
            </p:cNvPr>
            <p:cNvGrpSpPr/>
            <p:nvPr/>
          </p:nvGrpSpPr>
          <p:grpSpPr>
            <a:xfrm>
              <a:off x="7812308" y="1094849"/>
              <a:ext cx="1271141" cy="226833"/>
              <a:chOff x="5372210" y="2210070"/>
              <a:chExt cx="1125268" cy="223294"/>
            </a:xfrm>
          </p:grpSpPr>
          <p:sp>
            <p:nvSpPr>
              <p:cNvPr id="88" name="사각형: 둥근 모서리 13">
                <a:extLst>
                  <a:ext uri="{FF2B5EF4-FFF2-40B4-BE49-F238E27FC236}">
                    <a16:creationId xmlns:a16="http://schemas.microsoft.com/office/drawing/2014/main" id="{2090529F-F384-4AD5-9246-BA4D553262BF}"/>
                  </a:ext>
                </a:extLst>
              </p:cNvPr>
              <p:cNvSpPr/>
              <p:nvPr/>
            </p:nvSpPr>
            <p:spPr>
              <a:xfrm>
                <a:off x="5372210" y="2210070"/>
                <a:ext cx="1125268" cy="223294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>
                  <a:lumMod val="95000"/>
                </a:sysClr>
              </a:solidFill>
              <a:ln w="19050">
                <a:noFill/>
              </a:ln>
            </p:spPr>
            <p:txBody>
              <a:bodyPr rtlCol="0" anchor="ctr"/>
              <a:lstStyle/>
              <a:p>
                <a:pPr marL="14400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900" kern="0" spc="-50" dirty="0" smtClean="0">
                    <a:solidFill>
                      <a:prstClr val="black"/>
                    </a:solidFill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 얼굴</a:t>
                </a:r>
                <a:r>
                  <a:rPr kumimoji="0" lang="ko-KR" altLang="en-US" sz="900" i="0" u="none" strike="noStrike" kern="0" cap="none" spc="-50" normalizeH="0" noProof="0" dirty="0" smtClean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을 </a:t>
                </a:r>
                <a:r>
                  <a:rPr kumimoji="0" lang="ko-KR" altLang="en-US" sz="900" i="0" u="none" strike="noStrike" kern="0" cap="none" spc="-5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클릭</a:t>
                </a:r>
                <a:r>
                  <a:rPr kumimoji="0" lang="ko-KR" altLang="en-US" sz="900" i="0" u="none" strike="noStrike" kern="0" cap="none" spc="-50" normalizeH="0" noProof="0" dirty="0" smtClean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하세요</a:t>
                </a:r>
                <a:r>
                  <a:rPr kumimoji="0" lang="en-US" altLang="ko-KR" sz="900" i="0" u="none" strike="noStrike" kern="0" cap="none" spc="-50" normalizeH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.</a:t>
                </a:r>
                <a:endParaRPr kumimoji="0" lang="ko-KR" altLang="en-US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endParaRPr>
              </a:p>
            </p:txBody>
          </p:sp>
          <p:pic>
            <p:nvPicPr>
              <p:cNvPr id="89" name="Picture 2" descr="D:\1_과학\1_초등 과학\3학년\1학기\2022\08_아이콘\help_icon.png">
                <a:extLst>
                  <a:ext uri="{FF2B5EF4-FFF2-40B4-BE49-F238E27FC236}">
                    <a16:creationId xmlns:a16="http://schemas.microsoft.com/office/drawing/2014/main" id="{089DF68E-420A-42AE-AAB0-C7FFA57C1E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19942" y="2259738"/>
                <a:ext cx="144016" cy="1440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6" name="그룹 35"/>
            <p:cNvGrpSpPr/>
            <p:nvPr/>
          </p:nvGrpSpPr>
          <p:grpSpPr>
            <a:xfrm>
              <a:off x="445091" y="1415616"/>
              <a:ext cx="8604181" cy="682626"/>
              <a:chOff x="296416" y="1865240"/>
              <a:chExt cx="8604181" cy="682626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296416" y="1865240"/>
                <a:ext cx="8604181" cy="682626"/>
              </a:xfrm>
              <a:prstGeom prst="roundRect">
                <a:avLst/>
              </a:prstGeom>
              <a:solidFill>
                <a:srgbClr val="F3EE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502078" y="1978092"/>
                <a:ext cx="6265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공감이 필요한 까닭을 </a:t>
                </a:r>
                <a:r>
                  <a:rPr lang="ko-KR" altLang="en-US" sz="2500" dirty="0" err="1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이해했나요</a:t>
                </a:r>
                <a:r>
                  <a:rPr lang="en-US" altLang="ko-KR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?</a:t>
                </a:r>
                <a:endParaRPr lang="ko-KR" altLang="en-US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grpSp>
            <p:nvGrpSpPr>
              <p:cNvPr id="79" name="그룹 78"/>
              <p:cNvGrpSpPr/>
              <p:nvPr/>
            </p:nvGrpSpPr>
            <p:grpSpPr>
              <a:xfrm>
                <a:off x="6854132" y="1906772"/>
                <a:ext cx="583983" cy="586617"/>
                <a:chOff x="6545486" y="1915758"/>
                <a:chExt cx="583983" cy="586617"/>
              </a:xfrm>
            </p:grpSpPr>
            <p:sp>
              <p:nvSpPr>
                <p:cNvPr id="86" name="모서리가 둥근 직사각형 85"/>
                <p:cNvSpPr/>
                <p:nvPr/>
              </p:nvSpPr>
              <p:spPr>
                <a:xfrm>
                  <a:off x="6545486" y="1915758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87" name="그림 86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639" b="100000" l="10000" r="100000">
                              <a14:foregroundMark x1="31250" y1="22892" x2="66250" y2="7349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69686" y="1942354"/>
                  <a:ext cx="526104" cy="545833"/>
                </a:xfrm>
                <a:prstGeom prst="rect">
                  <a:avLst/>
                </a:prstGeom>
              </p:spPr>
            </p:pic>
          </p:grpSp>
          <p:grpSp>
            <p:nvGrpSpPr>
              <p:cNvPr id="80" name="그룹 79"/>
              <p:cNvGrpSpPr/>
              <p:nvPr/>
            </p:nvGrpSpPr>
            <p:grpSpPr>
              <a:xfrm>
                <a:off x="7536335" y="1901523"/>
                <a:ext cx="583983" cy="586617"/>
                <a:chOff x="7536335" y="1901523"/>
                <a:chExt cx="583983" cy="586617"/>
              </a:xfrm>
            </p:grpSpPr>
            <p:sp>
              <p:nvSpPr>
                <p:cNvPr id="84" name="모서리가 둥근 직사각형 83"/>
                <p:cNvSpPr/>
                <p:nvPr/>
              </p:nvSpPr>
              <p:spPr>
                <a:xfrm>
                  <a:off x="7536335" y="1901523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85" name="그림 84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100000" l="0" r="100000">
                              <a14:backgroundMark x1="8696" y1="73333" x2="21739" y2="97778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74309" y="1952118"/>
                  <a:ext cx="531676" cy="520119"/>
                </a:xfrm>
                <a:prstGeom prst="rect">
                  <a:avLst/>
                </a:prstGeom>
              </p:spPr>
            </p:pic>
          </p:grpSp>
          <p:grpSp>
            <p:nvGrpSpPr>
              <p:cNvPr id="81" name="그룹 80"/>
              <p:cNvGrpSpPr/>
              <p:nvPr/>
            </p:nvGrpSpPr>
            <p:grpSpPr>
              <a:xfrm>
                <a:off x="8218538" y="1903011"/>
                <a:ext cx="595051" cy="624338"/>
                <a:chOff x="8218538" y="1903011"/>
                <a:chExt cx="595051" cy="624338"/>
              </a:xfrm>
            </p:grpSpPr>
            <p:sp>
              <p:nvSpPr>
                <p:cNvPr id="82" name="모서리가 둥근 직사각형 81"/>
                <p:cNvSpPr/>
                <p:nvPr/>
              </p:nvSpPr>
              <p:spPr>
                <a:xfrm>
                  <a:off x="8218538" y="1906117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83" name="그림 82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47060" y="1903011"/>
                  <a:ext cx="566529" cy="6243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7" name="그룹 36"/>
            <p:cNvGrpSpPr/>
            <p:nvPr/>
          </p:nvGrpSpPr>
          <p:grpSpPr>
            <a:xfrm>
              <a:off x="445090" y="2208760"/>
              <a:ext cx="8604181" cy="682626"/>
              <a:chOff x="296416" y="1865240"/>
              <a:chExt cx="8604181" cy="682626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296416" y="1865240"/>
                <a:ext cx="8604181" cy="682626"/>
              </a:xfrm>
              <a:prstGeom prst="roundRect">
                <a:avLst/>
              </a:prstGeom>
              <a:solidFill>
                <a:srgbClr val="F3EE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02078" y="1978092"/>
                <a:ext cx="6265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다른 사람의 감정을 느낄 수 있나요</a:t>
                </a:r>
                <a:r>
                  <a:rPr lang="en-US" altLang="ko-KR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?</a:t>
                </a:r>
                <a:endParaRPr lang="ko-KR" altLang="en-US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grpSp>
            <p:nvGrpSpPr>
              <p:cNvPr id="68" name="그룹 67"/>
              <p:cNvGrpSpPr/>
              <p:nvPr/>
            </p:nvGrpSpPr>
            <p:grpSpPr>
              <a:xfrm>
                <a:off x="6854132" y="1906772"/>
                <a:ext cx="583983" cy="586617"/>
                <a:chOff x="6545486" y="1915758"/>
                <a:chExt cx="583983" cy="586617"/>
              </a:xfrm>
            </p:grpSpPr>
            <p:sp>
              <p:nvSpPr>
                <p:cNvPr id="75" name="모서리가 둥근 직사각형 74"/>
                <p:cNvSpPr/>
                <p:nvPr/>
              </p:nvSpPr>
              <p:spPr>
                <a:xfrm>
                  <a:off x="6545486" y="1915758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76" name="그림 75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639" b="100000" l="10000" r="100000">
                              <a14:foregroundMark x1="31250" y1="22892" x2="66250" y2="7349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69686" y="1942354"/>
                  <a:ext cx="526104" cy="545833"/>
                </a:xfrm>
                <a:prstGeom prst="rect">
                  <a:avLst/>
                </a:prstGeom>
              </p:spPr>
            </p:pic>
          </p:grpSp>
          <p:grpSp>
            <p:nvGrpSpPr>
              <p:cNvPr id="69" name="그룹 68"/>
              <p:cNvGrpSpPr/>
              <p:nvPr/>
            </p:nvGrpSpPr>
            <p:grpSpPr>
              <a:xfrm>
                <a:off x="7536335" y="1901523"/>
                <a:ext cx="583983" cy="586617"/>
                <a:chOff x="7536335" y="1901523"/>
                <a:chExt cx="583983" cy="586617"/>
              </a:xfrm>
            </p:grpSpPr>
            <p:sp>
              <p:nvSpPr>
                <p:cNvPr id="73" name="모서리가 둥근 직사각형 72"/>
                <p:cNvSpPr/>
                <p:nvPr/>
              </p:nvSpPr>
              <p:spPr>
                <a:xfrm>
                  <a:off x="7536335" y="1901523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74" name="그림 73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100000" l="0" r="100000">
                              <a14:backgroundMark x1="8696" y1="73333" x2="21739" y2="97778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74309" y="1952118"/>
                  <a:ext cx="531676" cy="520119"/>
                </a:xfrm>
                <a:prstGeom prst="rect">
                  <a:avLst/>
                </a:prstGeom>
              </p:spPr>
            </p:pic>
          </p:grpSp>
          <p:grpSp>
            <p:nvGrpSpPr>
              <p:cNvPr id="70" name="그룹 69"/>
              <p:cNvGrpSpPr/>
              <p:nvPr/>
            </p:nvGrpSpPr>
            <p:grpSpPr>
              <a:xfrm>
                <a:off x="8218538" y="1903011"/>
                <a:ext cx="595051" cy="624338"/>
                <a:chOff x="8218538" y="1903011"/>
                <a:chExt cx="595051" cy="624338"/>
              </a:xfrm>
            </p:grpSpPr>
            <p:sp>
              <p:nvSpPr>
                <p:cNvPr id="71" name="모서리가 둥근 직사각형 70"/>
                <p:cNvSpPr/>
                <p:nvPr/>
              </p:nvSpPr>
              <p:spPr>
                <a:xfrm>
                  <a:off x="8218538" y="1906117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72" name="그림 71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47060" y="1903011"/>
                  <a:ext cx="566529" cy="6243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8" name="그룹 37"/>
            <p:cNvGrpSpPr/>
            <p:nvPr/>
          </p:nvGrpSpPr>
          <p:grpSpPr>
            <a:xfrm>
              <a:off x="445089" y="2991720"/>
              <a:ext cx="8604181" cy="682626"/>
              <a:chOff x="296416" y="1865240"/>
              <a:chExt cx="8604181" cy="682626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296416" y="1865240"/>
                <a:ext cx="8604181" cy="682626"/>
              </a:xfrm>
              <a:prstGeom prst="roundRect">
                <a:avLst/>
              </a:prstGeom>
              <a:solidFill>
                <a:srgbClr val="F3EE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02078" y="1978092"/>
                <a:ext cx="6265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공감하는 방법을 알고 있나요</a:t>
                </a:r>
                <a:r>
                  <a:rPr lang="en-US" altLang="ko-KR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?</a:t>
                </a:r>
                <a:endParaRPr lang="ko-KR" altLang="en-US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6854132" y="1906772"/>
                <a:ext cx="583983" cy="586617"/>
                <a:chOff x="6545486" y="1915758"/>
                <a:chExt cx="583983" cy="586617"/>
              </a:xfrm>
            </p:grpSpPr>
            <p:sp>
              <p:nvSpPr>
                <p:cNvPr id="64" name="모서리가 둥근 직사각형 63"/>
                <p:cNvSpPr/>
                <p:nvPr/>
              </p:nvSpPr>
              <p:spPr>
                <a:xfrm>
                  <a:off x="6545486" y="1915758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65" name="그림 64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639" b="100000" l="10000" r="100000">
                              <a14:foregroundMark x1="31250" y1="22892" x2="66250" y2="7349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69686" y="1942354"/>
                  <a:ext cx="526104" cy="545833"/>
                </a:xfrm>
                <a:prstGeom prst="rect">
                  <a:avLst/>
                </a:prstGeom>
              </p:spPr>
            </p:pic>
          </p:grpSp>
          <p:grpSp>
            <p:nvGrpSpPr>
              <p:cNvPr id="58" name="그룹 57"/>
              <p:cNvGrpSpPr/>
              <p:nvPr/>
            </p:nvGrpSpPr>
            <p:grpSpPr>
              <a:xfrm>
                <a:off x="7536335" y="1901523"/>
                <a:ext cx="583983" cy="586617"/>
                <a:chOff x="7536335" y="1901523"/>
                <a:chExt cx="583983" cy="586617"/>
              </a:xfrm>
            </p:grpSpPr>
            <p:sp>
              <p:nvSpPr>
                <p:cNvPr id="62" name="모서리가 둥근 직사각형 61"/>
                <p:cNvSpPr/>
                <p:nvPr/>
              </p:nvSpPr>
              <p:spPr>
                <a:xfrm>
                  <a:off x="7536335" y="1901523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63" name="그림 62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100000" l="0" r="100000">
                              <a14:backgroundMark x1="8696" y1="73333" x2="21739" y2="97778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74309" y="1952118"/>
                  <a:ext cx="531676" cy="520119"/>
                </a:xfrm>
                <a:prstGeom prst="rect">
                  <a:avLst/>
                </a:prstGeom>
              </p:spPr>
            </p:pic>
          </p:grpSp>
          <p:grpSp>
            <p:nvGrpSpPr>
              <p:cNvPr id="59" name="그룹 58"/>
              <p:cNvGrpSpPr/>
              <p:nvPr/>
            </p:nvGrpSpPr>
            <p:grpSpPr>
              <a:xfrm>
                <a:off x="8218538" y="1903011"/>
                <a:ext cx="595051" cy="624338"/>
                <a:chOff x="8218538" y="1903011"/>
                <a:chExt cx="595051" cy="624338"/>
              </a:xfrm>
            </p:grpSpPr>
            <p:sp>
              <p:nvSpPr>
                <p:cNvPr id="60" name="모서리가 둥근 직사각형 59"/>
                <p:cNvSpPr/>
                <p:nvPr/>
              </p:nvSpPr>
              <p:spPr>
                <a:xfrm>
                  <a:off x="8218538" y="1906117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61" name="그림 60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47060" y="1903011"/>
                  <a:ext cx="566529" cy="6243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" name="그룹 38"/>
            <p:cNvGrpSpPr/>
            <p:nvPr/>
          </p:nvGrpSpPr>
          <p:grpSpPr>
            <a:xfrm>
              <a:off x="445088" y="3776072"/>
              <a:ext cx="8604181" cy="682626"/>
              <a:chOff x="296416" y="1865240"/>
              <a:chExt cx="8604181" cy="682626"/>
            </a:xfrm>
          </p:grpSpPr>
          <p:sp>
            <p:nvSpPr>
              <p:cNvPr id="43" name="모서리가 둥근 직사각형 42"/>
              <p:cNvSpPr/>
              <p:nvPr/>
            </p:nvSpPr>
            <p:spPr>
              <a:xfrm>
                <a:off x="296416" y="1865240"/>
                <a:ext cx="8604181" cy="682626"/>
              </a:xfrm>
              <a:prstGeom prst="roundRect">
                <a:avLst/>
              </a:prstGeom>
              <a:solidFill>
                <a:srgbClr val="F3EE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02078" y="1978092"/>
                <a:ext cx="6265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생활에서 공감을 실천할 수 있나요</a:t>
                </a:r>
                <a:r>
                  <a:rPr lang="en-US" altLang="ko-KR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?</a:t>
                </a:r>
                <a:endParaRPr lang="ko-KR" altLang="en-US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grpSp>
            <p:nvGrpSpPr>
              <p:cNvPr id="46" name="그룹 45"/>
              <p:cNvGrpSpPr/>
              <p:nvPr/>
            </p:nvGrpSpPr>
            <p:grpSpPr>
              <a:xfrm>
                <a:off x="6854132" y="1906772"/>
                <a:ext cx="583983" cy="586617"/>
                <a:chOff x="6545486" y="1915758"/>
                <a:chExt cx="583983" cy="586617"/>
              </a:xfrm>
            </p:grpSpPr>
            <p:sp>
              <p:nvSpPr>
                <p:cNvPr id="53" name="모서리가 둥근 직사각형 52"/>
                <p:cNvSpPr/>
                <p:nvPr/>
              </p:nvSpPr>
              <p:spPr>
                <a:xfrm>
                  <a:off x="6545486" y="1915758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54" name="그림 53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9639" b="100000" l="10000" r="100000">
                              <a14:foregroundMark x1="31250" y1="22892" x2="66250" y2="7349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69686" y="1942354"/>
                  <a:ext cx="526104" cy="545833"/>
                </a:xfrm>
                <a:prstGeom prst="rect">
                  <a:avLst/>
                </a:prstGeom>
              </p:spPr>
            </p:pic>
          </p:grpSp>
          <p:grpSp>
            <p:nvGrpSpPr>
              <p:cNvPr id="47" name="그룹 46"/>
              <p:cNvGrpSpPr/>
              <p:nvPr/>
            </p:nvGrpSpPr>
            <p:grpSpPr>
              <a:xfrm>
                <a:off x="7536335" y="1901523"/>
                <a:ext cx="583983" cy="586617"/>
                <a:chOff x="7536335" y="1901523"/>
                <a:chExt cx="583983" cy="586617"/>
              </a:xfrm>
            </p:grpSpPr>
            <p:sp>
              <p:nvSpPr>
                <p:cNvPr id="51" name="모서리가 둥근 직사각형 50"/>
                <p:cNvSpPr/>
                <p:nvPr/>
              </p:nvSpPr>
              <p:spPr>
                <a:xfrm>
                  <a:off x="7536335" y="1901523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0" b="100000" l="0" r="100000">
                              <a14:backgroundMark x1="8696" y1="73333" x2="21739" y2="97778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74309" y="1952118"/>
                  <a:ext cx="531676" cy="520119"/>
                </a:xfrm>
                <a:prstGeom prst="rect">
                  <a:avLst/>
                </a:prstGeom>
              </p:spPr>
            </p:pic>
          </p:grpSp>
          <p:grpSp>
            <p:nvGrpSpPr>
              <p:cNvPr id="48" name="그룹 47"/>
              <p:cNvGrpSpPr/>
              <p:nvPr/>
            </p:nvGrpSpPr>
            <p:grpSpPr>
              <a:xfrm>
                <a:off x="8218538" y="1903011"/>
                <a:ext cx="595051" cy="624338"/>
                <a:chOff x="8218538" y="1903011"/>
                <a:chExt cx="595051" cy="624338"/>
              </a:xfrm>
            </p:grpSpPr>
            <p:sp>
              <p:nvSpPr>
                <p:cNvPr id="49" name="모서리가 둥근 직사각형 48"/>
                <p:cNvSpPr/>
                <p:nvPr/>
              </p:nvSpPr>
              <p:spPr>
                <a:xfrm>
                  <a:off x="8218538" y="1906117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50" name="그림 49"/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47060" y="1903011"/>
                  <a:ext cx="566529" cy="624338"/>
                </a:xfrm>
                <a:prstGeom prst="rect">
                  <a:avLst/>
                </a:prstGeom>
              </p:spPr>
            </p:pic>
          </p:grpSp>
        </p:grpSp>
        <p:sp>
          <p:nvSpPr>
            <p:cNvPr id="40" name="타원 39"/>
            <p:cNvSpPr/>
            <p:nvPr/>
          </p:nvSpPr>
          <p:spPr>
            <a:xfrm>
              <a:off x="7553108" y="957032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1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379453" y="1269268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2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389855" y="4308624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 smtClean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3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</p:grp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duk_03_05_0004_302</a:t>
            </a:r>
            <a:endParaRPr lang="ko-KR" altLang="en-US" dirty="0"/>
          </a:p>
        </p:txBody>
      </p:sp>
      <p:sp>
        <p:nvSpPr>
          <p:cNvPr id="91" name="텍스트 개체 틀 18"/>
          <p:cNvSpPr>
            <a:spLocks noGrp="1"/>
          </p:cNvSpPr>
          <p:nvPr>
            <p:ph type="body" sz="quarter" idx="20"/>
          </p:nvPr>
        </p:nvSpPr>
        <p:spPr>
          <a:xfrm>
            <a:off x="9353974" y="434803"/>
            <a:ext cx="2838026" cy="36427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단원</a:t>
            </a:r>
            <a:r>
              <a:rPr lang="en-US" altLang="ko-KR" dirty="0"/>
              <a:t> </a:t>
            </a:r>
            <a:r>
              <a:rPr lang="ko-KR" altLang="en-US" dirty="0" smtClean="0"/>
              <a:t>마무리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자기점검</a:t>
            </a:r>
            <a:r>
              <a:rPr lang="en-US" altLang="ko-KR" dirty="0" smtClean="0"/>
              <a:t>]</a:t>
            </a:r>
          </a:p>
          <a:p>
            <a:r>
              <a:rPr lang="ko-KR" altLang="en-US" dirty="0" err="1"/>
              <a:t>지시문</a:t>
            </a:r>
            <a:r>
              <a:rPr lang="ko-KR" altLang="en-US" dirty="0"/>
              <a:t> </a:t>
            </a:r>
            <a:r>
              <a:rPr lang="en-US" altLang="ko-KR" dirty="0"/>
              <a:t>bold: </a:t>
            </a:r>
            <a:r>
              <a:rPr lang="ko-KR" altLang="en-US" dirty="0"/>
              <a:t>얼굴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표 형태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표 안에 각 텍스트</a:t>
            </a:r>
            <a:r>
              <a:rPr lang="en-US" altLang="ko-KR" dirty="0"/>
              <a:t>+</a:t>
            </a:r>
            <a:r>
              <a:rPr lang="ko-KR" altLang="en-US" dirty="0"/>
              <a:t>얼굴 버튼 추가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얼굴 버튼 클릭 시 노란색으로 </a:t>
            </a:r>
            <a:r>
              <a:rPr lang="ko-KR" altLang="en-US" dirty="0" err="1"/>
              <a:t>별색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각 행당 마지막으로 클릭한 한 개만 표시됨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범례 </a:t>
            </a:r>
            <a:r>
              <a:rPr lang="en-US" altLang="ko-KR" dirty="0"/>
              <a:t>-&gt; </a:t>
            </a:r>
            <a:r>
              <a:rPr lang="ko-KR" altLang="en-US" dirty="0"/>
              <a:t>표 왼쪽  하단에 위치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92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9353974" y="4086225"/>
            <a:ext cx="2826000" cy="2771775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03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우리 모두에게 있는 마음</a:t>
            </a:r>
            <a:r>
              <a:rPr lang="en-US" altLang="ko-KR" dirty="0"/>
              <a:t>’</a:t>
            </a:r>
            <a:r>
              <a:rPr lang="ko-KR" altLang="en-US" dirty="0"/>
              <a:t>을 읽어 봅시다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생각 놀이터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" y="404597"/>
            <a:ext cx="850358" cy="3024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" y="394695"/>
            <a:ext cx="909391" cy="302400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397162" y="1135898"/>
            <a:ext cx="8587348" cy="3280096"/>
            <a:chOff x="606986" y="1619076"/>
            <a:chExt cx="8587348" cy="3280096"/>
          </a:xfrm>
        </p:grpSpPr>
        <p:grpSp>
          <p:nvGrpSpPr>
            <p:cNvPr id="24" name="그룹 23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49" name="직사각형 48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5" name="직선 연결선 24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왼쪽 대괄호 39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왼쪽 대괄호 40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왼쪽 대괄호 41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 42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C47500"/>
            </a:solidFill>
            <a:ln w="19050">
              <a:solidFill>
                <a:srgbClr val="C475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텍스트 개체 틀 3071"/>
          <p:cNvSpPr txBox="1">
            <a:spLocks/>
          </p:cNvSpPr>
          <p:nvPr/>
        </p:nvSpPr>
        <p:spPr>
          <a:xfrm>
            <a:off x="680334" y="2402148"/>
            <a:ext cx="8196271" cy="82974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750" strike="noStrike" kern="1200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사람들은 다른 사람의 상황을 이해하거나 다른 사람의 기분을 </a:t>
            </a:r>
            <a:endParaRPr lang="en-US" altLang="ko-KR" sz="2500" dirty="0" smtClean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l"/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함께 느끼는 능력이 있습니다</a:t>
            </a:r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  <a:p>
            <a:pPr algn="l"/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그래서 다른 사람의 마음을 이해하고 어려움에 처한 사람을 </a:t>
            </a:r>
            <a:endParaRPr lang="en-US" altLang="ko-KR" sz="2500" dirty="0" smtClean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l"/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돕기도 합니다</a:t>
            </a:r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어린아이가 우물에 빠지려는 모습을 본다면 </a:t>
            </a:r>
            <a:endParaRPr lang="en-US" altLang="ko-KR" sz="2500" dirty="0" smtClean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l"/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 누구라도 깜짝 놀라 어린아이를 구하려고 달려갈 것 입니다</a:t>
            </a:r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</a:t>
            </a:r>
            <a:endParaRPr lang="en-US" altLang="ko-KR" sz="2500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174405" y="4639486"/>
            <a:ext cx="1402415" cy="320042"/>
            <a:chOff x="4915693" y="4615244"/>
            <a:chExt cx="1402415" cy="320042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56" name="타원 55"/>
          <p:cNvSpPr/>
          <p:nvPr/>
        </p:nvSpPr>
        <p:spPr>
          <a:xfrm>
            <a:off x="388260" y="113319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4326871" y="444817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duk_03_05_0004_303</a:t>
            </a:r>
            <a:endParaRPr lang="ko-KR" altLang="en-US" dirty="0"/>
          </a:p>
        </p:txBody>
      </p:sp>
      <p:sp>
        <p:nvSpPr>
          <p:cNvPr id="58" name="텍스트 개체 틀 18"/>
          <p:cNvSpPr txBox="1">
            <a:spLocks/>
          </p:cNvSpPr>
          <p:nvPr/>
        </p:nvSpPr>
        <p:spPr>
          <a:xfrm>
            <a:off x="9389243" y="462887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000" strike="noStrike" kern="1200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+mj-lt"/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생각 놀이터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1]</a:t>
            </a:r>
          </a:p>
          <a:p>
            <a:r>
              <a:rPr lang="ko-KR" altLang="en-US" dirty="0" err="1" smtClean="0"/>
              <a:t>줄글란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검정색 고정 텍스트</a:t>
            </a:r>
            <a:endParaRPr lang="en-US" altLang="ko-KR" dirty="0" smtClean="0"/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pPr marL="0" indent="0">
              <a:buFont typeface="+mj-lt"/>
              <a:buNone/>
            </a:pPr>
            <a:endParaRPr lang="ko-KR" altLang="en-US" dirty="0" smtClean="0"/>
          </a:p>
          <a:p>
            <a:endParaRPr lang="ko-KR" altLang="en-US" dirty="0" smtClean="0"/>
          </a:p>
          <a:p>
            <a:pPr marL="0" indent="0">
              <a:buFont typeface="+mj-lt"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552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우리 모두에게 있는 마음</a:t>
            </a:r>
            <a:r>
              <a:rPr lang="en-US" altLang="ko-KR" dirty="0"/>
              <a:t>’</a:t>
            </a:r>
            <a:r>
              <a:rPr lang="ko-KR" altLang="en-US" dirty="0"/>
              <a:t>을 읽어 봅시다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생각 놀이터</a:t>
            </a:r>
            <a:endParaRPr lang="en-US" altLang="ko-KR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accent2"/>
                </a:solidFill>
              </a:rPr>
              <a:t>-</a:t>
            </a:r>
            <a:r>
              <a:rPr lang="en-US" altLang="ko-KR" dirty="0"/>
              <a:t>[</a:t>
            </a:r>
            <a:r>
              <a:rPr lang="ko-KR" altLang="en-US" dirty="0"/>
              <a:t>생각 놀이터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en-US" altLang="ko-KR" dirty="0"/>
              <a:t>2]</a:t>
            </a:r>
          </a:p>
          <a:p>
            <a:pPr marL="0" indent="0">
              <a:buNone/>
            </a:pPr>
            <a:r>
              <a:rPr lang="en-US" altLang="ko-KR" dirty="0"/>
              <a:t>1. [</a:t>
            </a:r>
            <a:r>
              <a:rPr lang="ko-KR" altLang="en-US" dirty="0"/>
              <a:t>생각 놀이터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en-US" altLang="ko-KR" dirty="0"/>
              <a:t>1]</a:t>
            </a:r>
            <a:r>
              <a:rPr lang="ko-KR" altLang="en-US" dirty="0"/>
              <a:t>과 기능 동일</a:t>
            </a:r>
            <a:r>
              <a:rPr lang="en-US" altLang="ko-KR" dirty="0"/>
              <a:t>.</a:t>
            </a:r>
          </a:p>
          <a:p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6" y="404597"/>
            <a:ext cx="850358" cy="3024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7" y="394695"/>
            <a:ext cx="909391" cy="302400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397162" y="1135898"/>
            <a:ext cx="8587348" cy="3280096"/>
            <a:chOff x="606986" y="1619076"/>
            <a:chExt cx="8587348" cy="3280096"/>
          </a:xfrm>
        </p:grpSpPr>
        <p:grpSp>
          <p:nvGrpSpPr>
            <p:cNvPr id="24" name="그룹 23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48" name="그림 47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49" name="직사각형 48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25" name="직선 연결선 24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왼쪽 대괄호 39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왼쪽 대괄호 40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왼쪽 대괄호 41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자유형 42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C47500"/>
            </a:solidFill>
            <a:ln w="19050">
              <a:solidFill>
                <a:srgbClr val="C475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텍스트 개체 틀 3071"/>
          <p:cNvSpPr txBox="1">
            <a:spLocks/>
          </p:cNvSpPr>
          <p:nvPr/>
        </p:nvSpPr>
        <p:spPr>
          <a:xfrm>
            <a:off x="748320" y="1831555"/>
            <a:ext cx="8196271" cy="82974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750" strike="noStrike" kern="1200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맹자는 모든 사람에게 어려움에 처한 사람을 불쌍하고 가엾게 </a:t>
            </a:r>
            <a:endParaRPr lang="en-US" altLang="ko-KR" sz="2500" dirty="0" smtClean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l"/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여기는 마음이 있다고 말했습니다</a:t>
            </a:r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  <a:p>
            <a:pPr algn="l"/>
            <a:r>
              <a:rPr lang="ko-KR" altLang="en-US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여러분은 우리 모두에게 어떤 마음이 있다고 생각하나요</a:t>
            </a:r>
            <a:r>
              <a: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en-US" altLang="ko-KR" sz="2500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 flipH="1">
            <a:off x="4145247" y="4560765"/>
            <a:ext cx="1402415" cy="320042"/>
            <a:chOff x="4915693" y="4615244"/>
            <a:chExt cx="1402415" cy="320042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3" name="텍스트 개체 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duk_03_05_0004_303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338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다른 사람의 마음에 공감해 줄 수 없었던 상황을 떠올려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r>
              <a:rPr lang="ko-KR" altLang="en-US" dirty="0" smtClean="0"/>
              <a:t>삽화 </a:t>
            </a:r>
            <a:endParaRPr lang="en-US" altLang="ko-KR" dirty="0" smtClean="0"/>
          </a:p>
          <a:p>
            <a:r>
              <a:rPr lang="en-US" altLang="ko-KR" dirty="0" smtClean="0"/>
              <a:t>1. duk_03_05_0004_101_1</a:t>
            </a:r>
          </a:p>
          <a:p>
            <a:r>
              <a:rPr lang="ko-KR" altLang="en-US" dirty="0" smtClean="0"/>
              <a:t>해당 삽화 그대로 넣어주세요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smtClean="0"/>
              <a:t>duk_03_05_0004_101_1</a:t>
            </a:r>
            <a:endParaRPr lang="en-US" altLang="ko-KR" dirty="0"/>
          </a:p>
          <a:p>
            <a:r>
              <a:rPr lang="ko-KR" altLang="en-US" dirty="0" smtClean="0"/>
              <a:t>해당 삽화 그대로 넣어주세요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다른 사람의 마음에 공감해 줄 수 없었던 상황 떠올려 보기</a:t>
            </a:r>
          </a:p>
          <a:p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duk_03_05_0004_101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마음 똑똑</a:t>
            </a:r>
            <a:r>
              <a:rPr lang="en-US" altLang="ko-KR" dirty="0" smtClean="0"/>
              <a:t>_</a:t>
            </a:r>
            <a:r>
              <a:rPr lang="ko-KR" altLang="en-US" dirty="0"/>
              <a:t>다른 사람의 마음에 공감해 줄 수 없었던 상황 떠올려 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추가 질문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추가 질문 버튼 클릭 시</a:t>
            </a:r>
            <a:r>
              <a:rPr lang="en-US" altLang="ko-KR" dirty="0" smtClean="0"/>
              <a:t>, </a:t>
            </a:r>
            <a:r>
              <a:rPr lang="en-US" altLang="ko-KR" dirty="0"/>
              <a:t>[</a:t>
            </a:r>
            <a:r>
              <a:rPr lang="ko-KR" altLang="en-US" dirty="0"/>
              <a:t>마음 똑똑</a:t>
            </a:r>
            <a:r>
              <a:rPr lang="en-US" altLang="ko-KR" dirty="0"/>
              <a:t>_</a:t>
            </a:r>
            <a:r>
              <a:rPr lang="ko-KR" altLang="en-US" dirty="0"/>
              <a:t>다른 사람의 마음에 공감해 줄 수 없었던 상황 떠올려 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추가질문</a:t>
            </a:r>
            <a:r>
              <a:rPr lang="en-US" altLang="ko-KR" dirty="0" smtClean="0"/>
              <a:t>1]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삽화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확대 축소 </a:t>
            </a:r>
            <a:r>
              <a:rPr lang="ko-KR" altLang="en-US" dirty="0" smtClean="0"/>
              <a:t>바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삽화</a:t>
            </a:r>
            <a:r>
              <a:rPr lang="en-US" altLang="ko-KR" dirty="0" smtClean="0"/>
              <a:t> </a:t>
            </a:r>
            <a:r>
              <a:rPr lang="ko-KR" altLang="en-US" dirty="0" smtClean="0"/>
              <a:t>범위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내에서 확대 축소 가능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duk_03_05_0004_101_1</a:t>
            </a:r>
          </a:p>
          <a:p>
            <a:r>
              <a:rPr lang="en-US" altLang="ko-KR" dirty="0" smtClean="0"/>
              <a:t>duk_03_05_0004_101_2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75" y="1717203"/>
            <a:ext cx="8931286" cy="2957677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7713672" y="994411"/>
            <a:ext cx="1552250" cy="346990"/>
            <a:chOff x="1930587" y="3288931"/>
            <a:chExt cx="1406624" cy="346990"/>
          </a:xfrm>
        </p:grpSpPr>
        <p:sp>
          <p:nvSpPr>
            <p:cNvPr id="11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sp>
        <p:nvSpPr>
          <p:cNvPr id="13" name="타원 12"/>
          <p:cNvSpPr/>
          <p:nvPr/>
        </p:nvSpPr>
        <p:spPr>
          <a:xfrm>
            <a:off x="7532049" y="84260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68043" y="189751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1745" y="1041326"/>
            <a:ext cx="1476746" cy="190724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90675" y="77669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49924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다른 사람의 마음에 공감해 줄 수 없었던 상황 떠올려 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duk_03_05_0004_101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마음 똑똑</a:t>
            </a:r>
            <a:r>
              <a:rPr lang="en-US" altLang="ko-KR" dirty="0"/>
              <a:t>_</a:t>
            </a:r>
            <a:r>
              <a:rPr lang="ko-KR" altLang="en-US" dirty="0"/>
              <a:t>다른 사람의 마음에 공감해 줄 수 없었던 상황 떠올려 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추가질문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  <a:endParaRPr lang="en-US" altLang="ko-KR" dirty="0"/>
          </a:p>
          <a:p>
            <a:r>
              <a:rPr lang="ko-KR" altLang="en-US" dirty="0" smtClean="0"/>
              <a:t>질문</a:t>
            </a:r>
            <a:r>
              <a:rPr lang="en-US" altLang="ko-KR" dirty="0"/>
              <a:t>-</a:t>
            </a:r>
            <a:r>
              <a:rPr lang="ko-KR" altLang="en-US" dirty="0"/>
              <a:t>답</a:t>
            </a:r>
            <a:endParaRPr lang="en-US" altLang="ko-KR" dirty="0"/>
          </a:p>
          <a:p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예문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예 보기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X</a:t>
            </a:r>
            <a:r>
              <a:rPr lang="ko-KR" altLang="en-US" dirty="0"/>
              <a:t>버튼 클릭 시 이전 화면으로 이동 </a:t>
            </a:r>
            <a:r>
              <a:rPr lang="en-US" altLang="ko-KR" dirty="0"/>
              <a:t>(</a:t>
            </a:r>
            <a:r>
              <a:rPr lang="ko-KR" altLang="en-US" dirty="0"/>
              <a:t>슬라이드</a:t>
            </a:r>
            <a:r>
              <a:rPr lang="en-US" altLang="ko-KR" dirty="0"/>
              <a:t> 3</a:t>
            </a:r>
            <a:r>
              <a:rPr lang="ko-KR" altLang="en-US" dirty="0" smtClean="0"/>
              <a:t>페이지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추가 질문 탭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-19050" y="2272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sp>
        <p:nvSpPr>
          <p:cNvPr id="33" name="타원 32"/>
          <p:cNvSpPr/>
          <p:nvPr/>
        </p:nvSpPr>
        <p:spPr>
          <a:xfrm>
            <a:off x="8833455" y="3587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68145" y="1063373"/>
            <a:ext cx="8689135" cy="3611882"/>
            <a:chOff x="243929" y="504397"/>
            <a:chExt cx="8689135" cy="361188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20907" y="755844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886873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247825" y="820981"/>
              <a:ext cx="650545" cy="452752"/>
            </a:xfrm>
            <a:prstGeom prst="rect">
              <a:avLst/>
            </a:prstGeom>
          </p:spPr>
        </p:pic>
        <p:sp>
          <p:nvSpPr>
            <p:cNvPr id="40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2127451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243929" y="2076240"/>
              <a:ext cx="658338" cy="583598"/>
            </a:xfrm>
            <a:prstGeom prst="rect">
              <a:avLst/>
            </a:prstGeom>
          </p:spPr>
        </p:pic>
        <p:grpSp>
          <p:nvGrpSpPr>
            <p:cNvPr id="42" name="그룹 41"/>
            <p:cNvGrpSpPr/>
            <p:nvPr/>
          </p:nvGrpSpPr>
          <p:grpSpPr>
            <a:xfrm>
              <a:off x="6948608" y="505552"/>
              <a:ext cx="304658" cy="261610"/>
              <a:chOff x="3399871" y="3578468"/>
              <a:chExt cx="304658" cy="261610"/>
            </a:xfrm>
          </p:grpSpPr>
          <p:sp>
            <p:nvSpPr>
              <p:cNvPr id="51" name="양쪽 모서리가 둥근 사각형 50"/>
              <p:cNvSpPr/>
              <p:nvPr/>
            </p:nvSpPr>
            <p:spPr>
              <a:xfrm>
                <a:off x="3399871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solidFill>
                  <a:srgbClr val="F3B0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422129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309773" y="504397"/>
              <a:ext cx="304658" cy="261610"/>
              <a:chOff x="3399871" y="3578468"/>
              <a:chExt cx="304658" cy="261610"/>
            </a:xfrm>
          </p:grpSpPr>
          <p:sp>
            <p:nvSpPr>
              <p:cNvPr id="49" name="양쪽 모서리가 둥근 사각형 48"/>
              <p:cNvSpPr/>
              <p:nvPr/>
            </p:nvSpPr>
            <p:spPr>
              <a:xfrm>
                <a:off x="3399871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418121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672555" y="504397"/>
              <a:ext cx="304658" cy="261610"/>
              <a:chOff x="3399871" y="3578468"/>
              <a:chExt cx="304658" cy="261610"/>
            </a:xfrm>
          </p:grpSpPr>
          <p:sp>
            <p:nvSpPr>
              <p:cNvPr id="47" name="양쪽 모서리가 둥근 사각형 46"/>
              <p:cNvSpPr/>
              <p:nvPr/>
            </p:nvSpPr>
            <p:spPr>
              <a:xfrm>
                <a:off x="3399871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418121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3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25287" y="1177276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두 친구의 마음에 모두 공감해 줄 수 있나요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5287" y="2794681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공감해 주기 어렵습니다</a:t>
              </a:r>
              <a:r>
                <a:rPr lang="en-US" altLang="ko-KR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81167" y="3430108"/>
            <a:ext cx="840067" cy="305950"/>
          </a:xfrm>
          <a:prstGeom prst="rect">
            <a:avLst/>
          </a:prstGeom>
        </p:spPr>
      </p:pic>
      <p:sp>
        <p:nvSpPr>
          <p:cNvPr id="31" name="양쪽 모서리가 둥근 사각형 30"/>
          <p:cNvSpPr/>
          <p:nvPr/>
        </p:nvSpPr>
        <p:spPr>
          <a:xfrm>
            <a:off x="8164078" y="1063373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182328" y="10633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8531385" y="1066326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52841" y="1066326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78761" y="123131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298075" y="321111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925033" y="88908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7450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다른 사람의 마음에 공감해 줄 수 없었던 상황 떠올려 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duk_03_05_0004_101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마음 똑똑</a:t>
            </a:r>
            <a:r>
              <a:rPr lang="en-US" altLang="ko-KR" dirty="0"/>
              <a:t>_</a:t>
            </a:r>
            <a:r>
              <a:rPr lang="ko-KR" altLang="en-US" dirty="0"/>
              <a:t>다른 사람의 마음에 공감해 줄 수 없었던 상황 떠올려 보기</a:t>
            </a:r>
            <a:r>
              <a:rPr lang="en-US" altLang="ko-KR" dirty="0"/>
              <a:t>_</a:t>
            </a:r>
            <a:r>
              <a:rPr lang="ko-KR" altLang="en-US" dirty="0" err="1"/>
              <a:t>추가질문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[</a:t>
            </a:r>
            <a:r>
              <a:rPr lang="ko-KR" altLang="en-US" dirty="0"/>
              <a:t>마음 똑똑</a:t>
            </a:r>
            <a:r>
              <a:rPr lang="en-US" altLang="ko-KR" dirty="0"/>
              <a:t>_</a:t>
            </a:r>
            <a:r>
              <a:rPr lang="ko-KR" altLang="en-US" dirty="0"/>
              <a:t>다른 사람의 마음에 공감해 줄 수 없었던 상황 떠올려 보기</a:t>
            </a:r>
            <a:r>
              <a:rPr lang="en-US" altLang="ko-KR" dirty="0"/>
              <a:t>_</a:t>
            </a:r>
            <a:r>
              <a:rPr lang="ko-KR" altLang="en-US" dirty="0" err="1"/>
              <a:t>추가질문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368145" y="1069226"/>
            <a:ext cx="8689135" cy="3611882"/>
            <a:chOff x="243929" y="504397"/>
            <a:chExt cx="8689135" cy="361188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20907" y="755844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886873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247825" y="820981"/>
              <a:ext cx="650545" cy="452752"/>
            </a:xfrm>
            <a:prstGeom prst="rect">
              <a:avLst/>
            </a:prstGeom>
          </p:spPr>
        </p:pic>
        <p:sp>
          <p:nvSpPr>
            <p:cNvPr id="40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2127451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243929" y="2076240"/>
              <a:ext cx="658338" cy="583598"/>
            </a:xfrm>
            <a:prstGeom prst="rect">
              <a:avLst/>
            </a:prstGeom>
          </p:spPr>
        </p:pic>
        <p:grpSp>
          <p:nvGrpSpPr>
            <p:cNvPr id="42" name="그룹 41"/>
            <p:cNvGrpSpPr/>
            <p:nvPr/>
          </p:nvGrpSpPr>
          <p:grpSpPr>
            <a:xfrm>
              <a:off x="6939086" y="505552"/>
              <a:ext cx="304658" cy="261610"/>
              <a:chOff x="3390349" y="3578468"/>
              <a:chExt cx="304658" cy="261610"/>
            </a:xfrm>
          </p:grpSpPr>
          <p:sp>
            <p:nvSpPr>
              <p:cNvPr id="51" name="양쪽 모서리가 둥근 사각형 50"/>
              <p:cNvSpPr/>
              <p:nvPr/>
            </p:nvSpPr>
            <p:spPr>
              <a:xfrm>
                <a:off x="339034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412607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300251" y="504397"/>
              <a:ext cx="304658" cy="268680"/>
              <a:chOff x="3390349" y="3578468"/>
              <a:chExt cx="304658" cy="268680"/>
            </a:xfrm>
          </p:grpSpPr>
          <p:sp>
            <p:nvSpPr>
              <p:cNvPr id="49" name="양쪽 모서리가 둥근 사각형 48"/>
              <p:cNvSpPr/>
              <p:nvPr/>
            </p:nvSpPr>
            <p:spPr>
              <a:xfrm>
                <a:off x="339034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406262" y="358553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663033" y="504397"/>
              <a:ext cx="304658" cy="261610"/>
              <a:chOff x="3390349" y="3578468"/>
              <a:chExt cx="304658" cy="261610"/>
            </a:xfrm>
          </p:grpSpPr>
          <p:sp>
            <p:nvSpPr>
              <p:cNvPr id="47" name="양쪽 모서리가 둥근 사각형 46"/>
              <p:cNvSpPr/>
              <p:nvPr/>
            </p:nvSpPr>
            <p:spPr>
              <a:xfrm>
                <a:off x="339034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40859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3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25287" y="1177275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세상의 모든 일에 공감해 준다면 어떤 일이 생길까요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5287" y="2794683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다른 사람이 올바르지 않은 행동을 할 때 말릴 수 없습니다</a:t>
              </a:r>
              <a:r>
                <a:rPr lang="en-US" altLang="ko-KR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70802" y="3460762"/>
            <a:ext cx="840067" cy="305950"/>
          </a:xfrm>
          <a:prstGeom prst="rect">
            <a:avLst/>
          </a:prstGeom>
        </p:spPr>
      </p:pic>
      <p:sp>
        <p:nvSpPr>
          <p:cNvPr id="32" name="양쪽 모서리가 둥근 사각형 31"/>
          <p:cNvSpPr/>
          <p:nvPr/>
        </p:nvSpPr>
        <p:spPr>
          <a:xfrm>
            <a:off x="8154792" y="1069226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173042" y="1069226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8522335" y="1070613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540585" y="107061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38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다른 사람의 마음에 공감해 줄 수 없었던 상황 떠올려 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duk_03_05_0004_101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마음 똑똑</a:t>
            </a:r>
            <a:r>
              <a:rPr lang="en-US" altLang="ko-KR" dirty="0"/>
              <a:t>_</a:t>
            </a:r>
            <a:r>
              <a:rPr lang="ko-KR" altLang="en-US" dirty="0"/>
              <a:t>다른 사람의 마음에 공감해 줄 수 없었던 상황 떠올려 보기</a:t>
            </a:r>
            <a:r>
              <a:rPr lang="en-US" altLang="ko-KR" dirty="0"/>
              <a:t>_</a:t>
            </a:r>
            <a:r>
              <a:rPr lang="ko-KR" altLang="en-US" dirty="0" err="1"/>
              <a:t>추가질문</a:t>
            </a:r>
            <a:r>
              <a:rPr lang="ko-KR" altLang="en-US" dirty="0"/>
              <a:t> </a:t>
            </a:r>
            <a:r>
              <a:rPr lang="en-US" altLang="ko-KR" dirty="0" smtClean="0"/>
              <a:t>3]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/>
              <a:t>마음 똑똑</a:t>
            </a:r>
            <a:r>
              <a:rPr lang="en-US" altLang="ko-KR" dirty="0"/>
              <a:t>_</a:t>
            </a:r>
            <a:r>
              <a:rPr lang="ko-KR" altLang="en-US" dirty="0"/>
              <a:t>다른 사람의 마음에 공감해 줄 수 없었던 상황 떠올려 보기</a:t>
            </a:r>
            <a:r>
              <a:rPr lang="en-US" altLang="ko-KR" dirty="0"/>
              <a:t>_</a:t>
            </a:r>
            <a:r>
              <a:rPr lang="ko-KR" altLang="en-US" dirty="0" err="1"/>
              <a:t>추가질문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50305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368145" y="1056901"/>
            <a:ext cx="8689135" cy="3611882"/>
            <a:chOff x="243929" y="504397"/>
            <a:chExt cx="8689135" cy="361188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20907" y="755844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886873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247825" y="820981"/>
              <a:ext cx="650545" cy="452752"/>
            </a:xfrm>
            <a:prstGeom prst="rect">
              <a:avLst/>
            </a:prstGeom>
          </p:spPr>
        </p:pic>
        <p:sp>
          <p:nvSpPr>
            <p:cNvPr id="40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2127451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243929" y="2076240"/>
              <a:ext cx="658338" cy="583598"/>
            </a:xfrm>
            <a:prstGeom prst="rect">
              <a:avLst/>
            </a:prstGeom>
          </p:spPr>
        </p:pic>
        <p:grpSp>
          <p:nvGrpSpPr>
            <p:cNvPr id="42" name="그룹 41"/>
            <p:cNvGrpSpPr/>
            <p:nvPr/>
          </p:nvGrpSpPr>
          <p:grpSpPr>
            <a:xfrm>
              <a:off x="6948607" y="505552"/>
              <a:ext cx="304658" cy="261610"/>
              <a:chOff x="3399870" y="3578468"/>
              <a:chExt cx="304658" cy="261610"/>
            </a:xfrm>
          </p:grpSpPr>
          <p:sp>
            <p:nvSpPr>
              <p:cNvPr id="51" name="양쪽 모서리가 둥근 사각형 50"/>
              <p:cNvSpPr/>
              <p:nvPr/>
            </p:nvSpPr>
            <p:spPr>
              <a:xfrm>
                <a:off x="3399870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422128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309772" y="504397"/>
              <a:ext cx="304658" cy="261610"/>
              <a:chOff x="3399870" y="3578468"/>
              <a:chExt cx="304658" cy="261610"/>
            </a:xfrm>
          </p:grpSpPr>
          <p:sp>
            <p:nvSpPr>
              <p:cNvPr id="49" name="양쪽 모서리가 둥근 사각형 48"/>
              <p:cNvSpPr/>
              <p:nvPr/>
            </p:nvSpPr>
            <p:spPr>
              <a:xfrm>
                <a:off x="3399870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418120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672554" y="504397"/>
              <a:ext cx="304658" cy="261610"/>
              <a:chOff x="3399870" y="3578468"/>
              <a:chExt cx="304658" cy="261610"/>
            </a:xfrm>
          </p:grpSpPr>
          <p:sp>
            <p:nvSpPr>
              <p:cNvPr id="47" name="양쪽 모서리가 둥근 사각형 46"/>
              <p:cNvSpPr/>
              <p:nvPr/>
            </p:nvSpPr>
            <p:spPr>
              <a:xfrm>
                <a:off x="3399870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418120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3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25287" y="963051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반칙을 해서라도 이기겠다는 마음과 </a:t>
              </a:r>
              <a:endPara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자기만 책을 보려고 숨기려는 친구의 마음에 공감해줄 수 있나요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en-US" altLang="ko-KR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1419" y="2584955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다른 사람에게 피해가 가는 행동이기 때문에 </a:t>
              </a:r>
              <a:endPara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공감해 주기 어려울 것 같습니다</a:t>
              </a:r>
              <a:r>
                <a:rPr lang="en-US" altLang="ko-KR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75942" y="3434607"/>
            <a:ext cx="840067" cy="305950"/>
          </a:xfrm>
          <a:prstGeom prst="rect">
            <a:avLst/>
          </a:prstGeom>
        </p:spPr>
      </p:pic>
      <p:sp>
        <p:nvSpPr>
          <p:cNvPr id="32" name="양쪽 모서리가 둥근 사각형 31"/>
          <p:cNvSpPr/>
          <p:nvPr/>
        </p:nvSpPr>
        <p:spPr>
          <a:xfrm>
            <a:off x="8160352" y="1056464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178602" y="105646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5" name="양쪽 모서리가 둥근 사각형 64"/>
          <p:cNvSpPr/>
          <p:nvPr/>
        </p:nvSpPr>
        <p:spPr>
          <a:xfrm>
            <a:off x="8521582" y="1056464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39832" y="105646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64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9366000" y="4086225"/>
            <a:ext cx="2826000" cy="2771775"/>
          </a:xfrm>
        </p:spPr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다른 사람의 마음에 공감해 줄 수 없었던 상황 떠올려 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duk_03_05_0004_101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마음 똑똑</a:t>
            </a:r>
            <a:r>
              <a:rPr lang="en-US" altLang="ko-KR" dirty="0"/>
              <a:t>_</a:t>
            </a:r>
            <a:r>
              <a:rPr lang="ko-KR" altLang="en-US" dirty="0"/>
              <a:t>다른 사람의 마음에 공감해 줄 수 없었던 상황 떠올려 보기</a:t>
            </a:r>
            <a:r>
              <a:rPr lang="en-US" altLang="ko-KR" dirty="0"/>
              <a:t>_</a:t>
            </a:r>
            <a:r>
              <a:rPr lang="ko-KR" altLang="en-US" dirty="0" err="1"/>
              <a:t>추가질문</a:t>
            </a:r>
            <a:r>
              <a:rPr lang="ko-KR" altLang="en-US" dirty="0"/>
              <a:t> </a:t>
            </a:r>
            <a:r>
              <a:rPr lang="en-US" altLang="ko-KR" dirty="0" smtClean="0"/>
              <a:t>4]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/>
              <a:t>마음 똑똑</a:t>
            </a:r>
            <a:r>
              <a:rPr lang="en-US" altLang="ko-KR" dirty="0"/>
              <a:t>_</a:t>
            </a:r>
            <a:r>
              <a:rPr lang="ko-KR" altLang="en-US" dirty="0"/>
              <a:t>다른 사람의 마음에 공감해 줄 수 없었던 상황 떠올려 보기</a:t>
            </a:r>
            <a:r>
              <a:rPr lang="en-US" altLang="ko-KR" dirty="0"/>
              <a:t>_</a:t>
            </a:r>
            <a:r>
              <a:rPr lang="ko-KR" altLang="en-US" dirty="0" err="1"/>
              <a:t>추가질문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>
          <a:xfrm>
            <a:off x="106578" y="5304471"/>
            <a:ext cx="9118182" cy="234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sp>
        <p:nvSpPr>
          <p:cNvPr id="37" name="모서리가 둥근 직사각형 36"/>
          <p:cNvSpPr/>
          <p:nvPr/>
        </p:nvSpPr>
        <p:spPr>
          <a:xfrm>
            <a:off x="545123" y="1308348"/>
            <a:ext cx="8512157" cy="3360435"/>
          </a:xfrm>
          <a:prstGeom prst="roundRect">
            <a:avLst>
              <a:gd name="adj" fmla="val 5326"/>
            </a:avLst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49504" y="1439377"/>
            <a:ext cx="7931096" cy="108363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00"/>
          <a:stretch/>
        </p:blipFill>
        <p:spPr>
          <a:xfrm>
            <a:off x="372041" y="1373485"/>
            <a:ext cx="650545" cy="452752"/>
          </a:xfrm>
          <a:prstGeom prst="rect">
            <a:avLst/>
          </a:prstGeom>
        </p:spPr>
      </p:pic>
      <p:sp>
        <p:nvSpPr>
          <p:cNvPr id="40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49504" y="2679955"/>
            <a:ext cx="7931096" cy="184291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4"/>
          <a:stretch/>
        </p:blipFill>
        <p:spPr>
          <a:xfrm>
            <a:off x="368145" y="2628744"/>
            <a:ext cx="658338" cy="583598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6995835" y="1058056"/>
            <a:ext cx="304658" cy="261610"/>
            <a:chOff x="3716582" y="3578468"/>
            <a:chExt cx="304658" cy="261610"/>
          </a:xfrm>
        </p:grpSpPr>
        <p:sp>
          <p:nvSpPr>
            <p:cNvPr id="51" name="양쪽 모서리가 둥근 사각형 50"/>
            <p:cNvSpPr/>
            <p:nvPr/>
          </p:nvSpPr>
          <p:spPr>
            <a:xfrm>
              <a:off x="3716582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8840" y="357846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7357000" y="1056901"/>
            <a:ext cx="304658" cy="261610"/>
            <a:chOff x="3716582" y="3578468"/>
            <a:chExt cx="304658" cy="261610"/>
          </a:xfrm>
        </p:grpSpPr>
        <p:sp>
          <p:nvSpPr>
            <p:cNvPr id="49" name="양쪽 모서리가 둥근 사각형 48"/>
            <p:cNvSpPr/>
            <p:nvPr/>
          </p:nvSpPr>
          <p:spPr>
            <a:xfrm>
              <a:off x="3716582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34832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8089474" y="1056901"/>
            <a:ext cx="304658" cy="261610"/>
            <a:chOff x="4035669" y="3578468"/>
            <a:chExt cx="304658" cy="261610"/>
          </a:xfrm>
        </p:grpSpPr>
        <p:sp>
          <p:nvSpPr>
            <p:cNvPr id="47" name="양쪽 모서리가 둥근 사각형 46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B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49503" y="1729779"/>
            <a:ext cx="7931097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다른 사람의 마음에 모두 공감해 준다면 어떤 일이 생길까요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</a:p>
        </p:txBody>
      </p:sp>
      <p:sp>
        <p:nvSpPr>
          <p:cNvPr id="32" name="양쪽 모서리가 둥근 사각형 31"/>
          <p:cNvSpPr/>
          <p:nvPr/>
        </p:nvSpPr>
        <p:spPr>
          <a:xfrm>
            <a:off x="7717991" y="1048448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732362" y="105690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8456052" y="1048448"/>
            <a:ext cx="304658" cy="261610"/>
            <a:chOff x="3716582" y="3578468"/>
            <a:chExt cx="304658" cy="261610"/>
          </a:xfrm>
        </p:grpSpPr>
        <p:sp>
          <p:nvSpPr>
            <p:cNvPr id="55" name="양쪽 모서리가 둥근 사각형 54"/>
            <p:cNvSpPr/>
            <p:nvPr/>
          </p:nvSpPr>
          <p:spPr>
            <a:xfrm>
              <a:off x="3716582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4832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5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799153" y="3293328"/>
            <a:ext cx="7931097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서로 더 잘 이해하고 </a:t>
            </a:r>
            <a:r>
              <a:rPr lang="ko-KR" altLang="en-US" sz="250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사이좋게</a:t>
            </a: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지낼 수 있습니다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58" name="그림 5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89125" y="3448437"/>
            <a:ext cx="840067" cy="30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7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9366000" y="4086225"/>
            <a:ext cx="2826000" cy="2771775"/>
          </a:xfrm>
        </p:spPr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다른 사람의 마음에 공감해 줄 수 없었던 상황 떠올려 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duk_03_05_0004_101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마음 똑똑</a:t>
            </a:r>
            <a:r>
              <a:rPr lang="en-US" altLang="ko-KR" dirty="0"/>
              <a:t>_</a:t>
            </a:r>
            <a:r>
              <a:rPr lang="ko-KR" altLang="en-US" dirty="0"/>
              <a:t>다른 사람의 마음에 공감해 줄 수 없었던 상황 떠올려 보기</a:t>
            </a:r>
            <a:r>
              <a:rPr lang="en-US" altLang="ko-KR" dirty="0"/>
              <a:t>_</a:t>
            </a:r>
            <a:r>
              <a:rPr lang="ko-KR" altLang="en-US" dirty="0" err="1"/>
              <a:t>추가질문</a:t>
            </a:r>
            <a:r>
              <a:rPr lang="ko-KR" altLang="en-US" dirty="0"/>
              <a:t> </a:t>
            </a:r>
            <a:r>
              <a:rPr lang="en-US" altLang="ko-KR" dirty="0" smtClean="0"/>
              <a:t>5]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/>
              <a:t>마음 똑똑</a:t>
            </a:r>
            <a:r>
              <a:rPr lang="en-US" altLang="ko-KR" dirty="0"/>
              <a:t>_</a:t>
            </a:r>
            <a:r>
              <a:rPr lang="ko-KR" altLang="en-US" dirty="0"/>
              <a:t>다른 사람의 마음에 공감해 줄 수 없었던 상황 떠올려 보기</a:t>
            </a:r>
            <a:r>
              <a:rPr lang="en-US" altLang="ko-KR" dirty="0"/>
              <a:t>_</a:t>
            </a:r>
            <a:r>
              <a:rPr lang="ko-KR" altLang="en-US" dirty="0" err="1"/>
              <a:t>추가질문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971"/>
            <a:ext cx="9353973" cy="4739475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693" y="234000"/>
            <a:ext cx="476281" cy="476281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545123" y="1308348"/>
            <a:ext cx="8512157" cy="3360435"/>
          </a:xfrm>
          <a:prstGeom prst="roundRect">
            <a:avLst>
              <a:gd name="adj" fmla="val 5326"/>
            </a:avLst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49504" y="1439377"/>
            <a:ext cx="7931096" cy="108363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00"/>
          <a:stretch/>
        </p:blipFill>
        <p:spPr>
          <a:xfrm>
            <a:off x="372041" y="1373485"/>
            <a:ext cx="650545" cy="452752"/>
          </a:xfrm>
          <a:prstGeom prst="rect">
            <a:avLst/>
          </a:prstGeom>
        </p:spPr>
      </p:pic>
      <p:sp>
        <p:nvSpPr>
          <p:cNvPr id="40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49504" y="2679955"/>
            <a:ext cx="7931096" cy="184291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공감이 어려울 땐 친구의 입장에서 생각해 보려고 합니다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또는 잘 모르겠으면 그냥 조용히 들어줍니다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4"/>
          <a:stretch/>
        </p:blipFill>
        <p:spPr>
          <a:xfrm>
            <a:off x="368145" y="2628744"/>
            <a:ext cx="658338" cy="583598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6885012" y="1055708"/>
            <a:ext cx="304658" cy="261610"/>
            <a:chOff x="3716582" y="3578468"/>
            <a:chExt cx="304658" cy="261610"/>
          </a:xfrm>
        </p:grpSpPr>
        <p:sp>
          <p:nvSpPr>
            <p:cNvPr id="51" name="양쪽 모서리가 둥근 사각형 50"/>
            <p:cNvSpPr/>
            <p:nvPr/>
          </p:nvSpPr>
          <p:spPr>
            <a:xfrm>
              <a:off x="3716582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8840" y="357846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7246177" y="1054553"/>
            <a:ext cx="304658" cy="261610"/>
            <a:chOff x="3716582" y="3578468"/>
            <a:chExt cx="304658" cy="261610"/>
          </a:xfrm>
        </p:grpSpPr>
        <p:sp>
          <p:nvSpPr>
            <p:cNvPr id="49" name="양쪽 모서리가 둥근 사각형 48"/>
            <p:cNvSpPr/>
            <p:nvPr/>
          </p:nvSpPr>
          <p:spPr>
            <a:xfrm>
              <a:off x="3716582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34832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8432569" y="1056901"/>
            <a:ext cx="304658" cy="261610"/>
            <a:chOff x="4035669" y="3578468"/>
            <a:chExt cx="304658" cy="261610"/>
          </a:xfrm>
        </p:grpSpPr>
        <p:sp>
          <p:nvSpPr>
            <p:cNvPr id="47" name="양쪽 모서리가 둥근 사각형 46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B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5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49503" y="1515555"/>
            <a:ext cx="7931097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공감해 주는 사람은 때로는 공감하기 어려운 상황을 </a:t>
            </a:r>
            <a:endParaRPr lang="en-US" altLang="ko-KR" sz="25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만나기도 합니다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그럴 때는 어떻게 해야 할까요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70802" y="3448437"/>
            <a:ext cx="840067" cy="305950"/>
          </a:xfrm>
          <a:prstGeom prst="rect">
            <a:avLst/>
          </a:prstGeom>
        </p:spPr>
      </p:pic>
      <p:sp>
        <p:nvSpPr>
          <p:cNvPr id="32" name="양쪽 모서리가 둥근 사각형 31"/>
          <p:cNvSpPr/>
          <p:nvPr/>
        </p:nvSpPr>
        <p:spPr>
          <a:xfrm>
            <a:off x="7634252" y="1063056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659993" y="1063056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8022327" y="1063056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036255" y="1070672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70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시간에 배울 내용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duk_03_05_0004_102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이번 시간에 배울 내용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텍스트 및 쪽수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텍스트</a:t>
            </a:r>
            <a:r>
              <a:rPr lang="en-US" altLang="ko-KR" dirty="0"/>
              <a:t>+</a:t>
            </a:r>
            <a:r>
              <a:rPr lang="ko-KR" altLang="en-US" dirty="0"/>
              <a:t>개체 노출 효과 적용</a:t>
            </a:r>
            <a:r>
              <a:rPr lang="en-US" altLang="ko-KR" dirty="0"/>
              <a:t>(</a:t>
            </a:r>
            <a:r>
              <a:rPr lang="ko-KR" altLang="en-US" dirty="0"/>
              <a:t>하단 링크 참고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일부 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#FF6600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>
          <a:xfrm>
            <a:off x="519743" y="1441704"/>
            <a:ext cx="8342185" cy="1185454"/>
          </a:xfrm>
        </p:spPr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다른 사람</a:t>
            </a:r>
            <a:r>
              <a:rPr lang="ko-KR" altLang="en-US" dirty="0" smtClean="0"/>
              <a:t>에게 </a:t>
            </a:r>
            <a:r>
              <a:rPr lang="ko-KR" altLang="en-US" dirty="0">
                <a:solidFill>
                  <a:srgbClr val="FF6600"/>
                </a:solidFill>
              </a:rPr>
              <a:t>공감</a:t>
            </a:r>
            <a:r>
              <a:rPr lang="ko-KR" altLang="en-US" dirty="0" smtClean="0"/>
              <a:t>하고자 하는 </a:t>
            </a:r>
            <a:endParaRPr lang="en-US" altLang="ko-KR" dirty="0" smtClean="0"/>
          </a:p>
          <a:p>
            <a:r>
              <a:rPr lang="ko-KR" altLang="en-US" dirty="0" smtClean="0">
                <a:solidFill>
                  <a:srgbClr val="FF6600"/>
                </a:solidFill>
              </a:rPr>
              <a:t>태도</a:t>
            </a:r>
            <a:r>
              <a:rPr lang="ko-KR" altLang="en-US" dirty="0" smtClean="0"/>
              <a:t>를 길러 봅시다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ko-KR" dirty="0" smtClean="0"/>
              <a:t>82~85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825204" y="98803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68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2876</Words>
  <Application>Microsoft Office PowerPoint</Application>
  <PresentationFormat>와이드스크린</PresentationFormat>
  <Paragraphs>515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8" baseType="lpstr">
      <vt:lpstr>Noto Sans KR</vt:lpstr>
      <vt:lpstr>Noto Sans KR Black</vt:lpstr>
      <vt:lpstr>Noto Sans KR ExtraBold</vt:lpstr>
      <vt:lpstr>Noto Sans KR Medium</vt:lpstr>
      <vt:lpstr>맑은 고딕</vt:lpstr>
      <vt:lpstr>여기어때 잘난체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이영현</cp:lastModifiedBy>
  <cp:revision>140</cp:revision>
  <dcterms:created xsi:type="dcterms:W3CDTF">2024-10-14T06:06:43Z</dcterms:created>
  <dcterms:modified xsi:type="dcterms:W3CDTF">2025-05-22T04:16:56Z</dcterms:modified>
</cp:coreProperties>
</file>