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sldIdLst>
    <p:sldId id="256" r:id="rId3"/>
    <p:sldId id="257" r:id="rId4"/>
    <p:sldId id="259" r:id="rId5"/>
    <p:sldId id="264" r:id="rId6"/>
    <p:sldId id="266" r:id="rId7"/>
    <p:sldId id="267" r:id="rId8"/>
    <p:sldId id="268" r:id="rId9"/>
    <p:sldId id="269" r:id="rId10"/>
    <p:sldId id="258" r:id="rId11"/>
    <p:sldId id="260" r:id="rId12"/>
    <p:sldId id="273" r:id="rId13"/>
    <p:sldId id="270" r:id="rId14"/>
    <p:sldId id="271" r:id="rId15"/>
    <p:sldId id="274" r:id="rId16"/>
    <p:sldId id="261" r:id="rId17"/>
    <p:sldId id="262" r:id="rId18"/>
    <p:sldId id="263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3854DD-5A32-4EAC-A2EF-6A365720F715}">
          <p14:sldIdLst>
            <p14:sldId id="256"/>
            <p14:sldId id="257"/>
          </p14:sldIdLst>
        </p14:section>
        <p14:section name="101_예화를 읽고 공정하려면 어떻게 해야할지 생각해 보기" id="{A0643DE6-9C57-4453-9C85-51BE17E8BF82}">
          <p14:sldIdLst>
            <p14:sldId id="259"/>
            <p14:sldId id="264"/>
            <p14:sldId id="266"/>
            <p14:sldId id="267"/>
            <p14:sldId id="268"/>
            <p14:sldId id="269"/>
          </p14:sldIdLst>
        </p14:section>
        <p14:section name="102_이번 시간 배울 내용" id="{A879EA1E-4D13-4032-A281-B6759A1C8305}">
          <p14:sldIdLst>
            <p14:sldId id="258"/>
          </p14:sldIdLst>
        </p14:section>
        <p14:section name="201_공정한 것과 불공정한 것 구별해 보기" id="{A0E69C6C-D6BA-439F-ACF3-4DE0FE23BA70}">
          <p14:sldIdLst>
            <p14:sldId id="260"/>
            <p14:sldId id="273"/>
            <p14:sldId id="270"/>
            <p14:sldId id="271"/>
            <p14:sldId id="274"/>
          </p14:sldIdLst>
        </p14:section>
        <p14:section name="301_불공정한 모습을 공정하게 바꿔 보기" id="{7E831B4F-CEB7-4F27-A9DD-EF0B43A7E917}">
          <p14:sldIdLst>
            <p14:sldId id="261"/>
            <p14:sldId id="262"/>
            <p14:sldId id="263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7D4"/>
    <a:srgbClr val="F3B05B"/>
    <a:srgbClr val="006EE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779588"/>
            <a:ext cx="12192000" cy="78412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02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99612" y="6564144"/>
            <a:ext cx="3192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*Typo: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NotoSans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여기어때잘난체</a:t>
            </a:r>
            <a:endParaRPr lang="ko-KR" altLang="en-US" sz="8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양쪽 모서리가 둥근 사각형 9"/>
          <p:cNvSpPr/>
          <p:nvPr userDrawn="1"/>
        </p:nvSpPr>
        <p:spPr>
          <a:xfrm rot="5400000">
            <a:off x="2445966" y="-962843"/>
            <a:ext cx="611560" cy="5503492"/>
          </a:xfrm>
          <a:prstGeom prst="round2SameRect">
            <a:avLst>
              <a:gd name="adj1" fmla="val 26012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1067131" y="1604464"/>
            <a:ext cx="393691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초등 </a:t>
            </a:r>
            <a:r>
              <a:rPr lang="ko-KR" altLang="en-US" sz="1700" dirty="0" err="1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차시학습</a:t>
            </a:r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ko-KR" altLang="en-US" sz="1700" dirty="0" smtClean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통합 </a:t>
            </a:r>
            <a:r>
              <a:rPr lang="en-US" altLang="ko-KR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여기어때 잘난체" pitchFamily="50" charset="-127"/>
                <a:ea typeface="여기어때 잘난체" pitchFamily="50" charset="-127"/>
              </a:rPr>
              <a:t>Storyboard</a:t>
            </a:r>
            <a:endParaRPr lang="ko-KR" altLang="en-US" sz="1700" dirty="0">
              <a:solidFill>
                <a:schemeClr val="accent2">
                  <a:lumMod val="60000"/>
                  <a:lumOff val="40000"/>
                </a:scheme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pic>
        <p:nvPicPr>
          <p:cNvPr id="12" name="Picture 2" descr="C:\Users\석혜린\Desktop\w\T셀파로고 복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7" y="1604237"/>
            <a:ext cx="864246" cy="36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28CCC-937C-4320-B487-1F9AD7F1EAE3}"/>
              </a:ext>
            </a:extLst>
          </p:cNvPr>
          <p:cNvSpPr/>
          <p:nvPr userDrawn="1"/>
        </p:nvSpPr>
        <p:spPr>
          <a:xfrm>
            <a:off x="1168679" y="28515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과</a:t>
            </a:r>
            <a:r>
              <a:rPr lang="ko-KR" altLang="en-US" sz="1800" spc="-3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  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목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A85DE9-2D48-4B60-B6E7-F4AD7B17F63B}"/>
              </a:ext>
            </a:extLst>
          </p:cNvPr>
          <p:cNvSpPr/>
          <p:nvPr userDrawn="1"/>
        </p:nvSpPr>
        <p:spPr>
          <a:xfrm>
            <a:off x="1168679" y="34072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파일명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4518630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작성자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197523-6CAD-48D2-8717-CC7821435AF4}"/>
              </a:ext>
            </a:extLst>
          </p:cNvPr>
          <p:cNvSpPr/>
          <p:nvPr userDrawn="1"/>
        </p:nvSpPr>
        <p:spPr>
          <a:xfrm>
            <a:off x="1168679" y="5074329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검토자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C67BD-C7F9-4C84-9E7B-5B684A0B3F2D}"/>
              </a:ext>
            </a:extLst>
          </p:cNvPr>
          <p:cNvSpPr txBox="1"/>
          <p:nvPr userDrawn="1"/>
        </p:nvSpPr>
        <p:spPr>
          <a:xfrm>
            <a:off x="2401608" y="2844455"/>
            <a:ext cx="279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도덕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C8A517-9362-4400-9E89-AD904D7C8C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01608" y="3371968"/>
            <a:ext cx="3275984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duk_0n_0n_000n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01608" y="4485015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ko-KR" altLang="en-US" dirty="0" smtClean="0"/>
              <a:t>이영현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D7461-383E-41B2-9B67-416228C6E21C}"/>
              </a:ext>
            </a:extLst>
          </p:cNvPr>
          <p:cNvSpPr txBox="1"/>
          <p:nvPr userDrawn="1"/>
        </p:nvSpPr>
        <p:spPr>
          <a:xfrm>
            <a:off x="2401608" y="5067253"/>
            <a:ext cx="2795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이영현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39629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 err="1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수업명</a:t>
            </a:r>
            <a:r>
              <a:rPr lang="ko-KR" altLang="en-US" sz="1800" dirty="0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01608" y="3922174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##############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2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5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2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9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55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9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88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7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2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4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2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2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4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577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0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번 시간 배울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0" y="237619"/>
            <a:ext cx="9372600" cy="4747619"/>
            <a:chOff x="0" y="237619"/>
            <a:chExt cx="9372600" cy="474761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7619"/>
              <a:ext cx="9372600" cy="474761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261946" y="888023"/>
              <a:ext cx="2804746" cy="29014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08784" y="848508"/>
              <a:ext cx="31550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이번 시간에는 무엇을 배울까요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956538" y="2883877"/>
              <a:ext cx="501162" cy="131885"/>
            </a:xfrm>
            <a:prstGeom prst="roundRect">
              <a:avLst>
                <a:gd name="adj" fmla="val 50000"/>
              </a:avLst>
            </a:prstGeom>
            <a:solidFill>
              <a:srgbClr val="009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8954" y="27958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도  덕</a:t>
              </a:r>
              <a:endParaRPr lang="ko-KR" altLang="en-US" sz="1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65431" y="2795853"/>
              <a:ext cx="1116623" cy="3781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0911" y="274097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b="1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9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20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62743" y="1481128"/>
            <a:ext cx="7062651" cy="894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646" y="1441704"/>
            <a:ext cx="8145209" cy="1185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sz="32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차시 목표를 입력해 주세요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0"/>
            <a:r>
              <a:rPr lang="ko-KR" altLang="en-US" dirty="0" smtClean="0"/>
              <a:t>두 줄까지 입력 가능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22" hasCustomPrompt="1"/>
          </p:nvPr>
        </p:nvSpPr>
        <p:spPr>
          <a:xfrm>
            <a:off x="4651498" y="2729223"/>
            <a:ext cx="1436688" cy="4625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</a:lstStyle>
          <a:p>
            <a:pPr lvl="0"/>
            <a:r>
              <a:rPr lang="en-US" altLang="ko-KR" dirty="0" smtClean="0"/>
              <a:t>NN~NN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9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3576110"/>
              </p:ext>
            </p:extLst>
          </p:nvPr>
        </p:nvGraphicFramePr>
        <p:xfrm>
          <a:off x="0" y="237600"/>
          <a:ext cx="12192000" cy="6601097"/>
        </p:xfrm>
        <a:graphic>
          <a:graphicData uri="http://schemas.openxmlformats.org/drawingml/2006/table">
            <a:tbl>
              <a:tblPr/>
              <a:tblGrid>
                <a:gridCol w="9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9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22963" algn="l"/>
                        </a:tabLst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-1067" y="6662185"/>
            <a:ext cx="611187" cy="195814"/>
          </a:xfrm>
          <a:prstGeom prst="rect">
            <a:avLst/>
          </a:prstGeom>
          <a:noFill/>
          <a:ln>
            <a:noFill/>
          </a:ln>
        </p:spPr>
        <p:txBody>
          <a:bodyPr lIns="72000" tIns="36000" rIns="36000" bIns="36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fld id="{6F825045-DBE2-4E92-A14B-AB94969E9944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pPr algn="l" eaLnBrk="1" hangingPunct="1">
                <a:defRPr/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5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476791"/>
              </p:ext>
            </p:extLst>
          </p:nvPr>
        </p:nvGraphicFramePr>
        <p:xfrm>
          <a:off x="9363075" y="238225"/>
          <a:ext cx="2826000" cy="189064"/>
        </p:xfrm>
        <a:graphic>
          <a:graphicData uri="http://schemas.openxmlformats.org/drawingml/2006/table">
            <a:tbl>
              <a:tblPr/>
              <a:tblGrid>
                <a:gridCol w="2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Θ Description &amp; Function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29" marR="53929" marT="25167" marB="2516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0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2915189"/>
              </p:ext>
            </p:extLst>
          </p:nvPr>
        </p:nvGraphicFramePr>
        <p:xfrm>
          <a:off x="0" y="1"/>
          <a:ext cx="12192000" cy="237600"/>
        </p:xfrm>
        <a:graphic>
          <a:graphicData uri="http://schemas.openxmlformats.org/drawingml/2006/table">
            <a:tbl>
              <a:tblPr/>
              <a:tblGrid>
                <a:gridCol w="81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60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대발문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뷰어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File Name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>
            <a:extLst>
              <a:ext uri="{FF2B5EF4-FFF2-40B4-BE49-F238E27FC236}">
                <a16:creationId xmlns:a16="http://schemas.microsoft.com/office/drawing/2014/main" id="{26ACE607-44CA-4019-9B6D-8428E478B1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9956258"/>
              </p:ext>
            </p:extLst>
          </p:nvPr>
        </p:nvGraphicFramePr>
        <p:xfrm>
          <a:off x="-1067" y="4993845"/>
          <a:ext cx="1315517" cy="187325"/>
        </p:xfrm>
        <a:graphic>
          <a:graphicData uri="http://schemas.openxmlformats.org/drawingml/2006/table">
            <a:tbl>
              <a:tblPr/>
              <a:tblGrid>
                <a:gridCol w="131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Θ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첨부 파일명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URL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929" marR="53929" marT="25095" marB="25095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0" y="237599"/>
            <a:ext cx="9360150" cy="475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1" r:id="rId4"/>
    <p:sldLayoutId id="2147483671" r:id="rId5"/>
    <p:sldLayoutId id="2147483670" r:id="rId6"/>
    <p:sldLayoutId id="2147483656" r:id="rId7"/>
    <p:sldLayoutId id="2147483662" r:id="rId8"/>
    <p:sldLayoutId id="2147483663" r:id="rId9"/>
    <p:sldLayoutId id="2147483672" r:id="rId10"/>
    <p:sldLayoutId id="2147483673" r:id="rId11"/>
    <p:sldLayoutId id="2147483657" r:id="rId12"/>
    <p:sldLayoutId id="2147483664" r:id="rId13"/>
    <p:sldLayoutId id="2147483665" r:id="rId14"/>
    <p:sldLayoutId id="2147483674" r:id="rId15"/>
    <p:sldLayoutId id="2147483675" r:id="rId16"/>
    <p:sldLayoutId id="2147483658" r:id="rId17"/>
    <p:sldLayoutId id="2147483666" r:id="rId18"/>
    <p:sldLayoutId id="2147483667" r:id="rId19"/>
    <p:sldLayoutId id="2147483676" r:id="rId20"/>
    <p:sldLayoutId id="2147483677" r:id="rId21"/>
    <p:sldLayoutId id="2147483659" r:id="rId22"/>
    <p:sldLayoutId id="2147483668" r:id="rId23"/>
    <p:sldLayoutId id="2147483669" r:id="rId24"/>
    <p:sldLayoutId id="2147483678" r:id="rId25"/>
    <p:sldLayoutId id="2147483679" r:id="rId2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3.png"/><Relationship Id="rId5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duk_03_06_0002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공정하게 판단해요</a:t>
            </a:r>
            <a:endParaRPr lang="ko-KR" altLang="en-US" dirty="0"/>
          </a:p>
        </p:txBody>
      </p:sp>
      <p:graphicFrame>
        <p:nvGraphicFramePr>
          <p:cNvPr id="7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825544"/>
              </p:ext>
            </p:extLst>
          </p:nvPr>
        </p:nvGraphicFramePr>
        <p:xfrm>
          <a:off x="6015795" y="1527168"/>
          <a:ext cx="5897285" cy="3959998"/>
        </p:xfrm>
        <a:graphic>
          <a:graphicData uri="http://schemas.openxmlformats.org/drawingml/2006/table">
            <a:tbl>
              <a:tblPr/>
              <a:tblGrid>
                <a:gridCol w="55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665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HISTORY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25.04.17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작성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이영현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v2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25.05.20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문서 검토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장창훈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v3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25.05.22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내용 수정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이영현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1</a:t>
            </a:r>
            <a:r>
              <a:rPr lang="en-US" altLang="ko-KR" dirty="0" smtClean="0"/>
              <a:t>/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공정 심판이 되어 공정한 것과 불공정한 것을 구별해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공정한 것과 불공정한 것 구별해 보기</a:t>
            </a:r>
            <a:endParaRPr lang="en-US" altLang="ko-KR" dirty="0" smtClean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duk_03_06_0002_201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1_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활동 방법</a:t>
            </a:r>
            <a:r>
              <a:rPr lang="en-US" altLang="ko-KR" dirty="0" smtClean="0"/>
              <a:t>+</a:t>
            </a:r>
            <a:r>
              <a:rPr lang="ko-KR" altLang="en-US" dirty="0" smtClean="0"/>
              <a:t>숫자 </a:t>
            </a:r>
            <a:r>
              <a:rPr lang="ko-KR" altLang="en-US" dirty="0" err="1" smtClean="0"/>
              <a:t>블릿</a:t>
            </a:r>
            <a:r>
              <a:rPr lang="en-US" altLang="ko-KR" dirty="0" smtClean="0"/>
              <a:t>+</a:t>
            </a:r>
            <a:r>
              <a:rPr lang="ko-KR" altLang="en-US" dirty="0" smtClean="0"/>
              <a:t>텍스트</a:t>
            </a:r>
            <a:endParaRPr lang="en-US" altLang="ko-KR" dirty="0" smtClean="0"/>
          </a:p>
          <a:p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/>
          </a:p>
          <a:p>
            <a:r>
              <a:rPr lang="en-US" altLang="ko-KR" dirty="0" smtClean="0"/>
              <a:t>Tip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클릭 시 </a:t>
            </a:r>
            <a:r>
              <a:rPr lang="en-US" altLang="ko-KR" dirty="0"/>
              <a:t>Tip </a:t>
            </a:r>
            <a:r>
              <a:rPr lang="ko-KR" altLang="en-US" dirty="0"/>
              <a:t>미니 팝업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 </a:t>
            </a:r>
            <a:r>
              <a:rPr lang="ko-KR" altLang="en-US" dirty="0"/>
              <a:t>버튼 클릭 시 미니 팝업 사라짐</a:t>
            </a:r>
            <a:endParaRPr lang="en-US" altLang="ko-KR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237350" y="1240756"/>
            <a:ext cx="8819930" cy="461891"/>
            <a:chOff x="237350" y="1064910"/>
            <a:chExt cx="8819930" cy="461891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316522" y="1441937"/>
              <a:ext cx="8740758" cy="67279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9485" y1="50667" x2="79412" y2="45333"/>
                          <a14:foregroundMark x1="18382" y1="28000" x2="67647" y2="24000"/>
                          <a14:foregroundMark x1="8088" y1="53333" x2="38235" y2="58667"/>
                          <a14:foregroundMark x1="9926" y1="38667" x2="87132" y2="49333"/>
                          <a14:foregroundMark x1="44118" y1="69333" x2="89338" y2="57333"/>
                          <a14:foregroundMark x1="37868" y1="37333" x2="86029" y2="32000"/>
                          <a14:foregroundMark x1="41176" y1="60000" x2="85662" y2="66667"/>
                          <a14:foregroundMark x1="55882" y1="54667" x2="61029" y2="65333"/>
                          <a14:foregroundMark x1="11397" y1="65333" x2="25368" y2="50667"/>
                          <a14:foregroundMark x1="43382" y1="52000" x2="81618" y2="53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7350" y="1064910"/>
              <a:ext cx="1675126" cy="461891"/>
            </a:xfrm>
            <a:prstGeom prst="rect">
              <a:avLst/>
            </a:prstGeom>
          </p:spPr>
        </p:pic>
      </p:grpSp>
      <p:sp>
        <p:nvSpPr>
          <p:cNvPr id="31" name="모서리가 둥근 직사각형 30"/>
          <p:cNvSpPr/>
          <p:nvPr/>
        </p:nvSpPr>
        <p:spPr>
          <a:xfrm>
            <a:off x="375981" y="1874168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1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75981" y="2850314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2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1028" y="1756239"/>
            <a:ext cx="8472191" cy="2231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err="1" smtClean="0"/>
              <a:t>모둠별로</a:t>
            </a:r>
            <a:r>
              <a:rPr lang="ko-KR" altLang="en-US" sz="2500" dirty="0" smtClean="0"/>
              <a:t> 공정 심판을 할 순서를 정한 후 붙임 자료 </a:t>
            </a:r>
            <a:r>
              <a:rPr lang="en-US" altLang="ko-KR" sz="2500" dirty="0" smtClean="0"/>
              <a:t>11</a:t>
            </a:r>
            <a:r>
              <a:rPr lang="ko-KR" altLang="en-US" sz="2500" dirty="0" smtClean="0"/>
              <a:t>의  </a:t>
            </a:r>
            <a:r>
              <a:rPr lang="en-US" altLang="ko-KR" sz="2500" dirty="0" smtClean="0"/>
              <a:t>‘</a:t>
            </a:r>
            <a:r>
              <a:rPr lang="ko-KR" altLang="en-US" sz="2500" dirty="0" smtClean="0"/>
              <a:t>공정</a:t>
            </a:r>
            <a:endParaRPr lang="en-US" altLang="ko-KR" sz="2500" dirty="0" smtClean="0"/>
          </a:p>
          <a:p>
            <a:r>
              <a:rPr lang="ko-KR" altLang="en-US" sz="2500" dirty="0" smtClean="0"/>
              <a:t>문제 카드</a:t>
            </a:r>
            <a:r>
              <a:rPr lang="en-US" altLang="ko-KR" sz="2500" dirty="0" smtClean="0"/>
              <a:t>’</a:t>
            </a:r>
            <a:r>
              <a:rPr lang="ko-KR" altLang="en-US" sz="2500" dirty="0" smtClean="0"/>
              <a:t>를 뒤집어 놓습니다</a:t>
            </a:r>
            <a:r>
              <a:rPr lang="en-US" altLang="ko-KR" sz="25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2500" dirty="0" smtClean="0"/>
              <a:t>공정 심판은 </a:t>
            </a:r>
            <a:r>
              <a:rPr lang="en-US" altLang="ko-KR" sz="2500" dirty="0" smtClean="0"/>
              <a:t>‘</a:t>
            </a:r>
            <a:r>
              <a:rPr lang="ko-KR" altLang="en-US" sz="2500" dirty="0" smtClean="0"/>
              <a:t>공정 문제 카드</a:t>
            </a:r>
            <a:r>
              <a:rPr lang="en-US" altLang="ko-KR" sz="2500" dirty="0" smtClean="0"/>
              <a:t>’</a:t>
            </a:r>
            <a:r>
              <a:rPr lang="ko-KR" altLang="en-US" sz="2500" dirty="0" smtClean="0"/>
              <a:t>를 한 장 골라 </a:t>
            </a:r>
            <a:r>
              <a:rPr lang="ko-KR" altLang="en-US" sz="2500" dirty="0" err="1" smtClean="0"/>
              <a:t>모둠</a:t>
            </a:r>
            <a:r>
              <a:rPr lang="ko-KR" altLang="en-US" sz="2500" dirty="0" smtClean="0"/>
              <a:t> 친구들에게 읽어</a:t>
            </a:r>
            <a:endParaRPr lang="en-US" altLang="ko-KR" sz="2500" dirty="0" smtClean="0"/>
          </a:p>
          <a:p>
            <a:r>
              <a:rPr lang="ko-KR" altLang="en-US" sz="2500" dirty="0" smtClean="0"/>
              <a:t>주고</a:t>
            </a:r>
            <a:r>
              <a:rPr lang="en-US" altLang="ko-KR" sz="2500" dirty="0" smtClean="0"/>
              <a:t>, </a:t>
            </a:r>
            <a:r>
              <a:rPr lang="ko-KR" altLang="en-US" sz="2500" dirty="0" err="1" smtClean="0"/>
              <a:t>모둠</a:t>
            </a:r>
            <a:r>
              <a:rPr lang="ko-KR" altLang="en-US" sz="2500" dirty="0" smtClean="0"/>
              <a:t> 친구들은 모두 돌아가며 카드의 상황이 공정한지</a:t>
            </a:r>
            <a:endParaRPr lang="en-US" altLang="ko-KR" sz="2500" dirty="0" smtClean="0"/>
          </a:p>
          <a:p>
            <a:r>
              <a:rPr lang="ko-KR" altLang="en-US" sz="2500" dirty="0" err="1" smtClean="0"/>
              <a:t>불공정한지</a:t>
            </a:r>
            <a:r>
              <a:rPr lang="ko-KR" altLang="en-US" sz="2500" dirty="0" smtClean="0"/>
              <a:t> 공정 심판에게 의견을 이야기합니다</a:t>
            </a:r>
            <a:r>
              <a:rPr lang="en-US" altLang="ko-KR" sz="2500" dirty="0" smtClean="0"/>
              <a:t>.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255" y="1008823"/>
            <a:ext cx="750030" cy="556474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85693" y="4606355"/>
            <a:ext cx="1402415" cy="320042"/>
            <a:chOff x="4915693" y="4615244"/>
            <a:chExt cx="1402415" cy="32004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grpSp>
        <p:nvGrpSpPr>
          <p:cNvPr id="52" name="그룹 51"/>
          <p:cNvGrpSpPr/>
          <p:nvPr/>
        </p:nvGrpSpPr>
        <p:grpSpPr>
          <a:xfrm>
            <a:off x="5121031" y="5107610"/>
            <a:ext cx="4104324" cy="1521789"/>
            <a:chOff x="6365476" y="2279387"/>
            <a:chExt cx="4104324" cy="1521789"/>
          </a:xfrm>
        </p:grpSpPr>
        <p:grpSp>
          <p:nvGrpSpPr>
            <p:cNvPr id="53" name="그룹 52"/>
            <p:cNvGrpSpPr/>
            <p:nvPr/>
          </p:nvGrpSpPr>
          <p:grpSpPr>
            <a:xfrm>
              <a:off x="6365476" y="2279387"/>
              <a:ext cx="4104324" cy="1521789"/>
              <a:chOff x="9101268" y="2823846"/>
              <a:chExt cx="3801747" cy="1521789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9101268" y="2868398"/>
                <a:ext cx="3801746" cy="1477237"/>
                <a:chOff x="4964908" y="6091378"/>
                <a:chExt cx="3801746" cy="1477237"/>
              </a:xfrm>
            </p:grpSpPr>
            <p:pic>
              <p:nvPicPr>
                <p:cNvPr id="60" name="그림 59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61" name="TextBox 60"/>
                <p:cNvSpPr txBox="1"/>
                <p:nvPr/>
              </p:nvSpPr>
              <p:spPr>
                <a:xfrm>
                  <a:off x="4964908" y="6191112"/>
                  <a:ext cx="3801746" cy="1377503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spc="-8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ko-KR" altLang="en-US" sz="1600" spc="-8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공정한 것과 불공정한 것을 판단해야 하는 상황을 생각하기 어려운 경우에는 무엇인가를 나눌 때</a:t>
                  </a:r>
                  <a:r>
                    <a:rPr lang="en-US" altLang="ko-KR" sz="1600" spc="-8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, </a:t>
                  </a:r>
                  <a:r>
                    <a:rPr lang="ko-KR" altLang="en-US" sz="1600" spc="-8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줄 서기처럼 순서를 정할 때</a:t>
                  </a:r>
                  <a:r>
                    <a:rPr lang="en-US" altLang="ko-KR" sz="1600" spc="-8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, </a:t>
                  </a:r>
                  <a:r>
                    <a:rPr lang="ko-KR" altLang="en-US" sz="1600" spc="-80" dirty="0" err="1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제비뽑기나</a:t>
                  </a:r>
                  <a:r>
                    <a:rPr lang="ko-KR" altLang="en-US" sz="1600" spc="-8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 술래를 정할 때와 같은 예시를 들 수 있습니다</a:t>
                  </a:r>
                  <a:r>
                    <a:rPr lang="en-US" altLang="ko-KR" sz="1600" spc="-8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58" name="TextBox 57"/>
              <p:cNvSpPr txBox="1"/>
              <p:nvPr/>
            </p:nvSpPr>
            <p:spPr>
              <a:xfrm>
                <a:off x="9101269" y="3002496"/>
                <a:ext cx="3801746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9101269" y="2823846"/>
                <a:ext cx="3801746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 flipH="1">
              <a:off x="10190000" y="2378725"/>
              <a:ext cx="139023" cy="132496"/>
              <a:chOff x="11455035" y="2124511"/>
              <a:chExt cx="169492" cy="169492"/>
            </a:xfrm>
          </p:grpSpPr>
          <p:cxnSp>
            <p:nvCxnSpPr>
              <p:cNvPr id="55" name="직선 연결선 54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flipH="1"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타원 61"/>
          <p:cNvSpPr/>
          <p:nvPr/>
        </p:nvSpPr>
        <p:spPr>
          <a:xfrm>
            <a:off x="147336" y="157304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3745504" y="463677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8497655" y="114286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37864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1</a:t>
            </a:r>
            <a:r>
              <a:rPr lang="en-US" altLang="ko-KR" dirty="0" smtClean="0"/>
              <a:t>/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공정 심판이 되어 공정한 것과 불공정한 것을 구별해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공정한 것과 불공정한 것 구별해 보기</a:t>
            </a:r>
            <a:endParaRPr lang="en-US" altLang="ko-KR" dirty="0" smtClean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duk_03_06_0002_201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활동 </a:t>
            </a:r>
            <a:r>
              <a:rPr lang="en-US" altLang="ko-KR" dirty="0"/>
              <a:t>1_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ko-KR" altLang="en-US" dirty="0"/>
              <a:t>활동 방법</a:t>
            </a:r>
            <a:r>
              <a:rPr lang="en-US" altLang="ko-KR" dirty="0"/>
              <a:t>+</a:t>
            </a:r>
            <a:r>
              <a:rPr lang="ko-KR" altLang="en-US" dirty="0"/>
              <a:t>숫자 </a:t>
            </a:r>
            <a:r>
              <a:rPr lang="ko-KR" altLang="en-US" dirty="0" err="1"/>
              <a:t>블릿</a:t>
            </a:r>
            <a:r>
              <a:rPr lang="en-US" altLang="ko-KR" dirty="0"/>
              <a:t>+</a:t>
            </a:r>
            <a:r>
              <a:rPr lang="ko-KR" altLang="en-US" dirty="0"/>
              <a:t>텍스트</a:t>
            </a:r>
            <a:endParaRPr lang="en-US" altLang="ko-KR" dirty="0"/>
          </a:p>
          <a:p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237350" y="1240756"/>
            <a:ext cx="8819930" cy="461891"/>
            <a:chOff x="237350" y="1064910"/>
            <a:chExt cx="8819930" cy="461891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316522" y="1441937"/>
              <a:ext cx="8740758" cy="67279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9485" y1="50667" x2="79412" y2="45333"/>
                          <a14:foregroundMark x1="18382" y1="28000" x2="67647" y2="24000"/>
                          <a14:foregroundMark x1="8088" y1="53333" x2="38235" y2="58667"/>
                          <a14:foregroundMark x1="9926" y1="38667" x2="87132" y2="49333"/>
                          <a14:foregroundMark x1="44118" y1="69333" x2="89338" y2="57333"/>
                          <a14:foregroundMark x1="37868" y1="37333" x2="86029" y2="32000"/>
                          <a14:foregroundMark x1="41176" y1="60000" x2="85662" y2="66667"/>
                          <a14:foregroundMark x1="55882" y1="54667" x2="61029" y2="65333"/>
                          <a14:foregroundMark x1="11397" y1="65333" x2="25368" y2="50667"/>
                          <a14:foregroundMark x1="43382" y1="52000" x2="81618" y2="53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7350" y="1064910"/>
              <a:ext cx="1675126" cy="461891"/>
            </a:xfrm>
            <a:prstGeom prst="rect">
              <a:avLst/>
            </a:prstGeom>
          </p:spPr>
        </p:pic>
      </p:grpSp>
      <p:sp>
        <p:nvSpPr>
          <p:cNvPr id="31" name="모서리가 둥근 직사각형 30"/>
          <p:cNvSpPr/>
          <p:nvPr/>
        </p:nvSpPr>
        <p:spPr>
          <a:xfrm>
            <a:off x="375981" y="1874168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3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75981" y="2850314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4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1028" y="1756239"/>
            <a:ext cx="8544327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공정 심판은 모든 의견을 듣고</a:t>
            </a:r>
            <a:r>
              <a:rPr lang="en-US" altLang="ko-KR" sz="2500" dirty="0" smtClean="0"/>
              <a:t>, 2</a:t>
            </a:r>
            <a:r>
              <a:rPr lang="ko-KR" altLang="en-US" sz="2500" dirty="0" smtClean="0"/>
              <a:t>번에서 고른 카드의 상황이</a:t>
            </a:r>
            <a:endParaRPr lang="en-US" altLang="ko-KR" sz="2500" dirty="0" smtClean="0"/>
          </a:p>
          <a:p>
            <a:r>
              <a:rPr lang="ko-KR" altLang="en-US" sz="2500" dirty="0" smtClean="0"/>
              <a:t>공정한지 </a:t>
            </a:r>
            <a:r>
              <a:rPr lang="ko-KR" altLang="en-US" sz="2500" dirty="0" err="1" smtClean="0"/>
              <a:t>불공정한지</a:t>
            </a:r>
            <a:r>
              <a:rPr lang="ko-KR" altLang="en-US" sz="2500" dirty="0" smtClean="0"/>
              <a:t> 결정합니다</a:t>
            </a:r>
            <a:r>
              <a:rPr lang="en-US" altLang="ko-KR" sz="25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2500" dirty="0" smtClean="0"/>
              <a:t>다음 순서인 친구가 공정 심판이 돼 </a:t>
            </a:r>
            <a:r>
              <a:rPr lang="en-US" altLang="ko-KR" sz="2500" dirty="0" smtClean="0"/>
              <a:t>‘</a:t>
            </a:r>
            <a:r>
              <a:rPr lang="ko-KR" altLang="en-US" sz="2500" dirty="0" smtClean="0"/>
              <a:t>공정 문제 카드</a:t>
            </a:r>
            <a:r>
              <a:rPr lang="en-US" altLang="ko-KR" sz="2500" dirty="0" smtClean="0"/>
              <a:t>’ </a:t>
            </a:r>
            <a:r>
              <a:rPr lang="ko-KR" altLang="en-US" sz="2500" dirty="0" smtClean="0"/>
              <a:t>한 장을 골라</a:t>
            </a:r>
            <a:endParaRPr lang="en-US" altLang="ko-KR" sz="2500" dirty="0" smtClean="0"/>
          </a:p>
          <a:p>
            <a:r>
              <a:rPr lang="ko-KR" altLang="en-US" sz="2500" dirty="0" smtClean="0"/>
              <a:t>활동을 합니다</a:t>
            </a:r>
            <a:r>
              <a:rPr lang="en-US" altLang="ko-KR" sz="25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2500" dirty="0" smtClean="0"/>
              <a:t>뒤집어 놓은 </a:t>
            </a:r>
            <a:r>
              <a:rPr lang="en-US" altLang="ko-KR" sz="2500" dirty="0" smtClean="0"/>
              <a:t>‘</a:t>
            </a:r>
            <a:r>
              <a:rPr lang="ko-KR" altLang="en-US" sz="2500" dirty="0" smtClean="0"/>
              <a:t>공정 문제 카드</a:t>
            </a:r>
            <a:r>
              <a:rPr lang="en-US" altLang="ko-KR" sz="2500" dirty="0" smtClean="0"/>
              <a:t>’</a:t>
            </a:r>
            <a:r>
              <a:rPr lang="ko-KR" altLang="en-US" sz="2500" dirty="0" smtClean="0"/>
              <a:t>가 없어질 때까지 활동을 합니다</a:t>
            </a:r>
            <a:r>
              <a:rPr lang="en-US" altLang="ko-KR" sz="2500" dirty="0" smtClean="0"/>
              <a:t>.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85693" y="4606355"/>
            <a:ext cx="1402415" cy="320042"/>
            <a:chOff x="4915693" y="4615244"/>
            <a:chExt cx="1402415" cy="32004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33" name="모서리가 둥근 직사각형 32"/>
          <p:cNvSpPr/>
          <p:nvPr/>
        </p:nvSpPr>
        <p:spPr>
          <a:xfrm>
            <a:off x="371829" y="3806551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5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47336" y="157304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745504" y="463677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497655" y="114286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58850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1/</a:t>
            </a:r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50" dirty="0" smtClean="0"/>
              <a:t>공정 심판 활동을 하던 모습을 떠올리며 </a:t>
            </a:r>
            <a:r>
              <a:rPr lang="en-US" altLang="ko-KR" spc="-150" dirty="0" smtClean="0"/>
              <a:t>‘</a:t>
            </a:r>
            <a:r>
              <a:rPr lang="ko-KR" altLang="en-US" spc="-150" dirty="0" smtClean="0"/>
              <a:t>공정 심판 보고서를</a:t>
            </a:r>
            <a:r>
              <a:rPr lang="en-US" altLang="ko-KR" spc="-150" dirty="0" smtClean="0"/>
              <a:t>’ </a:t>
            </a:r>
            <a:r>
              <a:rPr lang="ko-KR" altLang="en-US" spc="-150" dirty="0" smtClean="0"/>
              <a:t>써 봅시다</a:t>
            </a:r>
            <a:r>
              <a:rPr lang="en-US" altLang="ko-KR" spc="-150" dirty="0" smtClean="0"/>
              <a:t>.</a:t>
            </a:r>
            <a:endParaRPr lang="ko-KR" altLang="en-US" spc="-15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공정한 것과 불공정한 것 구별해 보기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duk_03_06_0002_201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메모지</a:t>
            </a:r>
            <a:r>
              <a:rPr lang="en-US" altLang="ko-KR" dirty="0" smtClean="0"/>
              <a:t>+</a:t>
            </a:r>
            <a:r>
              <a:rPr lang="ko-KR" altLang="en-US" dirty="0" smtClean="0"/>
              <a:t>텍스트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검은색 고정 텍스트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직접 쓰기 영역에 텍스트 입력 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다시 하기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버튼 클릭 시 입력한 텍스트 초기화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처음 화면으로 </a:t>
            </a:r>
            <a:r>
              <a:rPr lang="ko-KR" altLang="en-US" dirty="0" err="1" smtClean="0"/>
              <a:t>원복됨</a:t>
            </a:r>
            <a:r>
              <a:rPr lang="en-US" altLang="ko-KR" dirty="0" smtClean="0"/>
              <a:t>.)</a:t>
            </a:r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63291" y="1229726"/>
            <a:ext cx="8455089" cy="3172317"/>
            <a:chOff x="651844" y="1661020"/>
            <a:chExt cx="8455089" cy="3172317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연결선 19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왼쪽 대괄호 22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왼쪽 대괄호 23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왼쪽 대괄호 24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624B8B"/>
            </a:solidFill>
            <a:ln w="19050">
              <a:solidFill>
                <a:srgbClr val="624B8B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138977" y="4546785"/>
            <a:ext cx="997200" cy="313585"/>
            <a:chOff x="2496156" y="4776022"/>
            <a:chExt cx="997200" cy="313585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6156" y="4776022"/>
              <a:ext cx="997200" cy="313585"/>
            </a:xfrm>
            <a:prstGeom prst="rect">
              <a:avLst/>
            </a:prstGeom>
          </p:spPr>
        </p:pic>
        <p:sp>
          <p:nvSpPr>
            <p:cNvPr id="40" name="직사각형 39"/>
            <p:cNvSpPr/>
            <p:nvPr/>
          </p:nvSpPr>
          <p:spPr>
            <a:xfrm>
              <a:off x="2856840" y="4823044"/>
              <a:ext cx="501822" cy="218461"/>
            </a:xfrm>
            <a:prstGeom prst="rect">
              <a:avLst/>
            </a:prstGeom>
            <a:solidFill>
              <a:srgbClr val="0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50096" y="4812868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5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다시 하기</a:t>
              </a:r>
              <a:endParaRPr lang="ko-KR" altLang="en-US" sz="95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38554" y="1477108"/>
            <a:ext cx="1485900" cy="351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58185" y="1421304"/>
            <a:ext cx="59650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① 공정하다고 결정한 상황은 무엇이었나요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66574" y="1839503"/>
            <a:ext cx="14366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2500" dirty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8184" y="2636459"/>
            <a:ext cx="62600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②</a:t>
            </a: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불공정하다고 결정한 상황은 무엇이었나요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6574" y="3039620"/>
            <a:ext cx="14366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2500" dirty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781819" y="4619877"/>
            <a:ext cx="1775488" cy="320042"/>
            <a:chOff x="4915693" y="4615244"/>
            <a:chExt cx="1775488" cy="320042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42" name="타원 41"/>
          <p:cNvSpPr/>
          <p:nvPr/>
        </p:nvSpPr>
        <p:spPr>
          <a:xfrm>
            <a:off x="366948" y="123569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568185" y="463864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950745" y="443113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83108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1/</a:t>
            </a:r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50" dirty="0" smtClean="0"/>
              <a:t>공정 심판 활동을 하던 모습을 떠올리며 </a:t>
            </a:r>
            <a:r>
              <a:rPr lang="en-US" altLang="ko-KR" spc="-150" dirty="0" smtClean="0"/>
              <a:t>‘</a:t>
            </a:r>
            <a:r>
              <a:rPr lang="ko-KR" altLang="en-US" spc="-150" dirty="0" smtClean="0"/>
              <a:t>공정 심판 보고서를</a:t>
            </a:r>
            <a:r>
              <a:rPr lang="en-US" altLang="ko-KR" spc="-150" dirty="0" smtClean="0"/>
              <a:t>’ </a:t>
            </a:r>
            <a:r>
              <a:rPr lang="ko-KR" altLang="en-US" spc="-150" dirty="0" smtClean="0"/>
              <a:t>써 봅시다</a:t>
            </a:r>
            <a:r>
              <a:rPr lang="en-US" altLang="ko-KR" spc="-150" dirty="0" smtClean="0"/>
              <a:t>.</a:t>
            </a:r>
            <a:endParaRPr lang="ko-KR" altLang="en-US" spc="-15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공정한 것과 불공정한 것 구별해 보기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duk_03_06_0002_201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활동 </a:t>
            </a:r>
            <a:r>
              <a:rPr lang="en-US" altLang="ko-KR" dirty="0"/>
              <a:t>2 </a:t>
            </a:r>
            <a:r>
              <a:rPr lang="ko-KR" altLang="en-US" dirty="0"/>
              <a:t>탭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/>
              <a:t>메모지</a:t>
            </a:r>
            <a:r>
              <a:rPr lang="en-US" altLang="ko-KR" dirty="0"/>
              <a:t>+</a:t>
            </a:r>
            <a:r>
              <a:rPr lang="ko-KR" altLang="en-US" dirty="0"/>
              <a:t>텍스트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검은색 고정 텍스트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영역에 텍스트 입력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다시 하기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 입력한 텍스트 초기화</a:t>
            </a:r>
            <a:r>
              <a:rPr lang="en-US" altLang="ko-KR" dirty="0"/>
              <a:t>(</a:t>
            </a:r>
            <a:r>
              <a:rPr lang="ko-KR" altLang="en-US" dirty="0"/>
              <a:t>처음 화면으로 </a:t>
            </a:r>
            <a:r>
              <a:rPr lang="ko-KR" altLang="en-US" dirty="0" err="1"/>
              <a:t>원복됨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삽화 삽입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(</a:t>
            </a:r>
            <a:r>
              <a:rPr lang="ko-KR" altLang="en-US" dirty="0" smtClean="0"/>
              <a:t>공정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불공정</a:t>
            </a:r>
            <a:r>
              <a:rPr lang="en-US" altLang="ko-KR" dirty="0" smtClean="0"/>
              <a:t>) </a:t>
            </a:r>
            <a:r>
              <a:rPr lang="ko-KR" altLang="en-US" dirty="0" smtClean="0"/>
              <a:t>텍스트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원형 개체 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공정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불공정 중 하나만 개체 노출됨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동시에 모두 노출되지 않음</a:t>
            </a:r>
            <a:r>
              <a:rPr lang="en-US" altLang="ko-KR" dirty="0" smtClean="0"/>
              <a:t>)_</a:t>
            </a:r>
            <a:r>
              <a:rPr lang="ko-KR" altLang="en-US" dirty="0" smtClean="0"/>
              <a:t>하단 이미지 참고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재클릭</a:t>
            </a:r>
            <a:r>
              <a:rPr lang="ko-KR" altLang="en-US" dirty="0" smtClean="0"/>
              <a:t> 시 개체 사라짐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해양</a:t>
            </a:r>
            <a:r>
              <a:rPr lang="en-US" altLang="ko-KR" dirty="0"/>
              <a:t>_</a:t>
            </a:r>
            <a:r>
              <a:rPr lang="ko-KR" altLang="en-US" dirty="0"/>
              <a:t>잠수함</a:t>
            </a:r>
            <a:r>
              <a:rPr lang="en-US" altLang="ko-KR" dirty="0"/>
              <a:t>_</a:t>
            </a:r>
            <a:r>
              <a:rPr lang="ko-KR" altLang="en-US" dirty="0" err="1" smtClean="0"/>
              <a:t>노란별</a:t>
            </a:r>
            <a:r>
              <a:rPr lang="en-US" altLang="ko-KR" dirty="0" smtClean="0"/>
              <a:t>.PNG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63291" y="1229726"/>
            <a:ext cx="8455089" cy="3172317"/>
            <a:chOff x="651844" y="1661020"/>
            <a:chExt cx="8455089" cy="3172317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연결선 19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왼쪽 대괄호 22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왼쪽 대괄호 23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왼쪽 대괄호 24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624B8B"/>
            </a:solidFill>
            <a:ln w="19050">
              <a:solidFill>
                <a:srgbClr val="624B8B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138977" y="4546785"/>
            <a:ext cx="997200" cy="313585"/>
            <a:chOff x="2496156" y="4776022"/>
            <a:chExt cx="997200" cy="313585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6156" y="4776022"/>
              <a:ext cx="997200" cy="313585"/>
            </a:xfrm>
            <a:prstGeom prst="rect">
              <a:avLst/>
            </a:prstGeom>
          </p:spPr>
        </p:pic>
        <p:sp>
          <p:nvSpPr>
            <p:cNvPr id="40" name="직사각형 39"/>
            <p:cNvSpPr/>
            <p:nvPr/>
          </p:nvSpPr>
          <p:spPr>
            <a:xfrm>
              <a:off x="2856840" y="4823044"/>
              <a:ext cx="501822" cy="218461"/>
            </a:xfrm>
            <a:prstGeom prst="rect">
              <a:avLst/>
            </a:prstGeom>
            <a:solidFill>
              <a:srgbClr val="0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50096" y="4812868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5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다시 하기</a:t>
              </a:r>
              <a:endParaRPr lang="ko-KR" altLang="en-US" sz="95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38554" y="1477108"/>
            <a:ext cx="1485900" cy="351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58185" y="1421304"/>
            <a:ext cx="713208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③</a:t>
            </a: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500" dirty="0" err="1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공정하거나</a:t>
            </a: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불공정하다고 결정하기 어려운 상황은 </a:t>
            </a:r>
            <a:endParaRPr lang="en-US" altLang="ko-KR" sz="25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무엇이었나요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281483" y="2261511"/>
            <a:ext cx="14366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2500" dirty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781819" y="4619877"/>
            <a:ext cx="1775488" cy="320042"/>
            <a:chOff x="4915693" y="4615244"/>
            <a:chExt cx="1775488" cy="320042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07" y="2295482"/>
            <a:ext cx="332136" cy="332136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3" y="3118821"/>
            <a:ext cx="332136" cy="33213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119025" y="2241560"/>
            <a:ext cx="32784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결정하기 어려운 상황은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02437" y="3054016"/>
            <a:ext cx="57679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그것을 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공정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/</a:t>
            </a: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불공정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하다고 결정한 까닭은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0541" y="3450957"/>
            <a:ext cx="14366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2500" dirty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1732920" y="2589678"/>
            <a:ext cx="684000" cy="452412"/>
          </a:xfrm>
          <a:prstGeom prst="ellipse">
            <a:avLst/>
          </a:prstGeom>
          <a:noFill/>
          <a:ln w="57150">
            <a:solidFill>
              <a:srgbClr val="E94D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436929" y="120236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568185" y="463864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950745" y="443113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93069" y="232246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920485" y="28319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9750" y="4296732"/>
            <a:ext cx="3303799" cy="3231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3974" y="4619878"/>
            <a:ext cx="3329575" cy="26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54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1/</a:t>
            </a:r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50" dirty="0" smtClean="0"/>
              <a:t>공정 심판 활동을 하던 모습을 떠올리며 </a:t>
            </a:r>
            <a:r>
              <a:rPr lang="en-US" altLang="ko-KR" spc="-150" dirty="0" smtClean="0"/>
              <a:t>‘</a:t>
            </a:r>
            <a:r>
              <a:rPr lang="ko-KR" altLang="en-US" spc="-150" dirty="0" smtClean="0"/>
              <a:t>공정 심판 보고서를</a:t>
            </a:r>
            <a:r>
              <a:rPr lang="en-US" altLang="ko-KR" spc="-150" dirty="0" smtClean="0"/>
              <a:t>’ </a:t>
            </a:r>
            <a:r>
              <a:rPr lang="ko-KR" altLang="en-US" spc="-150" dirty="0" smtClean="0"/>
              <a:t>써 봅시다</a:t>
            </a:r>
            <a:r>
              <a:rPr lang="en-US" altLang="ko-KR" spc="-150" dirty="0" smtClean="0"/>
              <a:t>.</a:t>
            </a:r>
            <a:endParaRPr lang="ko-KR" altLang="en-US" spc="-15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공정한 것과 불공정한 것 구별해 보기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duk_03_06_0002_201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활동 </a:t>
            </a:r>
            <a:r>
              <a:rPr lang="en-US" altLang="ko-KR" dirty="0"/>
              <a:t>2 </a:t>
            </a:r>
            <a:r>
              <a:rPr lang="ko-KR" altLang="en-US" dirty="0"/>
              <a:t>탭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3]</a:t>
            </a:r>
            <a:endParaRPr lang="en-US" altLang="ko-KR" dirty="0"/>
          </a:p>
          <a:p>
            <a:r>
              <a:rPr lang="ko-KR" altLang="en-US" dirty="0"/>
              <a:t>메모지</a:t>
            </a:r>
            <a:r>
              <a:rPr lang="en-US" altLang="ko-KR" dirty="0"/>
              <a:t>+</a:t>
            </a:r>
            <a:r>
              <a:rPr lang="ko-KR" altLang="en-US" dirty="0"/>
              <a:t>텍스트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검은색 고정 텍스트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영역에 텍스트 입력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다시 하기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 입력한 텍스트 초기화</a:t>
            </a:r>
            <a:r>
              <a:rPr lang="en-US" altLang="ko-KR" dirty="0"/>
              <a:t>(</a:t>
            </a:r>
            <a:r>
              <a:rPr lang="ko-KR" altLang="en-US" dirty="0"/>
              <a:t>처음 화면으로 </a:t>
            </a:r>
            <a:r>
              <a:rPr lang="ko-KR" altLang="en-US" dirty="0" err="1"/>
              <a:t>원복됨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63291" y="1229726"/>
            <a:ext cx="8455089" cy="3172317"/>
            <a:chOff x="651844" y="1661020"/>
            <a:chExt cx="8455089" cy="3172317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19" name="직선 연결선 18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연결선 19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직선 연결선 21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왼쪽 대괄호 22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왼쪽 대괄호 23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왼쪽 대괄호 24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624B8B"/>
            </a:solidFill>
            <a:ln w="19050">
              <a:solidFill>
                <a:srgbClr val="624B8B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138977" y="4546785"/>
            <a:ext cx="997200" cy="313585"/>
            <a:chOff x="2496156" y="4776022"/>
            <a:chExt cx="997200" cy="313585"/>
          </a:xfrm>
        </p:grpSpPr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6156" y="4776022"/>
              <a:ext cx="997200" cy="313585"/>
            </a:xfrm>
            <a:prstGeom prst="rect">
              <a:avLst/>
            </a:prstGeom>
          </p:spPr>
        </p:pic>
        <p:sp>
          <p:nvSpPr>
            <p:cNvPr id="40" name="직사각형 39"/>
            <p:cNvSpPr/>
            <p:nvPr/>
          </p:nvSpPr>
          <p:spPr>
            <a:xfrm>
              <a:off x="2856840" y="4823044"/>
              <a:ext cx="501822" cy="218461"/>
            </a:xfrm>
            <a:prstGeom prst="rect">
              <a:avLst/>
            </a:prstGeom>
            <a:solidFill>
              <a:srgbClr val="0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750096" y="4812868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5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다시 하기</a:t>
              </a:r>
              <a:endParaRPr lang="ko-KR" altLang="en-US" sz="95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38554" y="1477108"/>
            <a:ext cx="1485900" cy="351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658185" y="1438888"/>
            <a:ext cx="73613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④</a:t>
            </a: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나와 친구가 다른 결정을 내린 상황은 무엇이었나요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</a:p>
          <a:p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친구는 왜 그렇게 </a:t>
            </a:r>
            <a:r>
              <a:rPr lang="ko-KR" altLang="en-US" sz="2500" dirty="0" err="1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결정했을까요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781819" y="4619877"/>
            <a:ext cx="1775488" cy="320042"/>
            <a:chOff x="4915693" y="4615244"/>
            <a:chExt cx="1775488" cy="320042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46" name="타원 45"/>
          <p:cNvSpPr/>
          <p:nvPr/>
        </p:nvSpPr>
        <p:spPr>
          <a:xfrm>
            <a:off x="436929" y="120236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568185" y="463864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950745" y="443113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96129" y="2242502"/>
            <a:ext cx="14366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2500" dirty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2306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활동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자기 점검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공정 심판 활동을 하며 찾은 불공정한 모습을 공정하게 바꿔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불공정한 모습을 공정하게 바꿔 보기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duk_03_06_0002_301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[301_</a:t>
            </a:r>
            <a:r>
              <a:rPr lang="ko-KR" altLang="en-US" dirty="0" smtClean="0"/>
              <a:t>활동 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텍스트 박스</a:t>
            </a:r>
            <a:endParaRPr lang="en-US" altLang="ko-KR" dirty="0" smtClean="0"/>
          </a:p>
          <a:p>
            <a:r>
              <a:rPr lang="ko-KR" altLang="en-US" dirty="0" smtClean="0"/>
              <a:t>메모지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메모지 내 직접 쓰기 텍스트 입력 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 예문 노출됨</a:t>
            </a:r>
            <a:r>
              <a:rPr lang="en-US" altLang="ko-KR" dirty="0"/>
              <a:t>+</a:t>
            </a:r>
            <a:r>
              <a:rPr lang="ko-KR" altLang="en-US" dirty="0"/>
              <a:t>직접 쓰기로 </a:t>
            </a:r>
            <a:r>
              <a:rPr lang="ko-KR" altLang="en-US" dirty="0" err="1"/>
              <a:t>토글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버튼 클릭 시</a:t>
            </a:r>
            <a:r>
              <a:rPr lang="en-US" altLang="ko-KR" dirty="0"/>
              <a:t>, </a:t>
            </a:r>
            <a:r>
              <a:rPr lang="ko-KR" altLang="en-US" dirty="0"/>
              <a:t>예문 사라짐</a:t>
            </a:r>
            <a:r>
              <a:rPr lang="en-US" altLang="ko-KR" dirty="0"/>
              <a:t>+</a:t>
            </a:r>
            <a:r>
              <a:rPr lang="ko-KR" altLang="en-US" dirty="0"/>
              <a:t>직접 쓰기 가능</a:t>
            </a:r>
            <a:r>
              <a:rPr lang="en-US" altLang="ko-KR" dirty="0"/>
              <a:t>+</a:t>
            </a:r>
            <a:r>
              <a:rPr lang="ko-KR" altLang="en-US" dirty="0"/>
              <a:t>예 보기로 </a:t>
            </a:r>
            <a:r>
              <a:rPr lang="ko-KR" altLang="en-US" dirty="0" err="1"/>
              <a:t>토글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298974" y="1726182"/>
            <a:ext cx="4296659" cy="2832439"/>
            <a:chOff x="651844" y="1661020"/>
            <a:chExt cx="8455089" cy="3172317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24" name="직선 연결선 23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직선 연결선 25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연결선 26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왼쪽 대괄호 27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왼쪽 대괄호 28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왼쪽 대괄호 29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BC0028"/>
            </a:solidFill>
            <a:ln w="19050">
              <a:solidFill>
                <a:srgbClr val="BC0028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759299" y="1740877"/>
            <a:ext cx="4296659" cy="2832439"/>
            <a:chOff x="651844" y="1661020"/>
            <a:chExt cx="8455089" cy="3172317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37" name="직선 연결선 36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 37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 38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왼쪽 대괄호 40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왼쪽 대괄호 41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왼쪽 대괄호 42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195C04"/>
            </a:solidFill>
            <a:ln w="19050">
              <a:solidFill>
                <a:srgbClr val="195C0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모서리가 둥근 직사각형 47"/>
          <p:cNvSpPr/>
          <p:nvPr/>
        </p:nvSpPr>
        <p:spPr>
          <a:xfrm>
            <a:off x="298974" y="1101457"/>
            <a:ext cx="4251550" cy="524495"/>
          </a:xfrm>
          <a:prstGeom prst="roundRect">
            <a:avLst/>
          </a:prstGeom>
          <a:solidFill>
            <a:srgbClr val="FFDBDF"/>
          </a:solidFill>
          <a:ln w="28575">
            <a:solidFill>
              <a:srgbClr val="FFC4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불공정한 모습</a:t>
            </a:r>
            <a:endParaRPr lang="ko-KR" altLang="en-US" sz="2500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759299" y="1101457"/>
            <a:ext cx="4296659" cy="524495"/>
          </a:xfrm>
          <a:prstGeom prst="roundRect">
            <a:avLst/>
          </a:prstGeom>
          <a:solidFill>
            <a:srgbClr val="F2F7C8"/>
          </a:solidFill>
          <a:ln w="28575">
            <a:solidFill>
              <a:srgbClr val="D7D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2500" spc="-15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공정하게 바꾼 모습</a:t>
            </a:r>
            <a:endParaRPr lang="ko-KR" altLang="en-US" sz="2500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758" y="4627780"/>
            <a:ext cx="997200" cy="313585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758" y="5075752"/>
            <a:ext cx="997200" cy="31358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40650" y="1885371"/>
            <a:ext cx="386836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친구들과 술래잡기를 하는데</a:t>
            </a:r>
            <a:endParaRPr lang="en-US" altLang="ko-KR" sz="250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달리기가 느린 친구가 계속</a:t>
            </a:r>
            <a:endParaRPr lang="en-US" altLang="ko-KR" sz="250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술래가 됐습니다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909301" y="1876049"/>
            <a:ext cx="39405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술래는 두 </a:t>
            </a:r>
            <a:r>
              <a:rPr lang="ko-KR" altLang="en-US" sz="250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번까지만</a:t>
            </a: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연속해서</a:t>
            </a:r>
            <a:endParaRPr lang="en-US" altLang="ko-KR" sz="250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하도록 규칙을 정했습니다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189776" y="122084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850253" y="463468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253511" y="164615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978880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배운 내용을 되돌아보며 자기 점검을 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</a:t>
            </a:r>
            <a:r>
              <a:rPr lang="en-US" altLang="ko-KR" dirty="0" smtClean="0"/>
              <a:t>/</a:t>
            </a:r>
            <a:r>
              <a:rPr lang="ko-KR" altLang="en-US" dirty="0" smtClean="0">
                <a:solidFill>
                  <a:srgbClr val="FF6600"/>
                </a:solidFill>
              </a:rPr>
              <a:t>자기 점검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불공정한 모습을 공정하게 바꿔 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duk_03_06_0002_301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[301_</a:t>
            </a:r>
            <a:r>
              <a:rPr lang="ko-KR" altLang="en-US" dirty="0" smtClean="0"/>
              <a:t>자기 점검 탭</a:t>
            </a:r>
            <a:r>
              <a:rPr lang="en-US" altLang="ko-KR" dirty="0" smtClean="0"/>
              <a:t>]</a:t>
            </a:r>
          </a:p>
          <a:p>
            <a:r>
              <a:rPr lang="ko-KR" altLang="en-US" dirty="0" err="1" smtClean="0"/>
              <a:t>지시문</a:t>
            </a:r>
            <a:r>
              <a:rPr lang="ko-KR" altLang="en-US" dirty="0" smtClean="0"/>
              <a:t> </a:t>
            </a:r>
            <a:r>
              <a:rPr lang="en-US" altLang="ko-KR" dirty="0"/>
              <a:t>bold: </a:t>
            </a:r>
            <a:r>
              <a:rPr lang="ko-KR" altLang="en-US" dirty="0"/>
              <a:t>얼굴</a:t>
            </a:r>
            <a:r>
              <a:rPr lang="en-US" altLang="ko-KR" dirty="0"/>
              <a:t>,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ko-KR" altLang="en-US" dirty="0"/>
              <a:t>표 형태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표 안에 각 텍스트</a:t>
            </a:r>
            <a:r>
              <a:rPr lang="en-US" altLang="ko-KR" dirty="0"/>
              <a:t>+</a:t>
            </a:r>
            <a:r>
              <a:rPr lang="ko-KR" altLang="en-US" dirty="0"/>
              <a:t>얼굴 버튼 추가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얼굴 버튼 클릭 시 노란색으로 </a:t>
            </a:r>
            <a:r>
              <a:rPr lang="ko-KR" altLang="en-US" dirty="0" err="1"/>
              <a:t>별색</a:t>
            </a:r>
            <a:r>
              <a:rPr lang="ko-KR" altLang="en-US" dirty="0"/>
              <a:t> 효과</a:t>
            </a:r>
            <a:r>
              <a:rPr lang="en-US" altLang="ko-KR" dirty="0"/>
              <a:t>(</a:t>
            </a:r>
            <a:r>
              <a:rPr lang="ko-KR" altLang="en-US" dirty="0"/>
              <a:t>각 행당 마지막으로 클릭한 한 개만 표시됨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범례 </a:t>
            </a:r>
            <a:r>
              <a:rPr lang="en-US" altLang="ko-KR" dirty="0"/>
              <a:t>-&gt; </a:t>
            </a:r>
            <a:r>
              <a:rPr lang="ko-KR" altLang="en-US" dirty="0"/>
              <a:t>표 왼쪽  하단에 </a:t>
            </a:r>
            <a:r>
              <a:rPr lang="ko-KR" altLang="en-US" dirty="0" smtClean="0"/>
              <a:t>위치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핵심 정리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핵심 정리 </a:t>
            </a:r>
            <a:r>
              <a:rPr lang="ko-KR" altLang="en-US" dirty="0" err="1"/>
              <a:t>풀팝업</a:t>
            </a:r>
            <a:r>
              <a:rPr lang="ko-KR" altLang="en-US" dirty="0"/>
              <a:t> 노출됨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 smtClean="0"/>
              <a:t>17</a:t>
            </a:r>
            <a:r>
              <a:rPr lang="ko-KR" altLang="en-US" dirty="0" smtClean="0"/>
              <a:t>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53" y="3802003"/>
            <a:ext cx="3053074" cy="337759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AD6F64CF-85DE-4B0F-A731-BAEB0B50DFB0}"/>
              </a:ext>
            </a:extLst>
          </p:cNvPr>
          <p:cNvGrpSpPr/>
          <p:nvPr/>
        </p:nvGrpSpPr>
        <p:grpSpPr>
          <a:xfrm>
            <a:off x="7786139" y="979416"/>
            <a:ext cx="1271141" cy="226833"/>
            <a:chOff x="5349044" y="2096438"/>
            <a:chExt cx="1125268" cy="223294"/>
          </a:xfrm>
        </p:grpSpPr>
        <p:sp>
          <p:nvSpPr>
            <p:cNvPr id="76" name="사각형: 둥근 모서리 13">
              <a:extLst>
                <a:ext uri="{FF2B5EF4-FFF2-40B4-BE49-F238E27FC236}">
                  <a16:creationId xmlns:a16="http://schemas.microsoft.com/office/drawing/2014/main" id="{2090529F-F384-4AD5-9246-BA4D553262BF}"/>
                </a:ext>
              </a:extLst>
            </p:cNvPr>
            <p:cNvSpPr/>
            <p:nvPr/>
          </p:nvSpPr>
          <p:spPr>
            <a:xfrm>
              <a:off x="5349044" y="2096438"/>
              <a:ext cx="1125268" cy="223294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19050">
              <a:noFill/>
            </a:ln>
          </p:spPr>
          <p:txBody>
            <a:bodyPr rtlCol="0" anchor="ctr"/>
            <a:lstStyle/>
            <a:p>
              <a:pPr marL="14400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spc="-50" dirty="0" smtClean="0">
                  <a:solidFill>
                    <a:prstClr val="black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 얼굴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을 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클릭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하세요</a:t>
              </a:r>
              <a:r>
                <a:rPr kumimoji="0" lang="en-US" altLang="ko-KR" sz="900" i="0" u="none" strike="noStrike" kern="0" cap="none" spc="-50" normalizeH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.</a:t>
              </a:r>
              <a:endPara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pic>
          <p:nvPicPr>
            <p:cNvPr id="77" name="Picture 2" descr="D:\1_과학\1_초등 과학\3학년\1학기\2022\08_아이콘\help_icon.png">
              <a:extLst>
                <a:ext uri="{FF2B5EF4-FFF2-40B4-BE49-F238E27FC236}">
                  <a16:creationId xmlns:a16="http://schemas.microsoft.com/office/drawing/2014/main" id="{089DF68E-420A-42AE-AAB0-C7FFA57C1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893" y="2136075"/>
              <a:ext cx="144016" cy="144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그룹 24"/>
          <p:cNvGrpSpPr/>
          <p:nvPr/>
        </p:nvGrpSpPr>
        <p:grpSpPr>
          <a:xfrm>
            <a:off x="445089" y="1880888"/>
            <a:ext cx="8604181" cy="682626"/>
            <a:chOff x="296416" y="1865240"/>
            <a:chExt cx="8604181" cy="682626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296416" y="1865240"/>
              <a:ext cx="8604181" cy="682626"/>
            </a:xfrm>
            <a:prstGeom prst="roundRect">
              <a:avLst/>
            </a:prstGeom>
            <a:solidFill>
              <a:srgbClr val="F3E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02078" y="1978092"/>
              <a:ext cx="6265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공정한 것과 불공정한 것을 구별할 수 있나요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grpSp>
          <p:nvGrpSpPr>
            <p:cNvPr id="67" name="그룹 66"/>
            <p:cNvGrpSpPr/>
            <p:nvPr/>
          </p:nvGrpSpPr>
          <p:grpSpPr>
            <a:xfrm>
              <a:off x="6854132" y="1906772"/>
              <a:ext cx="583983" cy="586617"/>
              <a:chOff x="6545486" y="1915758"/>
              <a:chExt cx="583983" cy="586617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6545486" y="1915758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639" b="100000" l="10000" r="100000">
                            <a14:foregroundMark x1="31250" y1="22892" x2="66250" y2="7349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69686" y="1942354"/>
                <a:ext cx="526104" cy="545833"/>
              </a:xfrm>
              <a:prstGeom prst="rect">
                <a:avLst/>
              </a:prstGeom>
            </p:spPr>
          </p:pic>
        </p:grpSp>
        <p:grpSp>
          <p:nvGrpSpPr>
            <p:cNvPr id="68" name="그룹 67"/>
            <p:cNvGrpSpPr/>
            <p:nvPr/>
          </p:nvGrpSpPr>
          <p:grpSpPr>
            <a:xfrm>
              <a:off x="7536335" y="1901523"/>
              <a:ext cx="583983" cy="586617"/>
              <a:chOff x="7536335" y="1901523"/>
              <a:chExt cx="583983" cy="586617"/>
            </a:xfrm>
          </p:grpSpPr>
          <p:sp>
            <p:nvSpPr>
              <p:cNvPr id="72" name="모서리가 둥근 직사각형 71"/>
              <p:cNvSpPr/>
              <p:nvPr/>
            </p:nvSpPr>
            <p:spPr>
              <a:xfrm>
                <a:off x="7536335" y="1901523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>
                            <a14:backgroundMark x1="8696" y1="73333" x2="21739" y2="977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574309" y="1952118"/>
                <a:ext cx="531676" cy="520119"/>
              </a:xfrm>
              <a:prstGeom prst="rect">
                <a:avLst/>
              </a:prstGeom>
            </p:spPr>
          </p:pic>
        </p:grpSp>
        <p:grpSp>
          <p:nvGrpSpPr>
            <p:cNvPr id="69" name="그룹 68"/>
            <p:cNvGrpSpPr/>
            <p:nvPr/>
          </p:nvGrpSpPr>
          <p:grpSpPr>
            <a:xfrm>
              <a:off x="8218538" y="1903011"/>
              <a:ext cx="595051" cy="624338"/>
              <a:chOff x="8218538" y="1903011"/>
              <a:chExt cx="595051" cy="624338"/>
            </a:xfrm>
          </p:grpSpPr>
          <p:sp>
            <p:nvSpPr>
              <p:cNvPr id="70" name="모서리가 둥근 직사각형 69"/>
              <p:cNvSpPr/>
              <p:nvPr/>
            </p:nvSpPr>
            <p:spPr>
              <a:xfrm>
                <a:off x="8218538" y="1906117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71" name="그림 70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47060" y="1903011"/>
                <a:ext cx="566529" cy="624338"/>
              </a:xfrm>
              <a:prstGeom prst="rect">
                <a:avLst/>
              </a:prstGeom>
            </p:spPr>
          </p:pic>
        </p:grpSp>
      </p:grpSp>
      <p:sp>
        <p:nvSpPr>
          <p:cNvPr id="29" name="타원 28"/>
          <p:cNvSpPr/>
          <p:nvPr/>
        </p:nvSpPr>
        <p:spPr>
          <a:xfrm>
            <a:off x="7553108" y="95703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39202" y="21542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59506" y="384215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47945" y1="23485" x2="77397" y2="65909"/>
                        <a14:foregroundMark x1="41096" y1="70455" x2="76712" y2="23485"/>
                        <a14:foregroundMark x1="45205" y1="37879" x2="72603" y2="37879"/>
                        <a14:foregroundMark x1="35616" y1="26515" x2="72603" y2="32576"/>
                        <a14:foregroundMark x1="74658" y1="37879" x2="80137" y2="67424"/>
                        <a14:foregroundMark x1="82192" y1="21970" x2="82192" y2="46970"/>
                        <a14:foregroundMark x1="40411" y1="53788" x2="56849" y2="56061"/>
                        <a14:foregroundMark x1="56164" y1="63636" x2="71918" y2="62879"/>
                        <a14:foregroundMark x1="48630" y1="76515" x2="72603" y2="68939"/>
                        <a14:foregroundMark x1="31507" y1="12121" x2="60959" y2="9848"/>
                        <a14:foregroundMark x1="73288" y1="9848" x2="95890" y2="7576"/>
                        <a14:foregroundMark x1="18493" y1="20455" x2="34247" y2="9091"/>
                        <a14:foregroundMark x1="14384" y1="21970" x2="3425" y2="43939"/>
                        <a14:foregroundMark x1="5479" y1="48485" x2="13014" y2="67424"/>
                        <a14:foregroundMark x1="8219" y1="62879" x2="18493" y2="77273"/>
                        <a14:foregroundMark x1="19863" y1="79545" x2="39726" y2="840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13151" y="3981304"/>
            <a:ext cx="840823" cy="760196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8292109" y="422619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45089" y="2680251"/>
            <a:ext cx="8604181" cy="971681"/>
            <a:chOff x="296416" y="1865239"/>
            <a:chExt cx="8604181" cy="971681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96416" y="1865239"/>
              <a:ext cx="8604181" cy="971681"/>
            </a:xfrm>
            <a:prstGeom prst="roundRect">
              <a:avLst/>
            </a:prstGeom>
            <a:solidFill>
              <a:srgbClr val="F3E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02078" y="1942924"/>
              <a:ext cx="62650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공정한 것과 불공정한 것을 구별할 때</a:t>
              </a:r>
              <a:endPara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친구들의 의견을 잘 들어 </a:t>
              </a:r>
              <a:r>
                <a:rPr lang="ko-KR" altLang="en-US" sz="2500" dirty="0" err="1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줬나요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6854132" y="2047444"/>
              <a:ext cx="583983" cy="586617"/>
              <a:chOff x="6545486" y="2056430"/>
              <a:chExt cx="583983" cy="586617"/>
            </a:xfrm>
          </p:grpSpPr>
          <p:sp>
            <p:nvSpPr>
              <p:cNvPr id="52" name="모서리가 둥근 직사각형 51"/>
              <p:cNvSpPr/>
              <p:nvPr/>
            </p:nvSpPr>
            <p:spPr>
              <a:xfrm>
                <a:off x="6545486" y="2056430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6569686" y="2083026"/>
                <a:ext cx="526104" cy="545833"/>
              </a:xfrm>
              <a:prstGeom prst="rect">
                <a:avLst/>
              </a:prstGeom>
            </p:spPr>
          </p:pic>
        </p:grpSp>
        <p:grpSp>
          <p:nvGrpSpPr>
            <p:cNvPr id="46" name="그룹 45"/>
            <p:cNvGrpSpPr/>
            <p:nvPr/>
          </p:nvGrpSpPr>
          <p:grpSpPr>
            <a:xfrm>
              <a:off x="7536335" y="2042195"/>
              <a:ext cx="583983" cy="586617"/>
              <a:chOff x="7536335" y="2042195"/>
              <a:chExt cx="583983" cy="586617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7536335" y="2042195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51" name="그림 50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7574309" y="2092790"/>
                <a:ext cx="531676" cy="520119"/>
              </a:xfrm>
              <a:prstGeom prst="rect">
                <a:avLst/>
              </a:prstGeom>
            </p:spPr>
          </p:pic>
        </p:grpSp>
        <p:grpSp>
          <p:nvGrpSpPr>
            <p:cNvPr id="47" name="그룹 46"/>
            <p:cNvGrpSpPr/>
            <p:nvPr/>
          </p:nvGrpSpPr>
          <p:grpSpPr>
            <a:xfrm>
              <a:off x="8218538" y="2043683"/>
              <a:ext cx="595051" cy="624338"/>
              <a:chOff x="8218538" y="2043683"/>
              <a:chExt cx="595051" cy="624338"/>
            </a:xfrm>
          </p:grpSpPr>
          <p:sp>
            <p:nvSpPr>
              <p:cNvPr id="48" name="모서리가 둥근 직사각형 47"/>
              <p:cNvSpPr/>
              <p:nvPr/>
            </p:nvSpPr>
            <p:spPr>
              <a:xfrm>
                <a:off x="8218538" y="2046789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49" name="그림 48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8247060" y="2043683"/>
                <a:ext cx="566529" cy="6243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8650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불공정한 모습을 공정하게 바꿔 보기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duk_03_06_0002_301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[301_</a:t>
            </a:r>
            <a:r>
              <a:rPr lang="ko-KR" altLang="en-US" dirty="0" smtClean="0">
                <a:solidFill>
                  <a:schemeClr val="tx1"/>
                </a:solidFill>
              </a:rPr>
              <a:t>핵심정리 </a:t>
            </a:r>
            <a:r>
              <a:rPr lang="ko-KR" altLang="en-US" dirty="0" err="1" smtClean="0">
                <a:solidFill>
                  <a:schemeClr val="tx1"/>
                </a:solidFill>
              </a:rPr>
              <a:t>풀팝업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제목 텍스트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블릿</a:t>
            </a:r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 smtClean="0">
                <a:solidFill>
                  <a:schemeClr val="tx1"/>
                </a:solidFill>
              </a:rPr>
              <a:t>텍스트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초성 박스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클릭 시 초성 정답 노출됨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공정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불공정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정답 확인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정답 가리기 버튼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정답 확인 버튼 클릭 시 정답 텍스트 노출</a:t>
            </a:r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>
                <a:solidFill>
                  <a:schemeClr val="tx1"/>
                </a:solidFill>
              </a:rPr>
              <a:t>정답 가리기 버튼으로 </a:t>
            </a:r>
            <a:r>
              <a:rPr lang="ko-KR" altLang="en-US" dirty="0" err="1">
                <a:solidFill>
                  <a:schemeClr val="tx1"/>
                </a:solidFill>
              </a:rPr>
              <a:t>토글됨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정답 가리기 버튼 클릭 시 정답 텍스트 사라짐</a:t>
            </a:r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>
                <a:solidFill>
                  <a:schemeClr val="tx1"/>
                </a:solidFill>
              </a:rPr>
              <a:t>정답 확인 버튼으로 </a:t>
            </a:r>
            <a:r>
              <a:rPr lang="ko-KR" altLang="en-US" dirty="0" err="1">
                <a:solidFill>
                  <a:schemeClr val="tx1"/>
                </a:solidFill>
              </a:rPr>
              <a:t>토글됨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4. X</a:t>
            </a:r>
            <a:r>
              <a:rPr lang="ko-KR" altLang="en-US" dirty="0">
                <a:solidFill>
                  <a:schemeClr val="tx1"/>
                </a:solidFill>
              </a:rPr>
              <a:t>버튼 클릭 시 이전 슬라이드 </a:t>
            </a:r>
            <a:r>
              <a:rPr lang="en-US" altLang="ko-KR" dirty="0" smtClean="0">
                <a:solidFill>
                  <a:schemeClr val="tx1"/>
                </a:solidFill>
              </a:rPr>
              <a:t>16 </a:t>
            </a:r>
            <a:r>
              <a:rPr lang="ko-KR" altLang="en-US" dirty="0">
                <a:solidFill>
                  <a:schemeClr val="tx1"/>
                </a:solidFill>
              </a:rPr>
              <a:t>페이지로 이동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0" y="226414"/>
            <a:ext cx="9353974" cy="5083243"/>
            <a:chOff x="0" y="226414"/>
            <a:chExt cx="9353974" cy="5083243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226414"/>
              <a:ext cx="9353974" cy="5083243"/>
              <a:chOff x="0" y="226414"/>
              <a:chExt cx="9353974" cy="5083243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0" y="226414"/>
                <a:ext cx="9353974" cy="5083243"/>
                <a:chOff x="0" y="226414"/>
                <a:chExt cx="9353974" cy="5083243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0" y="227200"/>
                  <a:ext cx="9353974" cy="4749246"/>
                </a:xfrm>
                <a:prstGeom prst="rect">
                  <a:avLst/>
                </a:prstGeom>
                <a:solidFill>
                  <a:srgbClr val="F6E7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양쪽 모서리가 둥근 사각형 30"/>
                <p:cNvSpPr/>
                <p:nvPr/>
              </p:nvSpPr>
              <p:spPr>
                <a:xfrm>
                  <a:off x="227889" y="699937"/>
                  <a:ext cx="8910057" cy="4273061"/>
                </a:xfrm>
                <a:prstGeom prst="round2SameRect">
                  <a:avLst>
                    <a:gd name="adj1" fmla="val 7092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0320" y="226414"/>
                  <a:ext cx="1701484" cy="399194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5285" y="234000"/>
                  <a:ext cx="476281" cy="476281"/>
                </a:xfrm>
                <a:prstGeom prst="rect">
                  <a:avLst/>
                </a:prstGeom>
              </p:spPr>
            </p:pic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0863" y="4596273"/>
                  <a:ext cx="997200" cy="313585"/>
                </a:xfrm>
                <a:prstGeom prst="rect">
                  <a:avLst/>
                </a:prstGeom>
              </p:spPr>
            </p:pic>
            <p:pic>
              <p:nvPicPr>
                <p:cNvPr id="35" name="그림 3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0863" y="4996072"/>
                  <a:ext cx="997200" cy="313585"/>
                </a:xfrm>
                <a:prstGeom prst="rect">
                  <a:avLst/>
                </a:prstGeom>
              </p:spPr>
            </p:pic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281946BB-C8CE-4790-A22A-D2FE4E979E7C}"/>
                  </a:ext>
                </a:extLst>
              </p:cNvPr>
              <p:cNvGrpSpPr/>
              <p:nvPr/>
            </p:nvGrpSpPr>
            <p:grpSpPr>
              <a:xfrm>
                <a:off x="454500" y="2780908"/>
                <a:ext cx="8293846" cy="861774"/>
                <a:chOff x="394468" y="1321895"/>
                <a:chExt cx="8293846" cy="861774"/>
              </a:xfrm>
            </p:grpSpPr>
            <p:pic>
              <p:nvPicPr>
                <p:cNvPr id="28" name="그림 27">
                  <a:extLst>
                    <a:ext uri="{FF2B5EF4-FFF2-40B4-BE49-F238E27FC236}">
                      <a16:creationId xmlns:a16="http://schemas.microsoft.com/office/drawing/2014/main" id="{44DFB66F-AEAB-4FE3-9C5A-D8581BB550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468" y="1478827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ED93236-ECF4-4283-844F-A3FE04B2758F}"/>
                    </a:ext>
                  </a:extLst>
                </p:cNvPr>
                <p:cNvSpPr txBox="1"/>
                <p:nvPr/>
              </p:nvSpPr>
              <p:spPr>
                <a:xfrm>
                  <a:off x="438968" y="1321895"/>
                  <a:ext cx="8249346" cy="86177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2500" spc="-150" dirty="0" smtClean="0">
                      <a:latin typeface="+mn-ea"/>
                    </a:rPr>
                    <a:t>공정한 것과 불공정한 것을 구별할 때 친구들의 의견도 잘 들어줘야 합니다</a:t>
                  </a:r>
                  <a:r>
                    <a:rPr lang="en-US" altLang="ko-KR" sz="2500" spc="-150" dirty="0" smtClean="0">
                      <a:latin typeface="+mn-ea"/>
                    </a:rPr>
                    <a:t>.</a:t>
                  </a:r>
                  <a:endParaRPr lang="ko-KR" altLang="en-US" sz="2500" spc="-150" dirty="0">
                    <a:latin typeface="+mn-ea"/>
                  </a:endParaRPr>
                </a:p>
              </p:txBody>
            </p:sp>
          </p:grpSp>
          <p:grpSp>
            <p:nvGrpSpPr>
              <p:cNvPr id="24" name="그룹 23"/>
              <p:cNvGrpSpPr/>
              <p:nvPr/>
            </p:nvGrpSpPr>
            <p:grpSpPr>
              <a:xfrm>
                <a:off x="454500" y="2005016"/>
                <a:ext cx="6425749" cy="477054"/>
                <a:chOff x="454500" y="2005016"/>
                <a:chExt cx="6425749" cy="477054"/>
              </a:xfrm>
            </p:grpSpPr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44DFB66F-AEAB-4FE3-9C5A-D8581BB550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500" y="2189394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D93236-ECF4-4283-844F-A3FE04B2758F}"/>
                    </a:ext>
                  </a:extLst>
                </p:cNvPr>
                <p:cNvSpPr txBox="1"/>
                <p:nvPr/>
              </p:nvSpPr>
              <p:spPr>
                <a:xfrm>
                  <a:off x="499000" y="2005016"/>
                  <a:ext cx="6381249" cy="4770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2500" spc="-150" dirty="0" smtClean="0">
                      <a:latin typeface="+mn-ea"/>
                    </a:rPr>
                    <a:t>              함과                      함을 바르게 판단해야 합니다</a:t>
                  </a:r>
                  <a:r>
                    <a:rPr lang="en-US" altLang="ko-KR" sz="2500" spc="-150" dirty="0" smtClean="0">
                      <a:latin typeface="+mn-ea"/>
                    </a:rPr>
                    <a:t>.</a:t>
                  </a:r>
                  <a:r>
                    <a:rPr lang="ko-KR" altLang="en-US" sz="2500" spc="-150" dirty="0" smtClean="0">
                      <a:latin typeface="+mn-ea"/>
                    </a:rPr>
                    <a:t> </a:t>
                  </a:r>
                  <a:endParaRPr lang="ko-KR" altLang="en-US" sz="2500" spc="-150" dirty="0">
                    <a:solidFill>
                      <a:srgbClr val="00A0FF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3178018" y="1043303"/>
                <a:ext cx="289053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500" spc="-150" dirty="0" smtClean="0">
                    <a:solidFill>
                      <a:srgbClr val="E3C8A8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[</a:t>
                </a:r>
                <a:r>
                  <a:rPr lang="ko-KR" altLang="en-US" sz="2500" spc="-150" dirty="0" smtClean="0">
                    <a:solidFill>
                      <a:srgbClr val="FF6600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공정하게 판단해요</a:t>
                </a:r>
                <a:r>
                  <a:rPr lang="en-US" altLang="ko-KR" sz="2500" spc="-150" dirty="0" smtClean="0">
                    <a:solidFill>
                      <a:srgbClr val="E3C8A8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]</a:t>
                </a:r>
                <a:endParaRPr lang="ko-KR" altLang="en-US" sz="2500" spc="-150" dirty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2974627" y="1165200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1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21680" y="2113794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2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7709640" y="4623465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4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8584814" y="289308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 smtClean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4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</p:grpSp>
      <p:sp>
        <p:nvSpPr>
          <p:cNvPr id="37" name="모서리가 둥근 직사각형 36"/>
          <p:cNvSpPr/>
          <p:nvPr/>
        </p:nvSpPr>
        <p:spPr>
          <a:xfrm>
            <a:off x="695080" y="2100642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ㄱ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17160" y="2105998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ㅈ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108080" y="2117394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ㅂ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423649" y="2113794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ㄱ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737033" y="2113794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ㅈ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571680" y="189532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173190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불공정한 모습을 공정하게 바꿔 보기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duk_03_06_0002_301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[301_</a:t>
            </a:r>
            <a:r>
              <a:rPr lang="ko-KR" altLang="en-US" dirty="0">
                <a:solidFill>
                  <a:schemeClr val="tx1"/>
                </a:solidFill>
              </a:rPr>
              <a:t>핵심 정리 </a:t>
            </a:r>
            <a:r>
              <a:rPr lang="ko-KR" altLang="en-US" dirty="0" err="1">
                <a:solidFill>
                  <a:schemeClr val="tx1"/>
                </a:solidFill>
              </a:rPr>
              <a:t>풀팝업</a:t>
            </a:r>
            <a:r>
              <a:rPr lang="en-US" altLang="ko-KR" dirty="0">
                <a:solidFill>
                  <a:schemeClr val="tx1"/>
                </a:solidFill>
              </a:rPr>
              <a:t>_</a:t>
            </a:r>
            <a:r>
              <a:rPr lang="ko-KR" altLang="en-US" dirty="0">
                <a:solidFill>
                  <a:schemeClr val="tx1"/>
                </a:solidFill>
              </a:rPr>
              <a:t>정답 노출 화면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0" y="226414"/>
            <a:ext cx="9353974" cy="4750032"/>
            <a:chOff x="0" y="226414"/>
            <a:chExt cx="9353974" cy="4750032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226414"/>
              <a:ext cx="9353974" cy="4750032"/>
              <a:chOff x="0" y="226414"/>
              <a:chExt cx="9353974" cy="4750032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0" y="226414"/>
                <a:ext cx="9353974" cy="4750032"/>
                <a:chOff x="0" y="226414"/>
                <a:chExt cx="9353974" cy="4750032"/>
              </a:xfrm>
            </p:grpSpPr>
            <p:sp>
              <p:nvSpPr>
                <p:cNvPr id="30" name="직사각형 29"/>
                <p:cNvSpPr/>
                <p:nvPr/>
              </p:nvSpPr>
              <p:spPr>
                <a:xfrm>
                  <a:off x="0" y="227200"/>
                  <a:ext cx="9353974" cy="4749246"/>
                </a:xfrm>
                <a:prstGeom prst="rect">
                  <a:avLst/>
                </a:prstGeom>
                <a:solidFill>
                  <a:srgbClr val="F6E7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양쪽 모서리가 둥근 사각형 30"/>
                <p:cNvSpPr/>
                <p:nvPr/>
              </p:nvSpPr>
              <p:spPr>
                <a:xfrm>
                  <a:off x="227889" y="699937"/>
                  <a:ext cx="8910057" cy="4273061"/>
                </a:xfrm>
                <a:prstGeom prst="round2SameRect">
                  <a:avLst>
                    <a:gd name="adj1" fmla="val 7092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0320" y="226414"/>
                  <a:ext cx="1701484" cy="399194"/>
                </a:xfrm>
                <a:prstGeom prst="rect">
                  <a:avLst/>
                </a:prstGeom>
              </p:spPr>
            </p:pic>
            <p:pic>
              <p:nvPicPr>
                <p:cNvPr id="33" name="그림 32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5285" y="234000"/>
                  <a:ext cx="476281" cy="476281"/>
                </a:xfrm>
                <a:prstGeom prst="rect">
                  <a:avLst/>
                </a:prstGeom>
              </p:spPr>
            </p:pic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281946BB-C8CE-4790-A22A-D2FE4E979E7C}"/>
                  </a:ext>
                </a:extLst>
              </p:cNvPr>
              <p:cNvGrpSpPr/>
              <p:nvPr/>
            </p:nvGrpSpPr>
            <p:grpSpPr>
              <a:xfrm>
                <a:off x="454500" y="2780908"/>
                <a:ext cx="8293846" cy="861774"/>
                <a:chOff x="394468" y="1321895"/>
                <a:chExt cx="8293846" cy="861774"/>
              </a:xfrm>
            </p:grpSpPr>
            <p:pic>
              <p:nvPicPr>
                <p:cNvPr id="28" name="그림 27">
                  <a:extLst>
                    <a:ext uri="{FF2B5EF4-FFF2-40B4-BE49-F238E27FC236}">
                      <a16:creationId xmlns:a16="http://schemas.microsoft.com/office/drawing/2014/main" id="{44DFB66F-AEAB-4FE3-9C5A-D8581BB550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468" y="1478827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ED93236-ECF4-4283-844F-A3FE04B2758F}"/>
                    </a:ext>
                  </a:extLst>
                </p:cNvPr>
                <p:cNvSpPr txBox="1"/>
                <p:nvPr/>
              </p:nvSpPr>
              <p:spPr>
                <a:xfrm>
                  <a:off x="438968" y="1321895"/>
                  <a:ext cx="8249346" cy="86177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2500" spc="-150" dirty="0" smtClean="0">
                      <a:latin typeface="+mn-ea"/>
                    </a:rPr>
                    <a:t>공정한 것과 불공정한 것을 구별할 때 친구들의 의견도 잘 들어줘야 합니다</a:t>
                  </a:r>
                  <a:r>
                    <a:rPr lang="en-US" altLang="ko-KR" sz="2500" spc="-150" dirty="0" smtClean="0">
                      <a:latin typeface="+mn-ea"/>
                    </a:rPr>
                    <a:t>.</a:t>
                  </a:r>
                  <a:endParaRPr lang="ko-KR" altLang="en-US" sz="2500" spc="-150" dirty="0">
                    <a:latin typeface="+mn-ea"/>
                  </a:endParaRPr>
                </a:p>
              </p:txBody>
            </p:sp>
          </p:grpSp>
          <p:grpSp>
            <p:nvGrpSpPr>
              <p:cNvPr id="24" name="그룹 23"/>
              <p:cNvGrpSpPr/>
              <p:nvPr/>
            </p:nvGrpSpPr>
            <p:grpSpPr>
              <a:xfrm>
                <a:off x="454500" y="2005016"/>
                <a:ext cx="6425749" cy="477054"/>
                <a:chOff x="454500" y="2005016"/>
                <a:chExt cx="6425749" cy="477054"/>
              </a:xfrm>
            </p:grpSpPr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44DFB66F-AEAB-4FE3-9C5A-D8581BB550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500" y="2189394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D93236-ECF4-4283-844F-A3FE04B2758F}"/>
                    </a:ext>
                  </a:extLst>
                </p:cNvPr>
                <p:cNvSpPr txBox="1"/>
                <p:nvPr/>
              </p:nvSpPr>
              <p:spPr>
                <a:xfrm>
                  <a:off x="499000" y="2005016"/>
                  <a:ext cx="6381249" cy="4770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2500" dirty="0" smtClean="0">
                      <a:solidFill>
                        <a:srgbClr val="006EE6"/>
                      </a:solidFill>
                      <a:latin typeface="+mn-ea"/>
                    </a:rPr>
                    <a:t>공정</a:t>
                  </a:r>
                  <a:r>
                    <a:rPr lang="ko-KR" altLang="en-US" sz="2500" dirty="0" smtClean="0">
                      <a:latin typeface="+mn-ea"/>
                    </a:rPr>
                    <a:t>함과 </a:t>
                  </a:r>
                  <a:r>
                    <a:rPr lang="ko-KR" altLang="en-US" sz="2500" dirty="0" err="1" smtClean="0">
                      <a:solidFill>
                        <a:srgbClr val="006EE6"/>
                      </a:solidFill>
                      <a:latin typeface="+mn-ea"/>
                    </a:rPr>
                    <a:t>불공정</a:t>
                  </a:r>
                  <a:r>
                    <a:rPr lang="ko-KR" altLang="en-US" sz="2500" dirty="0" err="1" smtClean="0">
                      <a:latin typeface="+mn-ea"/>
                    </a:rPr>
                    <a:t>함을</a:t>
                  </a:r>
                  <a:r>
                    <a:rPr lang="ko-KR" altLang="en-US" sz="2500" dirty="0" smtClean="0">
                      <a:latin typeface="+mn-ea"/>
                    </a:rPr>
                    <a:t> 바르게 판단해야 합니다</a:t>
                  </a:r>
                  <a:r>
                    <a:rPr lang="en-US" altLang="ko-KR" sz="2500" dirty="0" smtClean="0">
                      <a:latin typeface="+mn-ea"/>
                    </a:rPr>
                    <a:t>.</a:t>
                  </a:r>
                  <a:r>
                    <a:rPr lang="ko-KR" altLang="en-US" sz="2500" dirty="0" smtClean="0">
                      <a:latin typeface="+mn-ea"/>
                    </a:rPr>
                    <a:t> </a:t>
                  </a:r>
                  <a:endParaRPr lang="ko-KR" altLang="en-US" sz="2500" dirty="0">
                    <a:solidFill>
                      <a:srgbClr val="00A0FF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5" name="TextBox 24"/>
              <p:cNvSpPr txBox="1"/>
              <p:nvPr/>
            </p:nvSpPr>
            <p:spPr>
              <a:xfrm>
                <a:off x="3178018" y="1043303"/>
                <a:ext cx="289053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500" spc="-150" dirty="0" smtClean="0">
                    <a:solidFill>
                      <a:srgbClr val="E3C8A8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[</a:t>
                </a:r>
                <a:r>
                  <a:rPr lang="ko-KR" altLang="en-US" sz="2500" spc="-150" dirty="0" smtClean="0">
                    <a:solidFill>
                      <a:srgbClr val="FF6600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공정하게 판단해요</a:t>
                </a:r>
                <a:r>
                  <a:rPr lang="en-US" altLang="ko-KR" sz="2500" spc="-150" dirty="0" smtClean="0">
                    <a:solidFill>
                      <a:srgbClr val="E3C8A8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]</a:t>
                </a:r>
                <a:endParaRPr lang="ko-KR" altLang="en-US" sz="2500" spc="-150" dirty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sp>
          <p:nvSpPr>
            <p:cNvPr id="11" name="타원 10"/>
            <p:cNvSpPr/>
            <p:nvPr/>
          </p:nvSpPr>
          <p:spPr>
            <a:xfrm>
              <a:off x="2974627" y="1165200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1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</p:grpSp>
      <p:pic>
        <p:nvPicPr>
          <p:cNvPr id="40" name="그림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863" y="4594755"/>
            <a:ext cx="997200" cy="31358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863" y="4996607"/>
            <a:ext cx="997200" cy="31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5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859097"/>
              </p:ext>
            </p:extLst>
          </p:nvPr>
        </p:nvGraphicFramePr>
        <p:xfrm>
          <a:off x="239349" y="393459"/>
          <a:ext cx="11713302" cy="2919376"/>
        </p:xfrm>
        <a:graphic>
          <a:graphicData uri="http://schemas.openxmlformats.org/drawingml/2006/table">
            <a:tbl>
              <a:tblPr/>
              <a:tblGrid>
                <a:gridCol w="110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865"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 목차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8000" marB="48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학습 단계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 수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실천 똑똑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예화를 읽고 </a:t>
                      </a:r>
                      <a:r>
                        <a:rPr lang="ko-KR" altLang="en-US" sz="1100" dirty="0" err="1" smtClean="0"/>
                        <a:t>공정하려면</a:t>
                      </a:r>
                      <a:r>
                        <a:rPr lang="ko-KR" altLang="en-US" sz="1100" dirty="0" smtClean="0"/>
                        <a:t> 어떻게 해야할지 생각해 보기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duk_03_06_0002_101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96043"/>
                  </a:ext>
                </a:extLst>
              </a:tr>
              <a:tr h="4199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이번 시간 안내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duk_03_06_0002_102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91580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실천 쑥쑥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공정한 것과 불공정한 것 구별해 보기</a:t>
                      </a:r>
                      <a:endParaRPr lang="en-US" altLang="ko-KR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duk_03_06_0002_201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실천 탄탄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불공정한 모습을 공정하게 바꿔 보기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duk_03_06_0002_301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83917"/>
                  </a:ext>
                </a:extLst>
              </a:tr>
              <a:tr h="4148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 파일 수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5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5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다음 이야기를 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토끼와 거북이가 공정한 경기를 하려면 어떻게 해야 할지 생각해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예화를 읽고 </a:t>
            </a:r>
            <a:r>
              <a:rPr lang="ko-KR" altLang="en-US" dirty="0" err="1"/>
              <a:t>공정하려면</a:t>
            </a:r>
            <a:r>
              <a:rPr lang="ko-KR" altLang="en-US" dirty="0"/>
              <a:t> 어떻게 해야할지 생각해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duk_03_06_0002_101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메모지</a:t>
            </a:r>
            <a:r>
              <a:rPr lang="en-US" altLang="ko-KR" dirty="0" smtClean="0"/>
              <a:t>+</a:t>
            </a:r>
            <a:r>
              <a:rPr lang="ko-KR" altLang="en-US" dirty="0" smtClean="0"/>
              <a:t>텍스트</a:t>
            </a:r>
            <a:endParaRPr lang="en-US" altLang="ko-KR" dirty="0" smtClean="0"/>
          </a:p>
          <a:p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97162" y="1320439"/>
            <a:ext cx="8587348" cy="3280096"/>
            <a:chOff x="606986" y="1619076"/>
            <a:chExt cx="8587348" cy="3280096"/>
          </a:xfrm>
        </p:grpSpPr>
        <p:grpSp>
          <p:nvGrpSpPr>
            <p:cNvPr id="16" name="그룹 15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7" name="직선 연결선 16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연결선 19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왼쪽 대괄호 20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왼쪽 대괄호 21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왼쪽 대괄호 22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0056A4"/>
            </a:solidFill>
            <a:ln w="19050">
              <a:solidFill>
                <a:srgbClr val="0056A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781819" y="4619877"/>
            <a:ext cx="1775488" cy="320042"/>
            <a:chOff x="4915693" y="4615244"/>
            <a:chExt cx="1775488" cy="32004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0" y="1978269"/>
            <a:ext cx="18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500" dirty="0"/>
          </a:p>
        </p:txBody>
      </p:sp>
      <p:sp>
        <p:nvSpPr>
          <p:cNvPr id="37" name="TextBox 36"/>
          <p:cNvSpPr txBox="1"/>
          <p:nvPr/>
        </p:nvSpPr>
        <p:spPr>
          <a:xfrm>
            <a:off x="609243" y="1513384"/>
            <a:ext cx="8526693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pc="-100" dirty="0" smtClean="0"/>
              <a:t>  어느 날 토끼와 거북이가 달리기 경기를 했습니다</a:t>
            </a:r>
            <a:r>
              <a:rPr lang="en-US" altLang="ko-KR" sz="2500" spc="-100" dirty="0" smtClean="0"/>
              <a:t>. </a:t>
            </a:r>
            <a:r>
              <a:rPr lang="ko-KR" altLang="en-US" sz="2500" spc="-100" dirty="0" smtClean="0"/>
              <a:t>경기가 시작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되고 한참을 앞서 달리던 토끼가 뒤를 돌아보았는데</a:t>
            </a:r>
            <a:r>
              <a:rPr lang="en-US" altLang="ko-KR" sz="2500" spc="-100" dirty="0" smtClean="0"/>
              <a:t>, </a:t>
            </a:r>
            <a:r>
              <a:rPr lang="ko-KR" altLang="en-US" sz="2500" spc="-100" dirty="0" smtClean="0"/>
              <a:t>거북이는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뒤쳐져서 보이지 않았습니다</a:t>
            </a:r>
            <a:r>
              <a:rPr lang="en-US" altLang="ko-KR" sz="2500" spc="-100" dirty="0" smtClean="0"/>
              <a:t>. </a:t>
            </a:r>
            <a:r>
              <a:rPr lang="ko-KR" altLang="en-US" sz="2500" spc="-100" dirty="0" smtClean="0"/>
              <a:t>방심한 토끼는 나무에 기대어 잠이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들었습니다</a:t>
            </a:r>
            <a:r>
              <a:rPr lang="en-US" altLang="ko-KR" sz="2500" spc="-100" dirty="0" smtClean="0"/>
              <a:t>. </a:t>
            </a:r>
            <a:r>
              <a:rPr lang="ko-KR" altLang="en-US" sz="2500" spc="-100" dirty="0" smtClean="0"/>
              <a:t>토끼가 잠든 사이 거북이는 열심히 달려가서 토끼를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이겼습니다</a:t>
            </a:r>
            <a:r>
              <a:rPr lang="en-US" altLang="ko-KR" sz="2500" spc="-100" dirty="0" smtClean="0"/>
              <a:t>.</a:t>
            </a:r>
          </a:p>
          <a:p>
            <a:r>
              <a:rPr lang="en-US" altLang="ko-KR" sz="2500" spc="-100" dirty="0"/>
              <a:t> </a:t>
            </a:r>
            <a:r>
              <a:rPr lang="en-US" altLang="ko-KR" sz="2500" spc="-100" dirty="0" smtClean="0"/>
              <a:t> </a:t>
            </a:r>
            <a:r>
              <a:rPr lang="ko-KR" altLang="en-US" sz="2500" spc="-100" dirty="0" smtClean="0"/>
              <a:t>경기에서 져서 화가 난 토끼가 거북이에게 달리기를 다시 하자고</a:t>
            </a:r>
            <a:endParaRPr lang="en-US" altLang="ko-KR" sz="2500" spc="-100" dirty="0" smtClean="0"/>
          </a:p>
          <a:p>
            <a:r>
              <a:rPr lang="ko-KR" altLang="en-US" sz="2500" spc="-150" dirty="0" smtClean="0"/>
              <a:t>했습니다</a:t>
            </a:r>
            <a:r>
              <a:rPr lang="en-US" altLang="ko-KR" sz="2500" spc="-150" dirty="0" smtClean="0"/>
              <a:t>. </a:t>
            </a:r>
            <a:r>
              <a:rPr lang="ko-KR" altLang="en-US" sz="2500" spc="-150" dirty="0" smtClean="0"/>
              <a:t>두 번째 경기는 토끼가 빠른 달리기 실력으로 이겼습니다</a:t>
            </a:r>
            <a:r>
              <a:rPr lang="en-US" altLang="ko-KR" sz="2500" spc="-150" dirty="0" smtClean="0"/>
              <a:t>.</a:t>
            </a:r>
          </a:p>
        </p:txBody>
      </p:sp>
      <p:sp>
        <p:nvSpPr>
          <p:cNvPr id="38" name="타원 37"/>
          <p:cNvSpPr/>
          <p:nvPr/>
        </p:nvSpPr>
        <p:spPr>
          <a:xfrm>
            <a:off x="390789" y="137069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600196" y="465029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73462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다음 이야기를 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토끼와 거북이가 공정한 경기를 하려면 어떻게 해야 할지 생각해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예화를 읽고 </a:t>
            </a:r>
            <a:r>
              <a:rPr lang="ko-KR" altLang="en-US" dirty="0" err="1"/>
              <a:t>공정하려면</a:t>
            </a:r>
            <a:r>
              <a:rPr lang="ko-KR" altLang="en-US" dirty="0"/>
              <a:t> 어떻게 해야할지 생각해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duk_03_06_0002_101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/>
              <a:t>메모지</a:t>
            </a:r>
            <a:r>
              <a:rPr lang="en-US" altLang="ko-KR" dirty="0"/>
              <a:t>+</a:t>
            </a:r>
            <a:r>
              <a:rPr lang="ko-KR" altLang="en-US" dirty="0"/>
              <a:t>텍스트</a:t>
            </a:r>
            <a:endParaRPr lang="en-US" altLang="ko-KR" dirty="0"/>
          </a:p>
          <a:p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397162" y="1320439"/>
            <a:ext cx="8587348" cy="3280096"/>
            <a:chOff x="606986" y="1619076"/>
            <a:chExt cx="8587348" cy="3280096"/>
          </a:xfrm>
        </p:grpSpPr>
        <p:grpSp>
          <p:nvGrpSpPr>
            <p:cNvPr id="16" name="그룹 15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29" name="직사각형 28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7" name="직선 연결선 16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연결선 19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왼쪽 대괄호 20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왼쪽 대괄호 21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왼쪽 대괄호 22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0056A4"/>
            </a:solidFill>
            <a:ln w="19050">
              <a:solidFill>
                <a:srgbClr val="0056A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781819" y="4619877"/>
            <a:ext cx="1775488" cy="320042"/>
            <a:chOff x="4915693" y="4615244"/>
            <a:chExt cx="1775488" cy="32004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0" y="1978269"/>
            <a:ext cx="18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500" dirty="0"/>
          </a:p>
        </p:txBody>
      </p:sp>
      <p:sp>
        <p:nvSpPr>
          <p:cNvPr id="37" name="TextBox 36"/>
          <p:cNvSpPr txBox="1"/>
          <p:nvPr/>
        </p:nvSpPr>
        <p:spPr>
          <a:xfrm>
            <a:off x="609243" y="1513384"/>
            <a:ext cx="8395247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pc="-100" dirty="0" smtClean="0"/>
              <a:t>그러자 거북이가 말했습니다</a:t>
            </a:r>
            <a:r>
              <a:rPr lang="en-US" altLang="ko-KR" sz="2500" spc="-100" dirty="0" smtClean="0"/>
              <a:t>.</a:t>
            </a:r>
          </a:p>
          <a:p>
            <a:r>
              <a:rPr lang="en-US" altLang="ko-KR" sz="2500" spc="-100" dirty="0"/>
              <a:t> </a:t>
            </a:r>
            <a:r>
              <a:rPr lang="en-US" altLang="ko-KR" sz="2500" spc="-100" dirty="0" smtClean="0"/>
              <a:t> “</a:t>
            </a:r>
            <a:r>
              <a:rPr lang="ko-KR" altLang="en-US" sz="2500" spc="-100" dirty="0" smtClean="0"/>
              <a:t>너는 원래 땅에서는 나보다 빨리 달릴 수 있잖아</a:t>
            </a:r>
            <a:r>
              <a:rPr lang="en-US" altLang="ko-KR" sz="2500" spc="-100" dirty="0" smtClean="0"/>
              <a:t>. </a:t>
            </a:r>
            <a:r>
              <a:rPr lang="ko-KR" altLang="en-US" sz="2500" spc="-100" dirty="0" smtClean="0"/>
              <a:t>그러니까 같은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조건에서 달리기 경기를 하는 건 공정하지 않아</a:t>
            </a:r>
            <a:r>
              <a:rPr lang="en-US" altLang="ko-KR" sz="2500" spc="-100" dirty="0" smtClean="0"/>
              <a:t>.”</a:t>
            </a:r>
          </a:p>
          <a:p>
            <a:r>
              <a:rPr lang="en-US" altLang="ko-KR" sz="2500" spc="-150" dirty="0"/>
              <a:t> </a:t>
            </a:r>
            <a:r>
              <a:rPr lang="en-US" altLang="ko-KR" sz="2500" spc="-150" dirty="0" smtClean="0"/>
              <a:t> </a:t>
            </a:r>
            <a:r>
              <a:rPr lang="ko-KR" altLang="en-US" sz="2500" spc="-150" dirty="0" smtClean="0"/>
              <a:t>그래서 토끼와 거북이는 공정하게 경기하는 방법을 알려 줄 심판을</a:t>
            </a:r>
            <a:endParaRPr lang="en-US" altLang="ko-KR" sz="2500" spc="-150" dirty="0" smtClean="0"/>
          </a:p>
          <a:p>
            <a:r>
              <a:rPr lang="ko-KR" altLang="en-US" sz="2500" spc="-100" dirty="0" smtClean="0"/>
              <a:t>찾아보기로 했습니다</a:t>
            </a:r>
            <a:r>
              <a:rPr lang="en-US" altLang="ko-KR" sz="2500" spc="-100" dirty="0" smtClean="0"/>
              <a:t>.</a:t>
            </a:r>
            <a:endParaRPr lang="en-US" altLang="ko-KR" sz="2500" spc="-150" dirty="0" smtClean="0"/>
          </a:p>
        </p:txBody>
      </p:sp>
      <p:sp>
        <p:nvSpPr>
          <p:cNvPr id="35" name="타원 34"/>
          <p:cNvSpPr/>
          <p:nvPr/>
        </p:nvSpPr>
        <p:spPr>
          <a:xfrm>
            <a:off x="390789" y="137069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600196" y="465029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88299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다음 이야기를 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토끼와 거북이가 공정한 경기를 하려면 어떻게 해야 할지 생각해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예화를 읽고 </a:t>
            </a:r>
            <a:r>
              <a:rPr lang="ko-KR" altLang="en-US" dirty="0" err="1"/>
              <a:t>공정하려면</a:t>
            </a:r>
            <a:r>
              <a:rPr lang="ko-KR" altLang="en-US" dirty="0"/>
              <a:t> 어떻게 해야할지 생각해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duk_03_06_0002_101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3_</a:t>
            </a:r>
            <a:r>
              <a:rPr lang="ko-KR" altLang="en-US" dirty="0" err="1" smtClean="0"/>
              <a:t>탭인탭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  <a:endParaRPr lang="en-US" altLang="ko-KR" dirty="0"/>
          </a:p>
          <a:p>
            <a:r>
              <a:rPr lang="ko-KR" altLang="en-US" dirty="0" smtClean="0"/>
              <a:t>질문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답 </a:t>
            </a:r>
            <a:r>
              <a:rPr lang="ko-KR" altLang="en-US" dirty="0" err="1" smtClean="0"/>
              <a:t>탭인탭</a:t>
            </a:r>
            <a:endParaRPr lang="en-US" altLang="ko-KR" dirty="0"/>
          </a:p>
          <a:p>
            <a:r>
              <a:rPr lang="ko-KR" altLang="en-US" dirty="0" smtClean="0"/>
              <a:t>예 보기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예문 노출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재클릭시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원복됨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추가 질문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7</a:t>
            </a:r>
            <a:r>
              <a:rPr lang="ko-KR" altLang="en-US" dirty="0" smtClean="0"/>
              <a:t>페이지로 이동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781819" y="4619877"/>
            <a:ext cx="1775488" cy="320042"/>
            <a:chOff x="4915693" y="4615244"/>
            <a:chExt cx="1775488" cy="32004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0" y="1978269"/>
            <a:ext cx="18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5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43566" y="1740685"/>
            <a:ext cx="8677987" cy="2884070"/>
            <a:chOff x="343566" y="1219069"/>
            <a:chExt cx="8677987" cy="2884070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509396" y="1456652"/>
              <a:ext cx="8512157" cy="2646487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6" y="1623665"/>
              <a:ext cx="7931096" cy="891145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51359" y="1564799"/>
              <a:ext cx="650545" cy="452752"/>
            </a:xfrm>
            <a:prstGeom prst="rect">
              <a:avLst/>
            </a:prstGeom>
          </p:spPr>
        </p:pic>
        <p:sp>
          <p:nvSpPr>
            <p:cNvPr id="41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623816"/>
              <a:ext cx="7931096" cy="1327238"/>
            </a:xfrm>
            <a:prstGeom prst="roundRect">
              <a:avLst>
                <a:gd name="adj" fmla="val 635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43566" y="2585480"/>
              <a:ext cx="658338" cy="58359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799925" y="1839280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여러분이 공정한 심판이라면 어떤 경기 방법을 제안할 건가요</a:t>
              </a:r>
              <a:r>
                <a:rPr lang="en-US" altLang="ko-KR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3775" y="2635334"/>
              <a:ext cx="7931097" cy="13042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342900" indent="-342900">
                <a:lnSpc>
                  <a:spcPct val="10500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토끼와 거북이가 똑같은 조건으로 경기할 수 있는 자전거 타기 경기를 합니다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  <a:p>
              <a:pPr marL="342900" indent="-342900">
                <a:lnSpc>
                  <a:spcPct val="10500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spc="-3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토끼는 달리고</a:t>
              </a:r>
              <a:r>
                <a:rPr lang="en-US" altLang="ko-KR" sz="2500" spc="-3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, </a:t>
              </a:r>
              <a:r>
                <a:rPr lang="ko-KR" altLang="en-US" sz="2500" spc="-3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거북이는 헤엄쳐서 같은 거리를 가는 경기를 합니다</a:t>
              </a:r>
              <a:r>
                <a:rPr lang="en-US" altLang="ko-KR" sz="2500" spc="-3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  <a:endParaRPr lang="en-US" altLang="ko-KR" sz="2500" spc="-3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8188741" y="1220812"/>
              <a:ext cx="304658" cy="261610"/>
              <a:chOff x="4035669" y="4009287"/>
              <a:chExt cx="304658" cy="261610"/>
            </a:xfrm>
          </p:grpSpPr>
          <p:sp>
            <p:nvSpPr>
              <p:cNvPr id="49" name="양쪽 모서리가 둥근 사각형 48"/>
              <p:cNvSpPr/>
              <p:nvPr/>
            </p:nvSpPr>
            <p:spPr>
              <a:xfrm>
                <a:off x="4035669" y="4009289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057927" y="4009287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8542373" y="1219069"/>
              <a:ext cx="304658" cy="261610"/>
              <a:chOff x="4035669" y="4009289"/>
              <a:chExt cx="304658" cy="261610"/>
            </a:xfrm>
          </p:grpSpPr>
          <p:sp>
            <p:nvSpPr>
              <p:cNvPr id="47" name="양쪽 모서리가 둥근 사각형 46"/>
              <p:cNvSpPr/>
              <p:nvPr/>
            </p:nvSpPr>
            <p:spPr>
              <a:xfrm>
                <a:off x="4035669" y="4009289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6E7D4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053919" y="4009289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37" name="그룹 36"/>
          <p:cNvGrpSpPr/>
          <p:nvPr/>
        </p:nvGrpSpPr>
        <p:grpSpPr>
          <a:xfrm>
            <a:off x="7659240" y="1319297"/>
            <a:ext cx="1406624" cy="346990"/>
            <a:chOff x="1930587" y="3288931"/>
            <a:chExt cx="1406624" cy="346990"/>
          </a:xfrm>
        </p:grpSpPr>
        <p:sp>
          <p:nvSpPr>
            <p:cNvPr id="51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pic>
        <p:nvPicPr>
          <p:cNvPr id="53" name="그림 5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249522" y="3656075"/>
            <a:ext cx="840067" cy="305950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337783" y="188608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040904" y="365607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533593" y="464655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393045" y="134251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81268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다음 이야기를 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토끼와 거북이가 공정한 경기를 하려면 어떻게 해야 할지 생각해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예화를 읽고 </a:t>
            </a:r>
            <a:r>
              <a:rPr lang="ko-KR" altLang="en-US" dirty="0" err="1"/>
              <a:t>공정하려면</a:t>
            </a:r>
            <a:r>
              <a:rPr lang="ko-KR" altLang="en-US" dirty="0"/>
              <a:t> 어떻게 해야할지 생각해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duk_03_06_0002_101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3_</a:t>
            </a:r>
            <a:r>
              <a:rPr lang="ko-KR" altLang="en-US" dirty="0" err="1"/>
              <a:t>탭인탭</a:t>
            </a:r>
            <a:r>
              <a:rPr lang="ko-KR" altLang="en-US" dirty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/>
              <a:t>질문</a:t>
            </a:r>
            <a:r>
              <a:rPr lang="en-US" altLang="ko-KR" dirty="0"/>
              <a:t>&amp;</a:t>
            </a:r>
            <a:r>
              <a:rPr lang="ko-KR" altLang="en-US" dirty="0"/>
              <a:t>답 </a:t>
            </a:r>
            <a:r>
              <a:rPr lang="ko-KR" altLang="en-US" dirty="0" err="1"/>
              <a:t>탭인탭</a:t>
            </a:r>
            <a:endParaRPr lang="en-US" altLang="ko-KR" dirty="0"/>
          </a:p>
          <a:p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예문 노출</a:t>
            </a:r>
            <a:r>
              <a:rPr lang="en-US" altLang="ko-KR" dirty="0"/>
              <a:t>(</a:t>
            </a:r>
            <a:r>
              <a:rPr lang="ko-KR" altLang="en-US" dirty="0" err="1"/>
              <a:t>재클릭시</a:t>
            </a:r>
            <a:r>
              <a:rPr lang="ko-KR" altLang="en-US" dirty="0"/>
              <a:t> </a:t>
            </a:r>
            <a:r>
              <a:rPr lang="ko-KR" altLang="en-US" dirty="0" err="1"/>
              <a:t>원복됨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추가 질문 버튼 클릭 시</a:t>
            </a:r>
            <a:r>
              <a:rPr lang="en-US" altLang="ko-KR" dirty="0"/>
              <a:t>, </a:t>
            </a:r>
            <a:r>
              <a:rPr lang="ko-KR" altLang="en-US" dirty="0"/>
              <a:t>슬라이드 </a:t>
            </a:r>
            <a:r>
              <a:rPr lang="en-US" altLang="ko-KR" dirty="0"/>
              <a:t>7</a:t>
            </a:r>
            <a:r>
              <a:rPr lang="ko-KR" altLang="en-US" dirty="0"/>
              <a:t>페이지로 이동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781819" y="4619877"/>
            <a:ext cx="1775488" cy="320042"/>
            <a:chOff x="4915693" y="4615244"/>
            <a:chExt cx="1775488" cy="32004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0" y="1978269"/>
            <a:ext cx="18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5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43566" y="1740685"/>
            <a:ext cx="8677987" cy="2884070"/>
            <a:chOff x="343566" y="1219069"/>
            <a:chExt cx="8677987" cy="2884070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509396" y="1456652"/>
              <a:ext cx="8512157" cy="2646487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6" y="1623665"/>
              <a:ext cx="7931096" cy="891145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51359" y="1564799"/>
              <a:ext cx="650545" cy="452752"/>
            </a:xfrm>
            <a:prstGeom prst="rect">
              <a:avLst/>
            </a:prstGeom>
          </p:spPr>
        </p:pic>
        <p:sp>
          <p:nvSpPr>
            <p:cNvPr id="41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623816"/>
              <a:ext cx="7931096" cy="1327238"/>
            </a:xfrm>
            <a:prstGeom prst="roundRect">
              <a:avLst>
                <a:gd name="adj" fmla="val 635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43566" y="2585480"/>
              <a:ext cx="658338" cy="583598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799925" y="1839280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제안한 방법이 공정하다고 생각하는 까닭은 무엇인가요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3775" y="2837311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342900" indent="-342900">
                <a:lnSpc>
                  <a:spcPct val="10500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자전거를 똑같이 타기 때문에 공정합니다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  <a:p>
              <a:pPr marL="342900" indent="-342900">
                <a:lnSpc>
                  <a:spcPct val="10500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spc="-2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토끼와 거북이가 각자 잘하는 경기 방법이기 때문에 공정합니다</a:t>
              </a:r>
              <a:r>
                <a:rPr lang="en-US" altLang="ko-KR" sz="2500" spc="-2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8188741" y="1220812"/>
              <a:ext cx="304658" cy="261610"/>
              <a:chOff x="4035669" y="4009287"/>
              <a:chExt cx="304658" cy="261610"/>
            </a:xfrm>
          </p:grpSpPr>
          <p:sp>
            <p:nvSpPr>
              <p:cNvPr id="49" name="양쪽 모서리가 둥근 사각형 48"/>
              <p:cNvSpPr/>
              <p:nvPr/>
            </p:nvSpPr>
            <p:spPr>
              <a:xfrm>
                <a:off x="4035669" y="4009289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6E7D4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057927" y="4009287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8542373" y="1219069"/>
              <a:ext cx="304658" cy="261610"/>
              <a:chOff x="4035669" y="4009289"/>
              <a:chExt cx="304658" cy="261610"/>
            </a:xfrm>
          </p:grpSpPr>
          <p:sp>
            <p:nvSpPr>
              <p:cNvPr id="47" name="양쪽 모서리가 둥근 사각형 46"/>
              <p:cNvSpPr/>
              <p:nvPr/>
            </p:nvSpPr>
            <p:spPr>
              <a:xfrm>
                <a:off x="4035669" y="4009289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053919" y="4009289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37" name="그룹 36"/>
          <p:cNvGrpSpPr/>
          <p:nvPr/>
        </p:nvGrpSpPr>
        <p:grpSpPr>
          <a:xfrm>
            <a:off x="7659240" y="1319297"/>
            <a:ext cx="1406624" cy="346990"/>
            <a:chOff x="1930587" y="3288931"/>
            <a:chExt cx="1406624" cy="346990"/>
          </a:xfrm>
        </p:grpSpPr>
        <p:sp>
          <p:nvSpPr>
            <p:cNvPr id="51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sp>
        <p:nvSpPr>
          <p:cNvPr id="53" name="타원 52"/>
          <p:cNvSpPr/>
          <p:nvPr/>
        </p:nvSpPr>
        <p:spPr>
          <a:xfrm>
            <a:off x="337783" y="188608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040904" y="365607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533593" y="464655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393045" y="134251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32158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다음 이야기를 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토끼와 거북이가 공정한 경기를 하려면 어떻게 해야 할지 생각해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예화를 읽고 </a:t>
            </a:r>
            <a:r>
              <a:rPr lang="ko-KR" altLang="en-US" dirty="0" err="1"/>
              <a:t>공정하려면</a:t>
            </a:r>
            <a:r>
              <a:rPr lang="ko-KR" altLang="en-US" dirty="0"/>
              <a:t> 어떻게 해야할지 생각해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duk_03_06_0002_101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3_</a:t>
            </a:r>
            <a:r>
              <a:rPr lang="ko-KR" altLang="en-US" dirty="0" smtClean="0"/>
              <a:t>추가 질문 </a:t>
            </a:r>
            <a:r>
              <a:rPr lang="ko-KR" altLang="en-US" dirty="0" err="1" smtClean="0"/>
              <a:t>풀팝업</a:t>
            </a:r>
            <a:r>
              <a:rPr lang="en-US" altLang="ko-KR" dirty="0"/>
              <a:t> </a:t>
            </a:r>
            <a:r>
              <a:rPr lang="ko-KR" altLang="en-US" dirty="0" err="1" smtClean="0"/>
              <a:t>탭인탭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 </a:t>
            </a:r>
          </a:p>
          <a:p>
            <a:r>
              <a:rPr lang="ko-KR" altLang="en-US" dirty="0" smtClean="0"/>
              <a:t>질문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답 </a:t>
            </a:r>
            <a:r>
              <a:rPr lang="ko-KR" altLang="en-US" dirty="0" err="1" smtClean="0"/>
              <a:t>탭인탭</a:t>
            </a:r>
            <a:endParaRPr lang="en-US" altLang="ko-KR" dirty="0" smtClean="0"/>
          </a:p>
          <a:p>
            <a:r>
              <a:rPr lang="ko-KR" altLang="en-US" dirty="0" smtClean="0"/>
              <a:t>예 </a:t>
            </a:r>
            <a:r>
              <a:rPr lang="ko-KR" altLang="en-US" dirty="0"/>
              <a:t>보기 버튼 클릭 시</a:t>
            </a:r>
            <a:r>
              <a:rPr lang="en-US" altLang="ko-KR" dirty="0"/>
              <a:t>, </a:t>
            </a:r>
            <a:r>
              <a:rPr lang="ko-KR" altLang="en-US" dirty="0"/>
              <a:t>예문 노출</a:t>
            </a:r>
            <a:r>
              <a:rPr lang="en-US" altLang="ko-KR" dirty="0"/>
              <a:t>(</a:t>
            </a:r>
            <a:r>
              <a:rPr lang="ko-KR" altLang="en-US" dirty="0" err="1"/>
              <a:t>재클릭시</a:t>
            </a:r>
            <a:r>
              <a:rPr lang="ko-KR" altLang="en-US" dirty="0"/>
              <a:t> </a:t>
            </a:r>
            <a:r>
              <a:rPr lang="ko-KR" altLang="en-US" dirty="0" err="1"/>
              <a:t>원복됨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X </a:t>
            </a:r>
            <a:r>
              <a:rPr lang="ko-KR" altLang="en-US" dirty="0" smtClean="0"/>
              <a:t>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5</a:t>
            </a:r>
            <a:r>
              <a:rPr lang="ko-KR" altLang="en-US" dirty="0" smtClean="0"/>
              <a:t>페이지로 이동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332418" y="883243"/>
            <a:ext cx="8689135" cy="3611882"/>
            <a:chOff x="332418" y="783660"/>
            <a:chExt cx="8689135" cy="3611882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0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813776" y="1307311"/>
              <a:ext cx="7931097" cy="8757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00" dirty="0" smtClean="0"/>
                <a:t>토끼와 거북이 말고 다른 동물이 경기에 참가한다면</a:t>
              </a:r>
              <a:endParaRPr lang="en-US" altLang="ko-KR" sz="2500" spc="-100" dirty="0" smtClean="0"/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어떤 규칙으로 경기를 해야 공정할까요</a:t>
              </a:r>
              <a:r>
                <a:rPr lang="en-US" altLang="ko-KR" sz="2500" spc="-1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3776" y="2859722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다리가 긴 동물이 다리가 짧은 동물보다 </a:t>
              </a:r>
              <a:endPara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늦게</a:t>
              </a:r>
              <a:r>
                <a:rPr lang="en-US" altLang="ko-KR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출발해야 할 것 같습니다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7823870" y="783660"/>
              <a:ext cx="304658" cy="261610"/>
              <a:chOff x="4035669" y="3578468"/>
              <a:chExt cx="304658" cy="261610"/>
            </a:xfrm>
          </p:grpSpPr>
          <p:sp>
            <p:nvSpPr>
              <p:cNvPr id="71" name="양쪽 모서리가 둥근 사각형 70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057927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8188741" y="789993"/>
              <a:ext cx="304658" cy="261610"/>
              <a:chOff x="4035669" y="3578468"/>
              <a:chExt cx="304658" cy="261610"/>
            </a:xfrm>
          </p:grpSpPr>
          <p:sp>
            <p:nvSpPr>
              <p:cNvPr id="69" name="양쪽 모서리가 둥근 사각형 68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pic>
        <p:nvPicPr>
          <p:cNvPr id="73" name="그림 7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49522" y="3274779"/>
            <a:ext cx="840067" cy="305950"/>
          </a:xfrm>
          <a:prstGeom prst="rect">
            <a:avLst/>
          </a:prstGeom>
        </p:spPr>
      </p:pic>
      <p:sp>
        <p:nvSpPr>
          <p:cNvPr id="27" name="타원 26"/>
          <p:cNvSpPr/>
          <p:nvPr/>
        </p:nvSpPr>
        <p:spPr>
          <a:xfrm>
            <a:off x="332418" y="96328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990322" y="326488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648178" y="29502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2537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다음 이야기를 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토끼와 거북이가 공정한 경기를 하려면 어떻게 해야 할지 생각해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예화를 읽고 </a:t>
            </a:r>
            <a:r>
              <a:rPr lang="ko-KR" altLang="en-US" dirty="0" err="1"/>
              <a:t>공정하려면</a:t>
            </a:r>
            <a:r>
              <a:rPr lang="ko-KR" altLang="en-US" dirty="0"/>
              <a:t> 어떻게 해야할지 생각해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duk_03_06_0002_101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3_</a:t>
            </a:r>
            <a:r>
              <a:rPr lang="ko-KR" altLang="en-US" dirty="0"/>
              <a:t>추가 질문 </a:t>
            </a:r>
            <a:r>
              <a:rPr lang="ko-KR" altLang="en-US" dirty="0" err="1"/>
              <a:t>풀팝업</a:t>
            </a:r>
            <a:r>
              <a:rPr lang="en-US" altLang="ko-KR" dirty="0"/>
              <a:t> </a:t>
            </a:r>
            <a:r>
              <a:rPr lang="ko-KR" altLang="en-US" dirty="0" err="1"/>
              <a:t>탭인탭</a:t>
            </a:r>
            <a:r>
              <a:rPr lang="ko-KR" altLang="en-US" dirty="0"/>
              <a:t> </a:t>
            </a:r>
            <a:r>
              <a:rPr lang="en-US" altLang="ko-KR" dirty="0" smtClean="0"/>
              <a:t>2] </a:t>
            </a:r>
            <a:endParaRPr lang="en-US" altLang="ko-KR" dirty="0"/>
          </a:p>
          <a:p>
            <a:r>
              <a:rPr lang="ko-KR" altLang="en-US" dirty="0"/>
              <a:t>질문</a:t>
            </a:r>
            <a:r>
              <a:rPr lang="en-US" altLang="ko-KR" dirty="0"/>
              <a:t>&amp;</a:t>
            </a:r>
            <a:r>
              <a:rPr lang="ko-KR" altLang="en-US" dirty="0"/>
              <a:t>답 </a:t>
            </a:r>
            <a:r>
              <a:rPr lang="ko-KR" altLang="en-US" dirty="0" err="1"/>
              <a:t>탭인탭</a:t>
            </a:r>
            <a:endParaRPr lang="en-US" altLang="ko-KR" dirty="0"/>
          </a:p>
          <a:p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예문 노출</a:t>
            </a:r>
            <a:r>
              <a:rPr lang="en-US" altLang="ko-KR" dirty="0"/>
              <a:t>(</a:t>
            </a:r>
            <a:r>
              <a:rPr lang="ko-KR" altLang="en-US" dirty="0" err="1"/>
              <a:t>재클릭시</a:t>
            </a:r>
            <a:r>
              <a:rPr lang="ko-KR" altLang="en-US" dirty="0"/>
              <a:t> </a:t>
            </a:r>
            <a:r>
              <a:rPr lang="ko-KR" altLang="en-US" dirty="0" err="1"/>
              <a:t>원복됨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X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슬라이드 </a:t>
            </a:r>
            <a:r>
              <a:rPr lang="en-US" altLang="ko-KR" dirty="0"/>
              <a:t>5</a:t>
            </a:r>
            <a:r>
              <a:rPr lang="ko-KR" altLang="en-US" dirty="0"/>
              <a:t>페이지로 이동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332418" y="883243"/>
            <a:ext cx="8689135" cy="3611882"/>
            <a:chOff x="332418" y="783660"/>
            <a:chExt cx="8689135" cy="3611882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0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62" name="TextBox 61"/>
            <p:cNvSpPr txBox="1"/>
            <p:nvPr/>
          </p:nvSpPr>
          <p:spPr>
            <a:xfrm>
              <a:off x="813776" y="1295065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00" dirty="0" smtClean="0"/>
                <a:t>실제 운동 경기에서 경기를 불공정하게 하지 않으려는</a:t>
              </a:r>
              <a:endParaRPr lang="en-US" altLang="ko-KR" sz="2500" spc="-100" dirty="0" smtClean="0"/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규칙에는 어떤 것이 있을까요</a:t>
              </a:r>
              <a:r>
                <a:rPr lang="en-US" altLang="ko-KR" sz="2500" spc="-1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3776" y="2871969"/>
              <a:ext cx="7931097" cy="8757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태권도 경기를 할 때 몸무게가 비슷한 사람끼리</a:t>
              </a:r>
              <a:endPara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경기를 하도록 규칙을 정했습니다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7823870" y="783660"/>
              <a:ext cx="304658" cy="261610"/>
              <a:chOff x="4035669" y="3578468"/>
              <a:chExt cx="304658" cy="261610"/>
            </a:xfrm>
          </p:grpSpPr>
          <p:sp>
            <p:nvSpPr>
              <p:cNvPr id="71" name="양쪽 모서리가 둥근 사각형 70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6E7D4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057927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8188741" y="789993"/>
              <a:ext cx="304658" cy="261610"/>
              <a:chOff x="4035669" y="3578468"/>
              <a:chExt cx="304658" cy="261610"/>
            </a:xfrm>
          </p:grpSpPr>
          <p:sp>
            <p:nvSpPr>
              <p:cNvPr id="69" name="양쪽 모서리가 둥근 사각형 68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sp>
        <p:nvSpPr>
          <p:cNvPr id="26" name="타원 25"/>
          <p:cNvSpPr/>
          <p:nvPr/>
        </p:nvSpPr>
        <p:spPr>
          <a:xfrm>
            <a:off x="332418" y="96328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990322" y="326488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8648178" y="29502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49522" y="3274779"/>
            <a:ext cx="840067" cy="30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3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이번 시간 </a:t>
            </a:r>
            <a:r>
              <a:rPr lang="ko-KR" altLang="en-US" dirty="0" smtClean="0"/>
              <a:t>안내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duk_03_06_0002_102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[102_</a:t>
            </a:r>
            <a:r>
              <a:rPr lang="ko-KR" altLang="en-US" dirty="0"/>
              <a:t>이번 시간에 배울 내용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텍스트 및 쪽수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텍스트</a:t>
            </a:r>
            <a:r>
              <a:rPr lang="en-US" altLang="ko-KR" dirty="0"/>
              <a:t>+</a:t>
            </a:r>
            <a:r>
              <a:rPr lang="ko-KR" altLang="en-US" dirty="0"/>
              <a:t>개체 노출 효과 적용</a:t>
            </a:r>
            <a:r>
              <a:rPr lang="en-US" altLang="ko-KR" dirty="0"/>
              <a:t>(</a:t>
            </a:r>
            <a:r>
              <a:rPr lang="ko-KR" altLang="en-US" dirty="0"/>
              <a:t>하단 링크 참고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일부 텍스트 </a:t>
            </a:r>
            <a:r>
              <a:rPr lang="ko-KR" altLang="en-US" dirty="0" err="1"/>
              <a:t>별색값</a:t>
            </a:r>
            <a:r>
              <a:rPr lang="en-US" altLang="ko-KR" dirty="0"/>
              <a:t>: #FF6600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ko-KR" altLang="en-US" dirty="0" smtClean="0">
                <a:solidFill>
                  <a:srgbClr val="FF6600"/>
                </a:solidFill>
              </a:rPr>
              <a:t>공정함</a:t>
            </a:r>
            <a:r>
              <a:rPr lang="ko-KR" altLang="en-US" dirty="0" smtClean="0"/>
              <a:t>과 </a:t>
            </a:r>
            <a:r>
              <a:rPr lang="ko-KR" altLang="en-US" dirty="0" err="1" smtClean="0">
                <a:solidFill>
                  <a:srgbClr val="FF6600"/>
                </a:solidFill>
              </a:rPr>
              <a:t>불공정함</a:t>
            </a:r>
            <a:r>
              <a:rPr lang="ko-KR" altLang="en-US" dirty="0" err="1"/>
              <a:t>을</a:t>
            </a:r>
            <a:r>
              <a:rPr lang="ko-KR" altLang="en-US" dirty="0" smtClean="0"/>
              <a:t> </a:t>
            </a:r>
            <a:r>
              <a:rPr lang="ko-KR" altLang="en-US" dirty="0" smtClean="0"/>
              <a:t>바르게 판단하고</a:t>
            </a:r>
            <a:r>
              <a:rPr lang="en-US" altLang="ko-KR" dirty="0" smtClean="0"/>
              <a:t>,</a:t>
            </a:r>
          </a:p>
          <a:p>
            <a:pPr>
              <a:lnSpc>
                <a:spcPct val="70000"/>
              </a:lnSpc>
            </a:pPr>
            <a:r>
              <a:rPr lang="ko-KR" altLang="en-US" dirty="0" smtClean="0"/>
              <a:t>불공정한 </a:t>
            </a:r>
            <a:r>
              <a:rPr lang="ko-KR" altLang="en-US" dirty="0" smtClean="0"/>
              <a:t>것을 </a:t>
            </a:r>
            <a:r>
              <a:rPr lang="ko-KR" altLang="en-US" dirty="0" smtClean="0">
                <a:solidFill>
                  <a:srgbClr val="FF6600"/>
                </a:solidFill>
              </a:rPr>
              <a:t>공정하게 바로잡는 능력</a:t>
            </a:r>
            <a:r>
              <a:rPr lang="ko-KR" altLang="en-US" dirty="0" smtClean="0"/>
              <a:t>을</a:t>
            </a:r>
            <a:endParaRPr lang="en-US" altLang="ko-KR" dirty="0" smtClean="0"/>
          </a:p>
          <a:p>
            <a:pPr>
              <a:lnSpc>
                <a:spcPct val="70000"/>
              </a:lnSpc>
            </a:pPr>
            <a:r>
              <a:rPr lang="ko-KR" altLang="en-US" dirty="0" smtClean="0"/>
              <a:t>길러 봅시다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ko-KR" dirty="0" smtClean="0"/>
              <a:t>92~93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66446" y="98965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683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1605</Words>
  <Application>Microsoft Office PowerPoint</Application>
  <PresentationFormat>와이드스크린</PresentationFormat>
  <Paragraphs>350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Noto Sans KR</vt:lpstr>
      <vt:lpstr>Noto Sans KR Black</vt:lpstr>
      <vt:lpstr>Noto Sans KR ExtraBold</vt:lpstr>
      <vt:lpstr>Noto Sans KR Medium</vt:lpstr>
      <vt:lpstr>맑은 고딕</vt:lpstr>
      <vt:lpstr>여기어때 잘난체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이영현</dc:creator>
  <cp:lastModifiedBy>이영현</cp:lastModifiedBy>
  <cp:revision>191</cp:revision>
  <dcterms:created xsi:type="dcterms:W3CDTF">2024-10-14T06:06:43Z</dcterms:created>
  <dcterms:modified xsi:type="dcterms:W3CDTF">2025-05-22T04:34:39Z</dcterms:modified>
</cp:coreProperties>
</file>