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59" r:id="rId5"/>
    <p:sldId id="265" r:id="rId6"/>
    <p:sldId id="258" r:id="rId7"/>
    <p:sldId id="264" r:id="rId8"/>
    <p:sldId id="266" r:id="rId9"/>
    <p:sldId id="260" r:id="rId10"/>
    <p:sldId id="261" r:id="rId11"/>
    <p:sldId id="262" r:id="rId12"/>
    <p:sldId id="263" r:id="rId13"/>
    <p:sldId id="269" r:id="rId14"/>
    <p:sldId id="271" r:id="rId15"/>
    <p:sldId id="267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공정한 사회를 만들려는 노력 살펴보기" id="{2FD0FB34-C67A-4485-B1E0-D4539817401C}">
          <p14:sldIdLst>
            <p14:sldId id="259"/>
            <p14:sldId id="265"/>
          </p14:sldIdLst>
        </p14:section>
        <p14:section name="102_이번 시간에 배울 내용" id="{92964108-CE22-4F26-8F37-86B65181DB3F}">
          <p14:sldIdLst>
            <p14:sldId id="258"/>
          </p14:sldIdLst>
        </p14:section>
        <p14:section name="201_공정의 뜻 써 보고, '공정한 모습' 그려서 전시해 보기" id="{9ECA124D-7BE3-4BF6-A524-18587BB82F27}">
          <p14:sldIdLst>
            <p14:sldId id="264"/>
            <p14:sldId id="266"/>
            <p14:sldId id="260"/>
          </p14:sldIdLst>
        </p14:section>
        <p14:section name="301_공정한 사회를 만들려는 마음가짐 써 보기" id="{573E2D1B-1789-42B4-8C7C-7AF1E71FFDC6}">
          <p14:sldIdLst>
            <p14:sldId id="261"/>
            <p14:sldId id="262"/>
          </p14:sldIdLst>
        </p14:section>
        <p14:section name="302_단원 마무리" id="{66D44438-38B5-4819-87AC-5275AFF635F8}">
          <p14:sldIdLst>
            <p14:sldId id="263"/>
            <p14:sldId id="269"/>
            <p14:sldId id="271"/>
          </p14:sldIdLst>
        </p14:section>
        <p14:section name="303_생각 놀이터" id="{BDDDB221-CC23-4C09-B1FC-ABD06D0AF21A}">
          <p14:sldIdLst>
            <p14:sldId id="267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6EE6"/>
    <a:srgbClr val="00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_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microsoft.com/office/2007/relationships/hdphoto" Target="../media/hdphoto4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5" Type="http://schemas.microsoft.com/office/2007/relationships/hdphoto" Target="../media/hdphoto3.wdp"/><Relationship Id="rId4" Type="http://schemas.openxmlformats.org/officeDocument/2006/relationships/image" Target="../media/image34.png"/><Relationship Id="rId9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8.png"/><Relationship Id="rId7" Type="http://schemas.openxmlformats.org/officeDocument/2006/relationships/image" Target="../media/image15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6.png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duk_03_06_0004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2401608" y="3922174"/>
            <a:ext cx="3207884" cy="436562"/>
          </a:xfrm>
        </p:spPr>
        <p:txBody>
          <a:bodyPr/>
          <a:lstStyle/>
          <a:p>
            <a:r>
              <a:rPr lang="ko-KR" altLang="en-US" dirty="0" smtClean="0"/>
              <a:t>공정한 사회를 향해 나아가요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491288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25.05.14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이영현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사회를 만들려는 마음가짐 써 보기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duk_03_06_0004_301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[301_</a:t>
            </a:r>
            <a:r>
              <a:rPr lang="ko-KR" altLang="en-US" dirty="0" smtClean="0">
                <a:solidFill>
                  <a:schemeClr val="tx1"/>
                </a:solidFill>
              </a:rPr>
              <a:t>핵심 정리 </a:t>
            </a:r>
            <a:r>
              <a:rPr lang="ko-KR" altLang="en-US" dirty="0" err="1" smtClean="0">
                <a:solidFill>
                  <a:schemeClr val="tx1"/>
                </a:solidFill>
              </a:rPr>
              <a:t>풀팝업</a:t>
            </a:r>
            <a:r>
              <a:rPr lang="en-US" altLang="ko-KR" dirty="0" smtClean="0">
                <a:solidFill>
                  <a:schemeClr val="tx1"/>
                </a:solidFill>
              </a:rPr>
              <a:t>]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제목 텍스트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err="1">
                <a:solidFill>
                  <a:schemeClr val="tx1"/>
                </a:solidFill>
              </a:rPr>
              <a:t>블릿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텍스트</a:t>
            </a:r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</a:rPr>
              <a:t>초성 버튼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초성 </a:t>
            </a:r>
            <a:r>
              <a:rPr lang="ko-KR" altLang="en-US" dirty="0">
                <a:solidFill>
                  <a:schemeClr val="tx1"/>
                </a:solidFill>
              </a:rPr>
              <a:t>버튼 클릭 시 파란색 정답 텍스트 노출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 err="1">
                <a:solidFill>
                  <a:schemeClr val="tx1"/>
                </a:solidFill>
              </a:rPr>
              <a:t>재클릭</a:t>
            </a:r>
            <a:r>
              <a:rPr lang="ko-KR" altLang="en-US" dirty="0">
                <a:solidFill>
                  <a:schemeClr val="tx1"/>
                </a:solidFill>
              </a:rPr>
              <a:t> 시 </a:t>
            </a:r>
            <a:r>
              <a:rPr lang="ko-KR" altLang="en-US" dirty="0" err="1">
                <a:solidFill>
                  <a:schemeClr val="tx1"/>
                </a:solidFill>
              </a:rPr>
              <a:t>원복됨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정답 확인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정답 가리기 버튼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정답 확인 버튼 클릭 시 정답 텍스트 노출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정답 가리기 버튼으로 </a:t>
            </a:r>
            <a:r>
              <a:rPr lang="ko-KR" altLang="en-US" dirty="0" err="1">
                <a:solidFill>
                  <a:schemeClr val="tx1"/>
                </a:solidFill>
              </a:rPr>
              <a:t>토글됨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정답 가리기 버튼 클릭 시 정답 텍스트 사라짐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정답 확인 버튼으로 </a:t>
            </a:r>
            <a:r>
              <a:rPr lang="ko-KR" altLang="en-US" dirty="0" err="1">
                <a:solidFill>
                  <a:schemeClr val="tx1"/>
                </a:solidFill>
              </a:rPr>
              <a:t>토글됨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</a:rPr>
              <a:t>4. X</a:t>
            </a:r>
            <a:r>
              <a:rPr lang="ko-KR" altLang="en-US" dirty="0">
                <a:solidFill>
                  <a:schemeClr val="tx1"/>
                </a:solidFill>
              </a:rPr>
              <a:t>버튼 클릭 시 이전 슬라이드 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 smtClean="0">
                <a:solidFill>
                  <a:schemeClr val="tx1"/>
                </a:solidFill>
              </a:rPr>
              <a:t>페이지로 </a:t>
            </a:r>
            <a:r>
              <a:rPr lang="ko-KR" altLang="en-US" dirty="0">
                <a:solidFill>
                  <a:schemeClr val="tx1"/>
                </a:solidFill>
              </a:rPr>
              <a:t>이동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0" y="226414"/>
            <a:ext cx="9353974" cy="5083243"/>
            <a:chOff x="0" y="226414"/>
            <a:chExt cx="9353974" cy="5083243"/>
          </a:xfrm>
        </p:grpSpPr>
        <p:sp>
          <p:nvSpPr>
            <p:cNvPr id="30" name="직사각형 29"/>
            <p:cNvSpPr/>
            <p:nvPr/>
          </p:nvSpPr>
          <p:spPr>
            <a:xfrm>
              <a:off x="0" y="227200"/>
              <a:ext cx="9353974" cy="4749246"/>
            </a:xfrm>
            <a:prstGeom prst="rect">
              <a:avLst/>
            </a:prstGeom>
            <a:solidFill>
              <a:srgbClr val="F6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>
              <a:off x="227889" y="699937"/>
              <a:ext cx="8910057" cy="4273061"/>
            </a:xfrm>
            <a:prstGeom prst="round2SameRect">
              <a:avLst>
                <a:gd name="adj1" fmla="val 709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20" y="226414"/>
              <a:ext cx="1701484" cy="399194"/>
            </a:xfrm>
            <a:prstGeom prst="rect">
              <a:avLst/>
            </a:prstGeom>
          </p:spPr>
        </p:pic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285" y="234000"/>
              <a:ext cx="476281" cy="476281"/>
            </a:xfrm>
            <a:prstGeom prst="rect">
              <a:avLst/>
            </a:prstGeom>
          </p:spPr>
        </p:pic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596273"/>
              <a:ext cx="997200" cy="313585"/>
            </a:xfrm>
            <a:prstGeom prst="rect">
              <a:avLst/>
            </a:prstGeom>
          </p:spPr>
        </p:pic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996072"/>
              <a:ext cx="997200" cy="313585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454500" y="2005016"/>
            <a:ext cx="8130314" cy="477054"/>
            <a:chOff x="454500" y="2005016"/>
            <a:chExt cx="8130314" cy="477054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2189394"/>
              <a:ext cx="108000" cy="108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499000" y="2005016"/>
              <a:ext cx="8085814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 spc="-150" dirty="0" smtClean="0">
                  <a:latin typeface="+mn-ea"/>
                </a:rPr>
                <a:t>사람들은 공정한 사회를 만들기 위해 많은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+mn-ea"/>
                </a:rPr>
                <a:t>노력</a:t>
              </a:r>
              <a:r>
                <a:rPr lang="ko-KR" altLang="en-US" sz="2500" spc="-150" dirty="0" smtClean="0">
                  <a:latin typeface="+mn-ea"/>
                </a:rPr>
                <a:t>을 하고 있습니다</a:t>
              </a:r>
              <a:r>
                <a:rPr lang="en-US" altLang="ko-KR" sz="2500" spc="-150" dirty="0" smtClean="0">
                  <a:latin typeface="+mn-ea"/>
                </a:rPr>
                <a:t>.</a:t>
              </a:r>
              <a:endParaRPr lang="ko-KR" altLang="en-US" sz="2500" spc="-150" dirty="0">
                <a:solidFill>
                  <a:srgbClr val="00A0FF"/>
                </a:solidFill>
                <a:latin typeface="+mn-ea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701455" y="1046821"/>
            <a:ext cx="42370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 smtClean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</a:t>
            </a:r>
            <a:r>
              <a:rPr lang="ko-KR" altLang="en-US" sz="2500" spc="-150" dirty="0" smtClean="0">
                <a:solidFill>
                  <a:srgbClr val="FF66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공정한 사회를 향해 나아가요</a:t>
            </a:r>
            <a:r>
              <a:rPr lang="en-US" altLang="ko-KR" sz="2500" spc="-150" dirty="0" smtClean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]</a:t>
            </a:r>
            <a:endParaRPr lang="ko-KR" altLang="en-US" sz="2500" spc="-150" dirty="0">
              <a:solidFill>
                <a:srgbClr val="E3C8A8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498064" y="116871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21680" y="211379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7709640" y="46234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584814" y="2893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834137" y="1832908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ㄹ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5543195" y="1827352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ㄴ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454500" y="2864600"/>
            <a:ext cx="8130314" cy="477054"/>
            <a:chOff x="454500" y="2005016"/>
            <a:chExt cx="8130314" cy="477054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2189394"/>
              <a:ext cx="108000" cy="1080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499000" y="2005016"/>
              <a:ext cx="8085814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 spc="-150" dirty="0" smtClean="0">
                  <a:latin typeface="+mn-ea"/>
                </a:rPr>
                <a:t>우리는 생활에서 공정을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+mn-ea"/>
                </a:rPr>
                <a:t>실천</a:t>
              </a:r>
              <a:r>
                <a:rPr lang="ko-KR" altLang="en-US" sz="2500" spc="-150" dirty="0" smtClean="0">
                  <a:latin typeface="+mn-ea"/>
                </a:rPr>
                <a:t>하려는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+mn-ea"/>
                </a:rPr>
                <a:t>마음</a:t>
              </a:r>
              <a:r>
                <a:rPr lang="ko-KR" altLang="en-US" sz="2500" spc="-150" dirty="0" smtClean="0">
                  <a:latin typeface="+mn-ea"/>
                </a:rPr>
                <a:t>을 가져야 합니다</a:t>
              </a:r>
              <a:r>
                <a:rPr lang="en-US" altLang="ko-KR" sz="2500" spc="-150" dirty="0" smtClean="0">
                  <a:latin typeface="+mn-ea"/>
                </a:rPr>
                <a:t>.</a:t>
              </a:r>
              <a:endParaRPr lang="ko-KR" altLang="en-US" sz="2500" spc="-150" dirty="0">
                <a:solidFill>
                  <a:srgbClr val="00A0FF"/>
                </a:solidFill>
                <a:latin typeface="+mn-ea"/>
              </a:endParaRPr>
            </a:p>
          </p:txBody>
        </p:sp>
      </p:grpSp>
      <p:sp>
        <p:nvSpPr>
          <p:cNvPr id="41" name="모서리가 둥근 직사각형 40"/>
          <p:cNvSpPr/>
          <p:nvPr/>
        </p:nvSpPr>
        <p:spPr>
          <a:xfrm>
            <a:off x="3762083" y="2649845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ㅊ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471141" y="2644289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ㅅ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181988" y="2651517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ㅇ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891046" y="2645961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ㅁ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5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보기에서 알맞은 낱말을 찾아 문장을 완성해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자기 평가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9353974" y="5279304"/>
            <a:ext cx="2826000" cy="157869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단원 마무리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duk_03_06_0004_302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48445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[302_</a:t>
            </a:r>
            <a:r>
              <a:rPr lang="ko-KR" altLang="en-US" dirty="0"/>
              <a:t>활동 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1]</a:t>
            </a:r>
          </a:p>
          <a:p>
            <a:r>
              <a:rPr lang="ko-KR" altLang="en-US" dirty="0"/>
              <a:t>보기 박스</a:t>
            </a:r>
            <a:r>
              <a:rPr lang="en-US" altLang="ko-KR" dirty="0"/>
              <a:t>(</a:t>
            </a:r>
            <a:r>
              <a:rPr lang="ko-KR" altLang="en-US" dirty="0"/>
              <a:t>드래그앤드롭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드래그앤드롭 개체</a:t>
            </a:r>
            <a:r>
              <a:rPr lang="en-US" altLang="ko-KR" dirty="0"/>
              <a:t>(</a:t>
            </a:r>
            <a:r>
              <a:rPr lang="ko-KR" altLang="en-US" dirty="0"/>
              <a:t>텍스트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고정</a:t>
            </a:r>
            <a:r>
              <a:rPr lang="en-US" altLang="ko-KR" dirty="0"/>
              <a:t>/</a:t>
            </a:r>
            <a:r>
              <a:rPr lang="ko-KR" altLang="en-US" dirty="0"/>
              <a:t>수량 </a:t>
            </a:r>
            <a:r>
              <a:rPr lang="ko-KR" altLang="en-US" dirty="0" err="1"/>
              <a:t>한정형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텍스트 드롭 시</a:t>
            </a:r>
            <a:r>
              <a:rPr lang="en-US" altLang="ko-KR" dirty="0"/>
              <a:t>, </a:t>
            </a:r>
            <a:r>
              <a:rPr lang="ko-KR" altLang="en-US" dirty="0"/>
              <a:t>보기 영역에서 해당 텍스트 사라짐</a:t>
            </a:r>
            <a:r>
              <a:rPr lang="en-US" altLang="ko-KR" dirty="0"/>
              <a:t>(</a:t>
            </a:r>
            <a:r>
              <a:rPr lang="ko-KR" altLang="en-US" dirty="0"/>
              <a:t>수량 한정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텍스트를 하단 회색 텍스트 박스에 드래그할 시</a:t>
            </a:r>
            <a:r>
              <a:rPr lang="en-US" altLang="ko-KR" dirty="0"/>
              <a:t>, </a:t>
            </a:r>
            <a:r>
              <a:rPr lang="ko-KR" altLang="en-US" dirty="0"/>
              <a:t>정답인 경우 정답 효과음</a:t>
            </a:r>
            <a:r>
              <a:rPr lang="en-US" altLang="ko-KR" dirty="0"/>
              <a:t>+</a:t>
            </a:r>
            <a:r>
              <a:rPr lang="ko-KR" altLang="en-US" dirty="0" err="1"/>
              <a:t>드롭됨</a:t>
            </a:r>
            <a:r>
              <a:rPr lang="en-US" altLang="ko-KR" dirty="0"/>
              <a:t>(</a:t>
            </a:r>
            <a:r>
              <a:rPr lang="ko-KR" altLang="en-US" dirty="0"/>
              <a:t>정답 아닐 시 오답 효과음</a:t>
            </a:r>
            <a:r>
              <a:rPr lang="en-US" altLang="ko-KR" dirty="0"/>
              <a:t>+</a:t>
            </a:r>
            <a:r>
              <a:rPr lang="ko-KR" altLang="en-US" dirty="0"/>
              <a:t>붙지 않음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삽화</a:t>
            </a:r>
            <a:r>
              <a:rPr lang="en-US" altLang="ko-KR" dirty="0"/>
              <a:t>+</a:t>
            </a:r>
            <a:r>
              <a:rPr lang="ko-KR" altLang="en-US" dirty="0"/>
              <a:t>텍스트 박스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회색 텍스트 박스</a:t>
            </a:r>
            <a:r>
              <a:rPr lang="en-US" altLang="ko-KR" dirty="0"/>
              <a:t>(</a:t>
            </a:r>
            <a:r>
              <a:rPr lang="ko-KR" altLang="en-US" dirty="0"/>
              <a:t>초기 공백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드래그앤드롭 붙는 영역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텍스트 노출 영역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5,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038263" y="1196537"/>
            <a:ext cx="7187665" cy="698434"/>
            <a:chOff x="617536" y="3636358"/>
            <a:chExt cx="4934382" cy="698434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"/>
            <a:srcRect r="6209"/>
            <a:stretch/>
          </p:blipFill>
          <p:spPr>
            <a:xfrm>
              <a:off x="617536" y="3636358"/>
              <a:ext cx="274606" cy="244234"/>
            </a:xfrm>
            <a:prstGeom prst="rect">
              <a:avLst/>
            </a:prstGeom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648390" y="3664934"/>
              <a:ext cx="4903528" cy="669858"/>
            </a:xfrm>
            <a:prstGeom prst="roundRect">
              <a:avLst>
                <a:gd name="adj" fmla="val 6790"/>
              </a:avLst>
            </a:prstGeom>
            <a:noFill/>
            <a:ln>
              <a:solidFill>
                <a:srgbClr val="F6E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2500" spc="-150" dirty="0" smtClean="0">
                  <a:solidFill>
                    <a:schemeClr val="tx1"/>
                  </a:solidFill>
                  <a:latin typeface="+mn-ea"/>
                </a:rPr>
                <a:t>다르게    배려    알맞게    같게    규칙    차별</a:t>
              </a:r>
              <a:endParaRPr lang="ko-KR" altLang="en-US" sz="2500" spc="-15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8" name="모서리가 둥근 직사각형 27"/>
          <p:cNvSpPr/>
          <p:nvPr/>
        </p:nvSpPr>
        <p:spPr>
          <a:xfrm>
            <a:off x="433552" y="2127488"/>
            <a:ext cx="4049828" cy="2289464"/>
          </a:xfrm>
          <a:prstGeom prst="roundRect">
            <a:avLst>
              <a:gd name="adj" fmla="val 8223"/>
            </a:avLst>
          </a:prstGeom>
          <a:solidFill>
            <a:srgbClr val="FFF5D1"/>
          </a:solidFill>
          <a:ln w="28575">
            <a:solidFill>
              <a:srgbClr val="FFE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같은 것은</a:t>
            </a:r>
            <a:endParaRPr lang="en-US" altLang="ko-KR" sz="2500" spc="-150" dirty="0" smtClean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en-US" altLang="ko-KR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대해야 합니다</a:t>
            </a:r>
            <a:r>
              <a:rPr lang="en-US" altLang="ko-KR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en-US" altLang="ko-KR" sz="2500" spc="-150" dirty="0" smtClean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07" y="4600805"/>
            <a:ext cx="997200" cy="31358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07" y="5044340"/>
            <a:ext cx="997200" cy="313585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4893763" y="2128869"/>
            <a:ext cx="4049828" cy="2288083"/>
          </a:xfrm>
          <a:prstGeom prst="roundRect">
            <a:avLst>
              <a:gd name="adj" fmla="val 6676"/>
            </a:avLst>
          </a:prstGeom>
          <a:solidFill>
            <a:srgbClr val="E7F4F9"/>
          </a:solidFill>
          <a:ln w="28575">
            <a:solidFill>
              <a:srgbClr val="A8D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것은</a:t>
            </a:r>
            <a:endParaRPr lang="en-US" altLang="ko-KR" sz="2500" spc="-150" dirty="0" smtClean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en-US" altLang="ko-KR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대해야 합니다</a:t>
            </a:r>
            <a:r>
              <a:rPr lang="en-US" altLang="ko-KR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19288" y="4579639"/>
            <a:ext cx="1402415" cy="320042"/>
            <a:chOff x="4915693" y="4615244"/>
            <a:chExt cx="1402415" cy="32004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3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1604697" y="3019245"/>
            <a:ext cx="1707538" cy="50595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같게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9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6064908" y="3019245"/>
            <a:ext cx="1707538" cy="50595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다르게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835850" y="14086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52" y="199788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688805" y="461736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866706" y="462799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3128626" y="314262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173190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보기에서 알맞은 낱말을 찾아 문장을 완성해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자기 평가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9353974" y="5513304"/>
            <a:ext cx="2826000" cy="134469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단원 마무리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duk_03_06_0004_302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[302_</a:t>
            </a:r>
            <a:r>
              <a:rPr lang="ko-KR" altLang="en-US" dirty="0"/>
              <a:t>활동 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/>
              <a:t>보기 박스</a:t>
            </a:r>
            <a:r>
              <a:rPr lang="en-US" altLang="ko-KR" dirty="0"/>
              <a:t>(</a:t>
            </a:r>
            <a:r>
              <a:rPr lang="ko-KR" altLang="en-US" dirty="0"/>
              <a:t>드래그앤드롭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드래그앤드롭 개체</a:t>
            </a:r>
            <a:r>
              <a:rPr lang="en-US" altLang="ko-KR" dirty="0"/>
              <a:t>(</a:t>
            </a:r>
            <a:r>
              <a:rPr lang="ko-KR" altLang="en-US" dirty="0"/>
              <a:t>텍스트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고정</a:t>
            </a:r>
            <a:r>
              <a:rPr lang="en-US" altLang="ko-KR" dirty="0"/>
              <a:t>/</a:t>
            </a:r>
            <a:r>
              <a:rPr lang="ko-KR" altLang="en-US" dirty="0"/>
              <a:t>수량 </a:t>
            </a:r>
            <a:r>
              <a:rPr lang="ko-KR" altLang="en-US" dirty="0" err="1"/>
              <a:t>한정형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텍스트 드롭 시</a:t>
            </a:r>
            <a:r>
              <a:rPr lang="en-US" altLang="ko-KR" dirty="0"/>
              <a:t>, </a:t>
            </a:r>
            <a:r>
              <a:rPr lang="ko-KR" altLang="en-US" dirty="0"/>
              <a:t>보기 영역에서 해당 텍스트 사라짐</a:t>
            </a:r>
            <a:r>
              <a:rPr lang="en-US" altLang="ko-KR" dirty="0"/>
              <a:t>(</a:t>
            </a:r>
            <a:r>
              <a:rPr lang="ko-KR" altLang="en-US" dirty="0"/>
              <a:t>수량 한정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텍스트를 하단 회색 텍스트 박스에 드래그할 시</a:t>
            </a:r>
            <a:r>
              <a:rPr lang="en-US" altLang="ko-KR" dirty="0"/>
              <a:t>, </a:t>
            </a:r>
            <a:r>
              <a:rPr lang="ko-KR" altLang="en-US" dirty="0"/>
              <a:t>정답인 경우 정답 효과음</a:t>
            </a:r>
            <a:r>
              <a:rPr lang="en-US" altLang="ko-KR" dirty="0"/>
              <a:t>+</a:t>
            </a:r>
            <a:r>
              <a:rPr lang="ko-KR" altLang="en-US" dirty="0" err="1"/>
              <a:t>드롭됨</a:t>
            </a:r>
            <a:r>
              <a:rPr lang="en-US" altLang="ko-KR" dirty="0"/>
              <a:t>(</a:t>
            </a:r>
            <a:r>
              <a:rPr lang="ko-KR" altLang="en-US" dirty="0"/>
              <a:t>정답 아닐 시 오답 효과음</a:t>
            </a:r>
            <a:r>
              <a:rPr lang="en-US" altLang="ko-KR" dirty="0"/>
              <a:t>+</a:t>
            </a:r>
            <a:r>
              <a:rPr lang="ko-KR" altLang="en-US" dirty="0"/>
              <a:t>붙지 않음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삽화</a:t>
            </a:r>
            <a:r>
              <a:rPr lang="en-US" altLang="ko-KR" dirty="0"/>
              <a:t>+</a:t>
            </a:r>
            <a:r>
              <a:rPr lang="ko-KR" altLang="en-US" dirty="0"/>
              <a:t>텍스트 박스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회색 텍스트 박스</a:t>
            </a:r>
            <a:r>
              <a:rPr lang="en-US" altLang="ko-KR" dirty="0"/>
              <a:t>(</a:t>
            </a:r>
            <a:r>
              <a:rPr lang="ko-KR" altLang="en-US" dirty="0"/>
              <a:t>초기 공백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드래그앤드롭 붙는 영역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텍스트 노출 영역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5,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038263" y="1196537"/>
            <a:ext cx="7187665" cy="698434"/>
            <a:chOff x="617536" y="3636358"/>
            <a:chExt cx="4934382" cy="698434"/>
          </a:xfrm>
        </p:grpSpPr>
        <p:pic>
          <p:nvPicPr>
            <p:cNvPr id="26" name="그림 25"/>
            <p:cNvPicPr>
              <a:picLocks noChangeAspect="1"/>
            </p:cNvPicPr>
            <p:nvPr/>
          </p:nvPicPr>
          <p:blipFill rotWithShape="1">
            <a:blip r:embed="rId2"/>
            <a:srcRect r="6209"/>
            <a:stretch/>
          </p:blipFill>
          <p:spPr>
            <a:xfrm>
              <a:off x="617536" y="3636358"/>
              <a:ext cx="274606" cy="244234"/>
            </a:xfrm>
            <a:prstGeom prst="rect">
              <a:avLst/>
            </a:prstGeom>
          </p:spPr>
        </p:pic>
        <p:sp>
          <p:nvSpPr>
            <p:cNvPr id="27" name="모서리가 둥근 직사각형 26"/>
            <p:cNvSpPr/>
            <p:nvPr/>
          </p:nvSpPr>
          <p:spPr>
            <a:xfrm>
              <a:off x="648390" y="3664934"/>
              <a:ext cx="4903528" cy="669858"/>
            </a:xfrm>
            <a:prstGeom prst="roundRect">
              <a:avLst>
                <a:gd name="adj" fmla="val 6790"/>
              </a:avLst>
            </a:prstGeom>
            <a:noFill/>
            <a:ln>
              <a:solidFill>
                <a:srgbClr val="F6E6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ct val="150000"/>
                </a:lnSpc>
              </a:pPr>
              <a:r>
                <a:rPr lang="ko-KR" altLang="en-US" sz="2500" spc="-150" dirty="0" smtClean="0">
                  <a:solidFill>
                    <a:schemeClr val="tx1"/>
                  </a:solidFill>
                  <a:latin typeface="+mn-ea"/>
                </a:rPr>
                <a:t>다르게    배려    알맞게    같게    규칙    차별</a:t>
              </a:r>
              <a:endParaRPr lang="ko-KR" altLang="en-US" sz="2500" spc="-150" dirty="0">
                <a:solidFill>
                  <a:schemeClr val="tx1"/>
                </a:solidFill>
                <a:latin typeface="+mn-ea"/>
              </a:endParaRPr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07" y="4600805"/>
            <a:ext cx="997200" cy="31358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007" y="5044340"/>
            <a:ext cx="997200" cy="313585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19288" y="4579639"/>
            <a:ext cx="1402415" cy="320042"/>
            <a:chOff x="4915693" y="4615244"/>
            <a:chExt cx="1402415" cy="32004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2" name="모서리가 둥근 직사각형 21"/>
          <p:cNvSpPr/>
          <p:nvPr/>
        </p:nvSpPr>
        <p:spPr>
          <a:xfrm>
            <a:off x="777096" y="2089730"/>
            <a:ext cx="7754942" cy="2290960"/>
          </a:xfrm>
          <a:prstGeom prst="roundRect">
            <a:avLst>
              <a:gd name="adj" fmla="val 7072"/>
            </a:avLst>
          </a:prstGeom>
          <a:solidFill>
            <a:srgbClr val="F2F7C8"/>
          </a:solidFill>
          <a:ln w="28575">
            <a:solidFill>
              <a:srgbClr val="D7D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              을 정할 때에는</a:t>
            </a:r>
            <a:endParaRPr lang="en-US" altLang="ko-KR" sz="2500" spc="-150" dirty="0" smtClean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                                   받는 사람이 없도록 해야 합니다</a:t>
            </a:r>
            <a:r>
              <a:rPr lang="en-US" altLang="ko-KR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2417885" y="2732188"/>
            <a:ext cx="1707538" cy="50595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규칙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1954823" y="3303464"/>
            <a:ext cx="1707538" cy="50595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차별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835850" y="14086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95604" y="199695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8805" y="461736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866706" y="462799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417885" y="266686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36034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단원을 마치며 자신의 모습을 되돌아봅시다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자기 평가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단원 마무리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duk_03_06_0004_302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[</a:t>
            </a:r>
            <a:r>
              <a:rPr lang="ko-KR" altLang="en-US"/>
              <a:t>자기 평가표</a:t>
            </a:r>
            <a:r>
              <a:rPr lang="en-US" altLang="ko-KR"/>
              <a:t>]</a:t>
            </a:r>
          </a:p>
          <a:p>
            <a:r>
              <a:rPr lang="ko-KR" altLang="en-US"/>
              <a:t>지시문 </a:t>
            </a:r>
            <a:r>
              <a:rPr lang="en-US" altLang="ko-KR"/>
              <a:t>bold: </a:t>
            </a:r>
            <a:r>
              <a:rPr lang="ko-KR" altLang="en-US"/>
              <a:t>얼굴</a:t>
            </a:r>
            <a:r>
              <a:rPr lang="en-US" altLang="ko-KR"/>
              <a:t>, </a:t>
            </a:r>
            <a:r>
              <a:rPr lang="ko-KR" altLang="en-US"/>
              <a:t>클릭</a:t>
            </a:r>
            <a:endParaRPr lang="en-US" altLang="ko-KR"/>
          </a:p>
          <a:p>
            <a:r>
              <a:rPr lang="ko-KR" altLang="en-US"/>
              <a:t>표 형태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표 안에 각 텍스트</a:t>
            </a:r>
            <a:r>
              <a:rPr lang="en-US" altLang="ko-KR"/>
              <a:t>+</a:t>
            </a:r>
            <a:r>
              <a:rPr lang="ko-KR" altLang="en-US"/>
              <a:t>얼굴 버튼 추가</a:t>
            </a:r>
            <a:endParaRPr lang="en-US" altLang="ko-KR"/>
          </a:p>
          <a:p>
            <a:pPr marL="171450" indent="-171450">
              <a:buFontTx/>
              <a:buChar char="-"/>
            </a:pPr>
            <a:r>
              <a:rPr lang="ko-KR" altLang="en-US"/>
              <a:t>얼굴 버튼 클릭 시 노란색으로 별색 효과</a:t>
            </a:r>
            <a:r>
              <a:rPr lang="en-US" altLang="ko-KR"/>
              <a:t>(</a:t>
            </a:r>
            <a:r>
              <a:rPr lang="ko-KR" altLang="en-US"/>
              <a:t>각 행당 마지막으로 클릭한 한 개만 표시됨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3. </a:t>
            </a:r>
            <a:r>
              <a:rPr lang="ko-KR" altLang="en-US"/>
              <a:t>범례 </a:t>
            </a:r>
            <a:r>
              <a:rPr lang="en-US" altLang="ko-KR"/>
              <a:t>-&gt; </a:t>
            </a:r>
            <a:r>
              <a:rPr lang="ko-KR" altLang="en-US"/>
              <a:t>표 왼쪽  하단에 위치</a:t>
            </a:r>
            <a:endParaRPr lang="en-US" altLang="ko-KR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12" name="그룹 111"/>
          <p:cNvGrpSpPr/>
          <p:nvPr/>
        </p:nvGrpSpPr>
        <p:grpSpPr>
          <a:xfrm>
            <a:off x="379453" y="939448"/>
            <a:ext cx="8677827" cy="3926256"/>
            <a:chOff x="379453" y="957032"/>
            <a:chExt cx="8677827" cy="3926256"/>
          </a:xfrm>
        </p:grpSpPr>
        <p:pic>
          <p:nvPicPr>
            <p:cNvPr id="113" name="그림 1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988" y="4545529"/>
              <a:ext cx="3053074" cy="337759"/>
            </a:xfrm>
            <a:prstGeom prst="rect">
              <a:avLst/>
            </a:prstGeom>
          </p:spPr>
        </p:pic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AD6F64CF-85DE-4B0F-A731-BAEB0B50DFB0}"/>
                </a:ext>
              </a:extLst>
            </p:cNvPr>
            <p:cNvGrpSpPr/>
            <p:nvPr/>
          </p:nvGrpSpPr>
          <p:grpSpPr>
            <a:xfrm>
              <a:off x="7786139" y="979416"/>
              <a:ext cx="1271141" cy="226833"/>
              <a:chOff x="5349044" y="2096438"/>
              <a:chExt cx="1125268" cy="223294"/>
            </a:xfrm>
          </p:grpSpPr>
          <p:sp>
            <p:nvSpPr>
              <p:cNvPr id="166" name="사각형: 둥근 모서리 13">
                <a:extLst>
                  <a:ext uri="{FF2B5EF4-FFF2-40B4-BE49-F238E27FC236}">
                    <a16:creationId xmlns:a16="http://schemas.microsoft.com/office/drawing/2014/main" id="{2090529F-F384-4AD5-9246-BA4D553262BF}"/>
                  </a:ext>
                </a:extLst>
              </p:cNvPr>
              <p:cNvSpPr/>
              <p:nvPr/>
            </p:nvSpPr>
            <p:spPr>
              <a:xfrm>
                <a:off x="5349044" y="2096438"/>
                <a:ext cx="1125268" cy="223294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>
                  <a:lumMod val="95000"/>
                </a:sysClr>
              </a:solidFill>
              <a:ln w="19050">
                <a:noFill/>
              </a:ln>
            </p:spPr>
            <p:txBody>
              <a:bodyPr rtlCol="0" anchor="ctr"/>
              <a:lstStyle/>
              <a:p>
                <a:pPr marL="14400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900" kern="0" spc="-50" dirty="0" smtClean="0">
                    <a:solidFill>
                      <a:prstClr val="black"/>
                    </a:solidFill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 얼굴</a:t>
                </a:r>
                <a:r>
                  <a:rPr kumimoji="0" lang="ko-KR" altLang="en-US" sz="900" i="0" u="none" strike="noStrike" kern="0" cap="none" spc="-50" normalizeH="0" noProof="0" dirty="0" smtClean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을 </a:t>
                </a:r>
                <a:r>
                  <a:rPr kumimoji="0" lang="ko-KR" altLang="en-US" sz="900" i="0" u="none" strike="noStrike" kern="0" cap="none" spc="-5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클릭</a:t>
                </a:r>
                <a:r>
                  <a:rPr kumimoji="0" lang="ko-KR" altLang="en-US" sz="900" i="0" u="none" strike="noStrike" kern="0" cap="none" spc="-50" normalizeH="0" noProof="0" dirty="0" smtClean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하세요</a:t>
                </a:r>
                <a:r>
                  <a:rPr kumimoji="0" lang="en-US" altLang="ko-KR" sz="900" i="0" u="none" strike="noStrike" kern="0" cap="none" spc="-50" normalizeH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.</a:t>
                </a:r>
                <a:endPara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pic>
            <p:nvPicPr>
              <p:cNvPr id="167" name="Picture 2" descr="D:\1_과학\1_초등 과학\3학년\1학기\2022\08_아이콘\help_icon.png">
                <a:extLst>
                  <a:ext uri="{FF2B5EF4-FFF2-40B4-BE49-F238E27FC236}">
                    <a16:creationId xmlns:a16="http://schemas.microsoft.com/office/drawing/2014/main" id="{089DF68E-420A-42AE-AAB0-C7FFA57C1E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9893" y="2136075"/>
                <a:ext cx="144016" cy="144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5" name="그룹 114"/>
            <p:cNvGrpSpPr/>
            <p:nvPr/>
          </p:nvGrpSpPr>
          <p:grpSpPr>
            <a:xfrm>
              <a:off x="445091" y="1415616"/>
              <a:ext cx="8604181" cy="682626"/>
              <a:chOff x="296416" y="1865240"/>
              <a:chExt cx="8604181" cy="682626"/>
            </a:xfrm>
          </p:grpSpPr>
          <p:sp>
            <p:nvSpPr>
              <p:cNvPr id="155" name="모서리가 둥근 직사각형 154"/>
              <p:cNvSpPr/>
              <p:nvPr/>
            </p:nvSpPr>
            <p:spPr>
              <a:xfrm>
                <a:off x="296416" y="1865240"/>
                <a:ext cx="8604181" cy="682626"/>
              </a:xfrm>
              <a:prstGeom prst="roundRect">
                <a:avLst/>
              </a:prstGeom>
              <a:solidFill>
                <a:srgbClr val="F3E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502078" y="1978092"/>
                <a:ext cx="6265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공정이 어떤 뜻인지 설명할 수 있나요</a:t>
                </a:r>
                <a:r>
                  <a:rPr lang="en-US" altLang="ko-KR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grpSp>
            <p:nvGrpSpPr>
              <p:cNvPr id="157" name="그룹 156"/>
              <p:cNvGrpSpPr/>
              <p:nvPr/>
            </p:nvGrpSpPr>
            <p:grpSpPr>
              <a:xfrm>
                <a:off x="6854132" y="1906772"/>
                <a:ext cx="583983" cy="586617"/>
                <a:chOff x="6545486" y="1915758"/>
                <a:chExt cx="583983" cy="586617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6545486" y="1915758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165" name="그림 16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639" b="100000" l="10000" r="100000">
                              <a14:foregroundMark x1="31250" y1="22892" x2="66250" y2="7349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9686" y="1942354"/>
                  <a:ext cx="526104" cy="545833"/>
                </a:xfrm>
                <a:prstGeom prst="rect">
                  <a:avLst/>
                </a:prstGeom>
              </p:spPr>
            </p:pic>
          </p:grpSp>
          <p:grpSp>
            <p:nvGrpSpPr>
              <p:cNvPr id="158" name="그룹 157"/>
              <p:cNvGrpSpPr/>
              <p:nvPr/>
            </p:nvGrpSpPr>
            <p:grpSpPr>
              <a:xfrm>
                <a:off x="7536335" y="1901523"/>
                <a:ext cx="583983" cy="586617"/>
                <a:chOff x="7536335" y="1901523"/>
                <a:chExt cx="583983" cy="586617"/>
              </a:xfrm>
            </p:grpSpPr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7536335" y="1901523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163" name="그림 16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100000" l="0" r="100000">
                              <a14:backgroundMark x1="8696" y1="73333" x2="21739" y2="9777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4309" y="1952118"/>
                  <a:ext cx="531676" cy="520119"/>
                </a:xfrm>
                <a:prstGeom prst="rect">
                  <a:avLst/>
                </a:prstGeom>
              </p:spPr>
            </p:pic>
          </p:grpSp>
          <p:grpSp>
            <p:nvGrpSpPr>
              <p:cNvPr id="159" name="그룹 158"/>
              <p:cNvGrpSpPr/>
              <p:nvPr/>
            </p:nvGrpSpPr>
            <p:grpSpPr>
              <a:xfrm>
                <a:off x="8218538" y="1903011"/>
                <a:ext cx="595051" cy="624338"/>
                <a:chOff x="8218538" y="1903011"/>
                <a:chExt cx="595051" cy="624338"/>
              </a:xfrm>
            </p:grpSpPr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8218538" y="1906117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161" name="그림 160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47060" y="1903011"/>
                  <a:ext cx="566529" cy="6243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6" name="그룹 115"/>
            <p:cNvGrpSpPr/>
            <p:nvPr/>
          </p:nvGrpSpPr>
          <p:grpSpPr>
            <a:xfrm>
              <a:off x="445090" y="2208760"/>
              <a:ext cx="8604181" cy="682626"/>
              <a:chOff x="296416" y="1865240"/>
              <a:chExt cx="8604181" cy="682626"/>
            </a:xfrm>
          </p:grpSpPr>
          <p:sp>
            <p:nvSpPr>
              <p:cNvPr id="144" name="모서리가 둥근 직사각형 143"/>
              <p:cNvSpPr/>
              <p:nvPr/>
            </p:nvSpPr>
            <p:spPr>
              <a:xfrm>
                <a:off x="296416" y="1865240"/>
                <a:ext cx="8604181" cy="682626"/>
              </a:xfrm>
              <a:prstGeom prst="roundRect">
                <a:avLst/>
              </a:prstGeom>
              <a:solidFill>
                <a:srgbClr val="F3E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502078" y="1978092"/>
                <a:ext cx="6265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공정한 것과 불공정한 것을 구별할 수 있나요</a:t>
                </a:r>
                <a:r>
                  <a:rPr lang="en-US" altLang="ko-KR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grpSp>
            <p:nvGrpSpPr>
              <p:cNvPr id="146" name="그룹 145"/>
              <p:cNvGrpSpPr/>
              <p:nvPr/>
            </p:nvGrpSpPr>
            <p:grpSpPr>
              <a:xfrm>
                <a:off x="6854132" y="1906772"/>
                <a:ext cx="583983" cy="586617"/>
                <a:chOff x="6545486" y="1915758"/>
                <a:chExt cx="583983" cy="586617"/>
              </a:xfrm>
            </p:grpSpPr>
            <p:sp>
              <p:nvSpPr>
                <p:cNvPr id="153" name="모서리가 둥근 직사각형 152"/>
                <p:cNvSpPr/>
                <p:nvPr/>
              </p:nvSpPr>
              <p:spPr>
                <a:xfrm>
                  <a:off x="6545486" y="1915758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154" name="그림 1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639" b="100000" l="10000" r="100000">
                              <a14:foregroundMark x1="31250" y1="22892" x2="66250" y2="7349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9686" y="1942354"/>
                  <a:ext cx="526104" cy="545833"/>
                </a:xfrm>
                <a:prstGeom prst="rect">
                  <a:avLst/>
                </a:prstGeom>
              </p:spPr>
            </p:pic>
          </p:grpSp>
          <p:grpSp>
            <p:nvGrpSpPr>
              <p:cNvPr id="147" name="그룹 146"/>
              <p:cNvGrpSpPr/>
              <p:nvPr/>
            </p:nvGrpSpPr>
            <p:grpSpPr>
              <a:xfrm>
                <a:off x="7536335" y="1901523"/>
                <a:ext cx="583983" cy="586617"/>
                <a:chOff x="7536335" y="1901523"/>
                <a:chExt cx="583983" cy="586617"/>
              </a:xfrm>
            </p:grpSpPr>
            <p:sp>
              <p:nvSpPr>
                <p:cNvPr id="151" name="모서리가 둥근 직사각형 150"/>
                <p:cNvSpPr/>
                <p:nvPr/>
              </p:nvSpPr>
              <p:spPr>
                <a:xfrm>
                  <a:off x="7536335" y="1901523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152" name="그림 15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100000" l="0" r="100000">
                              <a14:backgroundMark x1="8696" y1="73333" x2="21739" y2="9777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4309" y="1952118"/>
                  <a:ext cx="531676" cy="520119"/>
                </a:xfrm>
                <a:prstGeom prst="rect">
                  <a:avLst/>
                </a:prstGeom>
              </p:spPr>
            </p:pic>
          </p:grpSp>
          <p:grpSp>
            <p:nvGrpSpPr>
              <p:cNvPr id="148" name="그룹 147"/>
              <p:cNvGrpSpPr/>
              <p:nvPr/>
            </p:nvGrpSpPr>
            <p:grpSpPr>
              <a:xfrm>
                <a:off x="8218538" y="1903011"/>
                <a:ext cx="595051" cy="624338"/>
                <a:chOff x="8218538" y="1903011"/>
                <a:chExt cx="595051" cy="624338"/>
              </a:xfrm>
            </p:grpSpPr>
            <p:sp>
              <p:nvSpPr>
                <p:cNvPr id="149" name="모서리가 둥근 직사각형 148"/>
                <p:cNvSpPr/>
                <p:nvPr/>
              </p:nvSpPr>
              <p:spPr>
                <a:xfrm>
                  <a:off x="8218538" y="1906117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150" name="그림 149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47060" y="1903011"/>
                  <a:ext cx="566529" cy="6243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7" name="그룹 116"/>
            <p:cNvGrpSpPr/>
            <p:nvPr/>
          </p:nvGrpSpPr>
          <p:grpSpPr>
            <a:xfrm>
              <a:off x="445089" y="2991720"/>
              <a:ext cx="8604181" cy="682626"/>
              <a:chOff x="296416" y="1865240"/>
              <a:chExt cx="8604181" cy="682626"/>
            </a:xfrm>
          </p:grpSpPr>
          <p:sp>
            <p:nvSpPr>
              <p:cNvPr id="133" name="모서리가 둥근 직사각형 132"/>
              <p:cNvSpPr/>
              <p:nvPr/>
            </p:nvSpPr>
            <p:spPr>
              <a:xfrm>
                <a:off x="296416" y="1865240"/>
                <a:ext cx="8604181" cy="682626"/>
              </a:xfrm>
              <a:prstGeom prst="roundRect">
                <a:avLst/>
              </a:prstGeom>
              <a:solidFill>
                <a:srgbClr val="F3E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502078" y="1978092"/>
                <a:ext cx="6265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생활에서 공정을 실천할 수 있나요</a:t>
                </a:r>
                <a:r>
                  <a:rPr lang="en-US" altLang="ko-KR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grpSp>
            <p:nvGrpSpPr>
              <p:cNvPr id="135" name="그룹 134"/>
              <p:cNvGrpSpPr/>
              <p:nvPr/>
            </p:nvGrpSpPr>
            <p:grpSpPr>
              <a:xfrm>
                <a:off x="6854132" y="1906772"/>
                <a:ext cx="583983" cy="586617"/>
                <a:chOff x="6545486" y="1915758"/>
                <a:chExt cx="583983" cy="586617"/>
              </a:xfrm>
            </p:grpSpPr>
            <p:sp>
              <p:nvSpPr>
                <p:cNvPr id="142" name="모서리가 둥근 직사각형 141"/>
                <p:cNvSpPr/>
                <p:nvPr/>
              </p:nvSpPr>
              <p:spPr>
                <a:xfrm>
                  <a:off x="6545486" y="1915758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143" name="그림 142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639" b="100000" l="10000" r="100000">
                              <a14:foregroundMark x1="31250" y1="22892" x2="66250" y2="7349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9686" y="1942354"/>
                  <a:ext cx="526104" cy="545833"/>
                </a:xfrm>
                <a:prstGeom prst="rect">
                  <a:avLst/>
                </a:prstGeom>
              </p:spPr>
            </p:pic>
          </p:grpSp>
          <p:grpSp>
            <p:nvGrpSpPr>
              <p:cNvPr id="136" name="그룹 135"/>
              <p:cNvGrpSpPr/>
              <p:nvPr/>
            </p:nvGrpSpPr>
            <p:grpSpPr>
              <a:xfrm>
                <a:off x="7536335" y="1901523"/>
                <a:ext cx="583983" cy="586617"/>
                <a:chOff x="7536335" y="1901523"/>
                <a:chExt cx="583983" cy="586617"/>
              </a:xfrm>
            </p:grpSpPr>
            <p:sp>
              <p:nvSpPr>
                <p:cNvPr id="140" name="모서리가 둥근 직사각형 139"/>
                <p:cNvSpPr/>
                <p:nvPr/>
              </p:nvSpPr>
              <p:spPr>
                <a:xfrm>
                  <a:off x="7536335" y="1901523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141" name="그림 140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100000" l="0" r="100000">
                              <a14:backgroundMark x1="8696" y1="73333" x2="21739" y2="9777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4309" y="1952118"/>
                  <a:ext cx="531676" cy="520119"/>
                </a:xfrm>
                <a:prstGeom prst="rect">
                  <a:avLst/>
                </a:prstGeom>
              </p:spPr>
            </p:pic>
          </p:grpSp>
          <p:grpSp>
            <p:nvGrpSpPr>
              <p:cNvPr id="137" name="그룹 136"/>
              <p:cNvGrpSpPr/>
              <p:nvPr/>
            </p:nvGrpSpPr>
            <p:grpSpPr>
              <a:xfrm>
                <a:off x="8218538" y="1903011"/>
                <a:ext cx="595051" cy="624338"/>
                <a:chOff x="8218538" y="1903011"/>
                <a:chExt cx="595051" cy="624338"/>
              </a:xfrm>
            </p:grpSpPr>
            <p:sp>
              <p:nvSpPr>
                <p:cNvPr id="138" name="모서리가 둥근 직사각형 137"/>
                <p:cNvSpPr/>
                <p:nvPr/>
              </p:nvSpPr>
              <p:spPr>
                <a:xfrm>
                  <a:off x="8218538" y="1906117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139" name="그림 138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47060" y="1903011"/>
                  <a:ext cx="566529" cy="6243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8" name="그룹 117"/>
            <p:cNvGrpSpPr/>
            <p:nvPr/>
          </p:nvGrpSpPr>
          <p:grpSpPr>
            <a:xfrm>
              <a:off x="445088" y="3776072"/>
              <a:ext cx="8604181" cy="682626"/>
              <a:chOff x="296416" y="1865240"/>
              <a:chExt cx="8604181" cy="682626"/>
            </a:xfrm>
          </p:grpSpPr>
          <p:sp>
            <p:nvSpPr>
              <p:cNvPr id="122" name="모서리가 둥근 직사각형 121"/>
              <p:cNvSpPr/>
              <p:nvPr/>
            </p:nvSpPr>
            <p:spPr>
              <a:xfrm>
                <a:off x="296416" y="1865240"/>
                <a:ext cx="8604181" cy="682626"/>
              </a:xfrm>
              <a:prstGeom prst="roundRect">
                <a:avLst/>
              </a:prstGeom>
              <a:solidFill>
                <a:srgbClr val="F3E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02078" y="1978092"/>
                <a:ext cx="6265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공정을 실천하려는 마음이 있나요</a:t>
                </a:r>
                <a:r>
                  <a:rPr lang="en-US" altLang="ko-KR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grpSp>
            <p:nvGrpSpPr>
              <p:cNvPr id="124" name="그룹 123"/>
              <p:cNvGrpSpPr/>
              <p:nvPr/>
            </p:nvGrpSpPr>
            <p:grpSpPr>
              <a:xfrm>
                <a:off x="6854132" y="1906772"/>
                <a:ext cx="583983" cy="586617"/>
                <a:chOff x="6545486" y="1915758"/>
                <a:chExt cx="583983" cy="586617"/>
              </a:xfrm>
            </p:grpSpPr>
            <p:sp>
              <p:nvSpPr>
                <p:cNvPr id="131" name="모서리가 둥근 직사각형 130"/>
                <p:cNvSpPr/>
                <p:nvPr/>
              </p:nvSpPr>
              <p:spPr>
                <a:xfrm>
                  <a:off x="6545486" y="1915758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132" name="그림 13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639" b="100000" l="10000" r="100000">
                              <a14:foregroundMark x1="31250" y1="22892" x2="66250" y2="7349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9686" y="1942354"/>
                  <a:ext cx="526104" cy="545833"/>
                </a:xfrm>
                <a:prstGeom prst="rect">
                  <a:avLst/>
                </a:prstGeom>
              </p:spPr>
            </p:pic>
          </p:grpSp>
          <p:grpSp>
            <p:nvGrpSpPr>
              <p:cNvPr id="125" name="그룹 124"/>
              <p:cNvGrpSpPr/>
              <p:nvPr/>
            </p:nvGrpSpPr>
            <p:grpSpPr>
              <a:xfrm>
                <a:off x="7536335" y="1901523"/>
                <a:ext cx="583983" cy="586617"/>
                <a:chOff x="7536335" y="1901523"/>
                <a:chExt cx="583983" cy="586617"/>
              </a:xfrm>
            </p:grpSpPr>
            <p:sp>
              <p:nvSpPr>
                <p:cNvPr id="129" name="모서리가 둥근 직사각형 128"/>
                <p:cNvSpPr/>
                <p:nvPr/>
              </p:nvSpPr>
              <p:spPr>
                <a:xfrm>
                  <a:off x="7536335" y="1901523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130" name="그림 129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100000" l="0" r="100000">
                              <a14:backgroundMark x1="8696" y1="73333" x2="21739" y2="9777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4309" y="1952118"/>
                  <a:ext cx="531676" cy="520119"/>
                </a:xfrm>
                <a:prstGeom prst="rect">
                  <a:avLst/>
                </a:prstGeom>
              </p:spPr>
            </p:pic>
          </p:grpSp>
          <p:grpSp>
            <p:nvGrpSpPr>
              <p:cNvPr id="126" name="그룹 125"/>
              <p:cNvGrpSpPr/>
              <p:nvPr/>
            </p:nvGrpSpPr>
            <p:grpSpPr>
              <a:xfrm>
                <a:off x="8218538" y="1903011"/>
                <a:ext cx="595051" cy="624338"/>
                <a:chOff x="8218538" y="1903011"/>
                <a:chExt cx="595051" cy="624338"/>
              </a:xfrm>
            </p:grpSpPr>
            <p:sp>
              <p:nvSpPr>
                <p:cNvPr id="127" name="모서리가 둥근 직사각형 126"/>
                <p:cNvSpPr/>
                <p:nvPr/>
              </p:nvSpPr>
              <p:spPr>
                <a:xfrm>
                  <a:off x="8218538" y="1906117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128" name="그림 127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47060" y="1903011"/>
                  <a:ext cx="566529" cy="624338"/>
                </a:xfrm>
                <a:prstGeom prst="rect">
                  <a:avLst/>
                </a:prstGeom>
              </p:spPr>
            </p:pic>
          </p:grpSp>
        </p:grpSp>
        <p:sp>
          <p:nvSpPr>
            <p:cNvPr id="119" name="타원 118"/>
            <p:cNvSpPr/>
            <p:nvPr/>
          </p:nvSpPr>
          <p:spPr>
            <a:xfrm>
              <a:off x="7553108" y="957032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1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379453" y="1269268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2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121" name="타원 120"/>
            <p:cNvSpPr/>
            <p:nvPr/>
          </p:nvSpPr>
          <p:spPr>
            <a:xfrm>
              <a:off x="389855" y="4308624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3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005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err="1" smtClean="0"/>
              <a:t>이누이트</a:t>
            </a:r>
            <a:r>
              <a:rPr lang="ko-KR" altLang="en-US" dirty="0" smtClean="0"/>
              <a:t> 마을의 나눔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읽어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생각 놀이터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duk_03_06_0004_303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[303_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1]</a:t>
            </a:r>
          </a:p>
          <a:p>
            <a:r>
              <a:rPr lang="ko-KR" altLang="en-US" dirty="0"/>
              <a:t>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31745" y="959955"/>
            <a:ext cx="9118182" cy="3619684"/>
            <a:chOff x="606986" y="1619076"/>
            <a:chExt cx="8587348" cy="3280096"/>
          </a:xfrm>
        </p:grpSpPr>
        <p:grpSp>
          <p:nvGrpSpPr>
            <p:cNvPr id="23" name="그룹 22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직선 연결선 23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왼쪽 대괄호 27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왼쪽 대괄호 28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왼쪽 대괄호 29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19288" y="4579639"/>
            <a:ext cx="1402415" cy="320042"/>
            <a:chOff x="4915693" y="4615244"/>
            <a:chExt cx="1402415" cy="32004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3086570" y="1231557"/>
            <a:ext cx="29835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이누이트</a:t>
            </a:r>
            <a:r>
              <a:rPr lang="ko-KR" altLang="en-US" sz="2500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마을의 나눔</a:t>
            </a:r>
            <a:endParaRPr lang="ko-KR" altLang="en-US" sz="25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1200" y="1979381"/>
            <a:ext cx="872546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 smtClean="0"/>
              <a:t>  </a:t>
            </a:r>
            <a:r>
              <a:rPr lang="ko-KR" altLang="en-US" sz="2500" spc="-100" dirty="0" err="1" smtClean="0"/>
              <a:t>이누이트</a:t>
            </a:r>
            <a:r>
              <a:rPr lang="ko-KR" altLang="en-US" sz="2500" spc="-100" dirty="0" smtClean="0"/>
              <a:t> 마을 사람들은 사냥을 해서 얻은 먹을거리를 사냥에 함께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나가지 않은 마을 사람들에게도 나눠 줍니다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심지어 마을 근처에 사는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북극곰들도 사냥을 해서 얻은 고기를 먹을 수 있게 남겨 둔답니다</a:t>
            </a:r>
            <a:r>
              <a:rPr lang="en-US" altLang="ko-KR" sz="2500" spc="-100" dirty="0" smtClean="0"/>
              <a:t>.</a:t>
            </a:r>
          </a:p>
          <a:p>
            <a:r>
              <a:rPr lang="ko-KR" altLang="en-US" sz="2500" dirty="0" err="1" smtClean="0"/>
              <a:t>이누이트인들이</a:t>
            </a:r>
            <a:r>
              <a:rPr lang="ko-KR" altLang="en-US" sz="2500" dirty="0" smtClean="0"/>
              <a:t> 사는 추운 북극처럼 먹을 것을 구하기 어려운</a:t>
            </a:r>
            <a:r>
              <a:rPr lang="en-US" altLang="ko-KR" sz="2500" dirty="0"/>
              <a:t> </a:t>
            </a:r>
            <a:r>
              <a:rPr lang="ko-KR" altLang="en-US" sz="2500" dirty="0" smtClean="0"/>
              <a:t>환경</a:t>
            </a:r>
            <a:endParaRPr lang="en-US" altLang="ko-KR" sz="2500" dirty="0" smtClean="0"/>
          </a:p>
          <a:p>
            <a:r>
              <a:rPr lang="ko-KR" altLang="en-US" sz="2500" dirty="0" smtClean="0"/>
              <a:t>에서는 누구나 배고픈 상황에 처할 수 있기 때문입니다</a:t>
            </a:r>
            <a:r>
              <a:rPr lang="en-US" altLang="ko-KR" sz="2500" dirty="0" smtClean="0"/>
              <a:t>.</a:t>
            </a:r>
          </a:p>
        </p:txBody>
      </p:sp>
      <p:sp>
        <p:nvSpPr>
          <p:cNvPr id="45" name="타원 44"/>
          <p:cNvSpPr/>
          <p:nvPr/>
        </p:nvSpPr>
        <p:spPr>
          <a:xfrm>
            <a:off x="104293" y="100276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660088" y="458889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87667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err="1" smtClean="0"/>
              <a:t>이누이트</a:t>
            </a:r>
            <a:r>
              <a:rPr lang="ko-KR" altLang="en-US" dirty="0" smtClean="0"/>
              <a:t> 마을의 나눔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읽어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생각 놀이터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duk_03_06_0004_303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[303_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/>
              <a:t>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31745" y="959955"/>
            <a:ext cx="9118182" cy="3619684"/>
            <a:chOff x="606986" y="1619076"/>
            <a:chExt cx="8587348" cy="3280096"/>
          </a:xfrm>
        </p:grpSpPr>
        <p:grpSp>
          <p:nvGrpSpPr>
            <p:cNvPr id="23" name="그룹 22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36" name="직사각형 35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4" name="직선 연결선 23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왼쪽 대괄호 27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왼쪽 대괄호 28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왼쪽 대괄호 29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 30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19288" y="4579639"/>
            <a:ext cx="1402415" cy="320042"/>
            <a:chOff x="4915693" y="4615244"/>
            <a:chExt cx="1402415" cy="32004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44" name="TextBox 43"/>
          <p:cNvSpPr txBox="1"/>
          <p:nvPr/>
        </p:nvSpPr>
        <p:spPr>
          <a:xfrm>
            <a:off x="381200" y="1205658"/>
            <a:ext cx="8821646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00" dirty="0" smtClean="0"/>
              <a:t>  </a:t>
            </a:r>
            <a:r>
              <a:rPr lang="ko-KR" altLang="en-US" sz="2500" spc="-100" dirty="0" err="1" smtClean="0"/>
              <a:t>이누이트</a:t>
            </a:r>
            <a:r>
              <a:rPr lang="ko-KR" altLang="en-US" sz="2500" spc="-100" dirty="0" smtClean="0"/>
              <a:t> 마을에서는 사냥에 성공한 것이 자신의 능력만이 아니라</a:t>
            </a:r>
            <a:endParaRPr lang="en-US" altLang="ko-KR" sz="2500" spc="-100" dirty="0" smtClean="0"/>
          </a:p>
          <a:p>
            <a:r>
              <a:rPr lang="ko-KR" altLang="en-US" sz="2500" dirty="0" smtClean="0"/>
              <a:t>마을 사람들과 자연환경의 도움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거기에 행운까지 겹친 덕분이라고</a:t>
            </a:r>
            <a:endParaRPr lang="en-US" altLang="ko-KR" sz="2500" dirty="0" smtClean="0"/>
          </a:p>
          <a:p>
            <a:r>
              <a:rPr lang="ko-KR" altLang="en-US" sz="2500" dirty="0" smtClean="0"/>
              <a:t>생각합니다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그래서 자기 몫의 먹을거리를 마을 사람들과 북극곰</a:t>
            </a:r>
            <a:endParaRPr lang="en-US" altLang="ko-KR" sz="2500" dirty="0" smtClean="0"/>
          </a:p>
          <a:p>
            <a:r>
              <a:rPr lang="ko-KR" altLang="en-US" sz="2500" dirty="0" smtClean="0"/>
              <a:t>에게까지 나눠 주는 것입니다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공정하게 하려면 때로는 다른 사람의</a:t>
            </a:r>
            <a:endParaRPr lang="en-US" altLang="ko-KR" sz="2500" dirty="0" smtClean="0"/>
          </a:p>
          <a:p>
            <a:r>
              <a:rPr lang="ko-KR" altLang="en-US" sz="2500" dirty="0" smtClean="0"/>
              <a:t>처지나 함께 살아가는 자연환경까지도 생각해야 합니다</a:t>
            </a:r>
            <a:r>
              <a:rPr lang="en-US" altLang="ko-KR" sz="2500" dirty="0" smtClean="0"/>
              <a:t>.</a:t>
            </a:r>
          </a:p>
        </p:txBody>
      </p:sp>
      <p:sp>
        <p:nvSpPr>
          <p:cNvPr id="43" name="타원 42"/>
          <p:cNvSpPr/>
          <p:nvPr/>
        </p:nvSpPr>
        <p:spPr>
          <a:xfrm>
            <a:off x="104293" y="100276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660088" y="458889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26688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564226"/>
              </p:ext>
            </p:extLst>
          </p:nvPr>
        </p:nvGraphicFramePr>
        <p:xfrm>
          <a:off x="239349" y="393459"/>
          <a:ext cx="11713302" cy="3749106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마음 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공정한 사회를 만들려는 노력 살펴보기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duk_03_06_0004_101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 안내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duk_03_06_0004_102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마음 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공정의 뜻 써 보고</a:t>
                      </a:r>
                      <a:r>
                        <a:rPr lang="en-US" altLang="ko-KR" sz="1100" dirty="0" smtClean="0"/>
                        <a:t>, ‘</a:t>
                      </a:r>
                      <a:r>
                        <a:rPr lang="ko-KR" altLang="en-US" sz="1100" dirty="0" smtClean="0"/>
                        <a:t>공정한 모습</a:t>
                      </a:r>
                      <a:r>
                        <a:rPr lang="en-US" altLang="ko-KR" sz="1100" dirty="0" smtClean="0"/>
                        <a:t>’ </a:t>
                      </a:r>
                      <a:r>
                        <a:rPr lang="ko-KR" altLang="en-US" sz="1100" dirty="0" smtClean="0"/>
                        <a:t>그려서 전시해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duk_03_06_0004_201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마음 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공정한 사회를 만들려는 마음가짐 써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duk_03_06_0004_301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단원 마무리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duk_03_06_0004_302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320798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303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생각 놀이터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duk_03_06_0004_303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389556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많은 사람이 공정한 사회를 만들려고 노력합니다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노력을 하고 있는지 살펴봅시다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공정한 사회를 만들려는 노력 살펴보기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duk_03_06_0004_101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pPr lvl="0"/>
            <a:r>
              <a:rPr lang="ko-KR" altLang="en-US" dirty="0"/>
              <a:t>삽화</a:t>
            </a:r>
            <a:r>
              <a:rPr lang="en-US" altLang="ko-KR" dirty="0"/>
              <a:t>+</a:t>
            </a:r>
            <a:r>
              <a:rPr lang="ko-KR" altLang="en-US" dirty="0"/>
              <a:t>삽화 하단에 회색 정답 박스 추가</a:t>
            </a:r>
            <a:endParaRPr lang="en-US" altLang="ko-KR" dirty="0"/>
          </a:p>
          <a:p>
            <a:pPr lvl="0"/>
            <a:r>
              <a:rPr lang="ko-KR" altLang="en-US" dirty="0"/>
              <a:t>회색 정답 박스에 </a:t>
            </a:r>
            <a:r>
              <a:rPr lang="ko-KR" altLang="en-US" dirty="0" smtClean="0"/>
              <a:t>물음표 </a:t>
            </a:r>
            <a:r>
              <a:rPr lang="ko-KR" altLang="en-US" dirty="0"/>
              <a:t>버튼 추가</a:t>
            </a:r>
            <a:endParaRPr lang="en-US" altLang="ko-KR" dirty="0"/>
          </a:p>
          <a:p>
            <a:pPr marL="171450" lvl="0" indent="-171450">
              <a:buFontTx/>
              <a:buChar char="-"/>
            </a:pPr>
            <a:r>
              <a:rPr lang="ko-KR" altLang="en-US" dirty="0"/>
              <a:t>클릭 시</a:t>
            </a:r>
            <a:r>
              <a:rPr lang="en-US" altLang="ko-KR" dirty="0"/>
              <a:t>, </a:t>
            </a:r>
            <a:r>
              <a:rPr lang="ko-KR" altLang="en-US" dirty="0"/>
              <a:t>정답 텍스트 노출</a:t>
            </a:r>
            <a:endParaRPr lang="en-US" altLang="ko-KR" dirty="0"/>
          </a:p>
          <a:p>
            <a:pPr marL="171450" lvl="0" indent="-171450">
              <a:buFontTx/>
              <a:buChar char="-"/>
            </a:pPr>
            <a:r>
              <a:rPr lang="ko-KR" altLang="en-US" dirty="0"/>
              <a:t>폰트 </a:t>
            </a:r>
            <a:r>
              <a:rPr lang="ko-KR" altLang="en-US" dirty="0" err="1"/>
              <a:t>색상값</a:t>
            </a:r>
            <a:r>
              <a:rPr lang="ko-KR" altLang="en-US" dirty="0"/>
              <a:t> </a:t>
            </a:r>
            <a:r>
              <a:rPr lang="en-US" altLang="ko-KR" dirty="0"/>
              <a:t>#006ee6</a:t>
            </a:r>
          </a:p>
          <a:p>
            <a:pPr marL="0" lvl="0" indent="0">
              <a:buNone/>
            </a:pPr>
            <a:r>
              <a:rPr lang="en-US" altLang="ko-KR" dirty="0"/>
              <a:t>3. </a:t>
            </a:r>
            <a:r>
              <a:rPr lang="ko-KR" altLang="en-US" dirty="0" smtClean="0"/>
              <a:t>정답 확인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정답 가리기 버튼</a:t>
            </a:r>
            <a:endParaRPr lang="en-US" altLang="ko-KR" dirty="0" smtClean="0"/>
          </a:p>
          <a:p>
            <a:pPr marL="171450" lvl="0" indent="-171450">
              <a:buFontTx/>
              <a:buChar char="-"/>
            </a:pPr>
            <a:r>
              <a:rPr lang="ko-KR" altLang="en-US" dirty="0" smtClean="0"/>
              <a:t>클릭 </a:t>
            </a:r>
            <a:r>
              <a:rPr lang="ko-KR" altLang="en-US" dirty="0"/>
              <a:t>시</a:t>
            </a:r>
            <a:r>
              <a:rPr lang="en-US" altLang="ko-KR" dirty="0"/>
              <a:t>,  </a:t>
            </a:r>
            <a:r>
              <a:rPr lang="ko-KR" altLang="en-US" dirty="0"/>
              <a:t>회색 박스 답안 모두 노출</a:t>
            </a:r>
            <a:r>
              <a:rPr lang="en-US" altLang="ko-KR" dirty="0" smtClean="0"/>
              <a:t>+</a:t>
            </a:r>
            <a:r>
              <a:rPr lang="ko-KR" altLang="en-US" dirty="0" smtClean="0"/>
              <a:t>정답 가리기 </a:t>
            </a:r>
            <a:r>
              <a:rPr lang="ko-KR" altLang="en-US" dirty="0"/>
              <a:t>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 marL="171450" lvl="0" indent="-171450">
              <a:buFontTx/>
              <a:buChar char="-"/>
            </a:pPr>
            <a:r>
              <a:rPr lang="ko-KR" altLang="en-US" dirty="0" smtClean="0"/>
              <a:t>정답 가리기 버튼 클릭 시 회색 박스 답안 모두 물음표 버튼으로 원복</a:t>
            </a:r>
            <a:r>
              <a:rPr lang="en-US" altLang="ko-KR" dirty="0" smtClean="0"/>
              <a:t>+</a:t>
            </a:r>
            <a:r>
              <a:rPr lang="ko-KR" altLang="en-US" dirty="0" smtClean="0"/>
              <a:t>정답 확인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 marL="0" lv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lv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장애인 </a:t>
            </a:r>
            <a:r>
              <a:rPr lang="ko-KR" altLang="en-US" dirty="0" smtClean="0"/>
              <a:t>주차구역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ko-KR" altLang="en-US" dirty="0"/>
              <a:t>임산부 </a:t>
            </a:r>
            <a:r>
              <a:rPr lang="ko-KR" altLang="en-US" dirty="0" err="1" smtClean="0"/>
              <a:t>픽토그램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17056" y="1437526"/>
            <a:ext cx="3924380" cy="3055037"/>
            <a:chOff x="445091" y="1358394"/>
            <a:chExt cx="8347560" cy="3055037"/>
          </a:xfrm>
        </p:grpSpPr>
        <p:sp>
          <p:nvSpPr>
            <p:cNvPr id="10" name="모서리가 둥근 직사각형 102">
              <a:extLst>
                <a:ext uri="{FF2B5EF4-FFF2-40B4-BE49-F238E27FC236}">
                  <a16:creationId xmlns:a16="http://schemas.microsoft.com/office/drawing/2014/main" id="{DEB6ABBB-66AA-47DE-92DC-DBB4475FAC01}"/>
                </a:ext>
              </a:extLst>
            </p:cNvPr>
            <p:cNvSpPr/>
            <p:nvPr/>
          </p:nvSpPr>
          <p:spPr>
            <a:xfrm>
              <a:off x="445091" y="1358394"/>
              <a:ext cx="8347560" cy="2092986"/>
            </a:xfrm>
            <a:prstGeom prst="roundRect">
              <a:avLst>
                <a:gd name="adj" fmla="val 6690"/>
              </a:avLst>
            </a:prstGeom>
            <a:noFill/>
            <a:ln w="19050">
              <a:solidFill>
                <a:srgbClr val="FDF3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445091" y="3561718"/>
              <a:ext cx="8347560" cy="851713"/>
            </a:xfrm>
            <a:prstGeom prst="roundRect">
              <a:avLst>
                <a:gd name="adj" fmla="val 9847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500" spc="-150" dirty="0" err="1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주차장마다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장애인 전용 </a:t>
              </a:r>
              <a:endPara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주차</a:t>
              </a:r>
              <a:r>
                <a:rPr lang="en-US" altLang="ko-KR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구역을 만들어요．</a:t>
              </a:r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845801" y="1437526"/>
            <a:ext cx="3924380" cy="3055037"/>
            <a:chOff x="445091" y="1358394"/>
            <a:chExt cx="8347560" cy="3055037"/>
          </a:xfrm>
        </p:grpSpPr>
        <p:sp>
          <p:nvSpPr>
            <p:cNvPr id="15" name="모서리가 둥근 직사각형 102">
              <a:extLst>
                <a:ext uri="{FF2B5EF4-FFF2-40B4-BE49-F238E27FC236}">
                  <a16:creationId xmlns:a16="http://schemas.microsoft.com/office/drawing/2014/main" id="{DEB6ABBB-66AA-47DE-92DC-DBB4475FAC01}"/>
                </a:ext>
              </a:extLst>
            </p:cNvPr>
            <p:cNvSpPr/>
            <p:nvPr/>
          </p:nvSpPr>
          <p:spPr>
            <a:xfrm>
              <a:off x="445091" y="1358394"/>
              <a:ext cx="8347560" cy="2092986"/>
            </a:xfrm>
            <a:prstGeom prst="roundRect">
              <a:avLst>
                <a:gd name="adj" fmla="val 6690"/>
              </a:avLst>
            </a:prstGeom>
            <a:noFill/>
            <a:ln w="19050">
              <a:solidFill>
                <a:srgbClr val="FDF3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445091" y="3561718"/>
              <a:ext cx="8347560" cy="851713"/>
            </a:xfrm>
            <a:prstGeom prst="roundRect">
              <a:avLst>
                <a:gd name="adj" fmla="val 9847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버스와 지하철에</a:t>
              </a:r>
              <a:endPara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임산부 </a:t>
              </a:r>
              <a:r>
                <a:rPr lang="ko-KR" altLang="en-US" sz="2500" spc="-150" dirty="0" err="1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배려석을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만들어요．</a:t>
              </a:r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992589" y="4586096"/>
            <a:ext cx="997200" cy="743870"/>
            <a:chOff x="7992589" y="4586096"/>
            <a:chExt cx="997200" cy="743870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589" y="4586096"/>
              <a:ext cx="997200" cy="31358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589" y="5016381"/>
              <a:ext cx="997200" cy="313585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19288" y="4579639"/>
            <a:ext cx="1402415" cy="320042"/>
            <a:chOff x="4915693" y="4615244"/>
            <a:chExt cx="1402415" cy="32004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85116" y="3918688"/>
            <a:ext cx="388259" cy="33507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13861" y="3925764"/>
            <a:ext cx="388259" cy="33507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85" y="1551069"/>
            <a:ext cx="1958320" cy="195832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846" y="1508875"/>
            <a:ext cx="1950287" cy="1950287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2673375" y="399097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83437" y="134081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675706" y="45984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713162" y="458609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346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많은 사람이 공정한 사회를 만들려고 노력합니다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어떤 노력을 하고 있는지 살펴봅시다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사회를 만들려는 노력 살펴보기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duk_03_06_0004_101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pPr lvl="0"/>
            <a:r>
              <a:rPr lang="ko-KR" altLang="en-US" dirty="0"/>
              <a:t>삽화</a:t>
            </a:r>
            <a:r>
              <a:rPr lang="en-US" altLang="ko-KR" dirty="0"/>
              <a:t>+</a:t>
            </a:r>
            <a:r>
              <a:rPr lang="ko-KR" altLang="en-US" dirty="0"/>
              <a:t>삽화 하단에 회색 정답 박스 추가</a:t>
            </a:r>
            <a:endParaRPr lang="en-US" altLang="ko-KR" dirty="0"/>
          </a:p>
          <a:p>
            <a:pPr lvl="0"/>
            <a:r>
              <a:rPr lang="ko-KR" altLang="en-US" dirty="0"/>
              <a:t>회색 정답 박스에 물음표 버튼 추가</a:t>
            </a:r>
            <a:endParaRPr lang="en-US" altLang="ko-KR" dirty="0"/>
          </a:p>
          <a:p>
            <a:pPr marL="171450" lvl="0" indent="-171450">
              <a:buFontTx/>
              <a:buChar char="-"/>
            </a:pPr>
            <a:r>
              <a:rPr lang="ko-KR" altLang="en-US" dirty="0"/>
              <a:t>클릭 시</a:t>
            </a:r>
            <a:r>
              <a:rPr lang="en-US" altLang="ko-KR" dirty="0"/>
              <a:t>, </a:t>
            </a:r>
            <a:r>
              <a:rPr lang="ko-KR" altLang="en-US" dirty="0"/>
              <a:t>정답 텍스트 노출</a:t>
            </a:r>
            <a:endParaRPr lang="en-US" altLang="ko-KR" dirty="0"/>
          </a:p>
          <a:p>
            <a:pPr marL="171450" lvl="0" indent="-171450">
              <a:buFontTx/>
              <a:buChar char="-"/>
            </a:pPr>
            <a:r>
              <a:rPr lang="ko-KR" altLang="en-US" dirty="0"/>
              <a:t>폰트 </a:t>
            </a:r>
            <a:r>
              <a:rPr lang="ko-KR" altLang="en-US" dirty="0" err="1"/>
              <a:t>색상값</a:t>
            </a:r>
            <a:r>
              <a:rPr lang="ko-KR" altLang="en-US" dirty="0"/>
              <a:t> </a:t>
            </a:r>
            <a:r>
              <a:rPr lang="en-US" altLang="ko-KR" dirty="0"/>
              <a:t>#006ee6</a:t>
            </a:r>
          </a:p>
          <a:p>
            <a:pPr marL="0" lv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lvl="0" indent="-171450">
              <a:buFontTx/>
              <a:buChar char="-"/>
            </a:pPr>
            <a:r>
              <a:rPr lang="ko-KR" altLang="en-US" dirty="0"/>
              <a:t>클릭 시</a:t>
            </a:r>
            <a:r>
              <a:rPr lang="en-US" altLang="ko-KR" dirty="0"/>
              <a:t>,  </a:t>
            </a:r>
            <a:r>
              <a:rPr lang="ko-KR" altLang="en-US" dirty="0"/>
              <a:t>회색 박스 답안 모두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lvl="0" indent="-171450">
              <a:buFontTx/>
              <a:buChar char="-"/>
            </a:pPr>
            <a:r>
              <a:rPr lang="ko-KR" altLang="en-US" dirty="0"/>
              <a:t>정답 가리기 버튼 클릭 시 회색 박스 답안 모두 물음표 버튼으로 원복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lvl="0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lv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재판하는 </a:t>
            </a:r>
            <a:r>
              <a:rPr lang="ko-KR" altLang="en-US" dirty="0" smtClean="0"/>
              <a:t>모습</a:t>
            </a:r>
            <a:r>
              <a:rPr lang="en-US" altLang="ko-KR" dirty="0" smtClean="0"/>
              <a:t>.jpg</a:t>
            </a:r>
          </a:p>
          <a:p>
            <a:r>
              <a:rPr lang="ko-KR" altLang="en-US" dirty="0"/>
              <a:t>수업하는 선생님과 </a:t>
            </a:r>
            <a:r>
              <a:rPr lang="ko-KR" altLang="en-US" dirty="0" err="1"/>
              <a:t>수업듣는</a:t>
            </a:r>
            <a:r>
              <a:rPr lang="ko-KR" altLang="en-US" dirty="0"/>
              <a:t> </a:t>
            </a:r>
            <a:r>
              <a:rPr lang="ko-KR" altLang="en-US" dirty="0" smtClean="0"/>
              <a:t>학생들</a:t>
            </a:r>
            <a:r>
              <a:rPr lang="en-US" altLang="ko-KR" dirty="0" smtClean="0"/>
              <a:t>.jpg</a:t>
            </a:r>
          </a:p>
          <a:p>
            <a:r>
              <a:rPr lang="ko-KR" altLang="en-US" dirty="0"/>
              <a:t>공정 무역으로 만들어진 </a:t>
            </a:r>
            <a:r>
              <a:rPr lang="ko-KR" altLang="en-US" dirty="0" err="1" smtClean="0"/>
              <a:t>초콜렛</a:t>
            </a:r>
            <a:r>
              <a:rPr lang="en-US" altLang="ko-KR" dirty="0" smtClean="0"/>
              <a:t>.jpg</a:t>
            </a:r>
          </a:p>
          <a:p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64663" y="1431482"/>
            <a:ext cx="2741376" cy="2825725"/>
            <a:chOff x="364663" y="1449066"/>
            <a:chExt cx="2741376" cy="2825725"/>
          </a:xfrm>
        </p:grpSpPr>
        <p:grpSp>
          <p:nvGrpSpPr>
            <p:cNvPr id="18" name="그룹 17"/>
            <p:cNvGrpSpPr/>
            <p:nvPr/>
          </p:nvGrpSpPr>
          <p:grpSpPr>
            <a:xfrm>
              <a:off x="364663" y="1449066"/>
              <a:ext cx="2741376" cy="2825725"/>
              <a:chOff x="445091" y="1358394"/>
              <a:chExt cx="8369713" cy="2825725"/>
            </a:xfrm>
          </p:grpSpPr>
          <p:sp>
            <p:nvSpPr>
              <p:cNvPr id="20" name="모서리가 둥근 직사각형 102">
                <a:extLst>
                  <a:ext uri="{FF2B5EF4-FFF2-40B4-BE49-F238E27FC236}">
                    <a16:creationId xmlns:a16="http://schemas.microsoft.com/office/drawing/2014/main" id="{DEB6ABBB-66AA-47DE-92DC-DBB4475FAC01}"/>
                  </a:ext>
                </a:extLst>
              </p:cNvPr>
              <p:cNvSpPr/>
              <p:nvPr/>
            </p:nvSpPr>
            <p:spPr>
              <a:xfrm>
                <a:off x="445091" y="1358394"/>
                <a:ext cx="8347560" cy="1887220"/>
              </a:xfrm>
              <a:prstGeom prst="roundRect">
                <a:avLst>
                  <a:gd name="adj" fmla="val 6690"/>
                </a:avLst>
              </a:prstGeom>
              <a:noFill/>
              <a:ln w="19050">
                <a:solidFill>
                  <a:srgbClr val="FDF3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467244" y="3332406"/>
                <a:ext cx="8347560" cy="851713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2500" spc="-2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누구나 공정한</a:t>
                </a:r>
                <a:endParaRPr lang="en-US" altLang="ko-KR" sz="2500" spc="-2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500" spc="-2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재판을 받을 수 있어요</a:t>
                </a:r>
                <a:r>
                  <a:rPr lang="en-US" altLang="ko-KR" sz="2500" spc="-2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500" spc="-2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</p:grp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457565" y="3690077"/>
              <a:ext cx="388259" cy="335073"/>
            </a:xfrm>
            <a:prstGeom prst="rect">
              <a:avLst/>
            </a:prstGeom>
          </p:spPr>
        </p:pic>
      </p:grpSp>
      <p:grpSp>
        <p:nvGrpSpPr>
          <p:cNvPr id="22" name="그룹 21"/>
          <p:cNvGrpSpPr/>
          <p:nvPr/>
        </p:nvGrpSpPr>
        <p:grpSpPr>
          <a:xfrm>
            <a:off x="3302910" y="1431482"/>
            <a:ext cx="2741376" cy="2825725"/>
            <a:chOff x="3302910" y="1449066"/>
            <a:chExt cx="2741376" cy="2825725"/>
          </a:xfrm>
        </p:grpSpPr>
        <p:grpSp>
          <p:nvGrpSpPr>
            <p:cNvPr id="23" name="그룹 22"/>
            <p:cNvGrpSpPr/>
            <p:nvPr/>
          </p:nvGrpSpPr>
          <p:grpSpPr>
            <a:xfrm>
              <a:off x="3302910" y="1449066"/>
              <a:ext cx="2741376" cy="2825725"/>
              <a:chOff x="445091" y="1358394"/>
              <a:chExt cx="8369713" cy="2825725"/>
            </a:xfrm>
          </p:grpSpPr>
          <p:sp>
            <p:nvSpPr>
              <p:cNvPr id="25" name="모서리가 둥근 직사각형 102">
                <a:extLst>
                  <a:ext uri="{FF2B5EF4-FFF2-40B4-BE49-F238E27FC236}">
                    <a16:creationId xmlns:a16="http://schemas.microsoft.com/office/drawing/2014/main" id="{DEB6ABBB-66AA-47DE-92DC-DBB4475FAC01}"/>
                  </a:ext>
                </a:extLst>
              </p:cNvPr>
              <p:cNvSpPr/>
              <p:nvPr/>
            </p:nvSpPr>
            <p:spPr>
              <a:xfrm>
                <a:off x="445091" y="1358394"/>
                <a:ext cx="8347560" cy="1887220"/>
              </a:xfrm>
              <a:prstGeom prst="roundRect">
                <a:avLst>
                  <a:gd name="adj" fmla="val 6690"/>
                </a:avLst>
              </a:prstGeom>
              <a:noFill/>
              <a:ln w="19050">
                <a:solidFill>
                  <a:srgbClr val="FDF3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467244" y="3332406"/>
                <a:ext cx="8347560" cy="851713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누구나 교육받을</a:t>
                </a:r>
                <a:endPara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기회가 있어요</a:t>
                </a:r>
                <a:r>
                  <a:rPr lang="en-US" altLang="ko-KR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</p:grp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4496706" y="3691374"/>
              <a:ext cx="388259" cy="335073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6248413" y="1440162"/>
            <a:ext cx="2741376" cy="2825725"/>
            <a:chOff x="6248413" y="1457746"/>
            <a:chExt cx="2741376" cy="2825725"/>
          </a:xfrm>
        </p:grpSpPr>
        <p:grpSp>
          <p:nvGrpSpPr>
            <p:cNvPr id="28" name="그룹 27"/>
            <p:cNvGrpSpPr/>
            <p:nvPr/>
          </p:nvGrpSpPr>
          <p:grpSpPr>
            <a:xfrm>
              <a:off x="6248413" y="1457746"/>
              <a:ext cx="2741376" cy="2825725"/>
              <a:chOff x="445091" y="1358394"/>
              <a:chExt cx="8369713" cy="2825725"/>
            </a:xfrm>
          </p:grpSpPr>
          <p:sp>
            <p:nvSpPr>
              <p:cNvPr id="30" name="모서리가 둥근 직사각형 102">
                <a:extLst>
                  <a:ext uri="{FF2B5EF4-FFF2-40B4-BE49-F238E27FC236}">
                    <a16:creationId xmlns:a16="http://schemas.microsoft.com/office/drawing/2014/main" id="{DEB6ABBB-66AA-47DE-92DC-DBB4475FAC01}"/>
                  </a:ext>
                </a:extLst>
              </p:cNvPr>
              <p:cNvSpPr/>
              <p:nvPr/>
            </p:nvSpPr>
            <p:spPr>
              <a:xfrm>
                <a:off x="445091" y="1358394"/>
                <a:ext cx="8347560" cy="1887220"/>
              </a:xfrm>
              <a:prstGeom prst="roundRect">
                <a:avLst>
                  <a:gd name="adj" fmla="val 6690"/>
                </a:avLst>
              </a:prstGeom>
              <a:noFill/>
              <a:ln w="19050">
                <a:solidFill>
                  <a:srgbClr val="FDF3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467244" y="3332406"/>
                <a:ext cx="8347560" cy="851713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다른 나라와</a:t>
                </a:r>
                <a:endPara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공정 무역을 해요</a:t>
                </a:r>
                <a:r>
                  <a:rPr lang="en-US" altLang="ko-KR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</p:grp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465110" y="3690077"/>
              <a:ext cx="388259" cy="335073"/>
            </a:xfrm>
            <a:prstGeom prst="rect">
              <a:avLst/>
            </a:prstGeom>
          </p:spPr>
        </p:pic>
      </p:grpSp>
      <p:grpSp>
        <p:nvGrpSpPr>
          <p:cNvPr id="35" name="그룹 34"/>
          <p:cNvGrpSpPr/>
          <p:nvPr/>
        </p:nvGrpSpPr>
        <p:grpSpPr>
          <a:xfrm>
            <a:off x="7992589" y="4586096"/>
            <a:ext cx="997200" cy="743870"/>
            <a:chOff x="7992589" y="4586096"/>
            <a:chExt cx="997200" cy="743870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589" y="4586096"/>
              <a:ext cx="997200" cy="313585"/>
            </a:xfrm>
            <a:prstGeom prst="rect">
              <a:avLst/>
            </a:prstGeom>
          </p:spPr>
        </p:pic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2589" y="5016381"/>
              <a:ext cx="997200" cy="313585"/>
            </a:xfrm>
            <a:prstGeom prst="rect">
              <a:avLst/>
            </a:prstGeom>
          </p:spPr>
        </p:pic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19288" y="4579639"/>
            <a:ext cx="1402415" cy="320042"/>
            <a:chOff x="4915693" y="4615244"/>
            <a:chExt cx="1402415" cy="320042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748" y="1456726"/>
            <a:ext cx="2578174" cy="182864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20" y="1448964"/>
            <a:ext cx="2719608" cy="1836410"/>
          </a:xfrm>
          <a:prstGeom prst="roundRect">
            <a:avLst>
              <a:gd name="adj" fmla="val 6387"/>
            </a:avLst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07" y="1505604"/>
            <a:ext cx="2549996" cy="1759300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1861850" y="37104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83437" y="134081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7675706" y="45984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713162" y="458609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9898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이번 시간에 배울 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duk_03_06_0004_102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[102_</a:t>
            </a:r>
            <a:r>
              <a:rPr lang="ko-KR" altLang="en-US" dirty="0"/>
              <a:t>이번 시간에 배울 내용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dirty="0" smtClean="0">
                <a:solidFill>
                  <a:srgbClr val="FF6600"/>
                </a:solidFill>
              </a:rPr>
              <a:t>공정한 사회</a:t>
            </a:r>
            <a:r>
              <a:rPr lang="ko-KR" altLang="en-US" dirty="0" smtClean="0"/>
              <a:t>를 만들려면 어떤 노력이 필요한지</a:t>
            </a:r>
            <a:endParaRPr lang="en-US" altLang="ko-KR" dirty="0" smtClean="0"/>
          </a:p>
          <a:p>
            <a:pPr>
              <a:lnSpc>
                <a:spcPct val="80000"/>
              </a:lnSpc>
            </a:pPr>
            <a:r>
              <a:rPr lang="ko-KR" altLang="en-US" dirty="0" smtClean="0"/>
              <a:t>알아보고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이를 </a:t>
            </a:r>
            <a:r>
              <a:rPr lang="ko-KR" altLang="en-US" dirty="0" smtClean="0">
                <a:solidFill>
                  <a:srgbClr val="FF6600"/>
                </a:solidFill>
              </a:rPr>
              <a:t>생활에서 실천하려는</a:t>
            </a:r>
            <a:endParaRPr lang="en-US" altLang="ko-KR" dirty="0" smtClean="0">
              <a:solidFill>
                <a:srgbClr val="FF6600"/>
              </a:solidFill>
            </a:endParaRPr>
          </a:p>
          <a:p>
            <a:pPr>
              <a:lnSpc>
                <a:spcPct val="80000"/>
              </a:lnSpc>
            </a:pPr>
            <a:r>
              <a:rPr lang="ko-KR" altLang="en-US" dirty="0" smtClean="0">
                <a:solidFill>
                  <a:srgbClr val="FF6600"/>
                </a:solidFill>
              </a:rPr>
              <a:t>마음</a:t>
            </a:r>
            <a:r>
              <a:rPr lang="ko-KR" altLang="en-US" dirty="0" smtClean="0"/>
              <a:t>을 길러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ko-KR" dirty="0" smtClean="0"/>
              <a:t>96~99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6446" y="9896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내가 생각하는 공정이란 무엇인지 써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en-US" altLang="ko-KR" dirty="0" smtClean="0"/>
              <a:t>/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공정의 뜻 써 보고</a:t>
            </a:r>
            <a:r>
              <a:rPr lang="en-US" altLang="ko-KR" dirty="0"/>
              <a:t>, ‘</a:t>
            </a:r>
            <a:r>
              <a:rPr lang="ko-KR" altLang="en-US" dirty="0"/>
              <a:t>공정한 모습</a:t>
            </a:r>
            <a:r>
              <a:rPr lang="en-US" altLang="ko-KR" dirty="0"/>
              <a:t>’ </a:t>
            </a:r>
            <a:r>
              <a:rPr lang="ko-KR" altLang="en-US" dirty="0"/>
              <a:t>그려서 전시해 보기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duk_03_06_0004_201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</a:t>
            </a:r>
            <a:r>
              <a:rPr lang="en-US" altLang="ko-KR" dirty="0"/>
              <a:t>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메모지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검정 고정 텍스트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텍스트 입력 가능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예문 노출 화면 다음 슬라이드 참고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</a:t>
            </a:r>
            <a:r>
              <a:rPr lang="ko-KR" altLang="en-US" dirty="0"/>
              <a:t>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97826" y="963997"/>
            <a:ext cx="9010522" cy="3458534"/>
            <a:chOff x="651844" y="1661020"/>
            <a:chExt cx="8455089" cy="317231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왼쪽 대괄호 18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왼쪽 대괄호 19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왼쪽 대괄호 20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BC0028"/>
            </a:solidFill>
            <a:ln w="19050">
              <a:solidFill>
                <a:srgbClr val="BC0028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4560042"/>
            <a:ext cx="997200" cy="31358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5025095"/>
            <a:ext cx="997200" cy="31358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535680" y="1198971"/>
            <a:ext cx="24176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입니다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왜냐하면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471975" y="1216347"/>
            <a:ext cx="1664556" cy="413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60736" y="1194188"/>
            <a:ext cx="13644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공정이란</a:t>
            </a:r>
            <a:endParaRPr lang="ko-KR" altLang="en-US" sz="2500" dirty="0"/>
          </a:p>
        </p:txBody>
      </p:sp>
      <p:sp>
        <p:nvSpPr>
          <p:cNvPr id="32" name="TextBox 31"/>
          <p:cNvSpPr txBox="1"/>
          <p:nvPr/>
        </p:nvSpPr>
        <p:spPr>
          <a:xfrm>
            <a:off x="1776776" y="1199163"/>
            <a:ext cx="1436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43046" y="3389551"/>
            <a:ext cx="17556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때문입니다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34" name="TextBox 33"/>
          <p:cNvSpPr txBox="1"/>
          <p:nvPr/>
        </p:nvSpPr>
        <p:spPr>
          <a:xfrm>
            <a:off x="471975" y="1657907"/>
            <a:ext cx="1436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60288" y="91515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24468" y="457089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09002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내가 생각하는 공정이란 무엇인지 써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</a:t>
            </a:r>
            <a:r>
              <a:rPr lang="en-US" altLang="ko-KR" dirty="0"/>
              <a:t>/</a:t>
            </a:r>
            <a:r>
              <a:rPr lang="ko-KR" altLang="en-US" dirty="0"/>
              <a:t>활동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공정의 뜻 써 보고</a:t>
            </a:r>
            <a:r>
              <a:rPr lang="en-US" altLang="ko-KR" dirty="0"/>
              <a:t>, ‘</a:t>
            </a:r>
            <a:r>
              <a:rPr lang="ko-KR" altLang="en-US" dirty="0"/>
              <a:t>공정한 모습</a:t>
            </a:r>
            <a:r>
              <a:rPr lang="en-US" altLang="ko-KR" dirty="0"/>
              <a:t>’ </a:t>
            </a:r>
            <a:r>
              <a:rPr lang="ko-KR" altLang="en-US" dirty="0"/>
              <a:t>그려서 전시해 보기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duk_03_06_0004_201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</a:t>
            </a:r>
            <a:r>
              <a:rPr lang="en-US" altLang="ko-KR" dirty="0"/>
              <a:t> 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smtClean="0"/>
              <a:t>예문 노출 화면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97826" y="963997"/>
            <a:ext cx="9010522" cy="3458534"/>
            <a:chOff x="651844" y="1661020"/>
            <a:chExt cx="8455089" cy="317231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15" name="직선 연결선 14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왼쪽 대괄호 18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왼쪽 대괄호 19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왼쪽 대괄호 20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자유형 21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BC0028"/>
            </a:solidFill>
            <a:ln w="19050">
              <a:solidFill>
                <a:srgbClr val="BC0028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535680" y="1198971"/>
            <a:ext cx="24176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입니다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왜냐하면</a:t>
            </a:r>
            <a:endParaRPr lang="ko-KR" altLang="en-US" sz="2500" dirty="0"/>
          </a:p>
        </p:txBody>
      </p:sp>
      <p:sp>
        <p:nvSpPr>
          <p:cNvPr id="30" name="직사각형 29"/>
          <p:cNvSpPr/>
          <p:nvPr/>
        </p:nvSpPr>
        <p:spPr>
          <a:xfrm>
            <a:off x="471975" y="1216347"/>
            <a:ext cx="1664556" cy="4134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460736" y="1194188"/>
            <a:ext cx="13644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공정이란</a:t>
            </a:r>
            <a:endParaRPr lang="ko-KR" altLang="en-US" sz="2500" dirty="0"/>
          </a:p>
        </p:txBody>
      </p:sp>
      <p:sp>
        <p:nvSpPr>
          <p:cNvPr id="32" name="TextBox 31"/>
          <p:cNvSpPr txBox="1"/>
          <p:nvPr/>
        </p:nvSpPr>
        <p:spPr>
          <a:xfrm>
            <a:off x="1776776" y="1199163"/>
            <a:ext cx="33505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rgbClr val="006EE6"/>
                </a:solidFill>
              </a:rPr>
              <a:t>친구들과 함께 타는 시소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43046" y="3389551"/>
            <a:ext cx="17556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때문입니다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34" name="TextBox 33"/>
          <p:cNvSpPr txBox="1"/>
          <p:nvPr/>
        </p:nvSpPr>
        <p:spPr>
          <a:xfrm>
            <a:off x="471975" y="1657907"/>
            <a:ext cx="84305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rgbClr val="006EE6"/>
                </a:solidFill>
              </a:rPr>
              <a:t>시소의 양쪽이 비슷해야 하듯이 한쪽의 의견을 무시하면 안 되기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276" y="4560042"/>
            <a:ext cx="997200" cy="31358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5025095"/>
            <a:ext cx="997200" cy="3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9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80" dirty="0" smtClean="0"/>
              <a:t>이번 단원에서 배운 내용을 떠올리며 </a:t>
            </a:r>
            <a:r>
              <a:rPr lang="en-US" altLang="ko-KR" spc="80" dirty="0" smtClean="0"/>
              <a:t>‘</a:t>
            </a:r>
            <a:r>
              <a:rPr lang="ko-KR" altLang="en-US" spc="80" dirty="0" smtClean="0"/>
              <a:t>공정한 우리 모습</a:t>
            </a:r>
            <a:r>
              <a:rPr lang="en-US" altLang="ko-KR" spc="80" dirty="0" smtClean="0"/>
              <a:t>’</a:t>
            </a:r>
            <a:r>
              <a:rPr lang="ko-KR" altLang="en-US" spc="80" dirty="0" smtClean="0"/>
              <a:t>을 그려 전시해 봅시다</a:t>
            </a:r>
            <a:r>
              <a:rPr lang="en-US" altLang="ko-KR" spc="80" dirty="0" smtClean="0"/>
              <a:t>.</a:t>
            </a:r>
            <a:endParaRPr lang="ko-KR" altLang="en-US" spc="8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공정의 뜻 써 보고</a:t>
            </a:r>
            <a:r>
              <a:rPr lang="en-US" altLang="ko-KR" dirty="0"/>
              <a:t>, ‘</a:t>
            </a:r>
            <a:r>
              <a:rPr lang="ko-KR" altLang="en-US" dirty="0"/>
              <a:t>공정한 모습</a:t>
            </a:r>
            <a:r>
              <a:rPr lang="en-US" altLang="ko-KR" dirty="0"/>
              <a:t>’ </a:t>
            </a:r>
            <a:r>
              <a:rPr lang="ko-KR" altLang="en-US" dirty="0"/>
              <a:t>그려서 전시해 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duk_03_06_0004_201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메모지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초기 화면은 아무것도 노출 </a:t>
            </a:r>
            <a:r>
              <a:rPr lang="en-US" altLang="ko-KR" dirty="0" smtClean="0"/>
              <a:t>X)</a:t>
            </a:r>
          </a:p>
          <a:p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예 가리기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삽화 노출</a:t>
            </a:r>
            <a:r>
              <a:rPr lang="en-US" altLang="ko-KR" dirty="0" smtClean="0"/>
              <a:t>+</a:t>
            </a:r>
            <a:r>
              <a:rPr lang="ko-KR" altLang="en-US" dirty="0" smtClean="0"/>
              <a:t>예 가리기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가리기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삽화 사라짐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원복</a:t>
            </a:r>
            <a:r>
              <a:rPr lang="en-US" altLang="ko-KR" dirty="0" smtClean="0"/>
              <a:t>)+</a:t>
            </a:r>
            <a:r>
              <a:rPr lang="ko-KR" altLang="en-US" dirty="0" smtClean="0"/>
              <a:t>예 보기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예 보기 버튼 클릭 시 노출 삽화</a:t>
            </a:r>
            <a:endParaRPr lang="en-US" altLang="ko-KR" dirty="0" smtClean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duk_03_06_0004_201_1.psd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5025095"/>
            <a:ext cx="997200" cy="31358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31745" y="1279946"/>
            <a:ext cx="9118182" cy="3280096"/>
            <a:chOff x="606986" y="1619076"/>
            <a:chExt cx="8587348" cy="3280096"/>
          </a:xfrm>
        </p:grpSpPr>
        <p:grpSp>
          <p:nvGrpSpPr>
            <p:cNvPr id="28" name="그룹 27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40" name="그림 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41" name="직사각형 40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9" name="직선 연결선 28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직선 연결선 29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왼쪽 대괄호 32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왼쪽 대괄호 33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왼쪽 대괄호 34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자유형 35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4560042"/>
            <a:ext cx="997200" cy="31358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70294" y1="16514" x2="80588" y2="61009"/>
                        <a14:foregroundMark x1="60147" y1="18349" x2="63676" y2="83486"/>
                        <a14:foregroundMark x1="66029" y1="32110" x2="73824" y2="62385"/>
                        <a14:foregroundMark x1="77353" y1="57798" x2="80294" y2="58945"/>
                        <a14:foregroundMark x1="85147" y1="47248" x2="85294" y2="61468"/>
                        <a14:foregroundMark x1="80147" y1="12156" x2="84118" y2="21330"/>
                        <a14:foregroundMark x1="73088" y1="10092" x2="72647" y2="20872"/>
                        <a14:foregroundMark x1="66618" y1="9404" x2="61618" y2="534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88630" y="1637495"/>
            <a:ext cx="4010847" cy="2571661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59395" y="135367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858808" y="459326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612921" y="159107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7864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공정한 사회를 만들려면 어떤 마음을 지녀야 할지 써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9353974" y="5025095"/>
            <a:ext cx="2826000" cy="183290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사회를 만들려는 마음가짐 써 보기</a:t>
            </a:r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duk_03_06_0004_301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[301]</a:t>
            </a:r>
            <a:endParaRPr lang="en-US" altLang="ko-KR" dirty="0"/>
          </a:p>
          <a:p>
            <a:r>
              <a:rPr lang="ko-KR" altLang="en-US" dirty="0"/>
              <a:t>고정 캐릭터</a:t>
            </a:r>
            <a:r>
              <a:rPr lang="en-US" altLang="ko-KR" dirty="0"/>
              <a:t>+</a:t>
            </a:r>
            <a:r>
              <a:rPr lang="ko-KR" altLang="en-US" dirty="0"/>
              <a:t>고정 </a:t>
            </a:r>
            <a:r>
              <a:rPr lang="ko-KR" altLang="en-US" dirty="0" err="1"/>
              <a:t>말풍선</a:t>
            </a:r>
            <a:r>
              <a:rPr lang="en-US" altLang="ko-KR" dirty="0"/>
              <a:t>(</a:t>
            </a:r>
            <a:r>
              <a:rPr lang="ko-KR" altLang="en-US" dirty="0"/>
              <a:t>음성 </a:t>
            </a:r>
            <a:r>
              <a:rPr lang="en-US" altLang="ko-KR" dirty="0"/>
              <a:t>X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말풍선</a:t>
            </a:r>
            <a:r>
              <a:rPr lang="ko-KR" altLang="en-US" dirty="0" smtClean="0"/>
              <a:t> 버튼 클릭 시 백그라운드 </a:t>
            </a:r>
            <a:r>
              <a:rPr lang="ko-KR" altLang="en-US" dirty="0" err="1" smtClean="0"/>
              <a:t>말풍선</a:t>
            </a:r>
            <a:r>
              <a:rPr lang="ko-KR" altLang="en-US" dirty="0" smtClean="0"/>
              <a:t> 노출됨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재클릭</a:t>
            </a:r>
            <a:r>
              <a:rPr lang="ko-KR" altLang="en-US" dirty="0" smtClean="0"/>
              <a:t> 시 </a:t>
            </a:r>
            <a:r>
              <a:rPr lang="ko-KR" altLang="en-US" dirty="0" err="1" smtClean="0"/>
              <a:t>말풍선</a:t>
            </a:r>
            <a:r>
              <a:rPr lang="ko-KR" altLang="en-US" dirty="0" smtClean="0"/>
              <a:t> 사라짐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직접 </a:t>
            </a:r>
            <a:r>
              <a:rPr lang="ko-KR" altLang="en-US" dirty="0"/>
              <a:t>쓰기 메모지 </a:t>
            </a:r>
            <a:r>
              <a:rPr lang="ko-KR" altLang="en-US" dirty="0" smtClean="0"/>
              <a:t>화면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검정색 고정 텍스트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예문 사라짐</a:t>
            </a:r>
            <a:r>
              <a:rPr lang="en-US" altLang="ko-KR" dirty="0" smtClean="0"/>
              <a:t>+</a:t>
            </a:r>
            <a:r>
              <a:rPr lang="ko-KR" altLang="en-US" dirty="0" smtClean="0"/>
              <a:t>직접 쓰기 가능</a:t>
            </a:r>
            <a:r>
              <a:rPr lang="en-US" altLang="ko-KR" dirty="0" smtClean="0"/>
              <a:t>+</a:t>
            </a:r>
            <a:r>
              <a:rPr lang="ko-KR" altLang="en-US" dirty="0" smtClean="0"/>
              <a:t>예 보기로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핵심 정리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핵심 정리 </a:t>
            </a:r>
            <a:r>
              <a:rPr lang="ko-KR" altLang="en-US" dirty="0" err="1"/>
              <a:t>풀팝업</a:t>
            </a:r>
            <a:r>
              <a:rPr lang="ko-KR" altLang="en-US" dirty="0"/>
              <a:t> 노출됨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251925" y="1700904"/>
            <a:ext cx="2917866" cy="2597176"/>
            <a:chOff x="348719" y="1962866"/>
            <a:chExt cx="2917866" cy="259717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EF2A18BB-067D-43D0-86B5-25A39E07F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593" y="3084042"/>
              <a:ext cx="1476000" cy="1476000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191884" y="3328895"/>
              <a:ext cx="394335" cy="394335"/>
            </a:xfrm>
            <a:prstGeom prst="rect">
              <a:avLst/>
            </a:prstGeom>
          </p:spPr>
        </p:pic>
        <p:grpSp>
          <p:nvGrpSpPr>
            <p:cNvPr id="23" name="그룹 22"/>
            <p:cNvGrpSpPr/>
            <p:nvPr/>
          </p:nvGrpSpPr>
          <p:grpSpPr>
            <a:xfrm>
              <a:off x="348719" y="1962866"/>
              <a:ext cx="2917866" cy="1013477"/>
              <a:chOff x="261168" y="550959"/>
              <a:chExt cx="2917866" cy="1013477"/>
            </a:xfrm>
            <a:solidFill>
              <a:srgbClr val="FFDBDF"/>
            </a:solidFill>
          </p:grpSpPr>
          <p:grpSp>
            <p:nvGrpSpPr>
              <p:cNvPr id="24" name="그룹 23"/>
              <p:cNvGrpSpPr/>
              <p:nvPr/>
            </p:nvGrpSpPr>
            <p:grpSpPr>
              <a:xfrm>
                <a:off x="261168" y="622299"/>
                <a:ext cx="2731849" cy="942137"/>
                <a:chOff x="3908003" y="1705349"/>
                <a:chExt cx="2731849" cy="942137"/>
              </a:xfrm>
              <a:grpFill/>
            </p:grpSpPr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3908003" y="1705349"/>
                  <a:ext cx="2731849" cy="792000"/>
                </a:xfrm>
                <a:prstGeom prst="roundRect">
                  <a:avLst>
                    <a:gd name="adj" fmla="val 9509"/>
                  </a:avLst>
                </a:prstGeom>
                <a:solidFill>
                  <a:srgbClr val="FFEEF3"/>
                </a:solidFill>
                <a:ln w="28575">
                  <a:solidFill>
                    <a:srgbClr val="FFC4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모든 친구의 말에</a:t>
                  </a:r>
                  <a:endPara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귀를 기울이겠습니다</a:t>
                  </a:r>
                  <a:r>
                    <a:rPr lang="en-US" altLang="ko-KR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  <a:endPara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sp>
              <p:nvSpPr>
                <p:cNvPr id="27" name="이등변 삼각형 26"/>
                <p:cNvSpPr/>
                <p:nvPr/>
              </p:nvSpPr>
              <p:spPr>
                <a:xfrm flipV="1">
                  <a:off x="5217634" y="2503486"/>
                  <a:ext cx="108000" cy="144000"/>
                </a:xfrm>
                <a:prstGeom prst="triangle">
                  <a:avLst/>
                </a:prstGeom>
                <a:solidFill>
                  <a:srgbClr val="FFC2C7"/>
                </a:solidFill>
                <a:ln w="28575">
                  <a:solidFill>
                    <a:srgbClr val="FFC4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pc="-150">
                    <a:latin typeface="+mn-ea"/>
                  </a:endParaRPr>
                </a:p>
              </p:txBody>
            </p:sp>
          </p:grpSp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6355" y="550959"/>
                <a:ext cx="142679" cy="1426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4560042"/>
            <a:ext cx="997200" cy="313585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5025095"/>
            <a:ext cx="997200" cy="31358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92794" y="1106170"/>
            <a:ext cx="5772150" cy="3458534"/>
            <a:chOff x="3395807" y="1021726"/>
            <a:chExt cx="5772150" cy="3458534"/>
          </a:xfrm>
        </p:grpSpPr>
        <p:grpSp>
          <p:nvGrpSpPr>
            <p:cNvPr id="28" name="그룹 27"/>
            <p:cNvGrpSpPr/>
            <p:nvPr/>
          </p:nvGrpSpPr>
          <p:grpSpPr>
            <a:xfrm>
              <a:off x="3395807" y="1021726"/>
              <a:ext cx="5772150" cy="3458534"/>
              <a:chOff x="651844" y="1661020"/>
              <a:chExt cx="8455089" cy="3172317"/>
            </a:xfrm>
          </p:grpSpPr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844" y="1661020"/>
                <a:ext cx="8455089" cy="3172317"/>
              </a:xfrm>
              <a:prstGeom prst="rect">
                <a:avLst/>
              </a:prstGeom>
            </p:spPr>
          </p:pic>
          <p:cxnSp>
            <p:nvCxnSpPr>
              <p:cNvPr id="30" name="직선 연결선 29"/>
              <p:cNvCxnSpPr/>
              <p:nvPr/>
            </p:nvCxnSpPr>
            <p:spPr bwMode="auto">
              <a:xfrm>
                <a:off x="919784" y="1719743"/>
                <a:ext cx="7919207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FF628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직선 연결선 30"/>
              <p:cNvCxnSpPr/>
              <p:nvPr/>
            </p:nvCxnSpPr>
            <p:spPr bwMode="auto">
              <a:xfrm flipH="1">
                <a:off x="729842" y="1853967"/>
                <a:ext cx="16778" cy="2734811"/>
              </a:xfrm>
              <a:prstGeom prst="line">
                <a:avLst/>
              </a:prstGeom>
              <a:noFill/>
              <a:ln w="76200" cap="flat" cmpd="sng" algn="ctr">
                <a:solidFill>
                  <a:srgbClr val="FF628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직선 연결선 31"/>
              <p:cNvCxnSpPr/>
              <p:nvPr/>
            </p:nvCxnSpPr>
            <p:spPr bwMode="auto">
              <a:xfrm>
                <a:off x="9011174" y="1821197"/>
                <a:ext cx="6991" cy="2591412"/>
              </a:xfrm>
              <a:prstGeom prst="line">
                <a:avLst/>
              </a:prstGeom>
              <a:noFill/>
              <a:ln w="76200" cap="flat" cmpd="sng" algn="ctr">
                <a:solidFill>
                  <a:srgbClr val="FF628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직선 연결선 32"/>
              <p:cNvCxnSpPr/>
              <p:nvPr/>
            </p:nvCxnSpPr>
            <p:spPr bwMode="auto">
              <a:xfrm flipV="1">
                <a:off x="909094" y="4739780"/>
                <a:ext cx="7771211" cy="1398"/>
              </a:xfrm>
              <a:prstGeom prst="line">
                <a:avLst/>
              </a:prstGeom>
              <a:noFill/>
              <a:ln w="76200" cap="flat" cmpd="sng" algn="ctr">
                <a:solidFill>
                  <a:srgbClr val="FF628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4" name="왼쪽 대괄호 33"/>
              <p:cNvSpPr/>
              <p:nvPr/>
            </p:nvSpPr>
            <p:spPr bwMode="auto">
              <a:xfrm>
                <a:off x="738231" y="1711353"/>
                <a:ext cx="181553" cy="1263561"/>
              </a:xfrm>
              <a:prstGeom prst="leftBracket">
                <a:avLst>
                  <a:gd name="adj" fmla="val 51258"/>
                </a:avLst>
              </a:prstGeom>
              <a:noFill/>
              <a:ln w="76200" cap="flat" cmpd="sng" algn="ctr">
                <a:solidFill>
                  <a:srgbClr val="FF628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왼쪽 대괄호 34"/>
              <p:cNvSpPr/>
              <p:nvPr/>
            </p:nvSpPr>
            <p:spPr bwMode="auto">
              <a:xfrm>
                <a:off x="729842" y="3615656"/>
                <a:ext cx="160316" cy="1124125"/>
              </a:xfrm>
              <a:prstGeom prst="leftBracket">
                <a:avLst>
                  <a:gd name="adj" fmla="val 51258"/>
                </a:avLst>
              </a:prstGeom>
              <a:noFill/>
              <a:ln w="76200" cap="flat" cmpd="sng" algn="ctr">
                <a:solidFill>
                  <a:srgbClr val="FF628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왼쪽 대괄호 35"/>
              <p:cNvSpPr/>
              <p:nvPr/>
            </p:nvSpPr>
            <p:spPr bwMode="auto">
              <a:xfrm flipH="1">
                <a:off x="8827443" y="1719743"/>
                <a:ext cx="173184" cy="1255172"/>
              </a:xfrm>
              <a:prstGeom prst="leftBracket">
                <a:avLst>
                  <a:gd name="adj" fmla="val 51258"/>
                </a:avLst>
              </a:prstGeom>
              <a:noFill/>
              <a:ln w="76200" cap="flat" cmpd="sng" algn="ctr">
                <a:solidFill>
                  <a:srgbClr val="FF6284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자유형 36"/>
              <p:cNvSpPr/>
              <p:nvPr/>
            </p:nvSpPr>
            <p:spPr>
              <a:xfrm>
                <a:off x="8681769" y="4411015"/>
                <a:ext cx="354252" cy="371016"/>
              </a:xfrm>
              <a:custGeom>
                <a:avLst/>
                <a:gdLst>
                  <a:gd name="connsiteX0" fmla="*/ 352694 w 354252"/>
                  <a:gd name="connsiteY0" fmla="*/ 3823 h 371016"/>
                  <a:gd name="connsiteX1" fmla="*/ 352694 w 354252"/>
                  <a:gd name="connsiteY1" fmla="*/ 3823 h 371016"/>
                  <a:gd name="connsiteX2" fmla="*/ 90756 w 354252"/>
                  <a:gd name="connsiteY2" fmla="*/ 13348 h 371016"/>
                  <a:gd name="connsiteX3" fmla="*/ 76469 w 354252"/>
                  <a:gd name="connsiteY3" fmla="*/ 18110 h 371016"/>
                  <a:gd name="connsiteX4" fmla="*/ 62181 w 354252"/>
                  <a:gd name="connsiteY4" fmla="*/ 27635 h 371016"/>
                  <a:gd name="connsiteX5" fmla="*/ 38369 w 354252"/>
                  <a:gd name="connsiteY5" fmla="*/ 51448 h 371016"/>
                  <a:gd name="connsiteX6" fmla="*/ 9794 w 354252"/>
                  <a:gd name="connsiteY6" fmla="*/ 108598 h 371016"/>
                  <a:gd name="connsiteX7" fmla="*/ 5031 w 354252"/>
                  <a:gd name="connsiteY7" fmla="*/ 122885 h 371016"/>
                  <a:gd name="connsiteX8" fmla="*/ 269 w 354252"/>
                  <a:gd name="connsiteY8" fmla="*/ 346723 h 371016"/>
                  <a:gd name="connsiteX9" fmla="*/ 5031 w 354252"/>
                  <a:gd name="connsiteY9" fmla="*/ 370535 h 371016"/>
                  <a:gd name="connsiteX10" fmla="*/ 14556 w 354252"/>
                  <a:gd name="connsiteY10" fmla="*/ 356248 h 371016"/>
                  <a:gd name="connsiteX11" fmla="*/ 28844 w 354252"/>
                  <a:gd name="connsiteY11" fmla="*/ 346723 h 371016"/>
                  <a:gd name="connsiteX12" fmla="*/ 52656 w 354252"/>
                  <a:gd name="connsiteY12" fmla="*/ 322910 h 371016"/>
                  <a:gd name="connsiteX13" fmla="*/ 81231 w 354252"/>
                  <a:gd name="connsiteY13" fmla="*/ 299098 h 371016"/>
                  <a:gd name="connsiteX14" fmla="*/ 105044 w 354252"/>
                  <a:gd name="connsiteY14" fmla="*/ 275285 h 371016"/>
                  <a:gd name="connsiteX15" fmla="*/ 133619 w 354252"/>
                  <a:gd name="connsiteY15" fmla="*/ 251473 h 371016"/>
                  <a:gd name="connsiteX16" fmla="*/ 157431 w 354252"/>
                  <a:gd name="connsiteY16" fmla="*/ 227660 h 371016"/>
                  <a:gd name="connsiteX17" fmla="*/ 171719 w 354252"/>
                  <a:gd name="connsiteY17" fmla="*/ 213373 h 371016"/>
                  <a:gd name="connsiteX18" fmla="*/ 181244 w 354252"/>
                  <a:gd name="connsiteY18" fmla="*/ 199085 h 371016"/>
                  <a:gd name="connsiteX19" fmla="*/ 195531 w 354252"/>
                  <a:gd name="connsiteY19" fmla="*/ 194323 h 371016"/>
                  <a:gd name="connsiteX20" fmla="*/ 214581 w 354252"/>
                  <a:gd name="connsiteY20" fmla="*/ 170510 h 371016"/>
                  <a:gd name="connsiteX21" fmla="*/ 238394 w 354252"/>
                  <a:gd name="connsiteY21" fmla="*/ 146698 h 371016"/>
                  <a:gd name="connsiteX22" fmla="*/ 262206 w 354252"/>
                  <a:gd name="connsiteY22" fmla="*/ 118123 h 371016"/>
                  <a:gd name="connsiteX23" fmla="*/ 281256 w 354252"/>
                  <a:gd name="connsiteY23" fmla="*/ 89548 h 371016"/>
                  <a:gd name="connsiteX24" fmla="*/ 295544 w 354252"/>
                  <a:gd name="connsiteY24" fmla="*/ 75260 h 371016"/>
                  <a:gd name="connsiteX25" fmla="*/ 328881 w 354252"/>
                  <a:gd name="connsiteY25" fmla="*/ 37160 h 371016"/>
                  <a:gd name="connsiteX26" fmla="*/ 338406 w 354252"/>
                  <a:gd name="connsiteY26" fmla="*/ 22873 h 371016"/>
                  <a:gd name="connsiteX27" fmla="*/ 352694 w 354252"/>
                  <a:gd name="connsiteY27" fmla="*/ 13348 h 371016"/>
                  <a:gd name="connsiteX28" fmla="*/ 352694 w 354252"/>
                  <a:gd name="connsiteY28" fmla="*/ 3823 h 37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54252" h="371016">
                    <a:moveTo>
                      <a:pt x="352694" y="3823"/>
                    </a:moveTo>
                    <a:lnTo>
                      <a:pt x="352694" y="3823"/>
                    </a:lnTo>
                    <a:cubicBezTo>
                      <a:pt x="265230" y="5538"/>
                      <a:pt x="175274" y="-10800"/>
                      <a:pt x="90756" y="13348"/>
                    </a:cubicBezTo>
                    <a:cubicBezTo>
                      <a:pt x="85929" y="14727"/>
                      <a:pt x="81231" y="16523"/>
                      <a:pt x="76469" y="18110"/>
                    </a:cubicBezTo>
                    <a:cubicBezTo>
                      <a:pt x="71706" y="21285"/>
                      <a:pt x="66228" y="23588"/>
                      <a:pt x="62181" y="27635"/>
                    </a:cubicBezTo>
                    <a:cubicBezTo>
                      <a:pt x="30428" y="59388"/>
                      <a:pt x="76471" y="26046"/>
                      <a:pt x="38369" y="51448"/>
                    </a:cubicBezTo>
                    <a:cubicBezTo>
                      <a:pt x="13748" y="88379"/>
                      <a:pt x="22940" y="69161"/>
                      <a:pt x="9794" y="108598"/>
                    </a:cubicBezTo>
                    <a:lnTo>
                      <a:pt x="5031" y="122885"/>
                    </a:lnTo>
                    <a:cubicBezTo>
                      <a:pt x="3444" y="197498"/>
                      <a:pt x="269" y="272093"/>
                      <a:pt x="269" y="346723"/>
                    </a:cubicBezTo>
                    <a:cubicBezTo>
                      <a:pt x="269" y="354817"/>
                      <a:pt x="-1704" y="366045"/>
                      <a:pt x="5031" y="370535"/>
                    </a:cubicBezTo>
                    <a:cubicBezTo>
                      <a:pt x="9793" y="373710"/>
                      <a:pt x="10509" y="360295"/>
                      <a:pt x="14556" y="356248"/>
                    </a:cubicBezTo>
                    <a:cubicBezTo>
                      <a:pt x="18604" y="352201"/>
                      <a:pt x="24081" y="349898"/>
                      <a:pt x="28844" y="346723"/>
                    </a:cubicBezTo>
                    <a:cubicBezTo>
                      <a:pt x="46305" y="320531"/>
                      <a:pt x="28846" y="342751"/>
                      <a:pt x="52656" y="322910"/>
                    </a:cubicBezTo>
                    <a:cubicBezTo>
                      <a:pt x="89325" y="292353"/>
                      <a:pt x="45759" y="322747"/>
                      <a:pt x="81231" y="299098"/>
                    </a:cubicBezTo>
                    <a:cubicBezTo>
                      <a:pt x="98693" y="272904"/>
                      <a:pt x="81231" y="295129"/>
                      <a:pt x="105044" y="275285"/>
                    </a:cubicBezTo>
                    <a:cubicBezTo>
                      <a:pt x="141714" y="244727"/>
                      <a:pt x="98144" y="275122"/>
                      <a:pt x="133619" y="251473"/>
                    </a:cubicBezTo>
                    <a:cubicBezTo>
                      <a:pt x="151080" y="225281"/>
                      <a:pt x="133621" y="247501"/>
                      <a:pt x="157431" y="227660"/>
                    </a:cubicBezTo>
                    <a:cubicBezTo>
                      <a:pt x="162605" y="223348"/>
                      <a:pt x="167407" y="218547"/>
                      <a:pt x="171719" y="213373"/>
                    </a:cubicBezTo>
                    <a:cubicBezTo>
                      <a:pt x="175383" y="208976"/>
                      <a:pt x="176774" y="202661"/>
                      <a:pt x="181244" y="199085"/>
                    </a:cubicBezTo>
                    <a:cubicBezTo>
                      <a:pt x="185164" y="195949"/>
                      <a:pt x="190769" y="195910"/>
                      <a:pt x="195531" y="194323"/>
                    </a:cubicBezTo>
                    <a:cubicBezTo>
                      <a:pt x="204803" y="166508"/>
                      <a:pt x="193039" y="192052"/>
                      <a:pt x="214581" y="170510"/>
                    </a:cubicBezTo>
                    <a:cubicBezTo>
                      <a:pt x="246328" y="138763"/>
                      <a:pt x="200296" y="172096"/>
                      <a:pt x="238394" y="146698"/>
                    </a:cubicBezTo>
                    <a:cubicBezTo>
                      <a:pt x="272427" y="95647"/>
                      <a:pt x="219431" y="173120"/>
                      <a:pt x="262206" y="118123"/>
                    </a:cubicBezTo>
                    <a:cubicBezTo>
                      <a:pt x="269234" y="109087"/>
                      <a:pt x="273161" y="97643"/>
                      <a:pt x="281256" y="89548"/>
                    </a:cubicBezTo>
                    <a:cubicBezTo>
                      <a:pt x="286019" y="84785"/>
                      <a:pt x="291409" y="80577"/>
                      <a:pt x="295544" y="75260"/>
                    </a:cubicBezTo>
                    <a:cubicBezTo>
                      <a:pt x="325463" y="36793"/>
                      <a:pt x="301222" y="55600"/>
                      <a:pt x="328881" y="37160"/>
                    </a:cubicBezTo>
                    <a:cubicBezTo>
                      <a:pt x="332056" y="32398"/>
                      <a:pt x="334359" y="26920"/>
                      <a:pt x="338406" y="22873"/>
                    </a:cubicBezTo>
                    <a:cubicBezTo>
                      <a:pt x="342454" y="18826"/>
                      <a:pt x="348224" y="16924"/>
                      <a:pt x="352694" y="13348"/>
                    </a:cubicBezTo>
                    <a:cubicBezTo>
                      <a:pt x="356200" y="10543"/>
                      <a:pt x="352694" y="5410"/>
                      <a:pt x="352694" y="3823"/>
                    </a:cubicBezTo>
                    <a:close/>
                  </a:path>
                </a:pathLst>
              </a:custGeom>
              <a:solidFill>
                <a:srgbClr val="BC0028"/>
              </a:solidFill>
              <a:ln w="19050">
                <a:solidFill>
                  <a:srgbClr val="BC0028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784980" y="2840690"/>
                <a:ext cx="324088" cy="19294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/>
              <p:cNvSpPr/>
              <p:nvPr/>
            </p:nvSpPr>
            <p:spPr>
              <a:xfrm>
                <a:off x="784980" y="3537368"/>
                <a:ext cx="324088" cy="19294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8646548" y="2834908"/>
                <a:ext cx="324088" cy="19294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직사각형 5"/>
            <p:cNvSpPr/>
            <p:nvPr/>
          </p:nvSpPr>
          <p:spPr>
            <a:xfrm>
              <a:off x="3571427" y="1317330"/>
              <a:ext cx="1133305" cy="3502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85726" y="1252898"/>
              <a:ext cx="430758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smtClean="0"/>
                <a:t>나는 공정한 사회를 만들기 위해</a:t>
              </a:r>
              <a:endParaRPr lang="ko-KR" altLang="en-US" sz="25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78725" y="1709672"/>
              <a:ext cx="143661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smtClean="0">
                  <a:solidFill>
                    <a:schemeClr val="bg1">
                      <a:lumMod val="75000"/>
                    </a:schemeClr>
                  </a:solidFill>
                </a:rPr>
                <a:t>직접 쓰기</a:t>
              </a:r>
              <a:endParaRPr lang="ko-KR" altLang="en-US" sz="25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581824" y="1713903"/>
              <a:ext cx="5559535" cy="9094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</a:rPr>
                <a:t>친구들 사이에서 문제가 생기면 그 문제를</a:t>
              </a:r>
              <a:endParaRPr lang="en-US" altLang="ko-KR" sz="2500" dirty="0" smtClean="0">
                <a:solidFill>
                  <a:srgbClr val="006EE6"/>
                </a:solidFill>
              </a:endParaRPr>
            </a:p>
            <a:p>
              <a:pPr>
                <a:lnSpc>
                  <a:spcPct val="110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</a:rPr>
                <a:t>공정하게 해결하려고 노력하겠습니다</a:t>
              </a:r>
              <a:r>
                <a:rPr lang="en-US" altLang="ko-KR" sz="2500" dirty="0" smtClean="0">
                  <a:solidFill>
                    <a:srgbClr val="006EE6"/>
                  </a:solidFill>
                </a:rPr>
                <a:t>.</a:t>
              </a:r>
              <a:endParaRPr lang="ko-KR" altLang="en-US" sz="2500" dirty="0">
                <a:solidFill>
                  <a:srgbClr val="006EE6"/>
                </a:solidFill>
              </a:endParaRPr>
            </a:p>
          </p:txBody>
        </p:sp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01288" y="3672717"/>
            <a:ext cx="840823" cy="760196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6939167" y="290848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56968" y="102988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913391" y="459690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8468644" y="367271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97888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1460</Words>
  <Application>Microsoft Office PowerPoint</Application>
  <PresentationFormat>와이드스크린</PresentationFormat>
  <Paragraphs>315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248</cp:revision>
  <dcterms:created xsi:type="dcterms:W3CDTF">2024-10-14T06:06:43Z</dcterms:created>
  <dcterms:modified xsi:type="dcterms:W3CDTF">2025-05-14T06:45:02Z</dcterms:modified>
</cp:coreProperties>
</file>