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9" r:id="rId6"/>
    <p:sldId id="270" r:id="rId7"/>
    <p:sldId id="260" r:id="rId8"/>
    <p:sldId id="271" r:id="rId9"/>
    <p:sldId id="272" r:id="rId10"/>
    <p:sldId id="261" r:id="rId11"/>
    <p:sldId id="273" r:id="rId12"/>
    <p:sldId id="282" r:id="rId13"/>
    <p:sldId id="277" r:id="rId14"/>
    <p:sldId id="266" r:id="rId15"/>
    <p:sldId id="278" r:id="rId16"/>
    <p:sldId id="26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마음 똑똑_디지털 사회에서의 바른 모습 생각하기" id="{DD91860D-2EFD-4225-8CFD-AF9D8B958A37}">
          <p14:sldIdLst>
            <p14:sldId id="259"/>
            <p14:sldId id="269"/>
          </p14:sldIdLst>
        </p14:section>
        <p14:section name="102_마음 똑똑_이번 시간에 배울 내용" id="{AB508C91-CD85-47B2-874B-B950FDC6776F}">
          <p14:sldIdLst>
            <p14:sldId id="270"/>
          </p14:sldIdLst>
        </p14:section>
        <p14:section name="201_마음 쑥쑥_디지털 생활 습관을 점검한 후, 바람직한 디지털 사용 습관 다짐하기" id="{05F6524E-2B90-40A9-9AD5-4C5F5117E930}">
          <p14:sldIdLst>
            <p14:sldId id="260"/>
            <p14:sldId id="271"/>
            <p14:sldId id="272"/>
          </p14:sldIdLst>
        </p14:section>
        <p14:section name="301_마음 탄탄_나의 계획을 친구들과 공유하고 계획을 잘 실천할 수 있도록 서로 격려하기" id="{2D41A339-0810-4D24-A2AF-51CE442DCAD4}">
          <p14:sldIdLst>
            <p14:sldId id="261"/>
            <p14:sldId id="273"/>
            <p14:sldId id="282"/>
          </p14:sldIdLst>
        </p14:section>
        <p14:section name="302_단원 마무리" id="{A091A36E-05C0-413C-83D2-C4E6CFA2E951}">
          <p14:sldIdLst>
            <p14:sldId id="277"/>
            <p14:sldId id="266"/>
            <p14:sldId id="278"/>
            <p14:sldId id="268"/>
          </p14:sldIdLst>
        </p14:section>
        <p14:section name="303_생각 놀이터" id="{0259C52E-8333-4239-9611-8A8D852C1E28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8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8" autoAdjust="0"/>
    <p:restoredTop sz="94660"/>
  </p:normalViewPr>
  <p:slideViewPr>
    <p:cSldViewPr snapToGrid="0">
      <p:cViewPr>
        <p:scale>
          <a:sx n="107" d="100"/>
          <a:sy n="107" d="100"/>
        </p:scale>
        <p:origin x="5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/>
              <a:t>이영현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2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차시 목표를 입력해 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두 줄까지 입력 가능</a:t>
            </a:r>
            <a:r>
              <a:rPr lang="en-US" altLang="ko-KR" dirty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/>
              <a:t>NN~NN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Relationship Id="rId6" Type="http://schemas.microsoft.com/office/2007/relationships/hdphoto" Target="../media/hdphoto3.wdp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5.wdp"/><Relationship Id="rId11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5.wdp"/><Relationship Id="rId11" Type="http://schemas.openxmlformats.org/officeDocument/2006/relationships/image" Target="../media/image9.png"/><Relationship Id="rId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microsoft.com/office/2007/relationships/hdphoto" Target="../media/hdphoto4.wdp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duk_04_05_0004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디지털 사회 속 나의 모습</a:t>
            </a:r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89978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도덕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차시창</a:t>
                      </a: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25.05.14.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25.05.16.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25.05.20.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영헌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/>
              <a:t>나의 다짐을 친구들과 공유하고 친구가 계획을 잘 실천하도록 격려해 </a:t>
            </a:r>
            <a:br>
              <a:rPr lang="en-US" altLang="ko-KR" spc="-150" dirty="0"/>
            </a:br>
            <a:r>
              <a:rPr lang="ko-KR" altLang="en-US" spc="-150" dirty="0"/>
              <a:t>봅시다</a:t>
            </a:r>
            <a:r>
              <a:rPr lang="en-US" altLang="ko-KR" spc="-150" dirty="0"/>
              <a:t>.</a:t>
            </a:r>
            <a:endParaRPr lang="ko-KR" altLang="en-US" spc="-15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/>
              <a:t>duk_04_05_0004_5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나의 계획을 친구들과 공유하고 계획을 잘 실천할 수 있도록 서로 격려하기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 </a:t>
            </a:r>
            <a:r>
              <a:rPr lang="en-US" altLang="ko-KR" dirty="0"/>
              <a:t>+ </a:t>
            </a:r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11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131745" y="5225949"/>
            <a:ext cx="9118182" cy="234000"/>
          </a:xfrm>
        </p:spPr>
        <p:txBody>
          <a:bodyPr/>
          <a:lstStyle/>
          <a:p>
            <a:r>
              <a:rPr lang="en-US" altLang="ko-KR" dirty="0"/>
              <a:t>duk_04_05_0004_5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2" y="1201848"/>
            <a:ext cx="8325288" cy="261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29" y="4594279"/>
            <a:ext cx="997200" cy="3135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529" y="5029364"/>
            <a:ext cx="997200" cy="31358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7549306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82557" y="2961799"/>
            <a:ext cx="2882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 같이 노력하자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!”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3615125" y="1752655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92544" y="1752655"/>
            <a:ext cx="13933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 짝 정우</a:t>
            </a:r>
            <a:endParaRPr lang="ko-KR" altLang="en-US" sz="2500" dirty="0"/>
          </a:p>
        </p:txBody>
      </p:sp>
      <p:sp>
        <p:nvSpPr>
          <p:cNvPr id="18" name="직사각형 17"/>
          <p:cNvSpPr/>
          <p:nvPr/>
        </p:nvSpPr>
        <p:spPr>
          <a:xfrm>
            <a:off x="1651506" y="2360814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47707" y="2360814"/>
            <a:ext cx="73609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정우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1051790" y="2961799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20217" y="14892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685" y="3712808"/>
            <a:ext cx="982036" cy="887868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8454881" y="38092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1903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나의 계획을 친구들과 공유하고 계획을 잘 실천할 수 있도록 서로 격려하기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물음표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물음표 버튼 클릭 시 정답 텍스트 노출됨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물음표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/>
              <a:t>10 </a:t>
            </a:r>
            <a:r>
              <a:rPr lang="ko-KR" altLang="en-US" dirty="0"/>
              <a:t>페이지로 이동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596273"/>
                <a:ext cx="997200" cy="31358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996072"/>
                <a:ext cx="997200" cy="313585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2859820" y="938232"/>
                <a:ext cx="363432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올바른 디지털 생활 습관</a:t>
                </a:r>
                <a:r>
                  <a:rPr lang="en-US" altLang="ko-KR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4418" y="1551160"/>
              <a:ext cx="8232834" cy="2953870"/>
              <a:chOff x="574418" y="1577536"/>
              <a:chExt cx="8232834" cy="2953870"/>
            </a:xfrm>
          </p:grpSpPr>
          <p:sp>
            <p:nvSpPr>
              <p:cNvPr id="15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1577536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기기에 지나치게 의존하지 않아요</a:t>
                </a:r>
              </a:p>
            </p:txBody>
          </p:sp>
          <p:sp>
            <p:nvSpPr>
              <p:cNvPr id="1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2390834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기기를 사용할 때 비속어를 쓰지 않아요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0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3193557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 사용 시간을 정해 놓고 사용해요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4006855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기기를 사용하느라 할 일을 미루지 않아요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857" y="1642086"/>
            <a:ext cx="388259" cy="3350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705" y="2465274"/>
            <a:ext cx="388259" cy="3350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685" y="3258343"/>
            <a:ext cx="388259" cy="33507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090" y="4066358"/>
            <a:ext cx="388259" cy="33507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576749" y="10555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7733" y="159786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5204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이번 단원에서 배운 내용을 바르게 말한 친구를 모두 골라 </a:t>
            </a:r>
            <a:r>
              <a:rPr lang="en-US" altLang="ko-KR" dirty="0"/>
              <a:t>     </a:t>
            </a:r>
            <a:r>
              <a:rPr lang="ko-KR" altLang="en-US" dirty="0"/>
              <a:t>를       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9353974" y="4949505"/>
            <a:ext cx="2826000" cy="1908495"/>
          </a:xfrm>
        </p:spPr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/>
              <a:t>duk_04_05_0004_6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5215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하단 빈칸 클릭 시</a:t>
            </a:r>
            <a:r>
              <a:rPr lang="en-US" altLang="ko-KR" dirty="0"/>
              <a:t>, </a:t>
            </a:r>
            <a:r>
              <a:rPr lang="ko-KR" altLang="en-US" dirty="0"/>
              <a:t>빨간 원형 개체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원복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중복 선택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정오답</a:t>
            </a:r>
            <a:r>
              <a:rPr lang="ko-KR" altLang="en-US" dirty="0"/>
              <a:t> 효과음 넣어주세요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(</a:t>
            </a:r>
            <a:r>
              <a:rPr lang="ko-KR" altLang="en-US" dirty="0"/>
              <a:t>정답 </a:t>
            </a:r>
            <a:r>
              <a:rPr lang="en-US" altLang="ko-KR" dirty="0"/>
              <a:t>1, 3, 4</a:t>
            </a:r>
            <a:r>
              <a:rPr lang="ko-KR" altLang="en-US" dirty="0"/>
              <a:t>번째 캐릭터 </a:t>
            </a:r>
            <a:r>
              <a:rPr lang="en-US" altLang="ko-KR" dirty="0"/>
              <a:t>/ </a:t>
            </a:r>
            <a:r>
              <a:rPr lang="ko-KR" altLang="en-US" dirty="0"/>
              <a:t>오답 </a:t>
            </a:r>
            <a:r>
              <a:rPr lang="en-US" altLang="ko-KR" dirty="0"/>
              <a:t>2</a:t>
            </a:r>
            <a:r>
              <a:rPr lang="ko-KR" altLang="en-US" dirty="0"/>
              <a:t>번째 캐릭터</a:t>
            </a:r>
            <a:r>
              <a:rPr lang="en-US" altLang="ko-KR" dirty="0"/>
              <a:t>)</a:t>
            </a:r>
          </a:p>
          <a:p>
            <a:pPr>
              <a:buAutoNum type="arabicPeriod" startAt="2"/>
            </a:pPr>
            <a:r>
              <a:rPr lang="ko-KR" altLang="en-US" dirty="0" err="1"/>
              <a:t>지시문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bold; </a:t>
            </a:r>
            <a:r>
              <a:rPr lang="ko-KR" altLang="en-US" dirty="0"/>
              <a:t>아래 빈칸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</a:t>
            </a:r>
            <a:r>
              <a:rPr lang="en-US" altLang="ko-KR" dirty="0"/>
              <a:t>, </a:t>
            </a:r>
            <a:r>
              <a:rPr lang="ko-KR" altLang="en-US" dirty="0"/>
              <a:t>정답 표시 원형 개체 노출 </a:t>
            </a:r>
            <a:r>
              <a:rPr lang="en-US" altLang="ko-KR" dirty="0"/>
              <a:t>+ 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맞혔을 경우 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(</a:t>
            </a:r>
            <a:r>
              <a:rPr lang="ko-KR" altLang="en-US" dirty="0"/>
              <a:t>정답 </a:t>
            </a:r>
            <a:r>
              <a:rPr lang="en-US" altLang="ko-KR" dirty="0"/>
              <a:t>1, 3, 4</a:t>
            </a:r>
            <a:r>
              <a:rPr lang="ko-KR" altLang="en-US" dirty="0"/>
              <a:t>번째 캐릭터 </a:t>
            </a:r>
            <a:r>
              <a:rPr lang="en-US" altLang="ko-KR" dirty="0"/>
              <a:t>/ </a:t>
            </a:r>
            <a:r>
              <a:rPr lang="ko-KR" altLang="en-US" dirty="0"/>
              <a:t>오답 </a:t>
            </a:r>
            <a:r>
              <a:rPr lang="en-US" altLang="ko-KR" dirty="0"/>
              <a:t>2</a:t>
            </a:r>
            <a:r>
              <a:rPr lang="ko-KR" altLang="en-US" dirty="0"/>
              <a:t>번째 캐릭터</a:t>
            </a:r>
            <a:r>
              <a:rPr lang="en-US" altLang="ko-KR" dirty="0"/>
              <a:t>)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duk_04_05_0004_6</a:t>
            </a:r>
            <a:endParaRPr lang="ko-KR" altLang="en-US" dirty="0"/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8486396" y="351574"/>
            <a:ext cx="349006" cy="349006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t="2591" b="1373"/>
          <a:stretch/>
        </p:blipFill>
        <p:spPr>
          <a:xfrm>
            <a:off x="1888164" y="1236685"/>
            <a:ext cx="5614364" cy="3712820"/>
          </a:xfrm>
          <a:prstGeom prst="rect">
            <a:avLst/>
          </a:prstGeom>
        </p:spPr>
      </p:pic>
      <p:sp>
        <p:nvSpPr>
          <p:cNvPr id="28" name="타원 27"/>
          <p:cNvSpPr>
            <a:spLocks noChangeAspect="1"/>
          </p:cNvSpPr>
          <p:nvPr/>
        </p:nvSpPr>
        <p:spPr>
          <a:xfrm>
            <a:off x="2756592" y="4647881"/>
            <a:ext cx="216000" cy="216000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348790" y="4647881"/>
            <a:ext cx="216000" cy="216000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6556805" y="4647881"/>
            <a:ext cx="216000" cy="216000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807969" y="1322011"/>
            <a:ext cx="1443249" cy="226833"/>
            <a:chOff x="5349044" y="2096438"/>
            <a:chExt cx="1277625" cy="223294"/>
          </a:xfrm>
        </p:grpSpPr>
        <p:sp>
          <p:nvSpPr>
            <p:cNvPr id="15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277625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아래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빈칸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6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타원 18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0809"/>
            <a:ext cx="997200" cy="31358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31233"/>
            <a:ext cx="997200" cy="31358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7603507" y="13038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758564" y="14564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4347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r>
              <a:rPr lang="en-US" altLang="ko-KR" dirty="0"/>
              <a:t>/</a:t>
            </a:r>
            <a:r>
              <a:rPr lang="ko-KR" altLang="en-US" dirty="0"/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이번 단원에서 배운 내용 중 인상 깊은 내용을 빈칸에 적어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ko-KR" altLang="en-US" dirty="0"/>
              <a:t> 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 </a:t>
            </a:r>
            <a:r>
              <a:rPr lang="en-US" altLang="ko-KR" dirty="0"/>
              <a:t>+ </a:t>
            </a:r>
            <a:r>
              <a:rPr lang="ko-KR" altLang="en-US" dirty="0"/>
              <a:t>예 아이콘</a:t>
            </a:r>
            <a:r>
              <a:rPr lang="en-US" altLang="ko-KR" dirty="0"/>
              <a:t> + </a:t>
            </a:r>
            <a:r>
              <a:rPr lang="ko-KR" altLang="en-US" dirty="0" err="1"/>
              <a:t>블릿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텍스트 박스 </a:t>
            </a:r>
            <a:r>
              <a:rPr lang="en-US" altLang="ko-KR" dirty="0"/>
              <a:t>+ </a:t>
            </a:r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메모지</a:t>
            </a:r>
            <a:r>
              <a:rPr lang="en-US" altLang="ko-KR" dirty="0"/>
              <a:t>_</a:t>
            </a:r>
            <a:r>
              <a:rPr lang="ko-KR" altLang="en-US" dirty="0"/>
              <a:t>노란색</a:t>
            </a:r>
            <a:r>
              <a:rPr lang="en-US" altLang="ko-KR" dirty="0"/>
              <a:t>1.png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6" b="23378"/>
          <a:stretch/>
        </p:blipFill>
        <p:spPr>
          <a:xfrm>
            <a:off x="393487" y="1169758"/>
            <a:ext cx="8549426" cy="3202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3651" l="0" r="98750">
                        <a14:foregroundMark x1="56250" y1="26984" x2="61250" y2="6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23" y="1530316"/>
            <a:ext cx="381000" cy="3000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9" y="1617946"/>
            <a:ext cx="108000" cy="10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1253011" y="1481813"/>
            <a:ext cx="74868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spc="-150" dirty="0">
                <a:latin typeface="+mn-ea"/>
              </a:rPr>
              <a:t> 디지털 사회의 특징과 디지털 예절을 알게 되었다</a:t>
            </a:r>
            <a:r>
              <a:rPr lang="en-US" altLang="ko-KR" sz="2000" spc="-150" dirty="0">
                <a:latin typeface="+mn-ea"/>
              </a:rPr>
              <a:t>.</a:t>
            </a:r>
            <a:endParaRPr lang="ko-KR" altLang="en-US" sz="2000" spc="-150" dirty="0">
              <a:solidFill>
                <a:srgbClr val="00A0FF"/>
              </a:solidFill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9" y="2151323"/>
            <a:ext cx="108000" cy="10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1253010" y="2015189"/>
            <a:ext cx="74868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spc="-150" dirty="0">
                <a:latin typeface="+mn-ea"/>
              </a:rPr>
              <a:t> 디지털 사회에는 개인 정보 유출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spc="-150" dirty="0">
                <a:latin typeface="+mn-ea"/>
              </a:rPr>
              <a:t>사이버 폭력</a:t>
            </a:r>
            <a:r>
              <a:rPr lang="en-US" altLang="ko-KR" sz="2000" spc="-150" dirty="0">
                <a:latin typeface="+mn-ea"/>
              </a:rPr>
              <a:t>, </a:t>
            </a:r>
            <a:r>
              <a:rPr lang="ko-KR" altLang="en-US" sz="2000" spc="-150" dirty="0">
                <a:latin typeface="+mn-ea"/>
              </a:rPr>
              <a:t>가짜 영상 제작 등의 문제가 있다</a:t>
            </a:r>
            <a:r>
              <a:rPr lang="en-US" altLang="ko-KR" sz="2000" spc="-150" dirty="0">
                <a:latin typeface="+mn-ea"/>
              </a:rPr>
              <a:t>.</a:t>
            </a:r>
            <a:endParaRPr lang="ko-KR" altLang="en-US" sz="20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6022" y="2703285"/>
            <a:ext cx="8003859" cy="117031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94744" y="2724928"/>
            <a:ext cx="7501967" cy="51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올바른 디지털 생활 습관을 지니고 실천하는 것이 필요하다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531137" y="13481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37340" y="26780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234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단원을 마치며 자신의 모습을 되돌아봅시다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자기 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자기 점검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Font typeface="+mj-lt"/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사회의 특징을</a:t>
            </a:r>
            <a:endParaRPr lang="en-US" altLang="ko-KR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설명할 수 있나요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사회에서 발생하는 도덕 문제를</a:t>
            </a:r>
            <a:endParaRPr lang="en-US" altLang="ko-KR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설명할 수 있나요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786139" y="979416"/>
            <a:ext cx="1271141" cy="226833"/>
            <a:chOff x="7786139" y="979416"/>
            <a:chExt cx="1271141" cy="226833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786139" y="979416"/>
              <a:ext cx="1271141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4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469" y="101968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타원 4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4905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단원을 마치며 자신의 모습을 되돌아봅시다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자기 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자기 점검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바람직한 디지털 사회 만들기 캠페인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 </a:t>
            </a:r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활동에</a:t>
            </a:r>
            <a:endParaRPr lang="en-US" altLang="ko-KR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적극적으로 </a:t>
            </a:r>
            <a:r>
              <a:rPr lang="ko-KR" altLang="en-US" sz="25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참여했나요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바람직한 디지털 사회를 만들려고</a:t>
            </a:r>
            <a:endParaRPr lang="en-US" altLang="ko-KR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세운 계획을 잘 </a:t>
            </a:r>
            <a:r>
              <a:rPr lang="ko-KR" altLang="en-US" sz="25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실천했나요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786139" y="979416"/>
            <a:ext cx="1271141" cy="226833"/>
            <a:chOff x="7786139" y="979416"/>
            <a:chExt cx="1271141" cy="226833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786139" y="979416"/>
              <a:ext cx="1271141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4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469" y="101968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타원 4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0729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디지털 거리 두기</a:t>
            </a:r>
            <a:r>
              <a:rPr lang="en-US" altLang="ko-KR" dirty="0"/>
              <a:t>’, </a:t>
            </a:r>
            <a:r>
              <a:rPr lang="ko-KR" altLang="en-US" dirty="0"/>
              <a:t>필요할까</a:t>
            </a:r>
            <a:r>
              <a:rPr lang="en-US" altLang="ko-KR" dirty="0"/>
              <a:t>?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메모지 화면</a:t>
            </a:r>
            <a:r>
              <a:rPr lang="en-US" altLang="ko-KR" dirty="0"/>
              <a:t> 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97162" y="1057013"/>
            <a:ext cx="8587348" cy="3422708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타원 36"/>
          <p:cNvSpPr/>
          <p:nvPr/>
        </p:nvSpPr>
        <p:spPr>
          <a:xfrm>
            <a:off x="364439" y="980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584445"/>
            <a:ext cx="1775488" cy="320042"/>
            <a:chOff x="4915693" y="4615244"/>
            <a:chExt cx="1775488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92" y="4617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929" y="1289846"/>
            <a:ext cx="8112926" cy="2920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 </a:t>
            </a:r>
            <a:r>
              <a:rPr lang="ko-KR" altLang="en-US" sz="2500" kern="0" spc="-150" dirty="0"/>
              <a:t>우리의 부모님과 많은 친구가 스마트폰 같은 디지털 기기를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사용하고 있어요</a:t>
            </a:r>
            <a:r>
              <a:rPr lang="en-US" altLang="ko-KR" sz="2500" kern="0" spc="-150" dirty="0"/>
              <a:t>. </a:t>
            </a:r>
            <a:r>
              <a:rPr lang="ko-KR" altLang="en-US" sz="2500" kern="0" spc="-150" dirty="0"/>
              <a:t>디지털 기기를 사용하면 편리하고 재미있지만</a:t>
            </a:r>
            <a:r>
              <a:rPr lang="en-US" altLang="ko-KR" sz="2500" kern="0" spc="-150" dirty="0"/>
              <a:t>,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이것에 지나치게 의존하는 문제도 있지요</a:t>
            </a:r>
            <a:r>
              <a:rPr lang="en-US" altLang="ko-KR" sz="2500" kern="0" spc="-150" dirty="0"/>
              <a:t>.</a:t>
            </a:r>
          </a:p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 </a:t>
            </a:r>
            <a:r>
              <a:rPr lang="ko-KR" altLang="en-US" sz="2500" kern="0" spc="-150" dirty="0"/>
              <a:t>특히 요즘은 누리 </a:t>
            </a:r>
            <a:r>
              <a:rPr lang="ko-KR" altLang="en-US" sz="2500" kern="0" spc="-150" dirty="0" err="1"/>
              <a:t>소통망</a:t>
            </a:r>
            <a:r>
              <a:rPr lang="en-US" altLang="ko-KR" sz="2500" kern="0" spc="-150" dirty="0"/>
              <a:t>(SNS)</a:t>
            </a:r>
            <a:r>
              <a:rPr lang="ko-KR" altLang="en-US" sz="2500" kern="0" spc="-150" dirty="0"/>
              <a:t>을 중심으로 자극적인 게시 글</a:t>
            </a:r>
            <a:r>
              <a:rPr lang="en-US" altLang="ko-KR" sz="2500" kern="0" spc="-150" dirty="0"/>
              <a:t>,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중독성 있는 짧은 영상 등이 자주 올라와 그것들을 보느라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일상생활까지 방해한다는 지적이 나와요</a:t>
            </a:r>
            <a:r>
              <a:rPr lang="en-US" altLang="ko-KR" sz="2500" kern="0" spc="-150" dirty="0"/>
              <a:t>. </a:t>
            </a:r>
            <a:r>
              <a:rPr lang="ko-KR" altLang="en-US" sz="2500" kern="0" spc="-150" dirty="0"/>
              <a:t>이에 스마트폰과 같은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디지털 기기 사용을 줄이려는 흐름이 나타나고 있어요</a:t>
            </a:r>
            <a:r>
              <a:rPr lang="en-US" altLang="ko-KR" sz="2500" kern="0" spc="-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87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97162" y="1057013"/>
            <a:ext cx="8587348" cy="3422708"/>
            <a:chOff x="606986" y="1619076"/>
            <a:chExt cx="8587348" cy="3280096"/>
          </a:xfrm>
        </p:grpSpPr>
        <p:grpSp>
          <p:nvGrpSpPr>
            <p:cNvPr id="46" name="그룹 4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왼쪽 대괄호 5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대괄호 5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 대괄호 5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디지털 거리 두기</a:t>
            </a:r>
            <a:r>
              <a:rPr lang="en-US" altLang="ko-KR" dirty="0"/>
              <a:t>’, </a:t>
            </a:r>
            <a:r>
              <a:rPr lang="ko-KR" altLang="en-US" dirty="0"/>
              <a:t>필요할까</a:t>
            </a:r>
            <a:r>
              <a:rPr lang="en-US" altLang="ko-KR" dirty="0"/>
              <a:t>?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2]</a:t>
            </a:r>
          </a:p>
          <a:p>
            <a:r>
              <a:rPr lang="ko-KR" altLang="en-US" dirty="0"/>
              <a:t>메모지 화면</a:t>
            </a:r>
            <a:r>
              <a:rPr lang="en-US" altLang="ko-KR" dirty="0"/>
              <a:t> 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4439" y="980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584445"/>
            <a:ext cx="1775488" cy="320042"/>
            <a:chOff x="4915693" y="4615244"/>
            <a:chExt cx="1775488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92" y="4617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929" y="1491827"/>
            <a:ext cx="8112926" cy="251607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 2023</a:t>
            </a:r>
            <a:r>
              <a:rPr lang="ko-KR" altLang="en-US" sz="2500" kern="0" spc="-150" dirty="0"/>
              <a:t>년 통계청 기준으로 우리나라 국민 </a:t>
            </a:r>
            <a:r>
              <a:rPr lang="en-US" altLang="ko-KR" sz="2500" kern="0" spc="-150" dirty="0"/>
              <a:t>4</a:t>
            </a:r>
            <a:r>
              <a:rPr lang="ko-KR" altLang="en-US" sz="2500" kern="0" spc="-150" dirty="0"/>
              <a:t>명 중 </a:t>
            </a:r>
            <a:r>
              <a:rPr lang="en-US" altLang="ko-KR" sz="2500" kern="0" spc="-150" dirty="0"/>
              <a:t>1</a:t>
            </a:r>
            <a:r>
              <a:rPr lang="ko-KR" altLang="en-US" sz="2500" kern="0" spc="-150" dirty="0"/>
              <a:t>명은 </a:t>
            </a:r>
            <a:r>
              <a:rPr lang="en-US" altLang="ko-KR" sz="2500" kern="0" spc="-150" dirty="0"/>
              <a:t>‘</a:t>
            </a:r>
            <a:r>
              <a:rPr lang="ko-KR" altLang="en-US" sz="2500" kern="0" spc="-150" dirty="0"/>
              <a:t>스마트폰</a:t>
            </a:r>
            <a:br>
              <a:rPr lang="en-US" altLang="ko-KR" sz="2500" kern="0" spc="-150" dirty="0"/>
            </a:br>
            <a:r>
              <a:rPr lang="ko-KR" altLang="en-US" sz="2500" kern="0" spc="-150" dirty="0" err="1"/>
              <a:t>과의존</a:t>
            </a:r>
            <a:r>
              <a:rPr lang="ko-KR" altLang="en-US" sz="2500" kern="0" spc="-150" dirty="0"/>
              <a:t> </a:t>
            </a:r>
            <a:r>
              <a:rPr lang="ko-KR" altLang="en-US" sz="2500" kern="0" spc="-150" dirty="0" err="1"/>
              <a:t>위험군</a:t>
            </a:r>
            <a:r>
              <a:rPr lang="en-US" altLang="ko-KR" sz="2500" kern="0" spc="-150" dirty="0"/>
              <a:t>’</a:t>
            </a:r>
            <a:r>
              <a:rPr lang="ko-KR" altLang="en-US" sz="2500" kern="0" spc="-150" dirty="0"/>
              <a:t>이에요</a:t>
            </a:r>
            <a:r>
              <a:rPr lang="en-US" altLang="ko-KR" sz="2500" kern="0" spc="-150" dirty="0"/>
              <a:t>. </a:t>
            </a:r>
            <a:r>
              <a:rPr lang="ko-KR" altLang="en-US" sz="2500" kern="0" spc="-150" dirty="0"/>
              <a:t>디지털 중독에 대한 우려가 커지면서 </a:t>
            </a:r>
            <a:r>
              <a:rPr lang="en-US" altLang="ko-KR" sz="2500" kern="0" spc="-150" dirty="0"/>
              <a:t>‘</a:t>
            </a:r>
            <a:r>
              <a:rPr lang="ko-KR" altLang="en-US" sz="2500" kern="0" spc="-150" dirty="0"/>
              <a:t>디지털 거리 두기</a:t>
            </a:r>
            <a:r>
              <a:rPr lang="en-US" altLang="ko-KR" sz="2500" kern="0" spc="-150" dirty="0"/>
              <a:t>’</a:t>
            </a:r>
            <a:r>
              <a:rPr lang="ko-KR" altLang="en-US" sz="2500" kern="0" spc="-150" dirty="0"/>
              <a:t>에 관심을 기울이는 사람이 많아지고 있어요</a:t>
            </a:r>
            <a:r>
              <a:rPr lang="en-US" altLang="ko-KR" sz="2500" kern="0" spc="-150" dirty="0"/>
              <a:t>. ‘</a:t>
            </a:r>
            <a:r>
              <a:rPr lang="ko-KR" altLang="en-US" sz="2500" kern="0" spc="-150" dirty="0"/>
              <a:t>디지털 거리 두기</a:t>
            </a:r>
            <a:r>
              <a:rPr lang="en-US" altLang="ko-KR" sz="2500" kern="0" spc="-150" dirty="0"/>
              <a:t>’</a:t>
            </a:r>
            <a:r>
              <a:rPr lang="ko-KR" altLang="en-US" sz="2500" kern="0" spc="-150" dirty="0"/>
              <a:t>는 </a:t>
            </a:r>
            <a:r>
              <a:rPr lang="en-US" altLang="ko-KR" sz="2500" kern="0" spc="-150" dirty="0"/>
              <a:t>‘</a:t>
            </a:r>
            <a:r>
              <a:rPr lang="ko-KR" altLang="en-US" sz="2500" kern="0" spc="-150" dirty="0"/>
              <a:t>디지털 </a:t>
            </a:r>
            <a:r>
              <a:rPr lang="ko-KR" altLang="en-US" sz="2500" kern="0" spc="-150" dirty="0" err="1"/>
              <a:t>디톡스</a:t>
            </a:r>
            <a:r>
              <a:rPr lang="en-US" altLang="ko-KR" sz="2500" kern="0" spc="-150" dirty="0"/>
              <a:t>’</a:t>
            </a:r>
            <a:r>
              <a:rPr lang="ko-KR" altLang="en-US" sz="2500" kern="0" spc="-150" dirty="0"/>
              <a:t>라는 낱말이 우리나라에 들어와서 바뀐 말이에요</a:t>
            </a:r>
            <a:r>
              <a:rPr lang="en-US" altLang="ko-KR" sz="2500" kern="0" spc="-150" dirty="0"/>
              <a:t>. </a:t>
            </a:r>
            <a:r>
              <a:rPr lang="ko-KR" altLang="en-US" sz="2500" kern="0" spc="-150" dirty="0"/>
              <a:t>디지털 기기를 적절하게 사용하고 독서</a:t>
            </a:r>
            <a:r>
              <a:rPr lang="en-US" altLang="ko-KR" sz="2500" kern="0" spc="-150" dirty="0"/>
              <a:t>, </a:t>
            </a:r>
            <a:r>
              <a:rPr lang="ko-KR" altLang="en-US" sz="2500" kern="0" spc="-150" dirty="0"/>
              <a:t>운동 등 다른 취미 생활로 시간을 보내는 것이지요</a:t>
            </a:r>
            <a:r>
              <a:rPr lang="en-US" altLang="ko-KR" sz="2500" kern="0" spc="-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397162" y="1057013"/>
            <a:ext cx="8587348" cy="3422708"/>
            <a:chOff x="606986" y="1619076"/>
            <a:chExt cx="8587348" cy="3280096"/>
          </a:xfrm>
        </p:grpSpPr>
        <p:grpSp>
          <p:nvGrpSpPr>
            <p:cNvPr id="46" name="그룹 4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왼쪽 대괄호 5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대괄호 5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 대괄호 5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디지털 거리 두기</a:t>
            </a:r>
            <a:r>
              <a:rPr lang="en-US" altLang="ko-KR" dirty="0"/>
              <a:t>’, </a:t>
            </a:r>
            <a:r>
              <a:rPr lang="ko-KR" altLang="en-US" dirty="0"/>
              <a:t>필요할까</a:t>
            </a:r>
            <a:r>
              <a:rPr lang="en-US" altLang="ko-KR" dirty="0"/>
              <a:t>?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3]</a:t>
            </a:r>
          </a:p>
          <a:p>
            <a:r>
              <a:rPr lang="ko-KR" altLang="en-US" dirty="0"/>
              <a:t>메모지 화면</a:t>
            </a:r>
            <a:r>
              <a:rPr lang="en-US" altLang="ko-KR" dirty="0"/>
              <a:t> 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364439" y="980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584445"/>
            <a:ext cx="1775488" cy="320042"/>
            <a:chOff x="4915693" y="4615244"/>
            <a:chExt cx="1775488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3673492" y="4617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7929" y="1289852"/>
            <a:ext cx="8112926" cy="2920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 </a:t>
            </a:r>
            <a:r>
              <a:rPr lang="ko-KR" altLang="en-US" sz="2500" kern="0" spc="-150" dirty="0"/>
              <a:t>세계적인 정보 기술</a:t>
            </a:r>
            <a:r>
              <a:rPr lang="en-US" altLang="ko-KR" sz="2500" kern="0" spc="-150" dirty="0"/>
              <a:t>(IT) </a:t>
            </a:r>
            <a:r>
              <a:rPr lang="ko-KR" altLang="en-US" sz="2500" kern="0" spc="-150" dirty="0"/>
              <a:t>회사를 이끌던 에릭 </a:t>
            </a:r>
            <a:r>
              <a:rPr lang="ko-KR" altLang="en-US" sz="2500" kern="0" spc="-150" dirty="0" err="1"/>
              <a:t>슈밋</a:t>
            </a:r>
            <a:r>
              <a:rPr lang="ko-KR" altLang="en-US" sz="2500" kern="0" spc="-150" dirty="0"/>
              <a:t> 전 회장도 디지털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거리 두기가 필요하다고 강조했어요</a:t>
            </a:r>
            <a:r>
              <a:rPr lang="en-US" altLang="ko-KR" sz="2500" kern="0" spc="-150" dirty="0"/>
              <a:t>. </a:t>
            </a:r>
            <a:r>
              <a:rPr lang="ko-KR" altLang="en-US" sz="2500" kern="0" spc="-150" dirty="0"/>
              <a:t>에릭 </a:t>
            </a:r>
            <a:r>
              <a:rPr lang="ko-KR" altLang="en-US" sz="2500" kern="0" spc="-150" dirty="0" err="1"/>
              <a:t>슈밋은</a:t>
            </a:r>
            <a:r>
              <a:rPr lang="ko-KR" altLang="en-US" sz="2500" kern="0" spc="-150" dirty="0"/>
              <a:t> 인생은 모니터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속에서 이루어질 수 없다며 하루 한 시간 만이라도 휴대 전화와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컴퓨터를 끄고 사랑하는 이의 눈을 보며 대화하라고 말했어요</a:t>
            </a:r>
            <a:r>
              <a:rPr lang="en-US" altLang="ko-KR" sz="2500" kern="0" spc="-150" dirty="0"/>
              <a:t>.</a:t>
            </a:r>
          </a:p>
          <a:p>
            <a:pPr lvl="0" algn="just" latinLnBrk="0">
              <a:lnSpc>
                <a:spcPct val="105000"/>
              </a:lnSpc>
              <a:defRPr/>
            </a:pPr>
            <a:r>
              <a:rPr lang="en-US" altLang="ko-KR" sz="2500" kern="0" spc="-150" dirty="0"/>
              <a:t>  </a:t>
            </a:r>
            <a:r>
              <a:rPr lang="ko-KR" altLang="en-US" sz="2500" kern="0" spc="-150" dirty="0"/>
              <a:t>디지털 기기를 사용하지 않으면 불안하거나 불편할 수 있지만</a:t>
            </a:r>
            <a:r>
              <a:rPr lang="en-US" altLang="ko-KR" sz="2500" kern="0" spc="-150" dirty="0"/>
              <a:t>,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너무 지나치게 사용하면 오히려 살기 힘들어질 거예요</a:t>
            </a:r>
            <a:r>
              <a:rPr lang="en-US" altLang="ko-KR" sz="2500" kern="0" spc="-150" dirty="0"/>
              <a:t>. </a:t>
            </a:r>
            <a:r>
              <a:rPr lang="ko-KR" altLang="en-US" sz="2500" kern="0" spc="-150" dirty="0"/>
              <a:t>디지털 거리</a:t>
            </a:r>
            <a:br>
              <a:rPr lang="en-US" altLang="ko-KR" sz="2500" kern="0" spc="-150" dirty="0"/>
            </a:br>
            <a:r>
              <a:rPr lang="ko-KR" altLang="en-US" sz="2500" kern="0" spc="-150" dirty="0"/>
              <a:t>두기를 어떻게 생각하나요</a:t>
            </a:r>
            <a:r>
              <a:rPr lang="en-US" altLang="ko-KR" sz="2500" kern="0" spc="-15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160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34619"/>
              </p:ext>
            </p:extLst>
          </p:nvPr>
        </p:nvGraphicFramePr>
        <p:xfrm>
          <a:off x="239349" y="393459"/>
          <a:ext cx="11713302" cy="374910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똑똑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디지털 사회에서의 바른 모습 생각하기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duk_04_05_0004_101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이번 시간에 배울 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쑥쑥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디지털 생활 습관을 점검한 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바람직한 디지털 사용 습관 다짐하기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탄탄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나의 계획을 친구들과 공유하고</a:t>
                      </a:r>
                      <a:r>
                        <a:rPr lang="ko-KR" altLang="en-US" sz="1100" baseline="0" dirty="0"/>
                        <a:t> 계획을 잘 실천할 수 있도록 서로 격려하기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단원 마무리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68152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생각 놀이터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duk_04_05_0004_303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712230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디지털 사회에서는 무엇이 바른 모습일까요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9353974" y="4998720"/>
            <a:ext cx="2826000" cy="1859280"/>
          </a:xfrm>
        </p:spPr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/>
              <a:t>duk_04_05_0004_1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사회에서의 바른 모습 생각하기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55711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삽화</a:t>
            </a:r>
            <a:endParaRPr lang="en-US" altLang="ko-KR" dirty="0"/>
          </a:p>
          <a:p>
            <a:r>
              <a:rPr lang="ko-KR" altLang="en-US" dirty="0"/>
              <a:t>물음표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물음표 버튼 클릭 시 원형 내 텍스트 노출 </a:t>
            </a:r>
            <a:r>
              <a:rPr lang="en-US" altLang="ko-KR" dirty="0"/>
              <a:t>(</a:t>
            </a:r>
            <a:r>
              <a:rPr lang="ko-KR" altLang="en-US" dirty="0"/>
              <a:t>물음표 버튼 클릭 전에는 텍스트 보이지 않음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물음표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duk_04_05_0004_1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8" name="타원 17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223" y="1312997"/>
            <a:ext cx="9093667" cy="2934000"/>
            <a:chOff x="456088" y="1405276"/>
            <a:chExt cx="8343963" cy="26921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088" y="1405276"/>
              <a:ext cx="8323674" cy="2692114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979640" y="1405276"/>
              <a:ext cx="1820411" cy="943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44" y="968237"/>
            <a:ext cx="750030" cy="55647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5126244" y="5491224"/>
            <a:ext cx="4068006" cy="1209585"/>
            <a:chOff x="6430819" y="2279387"/>
            <a:chExt cx="3622190" cy="1209585"/>
          </a:xfrm>
        </p:grpSpPr>
        <p:grpSp>
          <p:nvGrpSpPr>
            <p:cNvPr id="27" name="그룹 26"/>
            <p:cNvGrpSpPr/>
            <p:nvPr/>
          </p:nvGrpSpPr>
          <p:grpSpPr>
            <a:xfrm>
              <a:off x="6430819" y="2279387"/>
              <a:ext cx="3622190" cy="1209585"/>
              <a:chOff x="9161788" y="2823846"/>
              <a:chExt cx="3355154" cy="120958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9161788" y="2983950"/>
                <a:ext cx="3354730" cy="104948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txBody>
              <a:bodyPr wrap="square" lIns="36000" tIns="36000" rIns="36000" bIns="36000" rtlCol="0">
                <a:noAutofit/>
              </a:bodyPr>
              <a:lstStyle/>
              <a:p>
                <a:pPr algn="just" latinLnBrk="0">
                  <a:defRPr/>
                </a:pPr>
                <a:endParaRPr lang="en-US" altLang="ko-KR" sz="12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en-US" altLang="ko-KR" sz="1600" dirty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· </a:t>
                </a:r>
                <a:r>
                  <a:rPr lang="ko-KR" altLang="en-US" sz="1600" dirty="0"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디지털 거리 두기</a:t>
                </a:r>
                <a:endPara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ko-KR" altLang="en-US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기기 사용으로 인한 스트레스를 줄이고</a:t>
                </a:r>
                <a:r>
                  <a:rPr lang="en-US" altLang="ko-KR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  <a:r>
                  <a:rPr lang="ko-KR" altLang="en-US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건강한 디지털 생활 습관을 들이려는 노력</a:t>
                </a:r>
                <a:endPara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161790" y="3002496"/>
                <a:ext cx="3355150" cy="167359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161790" y="2823846"/>
                <a:ext cx="3355152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flipH="1">
              <a:off x="9853878" y="2378725"/>
              <a:ext cx="139032" cy="132496"/>
              <a:chOff x="11864822" y="2124511"/>
              <a:chExt cx="169503" cy="169492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11864822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11864833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타원 33"/>
          <p:cNvSpPr/>
          <p:nvPr/>
        </p:nvSpPr>
        <p:spPr>
          <a:xfrm>
            <a:off x="8547416" y="10110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788" y="2966371"/>
            <a:ext cx="388259" cy="33507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4478" y="2966371"/>
            <a:ext cx="388259" cy="3350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019" y="2966371"/>
            <a:ext cx="388259" cy="33507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772" y="2966371"/>
            <a:ext cx="388259" cy="335073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4546865" y="11309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73006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75088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029377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95505" y="3004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50" y="4594018"/>
            <a:ext cx="997200" cy="3135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8" y="5086253"/>
            <a:ext cx="997200" cy="313585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7987331" y="46081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디지털 사회에서는 무엇이 바른 모습일까요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사회에서의 바른 모습 생각하기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2]</a:t>
            </a:r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8" name="타원 17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98505" y="2844123"/>
            <a:ext cx="8832575" cy="477054"/>
            <a:chOff x="394468" y="1378126"/>
            <a:chExt cx="8759003" cy="477054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기기를 적정 시간 사용한다면 우리의 모습은 어떻게 달라질까요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928419"/>
            <a:ext cx="8651003" cy="5184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 없이는 불안한 모습일 것입니다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3336438"/>
            <a:ext cx="8651003" cy="51862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기기가 없어도 불안하지 않고 편안할 것입니다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648" y="3446590"/>
            <a:ext cx="840067" cy="3059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11" y="2025415"/>
            <a:ext cx="840067" cy="30595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305" y="14322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274598" y="20426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98505" y="1432248"/>
            <a:ext cx="8909843" cy="477054"/>
            <a:chOff x="394468" y="1378126"/>
            <a:chExt cx="8909843" cy="477054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기기를 지나치게 사용하는 우리는 어떤 모습일까요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3000" dirty="0"/>
              <a:t>디지털 사회에서 지녀야 할 바람직한 태도를 알고</a:t>
            </a:r>
            <a:endParaRPr lang="en-US" altLang="ko-KR" sz="3000" dirty="0"/>
          </a:p>
          <a:p>
            <a:pPr>
              <a:lnSpc>
                <a:spcPct val="80000"/>
              </a:lnSpc>
            </a:pPr>
            <a:r>
              <a:rPr lang="ko-KR" altLang="en-US" sz="3000" dirty="0"/>
              <a:t>나의 </a:t>
            </a:r>
            <a:r>
              <a:rPr lang="ko-KR" altLang="en-US" sz="3000" dirty="0">
                <a:solidFill>
                  <a:srgbClr val="FF6600"/>
                </a:solidFill>
              </a:rPr>
              <a:t>디지털 생활 습관</a:t>
            </a:r>
            <a:r>
              <a:rPr lang="ko-KR" altLang="en-US" sz="3000" dirty="0"/>
              <a:t>을 </a:t>
            </a:r>
            <a:r>
              <a:rPr lang="ko-KR" altLang="en-US" sz="3000" dirty="0">
                <a:solidFill>
                  <a:srgbClr val="FF6600"/>
                </a:solidFill>
              </a:rPr>
              <a:t>점검</a:t>
            </a:r>
            <a:r>
              <a:rPr lang="ko-KR" altLang="en-US" sz="3000" dirty="0"/>
              <a:t>하여</a:t>
            </a:r>
            <a:endParaRPr lang="en-US" altLang="ko-KR" sz="3000" dirty="0"/>
          </a:p>
          <a:p>
            <a:pPr>
              <a:lnSpc>
                <a:spcPct val="80000"/>
              </a:lnSpc>
            </a:pPr>
            <a:r>
              <a:rPr lang="ko-KR" altLang="en-US" sz="3000" dirty="0"/>
              <a:t>디지털 사회 속 </a:t>
            </a:r>
            <a:r>
              <a:rPr lang="ko-KR" altLang="en-US" sz="3000" dirty="0">
                <a:solidFill>
                  <a:srgbClr val="FF6600"/>
                </a:solidFill>
              </a:rPr>
              <a:t>올바른 나의 모습</a:t>
            </a:r>
            <a:r>
              <a:rPr lang="ko-KR" altLang="en-US" sz="3000" dirty="0"/>
              <a:t>을 </a:t>
            </a:r>
            <a:r>
              <a:rPr lang="ko-KR" altLang="en-US" sz="3000" dirty="0">
                <a:solidFill>
                  <a:srgbClr val="FF6600"/>
                </a:solidFill>
              </a:rPr>
              <a:t>다짐</a:t>
            </a:r>
            <a:r>
              <a:rPr lang="ko-KR" altLang="en-US" sz="3000" dirty="0"/>
              <a:t>해 봅시다</a:t>
            </a:r>
            <a:r>
              <a:rPr lang="en-US" altLang="ko-KR" sz="3000" dirty="0"/>
              <a:t>.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/>
              <a:t>80~83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386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나의 디지털 생활 습관을 점검해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/>
              <a:t>활동 </a:t>
            </a:r>
            <a:r>
              <a:rPr lang="en-US" altLang="ko-KR" dirty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생활 습관을 점검한 후</a:t>
            </a:r>
            <a:r>
              <a:rPr lang="en-US" altLang="ko-KR" dirty="0"/>
              <a:t>, </a:t>
            </a:r>
            <a:r>
              <a:rPr lang="ko-KR" altLang="en-US" dirty="0"/>
              <a:t>바람직한 디지털 사용 습관 다짐하기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duk_04_05_0004_201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/4</a:t>
            </a:r>
            <a:r>
              <a:rPr lang="ko-KR" altLang="en-US" dirty="0"/>
              <a:t>점</a:t>
            </a:r>
            <a:r>
              <a:rPr lang="en-US" altLang="ko-KR" dirty="0"/>
              <a:t>/3</a:t>
            </a:r>
            <a:r>
              <a:rPr lang="ko-KR" altLang="en-US" dirty="0"/>
              <a:t>점</a:t>
            </a:r>
            <a:r>
              <a:rPr lang="en-US" altLang="ko-KR" dirty="0"/>
              <a:t>/2</a:t>
            </a:r>
            <a:r>
              <a:rPr lang="ko-KR" altLang="en-US" dirty="0"/>
              <a:t>점</a:t>
            </a:r>
            <a:r>
              <a:rPr lang="en-US" altLang="ko-KR" dirty="0"/>
              <a:t>/1</a:t>
            </a:r>
            <a:r>
              <a:rPr lang="ko-KR" altLang="en-US" dirty="0"/>
              <a:t>점 영역 클릭 시</a:t>
            </a:r>
            <a:r>
              <a:rPr lang="en-US" altLang="ko-KR" dirty="0"/>
              <a:t>, </a:t>
            </a:r>
            <a:r>
              <a:rPr lang="ko-KR" altLang="en-US" dirty="0"/>
              <a:t>원형 개체 노출됨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각 질문 별로 가장 마지막에 클릭 한 점수 영역에 해당 원형 개체 노출되도록 함</a:t>
            </a:r>
            <a:r>
              <a:rPr lang="en-US" altLang="ko-KR" dirty="0"/>
              <a:t>. (1</a:t>
            </a:r>
            <a:r>
              <a:rPr lang="ko-KR" altLang="en-US" dirty="0"/>
              <a:t>번 질문 </a:t>
            </a:r>
            <a:r>
              <a:rPr lang="en-US" altLang="ko-KR" dirty="0"/>
              <a:t>5</a:t>
            </a:r>
            <a:r>
              <a:rPr lang="ko-KR" altLang="en-US" dirty="0" err="1"/>
              <a:t>점칸</a:t>
            </a:r>
            <a:r>
              <a:rPr lang="ko-KR" altLang="en-US" dirty="0"/>
              <a:t> 원형 개체 참고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 err="1"/>
              <a:t>블릿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/>
              <a:t>지시문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bold; </a:t>
            </a:r>
            <a:r>
              <a:rPr lang="ko-KR" altLang="en-US" dirty="0"/>
              <a:t>표</a:t>
            </a:r>
            <a:r>
              <a:rPr lang="en-US" altLang="ko-KR" dirty="0"/>
              <a:t> </a:t>
            </a:r>
            <a:r>
              <a:rPr lang="ko-KR" altLang="en-US" dirty="0" err="1"/>
              <a:t>점수칸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56231"/>
              </p:ext>
            </p:extLst>
          </p:nvPr>
        </p:nvGraphicFramePr>
        <p:xfrm>
          <a:off x="293118" y="1665445"/>
          <a:ext cx="8795438" cy="287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726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4974672">
                  <a:extLst>
                    <a:ext uri="{9D8B030D-6E8A-4147-A177-3AD203B41FA5}">
                      <a16:colId xmlns:a16="http://schemas.microsoft.com/office/drawing/2014/main" val="4042471773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411489041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2420818980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2893290538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1897710625"/>
                    </a:ext>
                  </a:extLst>
                </a:gridCol>
                <a:gridCol w="646608">
                  <a:extLst>
                    <a:ext uri="{9D8B030D-6E8A-4147-A177-3AD203B41FA5}">
                      <a16:colId xmlns:a16="http://schemas.microsoft.com/office/drawing/2014/main" val="1045080627"/>
                    </a:ext>
                  </a:extLst>
                </a:gridCol>
              </a:tblGrid>
              <a:tr h="4782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질문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b="1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5</a:t>
                      </a:r>
                      <a:r>
                        <a:rPr lang="ko-KR" altLang="en-US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4</a:t>
                      </a:r>
                      <a:r>
                        <a:rPr lang="ko-KR" altLang="en-US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3</a:t>
                      </a:r>
                      <a:r>
                        <a:rPr lang="ko-KR" altLang="en-US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</a:t>
                      </a:r>
                      <a:r>
                        <a:rPr lang="ko-KR" altLang="en-US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</a:t>
                      </a:r>
                      <a:r>
                        <a:rPr lang="ko-KR" altLang="en-US" sz="2200" b="1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799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1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디지털 기기를 사용하느라</a:t>
                      </a:r>
                      <a:endParaRPr lang="en-US" altLang="ko-KR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공부</a:t>
                      </a: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숙제 등을</a:t>
                      </a:r>
                      <a:r>
                        <a:rPr lang="ko-KR" altLang="en-US" sz="2200" kern="1200" spc="-150" baseline="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미룬 적이 있나요</a:t>
                      </a:r>
                      <a:r>
                        <a:rPr lang="en-US" altLang="ko-KR" sz="2200" kern="1200" spc="-150" baseline="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799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2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디지털 기기 사용 시간을</a:t>
                      </a:r>
                      <a:endParaRPr lang="en-US" altLang="ko-KR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스스로 조절하기 어려웠던 적이 있나요</a:t>
                      </a: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69849"/>
                  </a:ext>
                </a:extLst>
              </a:tr>
              <a:tr h="7999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3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디지털 기기를 사용하지 못할 때</a:t>
                      </a: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견디기 힘들었거나 불편했던 적이 있나요</a:t>
                      </a:r>
                      <a:r>
                        <a:rPr lang="en-US" altLang="ko-KR" sz="2200" kern="120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160256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5" y="4700582"/>
            <a:ext cx="144000" cy="14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2285" y="4587916"/>
            <a:ext cx="682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 질문에서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 이상이 나온다면 디지털 생활 습관이 좋지 않은 거예요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73142" y="1296113"/>
            <a:ext cx="779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항상 그렇다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5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자주 그렇다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4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그렇다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3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그렇지 않다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2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전혀 그렇지 않다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1</a:t>
            </a:r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점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5984956" y="2347748"/>
            <a:ext cx="390677" cy="390677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249745" y="13357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8923" y="16654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8923" y="46429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41520" y="978533"/>
            <a:ext cx="1581943" cy="226833"/>
            <a:chOff x="7641520" y="978533"/>
            <a:chExt cx="1581943" cy="226833"/>
          </a:xfrm>
        </p:grpSpPr>
        <p:sp>
          <p:nvSpPr>
            <p:cNvPr id="21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7641520" y="978533"/>
              <a:ext cx="1581943" cy="226833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표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점수칸</a:t>
              </a:r>
              <a:r>
                <a:rPr kumimoji="0" lang="ko-KR" altLang="en-US" sz="900" i="0" u="none" strike="noStrike" kern="0" cap="none" spc="-50" normalizeH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22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6417" y="1022641"/>
              <a:ext cx="162685" cy="146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424050" y="9630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/>
              <a:t>디지털 생활 습관 </a:t>
            </a:r>
            <a:r>
              <a:rPr lang="ko-KR" altLang="en-US" spc="-150" dirty="0" err="1"/>
              <a:t>점검표를</a:t>
            </a:r>
            <a:r>
              <a:rPr lang="ko-KR" altLang="en-US" spc="-150" dirty="0"/>
              <a:t> 참고해 디지털 기기를 사용하는 현재 나의 </a:t>
            </a:r>
            <a:br>
              <a:rPr lang="en-US" altLang="ko-KR" spc="-150" dirty="0"/>
            </a:br>
            <a:r>
              <a:rPr lang="ko-KR" altLang="en-US" spc="0" dirty="0"/>
              <a:t>모습과 앞으로의 계획을 적어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생활 습관을 점검한 후</a:t>
            </a:r>
            <a:r>
              <a:rPr lang="en-US" altLang="ko-KR" dirty="0"/>
              <a:t>, </a:t>
            </a:r>
            <a:r>
              <a:rPr lang="ko-KR" altLang="en-US" dirty="0"/>
              <a:t>바람직한 디지털 사용 습관 다짐하기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박스 </a:t>
            </a:r>
            <a:r>
              <a:rPr lang="en-US" altLang="ko-KR" dirty="0"/>
              <a:t>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F103DB4-A400-4DF8-BDE7-9D70C0ED40D5}"/>
              </a:ext>
            </a:extLst>
          </p:cNvPr>
          <p:cNvGrpSpPr/>
          <p:nvPr/>
        </p:nvGrpSpPr>
        <p:grpSpPr>
          <a:xfrm>
            <a:off x="793019" y="1406157"/>
            <a:ext cx="7920000" cy="1440000"/>
            <a:chOff x="3154948" y="5117287"/>
            <a:chExt cx="2586255" cy="1577388"/>
          </a:xfrm>
        </p:grpSpPr>
        <p:sp>
          <p:nvSpPr>
            <p:cNvPr id="16" name="모서리가 둥근 직사각형 53">
              <a:extLst>
                <a:ext uri="{FF2B5EF4-FFF2-40B4-BE49-F238E27FC236}">
                  <a16:creationId xmlns:a16="http://schemas.microsoft.com/office/drawing/2014/main" id="{72F2274C-29EE-473A-96E3-9F6296F22E60}"/>
                </a:ext>
              </a:extLst>
            </p:cNvPr>
            <p:cNvSpPr/>
            <p:nvPr/>
          </p:nvSpPr>
          <p:spPr>
            <a:xfrm>
              <a:off x="3154948" y="5117287"/>
              <a:ext cx="2586255" cy="1577388"/>
            </a:xfrm>
            <a:prstGeom prst="roundRect">
              <a:avLst/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>
                  <a:solidFill>
                    <a:schemeClr val="accent2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현재 내가 지닌 습관이나 태도</a:t>
              </a:r>
            </a:p>
          </p:txBody>
        </p:sp>
        <p:sp>
          <p:nvSpPr>
            <p:cNvPr id="17" name="모서리가 둥근 직사각형 59">
              <a:extLst>
                <a:ext uri="{FF2B5EF4-FFF2-40B4-BE49-F238E27FC236}">
                  <a16:creationId xmlns:a16="http://schemas.microsoft.com/office/drawing/2014/main" id="{3A3D1937-BA02-4D8E-BC4F-F442144C9B4B}"/>
                </a:ext>
              </a:extLst>
            </p:cNvPr>
            <p:cNvSpPr/>
            <p:nvPr/>
          </p:nvSpPr>
          <p:spPr>
            <a:xfrm>
              <a:off x="3198970" y="5659730"/>
              <a:ext cx="2498212" cy="890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게임을 하다 숙제를 못 한 경우가 많습니다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103DB4-A400-4DF8-BDE7-9D70C0ED40D5}"/>
              </a:ext>
            </a:extLst>
          </p:cNvPr>
          <p:cNvGrpSpPr/>
          <p:nvPr/>
        </p:nvGrpSpPr>
        <p:grpSpPr>
          <a:xfrm>
            <a:off x="793019" y="3033621"/>
            <a:ext cx="7920000" cy="1440000"/>
            <a:chOff x="3154948" y="5117287"/>
            <a:chExt cx="2586255" cy="1577388"/>
          </a:xfrm>
        </p:grpSpPr>
        <p:sp>
          <p:nvSpPr>
            <p:cNvPr id="19" name="모서리가 둥근 직사각형 53">
              <a:extLst>
                <a:ext uri="{FF2B5EF4-FFF2-40B4-BE49-F238E27FC236}">
                  <a16:creationId xmlns:a16="http://schemas.microsoft.com/office/drawing/2014/main" id="{72F2274C-29EE-473A-96E3-9F6296F22E60}"/>
                </a:ext>
              </a:extLst>
            </p:cNvPr>
            <p:cNvSpPr/>
            <p:nvPr/>
          </p:nvSpPr>
          <p:spPr>
            <a:xfrm>
              <a:off x="3154948" y="5117287"/>
              <a:ext cx="2586255" cy="1577388"/>
            </a:xfrm>
            <a:prstGeom prst="roundRect">
              <a:avLst/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>
                  <a:solidFill>
                    <a:schemeClr val="accent2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앞으로 내가 지녀야 할 습관이나 태도</a:t>
              </a:r>
            </a:p>
          </p:txBody>
        </p:sp>
        <p:sp>
          <p:nvSpPr>
            <p:cNvPr id="20" name="모서리가 둥근 직사각형 59">
              <a:extLst>
                <a:ext uri="{FF2B5EF4-FFF2-40B4-BE49-F238E27FC236}">
                  <a16:creationId xmlns:a16="http://schemas.microsoft.com/office/drawing/2014/main" id="{3A3D1937-BA02-4D8E-BC4F-F442144C9B4B}"/>
                </a:ext>
              </a:extLst>
            </p:cNvPr>
            <p:cNvSpPr/>
            <p:nvPr/>
          </p:nvSpPr>
          <p:spPr>
            <a:xfrm>
              <a:off x="3198970" y="5659730"/>
              <a:ext cx="2498212" cy="890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게임 시간을 정하고 조정합니다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48783" y="1891797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48783" y="3536121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1796" y="14061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54861" y="19965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6977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/>
              <a:t>활동 </a:t>
            </a:r>
            <a:r>
              <a:rPr lang="en-US" altLang="ko-KR" dirty="0"/>
              <a:t>2/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/>
              <a:t>일상생활에서 디지털 기기를 올바르게 사용하려는 계획을 세워 봅시다</a:t>
            </a:r>
            <a:r>
              <a:rPr lang="en-US" altLang="ko-KR" spc="-150" dirty="0"/>
              <a:t>.</a:t>
            </a:r>
            <a:endParaRPr lang="ko-KR" altLang="en-US" spc="-15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/>
              <a:t>duk_04_05_0004_2</a:t>
            </a:r>
            <a:endParaRPr lang="ko-KR" altLang="en-US" dirty="0"/>
          </a:p>
          <a:p>
            <a:r>
              <a:rPr lang="en-US" altLang="ko-KR" dirty="0"/>
              <a:t>duk_04_05_0004_3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생활 습관을 점검한 후</a:t>
            </a:r>
            <a:r>
              <a:rPr lang="en-US" altLang="ko-KR" dirty="0"/>
              <a:t>, </a:t>
            </a:r>
            <a:r>
              <a:rPr lang="ko-KR" altLang="en-US" dirty="0"/>
              <a:t>바람직한 디지털 사용 습관 다짐하기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3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</a:t>
            </a:r>
            <a:endParaRPr lang="en-US" altLang="ko-KR" dirty="0"/>
          </a:p>
          <a:p>
            <a:r>
              <a:rPr lang="ko-KR" altLang="en-US" dirty="0"/>
              <a:t>삽화 </a:t>
            </a:r>
            <a:r>
              <a:rPr lang="en-US" altLang="ko-KR" dirty="0"/>
              <a:t>+ </a:t>
            </a:r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duk_04_05_0004_2</a:t>
            </a:r>
            <a:endParaRPr lang="ko-KR" altLang="en-US" dirty="0"/>
          </a:p>
          <a:p>
            <a:r>
              <a:rPr lang="en-US" altLang="ko-KR" dirty="0"/>
              <a:t>duk_04_05_0004_3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0" y="1212321"/>
            <a:ext cx="8822731" cy="3410013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347572" y="12887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65961" y="14076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45227" y="1931989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28449" y="1965545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기기에 지나치게 의존하지 않습니다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28449" y="2628007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기기를 사용할 때 비속어를 쓰지 않겠습니다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28449" y="3292085"/>
            <a:ext cx="446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 사용 시간을 정해 놓고 사용하겠습니다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28449" y="3965591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기기를 사용하느라 할 일을 미루지 않겠습니다</a:t>
            </a:r>
            <a:r>
              <a:rPr lang="en-US" altLang="ko-KR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4243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올바른 디지털 생활 습관을 다짐하는 서약서를 적어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/>
              <a:t>duk_04_05_0004_4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나의 계획을 친구들과 공유하고 계획을 잘 실천할 수 있도록 서로 격려하기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duk_04_05_0004_301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</a:t>
            </a:r>
            <a:endParaRPr lang="en-US" altLang="ko-KR" dirty="0"/>
          </a:p>
          <a:p>
            <a:r>
              <a:rPr lang="ko-KR" altLang="en-US" dirty="0"/>
              <a:t>직접 쓰기 기능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duk_04_05_0004_4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46" y="1038989"/>
            <a:ext cx="8135750" cy="32566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2144" y="2586667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874043" y="3420804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38842" y="2589101"/>
            <a:ext cx="312457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좋은 댓글을 달겠습니다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6068553" y="3412888"/>
            <a:ext cx="10118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최민지</a:t>
            </a:r>
            <a:endParaRPr lang="ko-KR" altLang="en-US" sz="2500" dirty="0"/>
          </a:p>
        </p:txBody>
      </p:sp>
      <p:sp>
        <p:nvSpPr>
          <p:cNvPr id="23" name="타원 22"/>
          <p:cNvSpPr/>
          <p:nvPr/>
        </p:nvSpPr>
        <p:spPr>
          <a:xfrm>
            <a:off x="1161305" y="11352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2230" y="3530936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3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100" spc="-300" dirty="0"/>
          </a:p>
        </p:txBody>
      </p:sp>
      <p:sp>
        <p:nvSpPr>
          <p:cNvPr id="25" name="직사각형 24"/>
          <p:cNvSpPr/>
          <p:nvPr/>
        </p:nvSpPr>
        <p:spPr>
          <a:xfrm>
            <a:off x="3173017" y="3530936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3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100" spc="-300" dirty="0"/>
          </a:p>
        </p:txBody>
      </p:sp>
      <p:sp>
        <p:nvSpPr>
          <p:cNvPr id="26" name="직사각형 25"/>
          <p:cNvSpPr/>
          <p:nvPr/>
        </p:nvSpPr>
        <p:spPr>
          <a:xfrm>
            <a:off x="4078330" y="3530936"/>
            <a:ext cx="795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3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100" spc="-300" dirty="0"/>
          </a:p>
        </p:txBody>
      </p:sp>
      <p:sp>
        <p:nvSpPr>
          <p:cNvPr id="18" name="직사각형 17"/>
          <p:cNvSpPr/>
          <p:nvPr/>
        </p:nvSpPr>
        <p:spPr>
          <a:xfrm>
            <a:off x="2338588" y="352013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○ ○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261377" y="352013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○ ○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47097" y="3520137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○ ○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038263" y="25659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2151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96623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33815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36540" y="33060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2031</Words>
  <Application>Microsoft Macintosh PowerPoint</Application>
  <PresentationFormat>Widescreen</PresentationFormat>
  <Paragraphs>395</Paragraphs>
  <Slides>18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Noto Sans KR</vt:lpstr>
      <vt:lpstr>Noto Sans KR Black</vt:lpstr>
      <vt:lpstr>Noto Sans KR ExtraBold</vt:lpstr>
      <vt:lpstr>Noto Sans KR Medium</vt:lpstr>
      <vt:lpstr>여기어때 잘난체</vt:lpstr>
      <vt:lpstr>Arial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Tien Anh Luu</cp:lastModifiedBy>
  <cp:revision>235</cp:revision>
  <dcterms:created xsi:type="dcterms:W3CDTF">2024-10-14T06:06:43Z</dcterms:created>
  <dcterms:modified xsi:type="dcterms:W3CDTF">2025-06-11T08:07:35Z</dcterms:modified>
</cp:coreProperties>
</file>