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notesMasterIdLst>
    <p:notesMasterId r:id="rId28"/>
  </p:notesMasterIdLst>
  <p:sldIdLst>
    <p:sldId id="256" r:id="rId3"/>
    <p:sldId id="257" r:id="rId4"/>
    <p:sldId id="259" r:id="rId5"/>
    <p:sldId id="266" r:id="rId6"/>
    <p:sldId id="267" r:id="rId7"/>
    <p:sldId id="268" r:id="rId8"/>
    <p:sldId id="269" r:id="rId9"/>
    <p:sldId id="270" r:id="rId10"/>
    <p:sldId id="271" r:id="rId11"/>
    <p:sldId id="258" r:id="rId12"/>
    <p:sldId id="260" r:id="rId13"/>
    <p:sldId id="272" r:id="rId14"/>
    <p:sldId id="275" r:id="rId15"/>
    <p:sldId id="286" r:id="rId16"/>
    <p:sldId id="278" r:id="rId17"/>
    <p:sldId id="279" r:id="rId18"/>
    <p:sldId id="280" r:id="rId19"/>
    <p:sldId id="276" r:id="rId20"/>
    <p:sldId id="277" r:id="rId21"/>
    <p:sldId id="264" r:id="rId22"/>
    <p:sldId id="283" r:id="rId23"/>
    <p:sldId id="284" r:id="rId24"/>
    <p:sldId id="262" r:id="rId25"/>
    <p:sldId id="265" r:id="rId26"/>
    <p:sldId id="285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공정이 무엇인지 생각해 보기" id="{645523AD-C408-46FD-95A5-9D76F3B202ED}">
          <p14:sldIdLst>
            <p14:sldId id="259"/>
            <p14:sldId id="266"/>
            <p14:sldId id="267"/>
            <p14:sldId id="268"/>
            <p14:sldId id="269"/>
            <p14:sldId id="270"/>
            <p14:sldId id="271"/>
          </p14:sldIdLst>
        </p14:section>
        <p14:section name="102_이번 시간 안내" id="{F7989632-9D4F-4057-9D52-179EDF394CCD}">
          <p14:sldIdLst>
            <p14:sldId id="258"/>
          </p14:sldIdLst>
        </p14:section>
        <p14:section name="201_공정의 뜻 알아보고, 생각 똑똑의 상황이 공정한지 생각해 보기" id="{2AF60C74-6AFF-4F61-A862-D153E7668E86}">
          <p14:sldIdLst>
            <p14:sldId id="260"/>
            <p14:sldId id="272"/>
            <p14:sldId id="275"/>
            <p14:sldId id="286"/>
            <p14:sldId id="278"/>
            <p14:sldId id="279"/>
            <p14:sldId id="280"/>
            <p14:sldId id="276"/>
            <p14:sldId id="277"/>
          </p14:sldIdLst>
        </p14:section>
        <p14:section name="202_공정에 대해 알게 된 점 정리해 보기" id="{40F4604F-DAD9-4062-A6A8-D697C220A079}">
          <p14:sldIdLst>
            <p14:sldId id="264"/>
            <p14:sldId id="283"/>
            <p14:sldId id="284"/>
          </p14:sldIdLst>
        </p14:section>
        <p14:section name="301_우리 주변에서 공정 또는 공정하지 않은 상황 찾아보기" id="{F7832368-BC26-4659-A521-81E480087A06}">
          <p14:sldIdLst>
            <p14:sldId id="262"/>
            <p14:sldId id="265"/>
            <p14:sldId id="28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E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61AF4-5BCA-4CA4-BC0D-494EC49326B1}" type="datetimeFigureOut">
              <a:rPr lang="ko-KR" altLang="en-US" smtClean="0"/>
              <a:t>2025-05-22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14C7DD-75BE-40FE-8A45-CC10EB603E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1566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4" name="그림 2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1" name="그림 2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소발문(탭보다 짧을 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직사각형 36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+mn-ea"/>
                <a:ea typeface="+mn-ea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4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5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5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+mn-ea"/>
                <a:ea typeface="+mn-ea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5091" y="282534"/>
            <a:ext cx="8612189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+mn-ea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+mn-ea"/>
                <a:ea typeface="+mn-ea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+mn-ea"/>
                <a:ea typeface="+mn-ea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6" name="순서도: 연결자 15"/>
          <p:cNvSpPr/>
          <p:nvPr userDrawn="1"/>
        </p:nvSpPr>
        <p:spPr>
          <a:xfrm>
            <a:off x="158379" y="442070"/>
            <a:ext cx="143463" cy="143858"/>
          </a:xfrm>
          <a:prstGeom prst="flowChartConnector">
            <a:avLst/>
          </a:prstGeom>
          <a:solidFill>
            <a:srgbClr val="826AA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0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6902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53" y="37423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77" y="374231"/>
            <a:ext cx="848084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hyperlink" Target="https://www.youtube.com/embed/bubC2LMlYK8" TargetMode="Externa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4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1.xml"/><Relationship Id="rId5" Type="http://schemas.openxmlformats.org/officeDocument/2006/relationships/image" Target="../media/image28.png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14.png"/><Relationship Id="rId9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34.png"/><Relationship Id="rId7" Type="http://schemas.openxmlformats.org/officeDocument/2006/relationships/image" Target="../media/image1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5.png"/><Relationship Id="rId5" Type="http://schemas.openxmlformats.org/officeDocument/2006/relationships/image" Target="../media/image36.png"/><Relationship Id="rId4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microsoft.com/office/2007/relationships/hdphoto" Target="../media/hdphoto4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8.png"/><Relationship Id="rId11" Type="http://schemas.openxmlformats.org/officeDocument/2006/relationships/image" Target="../media/image41.png"/><Relationship Id="rId5" Type="http://schemas.openxmlformats.org/officeDocument/2006/relationships/image" Target="../media/image38.png"/><Relationship Id="rId10" Type="http://schemas.microsoft.com/office/2007/relationships/hdphoto" Target="../media/hdphoto3.wdp"/><Relationship Id="rId4" Type="http://schemas.microsoft.com/office/2007/relationships/hdphoto" Target="../media/hdphoto1.wdp"/><Relationship Id="rId9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8.png"/><Relationship Id="rId7" Type="http://schemas.openxmlformats.org/officeDocument/2006/relationships/image" Target="../media/image26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4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duk_03_06_0001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ko-KR" altLang="en-US" dirty="0" err="1" smtClean="0"/>
              <a:t>장창훈</a:t>
            </a:r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공정이란 무엇일까요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35067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2025.05.16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장창훈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2025.05.19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영현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2025.05.21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이번 </a:t>
            </a:r>
            <a:r>
              <a:rPr lang="ko-KR" altLang="en-US" dirty="0" smtClean="0"/>
              <a:t>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공정</a:t>
            </a:r>
            <a:r>
              <a:rPr lang="ko-KR" altLang="en-US" dirty="0" smtClean="0"/>
              <a:t>의 </a:t>
            </a:r>
            <a:r>
              <a:rPr lang="ko-KR" altLang="en-US" dirty="0" smtClean="0">
                <a:solidFill>
                  <a:srgbClr val="FF6600"/>
                </a:solidFill>
              </a:rPr>
              <a:t>뜻</a:t>
            </a:r>
            <a:r>
              <a:rPr lang="ko-KR" altLang="en-US" dirty="0" smtClean="0"/>
              <a:t>과 </a:t>
            </a:r>
            <a:r>
              <a:rPr lang="ko-KR" altLang="en-US" dirty="0" smtClean="0">
                <a:solidFill>
                  <a:srgbClr val="FF6600"/>
                </a:solidFill>
              </a:rPr>
              <a:t>필요성</a:t>
            </a:r>
            <a:r>
              <a:rPr lang="ko-KR" altLang="en-US" dirty="0" smtClean="0"/>
              <a:t>을 이해해</a:t>
            </a:r>
            <a:r>
              <a:rPr lang="en-US" altLang="ko-KR" dirty="0"/>
              <a:t> </a:t>
            </a:r>
            <a:r>
              <a:rPr lang="ko-KR" altLang="en-US" dirty="0" smtClean="0"/>
              <a:t>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r>
              <a:rPr lang="en-US" altLang="ko-KR" dirty="0" smtClean="0"/>
              <a:t>88~91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2471718" y="819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공정의 뜻과 필요성을 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 </a:t>
            </a:r>
            <a:r>
              <a:rPr lang="en-US" altLang="ko-KR" dirty="0" smtClean="0"/>
              <a:t>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/ 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쑥쑥</a:t>
            </a:r>
            <a:r>
              <a:rPr lang="en-US" altLang="ko-KR" dirty="0" smtClean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원형 </a:t>
            </a:r>
            <a:r>
              <a:rPr lang="ko-KR" altLang="en-US" dirty="0" err="1" smtClean="0"/>
              <a:t>블릿</a:t>
            </a:r>
            <a:r>
              <a:rPr lang="ko-KR" altLang="en-US" dirty="0"/>
              <a:t>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유튜브 참고 영상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첨부 파일에 첨부한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링크로 삽입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클릭 시</a:t>
            </a:r>
            <a:r>
              <a:rPr lang="en-US" altLang="ko-KR" dirty="0" smtClean="0"/>
              <a:t>, </a:t>
            </a:r>
            <a:r>
              <a:rPr lang="ko-KR" altLang="en-US" dirty="0" err="1" smtClean="0"/>
              <a:t>임베디드</a:t>
            </a:r>
            <a:r>
              <a:rPr lang="ko-KR" altLang="en-US" dirty="0" smtClean="0"/>
              <a:t> 링크로 곧바로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회색 정답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ko-KR" altLang="en-US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</a:t>
            </a:r>
            <a:r>
              <a:rPr lang="en-US" altLang="ko-KR" dirty="0" smtClean="0">
                <a:hlinkClick r:id="rId2"/>
              </a:rPr>
              <a:t>www.youtube.com/embed/bubC2LMlYK8</a:t>
            </a:r>
            <a:endParaRPr lang="en-US" altLang="ko-KR" dirty="0" smtClean="0"/>
          </a:p>
          <a:p>
            <a:endParaRPr lang="ko-KR" altLang="en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480F677-4276-4889-9A0C-6325AE98D4F6}"/>
              </a:ext>
            </a:extLst>
          </p:cNvPr>
          <p:cNvGrpSpPr/>
          <p:nvPr/>
        </p:nvGrpSpPr>
        <p:grpSpPr>
          <a:xfrm>
            <a:off x="7599058" y="1037178"/>
            <a:ext cx="1609290" cy="346990"/>
            <a:chOff x="10123134" y="4771710"/>
            <a:chExt cx="1406624" cy="346990"/>
          </a:xfrm>
        </p:grpSpPr>
        <p:sp>
          <p:nvSpPr>
            <p:cNvPr id="10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0123134" y="4771710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참고 영상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15588AA-8379-42A5-9E20-A76CE4AB0B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267735" y="4828129"/>
              <a:ext cx="234634" cy="234634"/>
            </a:xfrm>
            <a:prstGeom prst="rect">
              <a:avLst/>
            </a:prstGeom>
          </p:spPr>
        </p:pic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C8D9BA91-423E-4089-B307-5FD6E6EDB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232589" y="4828129"/>
              <a:ext cx="322061" cy="234634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476383" y="960280"/>
            <a:ext cx="7000875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것은 같게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한다는 것은 어떤 뜻일까요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53679" y="1589724"/>
            <a:ext cx="9102112" cy="9612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양의 일을 했다면 똑같이 보상받고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상황이라면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차별하지 않고 똑같이 대해 주는 것이 공정입니다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76383" y="2727008"/>
            <a:ext cx="7247005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‘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것은 다르게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’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한다는 것은 어떤 뜻일까요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2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06236" y="3227792"/>
            <a:ext cx="9102112" cy="96120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양의 일을 했다면 다르게 보상받고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상황이라면 그 상황에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맞게 대해 주고 배려해 주는 것이 공정입니다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4575822"/>
            <a:ext cx="997200" cy="313585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622" y="4999534"/>
            <a:ext cx="997200" cy="313585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216476" y="1846467"/>
            <a:ext cx="388259" cy="335073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4302577" y="3540855"/>
            <a:ext cx="388259" cy="335073"/>
          </a:xfrm>
          <a:prstGeom prst="rect">
            <a:avLst/>
          </a:prstGeom>
        </p:spPr>
      </p:pic>
      <p:sp>
        <p:nvSpPr>
          <p:cNvPr id="34" name="타원 33"/>
          <p:cNvSpPr/>
          <p:nvPr/>
        </p:nvSpPr>
        <p:spPr>
          <a:xfrm>
            <a:off x="7826422" y="4188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243926" y="8552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6" name="타원 35"/>
          <p:cNvSpPr/>
          <p:nvPr/>
        </p:nvSpPr>
        <p:spPr>
          <a:xfrm>
            <a:off x="908663" y="15546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387819" y="9241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7956022" y="441568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0" y="1168001"/>
            <a:ext cx="108000" cy="108000"/>
          </a:xfrm>
          <a:prstGeom prst="rect">
            <a:avLst/>
          </a:prstGeom>
        </p:spPr>
      </p:pic>
      <p:pic>
        <p:nvPicPr>
          <p:cNvPr id="40" name="그림 39">
            <a:extLst>
              <a:ext uri="{FF2B5EF4-FFF2-40B4-BE49-F238E27FC236}">
                <a16:creationId xmlns:a16="http://schemas.microsoft.com/office/drawing/2014/main" id="{44DFB66F-AEAB-4FE3-9C5A-D8581BB550E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70" y="2915635"/>
            <a:ext cx="108000" cy="1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 smtClean="0"/>
              <a:t>생각 </a:t>
            </a:r>
            <a:r>
              <a:rPr lang="ko-KR" altLang="en-US" spc="0" dirty="0" err="1" smtClean="0"/>
              <a:t>똑똑에서</a:t>
            </a:r>
            <a:r>
              <a:rPr lang="ko-KR" altLang="en-US" spc="0" dirty="0" smtClean="0"/>
              <a:t> 친구들이 말한 불만을 해결할 수 있는 공정의 뜻을 선으로 연결해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2]</a:t>
            </a:r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 smtClean="0">
                <a:solidFill>
                  <a:schemeClr val="tx1"/>
                </a:solidFill>
              </a:rPr>
              <a:t>정답</a:t>
            </a:r>
            <a:r>
              <a:rPr lang="en-US" altLang="ko-KR" dirty="0" smtClean="0">
                <a:solidFill>
                  <a:schemeClr val="tx1"/>
                </a:solidFill>
              </a:rPr>
              <a:t>,</a:t>
            </a:r>
            <a:r>
              <a:rPr lang="en-US" altLang="ko-KR" dirty="0" smtClean="0">
                <a:solidFill>
                  <a:srgbClr val="FF0000"/>
                </a:solidFill>
              </a:rPr>
              <a:t> </a:t>
            </a:r>
            <a:r>
              <a:rPr lang="ko-KR" altLang="en-US" dirty="0" smtClean="0"/>
              <a:t>선</a:t>
            </a:r>
            <a:r>
              <a:rPr lang="en-US" altLang="ko-KR" dirty="0"/>
              <a:t>, </a:t>
            </a:r>
            <a:r>
              <a:rPr lang="ko-KR" altLang="en-US" dirty="0"/>
              <a:t>이어보세요</a:t>
            </a:r>
            <a:r>
              <a:rPr lang="en-US" altLang="ko-KR" dirty="0"/>
              <a:t>.</a:t>
            </a:r>
          </a:p>
          <a:p>
            <a:r>
              <a:rPr lang="ko-KR" altLang="en-US" dirty="0" smtClean="0"/>
              <a:t>텍스트 </a:t>
            </a:r>
            <a:r>
              <a:rPr lang="ko-KR" altLang="en-US" dirty="0"/>
              <a:t>박스 </a:t>
            </a:r>
            <a:r>
              <a:rPr lang="ko-KR" altLang="en-US" dirty="0" smtClean="0"/>
              <a:t>구역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검정색 고정 텍스트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연결 점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연결 선 노출</a:t>
            </a:r>
            <a:r>
              <a:rPr lang="en-US" altLang="ko-KR" dirty="0"/>
              <a:t>+</a:t>
            </a:r>
            <a:r>
              <a:rPr lang="ko-KR" altLang="en-US" dirty="0"/>
              <a:t>점과 연결됨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정답에 연결 시 연결</a:t>
            </a:r>
            <a:r>
              <a:rPr lang="en-US" altLang="ko-KR" dirty="0"/>
              <a:t>+</a:t>
            </a:r>
            <a:r>
              <a:rPr lang="ko-KR" altLang="en-US" dirty="0"/>
              <a:t>정답 효과음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오답에 연결 시 연결 안 됨</a:t>
            </a:r>
            <a:r>
              <a:rPr lang="en-US" altLang="ko-KR" dirty="0"/>
              <a:t>+</a:t>
            </a:r>
            <a:r>
              <a:rPr lang="ko-KR" altLang="en-US" dirty="0"/>
              <a:t>오답 효과음 노출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선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선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371523" y="1586883"/>
            <a:ext cx="2370960" cy="1357075"/>
            <a:chOff x="1137172" y="2569407"/>
            <a:chExt cx="2370960" cy="13570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77951" y="2924778"/>
              <a:ext cx="209865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/>
                <a:t>같은 것은 같게</a:t>
              </a:r>
              <a:endParaRPr lang="ko-KR" altLang="en-US" sz="25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363581" y="3252565"/>
            <a:ext cx="2393605" cy="1357075"/>
            <a:chOff x="1129230" y="2714421"/>
            <a:chExt cx="2393605" cy="13570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7172" y="2714421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29230" y="3154431"/>
              <a:ext cx="23936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/>
                <a:t>다른 것은 다르게</a:t>
              </a:r>
              <a:endParaRPr lang="ko-KR" altLang="en-US" sz="25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1899" y="1730073"/>
            <a:ext cx="180000" cy="180000"/>
            <a:chOff x="1415562" y="1206249"/>
            <a:chExt cx="420328" cy="420328"/>
          </a:xfrm>
        </p:grpSpPr>
        <p:sp>
          <p:nvSpPr>
            <p:cNvPr id="33" name="타원 32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88547" y="2073642"/>
            <a:ext cx="180000" cy="180000"/>
            <a:chOff x="1415562" y="1206249"/>
            <a:chExt cx="420328" cy="420328"/>
          </a:xfrm>
        </p:grpSpPr>
        <p:sp>
          <p:nvSpPr>
            <p:cNvPr id="31" name="타원 30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849830" y="2591795"/>
            <a:ext cx="180000" cy="180000"/>
            <a:chOff x="1415562" y="1206249"/>
            <a:chExt cx="420328" cy="420328"/>
          </a:xfrm>
        </p:grpSpPr>
        <p:sp>
          <p:nvSpPr>
            <p:cNvPr id="29" name="타원 2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88547" y="3806197"/>
            <a:ext cx="180000" cy="180000"/>
            <a:chOff x="1415562" y="1206249"/>
            <a:chExt cx="420328" cy="420328"/>
          </a:xfrm>
        </p:grpSpPr>
        <p:sp>
          <p:nvSpPr>
            <p:cNvPr id="27" name="타원 26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84652" y="3469948"/>
            <a:ext cx="180000" cy="180000"/>
            <a:chOff x="1415562" y="1206249"/>
            <a:chExt cx="420328" cy="420328"/>
          </a:xfrm>
        </p:grpSpPr>
        <p:sp>
          <p:nvSpPr>
            <p:cNvPr id="49" name="타원 4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1899" y="4284626"/>
            <a:ext cx="180000" cy="180000"/>
            <a:chOff x="1415562" y="1206249"/>
            <a:chExt cx="420328" cy="420328"/>
          </a:xfrm>
        </p:grpSpPr>
        <p:sp>
          <p:nvSpPr>
            <p:cNvPr id="52" name="타원 51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75234" y="1532175"/>
            <a:ext cx="2370960" cy="515217"/>
            <a:chOff x="1137172" y="2569407"/>
            <a:chExt cx="2370960" cy="135707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39566" y="2772129"/>
              <a:ext cx="1819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축구 경기를 할 때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5894" y="2441559"/>
            <a:ext cx="2370960" cy="515217"/>
            <a:chOff x="1137172" y="2569407"/>
            <a:chExt cx="2370960" cy="1357075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1973" y="2775448"/>
              <a:ext cx="1608133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집 청소를 할 때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8428" y="3290980"/>
            <a:ext cx="2370960" cy="515217"/>
            <a:chOff x="1137172" y="2569407"/>
            <a:chExt cx="2370960" cy="135707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06989" y="2788378"/>
              <a:ext cx="2031325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간식을 나눠 먹을 때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73045" y="4129839"/>
            <a:ext cx="2370960" cy="515217"/>
            <a:chOff x="1137172" y="2569407"/>
            <a:chExt cx="2370960" cy="135707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69612" y="2761535"/>
              <a:ext cx="1556836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손을 다쳤을 때</a:t>
              </a:r>
              <a:endParaRPr lang="ko-KR" altLang="en-US" dirty="0"/>
            </a:p>
          </p:txBody>
        </p:sp>
      </p:grpSp>
      <p:pic>
        <p:nvPicPr>
          <p:cNvPr id="66" name="그림 6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4586489"/>
            <a:ext cx="997200" cy="313585"/>
          </a:xfrm>
          <a:prstGeom prst="rect">
            <a:avLst/>
          </a:prstGeom>
        </p:spPr>
      </p:pic>
      <p:pic>
        <p:nvPicPr>
          <p:cNvPr id="67" name="그림 6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5010201"/>
            <a:ext cx="997200" cy="313585"/>
          </a:xfrm>
          <a:prstGeom prst="rect">
            <a:avLst/>
          </a:prstGeom>
        </p:spPr>
      </p:pic>
      <p:pic>
        <p:nvPicPr>
          <p:cNvPr id="68" name="그림 6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69" name="타원 68"/>
          <p:cNvSpPr/>
          <p:nvPr/>
        </p:nvSpPr>
        <p:spPr>
          <a:xfrm>
            <a:off x="318428" y="13631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0" name="타원 69"/>
          <p:cNvSpPr/>
          <p:nvPr/>
        </p:nvSpPr>
        <p:spPr>
          <a:xfrm>
            <a:off x="7516646" y="11070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686446" y="1284881"/>
            <a:ext cx="1594716" cy="226833"/>
            <a:chOff x="5080033" y="2096438"/>
            <a:chExt cx="1260898" cy="223294"/>
          </a:xfrm>
        </p:grpSpPr>
        <p:sp>
          <p:nvSpPr>
            <p:cNvPr id="72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080033" y="2096438"/>
              <a:ext cx="126089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정답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b="1" i="0" u="none" strike="noStrike" kern="0" cap="none" spc="-50" normalizeH="0" noProof="0" dirty="0" smtClean="0">
                  <a:ln>
                    <a:noFill/>
                  </a:ln>
                  <a:solidFill>
                    <a:srgbClr val="402600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선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으로 </a:t>
              </a: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이어보세요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73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128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74" name="타원 73"/>
          <p:cNvSpPr/>
          <p:nvPr/>
        </p:nvSpPr>
        <p:spPr>
          <a:xfrm>
            <a:off x="2802136" y="143810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956223" y="45154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46389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생각 </a:t>
            </a:r>
            <a:r>
              <a:rPr lang="ko-KR" altLang="en-US" spc="0" dirty="0" err="1"/>
              <a:t>똑똑에서</a:t>
            </a:r>
            <a:r>
              <a:rPr lang="ko-KR" altLang="en-US" spc="0" dirty="0"/>
              <a:t> 친구들이 말한 불만을 해결할 수 있는 공정의 뜻을 선으로 연결해 봅시다</a:t>
            </a:r>
            <a:r>
              <a:rPr lang="en-US" altLang="ko-KR" spc="0" dirty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2 </a:t>
            </a:r>
            <a:r>
              <a:rPr lang="en-US" altLang="ko-KR" dirty="0"/>
              <a:t>/ </a:t>
            </a:r>
            <a:r>
              <a:rPr lang="ko-KR" altLang="en-US" dirty="0"/>
              <a:t>활동 </a:t>
            </a:r>
            <a:r>
              <a:rPr lang="en-US" altLang="ko-KR" dirty="0" smtClean="0"/>
              <a:t>3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2_</a:t>
            </a:r>
            <a:r>
              <a:rPr lang="ko-KR" altLang="en-US" dirty="0" err="1" smtClean="0"/>
              <a:t>정답화면</a:t>
            </a:r>
            <a:r>
              <a:rPr lang="en-US" altLang="ko-KR" dirty="0" smtClean="0"/>
              <a:t>]</a:t>
            </a: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6415257" y="1615756"/>
            <a:ext cx="2370960" cy="1357075"/>
            <a:chOff x="1137172" y="2569407"/>
            <a:chExt cx="2370960" cy="1357075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268553" y="3018452"/>
              <a:ext cx="209865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/>
                <a:t>같은 것은 같게</a:t>
              </a:r>
              <a:endParaRPr lang="ko-KR" altLang="en-US" sz="2500" dirty="0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415257" y="3328202"/>
            <a:ext cx="2409720" cy="1357075"/>
            <a:chOff x="1137172" y="2569407"/>
            <a:chExt cx="2409720" cy="1357075"/>
          </a:xfrm>
        </p:grpSpPr>
        <p:sp>
          <p:nvSpPr>
            <p:cNvPr id="13" name="모서리가 둥근 직사각형 12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1153287" y="3109923"/>
              <a:ext cx="2393605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500" dirty="0" smtClean="0"/>
                <a:t>다른 것은 다르게</a:t>
              </a:r>
              <a:endParaRPr lang="ko-KR" altLang="en-US" sz="2500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2821899" y="1730073"/>
            <a:ext cx="180000" cy="180000"/>
            <a:chOff x="1415562" y="1206249"/>
            <a:chExt cx="420328" cy="420328"/>
          </a:xfrm>
        </p:grpSpPr>
        <p:sp>
          <p:nvSpPr>
            <p:cNvPr id="33" name="타원 32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타원 33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5788547" y="2073642"/>
            <a:ext cx="180000" cy="180000"/>
            <a:chOff x="1415562" y="1206249"/>
            <a:chExt cx="420328" cy="420328"/>
          </a:xfrm>
        </p:grpSpPr>
        <p:sp>
          <p:nvSpPr>
            <p:cNvPr id="31" name="타원 30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2849830" y="2591795"/>
            <a:ext cx="180000" cy="180000"/>
            <a:chOff x="1415562" y="1206249"/>
            <a:chExt cx="420328" cy="420328"/>
          </a:xfrm>
        </p:grpSpPr>
        <p:sp>
          <p:nvSpPr>
            <p:cNvPr id="29" name="타원 2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5788547" y="3806197"/>
            <a:ext cx="180000" cy="180000"/>
            <a:chOff x="1415562" y="1206249"/>
            <a:chExt cx="420328" cy="420328"/>
          </a:xfrm>
        </p:grpSpPr>
        <p:sp>
          <p:nvSpPr>
            <p:cNvPr id="27" name="타원 26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FFA8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/>
            <p:cNvSpPr/>
            <p:nvPr/>
          </p:nvSpPr>
          <p:spPr>
            <a:xfrm>
              <a:off x="1479188" y="1269875"/>
              <a:ext cx="293076" cy="293076"/>
            </a:xfrm>
            <a:prstGeom prst="ellipse">
              <a:avLst/>
            </a:prstGeom>
            <a:solidFill>
              <a:srgbClr val="FF62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2884652" y="3469948"/>
            <a:ext cx="180000" cy="180000"/>
            <a:chOff x="1415562" y="1206249"/>
            <a:chExt cx="420328" cy="420328"/>
          </a:xfrm>
        </p:grpSpPr>
        <p:sp>
          <p:nvSpPr>
            <p:cNvPr id="49" name="타원 48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타원 49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2911899" y="4284626"/>
            <a:ext cx="180000" cy="180000"/>
            <a:chOff x="1415562" y="1206249"/>
            <a:chExt cx="420328" cy="420328"/>
          </a:xfrm>
        </p:grpSpPr>
        <p:sp>
          <p:nvSpPr>
            <p:cNvPr id="52" name="타원 51"/>
            <p:cNvSpPr/>
            <p:nvPr/>
          </p:nvSpPr>
          <p:spPr>
            <a:xfrm>
              <a:off x="1415562" y="1206249"/>
              <a:ext cx="420328" cy="420328"/>
            </a:xfrm>
            <a:prstGeom prst="ellipse">
              <a:avLst/>
            </a:prstGeom>
            <a:solidFill>
              <a:srgbClr val="66C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타원 52"/>
            <p:cNvSpPr/>
            <p:nvPr/>
          </p:nvSpPr>
          <p:spPr>
            <a:xfrm>
              <a:off x="1479187" y="1269874"/>
              <a:ext cx="293077" cy="293077"/>
            </a:xfrm>
            <a:prstGeom prst="ellipse">
              <a:avLst/>
            </a:prstGeom>
            <a:solidFill>
              <a:srgbClr val="43A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275234" y="1532175"/>
            <a:ext cx="2370960" cy="515217"/>
            <a:chOff x="1137172" y="2569407"/>
            <a:chExt cx="2370960" cy="1357075"/>
          </a:xfrm>
        </p:grpSpPr>
        <p:sp>
          <p:nvSpPr>
            <p:cNvPr id="55" name="모서리가 둥근 직사각형 54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417410" y="2924778"/>
              <a:ext cx="18197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축구 경기를 할 때</a:t>
              </a:r>
              <a:endParaRPr lang="ko-KR" altLang="en-US" dirty="0"/>
            </a:p>
          </p:txBody>
        </p:sp>
      </p:grpSp>
      <p:grpSp>
        <p:nvGrpSpPr>
          <p:cNvPr id="57" name="그룹 56"/>
          <p:cNvGrpSpPr/>
          <p:nvPr/>
        </p:nvGrpSpPr>
        <p:grpSpPr>
          <a:xfrm>
            <a:off x="255894" y="2441559"/>
            <a:ext cx="2370960" cy="515217"/>
            <a:chOff x="1137172" y="2569407"/>
            <a:chExt cx="2370960" cy="1357075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1523211" y="2924779"/>
              <a:ext cx="1608133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집 청소를 할 때</a:t>
              </a:r>
              <a:endParaRPr lang="ko-KR" altLang="en-US" dirty="0"/>
            </a:p>
          </p:txBody>
        </p:sp>
      </p:grpSp>
      <p:grpSp>
        <p:nvGrpSpPr>
          <p:cNvPr id="60" name="그룹 59"/>
          <p:cNvGrpSpPr/>
          <p:nvPr/>
        </p:nvGrpSpPr>
        <p:grpSpPr>
          <a:xfrm>
            <a:off x="318428" y="3290980"/>
            <a:ext cx="2370960" cy="515217"/>
            <a:chOff x="1137172" y="2569407"/>
            <a:chExt cx="2370960" cy="1357075"/>
          </a:xfrm>
        </p:grpSpPr>
        <p:sp>
          <p:nvSpPr>
            <p:cNvPr id="61" name="모서리가 둥근 직사각형 60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11616" y="2924779"/>
              <a:ext cx="2031325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간식을 나눠 먹을 때</a:t>
              </a:r>
              <a:endParaRPr lang="ko-KR" altLang="en-US" dirty="0"/>
            </a:p>
          </p:txBody>
        </p:sp>
      </p:grpSp>
      <p:grpSp>
        <p:nvGrpSpPr>
          <p:cNvPr id="63" name="그룹 62"/>
          <p:cNvGrpSpPr/>
          <p:nvPr/>
        </p:nvGrpSpPr>
        <p:grpSpPr>
          <a:xfrm>
            <a:off x="273045" y="4129839"/>
            <a:ext cx="2370960" cy="515217"/>
            <a:chOff x="1137172" y="2569407"/>
            <a:chExt cx="2370960" cy="1357075"/>
          </a:xfrm>
        </p:grpSpPr>
        <p:sp>
          <p:nvSpPr>
            <p:cNvPr id="64" name="모서리가 둥근 직사각형 63"/>
            <p:cNvSpPr/>
            <p:nvPr/>
          </p:nvSpPr>
          <p:spPr>
            <a:xfrm>
              <a:off x="1137172" y="2569407"/>
              <a:ext cx="2370960" cy="1357075"/>
            </a:xfrm>
            <a:prstGeom prst="roundRect">
              <a:avLst>
                <a:gd name="adj" fmla="val 3148"/>
              </a:avLst>
            </a:prstGeom>
            <a:solidFill>
              <a:srgbClr val="FDF3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1500" spc="-5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548861" y="2924779"/>
              <a:ext cx="1556836" cy="9728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손을 다쳤을 때</a:t>
              </a:r>
              <a:endParaRPr lang="ko-KR" altLang="en-US" dirty="0"/>
            </a:p>
          </p:txBody>
        </p:sp>
      </p:grpSp>
      <p:pic>
        <p:nvPicPr>
          <p:cNvPr id="68" name="그림 6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cxnSp>
        <p:nvCxnSpPr>
          <p:cNvPr id="85" name="직선 연결선 84"/>
          <p:cNvCxnSpPr>
            <a:stCxn id="33" idx="6"/>
            <a:endCxn id="31" idx="2"/>
          </p:cNvCxnSpPr>
          <p:nvPr/>
        </p:nvCxnSpPr>
        <p:spPr>
          <a:xfrm>
            <a:off x="3001899" y="1820073"/>
            <a:ext cx="2786648" cy="343569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연결선 85"/>
          <p:cNvCxnSpPr>
            <a:stCxn id="49" idx="6"/>
            <a:endCxn id="31" idx="3"/>
          </p:cNvCxnSpPr>
          <p:nvPr/>
        </p:nvCxnSpPr>
        <p:spPr>
          <a:xfrm flipV="1">
            <a:off x="3064652" y="2227282"/>
            <a:ext cx="2750255" cy="1332666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직선 연결선 86"/>
          <p:cNvCxnSpPr>
            <a:stCxn id="52" idx="6"/>
            <a:endCxn id="27" idx="2"/>
          </p:cNvCxnSpPr>
          <p:nvPr/>
        </p:nvCxnSpPr>
        <p:spPr>
          <a:xfrm flipV="1">
            <a:off x="3091899" y="3896197"/>
            <a:ext cx="2696648" cy="478429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연결선 87"/>
          <p:cNvCxnSpPr>
            <a:stCxn id="29" idx="5"/>
            <a:endCxn id="27" idx="1"/>
          </p:cNvCxnSpPr>
          <p:nvPr/>
        </p:nvCxnSpPr>
        <p:spPr>
          <a:xfrm>
            <a:off x="3003470" y="2745435"/>
            <a:ext cx="2811437" cy="1087122"/>
          </a:xfrm>
          <a:prstGeom prst="line">
            <a:avLst/>
          </a:prstGeom>
          <a:ln w="57150">
            <a:solidFill>
              <a:srgbClr val="006E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그림 8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5071502"/>
            <a:ext cx="997200" cy="313585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148" y="4643732"/>
            <a:ext cx="997200" cy="313585"/>
          </a:xfrm>
          <a:prstGeom prst="rect">
            <a:avLst/>
          </a:prstGeom>
        </p:spPr>
      </p:pic>
      <p:grpSp>
        <p:nvGrpSpPr>
          <p:cNvPr id="91" name="그룹 90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856808" y="1284881"/>
            <a:ext cx="1424353" cy="226833"/>
            <a:chOff x="5080033" y="2096438"/>
            <a:chExt cx="1260898" cy="223294"/>
          </a:xfrm>
        </p:grpSpPr>
        <p:sp>
          <p:nvSpPr>
            <p:cNvPr id="92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080033" y="2096438"/>
              <a:ext cx="126089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 </a:t>
              </a:r>
              <a:r>
                <a:rPr lang="en-US" altLang="ko-KR" sz="900" kern="0" spc="-50" dirty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~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b="1" i="0" u="none" strike="noStrike" kern="0" cap="none" spc="-50" normalizeH="0" noProof="0" dirty="0" smtClean="0">
                  <a:ln>
                    <a:noFill/>
                  </a:ln>
                  <a:solidFill>
                    <a:srgbClr val="402600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선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으로 </a:t>
              </a: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이어보세요</a:t>
              </a:r>
              <a:r>
                <a:rPr kumimoji="0" lang="en-US" altLang="ko-KR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93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34128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540116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공정하지 그렇지 않은지 생각해 보고</a:t>
            </a:r>
            <a:r>
              <a:rPr lang="en-US" altLang="ko-KR" dirty="0"/>
              <a:t>, </a:t>
            </a:r>
            <a:r>
              <a:rPr lang="ko-KR" altLang="en-US" dirty="0"/>
              <a:t>그 상황이 계속된다면 어떤 일이 생길지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/>
              <a:t>활동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>
          <a:xfrm>
            <a:off x="9353974" y="4926293"/>
            <a:ext cx="2826000" cy="1931707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 smtClean="0"/>
              <a:t>활동</a:t>
            </a:r>
            <a:r>
              <a:rPr lang="en-US" altLang="ko-KR" dirty="0" smtClean="0"/>
              <a:t>3_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표 </a:t>
            </a:r>
            <a:r>
              <a:rPr lang="en-US" altLang="ko-KR" dirty="0" smtClean="0"/>
              <a:t>+ </a:t>
            </a:r>
            <a:r>
              <a:rPr lang="ko-KR" altLang="en-US" dirty="0" smtClean="0"/>
              <a:t>고정 텍스트 </a:t>
            </a:r>
            <a:r>
              <a:rPr lang="en-US" altLang="ko-KR" dirty="0" smtClean="0"/>
              <a:t>+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고정</a:t>
            </a:r>
            <a:r>
              <a:rPr lang="en-US" altLang="ko-KR" dirty="0" smtClean="0"/>
              <a:t> </a:t>
            </a:r>
            <a:r>
              <a:rPr lang="ko-KR" altLang="en-US" dirty="0" smtClean="0"/>
              <a:t>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정답 원형 아이콘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O/X </a:t>
            </a:r>
            <a:r>
              <a:rPr lang="ko-KR" altLang="en-US" dirty="0" smtClean="0"/>
              <a:t>텍스트 둘 중 하나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빨간색 원형 아이콘 노출</a:t>
            </a:r>
            <a:r>
              <a:rPr lang="en-US" altLang="ko-KR" dirty="0" smtClean="0"/>
              <a:t>(</a:t>
            </a:r>
            <a:r>
              <a:rPr lang="ko-KR" altLang="en-US" dirty="0" smtClean="0"/>
              <a:t>노출되는 이미지 하단 참고</a:t>
            </a:r>
            <a:r>
              <a:rPr lang="en-US" altLang="ko-KR" dirty="0" smtClean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</a:t>
            </a:r>
            <a:r>
              <a:rPr lang="en-US" altLang="ko-KR" dirty="0" smtClean="0"/>
              <a:t>, X</a:t>
            </a:r>
            <a:r>
              <a:rPr lang="ko-KR" altLang="en-US" dirty="0" smtClean="0"/>
              <a:t>에 아이콘 노출됨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한 번에 하나의 개체만 클릭 및 노출 가능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오답</a:t>
            </a:r>
            <a:r>
              <a:rPr lang="en-US" altLang="ko-KR" dirty="0" smtClean="0"/>
              <a:t>(o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선택할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오답 효과음 발생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정답</a:t>
            </a:r>
            <a:r>
              <a:rPr lang="en-US" altLang="ko-KR" dirty="0" smtClean="0"/>
              <a:t>(x</a:t>
            </a:r>
            <a:r>
              <a:rPr lang="ko-KR" altLang="en-US" dirty="0" smtClean="0"/>
              <a:t>표시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선택할 경우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정답 효과음 발생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7786387" y="1294719"/>
            <a:ext cx="1406624" cy="346990"/>
            <a:chOff x="1930587" y="3288931"/>
            <a:chExt cx="1406624" cy="346990"/>
          </a:xfrm>
        </p:grpSpPr>
        <p:sp>
          <p:nvSpPr>
            <p:cNvPr id="10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316094"/>
              </p:ext>
            </p:extLst>
          </p:nvPr>
        </p:nvGraphicFramePr>
        <p:xfrm>
          <a:off x="396385" y="1796687"/>
          <a:ext cx="8588901" cy="263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846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825869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137186">
                  <a:extLst>
                    <a:ext uri="{9D8B030D-6E8A-4147-A177-3AD203B41FA5}">
                      <a16:colId xmlns:a16="http://schemas.microsoft.com/office/drawing/2014/main" val="2528703079"/>
                    </a:ext>
                  </a:extLst>
                </a:gridCol>
              </a:tblGrid>
              <a:tr h="8273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상황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공정한가요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 상황이 계속된다면 어떤 일이 생길까요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80459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축구 경기를 할 때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O/X</a:t>
                      </a:r>
                      <a:endParaRPr lang="ko-KR" altLang="en-US" sz="40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kern="1200" spc="-150" baseline="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</a:tbl>
          </a:graphicData>
        </a:graphic>
      </p:graphicFrame>
      <p:grpSp>
        <p:nvGrpSpPr>
          <p:cNvPr id="25" name="그룹 24"/>
          <p:cNvGrpSpPr/>
          <p:nvPr/>
        </p:nvGrpSpPr>
        <p:grpSpPr>
          <a:xfrm>
            <a:off x="3795879" y="4608727"/>
            <a:ext cx="2168801" cy="320753"/>
            <a:chOff x="476955" y="3619518"/>
            <a:chExt cx="2168801" cy="320753"/>
          </a:xfrm>
        </p:grpSpPr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29" name="그룹 28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31" name="그룹 30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33" name="그림 32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34" name="그림 33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32" name="그림 31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3886601" y="2677590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601" y="2677590"/>
            <a:ext cx="5150446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심판이 양쪽 팀을 똑같이 대하지 않았습니다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그러면 경기 결과를 인정할 수 없을 것 같습니다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11" y="4566402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5811" y="5009212"/>
            <a:ext cx="997200" cy="313585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44" name="타원 43"/>
          <p:cNvSpPr/>
          <p:nvPr/>
        </p:nvSpPr>
        <p:spPr>
          <a:xfrm>
            <a:off x="7688150" y="11223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349624" y="161433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6" name="타원 45"/>
          <p:cNvSpPr/>
          <p:nvPr/>
        </p:nvSpPr>
        <p:spPr>
          <a:xfrm>
            <a:off x="3701475" y="447912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7" name="타원 46"/>
          <p:cNvSpPr/>
          <p:nvPr/>
        </p:nvSpPr>
        <p:spPr>
          <a:xfrm>
            <a:off x="8127057" y="446871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9" name="타원 48"/>
          <p:cNvSpPr/>
          <p:nvPr/>
        </p:nvSpPr>
        <p:spPr>
          <a:xfrm>
            <a:off x="2062831" y="265904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0" name="타원 49"/>
          <p:cNvSpPr/>
          <p:nvPr/>
        </p:nvSpPr>
        <p:spPr>
          <a:xfrm>
            <a:off x="2936931" y="3212272"/>
            <a:ext cx="580359" cy="580359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27227" y="5270582"/>
            <a:ext cx="1267002" cy="80973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27227" y="6134353"/>
            <a:ext cx="1324160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7008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공정하지 그렇지 않은지 생각해 보고</a:t>
            </a:r>
            <a:r>
              <a:rPr lang="en-US" altLang="ko-KR" dirty="0"/>
              <a:t>, </a:t>
            </a:r>
            <a:r>
              <a:rPr lang="ko-KR" altLang="en-US" dirty="0"/>
              <a:t>그 상황이 계속된다면 어떤 일이 생길지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/>
              <a:t>활동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8909438"/>
              </p:ext>
            </p:extLst>
          </p:nvPr>
        </p:nvGraphicFramePr>
        <p:xfrm>
          <a:off x="396385" y="1743935"/>
          <a:ext cx="8588901" cy="28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4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137186">
                  <a:extLst>
                    <a:ext uri="{9D8B030D-6E8A-4147-A177-3AD203B41FA5}">
                      <a16:colId xmlns:a16="http://schemas.microsoft.com/office/drawing/2014/main" val="2528703079"/>
                    </a:ext>
                  </a:extLst>
                </a:gridCol>
              </a:tblGrid>
              <a:tr h="90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상황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공정한가요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 상황이 계속된다면 어떤 일이 생길까요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972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집 청소를 할 때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O/X</a:t>
                      </a:r>
                      <a:endParaRPr lang="ko-KR" altLang="en-US" sz="4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kern="1200" spc="-150" baseline="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86601" y="2677590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15442" y="2682802"/>
            <a:ext cx="515044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언니보다 열심히 일을 했는데 똑같이 대접받는 것은 불공정합니다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이런 상황이 계속 된다면 청소를 하기 싫어질 수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4567015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5038098"/>
            <a:ext cx="997200" cy="313585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>
            <a:off x="3601434" y="4714965"/>
            <a:ext cx="2178802" cy="323133"/>
            <a:chOff x="483312" y="4043793"/>
            <a:chExt cx="2178802" cy="323133"/>
          </a:xfrm>
        </p:grpSpPr>
        <p:grpSp>
          <p:nvGrpSpPr>
            <p:cNvPr id="44" name="그룹 43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47" name="그림 46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53" name="그림 5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860560" y="3346496"/>
            <a:ext cx="580359" cy="580359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669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공정하지 그렇지 않은지 생각해 보고</a:t>
            </a:r>
            <a:r>
              <a:rPr lang="en-US" altLang="ko-KR" dirty="0"/>
              <a:t>, </a:t>
            </a:r>
            <a:r>
              <a:rPr lang="ko-KR" altLang="en-US" dirty="0"/>
              <a:t>그 상황이 계속된다면 어떤 일이 생길지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/>
              <a:t>활동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 smtClean="0"/>
              <a:t>이너탭</a:t>
            </a:r>
            <a:r>
              <a:rPr lang="en-US" altLang="ko-KR" dirty="0"/>
              <a:t>3</a:t>
            </a:r>
            <a:r>
              <a:rPr lang="en-US" altLang="ko-KR" dirty="0" smtClean="0"/>
              <a:t>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023099"/>
              </p:ext>
            </p:extLst>
          </p:nvPr>
        </p:nvGraphicFramePr>
        <p:xfrm>
          <a:off x="396385" y="1743935"/>
          <a:ext cx="8588901" cy="28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4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137186">
                  <a:extLst>
                    <a:ext uri="{9D8B030D-6E8A-4147-A177-3AD203B41FA5}">
                      <a16:colId xmlns:a16="http://schemas.microsoft.com/office/drawing/2014/main" val="2528703079"/>
                    </a:ext>
                  </a:extLst>
                </a:gridCol>
              </a:tblGrid>
              <a:tr h="90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상황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공정한가요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 상황이 계속된다면 어떤 일이 생길까요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972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간식을 </a:t>
                      </a:r>
                      <a:endParaRPr lang="en-US" altLang="ko-KR" sz="25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나눠 먹을 때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O/X</a:t>
                      </a:r>
                      <a:endParaRPr lang="ko-KR" altLang="en-US" sz="4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kern="1200" spc="-150" baseline="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86601" y="2677590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81601" y="2677591"/>
            <a:ext cx="5150446" cy="130420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친구들이 공정하게 대해 주지 않으면 앞으로는 간식을 나눠 먹지 않게 될 것입니다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4567015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5038098"/>
            <a:ext cx="997200" cy="313585"/>
          </a:xfrm>
          <a:prstGeom prst="rect">
            <a:avLst/>
          </a:prstGeom>
        </p:spPr>
      </p:pic>
      <p:grpSp>
        <p:nvGrpSpPr>
          <p:cNvPr id="31" name="그룹 30"/>
          <p:cNvGrpSpPr/>
          <p:nvPr/>
        </p:nvGrpSpPr>
        <p:grpSpPr>
          <a:xfrm flipH="1">
            <a:off x="3812234" y="4695870"/>
            <a:ext cx="2178802" cy="323133"/>
            <a:chOff x="483312" y="4043793"/>
            <a:chExt cx="2178802" cy="323133"/>
          </a:xfrm>
        </p:grpSpPr>
        <p:grpSp>
          <p:nvGrpSpPr>
            <p:cNvPr id="32" name="그룹 31"/>
            <p:cNvGrpSpPr/>
            <p:nvPr/>
          </p:nvGrpSpPr>
          <p:grpSpPr>
            <a:xfrm>
              <a:off x="788787" y="4043793"/>
              <a:ext cx="1873327" cy="320752"/>
              <a:chOff x="780049" y="3619518"/>
              <a:chExt cx="1873327" cy="320752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3809E1E3-ABFB-439D-AFD7-435529553586}"/>
                  </a:ext>
                </a:extLst>
              </p:cNvPr>
              <p:cNvGrpSpPr/>
              <p:nvPr/>
            </p:nvGrpSpPr>
            <p:grpSpPr>
              <a:xfrm>
                <a:off x="1140652" y="3620229"/>
                <a:ext cx="1512724" cy="320041"/>
                <a:chOff x="3478342" y="4679681"/>
                <a:chExt cx="1512724" cy="320041"/>
              </a:xfrm>
            </p:grpSpPr>
            <p:grpSp>
              <p:nvGrpSpPr>
                <p:cNvPr id="55" name="그룹 54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3478342" y="4679681"/>
                  <a:ext cx="1512724" cy="320041"/>
                  <a:chOff x="2655186" y="5006256"/>
                  <a:chExt cx="1512724" cy="320041"/>
                </a:xfrm>
              </p:grpSpPr>
              <p:pic>
                <p:nvPicPr>
                  <p:cNvPr id="57" name="그림 56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655186" y="5007613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8" name="그림 57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5390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6" name="그림 55">
                  <a:extLst>
                    <a:ext uri="{FF2B5EF4-FFF2-40B4-BE49-F238E27FC236}">
                      <a16:creationId xmlns:a16="http://schemas.microsoft.com/office/drawing/2014/main" id="{AB94DE46-1F62-4D31-B946-007B35573E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8316" t="87963" r="55878" b="4606"/>
                <a:stretch/>
              </p:blipFill>
              <p:spPr>
                <a:xfrm>
                  <a:off x="4261681" y="4682156"/>
                  <a:ext cx="380243" cy="317566"/>
                </a:xfrm>
                <a:prstGeom prst="rect">
                  <a:avLst/>
                </a:prstGeom>
              </p:spPr>
            </p:pic>
          </p:grpSp>
          <p:pic>
            <p:nvPicPr>
              <p:cNvPr id="53" name="그림 52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1548597" y="3622704"/>
                <a:ext cx="380243" cy="317566"/>
              </a:xfrm>
              <a:prstGeom prst="rect">
                <a:avLst/>
              </a:prstGeom>
            </p:spPr>
          </p:pic>
          <p:pic>
            <p:nvPicPr>
              <p:cNvPr id="54" name="그림 53">
                <a:extLst>
                  <a:ext uri="{FF2B5EF4-FFF2-40B4-BE49-F238E27FC236}">
                    <a16:creationId xmlns:a16="http://schemas.microsoft.com/office/drawing/2014/main" id="{81D9B469-39BD-47B3-ABCB-C989905096A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780049" y="3619518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9F92D818-C425-45EA-9EBE-EE7AD4265E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73283" t="87905" r="21923" b="4606"/>
            <a:stretch/>
          </p:blipFill>
          <p:spPr>
            <a:xfrm flipH="1">
              <a:off x="483312" y="4046885"/>
              <a:ext cx="314008" cy="320041"/>
            </a:xfrm>
            <a:prstGeom prst="rect">
              <a:avLst/>
            </a:prstGeom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35" name="타원 34"/>
          <p:cNvSpPr/>
          <p:nvPr/>
        </p:nvSpPr>
        <p:spPr>
          <a:xfrm>
            <a:off x="2860560" y="3346496"/>
            <a:ext cx="580359" cy="580359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325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공정하지 그렇지 않은지 생각해 보고</a:t>
            </a:r>
            <a:r>
              <a:rPr lang="en-US" altLang="ko-KR" dirty="0"/>
              <a:t>, </a:t>
            </a:r>
            <a:r>
              <a:rPr lang="ko-KR" altLang="en-US" dirty="0"/>
              <a:t>그 상황이 계속된다면 어떤 일이 생길지 생각해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1 / </a:t>
            </a:r>
            <a:r>
              <a:rPr lang="ko-KR" altLang="en-US" dirty="0"/>
              <a:t>활동 </a:t>
            </a:r>
            <a:r>
              <a:rPr lang="en-US" altLang="ko-KR" dirty="0"/>
              <a:t>2 / </a:t>
            </a:r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3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817381"/>
              </p:ext>
            </p:extLst>
          </p:nvPr>
        </p:nvGraphicFramePr>
        <p:xfrm>
          <a:off x="396385" y="1743935"/>
          <a:ext cx="8588901" cy="28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8140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1933575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5137186">
                  <a:extLst>
                    <a:ext uri="{9D8B030D-6E8A-4147-A177-3AD203B41FA5}">
                      <a16:colId xmlns:a16="http://schemas.microsoft.com/office/drawing/2014/main" val="2528703079"/>
                    </a:ext>
                  </a:extLst>
                </a:gridCol>
              </a:tblGrid>
              <a:tr h="90440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상황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err="1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공정한가요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그 상황이 계속된다면 어떤 일이 생길까요</a:t>
                      </a:r>
                      <a:r>
                        <a:rPr lang="en-US" altLang="ko-KR" sz="2500" b="0" spc="-150" dirty="0" smtClean="0">
                          <a:solidFill>
                            <a:srgbClr val="A66F57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?</a:t>
                      </a:r>
                      <a:endParaRPr lang="ko-KR" altLang="en-US" sz="2500" b="0" spc="-150" dirty="0">
                        <a:solidFill>
                          <a:srgbClr val="A66F57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FB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197262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손을 </a:t>
                      </a:r>
                      <a:endParaRPr lang="en-US" altLang="ko-KR" sz="25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5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다쳤을 때</a:t>
                      </a:r>
                      <a:endParaRPr lang="ko-KR" altLang="en-US" sz="25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FD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4000" kern="1200" spc="-150" dirty="0" smtClean="0">
                          <a:solidFill>
                            <a:schemeClr val="tx1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O/X</a:t>
                      </a:r>
                      <a:endParaRPr lang="ko-KR" altLang="en-US" sz="4000" kern="1200" spc="-15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500" kern="1200" spc="-150" baseline="0" dirty="0" smtClean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7E8D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</a:tbl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3886601" y="2677590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901659" y="2722182"/>
            <a:ext cx="5150446" cy="170816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다친 사람이 일인 일역을 다른 사람과 똑같이 하면 다친 곳이 낫지 않을 수 있습니다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사람과 같은 상황이 아닌 사람은 배려해야 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4567015"/>
            <a:ext cx="997200" cy="313585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1351" y="5038098"/>
            <a:ext cx="997200" cy="313585"/>
          </a:xfrm>
          <a:prstGeom prst="rect">
            <a:avLst/>
          </a:prstGeom>
        </p:spPr>
      </p:pic>
      <p:grpSp>
        <p:nvGrpSpPr>
          <p:cNvPr id="43" name="그룹 42"/>
          <p:cNvGrpSpPr/>
          <p:nvPr/>
        </p:nvGrpSpPr>
        <p:grpSpPr>
          <a:xfrm flipH="1">
            <a:off x="3430462" y="4669157"/>
            <a:ext cx="2168801" cy="320753"/>
            <a:chOff x="476955" y="3619518"/>
            <a:chExt cx="2168801" cy="320753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49" name="그룹 48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1" name="그림 50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2" name="그림 51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5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0" name="그림 49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48" name="그림 47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5" name="그림 44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pic>
        <p:nvPicPr>
          <p:cNvPr id="59" name="그림 5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31" name="타원 30"/>
          <p:cNvSpPr/>
          <p:nvPr/>
        </p:nvSpPr>
        <p:spPr>
          <a:xfrm>
            <a:off x="2860560" y="3346496"/>
            <a:ext cx="580359" cy="580359"/>
          </a:xfrm>
          <a:prstGeom prst="ellipse">
            <a:avLst/>
          </a:prstGeom>
          <a:noFill/>
          <a:ln w="57150">
            <a:solidFill>
              <a:srgbClr val="E94D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38035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10249807" cy="4960318"/>
            <a:chOff x="332418" y="788248"/>
            <a:chExt cx="10249807" cy="4960318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불공정한 대우를 받는다면 어떤 기분이 들까요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309393" y="5486956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1515" y="3578468"/>
                <a:ext cx="27764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4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195529" y="899020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209395" y="90482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1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97864" y="3163587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불공정한 일을 당하면 속상한 기분이 들 것 같습니다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160610" y="3219850"/>
            <a:ext cx="840067" cy="305950"/>
          </a:xfrm>
          <a:prstGeom prst="rect">
            <a:avLst/>
          </a:prstGeom>
        </p:spPr>
      </p:pic>
      <p:sp>
        <p:nvSpPr>
          <p:cNvPr id="30" name="타원 29"/>
          <p:cNvSpPr/>
          <p:nvPr/>
        </p:nvSpPr>
        <p:spPr>
          <a:xfrm>
            <a:off x="1063973" y="118657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4017063" y="303093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081870" y="6179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6164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duk_03_06_0001_201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공정의 뜻 알아보고</a:t>
            </a:r>
            <a:r>
              <a:rPr lang="en-US" altLang="ko-KR" dirty="0"/>
              <a:t>, </a:t>
            </a:r>
            <a:r>
              <a:rPr lang="ko-KR" altLang="en-US" dirty="0"/>
              <a:t>생각 </a:t>
            </a:r>
            <a:r>
              <a:rPr lang="ko-KR" altLang="en-US" dirty="0" err="1"/>
              <a:t>똑똑의</a:t>
            </a:r>
            <a:r>
              <a:rPr lang="ko-KR" altLang="en-US" dirty="0"/>
              <a:t> 상황이 공정한지 생각해 보기</a:t>
            </a:r>
            <a:r>
              <a:rPr lang="en-US" altLang="ko-KR" dirty="0"/>
              <a:t>_</a:t>
            </a:r>
            <a:r>
              <a:rPr lang="ko-KR" altLang="en-US" dirty="0"/>
              <a:t>활동</a:t>
            </a:r>
            <a:r>
              <a:rPr lang="en-US" altLang="ko-KR" dirty="0"/>
              <a:t>3_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57" name="그룹 56"/>
          <p:cNvGrpSpPr/>
          <p:nvPr/>
        </p:nvGrpSpPr>
        <p:grpSpPr>
          <a:xfrm>
            <a:off x="332418" y="887831"/>
            <a:ext cx="8689135" cy="3607294"/>
            <a:chOff x="332418" y="788248"/>
            <a:chExt cx="8689135" cy="3607294"/>
          </a:xfrm>
        </p:grpSpPr>
        <p:sp>
          <p:nvSpPr>
            <p:cNvPr id="58" name="모서리가 둥근 직사각형 57"/>
            <p:cNvSpPr/>
            <p:nvPr/>
          </p:nvSpPr>
          <p:spPr>
            <a:xfrm>
              <a:off x="509396" y="1035107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9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1166136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1" name="그림 60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336314" y="1100244"/>
              <a:ext cx="650545" cy="452752"/>
            </a:xfrm>
            <a:prstGeom prst="rect">
              <a:avLst/>
            </a:prstGeom>
          </p:spPr>
        </p:pic>
        <p:sp>
          <p:nvSpPr>
            <p:cNvPr id="63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813777" y="2406714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64" name="그림 63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332418" y="2355503"/>
              <a:ext cx="658338" cy="583598"/>
            </a:xfrm>
            <a:prstGeom prst="rect">
              <a:avLst/>
            </a:prstGeom>
          </p:spPr>
        </p:pic>
        <p:sp>
          <p:nvSpPr>
            <p:cNvPr id="65" name="TextBox 64"/>
            <p:cNvSpPr txBox="1"/>
            <p:nvPr/>
          </p:nvSpPr>
          <p:spPr>
            <a:xfrm>
              <a:off x="813776" y="1509292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친구들이 누군가를 불공정하게 대하는 것은 옳은 일일까요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73" name="그룹 72"/>
            <p:cNvGrpSpPr/>
            <p:nvPr/>
          </p:nvGrpSpPr>
          <p:grpSpPr>
            <a:xfrm>
              <a:off x="8188741" y="789993"/>
              <a:ext cx="304658" cy="261610"/>
              <a:chOff x="4035669" y="3578468"/>
              <a:chExt cx="304658" cy="261610"/>
            </a:xfrm>
          </p:grpSpPr>
          <p:sp>
            <p:nvSpPr>
              <p:cNvPr id="77" name="양쪽 모서리가 둥근 사각형 76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8" name="TextBox 77"/>
              <p:cNvSpPr txBox="1"/>
              <p:nvPr/>
            </p:nvSpPr>
            <p:spPr>
              <a:xfrm>
                <a:off x="4057125" y="3578468"/>
                <a:ext cx="2664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74" name="그룹 73"/>
            <p:cNvGrpSpPr/>
            <p:nvPr/>
          </p:nvGrpSpPr>
          <p:grpSpPr>
            <a:xfrm>
              <a:off x="8542373" y="788248"/>
              <a:ext cx="304658" cy="261610"/>
              <a:chOff x="4035669" y="3578468"/>
              <a:chExt cx="304658" cy="261610"/>
            </a:xfrm>
          </p:grpSpPr>
          <p:sp>
            <p:nvSpPr>
              <p:cNvPr id="75" name="양쪽 모서리가 둥근 사각형 74"/>
              <p:cNvSpPr/>
              <p:nvPr/>
            </p:nvSpPr>
            <p:spPr>
              <a:xfrm>
                <a:off x="403566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405391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5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</p:grpSp>
      <p:sp>
        <p:nvSpPr>
          <p:cNvPr id="34" name="양쪽 모서리가 둥근 사각형 33"/>
          <p:cNvSpPr/>
          <p:nvPr/>
        </p:nvSpPr>
        <p:spPr>
          <a:xfrm>
            <a:off x="8544868" y="887831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B05B"/>
          </a:solidFill>
          <a:ln>
            <a:solidFill>
              <a:srgbClr val="F3B05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75071" y="904331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2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61914" y="3183684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옳지 않습니다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당하는 사람이 속상할 것 같습니다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087792" y="3266607"/>
            <a:ext cx="840067" cy="30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759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677062"/>
              </p:ext>
            </p:extLst>
          </p:nvPr>
        </p:nvGraphicFramePr>
        <p:xfrm>
          <a:off x="239349" y="393459"/>
          <a:ext cx="11713302" cy="3334241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공정이 무엇인지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duk_03_06_0001_101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시간에 배울 내용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duk_03_06_0001_102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공정의 뜻 알아보고</a:t>
                      </a:r>
                      <a:r>
                        <a:rPr lang="en-US" altLang="ko-KR" sz="1100" dirty="0" smtClean="0"/>
                        <a:t>, </a:t>
                      </a:r>
                      <a:r>
                        <a:rPr lang="ko-KR" altLang="en-US" sz="1100" dirty="0" smtClean="0"/>
                        <a:t>생각 </a:t>
                      </a:r>
                      <a:r>
                        <a:rPr lang="ko-KR" altLang="en-US" sz="1100" dirty="0" err="1" smtClean="0"/>
                        <a:t>똑똑의</a:t>
                      </a:r>
                      <a:r>
                        <a:rPr lang="ko-KR" altLang="en-US" sz="1100" dirty="0" smtClean="0"/>
                        <a:t> 상황이 공정한지 생각해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duk_03_06_0001_201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공정에 대해 알게 된 점 정리해 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duk_03_06_0001_202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0832289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우리 주변에서 공정 또는 공정하지 않은 상황 찾아보기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dirty="0" smtClean="0"/>
                        <a:t>duk_03_06_0001_301</a:t>
                      </a:r>
                      <a:endParaRPr lang="ko-KR" altLang="en-US" sz="1100" dirty="0" smtClean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5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공정에 대해 알게 된 점을 정리해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공정에 대해 알게 된 점 정리해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쑥쑥</a:t>
            </a:r>
            <a:r>
              <a:rPr lang="en-US" altLang="ko-KR" dirty="0" smtClean="0"/>
              <a:t>_</a:t>
            </a:r>
            <a:r>
              <a:rPr lang="ko-KR" altLang="en-US" dirty="0"/>
              <a:t>공정에 대해 알게 된 점 정리해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그림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1-1: </a:t>
            </a:r>
            <a:r>
              <a:rPr lang="ko-KR" altLang="en-US" dirty="0" smtClean="0"/>
              <a:t>노트</a:t>
            </a:r>
            <a:r>
              <a:rPr lang="en-US" altLang="ko-KR" dirty="0" smtClean="0"/>
              <a:t>(1).png</a:t>
            </a:r>
          </a:p>
          <a:p>
            <a:pPr marL="0" indent="0">
              <a:buNone/>
            </a:pPr>
            <a:r>
              <a:rPr lang="en-US" altLang="ko-KR" dirty="0" smtClean="0"/>
              <a:t>1-2: </a:t>
            </a:r>
            <a:r>
              <a:rPr lang="ko-KR" altLang="en-US" dirty="0" smtClean="0"/>
              <a:t>압정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1-3: </a:t>
            </a:r>
            <a:r>
              <a:rPr lang="ko-KR" altLang="en-US" dirty="0" err="1" smtClean="0"/>
              <a:t>줄글선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검정색 고정 텍스트 </a:t>
            </a:r>
            <a:r>
              <a:rPr lang="en-US" altLang="ko-KR" dirty="0" smtClean="0"/>
              <a:t>+ (</a:t>
            </a:r>
            <a:r>
              <a:rPr lang="ko-KR" altLang="en-US" dirty="0" smtClean="0"/>
              <a:t>같은 것은 같게</a:t>
            </a:r>
            <a:r>
              <a:rPr lang="en-US" altLang="ko-KR" dirty="0" smtClean="0"/>
              <a:t>) </a:t>
            </a:r>
            <a:r>
              <a:rPr lang="ko-KR" altLang="en-US" dirty="0" smtClean="0"/>
              <a:t>주황색 </a:t>
            </a:r>
            <a:r>
              <a:rPr lang="ko-KR" altLang="en-US" dirty="0" err="1" smtClean="0"/>
              <a:t>별색</a:t>
            </a:r>
            <a:r>
              <a:rPr lang="ko-KR" altLang="en-US" dirty="0" smtClean="0"/>
              <a:t> 처리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spc="0" dirty="0">
                <a:solidFill>
                  <a:schemeClr val="tx1"/>
                </a:solidFill>
              </a:rPr>
              <a:t>예 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 smtClean="0"/>
              <a:t>토글됨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 smtClean="0"/>
              <a:t>(1).png</a:t>
            </a:r>
          </a:p>
          <a:p>
            <a:r>
              <a:rPr lang="ko-KR" altLang="en-US" dirty="0" smtClean="0"/>
              <a:t>압정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r>
              <a:rPr lang="ko-KR" altLang="en-US" dirty="0" err="1" smtClean="0"/>
              <a:t>줄글선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71840" y="-1887019"/>
            <a:ext cx="3484013" cy="9480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5287" y="1467378"/>
            <a:ext cx="7931097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어떤 경우에 </a:t>
            </a:r>
            <a:r>
              <a:rPr lang="ko-KR" altLang="en-US" sz="2500" dirty="0" smtClean="0">
                <a:solidFill>
                  <a:srgbClr val="FF66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것은 같게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한다고 생각하나요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239" y="2761149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생각합니다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274" y="2033898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239" y="2054885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친구들과 간식을 나눠 먹을 때 똑같이 나눠 먹어야 한다고 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637">
            <a:off x="668041" y="1407308"/>
            <a:ext cx="428625" cy="4286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725286" y="2568090"/>
            <a:ext cx="7753672" cy="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4595113"/>
            <a:ext cx="997200" cy="3135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5066196"/>
            <a:ext cx="997200" cy="313585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725285" y="3246263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37010" y="3932134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>
            <a:off x="3726102" y="4663698"/>
            <a:ext cx="1775488" cy="320042"/>
            <a:chOff x="4915693" y="4615244"/>
            <a:chExt cx="1775488" cy="320042"/>
          </a:xfrm>
        </p:grpSpPr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6" name="그림 35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4" name="그림 33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185433" y="129217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23718" y="981500"/>
            <a:ext cx="76171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0" name="타원 39"/>
          <p:cNvSpPr/>
          <p:nvPr/>
        </p:nvSpPr>
        <p:spPr>
          <a:xfrm>
            <a:off x="-2065" y="1497033"/>
            <a:ext cx="76171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1" name="타원 40"/>
          <p:cNvSpPr/>
          <p:nvPr/>
        </p:nvSpPr>
        <p:spPr>
          <a:xfrm>
            <a:off x="356151" y="3707767"/>
            <a:ext cx="761715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1-3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2" name="타원 41"/>
          <p:cNvSpPr/>
          <p:nvPr/>
        </p:nvSpPr>
        <p:spPr>
          <a:xfrm>
            <a:off x="509037" y="195190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4007522" y="444569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8110254" y="43796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8456606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공정에 대해 알게 된 점을 정리해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공정에 대해 알게 된 점 정리해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공정에 대해 알게 된 점 정리해 보기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공정에 대해 알게 된 점 정리해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 smtClean="0"/>
              <a:t>(1).png</a:t>
            </a:r>
          </a:p>
          <a:p>
            <a:r>
              <a:rPr lang="ko-KR" altLang="en-US" dirty="0" smtClean="0"/>
              <a:t>압정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r>
              <a:rPr lang="ko-KR" altLang="en-US" dirty="0" err="1" smtClean="0"/>
              <a:t>줄글선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1957" y="-1847135"/>
            <a:ext cx="3563781" cy="9480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807357" y="1479326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어떤 경우에 </a:t>
            </a:r>
            <a:r>
              <a:rPr lang="ko-KR" altLang="en-US" sz="2500" dirty="0">
                <a:solidFill>
                  <a:srgbClr val="FF66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것은 다르게 </a:t>
            </a: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대해야 한다고 생각하나요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58239" y="2761149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뽑아야 한다고 생각합니다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274" y="2033898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25286" y="2059771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반 달리기 대표를 뽑을 때는 가장 빠른 사람을 대표로</a:t>
            </a:r>
            <a:endParaRPr lang="en-US" altLang="ko-KR" sz="250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637">
            <a:off x="668041" y="1407308"/>
            <a:ext cx="428625" cy="4286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725286" y="2568090"/>
            <a:ext cx="7753672" cy="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4595113"/>
            <a:ext cx="997200" cy="3135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5066196"/>
            <a:ext cx="997200" cy="313585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725285" y="3246263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37010" y="3932134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/>
          <p:cNvGrpSpPr/>
          <p:nvPr/>
        </p:nvGrpSpPr>
        <p:grpSpPr>
          <a:xfrm>
            <a:off x="3796311" y="4650015"/>
            <a:ext cx="1789046" cy="320041"/>
            <a:chOff x="1971574" y="4664292"/>
            <a:chExt cx="1789046" cy="320041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B683A0B8-F5F3-4E2B-80D4-F4A81705E588}"/>
                </a:ext>
              </a:extLst>
            </p:cNvPr>
            <p:cNvGrpSpPr/>
            <p:nvPr/>
          </p:nvGrpSpPr>
          <p:grpSpPr>
            <a:xfrm>
              <a:off x="2286315" y="4664292"/>
              <a:ext cx="1474305" cy="320041"/>
              <a:chOff x="3115576" y="4679681"/>
              <a:chExt cx="1474305" cy="320041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D1FB34A7-D9E5-48F4-807F-3D8825268C2E}"/>
                  </a:ext>
                </a:extLst>
              </p:cNvPr>
              <p:cNvGrpSpPr/>
              <p:nvPr/>
            </p:nvGrpSpPr>
            <p:grpSpPr>
              <a:xfrm>
                <a:off x="3471958" y="4679681"/>
                <a:ext cx="1117923" cy="320041"/>
                <a:chOff x="2648802" y="5006256"/>
                <a:chExt cx="1117923" cy="320041"/>
              </a:xfrm>
            </p:grpSpPr>
            <p:pic>
              <p:nvPicPr>
                <p:cNvPr id="36" name="그림 35">
                  <a:extLst>
                    <a:ext uri="{FF2B5EF4-FFF2-40B4-BE49-F238E27FC236}">
                      <a16:creationId xmlns:a16="http://schemas.microsoft.com/office/drawing/2014/main" id="{811F3346-69DC-4867-B47F-EA5E1D9BD5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/>
                <a:srcRect l="26319" t="87963" r="61864" b="4670"/>
                <a:stretch/>
              </p:blipFill>
              <p:spPr>
                <a:xfrm>
                  <a:off x="2648802" y="5008731"/>
                  <a:ext cx="773923" cy="314808"/>
                </a:xfrm>
                <a:prstGeom prst="rect">
                  <a:avLst/>
                </a:prstGeom>
              </p:spPr>
            </p:pic>
            <p:pic>
              <p:nvPicPr>
                <p:cNvPr id="37" name="그림 36">
                  <a:extLst>
                    <a:ext uri="{FF2B5EF4-FFF2-40B4-BE49-F238E27FC236}">
                      <a16:creationId xmlns:a16="http://schemas.microsoft.com/office/drawing/2014/main" id="{151D21C4-E78E-45BD-8FC8-85ED0008093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7"/>
                <a:srcRect l="73283" t="87905" r="21923" b="4606"/>
                <a:stretch/>
              </p:blipFill>
              <p:spPr>
                <a:xfrm>
                  <a:off x="3452717" y="5006256"/>
                  <a:ext cx="314008" cy="320041"/>
                </a:xfrm>
                <a:prstGeom prst="rect">
                  <a:avLst/>
                </a:prstGeom>
              </p:spPr>
            </p:pic>
          </p:grpSp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BD4634B4-AB39-4B65-BB3F-9E5E47FC575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8316" t="87963" r="55878" b="4606"/>
              <a:stretch/>
            </p:blipFill>
            <p:spPr>
              <a:xfrm>
                <a:off x="3115576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51D21C4-E78E-45BD-8FC8-85ED0008093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73283" t="87905" r="21923" b="4606"/>
            <a:stretch/>
          </p:blipFill>
          <p:spPr>
            <a:xfrm flipH="1">
              <a:off x="1971574" y="4664292"/>
              <a:ext cx="314008" cy="320041"/>
            </a:xfrm>
            <a:prstGeom prst="rect">
              <a:avLst/>
            </a:prstGeom>
          </p:spPr>
        </p:pic>
      </p:grpSp>
      <p:pic>
        <p:nvPicPr>
          <p:cNvPr id="38" name="그림 37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7299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공정에 대해 알게 된 점을 정리해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공정에 대해 알게 된 점 정리해 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duk_03_06_0001_202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공정에 대해 알게 된 점 정리해 보기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3]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쑥쑥</a:t>
            </a:r>
            <a:r>
              <a:rPr lang="en-US" altLang="ko-KR" dirty="0"/>
              <a:t>_</a:t>
            </a:r>
            <a:r>
              <a:rPr lang="ko-KR" altLang="en-US" dirty="0"/>
              <a:t>공정에 대해 알게 된 점 정리해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노트</a:t>
            </a:r>
            <a:r>
              <a:rPr lang="en-US" altLang="ko-KR" dirty="0" smtClean="0"/>
              <a:t>(1).png</a:t>
            </a:r>
          </a:p>
          <a:p>
            <a:r>
              <a:rPr lang="ko-KR" altLang="en-US" dirty="0" smtClean="0"/>
              <a:t>압정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/>
          </a:p>
          <a:p>
            <a:r>
              <a:rPr lang="ko-KR" altLang="en-US" dirty="0" err="1" smtClean="0"/>
              <a:t>줄글선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831957" y="-1847135"/>
            <a:ext cx="3563781" cy="948025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-497568" y="1420997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언제 </a:t>
            </a:r>
            <a:r>
              <a:rPr lang="ko-KR" altLang="en-US" sz="2500" dirty="0">
                <a:solidFill>
                  <a:srgbClr val="FF66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공정이 필요하다고</a:t>
            </a:r>
            <a:r>
              <a: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느끼나요</a:t>
            </a:r>
            <a:r>
              <a:rPr lang="en-US" altLang="ko-KR" sz="25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79274" y="2033898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658239" y="2054885"/>
            <a:ext cx="8065191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반에서 일인 일역을 정할 때 공정해야 한다고 느낍니다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0637">
            <a:off x="668041" y="1407308"/>
            <a:ext cx="428625" cy="428625"/>
          </a:xfrm>
          <a:prstGeom prst="rect">
            <a:avLst/>
          </a:prstGeom>
        </p:spPr>
      </p:pic>
      <p:cxnSp>
        <p:nvCxnSpPr>
          <p:cNvPr id="7" name="직선 연결선 6"/>
          <p:cNvCxnSpPr/>
          <p:nvPr/>
        </p:nvCxnSpPr>
        <p:spPr>
          <a:xfrm flipV="1">
            <a:off x="725286" y="2568090"/>
            <a:ext cx="7753672" cy="187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4595113"/>
            <a:ext cx="997200" cy="31358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1877" y="5066196"/>
            <a:ext cx="997200" cy="313585"/>
          </a:xfrm>
          <a:prstGeom prst="rect">
            <a:avLst/>
          </a:prstGeom>
        </p:spPr>
      </p:pic>
      <p:cxnSp>
        <p:nvCxnSpPr>
          <p:cNvPr id="30" name="직선 연결선 29"/>
          <p:cNvCxnSpPr/>
          <p:nvPr/>
        </p:nvCxnSpPr>
        <p:spPr>
          <a:xfrm flipV="1">
            <a:off x="725285" y="3246263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/>
          <p:cNvCxnSpPr/>
          <p:nvPr/>
        </p:nvCxnSpPr>
        <p:spPr>
          <a:xfrm flipV="1">
            <a:off x="737010" y="3932134"/>
            <a:ext cx="7753673" cy="131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91FA379-0D3F-41A6-B773-0B21635E0F84}"/>
              </a:ext>
            </a:extLst>
          </p:cNvPr>
          <p:cNvGrpSpPr/>
          <p:nvPr/>
        </p:nvGrpSpPr>
        <p:grpSpPr>
          <a:xfrm flipH="1">
            <a:off x="3726102" y="4695869"/>
            <a:ext cx="1775488" cy="320042"/>
            <a:chOff x="4915693" y="4615244"/>
            <a:chExt cx="1775488" cy="320042"/>
          </a:xfrm>
        </p:grpSpPr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7411F47A-9881-4C89-82EE-2516F9D79B2D}"/>
                </a:ext>
              </a:extLst>
            </p:cNvPr>
            <p:cNvGrpSpPr/>
            <p:nvPr/>
          </p:nvGrpSpPr>
          <p:grpSpPr>
            <a:xfrm>
              <a:off x="5196840" y="4615244"/>
              <a:ext cx="1494341" cy="320042"/>
              <a:chOff x="2272636" y="5006256"/>
              <a:chExt cx="1494341" cy="320042"/>
            </a:xfrm>
          </p:grpSpPr>
          <p:pic>
            <p:nvPicPr>
              <p:cNvPr id="34" name="그림 33">
                <a:extLst>
                  <a:ext uri="{FF2B5EF4-FFF2-40B4-BE49-F238E27FC236}">
                    <a16:creationId xmlns:a16="http://schemas.microsoft.com/office/drawing/2014/main" id="{D138F252-8DCD-4837-A3EF-917F1F69AD8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6319" t="87963" r="55878" b="4606"/>
              <a:stretch/>
            </p:blipFill>
            <p:spPr>
              <a:xfrm>
                <a:off x="2272636" y="5008732"/>
                <a:ext cx="1165889" cy="317566"/>
              </a:xfrm>
              <a:prstGeom prst="rect">
                <a:avLst/>
              </a:prstGeom>
            </p:spPr>
          </p:pic>
          <p:pic>
            <p:nvPicPr>
              <p:cNvPr id="35" name="그림 34">
                <a:extLst>
                  <a:ext uri="{FF2B5EF4-FFF2-40B4-BE49-F238E27FC236}">
                    <a16:creationId xmlns:a16="http://schemas.microsoft.com/office/drawing/2014/main" id="{0734CC75-C44A-41D3-8DDE-24929A2541F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73283" t="87905" r="21923" b="4606"/>
              <a:stretch/>
            </p:blipFill>
            <p:spPr>
              <a:xfrm>
                <a:off x="3452969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177176A7-1CBD-4500-94DE-A08D6D3FEB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36" name="그림 3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8" y="376117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013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0" dirty="0"/>
              <a:t>우리 주변에서 볼 수 있는 공정한 상황 또는 공정하지 않은 상황은 </a:t>
            </a:r>
            <a:r>
              <a:rPr lang="ko-KR" altLang="en-US" spc="0" dirty="0" smtClean="0"/>
              <a:t>무엇인지 써 봅시다</a:t>
            </a:r>
            <a:r>
              <a:rPr lang="en-US" altLang="ko-KR" spc="0" dirty="0" smtClean="0"/>
              <a:t>.</a:t>
            </a:r>
            <a:endParaRPr lang="ko-KR" altLang="en-US" spc="0" dirty="0"/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ko-KR" altLang="en-US" dirty="0" smtClean="0"/>
              <a:t>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주변에서 공정 또는 공정하지 않은 상황 찾아보기</a:t>
            </a:r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duk_03_06_0001_301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탄탄</a:t>
            </a:r>
            <a:r>
              <a:rPr lang="en-US" altLang="ko-KR" dirty="0" smtClean="0"/>
              <a:t>_</a:t>
            </a:r>
            <a:r>
              <a:rPr lang="ko-KR" altLang="en-US" dirty="0"/>
              <a:t>우리 주변에서 공정 또는 공정하지 않은 상황 </a:t>
            </a:r>
            <a:r>
              <a:rPr lang="ko-KR" altLang="en-US" dirty="0" smtClean="0"/>
              <a:t>찾아보기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활동탭</a:t>
            </a:r>
            <a:r>
              <a:rPr lang="en-US" altLang="ko-KR" dirty="0" smtClean="0"/>
              <a:t>]</a:t>
            </a:r>
          </a:p>
          <a:p>
            <a:r>
              <a:rPr lang="ko-KR" altLang="en-US" dirty="0" smtClean="0"/>
              <a:t>탭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  <a:p>
            <a:r>
              <a:rPr lang="ko-KR" altLang="en-US" dirty="0" smtClean="0"/>
              <a:t>그림</a:t>
            </a:r>
            <a:r>
              <a:rPr lang="en-US" altLang="ko-KR" dirty="0" smtClean="0"/>
              <a:t>(</a:t>
            </a:r>
            <a:r>
              <a:rPr lang="ko-KR" altLang="en-US" dirty="0" smtClean="0"/>
              <a:t>스프링노트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/>
              <a:t>검정색 고정 텍스트</a:t>
            </a:r>
            <a:endParaRPr lang="en-US" altLang="ko-KR" dirty="0" smtClean="0"/>
          </a:p>
          <a:p>
            <a:r>
              <a:rPr lang="ko-KR" altLang="en-US" dirty="0" smtClean="0"/>
              <a:t>직접 쓰기 기능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회색 예시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파란색 예시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spc="0" dirty="0" smtClean="0">
                <a:solidFill>
                  <a:schemeClr val="tx1"/>
                </a:solidFill>
              </a:rPr>
              <a:t>5. </a:t>
            </a:r>
            <a:r>
              <a:rPr lang="ko-KR" altLang="en-US" spc="0" dirty="0" smtClean="0">
                <a:solidFill>
                  <a:schemeClr val="tx1"/>
                </a:solidFill>
              </a:rPr>
              <a:t>예 </a:t>
            </a:r>
            <a:r>
              <a:rPr lang="ko-KR" altLang="en-US" spc="0" dirty="0">
                <a:solidFill>
                  <a:schemeClr val="tx1"/>
                </a:solidFill>
              </a:rPr>
              <a:t>보기 </a:t>
            </a:r>
            <a:r>
              <a:rPr lang="en-US" altLang="ko-KR" spc="0" dirty="0">
                <a:solidFill>
                  <a:schemeClr val="tx1"/>
                </a:solidFill>
              </a:rPr>
              <a:t>/ </a:t>
            </a:r>
            <a:r>
              <a:rPr lang="ko-KR" altLang="en-US" spc="0" dirty="0">
                <a:solidFill>
                  <a:schemeClr val="tx1"/>
                </a:solidFill>
              </a:rPr>
              <a:t>직접 쓰기 버튼</a:t>
            </a:r>
            <a:endParaRPr lang="en-US" altLang="ko-KR" spc="0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파란색 예시 텍스트 노출</a:t>
            </a:r>
            <a:r>
              <a:rPr lang="en-US" altLang="ko-KR" dirty="0"/>
              <a:t>+</a:t>
            </a:r>
            <a:r>
              <a:rPr lang="ko-KR" altLang="en-US" dirty="0"/>
              <a:t>직접 쓰기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endParaRPr lang="en-US" altLang="ko-KR" dirty="0" smtClean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smtClean="0"/>
              <a:t>스프링노트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6" y="1343708"/>
            <a:ext cx="8458200" cy="326639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76" y="4610100"/>
            <a:ext cx="997200" cy="313585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976" y="5081183"/>
            <a:ext cx="997200" cy="313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5133" y="1771650"/>
            <a:ext cx="3648584" cy="2465487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61879" y="1747790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주변에서 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공정한 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/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공정하지 않은 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) </a:t>
            </a: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상황은</a:t>
            </a:r>
            <a:endParaRPr lang="en-US" altLang="ko-KR" sz="25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2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1195133" y="2278854"/>
            <a:ext cx="7097843" cy="2017551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95133" y="2417707"/>
            <a:ext cx="1516740" cy="49629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en-US" altLang="ko-KR" sz="2500" dirty="0" smtClean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209280" y="2365657"/>
            <a:ext cx="7083696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</a:t>
            </a:r>
            <a:r>
              <a:rPr lang="en-US" altLang="ko-KR" sz="2500" spc="-10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주변에서 공정한 상황은 친구들이 순서를 정해서 </a:t>
            </a:r>
            <a:r>
              <a:rPr lang="ko-KR" altLang="en-US" sz="2500" spc="-1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사이좋게</a:t>
            </a:r>
            <a:r>
              <a:rPr lang="ko-KR" altLang="en-US" sz="2500" spc="-1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0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놀잇감을</a:t>
            </a:r>
            <a:r>
              <a:rPr lang="ko-KR" altLang="en-US" sz="2500" spc="-1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가지고 노는 모습입니다</a:t>
            </a:r>
            <a:r>
              <a:rPr lang="en-US" altLang="ko-KR" sz="2500" spc="-1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21375" y="3301399"/>
            <a:ext cx="7330801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우리 주변에서 공정하지 않은 상황은 순서를 지키지 않고 새치기를 하는 것입니다</a:t>
            </a:r>
            <a:r>
              <a: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6" y="376117"/>
            <a:ext cx="848084" cy="302400"/>
          </a:xfrm>
          <a:prstGeom prst="rect">
            <a:avLst/>
          </a:prstGeom>
        </p:spPr>
      </p:pic>
      <p:sp>
        <p:nvSpPr>
          <p:cNvPr id="28" name="타원 27"/>
          <p:cNvSpPr/>
          <p:nvPr/>
        </p:nvSpPr>
        <p:spPr>
          <a:xfrm>
            <a:off x="8292976" y="78549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41408" y="13437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1209280" y="155306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1033462" y="227617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229178" y="43619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텍스트 개체 틀 2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배운 내용을 되돌아보며 자기 점검을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7" name="텍스트 개체 틀 26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활동 </a:t>
            </a:r>
            <a:r>
              <a:rPr lang="en-US" altLang="ko-KR" dirty="0"/>
              <a:t>/ </a:t>
            </a:r>
            <a:r>
              <a:rPr lang="ko-KR" altLang="en-US" dirty="0">
                <a:solidFill>
                  <a:srgbClr val="FF6600"/>
                </a:solidFill>
              </a:rPr>
              <a:t>자기 </a:t>
            </a:r>
            <a:r>
              <a:rPr lang="ko-KR" altLang="en-US" dirty="0" smtClean="0">
                <a:solidFill>
                  <a:srgbClr val="FF6600"/>
                </a:solidFill>
              </a:rPr>
              <a:t>점검</a:t>
            </a:r>
            <a:endParaRPr lang="ko-KR" altLang="en-US" dirty="0">
              <a:solidFill>
                <a:srgbClr val="FF6600"/>
              </a:solidFill>
            </a:endParaRPr>
          </a:p>
        </p:txBody>
      </p:sp>
      <p:sp>
        <p:nvSpPr>
          <p:cNvPr id="21" name="텍스트 개체 틀 20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3" name="텍스트 개체 틀 22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주변에서 공정 또는 공정하지 않은 상황 찾아보기</a:t>
            </a:r>
          </a:p>
        </p:txBody>
      </p:sp>
      <p:sp>
        <p:nvSpPr>
          <p:cNvPr id="24" name="텍스트 개체 틀 23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duk_03_06_0001_301</a:t>
            </a:r>
            <a:endParaRPr lang="ko-KR" altLang="en-US" dirty="0"/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탄탄</a:t>
            </a:r>
            <a:r>
              <a:rPr lang="en-US" altLang="ko-KR" dirty="0"/>
              <a:t>_</a:t>
            </a:r>
            <a:r>
              <a:rPr lang="ko-KR" altLang="en-US" dirty="0"/>
              <a:t>우리 주변에서 공정 또는 공정하지 않은 상황 찾아보기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자기 </a:t>
            </a:r>
            <a:r>
              <a:rPr lang="ko-KR" altLang="en-US" dirty="0" err="1" smtClean="0"/>
              <a:t>점검탭</a:t>
            </a:r>
            <a:r>
              <a:rPr lang="en-US" altLang="ko-KR" dirty="0"/>
              <a:t>]</a:t>
            </a:r>
          </a:p>
          <a:p>
            <a:r>
              <a:rPr lang="ko-KR" altLang="en-US" dirty="0" err="1" smtClean="0"/>
              <a:t>지시문</a:t>
            </a:r>
            <a:r>
              <a:rPr lang="ko-KR" altLang="en-US" dirty="0" smtClean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smtClean="0"/>
              <a:t>핵심 정리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dirty="0" smtClean="0"/>
              <a:t>해당 버튼 클릭 시</a:t>
            </a:r>
            <a:r>
              <a:rPr lang="en-US" altLang="ko-KR" dirty="0" smtClean="0"/>
              <a:t>,</a:t>
            </a:r>
            <a:r>
              <a:rPr lang="ko-KR" altLang="en-US" spc="0" dirty="0">
                <a:solidFill>
                  <a:schemeClr val="tx1"/>
                </a:solidFill>
              </a:rPr>
              <a:t> </a:t>
            </a:r>
            <a:r>
              <a:rPr lang="ko-KR" altLang="en-US" spc="0" dirty="0" smtClean="0">
                <a:solidFill>
                  <a:schemeClr val="tx1"/>
                </a:solidFill>
              </a:rPr>
              <a:t>핵심 </a:t>
            </a:r>
            <a:r>
              <a:rPr lang="ko-KR" altLang="en-US" spc="0" dirty="0">
                <a:solidFill>
                  <a:schemeClr val="tx1"/>
                </a:solidFill>
              </a:rPr>
              <a:t>정리 </a:t>
            </a:r>
            <a:r>
              <a:rPr lang="ko-KR" altLang="en-US" spc="0" dirty="0" err="1">
                <a:solidFill>
                  <a:schemeClr val="tx1"/>
                </a:solidFill>
              </a:rPr>
              <a:t>풀팝업</a:t>
            </a:r>
            <a:r>
              <a:rPr lang="ko-KR" altLang="en-US" spc="0" dirty="0">
                <a:solidFill>
                  <a:schemeClr val="tx1"/>
                </a:solidFill>
              </a:rPr>
              <a:t> 노출 </a:t>
            </a:r>
            <a:r>
              <a:rPr lang="en-US" altLang="ko-KR" spc="0" dirty="0">
                <a:solidFill>
                  <a:schemeClr val="tx1"/>
                </a:solidFill>
              </a:rPr>
              <a:t>(</a:t>
            </a:r>
            <a:r>
              <a:rPr lang="ko-KR" altLang="en-US" spc="0" dirty="0">
                <a:solidFill>
                  <a:schemeClr val="tx1"/>
                </a:solidFill>
              </a:rPr>
              <a:t>슬라이드 </a:t>
            </a:r>
            <a:r>
              <a:rPr lang="en-US" altLang="ko-KR" spc="0" dirty="0" smtClean="0">
                <a:solidFill>
                  <a:schemeClr val="tx1"/>
                </a:solidFill>
              </a:rPr>
              <a:t>25 </a:t>
            </a:r>
            <a:r>
              <a:rPr lang="ko-KR" altLang="en-US" spc="0" dirty="0">
                <a:solidFill>
                  <a:schemeClr val="tx1"/>
                </a:solidFill>
              </a:rPr>
              <a:t>페이지 참고</a:t>
            </a:r>
            <a:r>
              <a:rPr lang="en-US" altLang="ko-KR" spc="0" dirty="0">
                <a:solidFill>
                  <a:schemeClr val="tx1"/>
                </a:solidFill>
              </a:rPr>
              <a:t>)</a:t>
            </a:r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26" name="텍스트 개체 틀 25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6" y="376117"/>
            <a:ext cx="848084" cy="3024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4360" y="4086225"/>
            <a:ext cx="840823" cy="760196"/>
          </a:xfrm>
          <a:prstGeom prst="rect">
            <a:avLst/>
          </a:prstGeom>
        </p:spPr>
      </p:pic>
      <p:grpSp>
        <p:nvGrpSpPr>
          <p:cNvPr id="11" name="그룹 10"/>
          <p:cNvGrpSpPr/>
          <p:nvPr/>
        </p:nvGrpSpPr>
        <p:grpSpPr>
          <a:xfrm>
            <a:off x="191530" y="1258570"/>
            <a:ext cx="8838219" cy="3165414"/>
            <a:chOff x="219061" y="957032"/>
            <a:chExt cx="8838219" cy="3165414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5669" y="3784687"/>
              <a:ext cx="3053074" cy="337759"/>
            </a:xfrm>
            <a:prstGeom prst="rect">
              <a:avLst/>
            </a:prstGeom>
          </p:spPr>
        </p:pic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AD6F64CF-85DE-4B0F-A731-BAEB0B50DFB0}"/>
                </a:ext>
              </a:extLst>
            </p:cNvPr>
            <p:cNvGrpSpPr/>
            <p:nvPr/>
          </p:nvGrpSpPr>
          <p:grpSpPr>
            <a:xfrm>
              <a:off x="7786139" y="979416"/>
              <a:ext cx="1271141" cy="226833"/>
              <a:chOff x="5349044" y="2096438"/>
              <a:chExt cx="1125268" cy="223294"/>
            </a:xfrm>
          </p:grpSpPr>
          <p:sp>
            <p:nvSpPr>
              <p:cNvPr id="72" name="사각형: 둥근 모서리 13">
                <a:extLst>
                  <a:ext uri="{FF2B5EF4-FFF2-40B4-BE49-F238E27FC236}">
                    <a16:creationId xmlns:a16="http://schemas.microsoft.com/office/drawing/2014/main" id="{2090529F-F384-4AD5-9246-BA4D553262BF}"/>
                  </a:ext>
                </a:extLst>
              </p:cNvPr>
              <p:cNvSpPr/>
              <p:nvPr/>
            </p:nvSpPr>
            <p:spPr>
              <a:xfrm>
                <a:off x="5349044" y="2096438"/>
                <a:ext cx="1125268" cy="223294"/>
              </a:xfrm>
              <a:prstGeom prst="roundRect">
                <a:avLst>
                  <a:gd name="adj" fmla="val 50000"/>
                </a:avLst>
              </a:prstGeom>
              <a:solidFill>
                <a:sysClr val="window" lastClr="FFFFFF">
                  <a:lumMod val="95000"/>
                </a:sysClr>
              </a:solidFill>
              <a:ln w="19050">
                <a:noFill/>
              </a:ln>
            </p:spPr>
            <p:txBody>
              <a:bodyPr rtlCol="0" anchor="ctr"/>
              <a:lstStyle/>
              <a:p>
                <a:pPr marL="144000" marR="0" lvl="0" indent="0" algn="just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ko-KR" altLang="en-US" sz="900" kern="0" spc="-50" dirty="0" smtClean="0">
                    <a:solidFill>
                      <a:prstClr val="black"/>
                    </a:solidFill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 얼굴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을 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클릭</a:t>
                </a:r>
                <a:r>
                  <a:rPr kumimoji="0" lang="ko-KR" altLang="en-US" sz="900" i="0" u="none" strike="noStrike" kern="0" cap="none" spc="-50" normalizeH="0" noProof="0" dirty="0" smtClean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하세요</a:t>
                </a:r>
                <a:r>
                  <a:rPr kumimoji="0" lang="en-US" altLang="ko-KR" sz="900" i="0" u="none" strike="noStrike" kern="0" cap="none" spc="-50" normalizeH="0" noProof="0" dirty="0">
                    <a:ln>
                      <a:noFill/>
                    </a:ln>
                    <a:solidFill>
                      <a:prstClr val="white">
                        <a:lumMod val="65000"/>
                      </a:prstClr>
                    </a:solidFill>
                    <a:effectLst/>
                    <a:uLnTx/>
                    <a:uFillTx/>
                    <a:latin typeface="Noto Sans KR ExtraBold" panose="020B0200000000000000" pitchFamily="50" charset="-127"/>
                    <a:ea typeface="Noto Sans KR ExtraBold" panose="020B0200000000000000" pitchFamily="50" charset="-127"/>
                  </a:rPr>
                  <a:t>.</a:t>
                </a:r>
                <a:endParaRPr kumimoji="0" lang="ko-KR" altLang="en-US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endParaRPr>
              </a:p>
            </p:txBody>
          </p:sp>
          <p:pic>
            <p:nvPicPr>
              <p:cNvPr id="73" name="Picture 2" descr="D:\1_과학\1_초등 과학\3학년\1학기\2022\08_아이콘\help_icon.png">
                <a:extLst>
                  <a:ext uri="{FF2B5EF4-FFF2-40B4-BE49-F238E27FC236}">
                    <a16:creationId xmlns:a16="http://schemas.microsoft.com/office/drawing/2014/main" id="{089DF68E-420A-42AE-AAB0-C7FFA57C1E9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29893" y="2136075"/>
                <a:ext cx="144016" cy="14401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" name="그룹 13"/>
            <p:cNvGrpSpPr/>
            <p:nvPr/>
          </p:nvGrpSpPr>
          <p:grpSpPr>
            <a:xfrm>
              <a:off x="445091" y="1415616"/>
              <a:ext cx="8604181" cy="682626"/>
              <a:chOff x="296416" y="1865240"/>
              <a:chExt cx="8604181" cy="682626"/>
            </a:xfrm>
          </p:grpSpPr>
          <p:sp>
            <p:nvSpPr>
              <p:cNvPr id="61" name="모서리가 둥근 직사각형 60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62" name="TextBox 61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공정이 어떤 뜻인지 알고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63" name="그룹 62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70" name="모서리가 둥근 직사각형 69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71" name="그림 70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64" name="그룹 63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68" name="모서리가 둥근 직사각형 67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9" name="그림 68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65" name="그룹 64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66" name="모서리가 둥근 직사각형 65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7" name="그림 66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5" name="그룹 14"/>
            <p:cNvGrpSpPr/>
            <p:nvPr/>
          </p:nvGrpSpPr>
          <p:grpSpPr>
            <a:xfrm>
              <a:off x="445090" y="2208760"/>
              <a:ext cx="8604181" cy="682626"/>
              <a:chOff x="296416" y="1865240"/>
              <a:chExt cx="8604181" cy="682626"/>
            </a:xfrm>
          </p:grpSpPr>
          <p:sp>
            <p:nvSpPr>
              <p:cNvPr id="50" name="모서리가 둥근 직사각형 49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공정이 언제 필요한지 말할 수 있나요</a:t>
                </a:r>
                <a:r>
                  <a:rPr lang="en-US" altLang="ko-KR" sz="2500" dirty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52" name="그룹 51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59" name="모서리가 둥근 직사각형 58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60" name="그림 59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53" name="그룹 52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57" name="모서리가 둥근 직사각형 56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8" name="그림 57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54" name="그룹 53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55" name="모서리가 둥근 직사각형 54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56" name="그림 55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16" name="그룹 15"/>
            <p:cNvGrpSpPr/>
            <p:nvPr/>
          </p:nvGrpSpPr>
          <p:grpSpPr>
            <a:xfrm>
              <a:off x="445089" y="2991720"/>
              <a:ext cx="8604181" cy="682626"/>
              <a:chOff x="296416" y="1865240"/>
              <a:chExt cx="8604181" cy="682626"/>
            </a:xfrm>
          </p:grpSpPr>
          <p:sp>
            <p:nvSpPr>
              <p:cNvPr id="39" name="모서리가 둥근 직사각형 38"/>
              <p:cNvSpPr/>
              <p:nvPr/>
            </p:nvSpPr>
            <p:spPr>
              <a:xfrm>
                <a:off x="296416" y="1865240"/>
                <a:ext cx="8604181" cy="682626"/>
              </a:xfrm>
              <a:prstGeom prst="roundRect">
                <a:avLst/>
              </a:prstGeom>
              <a:solidFill>
                <a:srgbClr val="F3EEE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502078" y="1978092"/>
                <a:ext cx="6265046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우리 주변에서 공정을 찾을 수 있나요</a:t>
                </a:r>
                <a:r>
                  <a:rPr lang="en-US" altLang="ko-KR" sz="2500" dirty="0" smtClean="0"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500" dirty="0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grpSp>
            <p:nvGrpSpPr>
              <p:cNvPr id="41" name="그룹 40"/>
              <p:cNvGrpSpPr/>
              <p:nvPr/>
            </p:nvGrpSpPr>
            <p:grpSpPr>
              <a:xfrm>
                <a:off x="6854132" y="1906772"/>
                <a:ext cx="583983" cy="586617"/>
                <a:chOff x="6545486" y="1915758"/>
                <a:chExt cx="583983" cy="586617"/>
              </a:xfrm>
            </p:grpSpPr>
            <p:sp>
              <p:nvSpPr>
                <p:cNvPr id="48" name="모서리가 둥근 직사각형 47"/>
                <p:cNvSpPr/>
                <p:nvPr/>
              </p:nvSpPr>
              <p:spPr>
                <a:xfrm>
                  <a:off x="6545486" y="1915758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9" name="그림 48"/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BEBA8EAE-BF5A-486C-A8C5-ECC9F3942E4B}">
                      <a14:imgProps xmlns:a14="http://schemas.microsoft.com/office/drawing/2010/main">
                        <a14:imgLayer r:embed="rId8">
                          <a14:imgEffect>
                            <a14:backgroundRemoval t="9639" b="100000" l="10000" r="100000">
                              <a14:foregroundMark x1="31250" y1="22892" x2="66250" y2="73494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69686" y="1942354"/>
                  <a:ext cx="526104" cy="545833"/>
                </a:xfrm>
                <a:prstGeom prst="rect">
                  <a:avLst/>
                </a:prstGeom>
              </p:spPr>
            </p:pic>
          </p:grpSp>
          <p:grpSp>
            <p:nvGrpSpPr>
              <p:cNvPr id="42" name="그룹 41"/>
              <p:cNvGrpSpPr/>
              <p:nvPr/>
            </p:nvGrpSpPr>
            <p:grpSpPr>
              <a:xfrm>
                <a:off x="7536335" y="1901523"/>
                <a:ext cx="583983" cy="586617"/>
                <a:chOff x="7536335" y="1901523"/>
                <a:chExt cx="583983" cy="586617"/>
              </a:xfrm>
            </p:grpSpPr>
            <p:sp>
              <p:nvSpPr>
                <p:cNvPr id="46" name="모서리가 둥근 직사각형 45"/>
                <p:cNvSpPr/>
                <p:nvPr/>
              </p:nvSpPr>
              <p:spPr>
                <a:xfrm>
                  <a:off x="7536335" y="1901523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7" name="그림 46"/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BEBA8EAE-BF5A-486C-A8C5-ECC9F3942E4B}">
                      <a14:imgProps xmlns:a14="http://schemas.microsoft.com/office/drawing/2010/main">
                        <a14:imgLayer r:embed="rId10">
                          <a14:imgEffect>
                            <a14:backgroundRemoval t="0" b="100000" l="0" r="100000">
                              <a14:backgroundMark x1="8696" y1="73333" x2="21739" y2="97778"/>
                            </a14:backgroundRemoval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574309" y="1952118"/>
                  <a:ext cx="531676" cy="520119"/>
                </a:xfrm>
                <a:prstGeom prst="rect">
                  <a:avLst/>
                </a:prstGeom>
              </p:spPr>
            </p:pic>
          </p:grpSp>
          <p:grpSp>
            <p:nvGrpSpPr>
              <p:cNvPr id="43" name="그룹 42"/>
              <p:cNvGrpSpPr/>
              <p:nvPr/>
            </p:nvGrpSpPr>
            <p:grpSpPr>
              <a:xfrm>
                <a:off x="8218538" y="1903011"/>
                <a:ext cx="595051" cy="624338"/>
                <a:chOff x="8218538" y="1903011"/>
                <a:chExt cx="595051" cy="624338"/>
              </a:xfrm>
            </p:grpSpPr>
            <p:sp>
              <p:nvSpPr>
                <p:cNvPr id="44" name="모서리가 둥근 직사각형 43"/>
                <p:cNvSpPr/>
                <p:nvPr/>
              </p:nvSpPr>
              <p:spPr>
                <a:xfrm>
                  <a:off x="8218538" y="1906117"/>
                  <a:ext cx="583983" cy="586617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latin typeface="Noto Sans KR Medium" panose="020B0200000000000000" pitchFamily="50" charset="-127"/>
                    <a:ea typeface="Noto Sans KR Medium" panose="020B0200000000000000" pitchFamily="50" charset="-127"/>
                  </a:endParaRPr>
                </a:p>
              </p:txBody>
            </p:sp>
            <p:pic>
              <p:nvPicPr>
                <p:cNvPr id="45" name="그림 44"/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BEBA8EAE-BF5A-486C-A8C5-ECC9F3942E4B}">
                      <a14:imgProps xmlns:a14="http://schemas.microsoft.com/office/drawing/2010/main">
                        <a14:imgLayer r:embed="rId12">
                          <a14:imgEffect>
                            <a14:backgroundRemoval t="0" b="100000" l="0" r="100000"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8247060" y="1903011"/>
                  <a:ext cx="566529" cy="624338"/>
                </a:xfrm>
                <a:prstGeom prst="rect">
                  <a:avLst/>
                </a:prstGeom>
              </p:spPr>
            </p:pic>
          </p:grpSp>
        </p:grpSp>
        <p:sp>
          <p:nvSpPr>
            <p:cNvPr id="18" name="타원 17"/>
            <p:cNvSpPr/>
            <p:nvPr/>
          </p:nvSpPr>
          <p:spPr>
            <a:xfrm>
              <a:off x="7553108" y="957032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1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79453" y="1269268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2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219061" y="3645080"/>
              <a:ext cx="259200" cy="259200"/>
            </a:xfrm>
            <a:prstGeom prst="ellipse">
              <a:avLst/>
            </a:prstGeom>
            <a:solidFill>
              <a:srgbClr val="FF0000"/>
            </a:solidFill>
            <a:ln w="19050">
              <a:noFill/>
            </a:ln>
          </p:spPr>
          <p:txBody>
            <a:bodyPr rtlCol="0" anchor="ctr"/>
            <a:lstStyle/>
            <a:p>
              <a:pPr algn="ctr" defTabSz="1097280"/>
              <a:r>
                <a:rPr lang="en-US" altLang="ko-KR" sz="1200" b="1" dirty="0" smtClean="0">
                  <a:solidFill>
                    <a:prstClr val="white">
                      <a:lumMod val="95000"/>
                    </a:prstClr>
                  </a:solidFill>
                  <a:latin typeface="Noto Sans KR"/>
                  <a:ea typeface="Noto Sans KR"/>
                </a:rPr>
                <a:t>3</a:t>
              </a:r>
              <a:endParaRPr lang="ko-KR" altLang="en-US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endParaRPr>
            </a:p>
          </p:txBody>
        </p:sp>
      </p:grpSp>
      <p:sp>
        <p:nvSpPr>
          <p:cNvPr id="74" name="타원 73"/>
          <p:cNvSpPr/>
          <p:nvPr/>
        </p:nvSpPr>
        <p:spPr>
          <a:xfrm>
            <a:off x="8310176" y="406911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25163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우리 주변에서 공정 또는 공정하지 않은 상황 찾아보기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duk_03_06_0001_301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핵심 정리</a:t>
            </a:r>
            <a:r>
              <a:rPr lang="en-US" altLang="ko-KR" dirty="0"/>
              <a:t>_</a:t>
            </a:r>
            <a:r>
              <a:rPr lang="ko-KR" altLang="en-US" dirty="0"/>
              <a:t>도식화 </a:t>
            </a:r>
            <a:r>
              <a:rPr lang="ko-KR" altLang="en-US" dirty="0" smtClean="0"/>
              <a:t>세로</a:t>
            </a:r>
            <a:r>
              <a:rPr lang="en-US" altLang="ko-KR" dirty="0" smtClean="0"/>
              <a:t>_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제목 텍스트</a:t>
            </a:r>
            <a:endParaRPr lang="en-US" altLang="ko-KR" dirty="0"/>
          </a:p>
          <a:p>
            <a:r>
              <a:rPr lang="ko-KR" altLang="en-US" dirty="0"/>
              <a:t>도식</a:t>
            </a:r>
            <a:r>
              <a:rPr lang="en-US" altLang="ko-KR" dirty="0"/>
              <a:t>+</a:t>
            </a:r>
            <a:r>
              <a:rPr lang="ko-KR" altLang="en-US" dirty="0"/>
              <a:t>텍스트 박스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정답 확인</a:t>
            </a:r>
            <a:r>
              <a:rPr lang="en-US" altLang="ko-KR" dirty="0"/>
              <a:t>/</a:t>
            </a:r>
            <a:r>
              <a:rPr lang="ko-KR" altLang="en-US" dirty="0"/>
              <a:t>정답 가리기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확인 버튼 클릭 시 정답 텍스트 노출</a:t>
            </a:r>
            <a:r>
              <a:rPr lang="en-US" altLang="ko-KR" dirty="0"/>
              <a:t>+</a:t>
            </a:r>
            <a:r>
              <a:rPr lang="ko-KR" altLang="en-US" dirty="0"/>
              <a:t>정답 가리기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정답 가리기 버튼 클릭 시 정답 텍스트 사라짐</a:t>
            </a:r>
            <a:r>
              <a:rPr lang="en-US" altLang="ko-KR" dirty="0"/>
              <a:t>+</a:t>
            </a:r>
            <a:r>
              <a:rPr lang="ko-KR" altLang="en-US" dirty="0"/>
              <a:t>정답 확인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X</a:t>
            </a:r>
            <a:r>
              <a:rPr lang="ko-KR" altLang="en-US" dirty="0"/>
              <a:t>버튼 클릭 시 이전 슬라이드 </a:t>
            </a:r>
            <a:r>
              <a:rPr lang="en-US" altLang="ko-KR" dirty="0" smtClean="0">
                <a:solidFill>
                  <a:srgbClr val="FF0000"/>
                </a:solidFill>
              </a:rPr>
              <a:t>24</a:t>
            </a:r>
            <a:r>
              <a:rPr lang="en-US" altLang="ko-KR" dirty="0" smtClean="0"/>
              <a:t> </a:t>
            </a:r>
            <a:r>
              <a:rPr lang="ko-KR" altLang="en-US" dirty="0"/>
              <a:t>페이지로 </a:t>
            </a:r>
            <a:r>
              <a:rPr lang="ko-KR" altLang="en-US" dirty="0" smtClean="0"/>
              <a:t>이동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5. </a:t>
            </a:r>
            <a:r>
              <a:rPr lang="ko-KR" altLang="en-US" dirty="0" smtClean="0"/>
              <a:t>회색 정답 박스 </a:t>
            </a:r>
            <a:r>
              <a:rPr lang="en-US" altLang="ko-KR" dirty="0" smtClean="0"/>
              <a:t>+ </a:t>
            </a:r>
            <a:r>
              <a:rPr lang="ko-KR" altLang="en-US" dirty="0" smtClean="0"/>
              <a:t>물음표 버튼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226414"/>
            <a:ext cx="9353974" cy="5083243"/>
            <a:chOff x="0" y="226414"/>
            <a:chExt cx="9353974" cy="5083243"/>
          </a:xfrm>
        </p:grpSpPr>
        <p:sp>
          <p:nvSpPr>
            <p:cNvPr id="6" name="직사각형 5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양쪽 모서리가 둥근 사각형 8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59" name="그림 5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82" name="그림 8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83" name="그림 8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3020713" y="829725"/>
              <a:ext cx="3421129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[</a:t>
              </a:r>
              <a:r>
                <a:rPr lang="ko-KR" altLang="en-US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공정이란 무엇일까요</a:t>
              </a:r>
              <a:r>
                <a:rPr lang="en-US" altLang="ko-KR" sz="2500" spc="-150" dirty="0" smtClean="0">
                  <a:solidFill>
                    <a:srgbClr val="FF6600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r>
                <a:rPr lang="en-US" altLang="ko-KR" sz="2500" spc="-150" dirty="0" smtClean="0">
                  <a:solidFill>
                    <a:srgbClr val="E3C8A8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]</a:t>
              </a:r>
              <a:endParaRPr lang="ko-KR" altLang="en-US" sz="2500" spc="-150" dirty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2" name="그룹 1"/>
          <p:cNvGrpSpPr/>
          <p:nvPr/>
        </p:nvGrpSpPr>
        <p:grpSpPr>
          <a:xfrm>
            <a:off x="2568130" y="1626306"/>
            <a:ext cx="4217714" cy="759571"/>
            <a:chOff x="1619825" y="1877449"/>
            <a:chExt cx="4217714" cy="759571"/>
          </a:xfrm>
        </p:grpSpPr>
        <p:pic>
          <p:nvPicPr>
            <p:cNvPr id="16" name="그림 15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t="57868"/>
            <a:stretch/>
          </p:blipFill>
          <p:spPr>
            <a:xfrm rot="5400000">
              <a:off x="1630003" y="1963984"/>
              <a:ext cx="662858" cy="683214"/>
            </a:xfrm>
            <a:prstGeom prst="rect">
              <a:avLst/>
            </a:prstGeom>
          </p:spPr>
        </p:pic>
        <p:pic>
          <p:nvPicPr>
            <p:cNvPr id="18" name="그림 17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6782" b="59402"/>
            <a:stretch/>
          </p:blipFill>
          <p:spPr>
            <a:xfrm rot="5400000">
              <a:off x="5176937" y="1958803"/>
              <a:ext cx="662857" cy="658346"/>
            </a:xfrm>
            <a:prstGeom prst="rect">
              <a:avLst/>
            </a:prstGeom>
          </p:spPr>
        </p:pic>
        <p:sp>
          <p:nvSpPr>
            <p:cNvPr id="19" name="모서리가 둥근 직사각형 18"/>
            <p:cNvSpPr/>
            <p:nvPr/>
          </p:nvSpPr>
          <p:spPr>
            <a:xfrm>
              <a:off x="2228579" y="1877449"/>
              <a:ext cx="3108789" cy="545653"/>
            </a:xfrm>
            <a:prstGeom prst="roundRect">
              <a:avLst>
                <a:gd name="adj" fmla="val 7018"/>
              </a:avLst>
            </a:prstGeom>
            <a:solidFill>
              <a:schemeClr val="bg1"/>
            </a:solidFill>
            <a:ln w="19050">
              <a:solidFill>
                <a:srgbClr val="EFCF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500" spc="-150" dirty="0" smtClean="0">
                  <a:solidFill>
                    <a:schemeClr val="tx1"/>
                  </a:solidFill>
                  <a:latin typeface="+mn-ea"/>
                </a:rPr>
                <a:t>공정의 두 가지 뜻</a:t>
              </a:r>
              <a:endParaRPr lang="ko-KR" altLang="en-US" sz="2500" spc="-150" dirty="0">
                <a:solidFill>
                  <a:schemeClr val="tx1"/>
                </a:solidFill>
                <a:latin typeface="+mn-ea"/>
              </a:endParaRPr>
            </a:p>
          </p:txBody>
        </p:sp>
      </p:grpSp>
      <p:sp>
        <p:nvSpPr>
          <p:cNvPr id="15" name="모서리가 둥근 직사각형 14"/>
          <p:cNvSpPr/>
          <p:nvPr/>
        </p:nvSpPr>
        <p:spPr>
          <a:xfrm>
            <a:off x="652554" y="2676637"/>
            <a:ext cx="3733117" cy="1805335"/>
          </a:xfrm>
          <a:prstGeom prst="roundRect">
            <a:avLst>
              <a:gd name="adj" fmla="val 7018"/>
            </a:avLst>
          </a:prstGeom>
          <a:solidFill>
            <a:srgbClr val="FFDBD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951969" y="2426074"/>
            <a:ext cx="3001913" cy="661541"/>
          </a:xfrm>
          <a:prstGeom prst="roundRect">
            <a:avLst>
              <a:gd name="adj" fmla="val 7018"/>
            </a:avLst>
          </a:prstGeom>
          <a:solidFill>
            <a:schemeClr val="bg1"/>
          </a:solidFill>
          <a:ln w="19050">
            <a:solidFill>
              <a:srgbClr val="FFDBD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같은 것은 같게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4977647" y="2676637"/>
            <a:ext cx="3733117" cy="1805335"/>
          </a:xfrm>
          <a:prstGeom prst="roundRect">
            <a:avLst>
              <a:gd name="adj" fmla="val 7018"/>
            </a:avLst>
          </a:prstGeom>
          <a:solidFill>
            <a:srgbClr val="F2F7C8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268271" y="2426074"/>
            <a:ext cx="3189684" cy="661541"/>
          </a:xfrm>
          <a:prstGeom prst="roundRect">
            <a:avLst>
              <a:gd name="adj" fmla="val 7018"/>
            </a:avLst>
          </a:prstGeom>
          <a:solidFill>
            <a:schemeClr val="bg1"/>
          </a:solidFill>
          <a:ln w="19050">
            <a:solidFill>
              <a:srgbClr val="F2F7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다른 것은 다르게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62215" y="3091063"/>
            <a:ext cx="371379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spc="-100" dirty="0" smtClean="0"/>
              <a:t>같은 양의 일을 했다면 </a:t>
            </a:r>
            <a:endParaRPr lang="en-US" altLang="ko-KR" sz="2500" spc="-100" dirty="0" smtClean="0"/>
          </a:p>
          <a:p>
            <a:pPr algn="ctr"/>
            <a:r>
              <a:rPr lang="ko-KR" altLang="en-US" sz="2500" spc="-100" dirty="0" smtClean="0"/>
              <a:t>똑같이 보상받고 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같은 </a:t>
            </a:r>
            <a:endParaRPr lang="en-US" altLang="ko-KR" sz="2500" spc="-100" dirty="0" smtClean="0"/>
          </a:p>
          <a:p>
            <a:pPr algn="ctr"/>
            <a:r>
              <a:rPr lang="ko-KR" altLang="en-US" sz="2500" spc="-100" dirty="0" smtClean="0"/>
              <a:t>상황이라면 차별하지 않는 것  </a:t>
            </a:r>
            <a:endParaRPr lang="ko-KR" altLang="en-US" sz="2500" spc="-100" dirty="0"/>
          </a:p>
        </p:txBody>
      </p:sp>
      <p:sp>
        <p:nvSpPr>
          <p:cNvPr id="28" name="TextBox 27"/>
          <p:cNvSpPr txBox="1"/>
          <p:nvPr/>
        </p:nvSpPr>
        <p:spPr>
          <a:xfrm>
            <a:off x="4973911" y="3071686"/>
            <a:ext cx="377840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500" dirty="0" smtClean="0"/>
              <a:t>다른 양의 일을 했다면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다르게 보상받고</a:t>
            </a:r>
            <a:r>
              <a:rPr lang="en-US" altLang="ko-KR" sz="2500" dirty="0" smtClean="0"/>
              <a:t>, </a:t>
            </a:r>
            <a:r>
              <a:rPr lang="ko-KR" altLang="en-US" sz="2500" dirty="0" smtClean="0"/>
              <a:t>상황에 </a:t>
            </a:r>
            <a:endParaRPr lang="en-US" altLang="ko-KR" sz="2500" dirty="0" smtClean="0"/>
          </a:p>
          <a:p>
            <a:pPr algn="ctr"/>
            <a:r>
              <a:rPr lang="ko-KR" altLang="en-US" sz="2500" dirty="0" smtClean="0"/>
              <a:t>맞게 대하고 배려해주는 것</a:t>
            </a:r>
            <a:endParaRPr lang="ko-KR" altLang="en-US" sz="2500" dirty="0"/>
          </a:p>
        </p:txBody>
      </p:sp>
      <p:sp>
        <p:nvSpPr>
          <p:cNvPr id="30" name="타원 29"/>
          <p:cNvSpPr/>
          <p:nvPr/>
        </p:nvSpPr>
        <p:spPr>
          <a:xfrm>
            <a:off x="2734297" y="92088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2909737" y="13867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668983" y="2601619"/>
            <a:ext cx="388259" cy="33507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0" b="100000" l="0" r="100000">
                        <a14:foregroundMark x1="34247" y1="22222" x2="60274" y2="71429"/>
                        <a14:foregroundMark x1="39726" y1="74603" x2="56164" y2="6825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244495" y="2655850"/>
            <a:ext cx="388259" cy="335073"/>
          </a:xfrm>
          <a:prstGeom prst="rect">
            <a:avLst/>
          </a:prstGeom>
        </p:spPr>
      </p:pic>
      <p:sp>
        <p:nvSpPr>
          <p:cNvPr id="38" name="타원 37"/>
          <p:cNvSpPr/>
          <p:nvPr/>
        </p:nvSpPr>
        <p:spPr>
          <a:xfrm>
            <a:off x="1888139" y="23482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88656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친구들의 대화를 읽고 공정이 무엇인지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</a:t>
            </a:r>
            <a:r>
              <a:rPr lang="ko-KR" altLang="en-US" dirty="0" smtClean="0"/>
              <a:t>생각 똑똑</a:t>
            </a:r>
            <a:r>
              <a:rPr lang="en-US" altLang="ko-KR" dirty="0" smtClean="0"/>
              <a:t>_</a:t>
            </a:r>
            <a:r>
              <a:rPr lang="ko-KR" altLang="en-US" dirty="0"/>
              <a:t>공정이 무엇인지 생각해 </a:t>
            </a:r>
            <a:r>
              <a:rPr lang="ko-KR" altLang="en-US" dirty="0" smtClean="0"/>
              <a:t>보기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추가 질문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추가 질문 버튼 클릭 시</a:t>
            </a:r>
            <a:r>
              <a:rPr lang="en-US" altLang="ko-KR" dirty="0" smtClean="0"/>
              <a:t>,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로 이동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버튼 클릭 시</a:t>
            </a:r>
            <a:r>
              <a:rPr lang="en-US" altLang="ko-KR" dirty="0" smtClean="0"/>
              <a:t>, </a:t>
            </a:r>
            <a:r>
              <a:rPr lang="ko-KR" altLang="en-US" dirty="0" smtClean="0"/>
              <a:t>각자 </a:t>
            </a:r>
            <a:r>
              <a:rPr lang="en-US" altLang="ko-KR" dirty="0" smtClean="0"/>
              <a:t>2-1/2-2 </a:t>
            </a:r>
            <a:r>
              <a:rPr lang="ko-KR" altLang="en-US" dirty="0" err="1" smtClean="0"/>
              <a:t>말풍선</a:t>
            </a:r>
            <a:r>
              <a:rPr lang="ko-KR" altLang="en-US" dirty="0" smtClean="0"/>
              <a:t> 노출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- X</a:t>
            </a:r>
            <a:r>
              <a:rPr lang="ko-KR" altLang="en-US" dirty="0"/>
              <a:t>버튼 </a:t>
            </a:r>
            <a:r>
              <a:rPr lang="en-US" altLang="ko-KR" dirty="0"/>
              <a:t>or  </a:t>
            </a:r>
            <a:r>
              <a:rPr lang="ko-KR" altLang="en-US" dirty="0"/>
              <a:t>캐릭터 클릭 시 </a:t>
            </a:r>
            <a:r>
              <a:rPr lang="ko-KR" altLang="en-US" dirty="0" err="1"/>
              <a:t>말풍선</a:t>
            </a:r>
            <a:r>
              <a:rPr lang="ko-KR" altLang="en-US" dirty="0"/>
              <a:t> 사라짐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 구성</a:t>
            </a:r>
            <a:endParaRPr lang="en-US" altLang="ko-KR" dirty="0" smtClean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EF2A18BB-067D-43D0-86B5-25A39E07F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55" y="3118907"/>
            <a:ext cx="1476000" cy="14760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43D97363-851D-4649-B051-799D2C46A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669" y="1464009"/>
            <a:ext cx="1476000" cy="1476000"/>
          </a:xfrm>
          <a:prstGeom prst="rect">
            <a:avLst/>
          </a:prstGeom>
        </p:spPr>
      </p:pic>
      <p:grpSp>
        <p:nvGrpSpPr>
          <p:cNvPr id="21" name="그룹 20"/>
          <p:cNvGrpSpPr/>
          <p:nvPr/>
        </p:nvGrpSpPr>
        <p:grpSpPr>
          <a:xfrm>
            <a:off x="7874537" y="986844"/>
            <a:ext cx="1406624" cy="346990"/>
            <a:chOff x="1930587" y="3288931"/>
            <a:chExt cx="1406624" cy="346990"/>
          </a:xfrm>
        </p:grpSpPr>
        <p:sp>
          <p:nvSpPr>
            <p:cNvPr id="22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grpSp>
        <p:nvGrpSpPr>
          <p:cNvPr id="24" name="그룹 23"/>
          <p:cNvGrpSpPr/>
          <p:nvPr/>
        </p:nvGrpSpPr>
        <p:grpSpPr>
          <a:xfrm>
            <a:off x="1975907" y="1444809"/>
            <a:ext cx="7127989" cy="1487486"/>
            <a:chOff x="-862311" y="479189"/>
            <a:chExt cx="7127989" cy="1487486"/>
          </a:xfrm>
        </p:grpSpPr>
        <p:grpSp>
          <p:nvGrpSpPr>
            <p:cNvPr id="25" name="그룹 24"/>
            <p:cNvGrpSpPr/>
            <p:nvPr/>
          </p:nvGrpSpPr>
          <p:grpSpPr>
            <a:xfrm>
              <a:off x="-862311" y="479189"/>
              <a:ext cx="6948248" cy="1487486"/>
              <a:chOff x="2784524" y="1562239"/>
              <a:chExt cx="6948248" cy="1487486"/>
            </a:xfrm>
          </p:grpSpPr>
          <p:sp>
            <p:nvSpPr>
              <p:cNvPr id="27" name="모서리가 둥근 직사각형 26"/>
              <p:cNvSpPr/>
              <p:nvPr/>
            </p:nvSpPr>
            <p:spPr>
              <a:xfrm>
                <a:off x="2997692" y="1562239"/>
                <a:ext cx="6735080" cy="1487486"/>
              </a:xfrm>
              <a:prstGeom prst="roundRect">
                <a:avLst>
                  <a:gd name="adj" fmla="val 9509"/>
                </a:avLst>
              </a:prstGeom>
              <a:solidFill>
                <a:srgbClr val="FDF3E7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어제 축구 경기를 했는데 심판을 맡은 친구가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우리 팀이 반칙했을 때는 경고를 하고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, </a:t>
                </a: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상대 팀이 반칙했을 때는 경고를 하지 않았어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28" name="이등변 삼각형 27"/>
              <p:cNvSpPr/>
              <p:nvPr/>
            </p:nvSpPr>
            <p:spPr>
              <a:xfrm rot="5400000" flipV="1">
                <a:off x="2810558" y="2201848"/>
                <a:ext cx="156202" cy="208269"/>
              </a:xfrm>
              <a:prstGeom prst="triangle">
                <a:avLst/>
              </a:prstGeom>
              <a:solidFill>
                <a:srgbClr val="FFD89F"/>
              </a:solidFill>
              <a:ln w="28575">
                <a:solidFill>
                  <a:srgbClr val="FFD89E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22999" y="479189"/>
              <a:ext cx="142679" cy="142679"/>
            </a:xfrm>
            <a:prstGeom prst="rect">
              <a:avLst/>
            </a:prstGeom>
          </p:spPr>
        </p:pic>
      </p:grpSp>
      <p:grpSp>
        <p:nvGrpSpPr>
          <p:cNvPr id="29" name="그룹 28"/>
          <p:cNvGrpSpPr/>
          <p:nvPr/>
        </p:nvGrpSpPr>
        <p:grpSpPr>
          <a:xfrm>
            <a:off x="409669" y="2967250"/>
            <a:ext cx="6934373" cy="1636636"/>
            <a:chOff x="-330589" y="-18260"/>
            <a:chExt cx="6934373" cy="1636636"/>
          </a:xfrm>
          <a:solidFill>
            <a:srgbClr val="FFDBDF"/>
          </a:solidFill>
        </p:grpSpPr>
        <p:grpSp>
          <p:nvGrpSpPr>
            <p:cNvPr id="30" name="그룹 29"/>
            <p:cNvGrpSpPr/>
            <p:nvPr/>
          </p:nvGrpSpPr>
          <p:grpSpPr>
            <a:xfrm>
              <a:off x="-330589" y="124419"/>
              <a:ext cx="6934373" cy="1493957"/>
              <a:chOff x="3316246" y="1207469"/>
              <a:chExt cx="6934373" cy="1493957"/>
            </a:xfrm>
            <a:grpFill/>
          </p:grpSpPr>
          <p:sp>
            <p:nvSpPr>
              <p:cNvPr id="32" name="모서리가 둥근 직사각형 31"/>
              <p:cNvSpPr/>
              <p:nvPr/>
            </p:nvSpPr>
            <p:spPr>
              <a:xfrm>
                <a:off x="3316246" y="1207469"/>
                <a:ext cx="6769182" cy="1493957"/>
              </a:xfrm>
              <a:prstGeom prst="roundRect">
                <a:avLst>
                  <a:gd name="adj" fmla="val 9509"/>
                </a:avLst>
              </a:prstGeom>
              <a:solidFill>
                <a:srgbClr val="FFEEF3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어머니께서 집 청소를 열심히 하면 용돈을 더 많이 주신다고 하셨어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그런데 나는 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30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분 넘게 청소를 했고 </a:t>
                </a:r>
                <a:endParaRPr lang="en-US" altLang="ko-KR" sz="2300" spc="-15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언니는 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10</a:t>
                </a:r>
                <a:r>
                  <a:rPr lang="ko-KR" altLang="en-US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분만 하고 놀았는데 용돈을 똑같이 주셨어</a:t>
                </a:r>
                <a:r>
                  <a:rPr lang="en-US" altLang="ko-KR" sz="2300" spc="-15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spc="-15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3" name="이등변 삼각형 32"/>
              <p:cNvSpPr/>
              <p:nvPr/>
            </p:nvSpPr>
            <p:spPr>
              <a:xfrm rot="16200000" flipV="1">
                <a:off x="10124619" y="1937834"/>
                <a:ext cx="108000" cy="144000"/>
              </a:xfrm>
              <a:prstGeom prst="triangle">
                <a:avLst/>
              </a:prstGeom>
              <a:solidFill>
                <a:srgbClr val="FFC2C7"/>
              </a:solidFill>
              <a:ln w="28575">
                <a:solidFill>
                  <a:srgbClr val="FFC4C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915" y="-18260"/>
              <a:ext cx="142679" cy="14267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4" name="그림 3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2509" y="3303200"/>
            <a:ext cx="398495" cy="394335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69993" y="1700956"/>
            <a:ext cx="394335" cy="394335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2184177" y="1315209"/>
            <a:ext cx="67547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7838130" y="73810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6420342" y="3006494"/>
            <a:ext cx="675474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2-2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4140557" y="46903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388381" y="4667396"/>
            <a:ext cx="1402415" cy="320042"/>
            <a:chOff x="4915693" y="4615244"/>
            <a:chExt cx="1402415" cy="320042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44" name="그림 43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45" name="그림 44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다음 친구들의 대화를 읽고 공정이 무엇인지 생각해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  <a:p>
            <a:endParaRPr lang="ko-KR" altLang="en-US" dirty="0"/>
          </a:p>
        </p:txBody>
      </p:sp>
      <p:sp>
        <p:nvSpPr>
          <p:cNvPr id="10" name="텍스트 개체 틀 9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duk_03_06_0001_101</a:t>
            </a:r>
            <a:endParaRPr lang="ko-KR" altLang="en-US" dirty="0"/>
          </a:p>
        </p:txBody>
      </p:sp>
      <p:sp>
        <p:nvSpPr>
          <p:cNvPr id="11" name="텍스트 개체 틀 10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 smtClean="0"/>
              <a:t>이너탭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12" name="텍스트 개체 틀 11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 flipH="1">
            <a:off x="4388381" y="4667396"/>
            <a:ext cx="1402415" cy="320042"/>
            <a:chOff x="4915693" y="4615244"/>
            <a:chExt cx="1402415" cy="32004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2" name="그림 21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3" name="그림 22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F7FFD469-73B2-4893-9579-8648C1B6F5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420" y="3008783"/>
            <a:ext cx="1476000" cy="1476000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EA099093-1C22-4C55-A13E-70829AB31F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8155" y="1369871"/>
            <a:ext cx="1476000" cy="1471542"/>
          </a:xfrm>
          <a:prstGeom prst="rect">
            <a:avLst/>
          </a:prstGeom>
        </p:spPr>
      </p:pic>
      <p:grpSp>
        <p:nvGrpSpPr>
          <p:cNvPr id="32" name="그룹 31"/>
          <p:cNvGrpSpPr/>
          <p:nvPr/>
        </p:nvGrpSpPr>
        <p:grpSpPr>
          <a:xfrm>
            <a:off x="405488" y="1366390"/>
            <a:ext cx="6932118" cy="1429586"/>
            <a:chOff x="656680" y="-2192947"/>
            <a:chExt cx="6932118" cy="1429586"/>
          </a:xfrm>
        </p:grpSpPr>
        <p:grpSp>
          <p:nvGrpSpPr>
            <p:cNvPr id="33" name="그룹 32"/>
            <p:cNvGrpSpPr/>
            <p:nvPr/>
          </p:nvGrpSpPr>
          <p:grpSpPr>
            <a:xfrm>
              <a:off x="656680" y="-2192947"/>
              <a:ext cx="6932118" cy="1429586"/>
              <a:chOff x="4303515" y="-1109897"/>
              <a:chExt cx="6932118" cy="1429586"/>
            </a:xfrm>
          </p:grpSpPr>
          <p:sp>
            <p:nvSpPr>
              <p:cNvPr id="35" name="모서리가 둥근 직사각형 34"/>
              <p:cNvSpPr/>
              <p:nvPr/>
            </p:nvSpPr>
            <p:spPr>
              <a:xfrm>
                <a:off x="4303515" y="-1109897"/>
                <a:ext cx="6704508" cy="1429586"/>
              </a:xfrm>
              <a:prstGeom prst="roundRect">
                <a:avLst>
                  <a:gd name="adj" fmla="val 9509"/>
                </a:avLst>
              </a:prstGeom>
              <a:solidFill>
                <a:srgbClr val="F5F7E5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친구들과 간식을 똑같이 나눠 먹기로 했는데 </a:t>
                </a:r>
                <a:endParaRPr lang="en-US" altLang="ko-KR" sz="23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나만 적게 받았어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</a:p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 똑같은 양으로 나눠야</a:t>
                </a:r>
                <a:r>
                  <a:rPr lang="en-US" altLang="ko-KR" sz="2300" dirty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</a:t>
                </a:r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하는 거 아냐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?</a:t>
                </a:r>
                <a:endParaRPr lang="ko-KR" altLang="en-US" sz="23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36" name="이등변 삼각형 35"/>
              <p:cNvSpPr/>
              <p:nvPr/>
            </p:nvSpPr>
            <p:spPr>
              <a:xfrm rot="16200000" flipV="1">
                <a:off x="11061910" y="-487735"/>
                <a:ext cx="137010" cy="210436"/>
              </a:xfrm>
              <a:prstGeom prst="triangle">
                <a:avLst/>
              </a:prstGeom>
              <a:solidFill>
                <a:srgbClr val="D7DEA3"/>
              </a:solidFill>
              <a:ln w="28575">
                <a:solidFill>
                  <a:srgbClr val="D7DEA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87588" y="-2190110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pic>
        <p:nvPicPr>
          <p:cNvPr id="37" name="그림 36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969" y="1550059"/>
            <a:ext cx="387971" cy="39433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537914" y="3182535"/>
            <a:ext cx="394335" cy="394335"/>
          </a:xfrm>
          <a:prstGeom prst="rect">
            <a:avLst/>
          </a:prstGeom>
        </p:spPr>
      </p:pic>
      <p:grpSp>
        <p:nvGrpSpPr>
          <p:cNvPr id="39" name="그룹 38"/>
          <p:cNvGrpSpPr/>
          <p:nvPr/>
        </p:nvGrpSpPr>
        <p:grpSpPr>
          <a:xfrm>
            <a:off x="2066269" y="2975812"/>
            <a:ext cx="6849608" cy="1540154"/>
            <a:chOff x="-2238499" y="-3629689"/>
            <a:chExt cx="6849608" cy="1540154"/>
          </a:xfrm>
        </p:grpSpPr>
        <p:grpSp>
          <p:nvGrpSpPr>
            <p:cNvPr id="40" name="그룹 39"/>
            <p:cNvGrpSpPr/>
            <p:nvPr/>
          </p:nvGrpSpPr>
          <p:grpSpPr>
            <a:xfrm>
              <a:off x="-2238499" y="-3586258"/>
              <a:ext cx="6720059" cy="1496723"/>
              <a:chOff x="1408336" y="-2503208"/>
              <a:chExt cx="6720059" cy="1496723"/>
            </a:xfrm>
          </p:grpSpPr>
          <p:sp>
            <p:nvSpPr>
              <p:cNvPr id="42" name="모서리가 둥근 직사각형 41"/>
              <p:cNvSpPr/>
              <p:nvPr/>
            </p:nvSpPr>
            <p:spPr>
              <a:xfrm>
                <a:off x="1690532" y="-2503208"/>
                <a:ext cx="6437863" cy="1496723"/>
              </a:xfrm>
              <a:prstGeom prst="roundRect">
                <a:avLst>
                  <a:gd name="adj" fmla="val 9509"/>
                </a:avLst>
              </a:prstGeom>
              <a:solidFill>
                <a:srgbClr val="F6EFFB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내가 손을 다쳐서 학급에서 맡은 일을 할 수 없었어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 </a:t>
                </a:r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그런데 어떤 친구가 손을 </a:t>
                </a:r>
                <a:r>
                  <a:rPr lang="ko-KR" altLang="en-US" sz="2300" dirty="0" err="1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다쳤어도</a:t>
                </a:r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 그 역할은 내가 </a:t>
                </a:r>
                <a:endParaRPr lang="en-US" altLang="ko-KR" sz="2300" dirty="0" smtClean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  <a:p>
                <a:pPr algn="ctr"/>
                <a:r>
                  <a:rPr lang="ko-KR" altLang="en-US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맡은 거니깐 내가 다 해야 한다고 했어</a:t>
                </a:r>
                <a:r>
                  <a:rPr lang="en-US" altLang="ko-KR" sz="2300" dirty="0" smtClean="0">
                    <a:solidFill>
                      <a:schemeClr val="tx1"/>
                    </a:solidFill>
                    <a:latin typeface="Noto Sans KR Medium" panose="020B0200000000000000" pitchFamily="50" charset="-127"/>
                    <a:ea typeface="Noto Sans KR Medium" panose="020B0200000000000000" pitchFamily="50" charset="-127"/>
                  </a:rPr>
                  <a:t>.</a:t>
                </a:r>
                <a:endParaRPr lang="ko-KR" altLang="en-US" sz="2300" dirty="0">
                  <a:solidFill>
                    <a:schemeClr val="tx1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sp>
            <p:nvSpPr>
              <p:cNvPr id="43" name="이등변 삼각형 42"/>
              <p:cNvSpPr/>
              <p:nvPr/>
            </p:nvSpPr>
            <p:spPr>
              <a:xfrm rot="5400000" flipH="1" flipV="1">
                <a:off x="1443519" y="-1916766"/>
                <a:ext cx="211830" cy="282196"/>
              </a:xfrm>
              <a:prstGeom prst="triangle">
                <a:avLst/>
              </a:prstGeom>
              <a:solidFill>
                <a:srgbClr val="CABFE0"/>
              </a:solidFill>
              <a:ln w="28575">
                <a:solidFill>
                  <a:srgbClr val="CABFE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pc="-150">
                  <a:latin typeface="+mn-ea"/>
                </a:endParaRPr>
              </a:p>
            </p:txBody>
          </p:sp>
        </p:grpSp>
        <p:pic>
          <p:nvPicPr>
            <p:cNvPr id="41" name="그림 40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68430" y="-3629689"/>
              <a:ext cx="142679" cy="142679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2" name="타원 51"/>
          <p:cNvSpPr/>
          <p:nvPr/>
        </p:nvSpPr>
        <p:spPr>
          <a:xfrm>
            <a:off x="4140557" y="469030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288491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duk_03_06_0001_101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 smtClean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1]</a:t>
            </a:r>
            <a:endParaRPr lang="en-US" altLang="ko-KR" dirty="0"/>
          </a:p>
          <a:p>
            <a:r>
              <a:rPr lang="ko-KR" altLang="en-US" dirty="0" smtClean="0"/>
              <a:t>질문</a:t>
            </a:r>
            <a:r>
              <a:rPr lang="en-US" altLang="ko-KR" dirty="0"/>
              <a:t>-</a:t>
            </a:r>
            <a:r>
              <a:rPr lang="ko-KR" altLang="en-US" dirty="0"/>
              <a:t>답</a:t>
            </a:r>
            <a:endParaRPr lang="en-US" altLang="ko-KR" dirty="0"/>
          </a:p>
          <a:p>
            <a:r>
              <a:rPr lang="ko-KR" altLang="en-US" dirty="0"/>
              <a:t>예 보기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 예문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예 보기 버튼으로 </a:t>
            </a:r>
            <a:r>
              <a:rPr lang="ko-KR" altLang="en-US" dirty="0" err="1"/>
              <a:t>토글됨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X</a:t>
            </a:r>
            <a:r>
              <a:rPr lang="ko-KR" altLang="en-US" dirty="0"/>
              <a:t>버튼 클릭 시 이전 </a:t>
            </a:r>
            <a:r>
              <a:rPr lang="ko-KR" altLang="en-US" dirty="0" smtClean="0"/>
              <a:t>화면으로 이동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탭 </a:t>
            </a:r>
            <a:r>
              <a:rPr lang="en-US" altLang="ko-KR" dirty="0" smtClean="0"/>
              <a:t>5</a:t>
            </a:r>
            <a:r>
              <a:rPr lang="ko-KR" altLang="en-US" dirty="0" smtClean="0"/>
              <a:t>개 </a:t>
            </a:r>
            <a:r>
              <a:rPr lang="ko-KR" altLang="en-US" dirty="0"/>
              <a:t>구성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-19050" y="2272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3" name="타원 32"/>
          <p:cNvSpPr/>
          <p:nvPr/>
        </p:nvSpPr>
        <p:spPr>
          <a:xfrm>
            <a:off x="8833455" y="35879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368145" y="1063373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821736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1829475"/>
              <a:ext cx="7931096" cy="2140890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1796142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8" y="505552"/>
              <a:ext cx="304658" cy="261610"/>
              <a:chOff x="3399871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solidFill>
                  <a:srgbClr val="F3B05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9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3" y="504397"/>
              <a:ext cx="304658" cy="261610"/>
              <a:chOff x="3399871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5" y="504397"/>
              <a:ext cx="304658" cy="261610"/>
              <a:chOff x="3399871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1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1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11436" y="1097194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위 친구들과 같은 일을 겪는다면 어떤 생각이 들까요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60085" y="1839638"/>
              <a:ext cx="7931097" cy="211211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공정하지 않은 경기는 그 결과를 인정하기 어렵습니다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내가 더 노력했는데 언니와 같은 대우를 받는다면 청소를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    열심히 하기 싫어질 것 같습니다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손을 다쳤는데 다치기 전과 똑같이 역할을 하라고 하면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     힘들어서 못할 것 같습니다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55" name="그림 5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529817" y="3283606"/>
            <a:ext cx="840067" cy="305950"/>
          </a:xfrm>
          <a:prstGeom prst="rect">
            <a:avLst/>
          </a:prstGeom>
        </p:spPr>
      </p:pic>
      <p:sp>
        <p:nvSpPr>
          <p:cNvPr id="31" name="양쪽 모서리가 둥근 사각형 30"/>
          <p:cNvSpPr/>
          <p:nvPr/>
        </p:nvSpPr>
        <p:spPr>
          <a:xfrm>
            <a:off x="8164078" y="106337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/>
          <p:cNvSpPr txBox="1"/>
          <p:nvPr/>
        </p:nvSpPr>
        <p:spPr>
          <a:xfrm>
            <a:off x="8182328" y="106337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4" name="양쪽 모서리가 둥근 사각형 33"/>
          <p:cNvSpPr/>
          <p:nvPr/>
        </p:nvSpPr>
        <p:spPr>
          <a:xfrm>
            <a:off x="8531385" y="10663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8552841" y="106632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1633518" y="158104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4251567" y="32240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6875532" y="85859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23780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duk_03_06_0001_101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2]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69226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39086" y="505552"/>
              <a:ext cx="304658" cy="261610"/>
              <a:chOff x="3390349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12607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0251" y="504397"/>
              <a:ext cx="304658" cy="268680"/>
              <a:chOff x="3390349" y="3578468"/>
              <a:chExt cx="304658" cy="26868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accent2">
                      <a:lumMod val="60000"/>
                      <a:lumOff val="40000"/>
                    </a:schemeClr>
                  </a:solidFill>
                </a:endParaRPr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06262" y="358553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63033" y="504397"/>
              <a:ext cx="304658" cy="261610"/>
              <a:chOff x="3390349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0349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08599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6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우리는 어떨 때 공정하지 않다고 느끼나요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580459"/>
              <a:ext cx="7931097" cy="90024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친구들보다 열심히 조별 과제를 했는데 </a:t>
              </a:r>
              <a:endParaRPr lang="en-US" altLang="ko-KR" sz="250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pPr algn="ctr">
                <a:lnSpc>
                  <a:spcPct val="105000"/>
                </a:lnSpc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똑같은 점수를 받을 때 입니다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73535" y="3323138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54792" y="106922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3042" y="1069226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522335" y="1070613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540585" y="1070613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144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duk_03_06_0001_101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1. 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50305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grpSp>
        <p:nvGrpSpPr>
          <p:cNvPr id="36" name="그룹 35"/>
          <p:cNvGrpSpPr/>
          <p:nvPr/>
        </p:nvGrpSpPr>
        <p:grpSpPr>
          <a:xfrm>
            <a:off x="368145" y="1056901"/>
            <a:ext cx="8689135" cy="3611882"/>
            <a:chOff x="243929" y="504397"/>
            <a:chExt cx="8689135" cy="3611882"/>
          </a:xfrm>
        </p:grpSpPr>
        <p:sp>
          <p:nvSpPr>
            <p:cNvPr id="37" name="모서리가 둥근 직사각형 36"/>
            <p:cNvSpPr/>
            <p:nvPr/>
          </p:nvSpPr>
          <p:spPr>
            <a:xfrm>
              <a:off x="420907" y="755844"/>
              <a:ext cx="8512157" cy="3360435"/>
            </a:xfrm>
            <a:prstGeom prst="roundRect">
              <a:avLst>
                <a:gd name="adj" fmla="val 5326"/>
              </a:avLst>
            </a:prstGeom>
            <a:solidFill>
              <a:srgbClr val="F7F7F7"/>
            </a:solidFill>
            <a:ln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8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886873"/>
              <a:ext cx="7931096" cy="108363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39" name="그림 38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5100"/>
            <a:stretch/>
          </p:blipFill>
          <p:spPr>
            <a:xfrm>
              <a:off x="247825" y="820981"/>
              <a:ext cx="650545" cy="452752"/>
            </a:xfrm>
            <a:prstGeom prst="rect">
              <a:avLst/>
            </a:prstGeom>
          </p:spPr>
        </p:pic>
        <p:sp>
          <p:nvSpPr>
            <p:cNvPr id="40" name="사각형: 둥근 모서리 9">
              <a:extLst>
                <a:ext uri="{FF2B5EF4-FFF2-40B4-BE49-F238E27FC236}">
                  <a16:creationId xmlns:a16="http://schemas.microsoft.com/office/drawing/2014/main" id="{AD7D0D31-466F-4E3C-8216-F5B16DEF6BFB}"/>
                </a:ext>
              </a:extLst>
            </p:cNvPr>
            <p:cNvSpPr/>
            <p:nvPr/>
          </p:nvSpPr>
          <p:spPr>
            <a:xfrm>
              <a:off x="725288" y="2127451"/>
              <a:ext cx="7931096" cy="1842914"/>
            </a:xfrm>
            <a:prstGeom prst="roundRect">
              <a:avLst>
                <a:gd name="adj" fmla="val 9847"/>
              </a:avLst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500" spc="-150" dirty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pic>
          <p:nvPicPr>
            <p:cNvPr id="41" name="그림 40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68284"/>
            <a:stretch/>
          </p:blipFill>
          <p:spPr>
            <a:xfrm>
              <a:off x="243929" y="2076240"/>
              <a:ext cx="658338" cy="583598"/>
            </a:xfrm>
            <a:prstGeom prst="rect">
              <a:avLst/>
            </a:prstGeom>
          </p:spPr>
        </p:pic>
        <p:grpSp>
          <p:nvGrpSpPr>
            <p:cNvPr id="42" name="그룹 41"/>
            <p:cNvGrpSpPr/>
            <p:nvPr/>
          </p:nvGrpSpPr>
          <p:grpSpPr>
            <a:xfrm>
              <a:off x="6948607" y="505552"/>
              <a:ext cx="304658" cy="261610"/>
              <a:chOff x="3399870" y="3578468"/>
              <a:chExt cx="304658" cy="261610"/>
            </a:xfrm>
          </p:grpSpPr>
          <p:sp>
            <p:nvSpPr>
              <p:cNvPr id="51" name="양쪽 모서리가 둥근 사각형 50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22128" y="3578468"/>
                <a:ext cx="26481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1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3" name="그룹 42"/>
            <p:cNvGrpSpPr/>
            <p:nvPr/>
          </p:nvGrpSpPr>
          <p:grpSpPr>
            <a:xfrm>
              <a:off x="7309772" y="504397"/>
              <a:ext cx="304658" cy="261610"/>
              <a:chOff x="3399870" y="3578468"/>
              <a:chExt cx="304658" cy="261610"/>
            </a:xfrm>
          </p:grpSpPr>
          <p:sp>
            <p:nvSpPr>
              <p:cNvPr id="49" name="양쪽 모서리가 둥근 사각형 48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DEC0"/>
              </a:solidFill>
              <a:ln>
                <a:solidFill>
                  <a:srgbClr val="F3DE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2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7672554" y="504397"/>
              <a:ext cx="304658" cy="261610"/>
              <a:chOff x="3399870" y="3578468"/>
              <a:chExt cx="304658" cy="261610"/>
            </a:xfrm>
          </p:grpSpPr>
          <p:sp>
            <p:nvSpPr>
              <p:cNvPr id="47" name="양쪽 모서리가 둥근 사각형 46"/>
              <p:cNvSpPr/>
              <p:nvPr/>
            </p:nvSpPr>
            <p:spPr>
              <a:xfrm>
                <a:off x="3399870" y="3578468"/>
                <a:ext cx="304658" cy="236789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F3B05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3418120" y="3578468"/>
                <a:ext cx="27283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100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3</a:t>
                </a:r>
                <a:endParaRPr lang="ko-KR" altLang="en-US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725287" y="1177275"/>
              <a:ext cx="7931097" cy="47179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ctr">
                <a:lnSpc>
                  <a:spcPct val="105000"/>
                </a:lnSpc>
              </a:pPr>
              <a:r>
                <a:rPr lang="ko-KR" altLang="en-US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공정하게 하려면 똑같이 대해 주기만 하면 될까요</a:t>
              </a:r>
              <a:r>
                <a:rPr lang="en-US" altLang="ko-KR" sz="2500" spc="-15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725287" y="2378480"/>
              <a:ext cx="7931097" cy="130420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똑같이 대해 준다고 무조건 공정하다고 할 수 없습니다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  <a:p>
              <a:pPr marL="342900" indent="-342900">
                <a:lnSpc>
                  <a:spcPct val="105000"/>
                </a:lnSpc>
                <a:buFont typeface="Arial" panose="020B0604020202020204" pitchFamily="34" charset="0"/>
                <a:buChar char="•"/>
              </a:pPr>
              <a:r>
                <a:rPr lang="ko-KR" altLang="en-US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많이 기여한 사람에게는 결과물을 많이 주고 적게 기여한 사람에게는 적게 줘야 합니다</a:t>
              </a:r>
              <a:r>
                <a:rPr lang="en-US" altLang="ko-KR" sz="2500" dirty="0" smtClean="0">
                  <a:solidFill>
                    <a:srgbClr val="006EE6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.</a:t>
              </a:r>
            </a:p>
          </p:txBody>
        </p:sp>
      </p:grp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487647" y="3430110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816035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817860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65" name="양쪽 모서리가 둥근 사각형 64"/>
          <p:cNvSpPr/>
          <p:nvPr/>
        </p:nvSpPr>
        <p:spPr>
          <a:xfrm>
            <a:off x="8521582" y="1056464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TextBox 65"/>
          <p:cNvSpPr txBox="1"/>
          <p:nvPr/>
        </p:nvSpPr>
        <p:spPr>
          <a:xfrm>
            <a:off x="8539832" y="1056464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5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19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duk_03_06_0001_101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4]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grpSp>
        <p:nvGrpSpPr>
          <p:cNvPr id="53" name="그룹 52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54" name="그림 5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56" name="그림 5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미술 시간에 친구와 함께 작품을 만드는데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친구가 적극적으로 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만들지 않아서 저 혼자 작품을 다 만든 적이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995835" y="1058056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357000" y="1056901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089474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4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527801"/>
            <a:ext cx="7931097" cy="875753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집이나</a:t>
            </a:r>
            <a:r>
              <a: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학교</a:t>
            </a:r>
            <a:r>
              <a: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기타 장소에서 </a:t>
            </a:r>
            <a:endParaRPr lang="en-US" altLang="ko-KR" sz="2500" spc="-15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불공정한 </a:t>
            </a:r>
            <a:r>
              <a:rPr lang="ko-KR" altLang="en-US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대우를 받았던 적이 있나요</a:t>
            </a:r>
            <a:r>
              <a:rPr lang="en-US" altLang="ko-KR" sz="2500" spc="-15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669555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717991" y="1048448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732362" y="1056901"/>
            <a:ext cx="2728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8456052" y="1048448"/>
            <a:ext cx="304658" cy="261610"/>
            <a:chOff x="3716582" y="3578468"/>
            <a:chExt cx="304658" cy="261610"/>
          </a:xfrm>
        </p:grpSpPr>
        <p:sp>
          <p:nvSpPr>
            <p:cNvPr id="55" name="양쪽 모서리가 둥근 사각형 54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9427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텍스트 개체 틀 16"/>
          <p:cNvSpPr>
            <a:spLocks noGrp="1"/>
          </p:cNvSpPr>
          <p:nvPr>
            <p:ph type="body" sz="quarter" idx="11"/>
          </p:nvPr>
        </p:nvSpPr>
        <p:spPr>
          <a:xfrm>
            <a:off x="9366000" y="4086225"/>
            <a:ext cx="2826000" cy="2771775"/>
          </a:xfrm>
        </p:spPr>
        <p:txBody>
          <a:bodyPr/>
          <a:lstStyle/>
          <a:p>
            <a:endParaRPr lang="en-US" altLang="ko-KR" dirty="0" smtClean="0">
              <a:ea typeface="+mn-ea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공정이 무엇인지 생각해 보기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 algn="l"/>
            <a:r>
              <a:rPr lang="en-US" altLang="ko-KR" dirty="0"/>
              <a:t>duk_03_06_0001_101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 smtClean="0"/>
              <a:t>추가질문</a:t>
            </a:r>
            <a:r>
              <a:rPr lang="en-US" altLang="ko-KR" dirty="0" smtClean="0"/>
              <a:t>5]</a:t>
            </a:r>
          </a:p>
          <a:p>
            <a:pPr marL="0" indent="0">
              <a:buNone/>
            </a:pPr>
            <a:r>
              <a:rPr lang="en-US" altLang="ko-KR" dirty="0" smtClean="0"/>
              <a:t>1. </a:t>
            </a:r>
            <a:r>
              <a:rPr lang="en-US" altLang="ko-KR" dirty="0"/>
              <a:t>[</a:t>
            </a:r>
            <a:r>
              <a:rPr lang="ko-KR" altLang="en-US" dirty="0"/>
              <a:t>생각 똑똑</a:t>
            </a:r>
            <a:r>
              <a:rPr lang="en-US" altLang="ko-KR" dirty="0"/>
              <a:t>_</a:t>
            </a:r>
            <a:r>
              <a:rPr lang="ko-KR" altLang="en-US" dirty="0"/>
              <a:t>공정이 무엇인지 생각해 보기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en-US" altLang="ko-KR" dirty="0"/>
              <a:t>1_</a:t>
            </a:r>
            <a:r>
              <a:rPr lang="ko-KR" altLang="en-US" dirty="0" err="1"/>
              <a:t>추가질문</a:t>
            </a:r>
            <a:r>
              <a:rPr lang="en-US" altLang="ko-KR" dirty="0"/>
              <a:t>1</a:t>
            </a:r>
            <a:r>
              <a:rPr lang="en-US" altLang="ko-KR" dirty="0" smtClean="0"/>
              <a:t>]</a:t>
            </a:r>
            <a:r>
              <a:rPr lang="ko-KR" altLang="en-US" dirty="0" smtClean="0"/>
              <a:t>과 기능 동일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선으로 잇기</a:t>
            </a:r>
            <a:r>
              <a:rPr lang="en-US" altLang="ko-KR" dirty="0" smtClean="0"/>
              <a:t>_</a:t>
            </a:r>
            <a:r>
              <a:rPr lang="ko-KR" altLang="en-US" dirty="0" smtClean="0"/>
              <a:t>정답 화면</a:t>
            </a:r>
            <a:endParaRPr lang="ko-KR" altLang="en-US" dirty="0"/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6971"/>
            <a:ext cx="9353973" cy="4739475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693" y="234000"/>
            <a:ext cx="476281" cy="476281"/>
          </a:xfrm>
          <a:prstGeom prst="rect">
            <a:avLst/>
          </a:prstGeom>
        </p:spPr>
      </p:pic>
      <p:sp>
        <p:nvSpPr>
          <p:cNvPr id="37" name="모서리가 둥근 직사각형 36"/>
          <p:cNvSpPr/>
          <p:nvPr/>
        </p:nvSpPr>
        <p:spPr>
          <a:xfrm>
            <a:off x="545123" y="1308348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1439377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72041" y="1373485"/>
            <a:ext cx="650545" cy="452752"/>
          </a:xfrm>
          <a:prstGeom prst="rect">
            <a:avLst/>
          </a:prstGeom>
        </p:spPr>
      </p:pic>
      <p:sp>
        <p:nvSpPr>
          <p:cNvPr id="40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49504" y="2679955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술래잡기 놀이를 할 때 한 친구만 술래를 계속한 적이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68145" y="2628744"/>
            <a:ext cx="658338" cy="583598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6885012" y="1055708"/>
            <a:ext cx="304658" cy="261610"/>
            <a:chOff x="3716582" y="3578468"/>
            <a:chExt cx="304658" cy="261610"/>
          </a:xfrm>
        </p:grpSpPr>
        <p:sp>
          <p:nvSpPr>
            <p:cNvPr id="51" name="양쪽 모서리가 둥근 사각형 50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3738840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7246177" y="1054553"/>
            <a:ext cx="304658" cy="261610"/>
            <a:chOff x="3716582" y="3578468"/>
            <a:chExt cx="304658" cy="261610"/>
          </a:xfrm>
        </p:grpSpPr>
        <p:sp>
          <p:nvSpPr>
            <p:cNvPr id="49" name="양쪽 모서리가 둥근 사각형 48"/>
            <p:cNvSpPr/>
            <p:nvPr/>
          </p:nvSpPr>
          <p:spPr>
            <a:xfrm>
              <a:off x="3716582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734832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8432569" y="1056901"/>
            <a:ext cx="304658" cy="261610"/>
            <a:chOff x="4035669" y="3578468"/>
            <a:chExt cx="304658" cy="261610"/>
          </a:xfrm>
        </p:grpSpPr>
        <p:sp>
          <p:nvSpPr>
            <p:cNvPr id="47" name="양쪽 모서리가 둥근 사각형 46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5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sp>
        <p:nvSpPr>
          <p:cNvPr id="45" name="TextBox 44"/>
          <p:cNvSpPr txBox="1"/>
          <p:nvPr/>
        </p:nvSpPr>
        <p:spPr>
          <a:xfrm>
            <a:off x="849503" y="1773739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친구들과 놀 때 공정하지 않았던 적이 있나요</a:t>
            </a:r>
            <a:r>
              <a: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381167" y="3448437"/>
            <a:ext cx="840067" cy="305950"/>
          </a:xfrm>
          <a:prstGeom prst="rect">
            <a:avLst/>
          </a:prstGeom>
        </p:spPr>
      </p:pic>
      <p:sp>
        <p:nvSpPr>
          <p:cNvPr id="32" name="양쪽 모서리가 둥근 사각형 31"/>
          <p:cNvSpPr/>
          <p:nvPr/>
        </p:nvSpPr>
        <p:spPr>
          <a:xfrm>
            <a:off x="7634252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7659993" y="1063056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3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5" name="양쪽 모서리가 둥근 사각형 34"/>
          <p:cNvSpPr/>
          <p:nvPr/>
        </p:nvSpPr>
        <p:spPr>
          <a:xfrm>
            <a:off x="8022327" y="1063056"/>
            <a:ext cx="304658" cy="236789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3DEC0"/>
          </a:solidFill>
          <a:ln>
            <a:solidFill>
              <a:srgbClr val="F3DE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8036255" y="1070672"/>
            <a:ext cx="2664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4</a:t>
            </a:r>
            <a:endParaRPr lang="ko-KR" altLang="en-US" sz="1100" dirty="0">
              <a:solidFill>
                <a:schemeClr val="bg1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4776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527</TotalTime>
  <Words>2689</Words>
  <Application>Microsoft Office PowerPoint</Application>
  <PresentationFormat>와이드스크린</PresentationFormat>
  <Paragraphs>460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25</vt:i4>
      </vt:variant>
    </vt:vector>
  </HeadingPairs>
  <TitlesOfParts>
    <vt:vector size="34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144</cp:revision>
  <dcterms:created xsi:type="dcterms:W3CDTF">2024-10-14T06:06:43Z</dcterms:created>
  <dcterms:modified xsi:type="dcterms:W3CDTF">2025-05-22T04:18:44Z</dcterms:modified>
</cp:coreProperties>
</file>