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62" r:id="rId5"/>
    <p:sldId id="258" r:id="rId6"/>
    <p:sldId id="291" r:id="rId7"/>
    <p:sldId id="292" r:id="rId8"/>
    <p:sldId id="284" r:id="rId9"/>
    <p:sldId id="286" r:id="rId10"/>
    <p:sldId id="269" r:id="rId11"/>
    <p:sldId id="287" r:id="rId12"/>
    <p:sldId id="277" r:id="rId13"/>
    <p:sldId id="278" r:id="rId14"/>
    <p:sldId id="279" r:id="rId15"/>
    <p:sldId id="288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마음 똑똑_통일을 기다리는 나의 마음 살피기" id="{0A9E70BD-C589-44AE-AB81-9E1C499670B3}">
          <p14:sldIdLst>
            <p14:sldId id="262"/>
          </p14:sldIdLst>
        </p14:section>
        <p14:section name="102_이번 시간 안내" id="{3FC7F523-A6CD-49B4-BF7C-244F1C72D853}">
          <p14:sldIdLst>
            <p14:sldId id="258"/>
          </p14:sldIdLst>
        </p14:section>
        <p14:section name="201_마음 쏙쏙_「너와 내가 만나면」 부르고 나만의 노랫말 만들기" id="{56AD2D04-85A4-496E-964E-E5F2027B4501}">
          <p14:sldIdLst>
            <p14:sldId id="291"/>
            <p14:sldId id="292"/>
            <p14:sldId id="284"/>
            <p14:sldId id="286"/>
          </p14:sldIdLst>
        </p14:section>
        <p14:section name="301_마음 탄탄_완성한 노래 부르기" id="{945A25D3-74EC-4128-8793-527E669CDB33}">
          <p14:sldIdLst>
            <p14:sldId id="269"/>
            <p14:sldId id="287"/>
          </p14:sldIdLst>
        </p14:section>
        <p14:section name="302_단원 마무리" id="{A513D49E-7C67-48E3-B7D6-DFD1E28BA0C8}">
          <p14:sldIdLst>
            <p14:sldId id="277"/>
            <p14:sldId id="278"/>
          </p14:sldIdLst>
        </p14:section>
        <p14:section name="303_생각 놀이터" id="{302211C2-D360-4973-BEED-435BC91CF35A}">
          <p14:sldIdLst>
            <p14:sldId id="279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402600"/>
    <a:srgbClr val="5E3E18"/>
    <a:srgbClr val="FFAFAF"/>
    <a:srgbClr val="E6E6E6"/>
    <a:srgbClr val="CDECEE"/>
    <a:srgbClr val="006EE6"/>
    <a:srgbClr val="A66F57"/>
    <a:srgbClr val="7F4C00"/>
    <a:srgbClr val="F5F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2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_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60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duk_04_06_0004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김나영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8" y="3922174"/>
            <a:ext cx="3275984" cy="436562"/>
          </a:xfrm>
        </p:spPr>
        <p:txBody>
          <a:bodyPr/>
          <a:lstStyle/>
          <a:p>
            <a:r>
              <a:rPr lang="ko-KR" altLang="en-US" dirty="0" smtClean="0"/>
              <a:t>통일을 기다리는 마음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63620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2025.05.12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2025.05.20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2025.05.20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2025.05.22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2025.05.22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김나영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완성한 노래 부르기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dirty="0"/>
              <a:t>duk_04_06_0004_301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제목 텍스트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    X</a:t>
            </a:r>
            <a:r>
              <a:rPr lang="ko-KR" altLang="en-US" dirty="0" smtClean="0"/>
              <a:t>버튼 클릭 시 이전 슬라이드 </a:t>
            </a:r>
            <a:r>
              <a:rPr lang="en-US" altLang="ko-KR" dirty="0" smtClean="0"/>
              <a:t>8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15" name="그룹 14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0" y="226414"/>
                <a:ext cx="9353974" cy="5083243"/>
                <a:chOff x="0" y="226414"/>
                <a:chExt cx="9353974" cy="5083243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0" y="227200"/>
                  <a:ext cx="9353974" cy="4749246"/>
                </a:xfrm>
                <a:prstGeom prst="rect">
                  <a:avLst/>
                </a:prstGeom>
                <a:solidFill>
                  <a:srgbClr val="F6E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양쪽 모서리가 둥근 사각형 8"/>
                <p:cNvSpPr/>
                <p:nvPr/>
              </p:nvSpPr>
              <p:spPr>
                <a:xfrm>
                  <a:off x="227889" y="699937"/>
                  <a:ext cx="8910057" cy="4273061"/>
                </a:xfrm>
                <a:prstGeom prst="round2SameRect">
                  <a:avLst>
                    <a:gd name="adj1" fmla="val 70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0320" y="226414"/>
                  <a:ext cx="1701484" cy="399194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5285" y="234000"/>
                  <a:ext cx="476281" cy="476281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596273"/>
                  <a:ext cx="997200" cy="313585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996072"/>
                  <a:ext cx="997200" cy="313585"/>
                </a:xfrm>
                <a:prstGeom prst="rect">
                  <a:avLst/>
                </a:prstGeom>
              </p:spPr>
            </p:pic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281946BB-C8CE-4790-A22A-D2FE4E979E7C}"/>
                  </a:ext>
                </a:extLst>
              </p:cNvPr>
              <p:cNvGrpSpPr/>
              <p:nvPr/>
            </p:nvGrpSpPr>
            <p:grpSpPr>
              <a:xfrm>
                <a:off x="454500" y="2723883"/>
                <a:ext cx="6425749" cy="477054"/>
                <a:chOff x="394468" y="1264870"/>
                <a:chExt cx="6425749" cy="477054"/>
              </a:xfrm>
            </p:grpSpPr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468" y="1478827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38968" y="1264870"/>
                  <a:ext cx="6381249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통일을 기다리는 마음을 담아 노래를 부릅니다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latin typeface="+mn-ea"/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454500" y="2005016"/>
                <a:ext cx="6425749" cy="477054"/>
                <a:chOff x="454500" y="2005016"/>
                <a:chExt cx="6425749" cy="477054"/>
              </a:xfrm>
            </p:grpSpPr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500" y="2189394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99000" y="2005016"/>
                  <a:ext cx="6381249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 통일을 바라고 소중히 여기는 마음을 기릅니다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3458373" y="970936"/>
                <a:ext cx="326243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통일을 기다리는 마음</a:t>
                </a:r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3224769" y="981796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21680" y="2113794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709640" y="462346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584814" y="28930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4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8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통일을 기다리는 마음을 담아 짧은 시를 지어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/>
              <a:t>/ </a:t>
            </a:r>
            <a:r>
              <a:rPr lang="ko-KR" altLang="en-US" dirty="0"/>
              <a:t>자기 </a:t>
            </a:r>
            <a:r>
              <a:rPr lang="ko-KR" altLang="en-US" dirty="0" smtClean="0"/>
              <a:t>점검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단원 마무리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dirty="0"/>
              <a:t>duk_04_06_0004_302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[302_</a:t>
            </a:r>
            <a:r>
              <a:rPr lang="ko-KR" altLang="en-US" dirty="0" smtClean="0"/>
              <a:t>활동 탭</a:t>
            </a:r>
            <a:r>
              <a:rPr lang="en-US" altLang="ko-KR" dirty="0"/>
              <a:t>]</a:t>
            </a:r>
            <a:endParaRPr lang="en-US" altLang="ko-KR" dirty="0" smtClean="0"/>
          </a:p>
          <a:p>
            <a:pPr algn="l"/>
            <a:r>
              <a:rPr lang="en-US" altLang="ko-KR" dirty="0"/>
              <a:t>Tip </a:t>
            </a:r>
            <a:r>
              <a:rPr lang="ko-KR" altLang="en-US" dirty="0"/>
              <a:t>버튼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/>
              <a:t>클릭 시 </a:t>
            </a:r>
            <a:r>
              <a:rPr lang="ko-KR" altLang="en-US" dirty="0" smtClean="0"/>
              <a:t>미니 팝업 </a:t>
            </a:r>
            <a:r>
              <a:rPr lang="ko-KR" altLang="en-US" dirty="0"/>
              <a:t>노출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ko-KR" altLang="en-US" dirty="0" err="1"/>
              <a:t>재클릭</a:t>
            </a:r>
            <a:r>
              <a:rPr lang="ko-KR" altLang="en-US" dirty="0"/>
              <a:t> 및 </a:t>
            </a:r>
            <a:r>
              <a:rPr lang="en-US" altLang="ko-KR" dirty="0"/>
              <a:t>X</a:t>
            </a:r>
            <a:r>
              <a:rPr lang="ko-KR" altLang="en-US" dirty="0"/>
              <a:t>버튼 클릭 시 닫힘</a:t>
            </a:r>
            <a:endParaRPr lang="en-US" altLang="ko-KR" dirty="0"/>
          </a:p>
          <a:p>
            <a:r>
              <a:rPr lang="ko-KR" altLang="en-US" dirty="0" smtClean="0"/>
              <a:t>삽화 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r>
              <a:rPr lang="en-US" altLang="ko-KR" dirty="0" smtClean="0"/>
              <a:t>(YGAL)</a:t>
            </a:r>
          </a:p>
          <a:p>
            <a:pPr algn="l"/>
            <a:r>
              <a:rPr lang="ko-KR" altLang="en-US" dirty="0" smtClean="0"/>
              <a:t>직접 쓰기 영역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 smtClean="0"/>
              <a:t>각 줄마다 각각 직접 쓰기 가능</a:t>
            </a:r>
            <a:endParaRPr lang="en-US" altLang="ko-KR" dirty="0" smtClean="0"/>
          </a:p>
          <a:p>
            <a:r>
              <a:rPr lang="ko-KR" altLang="en-US" dirty="0" smtClean="0"/>
              <a:t>예 보기</a:t>
            </a:r>
            <a:r>
              <a:rPr lang="en-US" altLang="ko-KR" dirty="0"/>
              <a:t>/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예  보기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 예시 텍스트 노출</a:t>
            </a:r>
            <a:r>
              <a:rPr lang="en-US" altLang="ko-KR" dirty="0" smtClean="0"/>
              <a:t>,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직접 쓰기 버튼으로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직접 쓰기 버튼 클릭 </a:t>
            </a:r>
            <a:r>
              <a:rPr lang="ko-KR" altLang="en-US" dirty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예시 텍스트 가려지고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>
          <a:xfrm>
            <a:off x="131745" y="5224387"/>
            <a:ext cx="9118182" cy="234000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] </a:t>
            </a:r>
            <a:r>
              <a:rPr lang="ko-KR" altLang="en-US" dirty="0" err="1" smtClean="0"/>
              <a:t>오행시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6384FDC8-CD61-466C-B599-1B36E8A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975" y="871217"/>
            <a:ext cx="722543" cy="6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49624" y="1401524"/>
            <a:ext cx="8471647" cy="3044313"/>
            <a:chOff x="211080" y="1097475"/>
            <a:chExt cx="8471647" cy="3367126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211080" y="1097475"/>
              <a:ext cx="8471647" cy="3367126"/>
            </a:xfrm>
            <a:prstGeom prst="roundRect">
              <a:avLst>
                <a:gd name="adj" fmla="val 8090"/>
              </a:avLst>
            </a:prstGeom>
            <a:pattFill prst="pct90">
              <a:fgClr>
                <a:srgbClr val="CDECEE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7" name="그림 1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225" y="1301545"/>
              <a:ext cx="757238" cy="547687"/>
            </a:xfrm>
            <a:prstGeom prst="rect">
              <a:avLst/>
            </a:prstGeom>
          </p:spPr>
        </p:pic>
        <p:sp>
          <p:nvSpPr>
            <p:cNvPr id="118" name="TextBox 117"/>
            <p:cNvSpPr txBox="1"/>
            <p:nvPr/>
          </p:nvSpPr>
          <p:spPr>
            <a:xfrm>
              <a:off x="728293" y="1280807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한</a:t>
              </a:r>
              <a:endPara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119" name="그림 1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225" y="1933895"/>
              <a:ext cx="757238" cy="547687"/>
            </a:xfrm>
            <a:prstGeom prst="rect">
              <a:avLst/>
            </a:prstGeom>
          </p:spPr>
        </p:pic>
        <p:sp>
          <p:nvSpPr>
            <p:cNvPr id="120" name="TextBox 119"/>
            <p:cNvSpPr txBox="1"/>
            <p:nvPr/>
          </p:nvSpPr>
          <p:spPr>
            <a:xfrm>
              <a:off x="728293" y="190294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반</a:t>
              </a:r>
            </a:p>
          </p:txBody>
        </p:sp>
        <p:pic>
          <p:nvPicPr>
            <p:cNvPr id="121" name="그림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225" y="2556028"/>
              <a:ext cx="757238" cy="547687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728293" y="252507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</a:t>
              </a:r>
            </a:p>
          </p:txBody>
        </p:sp>
        <p:pic>
          <p:nvPicPr>
            <p:cNvPr id="123" name="그림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225" y="3172837"/>
              <a:ext cx="757238" cy="547687"/>
            </a:xfrm>
            <a:prstGeom prst="rect">
              <a:avLst/>
            </a:prstGeom>
          </p:spPr>
        </p:pic>
        <p:sp>
          <p:nvSpPr>
            <p:cNvPr id="124" name="TextBox 123"/>
            <p:cNvSpPr txBox="1"/>
            <p:nvPr/>
          </p:nvSpPr>
          <p:spPr>
            <a:xfrm>
              <a:off x="728293" y="3141884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통</a:t>
              </a:r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225" y="3798168"/>
              <a:ext cx="757238" cy="547687"/>
            </a:xfrm>
            <a:prstGeom prst="rect">
              <a:avLst/>
            </a:prstGeom>
          </p:spPr>
        </p:pic>
        <p:sp>
          <p:nvSpPr>
            <p:cNvPr id="126" name="TextBox 125"/>
            <p:cNvSpPr txBox="1"/>
            <p:nvPr/>
          </p:nvSpPr>
          <p:spPr>
            <a:xfrm>
              <a:off x="728293" y="376721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일</a:t>
              </a:r>
              <a:endParaRPr lang="ko-KR" altLang="en-US" sz="28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 flipV="1">
              <a:off x="1292943" y="1708303"/>
              <a:ext cx="6997247" cy="2274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131"/>
            <p:cNvSpPr/>
            <p:nvPr/>
          </p:nvSpPr>
          <p:spPr>
            <a:xfrm>
              <a:off x="1485531" y="1333877"/>
              <a:ext cx="143661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500" dirty="0">
                  <a:solidFill>
                    <a:schemeClr val="bg1">
                      <a:lumMod val="75000"/>
                    </a:schemeClr>
                  </a:solidFill>
                </a:rPr>
                <a:t>직접 쓰기</a:t>
              </a:r>
            </a:p>
          </p:txBody>
        </p:sp>
        <p:cxnSp>
          <p:nvCxnSpPr>
            <p:cNvPr id="143" name="직선 연결선 142"/>
            <p:cNvCxnSpPr/>
            <p:nvPr/>
          </p:nvCxnSpPr>
          <p:spPr>
            <a:xfrm flipV="1">
              <a:off x="1292943" y="2312939"/>
              <a:ext cx="6997247" cy="2274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직사각형 143"/>
            <p:cNvSpPr/>
            <p:nvPr/>
          </p:nvSpPr>
          <p:spPr>
            <a:xfrm>
              <a:off x="1485531" y="1938513"/>
              <a:ext cx="143661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500" dirty="0">
                  <a:solidFill>
                    <a:schemeClr val="bg1">
                      <a:lumMod val="75000"/>
                    </a:schemeClr>
                  </a:solidFill>
                </a:rPr>
                <a:t>직접 쓰기</a:t>
              </a:r>
            </a:p>
          </p:txBody>
        </p:sp>
        <p:cxnSp>
          <p:nvCxnSpPr>
            <p:cNvPr id="145" name="직선 연결선 144"/>
            <p:cNvCxnSpPr/>
            <p:nvPr/>
          </p:nvCxnSpPr>
          <p:spPr>
            <a:xfrm flipV="1">
              <a:off x="1292943" y="2970441"/>
              <a:ext cx="6997247" cy="2274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/>
            <p:cNvSpPr/>
            <p:nvPr/>
          </p:nvSpPr>
          <p:spPr>
            <a:xfrm>
              <a:off x="1485531" y="2596015"/>
              <a:ext cx="143661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500" dirty="0">
                  <a:solidFill>
                    <a:schemeClr val="bg1">
                      <a:lumMod val="75000"/>
                    </a:schemeClr>
                  </a:solidFill>
                </a:rPr>
                <a:t>직접 쓰기</a:t>
              </a:r>
            </a:p>
          </p:txBody>
        </p:sp>
        <p:cxnSp>
          <p:nvCxnSpPr>
            <p:cNvPr id="147" name="직선 연결선 146"/>
            <p:cNvCxnSpPr/>
            <p:nvPr/>
          </p:nvCxnSpPr>
          <p:spPr>
            <a:xfrm flipV="1">
              <a:off x="1292943" y="3596137"/>
              <a:ext cx="6997247" cy="2274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직사각형 147"/>
            <p:cNvSpPr/>
            <p:nvPr/>
          </p:nvSpPr>
          <p:spPr>
            <a:xfrm>
              <a:off x="1485531" y="3221711"/>
              <a:ext cx="143661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500" dirty="0">
                  <a:solidFill>
                    <a:schemeClr val="bg1">
                      <a:lumMod val="75000"/>
                    </a:schemeClr>
                  </a:solidFill>
                </a:rPr>
                <a:t>직접 쓰기</a:t>
              </a:r>
            </a:p>
          </p:txBody>
        </p:sp>
        <p:cxnSp>
          <p:nvCxnSpPr>
            <p:cNvPr id="149" name="직선 연결선 148"/>
            <p:cNvCxnSpPr/>
            <p:nvPr/>
          </p:nvCxnSpPr>
          <p:spPr>
            <a:xfrm flipV="1">
              <a:off x="1292943" y="4187807"/>
              <a:ext cx="6997247" cy="2274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>
            <a:xfrm>
              <a:off x="1485531" y="3813381"/>
              <a:ext cx="143661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sz="2500" dirty="0">
                  <a:solidFill>
                    <a:schemeClr val="bg1">
                      <a:lumMod val="75000"/>
                    </a:schemeClr>
                  </a:solidFill>
                </a:rPr>
                <a:t>직접 쓰기</a:t>
              </a:r>
            </a:p>
          </p:txBody>
        </p:sp>
      </p:grpSp>
      <p:pic>
        <p:nvPicPr>
          <p:cNvPr id="151" name="그림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544" y="4560004"/>
            <a:ext cx="997200" cy="313585"/>
          </a:xfrm>
          <a:prstGeom prst="rect">
            <a:avLst/>
          </a:prstGeom>
        </p:spPr>
      </p:pic>
      <p:pic>
        <p:nvPicPr>
          <p:cNvPr id="152" name="그림 1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927" y="4556946"/>
            <a:ext cx="997200" cy="313585"/>
          </a:xfrm>
          <a:prstGeom prst="rect">
            <a:avLst/>
          </a:prstGeom>
        </p:spPr>
      </p:pic>
      <p:sp>
        <p:nvSpPr>
          <p:cNvPr id="153" name="TextBox 152"/>
          <p:cNvSpPr txBox="1"/>
          <p:nvPr/>
        </p:nvSpPr>
        <p:spPr>
          <a:xfrm>
            <a:off x="1598276" y="1609785"/>
            <a:ext cx="71418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006EE6"/>
                </a:solidFill>
              </a:rPr>
              <a:t>마음으로 다가가요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624076" y="2135669"/>
            <a:ext cx="71160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mtClean="0">
                <a:solidFill>
                  <a:srgbClr val="006EE6"/>
                </a:solidFill>
              </a:rPr>
              <a:t>으로</a:t>
            </a:r>
            <a:r>
              <a:rPr lang="ko-KR" altLang="en-US" sz="2500" dirty="0" smtClean="0">
                <a:solidFill>
                  <a:srgbClr val="006EE6"/>
                </a:solidFill>
              </a:rPr>
              <a:t> 갈라졌던 세월의 이야기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598276" y="2692257"/>
            <a:ext cx="7141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solidFill>
                  <a:srgbClr val="006EE6"/>
                </a:solidFill>
              </a:rPr>
              <a:t>란도란</a:t>
            </a:r>
            <a:r>
              <a:rPr lang="ko-KR" altLang="en-US" sz="2500" dirty="0" smtClean="0">
                <a:solidFill>
                  <a:srgbClr val="006EE6"/>
                </a:solidFill>
              </a:rPr>
              <a:t> 이야기 나누며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624076" y="3292516"/>
            <a:ext cx="71160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rgbClr val="006EE6"/>
                </a:solidFill>
              </a:rPr>
              <a:t>일을 바라면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624076" y="3837771"/>
            <a:ext cx="71160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 smtClean="0">
                <a:solidFill>
                  <a:srgbClr val="006EE6"/>
                </a:solidFill>
              </a:rPr>
              <a:t>어날</a:t>
            </a:r>
            <a:r>
              <a:rPr lang="ko-KR" altLang="en-US" sz="2500" dirty="0" smtClean="0">
                <a:solidFill>
                  <a:srgbClr val="006EE6"/>
                </a:solidFill>
              </a:rPr>
              <a:t> 거예요</a:t>
            </a:r>
            <a:r>
              <a:rPr lang="en-US" altLang="ko-KR" sz="2500" dirty="0" smtClean="0">
                <a:solidFill>
                  <a:srgbClr val="006EE6"/>
                </a:solidFill>
              </a:rPr>
              <a:t>. </a:t>
            </a:r>
            <a:r>
              <a:rPr lang="ko-KR" altLang="en-US" sz="2500" dirty="0" smtClean="0">
                <a:solidFill>
                  <a:srgbClr val="006EE6"/>
                </a:solidFill>
              </a:rPr>
              <a:t>통일의 그날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5993095" y="5279269"/>
            <a:ext cx="3072649" cy="1198542"/>
            <a:chOff x="6365477" y="2279387"/>
            <a:chExt cx="4104323" cy="1677310"/>
          </a:xfrm>
        </p:grpSpPr>
        <p:grpSp>
          <p:nvGrpSpPr>
            <p:cNvPr id="80" name="그룹 79"/>
            <p:cNvGrpSpPr/>
            <p:nvPr/>
          </p:nvGrpSpPr>
          <p:grpSpPr>
            <a:xfrm>
              <a:off x="6365477" y="2279387"/>
              <a:ext cx="4104323" cy="1677310"/>
              <a:chOff x="9101269" y="2823846"/>
              <a:chExt cx="3801746" cy="1677310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9101269" y="2868398"/>
                <a:ext cx="3801746" cy="1632758"/>
                <a:chOff x="4964909" y="6091378"/>
                <a:chExt cx="3801746" cy="1632758"/>
              </a:xfrm>
            </p:grpSpPr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8" name="TextBox 87"/>
                <p:cNvSpPr txBox="1"/>
                <p:nvPr/>
              </p:nvSpPr>
              <p:spPr>
                <a:xfrm>
                  <a:off x="4964909" y="6243557"/>
                  <a:ext cx="3801746" cy="1480579"/>
                </a:xfrm>
                <a:prstGeom prst="roundRect">
                  <a:avLst>
                    <a:gd name="adj" fmla="val 7672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이 단원에서 배운 내용을 바탕으로 </a:t>
                  </a:r>
                  <a:endParaRPr lang="en-US" altLang="ko-KR" sz="1600" dirty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한반도 통일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 </a:t>
                  </a:r>
                  <a:r>
                    <a:rPr lang="ko-KR" altLang="en-US" sz="160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오행시를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지어 통일 감수성을 함양해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5" name="TextBox 84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타원 48"/>
          <p:cNvSpPr/>
          <p:nvPr/>
        </p:nvSpPr>
        <p:spPr>
          <a:xfrm>
            <a:off x="8480919" y="93742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08581" y="135097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421032" y="16233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2" name="타원 91"/>
          <p:cNvSpPr/>
          <p:nvPr/>
        </p:nvSpPr>
        <p:spPr>
          <a:xfrm flipH="1">
            <a:off x="7704832" y="4545034"/>
            <a:ext cx="219597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30182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단원을 마치며 자신의 모습을 되돌아봅시다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A66F57"/>
                </a:solidFill>
              </a:rPr>
              <a:t>활동 </a:t>
            </a:r>
            <a:r>
              <a:rPr lang="en-US" altLang="ko-KR" dirty="0" smtClean="0">
                <a:solidFill>
                  <a:srgbClr val="A66F57"/>
                </a:solidFill>
              </a:rPr>
              <a:t>/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rgbClr val="FF6600"/>
                </a:solidFill>
              </a:rPr>
              <a:t>자기 점검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단원 마무리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duk_04_06_0004_302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[302_</a:t>
            </a:r>
            <a:r>
              <a:rPr lang="ko-KR" altLang="en-US" dirty="0" smtClean="0"/>
              <a:t>자기 점검 탭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지시문</a:t>
            </a:r>
            <a:r>
              <a:rPr lang="ko-KR" altLang="en-US" dirty="0" smtClean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표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 algn="l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4" name="Picture 2" descr="D:\1_과학\1_초등 과학\3학년\1학기\2022\08_아이콘\help_icon.png">
            <a:extLst>
              <a:ext uri="{FF2B5EF4-FFF2-40B4-BE49-F238E27FC236}">
                <a16:creationId xmlns:a16="http://schemas.microsoft.com/office/drawing/2014/main" id="{089DF68E-420A-42AE-AAB0-C7FFA57C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55" y="1019689"/>
            <a:ext cx="162685" cy="1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79453" y="12692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79453" y="957032"/>
            <a:ext cx="8677827" cy="3926256"/>
            <a:chOff x="379453" y="957032"/>
            <a:chExt cx="8677827" cy="3926256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988" y="4545529"/>
              <a:ext cx="3053074" cy="337759"/>
            </a:xfrm>
            <a:prstGeom prst="rect">
              <a:avLst/>
            </a:prstGeom>
          </p:spPr>
        </p:pic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AD6F64CF-85DE-4B0F-A731-BAEB0B50DFB0}"/>
                </a:ext>
              </a:extLst>
            </p:cNvPr>
            <p:cNvGrpSpPr/>
            <p:nvPr/>
          </p:nvGrpSpPr>
          <p:grpSpPr>
            <a:xfrm>
              <a:off x="7786139" y="979416"/>
              <a:ext cx="1271141" cy="226833"/>
              <a:chOff x="5349044" y="2096438"/>
              <a:chExt cx="1125268" cy="223294"/>
            </a:xfrm>
          </p:grpSpPr>
          <p:sp>
            <p:nvSpPr>
              <p:cNvPr id="120" name="사각형: 둥근 모서리 13">
                <a:extLst>
                  <a:ext uri="{FF2B5EF4-FFF2-40B4-BE49-F238E27FC236}">
                    <a16:creationId xmlns:a16="http://schemas.microsoft.com/office/drawing/2014/main" id="{2090529F-F384-4AD5-9246-BA4D553262BF}"/>
                  </a:ext>
                </a:extLst>
              </p:cNvPr>
              <p:cNvSpPr/>
              <p:nvPr/>
            </p:nvSpPr>
            <p:spPr>
              <a:xfrm>
                <a:off x="5349044" y="2096438"/>
                <a:ext cx="1125268" cy="223294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>
                  <a:lumMod val="95000"/>
                </a:sysClr>
              </a:solidFill>
              <a:ln w="19050">
                <a:noFill/>
              </a:ln>
            </p:spPr>
            <p:txBody>
              <a:bodyPr rtlCol="0" anchor="ctr"/>
              <a:lstStyle/>
              <a:p>
                <a:pPr marL="14400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spc="-50" dirty="0" smtClean="0">
                    <a:solidFill>
                      <a:prstClr val="black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 얼굴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을 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클릭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하세요</a:t>
                </a:r>
                <a:r>
                  <a:rPr kumimoji="0" lang="en-US" altLang="ko-KR" sz="900" i="0" u="none" strike="noStrike" kern="0" cap="none" spc="-50" normalizeH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.</a:t>
                </a:r>
                <a:endPara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pic>
            <p:nvPicPr>
              <p:cNvPr id="121" name="Picture 2" descr="D:\1_과학\1_초등 과학\3학년\1학기\2022\08_아이콘\help_icon.png">
                <a:extLst>
                  <a:ext uri="{FF2B5EF4-FFF2-40B4-BE49-F238E27FC236}">
                    <a16:creationId xmlns:a16="http://schemas.microsoft.com/office/drawing/2014/main" id="{089DF68E-420A-42AE-AAB0-C7FFA57C1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9893" y="2136075"/>
                <a:ext cx="144016" cy="144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9" name="그룹 68"/>
            <p:cNvGrpSpPr/>
            <p:nvPr/>
          </p:nvGrpSpPr>
          <p:grpSpPr>
            <a:xfrm>
              <a:off x="445091" y="1415616"/>
              <a:ext cx="8604181" cy="682626"/>
              <a:chOff x="296416" y="1865240"/>
              <a:chExt cx="8604181" cy="682626"/>
            </a:xfrm>
          </p:grpSpPr>
          <p:sp>
            <p:nvSpPr>
              <p:cNvPr id="109" name="모서리가 둥근 직사각형 108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한반도가 분단돼 있는 현실을 </a:t>
                </a:r>
                <a:r>
                  <a:rPr lang="ko-KR" altLang="en-US" sz="2500" dirty="0" err="1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이해했나요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111" name="그룹 110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118" name="모서리가 둥근 직사각형 117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19" name="그림 118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112" name="그룹 111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17" name="그림 116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113" name="그룹 112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15" name="그림 114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0" name="그룹 69"/>
            <p:cNvGrpSpPr/>
            <p:nvPr/>
          </p:nvGrpSpPr>
          <p:grpSpPr>
            <a:xfrm>
              <a:off x="445090" y="2208760"/>
              <a:ext cx="8604181" cy="682626"/>
              <a:chOff x="296416" y="1865240"/>
              <a:chExt cx="8604181" cy="682626"/>
            </a:xfrm>
          </p:grpSpPr>
          <p:sp>
            <p:nvSpPr>
              <p:cNvPr id="98" name="모서리가 둥근 직사각형 97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통일이 왜 필요한지 설명할 수 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107" name="모서리가 둥근 직사각형 106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08" name="그림 107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101" name="그룹 100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105" name="모서리가 둥근 직사각형 104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06" name="그림 105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102" name="그룹 101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103" name="모서리가 둥근 직사각형 102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04" name="그림 103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1" name="그룹 70"/>
            <p:cNvGrpSpPr/>
            <p:nvPr/>
          </p:nvGrpSpPr>
          <p:grpSpPr>
            <a:xfrm>
              <a:off x="445089" y="2991720"/>
              <a:ext cx="8604181" cy="682626"/>
              <a:chOff x="296416" y="1865240"/>
              <a:chExt cx="8604181" cy="682626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통일을 이루기 위해 실천한 일이 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89" name="그룹 88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97" name="그림 96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90" name="그룹 89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95" name="그림 94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91" name="그룹 90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93" name="그림 92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2" name="그룹 71"/>
            <p:cNvGrpSpPr/>
            <p:nvPr/>
          </p:nvGrpSpPr>
          <p:grpSpPr>
            <a:xfrm>
              <a:off x="445088" y="3776072"/>
              <a:ext cx="8604181" cy="682626"/>
              <a:chOff x="296416" y="1865240"/>
              <a:chExt cx="8604181" cy="682626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통일에 대해 긍정적인 태도를 </a:t>
                </a:r>
                <a:r>
                  <a:rPr lang="ko-KR" altLang="en-US" sz="2500" dirty="0" err="1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지녔나요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78" name="그룹 77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85" name="모서리가 둥근 직사각형 84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86" name="그림 85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79" name="그룹 78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83" name="모서리가 둥근 직사각형 82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80" name="그룹 79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81" name="모서리가 둥근 직사각형 80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>
                <a:blip r:embed="rId6">
                  <a:extLst/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sp>
          <p:nvSpPr>
            <p:cNvPr id="73" name="타원 72"/>
            <p:cNvSpPr/>
            <p:nvPr/>
          </p:nvSpPr>
          <p:spPr>
            <a:xfrm>
              <a:off x="7553108" y="957032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379453" y="126926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389855" y="4308624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67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이산가족을 찾습니다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읽어봅시다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생각 놀이터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dirty="0"/>
              <a:t>duk_04_06_0004_303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[303_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 1]</a:t>
            </a:r>
          </a:p>
          <a:p>
            <a:r>
              <a:rPr lang="ko-KR" altLang="en-US" dirty="0" smtClean="0"/>
              <a:t>메모지 폼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고정텍스트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: </a:t>
            </a:r>
            <a:r>
              <a:rPr lang="ko-KR" altLang="en-US" dirty="0" err="1" smtClean="0"/>
              <a:t>줄바꿈</a:t>
            </a:r>
            <a:r>
              <a:rPr lang="ko-KR" altLang="en-US" dirty="0" smtClean="0"/>
              <a:t> 유지해주세요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9721" y="827435"/>
            <a:ext cx="9222229" cy="3906074"/>
            <a:chOff x="606986" y="1619076"/>
            <a:chExt cx="8587348" cy="3280096"/>
          </a:xfrm>
        </p:grpSpPr>
        <p:grpSp>
          <p:nvGrpSpPr>
            <p:cNvPr id="23" name="그룹 2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03811" y="1161861"/>
            <a:ext cx="8882262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우리나라에서 방송된 텔레비전 프로그램이 세계에서 가장 오래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계속된 생방송으로 기록된 사실을 알고 있나요</a:t>
            </a:r>
            <a:r>
              <a:rPr lang="en-US" altLang="ko-KR" sz="2500" dirty="0" smtClean="0"/>
              <a:t>? </a:t>
            </a:r>
            <a:r>
              <a:rPr lang="ko-KR" altLang="en-US" sz="2500" dirty="0" smtClean="0"/>
              <a:t>우리나라의 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한 방송국에서 휴전 </a:t>
            </a:r>
            <a:r>
              <a:rPr lang="en-US" altLang="ko-KR" sz="2500" dirty="0" smtClean="0"/>
              <a:t>30</a:t>
            </a:r>
            <a:r>
              <a:rPr lang="ko-KR" altLang="en-US" sz="2500" dirty="0" smtClean="0"/>
              <a:t>주년을 기념해 </a:t>
            </a:r>
            <a:r>
              <a:rPr lang="en-US" altLang="ko-KR" sz="2500" dirty="0" smtClean="0"/>
              <a:t>‘</a:t>
            </a:r>
            <a:r>
              <a:rPr lang="ko-KR" altLang="en-US" sz="2500" dirty="0" smtClean="0"/>
              <a:t>이산가족을 찾습니다</a:t>
            </a:r>
            <a:r>
              <a:rPr lang="en-US" altLang="ko-KR" sz="2500" dirty="0" smtClean="0"/>
              <a:t>’</a:t>
            </a:r>
            <a:r>
              <a:rPr lang="ko-KR" altLang="en-US" sz="2500" dirty="0" smtClean="0"/>
              <a:t>라는  생방송을 진행했어요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처음에는 이산가족 </a:t>
            </a:r>
            <a:r>
              <a:rPr lang="en-US" altLang="ko-KR" sz="2500" dirty="0" smtClean="0"/>
              <a:t>150</a:t>
            </a:r>
            <a:r>
              <a:rPr lang="ko-KR" altLang="en-US" sz="2500" dirty="0" smtClean="0"/>
              <a:t>여 명을 방송국에 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초청해 사연을 소개하려고 계획했지요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하지만 방송이 </a:t>
            </a:r>
            <a:r>
              <a:rPr lang="ko-KR" altLang="en-US" sz="2500" dirty="0"/>
              <a:t>시</a:t>
            </a:r>
            <a:r>
              <a:rPr lang="ko-KR" altLang="en-US" sz="2500" dirty="0" smtClean="0"/>
              <a:t>작되자 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같은 처지인 이산가족 </a:t>
            </a:r>
            <a:r>
              <a:rPr lang="en-US" altLang="ko-KR" sz="2500" dirty="0" smtClean="0"/>
              <a:t>1,000</a:t>
            </a:r>
            <a:r>
              <a:rPr lang="ko-KR" altLang="en-US" sz="2500" dirty="0" smtClean="0"/>
              <a:t>여 명이 방송국에 몰려들었어요</a:t>
            </a:r>
            <a:r>
              <a:rPr lang="en-US" altLang="ko-KR" sz="2500" dirty="0" smtClean="0"/>
              <a:t>. </a:t>
            </a:r>
            <a:br>
              <a:rPr lang="en-US" altLang="ko-KR" sz="2500" dirty="0" smtClean="0"/>
            </a:br>
            <a:r>
              <a:rPr lang="en-US" altLang="ko-KR" sz="2500" dirty="0" smtClean="0"/>
              <a:t>1</a:t>
            </a:r>
            <a:r>
              <a:rPr lang="ko-KR" altLang="en-US" sz="2500" dirty="0" smtClean="0"/>
              <a:t>시간 </a:t>
            </a:r>
            <a:r>
              <a:rPr lang="en-US" altLang="ko-KR" sz="2500" dirty="0" smtClean="0"/>
              <a:t>30</a:t>
            </a:r>
            <a:r>
              <a:rPr lang="ko-KR" altLang="en-US" sz="2500" dirty="0" smtClean="0"/>
              <a:t>분 정도 진행할 예정이었던 이 방송은 다음 날 새벽 </a:t>
            </a:r>
            <a:r>
              <a:rPr lang="en-US" altLang="ko-KR" sz="2500" dirty="0" smtClean="0"/>
              <a:t>3</a:t>
            </a:r>
            <a:r>
              <a:rPr lang="ko-KR" altLang="en-US" sz="2500" dirty="0" smtClean="0"/>
              <a:t>시까지 진행됐어요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43" name="타원 42"/>
          <p:cNvSpPr/>
          <p:nvPr/>
        </p:nvSpPr>
        <p:spPr>
          <a:xfrm>
            <a:off x="3673489" y="4616836"/>
            <a:ext cx="259200" cy="2429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932689" y="4609225"/>
            <a:ext cx="1775488" cy="320042"/>
            <a:chOff x="4915693" y="4615244"/>
            <a:chExt cx="1775488" cy="32004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333352" y="1039848"/>
            <a:ext cx="259200" cy="2429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7457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79721" y="827435"/>
            <a:ext cx="9222229" cy="3906074"/>
            <a:chOff x="606986" y="1619076"/>
            <a:chExt cx="8587348" cy="3280096"/>
          </a:xfrm>
        </p:grpSpPr>
        <p:grpSp>
          <p:nvGrpSpPr>
            <p:cNvPr id="39" name="그룹 38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60" name="직사각형 59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0" name="직선 연결선 39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왼쪽 대괄호 51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왼쪽 대괄호 52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왼쪽 대괄호 53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 54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이산가족을 찾습니다</a:t>
            </a:r>
            <a:r>
              <a:rPr lang="en-US" altLang="ko-KR" dirty="0"/>
              <a:t>’</a:t>
            </a:r>
            <a:r>
              <a:rPr lang="ko-KR" altLang="en-US" dirty="0"/>
              <a:t>를 읽어봅시다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생각 놀이터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dirty="0"/>
              <a:t>duk_04_06_0004_303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 err="1"/>
              <a:t>이너탭</a:t>
            </a:r>
            <a:r>
              <a:rPr lang="en-US" altLang="ko-KR" dirty="0"/>
              <a:t> 1]</a:t>
            </a:r>
          </a:p>
          <a:p>
            <a:r>
              <a:rPr lang="ko-KR" altLang="en-US" dirty="0"/>
              <a:t>메모지 폼 </a:t>
            </a:r>
            <a:r>
              <a:rPr lang="en-US" altLang="ko-KR" dirty="0"/>
              <a:t>+ </a:t>
            </a:r>
            <a:r>
              <a:rPr lang="ko-KR" altLang="en-US" dirty="0" err="1"/>
              <a:t>고정텍스트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 err="1"/>
              <a:t>줄바꿈</a:t>
            </a:r>
            <a:r>
              <a:rPr lang="ko-KR" altLang="en-US" dirty="0"/>
              <a:t> 유지해주세요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3811" y="1161863"/>
            <a:ext cx="8882262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다음 날 아침이 밝자 더욱 놀라운 일이 벌어졌어요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방송국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주변으로 이산가족 </a:t>
            </a:r>
            <a:r>
              <a:rPr lang="en-US" altLang="ko-KR" sz="2500" dirty="0" smtClean="0"/>
              <a:t>1</a:t>
            </a:r>
            <a:r>
              <a:rPr lang="ko-KR" altLang="en-US" sz="2500" dirty="0" smtClean="0"/>
              <a:t>만여명이 몰려든 것이에요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깜짝 놀란 방송국은 모든 방송 프로그램을 취소하고 본격적으로 </a:t>
            </a:r>
            <a:r>
              <a:rPr lang="en-US" altLang="ko-KR" sz="2500" dirty="0" smtClean="0"/>
              <a:t>‘</a:t>
            </a:r>
            <a:r>
              <a:rPr lang="ko-KR" altLang="en-US" sz="2500" dirty="0" smtClean="0"/>
              <a:t>이산가족을 찾습니다</a:t>
            </a:r>
            <a:r>
              <a:rPr lang="en-US" altLang="ko-KR" sz="2500" dirty="0" smtClean="0"/>
              <a:t>’ </a:t>
            </a:r>
            <a:r>
              <a:rPr lang="ko-KR" altLang="en-US" sz="2500" dirty="0" smtClean="0"/>
              <a:t>생방송에 집중했어요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이 방송은 </a:t>
            </a:r>
            <a:r>
              <a:rPr lang="en-US" altLang="ko-KR" sz="2500" dirty="0" smtClean="0"/>
              <a:t>1983</a:t>
            </a:r>
            <a:r>
              <a:rPr lang="ko-KR" altLang="en-US" sz="2500" dirty="0" smtClean="0"/>
              <a:t>년 </a:t>
            </a:r>
            <a:r>
              <a:rPr lang="en-US" altLang="ko-KR" sz="2500" dirty="0" smtClean="0"/>
              <a:t>6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30</a:t>
            </a:r>
            <a:r>
              <a:rPr lang="ko-KR" altLang="en-US" sz="2500" dirty="0" smtClean="0"/>
              <a:t>일 밤 </a:t>
            </a:r>
            <a:r>
              <a:rPr lang="en-US" altLang="ko-KR" sz="2500" dirty="0" smtClean="0"/>
              <a:t>10</a:t>
            </a:r>
            <a:r>
              <a:rPr lang="ko-KR" altLang="en-US" sz="2500" dirty="0" smtClean="0"/>
              <a:t>시 </a:t>
            </a:r>
            <a:r>
              <a:rPr lang="en-US" altLang="ko-KR" sz="2500" dirty="0" smtClean="0"/>
              <a:t>15</a:t>
            </a:r>
            <a:r>
              <a:rPr lang="ko-KR" altLang="en-US" sz="2500" dirty="0" smtClean="0"/>
              <a:t>분에 시작해 </a:t>
            </a:r>
            <a:r>
              <a:rPr lang="en-US" altLang="ko-KR" sz="2500" dirty="0" smtClean="0"/>
              <a:t>11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14</a:t>
            </a:r>
            <a:r>
              <a:rPr lang="ko-KR" altLang="en-US" sz="2500" dirty="0" smtClean="0"/>
              <a:t>일 새벽 </a:t>
            </a:r>
            <a:r>
              <a:rPr lang="en-US" altLang="ko-KR" sz="2500" dirty="0" smtClean="0"/>
              <a:t>4</a:t>
            </a:r>
            <a:r>
              <a:rPr lang="ko-KR" altLang="en-US" sz="2500" dirty="0" smtClean="0"/>
              <a:t>시까지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무려 </a:t>
            </a:r>
            <a:r>
              <a:rPr lang="en-US" altLang="ko-KR" sz="2500" dirty="0" smtClean="0"/>
              <a:t>138</a:t>
            </a:r>
            <a:r>
              <a:rPr lang="ko-KR" altLang="en-US" sz="2500" dirty="0" smtClean="0"/>
              <a:t>일에 걸쳐 </a:t>
            </a:r>
            <a:r>
              <a:rPr lang="en-US" altLang="ko-KR" sz="2500" dirty="0" smtClean="0"/>
              <a:t>453</a:t>
            </a:r>
            <a:r>
              <a:rPr lang="ko-KR" altLang="en-US" sz="2500" dirty="0" smtClean="0"/>
              <a:t>시간 </a:t>
            </a:r>
            <a:r>
              <a:rPr lang="en-US" altLang="ko-KR" sz="2500" dirty="0" smtClean="0"/>
              <a:t>45</a:t>
            </a:r>
            <a:r>
              <a:rPr lang="ko-KR" altLang="en-US" sz="2500" dirty="0" smtClean="0"/>
              <a:t>분 동안 진행됐어요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약 </a:t>
            </a:r>
            <a:r>
              <a:rPr lang="en-US" altLang="ko-KR" sz="2500" dirty="0" smtClean="0"/>
              <a:t>10</a:t>
            </a:r>
            <a:r>
              <a:rPr lang="ko-KR" altLang="en-US" sz="2500" dirty="0" smtClean="0"/>
              <a:t>만 건에 이르는 출연 신청을 받았으며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그중 </a:t>
            </a:r>
            <a:r>
              <a:rPr lang="en-US" altLang="ko-KR" sz="2500" dirty="0"/>
              <a:t>5</a:t>
            </a:r>
            <a:r>
              <a:rPr lang="ko-KR" altLang="en-US" sz="2500" dirty="0" smtClean="0"/>
              <a:t>만 </a:t>
            </a:r>
            <a:r>
              <a:rPr lang="en-US" altLang="ko-KR" sz="2500" dirty="0" smtClean="0"/>
              <a:t>3,536</a:t>
            </a:r>
            <a:r>
              <a:rPr lang="ko-KR" altLang="en-US" sz="2500" dirty="0" smtClean="0"/>
              <a:t>건을 방송에 소개했고</a:t>
            </a:r>
            <a:r>
              <a:rPr lang="en-US" altLang="ko-KR" sz="2500" dirty="0" smtClean="0"/>
              <a:t>, 1</a:t>
            </a:r>
            <a:r>
              <a:rPr lang="ko-KR" altLang="en-US" sz="2500" dirty="0" smtClean="0"/>
              <a:t>만 </a:t>
            </a:r>
            <a:r>
              <a:rPr lang="en-US" altLang="ko-KR" sz="2500" dirty="0" smtClean="0"/>
              <a:t>189</a:t>
            </a:r>
            <a:r>
              <a:rPr lang="ko-KR" altLang="en-US" sz="2500" dirty="0" smtClean="0"/>
              <a:t>건의 이산가족이 상봉</a:t>
            </a:r>
            <a:r>
              <a:rPr lang="en-US" altLang="ko-KR" sz="2500" dirty="0" smtClean="0"/>
              <a:t/>
            </a:r>
            <a:br>
              <a:rPr lang="en-US" altLang="ko-KR" sz="2500" dirty="0" smtClean="0"/>
            </a:br>
            <a:r>
              <a:rPr lang="ko-KR" altLang="en-US" sz="2500" dirty="0" smtClean="0"/>
              <a:t>했어요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43" name="타원 42"/>
          <p:cNvSpPr/>
          <p:nvPr/>
        </p:nvSpPr>
        <p:spPr>
          <a:xfrm>
            <a:off x="3673489" y="4616836"/>
            <a:ext cx="259200" cy="2429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036736" y="4566176"/>
            <a:ext cx="1789046" cy="320041"/>
            <a:chOff x="1971574" y="4664292"/>
            <a:chExt cx="1789046" cy="32004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683A0B8-F5F3-4E2B-80D4-F4A81705E588}"/>
                </a:ext>
              </a:extLst>
            </p:cNvPr>
            <p:cNvGrpSpPr/>
            <p:nvPr/>
          </p:nvGrpSpPr>
          <p:grpSpPr>
            <a:xfrm>
              <a:off x="2286315" y="4664292"/>
              <a:ext cx="1474305" cy="320041"/>
              <a:chOff x="3115576" y="4679681"/>
              <a:chExt cx="1474305" cy="320041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1FB34A7-D9E5-48F4-807F-3D8825268C2E}"/>
                  </a:ext>
                </a:extLst>
              </p:cNvPr>
              <p:cNvGrpSpPr/>
              <p:nvPr/>
            </p:nvGrpSpPr>
            <p:grpSpPr>
              <a:xfrm>
                <a:off x="3471958" y="4679681"/>
                <a:ext cx="1117923" cy="320041"/>
                <a:chOff x="2648802" y="5006256"/>
                <a:chExt cx="1117923" cy="320041"/>
              </a:xfrm>
            </p:grpSpPr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811F3346-69DC-4867-B47F-EA5E1D9BD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6319" t="87963" r="61864" b="4670"/>
                <a:stretch/>
              </p:blipFill>
              <p:spPr>
                <a:xfrm>
                  <a:off x="2648802" y="5008731"/>
                  <a:ext cx="773923" cy="314808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151D21C4-E78E-45BD-8FC8-85ED00080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3283" t="87905" r="21923" b="4606"/>
                <a:stretch/>
              </p:blipFill>
              <p:spPr>
                <a:xfrm>
                  <a:off x="3452717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BD4634B4-AB39-4B65-BB3F-9E5E47FC5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3115576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51D21C4-E78E-45BD-8FC8-85ED0008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83" t="87905" r="21923" b="4606"/>
            <a:stretch/>
          </p:blipFill>
          <p:spPr>
            <a:xfrm flipH="1">
              <a:off x="1971574" y="4664292"/>
              <a:ext cx="314008" cy="320041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333352" y="1039848"/>
            <a:ext cx="259200" cy="2429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6307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79721" y="827435"/>
            <a:ext cx="9222229" cy="3906074"/>
            <a:chOff x="606986" y="1619076"/>
            <a:chExt cx="8587348" cy="3280096"/>
          </a:xfrm>
        </p:grpSpPr>
        <p:grpSp>
          <p:nvGrpSpPr>
            <p:cNvPr id="39" name="그룹 38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54" name="직사각형 53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0" name="직선 연결선 39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왼쪽 대괄호 45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왼쪽 대괄호 46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왼쪽 대괄호 47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이산가족을 찾습니다</a:t>
            </a:r>
            <a:r>
              <a:rPr lang="en-US" altLang="ko-KR" dirty="0"/>
              <a:t>’</a:t>
            </a:r>
            <a:r>
              <a:rPr lang="ko-KR" altLang="en-US" dirty="0"/>
              <a:t>를 읽어봅시다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-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생각 놀이터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dirty="0"/>
              <a:t>duk_04_06_0004_303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 err="1"/>
              <a:t>이너탭</a:t>
            </a:r>
            <a:r>
              <a:rPr lang="en-US" altLang="ko-KR" dirty="0"/>
              <a:t> 1]</a:t>
            </a:r>
          </a:p>
          <a:p>
            <a:r>
              <a:rPr lang="ko-KR" altLang="en-US" dirty="0"/>
              <a:t>메모지 폼 </a:t>
            </a:r>
            <a:r>
              <a:rPr lang="en-US" altLang="ko-KR" dirty="0"/>
              <a:t>+ </a:t>
            </a:r>
            <a:r>
              <a:rPr lang="ko-KR" altLang="en-US" dirty="0" err="1"/>
              <a:t>고정텍스트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 err="1"/>
              <a:t>줄바꿈</a:t>
            </a:r>
            <a:r>
              <a:rPr lang="ko-KR" altLang="en-US" dirty="0"/>
              <a:t> 유지해주세요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03811" y="1546585"/>
            <a:ext cx="8882262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2500" dirty="0" smtClean="0"/>
              <a:t>  </a:t>
            </a:r>
            <a:r>
              <a:rPr lang="ko-KR" altLang="en-US" sz="2500" dirty="0" smtClean="0"/>
              <a:t>전국을 눈물 바다로 만든 </a:t>
            </a:r>
            <a:r>
              <a:rPr lang="en-US" altLang="ko-KR" sz="2500" dirty="0" smtClean="0"/>
              <a:t>‘</a:t>
            </a:r>
            <a:r>
              <a:rPr lang="ko-KR" altLang="en-US" sz="2500" dirty="0" smtClean="0"/>
              <a:t>이산가족을 찾습니다</a:t>
            </a:r>
            <a:r>
              <a:rPr lang="en-US" altLang="ko-KR" sz="2500" dirty="0" smtClean="0"/>
              <a:t>’ </a:t>
            </a:r>
            <a:r>
              <a:rPr lang="ko-KR" altLang="en-US" sz="2500" dirty="0" smtClean="0"/>
              <a:t>생방송은 차디찬 남북 관계도 녹여줬어요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남북한의 이산가족 문제가 주목받으면서 방송 </a:t>
            </a:r>
            <a:r>
              <a:rPr lang="en-US" altLang="ko-KR" sz="2500" dirty="0" smtClean="0"/>
              <a:t>2</a:t>
            </a:r>
            <a:r>
              <a:rPr lang="ko-KR" altLang="en-US" sz="2500" dirty="0" smtClean="0"/>
              <a:t>년 후에는 이산가족이  실제 상봉하기도 했죠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하지만 우리 주위에는 아직도 헤어진 가족을 찾지 못한 많은 이산 가족이 있어요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우리 모두 전쟁과 분단으로 발생한 이산가족 문제가 하루빨리 해결되기를 한마음으로 기대해 봐요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43" name="타원 42"/>
          <p:cNvSpPr/>
          <p:nvPr/>
        </p:nvSpPr>
        <p:spPr>
          <a:xfrm>
            <a:off x="3673489" y="4616836"/>
            <a:ext cx="259200" cy="2429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 flipH="1">
            <a:off x="3954087" y="4608734"/>
            <a:ext cx="1775488" cy="320042"/>
            <a:chOff x="4915693" y="4615244"/>
            <a:chExt cx="1775488" cy="320042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2" name="타원 31"/>
          <p:cNvSpPr/>
          <p:nvPr/>
        </p:nvSpPr>
        <p:spPr>
          <a:xfrm>
            <a:off x="333352" y="1039848"/>
            <a:ext cx="259200" cy="2429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5465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72763"/>
              </p:ext>
            </p:extLst>
          </p:nvPr>
        </p:nvGraphicFramePr>
        <p:xfrm>
          <a:off x="239349" y="393459"/>
          <a:ext cx="11713302" cy="374910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통일을 기다리는 나의 마음 살피기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duk_04_06_0004_101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 안내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duk_04_06_0004_102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「너와 내가 만나면」 부르고 나만의 노랫말 만들기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duk_04_06_0004_201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완성한 노래 부르기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duk_04_06_0004_301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단원 마무리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duk_04_06_0004_302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26077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생각 놀이터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duk_04_06_0004_303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12262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나는 통일을 얼마나 기다리고 있는지 이야기해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dirty="0"/>
              <a:t>통일을 기다리는 나의 마음 </a:t>
            </a:r>
            <a:r>
              <a:rPr lang="ko-KR" altLang="en-US" dirty="0" smtClean="0"/>
              <a:t>살피기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duk_04_06_0004_101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[101]</a:t>
            </a:r>
          </a:p>
          <a:p>
            <a:r>
              <a:rPr lang="ko-KR" altLang="en-US" dirty="0" err="1" smtClean="0"/>
              <a:t>그룹삽화</a:t>
            </a:r>
            <a:r>
              <a:rPr lang="ko-KR" altLang="en-US" dirty="0" smtClean="0"/>
              <a:t> 삽입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     </a:t>
            </a:r>
            <a:r>
              <a:rPr lang="ko-KR" altLang="en-US" dirty="0" smtClean="0"/>
              <a:t>삽화 </a:t>
            </a:r>
            <a:r>
              <a:rPr lang="ko-KR" altLang="en-US" dirty="0"/>
              <a:t>크기는 전체 화면에 맞춤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모서리 </a:t>
            </a:r>
            <a:r>
              <a:rPr lang="ko-KR" altLang="en-US" dirty="0" err="1"/>
              <a:t>라운딩</a:t>
            </a:r>
            <a:r>
              <a:rPr lang="ko-KR" altLang="en-US" dirty="0"/>
              <a:t> 없음 </a:t>
            </a:r>
            <a:r>
              <a:rPr lang="en-US" altLang="ko-KR" dirty="0"/>
              <a:t>&gt; </a:t>
            </a:r>
            <a:r>
              <a:rPr lang="ko-KR" altLang="en-US" dirty="0"/>
              <a:t>꽉 차게 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/>
              <a:t>노란</a:t>
            </a:r>
            <a:r>
              <a:rPr lang="en-US" altLang="ko-KR" dirty="0"/>
              <a:t> </a:t>
            </a:r>
            <a:r>
              <a:rPr lang="ko-KR" altLang="en-US" dirty="0" err="1"/>
              <a:t>말풍선</a:t>
            </a:r>
            <a:r>
              <a:rPr lang="ko-KR" altLang="en-US" dirty="0"/>
              <a:t> 클릭 시 각각 </a:t>
            </a:r>
            <a:r>
              <a:rPr lang="en-US" altLang="ko-KR" dirty="0"/>
              <a:t>2</a:t>
            </a:r>
            <a:r>
              <a:rPr lang="en-US" altLang="ko-KR" dirty="0" smtClean="0"/>
              <a:t>-1</a:t>
            </a:r>
            <a:r>
              <a:rPr lang="en-US" altLang="ko-KR" dirty="0"/>
              <a:t>, </a:t>
            </a:r>
            <a:r>
              <a:rPr lang="en-US" altLang="ko-KR" dirty="0" smtClean="0"/>
              <a:t>2-2 </a:t>
            </a:r>
            <a:r>
              <a:rPr lang="ko-KR" altLang="en-US" dirty="0" err="1"/>
              <a:t>말풍선</a:t>
            </a:r>
            <a:r>
              <a:rPr lang="ko-KR" altLang="en-US" dirty="0"/>
              <a:t>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버튼 </a:t>
            </a:r>
            <a:r>
              <a:rPr lang="en-US" altLang="ko-KR" dirty="0"/>
              <a:t>or </a:t>
            </a:r>
            <a:r>
              <a:rPr lang="ko-KR" altLang="en-US" dirty="0"/>
              <a:t>캐릭터 클릭 시 </a:t>
            </a:r>
            <a:r>
              <a:rPr lang="ko-KR" altLang="en-US" dirty="0" err="1"/>
              <a:t>말풍선</a:t>
            </a:r>
            <a:r>
              <a:rPr lang="ko-KR" altLang="en-US" dirty="0"/>
              <a:t> 사라짐</a:t>
            </a:r>
          </a:p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9" name="그룹 38"/>
          <p:cNvGrpSpPr/>
          <p:nvPr/>
        </p:nvGrpSpPr>
        <p:grpSpPr>
          <a:xfrm>
            <a:off x="0" y="829222"/>
            <a:ext cx="9353974" cy="4156015"/>
            <a:chOff x="0" y="829222"/>
            <a:chExt cx="9353974" cy="4156015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29222"/>
              <a:ext cx="9353974" cy="4156015"/>
            </a:xfrm>
            <a:prstGeom prst="rect">
              <a:avLst/>
            </a:prstGeom>
          </p:spPr>
        </p:pic>
        <p:grpSp>
          <p:nvGrpSpPr>
            <p:cNvPr id="41" name="그룹 40"/>
            <p:cNvGrpSpPr/>
            <p:nvPr/>
          </p:nvGrpSpPr>
          <p:grpSpPr>
            <a:xfrm>
              <a:off x="1816853" y="1375911"/>
              <a:ext cx="3127162" cy="1013477"/>
              <a:chOff x="51872" y="550959"/>
              <a:chExt cx="3127162" cy="1013477"/>
            </a:xfrm>
            <a:solidFill>
              <a:srgbClr val="FFDBDF"/>
            </a:solidFill>
          </p:grpSpPr>
          <p:grpSp>
            <p:nvGrpSpPr>
              <p:cNvPr id="54" name="그룹 53"/>
              <p:cNvGrpSpPr/>
              <p:nvPr/>
            </p:nvGrpSpPr>
            <p:grpSpPr>
              <a:xfrm>
                <a:off x="51872" y="609558"/>
                <a:ext cx="3108470" cy="954878"/>
                <a:chOff x="3698707" y="1692608"/>
                <a:chExt cx="3108470" cy="954878"/>
              </a:xfrm>
              <a:grpFill/>
            </p:grpSpPr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98707" y="1692608"/>
                  <a:ext cx="3108470" cy="792000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FEEF3"/>
                </a:solidFill>
                <a:ln w="28575">
                  <a:solidFill>
                    <a:srgbClr val="FFC4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저는 통일이 되기를 매일 손꼽아 </a:t>
                  </a:r>
                  <a:r>
                    <a:rPr lang="ko-KR" altLang="en-US" sz="2300" spc="-15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기다리고 있습니다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57" name="이등변 삼각형 56"/>
                <p:cNvSpPr/>
                <p:nvPr/>
              </p:nvSpPr>
              <p:spPr>
                <a:xfrm flipV="1">
                  <a:off x="5217634" y="2503486"/>
                  <a:ext cx="108000" cy="144000"/>
                </a:xfrm>
                <a:prstGeom prst="triangle">
                  <a:avLst/>
                </a:prstGeom>
                <a:solidFill>
                  <a:srgbClr val="FFC2C7"/>
                </a:solidFill>
                <a:ln w="28575">
                  <a:solidFill>
                    <a:srgbClr val="FFC4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6355" y="550959"/>
                <a:ext cx="142679" cy="1426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" name="그룹 41"/>
            <p:cNvGrpSpPr/>
            <p:nvPr/>
          </p:nvGrpSpPr>
          <p:grpSpPr>
            <a:xfrm>
              <a:off x="3713286" y="1030433"/>
              <a:ext cx="3651952" cy="1349454"/>
              <a:chOff x="-163666" y="205838"/>
              <a:chExt cx="3651952" cy="1349454"/>
            </a:xfrm>
          </p:grpSpPr>
          <p:grpSp>
            <p:nvGrpSpPr>
              <p:cNvPr id="50" name="그룹 49"/>
              <p:cNvGrpSpPr/>
              <p:nvPr/>
            </p:nvGrpSpPr>
            <p:grpSpPr>
              <a:xfrm>
                <a:off x="-163666" y="243252"/>
                <a:ext cx="3492244" cy="1312040"/>
                <a:chOff x="3483169" y="1326302"/>
                <a:chExt cx="3492244" cy="1312040"/>
              </a:xfrm>
            </p:grpSpPr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3483169" y="1326302"/>
                  <a:ext cx="3492244" cy="1171047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DF3E7"/>
                </a:solidFill>
                <a:ln w="28575">
                  <a:solidFill>
                    <a:srgbClr val="FFD8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저는 통일이 빨리 되었으면 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하는 마음을 담아 통일 글짓기 활동에 참여했습니다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flipV="1">
                  <a:off x="5175689" y="2494342"/>
                  <a:ext cx="108000" cy="144000"/>
                </a:xfrm>
                <a:prstGeom prst="triangle">
                  <a:avLst/>
                </a:prstGeom>
                <a:solidFill>
                  <a:srgbClr val="FFD89F"/>
                </a:solidFill>
                <a:ln w="28575">
                  <a:solidFill>
                    <a:srgbClr val="FFD8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9635" y="205838"/>
                <a:ext cx="208651" cy="182417"/>
              </a:xfrm>
              <a:prstGeom prst="rect">
                <a:avLst/>
              </a:prstGeom>
            </p:spPr>
          </p:pic>
        </p:grpSp>
        <p:grpSp>
          <p:nvGrpSpPr>
            <p:cNvPr id="43" name="그룹 42"/>
            <p:cNvGrpSpPr/>
            <p:nvPr/>
          </p:nvGrpSpPr>
          <p:grpSpPr>
            <a:xfrm>
              <a:off x="1284071" y="1434510"/>
              <a:ext cx="412846" cy="261610"/>
              <a:chOff x="-1088528" y="2888557"/>
              <a:chExt cx="412846" cy="26161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-1011705" y="2890967"/>
                <a:ext cx="259200" cy="259200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 defTabSz="1097280"/>
                <a:endParaRPr lang="ko-KR" altLang="en-US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-1088528" y="2888557"/>
                <a:ext cx="412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/>
                    </a:solidFill>
                  </a:rPr>
                  <a:t>2-1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타원 43"/>
            <p:cNvSpPr/>
            <p:nvPr/>
          </p:nvSpPr>
          <p:spPr>
            <a:xfrm>
              <a:off x="108818" y="907152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3677406" y="1082045"/>
              <a:ext cx="412846" cy="276680"/>
              <a:chOff x="-836230" y="2560690"/>
              <a:chExt cx="412846" cy="276680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-759407" y="2578170"/>
                <a:ext cx="259200" cy="259200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 defTabSz="1097280"/>
                <a:endParaRPr lang="ko-KR" altLang="en-US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-836230" y="2560690"/>
                <a:ext cx="412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/>
                    </a:solidFill>
                  </a:rPr>
                  <a:t>2-2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 안내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duk_04_06_0004_102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[102]</a:t>
            </a:r>
          </a:p>
          <a:p>
            <a:r>
              <a:rPr lang="ko-KR" altLang="en-US" dirty="0" smtClean="0"/>
              <a:t>제목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일부 </a:t>
            </a:r>
            <a:r>
              <a:rPr lang="ko-KR" altLang="en-US" dirty="0"/>
              <a:t>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</a:t>
            </a:r>
            <a:r>
              <a:rPr lang="en-US" altLang="ko-KR" dirty="0" smtClean="0"/>
              <a:t>FF6600)</a:t>
            </a:r>
          </a:p>
          <a:p>
            <a:r>
              <a:rPr lang="ko-KR" altLang="en-US" dirty="0" smtClean="0"/>
              <a:t>도덕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페이지 </a:t>
            </a:r>
            <a:endParaRPr lang="en-US" altLang="ko-KR" dirty="0" smtClean="0"/>
          </a:p>
          <a:p>
            <a:r>
              <a:rPr lang="ko-KR" altLang="en-US" smtClean="0"/>
              <a:t>직접 쓰기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통일에 대한 긍정적인 태도를 바탕으로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6600"/>
                </a:solidFill>
              </a:rPr>
              <a:t>통일을 바라는 마음</a:t>
            </a:r>
            <a:r>
              <a:rPr lang="ko-KR" altLang="en-US" dirty="0" smtClean="0"/>
              <a:t>을 길러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96~99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814741" y="9827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02213" y="1502895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150462" y="282688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너와 내가 만나면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노래를 함께 불러 봅시다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노래 부르기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/>
              <a:t>1  / </a:t>
            </a:r>
            <a:r>
              <a:rPr lang="ko-KR" altLang="en-US" dirty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「너와 내가 만나면」 부르고 나만의 노랫말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duk_04_06_0004_201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노래 부르기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 smtClean="0"/>
          </a:p>
          <a:p>
            <a:r>
              <a:rPr lang="ko-KR" altLang="en-US" dirty="0" smtClean="0"/>
              <a:t>영상 </a:t>
            </a:r>
            <a:r>
              <a:rPr lang="ko-KR" altLang="en-US" dirty="0" err="1" smtClean="0"/>
              <a:t>썸네일</a:t>
            </a:r>
            <a:endParaRPr lang="en-US" altLang="ko-KR" dirty="0" smtClean="0"/>
          </a:p>
          <a:p>
            <a:r>
              <a:rPr lang="ko-KR" altLang="en-US" dirty="0" smtClean="0"/>
              <a:t>유튜브 영상 재생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아래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링크 참고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영상 타이틀 추가</a:t>
            </a:r>
            <a:r>
              <a:rPr lang="en-US" altLang="ko-KR" dirty="0" smtClean="0"/>
              <a:t>(</a:t>
            </a:r>
            <a:r>
              <a:rPr lang="ko-KR" altLang="en-US" dirty="0" smtClean="0"/>
              <a:t>너와 내가 만나면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별색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보드대로</a:t>
            </a:r>
            <a:r>
              <a:rPr lang="ko-KR" altLang="en-US" dirty="0" smtClean="0"/>
              <a:t> 유지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영상 재생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마우스 오버 </a:t>
            </a:r>
            <a:r>
              <a:rPr lang="ko-KR" altLang="en-US" dirty="0" err="1" smtClean="0"/>
              <a:t>별색</a:t>
            </a:r>
            <a:r>
              <a:rPr lang="ko-KR" altLang="en-US" dirty="0" smtClean="0"/>
              <a:t> 효과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763356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] </a:t>
            </a:r>
            <a:r>
              <a:rPr lang="ko-KR" altLang="en-US" dirty="0" smtClean="0"/>
              <a:t>너와 내가 만나면</a:t>
            </a:r>
            <a:r>
              <a:rPr lang="en-US" altLang="ko-KR" dirty="0"/>
              <a:t> </a:t>
            </a:r>
            <a:r>
              <a:rPr lang="ko-KR" altLang="en-US" dirty="0" err="1" smtClean="0"/>
              <a:t>썸네일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영상</a:t>
            </a:r>
            <a:r>
              <a:rPr lang="en-US" altLang="ko-KR" dirty="0"/>
              <a:t>] https://</a:t>
            </a:r>
            <a:r>
              <a:rPr lang="en-US" altLang="ko-KR" dirty="0" smtClean="0"/>
              <a:t>www.youtube.com/embed/TPHBkJOEbJ8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435"/>
            <a:ext cx="9353974" cy="414590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674612" y="2119052"/>
            <a:ext cx="4032448" cy="1749851"/>
            <a:chOff x="2657751" y="1101576"/>
            <a:chExt cx="4032448" cy="1749851"/>
          </a:xfrm>
        </p:grpSpPr>
        <p:grpSp>
          <p:nvGrpSpPr>
            <p:cNvPr id="21" name="그룹 20"/>
            <p:cNvGrpSpPr/>
            <p:nvPr/>
          </p:nvGrpSpPr>
          <p:grpSpPr>
            <a:xfrm>
              <a:off x="2657751" y="1101576"/>
              <a:ext cx="4032448" cy="1294016"/>
              <a:chOff x="2657751" y="888274"/>
              <a:chExt cx="4032448" cy="129401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5D1B7F7-06CE-4EE7-AFB4-11C9E3ECC3C1}"/>
                  </a:ext>
                </a:extLst>
              </p:cNvPr>
              <p:cNvSpPr/>
              <p:nvPr/>
            </p:nvSpPr>
            <p:spPr>
              <a:xfrm>
                <a:off x="2657751" y="1364582"/>
                <a:ext cx="4032448" cy="817708"/>
              </a:xfrm>
              <a:prstGeom prst="rect">
                <a:avLst/>
              </a:prstGeom>
              <a:solidFill>
                <a:srgbClr val="F6E7D4"/>
              </a:solidFill>
              <a:ln w="57150">
                <a:solidFill>
                  <a:srgbClr val="EFD4B3"/>
                </a:solidFill>
              </a:ln>
            </p:spPr>
            <p:txBody>
              <a:bodyPr wrap="square" lIns="0" rIns="0" bIns="72000" anchor="ctr">
                <a:noAutofit/>
              </a:bodyPr>
              <a:lstStyle/>
              <a:p>
                <a:pPr algn="ctr"/>
                <a:r>
                  <a:rPr lang="ko-KR" altLang="en-US" sz="2500" b="1" dirty="0" smtClean="0">
                    <a:solidFill>
                      <a:srgbClr val="FF6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너</a:t>
                </a:r>
                <a:r>
                  <a:rPr lang="ko-KR" altLang="en-US" sz="2500" b="1" dirty="0" smtClean="0">
                    <a:solidFill>
                      <a:srgbClr val="402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와</a:t>
                </a:r>
                <a:r>
                  <a:rPr lang="en-US" altLang="ko-KR" sz="2500" b="1" dirty="0" smtClean="0">
                    <a:solidFill>
                      <a:srgbClr val="402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 </a:t>
                </a:r>
                <a:r>
                  <a:rPr lang="ko-KR" altLang="en-US" sz="2500" b="1" dirty="0" smtClean="0">
                    <a:solidFill>
                      <a:srgbClr val="FF6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내</a:t>
                </a:r>
                <a:r>
                  <a:rPr lang="ko-KR" altLang="en-US" sz="2500" b="1" dirty="0" smtClean="0">
                    <a:solidFill>
                      <a:srgbClr val="402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가 만나면</a:t>
                </a:r>
                <a:endParaRPr lang="ko-KR" altLang="en-US" sz="2500" b="1" dirty="0">
                  <a:solidFill>
                    <a:srgbClr val="402600"/>
                  </a:solidFill>
                  <a:latin typeface="여기어때 잘난체" pitchFamily="50" charset="-127"/>
                  <a:ea typeface="여기어때 잘난체" pitchFamily="50" charset="-127"/>
                </a:endParaRPr>
              </a:p>
            </p:txBody>
          </p:sp>
          <p:pic>
            <p:nvPicPr>
              <p:cNvPr id="24" name="Picture 9" descr="C:\Users\석혜린\Desktop\w\★2020_1학기\11_SB\guide\112.png">
                <a:extLst>
                  <a:ext uri="{FF2B5EF4-FFF2-40B4-BE49-F238E27FC236}">
                    <a16:creationId xmlns:a16="http://schemas.microsoft.com/office/drawing/2014/main" id="{2E607F70-EB0F-4288-A684-45DC0DBFF7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8578" y="888274"/>
                <a:ext cx="2799629" cy="546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" name="Picture 4" descr="C:\Users\석혜린\Desktop\w\★2020_2학기\10_차시개발\00) Prototype\proto_A\common\images\link_video_button.png">
              <a:extLst>
                <a:ext uri="{FF2B5EF4-FFF2-40B4-BE49-F238E27FC236}">
                  <a16:creationId xmlns:a16="http://schemas.microsoft.com/office/drawing/2014/main" id="{F298B435-2953-4E9B-9AC6-AB62AEA5E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19" y="2239427"/>
              <a:ext cx="559112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타원 24"/>
          <p:cNvSpPr/>
          <p:nvPr/>
        </p:nvSpPr>
        <p:spPr>
          <a:xfrm>
            <a:off x="131745" y="933641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75780" y="4627403"/>
            <a:ext cx="1402415" cy="320042"/>
            <a:chOff x="4915693" y="4615244"/>
            <a:chExt cx="1402415" cy="32004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8" name="타원 37"/>
          <p:cNvSpPr/>
          <p:nvPr/>
        </p:nvSpPr>
        <p:spPr>
          <a:xfrm>
            <a:off x="2606226" y="2548990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185839" y="2922531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151112" y="338476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716580" y="4670610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605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너와 내가 만나면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노래를 함께 불러 봅시다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노래 부르기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/>
              <a:t>1  / </a:t>
            </a:r>
            <a:r>
              <a:rPr lang="ko-KR" altLang="en-US" dirty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「너와 내가 만나면」 부르고 나만의 노랫말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duk_04_06_0004_201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노래 부르기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]</a:t>
            </a:r>
            <a:endParaRPr lang="en-US" altLang="ko-KR" dirty="0" smtClean="0"/>
          </a:p>
          <a:p>
            <a:r>
              <a:rPr lang="ko-KR" altLang="en-US" dirty="0" smtClean="0"/>
              <a:t>확대 축소 바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삽화 영역 내에서 확대 축소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763356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삽화</a:t>
            </a:r>
            <a:r>
              <a:rPr lang="en-US" altLang="ko-KR" dirty="0"/>
              <a:t>] </a:t>
            </a:r>
            <a:r>
              <a:rPr lang="ko-KR" altLang="en-US" dirty="0"/>
              <a:t>글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6" y="958176"/>
            <a:ext cx="7175499" cy="374705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75780" y="4627403"/>
            <a:ext cx="1402415" cy="320042"/>
            <a:chOff x="4915693" y="4615244"/>
            <a:chExt cx="1402415" cy="320042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45" y="1014785"/>
            <a:ext cx="1476746" cy="190724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551704" y="913255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716580" y="4670610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81304" y="1670075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4698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통일이 되어 북한의 친구들을 만날 수 있다면 무엇을 하고 싶은지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생각해 봅시다</a:t>
            </a:r>
            <a:r>
              <a:rPr lang="en-US" altLang="ko-KR" dirty="0"/>
              <a:t>.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A66F57"/>
                </a:solidFill>
              </a:rPr>
              <a:t>노래 부르기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 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1"/>
          </p:nvPr>
        </p:nvSpPr>
        <p:spPr>
          <a:xfrm>
            <a:off x="9353974" y="4833231"/>
            <a:ext cx="2826000" cy="2024769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「너와 내가 만나면」 부르고 나만의 노랫말 만들기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dirty="0"/>
              <a:t>duk_04_06_0004_201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</a:t>
            </a:r>
            <a:r>
              <a:rPr lang="en-US" altLang="ko-KR" dirty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삽화</a:t>
            </a:r>
            <a:r>
              <a:rPr lang="en-US" altLang="ko-KR" dirty="0"/>
              <a:t>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r>
              <a:rPr lang="ko-KR" altLang="en-US" dirty="0" smtClean="0"/>
              <a:t>삽화 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2-1 : </a:t>
            </a:r>
            <a:r>
              <a:rPr lang="ko-KR" altLang="en-US" dirty="0" smtClean="0"/>
              <a:t>고정 텍스트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폰트</a:t>
            </a:r>
            <a:r>
              <a:rPr lang="en-US" altLang="ko-KR" dirty="0" smtClean="0"/>
              <a:t>: YAJAL)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2-2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/>
              <a:t>예 보기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예문으로 </a:t>
            </a:r>
            <a:r>
              <a:rPr lang="ko-KR" altLang="en-US" dirty="0" err="1" smtClean="0"/>
              <a:t>토글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재클릭</a:t>
            </a:r>
            <a:r>
              <a:rPr lang="ko-KR" altLang="en-US" dirty="0" smtClean="0"/>
              <a:t> 시 예 보기 버튼으로 </a:t>
            </a:r>
            <a:r>
              <a:rPr lang="ko-KR" altLang="en-US" dirty="0" err="1" smtClean="0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예문은 </a:t>
            </a:r>
            <a:r>
              <a:rPr lang="ko-KR" altLang="en-US" dirty="0" err="1" smtClean="0"/>
              <a:t>블릿으로</a:t>
            </a:r>
            <a:r>
              <a:rPr lang="ko-KR" altLang="en-US" dirty="0" smtClean="0"/>
              <a:t> 구분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 smtClean="0"/>
              <a:t>삽화 </a:t>
            </a:r>
            <a:r>
              <a:rPr lang="ko-KR" altLang="en-US" dirty="0"/>
              <a:t>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3-1 </a:t>
            </a:r>
            <a:r>
              <a:rPr lang="en-US" altLang="ko-KR" dirty="0"/>
              <a:t>: </a:t>
            </a:r>
            <a:r>
              <a:rPr lang="ko-KR" altLang="en-US" dirty="0" smtClean="0"/>
              <a:t>직접 쓰기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폰트</a:t>
            </a:r>
            <a:r>
              <a:rPr lang="en-US" altLang="ko-KR" dirty="0" smtClean="0"/>
              <a:t>: YGAL,)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: </a:t>
            </a:r>
            <a:r>
              <a:rPr lang="ko-KR" altLang="en-US" dirty="0" smtClean="0"/>
              <a:t> 글자가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회색 도형 안에 위치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3-2 : </a:t>
            </a:r>
            <a:r>
              <a:rPr lang="ko-KR" altLang="en-US" dirty="0" smtClean="0"/>
              <a:t>직접 쓰기 영역</a:t>
            </a:r>
            <a:r>
              <a:rPr lang="en-US" altLang="ko-KR" dirty="0" smtClean="0"/>
              <a:t>(</a:t>
            </a:r>
            <a:r>
              <a:rPr lang="ko-KR" altLang="en-US" dirty="0" smtClean="0"/>
              <a:t>폰트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en-US" altLang="ko-KR" dirty="0" err="1" smtClean="0"/>
              <a:t>notosans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: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</a:t>
            </a:r>
            <a:r>
              <a:rPr lang="ko-KR" altLang="en-US" dirty="0" smtClean="0"/>
              <a:t>밑줄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다시 하기 버튼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 직접 쓰기 내용 가려짐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 원복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다시 하기 버튼과 예 보기 버튼은 독립적으로 기능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서로 영향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주지 않음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1] 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2] </a:t>
            </a:r>
            <a:r>
              <a:rPr lang="ko-KR" altLang="en-US" dirty="0" smtClean="0"/>
              <a:t>메모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3]</a:t>
            </a:r>
            <a:r>
              <a:rPr lang="ko-KR" altLang="en-US" dirty="0"/>
              <a:t> </a:t>
            </a:r>
            <a:r>
              <a:rPr lang="ko-KR" altLang="en-US" dirty="0" smtClean="0"/>
              <a:t>직접 쓰기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244375" y="1696533"/>
            <a:ext cx="2984321" cy="2779966"/>
            <a:chOff x="7201642" y="1832819"/>
            <a:chExt cx="3119437" cy="3057963"/>
          </a:xfrm>
        </p:grpSpPr>
        <p:grpSp>
          <p:nvGrpSpPr>
            <p:cNvPr id="33" name="그룹 32"/>
            <p:cNvGrpSpPr/>
            <p:nvPr/>
          </p:nvGrpSpPr>
          <p:grpSpPr>
            <a:xfrm>
              <a:off x="7201642" y="1832819"/>
              <a:ext cx="3119437" cy="3057963"/>
              <a:chOff x="1071563" y="1869213"/>
              <a:chExt cx="4624388" cy="4769711"/>
            </a:xfrm>
            <a:pattFill prst="trellis">
              <a:fgClr>
                <a:srgbClr val="ABDFE3"/>
              </a:fgClr>
              <a:bgClr>
                <a:schemeClr val="bg1"/>
              </a:bgClr>
            </a:pattFill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1071563" y="1869213"/>
                <a:ext cx="4624388" cy="4769711"/>
              </a:xfrm>
              <a:prstGeom prst="roundRect">
                <a:avLst>
                  <a:gd name="adj" fmla="val 93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모서리가 둥근 직사각형 35"/>
              <p:cNvSpPr/>
              <p:nvPr/>
            </p:nvSpPr>
            <p:spPr>
              <a:xfrm>
                <a:off x="1373981" y="2845564"/>
                <a:ext cx="4019550" cy="3615483"/>
              </a:xfrm>
              <a:prstGeom prst="roundRect">
                <a:avLst>
                  <a:gd name="adj" fmla="val 938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모서리가 둥근 직사각형 36"/>
            <p:cNvSpPr/>
            <p:nvPr/>
          </p:nvSpPr>
          <p:spPr>
            <a:xfrm>
              <a:off x="7431028" y="1921501"/>
              <a:ext cx="2676525" cy="4581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직접 쓰기</a:t>
              </a:r>
              <a:endParaRPr lang="ko-KR" altLang="en-US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7620742" y="2974211"/>
              <a:ext cx="2276475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620742" y="3436289"/>
              <a:ext cx="2276475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7620742" y="3898367"/>
              <a:ext cx="2276475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7620742" y="4360446"/>
              <a:ext cx="2276475" cy="0"/>
            </a:xfrm>
            <a:prstGeom prst="line">
              <a:avLst/>
            </a:prstGeom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160962" y="1704153"/>
            <a:ext cx="2984321" cy="2779966"/>
            <a:chOff x="1071563" y="1869213"/>
            <a:chExt cx="4624388" cy="4769711"/>
          </a:xfrm>
          <a:pattFill prst="trellis">
            <a:fgClr>
              <a:srgbClr val="ABDFE3"/>
            </a:fgClr>
            <a:bgClr>
              <a:schemeClr val="bg1"/>
            </a:bgClr>
          </a:pattFill>
        </p:grpSpPr>
        <p:sp>
          <p:nvSpPr>
            <p:cNvPr id="24" name="모서리가 둥근 직사각형 23"/>
            <p:cNvSpPr/>
            <p:nvPr/>
          </p:nvSpPr>
          <p:spPr>
            <a:xfrm>
              <a:off x="1071563" y="1869213"/>
              <a:ext cx="4624388" cy="4769711"/>
            </a:xfrm>
            <a:prstGeom prst="roundRect">
              <a:avLst>
                <a:gd name="adj" fmla="val 93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373981" y="2845564"/>
              <a:ext cx="4019550" cy="3615483"/>
            </a:xfrm>
            <a:prstGeom prst="roundRect">
              <a:avLst>
                <a:gd name="adj" fmla="val 9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모서리가 둥근 직사각형 25"/>
          <p:cNvSpPr/>
          <p:nvPr/>
        </p:nvSpPr>
        <p:spPr>
          <a:xfrm>
            <a:off x="380412" y="1784773"/>
            <a:ext cx="2560593" cy="419009"/>
          </a:xfrm>
          <a:prstGeom prst="roundRect">
            <a:avLst>
              <a:gd name="adj" fmla="val 50000"/>
            </a:avLst>
          </a:prstGeom>
          <a:solidFill>
            <a:srgbClr val="1BC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궁금한 것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202668" y="1704153"/>
            <a:ext cx="2984321" cy="2779966"/>
            <a:chOff x="1071563" y="1869213"/>
            <a:chExt cx="4624388" cy="4769711"/>
          </a:xfrm>
          <a:pattFill prst="trellis">
            <a:fgClr>
              <a:srgbClr val="ABDFE3"/>
            </a:fgClr>
            <a:bgClr>
              <a:schemeClr val="bg1"/>
            </a:bgClr>
          </a:pattFill>
        </p:grpSpPr>
        <p:sp>
          <p:nvSpPr>
            <p:cNvPr id="40" name="모서리가 둥근 직사각형 39"/>
            <p:cNvSpPr/>
            <p:nvPr/>
          </p:nvSpPr>
          <p:spPr>
            <a:xfrm>
              <a:off x="1071563" y="1869213"/>
              <a:ext cx="4624388" cy="4769711"/>
            </a:xfrm>
            <a:prstGeom prst="roundRect">
              <a:avLst>
                <a:gd name="adj" fmla="val 93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1373981" y="2845564"/>
              <a:ext cx="4019550" cy="3615483"/>
            </a:xfrm>
            <a:prstGeom prst="roundRect">
              <a:avLst>
                <a:gd name="adj" fmla="val 93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모서리가 둥근 직사각형 41"/>
          <p:cNvSpPr/>
          <p:nvPr/>
        </p:nvSpPr>
        <p:spPr>
          <a:xfrm>
            <a:off x="3422118" y="1784773"/>
            <a:ext cx="2560593" cy="419009"/>
          </a:xfrm>
          <a:prstGeom prst="roundRect">
            <a:avLst>
              <a:gd name="adj" fmla="val 50000"/>
            </a:avLst>
          </a:prstGeom>
          <a:solidFill>
            <a:srgbClr val="1BC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같이 하고 싶은 것</a:t>
            </a:r>
            <a:endParaRPr lang="ko-KR" altLang="en-US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14545" y="2348270"/>
            <a:ext cx="24862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좋아하는 음식 함께 먹기</a:t>
            </a:r>
            <a:endParaRPr lang="en-US" altLang="ko-KR" sz="2500" dirty="0">
              <a:solidFill>
                <a:srgbClr val="006EE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같이 운동하기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23102" y="2333587"/>
            <a:ext cx="14366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500" dirty="0">
                <a:solidFill>
                  <a:schemeClr val="bg1">
                    <a:lumMod val="75000"/>
                  </a:schemeClr>
                </a:solidFill>
              </a:rPr>
              <a:t>직접 쓰기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7993856" y="4582984"/>
            <a:ext cx="997200" cy="313585"/>
            <a:chOff x="2496156" y="4776022"/>
            <a:chExt cx="997200" cy="313585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156" y="4776022"/>
              <a:ext cx="997200" cy="313585"/>
            </a:xfrm>
            <a:prstGeom prst="rect">
              <a:avLst/>
            </a:prstGeom>
          </p:spPr>
        </p:pic>
        <p:sp>
          <p:nvSpPr>
            <p:cNvPr id="59" name="직사각형 58"/>
            <p:cNvSpPr/>
            <p:nvPr/>
          </p:nvSpPr>
          <p:spPr>
            <a:xfrm>
              <a:off x="2856840" y="4823044"/>
              <a:ext cx="501822" cy="218461"/>
            </a:xfrm>
            <a:prstGeom prst="rect">
              <a:avLst/>
            </a:prstGeom>
            <a:solidFill>
              <a:srgbClr val="0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50096" y="4812868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5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다시 하기</a:t>
              </a:r>
              <a:endParaRPr lang="ko-KR" altLang="en-US" sz="9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3" name="타원 42"/>
          <p:cNvSpPr/>
          <p:nvPr/>
        </p:nvSpPr>
        <p:spPr>
          <a:xfrm>
            <a:off x="200119" y="1216445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4" name="그룹 43"/>
          <p:cNvGrpSpPr/>
          <p:nvPr/>
        </p:nvGrpSpPr>
        <p:grpSpPr>
          <a:xfrm flipH="1">
            <a:off x="459319" y="1277884"/>
            <a:ext cx="2083400" cy="344374"/>
            <a:chOff x="1159026" y="1925661"/>
            <a:chExt cx="2110551" cy="467115"/>
          </a:xfrm>
        </p:grpSpPr>
        <p:sp>
          <p:nvSpPr>
            <p:cNvPr id="46" name="순서도: 지연 45"/>
            <p:cNvSpPr/>
            <p:nvPr/>
          </p:nvSpPr>
          <p:spPr>
            <a:xfrm>
              <a:off x="2802462" y="1925661"/>
              <a:ext cx="467115" cy="467115"/>
            </a:xfrm>
            <a:prstGeom prst="flowChartDelay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59026" y="1925661"/>
              <a:ext cx="1750365" cy="4671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너와 내가 만나면</a:t>
              </a:r>
              <a:endParaRPr lang="ko-KR" altLang="en-US" sz="40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3036019" y="2093349"/>
              <a:ext cx="131739" cy="131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타원 61"/>
          <p:cNvSpPr/>
          <p:nvPr/>
        </p:nvSpPr>
        <p:spPr>
          <a:xfrm>
            <a:off x="30910" y="1751781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</a:p>
        </p:txBody>
      </p:sp>
      <p:sp>
        <p:nvSpPr>
          <p:cNvPr id="74" name="타원 73"/>
          <p:cNvSpPr/>
          <p:nvPr/>
        </p:nvSpPr>
        <p:spPr>
          <a:xfrm>
            <a:off x="344675" y="1715922"/>
            <a:ext cx="737115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2-1</a:t>
            </a:r>
          </a:p>
        </p:txBody>
      </p:sp>
      <p:sp>
        <p:nvSpPr>
          <p:cNvPr id="75" name="타원 74"/>
          <p:cNvSpPr/>
          <p:nvPr/>
        </p:nvSpPr>
        <p:spPr>
          <a:xfrm>
            <a:off x="344675" y="2167589"/>
            <a:ext cx="737115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2-2</a:t>
            </a:r>
          </a:p>
        </p:txBody>
      </p:sp>
      <p:sp>
        <p:nvSpPr>
          <p:cNvPr id="76" name="타원 75"/>
          <p:cNvSpPr/>
          <p:nvPr/>
        </p:nvSpPr>
        <p:spPr>
          <a:xfrm>
            <a:off x="3121573" y="1751781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</a:p>
        </p:txBody>
      </p:sp>
      <p:sp>
        <p:nvSpPr>
          <p:cNvPr id="77" name="타원 76"/>
          <p:cNvSpPr/>
          <p:nvPr/>
        </p:nvSpPr>
        <p:spPr>
          <a:xfrm>
            <a:off x="3435338" y="1715922"/>
            <a:ext cx="737115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2-1</a:t>
            </a:r>
          </a:p>
        </p:txBody>
      </p:sp>
      <p:sp>
        <p:nvSpPr>
          <p:cNvPr id="78" name="타원 77"/>
          <p:cNvSpPr/>
          <p:nvPr/>
        </p:nvSpPr>
        <p:spPr>
          <a:xfrm>
            <a:off x="3435338" y="2167589"/>
            <a:ext cx="737115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2-2</a:t>
            </a:r>
          </a:p>
        </p:txBody>
      </p:sp>
      <p:sp>
        <p:nvSpPr>
          <p:cNvPr id="79" name="타원 78"/>
          <p:cNvSpPr/>
          <p:nvPr/>
        </p:nvSpPr>
        <p:spPr>
          <a:xfrm>
            <a:off x="6120274" y="1751781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en-US" altLang="ko-KR" sz="1200" b="1" dirty="0" smtClean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434039" y="1715922"/>
            <a:ext cx="737115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</a:p>
        </p:txBody>
      </p:sp>
      <p:sp>
        <p:nvSpPr>
          <p:cNvPr id="81" name="타원 80"/>
          <p:cNvSpPr/>
          <p:nvPr/>
        </p:nvSpPr>
        <p:spPr>
          <a:xfrm>
            <a:off x="6434039" y="2167589"/>
            <a:ext cx="737115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3-2</a:t>
            </a:r>
          </a:p>
        </p:txBody>
      </p:sp>
      <p:sp>
        <p:nvSpPr>
          <p:cNvPr id="82" name="타원 81"/>
          <p:cNvSpPr/>
          <p:nvPr/>
        </p:nvSpPr>
        <p:spPr>
          <a:xfrm>
            <a:off x="7700514" y="4599605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7565" y="2348270"/>
            <a:ext cx="248628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친구들은 </a:t>
            </a:r>
            <a:r>
              <a:rPr lang="en-US" altLang="ko-KR" sz="2500" dirty="0" smtClean="0">
                <a:solidFill>
                  <a:srgbClr val="006EE6"/>
                </a:solidFill>
              </a:rPr>
              <a:t/>
            </a:r>
            <a:br>
              <a:rPr lang="en-US" altLang="ko-KR" sz="2500" dirty="0" smtClean="0">
                <a:solidFill>
                  <a:srgbClr val="006EE6"/>
                </a:solidFill>
              </a:rPr>
            </a:br>
            <a:r>
              <a:rPr lang="ko-KR" altLang="en-US" sz="2500" dirty="0" smtClean="0">
                <a:solidFill>
                  <a:srgbClr val="006EE6"/>
                </a:solidFill>
              </a:rPr>
              <a:t>무엇을 하며</a:t>
            </a:r>
            <a:r>
              <a:rPr lang="en-US" altLang="ko-KR" sz="2500" dirty="0" smtClean="0">
                <a:solidFill>
                  <a:srgbClr val="006EE6"/>
                </a:solidFill>
              </a:rPr>
              <a:t/>
            </a:r>
            <a:br>
              <a:rPr lang="en-US" altLang="ko-KR" sz="2500" dirty="0" smtClean="0">
                <a:solidFill>
                  <a:srgbClr val="006EE6"/>
                </a:solidFill>
              </a:rPr>
            </a:br>
            <a:r>
              <a:rPr lang="ko-KR" altLang="en-US" sz="2500" dirty="0" smtClean="0">
                <a:solidFill>
                  <a:srgbClr val="006EE6"/>
                </a:solidFill>
              </a:rPr>
              <a:t>놀까</a:t>
            </a:r>
            <a:r>
              <a:rPr lang="en-US" altLang="ko-KR" sz="2500" dirty="0" smtClean="0">
                <a:solidFill>
                  <a:srgbClr val="006EE6"/>
                </a:solidFill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좋아하는 책은</a:t>
            </a:r>
            <a:r>
              <a:rPr lang="en-US" altLang="ko-KR" sz="2500" dirty="0" smtClean="0">
                <a:solidFill>
                  <a:srgbClr val="006EE6"/>
                </a:solidFill>
              </a:rPr>
              <a:t/>
            </a:r>
            <a:br>
              <a:rPr lang="en-US" altLang="ko-KR" sz="2500" dirty="0" smtClean="0">
                <a:solidFill>
                  <a:srgbClr val="006EE6"/>
                </a:solidFill>
              </a:rPr>
            </a:br>
            <a:r>
              <a:rPr lang="ko-KR" altLang="en-US" sz="2500" dirty="0" smtClean="0">
                <a:solidFill>
                  <a:srgbClr val="006EE6"/>
                </a:solidFill>
              </a:rPr>
              <a:t>뭘까</a:t>
            </a:r>
            <a:r>
              <a:rPr lang="en-US" altLang="ko-KR" sz="2500" dirty="0" smtClean="0">
                <a:solidFill>
                  <a:srgbClr val="006EE6"/>
                </a:solidFill>
              </a:rPr>
              <a:t>?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1281" y="3308830"/>
            <a:ext cx="803680" cy="25882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5849" y="3308830"/>
            <a:ext cx="803680" cy="2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5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생각한 내용을 바탕으로 나만의 노랫말을 만들어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A66F57"/>
                </a:solidFill>
              </a:rPr>
              <a:t>노래 부르기 </a:t>
            </a:r>
            <a:r>
              <a:rPr lang="en-US" altLang="ko-KR" dirty="0" smtClean="0"/>
              <a:t>/</a:t>
            </a:r>
            <a:r>
              <a:rPr lang="en-US" altLang="ko-KR" dirty="0" smtClean="0">
                <a:solidFill>
                  <a:srgbClr val="FF6600"/>
                </a:solidFill>
              </a:rPr>
              <a:t> </a:t>
            </a:r>
            <a:r>
              <a:rPr lang="ko-KR" altLang="en-US" dirty="0"/>
              <a:t>활동 </a:t>
            </a:r>
            <a:r>
              <a:rPr lang="en-US" altLang="ko-KR" dirty="0" smtClean="0"/>
              <a:t>1</a:t>
            </a:r>
            <a:r>
              <a:rPr lang="en-US" altLang="ko-KR" dirty="0" smtClean="0">
                <a:solidFill>
                  <a:srgbClr val="FF6600"/>
                </a:solidFill>
              </a:rPr>
              <a:t> </a:t>
            </a:r>
            <a:r>
              <a:rPr lang="en-US" altLang="ko-KR" dirty="0"/>
              <a:t>/ 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endParaRPr lang="ko-KR" altLang="en-US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「너와 </a:t>
            </a:r>
            <a:r>
              <a:rPr lang="ko-KR" altLang="en-US" dirty="0"/>
              <a:t>내가 만나면」 부르고 나만의 노랫말 만들기</a:t>
            </a:r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dirty="0"/>
              <a:t>duk_04_06_0004_201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pPr algn="l"/>
            <a:r>
              <a:rPr lang="en-US" altLang="ko-KR" dirty="0" smtClean="0"/>
              <a:t>Tip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클릭 시 미니 팝업 노출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err="1" smtClean="0"/>
              <a:t>재클릭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버튼 클릭 시 닫힘</a:t>
            </a:r>
            <a:endParaRPr lang="en-US" altLang="ko-KR" dirty="0" smtClean="0"/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여기 어때 </a:t>
            </a:r>
            <a:r>
              <a:rPr lang="ko-KR" altLang="en-US" dirty="0" err="1" smtClean="0"/>
              <a:t>잘난체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직접 쓰기 영역</a:t>
            </a:r>
            <a:r>
              <a:rPr lang="en-US" altLang="ko-KR" dirty="0" smtClean="0"/>
              <a:t>+</a:t>
            </a:r>
            <a:r>
              <a:rPr lang="ko-KR" altLang="en-US" dirty="0" smtClean="0"/>
              <a:t>밑줄</a:t>
            </a:r>
            <a:endParaRPr lang="en-US" altLang="ko-KR" dirty="0" smtClean="0"/>
          </a:p>
          <a:p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쓰기로 </a:t>
            </a:r>
            <a:r>
              <a:rPr lang="ko-KR" altLang="en-US" dirty="0" err="1" smtClean="0"/>
              <a:t>토글</a:t>
            </a:r>
            <a:r>
              <a:rPr lang="en-US" altLang="ko-KR" dirty="0" smtClean="0"/>
              <a:t>+</a:t>
            </a:r>
            <a:r>
              <a:rPr lang="ko-KR" altLang="en-US" dirty="0" smtClean="0"/>
              <a:t>파란 예문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보기로 </a:t>
            </a:r>
            <a:r>
              <a:rPr lang="ko-KR" altLang="en-US" dirty="0" err="1" smtClean="0"/>
              <a:t>토글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내용 노출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] </a:t>
            </a:r>
            <a:r>
              <a:rPr lang="ko-KR" altLang="en-US" dirty="0" smtClean="0"/>
              <a:t>공책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259819"/>
            <a:ext cx="9158690" cy="3387606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53680" y="1930367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너와 내가 만나면</a:t>
            </a:r>
            <a:endParaRPr lang="ko-KR" altLang="en-US" sz="2800" dirty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704850" y="3038962"/>
            <a:ext cx="7991475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704850" y="3459094"/>
            <a:ext cx="7991475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04850" y="3916294"/>
            <a:ext cx="7991475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2">
            <a:extLst>
              <a:ext uri="{FF2B5EF4-FFF2-40B4-BE49-F238E27FC236}">
                <a16:creationId xmlns:a16="http://schemas.microsoft.com/office/drawing/2014/main" id="{6384FDC8-CD61-466C-B599-1B36E8A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51" y="838748"/>
            <a:ext cx="722543" cy="6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69"/>
          <p:cNvGrpSpPr/>
          <p:nvPr/>
        </p:nvGrpSpPr>
        <p:grpSpPr>
          <a:xfrm>
            <a:off x="7517592" y="5054827"/>
            <a:ext cx="4104324" cy="1937007"/>
            <a:chOff x="6365476" y="2279387"/>
            <a:chExt cx="4104324" cy="1937007"/>
          </a:xfrm>
        </p:grpSpPr>
        <p:grpSp>
          <p:nvGrpSpPr>
            <p:cNvPr id="71" name="그룹 70"/>
            <p:cNvGrpSpPr/>
            <p:nvPr/>
          </p:nvGrpSpPr>
          <p:grpSpPr>
            <a:xfrm>
              <a:off x="6365476" y="2279387"/>
              <a:ext cx="4104324" cy="1937007"/>
              <a:chOff x="9101268" y="2823846"/>
              <a:chExt cx="3801747" cy="1937007"/>
            </a:xfrm>
          </p:grpSpPr>
          <p:grpSp>
            <p:nvGrpSpPr>
              <p:cNvPr id="75" name="그룹 74"/>
              <p:cNvGrpSpPr/>
              <p:nvPr/>
            </p:nvGrpSpPr>
            <p:grpSpPr>
              <a:xfrm>
                <a:off x="9101268" y="2868398"/>
                <a:ext cx="3801746" cy="1892455"/>
                <a:chOff x="4964908" y="6091378"/>
                <a:chExt cx="3801746" cy="1892455"/>
              </a:xfrm>
            </p:grpSpPr>
            <p:pic>
              <p:nvPicPr>
                <p:cNvPr id="78" name="그림 7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79" name="TextBox 78"/>
                <p:cNvSpPr txBox="1"/>
                <p:nvPr/>
              </p:nvSpPr>
              <p:spPr>
                <a:xfrm>
                  <a:off x="4964908" y="6191113"/>
                  <a:ext cx="3801746" cy="1792720"/>
                </a:xfrm>
                <a:prstGeom prst="roundRect">
                  <a:avLst>
                    <a:gd name="adj" fmla="val 5525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너와 내가 만나면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의 노랫말에서 다른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부분을 바꿔도 좋습니다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노랫말에 통일을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기대하는 마음을 담아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노랫말에 어울리는 율동을 만들어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‘60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초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통일 노래 참여 잇기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(</a:t>
                  </a:r>
                  <a:r>
                    <a:rPr lang="ko-KR" altLang="en-US" sz="160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챌린지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)’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활동을 할 수도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있습니다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algn="just">
                    <a:defRPr/>
                  </a:pP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73" name="직선 연결선 72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타원 26"/>
          <p:cNvSpPr/>
          <p:nvPr/>
        </p:nvSpPr>
        <p:spPr>
          <a:xfrm>
            <a:off x="8344871" y="1010739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93638" y="1696741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47" y="4605852"/>
            <a:ext cx="997200" cy="31358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330" y="4602794"/>
            <a:ext cx="997200" cy="313585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462876" y="2603170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839525" y="4549805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6146" y="2557542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80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1828" y="2555610"/>
            <a:ext cx="57182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신이 나서 함께 웃을 수 있지</a:t>
            </a:r>
            <a:endParaRPr lang="en-US" altLang="ko-KR" sz="28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8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좋아 </a:t>
            </a:r>
            <a:r>
              <a:rPr lang="ko-KR" altLang="en-US" sz="28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좋아</a:t>
            </a:r>
            <a:r>
              <a:rPr lang="ko-KR" altLang="en-US" sz="28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서로의 꿈을 함께 만들 거야</a:t>
            </a:r>
            <a:endParaRPr lang="en-US" altLang="ko-KR" sz="28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28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2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 smtClean="0"/>
              <a:t>완성한 노래를 친구들과 함께 불러 봅시다</a:t>
            </a:r>
            <a:r>
              <a:rPr lang="en-US" altLang="ko-KR" spc="0" dirty="0" smtClean="0"/>
              <a:t>.</a:t>
            </a:r>
            <a:endParaRPr lang="ko-KR" altLang="en-US" spc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완성한 노래 부르기</a:t>
            </a: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ctr"/>
            <a:r>
              <a:rPr lang="en-US" altLang="ko-KR" dirty="0"/>
              <a:t>duk_04_06_0004_301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[301]</a:t>
            </a:r>
          </a:p>
          <a:p>
            <a:pPr algn="l"/>
            <a:r>
              <a:rPr lang="en-US" altLang="ko-KR" dirty="0" smtClean="0"/>
              <a:t>Tip </a:t>
            </a:r>
            <a:r>
              <a:rPr lang="ko-KR" altLang="en-US" dirty="0" smtClean="0"/>
              <a:t>버튼 클릭 시 미니 팝업 노출</a:t>
            </a:r>
            <a:r>
              <a:rPr lang="en-US" altLang="ko-KR" dirty="0" smtClean="0"/>
              <a:t>,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err="1" smtClean="0"/>
              <a:t>재클릭이나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버튼 클릭 시 닫힘</a:t>
            </a:r>
            <a:endParaRPr lang="en-US" altLang="ko-KR" dirty="0" smtClean="0"/>
          </a:p>
          <a:p>
            <a:r>
              <a:rPr lang="ko-KR" altLang="en-US" dirty="0" smtClean="0"/>
              <a:t>고정 </a:t>
            </a:r>
            <a:r>
              <a:rPr lang="ko-KR" altLang="en-US" dirty="0" err="1" smtClean="0"/>
              <a:t>말풍선</a:t>
            </a:r>
            <a:endParaRPr lang="en-US" altLang="ko-KR" dirty="0" smtClean="0"/>
          </a:p>
          <a:p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r>
              <a:rPr lang="ko-KR" altLang="en-US" dirty="0" smtClean="0"/>
              <a:t>핵심정리 버튼 클릭 시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(9</a:t>
            </a:r>
            <a:r>
              <a:rPr lang="ko-KR" altLang="en-US" dirty="0" smtClean="0"/>
              <a:t>번 페이지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]  </a:t>
            </a:r>
            <a:r>
              <a:rPr lang="ko-KR" altLang="en-US" dirty="0" smtClean="0"/>
              <a:t>노래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87622" y="1460260"/>
            <a:ext cx="4393946" cy="2932051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368734" y="2175698"/>
            <a:ext cx="2873906" cy="1155108"/>
            <a:chOff x="3908003" y="1705349"/>
            <a:chExt cx="2873906" cy="1155108"/>
          </a:xfrm>
          <a:solidFill>
            <a:srgbClr val="FFDBDF"/>
          </a:solidFill>
        </p:grpSpPr>
        <p:sp>
          <p:nvSpPr>
            <p:cNvPr id="34" name="모서리가 둥근 직사각형 33"/>
            <p:cNvSpPr/>
            <p:nvPr/>
          </p:nvSpPr>
          <p:spPr>
            <a:xfrm>
              <a:off x="3908003" y="1705349"/>
              <a:ext cx="2731849" cy="1155108"/>
            </a:xfrm>
            <a:prstGeom prst="roundRect">
              <a:avLst>
                <a:gd name="adj" fmla="val 9509"/>
              </a:avLst>
            </a:prstGeom>
            <a:solidFill>
              <a:srgbClr val="FFEEF3"/>
            </a:solidFill>
            <a:ln w="28575">
              <a:solidFill>
                <a:srgbClr val="FFC4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통일을 기다리는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마음을 담아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함께 불러요</a:t>
              </a:r>
              <a:r>
                <a: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 rot="16200000" flipV="1">
              <a:off x="6655909" y="2303461"/>
              <a:ext cx="108000" cy="144000"/>
            </a:xfrm>
            <a:prstGeom prst="triangle">
              <a:avLst/>
            </a:prstGeom>
            <a:solidFill>
              <a:srgbClr val="FFC2C7"/>
            </a:solidFill>
            <a:ln w="28575">
              <a:solidFill>
                <a:srgbClr val="FFC4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id="{6384FDC8-CD61-466C-B599-1B36E8A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586" y="915943"/>
            <a:ext cx="722543" cy="6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5911382" y="5130088"/>
            <a:ext cx="3218968" cy="1776575"/>
            <a:chOff x="6365476" y="2279387"/>
            <a:chExt cx="4104324" cy="1776575"/>
          </a:xfrm>
        </p:grpSpPr>
        <p:grpSp>
          <p:nvGrpSpPr>
            <p:cNvPr id="38" name="그룹 37"/>
            <p:cNvGrpSpPr/>
            <p:nvPr/>
          </p:nvGrpSpPr>
          <p:grpSpPr>
            <a:xfrm>
              <a:off x="6365476" y="2279387"/>
              <a:ext cx="4104324" cy="1776575"/>
              <a:chOff x="9101268" y="2823846"/>
              <a:chExt cx="3801747" cy="1776575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9101268" y="2868398"/>
                <a:ext cx="3801746" cy="1732023"/>
                <a:chOff x="4964908" y="6091378"/>
                <a:chExt cx="3801746" cy="1732023"/>
              </a:xfrm>
            </p:grpSpPr>
            <p:pic>
              <p:nvPicPr>
                <p:cNvPr id="45" name="그림 4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46" name="TextBox 45"/>
                <p:cNvSpPr txBox="1"/>
                <p:nvPr/>
              </p:nvSpPr>
              <p:spPr>
                <a:xfrm>
                  <a:off x="4964908" y="6191112"/>
                  <a:ext cx="3801746" cy="1632289"/>
                </a:xfrm>
                <a:prstGeom prst="roundRect">
                  <a:avLst>
                    <a:gd name="adj" fmla="val 3829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다양한 방식으로 노래를 불러 봅니다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ko-KR" altLang="en-US" sz="160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모둠별로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부르기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학급이 </a:t>
                  </a:r>
                  <a:r>
                    <a:rPr lang="ko-KR" altLang="en-US" sz="160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한목소리로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부르기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영상으로 촬영하기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누리 </a:t>
                  </a:r>
                  <a:r>
                    <a:rPr lang="ko-KR" altLang="en-US" sz="160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소통망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(SNS)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에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공유하기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40" name="직선 연결선 39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13151" y="3464053"/>
            <a:ext cx="840823" cy="760196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8630354" y="1068685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89091" y="2124338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113040" y="1660773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439891" y="3610525"/>
            <a:ext cx="229648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0592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ctr"/>
      <a:lstStyle>
        <a:defPPr algn="ctr">
          <a:lnSpc>
            <a:spcPts val="2500"/>
          </a:lnSpc>
          <a:defRPr sz="2500" dirty="0" smtClean="0">
            <a:solidFill>
              <a:schemeClr val="tx1"/>
            </a:solidFill>
            <a:latin typeface="Noto Sans KR Medium" panose="020B0200000000000000" pitchFamily="50" charset="-127"/>
            <a:ea typeface="Noto Sans KR Medium" panose="020B0200000000000000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1098</Words>
  <Application>Microsoft Office PowerPoint</Application>
  <PresentationFormat>와이드스크린</PresentationFormat>
  <Paragraphs>324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189</cp:revision>
  <dcterms:created xsi:type="dcterms:W3CDTF">2024-10-14T06:06:43Z</dcterms:created>
  <dcterms:modified xsi:type="dcterms:W3CDTF">2025-05-22T06:03:02Z</dcterms:modified>
</cp:coreProperties>
</file>